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34"/>
  </p:notesMasterIdLst>
  <p:handoutMasterIdLst>
    <p:handoutMasterId r:id="rId35"/>
  </p:handoutMasterIdLst>
  <p:sldIdLst>
    <p:sldId id="420" r:id="rId2"/>
    <p:sldId id="544" r:id="rId3"/>
    <p:sldId id="555" r:id="rId4"/>
    <p:sldId id="556" r:id="rId5"/>
    <p:sldId id="557" r:id="rId6"/>
    <p:sldId id="558" r:id="rId7"/>
    <p:sldId id="559" r:id="rId8"/>
    <p:sldId id="560" r:id="rId9"/>
    <p:sldId id="561" r:id="rId10"/>
    <p:sldId id="562" r:id="rId11"/>
    <p:sldId id="573" r:id="rId12"/>
    <p:sldId id="574" r:id="rId13"/>
    <p:sldId id="599" r:id="rId14"/>
    <p:sldId id="600" r:id="rId15"/>
    <p:sldId id="601" r:id="rId16"/>
    <p:sldId id="579" r:id="rId17"/>
    <p:sldId id="614" r:id="rId18"/>
    <p:sldId id="663" r:id="rId19"/>
    <p:sldId id="642" r:id="rId20"/>
    <p:sldId id="584" r:id="rId21"/>
    <p:sldId id="564" r:id="rId22"/>
    <p:sldId id="565" r:id="rId23"/>
    <p:sldId id="568" r:id="rId24"/>
    <p:sldId id="620" r:id="rId25"/>
    <p:sldId id="629" r:id="rId26"/>
    <p:sldId id="567" r:id="rId27"/>
    <p:sldId id="542" r:id="rId28"/>
    <p:sldId id="543" r:id="rId29"/>
    <p:sldId id="547" r:id="rId30"/>
    <p:sldId id="673" r:id="rId31"/>
    <p:sldId id="263" r:id="rId32"/>
    <p:sldId id="6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AA2021"/>
    <a:srgbClr val="FF0F0F"/>
    <a:srgbClr val="3C3CFF"/>
    <a:srgbClr val="316891"/>
    <a:srgbClr val="4D85A2"/>
    <a:srgbClr val="DA915C"/>
    <a:srgbClr val="FDFD00"/>
    <a:srgbClr val="FF9933"/>
    <a:srgbClr val="B220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868" autoAdjust="0"/>
    <p:restoredTop sz="94660"/>
  </p:normalViewPr>
  <p:slideViewPr>
    <p:cSldViewPr snapToGrid="0">
      <p:cViewPr>
        <p:scale>
          <a:sx n="108" d="100"/>
          <a:sy n="108" d="100"/>
        </p:scale>
        <p:origin x="264" y="3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A1E3F-FE1F-44CD-AF94-4FA043263F85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17A78-FC30-4172-911C-A5CE7F4FBC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72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620FE-B59E-47E2-885F-02B0D86896F3}" type="datetimeFigureOut">
              <a:rPr lang="en-US" smtClean="0"/>
              <a:t>10/3/22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7196A-07DB-43F8-8513-BC10083BA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07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A485A7-03E2-4760-BEAC-B56178D804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22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51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494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03AB2-3F5E-456C-935C-A6969BB93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20EDA-E7C1-4939-BA91-5BD589E76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EBA518-F4EC-4FD5-87BF-B9D30D43A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32AC2-005A-4DE1-A287-9422EFD5674C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ECBDE-1E68-4592-AC10-F7EDE288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8CB339-DC0E-40E0-92A5-7A1D9B62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75BD7-D297-47E9-909D-568698ADEA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55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337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20944-B34D-45B6-9E91-196701CA6FD2}" type="datetimeFigureOut">
              <a:rPr lang="en-US" smtClean="0"/>
              <a:t>10/3/22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CE00F-D1DB-491E-8F84-B67BC2B15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506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243841" y="104503"/>
            <a:ext cx="8964023" cy="492362"/>
          </a:xfrm>
          <a:prstGeom prst="rect">
            <a:avLst/>
          </a:prstGeom>
          <a:ln w="3175">
            <a:solidFill>
              <a:srgbClr val="FFFFFF"/>
            </a:solidFill>
            <a:round/>
          </a:ln>
        </p:spPr>
        <p:txBody>
          <a:bodyPr lIns="0" tIns="0" rIns="0" bIns="0">
            <a:noAutofit/>
          </a:bodyPr>
          <a:lstStyle>
            <a:lvl1pPr algn="ctr">
              <a:defRPr sz="32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46618" y="738189"/>
            <a:ext cx="11129433" cy="5536777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16002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20574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0200" marR="0" lvl="3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57400" marR="0" lvl="4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681950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mailto:Georg.Hoffstaetter@Cornell.edu" TargetMode="Externa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3"/>
          <p:cNvSpPr/>
          <p:nvPr/>
        </p:nvSpPr>
        <p:spPr>
          <a:xfrm>
            <a:off x="11471013" y="6585120"/>
            <a:ext cx="720984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fld id="{8B6CE713-D777-4EC2-A412-BBD244B64F30}" type="slidenum">
              <a:rPr lang="en-US" sz="1200" smtClean="0">
                <a:solidFill>
                  <a:srgbClr val="000000"/>
                </a:solidFill>
                <a:latin typeface="Calibri"/>
              </a:rPr>
              <a:t>‹#›</a:t>
            </a:fld>
            <a:endParaRPr sz="1800" dirty="0"/>
          </a:p>
        </p:txBody>
      </p:sp>
      <p:sp>
        <p:nvSpPr>
          <p:cNvPr id="9" name="CustomShape 6"/>
          <p:cNvSpPr/>
          <p:nvPr/>
        </p:nvSpPr>
        <p:spPr>
          <a:xfrm>
            <a:off x="0" y="615305"/>
            <a:ext cx="12191520" cy="18000"/>
          </a:xfrm>
          <a:prstGeom prst="rect">
            <a:avLst/>
          </a:prstGeom>
          <a:solidFill>
            <a:srgbClr val="B21F22"/>
          </a:solidFill>
          <a:ln w="9360">
            <a:noFill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C65AC1-7DC2-4888-BCA9-7758D22D46C3}"/>
              </a:ext>
            </a:extLst>
          </p:cNvPr>
          <p:cNvSpPr txBox="1"/>
          <p:nvPr userDrawn="1"/>
        </p:nvSpPr>
        <p:spPr>
          <a:xfrm>
            <a:off x="-1" y="6396335"/>
            <a:ext cx="1137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Georg.Hoffstaetter@Cornell.edu</a:t>
            </a:r>
            <a:r>
              <a:rPr lang="en-US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Facility Report CBETA                                                   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ERL</a:t>
            </a:r>
            <a:r>
              <a:rPr lang="en-US" sz="1200" baseline="0" dirty="0">
                <a:latin typeface="Arial" panose="020B0604020202020204" pitchFamily="34" charset="0"/>
                <a:cs typeface="Arial" panose="020B0604020202020204" pitchFamily="34" charset="0"/>
              </a:rPr>
              <a:t>’22 (Ithaca)                                                          3 October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CF6C43-57C2-42BE-A317-106D00824F1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1"/>
            <a:ext cx="2260315" cy="61306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7B50505-F19E-994C-BF42-79CEE8AD1B41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794" y="0"/>
            <a:ext cx="2178205" cy="6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83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txStyles>
    <p:titleStyle>
      <a:lvl1pPr>
        <a:defRPr i="0">
          <a:latin typeface="Optima"/>
          <a:cs typeface="Optima"/>
        </a:defRPr>
      </a:lvl1pPr>
    </p:titleStyle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0" descr="ppt_BG_Title_BNL_blu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970" y="-72960"/>
            <a:ext cx="12192000" cy="6859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A picture containing sky&#10;&#10;Description automatically generated">
            <a:extLst>
              <a:ext uri="{FF2B5EF4-FFF2-40B4-BE49-F238E27FC236}">
                <a16:creationId xmlns:a16="http://schemas.microsoft.com/office/drawing/2014/main" id="{BE843A07-5F12-4A8F-A7F4-6D92ACECF0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88" y="-92760"/>
            <a:ext cx="9890739" cy="55635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929A82-96E4-4646-A79B-FE0C63EFBD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12" t="40191" r="24557" b="30925"/>
          <a:stretch/>
        </p:blipFill>
        <p:spPr>
          <a:xfrm>
            <a:off x="4524464" y="-79979"/>
            <a:ext cx="3218362" cy="9255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92998" y="6752159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prstClr val="black"/>
              </a:solidFill>
              <a:latin typeface="Franklin Gothic Book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Franklin Gothic Book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9640824" y="4782458"/>
            <a:ext cx="2551176" cy="1828800"/>
          </a:xfrm>
          <a:prstGeom prst="rect">
            <a:avLst/>
          </a:prstGeom>
          <a:noFill/>
          <a:ln w="28575" cap="flat" cmpd="sng" algn="ctr">
            <a:solidFill>
              <a:srgbClr val="B2202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black"/>
              </a:solidFill>
              <a:latin typeface="Book Antiqua" pitchFamily="18" charset="0"/>
              <a:ea typeface="ＭＳ Ｐゴシック" pitchFamily="34" charset="-128"/>
            </a:endParaRPr>
          </a:p>
        </p:txBody>
      </p:sp>
      <p:sp>
        <p:nvSpPr>
          <p:cNvPr id="22" name="Rectangle 3">
            <a:extLst>
              <a:ext uri="{FF2B5EF4-FFF2-40B4-BE49-F238E27FC236}">
                <a16:creationId xmlns:a16="http://schemas.microsoft.com/office/drawing/2014/main" id="{6D7C7F0A-F733-486D-BF06-F19F346F2F39}"/>
              </a:ext>
            </a:extLst>
          </p:cNvPr>
          <p:cNvSpPr txBox="1">
            <a:spLocks noChangeArrowheads="1"/>
          </p:cNvSpPr>
          <p:nvPr/>
        </p:nvSpPr>
        <p:spPr>
          <a:xfrm>
            <a:off x="3575074" y="4994027"/>
            <a:ext cx="4785632" cy="4700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Georg </a:t>
            </a:r>
            <a:r>
              <a:rPr lang="en-US" sz="2400" b="1" dirty="0" err="1">
                <a:solidFill>
                  <a:srgbClr val="FFFFFF"/>
                </a:solidFill>
                <a:latin typeface="Arial"/>
                <a:cs typeface="Arial"/>
              </a:rPr>
              <a:t>Hoffstaetter</a:t>
            </a:r>
            <a:endParaRPr lang="en-US" sz="24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Arial"/>
                <a:cs typeface="Arial"/>
              </a:rPr>
              <a:t>For the CBETA team</a:t>
            </a:r>
            <a:endParaRPr lang="en-US" sz="2400" b="1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8B106A-FF09-4A8B-A935-95FA815F4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96" t="20795" r="46964" b="71840"/>
          <a:stretch/>
        </p:blipFill>
        <p:spPr>
          <a:xfrm>
            <a:off x="741" y="6080459"/>
            <a:ext cx="3855405" cy="777541"/>
          </a:xfrm>
          <a:prstGeom prst="rect">
            <a:avLst/>
          </a:prstGeom>
        </p:spPr>
      </p:pic>
      <p:pic>
        <p:nvPicPr>
          <p:cNvPr id="13" name="Picture 30" descr="ppt_BG_Title_BNL_blue">
            <a:extLst>
              <a:ext uri="{FF2B5EF4-FFF2-40B4-BE49-F238E27FC236}">
                <a16:creationId xmlns:a16="http://schemas.microsoft.com/office/drawing/2014/main" id="{C23BE57F-C07A-4088-A819-641A8EFF9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40824" y="4782458"/>
            <a:ext cx="2551176" cy="205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23FCF6-FB92-45A6-BD20-157D62E1D1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446" t="22739" r="17656" b="71840"/>
          <a:stretch/>
        </p:blipFill>
        <p:spPr>
          <a:xfrm>
            <a:off x="9628973" y="6611259"/>
            <a:ext cx="2569908" cy="2467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C9725E6-A146-4E2C-A5A7-9B71B7A850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446" t="20795" r="17656" b="71840"/>
          <a:stretch/>
        </p:blipFill>
        <p:spPr>
          <a:xfrm>
            <a:off x="3734675" y="6079193"/>
            <a:ext cx="2233215" cy="7775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D6833-54C3-45AE-9E26-BDDDF58C76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679" t="20795" r="29866" b="71840"/>
          <a:stretch/>
        </p:blipFill>
        <p:spPr>
          <a:xfrm>
            <a:off x="5789774" y="6080459"/>
            <a:ext cx="3839199" cy="777541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622FE2FF-5DB9-4830-94AE-4D0BFBC91265}"/>
              </a:ext>
            </a:extLst>
          </p:cNvPr>
          <p:cNvSpPr txBox="1">
            <a:spLocks/>
          </p:cNvSpPr>
          <p:nvPr/>
        </p:nvSpPr>
        <p:spPr>
          <a:xfrm>
            <a:off x="2062977" y="2731477"/>
            <a:ext cx="7995425" cy="144742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Facility Report CBETA</a:t>
            </a:r>
            <a:endParaRPr lang="en-US" sz="6000" b="1" dirty="0">
              <a:solidFill>
                <a:srgbClr val="AA2021"/>
              </a:solidFill>
              <a:effectLst>
                <a:glow rad="127000">
                  <a:prstClr val="white"/>
                </a:glow>
              </a:effectLst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969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beta_arc_fieldmap_5e-3norm.gif">
            <a:extLst>
              <a:ext uri="{FF2B5EF4-FFF2-40B4-BE49-F238E27FC236}">
                <a16:creationId xmlns:a16="http://schemas.microsoft.com/office/drawing/2014/main" id="{8788BCFB-7C56-6C48-A58F-D63C251CA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0396" y="760436"/>
            <a:ext cx="7723909" cy="57929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87AC4F-F28A-4B4A-A71B-827D24A1BD1B}"/>
              </a:ext>
            </a:extLst>
          </p:cNvPr>
          <p:cNvSpPr txBox="1"/>
          <p:nvPr/>
        </p:nvSpPr>
        <p:spPr>
          <a:xfrm>
            <a:off x="0" y="160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Bunch dynamics in 3-D fields</a:t>
            </a:r>
          </a:p>
        </p:txBody>
      </p:sp>
      <p:pic>
        <p:nvPicPr>
          <p:cNvPr id="5" name="Picture 4" descr="Logo_RR6.jpeg">
            <a:extLst>
              <a:ext uri="{FF2B5EF4-FFF2-40B4-BE49-F238E27FC236}">
                <a16:creationId xmlns:a16="http://schemas.microsoft.com/office/drawing/2014/main" id="{5EF3EF29-365D-B441-80EF-2C701ACA48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85" y="687024"/>
            <a:ext cx="2171004" cy="5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78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SCN46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1" y="1231900"/>
            <a:ext cx="26574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DSCN46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12192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1003301"/>
            <a:ext cx="305435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765301" y="3597276"/>
            <a:ext cx="8678863" cy="2994025"/>
            <a:chOff x="144" y="624"/>
            <a:chExt cx="5467" cy="1886"/>
          </a:xfrm>
        </p:grpSpPr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624"/>
              <a:ext cx="5467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154" y="2309"/>
              <a:ext cx="202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charset="0"/>
                </a:rPr>
                <a:t>Cleanroom assembly fixturing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/>
          </p:nvSpPr>
          <p:spPr bwMode="auto">
            <a:xfrm>
              <a:off x="450" y="2029"/>
              <a:ext cx="819" cy="289"/>
            </a:xfrm>
            <a:custGeom>
              <a:avLst/>
              <a:gdLst>
                <a:gd name="T0" fmla="*/ 811 w 819"/>
                <a:gd name="T1" fmla="*/ 289 h 289"/>
                <a:gd name="T2" fmla="*/ 106 w 819"/>
                <a:gd name="T3" fmla="*/ 68 h 289"/>
                <a:gd name="T4" fmla="*/ 113 w 819"/>
                <a:gd name="T5" fmla="*/ 44 h 289"/>
                <a:gd name="T6" fmla="*/ 819 w 819"/>
                <a:gd name="T7" fmla="*/ 265 h 289"/>
                <a:gd name="T8" fmla="*/ 811 w 819"/>
                <a:gd name="T9" fmla="*/ 289 h 289"/>
                <a:gd name="T10" fmla="*/ 103 w 819"/>
                <a:gd name="T11" fmla="*/ 121 h 289"/>
                <a:gd name="T12" fmla="*/ 0 w 819"/>
                <a:gd name="T13" fmla="*/ 22 h 289"/>
                <a:gd name="T14" fmla="*/ 140 w 819"/>
                <a:gd name="T15" fmla="*/ 0 h 289"/>
                <a:gd name="T16" fmla="*/ 103 w 819"/>
                <a:gd name="T17" fmla="*/ 121 h 2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9"/>
                <a:gd name="T28" fmla="*/ 0 h 289"/>
                <a:gd name="T29" fmla="*/ 819 w 819"/>
                <a:gd name="T30" fmla="*/ 289 h 2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9" h="289">
                  <a:moveTo>
                    <a:pt x="811" y="289"/>
                  </a:moveTo>
                  <a:lnTo>
                    <a:pt x="106" y="68"/>
                  </a:lnTo>
                  <a:lnTo>
                    <a:pt x="113" y="44"/>
                  </a:lnTo>
                  <a:lnTo>
                    <a:pt x="819" y="265"/>
                  </a:lnTo>
                  <a:lnTo>
                    <a:pt x="811" y="289"/>
                  </a:lnTo>
                  <a:close/>
                  <a:moveTo>
                    <a:pt x="103" y="121"/>
                  </a:moveTo>
                  <a:lnTo>
                    <a:pt x="0" y="22"/>
                  </a:lnTo>
                  <a:lnTo>
                    <a:pt x="140" y="0"/>
                  </a:lnTo>
                  <a:lnTo>
                    <a:pt x="103" y="12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0"/>
            <p:cNvSpPr>
              <a:spLocks noEditPoints="1"/>
            </p:cNvSpPr>
            <p:nvPr/>
          </p:nvSpPr>
          <p:spPr bwMode="auto">
            <a:xfrm>
              <a:off x="1255" y="1847"/>
              <a:ext cx="316" cy="466"/>
            </a:xfrm>
            <a:custGeom>
              <a:avLst/>
              <a:gdLst>
                <a:gd name="T0" fmla="*/ 0 w 316"/>
                <a:gd name="T1" fmla="*/ 452 h 466"/>
                <a:gd name="T2" fmla="*/ 241 w 316"/>
                <a:gd name="T3" fmla="*/ 89 h 466"/>
                <a:gd name="T4" fmla="*/ 263 w 316"/>
                <a:gd name="T5" fmla="*/ 103 h 466"/>
                <a:gd name="T6" fmla="*/ 20 w 316"/>
                <a:gd name="T7" fmla="*/ 466 h 466"/>
                <a:gd name="T8" fmla="*/ 0 w 316"/>
                <a:gd name="T9" fmla="*/ 452 h 466"/>
                <a:gd name="T10" fmla="*/ 192 w 316"/>
                <a:gd name="T11" fmla="*/ 71 h 466"/>
                <a:gd name="T12" fmla="*/ 316 w 316"/>
                <a:gd name="T13" fmla="*/ 0 h 466"/>
                <a:gd name="T14" fmla="*/ 298 w 316"/>
                <a:gd name="T15" fmla="*/ 142 h 466"/>
                <a:gd name="T16" fmla="*/ 192 w 316"/>
                <a:gd name="T17" fmla="*/ 71 h 4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6"/>
                <a:gd name="T28" fmla="*/ 0 h 466"/>
                <a:gd name="T29" fmla="*/ 316 w 316"/>
                <a:gd name="T30" fmla="*/ 466 h 4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6" h="466">
                  <a:moveTo>
                    <a:pt x="0" y="452"/>
                  </a:moveTo>
                  <a:lnTo>
                    <a:pt x="241" y="89"/>
                  </a:lnTo>
                  <a:lnTo>
                    <a:pt x="263" y="103"/>
                  </a:lnTo>
                  <a:lnTo>
                    <a:pt x="20" y="466"/>
                  </a:lnTo>
                  <a:lnTo>
                    <a:pt x="0" y="452"/>
                  </a:lnTo>
                  <a:close/>
                  <a:moveTo>
                    <a:pt x="192" y="71"/>
                  </a:moveTo>
                  <a:lnTo>
                    <a:pt x="316" y="0"/>
                  </a:lnTo>
                  <a:lnTo>
                    <a:pt x="298" y="142"/>
                  </a:lnTo>
                  <a:lnTo>
                    <a:pt x="192" y="7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1"/>
            <p:cNvSpPr>
              <a:spLocks noEditPoints="1"/>
            </p:cNvSpPr>
            <p:nvPr/>
          </p:nvSpPr>
          <p:spPr bwMode="auto">
            <a:xfrm>
              <a:off x="1260" y="1839"/>
              <a:ext cx="1075" cy="478"/>
            </a:xfrm>
            <a:custGeom>
              <a:avLst/>
              <a:gdLst>
                <a:gd name="T0" fmla="*/ 0 w 1075"/>
                <a:gd name="T1" fmla="*/ 455 h 478"/>
                <a:gd name="T2" fmla="*/ 965 w 1075"/>
                <a:gd name="T3" fmla="*/ 42 h 478"/>
                <a:gd name="T4" fmla="*/ 974 w 1075"/>
                <a:gd name="T5" fmla="*/ 65 h 478"/>
                <a:gd name="T6" fmla="*/ 10 w 1075"/>
                <a:gd name="T7" fmla="*/ 478 h 478"/>
                <a:gd name="T8" fmla="*/ 0 w 1075"/>
                <a:gd name="T9" fmla="*/ 455 h 478"/>
                <a:gd name="T10" fmla="*/ 933 w 1075"/>
                <a:gd name="T11" fmla="*/ 0 h 478"/>
                <a:gd name="T12" fmla="*/ 1075 w 1075"/>
                <a:gd name="T13" fmla="*/ 8 h 478"/>
                <a:gd name="T14" fmla="*/ 983 w 1075"/>
                <a:gd name="T15" fmla="*/ 117 h 478"/>
                <a:gd name="T16" fmla="*/ 933 w 1075"/>
                <a:gd name="T17" fmla="*/ 0 h 4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75"/>
                <a:gd name="T28" fmla="*/ 0 h 478"/>
                <a:gd name="T29" fmla="*/ 1075 w 1075"/>
                <a:gd name="T30" fmla="*/ 478 h 4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75" h="478">
                  <a:moveTo>
                    <a:pt x="0" y="455"/>
                  </a:moveTo>
                  <a:lnTo>
                    <a:pt x="965" y="42"/>
                  </a:lnTo>
                  <a:lnTo>
                    <a:pt x="974" y="65"/>
                  </a:lnTo>
                  <a:lnTo>
                    <a:pt x="10" y="478"/>
                  </a:lnTo>
                  <a:lnTo>
                    <a:pt x="0" y="455"/>
                  </a:lnTo>
                  <a:close/>
                  <a:moveTo>
                    <a:pt x="933" y="0"/>
                  </a:moveTo>
                  <a:lnTo>
                    <a:pt x="1075" y="8"/>
                  </a:lnTo>
                  <a:lnTo>
                    <a:pt x="983" y="117"/>
                  </a:lnTo>
                  <a:lnTo>
                    <a:pt x="933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4313" y="667"/>
              <a:ext cx="128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charset="0"/>
                </a:rPr>
                <a:t>Gate valve internal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4313" y="852"/>
              <a:ext cx="96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charset="0"/>
                </a:rPr>
                <a:t>to cryomodule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/>
          </p:nvSpPr>
          <p:spPr bwMode="auto">
            <a:xfrm>
              <a:off x="4221" y="1024"/>
              <a:ext cx="214" cy="263"/>
            </a:xfrm>
            <a:custGeom>
              <a:avLst/>
              <a:gdLst>
                <a:gd name="T0" fmla="*/ 214 w 214"/>
                <a:gd name="T1" fmla="*/ 16 h 263"/>
                <a:gd name="T2" fmla="*/ 81 w 214"/>
                <a:gd name="T3" fmla="*/ 181 h 263"/>
                <a:gd name="T4" fmla="*/ 61 w 214"/>
                <a:gd name="T5" fmla="*/ 165 h 263"/>
                <a:gd name="T6" fmla="*/ 193 w 214"/>
                <a:gd name="T7" fmla="*/ 0 h 263"/>
                <a:gd name="T8" fmla="*/ 214 w 214"/>
                <a:gd name="T9" fmla="*/ 16 h 263"/>
                <a:gd name="T10" fmla="*/ 129 w 214"/>
                <a:gd name="T11" fmla="*/ 202 h 263"/>
                <a:gd name="T12" fmla="*/ 0 w 214"/>
                <a:gd name="T13" fmla="*/ 263 h 263"/>
                <a:gd name="T14" fmla="*/ 29 w 214"/>
                <a:gd name="T15" fmla="*/ 123 h 263"/>
                <a:gd name="T16" fmla="*/ 129 w 214"/>
                <a:gd name="T17" fmla="*/ 202 h 2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4"/>
                <a:gd name="T28" fmla="*/ 0 h 263"/>
                <a:gd name="T29" fmla="*/ 214 w 214"/>
                <a:gd name="T30" fmla="*/ 263 h 2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4" h="263">
                  <a:moveTo>
                    <a:pt x="214" y="16"/>
                  </a:moveTo>
                  <a:lnTo>
                    <a:pt x="81" y="181"/>
                  </a:lnTo>
                  <a:lnTo>
                    <a:pt x="61" y="165"/>
                  </a:lnTo>
                  <a:lnTo>
                    <a:pt x="193" y="0"/>
                  </a:lnTo>
                  <a:lnTo>
                    <a:pt x="214" y="16"/>
                  </a:lnTo>
                  <a:close/>
                  <a:moveTo>
                    <a:pt x="129" y="202"/>
                  </a:moveTo>
                  <a:lnTo>
                    <a:pt x="0" y="263"/>
                  </a:lnTo>
                  <a:lnTo>
                    <a:pt x="29" y="123"/>
                  </a:lnTo>
                  <a:lnTo>
                    <a:pt x="129" y="20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>
              <a:off x="3467" y="2258"/>
              <a:ext cx="21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charset="0"/>
                </a:rPr>
                <a:t>Vacuum vessel interface flange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5" name="Freeform 16"/>
            <p:cNvSpPr>
              <a:spLocks noEditPoints="1"/>
            </p:cNvSpPr>
            <p:nvPr/>
          </p:nvSpPr>
          <p:spPr bwMode="auto">
            <a:xfrm>
              <a:off x="4163" y="1796"/>
              <a:ext cx="669" cy="469"/>
            </a:xfrm>
            <a:custGeom>
              <a:avLst/>
              <a:gdLst>
                <a:gd name="T0" fmla="*/ 0 w 669"/>
                <a:gd name="T1" fmla="*/ 449 h 469"/>
                <a:gd name="T2" fmla="*/ 567 w 669"/>
                <a:gd name="T3" fmla="*/ 55 h 469"/>
                <a:gd name="T4" fmla="*/ 583 w 669"/>
                <a:gd name="T5" fmla="*/ 76 h 469"/>
                <a:gd name="T6" fmla="*/ 14 w 669"/>
                <a:gd name="T7" fmla="*/ 469 h 469"/>
                <a:gd name="T8" fmla="*/ 0 w 669"/>
                <a:gd name="T9" fmla="*/ 449 h 469"/>
                <a:gd name="T10" fmla="*/ 529 w 669"/>
                <a:gd name="T11" fmla="*/ 21 h 469"/>
                <a:gd name="T12" fmla="*/ 669 w 669"/>
                <a:gd name="T13" fmla="*/ 0 h 469"/>
                <a:gd name="T14" fmla="*/ 601 w 669"/>
                <a:gd name="T15" fmla="*/ 126 h 469"/>
                <a:gd name="T16" fmla="*/ 529 w 669"/>
                <a:gd name="T17" fmla="*/ 21 h 4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9"/>
                <a:gd name="T28" fmla="*/ 0 h 469"/>
                <a:gd name="T29" fmla="*/ 669 w 669"/>
                <a:gd name="T30" fmla="*/ 469 h 4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9" h="469">
                  <a:moveTo>
                    <a:pt x="0" y="449"/>
                  </a:moveTo>
                  <a:lnTo>
                    <a:pt x="567" y="55"/>
                  </a:lnTo>
                  <a:lnTo>
                    <a:pt x="583" y="76"/>
                  </a:lnTo>
                  <a:lnTo>
                    <a:pt x="14" y="469"/>
                  </a:lnTo>
                  <a:lnTo>
                    <a:pt x="0" y="449"/>
                  </a:lnTo>
                  <a:close/>
                  <a:moveTo>
                    <a:pt x="529" y="21"/>
                  </a:moveTo>
                  <a:lnTo>
                    <a:pt x="669" y="0"/>
                  </a:lnTo>
                  <a:lnTo>
                    <a:pt x="601" y="126"/>
                  </a:lnTo>
                  <a:lnTo>
                    <a:pt x="529" y="2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6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624"/>
              <a:ext cx="5467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 18"/>
            <p:cNvSpPr>
              <a:spLocks noChangeArrowheads="1"/>
            </p:cNvSpPr>
            <p:nvPr/>
          </p:nvSpPr>
          <p:spPr bwMode="auto">
            <a:xfrm>
              <a:off x="154" y="2309"/>
              <a:ext cx="202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charset="0"/>
                </a:rPr>
                <a:t>Cleanroom assembly fixturing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18" name="Freeform 19"/>
            <p:cNvSpPr>
              <a:spLocks noEditPoints="1"/>
            </p:cNvSpPr>
            <p:nvPr/>
          </p:nvSpPr>
          <p:spPr bwMode="auto">
            <a:xfrm>
              <a:off x="450" y="2029"/>
              <a:ext cx="819" cy="289"/>
            </a:xfrm>
            <a:custGeom>
              <a:avLst/>
              <a:gdLst>
                <a:gd name="T0" fmla="*/ 811 w 819"/>
                <a:gd name="T1" fmla="*/ 289 h 289"/>
                <a:gd name="T2" fmla="*/ 106 w 819"/>
                <a:gd name="T3" fmla="*/ 68 h 289"/>
                <a:gd name="T4" fmla="*/ 113 w 819"/>
                <a:gd name="T5" fmla="*/ 44 h 289"/>
                <a:gd name="T6" fmla="*/ 819 w 819"/>
                <a:gd name="T7" fmla="*/ 265 h 289"/>
                <a:gd name="T8" fmla="*/ 811 w 819"/>
                <a:gd name="T9" fmla="*/ 289 h 289"/>
                <a:gd name="T10" fmla="*/ 103 w 819"/>
                <a:gd name="T11" fmla="*/ 121 h 289"/>
                <a:gd name="T12" fmla="*/ 0 w 819"/>
                <a:gd name="T13" fmla="*/ 22 h 289"/>
                <a:gd name="T14" fmla="*/ 140 w 819"/>
                <a:gd name="T15" fmla="*/ 0 h 289"/>
                <a:gd name="T16" fmla="*/ 103 w 819"/>
                <a:gd name="T17" fmla="*/ 121 h 2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19"/>
                <a:gd name="T28" fmla="*/ 0 h 289"/>
                <a:gd name="T29" fmla="*/ 819 w 819"/>
                <a:gd name="T30" fmla="*/ 289 h 2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19" h="289">
                  <a:moveTo>
                    <a:pt x="811" y="289"/>
                  </a:moveTo>
                  <a:lnTo>
                    <a:pt x="106" y="68"/>
                  </a:lnTo>
                  <a:lnTo>
                    <a:pt x="113" y="44"/>
                  </a:lnTo>
                  <a:lnTo>
                    <a:pt x="819" y="265"/>
                  </a:lnTo>
                  <a:lnTo>
                    <a:pt x="811" y="289"/>
                  </a:lnTo>
                  <a:close/>
                  <a:moveTo>
                    <a:pt x="103" y="121"/>
                  </a:moveTo>
                  <a:lnTo>
                    <a:pt x="0" y="22"/>
                  </a:lnTo>
                  <a:lnTo>
                    <a:pt x="140" y="0"/>
                  </a:lnTo>
                  <a:lnTo>
                    <a:pt x="103" y="12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/>
            <p:cNvSpPr>
              <a:spLocks noEditPoints="1"/>
            </p:cNvSpPr>
            <p:nvPr/>
          </p:nvSpPr>
          <p:spPr bwMode="auto">
            <a:xfrm>
              <a:off x="1255" y="1847"/>
              <a:ext cx="316" cy="466"/>
            </a:xfrm>
            <a:custGeom>
              <a:avLst/>
              <a:gdLst>
                <a:gd name="T0" fmla="*/ 0 w 316"/>
                <a:gd name="T1" fmla="*/ 452 h 466"/>
                <a:gd name="T2" fmla="*/ 241 w 316"/>
                <a:gd name="T3" fmla="*/ 89 h 466"/>
                <a:gd name="T4" fmla="*/ 263 w 316"/>
                <a:gd name="T5" fmla="*/ 103 h 466"/>
                <a:gd name="T6" fmla="*/ 20 w 316"/>
                <a:gd name="T7" fmla="*/ 466 h 466"/>
                <a:gd name="T8" fmla="*/ 0 w 316"/>
                <a:gd name="T9" fmla="*/ 452 h 466"/>
                <a:gd name="T10" fmla="*/ 192 w 316"/>
                <a:gd name="T11" fmla="*/ 71 h 466"/>
                <a:gd name="T12" fmla="*/ 316 w 316"/>
                <a:gd name="T13" fmla="*/ 0 h 466"/>
                <a:gd name="T14" fmla="*/ 298 w 316"/>
                <a:gd name="T15" fmla="*/ 142 h 466"/>
                <a:gd name="T16" fmla="*/ 192 w 316"/>
                <a:gd name="T17" fmla="*/ 71 h 4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6"/>
                <a:gd name="T28" fmla="*/ 0 h 466"/>
                <a:gd name="T29" fmla="*/ 316 w 316"/>
                <a:gd name="T30" fmla="*/ 466 h 4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6" h="466">
                  <a:moveTo>
                    <a:pt x="0" y="452"/>
                  </a:moveTo>
                  <a:lnTo>
                    <a:pt x="241" y="89"/>
                  </a:lnTo>
                  <a:lnTo>
                    <a:pt x="263" y="103"/>
                  </a:lnTo>
                  <a:lnTo>
                    <a:pt x="20" y="466"/>
                  </a:lnTo>
                  <a:lnTo>
                    <a:pt x="0" y="452"/>
                  </a:lnTo>
                  <a:close/>
                  <a:moveTo>
                    <a:pt x="192" y="71"/>
                  </a:moveTo>
                  <a:lnTo>
                    <a:pt x="316" y="0"/>
                  </a:lnTo>
                  <a:lnTo>
                    <a:pt x="298" y="142"/>
                  </a:lnTo>
                  <a:lnTo>
                    <a:pt x="192" y="7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1260" y="1839"/>
              <a:ext cx="1075" cy="478"/>
            </a:xfrm>
            <a:custGeom>
              <a:avLst/>
              <a:gdLst>
                <a:gd name="T0" fmla="*/ 0 w 1075"/>
                <a:gd name="T1" fmla="*/ 455 h 478"/>
                <a:gd name="T2" fmla="*/ 965 w 1075"/>
                <a:gd name="T3" fmla="*/ 42 h 478"/>
                <a:gd name="T4" fmla="*/ 974 w 1075"/>
                <a:gd name="T5" fmla="*/ 65 h 478"/>
                <a:gd name="T6" fmla="*/ 10 w 1075"/>
                <a:gd name="T7" fmla="*/ 478 h 478"/>
                <a:gd name="T8" fmla="*/ 0 w 1075"/>
                <a:gd name="T9" fmla="*/ 455 h 478"/>
                <a:gd name="T10" fmla="*/ 933 w 1075"/>
                <a:gd name="T11" fmla="*/ 0 h 478"/>
                <a:gd name="T12" fmla="*/ 1075 w 1075"/>
                <a:gd name="T13" fmla="*/ 8 h 478"/>
                <a:gd name="T14" fmla="*/ 983 w 1075"/>
                <a:gd name="T15" fmla="*/ 117 h 478"/>
                <a:gd name="T16" fmla="*/ 933 w 1075"/>
                <a:gd name="T17" fmla="*/ 0 h 4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75"/>
                <a:gd name="T28" fmla="*/ 0 h 478"/>
                <a:gd name="T29" fmla="*/ 1075 w 1075"/>
                <a:gd name="T30" fmla="*/ 478 h 4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75" h="478">
                  <a:moveTo>
                    <a:pt x="0" y="455"/>
                  </a:moveTo>
                  <a:lnTo>
                    <a:pt x="965" y="42"/>
                  </a:lnTo>
                  <a:lnTo>
                    <a:pt x="974" y="65"/>
                  </a:lnTo>
                  <a:lnTo>
                    <a:pt x="10" y="478"/>
                  </a:lnTo>
                  <a:lnTo>
                    <a:pt x="0" y="455"/>
                  </a:lnTo>
                  <a:close/>
                  <a:moveTo>
                    <a:pt x="933" y="0"/>
                  </a:moveTo>
                  <a:lnTo>
                    <a:pt x="1075" y="8"/>
                  </a:lnTo>
                  <a:lnTo>
                    <a:pt x="983" y="117"/>
                  </a:lnTo>
                  <a:lnTo>
                    <a:pt x="933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4313" y="667"/>
              <a:ext cx="128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charset="0"/>
                </a:rPr>
                <a:t>Gate valve internal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4313" y="852"/>
              <a:ext cx="96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charset="0"/>
                </a:rPr>
                <a:t>to cryomodule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23" name="Freeform 24"/>
            <p:cNvSpPr>
              <a:spLocks noEditPoints="1"/>
            </p:cNvSpPr>
            <p:nvPr/>
          </p:nvSpPr>
          <p:spPr bwMode="auto">
            <a:xfrm>
              <a:off x="4221" y="1024"/>
              <a:ext cx="214" cy="263"/>
            </a:xfrm>
            <a:custGeom>
              <a:avLst/>
              <a:gdLst>
                <a:gd name="T0" fmla="*/ 214 w 214"/>
                <a:gd name="T1" fmla="*/ 16 h 263"/>
                <a:gd name="T2" fmla="*/ 81 w 214"/>
                <a:gd name="T3" fmla="*/ 181 h 263"/>
                <a:gd name="T4" fmla="*/ 61 w 214"/>
                <a:gd name="T5" fmla="*/ 165 h 263"/>
                <a:gd name="T6" fmla="*/ 193 w 214"/>
                <a:gd name="T7" fmla="*/ 0 h 263"/>
                <a:gd name="T8" fmla="*/ 214 w 214"/>
                <a:gd name="T9" fmla="*/ 16 h 263"/>
                <a:gd name="T10" fmla="*/ 129 w 214"/>
                <a:gd name="T11" fmla="*/ 202 h 263"/>
                <a:gd name="T12" fmla="*/ 0 w 214"/>
                <a:gd name="T13" fmla="*/ 263 h 263"/>
                <a:gd name="T14" fmla="*/ 29 w 214"/>
                <a:gd name="T15" fmla="*/ 123 h 263"/>
                <a:gd name="T16" fmla="*/ 129 w 214"/>
                <a:gd name="T17" fmla="*/ 202 h 2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4"/>
                <a:gd name="T28" fmla="*/ 0 h 263"/>
                <a:gd name="T29" fmla="*/ 214 w 214"/>
                <a:gd name="T30" fmla="*/ 263 h 26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4" h="263">
                  <a:moveTo>
                    <a:pt x="214" y="16"/>
                  </a:moveTo>
                  <a:lnTo>
                    <a:pt x="81" y="181"/>
                  </a:lnTo>
                  <a:lnTo>
                    <a:pt x="61" y="165"/>
                  </a:lnTo>
                  <a:lnTo>
                    <a:pt x="193" y="0"/>
                  </a:lnTo>
                  <a:lnTo>
                    <a:pt x="214" y="16"/>
                  </a:lnTo>
                  <a:close/>
                  <a:moveTo>
                    <a:pt x="129" y="202"/>
                  </a:moveTo>
                  <a:lnTo>
                    <a:pt x="0" y="263"/>
                  </a:lnTo>
                  <a:lnTo>
                    <a:pt x="29" y="123"/>
                  </a:lnTo>
                  <a:lnTo>
                    <a:pt x="129" y="202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3467" y="2258"/>
              <a:ext cx="212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900">
                  <a:solidFill>
                    <a:srgbClr val="FFFFFF"/>
                  </a:solidFill>
                  <a:latin typeface="Arial" charset="0"/>
                </a:rPr>
                <a:t>Vacuum vessel interface flange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25" name="Freeform 26"/>
            <p:cNvSpPr>
              <a:spLocks noEditPoints="1"/>
            </p:cNvSpPr>
            <p:nvPr/>
          </p:nvSpPr>
          <p:spPr bwMode="auto">
            <a:xfrm>
              <a:off x="4163" y="1796"/>
              <a:ext cx="669" cy="469"/>
            </a:xfrm>
            <a:custGeom>
              <a:avLst/>
              <a:gdLst>
                <a:gd name="T0" fmla="*/ 0 w 669"/>
                <a:gd name="T1" fmla="*/ 449 h 469"/>
                <a:gd name="T2" fmla="*/ 567 w 669"/>
                <a:gd name="T3" fmla="*/ 55 h 469"/>
                <a:gd name="T4" fmla="*/ 583 w 669"/>
                <a:gd name="T5" fmla="*/ 76 h 469"/>
                <a:gd name="T6" fmla="*/ 14 w 669"/>
                <a:gd name="T7" fmla="*/ 469 h 469"/>
                <a:gd name="T8" fmla="*/ 0 w 669"/>
                <a:gd name="T9" fmla="*/ 449 h 469"/>
                <a:gd name="T10" fmla="*/ 529 w 669"/>
                <a:gd name="T11" fmla="*/ 21 h 469"/>
                <a:gd name="T12" fmla="*/ 669 w 669"/>
                <a:gd name="T13" fmla="*/ 0 h 469"/>
                <a:gd name="T14" fmla="*/ 601 w 669"/>
                <a:gd name="T15" fmla="*/ 126 h 469"/>
                <a:gd name="T16" fmla="*/ 529 w 669"/>
                <a:gd name="T17" fmla="*/ 21 h 4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69"/>
                <a:gd name="T28" fmla="*/ 0 h 469"/>
                <a:gd name="T29" fmla="*/ 669 w 669"/>
                <a:gd name="T30" fmla="*/ 469 h 46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69" h="469">
                  <a:moveTo>
                    <a:pt x="0" y="449"/>
                  </a:moveTo>
                  <a:lnTo>
                    <a:pt x="567" y="55"/>
                  </a:lnTo>
                  <a:lnTo>
                    <a:pt x="583" y="76"/>
                  </a:lnTo>
                  <a:lnTo>
                    <a:pt x="14" y="469"/>
                  </a:lnTo>
                  <a:lnTo>
                    <a:pt x="0" y="449"/>
                  </a:lnTo>
                  <a:close/>
                  <a:moveTo>
                    <a:pt x="529" y="21"/>
                  </a:moveTo>
                  <a:lnTo>
                    <a:pt x="669" y="0"/>
                  </a:lnTo>
                  <a:lnTo>
                    <a:pt x="601" y="126"/>
                  </a:lnTo>
                  <a:lnTo>
                    <a:pt x="529" y="21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itle 1"/>
          <p:cNvSpPr txBox="1">
            <a:spLocks/>
          </p:cNvSpPr>
          <p:nvPr/>
        </p:nvSpPr>
        <p:spPr>
          <a:xfrm>
            <a:off x="2251076" y="-55480"/>
            <a:ext cx="7667625" cy="766708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200" dirty="0">
                <a:solidFill>
                  <a:srgbClr val="000000"/>
                </a:solidFill>
              </a:rPr>
              <a:t>In-house production from DC-source to SRF </a:t>
            </a:r>
            <a:r>
              <a:rPr lang="en-US" sz="2200" dirty="0" err="1">
                <a:solidFill>
                  <a:srgbClr val="000000"/>
                </a:solidFill>
              </a:rPr>
              <a:t>linac</a:t>
            </a:r>
            <a:r>
              <a:rPr lang="en-US" sz="2200" dirty="0">
                <a:solidFill>
                  <a:srgbClr val="000000"/>
                </a:solidFill>
              </a:rPr>
              <a:t>, from cathodes to the full accelerator: </a:t>
            </a:r>
            <a:r>
              <a:rPr lang="en-US" sz="2200" b="1" dirty="0">
                <a:solidFill>
                  <a:srgbClr val="000000"/>
                </a:solidFill>
              </a:rPr>
              <a:t>The Injector Cryomodule</a:t>
            </a:r>
          </a:p>
        </p:txBody>
      </p:sp>
    </p:spTree>
    <p:extLst>
      <p:ext uri="{BB962C8B-B14F-4D97-AF65-F5344CB8AC3E}">
        <p14:creationId xmlns:p14="http://schemas.microsoft.com/office/powerpoint/2010/main" val="3685473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918035"/>
            <a:ext cx="3581400" cy="269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7039" y="918036"/>
            <a:ext cx="5304763" cy="269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200" y="3722601"/>
            <a:ext cx="5181600" cy="2873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0937" y="3745697"/>
            <a:ext cx="3670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MLC assembly was completed 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Cooled down fall 2015, field, Q, and </a:t>
            </a:r>
            <a:r>
              <a:rPr lang="en-US" dirty="0" err="1"/>
              <a:t>microphonics</a:t>
            </a:r>
            <a:r>
              <a:rPr lang="en-US" dirty="0"/>
              <a:t> tested.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Further cold studies will start August 2016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291938" y="-75264"/>
            <a:ext cx="7718961" cy="766708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200" dirty="0">
                <a:solidFill>
                  <a:srgbClr val="000000"/>
                </a:solidFill>
              </a:rPr>
              <a:t>In-house production from DC-source to SRF </a:t>
            </a:r>
            <a:r>
              <a:rPr lang="en-US" sz="2200" dirty="0" err="1">
                <a:solidFill>
                  <a:srgbClr val="000000"/>
                </a:solidFill>
              </a:rPr>
              <a:t>linac</a:t>
            </a:r>
            <a:r>
              <a:rPr lang="en-US" sz="2200" dirty="0">
                <a:solidFill>
                  <a:srgbClr val="000000"/>
                </a:solidFill>
              </a:rPr>
              <a:t>, from cathodes to the full accelerator: </a:t>
            </a:r>
            <a:r>
              <a:rPr lang="en-US" sz="2200" b="1" dirty="0">
                <a:solidFill>
                  <a:srgbClr val="000000"/>
                </a:solidFill>
              </a:rPr>
              <a:t>The ERL cryomodule</a:t>
            </a:r>
          </a:p>
        </p:txBody>
      </p:sp>
    </p:spTree>
    <p:extLst>
      <p:ext uri="{BB962C8B-B14F-4D97-AF65-F5344CB8AC3E}">
        <p14:creationId xmlns:p14="http://schemas.microsoft.com/office/powerpoint/2010/main" val="134720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5186" y="820191"/>
            <a:ext cx="857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L0E contained approximately 7,000 square feet of Lab and Shop space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186" y="1420168"/>
            <a:ext cx="8610600" cy="4999682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1" y="80013"/>
            <a:ext cx="7027333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Hall L0E before CBETA</a:t>
            </a:r>
          </a:p>
        </p:txBody>
      </p:sp>
    </p:spTree>
    <p:extLst>
      <p:ext uri="{BB962C8B-B14F-4D97-AF65-F5344CB8AC3E}">
        <p14:creationId xmlns:p14="http://schemas.microsoft.com/office/powerpoint/2010/main" val="3693219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0459" y="945225"/>
            <a:ext cx="733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70% of the existing technical-use space was removed for the initial phase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875" y="1463456"/>
            <a:ext cx="8839201" cy="5051644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1" y="80013"/>
            <a:ext cx="7027333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2015</a:t>
            </a:r>
          </a:p>
        </p:txBody>
      </p:sp>
    </p:spTree>
    <p:extLst>
      <p:ext uri="{BB962C8B-B14F-4D97-AF65-F5344CB8AC3E}">
        <p14:creationId xmlns:p14="http://schemas.microsoft.com/office/powerpoint/2010/main" val="589041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21, 2015 L0E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44" y="837618"/>
            <a:ext cx="7738962" cy="5804222"/>
          </a:xfrm>
          <a:prstGeom prst="rect">
            <a:avLst/>
          </a:prstGeom>
        </p:spPr>
      </p:pic>
      <p:pic>
        <p:nvPicPr>
          <p:cNvPr id="3" name="Picture 2" descr="April 21, 2015 L0E_render_transpare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6445" y="837619"/>
            <a:ext cx="7738961" cy="5804221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1" y="91328"/>
            <a:ext cx="6985000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L0E cleaned with CBETA</a:t>
            </a:r>
          </a:p>
        </p:txBody>
      </p:sp>
    </p:spTree>
    <p:extLst>
      <p:ext uri="{BB962C8B-B14F-4D97-AF65-F5344CB8AC3E}">
        <p14:creationId xmlns:p14="http://schemas.microsoft.com/office/powerpoint/2010/main" val="3809043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969" y="1176351"/>
            <a:ext cx="9076267" cy="5105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066306" y="735"/>
            <a:ext cx="7956468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FFA permanent magnet work from BNL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612" y="952317"/>
            <a:ext cx="4074620" cy="5905684"/>
          </a:xfrm>
          <a:prstGeom prst="rect">
            <a:avLst/>
          </a:prstGeom>
        </p:spPr>
      </p:pic>
      <p:pic>
        <p:nvPicPr>
          <p:cNvPr id="6" name="Picture 5" descr="WP_20170427_15_57_50_Pr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25" y="1851740"/>
            <a:ext cx="2698206" cy="480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34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256311" y="94069"/>
            <a:ext cx="7718961" cy="430453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CBETA installation at Cornell, 2019</a:t>
            </a:r>
          </a:p>
        </p:txBody>
      </p:sp>
      <p:pic>
        <p:nvPicPr>
          <p:cNvPr id="2" name="Picture 1" descr="CBETAhal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639" y="687670"/>
            <a:ext cx="7925486" cy="594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sbrooks\report\Proposals\2016-ATF_FFAG\WP_20161025_11_53_21_Pr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466711" y="898913"/>
            <a:ext cx="410208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3"/>
          <p:cNvSpPr txBox="1">
            <a:spLocks/>
          </p:cNvSpPr>
          <p:nvPr/>
        </p:nvSpPr>
        <p:spPr>
          <a:xfrm>
            <a:off x="1981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January 30, 2017</a:t>
            </a:r>
            <a:endParaRPr lang="en-GB"/>
          </a:p>
        </p:txBody>
      </p:sp>
      <p:sp>
        <p:nvSpPr>
          <p:cNvPr id="4" name="Footer Placeholder 4"/>
          <p:cNvSpPr txBox="1">
            <a:spLocks/>
          </p:cNvSpPr>
          <p:nvPr/>
        </p:nvSpPr>
        <p:spPr>
          <a:xfrm>
            <a:off x="4648200" y="6356351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Stephen Brooks, CBETA Technical Review</a:t>
            </a:r>
            <a:endParaRPr lang="en-GB"/>
          </a:p>
        </p:txBody>
      </p:sp>
      <p:sp>
        <p:nvSpPr>
          <p:cNvPr id="5" name="Slide Number Placeholder 5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919DEF3-38EA-44F2-924B-3AA3B76DF1B8}" type="slidenum">
              <a:rPr lang="en-GB" altLang="en-US"/>
              <a:pPr>
                <a:defRPr/>
              </a:pPr>
              <a:t>18</a:t>
            </a:fld>
            <a:endParaRPr lang="en-GB" altLang="en-US"/>
          </a:p>
        </p:txBody>
      </p:sp>
      <p:pic>
        <p:nvPicPr>
          <p:cNvPr id="6" name="Content Placeholder 6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1736" y="0"/>
            <a:ext cx="3573016" cy="357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D:\sbrooks\miscpapers\FFAG\Cbeta\CBETA_Design_Report\ffag_magnets\figures\halbach\Cbeta_proto_BD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4864" y="1805764"/>
            <a:ext cx="3275856" cy="5063285"/>
          </a:xfrm>
          <a:prstGeom prst="rect">
            <a:avLst/>
          </a:prstGeom>
          <a:noFill/>
        </p:spPr>
      </p:pic>
      <p:pic>
        <p:nvPicPr>
          <p:cNvPr id="8" name="Content Placeholder 6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1736" y="3573016"/>
            <a:ext cx="5868144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24864" y="645687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12 </a:t>
            </a:r>
            <a:r>
              <a:rPr lang="en-GB" sz="1400" b="1" dirty="0">
                <a:solidFill>
                  <a:schemeClr val="accent4"/>
                </a:solidFill>
              </a:rPr>
              <a:t>proof-of-principle magnets</a:t>
            </a:r>
            <a:r>
              <a:rPr lang="en-GB" sz="1400" b="1" dirty="0"/>
              <a:t> </a:t>
            </a:r>
            <a:r>
              <a:rPr lang="en-GB" sz="1400" dirty="0"/>
              <a:t>(6 QF, 6 BD) have been built as part of CBETA R&amp;D.</a:t>
            </a:r>
          </a:p>
          <a:p>
            <a:r>
              <a:rPr lang="en-GB" sz="1400" dirty="0"/>
              <a:t>Iron wire shimming has been done on 3 QFs and 6 BDs with good results.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1736" y="0"/>
            <a:ext cx="881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PoP</a:t>
            </a:r>
            <a:r>
              <a:rPr lang="en-GB" dirty="0">
                <a:solidFill>
                  <a:schemeClr val="bg1"/>
                </a:solidFill>
              </a:rPr>
              <a:t> QF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864" y="1815169"/>
            <a:ext cx="907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PoP</a:t>
            </a:r>
            <a:r>
              <a:rPr lang="en-GB" dirty="0">
                <a:solidFill>
                  <a:schemeClr val="bg1"/>
                </a:solidFill>
              </a:rPr>
              <a:t> BD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1736" y="3573016"/>
            <a:ext cx="1656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Iron wire shims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364821" y="3199636"/>
            <a:ext cx="1998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PoP</a:t>
            </a:r>
            <a:r>
              <a:rPr lang="en-GB" dirty="0">
                <a:solidFill>
                  <a:schemeClr val="bg1"/>
                </a:solidFill>
              </a:rPr>
              <a:t> magnet series</a:t>
            </a:r>
          </a:p>
        </p:txBody>
      </p:sp>
    </p:spTree>
    <p:extLst>
      <p:ext uri="{BB962C8B-B14F-4D97-AF65-F5344CB8AC3E}">
        <p14:creationId xmlns:p14="http://schemas.microsoft.com/office/powerpoint/2010/main" val="2935955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4001" y="109857"/>
            <a:ext cx="6985001" cy="46166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400"/>
              </a:spcBef>
            </a:pPr>
            <a:r>
              <a:rPr lang="en-US" sz="2400" dirty="0">
                <a:latin typeface="Optima"/>
                <a:cs typeface="Optima"/>
              </a:rPr>
              <a:t>Achieved parameters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1782695" y="819249"/>
            <a:ext cx="8912615" cy="57653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Helvetica" charset="0"/>
              </a:rPr>
              <a:t>Cornell </a:t>
            </a:r>
            <a:r>
              <a:rPr lang="en-US" sz="1800" b="1" dirty="0">
                <a:solidFill>
                  <a:srgbClr val="0000FF"/>
                </a:solidFill>
                <a:latin typeface="Helvetica" charset="0"/>
              </a:rPr>
              <a:t>DC gun</a:t>
            </a:r>
          </a:p>
          <a:p>
            <a:r>
              <a:rPr lang="en-US" sz="1800" dirty="0">
                <a:latin typeface="Helvetica" charset="0"/>
              </a:rPr>
              <a:t>75mA short term, 65mA for hours</a:t>
            </a:r>
          </a:p>
          <a:p>
            <a:r>
              <a:rPr lang="en-US" sz="1800" dirty="0">
                <a:latin typeface="Helvetica" charset="0"/>
              </a:rPr>
              <a:t>Detailed </a:t>
            </a:r>
            <a:r>
              <a:rPr lang="en-US" sz="1800" b="1" dirty="0">
                <a:solidFill>
                  <a:srgbClr val="0000FF"/>
                </a:solidFill>
                <a:latin typeface="Helvetica" charset="0"/>
              </a:rPr>
              <a:t>phase space diagnostics </a:t>
            </a:r>
            <a:r>
              <a:rPr lang="en-US" sz="1800" dirty="0">
                <a:latin typeface="Helvetica" charset="0"/>
              </a:rPr>
              <a:t>for space charge dominated beams.</a:t>
            </a:r>
          </a:p>
          <a:p>
            <a:r>
              <a:rPr lang="en-US" sz="1800" dirty="0">
                <a:latin typeface="Helvetica" charset="0"/>
              </a:rPr>
              <a:t>Study of 2nC bunch charges</a:t>
            </a:r>
          </a:p>
          <a:p>
            <a:pPr marL="0" indent="0">
              <a:buNone/>
            </a:pPr>
            <a:r>
              <a:rPr lang="en-US" sz="1800" dirty="0">
                <a:latin typeface="Helvetica" charset="0"/>
              </a:rPr>
              <a:t>High power </a:t>
            </a:r>
            <a:r>
              <a:rPr lang="en-US" sz="1800" b="1" dirty="0">
                <a:solidFill>
                  <a:srgbClr val="0000FF"/>
                </a:solidFill>
                <a:latin typeface="Helvetica" charset="0"/>
              </a:rPr>
              <a:t>SRF injector </a:t>
            </a:r>
            <a:r>
              <a:rPr lang="en-US" sz="1800" b="1" dirty="0" err="1">
                <a:solidFill>
                  <a:srgbClr val="0000FF"/>
                </a:solidFill>
                <a:latin typeface="Helvetica" charset="0"/>
              </a:rPr>
              <a:t>linac</a:t>
            </a:r>
            <a:endParaRPr lang="en-US" sz="1800" b="1" dirty="0">
              <a:solidFill>
                <a:srgbClr val="0000FF"/>
              </a:solidFill>
              <a:latin typeface="Helvetica" charset="0"/>
            </a:endParaRPr>
          </a:p>
          <a:p>
            <a:r>
              <a:rPr lang="en-US" sz="1800" dirty="0">
                <a:latin typeface="Helvetica" charset="0"/>
              </a:rPr>
              <a:t>Tested up to 13.5MeV</a:t>
            </a:r>
          </a:p>
          <a:p>
            <a:r>
              <a:rPr lang="en-US" sz="1800" dirty="0">
                <a:latin typeface="Helvetica" charset="0"/>
              </a:rPr>
              <a:t>Tested up to 75mA</a:t>
            </a:r>
          </a:p>
          <a:p>
            <a:r>
              <a:rPr lang="en-US" sz="1800" dirty="0">
                <a:latin typeface="Helvetica" charset="0"/>
              </a:rPr>
              <a:t>Investigation of ion / beam interactions</a:t>
            </a:r>
          </a:p>
          <a:p>
            <a:pPr marL="0" indent="0">
              <a:buNone/>
            </a:pPr>
            <a:r>
              <a:rPr lang="en-US" sz="1800" dirty="0">
                <a:latin typeface="Helvetica" charset="0"/>
              </a:rPr>
              <a:t>ERL main SRF </a:t>
            </a:r>
            <a:r>
              <a:rPr lang="en-US" sz="1800" dirty="0" err="1">
                <a:latin typeface="Helvetica" charset="0"/>
              </a:rPr>
              <a:t>linac</a:t>
            </a:r>
            <a:endParaRPr lang="en-US" sz="1800" dirty="0">
              <a:latin typeface="Helvetica" charset="0"/>
            </a:endParaRPr>
          </a:p>
          <a:p>
            <a:r>
              <a:rPr lang="en-US" sz="1800" dirty="0">
                <a:latin typeface="Helvetica" charset="0"/>
              </a:rPr>
              <a:t>Operated with </a:t>
            </a:r>
            <a:r>
              <a:rPr lang="en-US" sz="1800" b="1" dirty="0">
                <a:solidFill>
                  <a:srgbClr val="0000FF"/>
                </a:solidFill>
                <a:latin typeface="Helvetica" charset="0"/>
              </a:rPr>
              <a:t>1-turn ERL and 99.4% ERL efficiency</a:t>
            </a:r>
          </a:p>
          <a:p>
            <a:r>
              <a:rPr lang="en-US" sz="1800" dirty="0">
                <a:latin typeface="Helvetica" charset="0"/>
              </a:rPr>
              <a:t>Operated with </a:t>
            </a:r>
            <a:r>
              <a:rPr lang="en-US" sz="1800" b="1" dirty="0">
                <a:solidFill>
                  <a:srgbClr val="0000FF"/>
                </a:solidFill>
                <a:latin typeface="Helvetica" charset="0"/>
              </a:rPr>
              <a:t>4-turn ERL</a:t>
            </a:r>
          </a:p>
          <a:p>
            <a:r>
              <a:rPr lang="en-US" sz="1800" dirty="0">
                <a:latin typeface="Helvetica" charset="0"/>
              </a:rPr>
              <a:t>Detection of </a:t>
            </a:r>
            <a:r>
              <a:rPr lang="en-US" sz="1800" b="1" dirty="0">
                <a:solidFill>
                  <a:srgbClr val="0000FF"/>
                </a:solidFill>
                <a:latin typeface="Helvetica" charset="0"/>
              </a:rPr>
              <a:t>micro bunching</a:t>
            </a:r>
          </a:p>
          <a:p>
            <a:r>
              <a:rPr lang="en-US" sz="1800" dirty="0">
                <a:latin typeface="Helvetica" charset="0"/>
              </a:rPr>
              <a:t>1-turn current limited to 70mu for radiation protection.</a:t>
            </a:r>
          </a:p>
          <a:p>
            <a:r>
              <a:rPr lang="en-US" sz="1800" dirty="0">
                <a:latin typeface="Helvetica" charset="0"/>
              </a:rPr>
              <a:t>4-turn current limited to 1nA because of 50% beam loss in the last recovery loop.</a:t>
            </a:r>
          </a:p>
          <a:p>
            <a:pPr marL="0" indent="0">
              <a:buNone/>
            </a:pPr>
            <a:r>
              <a:rPr lang="en-US" sz="1800" dirty="0">
                <a:latin typeface="Helvetica" charset="0"/>
              </a:rPr>
              <a:t>FFA return loop</a:t>
            </a:r>
          </a:p>
          <a:p>
            <a:r>
              <a:rPr lang="en-US" sz="1800" dirty="0">
                <a:latin typeface="Helvetica" charset="0"/>
              </a:rPr>
              <a:t>7 simultaneous beams (at 42, 78, 114, 150MeV)</a:t>
            </a:r>
          </a:p>
          <a:p>
            <a:r>
              <a:rPr lang="en-US" sz="1800" dirty="0">
                <a:latin typeface="Helvetica" charset="0"/>
              </a:rPr>
              <a:t>Hardly measurable beam losses in the FFA region</a:t>
            </a:r>
          </a:p>
        </p:txBody>
      </p:sp>
    </p:spTree>
    <p:extLst>
      <p:ext uri="{BB962C8B-B14F-4D97-AF65-F5344CB8AC3E}">
        <p14:creationId xmlns:p14="http://schemas.microsoft.com/office/powerpoint/2010/main" val="3254759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160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Credit and References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26A429-6824-4074-B06D-ADB7C3E19A0E}"/>
              </a:ext>
            </a:extLst>
          </p:cNvPr>
          <p:cNvSpPr txBox="1">
            <a:spLocks/>
          </p:cNvSpPr>
          <p:nvPr/>
        </p:nvSpPr>
        <p:spPr bwMode="auto">
          <a:xfrm>
            <a:off x="249224" y="600819"/>
            <a:ext cx="10972800" cy="595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pPr>
              <a:spcBef>
                <a:spcPts val="108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CBETA: First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Multipass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Superconducting Linear Accelerator with Energy Recovery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Bartnik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N. Banerjee , D. Burke, J. Crittenden , K. Deitrick , J. Dobbins , C. Gulliford , G. H. Hoffstaetter , Y. Li, W. Lou, P. Quigley, D. Sagan , and K.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Smolenski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J. S. Berg, S. Brooks , R.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Hulsart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G. Mahler, F.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Meot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R.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Michnoff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Peggs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Roser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D.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Trbojevic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N.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Tsoupas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Phys. Rev. Letters 125, 044803 (2020) </a:t>
            </a:r>
          </a:p>
          <a:p>
            <a:pPr>
              <a:spcBef>
                <a:spcPts val="108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Measurement of the per cavity energy recovery efficiency in the single turn Cornell-Brookhaven ERL Test Accelerator configuration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C. Gulliford , N. Banerjee ,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Bartnik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J. Crittenden , K. Deitrick , J. Dobbins , G. H.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Hoffstaetter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, P. Quigley, and K.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Smolenski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J. S. Berg , R.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Michnoff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S.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Peggs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D.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Trbojevic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Phys. Rev. AB 24, 010101 (2021)</a:t>
            </a:r>
          </a:p>
          <a:p>
            <a:pPr>
              <a:spcBef>
                <a:spcPts val="108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Intense monochromatic photons above 100 keV from an inverse Compton source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K. Deitrick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G.H. Hoffstaetter, C. Franck, B.D.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Muratori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P.H. Williams. G.A.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Krafft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B.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Terzić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J. Crone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H. Owen, Phys. Rev. AB 24, 050701 (2021)</a:t>
            </a:r>
          </a:p>
          <a:p>
            <a:pPr>
              <a:spcBef>
                <a:spcPts val="108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Ultimate bunch length and emittance performance of an MeV ultrafast electron diffraction apparatus with a dc gun and a multicavity superconducting rf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Bartnik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C. Gulliford, G. H. Hoffstaetter, J. Maxson,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Phy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Rev. AB, 093401 (2022)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lnSpc>
                <a:spcPct val="150000"/>
              </a:lnSpc>
              <a:defRPr/>
            </a:pP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666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808" y="607450"/>
            <a:ext cx="3683978" cy="29424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13" y="584984"/>
            <a:ext cx="3976721" cy="2947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6808" y="3681821"/>
            <a:ext cx="3683978" cy="29564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107" y="3681831"/>
            <a:ext cx="3976720" cy="2947285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524001" y="3549894"/>
            <a:ext cx="888282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430107" y="9"/>
            <a:ext cx="0" cy="658518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995245" y="607445"/>
            <a:ext cx="0" cy="597774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699847" y="1793631"/>
            <a:ext cx="11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99846" y="4936826"/>
            <a:ext cx="91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67976" y="53093"/>
            <a:ext cx="1166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30480" y="53093"/>
            <a:ext cx="1226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3445791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7C7D5D-461E-CB41-A96C-2128515E47C9}"/>
              </a:ext>
            </a:extLst>
          </p:cNvPr>
          <p:cNvSpPr txBox="1"/>
          <p:nvPr/>
        </p:nvSpPr>
        <p:spPr>
          <a:xfrm>
            <a:off x="0" y="160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Energy Recovery in every Cavity 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8834EDA1-8834-534C-B15F-49096C70B2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1806" y="1747658"/>
            <a:ext cx="7428160" cy="487852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9C0E49C-1ABC-1642-9838-1A7AD750045E}"/>
              </a:ext>
            </a:extLst>
          </p:cNvPr>
          <p:cNvSpPr txBox="1">
            <a:spLocks/>
          </p:cNvSpPr>
          <p:nvPr/>
        </p:nvSpPr>
        <p:spPr bwMode="auto">
          <a:xfrm>
            <a:off x="2151084" y="633845"/>
            <a:ext cx="8686800" cy="1126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Transmission 99.6 ± 0.1% ; energy recovery &gt; 99.8%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  <a:latin typeface="Helvetica"/>
                <a:cs typeface="Helvetica"/>
              </a:rPr>
              <a:t>Measured up to 8 </a:t>
            </a:r>
            <a:r>
              <a:rPr lang="en-US" sz="2000" kern="0" dirty="0" err="1">
                <a:solidFill>
                  <a:srgbClr val="000000"/>
                </a:solidFill>
                <a:latin typeface="Helvetica"/>
                <a:cs typeface="Helvetica"/>
              </a:rPr>
              <a:t>μA</a:t>
            </a:r>
            <a:endParaRPr lang="en-US" sz="2000" kern="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Each cavity accelerates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beam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without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 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receiving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external power 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for it.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7192286-7F18-504E-8849-FB507D1106B2}"/>
              </a:ext>
            </a:extLst>
          </p:cNvPr>
          <p:cNvSpPr txBox="1">
            <a:spLocks/>
          </p:cNvSpPr>
          <p:nvPr/>
        </p:nvSpPr>
        <p:spPr bwMode="auto">
          <a:xfrm>
            <a:off x="1693888" y="3871040"/>
            <a:ext cx="3725333" cy="39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Power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need for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/>
                <a:cs typeface="Helvetica"/>
              </a:rPr>
              <a:t>acceleration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7FF24B9-62EC-B345-A39F-7F5F31A1D24F}"/>
              </a:ext>
            </a:extLst>
          </p:cNvPr>
          <p:cNvSpPr txBox="1">
            <a:spLocks/>
          </p:cNvSpPr>
          <p:nvPr/>
        </p:nvSpPr>
        <p:spPr bwMode="auto">
          <a:xfrm>
            <a:off x="6665029" y="3866203"/>
            <a:ext cx="4172858" cy="39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Power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</a:rPr>
              <a:t> need with 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elvetica"/>
                <a:cs typeface="Helvetica"/>
              </a:rPr>
              <a:t>energy recovery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661E9A-1E19-F14E-A477-9873386E4752}"/>
              </a:ext>
            </a:extLst>
          </p:cNvPr>
          <p:cNvCxnSpPr/>
          <p:nvPr/>
        </p:nvCxnSpPr>
        <p:spPr>
          <a:xfrm flipV="1">
            <a:off x="5020074" y="3592802"/>
            <a:ext cx="520096" cy="309686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8F53F7A-004C-DC4E-AFB4-82D3408F1B1C}"/>
              </a:ext>
            </a:extLst>
          </p:cNvPr>
          <p:cNvCxnSpPr/>
          <p:nvPr/>
        </p:nvCxnSpPr>
        <p:spPr>
          <a:xfrm flipV="1">
            <a:off x="5020074" y="4480535"/>
            <a:ext cx="520096" cy="309686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2DC56FD-A19F-F945-9C43-A9A4D9FDEA4C}"/>
              </a:ext>
            </a:extLst>
          </p:cNvPr>
          <p:cNvCxnSpPr/>
          <p:nvPr/>
        </p:nvCxnSpPr>
        <p:spPr>
          <a:xfrm flipH="1" flipV="1">
            <a:off x="9164406" y="3036421"/>
            <a:ext cx="984052" cy="866067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AEB42F-1B2A-914F-8A9A-C60CEBB044DC}"/>
              </a:ext>
            </a:extLst>
          </p:cNvPr>
          <p:cNvCxnSpPr/>
          <p:nvPr/>
        </p:nvCxnSpPr>
        <p:spPr>
          <a:xfrm flipH="1" flipV="1">
            <a:off x="9171666" y="4482994"/>
            <a:ext cx="984052" cy="866067"/>
          </a:xfrm>
          <a:prstGeom prst="straightConnector1">
            <a:avLst/>
          </a:prstGeom>
          <a:ln>
            <a:solidFill>
              <a:srgbClr val="0000FF"/>
            </a:solidFill>
            <a:tailEnd type="triangle" w="lg" len="lg"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967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Picture 5">
            <a:extLst>
              <a:ext uri="{FF2B5EF4-FFF2-40B4-BE49-F238E27FC236}">
                <a16:creationId xmlns:a16="http://schemas.microsoft.com/office/drawing/2014/main" id="{6AD4A428-1467-F347-990A-27368820C8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29814"/>
            <a:ext cx="5614828" cy="56148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C54728E2-EE11-3E48-B3CA-424C83DF9C4D}"/>
              </a:ext>
            </a:extLst>
          </p:cNvPr>
          <p:cNvSpPr txBox="1"/>
          <p:nvPr/>
        </p:nvSpPr>
        <p:spPr>
          <a:xfrm>
            <a:off x="118377" y="600819"/>
            <a:ext cx="5291528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2800" b="1">
                <a:solidFill>
                  <a:srgbClr val="AA2021"/>
                </a:solidFill>
              </a:defRPr>
            </a:lvl1pPr>
          </a:lstStyle>
          <a:p>
            <a:r>
              <a:rPr lang="en-US" dirty="0"/>
              <a:t>First beam Dec. 24, 2019.</a:t>
            </a:r>
          </a:p>
          <a:p>
            <a:r>
              <a:rPr dirty="0"/>
              <a:t>Multi-turn energy recovery achieved on </a:t>
            </a:r>
            <a:r>
              <a:rPr lang="en-US" dirty="0"/>
              <a:t>operated until February 2020.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3E0E5E-DA95-404C-B955-003F0BFD77C4}"/>
              </a:ext>
            </a:extLst>
          </p:cNvPr>
          <p:cNvSpPr txBox="1"/>
          <p:nvPr/>
        </p:nvSpPr>
        <p:spPr>
          <a:xfrm>
            <a:off x="0" y="160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multi-turn SRF ERL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B3C0D3-6BF8-5C49-A0C2-B5DEDBFCA5A3}"/>
              </a:ext>
            </a:extLst>
          </p:cNvPr>
          <p:cNvSpPr txBox="1"/>
          <p:nvPr/>
        </p:nvSpPr>
        <p:spPr>
          <a:xfrm>
            <a:off x="6782097" y="630999"/>
            <a:ext cx="5173151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spcBef>
                <a:spcPts val="600"/>
              </a:spcBef>
              <a:defRPr sz="2800"/>
            </a:lvl1pPr>
          </a:lstStyle>
          <a:p>
            <a:r>
              <a:rPr dirty="0"/>
              <a:t>Beam </a:t>
            </a:r>
            <a:r>
              <a:rPr lang="en-US" dirty="0"/>
              <a:t>in the </a:t>
            </a:r>
            <a:r>
              <a:rPr dirty="0"/>
              <a:t>beam stop line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CE3A731-4C4E-EC46-AC3F-053AE6529CF4}"/>
              </a:ext>
            </a:extLst>
          </p:cNvPr>
          <p:cNvGrpSpPr/>
          <p:nvPr/>
        </p:nvGrpSpPr>
        <p:grpSpPr>
          <a:xfrm>
            <a:off x="338882" y="2534093"/>
            <a:ext cx="5291528" cy="3338510"/>
            <a:chOff x="1905333" y="1429000"/>
            <a:chExt cx="5333333" cy="4000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721753-6B27-7446-9705-9FBFA54E2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5333" y="1429000"/>
              <a:ext cx="5333333" cy="4000000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58F2459-AAF2-D94C-9003-B24B3A1DCE5A}"/>
                </a:ext>
              </a:extLst>
            </p:cNvPr>
            <p:cNvCxnSpPr/>
            <p:nvPr/>
          </p:nvCxnSpPr>
          <p:spPr>
            <a:xfrm>
              <a:off x="2597727" y="2234046"/>
              <a:ext cx="3304309" cy="322118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77724A5-3DED-1F44-8F8B-FDA214F8D42C}"/>
                </a:ext>
              </a:extLst>
            </p:cNvPr>
            <p:cNvCxnSpPr/>
            <p:nvPr/>
          </p:nvCxnSpPr>
          <p:spPr>
            <a:xfrm>
              <a:off x="2608118" y="2234046"/>
              <a:ext cx="4114800" cy="0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595A66-B7C4-2A49-B193-A194F8D064E2}"/>
                </a:ext>
              </a:extLst>
            </p:cNvPr>
            <p:cNvSpPr txBox="1"/>
            <p:nvPr/>
          </p:nvSpPr>
          <p:spPr>
            <a:xfrm>
              <a:off x="5969577" y="2255946"/>
              <a:ext cx="102848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10% loss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7C178F1-F3CE-C844-A9B4-29CF210D795F}"/>
                </a:ext>
              </a:extLst>
            </p:cNvPr>
            <p:cNvCxnSpPr/>
            <p:nvPr/>
          </p:nvCxnSpPr>
          <p:spPr>
            <a:xfrm>
              <a:off x="5902036" y="2556164"/>
              <a:ext cx="135082" cy="1326573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8548CF8-2AEA-314D-B09F-AD140F544A85}"/>
                </a:ext>
              </a:extLst>
            </p:cNvPr>
            <p:cNvCxnSpPr/>
            <p:nvPr/>
          </p:nvCxnSpPr>
          <p:spPr>
            <a:xfrm>
              <a:off x="6037118" y="3882737"/>
              <a:ext cx="685800" cy="0"/>
            </a:xfrm>
            <a:prstGeom prst="line">
              <a:avLst/>
            </a:prstGeom>
            <a:noFill/>
            <a:ln w="25400" cap="flat">
              <a:solidFill>
                <a:schemeClr val="tx1">
                  <a:lumMod val="50000"/>
                  <a:lumOff val="50000"/>
                </a:schemeClr>
              </a:solidFill>
              <a:prstDash val="dash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E209DD-B09E-3546-ABCF-3D73996BEF81}"/>
                </a:ext>
              </a:extLst>
            </p:cNvPr>
            <p:cNvSpPr txBox="1"/>
            <p:nvPr/>
          </p:nvSpPr>
          <p:spPr>
            <a:xfrm>
              <a:off x="5976278" y="2912675"/>
              <a:ext cx="1028485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</a:t>
              </a: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  <a:uFillTx/>
                  <a:latin typeface="Franklin Gothic Book"/>
                  <a:ea typeface="Franklin Gothic Book"/>
                  <a:cs typeface="Franklin Gothic Book"/>
                  <a:sym typeface="Franklin Gothic Book"/>
                </a:rPr>
                <a:t>0% loss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5A7C66D-0251-ED45-9EF2-0E80D325FA65}"/>
              </a:ext>
            </a:extLst>
          </p:cNvPr>
          <p:cNvSpPr txBox="1"/>
          <p:nvPr/>
        </p:nvSpPr>
        <p:spPr>
          <a:xfrm>
            <a:off x="746665" y="5872603"/>
            <a:ext cx="3671901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aseline="0" dirty="0">
                <a:latin typeface="+mj-lt"/>
              </a:rPr>
              <a:t>Befor</a:t>
            </a:r>
            <a:r>
              <a:rPr lang="en-US" sz="2000" dirty="0">
                <a:latin typeface="+mj-lt"/>
              </a:rPr>
              <a:t>e the 7</a:t>
            </a:r>
            <a:r>
              <a:rPr lang="en-US" sz="2000" baseline="30000" dirty="0">
                <a:latin typeface="+mj-lt"/>
              </a:rPr>
              <a:t>th</a:t>
            </a:r>
            <a:r>
              <a:rPr lang="en-US" sz="2000" dirty="0">
                <a:latin typeface="+mj-lt"/>
              </a:rPr>
              <a:t> FFA pass there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000" dirty="0">
                <a:latin typeface="+mj-lt"/>
              </a:rPr>
              <a:t>remains an unresolved  60% loss</a:t>
            </a:r>
          </a:p>
        </p:txBody>
      </p:sp>
    </p:spTree>
    <p:extLst>
      <p:ext uri="{BB962C8B-B14F-4D97-AF65-F5344CB8AC3E}">
        <p14:creationId xmlns:p14="http://schemas.microsoft.com/office/powerpoint/2010/main" val="611878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07A8C7-45EB-BA46-881C-C3D8944BD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058"/>
            <a:ext cx="8722655" cy="5217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5BA93C-D03D-BF42-9223-3FC5D0D0849B}"/>
              </a:ext>
            </a:extLst>
          </p:cNvPr>
          <p:cNvSpPr txBox="1"/>
          <p:nvPr/>
        </p:nvSpPr>
        <p:spPr>
          <a:xfrm>
            <a:off x="3123915" y="6096411"/>
            <a:ext cx="72818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Note: Final 42 MeV orbit (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red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) has systematic error 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due to poor transmission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BF2722-0D69-CA4B-A59A-63F9315C33BB}"/>
              </a:ext>
            </a:extLst>
          </p:cNvPr>
          <p:cNvSpPr txBox="1"/>
          <p:nvPr/>
        </p:nvSpPr>
        <p:spPr>
          <a:xfrm>
            <a:off x="1152332" y="6189180"/>
            <a:ext cx="10574881" cy="36933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8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Reports appeared in Nature, Phys. Rev. Letters, 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Forbes Magazine, IEEE Spectrum, 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reddid.com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, and others.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C66DB-5184-5B4B-A896-281F2BAE02F0}"/>
              </a:ext>
            </a:extLst>
          </p:cNvPr>
          <p:cNvSpPr txBox="1"/>
          <p:nvPr/>
        </p:nvSpPr>
        <p:spPr>
          <a:xfrm>
            <a:off x="0" y="160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7 orbits simultaneous orbits in FFA</a:t>
            </a:r>
          </a:p>
        </p:txBody>
      </p:sp>
    </p:spTree>
    <p:extLst>
      <p:ext uri="{BB962C8B-B14F-4D97-AF65-F5344CB8AC3E}">
        <p14:creationId xmlns:p14="http://schemas.microsoft.com/office/powerpoint/2010/main" val="4087230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469" y="788149"/>
            <a:ext cx="5242074" cy="3766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51001" y="4821382"/>
            <a:ext cx="8960555" cy="1631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Phases are shown relative to 1</a:t>
            </a:r>
            <a:r>
              <a:rPr lang="en-US" sz="2000" baseline="30000" dirty="0">
                <a:solidFill>
                  <a:srgbClr val="00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st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 pass for pass 1-4, and offset by 180</a:t>
            </a:r>
            <a:r>
              <a:rPr lang="en-US" sz="2000" baseline="30000" dirty="0">
                <a:solidFill>
                  <a:srgbClr val="00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o</a:t>
            </a:r>
            <a:r>
              <a:rPr lang="en-US" sz="2000" dirty="0">
                <a:solidFill>
                  <a:srgbClr val="00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 for pass 5-8</a:t>
            </a: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+mj-lt"/>
              <a:ea typeface="Franklin Gothic Book"/>
              <a:cs typeface="Franklin Gothic Book"/>
              <a:sym typeface="Franklin Gothic Book"/>
            </a:endParaRP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Circles are target values from an optimized ER in each cavity</a:t>
            </a: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285750" indent="-285750" defTabSz="457200" hangingPunct="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+mj-lt"/>
                <a:ea typeface="Franklin Gothic Book"/>
                <a:cs typeface="Franklin Gothic Book"/>
                <a:sym typeface="Franklin Gothic Book"/>
              </a:rPr>
              <a:t>Transmission seemed to require accuracy better than 2 degrees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00445" y="2604974"/>
            <a:ext cx="1956444" cy="646329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57200" hangingPunct="0"/>
            <a:r>
              <a:rPr lang="en-US" dirty="0">
                <a:solidFill>
                  <a:srgbClr val="FF0000"/>
                </a:solidFill>
                <a:latin typeface="+mj-lt"/>
                <a:sym typeface="Franklin Gothic Book"/>
              </a:rPr>
              <a:t>Red = Before MLC</a:t>
            </a:r>
          </a:p>
          <a:p>
            <a:pPr defTabSz="457200" hangingPunct="0"/>
            <a:r>
              <a:rPr lang="en-US" dirty="0">
                <a:solidFill>
                  <a:srgbClr val="0070C0"/>
                </a:solidFill>
                <a:latin typeface="+mj-lt"/>
              </a:rPr>
              <a:t>Blue = After MLC</a:t>
            </a:r>
            <a:endParaRPr lang="en-US" dirty="0">
              <a:solidFill>
                <a:srgbClr val="0070C0"/>
              </a:solidFill>
              <a:latin typeface="+mj-lt"/>
              <a:sym typeface="Franklin Gothic Book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0" y="41266"/>
            <a:ext cx="7050478" cy="594335"/>
          </a:xfrm>
          <a:prstGeom prst="rect">
            <a:avLst/>
          </a:prstGeom>
        </p:spPr>
        <p:txBody>
          <a:bodyPr/>
          <a:lstStyle>
            <a:lvl1pPr>
              <a:defRPr i="0">
                <a:latin typeface="Optima"/>
                <a:cs typeface="Optima"/>
              </a:defRPr>
            </a:lvl1pPr>
          </a:lstStyle>
          <a:p>
            <a:pPr algn="ctr"/>
            <a:r>
              <a:rPr lang="en-US" sz="2400" dirty="0"/>
              <a:t>Control of ERL return times </a:t>
            </a:r>
            <a:r>
              <a:rPr lang="en-US" sz="2400" dirty="0" err="1"/>
              <a:t>inc.</a:t>
            </a:r>
            <a:r>
              <a:rPr lang="en-US" sz="2400" dirty="0"/>
              <a:t> FFA transit times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2192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ontent Placeholder 2"/>
          <p:cNvSpPr txBox="1"/>
          <p:nvPr/>
        </p:nvSpPr>
        <p:spPr>
          <a:xfrm>
            <a:off x="2015490" y="633818"/>
            <a:ext cx="8397326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Char char="•"/>
              <a:defRPr sz="2800"/>
            </a:pPr>
            <a:r>
              <a:rPr sz="2400" dirty="0"/>
              <a:t>Energy scan measured during 1-turn run (39 - 59 MeV)</a:t>
            </a:r>
            <a:endParaRPr sz="24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 marL="342900" indent="-342900">
              <a:spcBef>
                <a:spcPts val="600"/>
              </a:spcBef>
              <a:buSzPct val="100000"/>
              <a:buChar char="•"/>
              <a:defRPr sz="2800"/>
            </a:pPr>
            <a:r>
              <a:rPr sz="2400" dirty="0"/>
              <a:t>Design energies measured during 4-turn run (42, 78, 114, 150 MeV)</a:t>
            </a:r>
            <a:endParaRPr sz="2400" dirty="0">
              <a:latin typeface="Franklin Gothic Book"/>
              <a:ea typeface="Franklin Gothic Book"/>
              <a:cs typeface="Franklin Gothic Book"/>
              <a:sym typeface="Franklin Gothic Book"/>
            </a:endParaRPr>
          </a:p>
          <a:p>
            <a:pPr marL="342900" indent="-342900">
              <a:spcBef>
                <a:spcPts val="600"/>
              </a:spcBef>
              <a:buSzPct val="100000"/>
              <a:buChar char="•"/>
              <a:defRPr sz="2800"/>
            </a:pPr>
            <a:r>
              <a:rPr sz="2400" dirty="0"/>
              <a:t>Measurements show a good agreement with the</a:t>
            </a:r>
            <a:r>
              <a:rPr lang="en-US" sz="2400" dirty="0"/>
              <a:t> FFA</a:t>
            </a:r>
            <a:r>
              <a:rPr sz="2400" dirty="0"/>
              <a:t> model </a:t>
            </a:r>
          </a:p>
        </p:txBody>
      </p:sp>
      <p:pic>
        <p:nvPicPr>
          <p:cNvPr id="400" name="Picture 12" descr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630" y="2423210"/>
            <a:ext cx="4166171" cy="4166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Picture 16" descr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8460" y="2423210"/>
            <a:ext cx="4166171" cy="416617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1524000" y="79556"/>
            <a:ext cx="6956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Optima"/>
                <a:cs typeface="Optima"/>
              </a:rPr>
              <a:t>FFA cell phase advance</a:t>
            </a:r>
          </a:p>
        </p:txBody>
      </p:sp>
    </p:spTree>
    <p:extLst>
      <p:ext uri="{BB962C8B-B14F-4D97-AF65-F5344CB8AC3E}">
        <p14:creationId xmlns:p14="http://schemas.microsoft.com/office/powerpoint/2010/main" val="1768880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07A8C7-45EB-BA46-881C-C3D8944BD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058"/>
            <a:ext cx="8722655" cy="5217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5BA93C-D03D-BF42-9223-3FC5D0D0849B}"/>
              </a:ext>
            </a:extLst>
          </p:cNvPr>
          <p:cNvSpPr txBox="1"/>
          <p:nvPr/>
        </p:nvSpPr>
        <p:spPr>
          <a:xfrm>
            <a:off x="3123915" y="6096411"/>
            <a:ext cx="72818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Note: Final 42 MeV orbit (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red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) has systematic error 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due to poor transmission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Franklin Gothic Book"/>
              <a:cs typeface="Franklin Gothic Book"/>
              <a:sym typeface="Franklin Gothic Book"/>
            </a:endParaRPr>
          </a:p>
        </p:txBody>
      </p:sp>
      <p:pic>
        <p:nvPicPr>
          <p:cNvPr id="4" name="Picture 3" descr="front_s.jpg">
            <a:extLst>
              <a:ext uri="{FF2B5EF4-FFF2-40B4-BE49-F238E27FC236}">
                <a16:creationId xmlns:a16="http://schemas.microsoft.com/office/drawing/2014/main" id="{37E39D95-C26D-9544-BD41-92DB42309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342" y="2683240"/>
            <a:ext cx="7101517" cy="34474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BF2722-0D69-CA4B-A59A-63F9315C33BB}"/>
              </a:ext>
            </a:extLst>
          </p:cNvPr>
          <p:cNvSpPr txBox="1"/>
          <p:nvPr/>
        </p:nvSpPr>
        <p:spPr>
          <a:xfrm>
            <a:off x="1152332" y="6189180"/>
            <a:ext cx="10574881" cy="369330"/>
          </a:xfrm>
          <a:prstGeom prst="rect">
            <a:avLst/>
          </a:prstGeom>
          <a:solidFill>
            <a:schemeClr val="bg1"/>
          </a:solidFill>
          <a:ln w="25400" cap="flat">
            <a:solidFill>
              <a:srgbClr val="008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Reports appeared in Nature, Phys. Rev. Letters, 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Forbes Magazine, IEEE Spectrum, </a:t>
            </a:r>
            <a:r>
              <a:rPr kumimoji="0" lang="en-US" sz="1800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reddid.com</a:t>
            </a:r>
            <a:r>
              <a:rPr kumimoji="0" lang="en-US" sz="1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Franklin Gothic Book"/>
                <a:cs typeface="Franklin Gothic Book"/>
                <a:sym typeface="Franklin Gothic Book"/>
              </a:rPr>
              <a:t>, and others.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Franklin Gothic Book"/>
              <a:cs typeface="Franklin Gothic Book"/>
              <a:sym typeface="Franklin Gothic Book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764C91-7700-7342-9346-2EF934B133FB}"/>
              </a:ext>
            </a:extLst>
          </p:cNvPr>
          <p:cNvSpPr txBox="1"/>
          <p:nvPr/>
        </p:nvSpPr>
        <p:spPr>
          <a:xfrm>
            <a:off x="0" y="160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7 orbits simultaneous orbits in FFA</a:t>
            </a:r>
          </a:p>
        </p:txBody>
      </p:sp>
    </p:spTree>
    <p:extLst>
      <p:ext uri="{BB962C8B-B14F-4D97-AF65-F5344CB8AC3E}">
        <p14:creationId xmlns:p14="http://schemas.microsoft.com/office/powerpoint/2010/main" val="3520862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160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ICS Bypass Design: Current Layout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26A429-6824-4074-B06D-ADB7C3E19A0E}"/>
              </a:ext>
            </a:extLst>
          </p:cNvPr>
          <p:cNvSpPr txBox="1">
            <a:spLocks/>
          </p:cNvSpPr>
          <p:nvPr/>
        </p:nvSpPr>
        <p:spPr bwMode="auto">
          <a:xfrm>
            <a:off x="0" y="713457"/>
            <a:ext cx="3942413" cy="386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is, there’s no room in the FFA for the interaction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Assume linear magnets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allowed to take out existing structures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Using 150 MeV electrons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FE2DEF-F68B-4DA8-AE51-086A26A7645D}"/>
              </a:ext>
            </a:extLst>
          </p:cNvPr>
          <p:cNvSpPr txBox="1"/>
          <p:nvPr/>
        </p:nvSpPr>
        <p:spPr>
          <a:xfrm>
            <a:off x="3793014" y="5741236"/>
            <a:ext cx="807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Schematic of the CBETA enclosure.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MLC ~10 m for scale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  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2B7EC-2459-48AB-815B-7926584A5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3014" y="713457"/>
            <a:ext cx="8398986" cy="4730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4304A6-6C6C-DD4A-91FB-D9644B5F0727}"/>
              </a:ext>
            </a:extLst>
          </p:cNvPr>
          <p:cNvSpPr txBox="1"/>
          <p:nvPr/>
        </p:nvSpPr>
        <p:spPr>
          <a:xfrm>
            <a:off x="8249589" y="2199301"/>
            <a:ext cx="8079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MLC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859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160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ICS Bypass Design: Overview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26A429-6824-4074-B06D-ADB7C3E19A0E}"/>
              </a:ext>
            </a:extLst>
          </p:cNvPr>
          <p:cNvSpPr txBox="1">
            <a:spLocks/>
          </p:cNvSpPr>
          <p:nvPr/>
        </p:nvSpPr>
        <p:spPr bwMode="auto">
          <a:xfrm>
            <a:off x="0" y="638530"/>
            <a:ext cx="2803161" cy="582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Bypass line is elevated above existing plane by 30 cm; IP is further elevated by another 50 cm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Optics are set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 such that the parameters going into the MLC for the fifth pass match CBETA design parameters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85794-7119-421B-B755-CB0F855E1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160" y="638530"/>
            <a:ext cx="8529403" cy="5211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63B74F-AEF7-4E2C-8016-21CD31638B05}"/>
              </a:ext>
            </a:extLst>
          </p:cNvPr>
          <p:cNvSpPr txBox="1"/>
          <p:nvPr/>
        </p:nvSpPr>
        <p:spPr>
          <a:xfrm>
            <a:off x="3312826" y="5711638"/>
            <a:ext cx="8879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Floor plan of the ICS bypass to CBETA. The existing CBETA return loop is shown in grey. Path length correction system are in green.</a:t>
            </a:r>
          </a:p>
        </p:txBody>
      </p:sp>
    </p:spTree>
    <p:extLst>
      <p:ext uri="{BB962C8B-B14F-4D97-AF65-F5344CB8AC3E}">
        <p14:creationId xmlns:p14="http://schemas.microsoft.com/office/powerpoint/2010/main" val="959258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65628F-C226-44E4-AB9E-BC2E66CB3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539" y="1004842"/>
            <a:ext cx="6234804" cy="33722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D70B07-93D8-43B1-87BC-0BE16B07EA5E}"/>
              </a:ext>
            </a:extLst>
          </p:cNvPr>
          <p:cNvSpPr txBox="1"/>
          <p:nvPr/>
        </p:nvSpPr>
        <p:spPr>
          <a:xfrm>
            <a:off x="0" y="16044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Source Comparison: Synchrotron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26A429-6824-4074-B06D-ADB7C3E19A0E}"/>
              </a:ext>
            </a:extLst>
          </p:cNvPr>
          <p:cNvSpPr txBox="1">
            <a:spLocks/>
          </p:cNvSpPr>
          <p:nvPr/>
        </p:nvSpPr>
        <p:spPr bwMode="auto">
          <a:xfrm>
            <a:off x="0" y="4691924"/>
            <a:ext cx="12192000" cy="186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Beyond ~300 keV, undulator radiation production is difficult due to high harmonics and undulator phase errors</a:t>
            </a: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ICS footprint for MeV-scale </a:t>
            </a:r>
            <a:r>
              <a:rPr lang="el-GR" sz="2400" kern="0" dirty="0">
                <a:solidFill>
                  <a:srgbClr val="000000"/>
                </a:solidFill>
                <a:latin typeface="Arial"/>
                <a:cs typeface="Arial"/>
              </a:rPr>
              <a:t>γ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</a:rPr>
              <a:t>-ray sources significantly smaller than synchrotron, while performing better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7420F-9531-4A1B-A7A0-D9E911538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880" y="989852"/>
            <a:ext cx="6496280" cy="3507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AC4A94-AA71-43CE-A3A4-617AD476FE91}"/>
              </a:ext>
            </a:extLst>
          </p:cNvPr>
          <p:cNvSpPr txBox="1"/>
          <p:nvPr/>
        </p:nvSpPr>
        <p:spPr>
          <a:xfrm>
            <a:off x="2441279" y="779086"/>
            <a:ext cx="2053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Flux per 0.1% BW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C87991-3109-1D46-8C35-8F57AC89AFED}"/>
              </a:ext>
            </a:extLst>
          </p:cNvPr>
          <p:cNvSpPr txBox="1"/>
          <p:nvPr/>
        </p:nvSpPr>
        <p:spPr>
          <a:xfrm>
            <a:off x="2430765" y="2981773"/>
            <a:ext cx="150153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ICS @ CBETA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A160DD-6114-4A44-96B9-D41828F5B663}"/>
              </a:ext>
            </a:extLst>
          </p:cNvPr>
          <p:cNvSpPr txBox="1"/>
          <p:nvPr/>
        </p:nvSpPr>
        <p:spPr>
          <a:xfrm>
            <a:off x="3904436" y="1495901"/>
            <a:ext cx="150153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Spring 8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996622-FD3D-EA44-B124-C1048E5B54A8}"/>
              </a:ext>
            </a:extLst>
          </p:cNvPr>
          <p:cNvSpPr txBox="1"/>
          <p:nvPr/>
        </p:nvSpPr>
        <p:spPr>
          <a:xfrm>
            <a:off x="8622769" y="763637"/>
            <a:ext cx="2219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Flux per 0.1% BW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67B7B6-5E93-3042-AB0E-0DC9B1F017C4}"/>
              </a:ext>
            </a:extLst>
          </p:cNvPr>
          <p:cNvSpPr txBox="1"/>
          <p:nvPr/>
        </p:nvSpPr>
        <p:spPr>
          <a:xfrm>
            <a:off x="10499372" y="3078969"/>
            <a:ext cx="1501533" cy="30777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CBETA +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481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6038A940-BEE1-F145-B494-2077A292B72D}"/>
              </a:ext>
            </a:extLst>
          </p:cNvPr>
          <p:cNvSpPr txBox="1">
            <a:spLocks/>
          </p:cNvSpPr>
          <p:nvPr/>
        </p:nvSpPr>
        <p:spPr>
          <a:xfrm>
            <a:off x="252425" y="929636"/>
            <a:ext cx="8732825" cy="550502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Arial"/>
                <a:cs typeface="Arial"/>
              </a:rPr>
              <a:t>By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recovering the Energy </a:t>
            </a:r>
            <a:r>
              <a:rPr lang="en-US" sz="1800" dirty="0">
                <a:latin typeface="Arial"/>
                <a:cs typeface="Arial"/>
              </a:rPr>
              <a:t>of accelerated beams, Energy Recovery </a:t>
            </a:r>
            <a:r>
              <a:rPr lang="en-US" sz="1800" dirty="0" err="1">
                <a:latin typeface="Arial"/>
                <a:cs typeface="Arial"/>
              </a:rPr>
              <a:t>Linacs</a:t>
            </a:r>
            <a:r>
              <a:rPr lang="en-US" sz="1800" dirty="0">
                <a:latin typeface="Arial"/>
                <a:cs typeface="Arial"/>
              </a:rPr>
              <a:t> (ERLs) make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large beam powers </a:t>
            </a:r>
            <a:r>
              <a:rPr lang="en-US" sz="1800" dirty="0">
                <a:latin typeface="Arial"/>
                <a:cs typeface="Arial"/>
              </a:rPr>
              <a:t>possible that would otherwise be prohibitively expensive.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 dirty="0" err="1">
                <a:solidFill>
                  <a:srgbClr val="FF0000"/>
                </a:solidFill>
                <a:latin typeface="Arial"/>
                <a:cs typeface="Arial"/>
              </a:rPr>
              <a:t>Linacs</a:t>
            </a:r>
            <a:r>
              <a:rPr lang="en-US" sz="18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800" dirty="0">
                <a:latin typeface="Arial"/>
                <a:cs typeface="Arial"/>
              </a:rPr>
              <a:t>produce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high beam qualities </a:t>
            </a:r>
            <a:r>
              <a:rPr lang="en-US" sz="1800" dirty="0">
                <a:latin typeface="Arial"/>
                <a:cs typeface="Arial"/>
              </a:rPr>
              <a:t>for scientific experiments and for industrial applications, but their </a:t>
            </a: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beam power is limited </a:t>
            </a:r>
            <a:r>
              <a:rPr lang="en-US" sz="1800" dirty="0">
                <a:latin typeface="Arial"/>
                <a:cs typeface="Arial"/>
              </a:rPr>
              <a:t>by the available electrical power.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latin typeface="Arial"/>
                <a:cs typeface="Arial"/>
              </a:rPr>
              <a:t>ERLs surpass this power limit</a:t>
            </a:r>
            <a:r>
              <a:rPr lang="en-US" sz="1800" dirty="0">
                <a:latin typeface="Arial"/>
                <a:cs typeface="Arial"/>
              </a:rPr>
              <a:t>: much larger beam currents and beam powers become available because the beam energy is recaptured.</a:t>
            </a:r>
          </a:p>
          <a:p>
            <a:pPr marL="0" indent="0">
              <a:buNone/>
            </a:pPr>
            <a:endParaRPr lang="en-US" sz="1800" dirty="0"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sz="1800" dirty="0">
                <a:latin typeface="Arial"/>
                <a:cs typeface="Arial"/>
                <a:sym typeface="Wingdings"/>
              </a:rPr>
              <a:t>How do ERLs compare to other accelerators?</a:t>
            </a:r>
          </a:p>
          <a:p>
            <a:pPr>
              <a:buAutoNum type="alphaLcParenBoth"/>
            </a:pPr>
            <a:r>
              <a:rPr lang="en-US" sz="1800" b="1" dirty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high currents</a:t>
            </a:r>
            <a:r>
              <a:rPr lang="en-US" sz="1800" b="1" dirty="0">
                <a:latin typeface="Arial"/>
                <a:cs typeface="Arial"/>
                <a:sym typeface="Wingdings"/>
              </a:rPr>
              <a:t>, </a:t>
            </a:r>
            <a:r>
              <a:rPr lang="en-US" sz="1800" dirty="0">
                <a:latin typeface="Arial"/>
                <a:cs typeface="Arial"/>
                <a:sym typeface="Wingdings"/>
              </a:rPr>
              <a:t>like storage rings, because the energy is recovered,</a:t>
            </a:r>
          </a:p>
          <a:p>
            <a:pPr>
              <a:buAutoNum type="alphaLcParenBoth"/>
            </a:pPr>
            <a:r>
              <a:rPr lang="en-US" sz="1800" b="1" dirty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high beam quality </a:t>
            </a:r>
            <a:r>
              <a:rPr lang="en-US" sz="1800" dirty="0">
                <a:latin typeface="Arial"/>
                <a:cs typeface="Arial"/>
                <a:sym typeface="Wingdings"/>
              </a:rPr>
              <a:t>(low </a:t>
            </a:r>
            <a:r>
              <a:rPr lang="en-US" sz="1800" dirty="0" err="1">
                <a:latin typeface="Arial"/>
                <a:cs typeface="Arial"/>
                <a:sym typeface="Wingdings"/>
              </a:rPr>
              <a:t>emittance</a:t>
            </a:r>
            <a:r>
              <a:rPr lang="en-US" sz="1800" dirty="0">
                <a:latin typeface="Arial"/>
                <a:cs typeface="Arial"/>
                <a:sym typeface="Wingdings"/>
              </a:rPr>
              <a:t>, bunch length, and energy spread) like </a:t>
            </a:r>
            <a:r>
              <a:rPr lang="en-US" sz="1800" dirty="0" err="1">
                <a:latin typeface="Arial"/>
                <a:cs typeface="Arial"/>
                <a:sym typeface="Wingdings"/>
              </a:rPr>
              <a:t>linacs</a:t>
            </a:r>
            <a:r>
              <a:rPr lang="en-US" sz="1800" dirty="0">
                <a:latin typeface="Arial"/>
                <a:cs typeface="Arial"/>
                <a:sym typeface="Wingdings"/>
              </a:rPr>
              <a:t>, because each bunch traverses it only once,</a:t>
            </a:r>
          </a:p>
          <a:p>
            <a:pPr>
              <a:buAutoNum type="alphaLcParenBoth"/>
            </a:pPr>
            <a:r>
              <a:rPr lang="en-US" sz="1800" b="1" dirty="0">
                <a:solidFill>
                  <a:srgbClr val="008000"/>
                </a:solidFill>
                <a:latin typeface="Arial"/>
                <a:cs typeface="Arial"/>
                <a:sym typeface="Wingdings"/>
              </a:rPr>
              <a:t>tolerates beam disruption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  <a:sym typeface="Wingdings"/>
              </a:rPr>
              <a:t>as each bunch is used only once before it’s discarded.</a:t>
            </a:r>
          </a:p>
          <a:p>
            <a:pPr>
              <a:buAutoNum type="alphaLcParenBoth"/>
            </a:pPr>
            <a:endParaRPr lang="en-US" sz="1800" dirty="0">
              <a:latin typeface="Arial"/>
              <a:cs typeface="Arial"/>
              <a:sym typeface="Wingdings"/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rgbClr val="008000"/>
                </a:solidFill>
                <a:latin typeface="Arial"/>
                <a:cs typeface="Arial"/>
              </a:rPr>
              <a:t>All these strengths of ERLs are beneficial to EIC cooling!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F57664-BCA4-BE4C-B247-751D77B8DAF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High Beam Current at Reduced Cost</a:t>
            </a:r>
          </a:p>
        </p:txBody>
      </p:sp>
    </p:spTree>
    <p:extLst>
      <p:ext uri="{BB962C8B-B14F-4D97-AF65-F5344CB8AC3E}">
        <p14:creationId xmlns:p14="http://schemas.microsoft.com/office/powerpoint/2010/main" val="32255492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FD38A6-3984-403A-82A0-E124CB458B5D}"/>
              </a:ext>
            </a:extLst>
          </p:cNvPr>
          <p:cNvSpPr txBox="1"/>
          <p:nvPr/>
        </p:nvSpPr>
        <p:spPr>
          <a:xfrm>
            <a:off x="357353" y="770895"/>
            <a:ext cx="498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Sub-fs bunch lengths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Final machine resolution limited by stability, discussed in later slides</a:t>
            </a: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Analytic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Bunch length limited by path length spread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BF0CC30-51FF-48BA-A30E-807AC9719973}"/>
              </a:ext>
            </a:extLst>
          </p:cNvPr>
          <p:cNvGrpSpPr/>
          <p:nvPr/>
        </p:nvGrpSpPr>
        <p:grpSpPr>
          <a:xfrm>
            <a:off x="5530334" y="978497"/>
            <a:ext cx="6482497" cy="4911245"/>
            <a:chOff x="5072940" y="1002481"/>
            <a:chExt cx="6939891" cy="52577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2320A47-E9D7-4D42-8917-9D13C7E20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72940" y="1588080"/>
              <a:ext cx="6939891" cy="46721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C8D002A-90BD-4285-875C-68D69F308CED}"/>
                </a:ext>
              </a:extLst>
            </p:cNvPr>
            <p:cNvSpPr txBox="1"/>
            <p:nvPr/>
          </p:nvSpPr>
          <p:spPr>
            <a:xfrm>
              <a:off x="5909031" y="1002481"/>
              <a:ext cx="52677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MOGA optimized performance for 3 different choices of initial laser spot size, compared to analytic model.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5C2C14A-A50B-278D-E6E7-716120597F45}"/>
              </a:ext>
            </a:extLst>
          </p:cNvPr>
          <p:cNvGrpSpPr/>
          <p:nvPr/>
        </p:nvGrpSpPr>
        <p:grpSpPr>
          <a:xfrm>
            <a:off x="357352" y="4851493"/>
            <a:ext cx="5266208" cy="1480466"/>
            <a:chOff x="285669" y="4731027"/>
            <a:chExt cx="5266208" cy="148046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484AA3-3455-43B9-8D62-3D35B3301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0862" y="4731027"/>
              <a:ext cx="1768289" cy="73615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360D66-4D9F-36B3-B3CB-8139776F62B9}"/>
                </a:ext>
              </a:extLst>
            </p:cNvPr>
            <p:cNvSpPr txBox="1"/>
            <p:nvPr/>
          </p:nvSpPr>
          <p:spPr>
            <a:xfrm>
              <a:off x="285669" y="4888054"/>
              <a:ext cx="526620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Symbol" panose="05050102010706020507" pitchFamily="18" charset="2"/>
                </a:rPr>
                <a:t>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endParaRPr lang="en-US" sz="1600" dirty="0">
                <a:latin typeface="Symbol" panose="05050102010706020507" pitchFamily="18" charset="2"/>
              </a:endParaRP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sz="1600" dirty="0" err="1">
                  <a:latin typeface="Symbol" panose="05050102010706020507" pitchFamily="18" charset="2"/>
                </a:rPr>
                <a:t>s</a:t>
              </a:r>
              <a:r>
                <a:rPr lang="en-US" sz="1600" baseline="-25000" dirty="0" err="1"/>
                <a:t>x</a:t>
              </a:r>
              <a:r>
                <a:rPr lang="en-US" sz="1600" dirty="0"/>
                <a:t> : cathode spot size</a:t>
              </a: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sz="1600" dirty="0" err="1">
                  <a:latin typeface="Symbol" panose="05050102010706020507" pitchFamily="18" charset="2"/>
                </a:rPr>
                <a:t>e</a:t>
              </a:r>
              <a:r>
                <a:rPr lang="en-US" sz="1600" baseline="-25000" dirty="0" err="1"/>
                <a:t>n</a:t>
              </a:r>
              <a:r>
                <a:rPr lang="en-US" sz="1600" dirty="0"/>
                <a:t> : emittance</a:t>
              </a:r>
            </a:p>
            <a:p>
              <a:pPr marL="1200150" lvl="2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L : length scale, smaller = better compensation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761FFDB-3150-664D-3B45-AA225823FCEC}"/>
              </a:ext>
            </a:extLst>
          </p:cNvPr>
          <p:cNvGrpSpPr/>
          <p:nvPr/>
        </p:nvGrpSpPr>
        <p:grpSpPr>
          <a:xfrm>
            <a:off x="945476" y="2247078"/>
            <a:ext cx="4444364" cy="2410073"/>
            <a:chOff x="945476" y="2587045"/>
            <a:chExt cx="4444364" cy="2410073"/>
          </a:xfrm>
        </p:grpSpPr>
        <p:pic>
          <p:nvPicPr>
            <p:cNvPr id="13" name="Picture 12" descr="Chart, line chart&#10;&#10;Description automatically generated">
              <a:extLst>
                <a:ext uri="{FF2B5EF4-FFF2-40B4-BE49-F238E27FC236}">
                  <a16:creationId xmlns:a16="http://schemas.microsoft.com/office/drawing/2014/main" id="{4518A9EB-A51A-2CFD-66B9-1718ACB90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476" y="2587045"/>
              <a:ext cx="3397535" cy="241007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C6E1357-0DAD-907B-CF81-9C8C1A2049E7}"/>
                </a:ext>
              </a:extLst>
            </p:cNvPr>
            <p:cNvCxnSpPr/>
            <p:nvPr/>
          </p:nvCxnSpPr>
          <p:spPr>
            <a:xfrm flipH="1">
              <a:off x="3268980" y="2937510"/>
              <a:ext cx="1074031" cy="43014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914FE883-50FC-75AD-4ED0-67E6E2AAFD7D}"/>
                </a:ext>
              </a:extLst>
            </p:cNvPr>
            <p:cNvCxnSpPr/>
            <p:nvPr/>
          </p:nvCxnSpPr>
          <p:spPr>
            <a:xfrm flipH="1">
              <a:off x="3268979" y="3273506"/>
              <a:ext cx="1074031" cy="430143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E3BE5A9-7196-EEE8-441B-7F9C21BC5045}"/>
                </a:ext>
              </a:extLst>
            </p:cNvPr>
            <p:cNvSpPr txBox="1"/>
            <p:nvPr/>
          </p:nvSpPr>
          <p:spPr>
            <a:xfrm>
              <a:off x="4285860" y="2779206"/>
              <a:ext cx="10599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Longer path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5ECE43D-409D-7638-FC99-4A36D1712A77}"/>
                </a:ext>
              </a:extLst>
            </p:cNvPr>
            <p:cNvSpPr txBox="1"/>
            <p:nvPr/>
          </p:nvSpPr>
          <p:spPr>
            <a:xfrm>
              <a:off x="4285435" y="3115202"/>
              <a:ext cx="11044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Shorter path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F6C392D-6E17-D2DF-6288-DB5B5F09706A}"/>
              </a:ext>
            </a:extLst>
          </p:cNvPr>
          <p:cNvSpPr txBox="1"/>
          <p:nvPr/>
        </p:nvSpPr>
        <p:spPr>
          <a:xfrm>
            <a:off x="357352" y="4345231"/>
            <a:ext cx="60979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Compensated by longitudinal dynamics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C375A-2709-339E-C8A9-E1BE99815EBD}"/>
              </a:ext>
            </a:extLst>
          </p:cNvPr>
          <p:cNvSpPr txBox="1">
            <a:spLocks/>
          </p:cNvSpPr>
          <p:nvPr/>
        </p:nvSpPr>
        <p:spPr bwMode="auto">
          <a:xfrm>
            <a:off x="0" y="-4302"/>
            <a:ext cx="12192000" cy="60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106636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Stroboscopic Mode (low charge)</a:t>
            </a:r>
          </a:p>
        </p:txBody>
      </p:sp>
    </p:spTree>
    <p:extLst>
      <p:ext uri="{BB962C8B-B14F-4D97-AF65-F5344CB8AC3E}">
        <p14:creationId xmlns:p14="http://schemas.microsoft.com/office/powerpoint/2010/main" val="1642029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FD38A6-3984-403A-82A0-E124CB458B5D}"/>
              </a:ext>
            </a:extLst>
          </p:cNvPr>
          <p:cNvSpPr txBox="1"/>
          <p:nvPr/>
        </p:nvSpPr>
        <p:spPr>
          <a:xfrm>
            <a:off x="357352" y="1040524"/>
            <a:ext cx="5583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aperture is used to define the e-beam probe size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Emit 40 </a:t>
            </a:r>
            <a:r>
              <a:rPr lang="en-US" dirty="0" err="1"/>
              <a:t>fC</a:t>
            </a:r>
            <a:r>
              <a:rPr lang="en-US" dirty="0"/>
              <a:t> at the cathode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Clip to 16 </a:t>
            </a:r>
            <a:r>
              <a:rPr lang="en-US" dirty="0" err="1"/>
              <a:t>fC</a:t>
            </a:r>
            <a:r>
              <a:rPr lang="en-US" dirty="0"/>
              <a:t> at the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Novel non-laminar space charge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charge limits bunch lengths to &gt;5 fs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F56D31-68ED-4842-AACE-FA1BC7523948}"/>
              </a:ext>
            </a:extLst>
          </p:cNvPr>
          <p:cNvGrpSpPr/>
          <p:nvPr/>
        </p:nvGrpSpPr>
        <p:grpSpPr>
          <a:xfrm>
            <a:off x="4900166" y="3281904"/>
            <a:ext cx="7186730" cy="2934840"/>
            <a:chOff x="1462087" y="3215301"/>
            <a:chExt cx="8659375" cy="353622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D6E470C-A01E-4C9B-9F40-B300FA912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2087" y="3429001"/>
              <a:ext cx="8659375" cy="332252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FFF1F73-83FC-4FD1-9FDB-06DE7BB2BFBF}"/>
                </a:ext>
              </a:extLst>
            </p:cNvPr>
            <p:cNvSpPr txBox="1"/>
            <p:nvPr/>
          </p:nvSpPr>
          <p:spPr>
            <a:xfrm>
              <a:off x="2186152" y="3215301"/>
              <a:ext cx="3362393" cy="407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Before probe-defining aperture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ED29208-4ED6-4592-AC8F-7F3D4CDD18F3}"/>
                </a:ext>
              </a:extLst>
            </p:cNvPr>
            <p:cNvSpPr txBox="1"/>
            <p:nvPr/>
          </p:nvSpPr>
          <p:spPr>
            <a:xfrm>
              <a:off x="6742386" y="3244335"/>
              <a:ext cx="3206175" cy="4079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After probe-defining aperture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5BBBA28-E5AD-447C-AF6C-B6449844426E}"/>
              </a:ext>
            </a:extLst>
          </p:cNvPr>
          <p:cNvGrpSpPr/>
          <p:nvPr/>
        </p:nvGrpSpPr>
        <p:grpSpPr>
          <a:xfrm>
            <a:off x="7613046" y="77443"/>
            <a:ext cx="4578954" cy="3139441"/>
            <a:chOff x="5940624" y="104893"/>
            <a:chExt cx="4578954" cy="3139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7515D57-2AF7-4B1A-9784-103CBB28C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0624" y="104893"/>
              <a:ext cx="4578954" cy="3139441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D6FACED-283E-49A6-8C9F-5E46A98ABC96}"/>
                </a:ext>
              </a:extLst>
            </p:cNvPr>
            <p:cNvCxnSpPr>
              <a:cxnSpLocks/>
            </p:cNvCxnSpPr>
            <p:nvPr/>
          </p:nvCxnSpPr>
          <p:spPr>
            <a:xfrm>
              <a:off x="9028388" y="2394980"/>
              <a:ext cx="483478" cy="285160"/>
            </a:xfrm>
            <a:prstGeom prst="straightConnector1">
              <a:avLst/>
            </a:prstGeom>
            <a:ln w="28575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C9800B4-5426-42E5-BF40-DF1BF95518BB}"/>
                </a:ext>
              </a:extLst>
            </p:cNvPr>
            <p:cNvSpPr txBox="1"/>
            <p:nvPr/>
          </p:nvSpPr>
          <p:spPr>
            <a:xfrm>
              <a:off x="8124495" y="2148520"/>
              <a:ext cx="1376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Sample location</a:t>
              </a:r>
            </a:p>
          </p:txBody>
        </p:sp>
      </p:grp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C2EE7729-4014-4B4E-9FF5-889540420C19}"/>
              </a:ext>
            </a:extLst>
          </p:cNvPr>
          <p:cNvGraphicFramePr>
            <a:graphicFrameLocks noGrp="1"/>
          </p:cNvGraphicFramePr>
          <p:nvPr/>
        </p:nvGraphicFramePr>
        <p:xfrm>
          <a:off x="214614" y="3419794"/>
          <a:ext cx="442478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7330">
                  <a:extLst>
                    <a:ext uri="{9D8B030D-6E8A-4147-A177-3AD203B41FA5}">
                      <a16:colId xmlns:a16="http://schemas.microsoft.com/office/drawing/2014/main" val="3855259677"/>
                    </a:ext>
                  </a:extLst>
                </a:gridCol>
                <a:gridCol w="851338">
                  <a:extLst>
                    <a:ext uri="{9D8B030D-6E8A-4147-A177-3AD203B41FA5}">
                      <a16:colId xmlns:a16="http://schemas.microsoft.com/office/drawing/2014/main" val="2628485410"/>
                    </a:ext>
                  </a:extLst>
                </a:gridCol>
                <a:gridCol w="916116">
                  <a:extLst>
                    <a:ext uri="{9D8B030D-6E8A-4147-A177-3AD203B41FA5}">
                      <a16:colId xmlns:a16="http://schemas.microsoft.com/office/drawing/2014/main" val="14243392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Predicted Performance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410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fC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1642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Repetition rate (max)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70395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1072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Emittance (at sample)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148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Beam width (at sample)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893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Bunch length (at sample)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870637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45AE142-0A18-30F1-70C8-59CA503BD9C1}"/>
              </a:ext>
            </a:extLst>
          </p:cNvPr>
          <p:cNvSpPr txBox="1">
            <a:spLocks/>
          </p:cNvSpPr>
          <p:nvPr/>
        </p:nvSpPr>
        <p:spPr bwMode="auto">
          <a:xfrm>
            <a:off x="2450122" y="-35468"/>
            <a:ext cx="9870831" cy="64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106636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Single shot (10</a:t>
            </a:r>
            <a:r>
              <a:rPr lang="en-US" sz="3200" b="1" baseline="30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5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electrons)</a:t>
            </a:r>
          </a:p>
        </p:txBody>
      </p:sp>
    </p:spTree>
    <p:extLst>
      <p:ext uri="{BB962C8B-B14F-4D97-AF65-F5344CB8AC3E}">
        <p14:creationId xmlns:p14="http://schemas.microsoft.com/office/powerpoint/2010/main" val="3582577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4FD38A6-3984-403A-82A0-E124CB458B5D}"/>
              </a:ext>
            </a:extLst>
          </p:cNvPr>
          <p:cNvSpPr txBox="1"/>
          <p:nvPr/>
        </p:nvSpPr>
        <p:spPr>
          <a:xfrm>
            <a:off x="357351" y="1040524"/>
            <a:ext cx="9617921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multi-turn SRF ERL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 range and design current capabilities of the EIC cooler ERL.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Established energy saving measures: Energy Recovery, SRF, and permanent magnets.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Established Halbach-type permanent magnets for FFA beam transport.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Spinoff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DC source for </a:t>
            </a:r>
            <a:r>
              <a:rPr lang="en-US" dirty="0" err="1"/>
              <a:t>LEReC</a:t>
            </a:r>
            <a:r>
              <a:rPr lang="en-US" dirty="0"/>
              <a:t> bunched beam cooler for RHIC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Licensing of the DC source for EUV chip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Licensing of the DC source and the SRF injector for medical isotope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FFA @ CEBAF energy </a:t>
            </a:r>
            <a:r>
              <a:rPr lang="en-US" dirty="0" err="1"/>
              <a:t>doubler</a:t>
            </a:r>
            <a:r>
              <a:rPr lang="en-US" dirty="0"/>
              <a:t>  upgrade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Compton @ CBETA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UED @ CBETA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4000" dirty="0"/>
              <a:t>QUESTIONS?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5AE142-0A18-30F1-70C8-59CA503BD9C1}"/>
              </a:ext>
            </a:extLst>
          </p:cNvPr>
          <p:cNvSpPr txBox="1">
            <a:spLocks/>
          </p:cNvSpPr>
          <p:nvPr/>
        </p:nvSpPr>
        <p:spPr bwMode="auto">
          <a:xfrm>
            <a:off x="2450122" y="-35468"/>
            <a:ext cx="9870831" cy="64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 kern="1200">
                <a:solidFill>
                  <a:srgbClr val="106636"/>
                </a:solidFill>
                <a:latin typeface="+mj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06636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31264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4C8E2-1471-BF4C-A649-D7A15D06468B}"/>
              </a:ext>
            </a:extLst>
          </p:cNvPr>
          <p:cNvSpPr txBox="1"/>
          <p:nvPr/>
        </p:nvSpPr>
        <p:spPr>
          <a:xfrm>
            <a:off x="2885512" y="2451665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86BC5-C134-AF46-ABBD-BD5F0F3FDC28}"/>
              </a:ext>
            </a:extLst>
          </p:cNvPr>
          <p:cNvSpPr txBox="1"/>
          <p:nvPr/>
        </p:nvSpPr>
        <p:spPr>
          <a:xfrm>
            <a:off x="7777752" y="2479119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8711492-F3B4-1B48-AD52-E5C095421BD1}"/>
              </a:ext>
            </a:extLst>
          </p:cNvPr>
          <p:cNvSpPr txBox="1">
            <a:spLocks/>
          </p:cNvSpPr>
          <p:nvPr/>
        </p:nvSpPr>
        <p:spPr>
          <a:xfrm>
            <a:off x="4471008" y="629857"/>
            <a:ext cx="7313406" cy="17585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Helvetica" charset="0"/>
              </a:rPr>
              <a:t>Cornell DC gun, 2nC peak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8372F-CD6F-E143-B5F8-DC72C705898B}"/>
              </a:ext>
            </a:extLst>
          </p:cNvPr>
          <p:cNvSpPr txBox="1"/>
          <p:nvPr/>
        </p:nvSpPr>
        <p:spPr>
          <a:xfrm>
            <a:off x="4749649" y="3288424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+/- 36 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36FA1-8358-0742-A8C5-3D125B153FAA}"/>
              </a:ext>
            </a:extLst>
          </p:cNvPr>
          <p:cNvSpPr txBox="1"/>
          <p:nvPr/>
        </p:nvSpPr>
        <p:spPr>
          <a:xfrm>
            <a:off x="2861707" y="5821384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42, 78, 114, 150 MeV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30270-8130-304C-BF77-B1C7822F5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54" y="1886836"/>
            <a:ext cx="9106443" cy="468526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4D12E-A95F-894F-AD3B-6984B6BE39B3}"/>
              </a:ext>
            </a:extLst>
          </p:cNvPr>
          <p:cNvSpPr/>
          <p:nvPr/>
        </p:nvSpPr>
        <p:spPr>
          <a:xfrm rot="896240">
            <a:off x="922996" y="2130420"/>
            <a:ext cx="567983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7BA20-0D7E-6345-A202-EB23B6DEAF8D}"/>
              </a:ext>
            </a:extLst>
          </p:cNvPr>
          <p:cNvSpPr txBox="1"/>
          <p:nvPr/>
        </p:nvSpPr>
        <p:spPr>
          <a:xfrm rot="869192">
            <a:off x="608857" y="2605033"/>
            <a:ext cx="12041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DC source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D4C69-B140-2444-9C1C-91950937576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CBETA: The test ERL at CBETA</a:t>
            </a:r>
          </a:p>
        </p:txBody>
      </p:sp>
      <p:pic>
        <p:nvPicPr>
          <p:cNvPr id="23" name="Picture 22" descr="Logo_RR6.jpeg">
            <a:extLst>
              <a:ext uri="{FF2B5EF4-FFF2-40B4-BE49-F238E27FC236}">
                <a16:creationId xmlns:a16="http://schemas.microsoft.com/office/drawing/2014/main" id="{3A9EF3B9-F295-604C-BD33-CAF74F798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85" y="687024"/>
            <a:ext cx="2171004" cy="5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4C8E2-1471-BF4C-A649-D7A15D06468B}"/>
              </a:ext>
            </a:extLst>
          </p:cNvPr>
          <p:cNvSpPr txBox="1"/>
          <p:nvPr/>
        </p:nvSpPr>
        <p:spPr>
          <a:xfrm>
            <a:off x="2885512" y="2451665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86BC5-C134-AF46-ABBD-BD5F0F3FDC28}"/>
              </a:ext>
            </a:extLst>
          </p:cNvPr>
          <p:cNvSpPr txBox="1"/>
          <p:nvPr/>
        </p:nvSpPr>
        <p:spPr>
          <a:xfrm>
            <a:off x="7777752" y="2479119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8711492-F3B4-1B48-AD52-E5C095421BD1}"/>
              </a:ext>
            </a:extLst>
          </p:cNvPr>
          <p:cNvSpPr txBox="1">
            <a:spLocks/>
          </p:cNvSpPr>
          <p:nvPr/>
        </p:nvSpPr>
        <p:spPr>
          <a:xfrm>
            <a:off x="4471008" y="629857"/>
            <a:ext cx="7313406" cy="17585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Helvetica" charset="0"/>
              </a:rPr>
              <a:t>Cornell DC gun, 2nC peak</a:t>
            </a:r>
          </a:p>
          <a:p>
            <a:r>
              <a:rPr lang="en-US" sz="1600" dirty="0">
                <a:latin typeface="Helvetica" charset="0"/>
              </a:rPr>
              <a:t>100mA, 6MeV SRF injector (ICM), 1.3GHz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8372F-CD6F-E143-B5F8-DC72C705898B}"/>
              </a:ext>
            </a:extLst>
          </p:cNvPr>
          <p:cNvSpPr txBox="1"/>
          <p:nvPr/>
        </p:nvSpPr>
        <p:spPr>
          <a:xfrm>
            <a:off x="4749649" y="3288424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+/- 36 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36FA1-8358-0742-A8C5-3D125B153FAA}"/>
              </a:ext>
            </a:extLst>
          </p:cNvPr>
          <p:cNvSpPr txBox="1"/>
          <p:nvPr/>
        </p:nvSpPr>
        <p:spPr>
          <a:xfrm>
            <a:off x="2861707" y="5821384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42, 78, 114, 150 MeV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30270-8130-304C-BF77-B1C7822F5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54" y="1886836"/>
            <a:ext cx="9106443" cy="468526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4D12E-A95F-894F-AD3B-6984B6BE39B3}"/>
              </a:ext>
            </a:extLst>
          </p:cNvPr>
          <p:cNvSpPr/>
          <p:nvPr/>
        </p:nvSpPr>
        <p:spPr>
          <a:xfrm rot="896240">
            <a:off x="922996" y="2130420"/>
            <a:ext cx="567983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C91CA-45B9-6E48-8828-3E2BFF73C3ED}"/>
              </a:ext>
            </a:extLst>
          </p:cNvPr>
          <p:cNvSpPr txBox="1"/>
          <p:nvPr/>
        </p:nvSpPr>
        <p:spPr>
          <a:xfrm rot="869192">
            <a:off x="1658052" y="2072366"/>
            <a:ext cx="140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SRF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Injector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3C212BF-9AEB-D44C-A13F-0B3D00908CD1}"/>
              </a:ext>
            </a:extLst>
          </p:cNvPr>
          <p:cNvSpPr/>
          <p:nvPr/>
        </p:nvSpPr>
        <p:spPr>
          <a:xfrm rot="896240">
            <a:off x="1496423" y="2401789"/>
            <a:ext cx="1399851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7BA20-0D7E-6345-A202-EB23B6DEAF8D}"/>
              </a:ext>
            </a:extLst>
          </p:cNvPr>
          <p:cNvSpPr txBox="1"/>
          <p:nvPr/>
        </p:nvSpPr>
        <p:spPr>
          <a:xfrm rot="869192">
            <a:off x="608857" y="2605033"/>
            <a:ext cx="12041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DC source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D4C69-B140-2444-9C1C-91950937576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CBETA: The test ERL at CBETA</a:t>
            </a:r>
          </a:p>
        </p:txBody>
      </p:sp>
      <p:pic>
        <p:nvPicPr>
          <p:cNvPr id="23" name="Picture 22" descr="Logo_RR6.jpeg">
            <a:extLst>
              <a:ext uri="{FF2B5EF4-FFF2-40B4-BE49-F238E27FC236}">
                <a16:creationId xmlns:a16="http://schemas.microsoft.com/office/drawing/2014/main" id="{3A9EF3B9-F295-604C-BD33-CAF74F798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85" y="687024"/>
            <a:ext cx="2171004" cy="5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39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4C8E2-1471-BF4C-A649-D7A15D06468B}"/>
              </a:ext>
            </a:extLst>
          </p:cNvPr>
          <p:cNvSpPr txBox="1"/>
          <p:nvPr/>
        </p:nvSpPr>
        <p:spPr>
          <a:xfrm>
            <a:off x="2885512" y="2451665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86BC5-C134-AF46-ABBD-BD5F0F3FDC28}"/>
              </a:ext>
            </a:extLst>
          </p:cNvPr>
          <p:cNvSpPr txBox="1"/>
          <p:nvPr/>
        </p:nvSpPr>
        <p:spPr>
          <a:xfrm>
            <a:off x="7777752" y="2479119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8711492-F3B4-1B48-AD52-E5C095421BD1}"/>
              </a:ext>
            </a:extLst>
          </p:cNvPr>
          <p:cNvSpPr txBox="1">
            <a:spLocks/>
          </p:cNvSpPr>
          <p:nvPr/>
        </p:nvSpPr>
        <p:spPr>
          <a:xfrm>
            <a:off x="4471008" y="629857"/>
            <a:ext cx="7313406" cy="17585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Helvetica" charset="0"/>
              </a:rPr>
              <a:t>Cornell DC gun, 2nC peak</a:t>
            </a:r>
          </a:p>
          <a:p>
            <a:r>
              <a:rPr lang="en-US" sz="1600" dirty="0">
                <a:latin typeface="Helvetica" charset="0"/>
              </a:rPr>
              <a:t>100mA, 6MeV SRF injector (ICM), 1.3GHz</a:t>
            </a:r>
          </a:p>
          <a:p>
            <a:r>
              <a:rPr lang="en-US" sz="1600" dirty="0">
                <a:latin typeface="Helvetica" charset="0"/>
              </a:rPr>
              <a:t>320mA, 6-cavity SRF CW </a:t>
            </a:r>
            <a:r>
              <a:rPr lang="en-US" sz="1600" dirty="0" err="1">
                <a:latin typeface="Helvetica" charset="0"/>
              </a:rPr>
              <a:t>Linac</a:t>
            </a:r>
            <a:r>
              <a:rPr lang="en-US" sz="1600" dirty="0">
                <a:latin typeface="Helvetica" charset="0"/>
              </a:rPr>
              <a:t> (MLC), 1.3GHz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8372F-CD6F-E143-B5F8-DC72C705898B}"/>
              </a:ext>
            </a:extLst>
          </p:cNvPr>
          <p:cNvSpPr txBox="1"/>
          <p:nvPr/>
        </p:nvSpPr>
        <p:spPr>
          <a:xfrm>
            <a:off x="4749649" y="3288424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+/- 36 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36FA1-8358-0742-A8C5-3D125B153FAA}"/>
              </a:ext>
            </a:extLst>
          </p:cNvPr>
          <p:cNvSpPr txBox="1"/>
          <p:nvPr/>
        </p:nvSpPr>
        <p:spPr>
          <a:xfrm>
            <a:off x="2861707" y="5821384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42, 78, 114, 150 MeV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30270-8130-304C-BF77-B1C7822F5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54" y="1886836"/>
            <a:ext cx="9106443" cy="468526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4D12E-A95F-894F-AD3B-6984B6BE39B3}"/>
              </a:ext>
            </a:extLst>
          </p:cNvPr>
          <p:cNvSpPr/>
          <p:nvPr/>
        </p:nvSpPr>
        <p:spPr>
          <a:xfrm rot="896240">
            <a:off x="922996" y="2130420"/>
            <a:ext cx="567983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BD351DB-11E0-F54F-91C0-EB82BFF6001E}"/>
              </a:ext>
            </a:extLst>
          </p:cNvPr>
          <p:cNvSpPr/>
          <p:nvPr/>
        </p:nvSpPr>
        <p:spPr>
          <a:xfrm>
            <a:off x="4015794" y="2795121"/>
            <a:ext cx="2928551" cy="5436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C91CA-45B9-6E48-8828-3E2BFF73C3ED}"/>
              </a:ext>
            </a:extLst>
          </p:cNvPr>
          <p:cNvSpPr txBox="1"/>
          <p:nvPr/>
        </p:nvSpPr>
        <p:spPr>
          <a:xfrm rot="869192">
            <a:off x="1658052" y="2072366"/>
            <a:ext cx="140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SRF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9565C-3D34-E044-B982-6AD09803E361}"/>
              </a:ext>
            </a:extLst>
          </p:cNvPr>
          <p:cNvSpPr txBox="1"/>
          <p:nvPr/>
        </p:nvSpPr>
        <p:spPr>
          <a:xfrm>
            <a:off x="4793834" y="2439605"/>
            <a:ext cx="127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Main Linac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3C212BF-9AEB-D44C-A13F-0B3D00908CD1}"/>
              </a:ext>
            </a:extLst>
          </p:cNvPr>
          <p:cNvSpPr/>
          <p:nvPr/>
        </p:nvSpPr>
        <p:spPr>
          <a:xfrm rot="896240">
            <a:off x="1496423" y="2401789"/>
            <a:ext cx="1399851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7BA20-0D7E-6345-A202-EB23B6DEAF8D}"/>
              </a:ext>
            </a:extLst>
          </p:cNvPr>
          <p:cNvSpPr txBox="1"/>
          <p:nvPr/>
        </p:nvSpPr>
        <p:spPr>
          <a:xfrm rot="869192">
            <a:off x="608857" y="2605033"/>
            <a:ext cx="12041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DC source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D63263-8732-9F47-A009-E1EF6CBFC6B8}"/>
              </a:ext>
            </a:extLst>
          </p:cNvPr>
          <p:cNvSpPr txBox="1"/>
          <p:nvPr/>
        </p:nvSpPr>
        <p:spPr>
          <a:xfrm>
            <a:off x="6234363" y="6267683"/>
            <a:ext cx="330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Permanent Magnet FFA cells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D4C69-B140-2444-9C1C-91950937576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CBETA: The test ERL at CBETA</a:t>
            </a:r>
          </a:p>
        </p:txBody>
      </p:sp>
      <p:pic>
        <p:nvPicPr>
          <p:cNvPr id="23" name="Picture 22" descr="Logo_RR6.jpeg">
            <a:extLst>
              <a:ext uri="{FF2B5EF4-FFF2-40B4-BE49-F238E27FC236}">
                <a16:creationId xmlns:a16="http://schemas.microsoft.com/office/drawing/2014/main" id="{3A9EF3B9-F295-604C-BD33-CAF74F798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85" y="687024"/>
            <a:ext cx="2171004" cy="5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2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4C8E2-1471-BF4C-A649-D7A15D06468B}"/>
              </a:ext>
            </a:extLst>
          </p:cNvPr>
          <p:cNvSpPr txBox="1"/>
          <p:nvPr/>
        </p:nvSpPr>
        <p:spPr>
          <a:xfrm>
            <a:off x="2885512" y="2451665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86BC5-C134-AF46-ABBD-BD5F0F3FDC28}"/>
              </a:ext>
            </a:extLst>
          </p:cNvPr>
          <p:cNvSpPr txBox="1"/>
          <p:nvPr/>
        </p:nvSpPr>
        <p:spPr>
          <a:xfrm>
            <a:off x="7777752" y="2479119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8711492-F3B4-1B48-AD52-E5C095421BD1}"/>
              </a:ext>
            </a:extLst>
          </p:cNvPr>
          <p:cNvSpPr txBox="1">
            <a:spLocks/>
          </p:cNvSpPr>
          <p:nvPr/>
        </p:nvSpPr>
        <p:spPr>
          <a:xfrm>
            <a:off x="4471008" y="629857"/>
            <a:ext cx="7313406" cy="17585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Helvetica" charset="0"/>
              </a:rPr>
              <a:t>Cornell DC gun, 2nC peak</a:t>
            </a:r>
          </a:p>
          <a:p>
            <a:r>
              <a:rPr lang="en-US" sz="1600" dirty="0">
                <a:latin typeface="Helvetica" charset="0"/>
              </a:rPr>
              <a:t>100mA, 6MeV SRF injector (ICM), 1.3GHz</a:t>
            </a:r>
          </a:p>
          <a:p>
            <a:r>
              <a:rPr lang="en-US" sz="1600" dirty="0">
                <a:latin typeface="Helvetica" charset="0"/>
              </a:rPr>
              <a:t>320mA, 6-cavity SRF CW </a:t>
            </a:r>
            <a:r>
              <a:rPr lang="en-US" sz="1600" dirty="0" err="1">
                <a:latin typeface="Helvetica" charset="0"/>
              </a:rPr>
              <a:t>Linac</a:t>
            </a:r>
            <a:r>
              <a:rPr lang="en-US" sz="1600" dirty="0">
                <a:latin typeface="Helvetica" charset="0"/>
              </a:rPr>
              <a:t> (MLC), 1.3GHz</a:t>
            </a:r>
          </a:p>
          <a:p>
            <a:r>
              <a:rPr lang="en-US" sz="1600" dirty="0">
                <a:latin typeface="Helvetica" charset="0"/>
              </a:rPr>
              <a:t>4 Spreaders / Combiners with electro magnets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8372F-CD6F-E143-B5F8-DC72C705898B}"/>
              </a:ext>
            </a:extLst>
          </p:cNvPr>
          <p:cNvSpPr txBox="1"/>
          <p:nvPr/>
        </p:nvSpPr>
        <p:spPr>
          <a:xfrm>
            <a:off x="4749649" y="3288424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+/- 36 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36FA1-8358-0742-A8C5-3D125B153FAA}"/>
              </a:ext>
            </a:extLst>
          </p:cNvPr>
          <p:cNvSpPr txBox="1"/>
          <p:nvPr/>
        </p:nvSpPr>
        <p:spPr>
          <a:xfrm>
            <a:off x="2861707" y="5821384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42, 78, 114, 150 MeV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30270-8130-304C-BF77-B1C7822F5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54" y="1886836"/>
            <a:ext cx="9106443" cy="468526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4D12E-A95F-894F-AD3B-6984B6BE39B3}"/>
              </a:ext>
            </a:extLst>
          </p:cNvPr>
          <p:cNvSpPr/>
          <p:nvPr/>
        </p:nvSpPr>
        <p:spPr>
          <a:xfrm rot="896240">
            <a:off x="922996" y="2130420"/>
            <a:ext cx="567983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BD351DB-11E0-F54F-91C0-EB82BFF6001E}"/>
              </a:ext>
            </a:extLst>
          </p:cNvPr>
          <p:cNvSpPr/>
          <p:nvPr/>
        </p:nvSpPr>
        <p:spPr>
          <a:xfrm>
            <a:off x="4015794" y="2795121"/>
            <a:ext cx="2928551" cy="5436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C91CA-45B9-6E48-8828-3E2BFF73C3ED}"/>
              </a:ext>
            </a:extLst>
          </p:cNvPr>
          <p:cNvSpPr txBox="1"/>
          <p:nvPr/>
        </p:nvSpPr>
        <p:spPr>
          <a:xfrm rot="869192">
            <a:off x="1658052" y="2072366"/>
            <a:ext cx="140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SRF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9565C-3D34-E044-B982-6AD09803E361}"/>
              </a:ext>
            </a:extLst>
          </p:cNvPr>
          <p:cNvSpPr txBox="1"/>
          <p:nvPr/>
        </p:nvSpPr>
        <p:spPr>
          <a:xfrm>
            <a:off x="4793834" y="2439605"/>
            <a:ext cx="127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Main Linac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3C212BF-9AEB-D44C-A13F-0B3D00908CD1}"/>
              </a:ext>
            </a:extLst>
          </p:cNvPr>
          <p:cNvSpPr/>
          <p:nvPr/>
        </p:nvSpPr>
        <p:spPr>
          <a:xfrm rot="896240">
            <a:off x="1496423" y="2401789"/>
            <a:ext cx="1399851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14A67A5-A811-EA46-A97A-B678A6F1F512}"/>
              </a:ext>
            </a:extLst>
          </p:cNvPr>
          <p:cNvSpPr/>
          <p:nvPr/>
        </p:nvSpPr>
        <p:spPr>
          <a:xfrm rot="896240">
            <a:off x="7303361" y="3064240"/>
            <a:ext cx="1639090" cy="6348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7BA20-0D7E-6345-A202-EB23B6DEAF8D}"/>
              </a:ext>
            </a:extLst>
          </p:cNvPr>
          <p:cNvSpPr txBox="1"/>
          <p:nvPr/>
        </p:nvSpPr>
        <p:spPr>
          <a:xfrm rot="869192">
            <a:off x="608857" y="2605033"/>
            <a:ext cx="12041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DC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54151B-3E71-3D45-9C72-CBE936CF539E}"/>
              </a:ext>
            </a:extLst>
          </p:cNvPr>
          <p:cNvSpPr txBox="1"/>
          <p:nvPr/>
        </p:nvSpPr>
        <p:spPr>
          <a:xfrm rot="869192">
            <a:off x="7337129" y="3609079"/>
            <a:ext cx="1409565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Spreaders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D4C69-B140-2444-9C1C-91950937576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CBETA: The test ERL at CBETA</a:t>
            </a:r>
          </a:p>
        </p:txBody>
      </p:sp>
      <p:pic>
        <p:nvPicPr>
          <p:cNvPr id="23" name="Picture 22" descr="Logo_RR6.jpeg">
            <a:extLst>
              <a:ext uri="{FF2B5EF4-FFF2-40B4-BE49-F238E27FC236}">
                <a16:creationId xmlns:a16="http://schemas.microsoft.com/office/drawing/2014/main" id="{3A9EF3B9-F295-604C-BD33-CAF74F798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85" y="687024"/>
            <a:ext cx="2171004" cy="5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5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4C8E2-1471-BF4C-A649-D7A15D06468B}"/>
              </a:ext>
            </a:extLst>
          </p:cNvPr>
          <p:cNvSpPr txBox="1"/>
          <p:nvPr/>
        </p:nvSpPr>
        <p:spPr>
          <a:xfrm>
            <a:off x="2885512" y="2451665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86BC5-C134-AF46-ABBD-BD5F0F3FDC28}"/>
              </a:ext>
            </a:extLst>
          </p:cNvPr>
          <p:cNvSpPr txBox="1"/>
          <p:nvPr/>
        </p:nvSpPr>
        <p:spPr>
          <a:xfrm>
            <a:off x="7777752" y="2479119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8711492-F3B4-1B48-AD52-E5C095421BD1}"/>
              </a:ext>
            </a:extLst>
          </p:cNvPr>
          <p:cNvSpPr txBox="1">
            <a:spLocks/>
          </p:cNvSpPr>
          <p:nvPr/>
        </p:nvSpPr>
        <p:spPr>
          <a:xfrm>
            <a:off x="4471008" y="629857"/>
            <a:ext cx="7313406" cy="17585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Helvetica" charset="0"/>
              </a:rPr>
              <a:t>Cornell DC gun, 2nC peak</a:t>
            </a:r>
          </a:p>
          <a:p>
            <a:r>
              <a:rPr lang="en-US" sz="1600" dirty="0">
                <a:latin typeface="Helvetica" charset="0"/>
              </a:rPr>
              <a:t>100mA, 6MeV SRF injector (ICM), 1.3GHz</a:t>
            </a:r>
          </a:p>
          <a:p>
            <a:r>
              <a:rPr lang="en-US" sz="1600" dirty="0">
                <a:latin typeface="Helvetica" charset="0"/>
              </a:rPr>
              <a:t>320mA, 6-cavity SRF CW </a:t>
            </a:r>
            <a:r>
              <a:rPr lang="en-US" sz="1600" dirty="0" err="1">
                <a:latin typeface="Helvetica" charset="0"/>
              </a:rPr>
              <a:t>Linac</a:t>
            </a:r>
            <a:r>
              <a:rPr lang="en-US" sz="1600" dirty="0">
                <a:latin typeface="Helvetica" charset="0"/>
              </a:rPr>
              <a:t> (MLC), 1.3GHz</a:t>
            </a:r>
          </a:p>
          <a:p>
            <a:r>
              <a:rPr lang="en-US" sz="1600" dirty="0">
                <a:latin typeface="Helvetica" charset="0"/>
              </a:rPr>
              <a:t>4 Spreaders / Combiners with electro magnets</a:t>
            </a:r>
          </a:p>
          <a:p>
            <a:r>
              <a:rPr lang="en-US" sz="1600" dirty="0">
                <a:latin typeface="Helvetica" charset="0"/>
              </a:rPr>
              <a:t>FFA cells with permanent magnets, 3.8 energy aperture, 7 beams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8372F-CD6F-E143-B5F8-DC72C705898B}"/>
              </a:ext>
            </a:extLst>
          </p:cNvPr>
          <p:cNvSpPr txBox="1"/>
          <p:nvPr/>
        </p:nvSpPr>
        <p:spPr>
          <a:xfrm>
            <a:off x="4749649" y="3288424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+/- 36 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36FA1-8358-0742-A8C5-3D125B153FAA}"/>
              </a:ext>
            </a:extLst>
          </p:cNvPr>
          <p:cNvSpPr txBox="1"/>
          <p:nvPr/>
        </p:nvSpPr>
        <p:spPr>
          <a:xfrm>
            <a:off x="2861707" y="5821384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42, 78, 114, 150 MeV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30270-8130-304C-BF77-B1C7822F5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54" y="1886836"/>
            <a:ext cx="9106443" cy="468526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4D12E-A95F-894F-AD3B-6984B6BE39B3}"/>
              </a:ext>
            </a:extLst>
          </p:cNvPr>
          <p:cNvSpPr/>
          <p:nvPr/>
        </p:nvSpPr>
        <p:spPr>
          <a:xfrm rot="896240">
            <a:off x="922996" y="2130420"/>
            <a:ext cx="567983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BD351DB-11E0-F54F-91C0-EB82BFF6001E}"/>
              </a:ext>
            </a:extLst>
          </p:cNvPr>
          <p:cNvSpPr/>
          <p:nvPr/>
        </p:nvSpPr>
        <p:spPr>
          <a:xfrm>
            <a:off x="4015794" y="2795121"/>
            <a:ext cx="2928551" cy="5436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C91CA-45B9-6E48-8828-3E2BFF73C3ED}"/>
              </a:ext>
            </a:extLst>
          </p:cNvPr>
          <p:cNvSpPr txBox="1"/>
          <p:nvPr/>
        </p:nvSpPr>
        <p:spPr>
          <a:xfrm rot="869192">
            <a:off x="1658052" y="2072366"/>
            <a:ext cx="140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SRF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9565C-3D34-E044-B982-6AD09803E361}"/>
              </a:ext>
            </a:extLst>
          </p:cNvPr>
          <p:cNvSpPr txBox="1"/>
          <p:nvPr/>
        </p:nvSpPr>
        <p:spPr>
          <a:xfrm>
            <a:off x="4793834" y="2439605"/>
            <a:ext cx="127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Main Linac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3C212BF-9AEB-D44C-A13F-0B3D00908CD1}"/>
              </a:ext>
            </a:extLst>
          </p:cNvPr>
          <p:cNvSpPr/>
          <p:nvPr/>
        </p:nvSpPr>
        <p:spPr>
          <a:xfrm rot="896240">
            <a:off x="1496423" y="2401789"/>
            <a:ext cx="1399851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14A67A5-A811-EA46-A97A-B678A6F1F512}"/>
              </a:ext>
            </a:extLst>
          </p:cNvPr>
          <p:cNvSpPr/>
          <p:nvPr/>
        </p:nvSpPr>
        <p:spPr>
          <a:xfrm rot="896240">
            <a:off x="7303361" y="3064240"/>
            <a:ext cx="1639090" cy="6348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24964AB-D843-2542-90FB-3E0EDF06925A}"/>
              </a:ext>
            </a:extLst>
          </p:cNvPr>
          <p:cNvSpPr/>
          <p:nvPr/>
        </p:nvSpPr>
        <p:spPr>
          <a:xfrm>
            <a:off x="6675304" y="5860773"/>
            <a:ext cx="2422330" cy="494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7BA20-0D7E-6345-A202-EB23B6DEAF8D}"/>
              </a:ext>
            </a:extLst>
          </p:cNvPr>
          <p:cNvSpPr txBox="1"/>
          <p:nvPr/>
        </p:nvSpPr>
        <p:spPr>
          <a:xfrm rot="869192">
            <a:off x="608857" y="2605033"/>
            <a:ext cx="12041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DC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54151B-3E71-3D45-9C72-CBE936CF539E}"/>
              </a:ext>
            </a:extLst>
          </p:cNvPr>
          <p:cNvSpPr txBox="1"/>
          <p:nvPr/>
        </p:nvSpPr>
        <p:spPr>
          <a:xfrm rot="869192">
            <a:off x="7337129" y="3609079"/>
            <a:ext cx="1409565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Spreaders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D63263-8732-9F47-A009-E1EF6CBFC6B8}"/>
              </a:ext>
            </a:extLst>
          </p:cNvPr>
          <p:cNvSpPr txBox="1"/>
          <p:nvPr/>
        </p:nvSpPr>
        <p:spPr>
          <a:xfrm>
            <a:off x="6234363" y="6267683"/>
            <a:ext cx="330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Permanent Magnet FFA cells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D4C69-B140-2444-9C1C-91950937576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CBETA: The test ERL at CBETA</a:t>
            </a:r>
          </a:p>
        </p:txBody>
      </p:sp>
      <p:pic>
        <p:nvPicPr>
          <p:cNvPr id="23" name="Picture 22" descr="Logo_RR6.jpeg">
            <a:extLst>
              <a:ext uri="{FF2B5EF4-FFF2-40B4-BE49-F238E27FC236}">
                <a16:creationId xmlns:a16="http://schemas.microsoft.com/office/drawing/2014/main" id="{3A9EF3B9-F295-604C-BD33-CAF74F798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85" y="687024"/>
            <a:ext cx="2171004" cy="5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1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64C8E2-1471-BF4C-A649-D7A15D06468B}"/>
              </a:ext>
            </a:extLst>
          </p:cNvPr>
          <p:cNvSpPr txBox="1"/>
          <p:nvPr/>
        </p:nvSpPr>
        <p:spPr>
          <a:xfrm>
            <a:off x="2885512" y="2451665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B86BC5-C134-AF46-ABBD-BD5F0F3FDC28}"/>
              </a:ext>
            </a:extLst>
          </p:cNvPr>
          <p:cNvSpPr txBox="1"/>
          <p:nvPr/>
        </p:nvSpPr>
        <p:spPr>
          <a:xfrm>
            <a:off x="7777752" y="2479119"/>
            <a:ext cx="10054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6 MeV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8711492-F3B4-1B48-AD52-E5C095421BD1}"/>
              </a:ext>
            </a:extLst>
          </p:cNvPr>
          <p:cNvSpPr txBox="1">
            <a:spLocks/>
          </p:cNvSpPr>
          <p:nvPr/>
        </p:nvSpPr>
        <p:spPr>
          <a:xfrm>
            <a:off x="4471008" y="629857"/>
            <a:ext cx="7313406" cy="175856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Helvetica" charset="0"/>
              </a:rPr>
              <a:t>Cornell DC gun, 2nC peak</a:t>
            </a:r>
          </a:p>
          <a:p>
            <a:r>
              <a:rPr lang="en-US" sz="1600" dirty="0">
                <a:latin typeface="Helvetica" charset="0"/>
              </a:rPr>
              <a:t>100mA, 6MeV SRF injector (ICM), 1.3GHz</a:t>
            </a:r>
          </a:p>
          <a:p>
            <a:r>
              <a:rPr lang="en-US" sz="1600" dirty="0">
                <a:latin typeface="Helvetica" charset="0"/>
              </a:rPr>
              <a:t>320mA, 6-cavity SRF CW </a:t>
            </a:r>
            <a:r>
              <a:rPr lang="en-US" sz="1600" dirty="0" err="1">
                <a:latin typeface="Helvetica" charset="0"/>
              </a:rPr>
              <a:t>Linac</a:t>
            </a:r>
            <a:r>
              <a:rPr lang="en-US" sz="1600" dirty="0">
                <a:latin typeface="Helvetica" charset="0"/>
              </a:rPr>
              <a:t> (MLC), 1.3GHz</a:t>
            </a:r>
          </a:p>
          <a:p>
            <a:r>
              <a:rPr lang="en-US" sz="1600" dirty="0">
                <a:latin typeface="Helvetica" charset="0"/>
              </a:rPr>
              <a:t>4 Spreaders / Combiners with electro magnets</a:t>
            </a:r>
          </a:p>
          <a:p>
            <a:r>
              <a:rPr lang="en-US" sz="1600" dirty="0">
                <a:latin typeface="Helvetica" charset="0"/>
              </a:rPr>
              <a:t>FFA cells with permanent magnets, 3.8 energy aperture, 7 beams</a:t>
            </a:r>
          </a:p>
          <a:p>
            <a:r>
              <a:rPr lang="en-US" sz="1600" dirty="0">
                <a:latin typeface="Helvetica" charset="0"/>
              </a:rPr>
              <a:t>600kW beam stop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C8372F-CD6F-E143-B5F8-DC72C705898B}"/>
              </a:ext>
            </a:extLst>
          </p:cNvPr>
          <p:cNvSpPr txBox="1"/>
          <p:nvPr/>
        </p:nvSpPr>
        <p:spPr>
          <a:xfrm>
            <a:off x="4749649" y="3288424"/>
            <a:ext cx="15824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+/- 36 MeV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36FA1-8358-0742-A8C5-3D125B153FAA}"/>
              </a:ext>
            </a:extLst>
          </p:cNvPr>
          <p:cNvSpPr txBox="1"/>
          <p:nvPr/>
        </p:nvSpPr>
        <p:spPr>
          <a:xfrm>
            <a:off x="2861707" y="5821384"/>
            <a:ext cx="28905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Optima"/>
                <a:cs typeface="Optima"/>
              </a:rPr>
              <a:t>42, 78, 114, 150 MeV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030270-8130-304C-BF77-B1C7822F5E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54" y="1886836"/>
            <a:ext cx="9106443" cy="468526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4D12E-A95F-894F-AD3B-6984B6BE39B3}"/>
              </a:ext>
            </a:extLst>
          </p:cNvPr>
          <p:cNvSpPr/>
          <p:nvPr/>
        </p:nvSpPr>
        <p:spPr>
          <a:xfrm rot="896240">
            <a:off x="922996" y="2130420"/>
            <a:ext cx="567983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BD351DB-11E0-F54F-91C0-EB82BFF6001E}"/>
              </a:ext>
            </a:extLst>
          </p:cNvPr>
          <p:cNvSpPr/>
          <p:nvPr/>
        </p:nvSpPr>
        <p:spPr>
          <a:xfrm>
            <a:off x="4015794" y="2795121"/>
            <a:ext cx="2928551" cy="54369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C91CA-45B9-6E48-8828-3E2BFF73C3ED}"/>
              </a:ext>
            </a:extLst>
          </p:cNvPr>
          <p:cNvSpPr txBox="1"/>
          <p:nvPr/>
        </p:nvSpPr>
        <p:spPr>
          <a:xfrm rot="869192">
            <a:off x="1658052" y="2072366"/>
            <a:ext cx="1409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SRF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Injector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39565C-3D34-E044-B982-6AD09803E361}"/>
              </a:ext>
            </a:extLst>
          </p:cNvPr>
          <p:cNvSpPr txBox="1"/>
          <p:nvPr/>
        </p:nvSpPr>
        <p:spPr>
          <a:xfrm>
            <a:off x="4793834" y="2439605"/>
            <a:ext cx="127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Main Linac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3C212BF-9AEB-D44C-A13F-0B3D00908CD1}"/>
              </a:ext>
            </a:extLst>
          </p:cNvPr>
          <p:cNvSpPr/>
          <p:nvPr/>
        </p:nvSpPr>
        <p:spPr>
          <a:xfrm rot="896240">
            <a:off x="1496423" y="2401789"/>
            <a:ext cx="1399851" cy="52416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50EE66C-9AEC-E742-9A05-45FBAD19128E}"/>
              </a:ext>
            </a:extLst>
          </p:cNvPr>
          <p:cNvSpPr/>
          <p:nvPr/>
        </p:nvSpPr>
        <p:spPr>
          <a:xfrm>
            <a:off x="8791902" y="2726630"/>
            <a:ext cx="981399" cy="37087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14A67A5-A811-EA46-A97A-B678A6F1F512}"/>
              </a:ext>
            </a:extLst>
          </p:cNvPr>
          <p:cNvSpPr/>
          <p:nvPr/>
        </p:nvSpPr>
        <p:spPr>
          <a:xfrm rot="896240">
            <a:off x="7303361" y="3064240"/>
            <a:ext cx="1639090" cy="63480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24964AB-D843-2542-90FB-3E0EDF06925A}"/>
              </a:ext>
            </a:extLst>
          </p:cNvPr>
          <p:cNvSpPr/>
          <p:nvPr/>
        </p:nvSpPr>
        <p:spPr>
          <a:xfrm>
            <a:off x="6675304" y="5860773"/>
            <a:ext cx="2422330" cy="4946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37BA20-0D7E-6345-A202-EB23B6DEAF8D}"/>
              </a:ext>
            </a:extLst>
          </p:cNvPr>
          <p:cNvSpPr txBox="1"/>
          <p:nvPr/>
        </p:nvSpPr>
        <p:spPr>
          <a:xfrm rot="869192">
            <a:off x="608857" y="2605033"/>
            <a:ext cx="120412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DC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54151B-3E71-3D45-9C72-CBE936CF539E}"/>
              </a:ext>
            </a:extLst>
          </p:cNvPr>
          <p:cNvSpPr txBox="1"/>
          <p:nvPr/>
        </p:nvSpPr>
        <p:spPr>
          <a:xfrm rot="869192">
            <a:off x="7337129" y="3609079"/>
            <a:ext cx="1409565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Spreaders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AE636C-EEB3-7244-9166-D6AC19E49C3A}"/>
              </a:ext>
            </a:extLst>
          </p:cNvPr>
          <p:cNvSpPr txBox="1"/>
          <p:nvPr/>
        </p:nvSpPr>
        <p:spPr>
          <a:xfrm>
            <a:off x="8617615" y="2366209"/>
            <a:ext cx="1275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Beam Stop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CD63263-8732-9F47-A009-E1EF6CBFC6B8}"/>
              </a:ext>
            </a:extLst>
          </p:cNvPr>
          <p:cNvSpPr txBox="1"/>
          <p:nvPr/>
        </p:nvSpPr>
        <p:spPr>
          <a:xfrm>
            <a:off x="6234363" y="6267683"/>
            <a:ext cx="3309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Permanent Magnet FFA cells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DD4C69-B140-2444-9C1C-91950937576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CBETA: The test ERL at CBETA</a:t>
            </a:r>
          </a:p>
        </p:txBody>
      </p:sp>
      <p:pic>
        <p:nvPicPr>
          <p:cNvPr id="23" name="Picture 22" descr="Logo_RR6.jpeg">
            <a:extLst>
              <a:ext uri="{FF2B5EF4-FFF2-40B4-BE49-F238E27FC236}">
                <a16:creationId xmlns:a16="http://schemas.microsoft.com/office/drawing/2014/main" id="{3A9EF3B9-F295-604C-BD33-CAF74F798A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85" y="687024"/>
            <a:ext cx="2171004" cy="58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386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135470</TotalTime>
  <Words>1855</Words>
  <Application>Microsoft Macintosh PowerPoint</Application>
  <PresentationFormat>Widescreen</PresentationFormat>
  <Paragraphs>271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Book Antiqua</vt:lpstr>
      <vt:lpstr>Calibri</vt:lpstr>
      <vt:lpstr>Constantia</vt:lpstr>
      <vt:lpstr>Franklin Gothic Book</vt:lpstr>
      <vt:lpstr>Helvetica</vt:lpstr>
      <vt:lpstr>Optima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CBETA Beam Results</dc:title>
  <dc:creator>Kirsten Deitrick</dc:creator>
  <cp:lastModifiedBy>Georg Hoffstaetter</cp:lastModifiedBy>
  <cp:revision>850</cp:revision>
  <cp:lastPrinted>2022-10-03T15:00:21Z</cp:lastPrinted>
  <dcterms:created xsi:type="dcterms:W3CDTF">2018-06-12T20:52:34Z</dcterms:created>
  <dcterms:modified xsi:type="dcterms:W3CDTF">2022-10-03T15:00:33Z</dcterms:modified>
</cp:coreProperties>
</file>