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3"/>
  </p:notesMasterIdLst>
  <p:sldIdLst>
    <p:sldId id="256" r:id="rId2"/>
    <p:sldId id="292" r:id="rId3"/>
    <p:sldId id="290" r:id="rId4"/>
    <p:sldId id="285" r:id="rId5"/>
    <p:sldId id="263" r:id="rId6"/>
    <p:sldId id="289" r:id="rId7"/>
    <p:sldId id="288" r:id="rId8"/>
    <p:sldId id="262" r:id="rId9"/>
    <p:sldId id="267" r:id="rId10"/>
    <p:sldId id="257" r:id="rId11"/>
    <p:sldId id="297" r:id="rId12"/>
    <p:sldId id="269" r:id="rId13"/>
    <p:sldId id="258" r:id="rId14"/>
    <p:sldId id="259" r:id="rId15"/>
    <p:sldId id="287" r:id="rId16"/>
    <p:sldId id="277" r:id="rId17"/>
    <p:sldId id="291" r:id="rId18"/>
    <p:sldId id="270" r:id="rId19"/>
    <p:sldId id="283" r:id="rId20"/>
    <p:sldId id="284" r:id="rId21"/>
    <p:sldId id="280" r:id="rId22"/>
    <p:sldId id="275" r:id="rId23"/>
    <p:sldId id="276" r:id="rId24"/>
    <p:sldId id="271" r:id="rId25"/>
    <p:sldId id="272" r:id="rId26"/>
    <p:sldId id="273" r:id="rId27"/>
    <p:sldId id="268" r:id="rId28"/>
    <p:sldId id="294" r:id="rId29"/>
    <p:sldId id="295" r:id="rId30"/>
    <p:sldId id="296" r:id="rId31"/>
    <p:sldId id="293" r:id="rId32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B6AC99B-FD19-4016-85F0-1CF6F9B0CD1E}">
          <p14:sldIdLst>
            <p14:sldId id="256"/>
            <p14:sldId id="292"/>
            <p14:sldId id="290"/>
            <p14:sldId id="285"/>
            <p14:sldId id="263"/>
            <p14:sldId id="289"/>
            <p14:sldId id="288"/>
            <p14:sldId id="262"/>
            <p14:sldId id="267"/>
            <p14:sldId id="257"/>
            <p14:sldId id="297"/>
            <p14:sldId id="269"/>
            <p14:sldId id="258"/>
            <p14:sldId id="259"/>
            <p14:sldId id="287"/>
            <p14:sldId id="277"/>
            <p14:sldId id="291"/>
          </p14:sldIdLst>
        </p14:section>
        <p14:section name="Backupslides" id="{E9D4D403-D640-48D2-B751-C03D1F2A4D37}">
          <p14:sldIdLst>
            <p14:sldId id="270"/>
            <p14:sldId id="283"/>
            <p14:sldId id="284"/>
            <p14:sldId id="280"/>
            <p14:sldId id="275"/>
            <p14:sldId id="276"/>
            <p14:sldId id="271"/>
            <p14:sldId id="272"/>
            <p14:sldId id="273"/>
            <p14:sldId id="268"/>
            <p14:sldId id="294"/>
            <p14:sldId id="295"/>
            <p14:sldId id="296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EE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8" autoAdjust="0"/>
    <p:restoredTop sz="96807" autoAdjust="0"/>
  </p:normalViewPr>
  <p:slideViewPr>
    <p:cSldViewPr snapToGrid="0" showGuides="1">
      <p:cViewPr varScale="1">
        <p:scale>
          <a:sx n="108" d="100"/>
          <a:sy n="108" d="100"/>
        </p:scale>
        <p:origin x="715" y="77"/>
      </p:cViewPr>
      <p:guideLst/>
    </p:cSldViewPr>
  </p:slideViewPr>
  <p:outlineViewPr>
    <p:cViewPr>
      <p:scale>
        <a:sx n="33" d="100"/>
        <a:sy n="33" d="100"/>
      </p:scale>
      <p:origin x="0" y="-397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25DE2-B715-4EA4-8CF0-DA425EA806A7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99BBE-B871-48D7-983C-C0B1D7156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1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2264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765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top"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ack75"/>
          <p:cNvSpPr/>
          <p:nvPr userDrawn="1"/>
        </p:nvSpPr>
        <p:spPr>
          <a:xfrm>
            <a:off x="0" y="75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7560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at the top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1548000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00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164422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- 1/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3518" y="586800"/>
            <a:ext cx="360000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20343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354513" cy="456723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88727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- 2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4405" y="586800"/>
            <a:ext cx="482092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91230" y="1295401"/>
            <a:ext cx="4824095" cy="29337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022600" cy="4567238"/>
          </a:xfrm>
        </p:spPr>
        <p:txBody>
          <a:bodyPr/>
          <a:lstStyle/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68122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dark imag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an example of a white headline on a full screen, dark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015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light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an example of a black headline on a full screen, light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68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an example of a black headline on a white background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0" y="4563782"/>
            <a:ext cx="914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1890000" y="1299075"/>
            <a:ext cx="5292725" cy="29772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8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carlet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9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650" y="586800"/>
            <a:ext cx="7563556" cy="516339"/>
          </a:xfrm>
        </p:spPr>
        <p:txBody>
          <a:bodyPr wrap="none"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US" dirty="0"/>
              <a:t>Sample slide with table and 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1" y="2638425"/>
            <a:ext cx="7563556" cy="159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jdelijke aanduiding voor tabel 7"/>
          <p:cNvSpPr>
            <a:spLocks noGrp="1"/>
          </p:cNvSpPr>
          <p:nvPr>
            <p:ph type="tbl" sz="quarter" idx="13" hasCustomPrompt="1"/>
          </p:nvPr>
        </p:nvSpPr>
        <p:spPr>
          <a:xfrm>
            <a:off x="755650" y="1079501"/>
            <a:ext cx="7559675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23993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650" y="586800"/>
            <a:ext cx="7563556" cy="516339"/>
          </a:xfrm>
        </p:spPr>
        <p:txBody>
          <a:bodyPr wrap="none"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Example chart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 hasCustomPrompt="1"/>
          </p:nvPr>
        </p:nvSpPr>
        <p:spPr>
          <a:xfrm>
            <a:off x="755650" y="1079500"/>
            <a:ext cx="7559675" cy="31496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420234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in th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ck75"/>
          <p:cNvSpPr/>
          <p:nvPr userDrawn="1"/>
        </p:nvSpPr>
        <p:spPr>
          <a:xfrm>
            <a:off x="0" y="183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18355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in the middle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628097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29311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ck75"/>
          <p:cNvSpPr/>
          <p:nvPr userDrawn="1"/>
        </p:nvSpPr>
        <p:spPr>
          <a:xfrm>
            <a:off x="0" y="291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29150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at the bottom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3708591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2237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483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85793"/>
            <a:ext cx="3595688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23606" y="1296000"/>
            <a:ext cx="3595688" cy="29331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714875" y="586800"/>
            <a:ext cx="3604419" cy="732238"/>
          </a:xfrm>
        </p:spPr>
        <p:txBody>
          <a:bodyPr anchor="t"/>
          <a:lstStyle>
            <a:lvl1pPr marL="0" indent="0">
              <a:buNone/>
              <a:defRPr lang="nl-NL" sz="195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enter text</a:t>
            </a:r>
          </a:p>
        </p:txBody>
      </p:sp>
    </p:spTree>
    <p:extLst>
      <p:ext uri="{BB962C8B-B14F-4D97-AF65-F5344CB8AC3E}">
        <p14:creationId xmlns:p14="http://schemas.microsoft.com/office/powerpoint/2010/main" val="16824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xt -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586800"/>
            <a:ext cx="360000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4714875" y="0"/>
            <a:ext cx="4429125" cy="4567238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9815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586800"/>
            <a:ext cx="4910138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491331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6046788" y="0"/>
            <a:ext cx="3097212" cy="4567238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2724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image/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inhoud 9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1889125" y="1079501"/>
            <a:ext cx="5292725" cy="2977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icon to insert 16x9 image or movie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1889125" y="4106268"/>
            <a:ext cx="5292725" cy="165100"/>
          </a:xfrm>
        </p:spPr>
        <p:txBody>
          <a:bodyPr/>
          <a:lstStyle>
            <a:lvl1pPr>
              <a:defRPr sz="1100" i="1"/>
            </a:lvl1pPr>
          </a:lstStyle>
          <a:p>
            <a:pPr lvl="0"/>
            <a:r>
              <a:rPr lang="en-GB" dirty="0"/>
              <a:t>Click to insert Caption under image or movie</a:t>
            </a:r>
          </a:p>
        </p:txBody>
      </p:sp>
    </p:spTree>
    <p:extLst>
      <p:ext uri="{BB962C8B-B14F-4D97-AF65-F5344CB8AC3E}">
        <p14:creationId xmlns:p14="http://schemas.microsoft.com/office/powerpoint/2010/main" val="19384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 27pt headline on a slide with three images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8824" y="1306642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490913" y="1302661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235414" y="1302661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5" hasCustomPrompt="1"/>
          </p:nvPr>
        </p:nvSpPr>
        <p:spPr>
          <a:xfrm>
            <a:off x="755650" y="1943101"/>
            <a:ext cx="2087563" cy="262529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16" hasCustomPrompt="1"/>
          </p:nvPr>
        </p:nvSpPr>
        <p:spPr>
          <a:xfrm>
            <a:off x="3487739" y="1943101"/>
            <a:ext cx="2087563" cy="262529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  <a:p>
            <a:endParaRPr lang="en-GB" dirty="0"/>
          </a:p>
        </p:txBody>
      </p:sp>
      <p:sp>
        <p:nvSpPr>
          <p:cNvPr id="12" name="Tijdelijke aanduiding voor afbeelding 9"/>
          <p:cNvSpPr>
            <a:spLocks noGrp="1"/>
          </p:cNvSpPr>
          <p:nvPr>
            <p:ph type="pic" sz="quarter" idx="17" hasCustomPrompt="1"/>
          </p:nvPr>
        </p:nvSpPr>
        <p:spPr>
          <a:xfrm>
            <a:off x="6235414" y="1943101"/>
            <a:ext cx="2087563" cy="262529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920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" y="4568400"/>
            <a:ext cx="1114424" cy="572286"/>
          </a:xfrm>
          <a:prstGeom prst="rect">
            <a:avLst/>
          </a:prstGeom>
          <a:solidFill>
            <a:schemeClr val="bg1"/>
          </a:solidFill>
        </p:spPr>
        <p:txBody>
          <a:bodyPr vert="horz" lIns="756000" tIns="0" rIns="0" bIns="0" rtlCol="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fld id="{C194BDB0-F4EA-4DD6-8281-CCE2440D0CE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825" y="518711"/>
            <a:ext cx="7556500" cy="539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4" y="1306642"/>
            <a:ext cx="7556501" cy="29224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4426" y="4568400"/>
            <a:ext cx="7042149" cy="57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GB"/>
              <a:t>Coherence and Quantum Technology</a:t>
            </a:r>
            <a:endParaRPr lang="en-GB" dirty="0"/>
          </a:p>
        </p:txBody>
      </p:sp>
      <p:pic>
        <p:nvPicPr>
          <p:cNvPr id="66" name="Picture 4">
            <a:extLst>
              <a:ext uri="{FF2B5EF4-FFF2-40B4-BE49-F238E27FC236}">
                <a16:creationId xmlns:a16="http://schemas.microsoft.com/office/drawing/2014/main" id="{93FD69BB-9D62-3A4C-8433-C5954D52BB6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156575" y="4568825"/>
            <a:ext cx="987425" cy="57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9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61" r:id="rId3"/>
    <p:sldLayoutId id="2147483662" r:id="rId4"/>
    <p:sldLayoutId id="2147483664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ts val="27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975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778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8.svg"/><Relationship Id="rId7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5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7.svg"/><Relationship Id="rId7" Type="http://schemas.openxmlformats.org/officeDocument/2006/relationships/image" Target="../media/image5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gif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0.png"/><Relationship Id="rId5" Type="http://schemas.openxmlformats.org/officeDocument/2006/relationships/image" Target="../media/image47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0.png"/><Relationship Id="rId5" Type="http://schemas.openxmlformats.org/officeDocument/2006/relationships/image" Target="../media/image500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0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0.png"/><Relationship Id="rId5" Type="http://schemas.openxmlformats.org/officeDocument/2006/relationships/image" Target="../media/image59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0.jpeg"/><Relationship Id="rId7" Type="http://schemas.openxmlformats.org/officeDocument/2006/relationships/image" Target="../media/image8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10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2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2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2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ctrTitle"/>
          </p:nvPr>
        </p:nvSpPr>
        <p:spPr>
          <a:xfrm>
            <a:off x="1" y="473024"/>
            <a:ext cx="9143999" cy="792000"/>
          </a:xfrm>
        </p:spPr>
        <p:txBody>
          <a:bodyPr/>
          <a:lstStyle/>
          <a:p>
            <a:r>
              <a:rPr lang="en-US" sz="2000" dirty="0"/>
              <a:t>The high repetition rate thermionic electron injector</a:t>
            </a:r>
            <a:endParaRPr lang="en-GB" sz="2000" dirty="0"/>
          </a:p>
        </p:txBody>
      </p:sp>
      <p:sp>
        <p:nvSpPr>
          <p:cNvPr id="16" name="Ondertitel 15"/>
          <p:cNvSpPr>
            <a:spLocks noGrp="1"/>
          </p:cNvSpPr>
          <p:nvPr>
            <p:ph type="subTitle" idx="1"/>
          </p:nvPr>
        </p:nvSpPr>
        <p:spPr>
          <a:xfrm>
            <a:off x="1" y="1250461"/>
            <a:ext cx="9143999" cy="288000"/>
          </a:xfrm>
        </p:spPr>
        <p:txBody>
          <a:bodyPr/>
          <a:lstStyle/>
          <a:p>
            <a:r>
              <a:rPr lang="en-GB" dirty="0"/>
              <a:t>ENERGY Recovery </a:t>
            </a:r>
            <a:r>
              <a:rPr lang="en-GB" dirty="0" err="1"/>
              <a:t>Linacs</a:t>
            </a:r>
            <a:r>
              <a:rPr lang="en-GB" dirty="0"/>
              <a:t> Workshop 2022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Rick van den Berg, </a:t>
            </a:r>
            <a:r>
              <a:rPr lang="en-GB" b="0" dirty="0"/>
              <a:t>Wiebe Toonen, Ali Rajabi, Xavier Stragier, Peter Mutsaers, Peter </a:t>
            </a:r>
            <a:r>
              <a:rPr lang="en-GB" b="0" dirty="0" err="1"/>
              <a:t>Smorenburg</a:t>
            </a:r>
            <a:r>
              <a:rPr lang="en-GB" b="0" dirty="0"/>
              <a:t> &amp; Jom Luiten</a:t>
            </a:r>
            <a:endParaRPr lang="en-GB" dirty="0"/>
          </a:p>
          <a:p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-6667" y="4588502"/>
            <a:ext cx="7347267" cy="576263"/>
          </a:xfrm>
        </p:spPr>
        <p:txBody>
          <a:bodyPr/>
          <a:lstStyle/>
          <a:p>
            <a:r>
              <a:rPr lang="en-GB" dirty="0"/>
              <a:t>Coherence and Quantum Technology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2D40A9F-B364-4453-8A43-2878C8DCA3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3293" y="4670476"/>
            <a:ext cx="1305622" cy="36778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3BDA14D-8753-41B1-81D2-23421297B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17028" y="4670375"/>
            <a:ext cx="228522" cy="36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2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3581E28-415E-4DD7-85AC-9D9331A3C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0000" y="206345"/>
            <a:ext cx="3360000" cy="36000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A5CBC99-9668-CB34-28FC-BEA842D13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8" y="460312"/>
            <a:ext cx="3091162" cy="733827"/>
          </a:xfrm>
        </p:spPr>
        <p:txBody>
          <a:bodyPr anchor="t">
            <a:normAutofit/>
          </a:bodyPr>
          <a:lstStyle/>
          <a:p>
            <a:r>
              <a:rPr lang="en-US" dirty="0"/>
              <a:t>Dual-mode chopping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C91B5363-BC57-E919-5C5E-2FD6BF6CD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5488"/>
            <a:ext cx="7042149" cy="57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Coherence and Quantum Technology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8308C690-B8ED-9D40-0B09-8414077D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194BDB0-F4EA-4DD6-8281-CCE2440D0CE0}" type="slidenum">
              <a:rPr lang="en-GB" smtClean="0"/>
              <a:pPr>
                <a:spcAft>
                  <a:spcPts val="600"/>
                </a:spcAft>
              </a:pPr>
              <a:t>10</a:t>
            </a:fld>
            <a:endParaRPr lang="en-GB"/>
          </a:p>
        </p:txBody>
      </p:sp>
      <p:sp>
        <p:nvSpPr>
          <p:cNvPr id="19" name="Content Placeholder 19">
            <a:extLst>
              <a:ext uri="{FF2B5EF4-FFF2-40B4-BE49-F238E27FC236}">
                <a16:creationId xmlns:a16="http://schemas.microsoft.com/office/drawing/2014/main" id="{CC538BEC-836D-4D2B-B6A2-5F8AFF6602EB}"/>
              </a:ext>
            </a:extLst>
          </p:cNvPr>
          <p:cNvSpPr txBox="1">
            <a:spLocks/>
          </p:cNvSpPr>
          <p:nvPr/>
        </p:nvSpPr>
        <p:spPr>
          <a:xfrm>
            <a:off x="6300789" y="1011614"/>
            <a:ext cx="2954310" cy="63645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Dual mode deflection </a:t>
            </a:r>
            <a:endParaRPr lang="en-NL" dirty="0"/>
          </a:p>
          <a:p>
            <a:endParaRPr lang="en-NL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A480B45-EE8F-4B8B-9AD4-819CCA302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583" y="1331902"/>
            <a:ext cx="2954310" cy="10501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C25AC88-5758-42F3-9BF2-8BFDC7FEF1D3}"/>
                  </a:ext>
                </a:extLst>
              </p:cNvPr>
              <p:cNvSpPr txBox="1"/>
              <p:nvPr/>
            </p:nvSpPr>
            <p:spPr>
              <a:xfrm>
                <a:off x="6583199" y="2432654"/>
                <a:ext cx="2327047" cy="1131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30% of electrons through slit</a:t>
                </a:r>
              </a:p>
              <a:p>
                <a:endParaRPr lang="en-US" b="1" dirty="0"/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T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T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dirty="0"/>
                  <a:t> modes</a:t>
                </a:r>
              </a:p>
              <a:p>
                <a:endParaRPr lang="en-US" dirty="0"/>
              </a:p>
              <a:p>
                <a:r>
                  <a:rPr lang="en-US" dirty="0"/>
                  <a:t>Add a constant B-field</a:t>
                </a:r>
                <a:endParaRPr lang="en-NL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C25AC88-5758-42F3-9BF2-8BFDC7FEF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199" y="2432654"/>
                <a:ext cx="2327047" cy="1131079"/>
              </a:xfrm>
              <a:prstGeom prst="rect">
                <a:avLst/>
              </a:prstGeom>
              <a:blipFill>
                <a:blip r:embed="rId5"/>
                <a:stretch>
                  <a:fillRect l="-785" t="-538" b="-430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17">
            <a:extLst>
              <a:ext uri="{FF2B5EF4-FFF2-40B4-BE49-F238E27FC236}">
                <a16:creationId xmlns:a16="http://schemas.microsoft.com/office/drawing/2014/main" id="{F100446B-5424-4460-81DA-4F98FCAEC4FB}"/>
              </a:ext>
            </a:extLst>
          </p:cNvPr>
          <p:cNvSpPr txBox="1">
            <a:spLocks/>
          </p:cNvSpPr>
          <p:nvPr/>
        </p:nvSpPr>
        <p:spPr>
          <a:xfrm>
            <a:off x="556019" y="1011540"/>
            <a:ext cx="2084389" cy="63645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Single mode chopper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1AB6A32-7CE6-4699-9357-9CF0ED11EFE9}"/>
                  </a:ext>
                </a:extLst>
              </p:cNvPr>
              <p:cNvSpPr txBox="1"/>
              <p:nvPr/>
            </p:nvSpPr>
            <p:spPr>
              <a:xfrm>
                <a:off x="302130" y="2432654"/>
                <a:ext cx="2202013" cy="715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&lt;1% of electrons through slit</a:t>
                </a:r>
              </a:p>
              <a:p>
                <a:endParaRPr lang="en-US" dirty="0"/>
              </a:p>
              <a:p>
                <a:r>
                  <a:rPr lang="en-US" dirty="0"/>
                  <a:t>Single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110</m:t>
                        </m:r>
                      </m:sub>
                    </m:sSub>
                  </m:oMath>
                </a14:m>
                <a:r>
                  <a:rPr lang="en-US" dirty="0"/>
                  <a:t> mode</a:t>
                </a:r>
                <a:endParaRPr lang="en-NL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1AB6A32-7CE6-4699-9357-9CF0ED11E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30" y="2432654"/>
                <a:ext cx="2202013" cy="715581"/>
              </a:xfrm>
              <a:prstGeom prst="rect">
                <a:avLst/>
              </a:prstGeom>
              <a:blipFill>
                <a:blip r:embed="rId6"/>
                <a:stretch>
                  <a:fillRect l="-831" t="-855" b="-854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0889B468-466D-4D45-8B9E-299E474C6E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3" y="1332887"/>
            <a:ext cx="2854849" cy="101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4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6F7BDD0-3107-4233-876E-B55EF2892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0000" y="205200"/>
            <a:ext cx="3360000" cy="36000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A5CBC99-9668-CB34-28FC-BEA842D13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8" y="460312"/>
            <a:ext cx="3091162" cy="733827"/>
          </a:xfrm>
        </p:spPr>
        <p:txBody>
          <a:bodyPr anchor="t">
            <a:normAutofit/>
          </a:bodyPr>
          <a:lstStyle/>
          <a:p>
            <a:r>
              <a:rPr lang="en-US" dirty="0"/>
              <a:t>Dual-mode chopping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C91B5363-BC57-E919-5C5E-2FD6BF6CD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5488"/>
            <a:ext cx="7042149" cy="57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Coherence and Quantum Technology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8308C690-B8ED-9D40-0B09-8414077D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194BDB0-F4EA-4DD6-8281-CCE2440D0CE0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sp>
        <p:nvSpPr>
          <p:cNvPr id="19" name="Content Placeholder 19">
            <a:extLst>
              <a:ext uri="{FF2B5EF4-FFF2-40B4-BE49-F238E27FC236}">
                <a16:creationId xmlns:a16="http://schemas.microsoft.com/office/drawing/2014/main" id="{CC538BEC-836D-4D2B-B6A2-5F8AFF6602EB}"/>
              </a:ext>
            </a:extLst>
          </p:cNvPr>
          <p:cNvSpPr txBox="1">
            <a:spLocks/>
          </p:cNvSpPr>
          <p:nvPr/>
        </p:nvSpPr>
        <p:spPr>
          <a:xfrm>
            <a:off x="6300789" y="1011614"/>
            <a:ext cx="2954310" cy="63645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Dual mode deflection </a:t>
            </a:r>
            <a:endParaRPr lang="en-NL" dirty="0"/>
          </a:p>
          <a:p>
            <a:endParaRPr lang="en-NL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A480B45-EE8F-4B8B-9AD4-819CCA302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583" y="1331902"/>
            <a:ext cx="2954310" cy="10501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C25AC88-5758-42F3-9BF2-8BFDC7FEF1D3}"/>
                  </a:ext>
                </a:extLst>
              </p:cNvPr>
              <p:cNvSpPr txBox="1"/>
              <p:nvPr/>
            </p:nvSpPr>
            <p:spPr>
              <a:xfrm>
                <a:off x="6583199" y="2432654"/>
                <a:ext cx="2327047" cy="1131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30% of electrons through slit</a:t>
                </a:r>
              </a:p>
              <a:p>
                <a:endParaRPr lang="en-US" b="1" dirty="0"/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T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T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dirty="0"/>
                  <a:t> modes</a:t>
                </a:r>
              </a:p>
              <a:p>
                <a:endParaRPr lang="en-US" dirty="0"/>
              </a:p>
              <a:p>
                <a:r>
                  <a:rPr lang="en-US" dirty="0"/>
                  <a:t>Add a constant B-field</a:t>
                </a:r>
                <a:endParaRPr lang="en-NL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C25AC88-5758-42F3-9BF2-8BFDC7FEF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199" y="2432654"/>
                <a:ext cx="2327047" cy="1131079"/>
              </a:xfrm>
              <a:prstGeom prst="rect">
                <a:avLst/>
              </a:prstGeom>
              <a:blipFill>
                <a:blip r:embed="rId5"/>
                <a:stretch>
                  <a:fillRect l="-785" t="-538" b="-430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17">
            <a:extLst>
              <a:ext uri="{FF2B5EF4-FFF2-40B4-BE49-F238E27FC236}">
                <a16:creationId xmlns:a16="http://schemas.microsoft.com/office/drawing/2014/main" id="{F100446B-5424-4460-81DA-4F98FCAEC4FB}"/>
              </a:ext>
            </a:extLst>
          </p:cNvPr>
          <p:cNvSpPr txBox="1">
            <a:spLocks/>
          </p:cNvSpPr>
          <p:nvPr/>
        </p:nvSpPr>
        <p:spPr>
          <a:xfrm>
            <a:off x="556019" y="1011540"/>
            <a:ext cx="2084389" cy="63645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Single mode chopper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1AB6A32-7CE6-4699-9357-9CF0ED11EFE9}"/>
                  </a:ext>
                </a:extLst>
              </p:cNvPr>
              <p:cNvSpPr txBox="1"/>
              <p:nvPr/>
            </p:nvSpPr>
            <p:spPr>
              <a:xfrm>
                <a:off x="302130" y="2432654"/>
                <a:ext cx="2202013" cy="715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&lt;1% of electrons through slit</a:t>
                </a:r>
              </a:p>
              <a:p>
                <a:endParaRPr lang="en-US" dirty="0"/>
              </a:p>
              <a:p>
                <a:r>
                  <a:rPr lang="en-US" dirty="0"/>
                  <a:t>Single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110</m:t>
                        </m:r>
                      </m:sub>
                    </m:sSub>
                  </m:oMath>
                </a14:m>
                <a:r>
                  <a:rPr lang="en-US" dirty="0"/>
                  <a:t> mode</a:t>
                </a:r>
                <a:endParaRPr lang="en-NL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1AB6A32-7CE6-4699-9357-9CF0ED11E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30" y="2432654"/>
                <a:ext cx="2202013" cy="715581"/>
              </a:xfrm>
              <a:prstGeom prst="rect">
                <a:avLst/>
              </a:prstGeom>
              <a:blipFill>
                <a:blip r:embed="rId6"/>
                <a:stretch>
                  <a:fillRect l="-831" t="-855" b="-854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0889B468-466D-4D45-8B9E-299E474C6E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3" y="1332887"/>
            <a:ext cx="2854849" cy="1014786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BEB205B-36D7-462C-A64F-4D5D9F3795E3}"/>
              </a:ext>
            </a:extLst>
          </p:cNvPr>
          <p:cNvCxnSpPr/>
          <p:nvPr/>
        </p:nvCxnSpPr>
        <p:spPr>
          <a:xfrm>
            <a:off x="729895" y="4102225"/>
            <a:ext cx="123693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D9C2C43-EB17-4FDE-80FC-38E3455832E9}"/>
              </a:ext>
            </a:extLst>
          </p:cNvPr>
          <p:cNvSpPr txBox="1"/>
          <p:nvPr/>
        </p:nvSpPr>
        <p:spPr>
          <a:xfrm>
            <a:off x="4953136" y="3701496"/>
            <a:ext cx="271260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Supports 2 modes</a:t>
            </a:r>
          </a:p>
          <a:p>
            <a:r>
              <a:rPr lang="en-US" dirty="0"/>
              <a:t>Both modes independently tunable </a:t>
            </a:r>
          </a:p>
          <a:p>
            <a:r>
              <a:rPr lang="en-US" dirty="0"/>
              <a:t>High on-axis magnetic field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C7ABCC-0865-40CE-81F2-A7E986E7CEFE}"/>
                  </a:ext>
                </a:extLst>
              </p:cNvPr>
              <p:cNvSpPr txBox="1"/>
              <p:nvPr/>
            </p:nvSpPr>
            <p:spPr>
              <a:xfrm>
                <a:off x="1968390" y="3947539"/>
                <a:ext cx="1390897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30% Duty Cycle </a:t>
                </a:r>
                <a:endParaRPr lang="en-NL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C7ABCC-0865-40CE-81F2-A7E986E7C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8390" y="3947539"/>
                <a:ext cx="1390897" cy="300082"/>
              </a:xfrm>
              <a:prstGeom prst="rect">
                <a:avLst/>
              </a:prstGeom>
              <a:blipFill>
                <a:blip r:embed="rId8"/>
                <a:stretch>
                  <a:fillRect t="-4082" r="-2632" b="-2040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7FF9245-F2F8-4C6C-BA30-BC67362414B6}"/>
              </a:ext>
            </a:extLst>
          </p:cNvPr>
          <p:cNvCxnSpPr/>
          <p:nvPr/>
        </p:nvCxnSpPr>
        <p:spPr>
          <a:xfrm>
            <a:off x="3488928" y="4097580"/>
            <a:ext cx="123693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56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DFB140-C4CF-4FDD-924B-FC7C2726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5488"/>
            <a:ext cx="7042149" cy="576000"/>
          </a:xfrm>
        </p:spPr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6A6B5-1DEE-4B4A-A322-028D395C9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12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2FD2F21-7FCF-47D2-9569-29D107CF1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347" y="1586496"/>
            <a:ext cx="4533750" cy="270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D852B47-C46B-48E2-9BC8-8C418393D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0" y="1586496"/>
            <a:ext cx="4533750" cy="27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706B7B7-884A-4C09-B448-7D62D5486C2F}"/>
                  </a:ext>
                </a:extLst>
              </p:cNvPr>
              <p:cNvSpPr/>
              <p:nvPr/>
            </p:nvSpPr>
            <p:spPr>
              <a:xfrm>
                <a:off x="1183744" y="117288"/>
                <a:ext cx="2053510" cy="851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i="0" smtClean="0">
                          <a:latin typeface="Cambria Math" panose="02040503050406030204" pitchFamily="18" charset="0"/>
                        </a:rPr>
                        <m:t>T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400" b="1" i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2400" b="1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  <a:p>
                <a:pPr algn="ctr"/>
                <a:r>
                  <a:rPr lang="en-US" sz="2400" b="1" dirty="0"/>
                  <a:t>1.5 GHz mode</a:t>
                </a:r>
                <a:endParaRPr lang="en-NL" sz="2400" b="1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706B7B7-884A-4C09-B448-7D62D5486C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744" y="117288"/>
                <a:ext cx="2053510" cy="851836"/>
              </a:xfrm>
              <a:prstGeom prst="rect">
                <a:avLst/>
              </a:prstGeom>
              <a:blipFill>
                <a:blip r:embed="rId6"/>
                <a:stretch>
                  <a:fillRect l="-1780" r="-2077" b="-15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DD7420-F087-4EB1-A998-8447CDA65E31}"/>
                  </a:ext>
                </a:extLst>
              </p:cNvPr>
              <p:cNvSpPr/>
              <p:nvPr/>
            </p:nvSpPr>
            <p:spPr>
              <a:xfrm>
                <a:off x="5773048" y="117288"/>
                <a:ext cx="1725151" cy="8518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𝐓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400" b="1" i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2400" b="1" i="0"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  <a:p>
                <a:pPr algn="ctr"/>
                <a:r>
                  <a:rPr lang="en-US" sz="2400" b="1" dirty="0"/>
                  <a:t>3 GHz mode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DD7420-F087-4EB1-A998-8447CDA65E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048" y="117288"/>
                <a:ext cx="1725151" cy="851836"/>
              </a:xfrm>
              <a:prstGeom prst="rect">
                <a:avLst/>
              </a:prstGeom>
              <a:blipFill>
                <a:blip r:embed="rId7"/>
                <a:stretch>
                  <a:fillRect l="-4947" r="-5300" b="-15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4BA6E45-663B-43AE-BEA6-5F4FA25E3321}"/>
              </a:ext>
            </a:extLst>
          </p:cNvPr>
          <p:cNvCxnSpPr>
            <a:cxnSpLocks/>
          </p:cNvCxnSpPr>
          <p:nvPr/>
        </p:nvCxnSpPr>
        <p:spPr>
          <a:xfrm flipH="1" flipV="1">
            <a:off x="6500837" y="3456776"/>
            <a:ext cx="31769" cy="8297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BCD5139-E39D-4457-813F-7AD6B28F8980}"/>
              </a:ext>
            </a:extLst>
          </p:cNvPr>
          <p:cNvSpPr txBox="1"/>
          <p:nvPr/>
        </p:nvSpPr>
        <p:spPr>
          <a:xfrm>
            <a:off x="6516722" y="4271692"/>
            <a:ext cx="183943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1.5 GHz Loop Antenna</a:t>
            </a:r>
            <a:endParaRPr lang="en-NL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3C4B178-F8B9-4D56-A1E0-1F25E65CBB4A}"/>
              </a:ext>
            </a:extLst>
          </p:cNvPr>
          <p:cNvCxnSpPr>
            <a:cxnSpLocks/>
          </p:cNvCxnSpPr>
          <p:nvPr/>
        </p:nvCxnSpPr>
        <p:spPr>
          <a:xfrm flipV="1">
            <a:off x="3188433" y="2943584"/>
            <a:ext cx="0" cy="13429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AB470BB-BCED-43C6-B03C-56FBBFA3F7DF}"/>
              </a:ext>
            </a:extLst>
          </p:cNvPr>
          <p:cNvSpPr txBox="1"/>
          <p:nvPr/>
        </p:nvSpPr>
        <p:spPr>
          <a:xfrm>
            <a:off x="2355518" y="4271692"/>
            <a:ext cx="16174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GHz Loop Antenna</a:t>
            </a:r>
            <a:endParaRPr lang="en-NL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DFF16C-E16F-4892-BBDA-37DFCF7024CA}"/>
              </a:ext>
            </a:extLst>
          </p:cNvPr>
          <p:cNvCxnSpPr>
            <a:cxnSpLocks/>
          </p:cNvCxnSpPr>
          <p:nvPr/>
        </p:nvCxnSpPr>
        <p:spPr>
          <a:xfrm>
            <a:off x="2084294" y="1446757"/>
            <a:ext cx="0" cy="3999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54EA639-42A7-4C2B-8B15-F7F7DF3253EE}"/>
              </a:ext>
            </a:extLst>
          </p:cNvPr>
          <p:cNvCxnSpPr>
            <a:cxnSpLocks/>
          </p:cNvCxnSpPr>
          <p:nvPr/>
        </p:nvCxnSpPr>
        <p:spPr>
          <a:xfrm>
            <a:off x="4458960" y="2959288"/>
            <a:ext cx="44627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61B950D-A272-46FB-94DD-8B25A4B9E3EA}"/>
              </a:ext>
            </a:extLst>
          </p:cNvPr>
          <p:cNvSpPr txBox="1"/>
          <p:nvPr/>
        </p:nvSpPr>
        <p:spPr>
          <a:xfrm>
            <a:off x="1496536" y="1110661"/>
            <a:ext cx="11755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GHz Plunger</a:t>
            </a:r>
            <a:endParaRPr lang="en-NL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CDF540-94D9-4AA8-9503-8C5FA23693FA}"/>
              </a:ext>
            </a:extLst>
          </p:cNvPr>
          <p:cNvSpPr txBox="1"/>
          <p:nvPr/>
        </p:nvSpPr>
        <p:spPr>
          <a:xfrm>
            <a:off x="3862000" y="3632985"/>
            <a:ext cx="13069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 GHz Plunger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9146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CEEEB31-F961-401C-9F43-F769C0AC1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3648" r="43654"/>
          <a:stretch/>
        </p:blipFill>
        <p:spPr>
          <a:xfrm>
            <a:off x="1203861" y="1458286"/>
            <a:ext cx="510639" cy="301599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7185AA6-3387-4D2D-A37D-122A92C3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48" y="217618"/>
            <a:ext cx="7556500" cy="733827"/>
          </a:xfrm>
        </p:spPr>
        <p:txBody>
          <a:bodyPr/>
          <a:lstStyle/>
          <a:p>
            <a:r>
              <a:rPr lang="en-US" dirty="0"/>
              <a:t>Dual-mode streaking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81E011-501B-4BEF-9807-B189EE589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5488"/>
            <a:ext cx="7042149" cy="576000"/>
          </a:xfrm>
        </p:spPr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235BF-3BA2-44A2-823F-8FE51241C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13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4B6B3FC-3A7B-4F17-8EA2-EFE13128EB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2818" y="1293694"/>
            <a:ext cx="3946864" cy="3265274"/>
          </a:xfrm>
          <a:prstGeom prst="rect">
            <a:avLst/>
          </a:prstGeom>
        </p:spPr>
      </p:pic>
      <p:pic>
        <p:nvPicPr>
          <p:cNvPr id="11" name="Picture 10" descr="A picture containing light&#10;&#10;Description automatically generated">
            <a:extLst>
              <a:ext uri="{FF2B5EF4-FFF2-40B4-BE49-F238E27FC236}">
                <a16:creationId xmlns:a16="http://schemas.microsoft.com/office/drawing/2014/main" id="{109E9EC2-F65E-4684-8EE7-D1C0EDBCE8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23" y="1458286"/>
            <a:ext cx="510639" cy="3012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FDD394C-4344-4086-8582-48023C8FE7A6}"/>
                  </a:ext>
                </a:extLst>
              </p:cNvPr>
              <p:cNvSpPr txBox="1"/>
              <p:nvPr/>
            </p:nvSpPr>
            <p:spPr>
              <a:xfrm>
                <a:off x="764534" y="834696"/>
                <a:ext cx="2506905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FDD394C-4344-4086-8582-48023C8FE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534" y="834696"/>
                <a:ext cx="2506905" cy="207749"/>
              </a:xfrm>
              <a:prstGeom prst="rect">
                <a:avLst/>
              </a:prstGeom>
              <a:blipFill>
                <a:blip r:embed="rId7"/>
                <a:stretch>
                  <a:fillRect t="-2941" b="-3235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58D9BE4-08DD-4C1F-A90E-6F274D51C859}"/>
              </a:ext>
            </a:extLst>
          </p:cNvPr>
          <p:cNvSpPr txBox="1"/>
          <p:nvPr/>
        </p:nvSpPr>
        <p:spPr>
          <a:xfrm>
            <a:off x="764534" y="1143653"/>
            <a:ext cx="13892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of a streak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EDB1EF-77FA-4091-902E-F5AD4F95208E}"/>
                  </a:ext>
                </a:extLst>
              </p:cNvPr>
              <p:cNvSpPr txBox="1"/>
              <p:nvPr/>
            </p:nvSpPr>
            <p:spPr>
              <a:xfrm>
                <a:off x="3215794" y="1143653"/>
                <a:ext cx="94769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Varying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EDB1EF-77FA-4091-902E-F5AD4F952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794" y="1143653"/>
                <a:ext cx="947695" cy="300082"/>
              </a:xfrm>
              <a:prstGeom prst="rect">
                <a:avLst/>
              </a:prstGeom>
              <a:blipFill>
                <a:blip r:embed="rId8"/>
                <a:stretch>
                  <a:fillRect l="-1935" t="-4082" b="-2040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878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6632A-25EB-4777-AEA4-094D4C0CF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5" y="518400"/>
            <a:ext cx="7556500" cy="733827"/>
          </a:xfrm>
        </p:spPr>
        <p:txBody>
          <a:bodyPr anchor="t">
            <a:normAutofit/>
          </a:bodyPr>
          <a:lstStyle/>
          <a:p>
            <a:r>
              <a:rPr lang="en-US" dirty="0"/>
              <a:t>Chopped beam emittance measurement </a:t>
            </a:r>
            <a:endParaRPr lang="en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2FE295-7F66-40B5-AB3C-4E1ADA2B6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5488"/>
            <a:ext cx="7042149" cy="57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Coherence and Quantum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C6965-54B6-454A-92E2-C729708C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194BDB0-F4EA-4DD6-8281-CCE2440D0CE0}" type="slidenum">
              <a:rPr lang="en-GB" smtClean="0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9F6898E-CB36-4C27-A461-3F4B48615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900000"/>
            <a:ext cx="720000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8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AE92E8A-BC8E-F8C3-1D8E-7F20E5E01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17" y="39048"/>
            <a:ext cx="7556500" cy="733827"/>
          </a:xfrm>
        </p:spPr>
        <p:txBody>
          <a:bodyPr/>
          <a:lstStyle/>
          <a:p>
            <a:pPr algn="ctr"/>
            <a:r>
              <a:rPr lang="en-US" dirty="0"/>
              <a:t>Dual mode compression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ACF21-1616-43D8-AFF2-0A761BEF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5488"/>
            <a:ext cx="7042149" cy="57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Coherence and Quantum Technology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B77C14-2B42-48B1-A3C5-C1D74E21E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194BDB0-F4EA-4DD6-8281-CCE2440D0CE0}" type="slidenum">
              <a:rPr lang="en-GB" smtClean="0"/>
              <a:pPr>
                <a:spcAft>
                  <a:spcPts val="600"/>
                </a:spcAft>
              </a:pPr>
              <a:t>15</a:t>
            </a:fld>
            <a:endParaRPr lang="en-GB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1AD60EB-727A-4840-9330-6D19111940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" y="521394"/>
            <a:ext cx="8834167" cy="1656403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A5EF06-5018-4018-9760-1B18695D90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2" t="3436" r="1870"/>
          <a:stretch/>
        </p:blipFill>
        <p:spPr>
          <a:xfrm>
            <a:off x="4410635" y="2347909"/>
            <a:ext cx="3906371" cy="188780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3288084-3DE3-412C-8470-68641F0DDD8D}"/>
              </a:ext>
            </a:extLst>
          </p:cNvPr>
          <p:cNvCxnSpPr>
            <a:cxnSpLocks/>
          </p:cNvCxnSpPr>
          <p:nvPr/>
        </p:nvCxnSpPr>
        <p:spPr>
          <a:xfrm>
            <a:off x="6081823" y="1679944"/>
            <a:ext cx="0" cy="6679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2BC952F-C8EA-4B62-826F-1669A74587C2}"/>
              </a:ext>
            </a:extLst>
          </p:cNvPr>
          <p:cNvCxnSpPr>
            <a:cxnSpLocks/>
          </p:cNvCxnSpPr>
          <p:nvPr/>
        </p:nvCxnSpPr>
        <p:spPr>
          <a:xfrm flipH="1">
            <a:off x="7378995" y="1290084"/>
            <a:ext cx="1424763" cy="10578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98B0663B-B30B-40D5-AB59-4DCC88804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242" y="2055666"/>
            <a:ext cx="3296392" cy="24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F9F90-605D-4135-ABC7-D89AAA54F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695CF5-ADF4-4E37-B30B-D5D114FAA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89664"/>
            <a:ext cx="7042149" cy="576000"/>
          </a:xfrm>
        </p:spPr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C99EE-C1CA-4358-9E83-0A75CD372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89664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16</a:t>
            </a:fld>
            <a:endParaRPr lang="en-GB" dirty="0"/>
          </a:p>
        </p:txBody>
      </p:sp>
      <p:graphicFrame>
        <p:nvGraphicFramePr>
          <p:cNvPr id="7" name="Table 13">
            <a:extLst>
              <a:ext uri="{FF2B5EF4-FFF2-40B4-BE49-F238E27FC236}">
                <a16:creationId xmlns:a16="http://schemas.microsoft.com/office/drawing/2014/main" id="{EA3461CB-ED17-4F8F-8BFE-7A65C2ACF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975170"/>
              </p:ext>
            </p:extLst>
          </p:nvPr>
        </p:nvGraphicFramePr>
        <p:xfrm>
          <a:off x="1661720" y="1313789"/>
          <a:ext cx="3614049" cy="2080260"/>
        </p:xfrm>
        <a:graphic>
          <a:graphicData uri="http://schemas.openxmlformats.org/drawingml/2006/table">
            <a:tbl>
              <a:tblPr firstRow="1" bandRow="1"/>
              <a:tblGrid>
                <a:gridCol w="2231816">
                  <a:extLst>
                    <a:ext uri="{9D8B030D-6E8A-4147-A177-3AD203B41FA5}">
                      <a16:colId xmlns:a16="http://schemas.microsoft.com/office/drawing/2014/main" val="3117877959"/>
                    </a:ext>
                  </a:extLst>
                </a:gridCol>
                <a:gridCol w="1382233">
                  <a:extLst>
                    <a:ext uri="{9D8B030D-6E8A-4147-A177-3AD203B41FA5}">
                      <a16:colId xmlns:a16="http://schemas.microsoft.com/office/drawing/2014/main" val="2398490086"/>
                    </a:ext>
                  </a:extLst>
                </a:gridCol>
              </a:tblGrid>
              <a:tr h="26889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20042"/>
                      </a:solidFill>
                    </a:lnT>
                    <a:lnB w="12700" cmpd="sng">
                      <a:solidFill>
                        <a:srgbClr val="C200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Present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20042"/>
                      </a:solidFill>
                    </a:lnT>
                    <a:lnB w="12700" cmpd="sng">
                      <a:solidFill>
                        <a:srgbClr val="C200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2121401"/>
                  </a:ext>
                </a:extLst>
              </a:tr>
              <a:tr h="26889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Continuous emission current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20042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004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mA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20042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004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819006"/>
                  </a:ext>
                </a:extLst>
              </a:tr>
              <a:tr h="26889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Electron energy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keV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0019480"/>
                  </a:ext>
                </a:extLst>
              </a:tr>
              <a:tr h="26889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Repetition rate 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004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1.499275 GHz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004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151301"/>
                  </a:ext>
                </a:extLst>
              </a:tr>
              <a:tr h="26889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Charge per bunch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– 3 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4353687"/>
                  </a:ext>
                </a:extLst>
              </a:tr>
              <a:tr h="26889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Bunch length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004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2 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004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92519"/>
                  </a:ext>
                </a:extLst>
              </a:tr>
              <a:tr h="29512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Transverse emittance 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C200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– 100 nm rad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C200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803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995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F9F90-605D-4135-ABC7-D89AAA54F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695CF5-ADF4-4E37-B30B-D5D114FAA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89664"/>
            <a:ext cx="7042149" cy="576000"/>
          </a:xfrm>
        </p:spPr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C99EE-C1CA-4358-9E83-0A75CD372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89664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17</a:t>
            </a:fld>
            <a:endParaRPr lang="en-GB" dirty="0"/>
          </a:p>
        </p:txBody>
      </p:sp>
      <p:graphicFrame>
        <p:nvGraphicFramePr>
          <p:cNvPr id="7" name="Table 13">
            <a:extLst>
              <a:ext uri="{FF2B5EF4-FFF2-40B4-BE49-F238E27FC236}">
                <a16:creationId xmlns:a16="http://schemas.microsoft.com/office/drawing/2014/main" id="{EA3461CB-ED17-4F8F-8BFE-7A65C2ACF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528463"/>
              </p:ext>
            </p:extLst>
          </p:nvPr>
        </p:nvGraphicFramePr>
        <p:xfrm>
          <a:off x="1661720" y="1313789"/>
          <a:ext cx="5109694" cy="2080260"/>
        </p:xfrm>
        <a:graphic>
          <a:graphicData uri="http://schemas.openxmlformats.org/drawingml/2006/table">
            <a:tbl>
              <a:tblPr firstRow="1" bandRow="1"/>
              <a:tblGrid>
                <a:gridCol w="2231816">
                  <a:extLst>
                    <a:ext uri="{9D8B030D-6E8A-4147-A177-3AD203B41FA5}">
                      <a16:colId xmlns:a16="http://schemas.microsoft.com/office/drawing/2014/main" val="3117877959"/>
                    </a:ext>
                  </a:extLst>
                </a:gridCol>
                <a:gridCol w="1382233">
                  <a:extLst>
                    <a:ext uri="{9D8B030D-6E8A-4147-A177-3AD203B41FA5}">
                      <a16:colId xmlns:a16="http://schemas.microsoft.com/office/drawing/2014/main" val="2398490086"/>
                    </a:ext>
                  </a:extLst>
                </a:gridCol>
                <a:gridCol w="1495645">
                  <a:extLst>
                    <a:ext uri="{9D8B030D-6E8A-4147-A177-3AD203B41FA5}">
                      <a16:colId xmlns:a16="http://schemas.microsoft.com/office/drawing/2014/main" val="811447781"/>
                    </a:ext>
                  </a:extLst>
                </a:gridCol>
              </a:tblGrid>
              <a:tr h="26889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20042"/>
                      </a:solidFill>
                    </a:lnT>
                    <a:lnB w="12700" cmpd="sng">
                      <a:solidFill>
                        <a:srgbClr val="C200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Present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20042"/>
                      </a:solidFill>
                    </a:lnT>
                    <a:lnB w="12700" cmpd="sng">
                      <a:solidFill>
                        <a:srgbClr val="C200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Upgrade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20042"/>
                      </a:solidFill>
                    </a:lnT>
                    <a:lnB w="12700" cmpd="sng">
                      <a:solidFill>
                        <a:srgbClr val="C200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2121401"/>
                  </a:ext>
                </a:extLst>
              </a:tr>
              <a:tr h="26889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Continuous emission current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20042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004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mA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20042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004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90-160 mA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20042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004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819006"/>
                  </a:ext>
                </a:extLst>
              </a:tr>
              <a:tr h="26889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Electron energy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keV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keV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0019480"/>
                  </a:ext>
                </a:extLst>
              </a:tr>
              <a:tr h="26889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Repetition rate 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004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1.499275 GHz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004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1.499275 GHz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004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151301"/>
                  </a:ext>
                </a:extLst>
              </a:tr>
              <a:tr h="26889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Charge per bunch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– 3 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– 50 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</a:t>
                      </a:r>
                      <a:endParaRPr lang="en-US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4353687"/>
                  </a:ext>
                </a:extLst>
              </a:tr>
              <a:tr h="26889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Bunch length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004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2 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004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&lt;2 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</a:t>
                      </a:r>
                      <a:endParaRPr lang="en-US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004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92519"/>
                  </a:ext>
                </a:extLst>
              </a:tr>
              <a:tr h="29512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Transverse emittance 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C200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– 100 nm rad</a:t>
                      </a:r>
                      <a:endParaRPr lang="en-NL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C200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400 – 1200 nm rad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C2004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803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641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68493-AB28-44A6-9827-D4379F23B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- Slides</a:t>
            </a:r>
            <a:endParaRPr lang="en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1A3394-C8B5-484E-AAF9-B56524DAE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1774"/>
            <a:ext cx="7042149" cy="576000"/>
          </a:xfrm>
        </p:spPr>
        <p:txBody>
          <a:bodyPr/>
          <a:lstStyle/>
          <a:p>
            <a:r>
              <a:rPr lang="en-GB" dirty="0"/>
              <a:t>Coherence and Quantum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0E08C-3810-4444-8C12-F25616AB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753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7571C-CE1B-4ED5-AF73-44FB9B083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239F3-F9A9-4160-B49D-56276177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19</a:t>
            </a:fld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5E0BDF-5B24-414F-B15E-0F4E3D88C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52" y="188120"/>
            <a:ext cx="7556500" cy="539038"/>
          </a:xfrm>
        </p:spPr>
        <p:txBody>
          <a:bodyPr/>
          <a:lstStyle/>
          <a:p>
            <a:r>
              <a:rPr lang="en-US" dirty="0"/>
              <a:t>Emittance measurement through a pepper-pot</a:t>
            </a:r>
            <a:endParaRPr lang="en-NL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3F238F-87E7-4EC7-A362-25CFE914FBC3}"/>
              </a:ext>
            </a:extLst>
          </p:cNvPr>
          <p:cNvCxnSpPr>
            <a:cxnSpLocks/>
          </p:cNvCxnSpPr>
          <p:nvPr/>
        </p:nvCxnSpPr>
        <p:spPr>
          <a:xfrm flipV="1">
            <a:off x="3677716" y="1328057"/>
            <a:ext cx="808653" cy="2311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E1DC4FB-3336-4F87-88CE-AE0C6836C3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400" y="564423"/>
            <a:ext cx="3671669" cy="367166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963962-774A-4195-BEA9-BC9031A160E3}"/>
              </a:ext>
            </a:extLst>
          </p:cNvPr>
          <p:cNvCxnSpPr>
            <a:cxnSpLocks/>
          </p:cNvCxnSpPr>
          <p:nvPr/>
        </p:nvCxnSpPr>
        <p:spPr>
          <a:xfrm>
            <a:off x="5943601" y="3341077"/>
            <a:ext cx="0" cy="47126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393C8E-52AB-47ED-ACD8-A6A15ACBE23E}"/>
              </a:ext>
            </a:extLst>
          </p:cNvPr>
          <p:cNvCxnSpPr>
            <a:cxnSpLocks/>
          </p:cNvCxnSpPr>
          <p:nvPr/>
        </p:nvCxnSpPr>
        <p:spPr>
          <a:xfrm>
            <a:off x="6194475" y="2571750"/>
            <a:ext cx="0" cy="1240595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67B6D6-64CE-4788-8AEF-451C9ADFE1AA}"/>
              </a:ext>
            </a:extLst>
          </p:cNvPr>
          <p:cNvCxnSpPr>
            <a:cxnSpLocks/>
          </p:cNvCxnSpPr>
          <p:nvPr/>
        </p:nvCxnSpPr>
        <p:spPr>
          <a:xfrm>
            <a:off x="6445349" y="3636059"/>
            <a:ext cx="0" cy="176286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3ABB50-6F93-4F72-B3D0-13404D6E14CF}"/>
              </a:ext>
            </a:extLst>
          </p:cNvPr>
          <p:cNvCxnSpPr>
            <a:cxnSpLocks/>
          </p:cNvCxnSpPr>
          <p:nvPr/>
        </p:nvCxnSpPr>
        <p:spPr>
          <a:xfrm>
            <a:off x="8806377" y="1342125"/>
            <a:ext cx="0" cy="248428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3C876BD-6C60-40F0-800D-1A3EFACB21C5}"/>
              </a:ext>
            </a:extLst>
          </p:cNvPr>
          <p:cNvCxnSpPr>
            <a:cxnSpLocks/>
          </p:cNvCxnSpPr>
          <p:nvPr/>
        </p:nvCxnSpPr>
        <p:spPr>
          <a:xfrm>
            <a:off x="8585983" y="2111912"/>
            <a:ext cx="0" cy="1700433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2FC53F-17CF-4147-9BE1-67A144850FD1}"/>
              </a:ext>
            </a:extLst>
          </p:cNvPr>
          <p:cNvCxnSpPr>
            <a:cxnSpLocks/>
          </p:cNvCxnSpPr>
          <p:nvPr/>
        </p:nvCxnSpPr>
        <p:spPr>
          <a:xfrm>
            <a:off x="6977576" y="1878037"/>
            <a:ext cx="0" cy="1941342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0B9211-003D-42BD-9C64-4876FAA92395}"/>
              </a:ext>
            </a:extLst>
          </p:cNvPr>
          <p:cNvCxnSpPr>
            <a:cxnSpLocks/>
          </p:cNvCxnSpPr>
          <p:nvPr/>
        </p:nvCxnSpPr>
        <p:spPr>
          <a:xfrm>
            <a:off x="8325730" y="1055077"/>
            <a:ext cx="0" cy="275726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777349A-0967-4111-B41E-4B38CD12C31A}"/>
              </a:ext>
            </a:extLst>
          </p:cNvPr>
          <p:cNvCxnSpPr>
            <a:cxnSpLocks/>
          </p:cNvCxnSpPr>
          <p:nvPr/>
        </p:nvCxnSpPr>
        <p:spPr>
          <a:xfrm>
            <a:off x="7812772" y="2848708"/>
            <a:ext cx="0" cy="977705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4A2BA8-5C7A-4B13-B62C-CCC642877371}"/>
              </a:ext>
            </a:extLst>
          </p:cNvPr>
          <p:cNvCxnSpPr>
            <a:cxnSpLocks/>
          </p:cNvCxnSpPr>
          <p:nvPr/>
        </p:nvCxnSpPr>
        <p:spPr>
          <a:xfrm>
            <a:off x="7676784" y="1400629"/>
            <a:ext cx="0" cy="2411716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1FBF548-F0CA-437A-BBD3-E9CE193AB48D}"/>
              </a:ext>
            </a:extLst>
          </p:cNvPr>
          <p:cNvCxnSpPr>
            <a:cxnSpLocks/>
          </p:cNvCxnSpPr>
          <p:nvPr/>
        </p:nvCxnSpPr>
        <p:spPr>
          <a:xfrm>
            <a:off x="7097150" y="3337560"/>
            <a:ext cx="0" cy="488853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picture containing sport&#10;&#10;Description automatically generated">
            <a:extLst>
              <a:ext uri="{FF2B5EF4-FFF2-40B4-BE49-F238E27FC236}">
                <a16:creationId xmlns:a16="http://schemas.microsoft.com/office/drawing/2014/main" id="{8AAC3A5E-4F33-483B-93C3-36FAA6C15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62" y="564423"/>
            <a:ext cx="3671668" cy="3671668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622DD6A-3A06-4C7A-9EF6-43CD3E24628E}"/>
              </a:ext>
            </a:extLst>
          </p:cNvPr>
          <p:cNvCxnSpPr>
            <a:cxnSpLocks/>
          </p:cNvCxnSpPr>
          <p:nvPr/>
        </p:nvCxnSpPr>
        <p:spPr>
          <a:xfrm flipV="1">
            <a:off x="4889818" y="829994"/>
            <a:ext cx="322265" cy="41761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0F9A15E-41D0-4109-9045-ECD4F99707B4}"/>
                  </a:ext>
                </a:extLst>
              </p:cNvPr>
              <p:cNvSpPr txBox="1"/>
              <p:nvPr/>
            </p:nvSpPr>
            <p:spPr>
              <a:xfrm>
                <a:off x="4963874" y="581689"/>
                <a:ext cx="49641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0F9A15E-41D0-4109-9045-ECD4F9970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874" y="581689"/>
                <a:ext cx="496418" cy="207749"/>
              </a:xfrm>
              <a:prstGeom prst="rect">
                <a:avLst/>
              </a:prstGeom>
              <a:blipFill>
                <a:blip r:embed="rId4"/>
                <a:stretch>
                  <a:fillRect l="-12195" t="-2857" r="-12195" b="-314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198B8EF-D639-4B69-ABE7-9C6A040B75CB}"/>
              </a:ext>
            </a:extLst>
          </p:cNvPr>
          <p:cNvCxnSpPr>
            <a:cxnSpLocks/>
          </p:cNvCxnSpPr>
          <p:nvPr/>
        </p:nvCxnSpPr>
        <p:spPr>
          <a:xfrm>
            <a:off x="4794445" y="970671"/>
            <a:ext cx="0" cy="1141241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9760404-2114-4D1A-B186-3B24935A23D2}"/>
              </a:ext>
            </a:extLst>
          </p:cNvPr>
          <p:cNvCxnSpPr>
            <a:cxnSpLocks/>
          </p:cNvCxnSpPr>
          <p:nvPr/>
        </p:nvCxnSpPr>
        <p:spPr>
          <a:xfrm flipH="1">
            <a:off x="8528394" y="1321023"/>
            <a:ext cx="232059" cy="790889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087D690-BAFA-405E-AF33-304EE24E850A}"/>
                  </a:ext>
                </a:extLst>
              </p:cNvPr>
              <p:cNvSpPr txBox="1"/>
              <p:nvPr/>
            </p:nvSpPr>
            <p:spPr>
              <a:xfrm>
                <a:off x="8418621" y="1374444"/>
                <a:ext cx="255006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087D690-BAFA-405E-AF33-304EE24E8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621" y="1374444"/>
                <a:ext cx="255006" cy="207749"/>
              </a:xfrm>
              <a:prstGeom prst="rect">
                <a:avLst/>
              </a:prstGeom>
              <a:blipFill>
                <a:blip r:embed="rId5"/>
                <a:stretch>
                  <a:fillRect l="-9524" b="-85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FB22CBB-66A8-4C83-9C7E-25557AC76A42}"/>
                  </a:ext>
                </a:extLst>
              </p:cNvPr>
              <p:cNvSpPr txBox="1"/>
              <p:nvPr/>
            </p:nvSpPr>
            <p:spPr>
              <a:xfrm>
                <a:off x="4541785" y="1400629"/>
                <a:ext cx="255006" cy="2077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FB22CBB-66A8-4C83-9C7E-25557AC76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785" y="1400629"/>
                <a:ext cx="255006" cy="207749"/>
              </a:xfrm>
              <a:prstGeom prst="rect">
                <a:avLst/>
              </a:prstGeom>
              <a:blipFill>
                <a:blip r:embed="rId5"/>
                <a:stretch>
                  <a:fillRect l="-9524" b="-1176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E686B08-79AE-45BE-BD12-464595A232F8}"/>
                  </a:ext>
                </a:extLst>
              </p:cNvPr>
              <p:cNvSpPr txBox="1"/>
              <p:nvPr/>
            </p:nvSpPr>
            <p:spPr>
              <a:xfrm>
                <a:off x="21590" y="727158"/>
                <a:ext cx="1790964" cy="113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Pepper-pot cuts beam</a:t>
                </a:r>
              </a:p>
              <a:p>
                <a:endParaRPr lang="en-US" dirty="0"/>
              </a:p>
              <a:p>
                <a:r>
                  <a:rPr lang="en-US" dirty="0"/>
                  <a:t>Beam drifts over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NL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E686B08-79AE-45BE-BD12-464595A23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" y="727158"/>
                <a:ext cx="1790964" cy="1131079"/>
              </a:xfrm>
              <a:prstGeom prst="rect">
                <a:avLst/>
              </a:prstGeom>
              <a:blipFill>
                <a:blip r:embed="rId6"/>
                <a:stretch>
                  <a:fillRect l="-1024" t="-53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4D76FE-0B04-4961-B39F-2B748CBA6396}"/>
              </a:ext>
            </a:extLst>
          </p:cNvPr>
          <p:cNvCxnSpPr>
            <a:cxnSpLocks/>
          </p:cNvCxnSpPr>
          <p:nvPr/>
        </p:nvCxnSpPr>
        <p:spPr>
          <a:xfrm flipH="1">
            <a:off x="8586510" y="3724202"/>
            <a:ext cx="227487" cy="0"/>
          </a:xfrm>
          <a:prstGeom prst="straightConnector1">
            <a:avLst/>
          </a:prstGeom>
          <a:ln w="190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AF9CAFA-ED33-4E1A-BA91-60949D9D280A}"/>
                  </a:ext>
                </a:extLst>
              </p:cNvPr>
              <p:cNvSpPr txBox="1"/>
              <p:nvPr/>
            </p:nvSpPr>
            <p:spPr>
              <a:xfrm>
                <a:off x="8502382" y="3338180"/>
                <a:ext cx="418514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AF9CAFA-ED33-4E1A-BA91-60949D9D2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382" y="3338180"/>
                <a:ext cx="418514" cy="3000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4224FDD-94F7-47EA-A1D4-B0ED95A5242A}"/>
              </a:ext>
            </a:extLst>
          </p:cNvPr>
          <p:cNvCxnSpPr/>
          <p:nvPr/>
        </p:nvCxnSpPr>
        <p:spPr>
          <a:xfrm>
            <a:off x="5338689" y="2111912"/>
            <a:ext cx="66821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BD68902-97B4-404E-AF4C-B8479B4D0C90}"/>
                  </a:ext>
                </a:extLst>
              </p:cNvPr>
              <p:cNvSpPr txBox="1"/>
              <p:nvPr/>
            </p:nvSpPr>
            <p:spPr>
              <a:xfrm>
                <a:off x="5219116" y="1773720"/>
                <a:ext cx="754965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  drift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BD68902-97B4-404E-AF4C-B8479B4D0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116" y="1773720"/>
                <a:ext cx="754965" cy="300082"/>
              </a:xfrm>
              <a:prstGeom prst="rect">
                <a:avLst/>
              </a:prstGeom>
              <a:blipFill>
                <a:blip r:embed="rId8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1C48F1C-0CB4-427F-92C3-B1B17148CC7B}"/>
              </a:ext>
            </a:extLst>
          </p:cNvPr>
          <p:cNvCxnSpPr/>
          <p:nvPr/>
        </p:nvCxnSpPr>
        <p:spPr>
          <a:xfrm>
            <a:off x="5910691" y="3826413"/>
            <a:ext cx="3052386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974F308-B213-405C-807C-061BDF783D43}"/>
              </a:ext>
            </a:extLst>
          </p:cNvPr>
          <p:cNvSpPr txBox="1"/>
          <p:nvPr/>
        </p:nvSpPr>
        <p:spPr>
          <a:xfrm>
            <a:off x="5910691" y="3834993"/>
            <a:ext cx="13621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Phosphor screen</a:t>
            </a:r>
            <a:endParaRPr lang="en-NL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91FEE9F-08D0-43ED-B271-63674928FA5A}"/>
              </a:ext>
            </a:extLst>
          </p:cNvPr>
          <p:cNvSpPr/>
          <p:nvPr/>
        </p:nvSpPr>
        <p:spPr>
          <a:xfrm>
            <a:off x="4846443" y="1249257"/>
            <a:ext cx="86749" cy="60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1156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41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miller&#10;&#10;Description automatically generated">
            <a:extLst>
              <a:ext uri="{FF2B5EF4-FFF2-40B4-BE49-F238E27FC236}">
                <a16:creationId xmlns:a16="http://schemas.microsoft.com/office/drawing/2014/main" id="{8E12097E-46F3-4A72-A366-A224F7E8C8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95" y="1156881"/>
            <a:ext cx="5852172" cy="3291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BE5430-ABAB-4574-A00E-4DAFCDA42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build a high repetition rate injector?</a:t>
            </a:r>
            <a:endParaRPr lang="en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212C69-9574-4969-8EC3-AB4EA0BB3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5488"/>
            <a:ext cx="7042149" cy="576000"/>
          </a:xfrm>
        </p:spPr>
        <p:txBody>
          <a:bodyPr/>
          <a:lstStyle/>
          <a:p>
            <a:r>
              <a:rPr lang="en-GB" dirty="0"/>
              <a:t>Coherence and Quantum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9B5D1-385F-477F-9945-6FFE2A1EE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2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1D49FA-D1F4-4E62-A67B-90B241F5C938}"/>
              </a:ext>
            </a:extLst>
          </p:cNvPr>
          <p:cNvSpPr/>
          <p:nvPr/>
        </p:nvSpPr>
        <p:spPr>
          <a:xfrm>
            <a:off x="3300424" y="2193461"/>
            <a:ext cx="1834626" cy="163618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3084DE-7230-4268-8BB0-1217512E12E0}"/>
              </a:ext>
            </a:extLst>
          </p:cNvPr>
          <p:cNvSpPr/>
          <p:nvPr/>
        </p:nvSpPr>
        <p:spPr>
          <a:xfrm>
            <a:off x="5143499" y="1801906"/>
            <a:ext cx="1176619" cy="178896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EFB478-03B4-4102-9216-17E57EE784B1}"/>
              </a:ext>
            </a:extLst>
          </p:cNvPr>
          <p:cNvSpPr/>
          <p:nvPr/>
        </p:nvSpPr>
        <p:spPr>
          <a:xfrm>
            <a:off x="6435874" y="1401617"/>
            <a:ext cx="2354334" cy="216857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6781CC-C3DB-4CA1-8B76-9E5132BA5D04}"/>
              </a:ext>
            </a:extLst>
          </p:cNvPr>
          <p:cNvSpPr txBox="1"/>
          <p:nvPr/>
        </p:nvSpPr>
        <p:spPr>
          <a:xfrm>
            <a:off x="3831564" y="2193461"/>
            <a:ext cx="9686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Injector</a:t>
            </a:r>
            <a:endParaRPr lang="en-NL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CC984-9412-4C8F-AFF6-14E9D41955D9}"/>
              </a:ext>
            </a:extLst>
          </p:cNvPr>
          <p:cNvSpPr txBox="1"/>
          <p:nvPr/>
        </p:nvSpPr>
        <p:spPr>
          <a:xfrm>
            <a:off x="5229634" y="3551384"/>
            <a:ext cx="10785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Acceleration</a:t>
            </a:r>
            <a:endParaRPr lang="en-NL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B7A975-010B-4CA3-B768-CC3E1BA96C1F}"/>
              </a:ext>
            </a:extLst>
          </p:cNvPr>
          <p:cNvSpPr txBox="1"/>
          <p:nvPr/>
        </p:nvSpPr>
        <p:spPr>
          <a:xfrm>
            <a:off x="7535410" y="1893379"/>
            <a:ext cx="9690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Interaction</a:t>
            </a:r>
            <a:endParaRPr lang="en-NL" b="1" dirty="0">
              <a:solidFill>
                <a:srgbClr val="FF0000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0589B0-B2EA-4684-A347-A180B3DE34AF}"/>
              </a:ext>
            </a:extLst>
          </p:cNvPr>
          <p:cNvSpPr txBox="1">
            <a:spLocks/>
          </p:cNvSpPr>
          <p:nvPr/>
        </p:nvSpPr>
        <p:spPr>
          <a:xfrm>
            <a:off x="163033" y="914246"/>
            <a:ext cx="3034358" cy="417343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Inverse Compton scattering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EA459BA-54CF-4977-8017-FAE921ED9AA1}"/>
              </a:ext>
            </a:extLst>
          </p:cNvPr>
          <p:cNvSpPr txBox="1">
            <a:spLocks/>
          </p:cNvSpPr>
          <p:nvPr/>
        </p:nvSpPr>
        <p:spPr>
          <a:xfrm>
            <a:off x="163033" y="2523059"/>
            <a:ext cx="3034358" cy="1393789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Gigahertz repetition rate injection </a:t>
            </a:r>
          </a:p>
          <a:p>
            <a:r>
              <a:rPr lang="en-US" dirty="0"/>
              <a:t>Low emittance </a:t>
            </a:r>
          </a:p>
          <a:p>
            <a:r>
              <a:rPr lang="en-US" dirty="0"/>
              <a:t>High charge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262F513-313A-424D-9C00-87CC9ECA168D}"/>
              </a:ext>
            </a:extLst>
          </p:cNvPr>
          <p:cNvSpPr txBox="1">
            <a:spLocks/>
          </p:cNvSpPr>
          <p:nvPr/>
        </p:nvSpPr>
        <p:spPr>
          <a:xfrm>
            <a:off x="353792" y="3492037"/>
            <a:ext cx="2852048" cy="695157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8787377-DC11-4BD6-A8C2-26F50D20A3A4}"/>
              </a:ext>
            </a:extLst>
          </p:cNvPr>
          <p:cNvSpPr txBox="1">
            <a:spLocks/>
          </p:cNvSpPr>
          <p:nvPr/>
        </p:nvSpPr>
        <p:spPr>
          <a:xfrm>
            <a:off x="163033" y="2004510"/>
            <a:ext cx="3034358" cy="36762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Burst mode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AFD8978-001D-4655-849B-B2DE2A354481}"/>
              </a:ext>
            </a:extLst>
          </p:cNvPr>
          <p:cNvSpPr txBox="1">
            <a:spLocks/>
          </p:cNvSpPr>
          <p:nvPr/>
        </p:nvSpPr>
        <p:spPr>
          <a:xfrm>
            <a:off x="163033" y="1467235"/>
            <a:ext cx="3034358" cy="417343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Brightness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4DD574-9B44-45AC-AB27-34F9955A0E70}"/>
              </a:ext>
            </a:extLst>
          </p:cNvPr>
          <p:cNvSpPr txBox="1"/>
          <p:nvPr/>
        </p:nvSpPr>
        <p:spPr>
          <a:xfrm>
            <a:off x="7697326" y="1113510"/>
            <a:ext cx="1375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Made by Daniel Nijhof</a:t>
            </a:r>
            <a:endParaRPr lang="en-NL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7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A3E512-32AB-403F-8B97-5603DF13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7E0D3-4B1E-4C1D-BABE-9C8C8B615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20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26DC19-CEA1-47D7-A566-C67DEA2E6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52" y="188120"/>
            <a:ext cx="7556500" cy="539038"/>
          </a:xfrm>
        </p:spPr>
        <p:txBody>
          <a:bodyPr/>
          <a:lstStyle/>
          <a:p>
            <a:r>
              <a:rPr lang="en-US" dirty="0"/>
              <a:t>Emittance measurement through a pepper-pot</a:t>
            </a:r>
            <a:endParaRPr lang="en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A0E52F-2A22-4AC7-931E-1442CA5925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697200"/>
            <a:ext cx="5002403" cy="25380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9CDF40-21BE-4A39-81B0-1A7136C85CDF}"/>
                  </a:ext>
                </a:extLst>
              </p:cNvPr>
              <p:cNvSpPr txBox="1"/>
              <p:nvPr/>
            </p:nvSpPr>
            <p:spPr>
              <a:xfrm>
                <a:off x="477567" y="949615"/>
                <a:ext cx="681404" cy="3529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9CDF40-21BE-4A39-81B0-1A7136C85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67" y="949615"/>
                <a:ext cx="681404" cy="352982"/>
              </a:xfrm>
              <a:prstGeom prst="rect">
                <a:avLst/>
              </a:prstGeom>
              <a:blipFill>
                <a:blip r:embed="rId3"/>
                <a:stretch>
                  <a:fillRect l="-2679" b="-1724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CAE0560-16E2-4D05-95D2-5F48C5773EC8}"/>
              </a:ext>
            </a:extLst>
          </p:cNvPr>
          <p:cNvCxnSpPr>
            <a:cxnSpLocks/>
          </p:cNvCxnSpPr>
          <p:nvPr/>
        </p:nvCxnSpPr>
        <p:spPr>
          <a:xfrm>
            <a:off x="1399735" y="1146517"/>
            <a:ext cx="54160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0AF753-FA46-4777-BDA0-961DEE3CD61D}"/>
              </a:ext>
            </a:extLst>
          </p:cNvPr>
          <p:cNvSpPr txBox="1"/>
          <p:nvPr/>
        </p:nvSpPr>
        <p:spPr>
          <a:xfrm>
            <a:off x="1969794" y="981414"/>
            <a:ext cx="19624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Reconstruct phase space </a:t>
            </a:r>
            <a:endParaRPr lang="en-NL" dirty="0"/>
          </a:p>
        </p:txBody>
      </p:sp>
      <p:pic>
        <p:nvPicPr>
          <p:cNvPr id="11" name="Picture 10" descr="A picture containing sport&#10;&#10;Description automatically generated">
            <a:extLst>
              <a:ext uri="{FF2B5EF4-FFF2-40B4-BE49-F238E27FC236}">
                <a16:creationId xmlns:a16="http://schemas.microsoft.com/office/drawing/2014/main" id="{A41E03BE-5F1E-48F1-8FD0-2F3C232D2B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332" y="563562"/>
            <a:ext cx="3671668" cy="367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96A58-2E06-44A0-A474-29B2F05B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4338"/>
            <a:ext cx="7042149" cy="576000"/>
          </a:xfrm>
        </p:spPr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F67FB-B2D2-4916-BA9A-9AC92E5D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4338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21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8918DB-7C27-4E72-B5EB-7416A69D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819" y="200370"/>
            <a:ext cx="3723362" cy="373928"/>
          </a:xfrm>
        </p:spPr>
        <p:txBody>
          <a:bodyPr/>
          <a:lstStyle/>
          <a:p>
            <a:r>
              <a:rPr lang="en-US" dirty="0"/>
              <a:t>Pepper-pot measurement</a:t>
            </a:r>
            <a:endParaRPr lang="en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B14E09-5A96-402F-8AE5-CCBB312BB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2" t="17800" r="17999" b="19268"/>
          <a:stretch/>
        </p:blipFill>
        <p:spPr>
          <a:xfrm>
            <a:off x="4642884" y="1164360"/>
            <a:ext cx="4495594" cy="2233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03B04A-5DFD-4F43-BA0C-73DCD965FD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24" t="17848" r="11640" b="19480"/>
          <a:stretch/>
        </p:blipFill>
        <p:spPr>
          <a:xfrm>
            <a:off x="0" y="1170947"/>
            <a:ext cx="4495594" cy="22336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462707-D69D-4581-96A4-4C4D45DC2A5D}"/>
              </a:ext>
            </a:extLst>
          </p:cNvPr>
          <p:cNvSpPr txBox="1"/>
          <p:nvPr/>
        </p:nvSpPr>
        <p:spPr>
          <a:xfrm>
            <a:off x="1661524" y="946985"/>
            <a:ext cx="12622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Measured Data</a:t>
            </a:r>
            <a:endParaRPr lang="en-N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7FF252-6A58-4955-9553-503543151F0C}"/>
              </a:ext>
            </a:extLst>
          </p:cNvPr>
          <p:cNvSpPr/>
          <p:nvPr/>
        </p:nvSpPr>
        <p:spPr>
          <a:xfrm>
            <a:off x="6220207" y="904100"/>
            <a:ext cx="95891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Fitted Data</a:t>
            </a:r>
            <a:endParaRPr lang="en-NL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ECEAF4D-ECFB-4D84-A3AF-F39079E53E19}"/>
              </a:ext>
            </a:extLst>
          </p:cNvPr>
          <p:cNvCxnSpPr>
            <a:cxnSpLocks/>
          </p:cNvCxnSpPr>
          <p:nvPr/>
        </p:nvCxnSpPr>
        <p:spPr>
          <a:xfrm flipV="1">
            <a:off x="88005" y="3126070"/>
            <a:ext cx="0" cy="1904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BE3576-38FC-44B6-836B-9E97F6DD7182}"/>
              </a:ext>
            </a:extLst>
          </p:cNvPr>
          <p:cNvCxnSpPr>
            <a:cxnSpLocks/>
          </p:cNvCxnSpPr>
          <p:nvPr/>
        </p:nvCxnSpPr>
        <p:spPr>
          <a:xfrm>
            <a:off x="85712" y="3316529"/>
            <a:ext cx="17683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C882DC-C097-4EAD-8D79-41E43DF7B137}"/>
                  </a:ext>
                </a:extLst>
              </p:cNvPr>
              <p:cNvSpPr txBox="1"/>
              <p:nvPr/>
            </p:nvSpPr>
            <p:spPr>
              <a:xfrm>
                <a:off x="288386" y="3189648"/>
                <a:ext cx="13785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NL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C882DC-C097-4EAD-8D79-41E43DF7B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386" y="3189648"/>
                <a:ext cx="137858" cy="207749"/>
              </a:xfrm>
              <a:prstGeom prst="rect">
                <a:avLst/>
              </a:prstGeom>
              <a:blipFill>
                <a:blip r:embed="rId4"/>
                <a:stretch>
                  <a:fillRect l="-17391" r="-1739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1AB308-1E29-4AA5-9A28-30F601C1A6D6}"/>
                  </a:ext>
                </a:extLst>
              </p:cNvPr>
              <p:cNvSpPr txBox="1"/>
              <p:nvPr/>
            </p:nvSpPr>
            <p:spPr>
              <a:xfrm>
                <a:off x="85712" y="2907774"/>
                <a:ext cx="14266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NL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1AB308-1E29-4AA5-9A28-30F601C1A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2" y="2907774"/>
                <a:ext cx="142668" cy="207749"/>
              </a:xfrm>
              <a:prstGeom prst="rect">
                <a:avLst/>
              </a:prstGeom>
              <a:blipFill>
                <a:blip r:embed="rId5"/>
                <a:stretch>
                  <a:fillRect l="-30435" r="-34783" b="-235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531A95D-8C56-493C-9C7D-C0B37B2B7A83}"/>
              </a:ext>
            </a:extLst>
          </p:cNvPr>
          <p:cNvCxnSpPr>
            <a:cxnSpLocks/>
          </p:cNvCxnSpPr>
          <p:nvPr/>
        </p:nvCxnSpPr>
        <p:spPr>
          <a:xfrm flipV="1">
            <a:off x="4714939" y="3125610"/>
            <a:ext cx="0" cy="1904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163E991-3E69-49B7-B5A9-4645E49E09A2}"/>
              </a:ext>
            </a:extLst>
          </p:cNvPr>
          <p:cNvCxnSpPr>
            <a:cxnSpLocks/>
          </p:cNvCxnSpPr>
          <p:nvPr/>
        </p:nvCxnSpPr>
        <p:spPr>
          <a:xfrm>
            <a:off x="4712646" y="3316069"/>
            <a:ext cx="17683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09075C8-EB05-40C5-87AA-63C9D7A363C9}"/>
                  </a:ext>
                </a:extLst>
              </p:cNvPr>
              <p:cNvSpPr txBox="1"/>
              <p:nvPr/>
            </p:nvSpPr>
            <p:spPr>
              <a:xfrm>
                <a:off x="4915320" y="3189188"/>
                <a:ext cx="13785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NL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09075C8-EB05-40C5-87AA-63C9D7A36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5320" y="3189188"/>
                <a:ext cx="137858" cy="207749"/>
              </a:xfrm>
              <a:prstGeom prst="rect">
                <a:avLst/>
              </a:prstGeom>
              <a:blipFill>
                <a:blip r:embed="rId4"/>
                <a:stretch>
                  <a:fillRect l="-17391" r="-1739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8DC3E1-8B08-46D7-9B21-2DD14A771B40}"/>
                  </a:ext>
                </a:extLst>
              </p:cNvPr>
              <p:cNvSpPr txBox="1"/>
              <p:nvPr/>
            </p:nvSpPr>
            <p:spPr>
              <a:xfrm>
                <a:off x="4712646" y="2907314"/>
                <a:ext cx="14266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NL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8DC3E1-8B08-46D7-9B21-2DD14A771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646" y="2907314"/>
                <a:ext cx="142668" cy="207749"/>
              </a:xfrm>
              <a:prstGeom prst="rect">
                <a:avLst/>
              </a:prstGeom>
              <a:blipFill>
                <a:blip r:embed="rId5"/>
                <a:stretch>
                  <a:fillRect l="-30435" r="-34783" b="-235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D15CEFD-436F-45D5-AF50-129B75526F17}"/>
                  </a:ext>
                </a:extLst>
              </p:cNvPr>
              <p:cNvSpPr txBox="1"/>
              <p:nvPr/>
            </p:nvSpPr>
            <p:spPr>
              <a:xfrm>
                <a:off x="557214" y="3506529"/>
                <a:ext cx="4574968" cy="731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Determine any correlation between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 simultaneously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D15CEFD-436F-45D5-AF50-129B75526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14" y="3506529"/>
                <a:ext cx="4574968" cy="731932"/>
              </a:xfrm>
              <a:prstGeom prst="rect">
                <a:avLst/>
              </a:prstGeom>
              <a:blipFill>
                <a:blip r:embed="rId6"/>
                <a:stretch>
                  <a:fillRect l="-266" t="-833" b="-58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134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6648B1-F695-49C2-9773-45CEE52C5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68400"/>
            <a:ext cx="7042149" cy="576000"/>
          </a:xfrm>
        </p:spPr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5DD6C-14F8-4D3D-8A00-BE688F13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82576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22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854DF4-8B3C-47D9-8237-BCDAFDDEB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539" y="249169"/>
            <a:ext cx="4140988" cy="539038"/>
          </a:xfrm>
        </p:spPr>
        <p:txBody>
          <a:bodyPr/>
          <a:lstStyle/>
          <a:p>
            <a:r>
              <a:rPr lang="en-US" dirty="0"/>
              <a:t>Cavity modes and reflections 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D221E6-6A56-4113-862A-3AC8F2647FF9}"/>
                  </a:ext>
                </a:extLst>
              </p:cNvPr>
              <p:cNvSpPr txBox="1"/>
              <p:nvPr/>
            </p:nvSpPr>
            <p:spPr>
              <a:xfrm>
                <a:off x="5806683" y="838883"/>
                <a:ext cx="26841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sz="1600" dirty="0">
                    <a:latin typeface="Cambria Math" panose="02040503050406030204" pitchFamily="18" charset="0"/>
                  </a:rPr>
                  <a:t>: Reflected power in dB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US" sz="1600" dirty="0">
                    <a:latin typeface="Cambria Math" panose="02040503050406030204" pitchFamily="18" charset="0"/>
                  </a:rPr>
                  <a:t>: Transmitted power in dB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D221E6-6A56-4113-862A-3AC8F2647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683" y="838883"/>
                <a:ext cx="2684174" cy="492443"/>
              </a:xfrm>
              <a:prstGeom prst="rect">
                <a:avLst/>
              </a:prstGeom>
              <a:blipFill>
                <a:blip r:embed="rId2"/>
                <a:stretch>
                  <a:fillRect l="-2727" t="-15000" b="-2375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8BC9CEE1-55B3-449D-AE9D-839FFF478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770" y="1616770"/>
            <a:ext cx="3670406" cy="2878588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E2E2810F-C8B2-4127-88DE-5D13EC6B9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" y="811633"/>
            <a:ext cx="5012844" cy="376106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9DB2849-2525-418F-B4E1-DD13F7AD5901}"/>
              </a:ext>
            </a:extLst>
          </p:cNvPr>
          <p:cNvCxnSpPr>
            <a:cxnSpLocks/>
          </p:cNvCxnSpPr>
          <p:nvPr/>
        </p:nvCxnSpPr>
        <p:spPr>
          <a:xfrm flipH="1">
            <a:off x="6679065" y="3622116"/>
            <a:ext cx="565908" cy="87324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A27AB1-C8CD-42DE-B089-5EAD6556D8C4}"/>
              </a:ext>
            </a:extLst>
          </p:cNvPr>
          <p:cNvCxnSpPr>
            <a:cxnSpLocks/>
          </p:cNvCxnSpPr>
          <p:nvPr/>
        </p:nvCxnSpPr>
        <p:spPr>
          <a:xfrm flipV="1">
            <a:off x="7460717" y="3146578"/>
            <a:ext cx="457201" cy="2625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D6D60B-AB31-400A-B685-F8B7381221D8}"/>
                  </a:ext>
                </a:extLst>
              </p:cNvPr>
              <p:cNvSpPr txBox="1"/>
              <p:nvPr/>
            </p:nvSpPr>
            <p:spPr>
              <a:xfrm>
                <a:off x="6510081" y="3748331"/>
                <a:ext cx="504432" cy="310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NL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D6D60B-AB31-400A-B685-F8B738122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081" y="3748331"/>
                <a:ext cx="504432" cy="310406"/>
              </a:xfrm>
              <a:prstGeom prst="rect">
                <a:avLst/>
              </a:prstGeom>
              <a:blipFill>
                <a:blip r:embed="rId5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D4D858C-222A-4315-A4F1-692CFB1C79FA}"/>
                  </a:ext>
                </a:extLst>
              </p:cNvPr>
              <p:cNvSpPr/>
              <p:nvPr/>
            </p:nvSpPr>
            <p:spPr>
              <a:xfrm>
                <a:off x="7627404" y="3311710"/>
                <a:ext cx="504433" cy="3104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1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NL" b="1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D4D858C-222A-4315-A4F1-692CFB1C79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7404" y="3311710"/>
                <a:ext cx="504433" cy="310406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772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3B7D4D-F286-439C-858E-77EB0749C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82576"/>
            <a:ext cx="7042149" cy="576000"/>
          </a:xfrm>
        </p:spPr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53A2B-4F6B-4FBE-86FC-BCEC28E9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89664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23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F92588-22B1-48BA-AB9F-9CB99E744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539" y="249169"/>
            <a:ext cx="4140988" cy="539038"/>
          </a:xfrm>
        </p:spPr>
        <p:txBody>
          <a:bodyPr/>
          <a:lstStyle/>
          <a:p>
            <a:r>
              <a:rPr lang="en-US" dirty="0"/>
              <a:t>Cavity modes and reflections </a:t>
            </a:r>
            <a:endParaRPr lang="en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C24C46-F277-44EC-BF99-9206D8703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47" y="1636482"/>
            <a:ext cx="3670406" cy="2878588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8E49E7BE-64D5-43B2-ABD1-6763EB5494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910" y="756784"/>
            <a:ext cx="5014090" cy="37620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38F79E-106A-445A-A18C-54433E211A82}"/>
              </a:ext>
            </a:extLst>
          </p:cNvPr>
          <p:cNvCxnSpPr>
            <a:cxnSpLocks/>
          </p:cNvCxnSpPr>
          <p:nvPr/>
        </p:nvCxnSpPr>
        <p:spPr>
          <a:xfrm flipH="1">
            <a:off x="3191019" y="2601598"/>
            <a:ext cx="138527" cy="43789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E060F6-032A-46B9-9075-B1830A7963B0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44594" y="3166290"/>
            <a:ext cx="457201" cy="2625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6AEB777-173F-40F9-B6EF-07CAF55ACC6F}"/>
                  </a:ext>
                </a:extLst>
              </p:cNvPr>
              <p:cNvSpPr txBox="1"/>
              <p:nvPr/>
            </p:nvSpPr>
            <p:spPr>
              <a:xfrm>
                <a:off x="3115714" y="2284384"/>
                <a:ext cx="504433" cy="310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NL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6AEB777-173F-40F9-B6EF-07CAF55AC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5714" y="2284384"/>
                <a:ext cx="504433" cy="310406"/>
              </a:xfrm>
              <a:prstGeom prst="rect">
                <a:avLst/>
              </a:prstGeom>
              <a:blipFill>
                <a:blip r:embed="rId5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C0E41E-5293-446D-9514-B8C1B464EEA3}"/>
                  </a:ext>
                </a:extLst>
              </p:cNvPr>
              <p:cNvSpPr/>
              <p:nvPr/>
            </p:nvSpPr>
            <p:spPr>
              <a:xfrm>
                <a:off x="2611281" y="3331422"/>
                <a:ext cx="504433" cy="3104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1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NL" b="1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C0E41E-5293-446D-9514-B8C1B464EE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281" y="3331422"/>
                <a:ext cx="504433" cy="310406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0117EED-60A8-420F-B7B8-CB0C4381978A}"/>
                  </a:ext>
                </a:extLst>
              </p:cNvPr>
              <p:cNvSpPr txBox="1"/>
              <p:nvPr/>
            </p:nvSpPr>
            <p:spPr>
              <a:xfrm>
                <a:off x="691051" y="698250"/>
                <a:ext cx="26841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</m:oMath>
                </a14:m>
                <a:r>
                  <a:rPr lang="en-US" sz="1600" dirty="0">
                    <a:latin typeface="Cambria Math" panose="02040503050406030204" pitchFamily="18" charset="0"/>
                  </a:rPr>
                  <a:t>: Reflected power in dB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1600" dirty="0">
                    <a:latin typeface="Cambria Math" panose="02040503050406030204" pitchFamily="18" charset="0"/>
                  </a:rPr>
                  <a:t>: Transmitted power in dB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0117EED-60A8-420F-B7B8-CB0C43819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51" y="698250"/>
                <a:ext cx="2684174" cy="492443"/>
              </a:xfrm>
              <a:prstGeom prst="rect">
                <a:avLst/>
              </a:prstGeom>
              <a:blipFill>
                <a:blip r:embed="rId7"/>
                <a:stretch>
                  <a:fillRect l="-2494" t="-15000" b="-2375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424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2F6090-22F6-4063-8856-31E23F5E8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5488"/>
            <a:ext cx="7042149" cy="576000"/>
          </a:xfrm>
        </p:spPr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95F91-616B-4C29-A4F2-54F205566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24</a:t>
            </a:fld>
            <a:endParaRPr lang="en-GB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1FAE047-3328-4A69-BB27-6474FADC8E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" y="1619635"/>
            <a:ext cx="3911294" cy="2934588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29C04259-752C-4C64-A066-E4BFE6275E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00" y="1619635"/>
            <a:ext cx="3911294" cy="293458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E10C08-5135-494E-BBE1-B673F84EE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274" y="298785"/>
            <a:ext cx="3283607" cy="539038"/>
          </a:xfrm>
        </p:spPr>
        <p:txBody>
          <a:bodyPr/>
          <a:lstStyle/>
          <a:p>
            <a:r>
              <a:rPr lang="en-US" dirty="0"/>
              <a:t>Tuner plunger 3.0 GHz</a:t>
            </a:r>
            <a:endParaRPr lang="en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6FEA66-3429-44B8-9365-8EC66463A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862" y="91080"/>
            <a:ext cx="1904302" cy="149348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C5EED6-2978-447A-8D2C-6C7C8BA79825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6811861" y="228677"/>
            <a:ext cx="892222" cy="309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F6F09CD-1A83-4047-90B8-B2C675CAC5E3}"/>
              </a:ext>
            </a:extLst>
          </p:cNvPr>
          <p:cNvSpPr txBox="1"/>
          <p:nvPr/>
        </p:nvSpPr>
        <p:spPr>
          <a:xfrm>
            <a:off x="5461882" y="388427"/>
            <a:ext cx="13499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Tuner plunger Y</a:t>
            </a:r>
            <a:endParaRPr lang="en-NL" dirty="0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FFA7B85A-16BE-45D5-BA3E-292282EF4C03}"/>
              </a:ext>
            </a:extLst>
          </p:cNvPr>
          <p:cNvSpPr/>
          <p:nvPr/>
        </p:nvSpPr>
        <p:spPr>
          <a:xfrm>
            <a:off x="3620338" y="3058509"/>
            <a:ext cx="140079" cy="11118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9A9375F-F1D8-4B86-AE9B-73B4F531CF05}"/>
                  </a:ext>
                </a:extLst>
              </p:cNvPr>
              <p:cNvSpPr/>
              <p:nvPr/>
            </p:nvSpPr>
            <p:spPr>
              <a:xfrm>
                <a:off x="3753890" y="3460964"/>
                <a:ext cx="923651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.12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MHz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9A9375F-F1D8-4B86-AE9B-73B4F531CF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890" y="3460964"/>
                <a:ext cx="923651" cy="3000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Brace 13">
            <a:extLst>
              <a:ext uri="{FF2B5EF4-FFF2-40B4-BE49-F238E27FC236}">
                <a16:creationId xmlns:a16="http://schemas.microsoft.com/office/drawing/2014/main" id="{E95B02CC-EB9B-4A09-821D-5A0736D0EA96}"/>
              </a:ext>
            </a:extLst>
          </p:cNvPr>
          <p:cNvSpPr/>
          <p:nvPr/>
        </p:nvSpPr>
        <p:spPr>
          <a:xfrm>
            <a:off x="8257351" y="2480442"/>
            <a:ext cx="45719" cy="17372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264F6D2-1C46-4FE6-9928-1D8E37019238}"/>
                  </a:ext>
                </a:extLst>
              </p:cNvPr>
              <p:cNvSpPr/>
              <p:nvPr/>
            </p:nvSpPr>
            <p:spPr>
              <a:xfrm>
                <a:off x="8280210" y="3199034"/>
                <a:ext cx="827471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1.1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Hz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264F6D2-1C46-4FE6-9928-1D8E370192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210" y="3199034"/>
                <a:ext cx="827471" cy="3000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026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90881A-9771-4C68-AE7D-AE13F2DDC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5488"/>
            <a:ext cx="7042149" cy="576000"/>
          </a:xfrm>
        </p:spPr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DE62A-6718-4F99-828D-F0FD9364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25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31A6E3-98D4-4324-80C5-A987C6BD8B4F}"/>
              </a:ext>
            </a:extLst>
          </p:cNvPr>
          <p:cNvSpPr/>
          <p:nvPr/>
        </p:nvSpPr>
        <p:spPr>
          <a:xfrm>
            <a:off x="0" y="1633812"/>
            <a:ext cx="9144000" cy="2934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7100811-5116-403C-A8CC-927EBCB3EC8F}"/>
              </a:ext>
            </a:extLst>
          </p:cNvPr>
          <p:cNvSpPr txBox="1">
            <a:spLocks/>
          </p:cNvSpPr>
          <p:nvPr/>
        </p:nvSpPr>
        <p:spPr>
          <a:xfrm>
            <a:off x="2119423" y="298785"/>
            <a:ext cx="3191458" cy="539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7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Tuner plunger 1.5 GHz</a:t>
            </a:r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247195-20BC-49AB-854B-946FB07E2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862" y="91080"/>
            <a:ext cx="1904302" cy="149348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403EF0-B891-48A7-AE0C-B07915D3D02D}"/>
              </a:ext>
            </a:extLst>
          </p:cNvPr>
          <p:cNvCxnSpPr>
            <a:cxnSpLocks/>
          </p:cNvCxnSpPr>
          <p:nvPr/>
        </p:nvCxnSpPr>
        <p:spPr>
          <a:xfrm>
            <a:off x="6424543" y="742232"/>
            <a:ext cx="437652" cy="191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98CD66-4A83-4823-AD8F-6D7EA27B1290}"/>
              </a:ext>
            </a:extLst>
          </p:cNvPr>
          <p:cNvSpPr txBox="1"/>
          <p:nvPr/>
        </p:nvSpPr>
        <p:spPr>
          <a:xfrm>
            <a:off x="5461882" y="388427"/>
            <a:ext cx="13499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Tuner plunger X</a:t>
            </a:r>
            <a:endParaRPr lang="en-NL" dirty="0"/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40D06052-5E3E-4CF5-AA57-B21C138E12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47" y="1619637"/>
            <a:ext cx="3911293" cy="2934587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67BDC5E4-FBAB-4971-AF55-AE8ABFBC1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" y="1619637"/>
            <a:ext cx="3911294" cy="29345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1721864-F5A7-42C4-9FC8-08483392ED90}"/>
                  </a:ext>
                </a:extLst>
              </p:cNvPr>
              <p:cNvSpPr/>
              <p:nvPr/>
            </p:nvSpPr>
            <p:spPr>
              <a:xfrm>
                <a:off x="3796736" y="2925760"/>
                <a:ext cx="827470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1.8 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MHz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1721864-F5A7-42C4-9FC8-08483392ED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736" y="2925760"/>
                <a:ext cx="827470" cy="3000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FB3468-26D1-4ADC-847D-B023EB96BC6A}"/>
                  </a:ext>
                </a:extLst>
              </p:cNvPr>
              <p:cNvSpPr/>
              <p:nvPr/>
            </p:nvSpPr>
            <p:spPr>
              <a:xfrm>
                <a:off x="8280999" y="2775719"/>
                <a:ext cx="92044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&lt;10 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kHz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FB3468-26D1-4ADC-847D-B023EB96BC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999" y="2775719"/>
                <a:ext cx="920445" cy="3000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Brace 14">
            <a:extLst>
              <a:ext uri="{FF2B5EF4-FFF2-40B4-BE49-F238E27FC236}">
                <a16:creationId xmlns:a16="http://schemas.microsoft.com/office/drawing/2014/main" id="{93A6F4F5-0174-4641-87B7-81B4500074BD}"/>
              </a:ext>
            </a:extLst>
          </p:cNvPr>
          <p:cNvSpPr/>
          <p:nvPr/>
        </p:nvSpPr>
        <p:spPr>
          <a:xfrm>
            <a:off x="3620338" y="1970315"/>
            <a:ext cx="176398" cy="22000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30F847D4-FDAC-473F-BA7D-F226D4CD0A14}"/>
              </a:ext>
            </a:extLst>
          </p:cNvPr>
          <p:cNvSpPr/>
          <p:nvPr/>
        </p:nvSpPr>
        <p:spPr>
          <a:xfrm>
            <a:off x="8257351" y="2810779"/>
            <a:ext cx="47297" cy="2381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2924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703D76-3226-4DF2-8BA6-6F348A6C6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82745"/>
            <a:ext cx="7042149" cy="576000"/>
          </a:xfrm>
        </p:spPr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E5BEE-EB5C-448D-B0A1-29A74B813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26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9573A9-9AE1-47E8-B5C3-A68CB886E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" y="301675"/>
            <a:ext cx="7556500" cy="539038"/>
          </a:xfrm>
        </p:spPr>
        <p:txBody>
          <a:bodyPr/>
          <a:lstStyle/>
          <a:p>
            <a:pPr algn="ctr"/>
            <a:r>
              <a:rPr lang="en-US" dirty="0"/>
              <a:t>On-axis magnetic field measurement</a:t>
            </a:r>
            <a:endParaRPr lang="en-NL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C01AE65F-4B05-4B08-B0CF-D0EC6EA12B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" y="1074487"/>
            <a:ext cx="4632966" cy="3476048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04A2FC8A-595C-4CCA-8F0E-6CAF9DBF8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1041916"/>
            <a:ext cx="4632966" cy="347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8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F8092-2E16-46D7-B5C8-DD1CBB1F5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Elliptical cavity</a:t>
            </a:r>
            <a:endParaRPr lang="en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2225DA-58C6-478E-A4FF-A061A97B7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5488"/>
            <a:ext cx="7042149" cy="576000"/>
          </a:xfrm>
        </p:spPr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3E42A-B8FF-420F-ABB8-BB1B99B53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27</a:t>
            </a:fld>
            <a:endParaRPr lang="en-GB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9CBF5BD-24F9-45FB-B33A-E0D3E10BE1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70" y="961360"/>
            <a:ext cx="4358505" cy="326887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6ADB22E-A912-4D88-A472-02E43B06D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825" y="885313"/>
            <a:ext cx="3374571" cy="351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187CC-4CAF-49D8-A99B-787435FDE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5488"/>
            <a:ext cx="7042149" cy="576000"/>
          </a:xfrm>
        </p:spPr>
        <p:txBody>
          <a:bodyPr/>
          <a:lstStyle/>
          <a:p>
            <a:r>
              <a:rPr lang="en-GB" dirty="0"/>
              <a:t>Coherence and Quantum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4B2BE-B02E-44D7-A582-0B5405200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28</a:t>
            </a:fld>
            <a:endParaRPr lang="en-GB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A5C1C58-51F2-4134-A40B-0AAC20B642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12" b="17466"/>
          <a:stretch/>
        </p:blipFill>
        <p:spPr>
          <a:xfrm>
            <a:off x="249642" y="593884"/>
            <a:ext cx="1041374" cy="1367100"/>
          </a:xfrm>
          <a:prstGeom prst="rect">
            <a:avLst/>
          </a:prstGeom>
          <a:noFill/>
        </p:spPr>
      </p:pic>
      <p:pic>
        <p:nvPicPr>
          <p:cNvPr id="8" name="Picture 7" descr="A picture containing silver&#10;&#10;Description automatically generated">
            <a:extLst>
              <a:ext uri="{FF2B5EF4-FFF2-40B4-BE49-F238E27FC236}">
                <a16:creationId xmlns:a16="http://schemas.microsoft.com/office/drawing/2014/main" id="{B4B72029-A5A3-4308-8720-4C9458496C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" b="242"/>
          <a:stretch/>
        </p:blipFill>
        <p:spPr>
          <a:xfrm>
            <a:off x="242002" y="1995971"/>
            <a:ext cx="2861000" cy="244515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CFA12BA-97AD-4392-9E66-570436A53C7E}"/>
              </a:ext>
            </a:extLst>
          </p:cNvPr>
          <p:cNvCxnSpPr>
            <a:cxnSpLocks/>
          </p:cNvCxnSpPr>
          <p:nvPr/>
        </p:nvCxnSpPr>
        <p:spPr>
          <a:xfrm flipH="1">
            <a:off x="1647196" y="1680905"/>
            <a:ext cx="25306" cy="14912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EF92C2-92ED-49AE-9B60-D161C47D82FA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1800290" y="1743032"/>
            <a:ext cx="1772127" cy="15952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AD04F4-1866-4586-8368-03902F7D7A55}"/>
                  </a:ext>
                </a:extLst>
              </p:cNvPr>
              <p:cNvSpPr txBox="1"/>
              <p:nvPr/>
            </p:nvSpPr>
            <p:spPr>
              <a:xfrm>
                <a:off x="1280869" y="1380483"/>
                <a:ext cx="783265" cy="3117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0" smtClean="0">
                          <a:latin typeface="Cambria Math" panose="02040503050406030204" pitchFamily="18" charset="0"/>
                        </a:rPr>
                        <m:t>La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AD04F4-1866-4586-8368-03902F7D7A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869" y="1380483"/>
                <a:ext cx="783265" cy="311752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92EC58D-3E40-4A13-A665-159B6C30509A}"/>
              </a:ext>
            </a:extLst>
          </p:cNvPr>
          <p:cNvSpPr txBox="1"/>
          <p:nvPr/>
        </p:nvSpPr>
        <p:spPr>
          <a:xfrm>
            <a:off x="3068112" y="1442950"/>
            <a:ext cx="10086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Carbon ring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673807-C6FC-4A24-8D1A-7B633C660D71}"/>
                  </a:ext>
                </a:extLst>
              </p:cNvPr>
              <p:cNvSpPr txBox="1"/>
              <p:nvPr/>
            </p:nvSpPr>
            <p:spPr>
              <a:xfrm>
                <a:off x="1893215" y="1382470"/>
                <a:ext cx="107679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smtClean="0">
                          <a:latin typeface="Cambria Math" panose="02040503050406030204" pitchFamily="18" charset="0"/>
                        </a:rPr>
                        <m:t>150 </m:t>
                      </m:r>
                      <m:r>
                        <m:rPr>
                          <m:sty m:val="p"/>
                        </m:rPr>
                        <a:rPr lang="en-US" sz="1400" b="0" smtClean="0">
                          <a:latin typeface="Cambria Math" panose="02040503050406030204" pitchFamily="18" charset="0"/>
                        </a:rPr>
                        <m:t>μ</m:t>
                      </m:r>
                      <m:r>
                        <m:rPr>
                          <m:nor/>
                        </m:rPr>
                        <a:rPr lang="en-US" sz="1400" b="0" smtClean="0"/>
                        <m:t>m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673807-C6FC-4A24-8D1A-7B633C660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215" y="1382470"/>
                <a:ext cx="1076795" cy="307777"/>
              </a:xfrm>
              <a:prstGeom prst="rect">
                <a:avLst/>
              </a:prstGeom>
              <a:blipFill>
                <a:blip r:embed="rId5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Diagram&#10;&#10;Description automatically generated with low confidence">
            <a:extLst>
              <a:ext uri="{FF2B5EF4-FFF2-40B4-BE49-F238E27FC236}">
                <a16:creationId xmlns:a16="http://schemas.microsoft.com/office/drawing/2014/main" id="{8EDF2789-82E0-49CF-B0AD-382FC21A5B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16" y="837028"/>
            <a:ext cx="4883667" cy="36464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6830F1-537B-480C-A4B2-76D02A32A557}"/>
              </a:ext>
            </a:extLst>
          </p:cNvPr>
          <p:cNvSpPr txBox="1"/>
          <p:nvPr/>
        </p:nvSpPr>
        <p:spPr>
          <a:xfrm>
            <a:off x="242002" y="82525"/>
            <a:ext cx="457554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Thermionic Emitter  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516EFE-932E-498F-BDF2-41B7B7E54874}"/>
                  </a:ext>
                </a:extLst>
              </p:cNvPr>
              <p:cNvSpPr txBox="1"/>
              <p:nvPr/>
            </p:nvSpPr>
            <p:spPr>
              <a:xfrm>
                <a:off x="3190723" y="121707"/>
                <a:ext cx="1433149" cy="728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  <m:sup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𝒓𝒎𝒔</m:t>
                          </m:r>
                        </m:sup>
                      </m:sSubSup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num>
                        <m:den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sub>
                              </m:sSub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num>
                            <m:den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  <m:sSup>
                                <m:sSupPr>
                                  <m:ctrlP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NL" sz="14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516EFE-932E-498F-BDF2-41B7B7E54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0723" y="121707"/>
                <a:ext cx="1433149" cy="7288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52C4A23-3694-48FB-88E0-A51CCEA86DC3}"/>
                  </a:ext>
                </a:extLst>
              </p:cNvPr>
              <p:cNvSpPr txBox="1"/>
              <p:nvPr/>
            </p:nvSpPr>
            <p:spPr>
              <a:xfrm>
                <a:off x="3210063" y="764925"/>
                <a:ext cx="2319935" cy="457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𝑰</m:t>
                    </m:r>
                    <m:d>
                      <m:d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b>
                      <m:sSub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  <m:sSup>
                      <m:sSup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p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f>
                          <m:fPr>
                            <m:ctrlPr>
                              <a:rPr lang="en-US" sz="1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−(</m:t>
                            </m:r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𝝓</m:t>
                            </m:r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𝜟𝝓</m:t>
                            </m:r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sub>
                            </m:sSub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1400" b="1" dirty="0"/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52C4A23-3694-48FB-88E0-A51CCEA86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063" y="764925"/>
                <a:ext cx="2319935" cy="4573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Brace 16">
            <a:extLst>
              <a:ext uri="{FF2B5EF4-FFF2-40B4-BE49-F238E27FC236}">
                <a16:creationId xmlns:a16="http://schemas.microsoft.com/office/drawing/2014/main" id="{B86EE5C8-71BE-498F-9D01-971E5AC14173}"/>
              </a:ext>
            </a:extLst>
          </p:cNvPr>
          <p:cNvSpPr/>
          <p:nvPr/>
        </p:nvSpPr>
        <p:spPr>
          <a:xfrm>
            <a:off x="5253436" y="121707"/>
            <a:ext cx="394283" cy="148696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C1B42F-F4C9-4479-9670-76E0EBEE089D}"/>
                  </a:ext>
                </a:extLst>
              </p:cNvPr>
              <p:cNvSpPr txBox="1"/>
              <p:nvPr/>
            </p:nvSpPr>
            <p:spPr>
              <a:xfrm>
                <a:off x="3055956" y="1261562"/>
                <a:ext cx="185227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𝟏𝟓𝟎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𝝁</m:t>
                      </m:r>
                      <m:r>
                        <m:rPr>
                          <m:nor/>
                        </m:rPr>
                        <a:rPr lang="en-US" sz="1400" b="1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NL" sz="14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C1B42F-F4C9-4479-9670-76E0EBEE0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956" y="1261562"/>
                <a:ext cx="1852273" cy="307777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36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187CC-4CAF-49D8-A99B-787435FDE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5488"/>
            <a:ext cx="7042149" cy="576000"/>
          </a:xfrm>
        </p:spPr>
        <p:txBody>
          <a:bodyPr/>
          <a:lstStyle/>
          <a:p>
            <a:r>
              <a:rPr lang="en-GB" dirty="0"/>
              <a:t>Coherence and Quantum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4B2BE-B02E-44D7-A582-0B5405200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29</a:t>
            </a:fld>
            <a:endParaRPr lang="en-GB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A5C1C58-51F2-4134-A40B-0AAC20B642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12" b="17466"/>
          <a:stretch/>
        </p:blipFill>
        <p:spPr>
          <a:xfrm>
            <a:off x="249642" y="593884"/>
            <a:ext cx="1041374" cy="1367100"/>
          </a:xfrm>
          <a:prstGeom prst="rect">
            <a:avLst/>
          </a:prstGeom>
          <a:noFill/>
        </p:spPr>
      </p:pic>
      <p:pic>
        <p:nvPicPr>
          <p:cNvPr id="8" name="Picture 7" descr="A picture containing silver&#10;&#10;Description automatically generated">
            <a:extLst>
              <a:ext uri="{FF2B5EF4-FFF2-40B4-BE49-F238E27FC236}">
                <a16:creationId xmlns:a16="http://schemas.microsoft.com/office/drawing/2014/main" id="{B4B72029-A5A3-4308-8720-4C9458496C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" b="242"/>
          <a:stretch/>
        </p:blipFill>
        <p:spPr>
          <a:xfrm>
            <a:off x="242002" y="1995971"/>
            <a:ext cx="2861000" cy="244515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CFA12BA-97AD-4392-9E66-570436A53C7E}"/>
              </a:ext>
            </a:extLst>
          </p:cNvPr>
          <p:cNvCxnSpPr>
            <a:cxnSpLocks/>
          </p:cNvCxnSpPr>
          <p:nvPr/>
        </p:nvCxnSpPr>
        <p:spPr>
          <a:xfrm flipH="1">
            <a:off x="1647196" y="1680905"/>
            <a:ext cx="25306" cy="14912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EF92C2-92ED-49AE-9B60-D161C47D82FA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1800290" y="1743032"/>
            <a:ext cx="1772127" cy="15952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AD04F4-1866-4586-8368-03902F7D7A55}"/>
                  </a:ext>
                </a:extLst>
              </p:cNvPr>
              <p:cNvSpPr txBox="1"/>
              <p:nvPr/>
            </p:nvSpPr>
            <p:spPr>
              <a:xfrm>
                <a:off x="1280869" y="1380483"/>
                <a:ext cx="783265" cy="3117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0" smtClean="0">
                          <a:latin typeface="Cambria Math" panose="02040503050406030204" pitchFamily="18" charset="0"/>
                        </a:rPr>
                        <m:t>La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AD04F4-1866-4586-8368-03902F7D7A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869" y="1380483"/>
                <a:ext cx="783265" cy="311752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92EC58D-3E40-4A13-A665-159B6C30509A}"/>
              </a:ext>
            </a:extLst>
          </p:cNvPr>
          <p:cNvSpPr txBox="1"/>
          <p:nvPr/>
        </p:nvSpPr>
        <p:spPr>
          <a:xfrm>
            <a:off x="3068112" y="1442950"/>
            <a:ext cx="10086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Carbon ring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673807-C6FC-4A24-8D1A-7B633C660D71}"/>
                  </a:ext>
                </a:extLst>
              </p:cNvPr>
              <p:cNvSpPr txBox="1"/>
              <p:nvPr/>
            </p:nvSpPr>
            <p:spPr>
              <a:xfrm>
                <a:off x="1893215" y="1382470"/>
                <a:ext cx="107679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smtClean="0">
                          <a:latin typeface="Cambria Math" panose="02040503050406030204" pitchFamily="18" charset="0"/>
                        </a:rPr>
                        <m:t>150 </m:t>
                      </m:r>
                      <m:r>
                        <m:rPr>
                          <m:sty m:val="p"/>
                        </m:rPr>
                        <a:rPr lang="en-US" sz="1400" b="0" smtClean="0">
                          <a:latin typeface="Cambria Math" panose="02040503050406030204" pitchFamily="18" charset="0"/>
                        </a:rPr>
                        <m:t>μ</m:t>
                      </m:r>
                      <m:r>
                        <m:rPr>
                          <m:nor/>
                        </m:rPr>
                        <a:rPr lang="en-US" sz="1400" b="0" smtClean="0"/>
                        <m:t>m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673807-C6FC-4A24-8D1A-7B633C660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215" y="1382470"/>
                <a:ext cx="1076795" cy="307777"/>
              </a:xfrm>
              <a:prstGeom prst="rect">
                <a:avLst/>
              </a:prstGeom>
              <a:blipFill>
                <a:blip r:embed="rId5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16830F1-537B-480C-A4B2-76D02A32A557}"/>
              </a:ext>
            </a:extLst>
          </p:cNvPr>
          <p:cNvSpPr txBox="1"/>
          <p:nvPr/>
        </p:nvSpPr>
        <p:spPr>
          <a:xfrm>
            <a:off x="242002" y="82525"/>
            <a:ext cx="457554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Thermionic Emitter  </a:t>
            </a:r>
            <a:endParaRPr lang="en-NL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E223C0-429A-4E13-AEB3-2271312A73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017" y="916025"/>
            <a:ext cx="4685913" cy="351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0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AE92E8A-BC8E-F8C3-1D8E-7F20E5E01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5" y="518400"/>
            <a:ext cx="7556500" cy="733827"/>
          </a:xfrm>
        </p:spPr>
        <p:txBody>
          <a:bodyPr/>
          <a:lstStyle/>
          <a:p>
            <a:pPr algn="ctr"/>
            <a:r>
              <a:rPr lang="en-US" dirty="0"/>
              <a:t>Overview setup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ACF21-1616-43D8-AFF2-0A761BEF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5488"/>
            <a:ext cx="7042149" cy="57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Coherence and Quantum Technology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B77C14-2B42-48B1-A3C5-C1D74E21E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194BDB0-F4EA-4DD6-8281-CCE2440D0CE0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1AD60EB-727A-4840-9330-6D19111940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6" y="1006472"/>
            <a:ext cx="8834167" cy="1656403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7343BC0-50EF-4611-9851-FA8B97C384F9}"/>
                  </a:ext>
                </a:extLst>
              </p:cNvPr>
              <p:cNvSpPr/>
              <p:nvPr/>
            </p:nvSpPr>
            <p:spPr>
              <a:xfrm>
                <a:off x="210764" y="2984593"/>
                <a:ext cx="1406218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𝑘𝑖𝑛</m:t>
                          </m:r>
                        </m:sub>
                      </m:sSub>
                      <m:r>
                        <a:rPr kumimoji="0" lang="en-US" sz="13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=100 </m:t>
                      </m:r>
                      <m:r>
                        <m:rPr>
                          <m:nor/>
                        </m:rP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keV</m:t>
                      </m:r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7343BC0-50EF-4611-9851-FA8B97C384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64" y="2984593"/>
                <a:ext cx="1406218" cy="3000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4BC360C-68B3-457C-9CF3-BFF79208636F}"/>
                  </a:ext>
                </a:extLst>
              </p:cNvPr>
              <p:cNvSpPr/>
              <p:nvPr/>
            </p:nvSpPr>
            <p:spPr>
              <a:xfrm>
                <a:off x="417971" y="2736467"/>
                <a:ext cx="104137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=10 </m:t>
                      </m:r>
                      <m:r>
                        <m:rPr>
                          <m:nor/>
                        </m:rP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mA</m:t>
                      </m:r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4BC360C-68B3-457C-9CF3-BFF7920863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71" y="2736467"/>
                <a:ext cx="1041374" cy="3000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CB58BE1-1209-4D9C-B793-E48942800EC7}"/>
                  </a:ext>
                </a:extLst>
              </p:cNvPr>
              <p:cNvSpPr/>
              <p:nvPr/>
            </p:nvSpPr>
            <p:spPr>
              <a:xfrm>
                <a:off x="417971" y="2486010"/>
                <a:ext cx="1333122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𝜖</m:t>
                      </m:r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≈40 </m:t>
                      </m:r>
                      <m:r>
                        <m:rPr>
                          <m:nor/>
                        </m:rP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nm</m:t>
                      </m:r>
                      <m:r>
                        <m:rPr>
                          <m:nor/>
                        </m:rP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rad</m:t>
                      </m:r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CB58BE1-1209-4D9C-B793-E48942800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71" y="2486010"/>
                <a:ext cx="1333122" cy="3000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0D9E521-505E-4B60-87B0-3FCE84DF6131}"/>
                  </a:ext>
                </a:extLst>
              </p:cNvPr>
              <p:cNvSpPr/>
              <p:nvPr/>
            </p:nvSpPr>
            <p:spPr>
              <a:xfrm>
                <a:off x="7078716" y="2698524"/>
                <a:ext cx="1304139" cy="3160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𝑟𝑒𝑝</m:t>
                          </m:r>
                        </m:sub>
                      </m:sSub>
                      <m:r>
                        <a:rPr kumimoji="0" lang="en-US" sz="13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1.5</m:t>
                      </m:r>
                      <m:r>
                        <a:rPr kumimoji="0" lang="en-US" sz="13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35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GHz</m:t>
                      </m:r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0D9E521-505E-4B60-87B0-3FCE84DF61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716" y="2698524"/>
                <a:ext cx="1304139" cy="316049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74C821A-4B4B-41D3-843B-08445297E269}"/>
                  </a:ext>
                </a:extLst>
              </p:cNvPr>
              <p:cNvSpPr/>
              <p:nvPr/>
            </p:nvSpPr>
            <p:spPr>
              <a:xfrm>
                <a:off x="7242583" y="2935627"/>
                <a:ext cx="119962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≈2−3 </m:t>
                      </m:r>
                      <m:r>
                        <m:rPr>
                          <m:nor/>
                        </m:rPr>
                        <a:rPr kumimoji="0" lang="en-US" sz="135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pC</m:t>
                      </m:r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74C821A-4B4B-41D3-843B-08445297E2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583" y="2935627"/>
                <a:ext cx="1199624" cy="300082"/>
              </a:xfrm>
              <a:prstGeom prst="rect">
                <a:avLst/>
              </a:prstGeom>
              <a:blipFill>
                <a:blip r:embed="rId7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E25DA40-F5A2-41B3-BA1A-A3DC7A2C4287}"/>
                  </a:ext>
                </a:extLst>
              </p:cNvPr>
              <p:cNvSpPr/>
              <p:nvPr/>
            </p:nvSpPr>
            <p:spPr>
              <a:xfrm>
                <a:off x="7268675" y="2480080"/>
                <a:ext cx="178997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𝜖</m:t>
                      </m:r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≈40−100 </m:t>
                      </m:r>
                      <m:r>
                        <m:rPr>
                          <m:nor/>
                        </m:rP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nm</m:t>
                      </m:r>
                      <m:r>
                        <m:rPr>
                          <m:nor/>
                        </m:rP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rad</m:t>
                      </m:r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E25DA40-F5A2-41B3-BA1A-A3DC7A2C42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675" y="2480080"/>
                <a:ext cx="1789977" cy="3000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611D3EA-5792-45F5-A395-3973C5935502}"/>
                  </a:ext>
                </a:extLst>
              </p:cNvPr>
              <p:cNvSpPr/>
              <p:nvPr/>
            </p:nvSpPr>
            <p:spPr>
              <a:xfrm>
                <a:off x="7268675" y="3134634"/>
                <a:ext cx="834396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𝜏</m:t>
                      </m:r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&lt;</m:t>
                      </m:r>
                      <m:r>
                        <m:rPr>
                          <m:nor/>
                        </m:rPr>
                        <a:rPr kumimoji="0" lang="en-US" sz="135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2 </m:t>
                      </m:r>
                      <m:r>
                        <m:rPr>
                          <m:nor/>
                        </m:rPr>
                        <a:rPr kumimoji="0" lang="en-US" sz="135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ps</m:t>
                      </m:r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611D3EA-5792-45F5-A395-3973C59355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675" y="3134634"/>
                <a:ext cx="834396" cy="300082"/>
              </a:xfrm>
              <a:prstGeom prst="rect">
                <a:avLst/>
              </a:prstGeom>
              <a:blipFill>
                <a:blip r:embed="rId9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9D2C13A-1310-4A82-A43D-A394EB063039}"/>
                  </a:ext>
                </a:extLst>
              </p:cNvPr>
              <p:cNvSpPr/>
              <p:nvPr/>
            </p:nvSpPr>
            <p:spPr>
              <a:xfrm>
                <a:off x="7063339" y="3355578"/>
                <a:ext cx="1134478" cy="316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𝑎𝑣𝑔</m:t>
                          </m:r>
                        </m:sub>
                      </m:sSub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=3 </m:t>
                      </m:r>
                      <m:r>
                        <m:rPr>
                          <m:nor/>
                        </m:rP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mA</m:t>
                      </m:r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9D2C13A-1310-4A82-A43D-A394EB0630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339" y="3355578"/>
                <a:ext cx="1134478" cy="3168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209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C07204-558E-42D2-8C7D-3F7CEEE3D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5488"/>
            <a:ext cx="7042149" cy="576000"/>
          </a:xfrm>
        </p:spPr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75B06-F556-459E-83F4-E2F2443E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30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16E6C4-38F7-4A09-832C-C89D03B40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5" y="518400"/>
            <a:ext cx="7556500" cy="733827"/>
          </a:xfrm>
        </p:spPr>
        <p:txBody>
          <a:bodyPr/>
          <a:lstStyle/>
          <a:p>
            <a:r>
              <a:rPr lang="en-US" dirty="0"/>
              <a:t>100kV DC accelerator</a:t>
            </a:r>
            <a:endParaRPr lang="en-NL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2853E4-5CB5-42BB-8BF8-7FE9CD57A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92494" y="1483789"/>
            <a:ext cx="4067193" cy="296100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9ABFA0A-7AB6-4C23-A23C-3A935E6C9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320" y="1430419"/>
            <a:ext cx="442912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1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9190C-FCA8-4243-A7A1-D23A1668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mode compression</a:t>
            </a:r>
            <a:endParaRPr lang="en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F65D39-D5E0-491E-8E10-CB301A52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14FDF-E339-409B-B8CB-8506E9B4B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31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71950A9-CC6D-4C20-B97B-2DACD6A09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201621"/>
            <a:ext cx="4226560" cy="3169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F73EC-4544-441D-AD86-AC0531F59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676" y="1545266"/>
            <a:ext cx="4793748" cy="231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187CC-4CAF-49D8-A99B-787435FDE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5488"/>
            <a:ext cx="7042149" cy="576000"/>
          </a:xfrm>
        </p:spPr>
        <p:txBody>
          <a:bodyPr/>
          <a:lstStyle/>
          <a:p>
            <a:r>
              <a:rPr lang="en-GB" dirty="0"/>
              <a:t>Coherence and Quantum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4B2BE-B02E-44D7-A582-0B5405200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4</a:t>
            </a:fld>
            <a:endParaRPr lang="en-GB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A5C1C58-51F2-4134-A40B-0AAC20B642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12" b="17466"/>
          <a:stretch/>
        </p:blipFill>
        <p:spPr>
          <a:xfrm>
            <a:off x="249642" y="593884"/>
            <a:ext cx="1041374" cy="1367100"/>
          </a:xfrm>
          <a:prstGeom prst="rect">
            <a:avLst/>
          </a:prstGeom>
          <a:noFill/>
        </p:spPr>
      </p:pic>
      <p:pic>
        <p:nvPicPr>
          <p:cNvPr id="8" name="Picture 7" descr="A picture containing silver&#10;&#10;Description automatically generated">
            <a:extLst>
              <a:ext uri="{FF2B5EF4-FFF2-40B4-BE49-F238E27FC236}">
                <a16:creationId xmlns:a16="http://schemas.microsoft.com/office/drawing/2014/main" id="{B4B72029-A5A3-4308-8720-4C9458496C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" b="242"/>
          <a:stretch/>
        </p:blipFill>
        <p:spPr>
          <a:xfrm>
            <a:off x="242002" y="1995971"/>
            <a:ext cx="2861000" cy="244515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CFA12BA-97AD-4392-9E66-570436A53C7E}"/>
              </a:ext>
            </a:extLst>
          </p:cNvPr>
          <p:cNvCxnSpPr>
            <a:cxnSpLocks/>
          </p:cNvCxnSpPr>
          <p:nvPr/>
        </p:nvCxnSpPr>
        <p:spPr>
          <a:xfrm flipH="1">
            <a:off x="1647196" y="1680905"/>
            <a:ext cx="25306" cy="14912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EF92C2-92ED-49AE-9B60-D161C47D82FA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1800290" y="1743032"/>
            <a:ext cx="1772127" cy="15952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AD04F4-1866-4586-8368-03902F7D7A55}"/>
                  </a:ext>
                </a:extLst>
              </p:cNvPr>
              <p:cNvSpPr txBox="1"/>
              <p:nvPr/>
            </p:nvSpPr>
            <p:spPr>
              <a:xfrm>
                <a:off x="1280869" y="1380483"/>
                <a:ext cx="783265" cy="3117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0" smtClean="0">
                          <a:latin typeface="Cambria Math" panose="02040503050406030204" pitchFamily="18" charset="0"/>
                        </a:rPr>
                        <m:t>La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AD04F4-1866-4586-8368-03902F7D7A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869" y="1380483"/>
                <a:ext cx="783265" cy="311752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92EC58D-3E40-4A13-A665-159B6C30509A}"/>
              </a:ext>
            </a:extLst>
          </p:cNvPr>
          <p:cNvSpPr txBox="1"/>
          <p:nvPr/>
        </p:nvSpPr>
        <p:spPr>
          <a:xfrm>
            <a:off x="3068112" y="1442950"/>
            <a:ext cx="10086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Carbon ring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673807-C6FC-4A24-8D1A-7B633C660D71}"/>
                  </a:ext>
                </a:extLst>
              </p:cNvPr>
              <p:cNvSpPr txBox="1"/>
              <p:nvPr/>
            </p:nvSpPr>
            <p:spPr>
              <a:xfrm>
                <a:off x="1893215" y="1382470"/>
                <a:ext cx="107679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smtClean="0">
                          <a:latin typeface="Cambria Math" panose="02040503050406030204" pitchFamily="18" charset="0"/>
                        </a:rPr>
                        <m:t>150 </m:t>
                      </m:r>
                      <m:r>
                        <m:rPr>
                          <m:sty m:val="p"/>
                        </m:rPr>
                        <a:rPr lang="en-US" sz="1400" b="0" smtClean="0">
                          <a:latin typeface="Cambria Math" panose="02040503050406030204" pitchFamily="18" charset="0"/>
                        </a:rPr>
                        <m:t>μ</m:t>
                      </m:r>
                      <m:r>
                        <m:rPr>
                          <m:nor/>
                        </m:rPr>
                        <a:rPr lang="en-US" sz="1400" b="0" smtClean="0"/>
                        <m:t>m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673807-C6FC-4A24-8D1A-7B633C660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215" y="1382470"/>
                <a:ext cx="1076795" cy="307777"/>
              </a:xfrm>
              <a:prstGeom prst="rect">
                <a:avLst/>
              </a:prstGeom>
              <a:blipFill>
                <a:blip r:embed="rId5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16830F1-537B-480C-A4B2-76D02A32A557}"/>
              </a:ext>
            </a:extLst>
          </p:cNvPr>
          <p:cNvSpPr txBox="1"/>
          <p:nvPr/>
        </p:nvSpPr>
        <p:spPr>
          <a:xfrm>
            <a:off x="242002" y="82525"/>
            <a:ext cx="865235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Thermionic Emission and 100kV DC accelerator  </a:t>
            </a:r>
            <a:endParaRPr lang="en-NL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FCFBAEC-6DB5-4F29-BED8-619202C4D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5620" y="1168459"/>
            <a:ext cx="442912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4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57C4C-F980-4C26-BCBC-AE3744EC7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Emittance measurement setup</a:t>
            </a:r>
            <a:endParaRPr lang="en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EDDAA1-41B3-4E3C-B4DD-B1EDB4AC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81426"/>
            <a:ext cx="7042149" cy="576000"/>
          </a:xfrm>
        </p:spPr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6B4F4-161A-4A90-958A-75FAC36B9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5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4C0171-904F-4958-B011-25F1FFD6B8CD}"/>
              </a:ext>
            </a:extLst>
          </p:cNvPr>
          <p:cNvGrpSpPr/>
          <p:nvPr/>
        </p:nvGrpSpPr>
        <p:grpSpPr>
          <a:xfrm>
            <a:off x="394061" y="1299742"/>
            <a:ext cx="7374794" cy="1311463"/>
            <a:chOff x="788204" y="2533960"/>
            <a:chExt cx="7942537" cy="172423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FE2F90-1B76-4CF9-8F05-8D708E1D908B}"/>
                </a:ext>
              </a:extLst>
            </p:cNvPr>
            <p:cNvGrpSpPr/>
            <p:nvPr/>
          </p:nvGrpSpPr>
          <p:grpSpPr>
            <a:xfrm>
              <a:off x="788204" y="2650892"/>
              <a:ext cx="7942537" cy="1455108"/>
              <a:chOff x="788204" y="2650892"/>
              <a:chExt cx="7942537" cy="145510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A82542F-0D13-41C6-9833-20B15EDCBC89}"/>
                  </a:ext>
                </a:extLst>
              </p:cNvPr>
              <p:cNvSpPr/>
              <p:nvPr/>
            </p:nvSpPr>
            <p:spPr>
              <a:xfrm rot="2452850">
                <a:off x="8019344" y="3302265"/>
                <a:ext cx="585983" cy="585983"/>
              </a:xfrm>
              <a:prstGeom prst="ellipse">
                <a:avLst/>
              </a:prstGeom>
              <a:solidFill>
                <a:srgbClr val="B96D51"/>
              </a:solidFill>
              <a:ln>
                <a:noFill/>
              </a:ln>
              <a:scene3d>
                <a:camera prst="isometricLeftDown">
                  <a:rot lat="19033700" lon="14927795" rev="3293764"/>
                </a:camera>
                <a:lightRig rig="threePt" dir="t"/>
              </a:scene3d>
              <a:sp3d>
                <a:bevelT w="762000" h="22860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B1991AB-F9E5-4251-BF16-0244F41B99AC}"/>
                  </a:ext>
                </a:extLst>
              </p:cNvPr>
              <p:cNvGrpSpPr/>
              <p:nvPr/>
            </p:nvGrpSpPr>
            <p:grpSpPr>
              <a:xfrm>
                <a:off x="788204" y="2650892"/>
                <a:ext cx="7942537" cy="1455108"/>
                <a:chOff x="788204" y="2650892"/>
                <a:chExt cx="7942537" cy="145510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25BF8AD-D8CF-4777-B793-282786C5460B}"/>
                    </a:ext>
                  </a:extLst>
                </p:cNvPr>
                <p:cNvGrpSpPr/>
                <p:nvPr/>
              </p:nvGrpSpPr>
              <p:grpSpPr>
                <a:xfrm>
                  <a:off x="1083889" y="2650892"/>
                  <a:ext cx="7646852" cy="1455108"/>
                  <a:chOff x="1083889" y="2650892"/>
                  <a:chExt cx="7646852" cy="1455108"/>
                </a:xfrm>
              </p:grpSpPr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8EB72FE0-7E2E-40EB-8057-8CDEBE968E1F}"/>
                      </a:ext>
                    </a:extLst>
                  </p:cNvPr>
                  <p:cNvGrpSpPr/>
                  <p:nvPr/>
                </p:nvGrpSpPr>
                <p:grpSpPr>
                  <a:xfrm>
                    <a:off x="1083889" y="3110596"/>
                    <a:ext cx="7646852" cy="995404"/>
                    <a:chOff x="1083889" y="3110596"/>
                    <a:chExt cx="7646852" cy="995404"/>
                  </a:xfrm>
                </p:grpSpPr>
                <p:cxnSp>
                  <p:nvCxnSpPr>
                    <p:cNvPr id="18" name="Straight Connector 17">
                      <a:extLst>
                        <a:ext uri="{FF2B5EF4-FFF2-40B4-BE49-F238E27FC236}">
                          <a16:creationId xmlns:a16="http://schemas.microsoft.com/office/drawing/2014/main" id="{8CA54A09-D07A-4103-82D5-40DBFB0ECC4F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455848" y="3610682"/>
                      <a:ext cx="408120" cy="1587"/>
                    </a:xfrm>
                    <a:prstGeom prst="line">
                      <a:avLst/>
                    </a:prstGeom>
                    <a:ln w="28575">
                      <a:solidFill>
                        <a:srgbClr val="5F82B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9" name="Can 62">
                      <a:extLst>
                        <a:ext uri="{FF2B5EF4-FFF2-40B4-BE49-F238E27FC236}">
                          <a16:creationId xmlns:a16="http://schemas.microsoft.com/office/drawing/2014/main" id="{030E96A8-5F2D-436E-9716-4213FE34FDE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742866" y="3234556"/>
                      <a:ext cx="995404" cy="747484"/>
                    </a:xfrm>
                    <a:prstGeom prst="can">
                      <a:avLst>
                        <a:gd name="adj" fmla="val 46168"/>
                      </a:avLst>
                    </a:prstGeom>
                    <a:ln>
                      <a:solidFill>
                        <a:srgbClr val="080808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F62C4A2F-5847-4308-9263-E7F0D5A42F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57712" y="3270725"/>
                      <a:ext cx="17302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endParaRPr lang="nl-NL" dirty="0"/>
                    </a:p>
                  </p:txBody>
                </p:sp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2CC2381B-8C8D-4686-A20A-5FE2455172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89" y="3514580"/>
                      <a:ext cx="365218" cy="184272"/>
                    </a:xfrm>
                    <a:prstGeom prst="rect">
                      <a:avLst/>
                    </a:prstGeom>
                    <a:solidFill>
                      <a:srgbClr val="CE76C4"/>
                    </a:solidFill>
                    <a:ln w="34925">
                      <a:solidFill>
                        <a:srgbClr val="6E2867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2" name="Straight Connector 21">
                      <a:extLst>
                        <a:ext uri="{FF2B5EF4-FFF2-40B4-BE49-F238E27FC236}">
                          <a16:creationId xmlns:a16="http://schemas.microsoft.com/office/drawing/2014/main" id="{DF933A80-CA6B-479E-9F8B-D83B1F8A9C9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275979" y="3610680"/>
                      <a:ext cx="1243390" cy="0"/>
                    </a:xfrm>
                    <a:prstGeom prst="line">
                      <a:avLst/>
                    </a:prstGeom>
                    <a:ln w="28575">
                      <a:solidFill>
                        <a:srgbClr val="5F82B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>
                      <a:extLst>
                        <a:ext uri="{FF2B5EF4-FFF2-40B4-BE49-F238E27FC236}">
                          <a16:creationId xmlns:a16="http://schemas.microsoft.com/office/drawing/2014/main" id="{FBB0D443-79B0-46EF-978C-E896DC2AE65A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868642" y="3608298"/>
                      <a:ext cx="400570" cy="2381"/>
                    </a:xfrm>
                    <a:prstGeom prst="line">
                      <a:avLst/>
                    </a:prstGeom>
                    <a:ln w="28575">
                      <a:solidFill>
                        <a:srgbClr val="5F82B6">
                          <a:alpha val="43000"/>
                        </a:srgb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42B432AE-E317-4A9E-BD84-3212F732134E}"/>
                      </a:ext>
                    </a:extLst>
                  </p:cNvPr>
                  <p:cNvSpPr txBox="1"/>
                  <p:nvPr/>
                </p:nvSpPr>
                <p:spPr>
                  <a:xfrm>
                    <a:off x="1697625" y="2650892"/>
                    <a:ext cx="1183860" cy="367869"/>
                  </a:xfrm>
                  <a:prstGeom prst="rect">
                    <a:avLst/>
                  </a:prstGeom>
                </p:spPr>
                <p:txBody>
                  <a:bodyPr wrap="square" rtlCol="0" anchor="t">
                    <a:noAutofit/>
                  </a:bodyPr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Solenoid</a:t>
                    </a:r>
                  </a:p>
                </p:txBody>
              </p:sp>
            </p:grp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82CBFD7-DBD8-481A-9F97-C4C6AACC7E11}"/>
                    </a:ext>
                  </a:extLst>
                </p:cNvPr>
                <p:cNvSpPr txBox="1"/>
                <p:nvPr/>
              </p:nvSpPr>
              <p:spPr>
                <a:xfrm>
                  <a:off x="788204" y="2655519"/>
                  <a:ext cx="1075168" cy="312364"/>
                </a:xfrm>
                <a:prstGeom prst="rect">
                  <a:avLst/>
                </a:prstGeom>
              </p:spPr>
              <p:txBody>
                <a:bodyPr wrap="square" rtlCol="0" anchor="t">
                  <a:noAutofit/>
                </a:bodyPr>
                <a:lstStyle/>
                <a:p>
                  <a:r>
                    <a:rPr lang="en-US" dirty="0"/>
                    <a:t>LaB6 Emitter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0EE429-0C29-473A-9AA0-5E0DC457AC2C}"/>
                </a:ext>
              </a:extLst>
            </p:cNvPr>
            <p:cNvGrpSpPr/>
            <p:nvPr/>
          </p:nvGrpSpPr>
          <p:grpSpPr>
            <a:xfrm>
              <a:off x="2983081" y="2533960"/>
              <a:ext cx="4424157" cy="1724239"/>
              <a:chOff x="2983081" y="2533960"/>
              <a:chExt cx="4424157" cy="1724239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D1A37D6-DA58-4629-A79E-8781F1368664}"/>
                  </a:ext>
                </a:extLst>
              </p:cNvPr>
              <p:cNvCxnSpPr/>
              <p:nvPr/>
            </p:nvCxnSpPr>
            <p:spPr>
              <a:xfrm flipV="1">
                <a:off x="3985749" y="3583131"/>
                <a:ext cx="2180152" cy="12125"/>
              </a:xfrm>
              <a:prstGeom prst="line">
                <a:avLst/>
              </a:prstGeom>
              <a:ln w="28575">
                <a:solidFill>
                  <a:srgbClr val="5F82B6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E1190F-EB02-4432-BB54-65D77DDEF8FA}"/>
                  </a:ext>
                </a:extLst>
              </p:cNvPr>
              <p:cNvSpPr txBox="1"/>
              <p:nvPr/>
            </p:nvSpPr>
            <p:spPr>
              <a:xfrm>
                <a:off x="2983081" y="2533960"/>
                <a:ext cx="1183860" cy="367869"/>
              </a:xfrm>
              <a:prstGeom prst="rect">
                <a:avLst/>
              </a:prstGeom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dirty="0"/>
                  <a:t>Beam blanker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22D218-8E41-4426-A25E-303A8E7A9312}"/>
                  </a:ext>
                </a:extLst>
              </p:cNvPr>
              <p:cNvSpPr txBox="1"/>
              <p:nvPr/>
            </p:nvSpPr>
            <p:spPr>
              <a:xfrm>
                <a:off x="5921337" y="3888867"/>
                <a:ext cx="14859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Faraday cup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361658D-1719-44D0-8F76-5305A6C3464F}"/>
              </a:ext>
            </a:extLst>
          </p:cNvPr>
          <p:cNvSpPr txBox="1"/>
          <p:nvPr/>
        </p:nvSpPr>
        <p:spPr>
          <a:xfrm>
            <a:off x="4901376" y="789072"/>
            <a:ext cx="1763996" cy="28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Phosphor screen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7C9D3547-437E-4AB1-A714-F92700080E20}"/>
              </a:ext>
            </a:extLst>
          </p:cNvPr>
          <p:cNvSpPr/>
          <p:nvPr/>
        </p:nvSpPr>
        <p:spPr>
          <a:xfrm>
            <a:off x="2526933" y="2111280"/>
            <a:ext cx="892223" cy="185477"/>
          </a:xfrm>
          <a:prstGeom prst="parallelogram">
            <a:avLst>
              <a:gd name="adj" fmla="val 88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FC58690-D833-49B7-8B71-DEB5370862CD}"/>
              </a:ext>
            </a:extLst>
          </p:cNvPr>
          <p:cNvCxnSpPr>
            <a:endCxn id="30" idx="1"/>
          </p:cNvCxnSpPr>
          <p:nvPr/>
        </p:nvCxnSpPr>
        <p:spPr>
          <a:xfrm flipV="1">
            <a:off x="3333037" y="1794155"/>
            <a:ext cx="781648" cy="312814"/>
          </a:xfrm>
          <a:prstGeom prst="line">
            <a:avLst/>
          </a:prstGeom>
          <a:ln w="28575" cap="flat" cmpd="sng">
            <a:solidFill>
              <a:srgbClr val="5F82B6"/>
            </a:solidFill>
            <a:prstDash val="sysDash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73CB96B-5D69-4C76-961D-C52503FAE427}"/>
              </a:ext>
            </a:extLst>
          </p:cNvPr>
          <p:cNvSpPr txBox="1"/>
          <p:nvPr/>
        </p:nvSpPr>
        <p:spPr>
          <a:xfrm>
            <a:off x="3689939" y="1146255"/>
            <a:ext cx="12114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Pepper-pot</a:t>
            </a:r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594EC0AF-D53D-4DC7-B370-031AD3E33D50}"/>
              </a:ext>
            </a:extLst>
          </p:cNvPr>
          <p:cNvSpPr/>
          <p:nvPr/>
        </p:nvSpPr>
        <p:spPr>
          <a:xfrm>
            <a:off x="2526933" y="1976045"/>
            <a:ext cx="892223" cy="185477"/>
          </a:xfrm>
          <a:prstGeom prst="parallelogram">
            <a:avLst>
              <a:gd name="adj" fmla="val 88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CFE0F3F-94C5-4CDB-8366-9F6084BADF26}"/>
              </a:ext>
            </a:extLst>
          </p:cNvPr>
          <p:cNvGrpSpPr/>
          <p:nvPr/>
        </p:nvGrpSpPr>
        <p:grpSpPr>
          <a:xfrm>
            <a:off x="4114685" y="1509980"/>
            <a:ext cx="281462" cy="507035"/>
            <a:chOff x="6033412" y="3381026"/>
            <a:chExt cx="303130" cy="666621"/>
          </a:xfrm>
        </p:grpSpPr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9825EC3C-9343-432C-83BE-D8A291B5E240}"/>
                </a:ext>
              </a:extLst>
            </p:cNvPr>
            <p:cNvSpPr/>
            <p:nvPr/>
          </p:nvSpPr>
          <p:spPr>
            <a:xfrm rot="16200000" flipH="1">
              <a:off x="5851666" y="3562772"/>
              <a:ext cx="666621" cy="303130"/>
            </a:xfrm>
            <a:prstGeom prst="parallelogram">
              <a:avLst>
                <a:gd name="adj" fmla="val 26593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2B7DFC7-47E1-4C20-82C6-84583D3A02E0}"/>
                </a:ext>
              </a:extLst>
            </p:cNvPr>
            <p:cNvGrpSpPr/>
            <p:nvPr/>
          </p:nvGrpSpPr>
          <p:grpSpPr>
            <a:xfrm>
              <a:off x="6210368" y="3645828"/>
              <a:ext cx="67264" cy="104858"/>
              <a:chOff x="5408206" y="4885983"/>
              <a:chExt cx="102393" cy="125595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D5ACE62-C4BB-4EE0-BAD8-9493B8F7BB48}"/>
                  </a:ext>
                </a:extLst>
              </p:cNvPr>
              <p:cNvSpPr/>
              <p:nvPr/>
            </p:nvSpPr>
            <p:spPr>
              <a:xfrm>
                <a:off x="5462316" y="4885983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9EFBA53-42CC-46BB-ABA7-9BFB4058EBBC}"/>
                  </a:ext>
                </a:extLst>
              </p:cNvPr>
              <p:cNvSpPr/>
              <p:nvPr/>
            </p:nvSpPr>
            <p:spPr>
              <a:xfrm>
                <a:off x="5409159" y="4965859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5053CE12-3D77-4077-8DE4-F634D1F9B994}"/>
                  </a:ext>
                </a:extLst>
              </p:cNvPr>
              <p:cNvSpPr/>
              <p:nvPr/>
            </p:nvSpPr>
            <p:spPr>
              <a:xfrm>
                <a:off x="5408206" y="4902041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B5D7251A-8FFC-4739-BD41-035471B10344}"/>
                  </a:ext>
                </a:extLst>
              </p:cNvPr>
              <p:cNvSpPr/>
              <p:nvPr/>
            </p:nvSpPr>
            <p:spPr>
              <a:xfrm>
                <a:off x="5464880" y="4953224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A975D6D-9D1F-4392-9363-6A82D7A655BF}"/>
                </a:ext>
              </a:extLst>
            </p:cNvPr>
            <p:cNvGrpSpPr/>
            <p:nvPr/>
          </p:nvGrpSpPr>
          <p:grpSpPr>
            <a:xfrm>
              <a:off x="6131781" y="3672019"/>
              <a:ext cx="67264" cy="104858"/>
              <a:chOff x="5408206" y="4885983"/>
              <a:chExt cx="102393" cy="125595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68AF513-319C-4BB3-9788-4EE45FCE1215}"/>
                  </a:ext>
                </a:extLst>
              </p:cNvPr>
              <p:cNvSpPr/>
              <p:nvPr/>
            </p:nvSpPr>
            <p:spPr>
              <a:xfrm>
                <a:off x="5462316" y="4885983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1A24AD7-F79D-4D27-BB35-2450C47C0C38}"/>
                  </a:ext>
                </a:extLst>
              </p:cNvPr>
              <p:cNvSpPr/>
              <p:nvPr/>
            </p:nvSpPr>
            <p:spPr>
              <a:xfrm>
                <a:off x="5409159" y="4965859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C1AE3E0-2482-4494-A91A-E247C1A32E69}"/>
                  </a:ext>
                </a:extLst>
              </p:cNvPr>
              <p:cNvSpPr/>
              <p:nvPr/>
            </p:nvSpPr>
            <p:spPr>
              <a:xfrm>
                <a:off x="5408206" y="4902041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EF013B52-6348-4E46-A4F3-04AB02B4B668}"/>
                  </a:ext>
                </a:extLst>
              </p:cNvPr>
              <p:cNvSpPr/>
              <p:nvPr/>
            </p:nvSpPr>
            <p:spPr>
              <a:xfrm>
                <a:off x="5464880" y="4953224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E5BEB61-FB44-41D5-9387-84C4BBD3BE13}"/>
                </a:ext>
              </a:extLst>
            </p:cNvPr>
            <p:cNvGrpSpPr/>
            <p:nvPr/>
          </p:nvGrpSpPr>
          <p:grpSpPr>
            <a:xfrm>
              <a:off x="6213299" y="3757662"/>
              <a:ext cx="67264" cy="104858"/>
              <a:chOff x="5408206" y="4885983"/>
              <a:chExt cx="102393" cy="125595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18CD0B6-D5C9-49B2-A7F2-FAD60D92A5F4}"/>
                  </a:ext>
                </a:extLst>
              </p:cNvPr>
              <p:cNvSpPr/>
              <p:nvPr/>
            </p:nvSpPr>
            <p:spPr>
              <a:xfrm>
                <a:off x="5462316" y="4885983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41DD841-2C24-4DDA-9050-608178ECBFEC}"/>
                  </a:ext>
                </a:extLst>
              </p:cNvPr>
              <p:cNvSpPr/>
              <p:nvPr/>
            </p:nvSpPr>
            <p:spPr>
              <a:xfrm>
                <a:off x="5409159" y="4965859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713AAA8-C1AB-4299-A453-D501745CACD6}"/>
                  </a:ext>
                </a:extLst>
              </p:cNvPr>
              <p:cNvSpPr/>
              <p:nvPr/>
            </p:nvSpPr>
            <p:spPr>
              <a:xfrm>
                <a:off x="5408206" y="4902041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FFAFABB-D2D1-45CA-8093-829C220E4476}"/>
                  </a:ext>
                </a:extLst>
              </p:cNvPr>
              <p:cNvSpPr/>
              <p:nvPr/>
            </p:nvSpPr>
            <p:spPr>
              <a:xfrm>
                <a:off x="5464880" y="4953224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60EE104-6E83-44F7-913A-13B8DE6685D5}"/>
                </a:ext>
              </a:extLst>
            </p:cNvPr>
            <p:cNvGrpSpPr/>
            <p:nvPr/>
          </p:nvGrpSpPr>
          <p:grpSpPr>
            <a:xfrm>
              <a:off x="6134712" y="3783853"/>
              <a:ext cx="67264" cy="104858"/>
              <a:chOff x="5408206" y="4885983"/>
              <a:chExt cx="102393" cy="125595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72779CA-9324-4204-97BB-EE2B990BB6A2}"/>
                  </a:ext>
                </a:extLst>
              </p:cNvPr>
              <p:cNvSpPr/>
              <p:nvPr/>
            </p:nvSpPr>
            <p:spPr>
              <a:xfrm>
                <a:off x="5462316" y="4885983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53D1F6C-3E6E-4752-9FB2-FB0CE3636358}"/>
                  </a:ext>
                </a:extLst>
              </p:cNvPr>
              <p:cNvSpPr/>
              <p:nvPr/>
            </p:nvSpPr>
            <p:spPr>
              <a:xfrm>
                <a:off x="5409159" y="4965859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6C61019-BDE4-4149-A97D-A4597FDF24C6}"/>
                  </a:ext>
                </a:extLst>
              </p:cNvPr>
              <p:cNvSpPr/>
              <p:nvPr/>
            </p:nvSpPr>
            <p:spPr>
              <a:xfrm>
                <a:off x="5408206" y="4902041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20FB272-9BEE-41F8-B8C1-2BD78C2A7E0C}"/>
                  </a:ext>
                </a:extLst>
              </p:cNvPr>
              <p:cNvSpPr/>
              <p:nvPr/>
            </p:nvSpPr>
            <p:spPr>
              <a:xfrm>
                <a:off x="5464880" y="4953224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4398E74-5C62-4CB4-9522-48F34A7E1373}"/>
                </a:ext>
              </a:extLst>
            </p:cNvPr>
            <p:cNvGrpSpPr/>
            <p:nvPr/>
          </p:nvGrpSpPr>
          <p:grpSpPr>
            <a:xfrm>
              <a:off x="6206770" y="3538556"/>
              <a:ext cx="67264" cy="104858"/>
              <a:chOff x="5408206" y="4885983"/>
              <a:chExt cx="102393" cy="125595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C274290-C895-4C86-A221-E7C13C1DED0D}"/>
                  </a:ext>
                </a:extLst>
              </p:cNvPr>
              <p:cNvSpPr/>
              <p:nvPr/>
            </p:nvSpPr>
            <p:spPr>
              <a:xfrm>
                <a:off x="5462316" y="4885983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DB232F6-6A99-485B-A72B-C37F9F7D58D4}"/>
                  </a:ext>
                </a:extLst>
              </p:cNvPr>
              <p:cNvSpPr/>
              <p:nvPr/>
            </p:nvSpPr>
            <p:spPr>
              <a:xfrm>
                <a:off x="5409159" y="4965859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2B0702A-5EAE-4D2B-8426-4600DC76C7B9}"/>
                  </a:ext>
                </a:extLst>
              </p:cNvPr>
              <p:cNvSpPr/>
              <p:nvPr/>
            </p:nvSpPr>
            <p:spPr>
              <a:xfrm>
                <a:off x="5408206" y="4902041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03F725A-499D-47BC-8759-C3920A13AB6D}"/>
                  </a:ext>
                </a:extLst>
              </p:cNvPr>
              <p:cNvSpPr/>
              <p:nvPr/>
            </p:nvSpPr>
            <p:spPr>
              <a:xfrm>
                <a:off x="5464880" y="4953224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4473F53-8893-44A4-9B34-15DD8F63D4F4}"/>
                </a:ext>
              </a:extLst>
            </p:cNvPr>
            <p:cNvGrpSpPr/>
            <p:nvPr/>
          </p:nvGrpSpPr>
          <p:grpSpPr>
            <a:xfrm>
              <a:off x="6128183" y="3564747"/>
              <a:ext cx="67264" cy="104858"/>
              <a:chOff x="5408206" y="4885983"/>
              <a:chExt cx="102393" cy="125595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A3DDC20-01CF-4AB7-8A70-54311004FCB0}"/>
                  </a:ext>
                </a:extLst>
              </p:cNvPr>
              <p:cNvSpPr/>
              <p:nvPr/>
            </p:nvSpPr>
            <p:spPr>
              <a:xfrm>
                <a:off x="5462316" y="4885983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54D6867-6B79-4DBC-A89B-CD4754995D87}"/>
                  </a:ext>
                </a:extLst>
              </p:cNvPr>
              <p:cNvSpPr/>
              <p:nvPr/>
            </p:nvSpPr>
            <p:spPr>
              <a:xfrm>
                <a:off x="5409159" y="4965859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05D1720-B608-4A4E-9CD5-161C3199F9BC}"/>
                  </a:ext>
                </a:extLst>
              </p:cNvPr>
              <p:cNvSpPr/>
              <p:nvPr/>
            </p:nvSpPr>
            <p:spPr>
              <a:xfrm>
                <a:off x="5408206" y="4902041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C369856-9533-4AE0-8C8A-64C469F7640E}"/>
                  </a:ext>
                </a:extLst>
              </p:cNvPr>
              <p:cNvSpPr/>
              <p:nvPr/>
            </p:nvSpPr>
            <p:spPr>
              <a:xfrm>
                <a:off x="5464880" y="4953224"/>
                <a:ext cx="45719" cy="45719"/>
              </a:xfrm>
              <a:prstGeom prst="ellipse">
                <a:avLst/>
              </a:prstGeom>
              <a:solidFill>
                <a:srgbClr val="F1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31A51351-710B-4ADE-B02E-F31786BBEA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516" y="1553796"/>
            <a:ext cx="206953" cy="23473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F574264-12E7-4280-BDB6-C80D5DF17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196" y="1357177"/>
            <a:ext cx="310430" cy="352095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5BA3DCF5-88FF-4899-96D1-B1EB2F613CB0}"/>
              </a:ext>
            </a:extLst>
          </p:cNvPr>
          <p:cNvGrpSpPr/>
          <p:nvPr/>
        </p:nvGrpSpPr>
        <p:grpSpPr>
          <a:xfrm>
            <a:off x="5387354" y="1031437"/>
            <a:ext cx="507064" cy="608558"/>
            <a:chOff x="7369648" y="3326286"/>
            <a:chExt cx="546100" cy="800099"/>
          </a:xfrm>
        </p:grpSpPr>
        <p:sp>
          <p:nvSpPr>
            <p:cNvPr id="64" name="Parallelogram 63">
              <a:extLst>
                <a:ext uri="{FF2B5EF4-FFF2-40B4-BE49-F238E27FC236}">
                  <a16:creationId xmlns:a16="http://schemas.microsoft.com/office/drawing/2014/main" id="{A30B53CE-D2D0-4CCE-98E9-152E54D66CAD}"/>
                </a:ext>
              </a:extLst>
            </p:cNvPr>
            <p:cNvSpPr/>
            <p:nvPr/>
          </p:nvSpPr>
          <p:spPr>
            <a:xfrm rot="16200000" flipV="1">
              <a:off x="7242648" y="3453286"/>
              <a:ext cx="800099" cy="546100"/>
            </a:xfrm>
            <a:prstGeom prst="parallelogram">
              <a:avLst/>
            </a:prstGeom>
            <a:solidFill>
              <a:srgbClr val="F1EFE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1BC5134-45C6-4120-B1D0-3B1F1D8AA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2264" y="3430039"/>
              <a:ext cx="445770" cy="617220"/>
            </a:xfrm>
            <a:prstGeom prst="rect">
              <a:avLst/>
            </a:prstGeom>
          </p:spPr>
        </p:pic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C922A53-BDD0-4A4E-8643-C571D7D2EF66}"/>
              </a:ext>
            </a:extLst>
          </p:cNvPr>
          <p:cNvCxnSpPr/>
          <p:nvPr/>
        </p:nvCxnSpPr>
        <p:spPr>
          <a:xfrm>
            <a:off x="3856999" y="1950561"/>
            <a:ext cx="3471" cy="544881"/>
          </a:xfrm>
          <a:prstGeom prst="straightConnector1">
            <a:avLst/>
          </a:prstGeom>
          <a:ln>
            <a:solidFill>
              <a:srgbClr val="482D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0B7FE2C-F8E7-4DE7-979A-2F59C320F33B}"/>
                  </a:ext>
                </a:extLst>
              </p:cNvPr>
              <p:cNvSpPr txBox="1"/>
              <p:nvPr/>
            </p:nvSpPr>
            <p:spPr>
              <a:xfrm>
                <a:off x="3487709" y="2495442"/>
                <a:ext cx="1200214" cy="49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~1</m:t>
                    </m:r>
                  </m:oMath>
                </a14:m>
                <a:r>
                  <a:rPr lang="en-US" dirty="0"/>
                  <a:t> µs, </a:t>
                </a:r>
              </a:p>
              <a:p>
                <a:r>
                  <a:rPr lang="en-US" dirty="0"/>
                  <a:t>single shot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0B7FE2C-F8E7-4DE7-979A-2F59C320F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7709" y="2495442"/>
                <a:ext cx="1200214" cy="491602"/>
              </a:xfrm>
              <a:prstGeom prst="rect">
                <a:avLst/>
              </a:prstGeom>
              <a:blipFill>
                <a:blip r:embed="rId3"/>
                <a:stretch>
                  <a:fillRect l="-1015" t="-1235" b="-148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77BEF37-79BC-4ABB-99F7-7316FBDEDDF2}"/>
              </a:ext>
            </a:extLst>
          </p:cNvPr>
          <p:cNvCxnSpPr>
            <a:cxnSpLocks/>
          </p:cNvCxnSpPr>
          <p:nvPr/>
        </p:nvCxnSpPr>
        <p:spPr>
          <a:xfrm flipV="1">
            <a:off x="2089635" y="2453512"/>
            <a:ext cx="705930" cy="5528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7A4664A-3E21-4B89-BA4E-4882DAC48869}"/>
              </a:ext>
            </a:extLst>
          </p:cNvPr>
          <p:cNvSpPr txBox="1"/>
          <p:nvPr/>
        </p:nvSpPr>
        <p:spPr>
          <a:xfrm>
            <a:off x="425010" y="2706305"/>
            <a:ext cx="17706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Condensator </a:t>
            </a:r>
            <a:r>
              <a:rPr lang="en-US" dirty="0"/>
              <a:t>plate</a:t>
            </a:r>
            <a:endParaRPr lang="en-NL" dirty="0"/>
          </a:p>
        </p:txBody>
      </p:sp>
      <p:pic>
        <p:nvPicPr>
          <p:cNvPr id="70" name="Content Placeholder 67">
            <a:extLst>
              <a:ext uri="{FF2B5EF4-FFF2-40B4-BE49-F238E27FC236}">
                <a16:creationId xmlns:a16="http://schemas.microsoft.com/office/drawing/2014/main" id="{212F43CD-610B-4C9C-8A32-67B50AC207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1" y="3085217"/>
            <a:ext cx="2991459" cy="14427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79267E1-B59E-4C50-8237-0B7111515A2A}"/>
                  </a:ext>
                </a:extLst>
              </p:cNvPr>
              <p:cNvSpPr txBox="1"/>
              <p:nvPr/>
            </p:nvSpPr>
            <p:spPr>
              <a:xfrm>
                <a:off x="6718209" y="1614099"/>
                <a:ext cx="924227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=100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kV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79267E1-B59E-4C50-8237-0B7111515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209" y="1614099"/>
                <a:ext cx="924227" cy="207749"/>
              </a:xfrm>
              <a:prstGeom prst="rect">
                <a:avLst/>
              </a:prstGeom>
              <a:blipFill>
                <a:blip r:embed="rId5"/>
                <a:stretch>
                  <a:fillRect l="-3289" r="-3947" b="-58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C7B7940-DDCF-44E9-B2B6-EE585DB6A8AF}"/>
                  </a:ext>
                </a:extLst>
              </p:cNvPr>
              <p:cNvSpPr txBox="1"/>
              <p:nvPr/>
            </p:nvSpPr>
            <p:spPr>
              <a:xfrm>
                <a:off x="6780853" y="1388681"/>
                <a:ext cx="861583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mA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C7B7940-DDCF-44E9-B2B6-EE585DB6A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853" y="1388681"/>
                <a:ext cx="861583" cy="207749"/>
              </a:xfrm>
              <a:prstGeom prst="rect">
                <a:avLst/>
              </a:prstGeom>
              <a:blipFill>
                <a:blip r:embed="rId6"/>
                <a:stretch>
                  <a:fillRect l="-4225" b="-58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Right Brace 77">
            <a:extLst>
              <a:ext uri="{FF2B5EF4-FFF2-40B4-BE49-F238E27FC236}">
                <a16:creationId xmlns:a16="http://schemas.microsoft.com/office/drawing/2014/main" id="{4AD73615-A7C2-45D4-B6FD-577EBA78257B}"/>
              </a:ext>
            </a:extLst>
          </p:cNvPr>
          <p:cNvSpPr/>
          <p:nvPr/>
        </p:nvSpPr>
        <p:spPr>
          <a:xfrm>
            <a:off x="7642436" y="1388681"/>
            <a:ext cx="118014" cy="43316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A29C9E3-EED3-4EE6-8E63-FD8784476932}"/>
                  </a:ext>
                </a:extLst>
              </p:cNvPr>
              <p:cNvSpPr txBox="1"/>
              <p:nvPr/>
            </p:nvSpPr>
            <p:spPr>
              <a:xfrm>
                <a:off x="7855091" y="1492555"/>
                <a:ext cx="778803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kW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A29C9E3-EED3-4EE6-8E63-FD8784476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5091" y="1492555"/>
                <a:ext cx="778803" cy="207749"/>
              </a:xfrm>
              <a:prstGeom prst="rect">
                <a:avLst/>
              </a:prstGeom>
              <a:blipFill>
                <a:blip r:embed="rId7"/>
                <a:stretch>
                  <a:fillRect l="-3937" r="-4724" b="-58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Picture 79" descr="A picture containing indoor, black, camera, projector&#10;&#10;Description automatically generated">
            <a:extLst>
              <a:ext uri="{FF2B5EF4-FFF2-40B4-BE49-F238E27FC236}">
                <a16:creationId xmlns:a16="http://schemas.microsoft.com/office/drawing/2014/main" id="{77B24CA5-09B1-4DA3-AB47-20BAF5D87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96" y="1899728"/>
            <a:ext cx="2397167" cy="209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9F8566-B11B-4A69-8E0B-E773221CE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5488"/>
            <a:ext cx="7042149" cy="576000"/>
          </a:xfrm>
        </p:spPr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C324E-B251-4837-A0CE-761C0002A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6</a:t>
            </a:fld>
            <a:endParaRPr lang="en-GB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B2CE0D0-3DC2-4DE9-8F6C-CA7800DDD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400"/>
            <a:ext cx="7094231" cy="42565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735E87A-4671-4116-B2AE-D183B299C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503" y="93585"/>
            <a:ext cx="4001549" cy="373928"/>
          </a:xfrm>
        </p:spPr>
        <p:txBody>
          <a:bodyPr/>
          <a:lstStyle/>
          <a:p>
            <a:r>
              <a:rPr lang="en-US" dirty="0"/>
              <a:t>Emittance results of LaB</a:t>
            </a:r>
            <a:r>
              <a:rPr lang="en-US" baseline="-25000" dirty="0"/>
              <a:t>6</a:t>
            </a:r>
            <a:endParaRPr lang="en-NL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A3AEF6D-2B6A-4D76-A817-BCC562C00173}"/>
              </a:ext>
            </a:extLst>
          </p:cNvPr>
          <p:cNvCxnSpPr>
            <a:cxnSpLocks/>
          </p:cNvCxnSpPr>
          <p:nvPr/>
        </p:nvCxnSpPr>
        <p:spPr>
          <a:xfrm>
            <a:off x="4414107" y="573243"/>
            <a:ext cx="0" cy="89150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DEFF260-DCCA-4127-93C5-432E2A11E6AC}"/>
              </a:ext>
            </a:extLst>
          </p:cNvPr>
          <p:cNvCxnSpPr>
            <a:cxnSpLocks/>
          </p:cNvCxnSpPr>
          <p:nvPr/>
        </p:nvCxnSpPr>
        <p:spPr>
          <a:xfrm>
            <a:off x="3882184" y="573243"/>
            <a:ext cx="0" cy="73351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A7CF720-D875-47DC-8F44-701256602D49}"/>
              </a:ext>
            </a:extLst>
          </p:cNvPr>
          <p:cNvCxnSpPr>
            <a:cxnSpLocks/>
          </p:cNvCxnSpPr>
          <p:nvPr/>
        </p:nvCxnSpPr>
        <p:spPr>
          <a:xfrm>
            <a:off x="5250076" y="573243"/>
            <a:ext cx="0" cy="66013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048D70-2637-4B11-8C32-762644F1CB76}"/>
                  </a:ext>
                </a:extLst>
              </p:cNvPr>
              <p:cNvSpPr txBox="1"/>
              <p:nvPr/>
            </p:nvSpPr>
            <p:spPr>
              <a:xfrm>
                <a:off x="6769199" y="744279"/>
                <a:ext cx="2260544" cy="2186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 mA continuous beam</a:t>
                </a:r>
              </a:p>
              <a:p>
                <a:endParaRPr lang="en-US" dirty="0"/>
              </a:p>
              <a:p>
                <a:r>
                  <a:rPr lang="en-US" dirty="0"/>
                  <a:t>Higher than expected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 Blanker</a:t>
                </a:r>
              </a:p>
              <a:p>
                <a:pPr marL="6286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&lt;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0.4</m:t>
                    </m:r>
                  </m:oMath>
                </a14:m>
                <a:r>
                  <a:rPr lang="en-US" dirty="0"/>
                  <a:t> nm rad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 Solenoid</a:t>
                </a:r>
              </a:p>
              <a:p>
                <a:pPr marL="6286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2.3</m:t>
                    </m:r>
                  </m:oMath>
                </a14:m>
                <a:r>
                  <a:rPr lang="en-US" dirty="0"/>
                  <a:t> nm rad</a:t>
                </a:r>
              </a:p>
              <a:p>
                <a:r>
                  <a:rPr lang="en-US" dirty="0"/>
                  <a:t>    </a:t>
                </a:r>
              </a:p>
              <a:p>
                <a:r>
                  <a:rPr lang="en-US" dirty="0"/>
                  <a:t>Apparent exchange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048D70-2637-4B11-8C32-762644F1C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9199" y="744279"/>
                <a:ext cx="2260544" cy="2186176"/>
              </a:xfrm>
              <a:prstGeom prst="rect">
                <a:avLst/>
              </a:prstGeom>
              <a:blipFill>
                <a:blip r:embed="rId3"/>
                <a:stretch>
                  <a:fillRect l="-539" t="-27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787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9B56A2-CDF7-4F4F-A00D-1EBE96A8C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5488"/>
            <a:ext cx="7042149" cy="576000"/>
          </a:xfrm>
        </p:spPr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FB448-5186-473C-93B9-A2C16257E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7</a:t>
            </a:fld>
            <a:endParaRPr lang="en-GB" dirty="0"/>
          </a:p>
        </p:txBody>
      </p:sp>
      <p:pic>
        <p:nvPicPr>
          <p:cNvPr id="6" name="Picture 5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532F7A4A-1AEE-4161-A39D-0427219AD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0245"/>
            <a:ext cx="7070862" cy="4242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091137-C9D4-4D15-86B9-BDF6F3F0F1A4}"/>
                  </a:ext>
                </a:extLst>
              </p:cNvPr>
              <p:cNvSpPr txBox="1"/>
              <p:nvPr/>
            </p:nvSpPr>
            <p:spPr>
              <a:xfrm>
                <a:off x="6769199" y="744279"/>
                <a:ext cx="2260544" cy="2186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 mA continuous beam</a:t>
                </a:r>
              </a:p>
              <a:p>
                <a:endParaRPr lang="en-US" dirty="0"/>
              </a:p>
              <a:p>
                <a:r>
                  <a:rPr lang="en-US" dirty="0"/>
                  <a:t>Higher than expected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 Blanker</a:t>
                </a:r>
              </a:p>
              <a:p>
                <a:pPr marL="6286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&lt;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0.4</m:t>
                    </m:r>
                  </m:oMath>
                </a14:m>
                <a:r>
                  <a:rPr lang="en-US" dirty="0"/>
                  <a:t> nm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 Solenoid</a:t>
                </a:r>
              </a:p>
              <a:p>
                <a:pPr marL="6286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2.3</m:t>
                    </m:r>
                  </m:oMath>
                </a14:m>
                <a:r>
                  <a:rPr lang="en-US" dirty="0"/>
                  <a:t> nm rad</a:t>
                </a:r>
              </a:p>
              <a:p>
                <a:r>
                  <a:rPr lang="en-US" dirty="0"/>
                  <a:t>    </a:t>
                </a:r>
              </a:p>
              <a:p>
                <a:r>
                  <a:rPr lang="en-US" dirty="0"/>
                  <a:t>Apparent exchange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091137-C9D4-4D15-86B9-BDF6F3F0F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9199" y="744279"/>
                <a:ext cx="2260544" cy="2186176"/>
              </a:xfrm>
              <a:prstGeom prst="rect">
                <a:avLst/>
              </a:prstGeom>
              <a:blipFill>
                <a:blip r:embed="rId3"/>
                <a:stretch>
                  <a:fillRect l="-539" t="-27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890A60EC-B27A-4303-9567-4E01C42C6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503" y="93585"/>
            <a:ext cx="4001549" cy="373928"/>
          </a:xfrm>
        </p:spPr>
        <p:txBody>
          <a:bodyPr/>
          <a:lstStyle/>
          <a:p>
            <a:r>
              <a:rPr lang="en-US" dirty="0"/>
              <a:t>Emittance results of LaB</a:t>
            </a:r>
            <a:r>
              <a:rPr lang="en-US" baseline="-25000" dirty="0"/>
              <a:t>6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9490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AE92E8A-BC8E-F8C3-1D8E-7F20E5E01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54273" y="496558"/>
            <a:ext cx="7556500" cy="733827"/>
          </a:xfrm>
        </p:spPr>
        <p:txBody>
          <a:bodyPr/>
          <a:lstStyle/>
          <a:p>
            <a:pPr algn="ctr"/>
            <a:r>
              <a:rPr lang="en-US" dirty="0"/>
              <a:t>Chopping the continuous beam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ACF21-1616-43D8-AFF2-0A761BEF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5488"/>
            <a:ext cx="7042149" cy="57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Coherence and Quantum Technology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B77C14-2B42-48B1-A3C5-C1D74E21E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194BDB0-F4EA-4DD6-8281-CCE2440D0CE0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1AD60EB-727A-4840-9330-6D19111940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60" b="17466"/>
          <a:stretch/>
        </p:blipFill>
        <p:spPr>
          <a:xfrm>
            <a:off x="154916" y="907499"/>
            <a:ext cx="5012507" cy="136710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2C793A5-563F-4CE7-B9BA-4354B74CD2C1}"/>
                  </a:ext>
                </a:extLst>
              </p:cNvPr>
              <p:cNvSpPr/>
              <p:nvPr/>
            </p:nvSpPr>
            <p:spPr>
              <a:xfrm>
                <a:off x="175561" y="2954904"/>
                <a:ext cx="1406218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𝑘𝑖𝑛</m:t>
                          </m:r>
                        </m:sub>
                      </m:sSub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3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=100 </m:t>
                      </m:r>
                      <m:r>
                        <m:rPr>
                          <m:nor/>
                        </m:rP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keV</m:t>
                      </m:r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2C793A5-563F-4CE7-B9BA-4354B74CD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61" y="2954904"/>
                <a:ext cx="1406218" cy="3000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8FE8D75-52A4-4BE0-BF88-513A91B3927C}"/>
                  </a:ext>
                </a:extLst>
              </p:cNvPr>
              <p:cNvSpPr/>
              <p:nvPr/>
            </p:nvSpPr>
            <p:spPr>
              <a:xfrm>
                <a:off x="417971" y="2729545"/>
                <a:ext cx="104137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=10 </m:t>
                      </m:r>
                      <m:r>
                        <m:rPr>
                          <m:nor/>
                        </m:rP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mA</m:t>
                      </m:r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8FE8D75-52A4-4BE0-BF88-513A91B392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71" y="2729545"/>
                <a:ext cx="1041374" cy="3000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957CE49-89C9-4AC5-B789-82F75080EB24}"/>
                  </a:ext>
                </a:extLst>
              </p:cNvPr>
              <p:cNvSpPr/>
              <p:nvPr/>
            </p:nvSpPr>
            <p:spPr>
              <a:xfrm>
                <a:off x="417971" y="2486010"/>
                <a:ext cx="1333122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𝜖</m:t>
                      </m:r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≈40 </m:t>
                      </m:r>
                      <m:r>
                        <m:rPr>
                          <m:nor/>
                        </m:rP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nm</m:t>
                      </m:r>
                      <m:r>
                        <m:rPr>
                          <m:nor/>
                        </m:rP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rad</m:t>
                      </m:r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957CE49-89C9-4AC5-B789-82F75080EB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71" y="2486010"/>
                <a:ext cx="1333122" cy="3000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Graphic 23">
            <a:extLst>
              <a:ext uri="{FF2B5EF4-FFF2-40B4-BE49-F238E27FC236}">
                <a16:creationId xmlns:a16="http://schemas.microsoft.com/office/drawing/2014/main" id="{E6F2788B-7C51-4A4F-83F2-3A3743C70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63165" y="1021643"/>
            <a:ext cx="3374571" cy="351381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6FBA18-3582-490D-85CF-265380ACD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09939" y="2228334"/>
            <a:ext cx="2361478" cy="230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4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D5A2FDF4-ED8C-4F64-A504-B299228F4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0000" y="190800"/>
            <a:ext cx="3360000" cy="36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E7A0EE-9735-4384-A231-5120D0EC5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90" y="500785"/>
            <a:ext cx="4115734" cy="733827"/>
          </a:xfrm>
        </p:spPr>
        <p:txBody>
          <a:bodyPr/>
          <a:lstStyle/>
          <a:p>
            <a:r>
              <a:rPr lang="en-US" dirty="0"/>
              <a:t>Single mode beam chopping</a:t>
            </a:r>
            <a:endParaRPr lang="en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FE0F73-F2E9-4A38-8A93-E04865523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75488"/>
            <a:ext cx="7042149" cy="576000"/>
          </a:xfrm>
        </p:spPr>
        <p:txBody>
          <a:bodyPr/>
          <a:lstStyle/>
          <a:p>
            <a:r>
              <a:rPr lang="en-GB"/>
              <a:t>Coherence and Quantum Technology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94075-A6AA-4198-9344-264C50328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75488"/>
            <a:ext cx="1114424" cy="572286"/>
          </a:xfrm>
        </p:spPr>
        <p:txBody>
          <a:bodyPr/>
          <a:lstStyle/>
          <a:p>
            <a:fld id="{C194BDB0-F4EA-4DD6-8281-CCE2440D0CE0}" type="slidenum">
              <a:rPr lang="en-GB" smtClean="0"/>
              <a:t>9</a:t>
            </a:fld>
            <a:endParaRPr lang="en-GB" dirty="0"/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87AA6641-C06F-403B-B6C6-89F6EFBF38A8}"/>
              </a:ext>
            </a:extLst>
          </p:cNvPr>
          <p:cNvSpPr txBox="1">
            <a:spLocks/>
          </p:cNvSpPr>
          <p:nvPr/>
        </p:nvSpPr>
        <p:spPr>
          <a:xfrm>
            <a:off x="556019" y="1238326"/>
            <a:ext cx="2084389" cy="63645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Single mode chopper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626D2C-C9E9-462D-B6F2-E3804647B31F}"/>
                  </a:ext>
                </a:extLst>
              </p:cNvPr>
              <p:cNvSpPr txBox="1"/>
              <p:nvPr/>
            </p:nvSpPr>
            <p:spPr>
              <a:xfrm>
                <a:off x="302130" y="2652352"/>
                <a:ext cx="2202013" cy="715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&lt;1% of electrons through slit</a:t>
                </a:r>
              </a:p>
              <a:p>
                <a:endParaRPr lang="en-US" dirty="0"/>
              </a:p>
              <a:p>
                <a:r>
                  <a:rPr lang="en-US" dirty="0"/>
                  <a:t>Single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110</m:t>
                        </m:r>
                      </m:sub>
                    </m:sSub>
                  </m:oMath>
                </a14:m>
                <a:r>
                  <a:rPr lang="en-US" dirty="0"/>
                  <a:t> mode</a:t>
                </a:r>
                <a:endParaRPr lang="en-NL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626D2C-C9E9-462D-B6F2-E3804647B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30" y="2652352"/>
                <a:ext cx="2202013" cy="715581"/>
              </a:xfrm>
              <a:prstGeom prst="rect">
                <a:avLst/>
              </a:prstGeom>
              <a:blipFill>
                <a:blip r:embed="rId4"/>
                <a:stretch>
                  <a:fillRect l="-831" t="-855" b="-854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DB24CEC-A557-42D7-A0BC-518AADE9D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3" y="1552585"/>
            <a:ext cx="2854849" cy="101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1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TUe_PPT_V2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9E9EB1"/>
      </a:accent2>
      <a:accent3>
        <a:srgbClr val="0092B5"/>
      </a:accent3>
      <a:accent4>
        <a:srgbClr val="FF9A00"/>
      </a:accent4>
      <a:accent5>
        <a:srgbClr val="101073"/>
      </a:accent5>
      <a:accent6>
        <a:srgbClr val="CEDF00"/>
      </a:accent6>
      <a:hlink>
        <a:srgbClr val="0563C1"/>
      </a:hlink>
      <a:folHlink>
        <a:srgbClr val="954F72"/>
      </a:folHlink>
    </a:clrScheme>
    <a:fontScheme name="TUe_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e_16x9.potx" id="{9370F84E-7576-4FDA-B736-A09996DF8429}" vid="{ED81D3C9-A1FB-4E5B-AF38-E92F700A58F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TUe_16x9 (2)</Template>
  <TotalTime>9497</TotalTime>
  <Words>788</Words>
  <Application>Microsoft Office PowerPoint</Application>
  <PresentationFormat>On-screen Show (16:9)</PresentationFormat>
  <Paragraphs>265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Cambria Math</vt:lpstr>
      <vt:lpstr>Kantoorthema</vt:lpstr>
      <vt:lpstr>The high repetition rate thermionic electron injector</vt:lpstr>
      <vt:lpstr>Why build a high repetition rate injector?</vt:lpstr>
      <vt:lpstr>Overview setup</vt:lpstr>
      <vt:lpstr>PowerPoint Presentation</vt:lpstr>
      <vt:lpstr>Emittance measurement setup</vt:lpstr>
      <vt:lpstr>Emittance results of LaB6</vt:lpstr>
      <vt:lpstr>Emittance results of LaB6</vt:lpstr>
      <vt:lpstr>Chopping the continuous beam</vt:lpstr>
      <vt:lpstr>Single mode beam chopping</vt:lpstr>
      <vt:lpstr>Dual-mode chopping</vt:lpstr>
      <vt:lpstr>Dual-mode chopping</vt:lpstr>
      <vt:lpstr>PowerPoint Presentation</vt:lpstr>
      <vt:lpstr>Dual-mode streaking</vt:lpstr>
      <vt:lpstr>Chopped beam emittance measurement </vt:lpstr>
      <vt:lpstr>Dual mode compression</vt:lpstr>
      <vt:lpstr>Conclusion</vt:lpstr>
      <vt:lpstr>Conclusion</vt:lpstr>
      <vt:lpstr>Backup - Slides</vt:lpstr>
      <vt:lpstr>Emittance measurement through a pepper-pot</vt:lpstr>
      <vt:lpstr>Emittance measurement through a pepper-pot</vt:lpstr>
      <vt:lpstr>Pepper-pot measurement</vt:lpstr>
      <vt:lpstr>Cavity modes and reflections </vt:lpstr>
      <vt:lpstr>Cavity modes and reflections </vt:lpstr>
      <vt:lpstr>Tuner plunger 3.0 GHz</vt:lpstr>
      <vt:lpstr>PowerPoint Presentation</vt:lpstr>
      <vt:lpstr>On-axis magnetic field measurement</vt:lpstr>
      <vt:lpstr>Elliptical cavity</vt:lpstr>
      <vt:lpstr>PowerPoint Presentation</vt:lpstr>
      <vt:lpstr>PowerPoint Presentation</vt:lpstr>
      <vt:lpstr>100kV DC accelerator</vt:lpstr>
      <vt:lpstr>Dual mode compression</vt:lpstr>
    </vt:vector>
  </TitlesOfParts>
  <Company>TU/e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of a title at the top</dc:title>
  <dc:creator>Ven, I.M.J. van de</dc:creator>
  <cp:lastModifiedBy>Berg, Rick van den</cp:lastModifiedBy>
  <cp:revision>15</cp:revision>
  <dcterms:created xsi:type="dcterms:W3CDTF">2019-11-27T15:26:32Z</dcterms:created>
  <dcterms:modified xsi:type="dcterms:W3CDTF">2022-10-05T12:34:57Z</dcterms:modified>
</cp:coreProperties>
</file>