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751" r:id="rId2"/>
    <p:sldId id="344" r:id="rId3"/>
    <p:sldId id="1379" r:id="rId4"/>
    <p:sldId id="850" r:id="rId5"/>
    <p:sldId id="1361" r:id="rId6"/>
    <p:sldId id="1380" r:id="rId7"/>
    <p:sldId id="3335" r:id="rId8"/>
    <p:sldId id="3332" r:id="rId9"/>
    <p:sldId id="1352" r:id="rId10"/>
    <p:sldId id="1360" r:id="rId11"/>
    <p:sldId id="396" r:id="rId12"/>
    <p:sldId id="1363" r:id="rId13"/>
    <p:sldId id="269" r:id="rId14"/>
    <p:sldId id="3352" r:id="rId15"/>
    <p:sldId id="3350" r:id="rId16"/>
    <p:sldId id="3336" r:id="rId17"/>
    <p:sldId id="1388" r:id="rId18"/>
    <p:sldId id="3334" r:id="rId19"/>
    <p:sldId id="1349" r:id="rId20"/>
    <p:sldId id="3349" r:id="rId21"/>
    <p:sldId id="3331" r:id="rId22"/>
    <p:sldId id="1368" r:id="rId23"/>
  </p:sldIdLst>
  <p:sldSz cx="12192000" cy="6858000"/>
  <p:notesSz cx="6807200" cy="9939338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FF00FF"/>
    <a:srgbClr val="FFFFCC"/>
    <a:srgbClr val="33CC33"/>
    <a:srgbClr val="3366FF"/>
    <a:srgbClr val="CCECFF"/>
    <a:srgbClr val="0000CC"/>
    <a:srgbClr val="FFCCFF"/>
    <a:srgbClr val="FF99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3" autoAdjust="0"/>
    <p:restoredTop sz="86364" autoAdjust="0"/>
  </p:normalViewPr>
  <p:slideViewPr>
    <p:cSldViewPr>
      <p:cViewPr varScale="1">
        <p:scale>
          <a:sx n="58" d="100"/>
          <a:sy n="58" d="100"/>
        </p:scale>
        <p:origin x="108" y="75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</p:sldLst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1.xml"/><Relationship Id="rId13" Type="http://schemas.openxmlformats.org/officeDocument/2006/relationships/slide" Target="slides/slide19.xml"/><Relationship Id="rId3" Type="http://schemas.openxmlformats.org/officeDocument/2006/relationships/slide" Target="slides/slide4.xml"/><Relationship Id="rId7" Type="http://schemas.openxmlformats.org/officeDocument/2006/relationships/slide" Target="slides/slide10.xml"/><Relationship Id="rId12" Type="http://schemas.openxmlformats.org/officeDocument/2006/relationships/slide" Target="slides/slide17.xml"/><Relationship Id="rId2" Type="http://schemas.openxmlformats.org/officeDocument/2006/relationships/slide" Target="slides/slide3.xml"/><Relationship Id="rId16" Type="http://schemas.openxmlformats.org/officeDocument/2006/relationships/slide" Target="slides/slide22.xml"/><Relationship Id="rId1" Type="http://schemas.openxmlformats.org/officeDocument/2006/relationships/slide" Target="slides/slide1.xml"/><Relationship Id="rId6" Type="http://schemas.openxmlformats.org/officeDocument/2006/relationships/slide" Target="slides/slide9.xml"/><Relationship Id="rId11" Type="http://schemas.openxmlformats.org/officeDocument/2006/relationships/slide" Target="slides/slide14.xml"/><Relationship Id="rId5" Type="http://schemas.openxmlformats.org/officeDocument/2006/relationships/slide" Target="slides/slide6.xml"/><Relationship Id="rId15" Type="http://schemas.openxmlformats.org/officeDocument/2006/relationships/slide" Target="slides/slide21.xml"/><Relationship Id="rId10" Type="http://schemas.openxmlformats.org/officeDocument/2006/relationships/slide" Target="slides/slide13.xml"/><Relationship Id="rId4" Type="http://schemas.openxmlformats.org/officeDocument/2006/relationships/slide" Target="slides/slide5.xml"/><Relationship Id="rId9" Type="http://schemas.openxmlformats.org/officeDocument/2006/relationships/slide" Target="slides/slide12.xml"/><Relationship Id="rId14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990" cy="497969"/>
          </a:xfrm>
          <a:prstGeom prst="rect">
            <a:avLst/>
          </a:prstGeom>
        </p:spPr>
        <p:txBody>
          <a:bodyPr vert="horz" lIns="91790" tIns="45896" rIns="91790" bIns="45896" rtlCol="0"/>
          <a:lstStyle>
            <a:lvl1pPr algn="l" eaLnBrk="1" hangingPunct="1">
              <a:defRPr sz="11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4167" y="1"/>
            <a:ext cx="2951512" cy="497969"/>
          </a:xfrm>
          <a:prstGeom prst="rect">
            <a:avLst/>
          </a:prstGeom>
        </p:spPr>
        <p:txBody>
          <a:bodyPr vert="horz" lIns="91790" tIns="45896" rIns="91790" bIns="45896" rtlCol="0"/>
          <a:lstStyle>
            <a:lvl1pPr algn="r" eaLnBrk="1" hangingPunct="1">
              <a:defRPr sz="1100"/>
            </a:lvl1pPr>
          </a:lstStyle>
          <a:p>
            <a:pPr>
              <a:defRPr/>
            </a:pPr>
            <a:fld id="{31824962-969B-4A8E-B5D0-5B8ED9A0B9B3}" type="datetimeFigureOut">
              <a:rPr lang="ja-JP" altLang="en-US"/>
              <a:pPr>
                <a:defRPr/>
              </a:pPr>
              <a:t>2022/9/28</a:t>
            </a:fld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41369"/>
            <a:ext cx="2949990" cy="497969"/>
          </a:xfrm>
          <a:prstGeom prst="rect">
            <a:avLst/>
          </a:prstGeom>
        </p:spPr>
        <p:txBody>
          <a:bodyPr vert="horz" lIns="91790" tIns="45896" rIns="91790" bIns="45896" rtlCol="0" anchor="b"/>
          <a:lstStyle>
            <a:lvl1pPr algn="l" eaLnBrk="1" hangingPunct="1">
              <a:defRPr sz="11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4167" y="9441369"/>
            <a:ext cx="2951512" cy="497969"/>
          </a:xfrm>
          <a:prstGeom prst="rect">
            <a:avLst/>
          </a:prstGeom>
        </p:spPr>
        <p:txBody>
          <a:bodyPr vert="horz" lIns="91790" tIns="45896" rIns="91790" bIns="45896" rtlCol="0" anchor="b"/>
          <a:lstStyle>
            <a:lvl1pPr algn="r" eaLnBrk="1" hangingPunct="1">
              <a:defRPr sz="1100"/>
            </a:lvl1pPr>
          </a:lstStyle>
          <a:p>
            <a:pPr>
              <a:defRPr/>
            </a:pPr>
            <a:fld id="{A3936A03-34EC-4586-BB95-676A988AB49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09167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9990" cy="497969"/>
          </a:xfrm>
          <a:prstGeom prst="rect">
            <a:avLst/>
          </a:prstGeom>
        </p:spPr>
        <p:txBody>
          <a:bodyPr vert="horz" lIns="88315" tIns="44158" rIns="88315" bIns="44158" rtlCol="0"/>
          <a:lstStyle>
            <a:lvl1pPr algn="l">
              <a:defRPr sz="11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689" y="1"/>
            <a:ext cx="2949990" cy="497969"/>
          </a:xfrm>
          <a:prstGeom prst="rect">
            <a:avLst/>
          </a:prstGeom>
        </p:spPr>
        <p:txBody>
          <a:bodyPr vert="horz" lIns="88315" tIns="44158" rIns="88315" bIns="44158" rtlCol="0"/>
          <a:lstStyle>
            <a:lvl1pPr algn="r">
              <a:defRPr sz="1100"/>
            </a:lvl1pPr>
          </a:lstStyle>
          <a:p>
            <a:pPr>
              <a:defRPr/>
            </a:pPr>
            <a:fld id="{96A39AFF-DDCB-4D46-89F4-237250A8BF9F}" type="datetimeFigureOut">
              <a:rPr lang="ja-JP" altLang="en-US"/>
              <a:pPr>
                <a:defRPr/>
              </a:pPr>
              <a:t>2022/9/28</a:t>
            </a:fld>
            <a:endParaRPr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59475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315" tIns="44158" rIns="88315" bIns="44158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416" y="4782353"/>
            <a:ext cx="5446369" cy="3914376"/>
          </a:xfrm>
          <a:prstGeom prst="rect">
            <a:avLst/>
          </a:prstGeom>
        </p:spPr>
        <p:txBody>
          <a:bodyPr vert="horz" lIns="88315" tIns="44158" rIns="88315" bIns="44158" rtlCol="0"/>
          <a:lstStyle/>
          <a:p>
            <a:pPr lvl="0"/>
            <a:r>
              <a:rPr lang="ja-JP" altLang="en-US" noProof="0"/>
              <a:t>マスター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1369"/>
            <a:ext cx="2949990" cy="497969"/>
          </a:xfrm>
          <a:prstGeom prst="rect">
            <a:avLst/>
          </a:prstGeom>
        </p:spPr>
        <p:txBody>
          <a:bodyPr vert="horz" lIns="88315" tIns="44158" rIns="88315" bIns="44158" rtlCol="0" anchor="b"/>
          <a:lstStyle>
            <a:lvl1pPr algn="l">
              <a:defRPr sz="1100"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689" y="9441369"/>
            <a:ext cx="2949990" cy="497969"/>
          </a:xfrm>
          <a:prstGeom prst="rect">
            <a:avLst/>
          </a:prstGeom>
        </p:spPr>
        <p:txBody>
          <a:bodyPr vert="horz" lIns="88315" tIns="44158" rIns="88315" bIns="44158" rtlCol="0" anchor="b"/>
          <a:lstStyle>
            <a:lvl1pPr algn="r">
              <a:defRPr sz="1100"/>
            </a:lvl1pPr>
          </a:lstStyle>
          <a:p>
            <a:pPr>
              <a:defRPr/>
            </a:pPr>
            <a:fld id="{00424432-7284-4250-B000-67FD42139B4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509863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DD1DF8-8C05-4BD6-8DE7-AB7DE725390C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529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5BA0-E322-6D4B-9B03-09BCA1480764}" type="slidenum">
              <a:rPr lang="ja-JP" altLang="en-US" smtClean="0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069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3863" y="1243013"/>
            <a:ext cx="5959475" cy="33528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855BA0-E322-6D4B-9B03-09BCA1480764}" type="slidenum">
              <a:rPr lang="ja-JP" altLang="en-US" smtClean="0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05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3A836-00C9-4AA7-BD7F-71F6FBE1EB96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740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05FBC4-02F6-4720-8C77-C2DB9146D76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1207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585A9-EF2E-4A2A-8AC8-E9D97183B95F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54801-EA01-49EA-87B7-78D7C9D4124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3686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FA227-09C5-4CA7-BEE9-0D5C2D45E37C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73BA21-E873-40FA-8E59-A827FB79BD1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25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F0420-8F3D-49BF-966D-2AB882D652B2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C5AF3-E24A-493B-A90B-3EA2E243905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50257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6"/>
          <p:cNvSpPr>
            <a:spLocks noGrp="1"/>
          </p:cNvSpPr>
          <p:nvPr>
            <p:ph type="sldNum" sz="quarter" idx="10"/>
          </p:nvPr>
        </p:nvSpPr>
        <p:spPr>
          <a:xfrm>
            <a:off x="11377086" y="6453188"/>
            <a:ext cx="781049" cy="3810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7DCDF4-233F-4E8B-A3BB-68095BF9D3F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05362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箇条書きスライド - 画面いっぱ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kumimoji="1" lang="ja-JP" altLang="en-US" dirty="0"/>
              <a:t>スライドのタイトル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3FC39-516E-42E6-8026-16C57652C3FD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/>
              <a:t>ERL2022 (Oct. 3-6, 2022)</a:t>
            </a:r>
            <a:endParaRPr kumimoji="1" lang="ja-JP" altLang="en-US"/>
          </a:p>
        </p:txBody>
      </p:sp>
      <p:sp>
        <p:nvSpPr>
          <p:cNvPr id="6" name="テキスト プレースホルダー 5"/>
          <p:cNvSpPr>
            <a:spLocks noGrp="1"/>
          </p:cNvSpPr>
          <p:nvPr>
            <p:ph type="body" sz="quarter" idx="12" hasCustomPrompt="1"/>
          </p:nvPr>
        </p:nvSpPr>
        <p:spPr>
          <a:xfrm>
            <a:off x="618067" y="1033093"/>
            <a:ext cx="9821333" cy="5382456"/>
          </a:xfrm>
        </p:spPr>
        <p:txBody>
          <a:bodyPr anchor="ctr">
            <a:normAutofit/>
          </a:bodyPr>
          <a:lstStyle>
            <a:lvl1pPr marL="304815" indent="-304815" algn="l">
              <a:lnSpc>
                <a:spcPct val="120000"/>
              </a:lnSpc>
              <a:spcBef>
                <a:spcPts val="1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133"/>
            </a:lvl1pPr>
            <a:lvl2pPr marL="600030" indent="-228581">
              <a:lnSpc>
                <a:spcPct val="120000"/>
              </a:lnSpc>
              <a:buFont typeface="Arial" panose="020B0604020202020204" pitchFamily="34" charset="0"/>
              <a:buChar char="•"/>
              <a:defRPr/>
            </a:lvl2pPr>
            <a:lvl3pPr marL="888044" indent="-228581">
              <a:lnSpc>
                <a:spcPct val="120000"/>
              </a:lnSpc>
              <a:buFont typeface="Arial" panose="020B0604020202020204" pitchFamily="34" charset="0"/>
              <a:buChar char="•"/>
              <a:defRPr>
                <a:solidFill>
                  <a:schemeClr val="tx2"/>
                </a:solidFill>
              </a:defRPr>
            </a:lvl3pPr>
          </a:lstStyle>
          <a:p>
            <a:pPr lvl="0"/>
            <a:r>
              <a:rPr kumimoji="1" lang="ja-JP" altLang="en-US" dirty="0"/>
              <a:t>第</a:t>
            </a:r>
            <a:r>
              <a:rPr kumimoji="1" lang="en-US" altLang="ja-JP" dirty="0"/>
              <a:t>1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1"/>
            <a:r>
              <a:rPr kumimoji="1" lang="ja-JP" altLang="en-US" dirty="0"/>
              <a:t>第</a:t>
            </a:r>
            <a:r>
              <a:rPr kumimoji="1" lang="en-US" altLang="ja-JP" dirty="0"/>
              <a:t>2</a:t>
            </a:r>
            <a:r>
              <a:rPr kumimoji="1" lang="ja-JP" altLang="en-US" dirty="0"/>
              <a:t>レベル</a:t>
            </a:r>
            <a:endParaRPr kumimoji="1" lang="en-US" altLang="ja-JP" dirty="0"/>
          </a:p>
          <a:p>
            <a:pPr lvl="2"/>
            <a:r>
              <a:rPr kumimoji="1" lang="ja-JP" altLang="en-US" dirty="0"/>
              <a:t>第</a:t>
            </a:r>
            <a:r>
              <a:rPr kumimoji="1" lang="en-US" altLang="ja-JP" dirty="0"/>
              <a:t>3</a:t>
            </a:r>
            <a:r>
              <a:rPr kumimoji="1" lang="ja-JP" altLang="en-US" dirty="0"/>
              <a:t>レベル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55745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47B26-8692-488A-A67D-69B9B61D3D78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356179-C135-4594-A06C-936E7DF3B2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38656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77971B-D510-464F-8AFE-9BA8BAE65F29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B0B7BD-8084-4819-AFFB-94732BCC192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837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7E22E-5A37-4FFA-8D9F-81CAA8BD8D22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4479D-0DAA-4834-8040-EBF859E7980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8144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56340-97A8-431A-AE42-F19B2F08186C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E4E66-9D72-4E4F-B2A2-37CC269637C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31600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5554D2-2D12-422E-BA48-A5EDA251AFA1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E52DA-4842-4DF8-8472-1488FA0455A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72946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C93F5-8FE9-4D75-AC6D-65B0C40F38FA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1466D-5E5C-4A4F-8F94-950CBFA8B0E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20383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B966A-4782-4307-8FB6-1FB133EAD0F4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CF3895-6636-4E8E-9074-677BA8E07DE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327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5E4C7-EC4A-4013-8F64-A03E77CEA3C3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FD271F-88D2-4C41-92F0-9E3DF7E83ED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0067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EEE0426-F277-4E4C-AD23-ED5F6EDF71EB}" type="datetime1">
              <a:rPr lang="ja-JP" altLang="en-US" smtClean="0"/>
              <a:t>2022/9/28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5576481-AD02-4610-98A8-54E86A2D8D3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hyperlink" Target="https://doi.org/10.1063/5.0072511" TargetMode="Externa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emf"/><Relationship Id="rId7" Type="http://schemas.openxmlformats.org/officeDocument/2006/relationships/image" Target="../media/image5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emf"/><Relationship Id="rId3" Type="http://schemas.openxmlformats.org/officeDocument/2006/relationships/image" Target="../media/image53.emf"/><Relationship Id="rId7" Type="http://schemas.openxmlformats.org/officeDocument/2006/relationships/image" Target="../media/image57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emf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065784" y="1685455"/>
            <a:ext cx="8060432" cy="969201"/>
          </a:xfrm>
          <a:solidFill>
            <a:srgbClr val="FFFF00"/>
          </a:solidFill>
        </p:spPr>
        <p:txBody>
          <a:bodyPr/>
          <a:lstStyle/>
          <a:p>
            <a:pPr lvl="0"/>
            <a:r>
              <a:rPr kumimoji="0"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Facility report of Compact ERL (</a:t>
            </a:r>
            <a:r>
              <a:rPr kumimoji="0" lang="en-US" altLang="ja-JP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cERL</a:t>
            </a:r>
            <a:r>
              <a:rPr kumimoji="0" lang="en-US" altLang="ja-JP" sz="2800" b="1" dirty="0">
                <a:latin typeface="Arial" panose="020B0604020202020204" pitchFamily="34" charset="0"/>
                <a:cs typeface="Arial" panose="020B0604020202020204" pitchFamily="34" charset="0"/>
              </a:rPr>
              <a:t>) at KEK</a:t>
            </a:r>
          </a:p>
        </p:txBody>
      </p:sp>
      <p:sp>
        <p:nvSpPr>
          <p:cNvPr id="4" name="サブタイトル 3"/>
          <p:cNvSpPr txBox="1">
            <a:spLocks noGrp="1"/>
          </p:cNvSpPr>
          <p:nvPr>
            <p:ph type="subTitle" idx="1"/>
          </p:nvPr>
        </p:nvSpPr>
        <p:spPr>
          <a:xfrm>
            <a:off x="1810241" y="3103152"/>
            <a:ext cx="8629030" cy="11264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sz="2400" b="1" u="sng" dirty="0">
                <a:solidFill>
                  <a:schemeClr val="tx1"/>
                </a:solidFill>
              </a:rPr>
              <a:t>Hiroshi Sakai (on behalf of </a:t>
            </a:r>
            <a:r>
              <a:rPr lang="en-US" altLang="ja-JP" sz="2400" b="1" u="sng" dirty="0" err="1">
                <a:solidFill>
                  <a:schemeClr val="tx1"/>
                </a:solidFill>
              </a:rPr>
              <a:t>cERL</a:t>
            </a:r>
            <a:r>
              <a:rPr lang="en-US" altLang="ja-JP" sz="2400" b="1" u="sng" dirty="0">
                <a:solidFill>
                  <a:schemeClr val="tx1"/>
                </a:solidFill>
              </a:rPr>
              <a:t> development team) </a:t>
            </a:r>
          </a:p>
          <a:p>
            <a:r>
              <a:rPr lang="en-US" altLang="ja-JP" sz="1800" b="1" u="sng" dirty="0">
                <a:solidFill>
                  <a:schemeClr val="tx1"/>
                </a:solidFill>
              </a:rPr>
              <a:t>Innovation Center for Applied Superconducting Accelerators (</a:t>
            </a:r>
            <a:r>
              <a:rPr lang="en-US" altLang="ja-JP" sz="1800" b="1" u="sng" dirty="0" err="1">
                <a:solidFill>
                  <a:schemeClr val="tx1"/>
                </a:solidFill>
              </a:rPr>
              <a:t>iCASA</a:t>
            </a:r>
            <a:r>
              <a:rPr lang="en-US" altLang="ja-JP" sz="1800" b="1" u="sng" dirty="0">
                <a:solidFill>
                  <a:schemeClr val="tx1"/>
                </a:solidFill>
              </a:rPr>
              <a:t>), Accelerator Division</a:t>
            </a:r>
          </a:p>
          <a:p>
            <a:r>
              <a:rPr lang="en-US" altLang="ja-JP" sz="1800" b="1" i="1" u="sng" dirty="0">
                <a:solidFill>
                  <a:schemeClr val="tx1"/>
                </a:solidFill>
              </a:rPr>
              <a:t>High Energy Accelerator Research Organization (KEK)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849885" y="6532672"/>
            <a:ext cx="536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i="1" dirty="0"/>
              <a:t>ERL2022 workshop @ Cornell Univ. (2022.Oct.3-6)</a:t>
            </a:r>
            <a:endParaRPr kumimoji="1" lang="ja-JP" altLang="en-US" i="1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B78A4DE-8A77-4E2E-B081-60C7FEC090D9}"/>
              </a:ext>
            </a:extLst>
          </p:cNvPr>
          <p:cNvSpPr txBox="1"/>
          <p:nvPr/>
        </p:nvSpPr>
        <p:spPr>
          <a:xfrm>
            <a:off x="1684166" y="6459479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1</a:t>
            </a:r>
            <a:r>
              <a:rPr kumimoji="1" lang="en-US" altLang="ja-JP" dirty="0"/>
              <a:t>5min+5min</a:t>
            </a:r>
            <a:endParaRPr kumimoji="1"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78E54F4-6FD6-4CCC-9DC6-5C150BB61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1" y="378610"/>
            <a:ext cx="1533633" cy="96921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B81404D-EC4E-4D81-BB96-342511581243}"/>
              </a:ext>
            </a:extLst>
          </p:cNvPr>
          <p:cNvSpPr txBox="1"/>
          <p:nvPr/>
        </p:nvSpPr>
        <p:spPr>
          <a:xfrm>
            <a:off x="3071664" y="4797680"/>
            <a:ext cx="77203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UcParenR"/>
            </a:pPr>
            <a:r>
              <a:rPr lang="en-US" altLang="ja-JP" sz="2400" dirty="0"/>
              <a:t>Introduction</a:t>
            </a:r>
          </a:p>
          <a:p>
            <a:pPr marL="342900" indent="-342900">
              <a:buFont typeface="+mj-lt"/>
              <a:buAutoNum type="alphaUcParenR"/>
            </a:pPr>
            <a:r>
              <a:rPr lang="en-US" altLang="ja-JP" sz="2400" dirty="0"/>
              <a:t>Latest beam operation</a:t>
            </a:r>
            <a:r>
              <a:rPr lang="ja-JP" altLang="en-US" sz="2400" dirty="0"/>
              <a:t> </a:t>
            </a:r>
            <a:r>
              <a:rPr lang="en-US" altLang="ja-JP" sz="2400" dirty="0"/>
              <a:t>on three years after ERL2019</a:t>
            </a:r>
          </a:p>
          <a:p>
            <a:pPr marL="342900" indent="-342900">
              <a:buFont typeface="+mj-lt"/>
              <a:buAutoNum type="alphaUcParenR"/>
            </a:pPr>
            <a:r>
              <a:rPr lang="en-US" altLang="ja-JP" sz="2400" dirty="0"/>
              <a:t>Summary</a:t>
            </a:r>
            <a:endParaRPr lang="ja-JP" altLang="en-US" sz="2400" dirty="0"/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4E435E1-515A-4C1E-9797-A3156FACBE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200" y="252926"/>
            <a:ext cx="2644924" cy="1240723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415DF7B-2D40-4DC2-BD6A-907DF7C80A7F}"/>
              </a:ext>
            </a:extLst>
          </p:cNvPr>
          <p:cNvSpPr txBox="1"/>
          <p:nvPr/>
        </p:nvSpPr>
        <p:spPr>
          <a:xfrm>
            <a:off x="10502551" y="445136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22 </a:t>
            </a:r>
            <a:r>
              <a:rPr lang="en-US" altLang="ja-JP" dirty="0"/>
              <a:t>pages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76C3E02-C570-712F-CD10-B2F297D00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154801-EA01-49EA-87B7-78D7C9D41244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DEF9453-C8AB-7FEE-016D-763DD8F37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35" y="4554385"/>
            <a:ext cx="2572436" cy="158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63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図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290" y="1107168"/>
            <a:ext cx="2715266" cy="1508079"/>
          </a:xfrm>
          <a:prstGeom prst="rect">
            <a:avLst/>
          </a:prstGeom>
        </p:spPr>
      </p:pic>
      <p:pic>
        <p:nvPicPr>
          <p:cNvPr id="67" name="図 6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392" y="745111"/>
            <a:ext cx="5698880" cy="2210553"/>
          </a:xfrm>
          <a:prstGeom prst="rect">
            <a:avLst/>
          </a:prstGeom>
        </p:spPr>
      </p:pic>
      <p:sp>
        <p:nvSpPr>
          <p:cNvPr id="4" name="object 6"/>
          <p:cNvSpPr txBox="1"/>
          <p:nvPr/>
        </p:nvSpPr>
        <p:spPr>
          <a:xfrm>
            <a:off x="1682472" y="3860885"/>
            <a:ext cx="1506065" cy="553998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8637"/>
            <a:r>
              <a:rPr spc="-4" dirty="0">
                <a:latin typeface="Arial"/>
                <a:cs typeface="Arial"/>
              </a:rPr>
              <a:t>Beam</a:t>
            </a:r>
            <a:r>
              <a:rPr spc="-27" dirty="0">
                <a:latin typeface="Arial"/>
                <a:cs typeface="Arial"/>
              </a:rPr>
              <a:t> </a:t>
            </a:r>
            <a:r>
              <a:rPr spc="-4" dirty="0">
                <a:latin typeface="Arial"/>
                <a:cs typeface="Arial"/>
              </a:rPr>
              <a:t>parameter</a:t>
            </a:r>
            <a:endParaRPr dirty="0">
              <a:latin typeface="Arial"/>
              <a:cs typeface="Arial"/>
            </a:endParaRPr>
          </a:p>
        </p:txBody>
      </p:sp>
      <p:sp>
        <p:nvSpPr>
          <p:cNvPr id="5" name="object 7"/>
          <p:cNvSpPr txBox="1"/>
          <p:nvPr/>
        </p:nvSpPr>
        <p:spPr>
          <a:xfrm>
            <a:off x="1598041" y="4653703"/>
            <a:ext cx="2793168" cy="150810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sz="1400" spc="-4" dirty="0">
                <a:latin typeface="Arial"/>
                <a:cs typeface="Arial"/>
              </a:rPr>
              <a:t>Energy </a:t>
            </a:r>
            <a:r>
              <a:rPr sz="1400" dirty="0">
                <a:latin typeface="Arial"/>
                <a:cs typeface="Arial"/>
              </a:rPr>
              <a:t>: </a:t>
            </a:r>
            <a:r>
              <a:rPr sz="1400" spc="-4" dirty="0">
                <a:latin typeface="Arial"/>
                <a:cs typeface="Arial"/>
              </a:rPr>
              <a:t>17.5</a:t>
            </a:r>
            <a:r>
              <a:rPr sz="1400" spc="-62" dirty="0">
                <a:latin typeface="Arial"/>
                <a:cs typeface="Arial"/>
              </a:rPr>
              <a:t> </a:t>
            </a:r>
            <a:r>
              <a:rPr lang="en-US" sz="1400" spc="-62" dirty="0">
                <a:latin typeface="Arial"/>
                <a:cs typeface="Arial"/>
              </a:rPr>
              <a:t>(– 19.0) </a:t>
            </a:r>
            <a:r>
              <a:rPr sz="1400" spc="-4" dirty="0">
                <a:latin typeface="Arial"/>
                <a:cs typeface="Arial"/>
              </a:rPr>
              <a:t>MeV</a:t>
            </a:r>
            <a:endParaRPr sz="1400" dirty="0">
              <a:latin typeface="Arial"/>
              <a:cs typeface="Arial"/>
            </a:endParaRPr>
          </a:p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sz="1400" spc="-4" dirty="0">
                <a:latin typeface="Arial"/>
                <a:cs typeface="Arial"/>
              </a:rPr>
              <a:t>Bunch charge </a:t>
            </a:r>
            <a:r>
              <a:rPr sz="1400" dirty="0">
                <a:latin typeface="Arial"/>
                <a:cs typeface="Arial"/>
              </a:rPr>
              <a:t>: </a:t>
            </a:r>
            <a:r>
              <a:rPr sz="1400" spc="-4" dirty="0">
                <a:latin typeface="Arial"/>
                <a:cs typeface="Arial"/>
              </a:rPr>
              <a:t>60</a:t>
            </a:r>
            <a:r>
              <a:rPr sz="1400" spc="-62" dirty="0">
                <a:latin typeface="Arial"/>
                <a:cs typeface="Arial"/>
              </a:rPr>
              <a:t> </a:t>
            </a:r>
            <a:r>
              <a:rPr sz="1400" spc="-7" dirty="0">
                <a:latin typeface="Arial"/>
                <a:cs typeface="Arial"/>
              </a:rPr>
              <a:t>pC</a:t>
            </a:r>
            <a:endParaRPr sz="1400" dirty="0">
              <a:latin typeface="Arial"/>
              <a:cs typeface="Arial"/>
            </a:endParaRPr>
          </a:p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sz="1400" spc="-4" dirty="0">
                <a:latin typeface="Arial"/>
                <a:cs typeface="Arial"/>
              </a:rPr>
              <a:t>Repetition </a:t>
            </a:r>
            <a:r>
              <a:rPr sz="1400" dirty="0">
                <a:latin typeface="Arial"/>
                <a:cs typeface="Arial"/>
              </a:rPr>
              <a:t>: </a:t>
            </a:r>
            <a:r>
              <a:rPr sz="1400" spc="-4" dirty="0">
                <a:latin typeface="Arial"/>
                <a:cs typeface="Arial"/>
              </a:rPr>
              <a:t>81.25</a:t>
            </a:r>
            <a:r>
              <a:rPr sz="1400" spc="-27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MHz</a:t>
            </a:r>
          </a:p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sz="1400" spc="-4" dirty="0">
                <a:latin typeface="Arial"/>
                <a:cs typeface="Arial"/>
              </a:rPr>
              <a:t>Bunch length </a:t>
            </a:r>
            <a:r>
              <a:rPr sz="1400" dirty="0">
                <a:latin typeface="Arial"/>
                <a:cs typeface="Arial"/>
              </a:rPr>
              <a:t>: </a:t>
            </a:r>
            <a:r>
              <a:rPr lang="en-US" sz="1400" dirty="0">
                <a:latin typeface="Arial"/>
                <a:cs typeface="Arial"/>
              </a:rPr>
              <a:t>0.5 – </a:t>
            </a:r>
            <a:r>
              <a:rPr sz="1400" spc="-4" dirty="0">
                <a:latin typeface="Arial"/>
                <a:cs typeface="Arial"/>
              </a:rPr>
              <a:t>2</a:t>
            </a:r>
            <a:r>
              <a:rPr lang="en-US" sz="1400" spc="-4" dirty="0">
                <a:latin typeface="Arial"/>
                <a:cs typeface="Arial"/>
              </a:rPr>
              <a:t> </a:t>
            </a:r>
            <a:r>
              <a:rPr sz="1400" spc="-4" dirty="0" err="1">
                <a:latin typeface="Arial"/>
                <a:cs typeface="Arial"/>
              </a:rPr>
              <a:t>ps</a:t>
            </a:r>
            <a:r>
              <a:rPr sz="1400" spc="-68" dirty="0">
                <a:latin typeface="Arial"/>
                <a:cs typeface="Arial"/>
              </a:rPr>
              <a:t> </a:t>
            </a:r>
            <a:r>
              <a:rPr sz="1400" spc="-4" dirty="0">
                <a:latin typeface="Arial"/>
                <a:cs typeface="Arial"/>
              </a:rPr>
              <a:t>(</a:t>
            </a:r>
            <a:r>
              <a:rPr lang="en-US" sz="1400" spc="-4" dirty="0">
                <a:latin typeface="Arial"/>
                <a:cs typeface="Arial"/>
              </a:rPr>
              <a:t>FWHM</a:t>
            </a:r>
            <a:r>
              <a:rPr sz="1400" spc="-4" dirty="0">
                <a:latin typeface="Arial"/>
                <a:cs typeface="Arial"/>
              </a:rPr>
              <a:t>)</a:t>
            </a:r>
            <a:endParaRPr sz="1400" dirty="0">
              <a:latin typeface="Arial"/>
              <a:cs typeface="Arial"/>
            </a:endParaRPr>
          </a:p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sz="1400" spc="-4" dirty="0">
                <a:latin typeface="Arial"/>
                <a:cs typeface="Arial"/>
              </a:rPr>
              <a:t>Energy spread 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spc="-7" dirty="0">
                <a:latin typeface="Arial"/>
                <a:cs typeface="Arial"/>
              </a:rPr>
              <a:t>0.1%</a:t>
            </a:r>
            <a:endParaRPr sz="1400" dirty="0">
              <a:latin typeface="Arial"/>
              <a:cs typeface="Arial"/>
            </a:endParaRPr>
          </a:p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lang="en-US" sz="1400" spc="-4" dirty="0">
                <a:latin typeface="Arial"/>
                <a:cs typeface="Arial"/>
              </a:rPr>
              <a:t>Norm. </a:t>
            </a:r>
            <a:r>
              <a:rPr sz="1400" spc="-4" dirty="0">
                <a:latin typeface="Arial"/>
                <a:cs typeface="Arial"/>
              </a:rPr>
              <a:t>emittance </a:t>
            </a:r>
            <a:r>
              <a:rPr sz="1400" dirty="0">
                <a:latin typeface="Arial"/>
                <a:cs typeface="Arial"/>
              </a:rPr>
              <a:t>: 3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sz="1400" dirty="0">
                <a:latin typeface="Symbol"/>
                <a:cs typeface="Symbol"/>
              </a:rPr>
              <a:t></a:t>
            </a:r>
            <a:r>
              <a:rPr sz="140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Arial"/>
                <a:cs typeface="Arial"/>
              </a:rPr>
              <a:t>mm</a:t>
            </a:r>
            <a:r>
              <a:rPr sz="1400" spc="-17" dirty="0">
                <a:latin typeface="Arial"/>
                <a:cs typeface="Arial"/>
              </a:rPr>
              <a:t> </a:t>
            </a:r>
            <a:r>
              <a:rPr sz="1400" spc="-4" dirty="0">
                <a:latin typeface="Arial"/>
                <a:cs typeface="Arial"/>
              </a:rPr>
              <a:t>mrad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8"/>
          <p:cNvSpPr txBox="1"/>
          <p:nvPr/>
        </p:nvSpPr>
        <p:spPr>
          <a:xfrm>
            <a:off x="4262731" y="3993883"/>
            <a:ext cx="239861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637"/>
            <a:r>
              <a:rPr spc="-4" dirty="0">
                <a:latin typeface="Arial"/>
                <a:cs typeface="Arial"/>
              </a:rPr>
              <a:t>Undulator </a:t>
            </a:r>
            <a:r>
              <a:rPr lang="en-US" altLang="ja-JP" spc="-4" dirty="0">
                <a:latin typeface="Arial"/>
                <a:cs typeface="Arial"/>
              </a:rPr>
              <a:t>parameter</a:t>
            </a:r>
            <a:endParaRPr sz="1225" dirty="0">
              <a:latin typeface="Arial"/>
              <a:cs typeface="Arial"/>
            </a:endParaRPr>
          </a:p>
        </p:txBody>
      </p:sp>
      <p:sp>
        <p:nvSpPr>
          <p:cNvPr id="7" name="object 9"/>
          <p:cNvSpPr txBox="1"/>
          <p:nvPr/>
        </p:nvSpPr>
        <p:spPr>
          <a:xfrm>
            <a:off x="4440398" y="4596261"/>
            <a:ext cx="2006796" cy="1292662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lang="en-US" sz="1400" spc="-4" dirty="0">
                <a:latin typeface="Arial"/>
                <a:cs typeface="Arial"/>
              </a:rPr>
              <a:t>Type: APU (Planar)</a:t>
            </a:r>
          </a:p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lang="en-US" sz="1400" spc="-4" dirty="0">
                <a:latin typeface="Arial"/>
                <a:cs typeface="Arial"/>
              </a:rPr>
              <a:t>Gap: 10 mm (Fixed)</a:t>
            </a:r>
          </a:p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lang="en-US" sz="1400" spc="-4" dirty="0">
                <a:latin typeface="Arial"/>
                <a:cs typeface="Arial"/>
              </a:rPr>
              <a:t>K: 1.42</a:t>
            </a:r>
          </a:p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sz="1400" spc="-4" dirty="0">
                <a:latin typeface="Arial"/>
                <a:cs typeface="Arial"/>
              </a:rPr>
              <a:t>Period λ</a:t>
            </a:r>
            <a:r>
              <a:rPr sz="1400" spc="-4" baseline="-25000" dirty="0">
                <a:latin typeface="Arial"/>
                <a:cs typeface="Arial"/>
              </a:rPr>
              <a:t>u</a:t>
            </a:r>
            <a:r>
              <a:rPr sz="1400" spc="-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: </a:t>
            </a:r>
            <a:r>
              <a:rPr sz="1400" spc="-4" dirty="0">
                <a:latin typeface="Arial"/>
                <a:cs typeface="Arial"/>
              </a:rPr>
              <a:t>2</a:t>
            </a:r>
            <a:r>
              <a:rPr lang="en-US" sz="1400" spc="-4" dirty="0">
                <a:latin typeface="Arial"/>
                <a:cs typeface="Arial"/>
              </a:rPr>
              <a:t>4</a:t>
            </a:r>
            <a:r>
              <a:rPr sz="1400" spc="-68" dirty="0">
                <a:latin typeface="Arial"/>
                <a:cs typeface="Arial"/>
              </a:rPr>
              <a:t> </a:t>
            </a:r>
            <a:r>
              <a:rPr sz="1400" spc="-4" dirty="0">
                <a:latin typeface="Arial"/>
                <a:cs typeface="Arial"/>
              </a:rPr>
              <a:t>mm</a:t>
            </a:r>
            <a:endParaRPr sz="1400" dirty="0">
              <a:latin typeface="Arial"/>
              <a:cs typeface="Arial"/>
            </a:endParaRPr>
          </a:p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sz="1400" spc="-31" dirty="0">
                <a:latin typeface="Arial"/>
                <a:cs typeface="Arial"/>
              </a:rPr>
              <a:t>Total </a:t>
            </a:r>
            <a:r>
              <a:rPr sz="1400" spc="-4" dirty="0">
                <a:latin typeface="Arial"/>
                <a:cs typeface="Arial"/>
              </a:rPr>
              <a:t>length </a:t>
            </a:r>
            <a:r>
              <a:rPr sz="1400" dirty="0">
                <a:latin typeface="Arial"/>
                <a:cs typeface="Arial"/>
              </a:rPr>
              <a:t>: </a:t>
            </a:r>
            <a:r>
              <a:rPr lang="en-US" sz="1400" spc="-4" dirty="0">
                <a:latin typeface="Arial"/>
                <a:cs typeface="Arial"/>
              </a:rPr>
              <a:t>3</a:t>
            </a:r>
            <a:r>
              <a:rPr sz="1400" spc="-38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</a:t>
            </a:r>
          </a:p>
          <a:p>
            <a:pPr marL="202546" indent="-193908">
              <a:buChar char="•"/>
              <a:tabLst>
                <a:tab pos="202546" algn="l"/>
                <a:tab pos="202977" algn="l"/>
              </a:tabLst>
            </a:pPr>
            <a:r>
              <a:rPr sz="1400" spc="-4" dirty="0">
                <a:latin typeface="Arial"/>
                <a:cs typeface="Arial"/>
              </a:rPr>
              <a:t>N</a:t>
            </a:r>
            <a:r>
              <a:rPr lang="en-US" sz="1400" spc="-4" dirty="0">
                <a:latin typeface="Arial"/>
                <a:cs typeface="Arial"/>
              </a:rPr>
              <a:t>o.</a:t>
            </a:r>
            <a:r>
              <a:rPr sz="1400" spc="-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of </a:t>
            </a:r>
            <a:r>
              <a:rPr sz="1400" spc="-4" dirty="0">
                <a:latin typeface="Arial"/>
                <a:cs typeface="Arial"/>
              </a:rPr>
              <a:t>Undulator </a:t>
            </a:r>
            <a:r>
              <a:rPr sz="1400" dirty="0">
                <a:latin typeface="Arial"/>
                <a:cs typeface="Arial"/>
              </a:rPr>
              <a:t>: </a:t>
            </a:r>
            <a:r>
              <a:rPr lang="en-US" sz="1400" spc="-4" dirty="0">
                <a:latin typeface="Arial"/>
                <a:cs typeface="Arial"/>
              </a:rPr>
              <a:t>2</a:t>
            </a:r>
            <a:endParaRPr sz="1400" dirty="0">
              <a:latin typeface="Arial"/>
              <a:cs typeface="Arial"/>
            </a:endParaRPr>
          </a:p>
        </p:txBody>
      </p:sp>
      <p:cxnSp>
        <p:nvCxnSpPr>
          <p:cNvPr id="11" name="直線コネクタ 10"/>
          <p:cNvCxnSpPr/>
          <p:nvPr/>
        </p:nvCxnSpPr>
        <p:spPr bwMode="auto">
          <a:xfrm flipH="1">
            <a:off x="2886629" y="2443150"/>
            <a:ext cx="2736468" cy="79156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直線コネクタ 11"/>
          <p:cNvCxnSpPr/>
          <p:nvPr/>
        </p:nvCxnSpPr>
        <p:spPr bwMode="auto">
          <a:xfrm>
            <a:off x="6296160" y="2499229"/>
            <a:ext cx="1113873" cy="732703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808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E0E089E-08C5-42CD-82E2-26A6A92D5669}"/>
              </a:ext>
            </a:extLst>
          </p:cNvPr>
          <p:cNvGrpSpPr/>
          <p:nvPr/>
        </p:nvGrpSpPr>
        <p:grpSpPr>
          <a:xfrm>
            <a:off x="2886629" y="3059133"/>
            <a:ext cx="4562408" cy="599928"/>
            <a:chOff x="1692835" y="3980777"/>
            <a:chExt cx="6705614" cy="881746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2835" y="3980777"/>
              <a:ext cx="6705614" cy="762002"/>
            </a:xfrm>
            <a:prstGeom prst="rect">
              <a:avLst/>
            </a:prstGeom>
          </p:spPr>
        </p:pic>
        <p:sp>
          <p:nvSpPr>
            <p:cNvPr id="19" name="正方形/長方形 18"/>
            <p:cNvSpPr/>
            <p:nvPr/>
          </p:nvSpPr>
          <p:spPr>
            <a:xfrm>
              <a:off x="3705787" y="4480471"/>
              <a:ext cx="1428596" cy="3820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89" spc="-4" dirty="0">
                  <a:latin typeface="Arial"/>
                  <a:cs typeface="Arial"/>
                </a:rPr>
                <a:t>Undulator #1</a:t>
              </a:r>
              <a:endParaRPr lang="ja-JP" altLang="en-US" sz="1089" dirty="0"/>
            </a:p>
          </p:txBody>
        </p:sp>
        <p:sp>
          <p:nvSpPr>
            <p:cNvPr id="20" name="正方形/長方形 19"/>
            <p:cNvSpPr/>
            <p:nvPr/>
          </p:nvSpPr>
          <p:spPr>
            <a:xfrm>
              <a:off x="6185872" y="4471973"/>
              <a:ext cx="1428596" cy="3820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1089" spc="-4" dirty="0">
                  <a:latin typeface="Arial"/>
                  <a:cs typeface="Arial"/>
                </a:rPr>
                <a:t>Undulator #2</a:t>
              </a:r>
              <a:endParaRPr lang="ja-JP" altLang="en-US" sz="1089" dirty="0"/>
            </a:p>
          </p:txBody>
        </p:sp>
        <p:sp>
          <p:nvSpPr>
            <p:cNvPr id="23" name="屈折矢印 22"/>
            <p:cNvSpPr/>
            <p:nvPr/>
          </p:nvSpPr>
          <p:spPr>
            <a:xfrm flipV="1">
              <a:off x="7449992" y="4266230"/>
              <a:ext cx="548254" cy="456432"/>
            </a:xfrm>
            <a:prstGeom prst="bentUpArrow">
              <a:avLst>
                <a:gd name="adj1" fmla="val 10686"/>
                <a:gd name="adj2" fmla="val 25000"/>
                <a:gd name="adj3" fmla="val 2776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24" name="屈折矢印 23"/>
            <p:cNvSpPr/>
            <p:nvPr/>
          </p:nvSpPr>
          <p:spPr>
            <a:xfrm flipV="1">
              <a:off x="5139342" y="4273753"/>
              <a:ext cx="350871" cy="460253"/>
            </a:xfrm>
            <a:prstGeom prst="bentUpArrow">
              <a:avLst>
                <a:gd name="adj1" fmla="val 10686"/>
                <a:gd name="adj2" fmla="val 25000"/>
                <a:gd name="adj3" fmla="val 27767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rgbClr val="FF0000"/>
                </a:solidFill>
              </a:endParaRPr>
            </a:p>
          </p:txBody>
        </p:sp>
      </p:grpSp>
      <p:sp>
        <p:nvSpPr>
          <p:cNvPr id="25" name="正方形/長方形 24"/>
          <p:cNvSpPr/>
          <p:nvPr/>
        </p:nvSpPr>
        <p:spPr>
          <a:xfrm>
            <a:off x="5218998" y="2819081"/>
            <a:ext cx="976398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/>
            <a:r>
              <a:rPr lang="en-US" altLang="ja-JP" sz="1089" spc="-4" dirty="0">
                <a:latin typeface="Arial"/>
                <a:cs typeface="Arial"/>
              </a:rPr>
              <a:t>FEL monitor port#1</a:t>
            </a:r>
            <a:endParaRPr lang="en-US" altLang="ja-JP" sz="1089" dirty="0">
              <a:latin typeface="Arial"/>
              <a:cs typeface="Arial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6919774" y="2832722"/>
            <a:ext cx="980516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7"/>
            <a:r>
              <a:rPr lang="en-US" altLang="ja-JP" sz="1089" spc="-4" dirty="0">
                <a:latin typeface="Arial"/>
                <a:cs typeface="Arial"/>
              </a:rPr>
              <a:t>FEL monitor port #2</a:t>
            </a:r>
            <a:endParaRPr lang="en-US" altLang="ja-JP" sz="1089" dirty="0">
              <a:latin typeface="Arial"/>
              <a:cs typeface="Arial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F2EBC8A8-D0F5-4A5B-9B86-4D80204F6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5573" y="4353403"/>
            <a:ext cx="2109413" cy="1584431"/>
          </a:xfrm>
          <a:prstGeom prst="rect">
            <a:avLst/>
          </a:prstGeom>
        </p:spPr>
      </p:pic>
      <p:sp>
        <p:nvSpPr>
          <p:cNvPr id="9" name="タイトル 8"/>
          <p:cNvSpPr>
            <a:spLocks noGrp="1"/>
          </p:cNvSpPr>
          <p:nvPr>
            <p:ph type="title"/>
          </p:nvPr>
        </p:nvSpPr>
        <p:spPr>
          <a:xfrm>
            <a:off x="2621955" y="251788"/>
            <a:ext cx="3674204" cy="302259"/>
          </a:xfrm>
        </p:spPr>
        <p:txBody>
          <a:bodyPr>
            <a:noAutofit/>
          </a:bodyPr>
          <a:lstStyle/>
          <a:p>
            <a:r>
              <a:rPr lang="en-US" altLang="ja-JP" sz="3200" dirty="0">
                <a:latin typeface="+mn-lt"/>
              </a:rPr>
              <a:t>Setup of </a:t>
            </a:r>
            <a:r>
              <a:rPr lang="en-US" altLang="ja-JP" sz="3200" dirty="0" err="1">
                <a:latin typeface="+mn-lt"/>
              </a:rPr>
              <a:t>cERL</a:t>
            </a:r>
            <a:r>
              <a:rPr lang="en-US" altLang="ja-JP" sz="3200" dirty="0">
                <a:latin typeface="+mn-lt"/>
              </a:rPr>
              <a:t>-FEL</a:t>
            </a:r>
            <a:endParaRPr lang="ja-JP" altLang="en-US" sz="3200" dirty="0">
              <a:latin typeface="+mn-lt"/>
            </a:endParaRP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1643" y="2802396"/>
            <a:ext cx="995330" cy="1616417"/>
          </a:xfrm>
          <a:prstGeom prst="rect">
            <a:avLst/>
          </a:prstGeom>
        </p:spPr>
      </p:pic>
      <p:cxnSp>
        <p:nvCxnSpPr>
          <p:cNvPr id="13" name="直線矢印コネクタ 12"/>
          <p:cNvCxnSpPr>
            <a:stCxn id="22" idx="1"/>
          </p:cNvCxnSpPr>
          <p:nvPr/>
        </p:nvCxnSpPr>
        <p:spPr>
          <a:xfrm flipH="1" flipV="1">
            <a:off x="7135422" y="3318362"/>
            <a:ext cx="1926221" cy="292243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6466843" y="6056382"/>
            <a:ext cx="2133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Two 3m </a:t>
            </a:r>
            <a:r>
              <a:rPr kumimoji="1" lang="en-US" altLang="ja-JP" dirty="0" err="1"/>
              <a:t>undulators</a:t>
            </a:r>
            <a:endParaRPr kumimoji="1"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062533" y="5046654"/>
            <a:ext cx="15553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Only FEL was reflected and electron went through the hole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 flipV="1">
            <a:off x="8805684" y="3534414"/>
            <a:ext cx="1325357" cy="965603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1" name="テキスト ボックス 30"/>
          <p:cNvSpPr txBox="1"/>
          <p:nvPr/>
        </p:nvSpPr>
        <p:spPr>
          <a:xfrm>
            <a:off x="9719398" y="3202459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electron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 flipV="1">
            <a:off x="8729052" y="3860885"/>
            <a:ext cx="758346" cy="612883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 flipV="1">
            <a:off x="8783804" y="4130848"/>
            <a:ext cx="795946" cy="443912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0" name="直線コネクタ 39"/>
          <p:cNvCxnSpPr/>
          <p:nvPr/>
        </p:nvCxnSpPr>
        <p:spPr>
          <a:xfrm>
            <a:off x="9657990" y="4117432"/>
            <a:ext cx="712553" cy="224120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 flipV="1">
            <a:off x="9477908" y="3813552"/>
            <a:ext cx="837836" cy="65971"/>
          </a:xfrm>
          <a:prstGeom prst="line">
            <a:avLst/>
          </a:prstGeom>
          <a:ln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1" name="テキスト ボックス 50"/>
          <p:cNvSpPr txBox="1"/>
          <p:nvPr/>
        </p:nvSpPr>
        <p:spPr>
          <a:xfrm>
            <a:off x="8519363" y="951192"/>
            <a:ext cx="2215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FEL profile at mirror</a:t>
            </a:r>
            <a:endParaRPr kumimoji="1" lang="ja-JP" altLang="en-US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10052454" y="3913074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00B0F0"/>
                </a:solidFill>
              </a:rPr>
              <a:t>FEL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 flipH="1" flipV="1">
            <a:off x="5470313" y="3258470"/>
            <a:ext cx="3591331" cy="42398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8" name="テキスト ボックス 57"/>
          <p:cNvSpPr txBox="1"/>
          <p:nvPr/>
        </p:nvSpPr>
        <p:spPr>
          <a:xfrm>
            <a:off x="6842842" y="415760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Operation was done by burst mode</a:t>
            </a:r>
            <a:endParaRPr kumimoji="1" lang="ja-JP" altLang="en-US" dirty="0"/>
          </a:p>
        </p:txBody>
      </p:sp>
      <p:cxnSp>
        <p:nvCxnSpPr>
          <p:cNvPr id="63" name="直線矢印コネクタ 62"/>
          <p:cNvCxnSpPr/>
          <p:nvPr/>
        </p:nvCxnSpPr>
        <p:spPr>
          <a:xfrm>
            <a:off x="2590319" y="1963964"/>
            <a:ext cx="1344286" cy="108997"/>
          </a:xfrm>
          <a:prstGeom prst="straightConnector1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4" name="テキスト ボックス 63"/>
          <p:cNvSpPr txBox="1"/>
          <p:nvPr/>
        </p:nvSpPr>
        <p:spPr>
          <a:xfrm>
            <a:off x="1491076" y="1726711"/>
            <a:ext cx="1209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Bunch length compressed in this arc section</a:t>
            </a:r>
            <a:endParaRPr kumimoji="1" lang="ja-JP" altLang="en-US" dirty="0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C9B2337-8965-46D9-BBEC-E97E632B4F99}"/>
              </a:ext>
            </a:extLst>
          </p:cNvPr>
          <p:cNvSpPr/>
          <p:nvPr/>
        </p:nvSpPr>
        <p:spPr>
          <a:xfrm>
            <a:off x="1847529" y="6271744"/>
            <a:ext cx="4619315" cy="557204"/>
          </a:xfrm>
          <a:prstGeom prst="rect">
            <a:avLst/>
          </a:prstGeom>
          <a:solidFill>
            <a:srgbClr val="FFFFCC"/>
          </a:solidFill>
        </p:spPr>
        <p:txBody>
          <a:bodyPr wrap="square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ja-JP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Demonstration of</a:t>
            </a:r>
            <a:r>
              <a:rPr lang="en-US" altLang="ja-JP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PoC of the EUV-FEL First ERL-based SASE-FEL in the world(explained later)</a:t>
            </a: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2AF062E-2EE8-8289-F870-5D69EBDB5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E52DA-4842-4DF8-8472-1488FA0455A3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1206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77"/>
    </mc:Choice>
    <mc:Fallback xmlns="">
      <p:transition spd="slow" advTm="3367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文字と写真のスクリーンショット&#10;&#10;自動的に生成された説明">
            <a:extLst>
              <a:ext uri="{FF2B5EF4-FFF2-40B4-BE49-F238E27FC236}">
                <a16:creationId xmlns:a16="http://schemas.microsoft.com/office/drawing/2014/main" id="{D5DCDD05-CC75-4046-B6F1-3BB9BA86CA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469" y="3666982"/>
            <a:ext cx="3705955" cy="256138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53FBBBD-A294-FD46-94D3-5C4828A6DF19}"/>
              </a:ext>
            </a:extLst>
          </p:cNvPr>
          <p:cNvGrpSpPr/>
          <p:nvPr/>
        </p:nvGrpSpPr>
        <p:grpSpPr>
          <a:xfrm>
            <a:off x="916077" y="1035156"/>
            <a:ext cx="3556796" cy="2515611"/>
            <a:chOff x="528430" y="674147"/>
            <a:chExt cx="4141564" cy="3105690"/>
          </a:xfrm>
        </p:grpSpPr>
        <p:pic>
          <p:nvPicPr>
            <p:cNvPr id="7" name="図 2" descr="屋内, 天井, テーブル, 座る が含まれている画像&#10;&#10;自動的に生成された説明">
              <a:extLst>
                <a:ext uri="{FF2B5EF4-FFF2-40B4-BE49-F238E27FC236}">
                  <a16:creationId xmlns:a16="http://schemas.microsoft.com/office/drawing/2014/main" id="{1EC8736E-4885-4002-A14E-955E84C90B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430" y="674147"/>
              <a:ext cx="4141564" cy="310569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テキスト ボックス 3">
              <a:extLst>
                <a:ext uri="{FF2B5EF4-FFF2-40B4-BE49-F238E27FC236}">
                  <a16:creationId xmlns:a16="http://schemas.microsoft.com/office/drawing/2014/main" id="{68FD8535-4B65-4C79-8CA4-CFD42E85E0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0092" y="1885581"/>
              <a:ext cx="761068" cy="40071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509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U01</a:t>
              </a:r>
              <a:endParaRPr lang="ja-JP" altLang="en-US" sz="150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テキスト ボックス 4">
              <a:extLst>
                <a:ext uri="{FF2B5EF4-FFF2-40B4-BE49-F238E27FC236}">
                  <a16:creationId xmlns:a16="http://schemas.microsoft.com/office/drawing/2014/main" id="{79C20A05-CB6B-4917-9075-5CE14A61DA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9213" y="2598273"/>
              <a:ext cx="807942" cy="400711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ja-JP" sz="1509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U02</a:t>
              </a:r>
              <a:endParaRPr lang="ja-JP" altLang="en-US" sz="1509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3B395E8-6CB2-4EDC-BF52-16EA5AC3A0F1}"/>
              </a:ext>
            </a:extLst>
          </p:cNvPr>
          <p:cNvSpPr txBox="1"/>
          <p:nvPr/>
        </p:nvSpPr>
        <p:spPr>
          <a:xfrm>
            <a:off x="1775520" y="637907"/>
            <a:ext cx="8155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368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ja-JP" sz="1368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Apply fixed Gap (Adjustable Phase </a:t>
            </a:r>
            <a:r>
              <a:rPr lang="en-US" altLang="ja-JP" sz="1368" b="1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Undulartor</a:t>
            </a:r>
            <a:r>
              <a:rPr lang="en-US" altLang="ja-JP" sz="1368" b="1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(APU))</a:t>
            </a:r>
            <a:r>
              <a:rPr lang="ja-JP" altLang="en-US" sz="136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　</a:t>
            </a:r>
            <a:r>
              <a:rPr lang="en-US" altLang="ja-JP" sz="136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ja-JP" sz="1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compact &amp; cheaper undulator</a:t>
            </a:r>
            <a:endParaRPr lang="ja-JP" altLang="en-US" sz="16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07705" y="6228368"/>
            <a:ext cx="5906127" cy="539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52" dirty="0"/>
              <a:t>Beam orbit calculation by the magnet arrangement. &gt;100μm</a:t>
            </a:r>
            <a:r>
              <a:rPr lang="ja-JP" altLang="en-US" sz="1452" dirty="0"/>
              <a:t> </a:t>
            </a:r>
            <a:r>
              <a:rPr lang="en-US" altLang="ja-JP" sz="1452" dirty="0"/>
              <a:t>of beam orbit</a:t>
            </a:r>
            <a:r>
              <a:rPr lang="ja-JP" altLang="en-US" sz="1452" dirty="0"/>
              <a:t>。</a:t>
            </a:r>
            <a:r>
              <a:rPr lang="en-US" altLang="ja-JP" sz="1452" b="1" u="sng" dirty="0">
                <a:solidFill>
                  <a:srgbClr val="FF0000"/>
                </a:solidFill>
              </a:rPr>
              <a:t>OK for making good magnetic field of undulator.</a:t>
            </a:r>
          </a:p>
        </p:txBody>
      </p:sp>
      <p:sp>
        <p:nvSpPr>
          <p:cNvPr id="13" name="タイトル 12"/>
          <p:cNvSpPr>
            <a:spLocks noGrp="1"/>
          </p:cNvSpPr>
          <p:nvPr>
            <p:ph type="title" idx="4294967295"/>
          </p:nvPr>
        </p:nvSpPr>
        <p:spPr>
          <a:xfrm>
            <a:off x="2073679" y="82343"/>
            <a:ext cx="8365749" cy="503757"/>
          </a:xfrm>
        </p:spPr>
        <p:txBody>
          <a:bodyPr>
            <a:normAutofit fontScale="90000"/>
          </a:bodyPr>
          <a:lstStyle/>
          <a:p>
            <a:pPr algn="ctr" rtl="0" eaLnBrk="1" latinLnBrk="0" hangingPunct="1"/>
            <a:r>
              <a:rPr lang="en-US" altLang="ja-JP" sz="2903" b="1" dirty="0" err="1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cERL</a:t>
            </a:r>
            <a:r>
              <a:rPr lang="en-US" altLang="ja-JP" sz="2903" b="1" dirty="0">
                <a:solidFill>
                  <a:srgbClr val="0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-FEL undulator</a:t>
            </a:r>
            <a:endParaRPr lang="ja-JP" altLang="ja-JP" sz="2903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9112810" y="237504"/>
            <a:ext cx="2933239" cy="3157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ja-JP" sz="1452" dirty="0"/>
              <a:t>M. Adachi To  be submitted 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8765929" y="6211967"/>
            <a:ext cx="2844800" cy="365125"/>
          </a:xfrm>
        </p:spPr>
        <p:txBody>
          <a:bodyPr/>
          <a:lstStyle/>
          <a:p>
            <a:fld id="{DEC50FEB-0B3F-4F0D-95B7-C00CE76B9C0D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pic>
        <p:nvPicPr>
          <p:cNvPr id="17" name="cERL-FEL_crosssection_Undulator20190425.pdf" descr="cERL-FEL_crosssection_Undulator20190425.pdf"/>
          <p:cNvPicPr>
            <a:picLocks noChangeAspect="1"/>
          </p:cNvPicPr>
          <p:nvPr/>
        </p:nvPicPr>
        <p:blipFill>
          <a:blip r:embed="rId5"/>
          <a:srcRect l="588" r="588"/>
          <a:stretch>
            <a:fillRect/>
          </a:stretch>
        </p:blipFill>
        <p:spPr>
          <a:xfrm>
            <a:off x="5894000" y="4019950"/>
            <a:ext cx="5220845" cy="181291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正方形/長方形 10"/>
          <p:cNvSpPr/>
          <p:nvPr/>
        </p:nvSpPr>
        <p:spPr>
          <a:xfrm>
            <a:off x="8908737" y="2360968"/>
            <a:ext cx="3137312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452" dirty="0"/>
              <a:t>Fix 10 mm gap</a:t>
            </a:r>
          </a:p>
          <a:p>
            <a:r>
              <a:rPr lang="en-US" altLang="ja-JP" sz="1452" dirty="0">
                <a:sym typeface="Wingdings" panose="05000000000000000000" pitchFamily="2" charset="2"/>
              </a:rPr>
              <a:t></a:t>
            </a:r>
            <a:r>
              <a:rPr lang="ja-JP" altLang="en-US" sz="1452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ja-JP" sz="1452" dirty="0">
                <a:solidFill>
                  <a:srgbClr val="FF0000"/>
                </a:solidFill>
                <a:sym typeface="Wingdings" panose="05000000000000000000" pitchFamily="2" charset="2"/>
              </a:rPr>
              <a:t>Reduce the magnetic force under changing the K-value. This results in making compact girder. </a:t>
            </a:r>
            <a:endParaRPr lang="en-US" altLang="ja-JP" sz="1452" dirty="0">
              <a:solidFill>
                <a:srgbClr val="FF0000"/>
              </a:solidFill>
            </a:endParaRPr>
          </a:p>
        </p:txBody>
      </p:sp>
      <p:grpSp>
        <p:nvGrpSpPr>
          <p:cNvPr id="20" name="グループ化 19"/>
          <p:cNvGrpSpPr/>
          <p:nvPr/>
        </p:nvGrpSpPr>
        <p:grpSpPr>
          <a:xfrm>
            <a:off x="6635257" y="1121870"/>
            <a:ext cx="2177509" cy="288030"/>
            <a:chOff x="5638800" y="1701800"/>
            <a:chExt cx="2400300" cy="317500"/>
          </a:xfrm>
        </p:grpSpPr>
        <p:sp>
          <p:nvSpPr>
            <p:cNvPr id="4" name="正方形/長方形 3"/>
            <p:cNvSpPr/>
            <p:nvPr/>
          </p:nvSpPr>
          <p:spPr>
            <a:xfrm>
              <a:off x="56388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59817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63246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66675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0104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73533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正方形/長方形 27"/>
            <p:cNvSpPr/>
            <p:nvPr/>
          </p:nvSpPr>
          <p:spPr>
            <a:xfrm>
              <a:off x="76962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右矢印 13"/>
            <p:cNvSpPr/>
            <p:nvPr/>
          </p:nvSpPr>
          <p:spPr>
            <a:xfrm>
              <a:off x="5772150" y="1821635"/>
              <a:ext cx="171450" cy="15875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右矢印 28"/>
            <p:cNvSpPr/>
            <p:nvPr/>
          </p:nvSpPr>
          <p:spPr>
            <a:xfrm>
              <a:off x="7096125" y="1821635"/>
              <a:ext cx="171450" cy="15875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右矢印 30"/>
            <p:cNvSpPr/>
            <p:nvPr/>
          </p:nvSpPr>
          <p:spPr>
            <a:xfrm flipH="1">
              <a:off x="7781925" y="1802585"/>
              <a:ext cx="152400" cy="16510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右矢印 33"/>
            <p:cNvSpPr/>
            <p:nvPr/>
          </p:nvSpPr>
          <p:spPr>
            <a:xfrm flipH="1">
              <a:off x="6419850" y="1815285"/>
              <a:ext cx="152400" cy="16510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下矢印 14"/>
            <p:cNvSpPr/>
            <p:nvPr/>
          </p:nvSpPr>
          <p:spPr>
            <a:xfrm>
              <a:off x="6057900" y="1807965"/>
              <a:ext cx="171450" cy="17145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下矢印 34"/>
            <p:cNvSpPr/>
            <p:nvPr/>
          </p:nvSpPr>
          <p:spPr>
            <a:xfrm>
              <a:off x="7415213" y="1807965"/>
              <a:ext cx="171450" cy="17145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下矢印 35"/>
            <p:cNvSpPr/>
            <p:nvPr/>
          </p:nvSpPr>
          <p:spPr>
            <a:xfrm flipV="1">
              <a:off x="6719889" y="1802585"/>
              <a:ext cx="190500" cy="15778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66" name="グループ化 65"/>
          <p:cNvGrpSpPr/>
          <p:nvPr/>
        </p:nvGrpSpPr>
        <p:grpSpPr>
          <a:xfrm>
            <a:off x="6631858" y="2469247"/>
            <a:ext cx="2177509" cy="288030"/>
            <a:chOff x="5638800" y="1701800"/>
            <a:chExt cx="2400300" cy="317500"/>
          </a:xfrm>
        </p:grpSpPr>
        <p:sp>
          <p:nvSpPr>
            <p:cNvPr id="67" name="正方形/長方形 66"/>
            <p:cNvSpPr/>
            <p:nvPr/>
          </p:nvSpPr>
          <p:spPr>
            <a:xfrm>
              <a:off x="56388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8" name="正方形/長方形 67"/>
            <p:cNvSpPr/>
            <p:nvPr/>
          </p:nvSpPr>
          <p:spPr>
            <a:xfrm>
              <a:off x="59817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正方形/長方形 68"/>
            <p:cNvSpPr/>
            <p:nvPr/>
          </p:nvSpPr>
          <p:spPr>
            <a:xfrm>
              <a:off x="63246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66675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1" name="正方形/長方形 70"/>
            <p:cNvSpPr/>
            <p:nvPr/>
          </p:nvSpPr>
          <p:spPr>
            <a:xfrm>
              <a:off x="70104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正方形/長方形 71"/>
            <p:cNvSpPr/>
            <p:nvPr/>
          </p:nvSpPr>
          <p:spPr>
            <a:xfrm>
              <a:off x="73533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正方形/長方形 72"/>
            <p:cNvSpPr/>
            <p:nvPr/>
          </p:nvSpPr>
          <p:spPr>
            <a:xfrm>
              <a:off x="7696200" y="1701800"/>
              <a:ext cx="342900" cy="3175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4" name="右矢印 73"/>
            <p:cNvSpPr/>
            <p:nvPr/>
          </p:nvSpPr>
          <p:spPr>
            <a:xfrm>
              <a:off x="5772150" y="1821635"/>
              <a:ext cx="171450" cy="15875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右矢印 74"/>
            <p:cNvSpPr/>
            <p:nvPr/>
          </p:nvSpPr>
          <p:spPr>
            <a:xfrm>
              <a:off x="7096125" y="1821635"/>
              <a:ext cx="171450" cy="15875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右矢印 75"/>
            <p:cNvSpPr/>
            <p:nvPr/>
          </p:nvSpPr>
          <p:spPr>
            <a:xfrm flipH="1">
              <a:off x="7781925" y="1802585"/>
              <a:ext cx="152400" cy="16510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7" name="右矢印 76"/>
            <p:cNvSpPr/>
            <p:nvPr/>
          </p:nvSpPr>
          <p:spPr>
            <a:xfrm flipH="1">
              <a:off x="6419850" y="1815285"/>
              <a:ext cx="152400" cy="165100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8" name="下矢印 77"/>
            <p:cNvSpPr/>
            <p:nvPr/>
          </p:nvSpPr>
          <p:spPr>
            <a:xfrm>
              <a:off x="6057900" y="1807965"/>
              <a:ext cx="171450" cy="17145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9" name="下矢印 78"/>
            <p:cNvSpPr/>
            <p:nvPr/>
          </p:nvSpPr>
          <p:spPr>
            <a:xfrm>
              <a:off x="7415213" y="1807965"/>
              <a:ext cx="171450" cy="17145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0" name="下矢印 79"/>
            <p:cNvSpPr/>
            <p:nvPr/>
          </p:nvSpPr>
          <p:spPr>
            <a:xfrm flipV="1">
              <a:off x="6719889" y="1802585"/>
              <a:ext cx="190500" cy="157780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9" name="テキスト ボックス 98"/>
          <p:cNvSpPr txBox="1"/>
          <p:nvPr/>
        </p:nvSpPr>
        <p:spPr>
          <a:xfrm>
            <a:off x="6585593" y="3348767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Slide lower magnet array</a:t>
            </a:r>
            <a:endParaRPr kumimoji="1" lang="ja-JP" altLang="en-US" dirty="0"/>
          </a:p>
        </p:txBody>
      </p:sp>
      <p:sp>
        <p:nvSpPr>
          <p:cNvPr id="102" name="テキスト ボックス 101"/>
          <p:cNvSpPr txBox="1"/>
          <p:nvPr/>
        </p:nvSpPr>
        <p:spPr>
          <a:xfrm>
            <a:off x="6102853" y="1460860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e-</a:t>
            </a:r>
            <a:endParaRPr kumimoji="1" lang="ja-JP" altLang="en-US" dirty="0"/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4869820" y="103399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K</a:t>
            </a:r>
            <a:r>
              <a:rPr lang="en-US" altLang="ja-JP" b="1" u="sng" dirty="0"/>
              <a:t>-value</a:t>
            </a:r>
            <a:r>
              <a:rPr kumimoji="1" lang="ja-JP" altLang="en-US" b="1" u="sng" dirty="0"/>
              <a:t> </a:t>
            </a:r>
            <a:r>
              <a:rPr kumimoji="1" lang="en-US" altLang="ja-JP" b="1" u="sng" dirty="0"/>
              <a:t>max</a:t>
            </a:r>
            <a:endParaRPr kumimoji="1" lang="ja-JP" altLang="en-US" b="1" u="sng" dirty="0"/>
          </a:p>
        </p:txBody>
      </p:sp>
      <p:sp>
        <p:nvSpPr>
          <p:cNvPr id="105" name="テキスト ボックス 104"/>
          <p:cNvSpPr txBox="1"/>
          <p:nvPr/>
        </p:nvSpPr>
        <p:spPr>
          <a:xfrm>
            <a:off x="4786777" y="239318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/>
              <a:t>K</a:t>
            </a:r>
            <a:r>
              <a:rPr lang="en-US" altLang="ja-JP" b="1" u="sng" dirty="0"/>
              <a:t>-value min.</a:t>
            </a:r>
            <a:endParaRPr kumimoji="1" lang="ja-JP" altLang="en-US" b="1" u="sng" dirty="0"/>
          </a:p>
        </p:txBody>
      </p:sp>
      <p:sp>
        <p:nvSpPr>
          <p:cNvPr id="106" name="テキスト ボックス 105"/>
          <p:cNvSpPr txBox="1"/>
          <p:nvPr/>
        </p:nvSpPr>
        <p:spPr>
          <a:xfrm>
            <a:off x="8938657" y="1035156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Magnet array(upper)</a:t>
            </a:r>
            <a:endParaRPr kumimoji="1" lang="en-US" altLang="ja-JP" dirty="0"/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8894469" y="1732803"/>
            <a:ext cx="2313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Magnet array (lower)</a:t>
            </a:r>
            <a:endParaRPr kumimoji="1" lang="en-US" altLang="ja-JP" dirty="0"/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5791244" y="2735065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e-</a:t>
            </a:r>
            <a:endParaRPr kumimoji="1" lang="ja-JP" altLang="en-US" dirty="0"/>
          </a:p>
        </p:txBody>
      </p:sp>
      <p:sp>
        <p:nvSpPr>
          <p:cNvPr id="111" name="テキスト ボックス 110"/>
          <p:cNvSpPr txBox="1"/>
          <p:nvPr/>
        </p:nvSpPr>
        <p:spPr>
          <a:xfrm>
            <a:off x="8028875" y="4461895"/>
            <a:ext cx="647934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89" dirty="0"/>
              <a:t>magnet</a:t>
            </a:r>
          </a:p>
        </p:txBody>
      </p:sp>
      <p:sp>
        <p:nvSpPr>
          <p:cNvPr id="112" name="テキスト ボックス 111"/>
          <p:cNvSpPr txBox="1"/>
          <p:nvPr/>
        </p:nvSpPr>
        <p:spPr>
          <a:xfrm>
            <a:off x="8148924" y="4966644"/>
            <a:ext cx="647934" cy="259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89" dirty="0"/>
              <a:t>magnet</a:t>
            </a:r>
          </a:p>
        </p:txBody>
      </p:sp>
      <p:cxnSp>
        <p:nvCxnSpPr>
          <p:cNvPr id="114" name="直線矢印コネクタ 113"/>
          <p:cNvCxnSpPr/>
          <p:nvPr/>
        </p:nvCxnSpPr>
        <p:spPr>
          <a:xfrm flipV="1">
            <a:off x="6966410" y="5092288"/>
            <a:ext cx="116121" cy="849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テキスト ボックス 114"/>
          <p:cNvSpPr txBox="1"/>
          <p:nvPr/>
        </p:nvSpPr>
        <p:spPr>
          <a:xfrm>
            <a:off x="6668717" y="5941931"/>
            <a:ext cx="4224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Al chamber of 10mm with </a:t>
            </a:r>
            <a:r>
              <a:rPr kumimoji="1" lang="en-US" altLang="ja-JP" dirty="0"/>
              <a:t>50μm</a:t>
            </a:r>
            <a:r>
              <a:rPr lang="ja-JP" altLang="en-US" dirty="0"/>
              <a:t> </a:t>
            </a:r>
            <a:r>
              <a:rPr lang="en-US" altLang="ja-JP" dirty="0"/>
              <a:t>space</a:t>
            </a:r>
          </a:p>
          <a:p>
            <a:r>
              <a:rPr lang="en-US" altLang="ja-JP" b="1" u="sng" dirty="0">
                <a:solidFill>
                  <a:srgbClr val="FF0000"/>
                </a:solidFill>
              </a:rPr>
              <a:t>Can slide the magnet array smoothly</a:t>
            </a:r>
            <a:endParaRPr kumimoji="1" lang="ja-JP" altLang="en-US" b="1" u="sng" dirty="0">
              <a:solidFill>
                <a:srgbClr val="FF0000"/>
              </a:solidFill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6456492" y="1541727"/>
            <a:ext cx="2432415" cy="429995"/>
            <a:chOff x="4933501" y="2278690"/>
            <a:chExt cx="2681287" cy="473990"/>
          </a:xfrm>
        </p:grpSpPr>
        <p:sp>
          <p:nvSpPr>
            <p:cNvPr id="54" name="正方形/長方形 53"/>
            <p:cNvSpPr/>
            <p:nvPr/>
          </p:nvSpPr>
          <p:spPr>
            <a:xfrm flipV="1">
              <a:off x="5130557" y="2430570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正方形/長方形 54"/>
            <p:cNvSpPr/>
            <p:nvPr/>
          </p:nvSpPr>
          <p:spPr>
            <a:xfrm flipV="1">
              <a:off x="5473457" y="2430570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6" name="正方形/長方形 55"/>
            <p:cNvSpPr/>
            <p:nvPr/>
          </p:nvSpPr>
          <p:spPr>
            <a:xfrm flipV="1">
              <a:off x="5816357" y="2430570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正方形/長方形 56"/>
            <p:cNvSpPr/>
            <p:nvPr/>
          </p:nvSpPr>
          <p:spPr>
            <a:xfrm flipV="1">
              <a:off x="6159257" y="2430570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正方形/長方形 57"/>
            <p:cNvSpPr/>
            <p:nvPr/>
          </p:nvSpPr>
          <p:spPr>
            <a:xfrm flipV="1">
              <a:off x="6502157" y="2430570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右矢印 59"/>
            <p:cNvSpPr/>
            <p:nvPr/>
          </p:nvSpPr>
          <p:spPr>
            <a:xfrm flipV="1">
              <a:off x="5902082" y="2470050"/>
              <a:ext cx="171450" cy="161055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1" name="右矢印 60"/>
            <p:cNvSpPr/>
            <p:nvPr/>
          </p:nvSpPr>
          <p:spPr>
            <a:xfrm flipH="1" flipV="1">
              <a:off x="6587882" y="2482934"/>
              <a:ext cx="152400" cy="167497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右矢印 61"/>
            <p:cNvSpPr/>
            <p:nvPr/>
          </p:nvSpPr>
          <p:spPr>
            <a:xfrm flipH="1" flipV="1">
              <a:off x="5225807" y="2470050"/>
              <a:ext cx="152400" cy="167497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4" name="下矢印 63"/>
            <p:cNvSpPr/>
            <p:nvPr/>
          </p:nvSpPr>
          <p:spPr>
            <a:xfrm flipV="1">
              <a:off x="6221170" y="2471034"/>
              <a:ext cx="171450" cy="173939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下矢印 64"/>
            <p:cNvSpPr/>
            <p:nvPr/>
          </p:nvSpPr>
          <p:spPr>
            <a:xfrm>
              <a:off x="5525846" y="2490361"/>
              <a:ext cx="190500" cy="160071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1" name="直線矢印コネクタ 100"/>
            <p:cNvCxnSpPr/>
            <p:nvPr/>
          </p:nvCxnSpPr>
          <p:spPr>
            <a:xfrm>
              <a:off x="4933501" y="2278690"/>
              <a:ext cx="2681287" cy="46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正方形/長方形 96"/>
            <p:cNvSpPr/>
            <p:nvPr/>
          </p:nvSpPr>
          <p:spPr>
            <a:xfrm flipV="1">
              <a:off x="6841310" y="2426192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0" name="正方形/長方形 99"/>
            <p:cNvSpPr/>
            <p:nvPr/>
          </p:nvSpPr>
          <p:spPr>
            <a:xfrm flipV="1">
              <a:off x="7184210" y="2426192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3" name="右矢印 102"/>
            <p:cNvSpPr/>
            <p:nvPr/>
          </p:nvSpPr>
          <p:spPr>
            <a:xfrm flipV="1">
              <a:off x="7269935" y="2465672"/>
              <a:ext cx="171450" cy="161055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" name="下矢印 112"/>
            <p:cNvSpPr/>
            <p:nvPr/>
          </p:nvSpPr>
          <p:spPr>
            <a:xfrm>
              <a:off x="6893699" y="2485983"/>
              <a:ext cx="190500" cy="160071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6" name="グループ化 115"/>
          <p:cNvGrpSpPr/>
          <p:nvPr/>
        </p:nvGrpSpPr>
        <p:grpSpPr>
          <a:xfrm>
            <a:off x="6155683" y="2882064"/>
            <a:ext cx="2432415" cy="429995"/>
            <a:chOff x="4933501" y="2278690"/>
            <a:chExt cx="2681287" cy="473990"/>
          </a:xfrm>
        </p:grpSpPr>
        <p:sp>
          <p:nvSpPr>
            <p:cNvPr id="117" name="正方形/長方形 116"/>
            <p:cNvSpPr/>
            <p:nvPr/>
          </p:nvSpPr>
          <p:spPr>
            <a:xfrm flipV="1">
              <a:off x="5130557" y="2430570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8" name="正方形/長方形 117"/>
            <p:cNvSpPr/>
            <p:nvPr/>
          </p:nvSpPr>
          <p:spPr>
            <a:xfrm flipV="1">
              <a:off x="5473457" y="2430570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9" name="正方形/長方形 118"/>
            <p:cNvSpPr/>
            <p:nvPr/>
          </p:nvSpPr>
          <p:spPr>
            <a:xfrm flipV="1">
              <a:off x="5816357" y="2430570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0" name="正方形/長方形 119"/>
            <p:cNvSpPr/>
            <p:nvPr/>
          </p:nvSpPr>
          <p:spPr>
            <a:xfrm flipV="1">
              <a:off x="6159257" y="2430570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1" name="正方形/長方形 120"/>
            <p:cNvSpPr/>
            <p:nvPr/>
          </p:nvSpPr>
          <p:spPr>
            <a:xfrm flipV="1">
              <a:off x="6502157" y="2430570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2" name="右矢印 121"/>
            <p:cNvSpPr/>
            <p:nvPr/>
          </p:nvSpPr>
          <p:spPr>
            <a:xfrm flipV="1">
              <a:off x="5902082" y="2470050"/>
              <a:ext cx="171450" cy="161055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3" name="右矢印 122"/>
            <p:cNvSpPr/>
            <p:nvPr/>
          </p:nvSpPr>
          <p:spPr>
            <a:xfrm flipH="1" flipV="1">
              <a:off x="6587882" y="2482934"/>
              <a:ext cx="152400" cy="167497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" name="右矢印 123"/>
            <p:cNvSpPr/>
            <p:nvPr/>
          </p:nvSpPr>
          <p:spPr>
            <a:xfrm flipH="1" flipV="1">
              <a:off x="5225807" y="2470050"/>
              <a:ext cx="152400" cy="167497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" name="下矢印 124"/>
            <p:cNvSpPr/>
            <p:nvPr/>
          </p:nvSpPr>
          <p:spPr>
            <a:xfrm flipV="1">
              <a:off x="6221170" y="2471034"/>
              <a:ext cx="171450" cy="173939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" name="下矢印 125"/>
            <p:cNvSpPr/>
            <p:nvPr/>
          </p:nvSpPr>
          <p:spPr>
            <a:xfrm>
              <a:off x="5525846" y="2490361"/>
              <a:ext cx="190500" cy="160071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7" name="直線矢印コネクタ 126"/>
            <p:cNvCxnSpPr/>
            <p:nvPr/>
          </p:nvCxnSpPr>
          <p:spPr>
            <a:xfrm>
              <a:off x="4933501" y="2278690"/>
              <a:ext cx="2681287" cy="46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正方形/長方形 127"/>
            <p:cNvSpPr/>
            <p:nvPr/>
          </p:nvSpPr>
          <p:spPr>
            <a:xfrm flipV="1">
              <a:off x="6841310" y="2426192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9" name="正方形/長方形 128"/>
            <p:cNvSpPr/>
            <p:nvPr/>
          </p:nvSpPr>
          <p:spPr>
            <a:xfrm flipV="1">
              <a:off x="7184210" y="2426192"/>
              <a:ext cx="342900" cy="32211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0" name="右矢印 129"/>
            <p:cNvSpPr/>
            <p:nvPr/>
          </p:nvSpPr>
          <p:spPr>
            <a:xfrm flipV="1">
              <a:off x="7269935" y="2465672"/>
              <a:ext cx="171450" cy="161055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1" name="下矢印 130"/>
            <p:cNvSpPr/>
            <p:nvPr/>
          </p:nvSpPr>
          <p:spPr>
            <a:xfrm>
              <a:off x="6893699" y="2485983"/>
              <a:ext cx="190500" cy="160071"/>
            </a:xfrm>
            <a:prstGeom prst="down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9" name="直線コネクタ 18"/>
          <p:cNvCxnSpPr/>
          <p:nvPr/>
        </p:nvCxnSpPr>
        <p:spPr>
          <a:xfrm>
            <a:off x="5383768" y="2218768"/>
            <a:ext cx="3855467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284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454E1F-639E-4AC2-A198-CAFDB6319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78391"/>
            <a:ext cx="8229600" cy="635522"/>
          </a:xfrm>
        </p:spPr>
        <p:txBody>
          <a:bodyPr/>
          <a:lstStyle/>
          <a:p>
            <a:r>
              <a:rPr lang="en-US" altLang="ja-JP" sz="2800" dirty="0"/>
              <a:t>Optics tuning of high charge operation (2021)</a:t>
            </a:r>
            <a:endParaRPr lang="ja-JP" altLang="en-US" sz="28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2A5CF1E-CEFD-47A2-89FA-A1D86C39C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30" y="1200150"/>
            <a:ext cx="7922952" cy="44577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D178780F-C083-4298-B451-18FA07591FA0}"/>
              </a:ext>
            </a:extLst>
          </p:cNvPr>
          <p:cNvSpPr/>
          <p:nvPr/>
        </p:nvSpPr>
        <p:spPr>
          <a:xfrm>
            <a:off x="2683122" y="695131"/>
            <a:ext cx="7984878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1350" b="1" u="sng" dirty="0">
                <a:solidFill>
                  <a:srgbClr val="FF00FF"/>
                </a:solidFill>
              </a:rPr>
              <a:t>High charge operation is very difficult to keep small emittance to suppress </a:t>
            </a:r>
            <a:r>
              <a:rPr lang="en-US" sz="1350" b="1" u="sng" dirty="0">
                <a:solidFill>
                  <a:srgbClr val="FF0000"/>
                </a:solidFill>
              </a:rPr>
              <a:t>space charge effect</a:t>
            </a:r>
            <a:r>
              <a:rPr lang="en-US" sz="1350" b="1" u="sng" dirty="0">
                <a:solidFill>
                  <a:srgbClr val="FF00FF"/>
                </a:solidFill>
              </a:rPr>
              <a:t>.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8C6D26E-1193-4414-ADF8-9011D0A77D48}"/>
              </a:ext>
            </a:extLst>
          </p:cNvPr>
          <p:cNvSpPr txBox="1"/>
          <p:nvPr/>
        </p:nvSpPr>
        <p:spPr>
          <a:xfrm>
            <a:off x="9743164" y="2970885"/>
            <a:ext cx="83869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480kV</a:t>
            </a:r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D13F6D-FAEB-477C-8EE5-490ADBD98A1B}"/>
              </a:ext>
            </a:extLst>
          </p:cNvPr>
          <p:cNvSpPr txBox="1"/>
          <p:nvPr/>
        </p:nvSpPr>
        <p:spPr>
          <a:xfrm>
            <a:off x="6258498" y="2796110"/>
            <a:ext cx="78739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5MeV</a:t>
            </a:r>
            <a:endParaRPr kumimoji="1" lang="ja-JP" altLang="en-US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A30E5FD-527A-46DB-A49B-9F804523646A}"/>
              </a:ext>
            </a:extLst>
          </p:cNvPr>
          <p:cNvSpPr txBox="1"/>
          <p:nvPr/>
        </p:nvSpPr>
        <p:spPr>
          <a:xfrm>
            <a:off x="9743164" y="1320900"/>
            <a:ext cx="954107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High 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charge 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60pC</a:t>
            </a:r>
          </a:p>
          <a:p>
            <a:r>
              <a:rPr kumimoji="1" lang="en-US" altLang="ja-JP" dirty="0">
                <a:solidFill>
                  <a:srgbClr val="FF0000"/>
                </a:solidFill>
              </a:rPr>
              <a:t>/bunch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6DE4AE-D5BB-4AA5-96E3-D47E143315B9}"/>
              </a:ext>
            </a:extLst>
          </p:cNvPr>
          <p:cNvSpPr txBox="1"/>
          <p:nvPr/>
        </p:nvSpPr>
        <p:spPr>
          <a:xfrm>
            <a:off x="1801731" y="3059668"/>
            <a:ext cx="110799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17.5MeV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E21BCE-0F30-4500-9B7B-E91419ECCF87}"/>
              </a:ext>
            </a:extLst>
          </p:cNvPr>
          <p:cNvSpPr txBox="1"/>
          <p:nvPr/>
        </p:nvSpPr>
        <p:spPr>
          <a:xfrm>
            <a:off x="1524000" y="653355"/>
            <a:ext cx="1236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O.Tanaka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669C1EF7-FD50-46E3-A73A-DDEE960DE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99865" y="6578368"/>
            <a:ext cx="2405658" cy="402483"/>
          </a:xfrm>
        </p:spPr>
        <p:txBody>
          <a:bodyPr/>
          <a:lstStyle/>
          <a:p>
            <a:fld id="{3ED24907-473E-41C4-8EE1-220686B2D48F}" type="slidenum">
              <a:rPr lang="en-US" smtClean="0"/>
              <a:t>12</a:t>
            </a:fld>
            <a:endParaRPr 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EAD70842-C88D-4664-8909-3E028574E638}"/>
              </a:ext>
            </a:extLst>
          </p:cNvPr>
          <p:cNvSpPr/>
          <p:nvPr/>
        </p:nvSpPr>
        <p:spPr>
          <a:xfrm>
            <a:off x="1729195" y="5622892"/>
            <a:ext cx="4015613" cy="118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877"/>
              </a:spcBef>
            </a:pPr>
            <a:r>
              <a:rPr lang="en-US" altLang="ja-JP" sz="1200" u="sng" dirty="0" err="1">
                <a:latin typeface="Calibri" panose="020F0502020204030204" pitchFamily="34" charset="0"/>
              </a:rPr>
              <a:t>Meausment</a:t>
            </a:r>
            <a:r>
              <a:rPr lang="en-US" altLang="ja-JP" sz="1200" u="sng" dirty="0">
                <a:latin typeface="Calibri" panose="020F0502020204030204" pitchFamily="34" charset="0"/>
              </a:rPr>
              <a:t> results of emittances at the exit of main </a:t>
            </a:r>
            <a:r>
              <a:rPr lang="en-US" altLang="ja-JP" sz="1200" u="sng" dirty="0" err="1">
                <a:latin typeface="Calibri" panose="020F0502020204030204" pitchFamily="34" charset="0"/>
              </a:rPr>
              <a:t>linac</a:t>
            </a:r>
            <a:endParaRPr lang="en-US" altLang="ja-JP" sz="12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lvl="1"/>
            <a:r>
              <a:rPr lang="en-US" altLang="ja-JP" sz="1200" u="sng" dirty="0"/>
              <a:t>Design (</a:t>
            </a:r>
            <a:r>
              <a:rPr lang="en-US" altLang="ja-JP" sz="1200" u="sng" dirty="0">
                <a:solidFill>
                  <a:srgbClr val="FF0000"/>
                </a:solidFill>
              </a:rPr>
              <a:t>60pC/bunch</a:t>
            </a:r>
            <a:r>
              <a:rPr lang="en-US" altLang="ja-JP" sz="1200" u="sng" dirty="0"/>
              <a:t>)</a:t>
            </a:r>
            <a:r>
              <a:rPr lang="en-US" altLang="ja-JP" sz="1200" dirty="0"/>
              <a:t>: </a:t>
            </a:r>
          </a:p>
          <a:p>
            <a:pPr lvl="1"/>
            <a:r>
              <a:rPr lang="en-US" altLang="ja-JP" sz="1200" b="1" dirty="0"/>
              <a:t>    1.74 </a:t>
            </a:r>
            <a:r>
              <a:rPr lang="el-GR" altLang="ja-JP" sz="1200" b="1" dirty="0"/>
              <a:t>π</a:t>
            </a:r>
            <a:r>
              <a:rPr lang="en-US" altLang="ja-JP" sz="1200" b="1" dirty="0"/>
              <a:t> mm </a:t>
            </a:r>
            <a:r>
              <a:rPr lang="en-US" altLang="ja-JP" sz="1200" b="1" dirty="0" err="1"/>
              <a:t>mrad</a:t>
            </a:r>
            <a:r>
              <a:rPr lang="en-US" altLang="ja-JP" sz="1200" b="1" dirty="0"/>
              <a:t> (x) / 1.92 </a:t>
            </a:r>
            <a:r>
              <a:rPr lang="el-GR" altLang="ja-JP" sz="1200" b="1" dirty="0"/>
              <a:t>π</a:t>
            </a:r>
            <a:r>
              <a:rPr lang="en-US" altLang="ja-JP" sz="1200" b="1" dirty="0"/>
              <a:t> mm </a:t>
            </a:r>
            <a:r>
              <a:rPr lang="en-US" altLang="ja-JP" sz="1200" b="1" dirty="0" err="1"/>
              <a:t>mrad</a:t>
            </a:r>
            <a:r>
              <a:rPr lang="en-US" altLang="ja-JP" sz="1200" b="1" dirty="0"/>
              <a:t> (y).</a:t>
            </a:r>
          </a:p>
          <a:p>
            <a:pPr lvl="1"/>
            <a:r>
              <a:rPr lang="en-US" altLang="ja-JP" sz="1200" u="sng" dirty="0">
                <a:solidFill>
                  <a:prstClr val="black"/>
                </a:solidFill>
              </a:rPr>
              <a:t>Measurement (</a:t>
            </a:r>
            <a:r>
              <a:rPr lang="en-US" altLang="ja-JP" sz="1200" u="sng" dirty="0">
                <a:solidFill>
                  <a:srgbClr val="FF0000"/>
                </a:solidFill>
              </a:rPr>
              <a:t>60pC/bunch</a:t>
            </a:r>
            <a:r>
              <a:rPr lang="en-US" altLang="ja-JP" sz="1200" u="sng" dirty="0">
                <a:solidFill>
                  <a:prstClr val="black"/>
                </a:solidFill>
              </a:rPr>
              <a:t>) 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endParaRPr lang="en-US" altLang="ja-JP" sz="1200" dirty="0"/>
          </a:p>
          <a:p>
            <a:pPr lvl="1"/>
            <a:r>
              <a:rPr lang="en-US" altLang="ja-JP" sz="1200" b="1" dirty="0">
                <a:solidFill>
                  <a:prstClr val="black"/>
                </a:solidFill>
              </a:rPr>
              <a:t>   2.87 ± 0.03 </a:t>
            </a:r>
            <a:r>
              <a:rPr lang="el-GR" altLang="ja-JP" sz="1200" b="1" dirty="0">
                <a:solidFill>
                  <a:prstClr val="black"/>
                </a:solidFill>
              </a:rPr>
              <a:t>π</a:t>
            </a:r>
            <a:r>
              <a:rPr lang="en-US" altLang="ja-JP" sz="1200" b="1" dirty="0">
                <a:solidFill>
                  <a:prstClr val="black"/>
                </a:solidFill>
              </a:rPr>
              <a:t> mm </a:t>
            </a:r>
            <a:r>
              <a:rPr lang="en-US" altLang="ja-JP" sz="1200" b="1" dirty="0" err="1">
                <a:solidFill>
                  <a:prstClr val="black"/>
                </a:solidFill>
              </a:rPr>
              <a:t>mrad</a:t>
            </a:r>
            <a:r>
              <a:rPr lang="en-US" altLang="ja-JP" sz="1200" b="1" dirty="0">
                <a:solidFill>
                  <a:prstClr val="black"/>
                </a:solidFill>
              </a:rPr>
              <a:t> (x) /</a:t>
            </a:r>
          </a:p>
          <a:p>
            <a:pPr lvl="1"/>
            <a:r>
              <a:rPr lang="en-US" altLang="ja-JP" sz="1200" b="1" dirty="0">
                <a:solidFill>
                  <a:prstClr val="black"/>
                </a:solidFill>
              </a:rPr>
              <a:t>   1.57 ± 0.02 </a:t>
            </a:r>
            <a:r>
              <a:rPr lang="el-GR" altLang="ja-JP" sz="1200" b="1" dirty="0">
                <a:solidFill>
                  <a:prstClr val="black"/>
                </a:solidFill>
              </a:rPr>
              <a:t>π</a:t>
            </a:r>
            <a:r>
              <a:rPr lang="en-US" altLang="ja-JP" sz="1200" b="1" dirty="0">
                <a:solidFill>
                  <a:prstClr val="black"/>
                </a:solidFill>
              </a:rPr>
              <a:t> mm </a:t>
            </a:r>
            <a:r>
              <a:rPr lang="en-US" altLang="ja-JP" sz="1200" b="1" dirty="0" err="1">
                <a:solidFill>
                  <a:prstClr val="black"/>
                </a:solidFill>
              </a:rPr>
              <a:t>mrad</a:t>
            </a:r>
            <a:r>
              <a:rPr lang="en-US" altLang="ja-JP" sz="1200" b="1" dirty="0">
                <a:solidFill>
                  <a:prstClr val="black"/>
                </a:solidFill>
              </a:rPr>
              <a:t> (y)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DC4D95F-A7A8-451F-9486-DC95A0E3E2E7}"/>
              </a:ext>
            </a:extLst>
          </p:cNvPr>
          <p:cNvSpPr/>
          <p:nvPr/>
        </p:nvSpPr>
        <p:spPr>
          <a:xfrm>
            <a:off x="5890806" y="5661098"/>
            <a:ext cx="4572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00FF"/>
                </a:solidFill>
              </a:rPr>
              <a:t>Good agreement between simulation and measurement including space charge effect.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u="sng" dirty="0">
                <a:solidFill>
                  <a:srgbClr val="FF0000"/>
                </a:solidFill>
              </a:rPr>
              <a:t>We </a:t>
            </a:r>
            <a:r>
              <a:rPr lang="en-US" altLang="ja-JP" sz="1600" u="sng" dirty="0" err="1">
                <a:solidFill>
                  <a:srgbClr val="FF0000"/>
                </a:solidFill>
              </a:rPr>
              <a:t>satisflied</a:t>
            </a:r>
            <a:r>
              <a:rPr lang="en-US" altLang="ja-JP" sz="1600" u="sng" dirty="0">
                <a:solidFill>
                  <a:srgbClr val="FF0000"/>
                </a:solidFill>
              </a:rPr>
              <a:t> the requirements for FEL operation.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6489E3A-6569-438F-E314-4900D10A0E8B}"/>
              </a:ext>
            </a:extLst>
          </p:cNvPr>
          <p:cNvSpPr txBox="1"/>
          <p:nvPr/>
        </p:nvSpPr>
        <p:spPr>
          <a:xfrm>
            <a:off x="9912424" y="3501008"/>
            <a:ext cx="2181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 met big trouble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500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1">
            <a:extLst>
              <a:ext uri="{FF2B5EF4-FFF2-40B4-BE49-F238E27FC236}">
                <a16:creationId xmlns:a16="http://schemas.microsoft.com/office/drawing/2014/main" id="{A5A5B988-DDA0-4DF1-B0E2-80B1677EC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6261" y="20131"/>
            <a:ext cx="9144000" cy="468003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First IR-FEL production in </a:t>
            </a:r>
            <a:r>
              <a:rPr lang="en-US" altLang="ja-JP" sz="3200" dirty="0" err="1"/>
              <a:t>cERL</a:t>
            </a:r>
            <a:r>
              <a:rPr lang="en-US" altLang="ja-JP" sz="3200" dirty="0"/>
              <a:t> </a:t>
            </a:r>
            <a:endParaRPr lang="ja-JP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51553B7-EECE-4203-AAB6-03ABFED38E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2729" y="2720816"/>
            <a:ext cx="3886980" cy="415144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94B7522-1EA6-4A3E-AEB9-55409A3AA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266" y="4636505"/>
            <a:ext cx="2378603" cy="141153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C6DE1C2-790A-44B3-8872-F984F004B4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890" y="2951428"/>
            <a:ext cx="2050979" cy="1685077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C7C5272-F462-4074-BB1E-B170087A1659}"/>
              </a:ext>
            </a:extLst>
          </p:cNvPr>
          <p:cNvSpPr txBox="1"/>
          <p:nvPr/>
        </p:nvSpPr>
        <p:spPr>
          <a:xfrm>
            <a:off x="1029807" y="2853887"/>
            <a:ext cx="34244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100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Commissioning of MIR FEL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D12C344-9E3D-46D3-9B07-DBB54BB266C7}"/>
              </a:ext>
            </a:extLst>
          </p:cNvPr>
          <p:cNvSpPr txBox="1"/>
          <p:nvPr/>
        </p:nvSpPr>
        <p:spPr>
          <a:xfrm>
            <a:off x="730421" y="3429000"/>
            <a:ext cx="3723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By using FEL optimization by </a:t>
            </a:r>
            <a:r>
              <a:rPr lang="en-US" altLang="ja-JP" sz="1600" u="sng" dirty="0">
                <a:solidFill>
                  <a:srgbClr val="FF0000"/>
                </a:solidFill>
              </a:rPr>
              <a:t>using AI </a:t>
            </a:r>
            <a:r>
              <a:rPr lang="en-US" altLang="ja-JP" sz="1600" dirty="0"/>
              <a:t>under stable </a:t>
            </a:r>
            <a:r>
              <a:rPr lang="en-US" altLang="ja-JP" sz="1600" dirty="0" err="1"/>
              <a:t>cERL</a:t>
            </a:r>
            <a:r>
              <a:rPr lang="en-US" altLang="ja-JP" sz="1600" dirty="0"/>
              <a:t> beam condition, we successfully </a:t>
            </a:r>
            <a:r>
              <a:rPr lang="en-US" altLang="ja-JP" sz="1600" dirty="0">
                <a:solidFill>
                  <a:srgbClr val="FF0000"/>
                </a:solidFill>
              </a:rPr>
              <a:t>obtained  5~10 times higher </a:t>
            </a:r>
            <a:r>
              <a:rPr lang="en-US" altLang="ja-JP" sz="1600" dirty="0"/>
              <a:t>light signal from U2 than that from U1.</a:t>
            </a:r>
            <a:r>
              <a:rPr lang="ja-JP" altLang="en-US" sz="1600" dirty="0"/>
              <a:t> </a:t>
            </a:r>
            <a:endParaRPr lang="en-US" altLang="ja-JP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ym typeface="Wingdings" panose="05000000000000000000" pitchFamily="2" charset="2"/>
              </a:rPr>
              <a:t></a:t>
            </a:r>
            <a:r>
              <a:rPr lang="en-US" altLang="ja-JP" sz="1600" dirty="0">
                <a:solidFill>
                  <a:srgbClr val="FF0000"/>
                </a:solidFill>
                <a:sym typeface="Wingdings" panose="05000000000000000000" pitchFamily="2" charset="2"/>
              </a:rPr>
              <a:t>FEL was produced. </a:t>
            </a:r>
            <a:r>
              <a:rPr lang="en-US" altLang="ja-JP" sz="1600" dirty="0">
                <a:sym typeface="Wingdings" panose="05000000000000000000" pitchFamily="2" charset="2"/>
              </a:rPr>
              <a:t>And the light intensity almost satisfied our requirements.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FF000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Next target is CW ERL-SASE-FEL (for POC of EUV-FEL)</a:t>
            </a:r>
            <a:endParaRPr lang="ja-JP" altLang="en-US" sz="1600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AD7A9485-A4D5-4CE6-BB17-4CD90FBE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F39866-D6A0-DB46-ABEE-551451B0E291}" type="slidenum">
              <a:rPr kumimoji="1" lang="ja-JP" altLang="en-US" smtClean="0">
                <a:solidFill>
                  <a:schemeClr val="bg1"/>
                </a:solidFill>
              </a:rPr>
              <a:t>13</a:t>
            </a:fld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F8596F1-79A6-474C-A01F-A9A665DE29E3}"/>
              </a:ext>
            </a:extLst>
          </p:cNvPr>
          <p:cNvSpPr txBox="1"/>
          <p:nvPr/>
        </p:nvSpPr>
        <p:spPr>
          <a:xfrm>
            <a:off x="1594311" y="6267000"/>
            <a:ext cx="6369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Y. Honda et al. </a:t>
            </a:r>
            <a:r>
              <a:rPr lang="en-US" altLang="ja-JP" sz="1200" i="1" dirty="0">
                <a:latin typeface="Calibri" panose="020F0502020204030204" pitchFamily="34" charset="0"/>
                <a:cs typeface="Calibri" panose="020F0502020204030204" pitchFamily="34" charset="0"/>
              </a:rPr>
              <a:t>“Construction and Commissioning of Mid-Infrared SASE FEL</a:t>
            </a:r>
            <a:r>
              <a:rPr lang="ja-JP" alt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i="1" dirty="0"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altLang="ja-JP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cERL</a:t>
            </a:r>
            <a:r>
              <a:rPr lang="en-US" altLang="ja-JP" sz="1200" i="1" dirty="0">
                <a:latin typeface="Calibri" panose="020F0502020204030204" pitchFamily="34" charset="0"/>
                <a:cs typeface="Calibri" panose="020F0502020204030204" pitchFamily="34" charset="0"/>
              </a:rPr>
              <a:t>"</a:t>
            </a:r>
            <a:endParaRPr lang="en-US" altLang="ja-JP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https://doi.org/10.1063/5.0072511</a:t>
            </a:r>
            <a:r>
              <a:rPr lang="ja-JP" alt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ja-JP" sz="1200" dirty="0">
                <a:latin typeface="Calibri" panose="020F0502020204030204" pitchFamily="34" charset="0"/>
                <a:cs typeface="Calibri" panose="020F0502020204030204" pitchFamily="34" charset="0"/>
              </a:rPr>
              <a:t>is published in "Review of Scientific Instruments, (11) Vol.92</a:t>
            </a:r>
            <a:endParaRPr lang="ja-JP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19A5CD43-F27D-4343-BB04-D2B782511E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951" y="463665"/>
            <a:ext cx="7148099" cy="224190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0FB39B-7F3C-41D0-B2AB-2823D4B5B49F}"/>
              </a:ext>
            </a:extLst>
          </p:cNvPr>
          <p:cNvSpPr txBox="1"/>
          <p:nvPr/>
        </p:nvSpPr>
        <p:spPr>
          <a:xfrm rot="16200000">
            <a:off x="9257115" y="235084"/>
            <a:ext cx="825867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sz="2000" dirty="0"/>
              <a:t>20:00</a:t>
            </a:r>
            <a:endParaRPr lang="ja-JP" altLang="en-US" sz="2000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6DE3FEC-F86A-4BE4-89AF-906F48900E99}"/>
              </a:ext>
            </a:extLst>
          </p:cNvPr>
          <p:cNvSpPr txBox="1"/>
          <p:nvPr/>
        </p:nvSpPr>
        <p:spPr>
          <a:xfrm>
            <a:off x="3568737" y="636449"/>
            <a:ext cx="5054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/>
              <a:t>We tuned the many components to get higher light at U2 end </a:t>
            </a:r>
            <a:endParaRPr lang="ja-JP" altLang="en-US" sz="1400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040D93D1-A03F-4EEF-808F-CC73E0034647}"/>
              </a:ext>
            </a:extLst>
          </p:cNvPr>
          <p:cNvSpPr txBox="1"/>
          <p:nvPr/>
        </p:nvSpPr>
        <p:spPr>
          <a:xfrm>
            <a:off x="6167884" y="5473975"/>
            <a:ext cx="7681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FFFF00"/>
                </a:solidFill>
              </a:rPr>
              <a:t>5 mV (U1)</a:t>
            </a:r>
            <a:endParaRPr lang="ja-JP" altLang="en-US" sz="1000" dirty="0">
              <a:solidFill>
                <a:srgbClr val="FFFF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BEDD4A0-6A70-4322-9151-C15FB56130F2}"/>
              </a:ext>
            </a:extLst>
          </p:cNvPr>
          <p:cNvSpPr txBox="1"/>
          <p:nvPr/>
        </p:nvSpPr>
        <p:spPr>
          <a:xfrm>
            <a:off x="6084553" y="4857118"/>
            <a:ext cx="8386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000" dirty="0">
                <a:solidFill>
                  <a:srgbClr val="00B0F0"/>
                </a:solidFill>
              </a:rPr>
              <a:t>50 mV (U2)</a:t>
            </a:r>
            <a:endParaRPr lang="ja-JP" altLang="en-US" sz="1000" dirty="0">
              <a:solidFill>
                <a:srgbClr val="00B0F0"/>
              </a:solidFill>
            </a:endParaRPr>
          </a:p>
        </p:txBody>
      </p:sp>
      <p:sp>
        <p:nvSpPr>
          <p:cNvPr id="8" name="矢印: 右 7">
            <a:extLst>
              <a:ext uri="{FF2B5EF4-FFF2-40B4-BE49-F238E27FC236}">
                <a16:creationId xmlns:a16="http://schemas.microsoft.com/office/drawing/2014/main" id="{0A092A46-BF3F-9B6F-A2D2-57E2505CED8C}"/>
              </a:ext>
            </a:extLst>
          </p:cNvPr>
          <p:cNvSpPr/>
          <p:nvPr/>
        </p:nvSpPr>
        <p:spPr>
          <a:xfrm>
            <a:off x="9768408" y="1484784"/>
            <a:ext cx="400111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2DF778-0521-88E4-E70F-CE5B94DD54B3}"/>
              </a:ext>
            </a:extLst>
          </p:cNvPr>
          <p:cNvSpPr txBox="1"/>
          <p:nvPr/>
        </p:nvSpPr>
        <p:spPr>
          <a:xfrm>
            <a:off x="10168519" y="1013290"/>
            <a:ext cx="19041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Details will be talked in Shimada-</a:t>
            </a:r>
            <a:r>
              <a:rPr kumimoji="1" lang="en-US" altLang="ja-JP" dirty="0" err="1"/>
              <a:t>san’s</a:t>
            </a:r>
            <a:r>
              <a:rPr kumimoji="1" lang="en-US" altLang="ja-JP" dirty="0"/>
              <a:t> presentation </a:t>
            </a:r>
            <a:r>
              <a:rPr lang="en-US" altLang="ja-JP" dirty="0">
                <a:solidFill>
                  <a:srgbClr val="FF0000"/>
                </a:solidFill>
              </a:rPr>
              <a:t>in Tuesday.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526535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8259DE6D-8591-2EBE-52BD-0BB4400493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7" y="670381"/>
            <a:ext cx="3239808" cy="2308364"/>
          </a:xfrm>
          <a:prstGeom prst="rect">
            <a:avLst/>
          </a:prstGeom>
        </p:spPr>
      </p:pic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5F942EE-941D-4AA7-9523-7B58995E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1336" y="6542559"/>
            <a:ext cx="2844800" cy="365125"/>
          </a:xfrm>
        </p:spPr>
        <p:txBody>
          <a:bodyPr/>
          <a:lstStyle/>
          <a:p>
            <a:fld id="{39D5B98B-64C6-4712-8B87-6D2D576E068F}" type="slidenum">
              <a:rPr kumimoji="1" lang="ja-JP" altLang="en-US" smtClean="0"/>
              <a:t>14</a:t>
            </a:fld>
            <a:endParaRPr kumimoji="1" lang="ja-JP" altLang="en-US"/>
          </a:p>
        </p:txBody>
      </p:sp>
      <p:pic>
        <p:nvPicPr>
          <p:cNvPr id="30" name="図 29">
            <a:extLst>
              <a:ext uri="{FF2B5EF4-FFF2-40B4-BE49-F238E27FC236}">
                <a16:creationId xmlns:a16="http://schemas.microsoft.com/office/drawing/2014/main" id="{8384DEC8-2F21-42B1-A1BF-30ADB058D6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8" y="3090103"/>
            <a:ext cx="5316343" cy="2979577"/>
          </a:xfrm>
          <a:prstGeom prst="rect">
            <a:avLst/>
          </a:prstGeom>
        </p:spPr>
      </p:pic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08873D74-67A0-42F0-8BAD-D7F809A12901}"/>
              </a:ext>
            </a:extLst>
          </p:cNvPr>
          <p:cNvCxnSpPr>
            <a:cxnSpLocks/>
          </p:cNvCxnSpPr>
          <p:nvPr/>
        </p:nvCxnSpPr>
        <p:spPr>
          <a:xfrm flipH="1">
            <a:off x="5012534" y="3716184"/>
            <a:ext cx="1213928" cy="382805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/>
          <p:cNvSpPr txBox="1"/>
          <p:nvPr/>
        </p:nvSpPr>
        <p:spPr>
          <a:xfrm>
            <a:off x="5321878" y="2943299"/>
            <a:ext cx="2428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 Aluminum capsule target holder</a:t>
            </a:r>
            <a:endParaRPr kumimoji="1" lang="ja-JP" altLang="en-US" dirty="0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A5D27679-E9A2-504A-8428-2F40A0104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396" y="960492"/>
            <a:ext cx="4443564" cy="216173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直線矢印コネクタ 7"/>
          <p:cNvCxnSpPr>
            <a:cxnSpLocks/>
          </p:cNvCxnSpPr>
          <p:nvPr/>
        </p:nvCxnSpPr>
        <p:spPr>
          <a:xfrm flipV="1">
            <a:off x="9881710" y="1497982"/>
            <a:ext cx="603089" cy="1657581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7364294" y="3057371"/>
            <a:ext cx="525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Typical trend of beam current</a:t>
            </a:r>
          </a:p>
          <a:p>
            <a:r>
              <a:rPr kumimoji="1" lang="en-US" altLang="ja-JP" dirty="0"/>
              <a:t>(faraday cup set on the same position of target)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647611" y="1053759"/>
            <a:ext cx="6543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 </a:t>
            </a:r>
            <a:r>
              <a:rPr kumimoji="1" lang="en-US" altLang="ja-JP" dirty="0">
                <a:latin typeface="Symbol" panose="05050102010706020507" pitchFamily="18" charset="2"/>
              </a:rPr>
              <a:t>m</a:t>
            </a:r>
            <a:r>
              <a:rPr kumimoji="1" lang="en-US" altLang="ja-JP" dirty="0"/>
              <a:t>A</a:t>
            </a:r>
          </a:p>
          <a:p>
            <a:r>
              <a:rPr kumimoji="1" lang="en-US" altLang="ja-JP" dirty="0"/>
              <a:t>(CW)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9130703" y="1663746"/>
            <a:ext cx="1502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17.5MeV case</a:t>
            </a:r>
            <a:endParaRPr kumimoji="1" lang="ja-JP" altLang="en-US" dirty="0"/>
          </a:p>
        </p:txBody>
      </p:sp>
      <p:cxnSp>
        <p:nvCxnSpPr>
          <p:cNvPr id="22" name="直線矢印コネクタ 21"/>
          <p:cNvCxnSpPr>
            <a:cxnSpLocks/>
          </p:cNvCxnSpPr>
          <p:nvPr/>
        </p:nvCxnSpPr>
        <p:spPr>
          <a:xfrm flipV="1">
            <a:off x="8616280" y="2022702"/>
            <a:ext cx="3123578" cy="1037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9797232" y="2153035"/>
            <a:ext cx="83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30min.</a:t>
            </a:r>
            <a:endParaRPr kumimoji="1"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9160549" y="647229"/>
            <a:ext cx="2728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Beam current is very stable</a:t>
            </a:r>
            <a:endParaRPr kumimoji="1" lang="ja-JP" altLang="en-US" dirty="0"/>
          </a:p>
        </p:txBody>
      </p:sp>
      <p:sp>
        <p:nvSpPr>
          <p:cNvPr id="36" name="タイトル 35"/>
          <p:cNvSpPr>
            <a:spLocks noGrp="1"/>
          </p:cNvSpPr>
          <p:nvPr>
            <p:ph type="title" idx="4294967295"/>
          </p:nvPr>
        </p:nvSpPr>
        <p:spPr>
          <a:xfrm>
            <a:off x="260906" y="78484"/>
            <a:ext cx="5308462" cy="545573"/>
          </a:xfrm>
        </p:spPr>
        <p:txBody>
          <a:bodyPr/>
          <a:lstStyle/>
          <a:p>
            <a:pPr rtl="0" eaLnBrk="1" latinLnBrk="0" hangingPunct="1"/>
            <a:r>
              <a:rPr kumimoji="1" lang="en-US" altLang="ja-JP" sz="3200" b="1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+mn-cs"/>
              </a:rPr>
              <a:t>cERL</a:t>
            </a:r>
            <a:r>
              <a:rPr kumimoji="1" lang="en-US" altLang="ja-JP" sz="32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游ゴシック" panose="020B0400000000000000" pitchFamily="50" charset="-128"/>
                <a:cs typeface="+mn-cs"/>
              </a:rPr>
              <a:t> – irradiation beam line</a:t>
            </a:r>
            <a:endParaRPr lang="ja-JP" altLang="ja-JP" dirty="0">
              <a:effectLst/>
            </a:endParaRPr>
          </a:p>
        </p:txBody>
      </p:sp>
      <p:cxnSp>
        <p:nvCxnSpPr>
          <p:cNvPr id="42" name="直線矢印コネクタ 41"/>
          <p:cNvCxnSpPr>
            <a:cxnSpLocks/>
          </p:cNvCxnSpPr>
          <p:nvPr/>
        </p:nvCxnSpPr>
        <p:spPr>
          <a:xfrm>
            <a:off x="8464360" y="873645"/>
            <a:ext cx="844744" cy="415795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7" name="テキスト ボックス 46"/>
          <p:cNvSpPr txBox="1"/>
          <p:nvPr/>
        </p:nvSpPr>
        <p:spPr>
          <a:xfrm>
            <a:off x="7608827" y="548918"/>
            <a:ext cx="136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Gun current </a:t>
            </a:r>
            <a:endParaRPr kumimoji="1" lang="ja-JP" altLang="en-US" dirty="0"/>
          </a:p>
        </p:txBody>
      </p:sp>
      <p:cxnSp>
        <p:nvCxnSpPr>
          <p:cNvPr id="50" name="直線矢印コネクタ 49"/>
          <p:cNvCxnSpPr>
            <a:cxnSpLocks/>
          </p:cNvCxnSpPr>
          <p:nvPr/>
        </p:nvCxnSpPr>
        <p:spPr>
          <a:xfrm flipV="1">
            <a:off x="4135183" y="5558242"/>
            <a:ext cx="520657" cy="557860"/>
          </a:xfrm>
          <a:prstGeom prst="straightConnector1">
            <a:avLst/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 flipV="1">
            <a:off x="2701149" y="5570166"/>
            <a:ext cx="913377" cy="16309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9" name="テキスト ボックス 58"/>
          <p:cNvSpPr txBox="1"/>
          <p:nvPr/>
        </p:nvSpPr>
        <p:spPr>
          <a:xfrm>
            <a:off x="2437281" y="5165247"/>
            <a:ext cx="95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e- beam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501491" y="9"/>
            <a:ext cx="4591482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Courtesy of </a:t>
            </a:r>
            <a:r>
              <a:rPr kumimoji="1" lang="en-US" altLang="ja-JP" sz="1600" dirty="0" err="1"/>
              <a:t>Y.Morikawa</a:t>
            </a:r>
            <a:r>
              <a:rPr kumimoji="1" lang="en-US" altLang="ja-JP" sz="1600" dirty="0"/>
              <a:t>, </a:t>
            </a:r>
            <a:r>
              <a:rPr kumimoji="1" lang="en-US" altLang="ja-JP" sz="1600" dirty="0" err="1"/>
              <a:t>N.Higashi</a:t>
            </a:r>
            <a:r>
              <a:rPr kumimoji="1" lang="en-US" altLang="ja-JP" sz="1600" dirty="0"/>
              <a:t>, </a:t>
            </a:r>
            <a:r>
              <a:rPr kumimoji="1" lang="en-US" altLang="ja-JP" sz="1600" dirty="0" err="1"/>
              <a:t>K.Harada</a:t>
            </a:r>
            <a:r>
              <a:rPr lang="en-US" altLang="ja-JP" sz="1600" dirty="0"/>
              <a:t>, M. Yamamoto, </a:t>
            </a:r>
            <a:r>
              <a:rPr lang="en-US" altLang="ja-JP" sz="1600" dirty="0" err="1"/>
              <a:t>H.Matsumura</a:t>
            </a:r>
            <a:r>
              <a:rPr lang="en-US" altLang="ja-JP" sz="1600" dirty="0"/>
              <a:t> and A. Toyoda </a:t>
            </a:r>
            <a:endParaRPr kumimoji="1" lang="en-US" altLang="ja-JP" sz="1600" dirty="0"/>
          </a:p>
        </p:txBody>
      </p:sp>
      <p:sp>
        <p:nvSpPr>
          <p:cNvPr id="3" name="正方形/長方形 2"/>
          <p:cNvSpPr/>
          <p:nvPr/>
        </p:nvSpPr>
        <p:spPr>
          <a:xfrm>
            <a:off x="42978" y="6365350"/>
            <a:ext cx="5013161" cy="430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altLang="ja-JP" sz="11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Y. </a:t>
            </a:r>
            <a:r>
              <a:rPr lang="en-US" altLang="ja-JP" sz="1100" dirty="0" err="1">
                <a:latin typeface="Times New Roman" panose="02020603050405020304" pitchFamily="18" charset="0"/>
                <a:ea typeface="ＭＳ 明朝" panose="02020609040205080304" pitchFamily="17" charset="-128"/>
              </a:rPr>
              <a:t>Morikawa</a:t>
            </a:r>
            <a:r>
              <a:rPr lang="en-US" altLang="ja-JP" sz="11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, </a:t>
            </a:r>
            <a:r>
              <a:rPr lang="en-US" altLang="ja-JP" sz="1100" i="1" dirty="0">
                <a:latin typeface="Times New Roman" panose="02020603050405020304" pitchFamily="18" charset="0"/>
                <a:ea typeface="ＭＳ 明朝" panose="02020609040205080304" pitchFamily="17" charset="-128"/>
              </a:rPr>
              <a:t>et al.</a:t>
            </a:r>
            <a:r>
              <a:rPr lang="en-US" altLang="ja-JP" sz="11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, “New Industrial Application Beamline for the </a:t>
            </a:r>
            <a:r>
              <a:rPr lang="en-US" altLang="ja-JP" sz="1100" dirty="0" err="1">
                <a:latin typeface="Times New Roman" panose="02020603050405020304" pitchFamily="18" charset="0"/>
                <a:ea typeface="ＭＳ 明朝" panose="02020609040205080304" pitchFamily="17" charset="-128"/>
              </a:rPr>
              <a:t>cERL</a:t>
            </a:r>
            <a:r>
              <a:rPr lang="en-US" altLang="ja-JP" sz="1100" dirty="0">
                <a:latin typeface="Times New Roman" panose="02020603050405020304" pitchFamily="18" charset="0"/>
                <a:ea typeface="ＭＳ 明朝" panose="02020609040205080304" pitchFamily="17" charset="-128"/>
              </a:rPr>
              <a:t> in KEK”, Proc. of IPAC2019, (Melbourne, Australia )  p3475-3477, (2019) </a:t>
            </a:r>
            <a:endParaRPr lang="ja-JP" altLang="ja-JP" sz="1100" dirty="0">
              <a:latin typeface="Times New Roman" panose="02020603050405020304" pitchFamily="18" charset="0"/>
              <a:ea typeface="ＭＳ 明朝" panose="02020609040205080304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A241262-32EC-CBC6-AFCE-ADC7459BF595}"/>
              </a:ext>
            </a:extLst>
          </p:cNvPr>
          <p:cNvSpPr txBox="1"/>
          <p:nvPr/>
        </p:nvSpPr>
        <p:spPr>
          <a:xfrm>
            <a:off x="3600584" y="613579"/>
            <a:ext cx="3825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srgbClr val="1F497D"/>
                </a:solidFill>
                <a:latin typeface="Calibri"/>
                <a:ea typeface="ＭＳ Ｐゴシック"/>
              </a:rPr>
              <a:t>Development of RI manufacturing (</a:t>
            </a:r>
            <a:r>
              <a:rPr lang="en-US" altLang="ja-JP" sz="1600" baseline="30000" dirty="0">
                <a:solidFill>
                  <a:srgbClr val="1F497D"/>
                </a:solidFill>
                <a:latin typeface="Calibri"/>
                <a:ea typeface="ＭＳ Ｐゴシック"/>
              </a:rPr>
              <a:t>99</a:t>
            </a:r>
            <a:r>
              <a:rPr lang="en-US" altLang="ja-JP" sz="1600" dirty="0">
                <a:solidFill>
                  <a:srgbClr val="1F497D"/>
                </a:solidFill>
                <a:latin typeface="Calibri"/>
                <a:ea typeface="ＭＳ Ｐゴシック"/>
              </a:rPr>
              <a:t> Mo / </a:t>
            </a:r>
            <a:r>
              <a:rPr lang="en-US" altLang="ja-JP" sz="1600" baseline="30000" dirty="0">
                <a:solidFill>
                  <a:srgbClr val="1F497D"/>
                </a:solidFill>
                <a:latin typeface="Calibri"/>
                <a:ea typeface="ＭＳ Ｐゴシック"/>
              </a:rPr>
              <a:t>99 </a:t>
            </a:r>
            <a:r>
              <a:rPr lang="en-US" altLang="ja-JP" sz="1600" baseline="30000" dirty="0" err="1">
                <a:solidFill>
                  <a:srgbClr val="1F497D"/>
                </a:solidFill>
                <a:latin typeface="Calibri"/>
                <a:ea typeface="ＭＳ Ｐゴシック"/>
              </a:rPr>
              <a:t>m</a:t>
            </a:r>
            <a:r>
              <a:rPr lang="en-US" altLang="ja-JP" sz="1600" dirty="0" err="1">
                <a:solidFill>
                  <a:srgbClr val="1F497D"/>
                </a:solidFill>
                <a:latin typeface="Calibri"/>
                <a:ea typeface="ＭＳ Ｐゴシック"/>
              </a:rPr>
              <a:t>Tc</a:t>
            </a:r>
            <a:r>
              <a:rPr lang="en-US" altLang="ja-JP" sz="1600" dirty="0">
                <a:solidFill>
                  <a:srgbClr val="1F497D"/>
                </a:solidFill>
                <a:latin typeface="Calibri"/>
                <a:ea typeface="ＭＳ Ｐゴシック"/>
              </a:rPr>
              <a:t>) by using accelerator for stable supply</a:t>
            </a:r>
            <a:endParaRPr lang="ja-JP" altLang="en-US" sz="1600" dirty="0">
              <a:solidFill>
                <a:srgbClr val="1F497D"/>
              </a:solidFill>
              <a:latin typeface="Calibri"/>
              <a:ea typeface="ＭＳ Ｐゴシック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E61697F-D640-C7FB-7E9C-871CFCC3925F}"/>
              </a:ext>
            </a:extLst>
          </p:cNvPr>
          <p:cNvSpPr txBox="1"/>
          <p:nvPr/>
        </p:nvSpPr>
        <p:spPr>
          <a:xfrm>
            <a:off x="100058" y="2608618"/>
            <a:ext cx="5198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99Mo production was already shown in ERL2019</a:t>
            </a:r>
            <a:endParaRPr kumimoji="1" lang="ja-JP" altLang="en-US" dirty="0"/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31738B86-EDC5-957A-8704-F854F9E5ADC6}"/>
              </a:ext>
            </a:extLst>
          </p:cNvPr>
          <p:cNvCxnSpPr/>
          <p:nvPr/>
        </p:nvCxnSpPr>
        <p:spPr>
          <a:xfrm flipV="1">
            <a:off x="1919536" y="1124744"/>
            <a:ext cx="1080120" cy="18941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0E201753-E9D8-EECB-2F5F-6562804EEEBE}"/>
              </a:ext>
            </a:extLst>
          </p:cNvPr>
          <p:cNvSpPr txBox="1"/>
          <p:nvPr/>
        </p:nvSpPr>
        <p:spPr>
          <a:xfrm>
            <a:off x="228586" y="91825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cERL</a:t>
            </a:r>
            <a:endParaRPr kumimoji="1" lang="ja-JP" altLang="en-US" dirty="0"/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317296" y="6116102"/>
            <a:ext cx="504817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dirty="0">
                <a:solidFill>
                  <a:srgbClr val="FF0000"/>
                </a:solidFill>
              </a:rPr>
              <a:t>100Mo targets with 1mm disks </a:t>
            </a:r>
            <a:r>
              <a:rPr kumimoji="1" lang="en-US" altLang="ja-JP" sz="1400" dirty="0"/>
              <a:t>and 9mm disks in target folder</a:t>
            </a:r>
            <a:endParaRPr kumimoji="1" lang="ja-JP" altLang="en-US" sz="1400" dirty="0"/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AF54A826-BDD9-88B7-A5AE-0E8C85CC17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074" y="1177350"/>
            <a:ext cx="3239808" cy="1430473"/>
          </a:xfrm>
          <a:prstGeom prst="rect">
            <a:avLst/>
          </a:prstGeom>
        </p:spPr>
      </p:pic>
      <p:grpSp>
        <p:nvGrpSpPr>
          <p:cNvPr id="63" name="グループ化 62">
            <a:extLst>
              <a:ext uri="{FF2B5EF4-FFF2-40B4-BE49-F238E27FC236}">
                <a16:creationId xmlns:a16="http://schemas.microsoft.com/office/drawing/2014/main" id="{0A0662A3-419C-6451-295F-37EE4969E3A2}"/>
              </a:ext>
            </a:extLst>
          </p:cNvPr>
          <p:cNvGrpSpPr/>
          <p:nvPr/>
        </p:nvGrpSpPr>
        <p:grpSpPr>
          <a:xfrm>
            <a:off x="5464344" y="3761713"/>
            <a:ext cx="6626202" cy="3145971"/>
            <a:chOff x="5464344" y="3761713"/>
            <a:chExt cx="6626202" cy="3145971"/>
          </a:xfrm>
        </p:grpSpPr>
        <p:pic>
          <p:nvPicPr>
            <p:cNvPr id="51" name="図 50">
              <a:extLst>
                <a:ext uri="{FF2B5EF4-FFF2-40B4-BE49-F238E27FC236}">
                  <a16:creationId xmlns:a16="http://schemas.microsoft.com/office/drawing/2014/main" id="{C5AB491E-3B92-932A-0A18-36E04626A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2681" y="3761713"/>
              <a:ext cx="5257865" cy="2278833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</p:pic>
        <p:sp>
          <p:nvSpPr>
            <p:cNvPr id="52" name="矢印: 右 51">
              <a:extLst>
                <a:ext uri="{FF2B5EF4-FFF2-40B4-BE49-F238E27FC236}">
                  <a16:creationId xmlns:a16="http://schemas.microsoft.com/office/drawing/2014/main" id="{4F567894-6E99-519C-0047-DE886C8B2C23}"/>
                </a:ext>
              </a:extLst>
            </p:cNvPr>
            <p:cNvSpPr/>
            <p:nvPr/>
          </p:nvSpPr>
          <p:spPr>
            <a:xfrm>
              <a:off x="5569368" y="4308077"/>
              <a:ext cx="1158290" cy="28255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5" name="テキスト ボックス 54">
              <a:extLst>
                <a:ext uri="{FF2B5EF4-FFF2-40B4-BE49-F238E27FC236}">
                  <a16:creationId xmlns:a16="http://schemas.microsoft.com/office/drawing/2014/main" id="{55BC3723-BBE0-EA0F-AFAA-FDEFB9405076}"/>
                </a:ext>
              </a:extLst>
            </p:cNvPr>
            <p:cNvSpPr txBox="1"/>
            <p:nvPr/>
          </p:nvSpPr>
          <p:spPr>
            <a:xfrm>
              <a:off x="5464344" y="4735487"/>
              <a:ext cx="13683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For another RI production</a:t>
              </a:r>
              <a:endParaRPr kumimoji="1" lang="ja-JP" altLang="en-US" dirty="0"/>
            </a:p>
          </p:txBody>
        </p:sp>
        <p:sp>
          <p:nvSpPr>
            <p:cNvPr id="58" name="テキスト ボックス 57">
              <a:extLst>
                <a:ext uri="{FF2B5EF4-FFF2-40B4-BE49-F238E27FC236}">
                  <a16:creationId xmlns:a16="http://schemas.microsoft.com/office/drawing/2014/main" id="{04B83E5E-EAA8-94DF-BBB4-05320D7C46B9}"/>
                </a:ext>
              </a:extLst>
            </p:cNvPr>
            <p:cNvSpPr txBox="1"/>
            <p:nvPr/>
          </p:nvSpPr>
          <p:spPr>
            <a:xfrm>
              <a:off x="5987347" y="6076687"/>
              <a:ext cx="55950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600" dirty="0"/>
                <a:t>Higher energy was needed for 67Cu production from 68Zn. We operate the long pulsed operation to increase beam energy </a:t>
              </a:r>
              <a:r>
                <a:rPr kumimoji="1" lang="en-US" altLang="ja-JP" sz="1600" dirty="0">
                  <a:sym typeface="Wingdings" panose="05000000000000000000" pitchFamily="2" charset="2"/>
                </a:rPr>
                <a:t> details are explained in </a:t>
              </a:r>
              <a:r>
                <a:rPr kumimoji="1" lang="en-US" altLang="ja-JP" sz="1600" dirty="0" err="1">
                  <a:sym typeface="Wingdings" panose="05000000000000000000" pitchFamily="2" charset="2"/>
                </a:rPr>
                <a:t>H.Sakai</a:t>
              </a:r>
              <a:r>
                <a:rPr kumimoji="1" lang="en-US" altLang="ja-JP" sz="1600" dirty="0">
                  <a:sym typeface="Wingdings" panose="05000000000000000000" pitchFamily="2" charset="2"/>
                </a:rPr>
                <a:t> SRF session.</a:t>
              </a:r>
              <a:endParaRPr kumimoji="1" lang="ja-JP" alt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9075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794"/>
    </mc:Choice>
    <mc:Fallback xmlns="">
      <p:transition spd="slow" advTm="5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>
            <a:extLst>
              <a:ext uri="{FF2B5EF4-FFF2-40B4-BE49-F238E27FC236}">
                <a16:creationId xmlns:a16="http://schemas.microsoft.com/office/drawing/2014/main" id="{0228C594-C2A9-4970-82D8-D519C6F2D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86" y="1355912"/>
            <a:ext cx="3239808" cy="23083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5AC9803-1329-3771-956B-BA4C59B83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074" y="48784"/>
            <a:ext cx="10972800" cy="538070"/>
          </a:xfrm>
        </p:spPr>
        <p:txBody>
          <a:bodyPr/>
          <a:lstStyle/>
          <a:p>
            <a:r>
              <a:rPr kumimoji="1" lang="en-US" altLang="ja-JP" sz="2800" dirty="0"/>
              <a:t>Nanocellulose (CNF)</a:t>
            </a:r>
            <a:r>
              <a:rPr kumimoji="1" lang="en-US" altLang="ja-JP" sz="2800" baseline="0" dirty="0"/>
              <a:t> production by irradiation (FYI 2021)</a:t>
            </a:r>
            <a:endParaRPr kumimoji="1" lang="ja-JP" altLang="en-US" sz="2800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A33D9DF-E97A-BFC9-4001-890A24E72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103" y="1502966"/>
            <a:ext cx="3048951" cy="212536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C20A838-21C2-0AF1-FDC3-2BBAA741DB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1074" y="1942838"/>
            <a:ext cx="2205772" cy="157980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55AB920-6CCD-1A3B-D08C-462DF8B4C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198" y="1659182"/>
            <a:ext cx="700148" cy="107356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D0C52E1-E4D4-4E8F-7E42-35AB4321C24B}"/>
              </a:ext>
            </a:extLst>
          </p:cNvPr>
          <p:cNvSpPr txBox="1"/>
          <p:nvPr/>
        </p:nvSpPr>
        <p:spPr>
          <a:xfrm>
            <a:off x="5219694" y="3180148"/>
            <a:ext cx="23646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400" dirty="0">
                <a:latin typeface="Calibri" panose="020F0502020204030204" pitchFamily="34" charset="0"/>
                <a:cs typeface="Calibri" panose="020F0502020204030204" pitchFamily="34" charset="0"/>
              </a:rPr>
              <a:t>Woody biomass</a:t>
            </a:r>
            <a:endParaRPr lang="ja-JP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矢印: 右 12">
            <a:extLst>
              <a:ext uri="{FF2B5EF4-FFF2-40B4-BE49-F238E27FC236}">
                <a16:creationId xmlns:a16="http://schemas.microsoft.com/office/drawing/2014/main" id="{C9CF2019-A114-8D42-5041-6278FC9FE892}"/>
              </a:ext>
            </a:extLst>
          </p:cNvPr>
          <p:cNvSpPr/>
          <p:nvPr/>
        </p:nvSpPr>
        <p:spPr>
          <a:xfrm>
            <a:off x="6865131" y="2736965"/>
            <a:ext cx="792224" cy="3603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DB8DE33-F5EF-3A1C-3E88-936908F7A815}"/>
              </a:ext>
            </a:extLst>
          </p:cNvPr>
          <p:cNvSpPr txBox="1"/>
          <p:nvPr/>
        </p:nvSpPr>
        <p:spPr>
          <a:xfrm>
            <a:off x="8065852" y="3257507"/>
            <a:ext cx="29941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ja-JP" dirty="0"/>
              <a:t>Cellulose nanofibers (CNF) </a:t>
            </a:r>
            <a:endParaRPr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94DF89C-01A7-579B-154A-68A5E203483B}"/>
              </a:ext>
            </a:extLst>
          </p:cNvPr>
          <p:cNvSpPr txBox="1"/>
          <p:nvPr/>
        </p:nvSpPr>
        <p:spPr>
          <a:xfrm>
            <a:off x="6023950" y="1566849"/>
            <a:ext cx="1134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Calibri" panose="020F0502020204030204" pitchFamily="34" charset="0"/>
                <a:cs typeface="Calibri" panose="020F0502020204030204" pitchFamily="34" charset="0"/>
              </a:rPr>
              <a:t>Electron Beam</a:t>
            </a:r>
            <a:endParaRPr kumimoji="1" lang="ja-JP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87C8D5D-8497-6995-61A0-5ED169214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62" y="3567419"/>
            <a:ext cx="2974717" cy="2848555"/>
          </a:xfrm>
          <a:prstGeom prst="rect">
            <a:avLst/>
          </a:prstGeom>
        </p:spPr>
      </p:pic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647186E-6B79-48E0-CC66-538F1F4419F3}"/>
              </a:ext>
            </a:extLst>
          </p:cNvPr>
          <p:cNvCxnSpPr>
            <a:cxnSpLocks/>
          </p:cNvCxnSpPr>
          <p:nvPr/>
        </p:nvCxnSpPr>
        <p:spPr>
          <a:xfrm flipH="1" flipV="1">
            <a:off x="3680719" y="1700209"/>
            <a:ext cx="1307596" cy="18224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F795744-EC58-9007-A375-887DD289205F}"/>
              </a:ext>
            </a:extLst>
          </p:cNvPr>
          <p:cNvSpPr txBox="1"/>
          <p:nvPr/>
        </p:nvSpPr>
        <p:spPr>
          <a:xfrm>
            <a:off x="6232903" y="4366961"/>
            <a:ext cx="7170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r>
              <a:rPr lang="en-US" altLang="ja-JP" dirty="0"/>
              <a:t>pulp</a:t>
            </a:r>
            <a:endParaRPr lang="ja-JP" altLang="en-US" dirty="0"/>
          </a:p>
        </p:txBody>
      </p: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EA1291A0-F226-DBFF-5685-E1A1E9B6BB10}"/>
              </a:ext>
            </a:extLst>
          </p:cNvPr>
          <p:cNvCxnSpPr>
            <a:cxnSpLocks/>
          </p:cNvCxnSpPr>
          <p:nvPr/>
        </p:nvCxnSpPr>
        <p:spPr>
          <a:xfrm flipH="1">
            <a:off x="5461821" y="4519959"/>
            <a:ext cx="406448" cy="179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98087CAE-5491-7258-6A88-64B828229ECA}"/>
              </a:ext>
            </a:extLst>
          </p:cNvPr>
          <p:cNvCxnSpPr>
            <a:cxnSpLocks/>
          </p:cNvCxnSpPr>
          <p:nvPr/>
        </p:nvCxnSpPr>
        <p:spPr>
          <a:xfrm flipV="1">
            <a:off x="4098531" y="4571733"/>
            <a:ext cx="828608" cy="45836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F9F75A16-8E10-6E5F-EE80-8C41CAD6D8C7}"/>
              </a:ext>
            </a:extLst>
          </p:cNvPr>
          <p:cNvSpPr txBox="1"/>
          <p:nvPr/>
        </p:nvSpPr>
        <p:spPr>
          <a:xfrm>
            <a:off x="3785713" y="3925543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CW </a:t>
            </a:r>
          </a:p>
          <a:p>
            <a:r>
              <a:rPr lang="en-US" altLang="ja-JP" dirty="0"/>
              <a:t>e</a:t>
            </a:r>
            <a:r>
              <a:rPr kumimoji="1" lang="en-US" altLang="ja-JP" dirty="0"/>
              <a:t>- beam</a:t>
            </a:r>
            <a:endParaRPr kumimoji="1" lang="ja-JP" altLang="en-US" dirty="0"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2862AED-647E-112C-9376-015EF291D710}"/>
              </a:ext>
            </a:extLst>
          </p:cNvPr>
          <p:cNvSpPr txBox="1"/>
          <p:nvPr/>
        </p:nvSpPr>
        <p:spPr>
          <a:xfrm>
            <a:off x="3765450" y="5995435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Cup number</a:t>
            </a:r>
            <a:endParaRPr kumimoji="1" lang="ja-JP" altLang="en-US" dirty="0"/>
          </a:p>
        </p:txBody>
      </p:sp>
      <p:pic>
        <p:nvPicPr>
          <p:cNvPr id="56" name="図 55">
            <a:extLst>
              <a:ext uri="{FF2B5EF4-FFF2-40B4-BE49-F238E27FC236}">
                <a16:creationId xmlns:a16="http://schemas.microsoft.com/office/drawing/2014/main" id="{D3037D01-B572-274E-4F8F-7AE96E9632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903" y="3720518"/>
            <a:ext cx="3882076" cy="2298540"/>
          </a:xfrm>
          <a:prstGeom prst="rect">
            <a:avLst/>
          </a:prstGeom>
        </p:spPr>
      </p:pic>
      <p:cxnSp>
        <p:nvCxnSpPr>
          <p:cNvPr id="58" name="直線矢印コネクタ 57">
            <a:extLst>
              <a:ext uri="{FF2B5EF4-FFF2-40B4-BE49-F238E27FC236}">
                <a16:creationId xmlns:a16="http://schemas.microsoft.com/office/drawing/2014/main" id="{A30D4476-9C8F-6518-A3C8-3FD6C542C46D}"/>
              </a:ext>
            </a:extLst>
          </p:cNvPr>
          <p:cNvCxnSpPr/>
          <p:nvPr/>
        </p:nvCxnSpPr>
        <p:spPr>
          <a:xfrm>
            <a:off x="8794679" y="4387363"/>
            <a:ext cx="1162457" cy="0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35A86835-CA2C-8FA3-B99C-75682B49BB43}"/>
              </a:ext>
            </a:extLst>
          </p:cNvPr>
          <p:cNvSpPr txBox="1"/>
          <p:nvPr/>
        </p:nvSpPr>
        <p:spPr>
          <a:xfrm>
            <a:off x="8516227" y="5911575"/>
            <a:ext cx="34713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Irradiation area much reduced the cellulose crystallinity </a:t>
            </a:r>
            <a:r>
              <a:rPr kumimoji="1" lang="en-US" altLang="ja-JP" dirty="0">
                <a:sym typeface="Wingdings" panose="05000000000000000000" pitchFamily="2" charset="2"/>
              </a:rPr>
              <a:t>CNF produced on irradiation area</a:t>
            </a:r>
            <a:endParaRPr kumimoji="1" lang="ja-JP" altLang="en-US" dirty="0"/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E99552E6-8698-F546-B39B-C1D903B88FF4}"/>
              </a:ext>
            </a:extLst>
          </p:cNvPr>
          <p:cNvSpPr txBox="1"/>
          <p:nvPr/>
        </p:nvSpPr>
        <p:spPr>
          <a:xfrm>
            <a:off x="8891918" y="3903862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10MeV 1.2 </a:t>
            </a:r>
            <a:r>
              <a:rPr kumimoji="1" lang="en-US" altLang="ja-JP" dirty="0" err="1"/>
              <a:t>MGy</a:t>
            </a:r>
            <a:r>
              <a:rPr kumimoji="1" lang="en-US" altLang="ja-JP" dirty="0"/>
              <a:t> pulp </a:t>
            </a:r>
            <a:endParaRPr kumimoji="1" lang="ja-JP" altLang="en-US" dirty="0"/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363AD13C-B4C2-9ED8-AF32-43845895A08D}"/>
              </a:ext>
            </a:extLst>
          </p:cNvPr>
          <p:cNvSpPr txBox="1"/>
          <p:nvPr/>
        </p:nvSpPr>
        <p:spPr>
          <a:xfrm>
            <a:off x="894176" y="6438437"/>
            <a:ext cx="7143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We now try to solve the mechanism of CNF production by irradiation.</a:t>
            </a:r>
            <a:endParaRPr kumimoji="1" lang="ja-JP" altLang="en-US" dirty="0"/>
          </a:p>
        </p:txBody>
      </p:sp>
      <p:sp>
        <p:nvSpPr>
          <p:cNvPr id="64" name="テキスト ボックス 63">
            <a:extLst>
              <a:ext uri="{FF2B5EF4-FFF2-40B4-BE49-F238E27FC236}">
                <a16:creationId xmlns:a16="http://schemas.microsoft.com/office/drawing/2014/main" id="{7A4A9CF0-564C-4D5F-118E-B3CBAD5E6D79}"/>
              </a:ext>
            </a:extLst>
          </p:cNvPr>
          <p:cNvSpPr txBox="1"/>
          <p:nvPr/>
        </p:nvSpPr>
        <p:spPr>
          <a:xfrm>
            <a:off x="395904" y="572403"/>
            <a:ext cx="54334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Nanocellulose, (cellulose nanofibers(CNF)) </a:t>
            </a:r>
            <a:r>
              <a:rPr lang="en-US" altLang="ja-JP" sz="1800" dirty="0">
                <a:latin typeface="Calibri" panose="020F0502020204030204" pitchFamily="34" charset="0"/>
                <a:cs typeface="Calibri" panose="020F0502020204030204" pitchFamily="34" charset="0"/>
              </a:rPr>
              <a:t>is expected to be used in various applications due to its characteristic physical properties.</a:t>
            </a:r>
            <a:endParaRPr lang="ja-JP" alt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テキスト ボックス 65">
            <a:extLst>
              <a:ext uri="{FF2B5EF4-FFF2-40B4-BE49-F238E27FC236}">
                <a16:creationId xmlns:a16="http://schemas.microsoft.com/office/drawing/2014/main" id="{4E3DD153-148C-C32A-6CB3-744F4D6039B7}"/>
              </a:ext>
            </a:extLst>
          </p:cNvPr>
          <p:cNvSpPr txBox="1"/>
          <p:nvPr/>
        </p:nvSpPr>
        <p:spPr>
          <a:xfrm>
            <a:off x="6186530" y="563235"/>
            <a:ext cx="58544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 of irradiation of woods</a:t>
            </a:r>
          </a:p>
          <a:p>
            <a:r>
              <a:rPr lang="en-US" altLang="ja-JP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new electron beam irradiation system </a:t>
            </a:r>
            <a:r>
              <a:rPr lang="en-US" altLang="ja-JP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applied instead of the conventional treatments </a:t>
            </a:r>
            <a:r>
              <a:rPr lang="en-US" altLang="ja-JP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reduce the cost</a:t>
            </a:r>
            <a:r>
              <a:rPr lang="en-US" altLang="ja-JP" sz="180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ja-JP" altLang="en-US" sz="18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矢印: 右 66">
            <a:extLst>
              <a:ext uri="{FF2B5EF4-FFF2-40B4-BE49-F238E27FC236}">
                <a16:creationId xmlns:a16="http://schemas.microsoft.com/office/drawing/2014/main" id="{99C47EFB-8ECB-C816-4536-F9C124FF2D33}"/>
              </a:ext>
            </a:extLst>
          </p:cNvPr>
          <p:cNvSpPr/>
          <p:nvPr/>
        </p:nvSpPr>
        <p:spPr>
          <a:xfrm>
            <a:off x="5708616" y="971743"/>
            <a:ext cx="425478" cy="2350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8" name="テキスト ボックス 67">
            <a:extLst>
              <a:ext uri="{FF2B5EF4-FFF2-40B4-BE49-F238E27FC236}">
                <a16:creationId xmlns:a16="http://schemas.microsoft.com/office/drawing/2014/main" id="{05B1AEF4-1D9D-6F9C-C46F-A38BD76B7382}"/>
              </a:ext>
            </a:extLst>
          </p:cNvPr>
          <p:cNvSpPr txBox="1"/>
          <p:nvPr/>
        </p:nvSpPr>
        <p:spPr>
          <a:xfrm>
            <a:off x="810208" y="185690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cERL</a:t>
            </a:r>
            <a:endParaRPr kumimoji="1" lang="ja-JP" altLang="en-US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C0FD7A11-8724-470E-E615-01CAA7290EE7}"/>
              </a:ext>
            </a:extLst>
          </p:cNvPr>
          <p:cNvSpPr txBox="1"/>
          <p:nvPr/>
        </p:nvSpPr>
        <p:spPr>
          <a:xfrm>
            <a:off x="10397488" y="19686"/>
            <a:ext cx="1820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Courtesy of </a:t>
            </a:r>
            <a:r>
              <a:rPr kumimoji="1" lang="en-US" altLang="ja-JP" dirty="0" err="1"/>
              <a:t>T.Endo</a:t>
            </a:r>
            <a:r>
              <a:rPr lang="en-US" altLang="ja-JP" dirty="0"/>
              <a:t> (AIST)</a:t>
            </a:r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cxnSp>
        <p:nvCxnSpPr>
          <p:cNvPr id="73" name="直線矢印コネクタ 72">
            <a:extLst>
              <a:ext uri="{FF2B5EF4-FFF2-40B4-BE49-F238E27FC236}">
                <a16:creationId xmlns:a16="http://schemas.microsoft.com/office/drawing/2014/main" id="{20C57236-BC71-E7E4-B025-A83239B2D79F}"/>
              </a:ext>
            </a:extLst>
          </p:cNvPr>
          <p:cNvCxnSpPr/>
          <p:nvPr/>
        </p:nvCxnSpPr>
        <p:spPr>
          <a:xfrm flipV="1">
            <a:off x="7425888" y="5733256"/>
            <a:ext cx="1025570" cy="3406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図 74">
            <a:extLst>
              <a:ext uri="{FF2B5EF4-FFF2-40B4-BE49-F238E27FC236}">
                <a16:creationId xmlns:a16="http://schemas.microsoft.com/office/drawing/2014/main" id="{CC8CCD11-D3B5-AC1B-379B-5D082E7FFD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26" y="3626839"/>
            <a:ext cx="3606762" cy="2137510"/>
          </a:xfrm>
          <a:prstGeom prst="rect">
            <a:avLst/>
          </a:prstGeom>
        </p:spPr>
      </p:pic>
      <p:sp>
        <p:nvSpPr>
          <p:cNvPr id="76" name="テキスト ボックス 75">
            <a:extLst>
              <a:ext uri="{FF2B5EF4-FFF2-40B4-BE49-F238E27FC236}">
                <a16:creationId xmlns:a16="http://schemas.microsoft.com/office/drawing/2014/main" id="{16C6CCE0-740A-DAE4-84C0-1A15E14FD3B2}"/>
              </a:ext>
            </a:extLst>
          </p:cNvPr>
          <p:cNvSpPr txBox="1"/>
          <p:nvPr/>
        </p:nvSpPr>
        <p:spPr>
          <a:xfrm>
            <a:off x="2310465" y="2630682"/>
            <a:ext cx="1556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3.5 – 10 MeV</a:t>
            </a:r>
          </a:p>
          <a:p>
            <a:r>
              <a:rPr lang="en-US" altLang="ja-JP" dirty="0"/>
              <a:t>operation</a:t>
            </a:r>
            <a:endParaRPr kumimoji="1" lang="ja-JP" altLang="en-US" dirty="0"/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E2BAE8EB-F11F-F385-2DFA-C9053572E3BE}"/>
              </a:ext>
            </a:extLst>
          </p:cNvPr>
          <p:cNvSpPr txBox="1"/>
          <p:nvPr/>
        </p:nvSpPr>
        <p:spPr>
          <a:xfrm>
            <a:off x="433847" y="3870868"/>
            <a:ext cx="309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For lower energy of 3.5 MeV</a:t>
            </a:r>
            <a:endParaRPr kumimoji="1" lang="ja-JP" altLang="en-US" dirty="0"/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FB304B76-497E-61EE-8E2A-9D797EED4657}"/>
              </a:ext>
            </a:extLst>
          </p:cNvPr>
          <p:cNvSpPr txBox="1"/>
          <p:nvPr/>
        </p:nvSpPr>
        <p:spPr>
          <a:xfrm>
            <a:off x="386287" y="5764349"/>
            <a:ext cx="2774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S</a:t>
            </a:r>
            <a:r>
              <a:rPr kumimoji="1" lang="en-US" altLang="ja-JP" dirty="0"/>
              <a:t>table CW</a:t>
            </a:r>
            <a:r>
              <a:rPr lang="en-US" altLang="ja-JP" dirty="0"/>
              <a:t> beam operation was achieved.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616075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4747B3-1888-69C1-51CC-1436A18C6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457" y="90541"/>
            <a:ext cx="11319048" cy="562074"/>
          </a:xfrm>
        </p:spPr>
        <p:txBody>
          <a:bodyPr/>
          <a:lstStyle/>
          <a:p>
            <a:r>
              <a:rPr kumimoji="1" lang="en-US" altLang="ja-JP" sz="3200" dirty="0"/>
              <a:t>CDR THz vector beam generation and make new beam line </a:t>
            </a:r>
            <a:endParaRPr kumimoji="1" lang="ja-JP" altLang="en-US" sz="32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F6D5499A-9BF3-742A-4F2E-B0392DEE6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E52DA-4842-4DF8-8472-1488FA0455A3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2A02E31D-B948-8D01-8053-57B9A35EF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223" y="2744849"/>
            <a:ext cx="2316248" cy="141408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EB4CC2E-7CA6-D447-364F-1095AF206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317" y="4033938"/>
            <a:ext cx="2787214" cy="209880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8410B9F-A792-2A70-9A2F-F717EA59FD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405" b="47065"/>
          <a:stretch/>
        </p:blipFill>
        <p:spPr>
          <a:xfrm>
            <a:off x="9044550" y="3963855"/>
            <a:ext cx="2560325" cy="2341861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726A574-38AD-ED23-8EF7-3FE198C34859}"/>
              </a:ext>
            </a:extLst>
          </p:cNvPr>
          <p:cNvSpPr txBox="1"/>
          <p:nvPr/>
        </p:nvSpPr>
        <p:spPr>
          <a:xfrm>
            <a:off x="5567086" y="3536544"/>
            <a:ext cx="294518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/>
              <a:t>THz camera (</a:t>
            </a:r>
            <a:r>
              <a:rPr lang="en-US" altLang="ja-JP" sz="1400" dirty="0" err="1"/>
              <a:t>TZCam</a:t>
            </a:r>
            <a:r>
              <a:rPr lang="en-US" altLang="ja-JP" sz="1400" dirty="0"/>
              <a:t> Premium)</a:t>
            </a:r>
          </a:p>
          <a:p>
            <a:r>
              <a:rPr lang="en-US" altLang="ja-JP" sz="1400" dirty="0"/>
              <a:t>Spectrum range (0.1 – 5THz) </a:t>
            </a:r>
            <a:endParaRPr lang="ja-JP" altLang="en-US" sz="1400" dirty="0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0598917-2A6D-3006-5559-81723BFE5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173" y="3448179"/>
            <a:ext cx="3592514" cy="2690303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1EFF6907-1C6B-137A-D60D-2F610176A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607" y="1556792"/>
            <a:ext cx="4656961" cy="1546241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7CE1A82-1A7C-E81E-B1BF-3C3FAD9767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9750" y="1443044"/>
            <a:ext cx="2945181" cy="2065218"/>
          </a:xfrm>
          <a:prstGeom prst="rect">
            <a:avLst/>
          </a:prstGeom>
        </p:spPr>
      </p:pic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8FD39B21-587C-A6C6-54DA-56DA44CF1EC4}"/>
              </a:ext>
            </a:extLst>
          </p:cNvPr>
          <p:cNvCxnSpPr/>
          <p:nvPr/>
        </p:nvCxnSpPr>
        <p:spPr>
          <a:xfrm>
            <a:off x="2423592" y="2852936"/>
            <a:ext cx="0" cy="37510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59B1C2A9-316B-04E2-86AA-57BE94E0A021}"/>
              </a:ext>
            </a:extLst>
          </p:cNvPr>
          <p:cNvSpPr txBox="1"/>
          <p:nvPr/>
        </p:nvSpPr>
        <p:spPr>
          <a:xfrm>
            <a:off x="2451572" y="3040490"/>
            <a:ext cx="2121093" cy="369332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7030A0"/>
                </a:solidFill>
              </a:rPr>
              <a:t>Experimental room</a:t>
            </a:r>
            <a:endParaRPr kumimoji="1" lang="ja-JP" altLang="en-US" dirty="0">
              <a:solidFill>
                <a:srgbClr val="7030A0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9934F7EC-68F0-23B5-990A-992ECCDB132D}"/>
              </a:ext>
            </a:extLst>
          </p:cNvPr>
          <p:cNvCxnSpPr>
            <a:stCxn id="29" idx="3"/>
          </p:cNvCxnSpPr>
          <p:nvPr/>
        </p:nvCxnSpPr>
        <p:spPr>
          <a:xfrm>
            <a:off x="4572665" y="3225156"/>
            <a:ext cx="1026976" cy="11816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図 32">
            <a:extLst>
              <a:ext uri="{FF2B5EF4-FFF2-40B4-BE49-F238E27FC236}">
                <a16:creationId xmlns:a16="http://schemas.microsoft.com/office/drawing/2014/main" id="{E02744B3-D3FC-08EC-29EB-566C692588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2267" y="1515153"/>
            <a:ext cx="2382049" cy="125241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6C2C770A-AC36-C09C-3F3A-277270400E2F}"/>
              </a:ext>
            </a:extLst>
          </p:cNvPr>
          <p:cNvCxnSpPr/>
          <p:nvPr/>
        </p:nvCxnSpPr>
        <p:spPr>
          <a:xfrm flipH="1">
            <a:off x="988469" y="4821276"/>
            <a:ext cx="430460" cy="12530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矢印コネクタ 38">
            <a:extLst>
              <a:ext uri="{FF2B5EF4-FFF2-40B4-BE49-F238E27FC236}">
                <a16:creationId xmlns:a16="http://schemas.microsoft.com/office/drawing/2014/main" id="{A4B40B6E-E24C-EDCB-7398-26D40E8B6B59}"/>
              </a:ext>
            </a:extLst>
          </p:cNvPr>
          <p:cNvCxnSpPr/>
          <p:nvPr/>
        </p:nvCxnSpPr>
        <p:spPr>
          <a:xfrm>
            <a:off x="988469" y="4977620"/>
            <a:ext cx="2971130" cy="68749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401D4F45-DF8A-E10C-15FA-1FF88F22B81C}"/>
              </a:ext>
            </a:extLst>
          </p:cNvPr>
          <p:cNvCxnSpPr/>
          <p:nvPr/>
        </p:nvCxnSpPr>
        <p:spPr>
          <a:xfrm flipV="1">
            <a:off x="3923975" y="4752307"/>
            <a:ext cx="90016" cy="943843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線矢印コネクタ 45">
            <a:extLst>
              <a:ext uri="{FF2B5EF4-FFF2-40B4-BE49-F238E27FC236}">
                <a16:creationId xmlns:a16="http://schemas.microsoft.com/office/drawing/2014/main" id="{E796D518-DCAA-A65D-09C4-9D63637138F3}"/>
              </a:ext>
            </a:extLst>
          </p:cNvPr>
          <p:cNvCxnSpPr/>
          <p:nvPr/>
        </p:nvCxnSpPr>
        <p:spPr>
          <a:xfrm>
            <a:off x="4068183" y="4759928"/>
            <a:ext cx="681957" cy="3340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矢印コネクタ 51">
            <a:extLst>
              <a:ext uri="{FF2B5EF4-FFF2-40B4-BE49-F238E27FC236}">
                <a16:creationId xmlns:a16="http://schemas.microsoft.com/office/drawing/2014/main" id="{9384882A-A36C-6C28-6B08-23C2C26DA57E}"/>
              </a:ext>
            </a:extLst>
          </p:cNvPr>
          <p:cNvCxnSpPr/>
          <p:nvPr/>
        </p:nvCxnSpPr>
        <p:spPr>
          <a:xfrm>
            <a:off x="4271898" y="3404277"/>
            <a:ext cx="351529" cy="13556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楕円 52">
            <a:extLst>
              <a:ext uri="{FF2B5EF4-FFF2-40B4-BE49-F238E27FC236}">
                <a16:creationId xmlns:a16="http://schemas.microsoft.com/office/drawing/2014/main" id="{6C386120-BBF9-EB35-FAA7-E8D70576C724}"/>
              </a:ext>
            </a:extLst>
          </p:cNvPr>
          <p:cNvSpPr/>
          <p:nvPr/>
        </p:nvSpPr>
        <p:spPr>
          <a:xfrm>
            <a:off x="1986224" y="2536639"/>
            <a:ext cx="653392" cy="566394"/>
          </a:xfrm>
          <a:prstGeom prst="ellipse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104DAFED-949A-21E3-E1F5-552AF1E518AE}"/>
              </a:ext>
            </a:extLst>
          </p:cNvPr>
          <p:cNvCxnSpPr>
            <a:stCxn id="53" idx="3"/>
          </p:cNvCxnSpPr>
          <p:nvPr/>
        </p:nvCxnSpPr>
        <p:spPr>
          <a:xfrm flipH="1">
            <a:off x="1703512" y="3020087"/>
            <a:ext cx="378399" cy="609869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楕円 57">
            <a:extLst>
              <a:ext uri="{FF2B5EF4-FFF2-40B4-BE49-F238E27FC236}">
                <a16:creationId xmlns:a16="http://schemas.microsoft.com/office/drawing/2014/main" id="{F9BF02DC-1AEA-1613-A68E-E765FC7D09BD}"/>
              </a:ext>
            </a:extLst>
          </p:cNvPr>
          <p:cNvSpPr/>
          <p:nvPr/>
        </p:nvSpPr>
        <p:spPr>
          <a:xfrm>
            <a:off x="1280048" y="3836078"/>
            <a:ext cx="1171524" cy="1005418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17A20A3E-483B-E403-8C10-9A93EDDC688C}"/>
              </a:ext>
            </a:extLst>
          </p:cNvPr>
          <p:cNvCxnSpPr/>
          <p:nvPr/>
        </p:nvCxnSpPr>
        <p:spPr>
          <a:xfrm flipH="1">
            <a:off x="2413651" y="2860605"/>
            <a:ext cx="3107870" cy="133145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楕円 61">
            <a:extLst>
              <a:ext uri="{FF2B5EF4-FFF2-40B4-BE49-F238E27FC236}">
                <a16:creationId xmlns:a16="http://schemas.microsoft.com/office/drawing/2014/main" id="{57839E65-9B59-1C4F-B059-5B0DDF92D8CB}"/>
              </a:ext>
            </a:extLst>
          </p:cNvPr>
          <p:cNvSpPr/>
          <p:nvPr/>
        </p:nvSpPr>
        <p:spPr>
          <a:xfrm>
            <a:off x="6518535" y="1633530"/>
            <a:ext cx="1171524" cy="1005418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AA90FDF0-8407-958F-BDC1-1728DC6F7947}"/>
              </a:ext>
            </a:extLst>
          </p:cNvPr>
          <p:cNvCxnSpPr/>
          <p:nvPr/>
        </p:nvCxnSpPr>
        <p:spPr>
          <a:xfrm flipH="1">
            <a:off x="7745285" y="1970573"/>
            <a:ext cx="766982" cy="59704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6DD6C76E-CC14-5530-8201-6876A71C719F}"/>
              </a:ext>
            </a:extLst>
          </p:cNvPr>
          <p:cNvSpPr txBox="1"/>
          <p:nvPr/>
        </p:nvSpPr>
        <p:spPr>
          <a:xfrm>
            <a:off x="119335" y="613900"/>
            <a:ext cx="1195332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For High intensity THz generation, CW beam with short bunch beam is required and non-destructed method of coherent Diffraction radiation is suitable. In </a:t>
            </a:r>
            <a:r>
              <a:rPr kumimoji="1" lang="en-US" altLang="ja-JP" sz="1400" dirty="0" err="1"/>
              <a:t>cERL</a:t>
            </a:r>
            <a:r>
              <a:rPr kumimoji="1" lang="en-US" altLang="ja-JP" sz="1400" dirty="0"/>
              <a:t>, we already observed THz radiation with short bunch (~200fs) by using CDR (Y. </a:t>
            </a:r>
            <a:r>
              <a:rPr lang="en-US" altLang="ja-JP" sz="1400" dirty="0"/>
              <a:t>Honda, Phys. Rev. Accel. Beams 22, 040703 (2019)). Next target we will transfer this CDR profile to the end station of beam line</a:t>
            </a:r>
            <a:endParaRPr kumimoji="1" lang="ja-JP" altLang="en-US" sz="1400" dirty="0"/>
          </a:p>
        </p:txBody>
      </p:sp>
      <p:sp>
        <p:nvSpPr>
          <p:cNvPr id="70" name="テキスト ボックス 69">
            <a:extLst>
              <a:ext uri="{FF2B5EF4-FFF2-40B4-BE49-F238E27FC236}">
                <a16:creationId xmlns:a16="http://schemas.microsoft.com/office/drawing/2014/main" id="{184A4B0C-FCEA-C4AE-605E-A79FAFD93815}"/>
              </a:ext>
            </a:extLst>
          </p:cNvPr>
          <p:cNvSpPr txBox="1"/>
          <p:nvPr/>
        </p:nvSpPr>
        <p:spPr>
          <a:xfrm>
            <a:off x="546137" y="6264023"/>
            <a:ext cx="7841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dirty="0"/>
              <a:t>We made new THz beam line and measured the beam profile by using THz camera. We successfully transfer the radial profile (vector beam) at the experimental room.</a:t>
            </a:r>
            <a:endParaRPr kumimoji="1" lang="ja-JP" altLang="en-US" sz="1600" dirty="0"/>
          </a:p>
        </p:txBody>
      </p: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83FCCA13-E11B-C1FE-D3B0-39E172251BDD}"/>
              </a:ext>
            </a:extLst>
          </p:cNvPr>
          <p:cNvSpPr txBox="1"/>
          <p:nvPr/>
        </p:nvSpPr>
        <p:spPr>
          <a:xfrm>
            <a:off x="8927075" y="6121128"/>
            <a:ext cx="2844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400" dirty="0"/>
              <a:t>Measured profile by THz camera set at experimental room </a:t>
            </a:r>
            <a:endParaRPr kumimoji="1" lang="ja-JP" altLang="en-US" sz="1400" dirty="0"/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D4BCC3DB-DC44-4B28-2E29-9787DC6DFFC4}"/>
              </a:ext>
            </a:extLst>
          </p:cNvPr>
          <p:cNvSpPr txBox="1"/>
          <p:nvPr/>
        </p:nvSpPr>
        <p:spPr>
          <a:xfrm>
            <a:off x="11054236" y="1915722"/>
            <a:ext cx="1101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Vector beam</a:t>
            </a:r>
            <a:endParaRPr kumimoji="1" lang="ja-JP" altLang="en-US" dirty="0"/>
          </a:p>
        </p:txBody>
      </p:sp>
      <p:cxnSp>
        <p:nvCxnSpPr>
          <p:cNvPr id="74" name="直線矢印コネクタ 73">
            <a:extLst>
              <a:ext uri="{FF2B5EF4-FFF2-40B4-BE49-F238E27FC236}">
                <a16:creationId xmlns:a16="http://schemas.microsoft.com/office/drawing/2014/main" id="{88C8BFD2-00BB-24EC-AC5C-0270F2B8ED15}"/>
              </a:ext>
            </a:extLst>
          </p:cNvPr>
          <p:cNvCxnSpPr/>
          <p:nvPr/>
        </p:nvCxnSpPr>
        <p:spPr>
          <a:xfrm flipH="1">
            <a:off x="10894316" y="2638948"/>
            <a:ext cx="314252" cy="3922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7AC6F68-441E-19CE-B551-13CDA1B49735}"/>
              </a:ext>
            </a:extLst>
          </p:cNvPr>
          <p:cNvSpPr txBox="1"/>
          <p:nvPr/>
        </p:nvSpPr>
        <p:spPr>
          <a:xfrm>
            <a:off x="11024042" y="62617"/>
            <a:ext cx="1116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Y. Honda</a:t>
            </a:r>
          </a:p>
          <a:p>
            <a:r>
              <a:rPr lang="en-US" altLang="ja-JP" dirty="0"/>
              <a:t>R. Kato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38224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>
            <a:extLst>
              <a:ext uri="{FF2B5EF4-FFF2-40B4-BE49-F238E27FC236}">
                <a16:creationId xmlns:a16="http://schemas.microsoft.com/office/drawing/2014/main" id="{BEC6447C-A013-8CCE-9A66-0071A75270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63" y="3591115"/>
            <a:ext cx="2786652" cy="2786652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085163FC-C23F-4265-915C-374949775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6688" y="-12589"/>
            <a:ext cx="8222705" cy="778098"/>
          </a:xfrm>
        </p:spPr>
        <p:txBody>
          <a:bodyPr/>
          <a:lstStyle/>
          <a:p>
            <a:r>
              <a:rPr kumimoji="1" lang="en-US" altLang="ja-JP" sz="2800" dirty="0"/>
              <a:t>For CW ERL FEL operation (2021.Oct- 2022.Mar.) </a:t>
            </a:r>
            <a:endParaRPr kumimoji="1" lang="ja-JP" altLang="en-US" sz="28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0595D70-082B-4DDE-86E0-98709B5D0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546" y="4606159"/>
            <a:ext cx="2500650" cy="183827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A2F3ED8-892B-4B41-8918-4E9CB3D365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358" y="3192574"/>
            <a:ext cx="2500650" cy="139295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57D70F8-928F-4753-81A1-8196C21D29CE}"/>
              </a:ext>
            </a:extLst>
          </p:cNvPr>
          <p:cNvSpPr txBox="1"/>
          <p:nvPr/>
        </p:nvSpPr>
        <p:spPr>
          <a:xfrm>
            <a:off x="7385579" y="3719763"/>
            <a:ext cx="2082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Broken beam profile monitor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CA05962-3FB2-4398-98EF-EBBC0BD63C39}"/>
              </a:ext>
            </a:extLst>
          </p:cNvPr>
          <p:cNvSpPr txBox="1"/>
          <p:nvPr/>
        </p:nvSpPr>
        <p:spPr>
          <a:xfrm>
            <a:off x="7372956" y="4682585"/>
            <a:ext cx="2082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After break CAM 8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6F8D95A-3D15-4F6D-BB38-0F26C1C48D23}"/>
              </a:ext>
            </a:extLst>
          </p:cNvPr>
          <p:cNvSpPr txBox="1"/>
          <p:nvPr/>
        </p:nvSpPr>
        <p:spPr>
          <a:xfrm>
            <a:off x="0" y="818466"/>
            <a:ext cx="117284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In October 2021 (one month operation), we operate the 40pC/bunch with burst mode to make energy recovery operation of 3.5 MeV </a:t>
            </a:r>
            <a:r>
              <a:rPr lang="en-US" altLang="ja-JP" dirty="0"/>
              <a:t>Injector and 17.5 MeV on recirculation loop. Almost 100% transmission was achieved in high bunch burst mode. But due to the vacuum leak of Gun is issue to make more higher bunch charge of 40 </a:t>
            </a:r>
            <a:r>
              <a:rPr lang="en-US" altLang="ja-JP" dirty="0" err="1"/>
              <a:t>pC</a:t>
            </a:r>
            <a:r>
              <a:rPr lang="en-US" altLang="ja-JP" dirty="0"/>
              <a:t>/bunch after HV trouble of DC Gun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We operate </a:t>
            </a:r>
            <a:r>
              <a:rPr kumimoji="1" lang="en-US" altLang="ja-JP" dirty="0">
                <a:solidFill>
                  <a:srgbClr val="FF0000"/>
                </a:solidFill>
              </a:rPr>
              <a:t>CW beam with undulator for ERL-FEL</a:t>
            </a:r>
            <a:r>
              <a:rPr kumimoji="1" lang="en-US" altLang="ja-JP" dirty="0"/>
              <a:t>. </a:t>
            </a:r>
            <a:r>
              <a:rPr lang="en-US" altLang="ja-JP" dirty="0"/>
              <a:t>Successfully operate with </a:t>
            </a:r>
            <a:r>
              <a:rPr lang="en-US" altLang="ja-JP" dirty="0">
                <a:solidFill>
                  <a:srgbClr val="FF0000"/>
                </a:solidFill>
              </a:rPr>
              <a:t>0.3 mA beam</a:t>
            </a:r>
            <a:r>
              <a:rPr lang="en-US" altLang="ja-JP" dirty="0"/>
              <a:t> in Feb. 2022 (one month operation). There are few radiation outside concrete shield. </a:t>
            </a:r>
            <a:r>
              <a:rPr lang="en-US" altLang="ja-JP" dirty="0">
                <a:sym typeface="Wingdings" panose="05000000000000000000" pitchFamily="2" charset="2"/>
              </a:rPr>
              <a:t> It is possible to increase more beam current. Next target is ERL with CW beam with high charge (more than 60 </a:t>
            </a:r>
            <a:r>
              <a:rPr lang="en-US" altLang="ja-JP" dirty="0" err="1">
                <a:sym typeface="Wingdings" panose="05000000000000000000" pitchFamily="2" charset="2"/>
              </a:rPr>
              <a:t>pC</a:t>
            </a:r>
            <a:r>
              <a:rPr lang="en-US" altLang="ja-JP" dirty="0">
                <a:sym typeface="Wingdings" panose="05000000000000000000" pitchFamily="2" charset="2"/>
              </a:rPr>
              <a:t>) for ERL-FEL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During operation, we met hardware trouble (broke screen monitor) beam was stopped by vacuum ITL.</a:t>
            </a:r>
          </a:p>
          <a:p>
            <a:r>
              <a:rPr lang="en-US" altLang="ja-JP" dirty="0">
                <a:sym typeface="Wingdings" panose="05000000000000000000" pitchFamily="2" charset="2"/>
              </a:rPr>
              <a:t>    </a:t>
            </a:r>
            <a:r>
              <a:rPr kumimoji="1" lang="en-US" altLang="ja-JP" dirty="0">
                <a:sym typeface="Wingdings" panose="05000000000000000000" pitchFamily="2" charset="2"/>
              </a:rPr>
              <a:t> </a:t>
            </a:r>
            <a:r>
              <a:rPr lang="en-US" altLang="ja-JP" dirty="0">
                <a:sym typeface="Wingdings" panose="05000000000000000000" pitchFamily="2" charset="2"/>
              </a:rPr>
              <a:t> mode changer (CW &lt;-&gt; Burst) of laser ITL mismatches our protection.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>
                <a:sym typeface="Wingdings" panose="05000000000000000000" pitchFamily="2" charset="2"/>
              </a:rPr>
              <a:t>In this FY 2022, we now repair Gun leak and screen monitor.</a:t>
            </a:r>
            <a:endParaRPr kumimoji="1" lang="ja-JP" altLang="en-US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0ABC831-9D80-4C3D-9084-4DC9BB7363A9}"/>
              </a:ext>
            </a:extLst>
          </p:cNvPr>
          <p:cNvSpPr txBox="1"/>
          <p:nvPr/>
        </p:nvSpPr>
        <p:spPr>
          <a:xfrm>
            <a:off x="8344928" y="6553486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beam profile observed.</a:t>
            </a:r>
            <a:endParaRPr kumimoji="1" lang="ja-JP" altLang="en-US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6C7E5509-89B9-484C-8D07-73A960DFAE3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35" y="3798684"/>
            <a:ext cx="3092830" cy="265463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0E90CA08-9832-44E3-AAE6-0272E69A8D31}"/>
              </a:ext>
            </a:extLst>
          </p:cNvPr>
          <p:cNvSpPr txBox="1"/>
          <p:nvPr/>
        </p:nvSpPr>
        <p:spPr>
          <a:xfrm>
            <a:off x="-14650" y="6452725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CW beam current  in the main dump</a:t>
            </a:r>
            <a:endParaRPr kumimoji="1" lang="ja-JP" altLang="en-US" dirty="0"/>
          </a:p>
        </p:txBody>
      </p: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413EA14-7933-42FC-A90E-D2F256440FB4}"/>
              </a:ext>
            </a:extLst>
          </p:cNvPr>
          <p:cNvCxnSpPr/>
          <p:nvPr/>
        </p:nvCxnSpPr>
        <p:spPr>
          <a:xfrm>
            <a:off x="1335307" y="4591951"/>
            <a:ext cx="9459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3E3422B4-66A7-FBC2-98A7-AACDCC641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1549" y="6431816"/>
            <a:ext cx="2844800" cy="365125"/>
          </a:xfrm>
        </p:spPr>
        <p:txBody>
          <a:bodyPr/>
          <a:lstStyle/>
          <a:p>
            <a:pPr>
              <a:defRPr/>
            </a:pPr>
            <a:fld id="{C83E52DA-4842-4DF8-8472-1488FA0455A3}" type="slidenum">
              <a:rPr lang="ja-JP" altLang="en-US" smtClean="0"/>
              <a:pPr>
                <a:defRPr/>
              </a:pPr>
              <a:t>17</a:t>
            </a:fld>
            <a:endParaRPr lang="ja-JP" altLang="en-US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FAD4499-BFB6-97CF-83E3-F8784A18327E}"/>
              </a:ext>
            </a:extLst>
          </p:cNvPr>
          <p:cNvSpPr txBox="1"/>
          <p:nvPr/>
        </p:nvSpPr>
        <p:spPr>
          <a:xfrm>
            <a:off x="3779954" y="6245750"/>
            <a:ext cx="39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 difference of (Pin-Pref)</a:t>
            </a:r>
            <a:endParaRPr kumimoji="1" lang="ja-JP" altLang="en-US" dirty="0"/>
          </a:p>
          <a:p>
            <a:r>
              <a:rPr lang="en-US" altLang="ja-JP" dirty="0"/>
              <a:t>100 % Energy recovery with 0.25 mA</a:t>
            </a:r>
            <a:endParaRPr kumimoji="1" lang="ja-JP" altLang="en-US" dirty="0"/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A77ACEF-70A0-EEBE-8D27-9228BFAEBB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0196" y="4721619"/>
            <a:ext cx="2231351" cy="167162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69187143-4572-1540-7516-C6B2A07B5EAB}"/>
              </a:ext>
            </a:extLst>
          </p:cNvPr>
          <p:cNvSpPr txBox="1"/>
          <p:nvPr/>
        </p:nvSpPr>
        <p:spPr>
          <a:xfrm>
            <a:off x="7792137" y="137362"/>
            <a:ext cx="410924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This beam </a:t>
            </a:r>
            <a:r>
              <a:rPr kumimoji="1" lang="en-US" altLang="ja-JP" dirty="0" err="1">
                <a:solidFill>
                  <a:srgbClr val="FF0000"/>
                </a:solidFill>
              </a:rPr>
              <a:t>tuining</a:t>
            </a:r>
            <a:r>
              <a:rPr kumimoji="1" lang="en-US" altLang="ja-JP" dirty="0">
                <a:solidFill>
                  <a:srgbClr val="FF0000"/>
                </a:solidFill>
              </a:rPr>
              <a:t> is mainly talk by Shimada-</a:t>
            </a:r>
            <a:r>
              <a:rPr kumimoji="1" lang="en-US" altLang="ja-JP" dirty="0" err="1">
                <a:solidFill>
                  <a:srgbClr val="FF0000"/>
                </a:solidFill>
              </a:rPr>
              <a:t>san</a:t>
            </a:r>
            <a:r>
              <a:rPr lang="en-US" altLang="ja-JP" dirty="0">
                <a:solidFill>
                  <a:srgbClr val="FF0000"/>
                </a:solidFill>
              </a:rPr>
              <a:t> in Tuesday. 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497652A7-7EF8-E137-311E-4CA2DB72C5E0}"/>
              </a:ext>
            </a:extLst>
          </p:cNvPr>
          <p:cNvCxnSpPr>
            <a:cxnSpLocks/>
          </p:cNvCxnSpPr>
          <p:nvPr/>
        </p:nvCxnSpPr>
        <p:spPr>
          <a:xfrm flipV="1">
            <a:off x="4223792" y="5051917"/>
            <a:ext cx="1008112" cy="5055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15A652CE-C18C-515E-40F9-15A392E76B3D}"/>
              </a:ext>
            </a:extLst>
          </p:cNvPr>
          <p:cNvSpPr txBox="1"/>
          <p:nvPr/>
        </p:nvSpPr>
        <p:spPr>
          <a:xfrm>
            <a:off x="1320891" y="469742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0.3 mA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340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C918E45-53BA-D93C-364C-66F0B41A0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3" y="-1413"/>
            <a:ext cx="12192000" cy="628180"/>
          </a:xfrm>
        </p:spPr>
        <p:txBody>
          <a:bodyPr/>
          <a:lstStyle/>
          <a:p>
            <a:r>
              <a:rPr kumimoji="1" lang="en-US" altLang="ja-JP" sz="2800" dirty="0"/>
              <a:t>Hardware issue (DC gun trouble and recovery) (And continue to solve vacuum leak)</a:t>
            </a:r>
            <a:endParaRPr kumimoji="1" lang="ja-JP" altLang="en-US" sz="2800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FD84461-F4F4-13EF-9A4D-1AA44195C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E52DA-4842-4DF8-8472-1488FA0455A3}" type="slidenum">
              <a:rPr lang="ja-JP" altLang="en-US" smtClean="0"/>
              <a:pPr>
                <a:defRPr/>
              </a:pPr>
              <a:t>18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9812BAA-2804-F494-FD6D-598B28B5F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0112" y="4784254"/>
            <a:ext cx="2674674" cy="201441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E170D72-8A87-C909-E904-450AFCDC98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118" y="4314719"/>
            <a:ext cx="1998401" cy="246709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5E49F50-7E05-B54B-955A-5A37768EE66F}"/>
              </a:ext>
            </a:extLst>
          </p:cNvPr>
          <p:cNvSpPr txBox="1"/>
          <p:nvPr/>
        </p:nvSpPr>
        <p:spPr>
          <a:xfrm>
            <a:off x="7077213" y="810123"/>
            <a:ext cx="5179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 October, Q.E was reduced due to the small leak after baking (lif</a:t>
            </a:r>
            <a:r>
              <a:rPr lang="en-US" altLang="ja-JP" dirty="0"/>
              <a:t>etime is </a:t>
            </a:r>
            <a:r>
              <a:rPr lang="en-US" altLang="ja-JP" u="sng" dirty="0">
                <a:solidFill>
                  <a:srgbClr val="FF0000"/>
                </a:solidFill>
              </a:rPr>
              <a:t>only 2-3 days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F96E66DE-DECE-24AB-952A-A9CC79990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182" y="1477505"/>
            <a:ext cx="2180413" cy="2127132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64F1DE1-EC54-9A54-8805-71268FCA0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9186" y="1474728"/>
            <a:ext cx="2128787" cy="207276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693D8E7-57C5-F863-C8AE-B11FC0D64EF0}"/>
              </a:ext>
            </a:extLst>
          </p:cNvPr>
          <p:cNvSpPr txBox="1"/>
          <p:nvPr/>
        </p:nvSpPr>
        <p:spPr>
          <a:xfrm>
            <a:off x="7419706" y="3546767"/>
            <a:ext cx="2065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Q.E 5.2 % </a:t>
            </a:r>
          </a:p>
          <a:p>
            <a:pPr algn="ctr"/>
            <a:r>
              <a:rPr lang="en-US" altLang="ja-JP" dirty="0"/>
              <a:t>2021 Oct.</a:t>
            </a:r>
            <a:r>
              <a:rPr kumimoji="1" lang="en-US" altLang="ja-JP" dirty="0"/>
              <a:t>11 13:12</a:t>
            </a:r>
            <a:endParaRPr kumimoji="1" lang="ja-JP" altLang="en-US" dirty="0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247FD21D-5F2B-C835-EB16-EABCA2BDB710}"/>
              </a:ext>
            </a:extLst>
          </p:cNvPr>
          <p:cNvSpPr/>
          <p:nvPr/>
        </p:nvSpPr>
        <p:spPr>
          <a:xfrm>
            <a:off x="9505370" y="3928123"/>
            <a:ext cx="264597" cy="833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4BCA34A-3B39-68A7-6E19-9C40A1772BFA}"/>
              </a:ext>
            </a:extLst>
          </p:cNvPr>
          <p:cNvSpPr txBox="1"/>
          <p:nvPr/>
        </p:nvSpPr>
        <p:spPr>
          <a:xfrm>
            <a:off x="9955545" y="3551820"/>
            <a:ext cx="21761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solidFill>
                  <a:srgbClr val="FF0000"/>
                </a:solidFill>
              </a:rPr>
              <a:t>Q.E 3.8 % </a:t>
            </a:r>
            <a:r>
              <a:rPr kumimoji="1" lang="en-US" altLang="ja-JP" dirty="0"/>
              <a:t>2021.</a:t>
            </a:r>
            <a:r>
              <a:rPr lang="en-US" altLang="ja-JP" dirty="0"/>
              <a:t>Oct.13</a:t>
            </a:r>
            <a:r>
              <a:rPr kumimoji="1" lang="en-US" altLang="ja-JP" dirty="0"/>
              <a:t> 10:27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7330C059-1769-54C5-AFD5-CEA0ACF3C50E}"/>
              </a:ext>
            </a:extLst>
          </p:cNvPr>
          <p:cNvSpPr txBox="1"/>
          <p:nvPr/>
        </p:nvSpPr>
        <p:spPr>
          <a:xfrm>
            <a:off x="6775259" y="4190287"/>
            <a:ext cx="32339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u="sng" dirty="0"/>
              <a:t>The vacuum leak come from SUS-Titanium different material large diameter flange joint.</a:t>
            </a:r>
            <a:r>
              <a:rPr lang="en-US" altLang="ja-JP" dirty="0"/>
              <a:t> The coefficient of linear expansion of titanium is about half that of SUS. We decided to replace thicker gasket to reduce thermal effect in this FY 2022. </a:t>
            </a:r>
            <a:endParaRPr lang="ja-JP" altLang="en-US" dirty="0"/>
          </a:p>
        </p:txBody>
      </p:sp>
      <p:pic>
        <p:nvPicPr>
          <p:cNvPr id="20" name="Content Placeholder 22">
            <a:extLst>
              <a:ext uri="{FF2B5EF4-FFF2-40B4-BE49-F238E27FC236}">
                <a16:creationId xmlns:a16="http://schemas.microsoft.com/office/drawing/2014/main" id="{6AFF57DC-E74D-ECC3-97FB-41809D9CCF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115" y="952932"/>
            <a:ext cx="2557992" cy="2455673"/>
          </a:xfrm>
          <a:prstGeom prst="rect">
            <a:avLst/>
          </a:prstGeom>
        </p:spPr>
      </p:pic>
      <p:graphicFrame>
        <p:nvGraphicFramePr>
          <p:cNvPr id="22" name="Content Placeholder 20">
            <a:extLst>
              <a:ext uri="{FF2B5EF4-FFF2-40B4-BE49-F238E27FC236}">
                <a16:creationId xmlns:a16="http://schemas.microsoft.com/office/drawing/2014/main" id="{E5E82C74-7AFB-39B0-C8C0-F396C0C80B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0481519"/>
              </p:ext>
            </p:extLst>
          </p:nvPr>
        </p:nvGraphicFramePr>
        <p:xfrm>
          <a:off x="3007003" y="908720"/>
          <a:ext cx="3601421" cy="134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351">
                  <a:extLst>
                    <a:ext uri="{9D8B030D-6E8A-4147-A177-3AD203B41FA5}">
                      <a16:colId xmlns:a16="http://schemas.microsoft.com/office/drawing/2014/main" val="948093440"/>
                    </a:ext>
                  </a:extLst>
                </a:gridCol>
                <a:gridCol w="752128">
                  <a:extLst>
                    <a:ext uri="{9D8B030D-6E8A-4147-A177-3AD203B41FA5}">
                      <a16:colId xmlns:a16="http://schemas.microsoft.com/office/drawing/2014/main" val="350600672"/>
                    </a:ext>
                  </a:extLst>
                </a:gridCol>
                <a:gridCol w="1146942">
                  <a:extLst>
                    <a:ext uri="{9D8B030D-6E8A-4147-A177-3AD203B41FA5}">
                      <a16:colId xmlns:a16="http://schemas.microsoft.com/office/drawing/2014/main" val="1146335371"/>
                    </a:ext>
                  </a:extLst>
                </a:gridCol>
              </a:tblGrid>
              <a:tr h="232627">
                <a:tc>
                  <a:txBody>
                    <a:bodyPr/>
                    <a:lstStyle/>
                    <a:p>
                      <a:r>
                        <a:rPr lang="en-GB" sz="1600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0408855"/>
                  </a:ext>
                </a:extLst>
              </a:tr>
              <a:tr h="232627">
                <a:tc>
                  <a:txBody>
                    <a:bodyPr/>
                    <a:lstStyle/>
                    <a:p>
                      <a:r>
                        <a:rPr lang="en-GB" sz="1600" dirty="0"/>
                        <a:t>Operation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b="1">
                          <a:solidFill>
                            <a:srgbClr val="FF0000"/>
                          </a:solidFill>
                        </a:rPr>
                        <a:t>500</a:t>
                      </a:r>
                      <a:endParaRPr lang="en-GB" sz="16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9847912"/>
                  </a:ext>
                </a:extLst>
              </a:tr>
              <a:tr h="232627">
                <a:tc>
                  <a:txBody>
                    <a:bodyPr/>
                    <a:lstStyle/>
                    <a:p>
                      <a:r>
                        <a:rPr lang="en-GB" sz="1600" dirty="0"/>
                        <a:t>Average</a:t>
                      </a:r>
                      <a:r>
                        <a:rPr lang="en-GB" sz="1600" baseline="0" dirty="0"/>
                        <a:t> current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1 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6385977"/>
                  </a:ext>
                </a:extLst>
              </a:tr>
              <a:tr h="232627">
                <a:tc>
                  <a:txBody>
                    <a:bodyPr/>
                    <a:lstStyle/>
                    <a:p>
                      <a:r>
                        <a:rPr lang="en-GB" sz="1600" dirty="0"/>
                        <a:t>Vacuum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Pa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~ 10</a:t>
                      </a:r>
                      <a:r>
                        <a:rPr lang="en-GB" sz="1600" baseline="30000" dirty="0"/>
                        <a:t>-10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7439916"/>
                  </a:ext>
                </a:extLst>
              </a:tr>
            </a:tbl>
          </a:graphicData>
        </a:graphic>
      </p:graphicFrame>
      <p:sp>
        <p:nvSpPr>
          <p:cNvPr id="24" name="TextBox 24">
            <a:extLst>
              <a:ext uri="{FF2B5EF4-FFF2-40B4-BE49-F238E27FC236}">
                <a16:creationId xmlns:a16="http://schemas.microsoft.com/office/drawing/2014/main" id="{E9DD72DB-B599-F954-F306-F39D221D92F9}"/>
              </a:ext>
            </a:extLst>
          </p:cNvPr>
          <p:cNvSpPr txBox="1"/>
          <p:nvPr/>
        </p:nvSpPr>
        <p:spPr>
          <a:xfrm>
            <a:off x="3172019" y="2309755"/>
            <a:ext cx="30107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Operates with GaAs photocathodes</a:t>
            </a: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F8AD8B6-540B-1228-86C0-267FCEF0E3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223" y="2591750"/>
            <a:ext cx="2557992" cy="191391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楕円 25">
            <a:extLst>
              <a:ext uri="{FF2B5EF4-FFF2-40B4-BE49-F238E27FC236}">
                <a16:creationId xmlns:a16="http://schemas.microsoft.com/office/drawing/2014/main" id="{07BD836E-E570-A960-80CE-C92BA9E999E6}"/>
              </a:ext>
            </a:extLst>
          </p:cNvPr>
          <p:cNvSpPr/>
          <p:nvPr/>
        </p:nvSpPr>
        <p:spPr>
          <a:xfrm>
            <a:off x="4450427" y="3040771"/>
            <a:ext cx="568922" cy="3293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7989084-2E2E-284C-9A0A-796DE7BA4FDB}"/>
              </a:ext>
            </a:extLst>
          </p:cNvPr>
          <p:cNvSpPr txBox="1"/>
          <p:nvPr/>
        </p:nvSpPr>
        <p:spPr>
          <a:xfrm>
            <a:off x="172576" y="3614304"/>
            <a:ext cx="366038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Due to trouble caused by </a:t>
            </a:r>
            <a:r>
              <a:rPr lang="en-US" altLang="ja-JP" dirty="0" err="1">
                <a:solidFill>
                  <a:srgbClr val="FF0000"/>
                </a:solidFill>
              </a:rPr>
              <a:t>misoperation</a:t>
            </a:r>
            <a:r>
              <a:rPr lang="en-US" altLang="ja-JP" dirty="0"/>
              <a:t> in Oct. 2020, sudden discharge was occurred and </a:t>
            </a:r>
            <a:r>
              <a:rPr lang="en-US" altLang="ja-JP" dirty="0">
                <a:solidFill>
                  <a:srgbClr val="FF0000"/>
                </a:solidFill>
              </a:rPr>
              <a:t>burn out Cockcroft diode and resister 100k</a:t>
            </a:r>
            <a:r>
              <a:rPr lang="en-US" altLang="ja-JP" dirty="0">
                <a:solidFill>
                  <a:srgbClr val="FF0000"/>
                </a:solidFill>
                <a:latin typeface="Symbol" panose="05050102010706020507" pitchFamily="18" charset="2"/>
              </a:rPr>
              <a:t>W</a:t>
            </a:r>
            <a:r>
              <a:rPr lang="en-US" altLang="ja-JP" dirty="0">
                <a:latin typeface="Symbol" panose="05050102010706020507" pitchFamily="18" charset="2"/>
              </a:rPr>
              <a:t>.</a:t>
            </a:r>
            <a:r>
              <a:rPr lang="en-US" altLang="ja-JP" dirty="0">
                <a:latin typeface="Symbol" panose="05050102010706020507" pitchFamily="18" charset="2"/>
                <a:cs typeface="Arial" panose="020B0604020202020204" pitchFamily="34" charset="0"/>
              </a:rPr>
              <a:t> </a:t>
            </a:r>
            <a:r>
              <a:rPr lang="en-US" altLang="ja-JP" dirty="0">
                <a:cs typeface="Arial" panose="020B0604020202020204" pitchFamily="34" charset="0"/>
              </a:rPr>
              <a:t>Fortunately we have </a:t>
            </a:r>
            <a:r>
              <a:rPr lang="en-US" altLang="ja-JP" b="1" dirty="0">
                <a:cs typeface="Arial" panose="020B0604020202020204" pitchFamily="34" charset="0"/>
              </a:rPr>
              <a:t>no damage of ceramic </a:t>
            </a:r>
            <a:r>
              <a:rPr lang="en-US" altLang="ja-JP" dirty="0">
                <a:cs typeface="Arial" panose="020B0604020202020204" pitchFamily="34" charset="0"/>
              </a:rPr>
              <a:t>but</a:t>
            </a:r>
            <a:r>
              <a:rPr lang="en-US" altLang="ja-JP" dirty="0"/>
              <a:t> we </a:t>
            </a:r>
            <a:r>
              <a:rPr lang="en-US" altLang="ja-JP" u="sng" dirty="0"/>
              <a:t>met field emission from 300kV. </a:t>
            </a:r>
            <a:r>
              <a:rPr lang="en-US" altLang="ja-JP" dirty="0"/>
              <a:t>We found the FE source and we can increase 480kV again after </a:t>
            </a:r>
            <a:r>
              <a:rPr lang="en-US" altLang="ja-JP" u="sng" dirty="0"/>
              <a:t>wiping the electrode </a:t>
            </a:r>
            <a:r>
              <a:rPr lang="en-US" altLang="ja-JP" dirty="0"/>
              <a:t> before FEL operation in Feb.2021. </a:t>
            </a:r>
            <a:endParaRPr lang="ja-JP" altLang="en-US" dirty="0">
              <a:latin typeface="Symbol" panose="05050102010706020507" pitchFamily="18" charset="2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B5B8F77-61FF-57EB-EDBE-B9576F173608}"/>
              </a:ext>
            </a:extLst>
          </p:cNvPr>
          <p:cNvSpPr txBox="1"/>
          <p:nvPr/>
        </p:nvSpPr>
        <p:spPr>
          <a:xfrm>
            <a:off x="5807961" y="5535780"/>
            <a:ext cx="12305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480kV stop voltage</a:t>
            </a:r>
            <a:endParaRPr kumimoji="1" lang="ja-JP" altLang="en-US" dirty="0"/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B20ED3A9-2D1C-887F-E619-B4A75A0C8690}"/>
              </a:ext>
            </a:extLst>
          </p:cNvPr>
          <p:cNvCxnSpPr/>
          <p:nvPr/>
        </p:nvCxnSpPr>
        <p:spPr>
          <a:xfrm>
            <a:off x="6735022" y="741378"/>
            <a:ext cx="0" cy="611662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矢印: 右 31">
            <a:extLst>
              <a:ext uri="{FF2B5EF4-FFF2-40B4-BE49-F238E27FC236}">
                <a16:creationId xmlns:a16="http://schemas.microsoft.com/office/drawing/2014/main" id="{479870B6-CE2B-FE90-951F-824BFCA19DB5}"/>
              </a:ext>
            </a:extLst>
          </p:cNvPr>
          <p:cNvSpPr/>
          <p:nvPr/>
        </p:nvSpPr>
        <p:spPr>
          <a:xfrm>
            <a:off x="6456040" y="3048158"/>
            <a:ext cx="701192" cy="4148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D40FD840-6A50-0A7D-7C83-72D6BDC039E9}"/>
              </a:ext>
            </a:extLst>
          </p:cNvPr>
          <p:cNvSpPr txBox="1"/>
          <p:nvPr/>
        </p:nvSpPr>
        <p:spPr>
          <a:xfrm>
            <a:off x="7130620" y="517093"/>
            <a:ext cx="132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In FY 2021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765D987-0DF8-DA8A-A221-D235E73A457B}"/>
              </a:ext>
            </a:extLst>
          </p:cNvPr>
          <p:cNvSpPr txBox="1"/>
          <p:nvPr/>
        </p:nvSpPr>
        <p:spPr>
          <a:xfrm>
            <a:off x="308274" y="496197"/>
            <a:ext cx="3578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In FY 2020 (from October 2020)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B3407ED1-8E55-FBE7-338F-B323653A8073}"/>
              </a:ext>
            </a:extLst>
          </p:cNvPr>
          <p:cNvCxnSpPr>
            <a:cxnSpLocks/>
          </p:cNvCxnSpPr>
          <p:nvPr/>
        </p:nvCxnSpPr>
        <p:spPr>
          <a:xfrm flipH="1" flipV="1">
            <a:off x="1984082" y="2191799"/>
            <a:ext cx="1848316" cy="84897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9DFC8FED-19A7-8785-55AE-BCFE5FD4054F}"/>
              </a:ext>
            </a:extLst>
          </p:cNvPr>
          <p:cNvSpPr txBox="1"/>
          <p:nvPr/>
        </p:nvSpPr>
        <p:spPr>
          <a:xfrm>
            <a:off x="4108237" y="4505668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Source of FE and wiped</a:t>
            </a:r>
            <a:endParaRPr kumimoji="1" lang="ja-JP" altLang="en-US" dirty="0"/>
          </a:p>
        </p:txBody>
      </p:sp>
      <p:cxnSp>
        <p:nvCxnSpPr>
          <p:cNvPr id="42" name="直線矢印コネクタ 41">
            <a:extLst>
              <a:ext uri="{FF2B5EF4-FFF2-40B4-BE49-F238E27FC236}">
                <a16:creationId xmlns:a16="http://schemas.microsoft.com/office/drawing/2014/main" id="{F06231BF-3D2B-C489-099A-995C2914991E}"/>
              </a:ext>
            </a:extLst>
          </p:cNvPr>
          <p:cNvCxnSpPr/>
          <p:nvPr/>
        </p:nvCxnSpPr>
        <p:spPr>
          <a:xfrm flipV="1">
            <a:off x="4223792" y="3415850"/>
            <a:ext cx="439699" cy="114077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BC9E6E9B-A73A-C556-CD45-7B34213839AC}"/>
              </a:ext>
            </a:extLst>
          </p:cNvPr>
          <p:cNvSpPr txBox="1"/>
          <p:nvPr/>
        </p:nvSpPr>
        <p:spPr>
          <a:xfrm>
            <a:off x="9237537" y="3546767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2days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12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81200" y="147975"/>
            <a:ext cx="8229600" cy="476672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en-US" altLang="ja-JP" b="1" dirty="0">
                <a:latin typeface="+mn-lt"/>
              </a:rPr>
              <a:t>Summary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40659" y="652751"/>
            <a:ext cx="11510682" cy="6093296"/>
          </a:xfrm>
          <a:solidFill>
            <a:srgbClr val="FFFFCC"/>
          </a:solidFill>
        </p:spPr>
        <p:txBody>
          <a:bodyPr>
            <a:noAutofit/>
          </a:bodyPr>
          <a:lstStyle/>
          <a:p>
            <a:r>
              <a:rPr lang="en-US" altLang="ja-JP" sz="2400" dirty="0"/>
              <a:t>We continuously keep ERL beam operation </a:t>
            </a:r>
            <a:r>
              <a:rPr lang="en-US" altLang="ja-JP" sz="2400" b="1" dirty="0">
                <a:solidFill>
                  <a:srgbClr val="FF0000"/>
                </a:solidFill>
              </a:rPr>
              <a:t>for almost 10 years since 2013</a:t>
            </a:r>
            <a:r>
              <a:rPr lang="en-US" altLang="ja-JP" sz="2400" dirty="0"/>
              <a:t>. </a:t>
            </a:r>
          </a:p>
          <a:p>
            <a:r>
              <a:rPr lang="en-US" altLang="ja-JP" sz="2400" dirty="0" err="1">
                <a:solidFill>
                  <a:prstClr val="black"/>
                </a:solidFill>
              </a:rPr>
              <a:t>cERL</a:t>
            </a:r>
            <a:r>
              <a:rPr lang="en-US" altLang="ja-JP" sz="2400" dirty="0">
                <a:solidFill>
                  <a:prstClr val="black"/>
                </a:solidFill>
              </a:rPr>
              <a:t> now move to use </a:t>
            </a:r>
            <a:r>
              <a:rPr lang="en-US" altLang="ja-JP" sz="2400" dirty="0">
                <a:solidFill>
                  <a:srgbClr val="FF0000"/>
                </a:solidFill>
              </a:rPr>
              <a:t>for the industrial application </a:t>
            </a:r>
            <a:r>
              <a:rPr lang="en-US" altLang="ja-JP" sz="2400" dirty="0">
                <a:solidFill>
                  <a:prstClr val="black"/>
                </a:solidFill>
              </a:rPr>
              <a:t>by using SCRF technology. </a:t>
            </a:r>
            <a:endParaRPr lang="en-US" altLang="ja-JP" sz="2400" dirty="0"/>
          </a:p>
          <a:p>
            <a:r>
              <a:rPr lang="en-US" altLang="ja-JP" sz="2400" dirty="0">
                <a:solidFill>
                  <a:prstClr val="black"/>
                </a:solidFill>
              </a:rPr>
              <a:t>In order to demonstrate </a:t>
            </a:r>
            <a:r>
              <a:rPr lang="en-US" altLang="ja-JP" sz="2400" dirty="0">
                <a:solidFill>
                  <a:srgbClr val="FF00FF"/>
                </a:solidFill>
              </a:rPr>
              <a:t>ERL-SASE-FEL scheme</a:t>
            </a:r>
            <a:r>
              <a:rPr lang="en-US" altLang="ja-JP" sz="2400" dirty="0">
                <a:solidFill>
                  <a:prstClr val="black"/>
                </a:solidFill>
              </a:rPr>
              <a:t>, IR-FEL production started in </a:t>
            </a:r>
            <a:r>
              <a:rPr lang="en-US" altLang="ja-JP" sz="2400" dirty="0" err="1">
                <a:solidFill>
                  <a:prstClr val="black"/>
                </a:solidFill>
              </a:rPr>
              <a:t>cERL</a:t>
            </a:r>
            <a:r>
              <a:rPr lang="en-US" altLang="ja-JP" sz="2400" dirty="0">
                <a:solidFill>
                  <a:prstClr val="black"/>
                </a:solidFill>
              </a:rPr>
              <a:t>. </a:t>
            </a:r>
            <a:r>
              <a:rPr lang="en-US" altLang="ja-JP" sz="2400" dirty="0">
                <a:solidFill>
                  <a:srgbClr val="3333FF"/>
                </a:solidFill>
              </a:rPr>
              <a:t>High power IR-FEL with SASE scheme </a:t>
            </a:r>
            <a:r>
              <a:rPr lang="en-US" altLang="ja-JP" sz="2400" dirty="0">
                <a:solidFill>
                  <a:prstClr val="black"/>
                </a:solidFill>
              </a:rPr>
              <a:t>was produced by constructing 2 x 3 m undulators in </a:t>
            </a:r>
            <a:r>
              <a:rPr lang="en-US" altLang="ja-JP" sz="2400" dirty="0" err="1">
                <a:solidFill>
                  <a:prstClr val="black"/>
                </a:solidFill>
              </a:rPr>
              <a:t>cERL</a:t>
            </a:r>
            <a:r>
              <a:rPr lang="en-US" altLang="ja-JP" sz="2400" dirty="0">
                <a:solidFill>
                  <a:prstClr val="black"/>
                </a:solidFill>
              </a:rPr>
              <a:t> beam line based by using AI method.</a:t>
            </a:r>
          </a:p>
          <a:p>
            <a:r>
              <a:rPr lang="en-US" altLang="ja-JP" sz="2400" dirty="0">
                <a:solidFill>
                  <a:srgbClr val="00B050"/>
                </a:solidFill>
              </a:rPr>
              <a:t>THz beam line </a:t>
            </a:r>
            <a:r>
              <a:rPr lang="en-US" altLang="ja-JP" sz="2400" dirty="0">
                <a:solidFill>
                  <a:prstClr val="black"/>
                </a:solidFill>
              </a:rPr>
              <a:t>was constructed and successfully transfer to the experimental room. </a:t>
            </a:r>
          </a:p>
          <a:p>
            <a:r>
              <a:rPr lang="en-US" altLang="ja-JP" sz="2400" dirty="0">
                <a:solidFill>
                  <a:srgbClr val="3333FF"/>
                </a:solidFill>
              </a:rPr>
              <a:t>Irradiation beam line </a:t>
            </a:r>
            <a:r>
              <a:rPr lang="en-US" altLang="ja-JP" sz="2400" dirty="0">
                <a:solidFill>
                  <a:prstClr val="black"/>
                </a:solidFill>
              </a:rPr>
              <a:t>was built for RI production and material irradiation with CW beam of 10uA and successfully produce not only </a:t>
            </a:r>
            <a:r>
              <a:rPr lang="en-US" altLang="ja-JP" sz="2400" baseline="30000" dirty="0">
                <a:solidFill>
                  <a:prstClr val="black"/>
                </a:solidFill>
              </a:rPr>
              <a:t>99</a:t>
            </a:r>
            <a:r>
              <a:rPr lang="en-US" altLang="ja-JP" sz="2400" dirty="0">
                <a:solidFill>
                  <a:prstClr val="black"/>
                </a:solidFill>
              </a:rPr>
              <a:t>Mo and but also </a:t>
            </a:r>
            <a:r>
              <a:rPr lang="en-US" altLang="ja-JP" sz="2400" baseline="30000" dirty="0">
                <a:solidFill>
                  <a:prstClr val="black"/>
                </a:solidFill>
              </a:rPr>
              <a:t>67</a:t>
            </a:r>
            <a:r>
              <a:rPr lang="en-US" altLang="ja-JP" sz="2400" dirty="0">
                <a:solidFill>
                  <a:prstClr val="black"/>
                </a:solidFill>
              </a:rPr>
              <a:t>Cu.     </a:t>
            </a:r>
            <a:endParaRPr lang="en-US" altLang="ja-JP" sz="2400" dirty="0">
              <a:solidFill>
                <a:srgbClr val="FF0000"/>
              </a:solidFill>
            </a:endParaRPr>
          </a:p>
          <a:p>
            <a:r>
              <a:rPr lang="en-US" altLang="ja-JP" sz="2400" dirty="0">
                <a:solidFill>
                  <a:prstClr val="black"/>
                </a:solidFill>
              </a:rPr>
              <a:t>We also proceed material irradiation to woods to produce nanocellulose in </a:t>
            </a:r>
            <a:r>
              <a:rPr lang="en-US" altLang="ja-JP" sz="2400" dirty="0" err="1">
                <a:solidFill>
                  <a:prstClr val="black"/>
                </a:solidFill>
              </a:rPr>
              <a:t>cERL</a:t>
            </a:r>
            <a:r>
              <a:rPr lang="en-US" altLang="ja-JP" sz="2400" dirty="0">
                <a:solidFill>
                  <a:prstClr val="black"/>
                </a:solidFill>
              </a:rPr>
              <a:t>.</a:t>
            </a:r>
          </a:p>
          <a:p>
            <a:r>
              <a:rPr lang="en-US" altLang="ja-JP" sz="2400" dirty="0">
                <a:solidFill>
                  <a:prstClr val="black"/>
                </a:solidFill>
              </a:rPr>
              <a:t>High current ERL beam operation for EUV-FEL is under testing. 0.3 mA CW ERL was done with undulator . We plan to increase beam current to 10 mA for POC of EUV-FEL by using ERL-SASE-FEL scheme.  </a:t>
            </a:r>
          </a:p>
          <a:p>
            <a:r>
              <a:rPr lang="en-US" altLang="ja-JP" sz="2400" dirty="0">
                <a:solidFill>
                  <a:prstClr val="black"/>
                </a:solidFill>
              </a:rPr>
              <a:t>500kV DC Gun meet HV severe spark trouble </a:t>
            </a:r>
            <a:r>
              <a:rPr lang="en-US" altLang="ja-JP" sz="2400" dirty="0">
                <a:solidFill>
                  <a:prstClr val="black"/>
                </a:solidFill>
                <a:sym typeface="Wingdings" panose="05000000000000000000" pitchFamily="2" charset="2"/>
              </a:rPr>
              <a:t> 480kV beam can be operated but </a:t>
            </a:r>
            <a:r>
              <a:rPr lang="en-US" altLang="ja-JP" sz="2400">
                <a:solidFill>
                  <a:prstClr val="black"/>
                </a:solidFill>
                <a:sym typeface="Wingdings" panose="05000000000000000000" pitchFamily="2" charset="2"/>
              </a:rPr>
              <a:t>now try to </a:t>
            </a:r>
            <a:r>
              <a:rPr lang="en-US" altLang="ja-JP" sz="2400" dirty="0">
                <a:solidFill>
                  <a:prstClr val="black"/>
                </a:solidFill>
                <a:sym typeface="Wingdings" panose="05000000000000000000" pitchFamily="2" charset="2"/>
              </a:rPr>
              <a:t>solve vacuum leak problem.</a:t>
            </a:r>
            <a:endParaRPr lang="en-US" altLang="ja-JP" sz="2400" dirty="0">
              <a:solidFill>
                <a:prstClr val="black"/>
              </a:solidFill>
            </a:endParaRPr>
          </a:p>
          <a:p>
            <a:r>
              <a:rPr lang="en-US" altLang="ja-JP" sz="2400" dirty="0">
                <a:solidFill>
                  <a:prstClr val="black"/>
                </a:solidFill>
              </a:rPr>
              <a:t>It is important </a:t>
            </a:r>
            <a:r>
              <a:rPr lang="en-US" altLang="ja-JP" sz="2400" dirty="0">
                <a:solidFill>
                  <a:srgbClr val="FF0000"/>
                </a:solidFill>
              </a:rPr>
              <a:t>for reliable CW high current beam operation </a:t>
            </a:r>
            <a:r>
              <a:rPr lang="en-US" altLang="ja-JP" sz="2400" dirty="0">
                <a:solidFill>
                  <a:prstClr val="black"/>
                </a:solidFill>
              </a:rPr>
              <a:t>to make many ITL system </a:t>
            </a:r>
          </a:p>
          <a:p>
            <a:endParaRPr lang="en-US" altLang="ja-JP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57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95"/>
    </mc:Choice>
    <mc:Fallback xmlns="">
      <p:transition spd="slow" advTm="38695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タイトル 8">
            <a:extLst>
              <a:ext uri="{FF2B5EF4-FFF2-40B4-BE49-F238E27FC236}">
                <a16:creationId xmlns:a16="http://schemas.microsoft.com/office/drawing/2014/main" id="{B96CFD4F-B4A4-4AE3-B0F5-805F03AC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777" y="290065"/>
            <a:ext cx="7763870" cy="718775"/>
          </a:xfrm>
        </p:spPr>
        <p:txBody>
          <a:bodyPr>
            <a:normAutofit/>
          </a:bodyPr>
          <a:lstStyle/>
          <a:p>
            <a:r>
              <a:rPr lang="en-US" altLang="ja-JP" sz="3600" dirty="0" err="1">
                <a:solidFill>
                  <a:schemeClr val="accent3"/>
                </a:solidFill>
              </a:rPr>
              <a:t>cERL</a:t>
            </a:r>
            <a:r>
              <a:rPr lang="en-US" altLang="ja-JP" sz="3600" dirty="0">
                <a:solidFill>
                  <a:schemeClr val="accent3"/>
                </a:solidFill>
              </a:rPr>
              <a:t> collaboration team 2019-2022</a:t>
            </a:r>
            <a:endParaRPr lang="ja-JP" altLang="en-US" sz="3600" dirty="0">
              <a:solidFill>
                <a:schemeClr val="accent3"/>
              </a:solidFill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C347D073-E059-4A68-A596-04FC5A9A1FC0}"/>
              </a:ext>
            </a:extLst>
          </p:cNvPr>
          <p:cNvSpPr txBox="1"/>
          <p:nvPr/>
        </p:nvSpPr>
        <p:spPr>
          <a:xfrm>
            <a:off x="10912101" y="117989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96%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8FA70B2B-38B9-4D71-8758-756C4D1DFD7F}"/>
              </a:ext>
            </a:extLst>
          </p:cNvPr>
          <p:cNvSpPr txBox="1"/>
          <p:nvPr/>
        </p:nvSpPr>
        <p:spPr>
          <a:xfrm>
            <a:off x="10747274" y="266794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103.5</a:t>
            </a:r>
            <a:r>
              <a:rPr kumimoji="1" lang="en-US" altLang="ja-JP" dirty="0">
                <a:solidFill>
                  <a:schemeClr val="bg1"/>
                </a:solidFill>
              </a:rPr>
              <a:t>%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233A167-866E-146A-E641-C58A604CF9D0}"/>
              </a:ext>
            </a:extLst>
          </p:cNvPr>
          <p:cNvSpPr/>
          <p:nvPr/>
        </p:nvSpPr>
        <p:spPr>
          <a:xfrm>
            <a:off x="362661" y="1088107"/>
            <a:ext cx="10380486" cy="5345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ja-JP" sz="14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High Energy Accelerator Research Organization (KEK) </a:t>
            </a:r>
            <a:endParaRPr lang="ja-JP" altLang="ja-JP" sz="1400" dirty="0">
              <a:latin typeface="Times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/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M. Adachi, D. Arakawa, H. Araki, M. Egi, S.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Eguchi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M. Fukuda, T.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Furuya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K.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Haga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K. Harada, </a:t>
            </a:r>
          </a:p>
          <a:p>
            <a:pPr algn="just"/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N. Higashi, T. Honda, Y. Honda, T.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Honma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X.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Jin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E.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Kako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Y.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Kamiya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R. Kato, H.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Kawata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</a:t>
            </a:r>
          </a:p>
          <a:p>
            <a:pPr algn="just"/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Y. Kobayashi, Y. Kojima, T. Konomi,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M.Kurata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Matsumura, S.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Michizono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C.</a:t>
            </a:r>
            <a:r>
              <a:rPr lang="ja-JP" altLang="en-US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Mitsuda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T. Miura,</a:t>
            </a:r>
            <a:r>
              <a:rPr lang="ja-JP" altLang="en-US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</a:t>
            </a:r>
            <a:endParaRPr lang="en-US" altLang="ja-JP" sz="1400" dirty="0">
              <a:latin typeface="Times New Roman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/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Miyajima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Miyauchi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Y. Morikawa, S.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Nagahashi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Nakajima, N. Nakamura, K. Nakanishi,</a:t>
            </a:r>
            <a:r>
              <a:rPr lang="ja-JP" altLang="en-US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</a:t>
            </a:r>
            <a:endParaRPr lang="en-US" altLang="ja-JP" sz="1400" dirty="0">
              <a:latin typeface="Times New Roman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/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Nigorikawa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T.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Nogami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T.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Obina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F.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Qiu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Sagehashi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Sakai, M. Shimada, T.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Shioya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M.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Shiozawa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</a:t>
            </a:r>
          </a:p>
          <a:p>
            <a:pPr algn="just"/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M. Tadano, T.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Tahara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T. Takahashi, R.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Takai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H. Takaki, O. Tanaka, T. Tanikawa, Y.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Tanimoto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</a:t>
            </a:r>
          </a:p>
          <a:p>
            <a:pPr algn="just"/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K. Tsuchiya, T. Uchiyama, A. Ueda, K.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Umemori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M. Yamamoto</a:t>
            </a:r>
          </a:p>
          <a:p>
            <a:pPr algn="just"/>
            <a:endParaRPr lang="en-US" altLang="ja-JP" sz="1400" b="1" dirty="0">
              <a:latin typeface="Times New Roman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>
              <a:spcBef>
                <a:spcPts val="500"/>
              </a:spcBef>
            </a:pPr>
            <a:r>
              <a:rPr lang="en-US" altLang="ja-JP" sz="14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National Institutes for Quantum and Radiological Science and Technology (QST)</a:t>
            </a:r>
          </a:p>
          <a:p>
            <a:pPr algn="just"/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R.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Hajima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K. Kawase, R. Nagai, M.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Sawamura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M. Mori, N.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Nishimori</a:t>
            </a:r>
            <a:endParaRPr lang="en-US" altLang="ja-JP" sz="1400" dirty="0">
              <a:latin typeface="Times New Roman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/>
            <a:endParaRPr lang="en-US" altLang="ja-JP" sz="1400" dirty="0">
              <a:latin typeface="Times New Roman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/>
            <a:r>
              <a:rPr lang="en-US" altLang="ja-JP" sz="14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National Institutes for Advanced Industrial Science and </a:t>
            </a:r>
            <a:r>
              <a:rPr lang="en-US" altLang="ja-JP" sz="1400" b="1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Technolory</a:t>
            </a:r>
            <a:r>
              <a:rPr lang="en-US" altLang="ja-JP" sz="14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(AIST)</a:t>
            </a:r>
            <a:endParaRPr lang="ja-JP" altLang="ja-JP" sz="1400" dirty="0">
              <a:latin typeface="Times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/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T. Sato, M.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Kakehata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Y. Yashiro, T. Endo, K.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Sakakibara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A.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Kumagai</a:t>
            </a:r>
            <a:endParaRPr lang="en-US" altLang="ja-JP" sz="1400" dirty="0">
              <a:latin typeface="Times New Roman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/>
            <a:endParaRPr lang="ja-JP" altLang="ja-JP" sz="1400" dirty="0">
              <a:latin typeface="Times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>
              <a:spcBef>
                <a:spcPts val="500"/>
              </a:spcBef>
            </a:pPr>
            <a:r>
              <a:rPr lang="en-US" altLang="ja-JP" sz="14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Hiroshima University</a:t>
            </a:r>
            <a:r>
              <a:rPr lang="ja-JP" altLang="en-US" sz="1400" dirty="0">
                <a:latin typeface="Times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 </a:t>
            </a:r>
            <a:r>
              <a:rPr lang="en-US" altLang="ja-JP" sz="1400" dirty="0">
                <a:latin typeface="Times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M. </a:t>
            </a:r>
            <a:r>
              <a:rPr lang="en-US" altLang="ja-JP" sz="1400" dirty="0" err="1">
                <a:latin typeface="Times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Katoh</a:t>
            </a:r>
            <a:r>
              <a:rPr lang="en-US" altLang="ja-JP" sz="1400" dirty="0">
                <a:latin typeface="Times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M.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Kuriki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, A. Kano</a:t>
            </a:r>
          </a:p>
          <a:p>
            <a:pPr algn="just">
              <a:spcBef>
                <a:spcPts val="500"/>
              </a:spcBef>
            </a:pPr>
            <a:endParaRPr lang="en-US" altLang="ja-JP" sz="1400" dirty="0">
              <a:latin typeface="Times New Roman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>
              <a:spcBef>
                <a:spcPts val="500"/>
              </a:spcBef>
            </a:pPr>
            <a:r>
              <a:rPr lang="en-US" altLang="ja-JP" sz="14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SLAC National Accelerator Laboratory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Nora Peak Norvell</a:t>
            </a:r>
          </a:p>
          <a:p>
            <a:pPr algn="just">
              <a:spcBef>
                <a:spcPts val="500"/>
              </a:spcBef>
            </a:pPr>
            <a:endParaRPr lang="en-US" altLang="ja-JP" sz="1400" dirty="0">
              <a:latin typeface="Times New Roman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>
              <a:spcBef>
                <a:spcPts val="500"/>
              </a:spcBef>
            </a:pPr>
            <a:r>
              <a:rPr lang="en-US" altLang="ja-JP" sz="14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National Institute of Technology, Akita College  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F. Sakamoto </a:t>
            </a:r>
          </a:p>
          <a:p>
            <a:pPr algn="just">
              <a:spcBef>
                <a:spcPts val="500"/>
              </a:spcBef>
            </a:pPr>
            <a:endParaRPr lang="en-US" altLang="ja-JP" sz="1400" dirty="0">
              <a:latin typeface="Times New Roman" panose="02020603050405020304" pitchFamily="18" charset="0"/>
              <a:ea typeface="ＭＳ 明朝" panose="02020609040205080304" pitchFamily="17" charset="-128"/>
              <a:cs typeface="Courier New" panose="02070309020205020404" pitchFamily="49" charset="0"/>
            </a:endParaRPr>
          </a:p>
          <a:p>
            <a:pPr algn="just">
              <a:spcBef>
                <a:spcPts val="500"/>
              </a:spcBef>
            </a:pPr>
            <a:r>
              <a:rPr lang="en-US" altLang="ja-JP" sz="1400" b="1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Institute of Modern Physics (IMP) CAS China </a:t>
            </a:r>
            <a:r>
              <a:rPr lang="en-US" altLang="ja-JP" sz="1400" dirty="0" err="1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Zong</a:t>
            </a:r>
            <a:r>
              <a:rPr lang="en-US" altLang="ja-JP" sz="1400" dirty="0">
                <a:latin typeface="Times New Roman" panose="02020603050405020304" pitchFamily="18" charset="0"/>
                <a:ea typeface="ＭＳ 明朝" panose="02020609040205080304" pitchFamily="17" charset="-128"/>
                <a:cs typeface="Courier New" panose="02070309020205020404" pitchFamily="49" charset="0"/>
              </a:rPr>
              <a:t> Yang</a:t>
            </a: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D1E36F9-0563-3F39-198B-7441DA5B31B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3FC39-516E-42E6-8026-16C57652C3FD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481BE7ED-1931-0B41-2E53-A88EAB72F4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2647" y="1204033"/>
            <a:ext cx="3092583" cy="231943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9A31995-09C7-9D92-515A-B0DD9526665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902" y="3740625"/>
            <a:ext cx="5154328" cy="2667942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E067E1-0AF1-057A-3AC7-024B1B1082CF}"/>
              </a:ext>
            </a:extLst>
          </p:cNvPr>
          <p:cNvSpPr txBox="1"/>
          <p:nvPr/>
        </p:nvSpPr>
        <p:spPr>
          <a:xfrm>
            <a:off x="7537099" y="6464622"/>
            <a:ext cx="3783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Latest pictures under beam operation in 2022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563628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5F571AD1-DE53-49C5-8887-E4FEB87B5569}"/>
              </a:ext>
            </a:extLst>
          </p:cNvPr>
          <p:cNvSpPr/>
          <p:nvPr/>
        </p:nvSpPr>
        <p:spPr>
          <a:xfrm>
            <a:off x="1765438" y="1462324"/>
            <a:ext cx="3534227" cy="1143816"/>
          </a:xfrm>
          <a:prstGeom prst="rect">
            <a:avLst/>
          </a:prstGeom>
          <a:solidFill>
            <a:srgbClr val="33CC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DED72E8-A8A7-4F54-975F-CF4992812C8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77199"/>
            <a:ext cx="11923127" cy="469059"/>
          </a:xfrm>
        </p:spPr>
        <p:txBody>
          <a:bodyPr>
            <a:noAutofit/>
          </a:bodyPr>
          <a:lstStyle/>
          <a:p>
            <a:pPr algn="ctr"/>
            <a:r>
              <a:rPr lang="en-US" altLang="ja-JP" sz="28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Future plan of </a:t>
            </a:r>
            <a:r>
              <a:rPr lang="en-US" altLang="ja-JP" sz="2800" dirty="0" err="1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iCASA</a:t>
            </a:r>
            <a:r>
              <a:rPr lang="ja-JP" altLang="en-US" sz="28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（</a:t>
            </a:r>
            <a:r>
              <a:rPr lang="en-US" altLang="ja-JP" sz="2800" dirty="0">
                <a:solidFill>
                  <a:srgbClr val="00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five years plan</a:t>
            </a:r>
            <a:r>
              <a:rPr lang="en-US" altLang="ja-JP" sz="28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) based on </a:t>
            </a:r>
            <a:r>
              <a:rPr lang="en-US" altLang="ja-JP" sz="2800" dirty="0" err="1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cERL</a:t>
            </a:r>
            <a:r>
              <a:rPr lang="en-US" altLang="ja-JP" sz="2800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development</a:t>
            </a:r>
            <a:endParaRPr lang="ja-JP" altLang="en-US" sz="2800" dirty="0"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55DD720-0560-45DA-BCDB-FFE9049B72E2}"/>
              </a:ext>
            </a:extLst>
          </p:cNvPr>
          <p:cNvSpPr txBox="1"/>
          <p:nvPr/>
        </p:nvSpPr>
        <p:spPr>
          <a:xfrm>
            <a:off x="286323" y="4039264"/>
            <a:ext cx="5223097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ja-JP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ERL-type EUV-FEL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altLang="ja-JP" sz="1600" u="sng" dirty="0">
                <a:latin typeface="Arial" panose="020B0604020202020204" pitchFamily="34" charset="0"/>
                <a:cs typeface="Arial" panose="020B0604020202020204" pitchFamily="34" charset="0"/>
              </a:rPr>
              <a:t>the only solution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to realize </a:t>
            </a: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a high-intensity EUV light source</a:t>
            </a:r>
            <a:r>
              <a:rPr lang="en-US" altLang="ja-JP" sz="1600" dirty="0">
                <a:cs typeface="Arial" panose="020B0604020202020204" pitchFamily="34" charset="0"/>
              </a:rPr>
              <a:t>.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ja-JP" sz="1600" b="1" u="sng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 talk by N. Nakamura in Application session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ja-JP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ea"/>
              <a:buAutoNum type="circleNumDbPlain"/>
            </a:pP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</a:rPr>
              <a:t>compact superconducting accelerator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will be realized using</a:t>
            </a:r>
            <a:r>
              <a:rPr lang="en-US" altLang="ja-JP" sz="1600" u="sng" dirty="0">
                <a:latin typeface="Arial" panose="020B0604020202020204" pitchFamily="34" charset="0"/>
                <a:cs typeface="Arial" panose="020B0604020202020204" pitchFamily="34" charset="0"/>
              </a:rPr>
              <a:t> recent superconducting technology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.                                                      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keyword  is “</a:t>
            </a:r>
            <a:r>
              <a:rPr lang="en-US" altLang="ja-JP" sz="16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without He plant by Nb3Sn cavity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” </a:t>
            </a:r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Compact h</a:t>
            </a:r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igh-intensity electron beam irradiation facility for industrial application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. (</a:t>
            </a:r>
            <a:r>
              <a:rPr lang="en-US" altLang="ja-JP" sz="1600" b="1" u="sng" dirty="0">
                <a:solidFill>
                  <a:srgbClr val="3333FF"/>
                </a:solidFill>
                <a:cs typeface="Arial" panose="020B0604020202020204" pitchFamily="34" charset="0"/>
              </a:rPr>
              <a:t>development talk by </a:t>
            </a:r>
            <a:r>
              <a:rPr lang="en-US" altLang="ja-JP" sz="1600" b="1" u="sng" dirty="0" err="1">
                <a:solidFill>
                  <a:srgbClr val="3333FF"/>
                </a:solidFill>
                <a:cs typeface="Arial" panose="020B0604020202020204" pitchFamily="34" charset="0"/>
              </a:rPr>
              <a:t>H.Sakai</a:t>
            </a:r>
            <a:r>
              <a:rPr lang="en-US" altLang="ja-JP" sz="1600" b="1" u="sng" dirty="0">
                <a:solidFill>
                  <a:srgbClr val="3333FF"/>
                </a:solidFill>
                <a:cs typeface="Arial" panose="020B0604020202020204" pitchFamily="34" charset="0"/>
              </a:rPr>
              <a:t> in SRF session</a:t>
            </a:r>
            <a:r>
              <a:rPr lang="en-US" altLang="ja-JP" sz="1600" dirty="0">
                <a:latin typeface="Arial" panose="020B0604020202020204" pitchFamily="34" charset="0"/>
                <a:cs typeface="Arial" panose="020B0604020202020204" pitchFamily="34" charset="0"/>
              </a:rPr>
              <a:t> )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234384B-CC82-4B02-AA7F-F0FE1E70B443}"/>
              </a:ext>
            </a:extLst>
          </p:cNvPr>
          <p:cNvSpPr txBox="1"/>
          <p:nvPr/>
        </p:nvSpPr>
        <p:spPr>
          <a:xfrm>
            <a:off x="173480" y="3536766"/>
            <a:ext cx="4799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Scientific significance &amp; impact</a:t>
            </a:r>
            <a:endParaRPr lang="ja-JP" altLang="en-US" sz="2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矢印: 右 19">
            <a:extLst>
              <a:ext uri="{FF2B5EF4-FFF2-40B4-BE49-F238E27FC236}">
                <a16:creationId xmlns:a16="http://schemas.microsoft.com/office/drawing/2014/main" id="{52A1DF6E-BA73-4228-9851-1C79AA2FC56F}"/>
              </a:ext>
            </a:extLst>
          </p:cNvPr>
          <p:cNvSpPr/>
          <p:nvPr/>
        </p:nvSpPr>
        <p:spPr>
          <a:xfrm>
            <a:off x="3044283" y="2839049"/>
            <a:ext cx="6231091" cy="82136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矢印: 右 21">
            <a:extLst>
              <a:ext uri="{FF2B5EF4-FFF2-40B4-BE49-F238E27FC236}">
                <a16:creationId xmlns:a16="http://schemas.microsoft.com/office/drawing/2014/main" id="{C695ECBB-7738-43FE-A8DC-9DC73B669890}"/>
              </a:ext>
            </a:extLst>
          </p:cNvPr>
          <p:cNvSpPr/>
          <p:nvPr/>
        </p:nvSpPr>
        <p:spPr>
          <a:xfrm rot="16200000">
            <a:off x="3811420" y="2963771"/>
            <a:ext cx="4572001" cy="73451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D14B6754-D878-4EE5-9BA4-48C64D38F257}"/>
              </a:ext>
            </a:extLst>
          </p:cNvPr>
          <p:cNvSpPr txBox="1"/>
          <p:nvPr/>
        </p:nvSpPr>
        <p:spPr>
          <a:xfrm>
            <a:off x="9496529" y="2911158"/>
            <a:ext cx="2440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quality </a:t>
            </a:r>
            <a:endParaRPr kumimoji="1" lang="ja-JP" altLang="en-US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62E813A-FCBE-4BD4-9FFA-CBC364E05BEA}"/>
              </a:ext>
            </a:extLst>
          </p:cNvPr>
          <p:cNvSpPr txBox="1"/>
          <p:nvPr/>
        </p:nvSpPr>
        <p:spPr>
          <a:xfrm>
            <a:off x="4948832" y="544444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intensity</a:t>
            </a:r>
            <a:endParaRPr kumimoji="1" lang="ja-JP" altLang="en-US" sz="32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5DDBD9E-B330-445B-A699-FB9F63D76004}"/>
              </a:ext>
            </a:extLst>
          </p:cNvPr>
          <p:cNvSpPr txBox="1"/>
          <p:nvPr/>
        </p:nvSpPr>
        <p:spPr>
          <a:xfrm>
            <a:off x="2155521" y="1603280"/>
            <a:ext cx="2920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beam irradiation facility</a:t>
            </a:r>
            <a:endParaRPr kumimoji="1" lang="ja-JP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1D871769-C534-4AC1-A850-EFBF5C746C7A}"/>
              </a:ext>
            </a:extLst>
          </p:cNvPr>
          <p:cNvSpPr/>
          <p:nvPr/>
        </p:nvSpPr>
        <p:spPr>
          <a:xfrm>
            <a:off x="6828974" y="1451429"/>
            <a:ext cx="3534226" cy="1143816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E7FA4039-B567-4399-9B53-B05CB1881139}"/>
              </a:ext>
            </a:extLst>
          </p:cNvPr>
          <p:cNvSpPr txBox="1"/>
          <p:nvPr/>
        </p:nvSpPr>
        <p:spPr>
          <a:xfrm>
            <a:off x="7135682" y="1603280"/>
            <a:ext cx="2920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ERL-type 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EUV-FEL</a:t>
            </a:r>
            <a:endParaRPr kumimoji="1" lang="ja-JP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4311BD8-C637-410B-88CB-EE392AED6BC2}"/>
              </a:ext>
            </a:extLst>
          </p:cNvPr>
          <p:cNvSpPr txBox="1"/>
          <p:nvPr/>
        </p:nvSpPr>
        <p:spPr>
          <a:xfrm>
            <a:off x="6926659" y="1634231"/>
            <a:ext cx="566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❶</a:t>
            </a:r>
            <a:endParaRPr lang="ja-JP" altLang="en-US" sz="2400" dirty="0"/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0D51CB12-98F9-4ACF-943F-60FC4A62985C}"/>
              </a:ext>
            </a:extLst>
          </p:cNvPr>
          <p:cNvSpPr txBox="1"/>
          <p:nvPr/>
        </p:nvSpPr>
        <p:spPr>
          <a:xfrm>
            <a:off x="1827511" y="1619362"/>
            <a:ext cx="5805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❷</a:t>
            </a:r>
            <a:endParaRPr lang="ja-JP" altLang="en-US" sz="2400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3434455-E93A-48B2-8C84-C81562A24BE4}"/>
              </a:ext>
            </a:extLst>
          </p:cNvPr>
          <p:cNvSpPr txBox="1"/>
          <p:nvPr/>
        </p:nvSpPr>
        <p:spPr>
          <a:xfrm>
            <a:off x="7295336" y="3973228"/>
            <a:ext cx="29208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Ultra-fast electron microscopy</a:t>
            </a:r>
            <a:endParaRPr kumimoji="1" lang="ja-JP" alt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13704251-09BD-4B83-8929-506BD31138AB}"/>
              </a:ext>
            </a:extLst>
          </p:cNvPr>
          <p:cNvSpPr txBox="1"/>
          <p:nvPr/>
        </p:nvSpPr>
        <p:spPr>
          <a:xfrm>
            <a:off x="6926659" y="3988097"/>
            <a:ext cx="566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❸</a:t>
            </a:r>
            <a:endParaRPr lang="ja-JP" altLang="en-US" sz="2400" dirty="0"/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26DED6CF-DDC9-460B-AC1F-5DD41D9864BB}"/>
              </a:ext>
            </a:extLst>
          </p:cNvPr>
          <p:cNvSpPr/>
          <p:nvPr/>
        </p:nvSpPr>
        <p:spPr>
          <a:xfrm>
            <a:off x="173480" y="1013503"/>
            <a:ext cx="5335940" cy="1897655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B714FF0-B2D4-B828-AC5D-23574D8BC7EE}"/>
              </a:ext>
            </a:extLst>
          </p:cNvPr>
          <p:cNvSpPr txBox="1"/>
          <p:nvPr/>
        </p:nvSpPr>
        <p:spPr>
          <a:xfrm>
            <a:off x="9700906" y="6418573"/>
            <a:ext cx="35746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u="sng" dirty="0">
                <a:solidFill>
                  <a:srgbClr val="0070C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Compact ERL (KEK)</a:t>
            </a:r>
            <a:endParaRPr kumimoji="1" lang="ja-JP" altLang="en-US" b="1" u="sng" dirty="0">
              <a:solidFill>
                <a:srgbClr val="0070C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pic>
        <p:nvPicPr>
          <p:cNvPr id="6" name="図 59">
            <a:extLst>
              <a:ext uri="{FF2B5EF4-FFF2-40B4-BE49-F238E27FC236}">
                <a16:creationId xmlns:a16="http://schemas.microsoft.com/office/drawing/2014/main" id="{9A486F8A-8C4B-708D-DCAE-33E86941FF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9241" y="4857031"/>
            <a:ext cx="2224527" cy="147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28668A90-ADF7-62B1-D0F2-B7BED3676492}"/>
              </a:ext>
            </a:extLst>
          </p:cNvPr>
          <p:cNvGrpSpPr/>
          <p:nvPr/>
        </p:nvGrpSpPr>
        <p:grpSpPr>
          <a:xfrm>
            <a:off x="9300560" y="2626196"/>
            <a:ext cx="2894416" cy="2149088"/>
            <a:chOff x="10207923" y="1334246"/>
            <a:chExt cx="2894416" cy="2149088"/>
          </a:xfrm>
        </p:grpSpPr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1B742369-ADC9-8A71-D450-B28B479D317D}"/>
                </a:ext>
              </a:extLst>
            </p:cNvPr>
            <p:cNvCxnSpPr>
              <a:cxnSpLocks/>
            </p:cNvCxnSpPr>
            <p:nvPr/>
          </p:nvCxnSpPr>
          <p:spPr>
            <a:xfrm>
              <a:off x="10207923" y="1334246"/>
              <a:ext cx="735919" cy="114140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31F88DFF-B644-461A-0A07-295FA1C1BF60}"/>
                </a:ext>
              </a:extLst>
            </p:cNvPr>
            <p:cNvSpPr txBox="1"/>
            <p:nvPr/>
          </p:nvSpPr>
          <p:spPr>
            <a:xfrm>
              <a:off x="10321456" y="2283005"/>
              <a:ext cx="2780883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b="1" u="sng" dirty="0"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Development for EUV-FEL light source </a:t>
              </a:r>
            </a:p>
            <a:p>
              <a:r>
                <a:rPr lang="en-US" altLang="ja-JP" dirty="0">
                  <a:solidFill>
                    <a:srgbClr val="FF0000"/>
                  </a:solidFill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Achieve 10mA</a:t>
              </a:r>
              <a:r>
                <a:rPr lang="ja-JP" altLang="en-US" dirty="0">
                  <a:solidFill>
                    <a:srgbClr val="FF0000"/>
                  </a:solidFill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 </a:t>
              </a:r>
              <a:r>
                <a:rPr lang="en-US" altLang="ja-JP" dirty="0">
                  <a:solidFill>
                    <a:srgbClr val="FF0000"/>
                  </a:solidFill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ERL operation with SASE-FEL</a:t>
              </a:r>
              <a:r>
                <a:rPr lang="ja-JP" altLang="en-US" dirty="0"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rPr>
                <a:t> </a:t>
              </a:r>
              <a:endParaRPr kumimoji="1" lang="ja-JP" altLang="en-US" dirty="0"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endParaRP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CA33DB1-46A6-D72E-7FC0-F15CA4AD3B98}"/>
              </a:ext>
            </a:extLst>
          </p:cNvPr>
          <p:cNvSpPr txBox="1"/>
          <p:nvPr/>
        </p:nvSpPr>
        <p:spPr>
          <a:xfrm>
            <a:off x="5599164" y="6418573"/>
            <a:ext cx="37871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u="sng" dirty="0">
                <a:solidFill>
                  <a:srgbClr val="0070C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furnace for Nb</a:t>
            </a:r>
            <a:r>
              <a:rPr kumimoji="1" lang="en-US" altLang="ja-JP" b="1" u="sng" baseline="-25000" dirty="0">
                <a:solidFill>
                  <a:srgbClr val="0070C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3</a:t>
            </a:r>
            <a:r>
              <a:rPr kumimoji="1" lang="en-US" altLang="ja-JP" b="1" u="sng" dirty="0">
                <a:solidFill>
                  <a:srgbClr val="0070C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Sn coating</a:t>
            </a:r>
            <a:r>
              <a:rPr lang="en-US" altLang="ja-JP" b="1" u="sng" dirty="0">
                <a:solidFill>
                  <a:srgbClr val="0070C0"/>
                </a:solidFill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b="1" u="sng" dirty="0">
                <a:solidFill>
                  <a:srgbClr val="0070C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(KEK)</a:t>
            </a:r>
            <a:endParaRPr kumimoji="1" lang="ja-JP" altLang="en-US" b="1" u="sng" dirty="0">
              <a:solidFill>
                <a:srgbClr val="0070C0"/>
              </a:solidFill>
              <a:latin typeface="Arial" panose="020B0604020202020204" pitchFamily="34" charset="0"/>
              <a:ea typeface="メイリオ" panose="020B060403050404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60EA72C-2CC8-C108-EA52-80BE4C48897A}"/>
              </a:ext>
            </a:extLst>
          </p:cNvPr>
          <p:cNvSpPr txBox="1"/>
          <p:nvPr/>
        </p:nvSpPr>
        <p:spPr>
          <a:xfrm>
            <a:off x="6208446" y="3502170"/>
            <a:ext cx="306692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Development of </a:t>
            </a:r>
            <a:r>
              <a:rPr kumimoji="1" lang="en-US" altLang="ja-JP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compact high current Nb</a:t>
            </a:r>
            <a:r>
              <a:rPr kumimoji="1" lang="en-US" altLang="ja-JP" b="1" u="sng" baseline="-2500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3</a:t>
            </a:r>
            <a:r>
              <a:rPr kumimoji="1" lang="en-US" altLang="ja-JP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Sn</a:t>
            </a:r>
            <a:r>
              <a:rPr kumimoji="1" lang="ja-JP" altLang="en-US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b="1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superconducting RF accelerator</a:t>
            </a:r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1" name="図 20" descr="屋内, キッチン, テーブル, 食品 が含まれている画像&#10;&#10;自動的に生成された説明">
            <a:extLst>
              <a:ext uri="{FF2B5EF4-FFF2-40B4-BE49-F238E27FC236}">
                <a16:creationId xmlns:a16="http://schemas.microsoft.com/office/drawing/2014/main" id="{3BF70BFD-9450-D5DF-00E3-403413D4A7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632" y="4821668"/>
            <a:ext cx="2083521" cy="1568199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E6A3367-4C0A-3699-8FE1-6D0711BE820D}"/>
              </a:ext>
            </a:extLst>
          </p:cNvPr>
          <p:cNvSpPr txBox="1"/>
          <p:nvPr/>
        </p:nvSpPr>
        <p:spPr>
          <a:xfrm>
            <a:off x="620645" y="2598485"/>
            <a:ext cx="390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High current beam for irradiation</a:t>
            </a:r>
            <a:endParaRPr kumimoji="1" lang="ja-JP" altLang="en-US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08E4B4D6-2ECE-4D21-040F-FC4D8016A36A}"/>
              </a:ext>
            </a:extLst>
          </p:cNvPr>
          <p:cNvSpPr txBox="1"/>
          <p:nvPr/>
        </p:nvSpPr>
        <p:spPr>
          <a:xfrm>
            <a:off x="630487" y="1127982"/>
            <a:ext cx="4033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Irradiation material study at </a:t>
            </a:r>
            <a:r>
              <a:rPr kumimoji="1" lang="en-US" altLang="ja-JP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cERL</a:t>
            </a:r>
            <a:endParaRPr kumimoji="1" lang="ja-JP" altLang="en-US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4" name="図 4" descr="建物, テーブル, 座る, 市 が含まれている画像&#10;&#10;自動的に生成された説明">
            <a:extLst>
              <a:ext uri="{FF2B5EF4-FFF2-40B4-BE49-F238E27FC236}">
                <a16:creationId xmlns:a16="http://schemas.microsoft.com/office/drawing/2014/main" id="{61D5B294-6294-8224-C34E-9B644BAD1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22" y="1593269"/>
            <a:ext cx="1424925" cy="1012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750122C1-7D83-BE79-F9C1-F8BD0386DD94}"/>
              </a:ext>
            </a:extLst>
          </p:cNvPr>
          <p:cNvCxnSpPr>
            <a:cxnSpLocks/>
          </p:cNvCxnSpPr>
          <p:nvPr/>
        </p:nvCxnSpPr>
        <p:spPr>
          <a:xfrm>
            <a:off x="4728448" y="2877446"/>
            <a:ext cx="1550419" cy="823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3">
            <a:extLst>
              <a:ext uri="{FF2B5EF4-FFF2-40B4-BE49-F238E27FC236}">
                <a16:creationId xmlns:a16="http://schemas.microsoft.com/office/drawing/2014/main" id="{85F8B4F1-E646-4EB1-E5F1-F44932A7A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725" y="1582201"/>
            <a:ext cx="1629680" cy="997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422C1D84-E0CD-458B-E8B1-7ABD17958AD9}"/>
              </a:ext>
            </a:extLst>
          </p:cNvPr>
          <p:cNvSpPr txBox="1"/>
          <p:nvPr/>
        </p:nvSpPr>
        <p:spPr>
          <a:xfrm>
            <a:off x="7020565" y="2586128"/>
            <a:ext cx="377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High current high quality beam</a:t>
            </a:r>
            <a:endParaRPr kumimoji="1" lang="ja-JP" altLang="en-US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227A0C0-03EE-5DAD-784A-65B6B2DAF936}"/>
              </a:ext>
            </a:extLst>
          </p:cNvPr>
          <p:cNvSpPr txBox="1"/>
          <p:nvPr/>
        </p:nvSpPr>
        <p:spPr>
          <a:xfrm>
            <a:off x="7529890" y="1165323"/>
            <a:ext cx="240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ERL study at </a:t>
            </a:r>
            <a:r>
              <a:rPr kumimoji="1" lang="en-US" altLang="ja-JP" dirty="0" err="1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cERL</a:t>
            </a:r>
            <a:endParaRPr kumimoji="1" lang="ja-JP" altLang="en-US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9" name="四角形: 角を丸くする 48">
            <a:extLst>
              <a:ext uri="{FF2B5EF4-FFF2-40B4-BE49-F238E27FC236}">
                <a16:creationId xmlns:a16="http://schemas.microsoft.com/office/drawing/2014/main" id="{FE850072-7AD1-9EB4-4DFD-361816881DDE}"/>
              </a:ext>
            </a:extLst>
          </p:cNvPr>
          <p:cNvSpPr/>
          <p:nvPr/>
        </p:nvSpPr>
        <p:spPr>
          <a:xfrm>
            <a:off x="6700310" y="1053090"/>
            <a:ext cx="5335940" cy="1897655"/>
          </a:xfrm>
          <a:prstGeom prst="roundRect">
            <a:avLst/>
          </a:prstGeom>
          <a:noFill/>
          <a:ln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50BE119-6FDD-584A-6621-EFBFAAAEBEE5}"/>
              </a:ext>
            </a:extLst>
          </p:cNvPr>
          <p:cNvSpPr txBox="1"/>
          <p:nvPr/>
        </p:nvSpPr>
        <p:spPr>
          <a:xfrm>
            <a:off x="10249955" y="1172387"/>
            <a:ext cx="1800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10kW EUV-FEL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2939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074"/>
    </mc:Choice>
    <mc:Fallback xmlns="">
      <p:transition spd="slow" advTm="127074"/>
    </mc:Fallback>
  </mc:AlternateContent>
  <p:extLst>
    <p:ext uri="{3A86A75C-4F4B-4683-9AE1-C65F6400EC91}">
      <p14:laserTraceLst xmlns:p14="http://schemas.microsoft.com/office/powerpoint/2010/main">
        <p14:tracePtLst>
          <p14:tracePt t="7445" x="6483350" y="2265363"/>
          <p14:tracePt t="7478" x="6491288" y="2265363"/>
          <p14:tracePt t="7483" x="6499225" y="2265363"/>
          <p14:tracePt t="7488" x="6507163" y="2257425"/>
          <p14:tracePt t="7492" x="6515100" y="2257425"/>
          <p14:tracePt t="7495" x="6523038" y="2257425"/>
          <p14:tracePt t="7501" x="6530975" y="2257425"/>
          <p14:tracePt t="7506" x="6538913" y="2257425"/>
          <p14:tracePt t="7517" x="6546850" y="2257425"/>
          <p14:tracePt t="7536" x="6554788" y="2257425"/>
          <p14:tracePt t="7561" x="6562725" y="2257425"/>
          <p14:tracePt t="7652" x="6570663" y="2257425"/>
          <p14:tracePt t="7680" x="6578600" y="2257425"/>
          <p14:tracePt t="7694" x="6586538" y="2257425"/>
          <p14:tracePt t="7704" x="6594475" y="2257425"/>
          <p14:tracePt t="7707" x="6602413" y="2257425"/>
          <p14:tracePt t="7716" x="6610350" y="2257425"/>
          <p14:tracePt t="7722" x="6610350" y="2249488"/>
          <p14:tracePt t="7726" x="6618288" y="2249488"/>
          <p14:tracePt t="7740" x="6626225" y="2249488"/>
          <p14:tracePt t="7743" x="6634163" y="2249488"/>
          <p14:tracePt t="7747" x="6642100" y="2249488"/>
          <p14:tracePt t="7751" x="6650038" y="2249488"/>
          <p14:tracePt t="7755" x="6665913" y="2249488"/>
          <p14:tracePt t="7758" x="6665913" y="2241550"/>
          <p14:tracePt t="7759" x="6673850" y="2241550"/>
          <p14:tracePt t="7762" x="6681788" y="2241550"/>
          <p14:tracePt t="7766" x="6689725" y="2241550"/>
          <p14:tracePt t="7767" x="6697663" y="2241550"/>
          <p14:tracePt t="7772" x="6705600" y="2241550"/>
          <p14:tracePt t="7776" x="6713538" y="2241550"/>
          <p14:tracePt t="7779" x="6721475" y="2241550"/>
          <p14:tracePt t="7781" x="6729413" y="2241550"/>
          <p14:tracePt t="7790" x="6737350" y="2241550"/>
          <p14:tracePt t="7800" x="6745288" y="2241550"/>
          <p14:tracePt t="7807" x="6753225" y="2241550"/>
          <p14:tracePt t="7811" x="6761163" y="2241550"/>
          <p14:tracePt t="7821" x="6769100" y="2241550"/>
          <p14:tracePt t="8847" x="6777038" y="2241550"/>
          <p14:tracePt t="8852" x="6784975" y="2241550"/>
          <p14:tracePt t="8853" x="6794500" y="2241550"/>
          <p14:tracePt t="8857" x="6802438" y="2241550"/>
          <p14:tracePt t="8859" x="6810375" y="2241550"/>
          <p14:tracePt t="8862" x="6818313" y="2241550"/>
          <p14:tracePt t="8863" x="6826250" y="2233613"/>
          <p14:tracePt t="8866" x="6834188" y="2233613"/>
          <p14:tracePt t="8867" x="6842125" y="2233613"/>
          <p14:tracePt t="8869" x="6858000" y="2233613"/>
          <p14:tracePt t="8871" x="6865938" y="2233613"/>
          <p14:tracePt t="8873" x="6865938" y="2224088"/>
          <p14:tracePt t="8875" x="6881813" y="2224088"/>
          <p14:tracePt t="8878" x="6889750" y="2224088"/>
          <p14:tracePt t="8879" x="6897688" y="2216150"/>
          <p14:tracePt t="8881" x="6913563" y="2216150"/>
          <p14:tracePt t="8885" x="6921500" y="2216150"/>
          <p14:tracePt t="8887" x="6945313" y="2216150"/>
          <p14:tracePt t="8889" x="6953250" y="2216150"/>
          <p14:tracePt t="8891" x="6961188" y="2216150"/>
          <p14:tracePt t="8894" x="6969125" y="2216150"/>
          <p14:tracePt t="8902" x="7016750" y="2208213"/>
          <p14:tracePt t="8904" x="7032625" y="2200275"/>
          <p14:tracePt t="8905" x="7040563" y="2200275"/>
          <p14:tracePt t="8908" x="7056438" y="2200275"/>
          <p14:tracePt t="8909" x="7072313" y="2200275"/>
          <p14:tracePt t="8911" x="7088188" y="2192338"/>
          <p14:tracePt t="8913" x="7096125" y="2192338"/>
          <p14:tracePt t="8915" x="7104063" y="2192338"/>
          <p14:tracePt t="8917" x="7119938" y="2192338"/>
          <p14:tracePt t="8919" x="7135813" y="2192338"/>
          <p14:tracePt t="8922" x="7145338" y="2192338"/>
          <p14:tracePt t="8923" x="7153275" y="2184400"/>
          <p14:tracePt t="8925" x="7161213" y="2184400"/>
          <p14:tracePt t="8927" x="7169150" y="2184400"/>
          <p14:tracePt t="8929" x="7177088" y="2184400"/>
          <p14:tracePt t="8931" x="7185025" y="2176463"/>
          <p14:tracePt t="8933" x="7192963" y="2176463"/>
          <p14:tracePt t="8936" x="7208838" y="2176463"/>
          <p14:tracePt t="8939" x="7216775" y="2176463"/>
          <p14:tracePt t="8941" x="7224713" y="2176463"/>
          <p14:tracePt t="8943" x="7232650" y="2168525"/>
          <p14:tracePt t="8945" x="7240588" y="2168525"/>
          <p14:tracePt t="8947" x="7248525" y="2168525"/>
          <p14:tracePt t="8952" x="7264400" y="2168525"/>
          <p14:tracePt t="8956" x="7280275" y="2168525"/>
          <p14:tracePt t="8957" x="7288213" y="2160588"/>
          <p14:tracePt t="8959" x="7296150" y="2160588"/>
          <p14:tracePt t="8961" x="7304088" y="2160588"/>
          <p14:tracePt t="8963" x="7312025" y="2160588"/>
          <p14:tracePt t="8966" x="7319963" y="2152650"/>
          <p14:tracePt t="8967" x="7327900" y="2152650"/>
          <p14:tracePt t="8969" x="7335838" y="2152650"/>
          <p14:tracePt t="8971" x="7343775" y="2152650"/>
          <p14:tracePt t="8973" x="7351713" y="2152650"/>
          <p14:tracePt t="8975" x="7359650" y="2152650"/>
          <p14:tracePt t="8977" x="7367588" y="2152650"/>
          <p14:tracePt t="8979" x="7375525" y="2152650"/>
          <p14:tracePt t="8981" x="7383463" y="2152650"/>
          <p14:tracePt t="8984" x="7391400" y="2152650"/>
          <p14:tracePt t="8985" x="7399338" y="2152650"/>
          <p14:tracePt t="8988" x="7407275" y="2152650"/>
          <p14:tracePt t="8989" x="7415213" y="2152650"/>
          <p14:tracePt t="8991" x="7423150" y="2152650"/>
          <p14:tracePt t="8993" x="7431088" y="2152650"/>
          <p14:tracePt t="8995" x="7446963" y="2152650"/>
          <p14:tracePt t="8999" x="7454900" y="2152650"/>
          <p14:tracePt t="9001" x="7470775" y="2152650"/>
          <p14:tracePt t="9005" x="7478713" y="2152650"/>
          <p14:tracePt t="9007" x="7496175" y="2152650"/>
          <p14:tracePt t="9009" x="7504113" y="2152650"/>
          <p14:tracePt t="9012" x="7512050" y="2152650"/>
          <p14:tracePt t="9013" x="7519988" y="2152650"/>
          <p14:tracePt t="9015" x="7527925" y="2152650"/>
          <p14:tracePt t="9017" x="7535863" y="2152650"/>
          <p14:tracePt t="9019" x="7543800" y="2152650"/>
          <p14:tracePt t="9021" x="7551738" y="2152650"/>
          <p14:tracePt t="9023" x="7559675" y="2152650"/>
          <p14:tracePt t="9026" x="7567613" y="2152650"/>
          <p14:tracePt t="9027" x="7575550" y="2152650"/>
          <p14:tracePt t="9029" x="7583488" y="2152650"/>
          <p14:tracePt t="9031" x="7591425" y="2152650"/>
          <p14:tracePt t="9033" x="7599363" y="2152650"/>
          <p14:tracePt t="9035" x="7607300" y="2152650"/>
          <p14:tracePt t="9037" x="7615238" y="2160588"/>
          <p14:tracePt t="9040" x="7623175" y="2168525"/>
          <p14:tracePt t="9043" x="7631113" y="2168525"/>
          <p14:tracePt t="9047" x="7646988" y="2176463"/>
          <p14:tracePt t="9051" x="7654925" y="2176463"/>
          <p14:tracePt t="9056" x="7654925" y="2184400"/>
          <p14:tracePt t="9057" x="7662863" y="2184400"/>
          <p14:tracePt t="9059" x="7662863" y="2192338"/>
          <p14:tracePt t="9063" x="7670800" y="2192338"/>
          <p14:tracePt t="9068" x="7670800" y="2200275"/>
          <p14:tracePt t="9071" x="7678738" y="2200275"/>
          <p14:tracePt t="9082" x="7678738" y="2208213"/>
          <p14:tracePt t="9092" x="7678738" y="2216150"/>
          <p14:tracePt t="9096" x="7670800" y="2224088"/>
          <p14:tracePt t="9100" x="7670800" y="2233613"/>
          <p14:tracePt t="9102" x="7662863" y="2233613"/>
          <p14:tracePt t="9103" x="7662863" y="2241550"/>
          <p14:tracePt t="9105" x="7654925" y="2241550"/>
          <p14:tracePt t="9107" x="7646988" y="2249488"/>
          <p14:tracePt t="9109" x="7639050" y="2249488"/>
          <p14:tracePt t="9111" x="7639050" y="2257425"/>
          <p14:tracePt t="9113" x="7631113" y="2257425"/>
          <p14:tracePt t="9115" x="7615238" y="2265363"/>
          <p14:tracePt t="9117" x="7607300" y="2273300"/>
          <p14:tracePt t="9119" x="7591425" y="2273300"/>
          <p14:tracePt t="9121" x="7583488" y="2281238"/>
          <p14:tracePt t="9123" x="7567613" y="2289175"/>
          <p14:tracePt t="9125" x="7559675" y="2289175"/>
          <p14:tracePt t="9128" x="7535863" y="2289175"/>
          <p14:tracePt t="9130" x="7519988" y="2297113"/>
          <p14:tracePt t="9131" x="7504113" y="2297113"/>
          <p14:tracePt t="9133" x="7486650" y="2305050"/>
          <p14:tracePt t="9135" x="7462838" y="2305050"/>
          <p14:tracePt t="9137" x="7446963" y="2312988"/>
          <p14:tracePt t="9139" x="7423150" y="2312988"/>
          <p14:tracePt t="9141" x="7399338" y="2312988"/>
          <p14:tracePt t="9144" x="7367588" y="2312988"/>
          <p14:tracePt t="9145" x="7351713" y="2312988"/>
          <p14:tracePt t="9147" x="7327900" y="2312988"/>
          <p14:tracePt t="9149" x="7304088" y="2312988"/>
          <p14:tracePt t="9151" x="7280275" y="2312988"/>
          <p14:tracePt t="9154" x="7256463" y="2312988"/>
          <p14:tracePt t="9155" x="7224713" y="2312988"/>
          <p14:tracePt t="9158" x="7200900" y="2312988"/>
          <p14:tracePt t="9159" x="7177088" y="2312988"/>
          <p14:tracePt t="9161" x="7153275" y="2312988"/>
          <p14:tracePt t="9163" x="7127875" y="2305050"/>
          <p14:tracePt t="9165" x="7104063" y="2297113"/>
          <p14:tracePt t="9168" x="7080250" y="2289175"/>
          <p14:tracePt t="9169" x="7056438" y="2289175"/>
          <p14:tracePt t="9172" x="7032625" y="2281238"/>
          <p14:tracePt t="9173" x="7016750" y="2273300"/>
          <p14:tracePt t="9175" x="6992938" y="2265363"/>
          <p14:tracePt t="9177" x="6961188" y="2265363"/>
          <p14:tracePt t="9179" x="6945313" y="2257425"/>
          <p14:tracePt t="9181" x="6921500" y="2241550"/>
          <p14:tracePt t="9183" x="6905625" y="2241550"/>
          <p14:tracePt t="9185" x="6889750" y="2233613"/>
          <p14:tracePt t="9187" x="6865938" y="2216150"/>
          <p14:tracePt t="9189" x="6850063" y="2216150"/>
          <p14:tracePt t="9191" x="6834188" y="2200275"/>
          <p14:tracePt t="9193" x="6818313" y="2192338"/>
          <p14:tracePt t="9195" x="6802438" y="2184400"/>
          <p14:tracePt t="9197" x="6784975" y="2168525"/>
          <p14:tracePt t="9199" x="6769100" y="2160588"/>
          <p14:tracePt t="9201" x="6753225" y="2152650"/>
          <p14:tracePt t="9203" x="6737350" y="2136775"/>
          <p14:tracePt t="9205" x="6729413" y="2128838"/>
          <p14:tracePt t="9207" x="6713538" y="2112963"/>
          <p14:tracePt t="9209" x="6705600" y="2097088"/>
          <p14:tracePt t="9211" x="6689725" y="2089150"/>
          <p14:tracePt t="9213" x="6673850" y="2065338"/>
          <p14:tracePt t="9215" x="6665913" y="2057400"/>
          <p14:tracePt t="9217" x="6650038" y="2041525"/>
          <p14:tracePt t="9219" x="6642100" y="2017713"/>
          <p14:tracePt t="9222" x="6626225" y="2001838"/>
          <p14:tracePt t="9223" x="6618288" y="1993900"/>
          <p14:tracePt t="9225" x="6602413" y="1962150"/>
          <p14:tracePt t="9227" x="6594475" y="1946275"/>
          <p14:tracePt t="9229" x="6578600" y="1930400"/>
          <p14:tracePt t="9231" x="6578600" y="1914525"/>
          <p14:tracePt t="9234" x="6570663" y="1890713"/>
          <p14:tracePt t="9235" x="6554788" y="1857375"/>
          <p14:tracePt t="9237" x="6546850" y="1841500"/>
          <p14:tracePt t="9239" x="6546850" y="1825625"/>
          <p14:tracePt t="9242" x="6546850" y="1801813"/>
          <p14:tracePt t="9243" x="6538913" y="1785938"/>
          <p14:tracePt t="9245" x="6538913" y="1754188"/>
          <p14:tracePt t="9248" x="6538913" y="1738313"/>
          <p14:tracePt t="9249" x="6538913" y="1714500"/>
          <p14:tracePt t="9251" x="6538913" y="1690688"/>
          <p14:tracePt t="9253" x="6538913" y="1666875"/>
          <p14:tracePt t="9255" x="6538913" y="1643063"/>
          <p14:tracePt t="9257" x="6538913" y="1619250"/>
          <p14:tracePt t="9259" x="6546850" y="1595438"/>
          <p14:tracePt t="9262" x="6554788" y="1563688"/>
          <p14:tracePt t="9263" x="6562725" y="1538288"/>
          <p14:tracePt t="9265" x="6570663" y="1514475"/>
          <p14:tracePt t="9267" x="6570663" y="1482725"/>
          <p14:tracePt t="9269" x="6578600" y="1458913"/>
          <p14:tracePt t="9272" x="6594475" y="1435100"/>
          <p14:tracePt t="9273" x="6602413" y="1403350"/>
          <p14:tracePt t="9276" x="6610350" y="1379538"/>
          <p14:tracePt t="9277" x="6618288" y="1363663"/>
          <p14:tracePt t="9279" x="6634163" y="1331913"/>
          <p14:tracePt t="9281" x="6642100" y="1308100"/>
          <p14:tracePt t="9283" x="6650038" y="1284288"/>
          <p14:tracePt t="9285" x="6657975" y="1268413"/>
          <p14:tracePt t="9287" x="6665913" y="1244600"/>
          <p14:tracePt t="9290" x="6681788" y="1220788"/>
          <p14:tracePt t="9291" x="6689725" y="1195388"/>
          <p14:tracePt t="9293" x="6697663" y="1179513"/>
          <p14:tracePt t="9295" x="6713538" y="1155700"/>
          <p14:tracePt t="9297" x="6721475" y="1139825"/>
          <p14:tracePt t="9299" x="6737350" y="1123950"/>
          <p14:tracePt t="9301" x="6745288" y="1100138"/>
          <p14:tracePt t="9303" x="6761163" y="1084263"/>
          <p14:tracePt t="9305" x="6769100" y="1076325"/>
          <p14:tracePt t="9307" x="6784975" y="1052513"/>
          <p14:tracePt t="9309" x="6794500" y="1036638"/>
          <p14:tracePt t="9311" x="6810375" y="1020763"/>
          <p14:tracePt t="9313" x="6834188" y="1004888"/>
          <p14:tracePt t="9315" x="6842125" y="989013"/>
          <p14:tracePt t="9317" x="6858000" y="973138"/>
          <p14:tracePt t="9320" x="6881813" y="957263"/>
          <p14:tracePt t="9321" x="6897688" y="941388"/>
          <p14:tracePt t="9323" x="6913563" y="933450"/>
          <p14:tracePt t="9325" x="6937375" y="909638"/>
          <p14:tracePt t="9327" x="6953250" y="893763"/>
          <p14:tracePt t="9329" x="6969125" y="877888"/>
          <p14:tracePt t="9331" x="6985000" y="869950"/>
          <p14:tracePt t="9333" x="7016750" y="844550"/>
          <p14:tracePt t="9335" x="7040563" y="836613"/>
          <p14:tracePt t="9337" x="7064375" y="820738"/>
          <p14:tracePt t="9339" x="7080250" y="812800"/>
          <p14:tracePt t="9341" x="7112000" y="796925"/>
          <p14:tracePt t="9343" x="7135813" y="781050"/>
          <p14:tracePt t="9346" x="7161213" y="773113"/>
          <p14:tracePt t="9347" x="7192963" y="757238"/>
          <p14:tracePt t="9349" x="7216775" y="749300"/>
          <p14:tracePt t="9351" x="7240588" y="741363"/>
          <p14:tracePt t="9353" x="7264400" y="725488"/>
          <p14:tracePt t="9355" x="7304088" y="709613"/>
          <p14:tracePt t="9357" x="7319963" y="709613"/>
          <p14:tracePt t="9359" x="7351713" y="693738"/>
          <p14:tracePt t="9361" x="7367588" y="685800"/>
          <p14:tracePt t="9363" x="7407275" y="669925"/>
          <p14:tracePt t="9366" x="7423150" y="669925"/>
          <p14:tracePt t="9367" x="7446963" y="661988"/>
          <p14:tracePt t="9369" x="7470775" y="646113"/>
          <p14:tracePt t="9371" x="7486650" y="646113"/>
          <p14:tracePt t="9373" x="7512050" y="638175"/>
          <p14:tracePt t="9375" x="7535863" y="630238"/>
          <p14:tracePt t="9377" x="7551738" y="630238"/>
          <p14:tracePt t="9380" x="7575550" y="622300"/>
          <p14:tracePt t="9381" x="7599363" y="622300"/>
          <p14:tracePt t="9383" x="7615238" y="614363"/>
          <p14:tracePt t="9385" x="7631113" y="606425"/>
          <p14:tracePt t="9388" x="7654925" y="606425"/>
          <p14:tracePt t="9389" x="7678738" y="598488"/>
          <p14:tracePt t="9391" x="7702550" y="598488"/>
          <p14:tracePt t="9394" x="7726363" y="598488"/>
          <p14:tracePt t="9395" x="7750175" y="582613"/>
          <p14:tracePt t="9397" x="7773988" y="582613"/>
          <p14:tracePt t="9399" x="7789863" y="574675"/>
          <p14:tracePt t="9401" x="7813675" y="574675"/>
          <p14:tracePt t="9403" x="7839075" y="566738"/>
          <p14:tracePt t="9405" x="7854950" y="566738"/>
          <p14:tracePt t="9408" x="7886700" y="566738"/>
          <p14:tracePt t="9410" x="7902575" y="566738"/>
          <p14:tracePt t="9411" x="7926388" y="566738"/>
          <p14:tracePt t="9413" x="7950200" y="558800"/>
          <p14:tracePt t="9415" x="7974013" y="558800"/>
          <p14:tracePt t="9417" x="7997825" y="558800"/>
          <p14:tracePt t="9419" x="8029575" y="558800"/>
          <p14:tracePt t="9421" x="8053388" y="558800"/>
          <p14:tracePt t="9423" x="8077200" y="550863"/>
          <p14:tracePt t="9425" x="8101013" y="550863"/>
          <p14:tracePt t="9427" x="8124825" y="550863"/>
          <p14:tracePt t="9429" x="8148638" y="550863"/>
          <p14:tracePt t="9431" x="8172450" y="550863"/>
          <p14:tracePt t="9433" x="8197850" y="550863"/>
          <p14:tracePt t="9435" x="8221663" y="550863"/>
          <p14:tracePt t="9437" x="8245475" y="550863"/>
          <p14:tracePt t="9439" x="8277225" y="550863"/>
          <p14:tracePt t="9441" x="8293100" y="550863"/>
          <p14:tracePt t="9443" x="8324850" y="550863"/>
          <p14:tracePt t="9445" x="8348663" y="550863"/>
          <p14:tracePt t="9447" x="8372475" y="550863"/>
          <p14:tracePt t="9449" x="8396288" y="550863"/>
          <p14:tracePt t="9451" x="8420100" y="550863"/>
          <p14:tracePt t="9453" x="8435975" y="550863"/>
          <p14:tracePt t="9455" x="8451850" y="550863"/>
          <p14:tracePt t="9457" x="8475663" y="550863"/>
          <p14:tracePt t="9459" x="8491538" y="550863"/>
          <p14:tracePt t="9461" x="8515350" y="558800"/>
          <p14:tracePt t="9463" x="8531225" y="558800"/>
          <p14:tracePt t="9465" x="8548688" y="558800"/>
          <p14:tracePt t="9467" x="8572500" y="558800"/>
          <p14:tracePt t="9469" x="8588375" y="558800"/>
          <p14:tracePt t="9471" x="8604250" y="566738"/>
          <p14:tracePt t="9473" x="8620125" y="574675"/>
          <p14:tracePt t="9475" x="8636000" y="574675"/>
          <p14:tracePt t="9477" x="8651875" y="582613"/>
          <p14:tracePt t="9479" x="8675688" y="582613"/>
          <p14:tracePt t="9481" x="8683625" y="582613"/>
          <p14:tracePt t="9483" x="8699500" y="590550"/>
          <p14:tracePt t="9485" x="8707438" y="598488"/>
          <p14:tracePt t="9487" x="8731250" y="598488"/>
          <p14:tracePt t="9489" x="8747125" y="606425"/>
          <p14:tracePt t="9491" x="8755063" y="614363"/>
          <p14:tracePt t="9493" x="8770938" y="622300"/>
          <p14:tracePt t="9495" x="8778875" y="622300"/>
          <p14:tracePt t="9498" x="8794750" y="630238"/>
          <p14:tracePt t="9499" x="8810625" y="638175"/>
          <p14:tracePt t="9501" x="8818563" y="638175"/>
          <p14:tracePt t="9503" x="8834438" y="646113"/>
          <p14:tracePt t="9505" x="8850313" y="661988"/>
          <p14:tracePt t="9507" x="8866188" y="661988"/>
          <p14:tracePt t="9509" x="8883650" y="677863"/>
          <p14:tracePt t="9512" x="8891588" y="677863"/>
          <p14:tracePt t="9513" x="8907463" y="685800"/>
          <p14:tracePt t="9515" x="8923338" y="701675"/>
          <p14:tracePt t="9517" x="8939213" y="701675"/>
          <p14:tracePt t="9519" x="8955088" y="717550"/>
          <p14:tracePt t="9521" x="8978900" y="725488"/>
          <p14:tracePt t="9523" x="8994775" y="733425"/>
          <p14:tracePt t="9526" x="9010650" y="749300"/>
          <p14:tracePt t="9527" x="9026525" y="749300"/>
          <p14:tracePt t="9529" x="9050338" y="765175"/>
          <p14:tracePt t="9531" x="9066213" y="773113"/>
          <p14:tracePt t="9533" x="9090025" y="781050"/>
          <p14:tracePt t="9535" x="9097963" y="788988"/>
          <p14:tracePt t="9537" x="9121775" y="796925"/>
          <p14:tracePt t="9540" x="9145588" y="812800"/>
          <p14:tracePt t="9541" x="9161463" y="820738"/>
          <p14:tracePt t="9543" x="9177338" y="836613"/>
          <p14:tracePt t="9545" x="9193213" y="836613"/>
          <p14:tracePt t="9547" x="9217025" y="852488"/>
          <p14:tracePt t="9549" x="9242425" y="869950"/>
          <p14:tracePt t="9551" x="9258300" y="877888"/>
          <p14:tracePt t="9554" x="9274175" y="893763"/>
          <p14:tracePt t="9555" x="9290050" y="901700"/>
          <p14:tracePt t="9557" x="9305925" y="909638"/>
          <p14:tracePt t="9559" x="9321800" y="925513"/>
          <p14:tracePt t="9561" x="9329738" y="933450"/>
          <p14:tracePt t="9563" x="9353550" y="949325"/>
          <p14:tracePt t="9565" x="9361488" y="957263"/>
          <p14:tracePt t="9567" x="9377363" y="973138"/>
          <p14:tracePt t="9569" x="9393238" y="981075"/>
          <p14:tracePt t="9571" x="9401175" y="996950"/>
          <p14:tracePt t="9573" x="9417050" y="1004888"/>
          <p14:tracePt t="9575" x="9424988" y="1020763"/>
          <p14:tracePt t="9577" x="9440863" y="1036638"/>
          <p14:tracePt t="9579" x="9448800" y="1044575"/>
          <p14:tracePt t="9581" x="9456738" y="1060450"/>
          <p14:tracePt t="9583" x="9464675" y="1068388"/>
          <p14:tracePt t="9585" x="9480550" y="1084263"/>
          <p14:tracePt t="9587" x="9480550" y="1100138"/>
          <p14:tracePt t="9589" x="9496425" y="1108075"/>
          <p14:tracePt t="9591" x="9496425" y="1123950"/>
          <p14:tracePt t="9593" x="9512300" y="1139825"/>
          <p14:tracePt t="9595" x="9520238" y="1147763"/>
          <p14:tracePt t="9597" x="9528175" y="1163638"/>
          <p14:tracePt t="9599" x="9536113" y="1179513"/>
          <p14:tracePt t="9602" x="9544050" y="1195388"/>
          <p14:tracePt t="9603" x="9551988" y="1204913"/>
          <p14:tracePt t="9605" x="9559925" y="1220788"/>
          <p14:tracePt t="9607" x="9567863" y="1236663"/>
          <p14:tracePt t="9609" x="9575800" y="1252538"/>
          <p14:tracePt t="9611" x="9585325" y="1268413"/>
          <p14:tracePt t="9613" x="9593263" y="1284288"/>
          <p14:tracePt t="9616" x="9601200" y="1308100"/>
          <p14:tracePt t="9617" x="9601200" y="1323975"/>
          <p14:tracePt t="9619" x="9609138" y="1339850"/>
          <p14:tracePt t="9621" x="9625013" y="1355725"/>
          <p14:tracePt t="9624" x="9625013" y="1371600"/>
          <p14:tracePt t="9625" x="9632950" y="1387475"/>
          <p14:tracePt t="9627" x="9640888" y="1411288"/>
          <p14:tracePt t="9630" x="9648825" y="1419225"/>
          <p14:tracePt t="9631" x="9648825" y="1435100"/>
          <p14:tracePt t="9633" x="9648825" y="1458913"/>
          <p14:tracePt t="9635" x="9656763" y="1474788"/>
          <p14:tracePt t="9637" x="9664700" y="1482725"/>
          <p14:tracePt t="9639" x="9664700" y="1498600"/>
          <p14:tracePt t="9641" x="9664700" y="1522413"/>
          <p14:tracePt t="9644" x="9672638" y="1538288"/>
          <p14:tracePt t="9645" x="9672638" y="1555750"/>
          <p14:tracePt t="9647" x="9680575" y="1563688"/>
          <p14:tracePt t="9649" x="9680575" y="1579563"/>
          <p14:tracePt t="9651" x="9688513" y="1595438"/>
          <p14:tracePt t="9653" x="9688513" y="1611313"/>
          <p14:tracePt t="9655" x="9688513" y="1627188"/>
          <p14:tracePt t="9658" x="9688513" y="1635125"/>
          <p14:tracePt t="9659" x="9688513" y="1651000"/>
          <p14:tracePt t="9661" x="9688513" y="1666875"/>
          <p14:tracePt t="9663" x="9696450" y="1674813"/>
          <p14:tracePt t="9665" x="9696450" y="1690688"/>
          <p14:tracePt t="9667" x="9696450" y="1706563"/>
          <p14:tracePt t="9669" x="9696450" y="1722438"/>
          <p14:tracePt t="9671" x="9696450" y="1730375"/>
          <p14:tracePt t="9673" x="9696450" y="1746250"/>
          <p14:tracePt t="9675" x="9704388" y="1754188"/>
          <p14:tracePt t="9677" x="9704388" y="1770063"/>
          <p14:tracePt t="9679" x="9704388" y="1778000"/>
          <p14:tracePt t="9681" x="9704388" y="1793875"/>
          <p14:tracePt t="9683" x="9704388" y="1801813"/>
          <p14:tracePt t="9685" x="9704388" y="1825625"/>
          <p14:tracePt t="9687" x="9704388" y="1833563"/>
          <p14:tracePt t="9690" x="9704388" y="1849438"/>
          <p14:tracePt t="9691" x="9704388" y="1857375"/>
          <p14:tracePt t="9693" x="9704388" y="1873250"/>
          <p14:tracePt t="9695" x="9704388" y="1890713"/>
          <p14:tracePt t="9697" x="9704388" y="1906588"/>
          <p14:tracePt t="9699" x="9704388" y="1914525"/>
          <p14:tracePt t="9701" x="9704388" y="1930400"/>
          <p14:tracePt t="9703" x="9704388" y="1938338"/>
          <p14:tracePt t="9705" x="9704388" y="1962150"/>
          <p14:tracePt t="9707" x="9704388" y="1970088"/>
          <p14:tracePt t="9709" x="9696450" y="1985963"/>
          <p14:tracePt t="9711" x="9696450" y="2001838"/>
          <p14:tracePt t="9713" x="9688513" y="2025650"/>
          <p14:tracePt t="9715" x="9688513" y="2033588"/>
          <p14:tracePt t="9717" x="9680575" y="2049463"/>
          <p14:tracePt t="9719" x="9672638" y="2065338"/>
          <p14:tracePt t="9721" x="9664700" y="2081213"/>
          <p14:tracePt t="9723" x="9664700" y="2105025"/>
          <p14:tracePt t="9725" x="9656763" y="2120900"/>
          <p14:tracePt t="9727" x="9648825" y="2128838"/>
          <p14:tracePt t="9729" x="9640888" y="2152650"/>
          <p14:tracePt t="9731" x="9632950" y="2168525"/>
          <p14:tracePt t="9733" x="9625013" y="2184400"/>
          <p14:tracePt t="9736" x="9617075" y="2200275"/>
          <p14:tracePt t="9737" x="9601200" y="2216150"/>
          <p14:tracePt t="9739" x="9601200" y="2233613"/>
          <p14:tracePt t="9741" x="9585325" y="2249488"/>
          <p14:tracePt t="9743" x="9585325" y="2265363"/>
          <p14:tracePt t="9745" x="9567863" y="2281238"/>
          <p14:tracePt t="9748" x="9559925" y="2297113"/>
          <p14:tracePt t="9749" x="9551988" y="2312988"/>
          <p14:tracePt t="9751" x="9544050" y="2328863"/>
          <p14:tracePt t="9753" x="9536113" y="2344738"/>
          <p14:tracePt t="9755" x="9528175" y="2360613"/>
          <p14:tracePt t="9757" x="9520238" y="2368550"/>
          <p14:tracePt t="9759" x="9512300" y="2384425"/>
          <p14:tracePt t="9762" x="9504363" y="2400300"/>
          <p14:tracePt t="9763" x="9496425" y="2416175"/>
          <p14:tracePt t="9765" x="9488488" y="2424113"/>
          <p14:tracePt t="9767" x="9472613" y="2447925"/>
          <p14:tracePt t="9770" x="9472613" y="2455863"/>
          <p14:tracePt t="9771" x="9464675" y="2471738"/>
          <p14:tracePt t="9773" x="9456738" y="2487613"/>
          <p14:tracePt t="9776" x="9440863" y="2495550"/>
          <p14:tracePt t="9777" x="9432925" y="2511425"/>
          <p14:tracePt t="9779" x="9424988" y="2527300"/>
          <p14:tracePt t="9781" x="9417050" y="2535238"/>
          <p14:tracePt t="9784" x="9401175" y="2551113"/>
          <p14:tracePt t="9785" x="9393238" y="2566988"/>
          <p14:tracePt t="9787" x="9377363" y="2576513"/>
          <p14:tracePt t="9789" x="9369425" y="2592388"/>
          <p14:tracePt t="9791" x="9353550" y="2600325"/>
          <p14:tracePt t="9793" x="9337675" y="2616200"/>
          <p14:tracePt t="9795" x="9329738" y="2624138"/>
          <p14:tracePt t="9798" x="9305925" y="2632075"/>
          <p14:tracePt t="9799" x="9290050" y="2647950"/>
          <p14:tracePt t="9801" x="9282113" y="2655888"/>
          <p14:tracePt t="9804" x="9266238" y="2663825"/>
          <p14:tracePt t="9805" x="9242425" y="2679700"/>
          <p14:tracePt t="9807" x="9224963" y="2679700"/>
          <p14:tracePt t="9809" x="9217025" y="2695575"/>
          <p14:tracePt t="9811" x="9193213" y="2703513"/>
          <p14:tracePt t="9813" x="9177338" y="2711450"/>
          <p14:tracePt t="9815" x="9161463" y="2719388"/>
          <p14:tracePt t="9817" x="9137650" y="2727325"/>
          <p14:tracePt t="9819" x="9121775" y="2735263"/>
          <p14:tracePt t="9821" x="9097963" y="2743200"/>
          <p14:tracePt t="9823" x="9082088" y="2743200"/>
          <p14:tracePt t="9825" x="9066213" y="2759075"/>
          <p14:tracePt t="9827" x="9042400" y="2767013"/>
          <p14:tracePt t="9829" x="9026525" y="2767013"/>
          <p14:tracePt t="9831" x="9010650" y="2774950"/>
          <p14:tracePt t="9834" x="8986838" y="2782888"/>
          <p14:tracePt t="9835" x="8970963" y="2790825"/>
          <p14:tracePt t="9837" x="8947150" y="2790825"/>
          <p14:tracePt t="9839" x="8931275" y="2798763"/>
          <p14:tracePt t="9841" x="8915400" y="2798763"/>
          <p14:tracePt t="9843" x="8891588" y="2806700"/>
          <p14:tracePt t="9845" x="8874125" y="2806700"/>
          <p14:tracePt t="9847" x="8850313" y="2814638"/>
          <p14:tracePt t="9849" x="8818563" y="2814638"/>
          <p14:tracePt t="9851" x="8794750" y="2814638"/>
          <p14:tracePt t="9853" x="8770938" y="2814638"/>
          <p14:tracePt t="9855" x="8747125" y="2814638"/>
          <p14:tracePt t="9857" x="8723313" y="2822575"/>
          <p14:tracePt t="9859" x="8699500" y="2822575"/>
          <p14:tracePt t="9861" x="8675688" y="2822575"/>
          <p14:tracePt t="9863" x="8651875" y="2822575"/>
          <p14:tracePt t="9866" x="8620125" y="2822575"/>
          <p14:tracePt t="9867" x="8596313" y="2822575"/>
          <p14:tracePt t="9869" x="8564563" y="2822575"/>
          <p14:tracePt t="9871" x="8540750" y="2822575"/>
          <p14:tracePt t="9873" x="8507413" y="2822575"/>
          <p14:tracePt t="9876" x="8475663" y="2822575"/>
          <p14:tracePt t="9877" x="8451850" y="2822575"/>
          <p14:tracePt t="9880" x="8420100" y="2822575"/>
          <p14:tracePt t="9881" x="8388350" y="2822575"/>
          <p14:tracePt t="9883" x="8356600" y="2822575"/>
          <p14:tracePt t="9885" x="8324850" y="2822575"/>
          <p14:tracePt t="9887" x="8285163" y="2822575"/>
          <p14:tracePt t="9889" x="8253413" y="2814638"/>
          <p14:tracePt t="9891" x="8205788" y="2806700"/>
          <p14:tracePt t="9894" x="8172450" y="2806700"/>
          <p14:tracePt t="9895" x="8148638" y="2798763"/>
          <p14:tracePt t="9897" x="8108950" y="2790825"/>
          <p14:tracePt t="9899" x="8069263" y="2782888"/>
          <p14:tracePt t="9901" x="8037513" y="2774950"/>
          <p14:tracePt t="9903" x="7989888" y="2767013"/>
          <p14:tracePt t="9905" x="7958138" y="2759075"/>
          <p14:tracePt t="9908" x="7926388" y="2759075"/>
          <p14:tracePt t="9909" x="7886700" y="2751138"/>
          <p14:tracePt t="9911" x="7854950" y="2743200"/>
          <p14:tracePt t="9913" x="7821613" y="2735263"/>
          <p14:tracePt t="9915" x="7781925" y="2727325"/>
          <p14:tracePt t="9917" x="7758113" y="2727325"/>
          <p14:tracePt t="9919" x="7726363" y="2711450"/>
          <p14:tracePt t="9922" x="7694613" y="2711450"/>
          <p14:tracePt t="9923" x="7670800" y="2703513"/>
          <p14:tracePt t="9925" x="7646988" y="2695575"/>
          <p14:tracePt t="9927" x="7623175" y="2687638"/>
          <p14:tracePt t="9929" x="7583488" y="2679700"/>
          <p14:tracePt t="9931" x="7567613" y="2679700"/>
          <p14:tracePt t="9933" x="7543800" y="2671763"/>
          <p14:tracePt t="9935" x="7519988" y="2663825"/>
          <p14:tracePt t="9937" x="7504113" y="2663825"/>
          <p14:tracePt t="9939" x="7478713" y="2655888"/>
          <p14:tracePt t="9941" x="7462838" y="2655888"/>
          <p14:tracePt t="9943" x="7446963" y="2647950"/>
          <p14:tracePt t="9945" x="7439025" y="2647950"/>
          <p14:tracePt t="9947" x="7423150" y="2640013"/>
          <p14:tracePt t="9949" x="7407275" y="2640013"/>
          <p14:tracePt t="9951" x="7399338" y="2632075"/>
          <p14:tracePt t="9953" x="7391400" y="2632075"/>
          <p14:tracePt t="9955" x="7375525" y="2624138"/>
          <p14:tracePt t="9959" x="7359650" y="2624138"/>
          <p14:tracePt t="9961" x="7359650" y="2616200"/>
          <p14:tracePt t="9963" x="7351713" y="2616200"/>
          <p14:tracePt t="9967" x="7343775" y="2608263"/>
          <p14:tracePt t="9973" x="7335838" y="2608263"/>
          <p14:tracePt t="9977" x="7327900" y="2600325"/>
          <p14:tracePt t="10147" x="7319963" y="2600325"/>
          <p14:tracePt t="10155" x="7312025" y="2600325"/>
          <p14:tracePt t="10160" x="7304088" y="2600325"/>
          <p14:tracePt t="10161" x="7296150" y="2600325"/>
          <p14:tracePt t="15701" x="7288213" y="2600325"/>
          <p14:tracePt t="15704" x="7280275" y="2600325"/>
          <p14:tracePt t="15708" x="7264400" y="2600325"/>
          <p14:tracePt t="15709" x="7248525" y="2608263"/>
          <p14:tracePt t="15711" x="7240588" y="2616200"/>
          <p14:tracePt t="15713" x="7224713" y="2624138"/>
          <p14:tracePt t="15715" x="7192963" y="2632075"/>
          <p14:tracePt t="15717" x="7169150" y="2640013"/>
          <p14:tracePt t="15719" x="7135813" y="2655888"/>
          <p14:tracePt t="15721" x="7088188" y="2671763"/>
          <p14:tracePt t="15723" x="7056438" y="2679700"/>
          <p14:tracePt t="15725" x="7008813" y="2695575"/>
          <p14:tracePt t="15727" x="6953250" y="2719388"/>
          <p14:tracePt t="15729" x="6905625" y="2735263"/>
          <p14:tracePt t="15731" x="6834188" y="2759075"/>
          <p14:tracePt t="15733" x="6777038" y="2790825"/>
          <p14:tracePt t="15735" x="6713538" y="2814638"/>
          <p14:tracePt t="15737" x="6634163" y="2846388"/>
          <p14:tracePt t="15739" x="6570663" y="2870200"/>
          <p14:tracePt t="15741" x="6491288" y="2909888"/>
          <p14:tracePt t="15743" x="6426200" y="2935288"/>
          <p14:tracePt t="15745" x="6362700" y="2967038"/>
          <p14:tracePt t="15747" x="6291263" y="3006725"/>
          <p14:tracePt t="15749" x="6219825" y="3030538"/>
          <p14:tracePt t="15751" x="6156325" y="3070225"/>
          <p14:tracePt t="15754" x="6083300" y="3101975"/>
          <p14:tracePt t="15755" x="6027738" y="3133725"/>
          <p14:tracePt t="15757" x="5972175" y="3165475"/>
          <p14:tracePt t="15759" x="5924550" y="3189288"/>
          <p14:tracePt t="15761" x="5861050" y="3221038"/>
          <p14:tracePt t="15764" x="5821363" y="3244850"/>
          <p14:tracePt t="15765" x="5781675" y="3270250"/>
          <p14:tracePt t="15768" x="5740400" y="3294063"/>
          <p14:tracePt t="15769" x="5708650" y="3317875"/>
          <p14:tracePt t="15771" x="5668963" y="3325813"/>
          <p14:tracePt t="15773" x="5645150" y="3349625"/>
          <p14:tracePt t="15775" x="5613400" y="3365500"/>
          <p14:tracePt t="15777" x="5589588" y="3373438"/>
          <p14:tracePt t="15779" x="5573713" y="3389313"/>
          <p14:tracePt t="15782" x="5549900" y="3397250"/>
          <p14:tracePt t="15783" x="5526088" y="3413125"/>
          <p14:tracePt t="15785" x="5510213" y="3421063"/>
          <p14:tracePt t="15787" x="5494338" y="3429000"/>
          <p14:tracePt t="15789" x="5478463" y="3444875"/>
          <p14:tracePt t="15791" x="5462588" y="3444875"/>
          <p14:tracePt t="15793" x="5454650" y="3452813"/>
          <p14:tracePt t="15796" x="5438775" y="3468688"/>
          <p14:tracePt t="15797" x="5422900" y="3468688"/>
          <p14:tracePt t="15799" x="5407025" y="3476625"/>
          <p14:tracePt t="15801" x="5389563" y="3484563"/>
          <p14:tracePt t="15803" x="5373688" y="3492500"/>
          <p14:tracePt t="15805" x="5357813" y="3500438"/>
          <p14:tracePt t="15807" x="5341938" y="3508375"/>
          <p14:tracePt t="15810" x="5334000" y="3524250"/>
          <p14:tracePt t="15811" x="5310188" y="3532188"/>
          <p14:tracePt t="15813" x="5286375" y="3540125"/>
          <p14:tracePt t="15815" x="5270500" y="3556000"/>
          <p14:tracePt t="15817" x="5254625" y="3563938"/>
          <p14:tracePt t="15819" x="5230813" y="3571875"/>
          <p14:tracePt t="15821" x="5199063" y="3587750"/>
          <p14:tracePt t="15823" x="5175250" y="3595688"/>
          <p14:tracePt t="15826" x="5159375" y="3613150"/>
          <p14:tracePt t="15827" x="5127625" y="3621088"/>
          <p14:tracePt t="15829" x="5103813" y="3636963"/>
          <p14:tracePt t="15831" x="5080000" y="3644900"/>
          <p14:tracePt t="15833" x="5056188" y="3660775"/>
          <p14:tracePt t="15835" x="5030788" y="3676650"/>
          <p14:tracePt t="15838" x="5006975" y="3684588"/>
          <p14:tracePt t="15839" x="4983163" y="3700463"/>
          <p14:tracePt t="15842" x="4959350" y="3716338"/>
          <p14:tracePt t="15843" x="4943475" y="3716338"/>
          <p14:tracePt t="15845" x="4919663" y="3732213"/>
          <p14:tracePt t="15847" x="4903788" y="3740150"/>
          <p14:tracePt t="15849" x="4879975" y="3748088"/>
          <p14:tracePt t="15851" x="4864100" y="3756025"/>
          <p14:tracePt t="15853" x="4848225" y="3763963"/>
          <p14:tracePt t="15855" x="4832350" y="3771900"/>
          <p14:tracePt t="15857" x="4816475" y="3779838"/>
          <p14:tracePt t="15859" x="4808538" y="3779838"/>
          <p14:tracePt t="15861" x="4784725" y="3795713"/>
          <p14:tracePt t="15863" x="4768850" y="3803650"/>
          <p14:tracePt t="15865" x="4752975" y="3803650"/>
          <p14:tracePt t="15867" x="4745038" y="3811588"/>
          <p14:tracePt t="15869" x="4721225" y="3819525"/>
          <p14:tracePt t="15871" x="4705350" y="3819525"/>
          <p14:tracePt t="15873" x="4695825" y="3827463"/>
          <p14:tracePt t="15875" x="4679950" y="3835400"/>
          <p14:tracePt t="15877" x="4664075" y="3843338"/>
          <p14:tracePt t="15879" x="4648200" y="3843338"/>
          <p14:tracePt t="15881" x="4632325" y="3851275"/>
          <p14:tracePt t="15883" x="4616450" y="3859213"/>
          <p14:tracePt t="15886" x="4600575" y="3859213"/>
          <p14:tracePt t="15887" x="4584700" y="3867150"/>
          <p14:tracePt t="15894" x="4537075" y="3890963"/>
          <p14:tracePt t="15895" x="4505325" y="3898900"/>
          <p14:tracePt t="15897" x="4489450" y="3906838"/>
          <p14:tracePt t="15900" x="4473575" y="3906838"/>
          <p14:tracePt t="15901" x="4457700" y="3914775"/>
          <p14:tracePt t="15903" x="4433888" y="3922713"/>
          <p14:tracePt t="15905" x="4418013" y="3930650"/>
          <p14:tracePt t="15907" x="4386263" y="3938588"/>
          <p14:tracePt t="15909" x="4370388" y="3948113"/>
          <p14:tracePt t="15911" x="4352925" y="3956050"/>
          <p14:tracePt t="15914" x="4329113" y="3956050"/>
          <p14:tracePt t="15915" x="4321175" y="3963988"/>
          <p14:tracePt t="15917" x="4289425" y="3979863"/>
          <p14:tracePt t="15919" x="4273550" y="3979863"/>
          <p14:tracePt t="15921" x="4257675" y="3987800"/>
          <p14:tracePt t="15923" x="4233863" y="3995738"/>
          <p14:tracePt t="15925" x="4217988" y="4003675"/>
          <p14:tracePt t="15928" x="4202113" y="4003675"/>
          <p14:tracePt t="15929" x="4170363" y="4019550"/>
          <p14:tracePt t="15931" x="4162425" y="4027488"/>
          <p14:tracePt t="15933" x="4138613" y="4027488"/>
          <p14:tracePt t="15935" x="4122738" y="4035425"/>
          <p14:tracePt t="15937" x="4106863" y="4043363"/>
          <p14:tracePt t="15939" x="4083050" y="4051300"/>
          <p14:tracePt t="15942" x="4067175" y="4051300"/>
          <p14:tracePt t="15943" x="4051300" y="4059238"/>
          <p14:tracePt t="15945" x="4035425" y="4067175"/>
          <p14:tracePt t="15947" x="4019550" y="4067175"/>
          <p14:tracePt t="15949" x="3994150" y="4075113"/>
          <p14:tracePt t="15951" x="3978275" y="4083050"/>
          <p14:tracePt t="15953" x="3962400" y="4090988"/>
          <p14:tracePt t="15955" x="3946525" y="4090988"/>
          <p14:tracePt t="15957" x="3930650" y="4098925"/>
          <p14:tracePt t="15959" x="3914775" y="4106863"/>
          <p14:tracePt t="15961" x="3898900" y="4114800"/>
          <p14:tracePt t="15963" x="3875088" y="4114800"/>
          <p14:tracePt t="15965" x="3867150" y="4122738"/>
          <p14:tracePt t="15967" x="3843338" y="4130675"/>
          <p14:tracePt t="15969" x="3827463" y="4130675"/>
          <p14:tracePt t="15971" x="3811588" y="4130675"/>
          <p14:tracePt t="15973" x="3795713" y="4138613"/>
          <p14:tracePt t="15975" x="3779838" y="4138613"/>
          <p14:tracePt t="15977" x="3763963" y="4146550"/>
          <p14:tracePt t="15979" x="3748088" y="4154488"/>
          <p14:tracePt t="15981" x="3740150" y="4154488"/>
          <p14:tracePt t="15983" x="3724275" y="4154488"/>
          <p14:tracePt t="15986" x="3708400" y="4154488"/>
          <p14:tracePt t="15987" x="3700463" y="4154488"/>
          <p14:tracePt t="15990" x="3692525" y="4162425"/>
          <p14:tracePt t="15991" x="3676650" y="4162425"/>
          <p14:tracePt t="15993" x="3660775" y="4162425"/>
          <p14:tracePt t="15995" x="3660775" y="4170363"/>
          <p14:tracePt t="15997" x="3651250" y="4170363"/>
          <p14:tracePt t="15999" x="3635375" y="4170363"/>
          <p14:tracePt t="16001" x="3627438" y="4170363"/>
          <p14:tracePt t="16003" x="3619500" y="4170363"/>
          <p14:tracePt t="16005" x="3603625" y="4170363"/>
          <p14:tracePt t="16007" x="3595688" y="4178300"/>
          <p14:tracePt t="16009" x="3587750" y="4178300"/>
          <p14:tracePt t="16011" x="3571875" y="4186238"/>
          <p14:tracePt t="16014" x="3563938" y="4186238"/>
          <p14:tracePt t="16015" x="3556000" y="4186238"/>
          <p14:tracePt t="16018" x="3540125" y="4186238"/>
          <p14:tracePt t="16019" x="3532188" y="4186238"/>
          <p14:tracePt t="16021" x="3524250" y="4194175"/>
          <p14:tracePt t="16023" x="3508375" y="4194175"/>
          <p14:tracePt t="16025" x="3500438" y="4194175"/>
          <p14:tracePt t="16027" x="3484563" y="4202113"/>
          <p14:tracePt t="16029" x="3476625" y="4202113"/>
          <p14:tracePt t="16032" x="3460750" y="4202113"/>
          <p14:tracePt t="16033" x="3444875" y="4202113"/>
          <p14:tracePt t="16035" x="3436938" y="4202113"/>
          <p14:tracePt t="16037" x="3429000" y="4202113"/>
          <p14:tracePt t="16039" x="3413125" y="4202113"/>
          <p14:tracePt t="16041" x="3405188" y="4202113"/>
          <p14:tracePt t="16043" x="3389313" y="4202113"/>
          <p14:tracePt t="16046" x="3381375" y="4202113"/>
          <p14:tracePt t="16047" x="3373438" y="4202113"/>
          <p14:tracePt t="16049" x="3365500" y="4202113"/>
          <p14:tracePt t="16051" x="3357563" y="4202113"/>
          <p14:tracePt t="16053" x="3349625" y="4202113"/>
          <p14:tracePt t="16055" x="3341688" y="4202113"/>
          <p14:tracePt t="16057" x="3333750" y="4202113"/>
          <p14:tracePt t="16060" x="3325813" y="4202113"/>
          <p14:tracePt t="16063" x="3308350" y="4202113"/>
          <p14:tracePt t="16067" x="3300413" y="4202113"/>
          <p14:tracePt t="16069" x="3292475" y="4202113"/>
          <p14:tracePt t="16071" x="3284538" y="4202113"/>
          <p14:tracePt t="16074" x="3276600" y="4202113"/>
          <p14:tracePt t="16075" x="3260725" y="4202113"/>
          <p14:tracePt t="16079" x="3244850" y="4202113"/>
          <p14:tracePt t="16083" x="3236913" y="4202113"/>
          <p14:tracePt t="16085" x="3221038" y="4202113"/>
          <p14:tracePt t="16089" x="3213100" y="4194175"/>
          <p14:tracePt t="16091" x="3205163" y="4194175"/>
          <p14:tracePt t="16093" x="3197225" y="4194175"/>
          <p14:tracePt t="16095" x="3189288" y="4186238"/>
          <p14:tracePt t="16097" x="3181350" y="4186238"/>
          <p14:tracePt t="16099" x="3173413" y="4186238"/>
          <p14:tracePt t="16101" x="3165475" y="4186238"/>
          <p14:tracePt t="16107" x="3149600" y="4186238"/>
          <p14:tracePt t="16107" x="3149600" y="4178300"/>
          <p14:tracePt t="16109" x="3141663" y="4178300"/>
          <p14:tracePt t="16111" x="3133725" y="4178300"/>
          <p14:tracePt t="16113" x="3125788" y="4178300"/>
          <p14:tracePt t="16115" x="3117850" y="4178300"/>
          <p14:tracePt t="16117" x="3109913" y="4178300"/>
          <p14:tracePt t="16119" x="3101975" y="4178300"/>
          <p14:tracePt t="16122" x="3086100" y="4170363"/>
          <p14:tracePt t="16125" x="3078163" y="4170363"/>
          <p14:tracePt t="16127" x="3062288" y="4170363"/>
          <p14:tracePt t="16129" x="3054350" y="4170363"/>
          <p14:tracePt t="16132" x="3046413" y="4162425"/>
          <p14:tracePt t="16133" x="3030538" y="4162425"/>
          <p14:tracePt t="16136" x="3014663" y="4162425"/>
          <p14:tracePt t="16137" x="3006725" y="4162425"/>
          <p14:tracePt t="16140" x="2990850" y="4154488"/>
          <p14:tracePt t="16141" x="2982913" y="4154488"/>
          <p14:tracePt t="16143" x="2957513" y="4154488"/>
          <p14:tracePt t="16145" x="2949575" y="4154488"/>
          <p14:tracePt t="16147" x="2941638" y="4154488"/>
          <p14:tracePt t="16150" x="2925763" y="4154488"/>
          <p14:tracePt t="16151" x="2909888" y="4154488"/>
          <p14:tracePt t="16153" x="2901950" y="4154488"/>
          <p14:tracePt t="16155" x="2894013" y="4154488"/>
          <p14:tracePt t="16157" x="2878138" y="4154488"/>
          <p14:tracePt t="16160" x="2862263" y="4154488"/>
          <p14:tracePt t="16161" x="2854325" y="4154488"/>
          <p14:tracePt t="16165" x="2838450" y="4154488"/>
          <p14:tracePt t="16168" x="2830513" y="4146550"/>
          <p14:tracePt t="16169" x="2822575" y="4146550"/>
          <p14:tracePt t="16171" x="2806700" y="4146550"/>
          <p14:tracePt t="16173" x="2798763" y="4146550"/>
          <p14:tracePt t="16175" x="2790825" y="4146550"/>
          <p14:tracePt t="16178" x="2782888" y="4146550"/>
          <p14:tracePt t="16179" x="2774950" y="4146550"/>
          <p14:tracePt t="16181" x="2767013" y="4146550"/>
          <p14:tracePt t="16183" x="2759075" y="4146550"/>
          <p14:tracePt t="16185" x="2751138" y="4146550"/>
          <p14:tracePt t="16187" x="2743200" y="4146550"/>
          <p14:tracePt t="16189" x="2735263" y="4146550"/>
          <p14:tracePt t="16192" x="2727325" y="4146550"/>
          <p14:tracePt t="16193" x="2719388" y="4146550"/>
          <p14:tracePt t="16197" x="2711450" y="4146550"/>
          <p14:tracePt t="16199" x="2703513" y="4146550"/>
          <p14:tracePt t="16201" x="2695575" y="4146550"/>
          <p14:tracePt t="16204" x="2687638" y="4146550"/>
          <p14:tracePt t="16207" x="2679700" y="4146550"/>
          <p14:tracePt t="16213" x="2663825" y="4146550"/>
          <p14:tracePt t="16219" x="2655888" y="4146550"/>
          <p14:tracePt t="16223" x="2647950" y="4146550"/>
          <p14:tracePt t="16225" x="2640013" y="4146550"/>
          <p14:tracePt t="16231" x="2632075" y="4146550"/>
          <p14:tracePt t="16236" x="2616200" y="4146550"/>
          <p14:tracePt t="16241" x="2606675" y="4146550"/>
          <p14:tracePt t="16245" x="2598738" y="4146550"/>
          <p14:tracePt t="16251" x="2590800" y="4146550"/>
          <p14:tracePt t="16255" x="2582863" y="4146550"/>
          <p14:tracePt t="16261" x="2574925" y="4146550"/>
          <p14:tracePt t="16269" x="2566988" y="4146550"/>
          <p14:tracePt t="16280" x="2559050" y="4146550"/>
          <p14:tracePt t="16286" x="2551113" y="4146550"/>
          <p14:tracePt t="16293" x="2543175" y="4146550"/>
          <p14:tracePt t="16300" x="2535238" y="4146550"/>
          <p14:tracePt t="16306" x="2527300" y="4146550"/>
          <p14:tracePt t="16307" x="2519363" y="4138613"/>
          <p14:tracePt t="16312" x="2511425" y="4138613"/>
          <p14:tracePt t="16315" x="2503488" y="4138613"/>
          <p14:tracePt t="16317" x="2495550" y="4138613"/>
          <p14:tracePt t="16319" x="2487613" y="4138613"/>
          <p14:tracePt t="16322" x="2479675" y="4138613"/>
          <p14:tracePt t="16326" x="2463800" y="4138613"/>
          <p14:tracePt t="16329" x="2455863" y="4138613"/>
          <p14:tracePt t="16331" x="2439988" y="4130675"/>
          <p14:tracePt t="16333" x="2432050" y="4130675"/>
          <p14:tracePt t="16335" x="2424113" y="4130675"/>
          <p14:tracePt t="16337" x="2408238" y="4130675"/>
          <p14:tracePt t="16339" x="2400300" y="4130675"/>
          <p14:tracePt t="16343" x="2384425" y="4130675"/>
          <p14:tracePt t="16345" x="2368550" y="4130675"/>
          <p14:tracePt t="16347" x="2360613" y="4130675"/>
          <p14:tracePt t="16349" x="2352675" y="4122738"/>
          <p14:tracePt t="16351" x="2336800" y="4122738"/>
          <p14:tracePt t="16353" x="2328863" y="4122738"/>
          <p14:tracePt t="16357" x="2312988" y="4122738"/>
          <p14:tracePt t="16359" x="2305050" y="4122738"/>
          <p14:tracePt t="16361" x="2297113" y="4122738"/>
          <p14:tracePt t="16363" x="2289175" y="4114800"/>
          <p14:tracePt t="16368" x="2281238" y="4114800"/>
          <p14:tracePt t="16372" x="2273300" y="4114800"/>
          <p14:tracePt t="16373" x="2265363" y="4114800"/>
          <p14:tracePt t="16377" x="2255838" y="4114800"/>
          <p14:tracePt t="16386" x="2247900" y="4114800"/>
          <p14:tracePt t="16583" x="2247900" y="4106863"/>
          <p14:tracePt t="16673" x="2247900" y="4098925"/>
          <p14:tracePt t="16678" x="2255838" y="4098925"/>
          <p14:tracePt t="16692" x="2255838" y="4090988"/>
          <p14:tracePt t="16714" x="2265363" y="4090988"/>
          <p14:tracePt t="16717" x="2265363" y="4083050"/>
          <p14:tracePt t="16847" x="2273300" y="4083050"/>
          <p14:tracePt t="16857" x="2273300" y="4075113"/>
          <p14:tracePt t="16894" x="2273300" y="4067175"/>
          <p14:tracePt t="17130" x="2281238" y="4067175"/>
          <p14:tracePt t="17140" x="2281238" y="4059238"/>
          <p14:tracePt t="17181" x="2281238" y="4051300"/>
          <p14:tracePt t="17442" x="2273300" y="4051300"/>
          <p14:tracePt t="17446" x="2265363" y="4051300"/>
          <p14:tracePt t="17451" x="2255838" y="4051300"/>
          <p14:tracePt t="17459" x="2247900" y="4051300"/>
          <p14:tracePt t="17466" x="2239963" y="4051300"/>
          <p14:tracePt t="17467" x="2232025" y="4043363"/>
          <p14:tracePt t="17473" x="2224088" y="4043363"/>
          <p14:tracePt t="17479" x="2216150" y="4043363"/>
          <p14:tracePt t="17488" x="2208213" y="4043363"/>
          <p14:tracePt t="17492" x="2200275" y="4043363"/>
          <p14:tracePt t="17496" x="2192338" y="4043363"/>
          <p14:tracePt t="17501" x="2184400" y="4043363"/>
          <p14:tracePt t="17505" x="2176463" y="4043363"/>
          <p14:tracePt t="17507" x="2168525" y="4043363"/>
          <p14:tracePt t="17509" x="2168525" y="4035425"/>
          <p14:tracePt t="17511" x="2160588" y="4035425"/>
          <p14:tracePt t="17513" x="2152650" y="4035425"/>
          <p14:tracePt t="17518" x="2144713" y="4035425"/>
          <p14:tracePt t="17519" x="2136775" y="4035425"/>
          <p14:tracePt t="17521" x="2128838" y="4035425"/>
          <p14:tracePt t="17525" x="2120900" y="4035425"/>
          <p14:tracePt t="17527" x="2112963" y="4035425"/>
          <p14:tracePt t="17529" x="2105025" y="4035425"/>
          <p14:tracePt t="17533" x="2097088" y="4035425"/>
          <p14:tracePt t="17535" x="2089150" y="4035425"/>
          <p14:tracePt t="17537" x="2081213" y="4035425"/>
          <p14:tracePt t="17539" x="2073275" y="4035425"/>
          <p14:tracePt t="17543" x="2065338" y="4035425"/>
          <p14:tracePt t="17546" x="2057400" y="4035425"/>
          <p14:tracePt t="17547" x="2049463" y="4035425"/>
          <p14:tracePt t="17551" x="2041525" y="4035425"/>
          <p14:tracePt t="17553" x="2033588" y="4035425"/>
          <p14:tracePt t="17555" x="2025650" y="4035425"/>
          <p14:tracePt t="17559" x="2017713" y="4035425"/>
          <p14:tracePt t="17561" x="2001838" y="4035425"/>
          <p14:tracePt t="17563" x="1993900" y="4035425"/>
          <p14:tracePt t="17565" x="1985963" y="4035425"/>
          <p14:tracePt t="17567" x="1978025" y="4035425"/>
          <p14:tracePt t="17569" x="1970088" y="4035425"/>
          <p14:tracePt t="17571" x="1962150" y="4035425"/>
          <p14:tracePt t="17574" x="1946275" y="4035425"/>
          <p14:tracePt t="17575" x="1938338" y="4035425"/>
          <p14:tracePt t="17577" x="1930400" y="4035425"/>
          <p14:tracePt t="17579" x="1912938" y="4035425"/>
          <p14:tracePt t="17581" x="1897063" y="4035425"/>
          <p14:tracePt t="17583" x="1889125" y="4035425"/>
          <p14:tracePt t="17585" x="1881188" y="4035425"/>
          <p14:tracePt t="17587" x="1873250" y="4035425"/>
          <p14:tracePt t="17589" x="1865313" y="4035425"/>
          <p14:tracePt t="17591" x="1857375" y="4035425"/>
          <p14:tracePt t="17594" x="1841500" y="4035425"/>
          <p14:tracePt t="17595" x="1833563" y="4035425"/>
          <p14:tracePt t="17599" x="1817688" y="4035425"/>
          <p14:tracePt t="17601" x="1809750" y="4035425"/>
          <p14:tracePt t="17605" x="1793875" y="4035425"/>
          <p14:tracePt t="17610" x="1785938" y="4027488"/>
          <p14:tracePt t="17611" x="1778000" y="4027488"/>
          <p14:tracePt t="17613" x="1770063" y="4027488"/>
          <p14:tracePt t="17615" x="1762125" y="4027488"/>
          <p14:tracePt t="17619" x="1754188" y="4027488"/>
          <p14:tracePt t="17622" x="1746250" y="4027488"/>
          <p14:tracePt t="17623" x="1738313" y="4027488"/>
          <p14:tracePt t="17627" x="1730375" y="4027488"/>
          <p14:tracePt t="17632" x="1722438" y="4027488"/>
          <p14:tracePt t="17633" x="1714500" y="4027488"/>
          <p14:tracePt t="17639" x="1706563" y="4027488"/>
          <p14:tracePt t="17650" x="1698625" y="4027488"/>
          <p14:tracePt t="17651" x="1698625" y="4019550"/>
          <p14:tracePt t="17676" x="1690688" y="4019550"/>
          <p14:tracePt t="17692" x="1682750" y="4019550"/>
          <p14:tracePt t="17717" x="1682750" y="4011613"/>
          <p14:tracePt t="17720" x="1674813" y="4011613"/>
          <p14:tracePt t="17736" x="1666875" y="4003675"/>
          <p14:tracePt t="17752" x="1666875" y="3995738"/>
          <p14:tracePt t="17756" x="1658938" y="3995738"/>
          <p14:tracePt t="17764" x="1651000" y="3995738"/>
          <p14:tracePt t="17771" x="1643063" y="3995738"/>
          <p14:tracePt t="17784" x="1635125" y="3995738"/>
          <p14:tracePt t="17785" x="1635125" y="3987800"/>
          <p14:tracePt t="17852" x="1627188" y="3987800"/>
          <p14:tracePt t="17860" x="1619250" y="3987800"/>
          <p14:tracePt t="17861" x="1611313" y="3987800"/>
          <p14:tracePt t="17870" x="1603375" y="3987800"/>
          <p14:tracePt t="17872" x="1603375" y="3979863"/>
          <p14:tracePt t="17874" x="1595438" y="3979863"/>
          <p14:tracePt t="17882" x="1587500" y="3979863"/>
          <p14:tracePt t="17888" x="1579563" y="3979863"/>
          <p14:tracePt t="34409" x="1587500" y="3979863"/>
          <p14:tracePt t="34413" x="1595438" y="3979863"/>
          <p14:tracePt t="34417" x="1603375" y="3979863"/>
          <p14:tracePt t="34422" x="1611313" y="3987800"/>
          <p14:tracePt t="34423" x="1619250" y="3987800"/>
          <p14:tracePt t="34429" x="1627188" y="3987800"/>
          <p14:tracePt t="34436" x="1635125" y="3995738"/>
          <p14:tracePt t="34442" x="1643063" y="3995738"/>
          <p14:tracePt t="34446" x="1651000" y="4003675"/>
          <p14:tracePt t="34449" x="1658938" y="4003675"/>
          <p14:tracePt t="34453" x="1666875" y="4003675"/>
          <p14:tracePt t="34457" x="1674813" y="4003675"/>
          <p14:tracePt t="34461" x="1682750" y="4003675"/>
          <p14:tracePt t="34465" x="1690688" y="4011613"/>
          <p14:tracePt t="34471" x="1698625" y="4011613"/>
          <p14:tracePt t="34479" x="1706563" y="4011613"/>
          <p14:tracePt t="34483" x="1714500" y="4011613"/>
          <p14:tracePt t="34485" x="1722438" y="4011613"/>
          <p14:tracePt t="34491" x="1730375" y="4019550"/>
          <p14:tracePt t="34495" x="1738313" y="4019550"/>
          <p14:tracePt t="34502" x="1746250" y="4019550"/>
          <p14:tracePt t="34505" x="1754188" y="4019550"/>
          <p14:tracePt t="34509" x="1762125" y="4019550"/>
          <p14:tracePt t="34513" x="1762125" y="4027488"/>
          <p14:tracePt t="34517" x="1770063" y="4027488"/>
          <p14:tracePt t="34522" x="1778000" y="4027488"/>
          <p14:tracePt t="34523" x="1785938" y="4027488"/>
          <p14:tracePt t="34527" x="1785938" y="4035425"/>
          <p14:tracePt t="34529" x="1793875" y="4035425"/>
          <p14:tracePt t="34540" x="1801813" y="4035425"/>
          <p14:tracePt t="34547" x="1809750" y="4035425"/>
          <p14:tracePt t="34553" x="1817688" y="4035425"/>
          <p14:tracePt t="34564" x="1825625" y="4035425"/>
          <p14:tracePt t="34574" x="1833563" y="4035425"/>
          <p14:tracePt t="34580" x="1833563" y="4043363"/>
          <p14:tracePt t="34585" x="1841500" y="4043363"/>
          <p14:tracePt t="34589" x="1849438" y="4043363"/>
          <p14:tracePt t="34597" x="1857375" y="4043363"/>
          <p14:tracePt t="34602" x="1857375" y="4051300"/>
          <p14:tracePt t="34606" x="1865313" y="4051300"/>
          <p14:tracePt t="34611" x="1873250" y="4051300"/>
          <p14:tracePt t="34615" x="1881188" y="4059238"/>
          <p14:tracePt t="34621" x="1889125" y="4059238"/>
          <p14:tracePt t="34625" x="1897063" y="4059238"/>
          <p14:tracePt t="34629" x="1897063" y="4067175"/>
          <p14:tracePt t="34631" x="1905000" y="4067175"/>
          <p14:tracePt t="34635" x="1912938" y="4075113"/>
          <p14:tracePt t="34637" x="1922463" y="4075113"/>
          <p14:tracePt t="34643" x="1930400" y="4075113"/>
          <p14:tracePt t="34645" x="1930400" y="4083050"/>
          <p14:tracePt t="34648" x="1946275" y="4083050"/>
          <p14:tracePt t="34651" x="1954213" y="4083050"/>
          <p14:tracePt t="34655" x="1970088" y="4090988"/>
          <p14:tracePt t="34659" x="1978025" y="4098925"/>
          <p14:tracePt t="34662" x="1985963" y="4098925"/>
          <p14:tracePt t="34663" x="1993900" y="4098925"/>
          <p14:tracePt t="34665" x="2009775" y="4098925"/>
          <p14:tracePt t="34667" x="2017713" y="4106863"/>
          <p14:tracePt t="34671" x="2033588" y="4114800"/>
          <p14:tracePt t="34673" x="2041525" y="4114800"/>
          <p14:tracePt t="34675" x="2049463" y="4114800"/>
          <p14:tracePt t="34677" x="2065338" y="4114800"/>
          <p14:tracePt t="34679" x="2073275" y="4114800"/>
          <p14:tracePt t="34681" x="2081213" y="4122738"/>
          <p14:tracePt t="34683" x="2089150" y="4122738"/>
          <p14:tracePt t="34685" x="2097088" y="4130675"/>
          <p14:tracePt t="34687" x="2105025" y="4130675"/>
          <p14:tracePt t="34690" x="2120900" y="4130675"/>
          <p14:tracePt t="34691" x="2128838" y="4130675"/>
          <p14:tracePt t="34693" x="2136775" y="4138613"/>
          <p14:tracePt t="34696" x="2144713" y="4138613"/>
          <p14:tracePt t="34697" x="2152650" y="4146550"/>
          <p14:tracePt t="34699" x="2168525" y="4146550"/>
          <p14:tracePt t="34703" x="2176463" y="4146550"/>
          <p14:tracePt t="34705" x="2184400" y="4154488"/>
          <p14:tracePt t="34710" x="2192338" y="4154488"/>
          <p14:tracePt t="34711" x="2200275" y="4154488"/>
          <p14:tracePt t="34713" x="2200275" y="4162425"/>
          <p14:tracePt t="34715" x="2208213" y="4162425"/>
          <p14:tracePt t="34717" x="2216150" y="4162425"/>
          <p14:tracePt t="34719" x="2224088" y="4162425"/>
          <p14:tracePt t="34721" x="2224088" y="4170363"/>
          <p14:tracePt t="34724" x="2232025" y="4170363"/>
          <p14:tracePt t="34727" x="2232025" y="4178300"/>
          <p14:tracePt t="34729" x="2239963" y="4178300"/>
          <p14:tracePt t="34735" x="2247900" y="4178300"/>
          <p14:tracePt t="34738" x="2247900" y="4186238"/>
          <p14:tracePt t="34739" x="2255838" y="4186238"/>
          <p14:tracePt t="34749" x="2265363" y="4186238"/>
          <p14:tracePt t="34752" x="2265363" y="4194175"/>
          <p14:tracePt t="34764" x="2273300" y="4194175"/>
          <p14:tracePt t="34771" x="2273300" y="4202113"/>
          <p14:tracePt t="34778" x="2281238" y="4210050"/>
          <p14:tracePt t="34786" x="2289175" y="4210050"/>
          <p14:tracePt t="34787" x="2297113" y="4217988"/>
          <p14:tracePt t="34791" x="2305050" y="4217988"/>
          <p14:tracePt t="34793" x="2305050" y="4225925"/>
          <p14:tracePt t="34797" x="2320925" y="4233863"/>
          <p14:tracePt t="34799" x="2320925" y="4241800"/>
          <p14:tracePt t="34801" x="2328863" y="4241800"/>
          <p14:tracePt t="34803" x="2328863" y="4249738"/>
          <p14:tracePt t="34805" x="2344738" y="4257675"/>
          <p14:tracePt t="34809" x="2352675" y="4257675"/>
          <p14:tracePt t="34811" x="2360613" y="4265613"/>
          <p14:tracePt t="34813" x="2368550" y="4265613"/>
          <p14:tracePt t="34815" x="2368550" y="4273550"/>
          <p14:tracePt t="34817" x="2376488" y="4273550"/>
          <p14:tracePt t="34819" x="2384425" y="4281488"/>
          <p14:tracePt t="34821" x="2392363" y="4281488"/>
          <p14:tracePt t="34823" x="2400300" y="4291013"/>
          <p14:tracePt t="34825" x="2408238" y="4291013"/>
          <p14:tracePt t="34828" x="2416175" y="4291013"/>
          <p14:tracePt t="34829" x="2416175" y="4298950"/>
          <p14:tracePt t="34831" x="2424113" y="4306888"/>
          <p14:tracePt t="34833" x="2432050" y="4306888"/>
          <p14:tracePt t="34837" x="2439988" y="4314825"/>
          <p14:tracePt t="34842" x="2447925" y="4314825"/>
          <p14:tracePt t="34845" x="2463800" y="4322763"/>
          <p14:tracePt t="34852" x="2471738" y="4322763"/>
          <p14:tracePt t="34856" x="2479675" y="4330700"/>
          <p14:tracePt t="34858" x="2487613" y="4330700"/>
          <p14:tracePt t="34861" x="2487613" y="4338638"/>
          <p14:tracePt t="34863" x="2495550" y="4338638"/>
          <p14:tracePt t="34871" x="2503488" y="4338638"/>
          <p14:tracePt t="34877" x="2503488" y="4346575"/>
          <p14:tracePt t="34886" x="2511425" y="4346575"/>
          <p14:tracePt t="36656" x="2511425" y="4338638"/>
          <p14:tracePt t="36661" x="2511425" y="4330700"/>
          <p14:tracePt t="36675" x="2511425" y="4322763"/>
          <p14:tracePt t="40940" x="2519363" y="4322763"/>
          <p14:tracePt t="42469" x="2519363" y="4314825"/>
          <p14:tracePt t="53392" x="2519363" y="4306888"/>
          <p14:tracePt t="53395" x="2519363" y="4298950"/>
          <p14:tracePt t="53398" x="2527300" y="4298950"/>
          <p14:tracePt t="53402" x="2527300" y="4291013"/>
          <p14:tracePt t="53416" x="2527300" y="4281488"/>
          <p14:tracePt t="53427" x="2535238" y="4281488"/>
          <p14:tracePt t="53434" x="2535238" y="4273550"/>
          <p14:tracePt t="53452" x="2543175" y="4273550"/>
          <p14:tracePt t="53724" x="2551113" y="4273550"/>
          <p14:tracePt t="53732" x="2559050" y="4273550"/>
          <p14:tracePt t="53744" x="2566988" y="4273550"/>
          <p14:tracePt t="53763" x="2574925" y="4273550"/>
          <p14:tracePt t="53770" x="2582863" y="4273550"/>
          <p14:tracePt t="53775" x="2590800" y="4273550"/>
          <p14:tracePt t="53781" x="2590800" y="4281488"/>
          <p14:tracePt t="53787" x="2598738" y="4281488"/>
          <p14:tracePt t="53800" x="2606675" y="4281488"/>
          <p14:tracePt t="53809" x="2616200" y="4281488"/>
          <p14:tracePt t="53811" x="2616200" y="4291013"/>
          <p14:tracePt t="53814" x="2624138" y="4291013"/>
          <p14:tracePt t="53819" x="2632075" y="4291013"/>
          <p14:tracePt t="53822" x="2632075" y="4298950"/>
          <p14:tracePt t="53826" x="2640013" y="4298950"/>
          <p14:tracePt t="53836" x="2647950" y="4298950"/>
          <p14:tracePt t="53846" x="2655888" y="4298950"/>
          <p14:tracePt t="53854" x="2655888" y="4306888"/>
          <p14:tracePt t="53866" x="2663825" y="4306888"/>
          <p14:tracePt t="53870" x="2663825" y="4314825"/>
          <p14:tracePt t="53877" x="2663825" y="4322763"/>
          <p14:tracePt t="53890" x="2663825" y="4330700"/>
          <p14:tracePt t="53895" x="2663825" y="4338638"/>
          <p14:tracePt t="53906" x="2663825" y="4346575"/>
          <p14:tracePt t="53913" x="2671763" y="4354513"/>
          <p14:tracePt t="53926" x="2671763" y="4362450"/>
          <p14:tracePt t="53933" x="2671763" y="4370388"/>
          <p14:tracePt t="53946" x="2671763" y="4378325"/>
          <p14:tracePt t="53966" x="2671763" y="4386263"/>
          <p14:tracePt t="53986" x="2671763" y="4394200"/>
          <p14:tracePt t="54004" x="2671763" y="4402138"/>
          <p14:tracePt t="54195" x="2679700" y="4410075"/>
          <p14:tracePt t="54198" x="2679700" y="4418013"/>
          <p14:tracePt t="54201" x="2679700" y="4425950"/>
          <p14:tracePt t="54203" x="2687638" y="4433888"/>
          <p14:tracePt t="54205" x="2687638" y="4441825"/>
          <p14:tracePt t="54209" x="2687638" y="4449763"/>
          <p14:tracePt t="54211" x="2687638" y="4457700"/>
          <p14:tracePt t="54215" x="2687638" y="4465638"/>
          <p14:tracePt t="54217" x="2695575" y="4473575"/>
          <p14:tracePt t="54219" x="2695575" y="4481513"/>
          <p14:tracePt t="54221" x="2695575" y="4497388"/>
          <p14:tracePt t="54226" x="2695575" y="4505325"/>
          <p14:tracePt t="54227" x="2703513" y="4521200"/>
          <p14:tracePt t="54231" x="2703513" y="4537075"/>
          <p14:tracePt t="54233" x="2711450" y="4545013"/>
          <p14:tracePt t="54235" x="2711450" y="4552950"/>
          <p14:tracePt t="54237" x="2711450" y="4560888"/>
          <p14:tracePt t="54239" x="2719388" y="4576763"/>
          <p14:tracePt t="54242" x="2719388" y="4592638"/>
          <p14:tracePt t="54243" x="2719388" y="4600575"/>
          <p14:tracePt t="54245" x="2719388" y="4608513"/>
          <p14:tracePt t="54247" x="2727325" y="4616450"/>
          <p14:tracePt t="54249" x="2727325" y="4624388"/>
          <p14:tracePt t="54251" x="2727325" y="4633913"/>
          <p14:tracePt t="54253" x="2735263" y="4633913"/>
          <p14:tracePt t="54255" x="2735263" y="4649788"/>
          <p14:tracePt t="54259" x="2735263" y="4657725"/>
          <p14:tracePt t="54261" x="2743200" y="4665663"/>
          <p14:tracePt t="54263" x="2743200" y="4673600"/>
          <p14:tracePt t="54265" x="2751138" y="4673600"/>
          <p14:tracePt t="54267" x="2751138" y="4681538"/>
          <p14:tracePt t="54270" x="2751138" y="4689475"/>
          <p14:tracePt t="54271" x="2751138" y="4697413"/>
          <p14:tracePt t="54275" x="2751138" y="4705350"/>
          <p14:tracePt t="54277" x="2759075" y="4705350"/>
          <p14:tracePt t="54279" x="2759075" y="4713288"/>
          <p14:tracePt t="54284" x="2759075" y="4721225"/>
          <p14:tracePt t="54287" x="2759075" y="4729163"/>
          <p14:tracePt t="54293" x="2759075" y="4737100"/>
          <p14:tracePt t="54301" x="2759075" y="4745038"/>
          <p14:tracePt t="54314" x="2759075" y="4752975"/>
          <p14:tracePt t="54367" x="2751138" y="4752975"/>
          <p14:tracePt t="54419" x="2743200" y="4752975"/>
          <p14:tracePt t="54494" x="2743200" y="4745038"/>
          <p14:tracePt t="54497" x="2743200" y="4737100"/>
          <p14:tracePt t="54503" x="2743200" y="4729163"/>
          <p14:tracePt t="54507" x="2743200" y="4721225"/>
          <p14:tracePt t="54518" x="2743200" y="4713288"/>
          <p14:tracePt t="54542" x="2743200" y="4705350"/>
          <p14:tracePt t="54551" x="2751138" y="4705350"/>
          <p14:tracePt t="54559" x="2751138" y="4697413"/>
          <p14:tracePt t="54570" x="2751138" y="4689475"/>
          <p14:tracePt t="54580" x="2759075" y="4689475"/>
          <p14:tracePt t="56472" x="2759075" y="4681538"/>
          <p14:tracePt t="56488" x="2759075" y="4673600"/>
          <p14:tracePt t="56859" x="2759075" y="4665663"/>
          <p14:tracePt t="56865" x="2759075" y="4657725"/>
          <p14:tracePt t="57197" x="2759075" y="4649788"/>
          <p14:tracePt t="57295" x="2759075" y="4641850"/>
          <p14:tracePt t="68165" x="2759075" y="4633913"/>
          <p14:tracePt t="68178" x="2759075" y="4624388"/>
          <p14:tracePt t="68179" x="2767013" y="4624388"/>
          <p14:tracePt t="68188" x="2767013" y="4616450"/>
          <p14:tracePt t="68189" x="2774950" y="4616450"/>
          <p14:tracePt t="68204" x="2774950" y="4608513"/>
          <p14:tracePt t="69465" x="2782888" y="4608513"/>
          <p14:tracePt t="69499" x="2790825" y="4608513"/>
          <p14:tracePt t="69506" x="2790825" y="4600575"/>
          <p14:tracePt t="69526" x="2790825" y="4592638"/>
          <p14:tracePt t="69572" x="2790825" y="4584700"/>
          <p14:tracePt t="69717" x="2790825" y="4576763"/>
          <p14:tracePt t="69961" x="2790825" y="4568825"/>
          <p14:tracePt t="69973" x="2790825" y="4560888"/>
          <p14:tracePt t="69980" x="2790825" y="4552950"/>
          <p14:tracePt t="69993" x="2790825" y="4545013"/>
          <p14:tracePt t="70088" x="2790825" y="4537075"/>
          <p14:tracePt t="70855" x="2798763" y="4537075"/>
          <p14:tracePt t="70863" x="2798763" y="4529138"/>
          <p14:tracePt t="70868" x="2806700" y="4529138"/>
          <p14:tracePt t="70876" x="2806700" y="4521200"/>
          <p14:tracePt t="72143" x="2806700" y="4513263"/>
          <p14:tracePt t="72154" x="2806700" y="4505325"/>
          <p14:tracePt t="72162" x="2806700" y="4497388"/>
          <p14:tracePt t="73229" x="2798763" y="4497388"/>
          <p14:tracePt t="73296" x="2798763" y="4505325"/>
          <p14:tracePt t="74267" x="2798763" y="4497388"/>
          <p14:tracePt t="74293" x="2806700" y="4497388"/>
          <p14:tracePt t="74297" x="2806700" y="4489450"/>
          <p14:tracePt t="74314" x="2806700" y="4481513"/>
          <p14:tracePt t="74316" x="2814638" y="4481513"/>
          <p14:tracePt t="74742" x="2814638" y="4473575"/>
          <p14:tracePt t="74766" x="2822575" y="4473575"/>
          <p14:tracePt t="78288" x="2830513" y="4473575"/>
          <p14:tracePt t="78290" x="2830513" y="4465638"/>
          <p14:tracePt t="78299" x="2838450" y="4465638"/>
          <p14:tracePt t="78305" x="2846388" y="4465638"/>
          <p14:tracePt t="78307" x="2846388" y="4457700"/>
          <p14:tracePt t="78346" x="2854325" y="4457700"/>
          <p14:tracePt t="78418" x="2862263" y="4457700"/>
          <p14:tracePt t="78587" x="2862263" y="4449763"/>
          <p14:tracePt t="78598" x="2870200" y="4449763"/>
          <p14:tracePt t="78608" x="2870200" y="4441825"/>
          <p14:tracePt t="78614" x="2878138" y="4441825"/>
          <p14:tracePt t="78621" x="2878138" y="4433888"/>
          <p14:tracePt t="78625" x="2878138" y="4425950"/>
          <p14:tracePt t="78628" x="2886075" y="4425950"/>
          <p14:tracePt t="78631" x="2886075" y="4418013"/>
          <p14:tracePt t="78635" x="2894013" y="4418013"/>
          <p14:tracePt t="78637" x="2894013" y="4410075"/>
          <p14:tracePt t="78642" x="2901950" y="4402138"/>
          <p14:tracePt t="78643" x="2909888" y="4394200"/>
          <p14:tracePt t="78649" x="2917825" y="4386263"/>
          <p14:tracePt t="78653" x="2925763" y="4378325"/>
          <p14:tracePt t="78657" x="2933700" y="4370388"/>
          <p14:tracePt t="78659" x="2941638" y="4362450"/>
          <p14:tracePt t="78663" x="2949575" y="4354513"/>
          <p14:tracePt t="78665" x="2949575" y="4346575"/>
          <p14:tracePt t="78667" x="2957513" y="4346575"/>
          <p14:tracePt t="78670" x="2957513" y="4338638"/>
          <p14:tracePt t="78671" x="2967038" y="4330700"/>
          <p14:tracePt t="78673" x="2974975" y="4322763"/>
          <p14:tracePt t="78675" x="2982913" y="4314825"/>
          <p14:tracePt t="78677" x="2990850" y="4306888"/>
          <p14:tracePt t="78679" x="2998788" y="4298950"/>
          <p14:tracePt t="78681" x="3006725" y="4291013"/>
          <p14:tracePt t="78683" x="3014663" y="4281488"/>
          <p14:tracePt t="78685" x="3022600" y="4281488"/>
          <p14:tracePt t="78687" x="3022600" y="4273550"/>
          <p14:tracePt t="78689" x="3038475" y="4265613"/>
          <p14:tracePt t="78691" x="3046413" y="4257675"/>
          <p14:tracePt t="78693" x="3054350" y="4257675"/>
          <p14:tracePt t="78695" x="3054350" y="4241800"/>
          <p14:tracePt t="78698" x="3062288" y="4241800"/>
          <p14:tracePt t="78699" x="3070225" y="4241800"/>
          <p14:tracePt t="78701" x="3078163" y="4233863"/>
          <p14:tracePt t="78703" x="3086100" y="4233863"/>
          <p14:tracePt t="78705" x="3086100" y="4225925"/>
          <p14:tracePt t="78707" x="3101975" y="4217988"/>
          <p14:tracePt t="78711" x="3117850" y="4217988"/>
          <p14:tracePt t="78713" x="3117850" y="4210050"/>
          <p14:tracePt t="78715" x="3125788" y="4210050"/>
          <p14:tracePt t="78717" x="3133725" y="4210050"/>
          <p14:tracePt t="78719" x="3133725" y="4202113"/>
          <p14:tracePt t="78721" x="3141663" y="4194175"/>
          <p14:tracePt t="78723" x="3149600" y="4194175"/>
          <p14:tracePt t="78727" x="3157538" y="4194175"/>
          <p14:tracePt t="78729" x="3165475" y="4194175"/>
          <p14:tracePt t="78732" x="3173413" y="4186238"/>
          <p14:tracePt t="78735" x="3181350" y="4186238"/>
          <p14:tracePt t="78739" x="3189288" y="4186238"/>
          <p14:tracePt t="78743" x="3197225" y="4186238"/>
          <p14:tracePt t="78749" x="3205163" y="4186238"/>
          <p14:tracePt t="78751" x="3213100" y="4186238"/>
          <p14:tracePt t="78753" x="3213100" y="4178300"/>
          <p14:tracePt t="78760" x="3221038" y="4178300"/>
          <p14:tracePt t="78765" x="3228975" y="4178300"/>
          <p14:tracePt t="78773" x="3236913" y="4178300"/>
          <p14:tracePt t="78777" x="3244850" y="4178300"/>
          <p14:tracePt t="78783" x="3252788" y="4178300"/>
          <p14:tracePt t="78791" x="3260725" y="4178300"/>
          <p14:tracePt t="78795" x="3268663" y="4178300"/>
          <p14:tracePt t="78800" x="3276600" y="4178300"/>
          <p14:tracePt t="78805" x="3284538" y="4178300"/>
          <p14:tracePt t="78807" x="3284538" y="4170363"/>
          <p14:tracePt t="78813" x="3292475" y="4170363"/>
          <p14:tracePt t="78830" x="3300413" y="4170363"/>
          <p14:tracePt t="78922" x="3308350" y="4170363"/>
          <p14:tracePt t="79483" x="3317875" y="4170363"/>
          <p14:tracePt t="79494" x="3325813" y="4170363"/>
          <p14:tracePt t="79499" x="3333750" y="4170363"/>
          <p14:tracePt t="79501" x="3341688" y="4170363"/>
          <p14:tracePt t="79505" x="3349625" y="4170363"/>
          <p14:tracePt t="79511" x="3357563" y="4170363"/>
          <p14:tracePt t="79515" x="3365500" y="4170363"/>
          <p14:tracePt t="79517" x="3373438" y="4170363"/>
          <p14:tracePt t="79521" x="3381375" y="4170363"/>
          <p14:tracePt t="79525" x="3389313" y="4170363"/>
          <p14:tracePt t="79529" x="3397250" y="4170363"/>
          <p14:tracePt t="79531" x="3405188" y="4170363"/>
          <p14:tracePt t="79535" x="3413125" y="4170363"/>
          <p14:tracePt t="79539" x="3421063" y="4170363"/>
          <p14:tracePt t="79541" x="3429000" y="4170363"/>
          <p14:tracePt t="79543" x="3436938" y="4170363"/>
          <p14:tracePt t="79549" x="3444875" y="4170363"/>
          <p14:tracePt t="79552" x="3452813" y="4170363"/>
          <p14:tracePt t="79556" x="3460750" y="4170363"/>
          <p14:tracePt t="79557" x="3468688" y="4170363"/>
          <p14:tracePt t="79561" x="3476625" y="4170363"/>
          <p14:tracePt t="79567" x="3484563" y="4170363"/>
          <p14:tracePt t="79572" x="3492500" y="4170363"/>
          <p14:tracePt t="79575" x="3500438" y="4170363"/>
          <p14:tracePt t="79579" x="3508375" y="4170363"/>
          <p14:tracePt t="79583" x="3516313" y="4170363"/>
          <p14:tracePt t="79587" x="3524250" y="4170363"/>
          <p14:tracePt t="79589" x="3532188" y="4170363"/>
          <p14:tracePt t="79593" x="3540125" y="4170363"/>
          <p14:tracePt t="79597" x="3548063" y="4170363"/>
          <p14:tracePt t="79602" x="3556000" y="4170363"/>
          <p14:tracePt t="79603" x="3563938" y="4170363"/>
          <p14:tracePt t="79607" x="3571875" y="4170363"/>
          <p14:tracePt t="79609" x="3579813" y="4170363"/>
          <p14:tracePt t="79611" x="3587750" y="4170363"/>
          <p14:tracePt t="79614" x="3595688" y="4170363"/>
          <p14:tracePt t="79617" x="3611563" y="4178300"/>
          <p14:tracePt t="79619" x="3619500" y="4178300"/>
          <p14:tracePt t="79623" x="3635375" y="4178300"/>
          <p14:tracePt t="79625" x="3643313" y="4178300"/>
          <p14:tracePt t="79628" x="3643313" y="4186238"/>
          <p14:tracePt t="79629" x="3660775" y="4186238"/>
          <p14:tracePt t="79631" x="3660775" y="4194175"/>
          <p14:tracePt t="79633" x="3668713" y="4194175"/>
          <p14:tracePt t="79635" x="3676650" y="4194175"/>
          <p14:tracePt t="79637" x="3684588" y="4194175"/>
          <p14:tracePt t="79639" x="3692525" y="4202113"/>
          <p14:tracePt t="79643" x="3708400" y="4202113"/>
          <p14:tracePt t="79647" x="3716338" y="4202113"/>
          <p14:tracePt t="79649" x="3724275" y="4210050"/>
          <p14:tracePt t="79651" x="3732213" y="4210050"/>
          <p14:tracePt t="79653" x="3740150" y="4210050"/>
          <p14:tracePt t="79657" x="3748088" y="4217988"/>
          <p14:tracePt t="79661" x="3756025" y="4225925"/>
          <p14:tracePt t="79663" x="3763963" y="4225925"/>
          <p14:tracePt t="79665" x="3771900" y="4225925"/>
          <p14:tracePt t="79669" x="3779838" y="4225925"/>
          <p14:tracePt t="79671" x="3787775" y="4233863"/>
          <p14:tracePt t="79675" x="3795713" y="4233863"/>
          <p14:tracePt t="79679" x="3795713" y="4241800"/>
          <p14:tracePt t="79681" x="3803650" y="4241800"/>
          <p14:tracePt t="79688" x="3811588" y="4241800"/>
          <p14:tracePt t="79690" x="3811588" y="4249738"/>
          <p14:tracePt t="79694" x="3811588" y="4257675"/>
          <p14:tracePt t="79697" x="3819525" y="4257675"/>
          <p14:tracePt t="79701" x="3827463" y="4265613"/>
          <p14:tracePt t="79710" x="3827463" y="4273550"/>
          <p14:tracePt t="79718" x="3827463" y="4281488"/>
          <p14:tracePt t="79721" x="3827463" y="4291013"/>
          <p14:tracePt t="79723" x="3835400" y="4291013"/>
          <p14:tracePt t="79727" x="3835400" y="4298950"/>
          <p14:tracePt t="79733" x="3835400" y="4306888"/>
          <p14:tracePt t="79739" x="3835400" y="4314825"/>
          <p14:tracePt t="79741" x="3835400" y="4322763"/>
          <p14:tracePt t="79747" x="3835400" y="4330700"/>
          <p14:tracePt t="79753" x="3835400" y="4338638"/>
          <p14:tracePt t="79755" x="3827463" y="4338638"/>
          <p14:tracePt t="79757" x="3819525" y="4346575"/>
          <p14:tracePt t="79761" x="3811588" y="4354513"/>
          <p14:tracePt t="79765" x="3803650" y="4362450"/>
          <p14:tracePt t="79767" x="3795713" y="4362450"/>
          <p14:tracePt t="79769" x="3787775" y="4370388"/>
          <p14:tracePt t="79771" x="3779838" y="4370388"/>
          <p14:tracePt t="79773" x="3779838" y="4378325"/>
          <p14:tracePt t="79775" x="3763963" y="4386263"/>
          <p14:tracePt t="79779" x="3756025" y="4394200"/>
          <p14:tracePt t="79781" x="3740150" y="4394200"/>
          <p14:tracePt t="79783" x="3732213" y="4402138"/>
          <p14:tracePt t="79785" x="3724275" y="4402138"/>
          <p14:tracePt t="79787" x="3716338" y="4410075"/>
          <p14:tracePt t="79789" x="3708400" y="4410075"/>
          <p14:tracePt t="79791" x="3700463" y="4410075"/>
          <p14:tracePt t="79793" x="3684588" y="4418013"/>
          <p14:tracePt t="79795" x="3676650" y="4425950"/>
          <p14:tracePt t="79797" x="3668713" y="4425950"/>
          <p14:tracePt t="79799" x="3660775" y="4425950"/>
          <p14:tracePt t="79801" x="3651250" y="4433888"/>
          <p14:tracePt t="79803" x="3635375" y="4441825"/>
          <p14:tracePt t="79807" x="3619500" y="4449763"/>
          <p14:tracePt t="79809" x="3611563" y="4457700"/>
          <p14:tracePt t="79811" x="3603625" y="4457700"/>
          <p14:tracePt t="79813" x="3587750" y="4457700"/>
          <p14:tracePt t="79815" x="3579813" y="4465638"/>
          <p14:tracePt t="79817" x="3571875" y="4473575"/>
          <p14:tracePt t="79819" x="3556000" y="4473575"/>
          <p14:tracePt t="79822" x="3540125" y="4473575"/>
          <p14:tracePt t="79823" x="3532188" y="4473575"/>
          <p14:tracePt t="79825" x="3524250" y="4481513"/>
          <p14:tracePt t="79827" x="3508375" y="4489450"/>
          <p14:tracePt t="79829" x="3500438" y="4489450"/>
          <p14:tracePt t="79831" x="3484563" y="4489450"/>
          <p14:tracePt t="79833" x="3468688" y="4489450"/>
          <p14:tracePt t="79836" x="3444875" y="4497388"/>
          <p14:tracePt t="79837" x="3436938" y="4505325"/>
          <p14:tracePt t="79839" x="3421063" y="4505325"/>
          <p14:tracePt t="79841" x="3405188" y="4513263"/>
          <p14:tracePt t="79843" x="3389313" y="4513263"/>
          <p14:tracePt t="79845" x="3373438" y="4513263"/>
          <p14:tracePt t="79847" x="3357563" y="4513263"/>
          <p14:tracePt t="79850" x="3341688" y="4513263"/>
          <p14:tracePt t="79851" x="3325813" y="4513263"/>
          <p14:tracePt t="79853" x="3308350" y="4521200"/>
          <p14:tracePt t="79855" x="3292475" y="4521200"/>
          <p14:tracePt t="79857" x="3268663" y="4521200"/>
          <p14:tracePt t="79859" x="3260725" y="4521200"/>
          <p14:tracePt t="79861" x="3244850" y="4521200"/>
          <p14:tracePt t="79864" x="3228975" y="4521200"/>
          <p14:tracePt t="79865" x="3213100" y="4529138"/>
          <p14:tracePt t="79867" x="3189288" y="4529138"/>
          <p14:tracePt t="79869" x="3173413" y="4529138"/>
          <p14:tracePt t="79871" x="3157538" y="4529138"/>
          <p14:tracePt t="79873" x="3141663" y="4529138"/>
          <p14:tracePt t="79875" x="3125788" y="4529138"/>
          <p14:tracePt t="79877" x="3109913" y="4529138"/>
          <p14:tracePt t="79879" x="3094038" y="4529138"/>
          <p14:tracePt t="79881" x="3070225" y="4529138"/>
          <p14:tracePt t="79883" x="3062288" y="4529138"/>
          <p14:tracePt t="79885" x="3038475" y="4529138"/>
          <p14:tracePt t="79887" x="3022600" y="4529138"/>
          <p14:tracePt t="79889" x="3006725" y="4529138"/>
          <p14:tracePt t="79892" x="2990850" y="4529138"/>
          <p14:tracePt t="79893" x="2974975" y="4529138"/>
          <p14:tracePt t="79895" x="2949575" y="4529138"/>
          <p14:tracePt t="79897" x="2925763" y="4529138"/>
          <p14:tracePt t="79899" x="2901950" y="4529138"/>
          <p14:tracePt t="79901" x="2886075" y="4529138"/>
          <p14:tracePt t="79903" x="2862263" y="4521200"/>
          <p14:tracePt t="79905" x="2846388" y="4521200"/>
          <p14:tracePt t="79907" x="2822575" y="4513263"/>
          <p14:tracePt t="79909" x="2806700" y="4513263"/>
          <p14:tracePt t="79913" x="2782888" y="4513263"/>
          <p14:tracePt t="79913" x="2759075" y="4513263"/>
          <p14:tracePt t="79915" x="2735263" y="4513263"/>
          <p14:tracePt t="79917" x="2711450" y="4505325"/>
          <p14:tracePt t="79919" x="2695575" y="4505325"/>
          <p14:tracePt t="79921" x="2671763" y="4497388"/>
          <p14:tracePt t="79923" x="2647950" y="4489450"/>
          <p14:tracePt t="79925" x="2624138" y="4489450"/>
          <p14:tracePt t="79927" x="2598738" y="4489450"/>
          <p14:tracePt t="79929" x="2574925" y="4481513"/>
          <p14:tracePt t="79931" x="2559050" y="4473575"/>
          <p14:tracePt t="79933" x="2535238" y="4465638"/>
          <p14:tracePt t="79935" x="2519363" y="4465638"/>
          <p14:tracePt t="79937" x="2495550" y="4457700"/>
          <p14:tracePt t="79939" x="2479675" y="4449763"/>
          <p14:tracePt t="79941" x="2455863" y="4441825"/>
          <p14:tracePt t="79943" x="2432050" y="4433888"/>
          <p14:tracePt t="79945" x="2416175" y="4433888"/>
          <p14:tracePt t="79947" x="2400300" y="4425950"/>
          <p14:tracePt t="79949" x="2392363" y="4418013"/>
          <p14:tracePt t="79951" x="2368550" y="4418013"/>
          <p14:tracePt t="79954" x="2352675" y="4410075"/>
          <p14:tracePt t="79955" x="2336800" y="4402138"/>
          <p14:tracePt t="79957" x="2328863" y="4394200"/>
          <p14:tracePt t="79959" x="2312988" y="4386263"/>
          <p14:tracePt t="79961" x="2297113" y="4378325"/>
          <p14:tracePt t="79963" x="2289175" y="4370388"/>
          <p14:tracePt t="79965" x="2273300" y="4362450"/>
          <p14:tracePt t="79968" x="2265363" y="4362450"/>
          <p14:tracePt t="79969" x="2247900" y="4346575"/>
          <p14:tracePt t="79971" x="2239963" y="4338638"/>
          <p14:tracePt t="79973" x="2224088" y="4330700"/>
          <p14:tracePt t="79975" x="2208213" y="4322763"/>
          <p14:tracePt t="79977" x="2200275" y="4306888"/>
          <p14:tracePt t="79979" x="2192338" y="4298950"/>
          <p14:tracePt t="79982" x="2168525" y="4281488"/>
          <p14:tracePt t="79983" x="2160588" y="4273550"/>
          <p14:tracePt t="79985" x="2144713" y="4257675"/>
          <p14:tracePt t="79987" x="2128838" y="4233863"/>
          <p14:tracePt t="79989" x="2120900" y="4225925"/>
          <p14:tracePt t="79991" x="2105025" y="4202113"/>
          <p14:tracePt t="79993" x="2089150" y="4178300"/>
          <p14:tracePt t="79996" x="2073275" y="4154488"/>
          <p14:tracePt t="79997" x="2057400" y="4130675"/>
          <p14:tracePt t="79999" x="2041525" y="4098925"/>
          <p14:tracePt t="80001" x="2025650" y="4075113"/>
          <p14:tracePt t="80003" x="2001838" y="4035425"/>
          <p14:tracePt t="80005" x="1993900" y="4011613"/>
          <p14:tracePt t="80007" x="1970088" y="3971925"/>
          <p14:tracePt t="80009" x="1954213" y="3938588"/>
          <p14:tracePt t="80011" x="1930400" y="3898900"/>
          <p14:tracePt t="80013" x="1912938" y="3867150"/>
          <p14:tracePt t="80015" x="1897063" y="3835400"/>
          <p14:tracePt t="80017" x="1881188" y="3803650"/>
          <p14:tracePt t="80019" x="1865313" y="3763963"/>
          <p14:tracePt t="80021" x="1849438" y="3740150"/>
          <p14:tracePt t="80023" x="1833563" y="3700463"/>
          <p14:tracePt t="80025" x="1817688" y="3668713"/>
          <p14:tracePt t="80027" x="1801813" y="3636963"/>
          <p14:tracePt t="80029" x="1785938" y="3605213"/>
          <p14:tracePt t="80031" x="1778000" y="3579813"/>
          <p14:tracePt t="80033" x="1762125" y="3548063"/>
          <p14:tracePt t="80035" x="1746250" y="3516313"/>
          <p14:tracePt t="80038" x="1738313" y="3484563"/>
          <p14:tracePt t="80039" x="1722438" y="3452813"/>
          <p14:tracePt t="80041" x="1714500" y="3429000"/>
          <p14:tracePt t="80043" x="1698625" y="3389313"/>
          <p14:tracePt t="80045" x="1698625" y="3365500"/>
          <p14:tracePt t="80047" x="1682750" y="3333750"/>
          <p14:tracePt t="80049" x="1674813" y="3309938"/>
          <p14:tracePt t="80051" x="1666875" y="3270250"/>
          <p14:tracePt t="80053" x="1658938" y="3236913"/>
          <p14:tracePt t="80055" x="1651000" y="3213100"/>
          <p14:tracePt t="80058" x="1643063" y="3165475"/>
          <p14:tracePt t="80059" x="1643063" y="3133725"/>
          <p14:tracePt t="80061" x="1635125" y="3101975"/>
          <p14:tracePt t="80063" x="1635125" y="3054350"/>
          <p14:tracePt t="80066" x="1627188" y="3022600"/>
          <p14:tracePt t="80067" x="1627188" y="2974975"/>
          <p14:tracePt t="80069" x="1627188" y="2943225"/>
          <p14:tracePt t="80072" x="1627188" y="2901950"/>
          <p14:tracePt t="80073" x="1627188" y="2854325"/>
          <p14:tracePt t="80075" x="1627188" y="2822575"/>
          <p14:tracePt t="80077" x="1627188" y="2782888"/>
          <p14:tracePt t="80079" x="1627188" y="2735263"/>
          <p14:tracePt t="80081" x="1627188" y="2695575"/>
          <p14:tracePt t="80083" x="1635125" y="2647950"/>
          <p14:tracePt t="80086" x="1643063" y="2616200"/>
          <p14:tracePt t="80087" x="1651000" y="2566988"/>
          <p14:tracePt t="80089" x="1658938" y="2527300"/>
          <p14:tracePt t="80091" x="1658938" y="2487613"/>
          <p14:tracePt t="80093" x="1666875" y="2455863"/>
          <p14:tracePt t="80095" x="1682750" y="2408238"/>
          <p14:tracePt t="80098" x="1690688" y="2376488"/>
          <p14:tracePt t="80100" x="1698625" y="2328863"/>
          <p14:tracePt t="80101" x="1706563" y="2305050"/>
          <p14:tracePt t="80103" x="1714500" y="2273300"/>
          <p14:tracePt t="80105" x="1714500" y="2233613"/>
          <p14:tracePt t="80108" x="1722438" y="2200275"/>
          <p14:tracePt t="80109" x="1730375" y="2168525"/>
          <p14:tracePt t="80111" x="1738313" y="2128838"/>
          <p14:tracePt t="80114" x="1746250" y="2097088"/>
          <p14:tracePt t="80115" x="1754188" y="2073275"/>
          <p14:tracePt t="80117" x="1770063" y="2041525"/>
          <p14:tracePt t="80119" x="1770063" y="2009775"/>
          <p14:tracePt t="80121" x="1778000" y="1970088"/>
          <p14:tracePt t="80123" x="1785938" y="1946275"/>
          <p14:tracePt t="80125" x="1801813" y="1914525"/>
          <p14:tracePt t="80128" x="1801813" y="1890713"/>
          <p14:tracePt t="80129" x="1817688" y="1865313"/>
          <p14:tracePt t="80131" x="1825625" y="1833563"/>
          <p14:tracePt t="80133" x="1841500" y="1801813"/>
          <p14:tracePt t="80135" x="1849438" y="1778000"/>
          <p14:tracePt t="80137" x="1865313" y="1754188"/>
          <p14:tracePt t="80139" x="1881188" y="1730375"/>
          <p14:tracePt t="80141" x="1889125" y="1706563"/>
          <p14:tracePt t="80143" x="1905000" y="1674813"/>
          <p14:tracePt t="80145" x="1912938" y="1658938"/>
          <p14:tracePt t="80147" x="1930400" y="1635125"/>
          <p14:tracePt t="80149" x="1938338" y="1611313"/>
          <p14:tracePt t="80151" x="1954213" y="1587500"/>
          <p14:tracePt t="80153" x="1978025" y="1563688"/>
          <p14:tracePt t="80155" x="1985963" y="1538288"/>
          <p14:tracePt t="80157" x="2001838" y="1522413"/>
          <p14:tracePt t="80159" x="2017713" y="1498600"/>
          <p14:tracePt t="80161" x="2033588" y="1482725"/>
          <p14:tracePt t="80163" x="2049463" y="1458913"/>
          <p14:tracePt t="80165" x="2065338" y="1435100"/>
          <p14:tracePt t="80167" x="2089150" y="1419225"/>
          <p14:tracePt t="80169" x="2105025" y="1387475"/>
          <p14:tracePt t="80171" x="2120900" y="1371600"/>
          <p14:tracePt t="80173" x="2144713" y="1355725"/>
          <p14:tracePt t="80175" x="2160588" y="1331913"/>
          <p14:tracePt t="80177" x="2184400" y="1308100"/>
          <p14:tracePt t="80179" x="2200275" y="1276350"/>
          <p14:tracePt t="80181" x="2232025" y="1260475"/>
          <p14:tracePt t="80183" x="2247900" y="1236663"/>
          <p14:tracePt t="80185" x="2281238" y="1220788"/>
          <p14:tracePt t="80187" x="2305050" y="1195388"/>
          <p14:tracePt t="80190" x="2328863" y="1171575"/>
          <p14:tracePt t="80191" x="2352675" y="1147763"/>
          <p14:tracePt t="80193" x="2384425" y="1123950"/>
          <p14:tracePt t="80195" x="2408238" y="1100138"/>
          <p14:tracePt t="80197" x="2439988" y="1076325"/>
          <p14:tracePt t="80199" x="2463800" y="1060450"/>
          <p14:tracePt t="80201" x="2487613" y="1028700"/>
          <p14:tracePt t="80204" x="2527300" y="1004888"/>
          <p14:tracePt t="80205" x="2551113" y="989013"/>
          <p14:tracePt t="80207" x="2590800" y="965200"/>
          <p14:tracePt t="80209" x="2606675" y="949325"/>
          <p14:tracePt t="80211" x="2647950" y="925513"/>
          <p14:tracePt t="80213" x="2671763" y="909638"/>
          <p14:tracePt t="80215" x="2703513" y="893763"/>
          <p14:tracePt t="80218" x="2727325" y="869950"/>
          <p14:tracePt t="80219" x="2751138" y="844550"/>
          <p14:tracePt t="80221" x="2790825" y="836613"/>
          <p14:tracePt t="80223" x="2814638" y="820738"/>
          <p14:tracePt t="80225" x="2838450" y="804863"/>
          <p14:tracePt t="80227" x="2862263" y="788988"/>
          <p14:tracePt t="80229" x="2894013" y="773113"/>
          <p14:tracePt t="80232" x="2917825" y="765175"/>
          <p14:tracePt t="80233" x="2941638" y="749300"/>
          <p14:tracePt t="80235" x="2967038" y="733425"/>
          <p14:tracePt t="80237" x="2990850" y="725488"/>
          <p14:tracePt t="80239" x="3022600" y="709613"/>
          <p14:tracePt t="80241" x="3046413" y="701675"/>
          <p14:tracePt t="80243" x="3062288" y="693738"/>
          <p14:tracePt t="80246" x="3086100" y="685800"/>
          <p14:tracePt t="80247" x="3109913" y="669925"/>
          <p14:tracePt t="80249" x="3133725" y="669925"/>
          <p14:tracePt t="80251" x="3157538" y="654050"/>
          <p14:tracePt t="80253" x="3181350" y="646113"/>
          <p14:tracePt t="80255" x="3205163" y="638175"/>
          <p14:tracePt t="80257" x="3221038" y="630238"/>
          <p14:tracePt t="80259" x="3244850" y="622300"/>
          <p14:tracePt t="80261" x="3268663" y="614363"/>
          <p14:tracePt t="80263" x="3292475" y="606425"/>
          <p14:tracePt t="80265" x="3308350" y="598488"/>
          <p14:tracePt t="80267" x="3333750" y="590550"/>
          <p14:tracePt t="80269" x="3349625" y="582613"/>
          <p14:tracePt t="80271" x="3373438" y="574675"/>
          <p14:tracePt t="80273" x="3397250" y="566738"/>
          <p14:tracePt t="80275" x="3413125" y="566738"/>
          <p14:tracePt t="80277" x="3429000" y="558800"/>
          <p14:tracePt t="80279" x="3444875" y="550863"/>
          <p14:tracePt t="80281" x="3460750" y="542925"/>
          <p14:tracePt t="80283" x="3484563" y="542925"/>
          <p14:tracePt t="80285" x="3508375" y="534988"/>
          <p14:tracePt t="80287" x="3524250" y="534988"/>
          <p14:tracePt t="80289" x="3540125" y="527050"/>
          <p14:tracePt t="80291" x="3556000" y="519113"/>
          <p14:tracePt t="80293" x="3571875" y="519113"/>
          <p14:tracePt t="80295" x="3587750" y="519113"/>
          <p14:tracePt t="80297" x="3611563" y="519113"/>
          <p14:tracePt t="80299" x="3627438" y="519113"/>
          <p14:tracePt t="80302" x="3643313" y="509588"/>
          <p14:tracePt t="80303" x="3651250" y="509588"/>
          <p14:tracePt t="80305" x="3668713" y="509588"/>
          <p14:tracePt t="80307" x="3692525" y="501650"/>
          <p14:tracePt t="80309" x="3708400" y="501650"/>
          <p14:tracePt t="80311" x="3724275" y="501650"/>
          <p14:tracePt t="80313" x="3732213" y="501650"/>
          <p14:tracePt t="80315" x="3748088" y="501650"/>
          <p14:tracePt t="80317" x="3763963" y="501650"/>
          <p14:tracePt t="80319" x="3787775" y="501650"/>
          <p14:tracePt t="80322" x="3803650" y="493713"/>
          <p14:tracePt t="80323" x="3819525" y="493713"/>
          <p14:tracePt t="80325" x="3827463" y="493713"/>
          <p14:tracePt t="80327" x="3851275" y="493713"/>
          <p14:tracePt t="80329" x="3867150" y="493713"/>
          <p14:tracePt t="80331" x="3883025" y="493713"/>
          <p14:tracePt t="80333" x="3906838" y="493713"/>
          <p14:tracePt t="80336" x="3922713" y="493713"/>
          <p14:tracePt t="80337" x="3946525" y="493713"/>
          <p14:tracePt t="80339" x="3962400" y="493713"/>
          <p14:tracePt t="80341" x="3978275" y="493713"/>
          <p14:tracePt t="80343" x="4002088" y="493713"/>
          <p14:tracePt t="80345" x="4019550" y="501650"/>
          <p14:tracePt t="80347" x="4043363" y="501650"/>
          <p14:tracePt t="80350" x="4067175" y="501650"/>
          <p14:tracePt t="80351" x="4083050" y="509588"/>
          <p14:tracePt t="80353" x="4106863" y="509588"/>
          <p14:tracePt t="80355" x="4130675" y="509588"/>
          <p14:tracePt t="80357" x="4162425" y="519113"/>
          <p14:tracePt t="80359" x="4178300" y="519113"/>
          <p14:tracePt t="80361" x="4202113" y="527050"/>
          <p14:tracePt t="80363" x="4225925" y="534988"/>
          <p14:tracePt t="80365" x="4249738" y="542925"/>
          <p14:tracePt t="80367" x="4273550" y="542925"/>
          <p14:tracePt t="80369" x="4297363" y="550863"/>
          <p14:tracePt t="80371" x="4321175" y="558800"/>
          <p14:tracePt t="80373" x="4344988" y="566738"/>
          <p14:tracePt t="80375" x="4370388" y="566738"/>
          <p14:tracePt t="80377" x="4394200" y="574675"/>
          <p14:tracePt t="80379" x="4433888" y="590550"/>
          <p14:tracePt t="80381" x="4457700" y="598488"/>
          <p14:tracePt t="80383" x="4481513" y="606425"/>
          <p14:tracePt t="80385" x="4521200" y="614363"/>
          <p14:tracePt t="80387" x="4545013" y="622300"/>
          <p14:tracePt t="80389" x="4568825" y="638175"/>
          <p14:tracePt t="80391" x="4608513" y="654050"/>
          <p14:tracePt t="80394" x="4632325" y="654050"/>
          <p14:tracePt t="80395" x="4664075" y="669925"/>
          <p14:tracePt t="80397" x="4687888" y="685800"/>
          <p14:tracePt t="80399" x="4729163" y="693738"/>
          <p14:tracePt t="80401" x="4760913" y="701675"/>
          <p14:tracePt t="80403" x="4792663" y="717550"/>
          <p14:tracePt t="80405" x="4816475" y="733425"/>
          <p14:tracePt t="80407" x="4840288" y="741363"/>
          <p14:tracePt t="80409" x="4879975" y="749300"/>
          <p14:tracePt t="80411" x="4903788" y="765175"/>
          <p14:tracePt t="80413" x="4927600" y="781050"/>
          <p14:tracePt t="80415" x="4951413" y="788988"/>
          <p14:tracePt t="80417" x="4983163" y="804863"/>
          <p14:tracePt t="80419" x="5006975" y="812800"/>
          <p14:tracePt t="80421" x="5022850" y="820738"/>
          <p14:tracePt t="80423" x="5046663" y="844550"/>
          <p14:tracePt t="80425" x="5072063" y="844550"/>
          <p14:tracePt t="80427" x="5103813" y="862013"/>
          <p14:tracePt t="80429" x="5119688" y="877888"/>
          <p14:tracePt t="80431" x="5135563" y="885825"/>
          <p14:tracePt t="80433" x="5159375" y="901700"/>
          <p14:tracePt t="80435" x="5175250" y="901700"/>
          <p14:tracePt t="80437" x="5191125" y="917575"/>
          <p14:tracePt t="80439" x="5207000" y="925513"/>
          <p14:tracePt t="80441" x="5222875" y="933450"/>
          <p14:tracePt t="80443" x="5238750" y="941388"/>
          <p14:tracePt t="80445" x="5254625" y="957263"/>
          <p14:tracePt t="80447" x="5262563" y="965200"/>
          <p14:tracePt t="80449" x="5286375" y="973138"/>
          <p14:tracePt t="80451" x="5294313" y="981075"/>
          <p14:tracePt t="80454" x="5302250" y="981075"/>
          <p14:tracePt t="80455" x="5318125" y="996950"/>
          <p14:tracePt t="80459" x="5334000" y="1004888"/>
          <p14:tracePt t="80462" x="5341938" y="1012825"/>
          <p14:tracePt t="80463" x="5349875" y="1020763"/>
          <p14:tracePt t="80465" x="5357813" y="1028700"/>
          <p14:tracePt t="80468" x="5365750" y="1028700"/>
          <p14:tracePt t="80469" x="5365750" y="1036638"/>
          <p14:tracePt t="80471" x="5373688" y="1044575"/>
          <p14:tracePt t="80473" x="5373688" y="1052513"/>
          <p14:tracePt t="80475" x="5381625" y="1052513"/>
          <p14:tracePt t="80477" x="5389563" y="1060450"/>
          <p14:tracePt t="80481" x="5397500" y="1076325"/>
          <p14:tracePt t="80486" x="5407025" y="1084263"/>
          <p14:tracePt t="80487" x="5407025" y="1092200"/>
          <p14:tracePt t="80489" x="5407025" y="1100138"/>
          <p14:tracePt t="80493" x="5414963" y="1108075"/>
          <p14:tracePt t="80495" x="5414963" y="1123950"/>
          <p14:tracePt t="80499" x="5414963" y="1139825"/>
          <p14:tracePt t="80501" x="5422900" y="1139825"/>
          <p14:tracePt t="80503" x="5422900" y="1147763"/>
          <p14:tracePt t="80505" x="5422900" y="1163638"/>
          <p14:tracePt t="80510" x="5422900" y="1171575"/>
          <p14:tracePt t="80511" x="5422900" y="1187450"/>
          <p14:tracePt t="80513" x="5422900" y="1195388"/>
          <p14:tracePt t="80515" x="5422900" y="1204913"/>
          <p14:tracePt t="80517" x="5422900" y="1212850"/>
          <p14:tracePt t="80519" x="5422900" y="1228725"/>
          <p14:tracePt t="80521" x="5422900" y="1236663"/>
          <p14:tracePt t="80523" x="5422900" y="1244600"/>
          <p14:tracePt t="80525" x="5422900" y="1260475"/>
          <p14:tracePt t="80529" x="5422900" y="1268413"/>
          <p14:tracePt t="80531" x="5422900" y="1284288"/>
          <p14:tracePt t="80533" x="5422900" y="1292225"/>
          <p14:tracePt t="80537" x="5422900" y="1308100"/>
          <p14:tracePt t="80539" x="5422900" y="1316038"/>
          <p14:tracePt t="80541" x="5422900" y="1323975"/>
          <p14:tracePt t="80543" x="5422900" y="1339850"/>
          <p14:tracePt t="80545" x="5422900" y="1347788"/>
          <p14:tracePt t="80548" x="5422900" y="1355725"/>
          <p14:tracePt t="80549" x="5414963" y="1371600"/>
          <p14:tracePt t="80551" x="5414963" y="1387475"/>
          <p14:tracePt t="80553" x="5414963" y="1395413"/>
          <p14:tracePt t="80555" x="5414963" y="1403350"/>
          <p14:tracePt t="80558" x="5414963" y="1419225"/>
          <p14:tracePt t="80559" x="5414963" y="1435100"/>
          <p14:tracePt t="80561" x="5414963" y="1443038"/>
          <p14:tracePt t="80563" x="5414963" y="1450975"/>
          <p14:tracePt t="80565" x="5414963" y="1466850"/>
          <p14:tracePt t="80567" x="5414963" y="1474788"/>
          <p14:tracePt t="80569" x="5407025" y="1482725"/>
          <p14:tracePt t="80572" x="5407025" y="1490663"/>
          <p14:tracePt t="80573" x="5407025" y="1506538"/>
          <p14:tracePt t="80575" x="5407025" y="1514475"/>
          <p14:tracePt t="80577" x="5407025" y="1522413"/>
          <p14:tracePt t="80579" x="5407025" y="1538288"/>
          <p14:tracePt t="80581" x="5397500" y="1547813"/>
          <p14:tracePt t="80583" x="5397500" y="1555750"/>
          <p14:tracePt t="80586" x="5389563" y="1571625"/>
          <p14:tracePt t="80587" x="5389563" y="1579563"/>
          <p14:tracePt t="80589" x="5389563" y="1587500"/>
          <p14:tracePt t="80591" x="5389563" y="1595438"/>
          <p14:tracePt t="80594" x="5381625" y="1611313"/>
          <p14:tracePt t="80595" x="5381625" y="1619250"/>
          <p14:tracePt t="80597" x="5373688" y="1627188"/>
          <p14:tracePt t="80600" x="5373688" y="1643063"/>
          <p14:tracePt t="80601" x="5373688" y="1651000"/>
          <p14:tracePt t="80603" x="5365750" y="1666875"/>
          <p14:tracePt t="80607" x="5357813" y="1682750"/>
          <p14:tracePt t="80610" x="5357813" y="1690688"/>
          <p14:tracePt t="80611" x="5349875" y="1698625"/>
          <p14:tracePt t="80613" x="5349875" y="1706563"/>
          <p14:tracePt t="80615" x="5349875" y="1714500"/>
          <p14:tracePt t="80617" x="5341938" y="1730375"/>
          <p14:tracePt t="80619" x="5341938" y="1738313"/>
          <p14:tracePt t="80621" x="5334000" y="1746250"/>
          <p14:tracePt t="80623" x="5334000" y="1754188"/>
          <p14:tracePt t="80626" x="5326063" y="1762125"/>
          <p14:tracePt t="80627" x="5326063" y="1778000"/>
          <p14:tracePt t="80629" x="5318125" y="1785938"/>
          <p14:tracePt t="80631" x="5318125" y="1793875"/>
          <p14:tracePt t="80633" x="5302250" y="1801813"/>
          <p14:tracePt t="80635" x="5302250" y="1809750"/>
          <p14:tracePt t="80637" x="5302250" y="1817688"/>
          <p14:tracePt t="80639" x="5294313" y="1833563"/>
          <p14:tracePt t="80641" x="5286375" y="1833563"/>
          <p14:tracePt t="80643" x="5286375" y="1849438"/>
          <p14:tracePt t="80645" x="5278438" y="1849438"/>
          <p14:tracePt t="80647" x="5278438" y="1857375"/>
          <p14:tracePt t="80649" x="5270500" y="1865313"/>
          <p14:tracePt t="80651" x="5270500" y="1873250"/>
          <p14:tracePt t="80655" x="5262563" y="1873250"/>
          <p14:tracePt t="80657" x="5254625" y="1881188"/>
          <p14:tracePt t="80659" x="5254625" y="1890713"/>
          <p14:tracePt t="80661" x="5254625" y="1898650"/>
          <p14:tracePt t="80663" x="5246688" y="1898650"/>
          <p14:tracePt t="80667" x="5246688" y="1906588"/>
          <p14:tracePt t="80673" x="5238750" y="1906588"/>
          <p14:tracePt t="80675" x="5238750" y="1914525"/>
          <p14:tracePt t="80681" x="5230813" y="1914525"/>
          <p14:tracePt t="80704" x="5222875" y="1922463"/>
          <p14:tracePt t="80709" x="5222875" y="1930400"/>
          <p14:tracePt t="80711" x="5214938" y="1930400"/>
          <p14:tracePt t="80718" x="5207000" y="1930400"/>
          <p14:tracePt t="80723" x="5199063" y="1938338"/>
          <p14:tracePt t="80725" x="5191125" y="1938338"/>
          <p14:tracePt t="80734" x="5183188" y="1946275"/>
          <p14:tracePt t="80742" x="5175250" y="1946275"/>
          <p14:tracePt t="80746" x="5175250" y="1954213"/>
          <p14:tracePt t="80748" x="5167313" y="1954213"/>
          <p14:tracePt t="80749" x="5159375" y="1954213"/>
          <p14:tracePt t="80751" x="5159375" y="1962150"/>
          <p14:tracePt t="80753" x="5151438" y="1962150"/>
          <p14:tracePt t="80757" x="5143500" y="1962150"/>
          <p14:tracePt t="80759" x="5143500" y="1970088"/>
          <p14:tracePt t="80763" x="5135563" y="1970088"/>
          <p14:tracePt t="80769" x="5127625" y="1970088"/>
          <p14:tracePt t="80771" x="5127625" y="1978025"/>
          <p14:tracePt t="80777" x="5119688" y="1978025"/>
          <p14:tracePt t="80785" x="5111750" y="1985963"/>
          <p14:tracePt t="80791" x="5103813" y="1993900"/>
          <p14:tracePt t="80794" x="5095875" y="1993900"/>
          <p14:tracePt t="80802" x="5087938" y="2001838"/>
          <p14:tracePt t="80808" x="5080000" y="2001838"/>
          <p14:tracePt t="80812" x="5072063" y="2009775"/>
          <p14:tracePt t="80815" x="5064125" y="2009775"/>
          <p14:tracePt t="80822" x="5056188" y="2009775"/>
          <p14:tracePt t="80823" x="5056188" y="2017713"/>
          <p14:tracePt t="80833" x="5046663" y="2017713"/>
          <p14:tracePt t="80837" x="5046663" y="2025650"/>
          <p14:tracePt t="80845" x="5038725" y="2025650"/>
          <p14:tracePt t="80847" x="5030788" y="2025650"/>
          <p14:tracePt t="80855" x="5022850" y="2033588"/>
          <p14:tracePt t="80864" x="5014913" y="2033588"/>
          <p14:tracePt t="80873" x="5006975" y="2033588"/>
          <p14:tracePt t="80876" x="4999038" y="2033588"/>
          <p14:tracePt t="80881" x="4991100" y="2033588"/>
          <p14:tracePt t="80888" x="4983163" y="2033588"/>
          <p14:tracePt t="80899" x="4975225" y="2041525"/>
          <p14:tracePt t="80899" x="4967288" y="2041525"/>
          <p14:tracePt t="80901" x="4959350" y="2041525"/>
          <p14:tracePt t="80907" x="4951413" y="2041525"/>
          <p14:tracePt t="80913" x="4943475" y="2041525"/>
          <p14:tracePt t="80919" x="4935538" y="2041525"/>
          <p14:tracePt t="80922" x="4927600" y="2049463"/>
          <p14:tracePt t="80930" x="4919663" y="2049463"/>
          <p14:tracePt t="80936" x="4919663" y="2057400"/>
          <p14:tracePt t="80937" x="4911725" y="2057400"/>
          <p14:tracePt t="80943" x="4911725" y="2065338"/>
          <p14:tracePt t="80945" x="4903788" y="2065338"/>
          <p14:tracePt t="80949" x="4895850" y="2065338"/>
          <p14:tracePt t="88533" x="4895850" y="2073275"/>
          <p14:tracePt t="88538" x="4895850" y="2081213"/>
          <p14:tracePt t="88539" x="4887913" y="2089150"/>
          <p14:tracePt t="88541" x="4887913" y="2097088"/>
          <p14:tracePt t="88543" x="4887913" y="2105025"/>
          <p14:tracePt t="88545" x="4879975" y="2112963"/>
          <p14:tracePt t="88547" x="4879975" y="2120900"/>
          <p14:tracePt t="88550" x="4872038" y="2128838"/>
          <p14:tracePt t="88551" x="4872038" y="2136775"/>
          <p14:tracePt t="88555" x="4872038" y="2144713"/>
          <p14:tracePt t="88557" x="4864100" y="2152650"/>
          <p14:tracePt t="88559" x="4864100" y="2160588"/>
          <p14:tracePt t="88561" x="4856163" y="2168525"/>
          <p14:tracePt t="88565" x="4856163" y="2184400"/>
          <p14:tracePt t="88567" x="4848225" y="2184400"/>
          <p14:tracePt t="88569" x="4848225" y="2192338"/>
          <p14:tracePt t="88571" x="4848225" y="2200275"/>
          <p14:tracePt t="88573" x="4848225" y="2208213"/>
          <p14:tracePt t="88575" x="4840288" y="2216150"/>
          <p14:tracePt t="88578" x="4840288" y="2224088"/>
          <p14:tracePt t="88579" x="4840288" y="2233613"/>
          <p14:tracePt t="88581" x="4832350" y="2249488"/>
          <p14:tracePt t="88583" x="4832350" y="2265363"/>
          <p14:tracePt t="88585" x="4824413" y="2273300"/>
          <p14:tracePt t="88587" x="4824413" y="2289175"/>
          <p14:tracePt t="88589" x="4824413" y="2305050"/>
          <p14:tracePt t="88592" x="4824413" y="2320925"/>
          <p14:tracePt t="88593" x="4824413" y="2336800"/>
          <p14:tracePt t="88595" x="4816475" y="2352675"/>
          <p14:tracePt t="88597" x="4816475" y="2368550"/>
          <p14:tracePt t="88599" x="4808538" y="2392363"/>
          <p14:tracePt t="88601" x="4808538" y="2408238"/>
          <p14:tracePt t="88603" x="4808538" y="2416175"/>
          <p14:tracePt t="88606" x="4808538" y="2432050"/>
          <p14:tracePt t="88607" x="4808538" y="2447925"/>
          <p14:tracePt t="88609" x="4808538" y="2463800"/>
          <p14:tracePt t="88611" x="4808538" y="2479675"/>
          <p14:tracePt t="88613" x="4808538" y="2503488"/>
          <p14:tracePt t="88615" x="4808538" y="2519363"/>
          <p14:tracePt t="88617" x="4808538" y="2535238"/>
          <p14:tracePt t="88620" x="4808538" y="2551113"/>
          <p14:tracePt t="88621" x="4808538" y="2566988"/>
          <p14:tracePt t="88623" x="4808538" y="2584450"/>
          <p14:tracePt t="88625" x="4808538" y="2600325"/>
          <p14:tracePt t="88627" x="4808538" y="2624138"/>
          <p14:tracePt t="88629" x="4808538" y="2640013"/>
          <p14:tracePt t="88631" x="4808538" y="2655888"/>
          <p14:tracePt t="88633" x="4808538" y="2663825"/>
          <p14:tracePt t="88635" x="4808538" y="2687638"/>
          <p14:tracePt t="88637" x="4808538" y="2695575"/>
          <p14:tracePt t="88639" x="4808538" y="2719388"/>
          <p14:tracePt t="88641" x="4808538" y="2735263"/>
          <p14:tracePt t="88643" x="4808538" y="2743200"/>
          <p14:tracePt t="88645" x="4808538" y="2759075"/>
          <p14:tracePt t="88647" x="4808538" y="2774950"/>
          <p14:tracePt t="88649" x="4808538" y="2782888"/>
          <p14:tracePt t="88651" x="4808538" y="2806700"/>
          <p14:tracePt t="88653" x="4808538" y="2814638"/>
          <p14:tracePt t="88655" x="4808538" y="2830513"/>
          <p14:tracePt t="88657" x="4808538" y="2838450"/>
          <p14:tracePt t="88659" x="4808538" y="2854325"/>
          <p14:tracePt t="88661" x="4808538" y="2870200"/>
          <p14:tracePt t="88663" x="4808538" y="2878138"/>
          <p14:tracePt t="88665" x="4808538" y="2886075"/>
          <p14:tracePt t="88668" x="4808538" y="2901950"/>
          <p14:tracePt t="88669" x="4808538" y="2909888"/>
          <p14:tracePt t="88671" x="4800600" y="2927350"/>
          <p14:tracePt t="88673" x="4800600" y="2935288"/>
          <p14:tracePt t="88675" x="4800600" y="2951163"/>
          <p14:tracePt t="88677" x="4800600" y="2959100"/>
          <p14:tracePt t="88679" x="4800600" y="2967038"/>
          <p14:tracePt t="88682" x="4800600" y="2982913"/>
          <p14:tracePt t="88683" x="4800600" y="2990850"/>
          <p14:tracePt t="88687" x="4792663" y="3006725"/>
          <p14:tracePt t="88689" x="4792663" y="3014663"/>
          <p14:tracePt t="88691" x="4792663" y="3022600"/>
          <p14:tracePt t="88693" x="4784725" y="3038475"/>
          <p14:tracePt t="88696" x="4784725" y="3046413"/>
          <p14:tracePt t="88699" x="4784725" y="3062288"/>
          <p14:tracePt t="88701" x="4776788" y="3070225"/>
          <p14:tracePt t="88703" x="4776788" y="3078163"/>
          <p14:tracePt t="88705" x="4776788" y="3086100"/>
          <p14:tracePt t="88707" x="4776788" y="3101975"/>
          <p14:tracePt t="88710" x="4768850" y="3109913"/>
          <p14:tracePt t="88711" x="4768850" y="3117850"/>
          <p14:tracePt t="88713" x="4768850" y="3141663"/>
          <p14:tracePt t="88715" x="4760913" y="3149600"/>
          <p14:tracePt t="88717" x="4760913" y="3157538"/>
          <p14:tracePt t="88719" x="4760913" y="3173413"/>
          <p14:tracePt t="88721" x="4752975" y="3197225"/>
          <p14:tracePt t="88724" x="4752975" y="3205163"/>
          <p14:tracePt t="88725" x="4752975" y="3213100"/>
          <p14:tracePt t="88727" x="4752975" y="3228975"/>
          <p14:tracePt t="88729" x="4752975" y="3244850"/>
          <p14:tracePt t="88731" x="4752975" y="3262313"/>
          <p14:tracePt t="88733" x="4745038" y="3278188"/>
          <p14:tracePt t="88735" x="4745038" y="3286125"/>
          <p14:tracePt t="88737" x="4737100" y="3302000"/>
          <p14:tracePt t="88739" x="4737100" y="3317875"/>
          <p14:tracePt t="88741" x="4737100" y="3333750"/>
          <p14:tracePt t="88743" x="4737100" y="3349625"/>
          <p14:tracePt t="88745" x="4737100" y="3365500"/>
          <p14:tracePt t="88747" x="4737100" y="3381375"/>
          <p14:tracePt t="88749" x="4729163" y="3397250"/>
          <p14:tracePt t="88751" x="4729163" y="3421063"/>
          <p14:tracePt t="88753" x="4721225" y="3436938"/>
          <p14:tracePt t="88755" x="4713288" y="3444875"/>
          <p14:tracePt t="88757" x="4713288" y="3468688"/>
          <p14:tracePt t="88759" x="4713288" y="3476625"/>
          <p14:tracePt t="88761" x="4713288" y="3500438"/>
          <p14:tracePt t="88763" x="4705350" y="3516313"/>
          <p14:tracePt t="88765" x="4695825" y="3532188"/>
          <p14:tracePt t="88767" x="4695825" y="3540125"/>
          <p14:tracePt t="88769" x="4687888" y="3556000"/>
          <p14:tracePt t="88771" x="4687888" y="3579813"/>
          <p14:tracePt t="88773" x="4679950" y="3595688"/>
          <p14:tracePt t="88775" x="4672013" y="3613150"/>
          <p14:tracePt t="88777" x="4672013" y="3621088"/>
          <p14:tracePt t="88780" x="4664075" y="3644900"/>
          <p14:tracePt t="88781" x="4656138" y="3660775"/>
          <p14:tracePt t="88783" x="4648200" y="3668713"/>
          <p14:tracePt t="88785" x="4648200" y="3684588"/>
          <p14:tracePt t="88787" x="4640263" y="3700463"/>
          <p14:tracePt t="88789" x="4632325" y="3716338"/>
          <p14:tracePt t="88791" x="4632325" y="3724275"/>
          <p14:tracePt t="88794" x="4616450" y="3748088"/>
          <p14:tracePt t="88795" x="4608513" y="3756025"/>
          <p14:tracePt t="88797" x="4608513" y="3779838"/>
          <p14:tracePt t="88800" x="4600575" y="3787775"/>
          <p14:tracePt t="88801" x="4584700" y="3811588"/>
          <p14:tracePt t="88803" x="4584700" y="3819525"/>
          <p14:tracePt t="88805" x="4568825" y="3835400"/>
          <p14:tracePt t="88807" x="4560888" y="3851275"/>
          <p14:tracePt t="88809" x="4545013" y="3875088"/>
          <p14:tracePt t="88811" x="4537075" y="3890963"/>
          <p14:tracePt t="88814" x="4521200" y="3906838"/>
          <p14:tracePt t="88815" x="4513263" y="3922713"/>
          <p14:tracePt t="88817" x="4497388" y="3948113"/>
          <p14:tracePt t="88819" x="4489450" y="3963988"/>
          <p14:tracePt t="88822" x="4465638" y="3987800"/>
          <p14:tracePt t="88823" x="4457700" y="4003675"/>
          <p14:tracePt t="88825" x="4441825" y="4027488"/>
          <p14:tracePt t="88828" x="4425950" y="4043363"/>
          <p14:tracePt t="88829" x="4402138" y="4067175"/>
          <p14:tracePt t="88831" x="4394200" y="4090988"/>
          <p14:tracePt t="88833" x="4378325" y="4106863"/>
          <p14:tracePt t="88835" x="4352925" y="4130675"/>
          <p14:tracePt t="88837" x="4337050" y="4154488"/>
          <p14:tracePt t="88839" x="4313238" y="4170363"/>
          <p14:tracePt t="88842" x="4297363" y="4186238"/>
          <p14:tracePt t="88843" x="4273550" y="4217988"/>
          <p14:tracePt t="88845" x="4257675" y="4233863"/>
          <p14:tracePt t="88847" x="4241800" y="4257675"/>
          <p14:tracePt t="88849" x="4225925" y="4273550"/>
          <p14:tracePt t="88851" x="4202113" y="4291013"/>
          <p14:tracePt t="88853" x="4186238" y="4306888"/>
          <p14:tracePt t="88856" x="4162425" y="4330700"/>
          <p14:tracePt t="88857" x="4138613" y="4346575"/>
          <p14:tracePt t="88859" x="4114800" y="4370388"/>
          <p14:tracePt t="88861" x="4090988" y="4386263"/>
          <p14:tracePt t="88863" x="4067175" y="4410075"/>
          <p14:tracePt t="88865" x="4043363" y="4425950"/>
          <p14:tracePt t="88867" x="4011613" y="4449763"/>
          <p14:tracePt t="88869" x="3986213" y="4473575"/>
          <p14:tracePt t="88871" x="3946525" y="4497388"/>
          <p14:tracePt t="88873" x="3914775" y="4513263"/>
          <p14:tracePt t="88875" x="3890963" y="4529138"/>
          <p14:tracePt t="88877" x="3851275" y="4560888"/>
          <p14:tracePt t="88879" x="3827463" y="4568825"/>
          <p14:tracePt t="88881" x="3803650" y="4592638"/>
          <p14:tracePt t="88883" x="3771900" y="4608513"/>
          <p14:tracePt t="88885" x="3748088" y="4624388"/>
          <p14:tracePt t="88887" x="3716338" y="4649788"/>
          <p14:tracePt t="88889" x="3692525" y="4657725"/>
          <p14:tracePt t="88891" x="3668713" y="4673600"/>
          <p14:tracePt t="88893" x="3635375" y="4697413"/>
          <p14:tracePt t="88895" x="3611563" y="4705350"/>
          <p14:tracePt t="88897" x="3587750" y="4721225"/>
          <p14:tracePt t="88899" x="3556000" y="4737100"/>
          <p14:tracePt t="88901" x="3532188" y="4745038"/>
          <p14:tracePt t="88903" x="3508375" y="4760913"/>
          <p14:tracePt t="88905" x="3468688" y="4784725"/>
          <p14:tracePt t="88907" x="3452813" y="4792663"/>
          <p14:tracePt t="88909" x="3421063" y="4808538"/>
          <p14:tracePt t="88911" x="3397250" y="4816475"/>
          <p14:tracePt t="88913" x="3373438" y="4840288"/>
          <p14:tracePt t="88915" x="3341688" y="4856163"/>
          <p14:tracePt t="88917" x="3317875" y="4864100"/>
          <p14:tracePt t="88925" x="3221038" y="4919663"/>
          <p14:tracePt t="88927" x="3205163" y="4935538"/>
          <p14:tracePt t="88929" x="3181350" y="4943475"/>
          <p14:tracePt t="88931" x="3149600" y="4959350"/>
          <p14:tracePt t="88933" x="3133725" y="4976813"/>
          <p14:tracePt t="88935" x="3101975" y="4984750"/>
          <p14:tracePt t="88937" x="3086100" y="5000625"/>
          <p14:tracePt t="88939" x="3070225" y="5008563"/>
          <p14:tracePt t="88941" x="3038475" y="5032375"/>
          <p14:tracePt t="88943" x="3014663" y="5032375"/>
          <p14:tracePt t="88946" x="2998788" y="5048250"/>
          <p14:tracePt t="88947" x="2974975" y="5064125"/>
          <p14:tracePt t="88949" x="2941638" y="5072063"/>
          <p14:tracePt t="88951" x="2925763" y="5080000"/>
          <p14:tracePt t="88953" x="2901950" y="5095875"/>
          <p14:tracePt t="88955" x="2886075" y="5095875"/>
          <p14:tracePt t="88957" x="2870200" y="5111750"/>
          <p14:tracePt t="88960" x="2846388" y="5119688"/>
          <p14:tracePt t="88961" x="2822575" y="5127625"/>
          <p14:tracePt t="88963" x="2798763" y="5135563"/>
          <p14:tracePt t="88965" x="2782888" y="5143500"/>
          <p14:tracePt t="88967" x="2767013" y="5143500"/>
          <p14:tracePt t="88969" x="2743200" y="5151438"/>
          <p14:tracePt t="88971" x="2727325" y="5159375"/>
          <p14:tracePt t="88973" x="2695575" y="5167313"/>
          <p14:tracePt t="88975" x="2679700" y="5167313"/>
          <p14:tracePt t="88977" x="2663825" y="5175250"/>
          <p14:tracePt t="88979" x="2640013" y="5183188"/>
          <p14:tracePt t="88981" x="2616200" y="5183188"/>
          <p14:tracePt t="88983" x="2598738" y="5191125"/>
          <p14:tracePt t="88985" x="2566988" y="5191125"/>
          <p14:tracePt t="88987" x="2543175" y="5199063"/>
          <p14:tracePt t="88989" x="2519363" y="5207000"/>
          <p14:tracePt t="88991" x="2495550" y="5207000"/>
          <p14:tracePt t="88993" x="2471738" y="5214938"/>
          <p14:tracePt t="88995" x="2447925" y="5214938"/>
          <p14:tracePt t="88997" x="2424113" y="5214938"/>
          <p14:tracePt t="88999" x="2400300" y="5222875"/>
          <p14:tracePt t="89001" x="2376488" y="5222875"/>
          <p14:tracePt t="89003" x="2352675" y="5222875"/>
          <p14:tracePt t="89005" x="2328863" y="5230813"/>
          <p14:tracePt t="89007" x="2297113" y="5238750"/>
          <p14:tracePt t="89009" x="2273300" y="5238750"/>
          <p14:tracePt t="89011" x="2247900" y="5238750"/>
          <p14:tracePt t="89013" x="2224088" y="5246688"/>
          <p14:tracePt t="89015" x="2200275" y="5246688"/>
          <p14:tracePt t="89017" x="2176463" y="5246688"/>
          <p14:tracePt t="89019" x="2152650" y="5246688"/>
          <p14:tracePt t="89021" x="2128838" y="5254625"/>
          <p14:tracePt t="89023" x="2105025" y="5254625"/>
          <p14:tracePt t="89025" x="2081213" y="5262563"/>
          <p14:tracePt t="89027" x="2057400" y="5270500"/>
          <p14:tracePt t="89029" x="2033588" y="5270500"/>
          <p14:tracePt t="89031" x="2001838" y="5270500"/>
          <p14:tracePt t="89033" x="1970088" y="5270500"/>
          <p14:tracePt t="89035" x="1946275" y="5278438"/>
          <p14:tracePt t="89037" x="1930400" y="5286375"/>
          <p14:tracePt t="89039" x="1897063" y="5286375"/>
          <p14:tracePt t="89041" x="1881188" y="5294313"/>
          <p14:tracePt t="89043" x="1857375" y="5294313"/>
          <p14:tracePt t="89045" x="1833563" y="5294313"/>
          <p14:tracePt t="89047" x="1809750" y="5302250"/>
          <p14:tracePt t="89049" x="1785938" y="5310188"/>
          <p14:tracePt t="89051" x="1762125" y="5310188"/>
          <p14:tracePt t="89053" x="1738313" y="5319713"/>
          <p14:tracePt t="89055" x="1722438" y="5319713"/>
          <p14:tracePt t="89057" x="1698625" y="5319713"/>
          <p14:tracePt t="89059" x="1674813" y="5319713"/>
          <p14:tracePt t="89061" x="1658938" y="5327650"/>
          <p14:tracePt t="89064" x="1635125" y="5327650"/>
          <p14:tracePt t="89065" x="1619250" y="5327650"/>
          <p14:tracePt t="89067" x="1603375" y="5335588"/>
          <p14:tracePt t="89069" x="1579563" y="5335588"/>
          <p14:tracePt t="89071" x="1562100" y="5335588"/>
          <p14:tracePt t="89073" x="1546225" y="5335588"/>
          <p14:tracePt t="89075" x="1522413" y="5335588"/>
          <p14:tracePt t="89078" x="1506538" y="5343525"/>
          <p14:tracePt t="89079" x="1490663" y="5343525"/>
          <p14:tracePt t="89081" x="1466850" y="5343525"/>
          <p14:tracePt t="89083" x="1458913" y="5343525"/>
          <p14:tracePt t="89085" x="1443038" y="5343525"/>
          <p14:tracePt t="89087" x="1419225" y="5343525"/>
          <p14:tracePt t="89089" x="1403350" y="5343525"/>
          <p14:tracePt t="89091" x="1379538" y="5343525"/>
          <p14:tracePt t="89093" x="1371600" y="5343525"/>
          <p14:tracePt t="89095" x="1355725" y="5343525"/>
          <p14:tracePt t="89097" x="1339850" y="5343525"/>
          <p14:tracePt t="89099" x="1323975" y="5343525"/>
          <p14:tracePt t="89101" x="1308100" y="5343525"/>
          <p14:tracePt t="89103" x="1284288" y="5343525"/>
          <p14:tracePt t="89106" x="1276350" y="5343525"/>
          <p14:tracePt t="89107" x="1260475" y="5343525"/>
          <p14:tracePt t="89109" x="1252538" y="5343525"/>
          <p14:tracePt t="89111" x="1236663" y="5343525"/>
          <p14:tracePt t="89113" x="1211263" y="5343525"/>
          <p14:tracePt t="89115" x="1195388" y="5343525"/>
          <p14:tracePt t="89117" x="1187450" y="5343525"/>
          <p14:tracePt t="89120" x="1179513" y="5343525"/>
          <p14:tracePt t="89121" x="1163638" y="5343525"/>
          <p14:tracePt t="89123" x="1147763" y="5343525"/>
          <p14:tracePt t="89125" x="1139825" y="5343525"/>
          <p14:tracePt t="89127" x="1131888" y="5335588"/>
          <p14:tracePt t="89129" x="1116013" y="5335588"/>
          <p14:tracePt t="89131" x="1108075" y="5335588"/>
          <p14:tracePt t="89133" x="1100138" y="5335588"/>
          <p14:tracePt t="89135" x="1084263" y="5335588"/>
          <p14:tracePt t="89137" x="1076325" y="5335588"/>
          <p14:tracePt t="89141" x="1068388" y="5335588"/>
          <p14:tracePt t="89143" x="1060450" y="5327650"/>
          <p14:tracePt t="89145" x="1052513" y="5327650"/>
          <p14:tracePt t="89149" x="1044575" y="5327650"/>
          <p14:tracePt t="89151" x="1036638" y="5319713"/>
          <p14:tracePt t="89157" x="1028700" y="5319713"/>
          <p14:tracePt t="89168" x="1028700" y="5310188"/>
          <p14:tracePt t="89169" x="1020763" y="5310188"/>
          <p14:tracePt t="89184" x="1020763" y="5302250"/>
          <p14:tracePt t="89188" x="1020763" y="5294313"/>
          <p14:tracePt t="89196" x="1020763" y="5286375"/>
          <p14:tracePt t="89199" x="1012825" y="5286375"/>
          <p14:tracePt t="89201" x="1012825" y="5278438"/>
          <p14:tracePt t="89207" x="1004888" y="5270500"/>
          <p14:tracePt t="89213" x="1004888" y="5262563"/>
          <p14:tracePt t="89215" x="1004888" y="5254625"/>
          <p14:tracePt t="89221" x="1004888" y="5246688"/>
          <p14:tracePt t="89227" x="1004888" y="5238750"/>
          <p14:tracePt t="89229" x="996950" y="5238750"/>
          <p14:tracePt t="89231" x="996950" y="5230813"/>
          <p14:tracePt t="89235" x="996950" y="5222875"/>
          <p14:tracePt t="89241" x="996950" y="5214938"/>
          <p14:tracePt t="89251" x="996950" y="5207000"/>
          <p14:tracePt t="89259" x="996950" y="5199063"/>
          <p14:tracePt t="89265" x="996950" y="5191125"/>
          <p14:tracePt t="89273" x="996950" y="5183188"/>
          <p14:tracePt t="89276" x="1004888" y="5183188"/>
          <p14:tracePt t="89279" x="1012825" y="5183188"/>
          <p14:tracePt t="89283" x="1012825" y="5175250"/>
          <p14:tracePt t="89286" x="1020763" y="5175250"/>
          <p14:tracePt t="89291" x="1028700" y="5175250"/>
          <p14:tracePt t="89293" x="1028700" y="5167313"/>
          <p14:tracePt t="89297" x="1044575" y="5167313"/>
          <p14:tracePt t="89304" x="1052513" y="5159375"/>
          <p14:tracePt t="89307" x="1060450" y="5159375"/>
          <p14:tracePt t="89309" x="1068388" y="5159375"/>
          <p14:tracePt t="89314" x="1076325" y="5159375"/>
          <p14:tracePt t="89315" x="1084263" y="5159375"/>
          <p14:tracePt t="89317" x="1092200" y="5159375"/>
          <p14:tracePt t="89319" x="1100138" y="5159375"/>
          <p14:tracePt t="89321" x="1108075" y="5151438"/>
          <p14:tracePt t="89323" x="1116013" y="5151438"/>
          <p14:tracePt t="89325" x="1123950" y="5151438"/>
          <p14:tracePt t="89328" x="1139825" y="5151438"/>
          <p14:tracePt t="89329" x="1155700" y="5151438"/>
          <p14:tracePt t="89331" x="1163638" y="5151438"/>
          <p14:tracePt t="89333" x="1179513" y="5151438"/>
          <p14:tracePt t="89335" x="1195388" y="5151438"/>
          <p14:tracePt t="89337" x="1203325" y="5151438"/>
          <p14:tracePt t="89339" x="1220788" y="5151438"/>
          <p14:tracePt t="89342" x="1228725" y="5151438"/>
          <p14:tracePt t="89343" x="1244600" y="5151438"/>
          <p14:tracePt t="89345" x="1260475" y="5151438"/>
          <p14:tracePt t="89347" x="1276350" y="5151438"/>
          <p14:tracePt t="89349" x="1292225" y="5151438"/>
          <p14:tracePt t="89351" x="1308100" y="5143500"/>
          <p14:tracePt t="89353" x="1323975" y="5143500"/>
          <p14:tracePt t="89356" x="1339850" y="5143500"/>
          <p14:tracePt t="89357" x="1355725" y="5143500"/>
          <p14:tracePt t="89359" x="1371600" y="5143500"/>
          <p14:tracePt t="89361" x="1387475" y="5143500"/>
          <p14:tracePt t="89363" x="1411288" y="5143500"/>
          <p14:tracePt t="89365" x="1419225" y="5143500"/>
          <p14:tracePt t="89367" x="1443038" y="5143500"/>
          <p14:tracePt t="89369" x="1458913" y="5143500"/>
          <p14:tracePt t="89371" x="1482725" y="5143500"/>
          <p14:tracePt t="89373" x="1506538" y="5143500"/>
          <p14:tracePt t="89375" x="1522413" y="5143500"/>
          <p14:tracePt t="89377" x="1546225" y="5143500"/>
          <p14:tracePt t="89379" x="1571625" y="5143500"/>
          <p14:tracePt t="89381" x="1595438" y="5143500"/>
          <p14:tracePt t="89383" x="1619250" y="5143500"/>
          <p14:tracePt t="89385" x="1635125" y="5143500"/>
          <p14:tracePt t="89387" x="1658938" y="5143500"/>
          <p14:tracePt t="89389" x="1682750" y="5143500"/>
          <p14:tracePt t="89391" x="1706563" y="5143500"/>
          <p14:tracePt t="89393" x="1730375" y="5143500"/>
          <p14:tracePt t="89395" x="1754188" y="5143500"/>
          <p14:tracePt t="89397" x="1770063" y="5143500"/>
          <p14:tracePt t="89399" x="1793875" y="5143500"/>
          <p14:tracePt t="89401" x="1817688" y="5143500"/>
          <p14:tracePt t="89403" x="1841500" y="5143500"/>
          <p14:tracePt t="89405" x="1865313" y="5143500"/>
          <p14:tracePt t="89407" x="1889125" y="5143500"/>
          <p14:tracePt t="89409" x="1912938" y="5143500"/>
          <p14:tracePt t="89411" x="1938338" y="5143500"/>
          <p14:tracePt t="89413" x="1962150" y="5143500"/>
          <p14:tracePt t="89415" x="1985963" y="5143500"/>
          <p14:tracePt t="89417" x="2009775" y="5143500"/>
          <p14:tracePt t="89419" x="2033588" y="5143500"/>
          <p14:tracePt t="89421" x="2057400" y="5143500"/>
          <p14:tracePt t="89423" x="2081213" y="5143500"/>
          <p14:tracePt t="89425" x="2105025" y="5143500"/>
          <p14:tracePt t="89427" x="2136775" y="5143500"/>
          <p14:tracePt t="89429" x="2160588" y="5143500"/>
          <p14:tracePt t="89431" x="2184400" y="5151438"/>
          <p14:tracePt t="89433" x="2208213" y="5151438"/>
          <p14:tracePt t="89435" x="2232025" y="5151438"/>
          <p14:tracePt t="89437" x="2255838" y="5151438"/>
          <p14:tracePt t="89439" x="2281238" y="5151438"/>
          <p14:tracePt t="89441" x="2305050" y="5159375"/>
          <p14:tracePt t="89443" x="2328863" y="5159375"/>
          <p14:tracePt t="89446" x="2344738" y="5159375"/>
          <p14:tracePt t="89447" x="2376488" y="5159375"/>
          <p14:tracePt t="89449" x="2392363" y="5167313"/>
          <p14:tracePt t="89451" x="2416175" y="5167313"/>
          <p14:tracePt t="89453" x="2439988" y="5167313"/>
          <p14:tracePt t="89455" x="2455863" y="5167313"/>
          <p14:tracePt t="89457" x="2479675" y="5167313"/>
          <p14:tracePt t="89460" x="2503488" y="5167313"/>
          <p14:tracePt t="89461" x="2527300" y="5167313"/>
          <p14:tracePt t="89463" x="2551113" y="5167313"/>
          <p14:tracePt t="89465" x="2566988" y="5167313"/>
          <p14:tracePt t="89467" x="2590800" y="5167313"/>
          <p14:tracePt t="89469" x="2616200" y="5167313"/>
          <p14:tracePt t="89471" x="2632075" y="5167313"/>
          <p14:tracePt t="89473" x="2655888" y="5167313"/>
          <p14:tracePt t="89475" x="2671763" y="5167313"/>
          <p14:tracePt t="89477" x="2695575" y="5167313"/>
          <p14:tracePt t="89479" x="2719388" y="5167313"/>
          <p14:tracePt t="89481" x="2735263" y="5167313"/>
          <p14:tracePt t="89483" x="2751138" y="5167313"/>
          <p14:tracePt t="89485" x="2774950" y="5167313"/>
          <p14:tracePt t="89487" x="2782888" y="5167313"/>
          <p14:tracePt t="89489" x="2806700" y="5167313"/>
          <p14:tracePt t="89491" x="2830513" y="5167313"/>
          <p14:tracePt t="89493" x="2846388" y="5167313"/>
          <p14:tracePt t="89495" x="2854325" y="5167313"/>
          <p14:tracePt t="89497" x="2870200" y="5167313"/>
          <p14:tracePt t="89499" x="2886075" y="5167313"/>
          <p14:tracePt t="89501" x="2901950" y="5167313"/>
          <p14:tracePt t="89503" x="2917825" y="5167313"/>
          <p14:tracePt t="89505" x="2925763" y="5167313"/>
          <p14:tracePt t="89507" x="2933700" y="5167313"/>
          <p14:tracePt t="89509" x="2949575" y="5167313"/>
          <p14:tracePt t="89511" x="2957513" y="5167313"/>
          <p14:tracePt t="89513" x="2967038" y="5167313"/>
          <p14:tracePt t="89515" x="2974975" y="5167313"/>
          <p14:tracePt t="89517" x="2990850" y="5167313"/>
          <p14:tracePt t="89521" x="2998788" y="5167313"/>
          <p14:tracePt t="89523" x="3006725" y="5167313"/>
          <p14:tracePt t="89525" x="3014663" y="5167313"/>
          <p14:tracePt t="89527" x="3022600" y="5167313"/>
          <p14:tracePt t="89531" x="3030538" y="5167313"/>
          <p14:tracePt t="89535" x="3038475" y="5167313"/>
          <p14:tracePt t="89537" x="3046413" y="5167313"/>
          <p14:tracePt t="89541" x="3054350" y="5167313"/>
          <p14:tracePt t="89548" x="3062288" y="5167313"/>
          <p14:tracePt t="89555" x="3070225" y="5167313"/>
          <p14:tracePt t="89561" x="3078163" y="5167313"/>
          <p14:tracePt t="89593" x="3086100" y="5167313"/>
          <p14:tracePt t="89604" x="3094038" y="5167313"/>
          <p14:tracePt t="89612" x="3101975" y="5167313"/>
          <p14:tracePt t="89615" x="3109913" y="5167313"/>
          <p14:tracePt t="89621" x="3117850" y="5167313"/>
          <p14:tracePt t="89625" x="3125788" y="5167313"/>
          <p14:tracePt t="89629" x="3133725" y="5167313"/>
          <p14:tracePt t="89631" x="3141663" y="5167313"/>
          <p14:tracePt t="89635" x="3149600" y="5167313"/>
          <p14:tracePt t="89639" x="3157538" y="5167313"/>
          <p14:tracePt t="89643" x="3165475" y="5167313"/>
          <p14:tracePt t="89645" x="3173413" y="5167313"/>
          <p14:tracePt t="89649" x="3181350" y="5167313"/>
          <p14:tracePt t="89653" x="3189288" y="5167313"/>
          <p14:tracePt t="89657" x="3197225" y="5167313"/>
          <p14:tracePt t="89659" x="3205163" y="5167313"/>
          <p14:tracePt t="89663" x="3213100" y="5167313"/>
          <p14:tracePt t="89671" x="3221038" y="5167313"/>
          <p14:tracePt t="89692" x="3228975" y="5167313"/>
          <p14:tracePt t="89704" x="3236913" y="5167313"/>
          <p14:tracePt t="89718" x="3244850" y="5167313"/>
          <p14:tracePt t="89731" x="3252788" y="5167313"/>
          <p14:tracePt t="89742" x="3260725" y="5167313"/>
          <p14:tracePt t="89755" x="3268663" y="5167313"/>
          <p14:tracePt t="89762" x="3276600" y="5167313"/>
          <p14:tracePt t="90664" x="3268663" y="5167313"/>
          <p14:tracePt t="90693" x="3260725" y="5167313"/>
          <p14:tracePt t="90708" x="3252788" y="5167313"/>
          <p14:tracePt t="90720" x="3244850" y="5167313"/>
          <p14:tracePt t="90732" x="3236913" y="5167313"/>
          <p14:tracePt t="90736" x="3228975" y="5167313"/>
          <p14:tracePt t="90751" x="3221038" y="5167313"/>
          <p14:tracePt t="90764" x="3213100" y="5167313"/>
          <p14:tracePt t="90772" x="3205163" y="5167313"/>
          <p14:tracePt t="90773" x="3197225" y="5167313"/>
          <p14:tracePt t="90779" x="3189288" y="5167313"/>
          <p14:tracePt t="90783" x="3181350" y="5167313"/>
          <p14:tracePt t="90787" x="3173413" y="5167313"/>
          <p14:tracePt t="90791" x="3165475" y="5167313"/>
          <p14:tracePt t="90793" x="3165475" y="5159375"/>
          <p14:tracePt t="90795" x="3157538" y="5159375"/>
          <p14:tracePt t="90800" x="3149600" y="5159375"/>
          <p14:tracePt t="90803" x="3141663" y="5159375"/>
          <p14:tracePt t="90805" x="3133725" y="5159375"/>
          <p14:tracePt t="90807" x="3125788" y="5159375"/>
          <p14:tracePt t="90811" x="3109913" y="5159375"/>
          <p14:tracePt t="90815" x="3101975" y="5159375"/>
          <p14:tracePt t="90817" x="3086100" y="5159375"/>
          <p14:tracePt t="90819" x="3078163" y="5151438"/>
          <p14:tracePt t="90821" x="3070225" y="5151438"/>
          <p14:tracePt t="90823" x="3054350" y="5151438"/>
          <p14:tracePt t="90825" x="3038475" y="5151438"/>
          <p14:tracePt t="90828" x="3030538" y="5151438"/>
          <p14:tracePt t="90829" x="3014663" y="5151438"/>
          <p14:tracePt t="90831" x="2998788" y="5151438"/>
          <p14:tracePt t="90833" x="2982913" y="5151438"/>
          <p14:tracePt t="90835" x="2967038" y="5143500"/>
          <p14:tracePt t="90837" x="2949575" y="5143500"/>
          <p14:tracePt t="90839" x="2933700" y="5143500"/>
          <p14:tracePt t="90842" x="2917825" y="5135563"/>
          <p14:tracePt t="90843" x="2901950" y="5135563"/>
          <p14:tracePt t="90845" x="2886075" y="5135563"/>
          <p14:tracePt t="90847" x="2870200" y="5127625"/>
          <p14:tracePt t="90849" x="2862263" y="5127625"/>
          <p14:tracePt t="90851" x="2838450" y="5127625"/>
          <p14:tracePt t="90853" x="2830513" y="5127625"/>
          <p14:tracePt t="90855" x="2814638" y="5127625"/>
          <p14:tracePt t="90858" x="2798763" y="5127625"/>
          <p14:tracePt t="90859" x="2790825" y="5127625"/>
          <p14:tracePt t="90861" x="2774950" y="5127625"/>
          <p14:tracePt t="90863" x="2759075" y="5127625"/>
          <p14:tracePt t="90865" x="2751138" y="5127625"/>
          <p14:tracePt t="90867" x="2735263" y="5127625"/>
          <p14:tracePt t="90869" x="2727325" y="5127625"/>
          <p14:tracePt t="90871" x="2711450" y="5127625"/>
          <p14:tracePt t="90873" x="2703513" y="5127625"/>
          <p14:tracePt t="90876" x="2695575" y="5127625"/>
          <p14:tracePt t="90877" x="2687638" y="5127625"/>
          <p14:tracePt t="90879" x="2671763" y="5127625"/>
          <p14:tracePt t="90881" x="2663825" y="5127625"/>
          <p14:tracePt t="90885" x="2647950" y="5127625"/>
          <p14:tracePt t="90890" x="2640013" y="5127625"/>
          <p14:tracePt t="90893" x="2624138" y="5127625"/>
          <p14:tracePt t="90899" x="2616200" y="5127625"/>
          <p14:tracePt t="90904" x="2606675" y="5127625"/>
          <p14:tracePt t="90911" x="2598738" y="5127625"/>
          <p14:tracePt t="90915" x="2590800" y="5127625"/>
          <p14:tracePt t="90928" x="2582863" y="5127625"/>
          <p14:tracePt t="90977" x="2582863" y="5135563"/>
          <p14:tracePt t="90980" x="2574925" y="5135563"/>
          <p14:tracePt t="90987" x="2574925" y="5143500"/>
          <p14:tracePt t="91034" x="2582863" y="5143500"/>
          <p14:tracePt t="91037" x="2590800" y="5143500"/>
          <p14:tracePt t="91039" x="2598738" y="5143500"/>
          <p14:tracePt t="91043" x="2606675" y="5143500"/>
          <p14:tracePt t="91045" x="2616200" y="5143500"/>
          <p14:tracePt t="91047" x="2616200" y="5151438"/>
          <p14:tracePt t="91050" x="2632075" y="5151438"/>
          <p14:tracePt t="91051" x="2640013" y="5151438"/>
          <p14:tracePt t="91053" x="2647950" y="5151438"/>
          <p14:tracePt t="91055" x="2655888" y="5151438"/>
          <p14:tracePt t="91057" x="2663825" y="5151438"/>
          <p14:tracePt t="91059" x="2671763" y="5159375"/>
          <p14:tracePt t="91061" x="2687638" y="5159375"/>
          <p14:tracePt t="91064" x="2695575" y="5159375"/>
          <p14:tracePt t="91065" x="2703513" y="5167313"/>
          <p14:tracePt t="91067" x="2719388" y="5167313"/>
          <p14:tracePt t="91071" x="2727325" y="5175250"/>
          <p14:tracePt t="91073" x="2743200" y="5175250"/>
          <p14:tracePt t="91075" x="2751138" y="5183188"/>
          <p14:tracePt t="91077" x="2759075" y="5183188"/>
          <p14:tracePt t="91079" x="2767013" y="5183188"/>
          <p14:tracePt t="91081" x="2774950" y="5183188"/>
          <p14:tracePt t="91083" x="2790825" y="5191125"/>
          <p14:tracePt t="91085" x="2798763" y="5191125"/>
          <p14:tracePt t="91087" x="2806700" y="5191125"/>
          <p14:tracePt t="91089" x="2814638" y="5199063"/>
          <p14:tracePt t="91091" x="2830513" y="5199063"/>
          <p14:tracePt t="91093" x="2838450" y="5199063"/>
          <p14:tracePt t="91095" x="2846388" y="5199063"/>
          <p14:tracePt t="91097" x="2862263" y="5199063"/>
          <p14:tracePt t="91099" x="2870200" y="5199063"/>
          <p14:tracePt t="91101" x="2878138" y="5199063"/>
          <p14:tracePt t="91103" x="2894013" y="5199063"/>
          <p14:tracePt t="91105" x="2901950" y="5199063"/>
          <p14:tracePt t="91107" x="2909888" y="5199063"/>
          <p14:tracePt t="91109" x="2917825" y="5207000"/>
          <p14:tracePt t="91111" x="2925763" y="5207000"/>
          <p14:tracePt t="91113" x="2933700" y="5207000"/>
          <p14:tracePt t="91115" x="2949575" y="5207000"/>
          <p14:tracePt t="91117" x="2957513" y="5207000"/>
          <p14:tracePt t="91122" x="2974975" y="5207000"/>
          <p14:tracePt t="91123" x="2974975" y="5214938"/>
          <p14:tracePt t="91126" x="2982913" y="5214938"/>
          <p14:tracePt t="91127" x="2998788" y="5214938"/>
          <p14:tracePt t="91131" x="3006725" y="5214938"/>
          <p14:tracePt t="91133" x="3022600" y="5214938"/>
          <p14:tracePt t="91135" x="3030538" y="5214938"/>
          <p14:tracePt t="91137" x="3038475" y="5214938"/>
          <p14:tracePt t="91140" x="3046413" y="5214938"/>
          <p14:tracePt t="91141" x="3054350" y="5214938"/>
          <p14:tracePt t="91143" x="3062288" y="5214938"/>
          <p14:tracePt t="91145" x="3078163" y="5222875"/>
          <p14:tracePt t="91147" x="3086100" y="5222875"/>
          <p14:tracePt t="91149" x="3094038" y="5222875"/>
          <p14:tracePt t="91151" x="3109913" y="5230813"/>
          <p14:tracePt t="91154" x="3117850" y="5230813"/>
          <p14:tracePt t="91155" x="3125788" y="5230813"/>
          <p14:tracePt t="91157" x="3133725" y="5230813"/>
          <p14:tracePt t="91159" x="3149600" y="5230813"/>
          <p14:tracePt t="91161" x="3157538" y="5230813"/>
          <p14:tracePt t="91163" x="3173413" y="5230813"/>
          <p14:tracePt t="91165" x="3189288" y="5238750"/>
          <p14:tracePt t="91168" x="3197225" y="5238750"/>
          <p14:tracePt t="91169" x="3205163" y="5238750"/>
          <p14:tracePt t="91171" x="3213100" y="5238750"/>
          <p14:tracePt t="91173" x="3228975" y="5246688"/>
          <p14:tracePt t="91175" x="3236913" y="5246688"/>
          <p14:tracePt t="91177" x="3244850" y="5246688"/>
          <p14:tracePt t="91179" x="3260725" y="5246688"/>
          <p14:tracePt t="91183" x="3276600" y="5254625"/>
          <p14:tracePt t="91187" x="3284538" y="5254625"/>
          <p14:tracePt t="91189" x="3292475" y="5254625"/>
          <p14:tracePt t="91193" x="3300413" y="5254625"/>
          <p14:tracePt t="91196" x="3308350" y="5254625"/>
          <p14:tracePt t="91199" x="3317875" y="5262563"/>
          <p14:tracePt t="91203" x="3325813" y="5262563"/>
          <p14:tracePt t="91205" x="3333750" y="5262563"/>
          <p14:tracePt t="91211" x="3341688" y="5262563"/>
          <p14:tracePt t="91217" x="3349625" y="5270500"/>
          <p14:tracePt t="91227" x="3357563" y="5270500"/>
          <p14:tracePt t="91240" x="3365500" y="5270500"/>
          <p14:tracePt t="91300" x="3373438" y="5270500"/>
          <p14:tracePt t="91312" x="3381375" y="5270500"/>
          <p14:tracePt t="91314" x="3381375" y="5278438"/>
          <p14:tracePt t="91321" x="3389313" y="5278438"/>
          <p14:tracePt t="91327" x="3397250" y="5278438"/>
          <p14:tracePt t="91340" x="3405188" y="5278438"/>
          <p14:tracePt t="91349" x="3413125" y="5278438"/>
          <p14:tracePt t="91356" x="3421063" y="5278438"/>
          <p14:tracePt t="91357" x="3429000" y="5278438"/>
          <p14:tracePt t="91366" x="3436938" y="5278438"/>
          <p14:tracePt t="91376" x="3444875" y="5278438"/>
          <p14:tracePt t="91388" x="3452813" y="5278438"/>
          <p14:tracePt t="91405" x="3460750" y="5278438"/>
          <p14:tracePt t="91418" x="3468688" y="5278438"/>
          <p14:tracePt t="91436" x="3476625" y="5278438"/>
          <p14:tracePt t="92379" x="3484563" y="5278438"/>
          <p14:tracePt t="92386" x="3492500" y="5278438"/>
          <p14:tracePt t="92394" x="3500438" y="5278438"/>
          <p14:tracePt t="92399" x="3500438" y="5286375"/>
          <p14:tracePt t="92403" x="3508375" y="5286375"/>
          <p14:tracePt t="92423" x="3516313" y="5286375"/>
          <p14:tracePt t="93288" x="3524250" y="5286375"/>
          <p14:tracePt t="93319" x="3532188" y="5286375"/>
          <p14:tracePt t="93344" x="3540125" y="5286375"/>
          <p14:tracePt t="93352" x="3548063" y="5286375"/>
          <p14:tracePt t="93355" x="3556000" y="5286375"/>
          <p14:tracePt t="93359" x="3563938" y="5286375"/>
          <p14:tracePt t="93367" x="3571875" y="5286375"/>
          <p14:tracePt t="93376" x="3579813" y="5286375"/>
          <p14:tracePt t="93386" x="3587750" y="5286375"/>
          <p14:tracePt t="93390" x="3595688" y="5286375"/>
          <p14:tracePt t="93402" x="3603625" y="5286375"/>
          <p14:tracePt t="93651" x="3611563" y="5286375"/>
          <p14:tracePt t="93665" x="3619500" y="5286375"/>
          <p14:tracePt t="93668" x="3627438" y="5286375"/>
          <p14:tracePt t="93673" x="3635375" y="5286375"/>
          <p14:tracePt t="93679" x="3643313" y="5286375"/>
          <p14:tracePt t="93685" x="3651250" y="5286375"/>
          <p14:tracePt t="93687" x="3660775" y="5286375"/>
          <p14:tracePt t="93693" x="3668713" y="5286375"/>
          <p14:tracePt t="93698" x="3676650" y="5286375"/>
          <p14:tracePt t="93701" x="3684588" y="5286375"/>
          <p14:tracePt t="93705" x="3692525" y="5286375"/>
          <p14:tracePt t="93709" x="3700463" y="5286375"/>
          <p14:tracePt t="93713" x="3708400" y="5286375"/>
          <p14:tracePt t="93719" x="3716338" y="5286375"/>
          <p14:tracePt t="93721" x="3724275" y="5286375"/>
          <p14:tracePt t="93727" x="3732213" y="5286375"/>
          <p14:tracePt t="93733" x="3740150" y="5286375"/>
          <p14:tracePt t="93739" x="3748088" y="5286375"/>
          <p14:tracePt t="93741" x="3756025" y="5286375"/>
          <p14:tracePt t="93749" x="3763963" y="5286375"/>
          <p14:tracePt t="93757" x="3771900" y="5286375"/>
          <p14:tracePt t="93772" x="3779838" y="5286375"/>
          <p14:tracePt t="93790" x="3787775" y="5286375"/>
          <p14:tracePt t="94506" x="3795713" y="5286375"/>
          <p14:tracePt t="94518" x="3803650" y="5286375"/>
          <p14:tracePt t="94528" x="3811588" y="5286375"/>
          <p14:tracePt t="94531" x="3819525" y="5286375"/>
          <p14:tracePt t="94542" x="3827463" y="5286375"/>
          <p14:tracePt t="94552" x="3835400" y="5286375"/>
          <p14:tracePt t="94568" x="3843338" y="5286375"/>
          <p14:tracePt t="94584" x="3851275" y="5286375"/>
          <p14:tracePt t="94616" x="3859213" y="5286375"/>
          <p14:tracePt t="95060" x="3867150" y="5286375"/>
          <p14:tracePt t="95070" x="3875088" y="5286375"/>
          <p14:tracePt t="95081" x="3883025" y="5286375"/>
          <p14:tracePt t="95089" x="3890963" y="5286375"/>
          <p14:tracePt t="95103" x="3898900" y="5286375"/>
          <p14:tracePt t="95113" x="3906838" y="5286375"/>
          <p14:tracePt t="95124" x="3914775" y="5286375"/>
          <p14:tracePt t="95130" x="3922713" y="5286375"/>
          <p14:tracePt t="95225" x="3930650" y="5286375"/>
          <p14:tracePt t="106169" x="3930650" y="5278438"/>
          <p14:tracePt t="106174" x="3930650" y="5270500"/>
          <p14:tracePt t="106177" x="3930650" y="5262563"/>
          <p14:tracePt t="106180" x="3930650" y="5254625"/>
          <p14:tracePt t="106183" x="3930650" y="5246688"/>
          <p14:tracePt t="106186" x="3930650" y="5238750"/>
          <p14:tracePt t="107894" x="3938588" y="5238750"/>
          <p14:tracePt t="107899" x="3946525" y="5238750"/>
          <p14:tracePt t="107902" x="3954463" y="5238750"/>
          <p14:tracePt t="107903" x="3962400" y="5238750"/>
          <p14:tracePt t="107907" x="3970338" y="5238750"/>
          <p14:tracePt t="107909" x="3978275" y="5238750"/>
          <p14:tracePt t="107912" x="3986213" y="5238750"/>
          <p14:tracePt t="107913" x="3994150" y="5238750"/>
          <p14:tracePt t="107915" x="4002088" y="5238750"/>
          <p14:tracePt t="107917" x="4011613" y="5230813"/>
          <p14:tracePt t="107919" x="4019550" y="5230813"/>
          <p14:tracePt t="107921" x="4027488" y="5230813"/>
          <p14:tracePt t="107923" x="4051300" y="5222875"/>
          <p14:tracePt t="107925" x="4067175" y="5214938"/>
          <p14:tracePt t="107927" x="4083050" y="5214938"/>
          <p14:tracePt t="107929" x="4106863" y="5207000"/>
          <p14:tracePt t="107931" x="4122738" y="5207000"/>
          <p14:tracePt t="107933" x="4154488" y="5199063"/>
          <p14:tracePt t="107935" x="4178300" y="5191125"/>
          <p14:tracePt t="107937" x="4210050" y="5183188"/>
          <p14:tracePt t="107939" x="4249738" y="5175250"/>
          <p14:tracePt t="107941" x="4281488" y="5167313"/>
          <p14:tracePt t="107943" x="4321175" y="5167313"/>
          <p14:tracePt t="107945" x="4362450" y="5167313"/>
          <p14:tracePt t="107947" x="4410075" y="5159375"/>
          <p14:tracePt t="107949" x="4465638" y="5151438"/>
          <p14:tracePt t="107951" x="4497388" y="5143500"/>
          <p14:tracePt t="107953" x="4552950" y="5135563"/>
          <p14:tracePt t="107955" x="4608513" y="5135563"/>
          <p14:tracePt t="107957" x="4664075" y="5127625"/>
          <p14:tracePt t="107959" x="4729163" y="5119688"/>
          <p14:tracePt t="107961" x="4776788" y="5119688"/>
          <p14:tracePt t="107963" x="4840288" y="5119688"/>
          <p14:tracePt t="107965" x="4919663" y="5111750"/>
          <p14:tracePt t="107967" x="4991100" y="5111750"/>
          <p14:tracePt t="107969" x="5072063" y="5111750"/>
          <p14:tracePt t="107971" x="5167313" y="5111750"/>
          <p14:tracePt t="107973" x="5246688" y="5103813"/>
          <p14:tracePt t="107975" x="5341938" y="5103813"/>
          <p14:tracePt t="107978" x="5438775" y="5103813"/>
          <p14:tracePt t="107979" x="5534025" y="5103813"/>
          <p14:tracePt t="107981" x="5653088" y="5103813"/>
          <p14:tracePt t="107983" x="5740400" y="5103813"/>
          <p14:tracePt t="107985" x="5853113" y="5103813"/>
          <p14:tracePt t="107987" x="5956300" y="5103813"/>
          <p14:tracePt t="107989" x="6059488" y="5103813"/>
          <p14:tracePt t="107992" x="6156325" y="5103813"/>
          <p14:tracePt t="107993" x="6275388" y="5103813"/>
          <p14:tracePt t="107995" x="6370638" y="5103813"/>
          <p14:tracePt t="107997" x="6451600" y="5103813"/>
          <p14:tracePt t="107999" x="6554788" y="5095875"/>
          <p14:tracePt t="108001" x="6650038" y="5095875"/>
          <p14:tracePt t="108003" x="6761163" y="5095875"/>
          <p14:tracePt t="108006" x="6842125" y="5095875"/>
          <p14:tracePt t="108007" x="6929438" y="5080000"/>
          <p14:tracePt t="108009" x="7032625" y="5080000"/>
          <p14:tracePt t="108011" x="7119938" y="5080000"/>
          <p14:tracePt t="108013" x="7216775" y="5080000"/>
          <p14:tracePt t="108015" x="7296150" y="5080000"/>
          <p14:tracePt t="108017" x="7375525" y="5080000"/>
          <p14:tracePt t="108020" x="7470775" y="5080000"/>
          <p14:tracePt t="108021" x="7543800" y="5087938"/>
          <p14:tracePt t="108023" x="7623175" y="5095875"/>
          <p14:tracePt t="108025" x="7710488" y="5095875"/>
          <p14:tracePt t="108027" x="7789863" y="5103813"/>
          <p14:tracePt t="108029" x="7862888" y="5111750"/>
          <p14:tracePt t="108031" x="7942263" y="5119688"/>
          <p14:tracePt t="108033" x="8005763" y="5127625"/>
          <p14:tracePt t="108035" x="8077200" y="5135563"/>
          <p14:tracePt t="108037" x="8140700" y="5135563"/>
          <p14:tracePt t="108039" x="8213725" y="5143500"/>
          <p14:tracePt t="108041" x="8277225" y="5151438"/>
          <p14:tracePt t="108043" x="8332788" y="5159375"/>
          <p14:tracePt t="108045" x="8372475" y="5167313"/>
          <p14:tracePt t="108047" x="8435975" y="5175250"/>
          <p14:tracePt t="108049" x="8483600" y="5183188"/>
          <p14:tracePt t="108051" x="8540750" y="5191125"/>
          <p14:tracePt t="108053" x="8572500" y="5199063"/>
          <p14:tracePt t="108055" x="8620125" y="5199063"/>
          <p14:tracePt t="108057" x="8651875" y="5199063"/>
          <p14:tracePt t="108059" x="8683625" y="5207000"/>
          <p14:tracePt t="108061" x="8715375" y="5207000"/>
          <p14:tracePt t="108063" x="8755063" y="5214938"/>
          <p14:tracePt t="108065" x="8778875" y="5222875"/>
          <p14:tracePt t="108067" x="8802688" y="5222875"/>
          <p14:tracePt t="108069" x="8826500" y="5230813"/>
          <p14:tracePt t="108071" x="8842375" y="5230813"/>
          <p14:tracePt t="108073" x="8866188" y="5230813"/>
          <p14:tracePt t="108076" x="8883650" y="5230813"/>
          <p14:tracePt t="108077" x="8899525" y="5238750"/>
          <p14:tracePt t="108079" x="8915400" y="5238750"/>
          <p14:tracePt t="108081" x="8931275" y="5238750"/>
          <p14:tracePt t="108083" x="8939213" y="5246688"/>
          <p14:tracePt t="108085" x="8955088" y="5246688"/>
          <p14:tracePt t="108089" x="8963025" y="5246688"/>
          <p14:tracePt t="108091" x="8970963" y="5246688"/>
          <p14:tracePt t="108101" x="8978900" y="5246688"/>
          <p14:tracePt t="108209" x="8978900" y="5254625"/>
          <p14:tracePt t="108210" x="8970963" y="5254625"/>
          <p14:tracePt t="108213" x="8970963" y="5262563"/>
          <p14:tracePt t="108217" x="8963025" y="5262563"/>
          <p14:tracePt t="108221" x="8955088" y="5270500"/>
          <p14:tracePt t="108223" x="8947150" y="5270500"/>
          <p14:tracePt t="108225" x="8947150" y="5278438"/>
          <p14:tracePt t="108227" x="8939213" y="5278438"/>
          <p14:tracePt t="108229" x="8931275" y="5286375"/>
          <p14:tracePt t="108231" x="8923338" y="5286375"/>
          <p14:tracePt t="108233" x="8915400" y="5294313"/>
          <p14:tracePt t="108235" x="8899525" y="5294313"/>
          <p14:tracePt t="108238" x="8899525" y="5302250"/>
          <p14:tracePt t="108239" x="8883650" y="5310188"/>
          <p14:tracePt t="108242" x="8874125" y="5310188"/>
          <p14:tracePt t="108243" x="8866188" y="5319713"/>
          <p14:tracePt t="108245" x="8850313" y="5327650"/>
          <p14:tracePt t="108247" x="8842375" y="5327650"/>
          <p14:tracePt t="108249" x="8826500" y="5335588"/>
          <p14:tracePt t="108251" x="8810625" y="5343525"/>
          <p14:tracePt t="108253" x="8802688" y="5343525"/>
          <p14:tracePt t="108256" x="8786813" y="5343525"/>
          <p14:tracePt t="108257" x="8770938" y="5351463"/>
          <p14:tracePt t="108259" x="8763000" y="5359400"/>
          <p14:tracePt t="108261" x="8755063" y="5367338"/>
          <p14:tracePt t="108263" x="8739188" y="5367338"/>
          <p14:tracePt t="108265" x="8723313" y="5367338"/>
          <p14:tracePt t="108267" x="8707438" y="5375275"/>
          <p14:tracePt t="108270" x="8699500" y="5383213"/>
          <p14:tracePt t="108271" x="8683625" y="5383213"/>
          <p14:tracePt t="108273" x="8667750" y="5391150"/>
          <p14:tracePt t="108275" x="8651875" y="5391150"/>
          <p14:tracePt t="108277" x="8643938" y="5399088"/>
          <p14:tracePt t="108279" x="8620125" y="5407025"/>
          <p14:tracePt t="108281" x="8604250" y="5407025"/>
          <p14:tracePt t="108283" x="8596313" y="5407025"/>
          <p14:tracePt t="108285" x="8580438" y="5407025"/>
          <p14:tracePt t="108287" x="8572500" y="5407025"/>
          <p14:tracePt t="108289" x="8548688" y="5414963"/>
          <p14:tracePt t="108291" x="8531225" y="5414963"/>
          <p14:tracePt t="108293" x="8515350" y="5414963"/>
          <p14:tracePt t="108295" x="8499475" y="5414963"/>
          <p14:tracePt t="108298" x="8483600" y="5414963"/>
          <p14:tracePt t="108299" x="8459788" y="5414963"/>
          <p14:tracePt t="108301" x="8443913" y="5414963"/>
          <p14:tracePt t="108303" x="8428038" y="5414963"/>
          <p14:tracePt t="108305" x="8404225" y="5414963"/>
          <p14:tracePt t="108307" x="8388350" y="5414963"/>
          <p14:tracePt t="108309" x="8372475" y="5414963"/>
          <p14:tracePt t="108311" x="8348663" y="5414963"/>
          <p14:tracePt t="108313" x="8332788" y="5414963"/>
          <p14:tracePt t="108315" x="8316913" y="5414963"/>
          <p14:tracePt t="108317" x="8301038" y="5407025"/>
          <p14:tracePt t="108319" x="8277225" y="5407025"/>
          <p14:tracePt t="108321" x="8253413" y="5407025"/>
          <p14:tracePt t="108323" x="8237538" y="5399088"/>
          <p14:tracePt t="108325" x="8221663" y="5391150"/>
          <p14:tracePt t="108327" x="8197850" y="5391150"/>
          <p14:tracePt t="108329" x="8189913" y="5383213"/>
          <p14:tracePt t="108331" x="8156575" y="5375275"/>
          <p14:tracePt t="108333" x="8140700" y="5367338"/>
          <p14:tracePt t="108335" x="8116888" y="5367338"/>
          <p14:tracePt t="108337" x="8093075" y="5351463"/>
          <p14:tracePt t="108339" x="8077200" y="5335588"/>
          <p14:tracePt t="108341" x="8053388" y="5335588"/>
          <p14:tracePt t="108343" x="8021638" y="5319713"/>
          <p14:tracePt t="108345" x="7997825" y="5302250"/>
          <p14:tracePt t="108347" x="7981950" y="5294313"/>
          <p14:tracePt t="108349" x="7950200" y="5278438"/>
          <p14:tracePt t="108351" x="7926388" y="5270500"/>
          <p14:tracePt t="108353" x="7902575" y="5254625"/>
          <p14:tracePt t="108355" x="7862888" y="5230813"/>
          <p14:tracePt t="108357" x="7847013" y="5222875"/>
          <p14:tracePt t="108360" x="7821613" y="5199063"/>
          <p14:tracePt t="108361" x="7789863" y="5183188"/>
          <p14:tracePt t="108363" x="7773988" y="5167313"/>
          <p14:tracePt t="108365" x="7750175" y="5151438"/>
          <p14:tracePt t="108367" x="7734300" y="5127625"/>
          <p14:tracePt t="108369" x="7710488" y="5103813"/>
          <p14:tracePt t="108371" x="7694613" y="5087938"/>
          <p14:tracePt t="108374" x="7678738" y="5064125"/>
          <p14:tracePt t="108375" x="7670800" y="5040313"/>
          <p14:tracePt t="108377" x="7646988" y="5016500"/>
          <p14:tracePt t="108379" x="7639050" y="5000625"/>
          <p14:tracePt t="108381" x="7631113" y="4967288"/>
          <p14:tracePt t="108383" x="7623175" y="4943475"/>
          <p14:tracePt t="108385" x="7615238" y="4911725"/>
          <p14:tracePt t="108388" x="7607300" y="4895850"/>
          <p14:tracePt t="108389" x="7607300" y="4872038"/>
          <p14:tracePt t="108392" x="7599363" y="4848225"/>
          <p14:tracePt t="108393" x="7599363" y="4824413"/>
          <p14:tracePt t="108395" x="7591425" y="4800600"/>
          <p14:tracePt t="108397" x="7591425" y="4776788"/>
          <p14:tracePt t="108399" x="7583488" y="4752975"/>
          <p14:tracePt t="108401" x="7583488" y="4729163"/>
          <p14:tracePt t="108403" x="7583488" y="4713288"/>
          <p14:tracePt t="108405" x="7583488" y="4697413"/>
          <p14:tracePt t="108407" x="7583488" y="4673600"/>
          <p14:tracePt t="108409" x="7583488" y="4657725"/>
          <p14:tracePt t="108411" x="7583488" y="4641850"/>
          <p14:tracePt t="108413" x="7583488" y="4624388"/>
          <p14:tracePt t="108415" x="7583488" y="4600575"/>
          <p14:tracePt t="108417" x="7583488" y="4576763"/>
          <p14:tracePt t="108419" x="7591425" y="4560888"/>
          <p14:tracePt t="108421" x="7591425" y="4545013"/>
          <p14:tracePt t="108423" x="7599363" y="4529138"/>
          <p14:tracePt t="108425" x="7607300" y="4513263"/>
          <p14:tracePt t="108427" x="7615238" y="4489450"/>
          <p14:tracePt t="108429" x="7631113" y="4473575"/>
          <p14:tracePt t="108431" x="7639050" y="4457700"/>
          <p14:tracePt t="108433" x="7646988" y="4441825"/>
          <p14:tracePt t="108435" x="7662863" y="4418013"/>
          <p14:tracePt t="108437" x="7670800" y="4402138"/>
          <p14:tracePt t="108439" x="7686675" y="4386263"/>
          <p14:tracePt t="108441" x="7702550" y="4370388"/>
          <p14:tracePt t="108443" x="7710488" y="4346575"/>
          <p14:tracePt t="108445" x="7734300" y="4330700"/>
          <p14:tracePt t="108447" x="7750175" y="4314825"/>
          <p14:tracePt t="108449" x="7766050" y="4298950"/>
          <p14:tracePt t="108451" x="7789863" y="4265613"/>
          <p14:tracePt t="108453" x="7805738" y="4257675"/>
          <p14:tracePt t="108455" x="7839075" y="4225925"/>
          <p14:tracePt t="108457" x="7854950" y="4210050"/>
          <p14:tracePt t="108459" x="7870825" y="4194175"/>
          <p14:tracePt t="108461" x="7910513" y="4170363"/>
          <p14:tracePt t="108463" x="7934325" y="4146550"/>
          <p14:tracePt t="108465" x="7966075" y="4130675"/>
          <p14:tracePt t="108467" x="7989888" y="4114800"/>
          <p14:tracePt t="108469" x="8021638" y="4090988"/>
          <p14:tracePt t="108471" x="8053388" y="4067175"/>
          <p14:tracePt t="108473" x="8085138" y="4059238"/>
          <p14:tracePt t="108475" x="8108950" y="4035425"/>
          <p14:tracePt t="108478" x="8148638" y="4019550"/>
          <p14:tracePt t="108479" x="8180388" y="4003675"/>
          <p14:tracePt t="108481" x="8221663" y="3987800"/>
          <p14:tracePt t="108483" x="8253413" y="3971925"/>
          <p14:tracePt t="108485" x="8293100" y="3963988"/>
          <p14:tracePt t="108487" x="8324850" y="3948113"/>
          <p14:tracePt t="108489" x="8372475" y="3930650"/>
          <p14:tracePt t="108492" x="8404225" y="3930650"/>
          <p14:tracePt t="108493" x="8443913" y="3922713"/>
          <p14:tracePt t="108495" x="8483600" y="3914775"/>
          <p14:tracePt t="108497" x="8523288" y="3906838"/>
          <p14:tracePt t="108499" x="8564563" y="3898900"/>
          <p14:tracePt t="108501" x="8596313" y="3898900"/>
          <p14:tracePt t="108503" x="8628063" y="3898900"/>
          <p14:tracePt t="108506" x="8667750" y="3890963"/>
          <p14:tracePt t="108507" x="8699500" y="3890963"/>
          <p14:tracePt t="108509" x="8731250" y="3890963"/>
          <p14:tracePt t="108511" x="8763000" y="3890963"/>
          <p14:tracePt t="108513" x="8794750" y="3890963"/>
          <p14:tracePt t="108515" x="8834438" y="3890963"/>
          <p14:tracePt t="108517" x="8858250" y="3898900"/>
          <p14:tracePt t="108519" x="8891588" y="3898900"/>
          <p14:tracePt t="108521" x="8923338" y="3906838"/>
          <p14:tracePt t="108523" x="8947150" y="3906838"/>
          <p14:tracePt t="108525" x="8970963" y="3914775"/>
          <p14:tracePt t="108527" x="8994775" y="3922713"/>
          <p14:tracePt t="108529" x="9026525" y="3938588"/>
          <p14:tracePt t="108531" x="9050338" y="3938588"/>
          <p14:tracePt t="108533" x="9074150" y="3948113"/>
          <p14:tracePt t="108535" x="9097963" y="3963988"/>
          <p14:tracePt t="108537" x="9121775" y="3963988"/>
          <p14:tracePt t="108539" x="9153525" y="3979863"/>
          <p14:tracePt t="108541" x="9177338" y="3987800"/>
          <p14:tracePt t="108543" x="9201150" y="4003675"/>
          <p14:tracePt t="108545" x="9224963" y="4011613"/>
          <p14:tracePt t="108547" x="9250363" y="4027488"/>
          <p14:tracePt t="108549" x="9274175" y="4027488"/>
          <p14:tracePt t="108551" x="9290050" y="4043363"/>
          <p14:tracePt t="108553" x="9313863" y="4059238"/>
          <p14:tracePt t="108555" x="9329738" y="4067175"/>
          <p14:tracePt t="108557" x="9353550" y="4083050"/>
          <p14:tracePt t="108559" x="9377363" y="4098925"/>
          <p14:tracePt t="108561" x="9393238" y="4106863"/>
          <p14:tracePt t="108563" x="9401175" y="4122738"/>
          <p14:tracePt t="108565" x="9424988" y="4130675"/>
          <p14:tracePt t="108567" x="9432925" y="4146550"/>
          <p14:tracePt t="108569" x="9448800" y="4162425"/>
          <p14:tracePt t="108571" x="9464675" y="4178300"/>
          <p14:tracePt t="108573" x="9472613" y="4186238"/>
          <p14:tracePt t="108575" x="9488488" y="4194175"/>
          <p14:tracePt t="108577" x="9496425" y="4210050"/>
          <p14:tracePt t="108579" x="9504363" y="4217988"/>
          <p14:tracePt t="108581" x="9512300" y="4233863"/>
          <p14:tracePt t="108583" x="9520238" y="4241800"/>
          <p14:tracePt t="108585" x="9528175" y="4257675"/>
          <p14:tracePt t="108587" x="9536113" y="4273550"/>
          <p14:tracePt t="108590" x="9536113" y="4281488"/>
          <p14:tracePt t="108591" x="9544050" y="4291013"/>
          <p14:tracePt t="108593" x="9544050" y="4306888"/>
          <p14:tracePt t="108596" x="9551988" y="4314825"/>
          <p14:tracePt t="108597" x="9559925" y="4330700"/>
          <p14:tracePt t="108599" x="9567863" y="4346575"/>
          <p14:tracePt t="108601" x="9567863" y="4362450"/>
          <p14:tracePt t="108604" x="9567863" y="4378325"/>
          <p14:tracePt t="108605" x="9567863" y="4386263"/>
          <p14:tracePt t="108607" x="9567863" y="4402138"/>
          <p14:tracePt t="108610" x="9575800" y="4418013"/>
          <p14:tracePt t="108611" x="9575800" y="4441825"/>
          <p14:tracePt t="108613" x="9575800" y="4457700"/>
          <p14:tracePt t="108615" x="9575800" y="4473575"/>
          <p14:tracePt t="108617" x="9575800" y="4489450"/>
          <p14:tracePt t="108619" x="9575800" y="4505325"/>
          <p14:tracePt t="108621" x="9575800" y="4521200"/>
          <p14:tracePt t="108624" x="9575800" y="4545013"/>
          <p14:tracePt t="108625" x="9567863" y="4560888"/>
          <p14:tracePt t="108627" x="9567863" y="4576763"/>
          <p14:tracePt t="108629" x="9551988" y="4592638"/>
          <p14:tracePt t="108631" x="9551988" y="4608513"/>
          <p14:tracePt t="108633" x="9544050" y="4633913"/>
          <p14:tracePt t="108635" x="9536113" y="4649788"/>
          <p14:tracePt t="108638" x="9528175" y="4665663"/>
          <p14:tracePt t="108639" x="9528175" y="4681538"/>
          <p14:tracePt t="108641" x="9520238" y="4697413"/>
          <p14:tracePt t="108643" x="9504363" y="4721225"/>
          <p14:tracePt t="108645" x="9496425" y="4737100"/>
          <p14:tracePt t="108647" x="9488488" y="4752975"/>
          <p14:tracePt t="108649" x="9480550" y="4768850"/>
          <p14:tracePt t="108651" x="9464675" y="4784725"/>
          <p14:tracePt t="108653" x="9456738" y="4800600"/>
          <p14:tracePt t="108655" x="9448800" y="4816475"/>
          <p14:tracePt t="108657" x="9432925" y="4832350"/>
          <p14:tracePt t="108659" x="9424988" y="4848225"/>
          <p14:tracePt t="108661" x="9417050" y="4864100"/>
          <p14:tracePt t="108663" x="9401175" y="4879975"/>
          <p14:tracePt t="108666" x="9393238" y="4895850"/>
          <p14:tracePt t="108667" x="9377363" y="4911725"/>
          <p14:tracePt t="108669" x="9369425" y="4927600"/>
          <p14:tracePt t="108671" x="9345613" y="4943475"/>
          <p14:tracePt t="108673" x="9337675" y="4967288"/>
          <p14:tracePt t="108675" x="9321800" y="4976813"/>
          <p14:tracePt t="108677" x="9305925" y="4992688"/>
          <p14:tracePt t="108679" x="9297988" y="5016500"/>
          <p14:tracePt t="108681" x="9282113" y="5024438"/>
          <p14:tracePt t="108683" x="9266238" y="5040313"/>
          <p14:tracePt t="108685" x="9250363" y="5064125"/>
          <p14:tracePt t="108687" x="9234488" y="5072063"/>
          <p14:tracePt t="108689" x="9217025" y="5087938"/>
          <p14:tracePt t="108691" x="9201150" y="5103813"/>
          <p14:tracePt t="108693" x="9185275" y="5119688"/>
          <p14:tracePt t="108695" x="9169400" y="5135563"/>
          <p14:tracePt t="108697" x="9153525" y="5151438"/>
          <p14:tracePt t="108699" x="9137650" y="5159375"/>
          <p14:tracePt t="108701" x="9121775" y="5183188"/>
          <p14:tracePt t="108703" x="9105900" y="5191125"/>
          <p14:tracePt t="108705" x="9074150" y="5207000"/>
          <p14:tracePt t="108708" x="9066213" y="5214938"/>
          <p14:tracePt t="108709" x="9050338" y="5230813"/>
          <p14:tracePt t="108711" x="9034463" y="5238750"/>
          <p14:tracePt t="108713" x="9010650" y="5254625"/>
          <p14:tracePt t="108715" x="8994775" y="5262563"/>
          <p14:tracePt t="108717" x="8978900" y="5278438"/>
          <p14:tracePt t="108719" x="8963025" y="5278438"/>
          <p14:tracePt t="108722" x="8939213" y="5294313"/>
          <p14:tracePt t="108724" x="8923338" y="5302250"/>
          <p14:tracePt t="108725" x="8907463" y="5319713"/>
          <p14:tracePt t="108728" x="8891588" y="5327650"/>
          <p14:tracePt t="108729" x="8866188" y="5327650"/>
          <p14:tracePt t="108731" x="8842375" y="5343525"/>
          <p14:tracePt t="108733" x="8834438" y="5351463"/>
          <p14:tracePt t="108735" x="8810625" y="5351463"/>
          <p14:tracePt t="108737" x="8794750" y="5359400"/>
          <p14:tracePt t="108739" x="8770938" y="5367338"/>
          <p14:tracePt t="108742" x="8755063" y="5375275"/>
          <p14:tracePt t="108743" x="8731250" y="5375275"/>
          <p14:tracePt t="108745" x="8707438" y="5383213"/>
          <p14:tracePt t="108747" x="8683625" y="5383213"/>
          <p14:tracePt t="108749" x="8667750" y="5391150"/>
          <p14:tracePt t="108751" x="8643938" y="5391150"/>
          <p14:tracePt t="108753" x="8628063" y="5399088"/>
          <p14:tracePt t="108756" x="8604250" y="5399088"/>
          <p14:tracePt t="108757" x="8580438" y="5399088"/>
          <p14:tracePt t="108759" x="8556625" y="5399088"/>
          <p14:tracePt t="108761" x="8531225" y="5399088"/>
          <p14:tracePt t="108763" x="8507413" y="5399088"/>
          <p14:tracePt t="108765" x="8483600" y="5399088"/>
          <p14:tracePt t="108767" x="8459788" y="5399088"/>
          <p14:tracePt t="108770" x="8435975" y="5399088"/>
          <p14:tracePt t="108771" x="8412163" y="5399088"/>
          <p14:tracePt t="108773" x="8380413" y="5399088"/>
          <p14:tracePt t="108775" x="8356600" y="5399088"/>
          <p14:tracePt t="108777" x="8332788" y="5399088"/>
          <p14:tracePt t="108779" x="8308975" y="5399088"/>
          <p14:tracePt t="108781" x="8285163" y="5391150"/>
          <p14:tracePt t="108783" x="8261350" y="5391150"/>
          <p14:tracePt t="108785" x="8229600" y="5383213"/>
          <p14:tracePt t="108787" x="8205788" y="5383213"/>
          <p14:tracePt t="108789" x="8172450" y="5375275"/>
          <p14:tracePt t="108791" x="8148638" y="5367338"/>
          <p14:tracePt t="108793" x="8124825" y="5359400"/>
          <p14:tracePt t="108795" x="8093075" y="5351463"/>
          <p14:tracePt t="108797" x="8069263" y="5351463"/>
          <p14:tracePt t="108799" x="8045450" y="5343525"/>
          <p14:tracePt t="108801" x="8013700" y="5335588"/>
          <p14:tracePt t="108803" x="7997825" y="5327650"/>
          <p14:tracePt t="108805" x="7974013" y="5327650"/>
          <p14:tracePt t="108807" x="7934325" y="5310188"/>
          <p14:tracePt t="108809" x="7910513" y="5310188"/>
          <p14:tracePt t="108811" x="7886700" y="5302250"/>
          <p14:tracePt t="108813" x="7862888" y="5294313"/>
          <p14:tracePt t="108815" x="7839075" y="5286375"/>
          <p14:tracePt t="108817" x="7813675" y="5278438"/>
          <p14:tracePt t="108819" x="7789863" y="5278438"/>
          <p14:tracePt t="108821" x="7766050" y="5270500"/>
          <p14:tracePt t="108823" x="7742238" y="5262563"/>
          <p14:tracePt t="108825" x="7718425" y="5254625"/>
          <p14:tracePt t="108827" x="7694613" y="5246688"/>
          <p14:tracePt t="108829" x="7670800" y="5246688"/>
          <p14:tracePt t="108831" x="7646988" y="5230813"/>
          <p14:tracePt t="108833" x="7631113" y="5230813"/>
          <p14:tracePt t="108835" x="7607300" y="5222875"/>
          <p14:tracePt t="108837" x="7591425" y="5214938"/>
          <p14:tracePt t="108839" x="7575550" y="5214938"/>
          <p14:tracePt t="108841" x="7551738" y="5207000"/>
          <p14:tracePt t="108843" x="7535863" y="5207000"/>
          <p14:tracePt t="108846" x="7519988" y="5207000"/>
          <p14:tracePt t="108847" x="7504113" y="5199063"/>
          <p14:tracePt t="108849" x="7486650" y="5199063"/>
          <p14:tracePt t="108851" x="7470775" y="5191125"/>
          <p14:tracePt t="108854" x="7462838" y="5191125"/>
          <p14:tracePt t="108855" x="7446963" y="5183188"/>
          <p14:tracePt t="108857" x="7439025" y="5183188"/>
          <p14:tracePt t="108860" x="7423150" y="5183188"/>
          <p14:tracePt t="108861" x="7407275" y="5183188"/>
          <p14:tracePt t="108863" x="7399338" y="5183188"/>
          <p14:tracePt t="108865" x="7383463" y="5175250"/>
          <p14:tracePt t="108867" x="7367588" y="5175250"/>
          <p14:tracePt t="108869" x="7359650" y="5175250"/>
          <p14:tracePt t="108871" x="7351713" y="5175250"/>
          <p14:tracePt t="108874" x="7335838" y="5167313"/>
          <p14:tracePt t="108875" x="7327900" y="5167313"/>
          <p14:tracePt t="108877" x="7312025" y="5167313"/>
          <p14:tracePt t="108879" x="7304088" y="5167313"/>
          <p14:tracePt t="108881" x="7296150" y="5167313"/>
          <p14:tracePt t="108883" x="7280275" y="5167313"/>
          <p14:tracePt t="108885" x="7272338" y="5167313"/>
          <p14:tracePt t="108888" x="7264400" y="5167313"/>
          <p14:tracePt t="108889" x="7256463" y="5167313"/>
          <p14:tracePt t="108891" x="7248525" y="5167313"/>
          <p14:tracePt t="108893" x="7240588" y="5167313"/>
          <p14:tracePt t="108902" x="7208838" y="5167313"/>
          <p14:tracePt t="108903" x="7200900" y="5167313"/>
          <p14:tracePt t="108907" x="7192963" y="5167313"/>
          <p14:tracePt t="108909" x="7185025" y="5167313"/>
          <p14:tracePt t="108913" x="7169150" y="5167313"/>
          <p14:tracePt t="108917" x="7161213" y="5167313"/>
          <p14:tracePt t="108919" x="7145338" y="5167313"/>
          <p14:tracePt t="108923" x="7127875" y="5159375"/>
          <p14:tracePt t="108925" x="7119938" y="5159375"/>
          <p14:tracePt t="108927" x="7112000" y="5159375"/>
          <p14:tracePt t="108929" x="7104063" y="5159375"/>
          <p14:tracePt t="108931" x="7088188" y="5159375"/>
          <p14:tracePt t="108933" x="7080250" y="5159375"/>
          <p14:tracePt t="108935" x="7072313" y="5159375"/>
          <p14:tracePt t="108937" x="7064375" y="5159375"/>
          <p14:tracePt t="108939" x="7048500" y="5159375"/>
          <p14:tracePt t="108941" x="7032625" y="5151438"/>
          <p14:tracePt t="108943" x="7024688" y="5151438"/>
          <p14:tracePt t="108945" x="7008813" y="5151438"/>
          <p14:tracePt t="108947" x="6992938" y="5151438"/>
          <p14:tracePt t="108949" x="6985000" y="5151438"/>
          <p14:tracePt t="108951" x="6969125" y="5151438"/>
          <p14:tracePt t="108953" x="6961188" y="5151438"/>
          <p14:tracePt t="108955" x="6937375" y="5151438"/>
          <p14:tracePt t="108957" x="6921500" y="5151438"/>
          <p14:tracePt t="108959" x="6905625" y="5143500"/>
          <p14:tracePt t="108961" x="6889750" y="5143500"/>
          <p14:tracePt t="108963" x="6865938" y="5143500"/>
          <p14:tracePt t="108965" x="6850063" y="5135563"/>
          <p14:tracePt t="108967" x="6834188" y="5135563"/>
          <p14:tracePt t="108969" x="6810375" y="5135563"/>
          <p14:tracePt t="108971" x="6794500" y="5135563"/>
          <p14:tracePt t="108973" x="6761163" y="5135563"/>
          <p14:tracePt t="108975" x="6737350" y="5135563"/>
          <p14:tracePt t="108978" x="6713538" y="5135563"/>
          <p14:tracePt t="108979" x="6689725" y="5127625"/>
          <p14:tracePt t="108981" x="6665913" y="5127625"/>
          <p14:tracePt t="108983" x="6642100" y="5127625"/>
          <p14:tracePt t="108985" x="6618288" y="5127625"/>
          <p14:tracePt t="108987" x="6594475" y="5119688"/>
          <p14:tracePt t="108989" x="6562725" y="5119688"/>
          <p14:tracePt t="108992" x="6538913" y="5119688"/>
          <p14:tracePt t="108993" x="6515100" y="5111750"/>
          <p14:tracePt t="108995" x="6491288" y="5111750"/>
          <p14:tracePt t="108997" x="6459538" y="5103813"/>
          <p14:tracePt t="108999" x="6434138" y="5103813"/>
          <p14:tracePt t="109001" x="6402388" y="5103813"/>
          <p14:tracePt t="109003" x="6378575" y="5103813"/>
          <p14:tracePt t="109005" x="6346825" y="5095875"/>
          <p14:tracePt t="109007" x="6323013" y="5095875"/>
          <p14:tracePt t="109009" x="6291263" y="5087938"/>
          <p14:tracePt t="109011" x="6259513" y="5087938"/>
          <p14:tracePt t="109013" x="6219825" y="5080000"/>
          <p14:tracePt t="109015" x="6196013" y="5080000"/>
          <p14:tracePt t="109017" x="6164263" y="5072063"/>
          <p14:tracePt t="109019" x="6132513" y="5072063"/>
          <p14:tracePt t="109021" x="6100763" y="5064125"/>
          <p14:tracePt t="109023" x="6059488" y="5064125"/>
          <p14:tracePt t="109025" x="6027738" y="5064125"/>
          <p14:tracePt t="109027" x="5988050" y="5056188"/>
          <p14:tracePt t="109029" x="5948363" y="5048250"/>
          <p14:tracePt t="109031" x="5916613" y="5040313"/>
          <p14:tracePt t="109033" x="5884863" y="5040313"/>
          <p14:tracePt t="109035" x="5845175" y="5032375"/>
          <p14:tracePt t="109037" x="5813425" y="5024438"/>
          <p14:tracePt t="109039" x="5781675" y="5024438"/>
          <p14:tracePt t="109041" x="5757863" y="5016500"/>
          <p14:tracePt t="109043" x="5724525" y="5008563"/>
          <p14:tracePt t="109045" x="5684838" y="5008563"/>
          <p14:tracePt t="109047" x="5661025" y="5008563"/>
          <p14:tracePt t="109049" x="5637213" y="5000625"/>
          <p14:tracePt t="109051" x="5613400" y="5000625"/>
          <p14:tracePt t="109053" x="5589588" y="5000625"/>
          <p14:tracePt t="109055" x="5565775" y="4992688"/>
          <p14:tracePt t="109057" x="5541963" y="4992688"/>
          <p14:tracePt t="109059" x="5518150" y="4992688"/>
          <p14:tracePt t="109061" x="5502275" y="4984750"/>
          <p14:tracePt t="109063" x="5478463" y="4984750"/>
          <p14:tracePt t="109065" x="5462588" y="4984750"/>
          <p14:tracePt t="109067" x="5446713" y="4984750"/>
          <p14:tracePt t="109069" x="5422900" y="4984750"/>
          <p14:tracePt t="109071" x="5397500" y="4976813"/>
          <p14:tracePt t="109073" x="5381625" y="4976813"/>
          <p14:tracePt t="109076" x="5365750" y="4967288"/>
          <p14:tracePt t="109077" x="5349875" y="4967288"/>
          <p14:tracePt t="109079" x="5341938" y="4959350"/>
          <p14:tracePt t="109082" x="5318125" y="4959350"/>
          <p14:tracePt t="109083" x="5302250" y="4959350"/>
          <p14:tracePt t="109085" x="5294313" y="4959350"/>
          <p14:tracePt t="109087" x="5278438" y="4951413"/>
          <p14:tracePt t="109089" x="5262563" y="4951413"/>
          <p14:tracePt t="109091" x="5254625" y="4943475"/>
          <p14:tracePt t="109093" x="5238750" y="4943475"/>
          <p14:tracePt t="109096" x="5230813" y="4943475"/>
          <p14:tracePt t="109097" x="5214938" y="4943475"/>
          <p14:tracePt t="109099" x="5207000" y="4943475"/>
          <p14:tracePt t="109101" x="5199063" y="4943475"/>
          <p14:tracePt t="109103" x="5183188" y="4935538"/>
          <p14:tracePt t="109105" x="5175250" y="4935538"/>
          <p14:tracePt t="109107" x="5167313" y="4935538"/>
          <p14:tracePt t="109110" x="5159375" y="4927600"/>
          <p14:tracePt t="109111" x="5151438" y="4927600"/>
          <p14:tracePt t="109113" x="5143500" y="4927600"/>
          <p14:tracePt t="109115" x="5135563" y="4927600"/>
          <p14:tracePt t="109119" x="5119688" y="4927600"/>
          <p14:tracePt t="109124" x="5111750" y="4919663"/>
          <p14:tracePt t="109125" x="5103813" y="4919663"/>
          <p14:tracePt t="109127" x="5095875" y="4919663"/>
          <p14:tracePt t="109131" x="5087938" y="4919663"/>
          <p14:tracePt t="109135" x="5080000" y="4919663"/>
          <p14:tracePt t="109138" x="5080000" y="4911725"/>
          <p14:tracePt t="109139" x="5072063" y="4911725"/>
          <p14:tracePt t="109143" x="5064125" y="4911725"/>
          <p14:tracePt t="109145" x="5056188" y="4911725"/>
          <p14:tracePt t="109151" x="5046663" y="4911725"/>
          <p14:tracePt t="109155" x="5046663" y="4903788"/>
          <p14:tracePt t="109157" x="5038725" y="4903788"/>
          <p14:tracePt t="109163" x="5030788" y="4903788"/>
          <p14:tracePt t="109167" x="5022850" y="4903788"/>
          <p14:tracePt t="109169" x="5022850" y="4895850"/>
          <p14:tracePt t="109173" x="5014913" y="4895850"/>
          <p14:tracePt t="109180" x="5006975" y="4895850"/>
          <p14:tracePt t="109183" x="4999038" y="4895850"/>
          <p14:tracePt t="109185" x="4991100" y="4887913"/>
          <p14:tracePt t="109189" x="4983163" y="4887913"/>
          <p14:tracePt t="109193" x="4975225" y="4887913"/>
          <p14:tracePt t="109197" x="4967288" y="4887913"/>
          <p14:tracePt t="109200" x="4959350" y="4887913"/>
          <p14:tracePt t="109201" x="4959350" y="4879975"/>
          <p14:tracePt t="109203" x="4951413" y="4879975"/>
          <p14:tracePt t="109207" x="4943475" y="4879975"/>
          <p14:tracePt t="109209" x="4935538" y="4879975"/>
          <p14:tracePt t="109215" x="4927600" y="4872038"/>
          <p14:tracePt t="109219" x="4919663" y="4872038"/>
          <p14:tracePt t="109221" x="4911725" y="4864100"/>
          <p14:tracePt t="109228" x="4903788" y="4864100"/>
          <p14:tracePt t="109231" x="4895850" y="4864100"/>
          <p14:tracePt t="109238" x="4887913" y="4864100"/>
          <p14:tracePt t="109239" x="4879975" y="4856163"/>
          <p14:tracePt t="109243" x="4872038" y="4856163"/>
          <p14:tracePt t="109245" x="4864100" y="4856163"/>
          <p14:tracePt t="109247" x="4856163" y="4856163"/>
          <p14:tracePt t="109251" x="4848225" y="4848225"/>
          <p14:tracePt t="109253" x="4840288" y="4848225"/>
          <p14:tracePt t="109256" x="4832350" y="4848225"/>
          <p14:tracePt t="109257" x="4824413" y="4848225"/>
          <p14:tracePt t="109259" x="4816475" y="4840288"/>
          <p14:tracePt t="109261" x="4808538" y="4840288"/>
          <p14:tracePt t="109263" x="4800600" y="4840288"/>
          <p14:tracePt t="109265" x="4792663" y="4840288"/>
          <p14:tracePt t="109267" x="4784725" y="4840288"/>
          <p14:tracePt t="109269" x="4776788" y="4840288"/>
          <p14:tracePt t="109271" x="4768850" y="4840288"/>
          <p14:tracePt t="109273" x="4752975" y="4832350"/>
          <p14:tracePt t="109277" x="4745038" y="4832350"/>
          <p14:tracePt t="109279" x="4729163" y="4832350"/>
          <p14:tracePt t="109281" x="4721225" y="4824413"/>
          <p14:tracePt t="109283" x="4713288" y="4824413"/>
          <p14:tracePt t="109285" x="4705350" y="4824413"/>
          <p14:tracePt t="109287" x="4695825" y="4824413"/>
          <p14:tracePt t="109289" x="4687888" y="4824413"/>
          <p14:tracePt t="109291" x="4679950" y="4824413"/>
          <p14:tracePt t="109293" x="4672013" y="4824413"/>
          <p14:tracePt t="109295" x="4664075" y="4824413"/>
          <p14:tracePt t="109297" x="4656138" y="4824413"/>
          <p14:tracePt t="109299" x="4648200" y="4816475"/>
          <p14:tracePt t="109301" x="4640263" y="4816475"/>
          <p14:tracePt t="109303" x="4632325" y="4816475"/>
          <p14:tracePt t="109305" x="4624388" y="4816475"/>
          <p14:tracePt t="109307" x="4616450" y="4808538"/>
          <p14:tracePt t="109311" x="4600575" y="4808538"/>
          <p14:tracePt t="109315" x="4592638" y="4808538"/>
          <p14:tracePt t="109317" x="4584700" y="4808538"/>
          <p14:tracePt t="109321" x="4576763" y="4800600"/>
          <p14:tracePt t="109323" x="4568825" y="4800600"/>
          <p14:tracePt t="109325" x="4560888" y="4800600"/>
          <p14:tracePt t="109330" x="4552950" y="4800600"/>
          <p14:tracePt t="109332" x="4545013" y="4800600"/>
          <p14:tracePt t="109335" x="4537075" y="4792663"/>
          <p14:tracePt t="109343" x="4529138" y="4792663"/>
          <p14:tracePt t="109352" x="4521200" y="4784725"/>
          <p14:tracePt t="109360" x="4513263" y="4784725"/>
          <p14:tracePt t="109375" x="4513263" y="4776788"/>
          <p14:tracePt t="109398" x="4505325" y="4776788"/>
          <p14:tracePt t="109456" x="4497388" y="4776788"/>
          <p14:tracePt t="109506" x="4489450" y="4776788"/>
          <p14:tracePt t="109516" x="4481513" y="4776788"/>
          <p14:tracePt t="109524" x="4473575" y="4776788"/>
          <p14:tracePt t="109532" x="4465638" y="4776788"/>
          <p14:tracePt t="109537" x="4457700" y="4776788"/>
          <p14:tracePt t="109543" x="4449763" y="4776788"/>
          <p14:tracePt t="109545" x="4441825" y="4776788"/>
          <p14:tracePt t="109551" x="4433888" y="4776788"/>
          <p14:tracePt t="109557" x="4425950" y="4776788"/>
          <p14:tracePt t="109565" x="4418013" y="4776788"/>
          <p14:tracePt t="109567" x="4410075" y="4776788"/>
          <p14:tracePt t="109575" x="4402138" y="4776788"/>
          <p14:tracePt t="109581" x="4394200" y="4776788"/>
          <p14:tracePt t="109585" x="4386263" y="4776788"/>
          <p14:tracePt t="109587" x="4378325" y="4776788"/>
          <p14:tracePt t="109591" x="4370388" y="4776788"/>
          <p14:tracePt t="109596" x="4362450" y="4776788"/>
          <p14:tracePt t="109597" x="4352925" y="4776788"/>
          <p14:tracePt t="109601" x="4344988" y="4776788"/>
          <p14:tracePt t="109605" x="4337050" y="4776788"/>
          <p14:tracePt t="109611" x="4329113" y="4776788"/>
          <p14:tracePt t="109617" x="4321175" y="4776788"/>
          <p14:tracePt t="109621" x="4313238" y="4776788"/>
          <p14:tracePt t="109627" x="4305300" y="4776788"/>
          <p14:tracePt t="109635" x="4297363" y="4776788"/>
          <p14:tracePt t="115591" x="4297363" y="4768850"/>
          <p14:tracePt t="115595" x="4305300" y="4752975"/>
          <p14:tracePt t="115598" x="4305300" y="4745038"/>
          <p14:tracePt t="115599" x="4313238" y="4729163"/>
          <p14:tracePt t="115602" x="4321175" y="4721225"/>
          <p14:tracePt t="115603" x="4321175" y="4713288"/>
          <p14:tracePt t="115605" x="4329113" y="4705350"/>
          <p14:tracePt t="115607" x="4337050" y="4697413"/>
          <p14:tracePt t="115609" x="4344988" y="4689475"/>
          <p14:tracePt t="115611" x="4352925" y="4681538"/>
          <p14:tracePt t="115613" x="4352925" y="4665663"/>
          <p14:tracePt t="115616" x="4362450" y="4657725"/>
          <p14:tracePt t="115617" x="4378325" y="4649788"/>
          <p14:tracePt t="115619" x="4386263" y="4641850"/>
          <p14:tracePt t="115621" x="4394200" y="4624388"/>
          <p14:tracePt t="115623" x="4402138" y="4624388"/>
          <p14:tracePt t="115625" x="4410075" y="4608513"/>
          <p14:tracePt t="115627" x="4425950" y="4608513"/>
          <p14:tracePt t="115630" x="4433888" y="4592638"/>
          <p14:tracePt t="115631" x="4449763" y="4584700"/>
          <p14:tracePt t="115633" x="4465638" y="4568825"/>
          <p14:tracePt t="115635" x="4473575" y="4560888"/>
          <p14:tracePt t="115637" x="4497388" y="4545013"/>
          <p14:tracePt t="115639" x="4505325" y="4537075"/>
          <p14:tracePt t="115641" x="4521200" y="4521200"/>
          <p14:tracePt t="115644" x="4537075" y="4513263"/>
          <p14:tracePt t="115645" x="4560888" y="4497388"/>
          <p14:tracePt t="115647" x="4576763" y="4489450"/>
          <p14:tracePt t="115649" x="4600575" y="4473575"/>
          <p14:tracePt t="115651" x="4616450" y="4465638"/>
          <p14:tracePt t="115653" x="4640263" y="4449763"/>
          <p14:tracePt t="115655" x="4664075" y="4433888"/>
          <p14:tracePt t="115658" x="4679950" y="4418013"/>
          <p14:tracePt t="115659" x="4705350" y="4402138"/>
          <p14:tracePt t="115661" x="4737100" y="4378325"/>
          <p14:tracePt t="115663" x="4760913" y="4362450"/>
          <p14:tracePt t="115665" x="4792663" y="4338638"/>
          <p14:tracePt t="115667" x="4832350" y="4314825"/>
          <p14:tracePt t="115669" x="4856163" y="4298950"/>
          <p14:tracePt t="115672" x="4895850" y="4273550"/>
          <p14:tracePt t="115673" x="4919663" y="4249738"/>
          <p14:tracePt t="115675" x="4959350" y="4233863"/>
          <p14:tracePt t="115677" x="4983163" y="4202113"/>
          <p14:tracePt t="115679" x="5022850" y="4170363"/>
          <p14:tracePt t="115681" x="5056188" y="4146550"/>
          <p14:tracePt t="115683" x="5087938" y="4138613"/>
          <p14:tracePt t="115685" x="5127625" y="4106863"/>
          <p14:tracePt t="115687" x="5159375" y="4083050"/>
          <p14:tracePt t="115689" x="5191125" y="4059238"/>
          <p14:tracePt t="115691" x="5222875" y="4043363"/>
          <p14:tracePt t="115693" x="5246688" y="4011613"/>
          <p14:tracePt t="115695" x="5278438" y="3995738"/>
          <p14:tracePt t="115697" x="5302250" y="3971925"/>
          <p14:tracePt t="115699" x="5326063" y="3956050"/>
          <p14:tracePt t="115701" x="5349875" y="3922713"/>
          <p14:tracePt t="115703" x="5365750" y="3906838"/>
          <p14:tracePt t="115705" x="5381625" y="3890963"/>
          <p14:tracePt t="115707" x="5397500" y="3867150"/>
          <p14:tracePt t="115709" x="5414963" y="3851275"/>
          <p14:tracePt t="115711" x="5430838" y="3835400"/>
          <p14:tracePt t="115713" x="5446713" y="3811588"/>
          <p14:tracePt t="115715" x="5454650" y="3787775"/>
          <p14:tracePt t="115717" x="5470525" y="3779838"/>
          <p14:tracePt t="115720" x="5470525" y="3763963"/>
          <p14:tracePt t="115721" x="5478463" y="3748088"/>
          <p14:tracePt t="115723" x="5486400" y="3732213"/>
          <p14:tracePt t="115725" x="5486400" y="3724275"/>
          <p14:tracePt t="115727" x="5494338" y="3708400"/>
          <p14:tracePt t="115729" x="5502275" y="3700463"/>
          <p14:tracePt t="115731" x="5502275" y="3692525"/>
          <p14:tracePt t="115734" x="5502275" y="3684588"/>
          <p14:tracePt t="115737" x="5510213" y="3668713"/>
          <p14:tracePt t="115741" x="5510213" y="3660775"/>
          <p14:tracePt t="115748" x="5510213" y="3652838"/>
          <p14:tracePt t="115830" x="5518150" y="3652838"/>
          <p14:tracePt t="115891" x="5510213" y="3652838"/>
          <p14:tracePt t="115894" x="5502275" y="3652838"/>
          <p14:tracePt t="115897" x="5494338" y="3652838"/>
          <p14:tracePt t="115901" x="5478463" y="3652838"/>
          <p14:tracePt t="115905" x="5470525" y="3652838"/>
          <p14:tracePt t="115908" x="5454650" y="3652838"/>
          <p14:tracePt t="115909" x="5446713" y="3652838"/>
          <p14:tracePt t="115911" x="5438775" y="3652838"/>
          <p14:tracePt t="115913" x="5422900" y="3652838"/>
          <p14:tracePt t="115915" x="5414963" y="3652838"/>
          <p14:tracePt t="115917" x="5397500" y="3652838"/>
          <p14:tracePt t="115922" x="5381625" y="3652838"/>
          <p14:tracePt t="115923" x="5365750" y="3652838"/>
          <p14:tracePt t="115925" x="5357813" y="3652838"/>
          <p14:tracePt t="115927" x="5341938" y="3652838"/>
          <p14:tracePt t="115929" x="5326063" y="3652838"/>
          <p14:tracePt t="115931" x="5310188" y="3652838"/>
          <p14:tracePt t="115933" x="5294313" y="3652838"/>
          <p14:tracePt t="115935" x="5278438" y="3652838"/>
          <p14:tracePt t="115937" x="5262563" y="3652838"/>
          <p14:tracePt t="115939" x="5246688" y="3652838"/>
          <p14:tracePt t="115941" x="5230813" y="3652838"/>
          <p14:tracePt t="115943" x="5214938" y="3652838"/>
          <p14:tracePt t="115945" x="5191125" y="3652838"/>
          <p14:tracePt t="115947" x="5167313" y="3652838"/>
          <p14:tracePt t="115949" x="5143500" y="3652838"/>
          <p14:tracePt t="115951" x="5127625" y="3652838"/>
          <p14:tracePt t="115953" x="5087938" y="3644900"/>
          <p14:tracePt t="115955" x="5064125" y="3644900"/>
          <p14:tracePt t="115957" x="5038725" y="3636963"/>
          <p14:tracePt t="115959" x="4999038" y="3636963"/>
          <p14:tracePt t="115961" x="4975225" y="3636963"/>
          <p14:tracePt t="115963" x="4943475" y="3636963"/>
          <p14:tracePt t="115965" x="4895850" y="3629025"/>
          <p14:tracePt t="115967" x="4856163" y="3621088"/>
          <p14:tracePt t="115969" x="4816475" y="3613150"/>
          <p14:tracePt t="115971" x="4776788" y="3595688"/>
          <p14:tracePt t="115973" x="4729163" y="3579813"/>
          <p14:tracePt t="115975" x="4679950" y="3571875"/>
          <p14:tracePt t="115977" x="4624388" y="3548063"/>
          <p14:tracePt t="115979" x="4576763" y="3532188"/>
          <p14:tracePt t="115981" x="4521200" y="3524250"/>
          <p14:tracePt t="115983" x="4465638" y="3508375"/>
          <p14:tracePt t="115985" x="4418013" y="3484563"/>
          <p14:tracePt t="115987" x="4352925" y="3468688"/>
          <p14:tracePt t="115989" x="4305300" y="3452813"/>
          <p14:tracePt t="115991" x="4265613" y="3436938"/>
          <p14:tracePt t="115993" x="4194175" y="3413125"/>
          <p14:tracePt t="115995" x="4146550" y="3397250"/>
          <p14:tracePt t="115998" x="4090988" y="3381375"/>
          <p14:tracePt t="115999" x="4035425" y="3365500"/>
          <p14:tracePt t="116001" x="3994150" y="3349625"/>
          <p14:tracePt t="116003" x="3938588" y="3325813"/>
          <p14:tracePt t="116006" x="3890963" y="3309938"/>
          <p14:tracePt t="116007" x="3843338" y="3294063"/>
          <p14:tracePt t="116009" x="3787775" y="3270250"/>
          <p14:tracePt t="116012" x="3740150" y="3252788"/>
          <p14:tracePt t="116013" x="3700463" y="3236913"/>
          <p14:tracePt t="116015" x="3643313" y="3213100"/>
          <p14:tracePt t="116017" x="3611563" y="3197225"/>
          <p14:tracePt t="116019" x="3556000" y="3173413"/>
          <p14:tracePt t="116021" x="3516313" y="3149600"/>
          <p14:tracePt t="116023" x="3468688" y="3133725"/>
          <p14:tracePt t="116025" x="3421063" y="3101975"/>
          <p14:tracePt t="116027" x="3381375" y="3078163"/>
          <p14:tracePt t="116029" x="3349625" y="3062288"/>
          <p14:tracePt t="116031" x="3308350" y="3038475"/>
          <p14:tracePt t="116033" x="3268663" y="3014663"/>
          <p14:tracePt t="116035" x="3236913" y="2982913"/>
          <p14:tracePt t="116037" x="3197225" y="2959100"/>
          <p14:tracePt t="116040" x="3157538" y="2927350"/>
          <p14:tracePt t="116041" x="3117850" y="2894013"/>
          <p14:tracePt t="116043" x="3094038" y="2870200"/>
          <p14:tracePt t="116045" x="3062288" y="2838450"/>
          <p14:tracePt t="116047" x="3022600" y="2798763"/>
          <p14:tracePt t="116049" x="2998788" y="2774950"/>
          <p14:tracePt t="116051" x="2957513" y="2743200"/>
          <p14:tracePt t="116053" x="2925763" y="2703513"/>
          <p14:tracePt t="116055" x="2894013" y="2671763"/>
          <p14:tracePt t="116057" x="2854325" y="2624138"/>
          <p14:tracePt t="116059" x="2814638" y="2592388"/>
          <p14:tracePt t="116061" x="2782888" y="2551113"/>
          <p14:tracePt t="116063" x="2743200" y="2519363"/>
          <p14:tracePt t="116065" x="2703513" y="2479675"/>
          <p14:tracePt t="116067" x="2663825" y="2439988"/>
          <p14:tracePt t="116069" x="2624138" y="2392363"/>
          <p14:tracePt t="116071" x="2582863" y="2352675"/>
          <p14:tracePt t="116073" x="2519363" y="2305050"/>
          <p14:tracePt t="116075" x="2487613" y="2273300"/>
          <p14:tracePt t="116077" x="2439988" y="2216150"/>
          <p14:tracePt t="116079" x="2392363" y="2176463"/>
          <p14:tracePt t="116081" x="2344738" y="2128838"/>
          <p14:tracePt t="116083" x="2305050" y="2089150"/>
          <p14:tracePt t="116085" x="2255838" y="2049463"/>
          <p14:tracePt t="116087" x="2216150" y="2001838"/>
          <p14:tracePt t="116089" x="2168525" y="1962150"/>
          <p14:tracePt t="116091" x="2128838" y="1914525"/>
          <p14:tracePt t="116093" x="2081213" y="1873250"/>
          <p14:tracePt t="116095" x="2033588" y="1817688"/>
          <p14:tracePt t="116097" x="1985963" y="1778000"/>
          <p14:tracePt t="116099" x="1946275" y="1738313"/>
          <p14:tracePt t="116101" x="1905000" y="1690688"/>
          <p14:tracePt t="116103" x="1865313" y="1651000"/>
          <p14:tracePt t="116105" x="1825625" y="1611313"/>
          <p14:tracePt t="116107" x="1793875" y="1579563"/>
          <p14:tracePt t="116109" x="1762125" y="1538288"/>
          <p14:tracePt t="116111" x="1722438" y="1498600"/>
          <p14:tracePt t="116113" x="1690688" y="1458913"/>
          <p14:tracePt t="116116" x="1658938" y="1427163"/>
          <p14:tracePt t="116117" x="1619250" y="1395413"/>
          <p14:tracePt t="116119" x="1595438" y="1363663"/>
          <p14:tracePt t="116121" x="1562100" y="1323975"/>
          <p14:tracePt t="116124" x="1530350" y="1284288"/>
          <p14:tracePt t="116125" x="1506538" y="1260475"/>
          <p14:tracePt t="116127" x="1466850" y="1220788"/>
          <p14:tracePt t="116130" x="1443038" y="1187450"/>
          <p14:tracePt t="116131" x="1419225" y="1163638"/>
          <p14:tracePt t="116133" x="1395413" y="1131888"/>
          <p14:tracePt t="116135" x="1371600" y="1100138"/>
          <p14:tracePt t="116137" x="1339850" y="1068388"/>
          <p14:tracePt t="116139" x="1331913" y="1044575"/>
          <p14:tracePt t="116141" x="1308100" y="1012825"/>
          <p14:tracePt t="116143" x="1292225" y="989013"/>
          <p14:tracePt t="116145" x="1276350" y="957263"/>
          <p14:tracePt t="116147" x="1260475" y="933450"/>
          <p14:tracePt t="116149" x="1252538" y="909638"/>
          <p14:tracePt t="116151" x="1244600" y="885825"/>
          <p14:tracePt t="116153" x="1228725" y="852488"/>
          <p14:tracePt t="116155" x="1220788" y="828675"/>
          <p14:tracePt t="116157" x="1220788" y="804863"/>
          <p14:tracePt t="116159" x="1220788" y="781050"/>
          <p14:tracePt t="116161" x="1211263" y="757238"/>
          <p14:tracePt t="116163" x="1211263" y="733425"/>
          <p14:tracePt t="116165" x="1203325" y="709613"/>
          <p14:tracePt t="116167" x="1203325" y="685800"/>
          <p14:tracePt t="116169" x="1203325" y="661988"/>
          <p14:tracePt t="116171" x="1203325" y="638175"/>
          <p14:tracePt t="116173" x="1203325" y="614363"/>
          <p14:tracePt t="116175" x="1203325" y="590550"/>
          <p14:tracePt t="116177" x="1211263" y="566738"/>
          <p14:tracePt t="116179" x="1220788" y="542925"/>
          <p14:tracePt t="116181" x="1228725" y="519113"/>
          <p14:tracePt t="116183" x="1244600" y="477838"/>
          <p14:tracePt t="116185" x="1252538" y="461963"/>
          <p14:tracePt t="116187" x="1260475" y="430213"/>
          <p14:tracePt t="116189" x="1276350" y="398463"/>
          <p14:tracePt t="116191" x="1292225" y="374650"/>
          <p14:tracePt t="116193" x="1308100" y="350838"/>
          <p14:tracePt t="116195" x="1323975" y="319088"/>
          <p14:tracePt t="116197" x="1339850" y="295275"/>
          <p14:tracePt t="116199" x="1363663" y="255588"/>
          <p14:tracePt t="116201" x="1387475" y="231775"/>
          <p14:tracePt t="116203" x="1403350" y="200025"/>
          <p14:tracePt t="116205" x="1427163" y="176213"/>
          <p14:tracePt t="116207" x="1450975" y="142875"/>
          <p14:tracePt t="116209" x="1474788" y="119063"/>
          <p14:tracePt t="116211" x="1506538" y="95250"/>
          <p14:tracePt t="116213" x="1530350" y="71438"/>
          <p14:tracePt t="116215" x="1562100" y="47625"/>
          <p14:tracePt t="116217" x="1587500" y="23813"/>
          <p14:tracePt t="116489" x="9082088" y="15875"/>
          <p14:tracePt t="116491" x="9113838" y="23813"/>
          <p14:tracePt t="116493" x="9129713" y="39688"/>
          <p14:tracePt t="116495" x="9153525" y="47625"/>
          <p14:tracePt t="116498" x="9169400" y="63500"/>
          <p14:tracePt t="116499" x="9185275" y="71438"/>
          <p14:tracePt t="116501" x="9209088" y="79375"/>
          <p14:tracePt t="116503" x="9234488" y="95250"/>
          <p14:tracePt t="116505" x="9250363" y="103188"/>
          <p14:tracePt t="116507" x="9266238" y="119063"/>
          <p14:tracePt t="116509" x="9282113" y="127000"/>
          <p14:tracePt t="116512" x="9297988" y="142875"/>
          <p14:tracePt t="116513" x="9305925" y="150813"/>
          <p14:tracePt t="116515" x="9329738" y="158750"/>
          <p14:tracePt t="116517" x="9345613" y="184150"/>
          <p14:tracePt t="116519" x="9353550" y="192088"/>
          <p14:tracePt t="116521" x="9369425" y="200025"/>
          <p14:tracePt t="116523" x="9385300" y="215900"/>
          <p14:tracePt t="116526" x="9393238" y="231775"/>
          <p14:tracePt t="116527" x="9401175" y="239713"/>
          <p14:tracePt t="116529" x="9417050" y="247650"/>
          <p14:tracePt t="116531" x="9424988" y="263525"/>
          <p14:tracePt t="116533" x="9432925" y="271463"/>
          <p14:tracePt t="116535" x="9448800" y="287338"/>
          <p14:tracePt t="116537" x="9456738" y="303213"/>
          <p14:tracePt t="116539" x="9472613" y="311150"/>
          <p14:tracePt t="116541" x="9472613" y="327025"/>
          <p14:tracePt t="116543" x="9488488" y="334963"/>
          <p14:tracePt t="116545" x="9496425" y="350838"/>
          <p14:tracePt t="116547" x="9512300" y="366713"/>
          <p14:tracePt t="116549" x="9512300" y="374650"/>
          <p14:tracePt t="116551" x="9528175" y="390525"/>
          <p14:tracePt t="116553" x="9536113" y="398463"/>
          <p14:tracePt t="116555" x="9551988" y="406400"/>
          <p14:tracePt t="116557" x="9551988" y="430213"/>
          <p14:tracePt t="116559" x="9567863" y="438150"/>
          <p14:tracePt t="116561" x="9575800" y="454025"/>
          <p14:tracePt t="116564" x="9585325" y="469900"/>
          <p14:tracePt t="116565" x="9601200" y="485775"/>
          <p14:tracePt t="116567" x="9609138" y="493713"/>
          <p14:tracePt t="116569" x="9617075" y="509588"/>
          <p14:tracePt t="116571" x="9625013" y="527050"/>
          <p14:tracePt t="116574" x="9632950" y="534988"/>
          <p14:tracePt t="116575" x="9640888" y="558800"/>
          <p14:tracePt t="116577" x="9648825" y="574675"/>
          <p14:tracePt t="116579" x="9656763" y="582613"/>
          <p14:tracePt t="116581" x="9664700" y="598488"/>
          <p14:tracePt t="116583" x="9672638" y="614363"/>
          <p14:tracePt t="116585" x="9672638" y="630238"/>
          <p14:tracePt t="116587" x="9680575" y="646113"/>
          <p14:tracePt t="116589" x="9680575" y="654050"/>
          <p14:tracePt t="116591" x="9688513" y="677863"/>
          <p14:tracePt t="116593" x="9688513" y="693738"/>
          <p14:tracePt t="116595" x="9688513" y="701675"/>
          <p14:tracePt t="116597" x="9696450" y="717550"/>
          <p14:tracePt t="116599" x="9696450" y="733425"/>
          <p14:tracePt t="116602" x="9696450" y="749300"/>
          <p14:tracePt t="116603" x="9696450" y="765175"/>
          <p14:tracePt t="116605" x="9696450" y="781050"/>
          <p14:tracePt t="116607" x="9696450" y="788988"/>
          <p14:tracePt t="116609" x="9696450" y="804863"/>
          <p14:tracePt t="116611" x="9696450" y="820738"/>
          <p14:tracePt t="116613" x="9696450" y="844550"/>
          <p14:tracePt t="116616" x="9696450" y="852488"/>
          <p14:tracePt t="116617" x="9688513" y="869950"/>
          <p14:tracePt t="116619" x="9688513" y="885825"/>
          <p14:tracePt t="116621" x="9680575" y="909638"/>
          <p14:tracePt t="116623" x="9672638" y="925513"/>
          <p14:tracePt t="116625" x="9664700" y="941388"/>
          <p14:tracePt t="116627" x="9664700" y="949325"/>
          <p14:tracePt t="116629" x="9648825" y="973138"/>
          <p14:tracePt t="116631" x="9640888" y="989013"/>
          <p14:tracePt t="116633" x="9632950" y="1004888"/>
          <p14:tracePt t="116635" x="9617075" y="1020763"/>
          <p14:tracePt t="116637" x="9609138" y="1036638"/>
          <p14:tracePt t="116639" x="9601200" y="1060450"/>
          <p14:tracePt t="116641" x="9585325" y="1076325"/>
          <p14:tracePt t="116643" x="9575800" y="1092200"/>
          <p14:tracePt t="116645" x="9567863" y="1108075"/>
          <p14:tracePt t="116647" x="9544050" y="1131888"/>
          <p14:tracePt t="116649" x="9536113" y="1147763"/>
          <p14:tracePt t="116651" x="9520238" y="1163638"/>
          <p14:tracePt t="116653" x="9504363" y="1179513"/>
          <p14:tracePt t="116655" x="9496425" y="1204913"/>
          <p14:tracePt t="116657" x="9472613" y="1228725"/>
          <p14:tracePt t="116659" x="9456738" y="1244600"/>
          <p14:tracePt t="116661" x="9440863" y="1268413"/>
          <p14:tracePt t="116663" x="9424988" y="1284288"/>
          <p14:tracePt t="116665" x="9409113" y="1300163"/>
          <p14:tracePt t="116667" x="9385300" y="1316038"/>
          <p14:tracePt t="116669" x="9369425" y="1339850"/>
          <p14:tracePt t="116671" x="9353550" y="1355725"/>
          <p14:tracePt t="116673" x="9329738" y="1371600"/>
          <p14:tracePt t="116675" x="9313863" y="1395413"/>
          <p14:tracePt t="116677" x="9297988" y="1411288"/>
          <p14:tracePt t="116679" x="9282113" y="1427163"/>
          <p14:tracePt t="116681" x="9258300" y="1450975"/>
          <p14:tracePt t="116683" x="9242425" y="1466850"/>
          <p14:tracePt t="116685" x="9224963" y="1482725"/>
          <p14:tracePt t="116687" x="9201150" y="1498600"/>
          <p14:tracePt t="116689" x="9185275" y="1506538"/>
          <p14:tracePt t="116691" x="9177338" y="1530350"/>
          <p14:tracePt t="116693" x="9145588" y="1538288"/>
          <p14:tracePt t="116695" x="9137650" y="1555750"/>
          <p14:tracePt t="116697" x="9113838" y="1563688"/>
          <p14:tracePt t="116699" x="9097963" y="1579563"/>
          <p14:tracePt t="116701" x="9074150" y="1595438"/>
          <p14:tracePt t="116703" x="9058275" y="1603375"/>
          <p14:tracePt t="116705" x="9042400" y="1619250"/>
          <p14:tracePt t="116707" x="9018588" y="1635125"/>
          <p14:tracePt t="116709" x="8994775" y="1643063"/>
          <p14:tracePt t="116711" x="8970963" y="1658938"/>
          <p14:tracePt t="116713" x="8939213" y="1674813"/>
          <p14:tracePt t="116715" x="8907463" y="1690688"/>
          <p14:tracePt t="116717" x="8874125" y="1706563"/>
          <p14:tracePt t="116720" x="8834438" y="1722438"/>
          <p14:tracePt t="116721" x="8802688" y="1738313"/>
          <p14:tracePt t="116723" x="8763000" y="1746250"/>
          <p14:tracePt t="116725" x="8715375" y="1762125"/>
          <p14:tracePt t="116727" x="8683625" y="1778000"/>
          <p14:tracePt t="116729" x="8628063" y="1793875"/>
          <p14:tracePt t="116731" x="8580438" y="1809750"/>
          <p14:tracePt t="116734" x="8523288" y="1825625"/>
          <p14:tracePt t="116735" x="8475663" y="1833563"/>
          <p14:tracePt t="116737" x="8428038" y="1841500"/>
          <p14:tracePt t="116739" x="8356600" y="1857375"/>
          <p14:tracePt t="116741" x="8316913" y="1865313"/>
          <p14:tracePt t="116743" x="8261350" y="1873250"/>
          <p14:tracePt t="116745" x="8189913" y="1890713"/>
          <p14:tracePt t="116747" x="8124825" y="1898650"/>
          <p14:tracePt t="116749" x="8061325" y="1906588"/>
          <p14:tracePt t="116751" x="7997825" y="1914525"/>
          <p14:tracePt t="116753" x="7942263" y="1914525"/>
          <p14:tracePt t="116755" x="7870825" y="1922463"/>
          <p14:tracePt t="116757" x="7805738" y="1930400"/>
          <p14:tracePt t="116759" x="7750175" y="1930400"/>
          <p14:tracePt t="116761" x="7670800" y="1938338"/>
          <p14:tracePt t="116763" x="7607300" y="1938338"/>
          <p14:tracePt t="116765" x="7543800" y="1946275"/>
          <p14:tracePt t="116767" x="7478713" y="1954213"/>
          <p14:tracePt t="116769" x="7415213" y="1954213"/>
          <p14:tracePt t="116771" x="7351713" y="1962150"/>
          <p14:tracePt t="116773" x="7296150" y="1962150"/>
          <p14:tracePt t="116775" x="7232650" y="1970088"/>
          <p14:tracePt t="116777" x="7169150" y="1978025"/>
          <p14:tracePt t="116779" x="7112000" y="1978025"/>
          <p14:tracePt t="116781" x="7056438" y="1985963"/>
          <p14:tracePt t="116783" x="6992938" y="1985963"/>
          <p14:tracePt t="116785" x="6937375" y="1993900"/>
          <p14:tracePt t="116787" x="6889750" y="1993900"/>
          <p14:tracePt t="116789" x="6834188" y="2001838"/>
          <p14:tracePt t="116791" x="6777038" y="2001838"/>
          <p14:tracePt t="116793" x="6721475" y="2009775"/>
          <p14:tracePt t="116795" x="6681788" y="2009775"/>
          <p14:tracePt t="116797" x="6634163" y="2017713"/>
          <p14:tracePt t="116799" x="6578600" y="2017713"/>
          <p14:tracePt t="116801" x="6538913" y="2017713"/>
          <p14:tracePt t="116803" x="6483350" y="2017713"/>
          <p14:tracePt t="116805" x="6442075" y="2025650"/>
          <p14:tracePt t="116807" x="6410325" y="2025650"/>
          <p14:tracePt t="116809" x="6362700" y="2033588"/>
          <p14:tracePt t="116811" x="6330950" y="2033588"/>
          <p14:tracePt t="116813" x="6299200" y="2033588"/>
          <p14:tracePt t="116815" x="6251575" y="2033588"/>
          <p14:tracePt t="116818" x="6227763" y="2033588"/>
          <p14:tracePt t="116819" x="6196013" y="2033588"/>
          <p14:tracePt t="116821" x="6172200" y="2033588"/>
          <p14:tracePt t="116823" x="6140450" y="2033588"/>
          <p14:tracePt t="116825" x="6116638" y="2033588"/>
          <p14:tracePt t="116827" x="6100763" y="2033588"/>
          <p14:tracePt t="116829" x="6075363" y="2041525"/>
          <p14:tracePt t="116831" x="6059488" y="2041525"/>
          <p14:tracePt t="116833" x="6043613" y="2041525"/>
          <p14:tracePt t="116835" x="6027738" y="2041525"/>
          <p14:tracePt t="116838" x="6011863" y="2041525"/>
          <p14:tracePt t="116839" x="5988050" y="2041525"/>
          <p14:tracePt t="116841" x="5980113" y="2041525"/>
          <p14:tracePt t="116843" x="5964238" y="2041525"/>
          <p14:tracePt t="116845" x="5956300" y="2041525"/>
          <p14:tracePt t="116847" x="5940425" y="2041525"/>
          <p14:tracePt t="116849" x="5932488" y="2041525"/>
          <p14:tracePt t="116852" x="5924550" y="2041525"/>
          <p14:tracePt t="116853" x="5916613" y="2041525"/>
          <p14:tracePt t="116855" x="5900738" y="2041525"/>
          <p14:tracePt t="116857" x="5892800" y="2041525"/>
          <p14:tracePt t="116859" x="5884863" y="2041525"/>
          <p14:tracePt t="116861" x="5876925" y="2041525"/>
          <p14:tracePt t="116863" x="5868988" y="2041525"/>
          <p14:tracePt t="116866" x="5861050" y="2041525"/>
          <p14:tracePt t="116869" x="5853113" y="2041525"/>
          <p14:tracePt t="116871" x="5845175" y="2041525"/>
          <p14:tracePt t="116873" x="5837238" y="2041525"/>
          <p14:tracePt t="116875" x="5829300" y="2041525"/>
          <p14:tracePt t="116881" x="5821363" y="2041525"/>
          <p14:tracePt t="116891" x="5813425" y="2041525"/>
          <p14:tracePt t="117082" x="5805488" y="2041525"/>
          <p14:tracePt t="117102" x="5797550" y="2041525"/>
          <p14:tracePt t="117103" x="5789613" y="2033588"/>
          <p14:tracePt t="117107" x="5781675" y="2033588"/>
          <p14:tracePt t="117109" x="5773738" y="2033588"/>
          <p14:tracePt t="117113" x="5765800" y="2033588"/>
          <p14:tracePt t="117117" x="5757863" y="2033588"/>
          <p14:tracePt t="117123" x="5749925" y="2033588"/>
          <p14:tracePt t="117126" x="5749925" y="2025650"/>
          <p14:tracePt t="117127" x="5740400" y="2025650"/>
          <p14:tracePt t="117135" x="5732463" y="2025650"/>
          <p14:tracePt t="117150" x="5724525" y="2025650"/>
          <p14:tracePt t="117166" x="5716588" y="2025650"/>
          <p14:tracePt t="117171" x="5708650" y="2025650"/>
          <p14:tracePt t="117179" x="5700713" y="2025650"/>
          <p14:tracePt t="117187" x="5692775" y="2025650"/>
          <p14:tracePt t="117196" x="5684838" y="2025650"/>
          <p14:tracePt t="117202" x="5676900" y="2025650"/>
          <p14:tracePt t="121257" x="5684838" y="2025650"/>
          <p14:tracePt t="121262" x="5692775" y="2033588"/>
          <p14:tracePt t="121264" x="5708650" y="2033588"/>
          <p14:tracePt t="121265" x="5708650" y="2041525"/>
          <p14:tracePt t="121268" x="5716588" y="2041525"/>
          <p14:tracePt t="121269" x="5724525" y="2049463"/>
          <p14:tracePt t="121271" x="5732463" y="2057400"/>
          <p14:tracePt t="121273" x="5740400" y="2065338"/>
          <p14:tracePt t="121275" x="5749925" y="2073275"/>
          <p14:tracePt t="121277" x="5757863" y="2073275"/>
          <p14:tracePt t="121279" x="5757863" y="2089150"/>
          <p14:tracePt t="121282" x="5765800" y="2089150"/>
          <p14:tracePt t="121283" x="5773738" y="2097088"/>
          <p14:tracePt t="121285" x="5773738" y="2112963"/>
          <p14:tracePt t="121287" x="5773738" y="2120900"/>
          <p14:tracePt t="121289" x="5781675" y="2128838"/>
          <p14:tracePt t="121291" x="5789613" y="2144713"/>
          <p14:tracePt t="121293" x="5789613" y="2152650"/>
          <p14:tracePt t="121296" x="5789613" y="2160588"/>
          <p14:tracePt t="121297" x="5797550" y="2176463"/>
          <p14:tracePt t="121300" x="5805488" y="2184400"/>
          <p14:tracePt t="121301" x="5805488" y="2200275"/>
          <p14:tracePt t="121303" x="5813425" y="2216150"/>
          <p14:tracePt t="121305" x="5821363" y="2224088"/>
          <p14:tracePt t="121307" x="5829300" y="2241550"/>
          <p14:tracePt t="121310" x="5837238" y="2257425"/>
          <p14:tracePt t="121311" x="5845175" y="2273300"/>
          <p14:tracePt t="121313" x="5853113" y="2289175"/>
          <p14:tracePt t="121315" x="5868988" y="2312988"/>
          <p14:tracePt t="121317" x="5876925" y="2328863"/>
          <p14:tracePt t="121319" x="5892800" y="2352675"/>
          <p14:tracePt t="121321" x="5908675" y="2384425"/>
          <p14:tracePt t="121324" x="5932488" y="2400300"/>
          <p14:tracePt t="121325" x="5940425" y="2432050"/>
          <p14:tracePt t="121327" x="5972175" y="2463800"/>
          <p14:tracePt t="121329" x="5995988" y="2503488"/>
          <p14:tracePt t="121331" x="6027738" y="2543175"/>
          <p14:tracePt t="121333" x="6051550" y="2584450"/>
          <p14:tracePt t="121335" x="6075363" y="2616200"/>
          <p14:tracePt t="121337" x="6124575" y="2671763"/>
          <p14:tracePt t="121339" x="6140450" y="2703513"/>
          <p14:tracePt t="121341" x="6172200" y="2751138"/>
          <p14:tracePt t="121343" x="6219825" y="2798763"/>
          <p14:tracePt t="121345" x="6259513" y="2846388"/>
          <p14:tracePt t="121347" x="6299200" y="2901950"/>
          <p14:tracePt t="121349" x="6338888" y="2951163"/>
          <p14:tracePt t="121351" x="6378575" y="2998788"/>
          <p14:tracePt t="121353" x="6418263" y="3054350"/>
          <p14:tracePt t="121355" x="6459538" y="3101975"/>
          <p14:tracePt t="121357" x="6499225" y="3149600"/>
          <p14:tracePt t="121359" x="6538913" y="3205163"/>
          <p14:tracePt t="121361" x="6586538" y="3252788"/>
          <p14:tracePt t="121363" x="6626225" y="3309938"/>
          <p14:tracePt t="121365" x="6673850" y="3357563"/>
          <p14:tracePt t="121367" x="6713538" y="3397250"/>
          <p14:tracePt t="121369" x="6753225" y="3460750"/>
          <p14:tracePt t="121372" x="6794500" y="3508375"/>
          <p14:tracePt t="121373" x="6834188" y="3548063"/>
          <p14:tracePt t="121375" x="6889750" y="3605213"/>
          <p14:tracePt t="121377" x="6929438" y="3652838"/>
          <p14:tracePt t="121379" x="6961188" y="3692525"/>
          <p14:tracePt t="121381" x="7000875" y="3740150"/>
          <p14:tracePt t="121383" x="7040563" y="3779838"/>
          <p14:tracePt t="121386" x="7080250" y="3827463"/>
          <p14:tracePt t="121387" x="7112000" y="3875088"/>
          <p14:tracePt t="121389" x="7145338" y="3914775"/>
          <p14:tracePt t="121391" x="7169150" y="3956050"/>
          <p14:tracePt t="121394" x="7200900" y="3995738"/>
          <p14:tracePt t="121395" x="7224713" y="4027488"/>
          <p14:tracePt t="121397" x="7256463" y="4067175"/>
          <p14:tracePt t="121400" x="7280275" y="4106863"/>
          <p14:tracePt t="121401" x="7296150" y="4130675"/>
          <p14:tracePt t="121403" x="7319963" y="4162425"/>
          <p14:tracePt t="121405" x="7335838" y="4186238"/>
          <p14:tracePt t="121407" x="7359650" y="4225925"/>
          <p14:tracePt t="121410" x="7375525" y="4249738"/>
          <p14:tracePt t="121411" x="7391400" y="4265613"/>
          <p14:tracePt t="121414" x="7407275" y="4298950"/>
          <p14:tracePt t="121415" x="7431088" y="4322763"/>
          <p14:tracePt t="121417" x="7439025" y="4338638"/>
          <p14:tracePt t="121419" x="7454900" y="4370388"/>
          <p14:tracePt t="121421" x="7462838" y="4386263"/>
          <p14:tracePt t="121423" x="7486650" y="4418013"/>
          <p14:tracePt t="121425" x="7496175" y="4433888"/>
          <p14:tracePt t="121428" x="7512050" y="4465638"/>
          <p14:tracePt t="121429" x="7527925" y="4489450"/>
          <p14:tracePt t="121431" x="7543800" y="4513263"/>
          <p14:tracePt t="121433" x="7559675" y="4545013"/>
          <p14:tracePt t="121435" x="7575550" y="4568825"/>
          <p14:tracePt t="121437" x="7599363" y="4600575"/>
          <p14:tracePt t="121439" x="7623175" y="4633913"/>
          <p14:tracePt t="121442" x="7631113" y="4665663"/>
          <p14:tracePt t="121443" x="7654925" y="4689475"/>
          <p14:tracePt t="121445" x="7678738" y="4729163"/>
          <p14:tracePt t="121447" x="7694613" y="4752975"/>
          <p14:tracePt t="121449" x="7710488" y="4776788"/>
          <p14:tracePt t="121451" x="7734300" y="4808538"/>
          <p14:tracePt t="121453" x="7742238" y="4832350"/>
          <p14:tracePt t="121456" x="7766050" y="4864100"/>
          <p14:tracePt t="121457" x="7781925" y="4887913"/>
          <p14:tracePt t="121459" x="7797800" y="4911725"/>
          <p14:tracePt t="121461" x="7821613" y="4943475"/>
          <p14:tracePt t="121463" x="7839075" y="4959350"/>
          <p14:tracePt t="121465" x="7854950" y="4992688"/>
          <p14:tracePt t="121467" x="7870825" y="5008563"/>
          <p14:tracePt t="121469" x="7878763" y="5024438"/>
          <p14:tracePt t="121471" x="7894638" y="5048250"/>
          <p14:tracePt t="121473" x="7910513" y="5072063"/>
          <p14:tracePt t="121475" x="7926388" y="5087938"/>
          <p14:tracePt t="121477" x="7934325" y="5103813"/>
          <p14:tracePt t="121479" x="7958138" y="5119688"/>
          <p14:tracePt t="121481" x="7966075" y="5143500"/>
          <p14:tracePt t="121483" x="7981950" y="5151438"/>
          <p14:tracePt t="121485" x="7989888" y="5167313"/>
          <p14:tracePt t="121487" x="8005763" y="5191125"/>
          <p14:tracePt t="121489" x="8013700" y="5207000"/>
          <p14:tracePt t="121491" x="8029575" y="5214938"/>
          <p14:tracePt t="121493" x="8037513" y="5230813"/>
          <p14:tracePt t="121495" x="8045450" y="5246688"/>
          <p14:tracePt t="121497" x="8053388" y="5254625"/>
          <p14:tracePt t="121499" x="8069263" y="5278438"/>
          <p14:tracePt t="121501" x="8069263" y="5286375"/>
          <p14:tracePt t="121503" x="8085138" y="5294313"/>
          <p14:tracePt t="121505" x="8085138" y="5310188"/>
          <p14:tracePt t="121507" x="8093075" y="5319713"/>
          <p14:tracePt t="121509" x="8101013" y="5327650"/>
          <p14:tracePt t="121511" x="8101013" y="5351463"/>
          <p14:tracePt t="121513" x="8108950" y="5359400"/>
          <p14:tracePt t="121515" x="8116888" y="5367338"/>
          <p14:tracePt t="121518" x="8124825" y="5383213"/>
          <p14:tracePt t="121519" x="8124825" y="5399088"/>
          <p14:tracePt t="121521" x="8132763" y="5407025"/>
          <p14:tracePt t="121523" x="8140700" y="5422900"/>
          <p14:tracePt t="121525" x="8140700" y="5438775"/>
          <p14:tracePt t="121527" x="8140700" y="5454650"/>
          <p14:tracePt t="121529" x="8148638" y="5462588"/>
          <p14:tracePt t="121532" x="8156575" y="5486400"/>
          <p14:tracePt t="121533" x="8164513" y="5502275"/>
          <p14:tracePt t="121535" x="8164513" y="5510213"/>
          <p14:tracePt t="121537" x="8164513" y="5534025"/>
          <p14:tracePt t="121539" x="8172450" y="5541963"/>
          <p14:tracePt t="121541" x="8180388" y="5565775"/>
          <p14:tracePt t="121543" x="8180388" y="5581650"/>
          <p14:tracePt t="121545" x="8180388" y="5597525"/>
          <p14:tracePt t="121547" x="8189913" y="5613400"/>
          <p14:tracePt t="121549" x="8189913" y="5629275"/>
          <p14:tracePt t="121551" x="8189913" y="5645150"/>
          <p14:tracePt t="121553" x="8197850" y="5670550"/>
          <p14:tracePt t="121555" x="8197850" y="5686425"/>
          <p14:tracePt t="121557" x="8205788" y="5694363"/>
          <p14:tracePt t="121559" x="8205788" y="5710238"/>
          <p14:tracePt t="121561" x="8205788" y="5726113"/>
          <p14:tracePt t="121563" x="8205788" y="5741988"/>
          <p14:tracePt t="121565" x="8205788" y="5749925"/>
          <p14:tracePt t="121567" x="8205788" y="5757863"/>
          <p14:tracePt t="121569" x="8205788" y="5773738"/>
          <p14:tracePt t="121571" x="8205788" y="5781675"/>
          <p14:tracePt t="121574" x="8205788" y="5797550"/>
          <p14:tracePt t="121575" x="8205788" y="5805488"/>
          <p14:tracePt t="121577" x="8205788" y="5821363"/>
          <p14:tracePt t="121581" x="8205788" y="5837238"/>
          <p14:tracePt t="121583" x="8197850" y="5845175"/>
          <p14:tracePt t="121587" x="8197850" y="5861050"/>
          <p14:tracePt t="121589" x="8189913" y="5861050"/>
          <p14:tracePt t="121591" x="8180388" y="5876925"/>
          <p14:tracePt t="121595" x="8172450" y="5884863"/>
          <p14:tracePt t="121597" x="8164513" y="5892800"/>
          <p14:tracePt t="121599" x="8156575" y="5900738"/>
          <p14:tracePt t="121601" x="8148638" y="5908675"/>
          <p14:tracePt t="121603" x="8140700" y="5908675"/>
          <p14:tracePt t="121605" x="8132763" y="5924550"/>
          <p14:tracePt t="121607" x="8124825" y="5924550"/>
          <p14:tracePt t="121609" x="8116888" y="5932488"/>
          <p14:tracePt t="121611" x="8101013" y="5940425"/>
          <p14:tracePt t="121613" x="8093075" y="5948363"/>
          <p14:tracePt t="121615" x="8077200" y="5948363"/>
          <p14:tracePt t="121617" x="8069263" y="5956300"/>
          <p14:tracePt t="121619" x="8053388" y="5964238"/>
          <p14:tracePt t="121621" x="8045450" y="5964238"/>
          <p14:tracePt t="121623" x="8029575" y="5972175"/>
          <p14:tracePt t="121625" x="8021638" y="5980113"/>
          <p14:tracePt t="121627" x="8013700" y="5980113"/>
          <p14:tracePt t="121629" x="7997825" y="5980113"/>
          <p14:tracePt t="121631" x="7981950" y="5988050"/>
          <p14:tracePt t="121633" x="7974013" y="5995988"/>
          <p14:tracePt t="121636" x="7958138" y="5995988"/>
          <p14:tracePt t="121637" x="7942263" y="5995988"/>
          <p14:tracePt t="121639" x="7926388" y="6005513"/>
          <p14:tracePt t="121641" x="7910513" y="6013450"/>
          <p14:tracePt t="121644" x="7894638" y="6013450"/>
          <p14:tracePt t="121645" x="7878763" y="6013450"/>
          <p14:tracePt t="121647" x="7854950" y="6021388"/>
          <p14:tracePt t="121650" x="7839075" y="6021388"/>
          <p14:tracePt t="121651" x="7813675" y="6029325"/>
          <p14:tracePt t="121653" x="7797800" y="6037263"/>
          <p14:tracePt t="121655" x="7773988" y="6037263"/>
          <p14:tracePt t="121657" x="7750175" y="6045200"/>
          <p14:tracePt t="121660" x="7734300" y="6045200"/>
          <p14:tracePt t="121661" x="7710488" y="6061075"/>
          <p14:tracePt t="121664" x="7678738" y="6069013"/>
          <p14:tracePt t="121665" x="7654925" y="6069013"/>
          <p14:tracePt t="121667" x="7631113" y="6084888"/>
          <p14:tracePt t="121669" x="7607300" y="6092825"/>
          <p14:tracePt t="121671" x="7583488" y="6100763"/>
          <p14:tracePt t="121673" x="7551738" y="6116638"/>
          <p14:tracePt t="121675" x="7527925" y="6132513"/>
          <p14:tracePt t="121677" x="7512050" y="6148388"/>
          <p14:tracePt t="121679" x="7478713" y="6172200"/>
          <p14:tracePt t="121681" x="7454900" y="6180138"/>
          <p14:tracePt t="121683" x="7423150" y="6203950"/>
          <p14:tracePt t="121685" x="7399338" y="6227763"/>
          <p14:tracePt t="121687" x="7375525" y="6235700"/>
          <p14:tracePt t="121689" x="7343775" y="6267450"/>
          <p14:tracePt t="121692" x="7319963" y="6283325"/>
          <p14:tracePt t="121693" x="7288213" y="6315075"/>
          <p14:tracePt t="121695" x="7264400" y="6338888"/>
          <p14:tracePt t="121697" x="7232650" y="6356350"/>
          <p14:tracePt t="121699" x="7200900" y="6388100"/>
          <p14:tracePt t="121701" x="7177088" y="6411913"/>
          <p14:tracePt t="121703" x="7145338" y="6435725"/>
          <p14:tracePt t="121705" x="7119938" y="6467475"/>
          <p14:tracePt t="121707" x="7088188" y="6483350"/>
          <p14:tracePt t="121709" x="7072313" y="6507163"/>
          <p14:tracePt t="121711" x="7040563" y="6530975"/>
          <p14:tracePt t="121713" x="7024688" y="6546850"/>
          <p14:tracePt t="121715" x="7000875" y="6562725"/>
          <p14:tracePt t="121717" x="6977063" y="6586538"/>
          <p14:tracePt t="121719" x="6961188" y="6594475"/>
          <p14:tracePt t="121721" x="6937375" y="6610350"/>
          <p14:tracePt t="121723" x="6921500" y="6626225"/>
          <p14:tracePt t="121725" x="6905625" y="6634163"/>
          <p14:tracePt t="121727" x="6889750" y="6650038"/>
          <p14:tracePt t="121729" x="6873875" y="6657975"/>
          <p14:tracePt t="121731" x="6858000" y="6665913"/>
          <p14:tracePt t="121733" x="6842125" y="6681788"/>
          <p14:tracePt t="121735" x="6826250" y="6681788"/>
          <p14:tracePt t="121737" x="6818313" y="6691313"/>
          <p14:tracePt t="121739" x="6794500" y="6699250"/>
          <p14:tracePt t="121741" x="6784975" y="6699250"/>
          <p14:tracePt t="121743" x="6769100" y="6707188"/>
          <p14:tracePt t="121745" x="6753225" y="6715125"/>
          <p14:tracePt t="121747" x="6729413" y="6723063"/>
          <p14:tracePt t="121749" x="6721475" y="6723063"/>
          <p14:tracePt t="121751" x="6705600" y="6723063"/>
          <p14:tracePt t="121753" x="6689725" y="6723063"/>
          <p14:tracePt t="121755" x="6665913" y="6723063"/>
          <p14:tracePt t="121757" x="6650038" y="6731000"/>
          <p14:tracePt t="121759" x="6626225" y="6731000"/>
          <p14:tracePt t="121761" x="6602413" y="6731000"/>
          <p14:tracePt t="121763" x="6586538" y="6731000"/>
          <p14:tracePt t="121765" x="6562725" y="6731000"/>
          <p14:tracePt t="121768" x="6546850" y="6738938"/>
          <p14:tracePt t="121769" x="6523038" y="6738938"/>
          <p14:tracePt t="121771" x="6507163" y="6738938"/>
          <p14:tracePt t="121773" x="6491288" y="6738938"/>
          <p14:tracePt t="121775" x="6467475" y="6738938"/>
          <p14:tracePt t="121777" x="6451600" y="6738938"/>
          <p14:tracePt t="121779" x="6426200" y="6738938"/>
          <p14:tracePt t="121782" x="6410325" y="6738938"/>
          <p14:tracePt t="121783" x="6386513" y="6731000"/>
          <p14:tracePt t="121785" x="6362700" y="6731000"/>
          <p14:tracePt t="121787" x="6346825" y="6731000"/>
          <p14:tracePt t="121789" x="6330950" y="6731000"/>
          <p14:tracePt t="121791" x="6307138" y="6731000"/>
          <p14:tracePt t="121793" x="6291263" y="6731000"/>
          <p14:tracePt t="121796" x="6267450" y="6723063"/>
          <p14:tracePt t="121797" x="6243638" y="6723063"/>
          <p14:tracePt t="121799" x="6227763" y="6723063"/>
          <p14:tracePt t="121801" x="6211888" y="6715125"/>
          <p14:tracePt t="121803" x="6188075" y="6715125"/>
          <p14:tracePt t="121805" x="6164263" y="6707188"/>
          <p14:tracePt t="121807" x="6140450" y="6707188"/>
          <p14:tracePt t="121809" x="6116638" y="6707188"/>
          <p14:tracePt t="121811" x="6100763" y="6707188"/>
          <p14:tracePt t="121813" x="6075363" y="6699250"/>
          <p14:tracePt t="121815" x="6059488" y="6699250"/>
          <p14:tracePt t="121817" x="6035675" y="6691313"/>
          <p14:tracePt t="121819" x="6011863" y="6681788"/>
          <p14:tracePt t="121821" x="5995988" y="6681788"/>
          <p14:tracePt t="121823" x="5972175" y="6673850"/>
          <p14:tracePt t="121825" x="5948363" y="6673850"/>
          <p14:tracePt t="121827" x="5924550" y="6673850"/>
          <p14:tracePt t="121829" x="5900738" y="6657975"/>
          <p14:tracePt t="121831" x="5884863" y="6657975"/>
          <p14:tracePt t="121833" x="5868988" y="6650038"/>
          <p14:tracePt t="121835" x="5845175" y="6650038"/>
          <p14:tracePt t="121837" x="5829300" y="6642100"/>
          <p14:tracePt t="121839" x="5805488" y="6642100"/>
          <p14:tracePt t="121841" x="5781675" y="6634163"/>
          <p14:tracePt t="121843" x="5765800" y="6626225"/>
          <p14:tracePt t="121845" x="5757863" y="6626225"/>
          <p14:tracePt t="121847" x="5732463" y="6618288"/>
          <p14:tracePt t="121849" x="5724525" y="6618288"/>
          <p14:tracePt t="121851" x="5700713" y="6610350"/>
          <p14:tracePt t="121853" x="5692775" y="6610350"/>
          <p14:tracePt t="121855" x="5676900" y="6602413"/>
          <p14:tracePt t="121857" x="5661025" y="6594475"/>
          <p14:tracePt t="121859" x="5653088" y="6594475"/>
          <p14:tracePt t="121861" x="5645150" y="6586538"/>
          <p14:tracePt t="121863" x="5629275" y="6586538"/>
          <p14:tracePt t="121865" x="5621338" y="6578600"/>
          <p14:tracePt t="121867" x="5613400" y="6578600"/>
          <p14:tracePt t="121869" x="5597525" y="6570663"/>
          <p14:tracePt t="121872" x="5589588" y="6570663"/>
          <p14:tracePt t="121873" x="5581650" y="6570663"/>
          <p14:tracePt t="121875" x="5573713" y="6562725"/>
          <p14:tracePt t="121877" x="5565775" y="6562725"/>
          <p14:tracePt t="121879" x="5557838" y="6562725"/>
          <p14:tracePt t="121881" x="5557838" y="6554788"/>
          <p14:tracePt t="121883" x="5549900" y="6554788"/>
          <p14:tracePt t="121886" x="5549900" y="6546850"/>
          <p14:tracePt t="121889" x="5541963" y="6546850"/>
          <p14:tracePt t="121903" x="5541963" y="6538913"/>
          <p14:tracePt t="121914" x="5549900" y="6538913"/>
          <p14:tracePt t="121917" x="5557838" y="6530975"/>
          <p14:tracePt t="121919" x="5565775" y="6530975"/>
          <p14:tracePt t="121921" x="5573713" y="6530975"/>
          <p14:tracePt t="121923" x="5589588" y="6523038"/>
          <p14:tracePt t="121925" x="5597525" y="6523038"/>
          <p14:tracePt t="121927" x="5605463" y="6523038"/>
          <p14:tracePt t="121929" x="5621338" y="6523038"/>
          <p14:tracePt t="121931" x="5637213" y="6523038"/>
          <p14:tracePt t="121933" x="5645150" y="6515100"/>
          <p14:tracePt t="121935" x="5661025" y="6515100"/>
          <p14:tracePt t="121937" x="5676900" y="6507163"/>
          <p14:tracePt t="121939" x="5692775" y="6507163"/>
          <p14:tracePt t="121941" x="5708650" y="6507163"/>
          <p14:tracePt t="121943" x="5724525" y="6507163"/>
          <p14:tracePt t="121945" x="5740400" y="6507163"/>
          <p14:tracePt t="121947" x="5757863" y="6507163"/>
          <p14:tracePt t="121949" x="5781675" y="6499225"/>
          <p14:tracePt t="121951" x="5797550" y="6499225"/>
          <p14:tracePt t="121953" x="5821363" y="6499225"/>
          <p14:tracePt t="121955" x="5837238" y="6499225"/>
          <p14:tracePt t="121957" x="5853113" y="6499225"/>
          <p14:tracePt t="121959" x="5876925" y="6491288"/>
          <p14:tracePt t="121961" x="5892800" y="6491288"/>
          <p14:tracePt t="121963" x="5908675" y="6491288"/>
          <p14:tracePt t="121965" x="5932488" y="6491288"/>
          <p14:tracePt t="121967" x="5956300" y="6491288"/>
          <p14:tracePt t="121969" x="5980113" y="6491288"/>
          <p14:tracePt t="121971" x="6003925" y="6483350"/>
          <p14:tracePt t="121973" x="6019800" y="6483350"/>
          <p14:tracePt t="121975" x="6043613" y="6483350"/>
          <p14:tracePt t="121977" x="6067425" y="6483350"/>
          <p14:tracePt t="121979" x="6083300" y="6483350"/>
          <p14:tracePt t="121981" x="6108700" y="6483350"/>
          <p14:tracePt t="121983" x="6132513" y="6483350"/>
          <p14:tracePt t="121985" x="6156325" y="6483350"/>
          <p14:tracePt t="121987" x="6180138" y="6483350"/>
          <p14:tracePt t="121989" x="6196013" y="6483350"/>
          <p14:tracePt t="121991" x="6219825" y="6483350"/>
          <p14:tracePt t="121993" x="6243638" y="6483350"/>
          <p14:tracePt t="121995" x="6259513" y="6483350"/>
          <p14:tracePt t="121997" x="6283325" y="6483350"/>
          <p14:tracePt t="121999" x="6307138" y="6483350"/>
          <p14:tracePt t="122001" x="6323013" y="6483350"/>
          <p14:tracePt t="122004" x="6346825" y="6483350"/>
          <p14:tracePt t="122005" x="6370638" y="6483350"/>
          <p14:tracePt t="122007" x="6394450" y="6483350"/>
          <p14:tracePt t="122009" x="6418263" y="6483350"/>
          <p14:tracePt t="122011" x="6442075" y="6483350"/>
          <p14:tracePt t="122013" x="6467475" y="6483350"/>
          <p14:tracePt t="122015" x="6491288" y="6483350"/>
          <p14:tracePt t="122018" x="6515100" y="6483350"/>
          <p14:tracePt t="122019" x="6538913" y="6483350"/>
          <p14:tracePt t="122021" x="6562725" y="6483350"/>
          <p14:tracePt t="122023" x="6586538" y="6483350"/>
          <p14:tracePt t="122025" x="6618288" y="6483350"/>
          <p14:tracePt t="122027" x="6650038" y="6483350"/>
          <p14:tracePt t="122029" x="6681788" y="6483350"/>
          <p14:tracePt t="122032" x="6705600" y="6483350"/>
          <p14:tracePt t="122033" x="6737350" y="6483350"/>
          <p14:tracePt t="122035" x="6777038" y="6483350"/>
          <p14:tracePt t="122037" x="6810375" y="6483350"/>
          <p14:tracePt t="122039" x="6842125" y="6483350"/>
          <p14:tracePt t="122041" x="6881813" y="6483350"/>
          <p14:tracePt t="122043" x="6921500" y="6491288"/>
          <p14:tracePt t="122046" x="6953250" y="6491288"/>
          <p14:tracePt t="122047" x="6992938" y="6491288"/>
          <p14:tracePt t="122049" x="7032625" y="6499225"/>
          <p14:tracePt t="122051" x="7072313" y="6499225"/>
          <p14:tracePt t="122053" x="7104063" y="6507163"/>
          <p14:tracePt t="122055" x="7153275" y="6507163"/>
          <p14:tracePt t="122057" x="7185025" y="6515100"/>
          <p14:tracePt t="122059" x="7232650" y="6515100"/>
          <p14:tracePt t="122061" x="7264400" y="6523038"/>
          <p14:tracePt t="122063" x="7304088" y="6523038"/>
          <p14:tracePt t="122065" x="7343775" y="6530975"/>
          <p14:tracePt t="122067" x="7383463" y="6530975"/>
          <p14:tracePt t="122069" x="7415213" y="6530975"/>
          <p14:tracePt t="122071" x="7454900" y="6530975"/>
          <p14:tracePt t="122073" x="7496175" y="6538913"/>
          <p14:tracePt t="122075" x="7543800" y="6538913"/>
          <p14:tracePt t="122077" x="7575550" y="6538913"/>
          <p14:tracePt t="122079" x="7607300" y="6546850"/>
          <p14:tracePt t="122081" x="7639050" y="6554788"/>
          <p14:tracePt t="122083" x="7670800" y="6554788"/>
          <p14:tracePt t="122085" x="7710488" y="6554788"/>
          <p14:tracePt t="122087" x="7742238" y="6554788"/>
          <p14:tracePt t="122089" x="7773988" y="6562725"/>
          <p14:tracePt t="122091" x="7805738" y="6562725"/>
          <p14:tracePt t="122093" x="7839075" y="6562725"/>
          <p14:tracePt t="122095" x="7878763" y="6570663"/>
          <p14:tracePt t="122097" x="7910513" y="6570663"/>
          <p14:tracePt t="122099" x="7934325" y="6570663"/>
          <p14:tracePt t="122101" x="7966075" y="6570663"/>
          <p14:tracePt t="122103" x="7989888" y="6578600"/>
          <p14:tracePt t="122105" x="8013700" y="6578600"/>
          <p14:tracePt t="122108" x="8037513" y="6578600"/>
          <p14:tracePt t="122109" x="8061325" y="6578600"/>
          <p14:tracePt t="122111" x="8093075" y="6578600"/>
          <p14:tracePt t="122113" x="8108950" y="6578600"/>
          <p14:tracePt t="122115" x="8132763" y="6578600"/>
          <p14:tracePt t="122117" x="8156575" y="6578600"/>
          <p14:tracePt t="122119" x="8172450" y="6578600"/>
          <p14:tracePt t="122122" x="8197850" y="6578600"/>
          <p14:tracePt t="122123" x="8213725" y="6578600"/>
          <p14:tracePt t="122125" x="8229600" y="6578600"/>
          <p14:tracePt t="122127" x="8253413" y="6578600"/>
          <p14:tracePt t="122129" x="8269288" y="6578600"/>
          <p14:tracePt t="122131" x="8293100" y="6578600"/>
          <p14:tracePt t="122133" x="8308975" y="6578600"/>
          <p14:tracePt t="122136" x="8324850" y="6578600"/>
          <p14:tracePt t="122137" x="8340725" y="6578600"/>
          <p14:tracePt t="122139" x="8364538" y="6578600"/>
          <p14:tracePt t="122141" x="8380413" y="6578600"/>
          <p14:tracePt t="122143" x="8396288" y="6578600"/>
          <p14:tracePt t="122145" x="8412163" y="6578600"/>
          <p14:tracePt t="122147" x="8435975" y="6578600"/>
          <p14:tracePt t="122150" x="8451850" y="6570663"/>
          <p14:tracePt t="122151" x="8467725" y="6570663"/>
          <p14:tracePt t="122153" x="8475663" y="6570663"/>
          <p14:tracePt t="122155" x="8491538" y="6570663"/>
          <p14:tracePt t="122157" x="8507413" y="6570663"/>
          <p14:tracePt t="122159" x="8523288" y="6570663"/>
          <p14:tracePt t="122161" x="8540750" y="6570663"/>
          <p14:tracePt t="122164" x="8548688" y="6570663"/>
          <p14:tracePt t="122165" x="8564563" y="6562725"/>
          <p14:tracePt t="122167" x="8572500" y="6562725"/>
          <p14:tracePt t="122169" x="8588375" y="6562725"/>
          <p14:tracePt t="122171" x="8596313" y="6562725"/>
          <p14:tracePt t="122173" x="8612188" y="6562725"/>
          <p14:tracePt t="122175" x="8628063" y="6562725"/>
          <p14:tracePt t="122177" x="8636000" y="6562725"/>
          <p14:tracePt t="122179" x="8643938" y="6562725"/>
          <p14:tracePt t="122181" x="8659813" y="6562725"/>
          <p14:tracePt t="122183" x="8667750" y="6562725"/>
          <p14:tracePt t="122185" x="8675688" y="6562725"/>
          <p14:tracePt t="122187" x="8691563" y="6562725"/>
          <p14:tracePt t="122189" x="8707438" y="6562725"/>
          <p14:tracePt t="122192" x="8715375" y="6562725"/>
          <p14:tracePt t="122193" x="8731250" y="6554788"/>
          <p14:tracePt t="122195" x="8739188" y="6554788"/>
          <p14:tracePt t="122197" x="8755063" y="6554788"/>
          <p14:tracePt t="122199" x="8778875" y="6554788"/>
          <p14:tracePt t="122202" x="8786813" y="6554788"/>
          <p14:tracePt t="122203" x="8802688" y="6554788"/>
          <p14:tracePt t="122205" x="8818563" y="6554788"/>
          <p14:tracePt t="122207" x="8834438" y="6554788"/>
          <p14:tracePt t="122209" x="8850313" y="6554788"/>
          <p14:tracePt t="122211" x="8874125" y="6554788"/>
          <p14:tracePt t="122213" x="8891588" y="6554788"/>
          <p14:tracePt t="122215" x="8907463" y="6554788"/>
          <p14:tracePt t="122217" x="8923338" y="6554788"/>
          <p14:tracePt t="122220" x="8939213" y="6554788"/>
          <p14:tracePt t="122221" x="8955088" y="6554788"/>
          <p14:tracePt t="122223" x="8970963" y="6554788"/>
          <p14:tracePt t="122225" x="8986838" y="6554788"/>
          <p14:tracePt t="122227" x="9010650" y="6554788"/>
          <p14:tracePt t="122229" x="9026525" y="6554788"/>
          <p14:tracePt t="122231" x="9042400" y="6554788"/>
          <p14:tracePt t="122233" x="9058275" y="6554788"/>
          <p14:tracePt t="122235" x="9074150" y="6554788"/>
          <p14:tracePt t="122237" x="9090025" y="6554788"/>
          <p14:tracePt t="122240" x="9105900" y="6554788"/>
          <p14:tracePt t="122241" x="9129713" y="6554788"/>
          <p14:tracePt t="122243" x="9145588" y="6554788"/>
          <p14:tracePt t="122245" x="9153525" y="6554788"/>
          <p14:tracePt t="122247" x="9169400" y="6554788"/>
          <p14:tracePt t="122249" x="9185275" y="6554788"/>
          <p14:tracePt t="122251" x="9201150" y="6554788"/>
          <p14:tracePt t="122254" x="9217025" y="6554788"/>
          <p14:tracePt t="122255" x="9234488" y="6554788"/>
          <p14:tracePt t="122257" x="9250363" y="6554788"/>
          <p14:tracePt t="122259" x="9258300" y="6554788"/>
          <p14:tracePt t="122261" x="9274175" y="6554788"/>
          <p14:tracePt t="122263" x="9290050" y="6554788"/>
          <p14:tracePt t="122265" x="9297988" y="6554788"/>
          <p14:tracePt t="122268" x="9313863" y="6554788"/>
          <p14:tracePt t="122269" x="9321800" y="6554788"/>
          <p14:tracePt t="122271" x="9337675" y="6554788"/>
          <p14:tracePt t="122273" x="9345613" y="6554788"/>
          <p14:tracePt t="122275" x="9353550" y="6554788"/>
          <p14:tracePt t="122277" x="9369425" y="6554788"/>
          <p14:tracePt t="122279" x="9377363" y="6554788"/>
          <p14:tracePt t="122282" x="9385300" y="6554788"/>
          <p14:tracePt t="122283" x="9393238" y="6554788"/>
          <p14:tracePt t="122285" x="9401175" y="6554788"/>
          <p14:tracePt t="122287" x="9409113" y="6554788"/>
          <p14:tracePt t="122289" x="9417050" y="6554788"/>
          <p14:tracePt t="122293" x="9424988" y="6554788"/>
          <p14:tracePt t="122297" x="9432925" y="6554788"/>
          <p14:tracePt t="122299" x="9440863" y="6554788"/>
          <p14:tracePt t="122582" x="9448800" y="6554788"/>
          <p14:tracePt t="124352" x="9448800" y="6538913"/>
          <p14:tracePt t="124352" x="9448800" y="6530975"/>
          <p14:tracePt t="124353" x="9448800" y="6523038"/>
          <p14:tracePt t="124355" x="9448800" y="6515100"/>
          <p14:tracePt t="124357" x="9448800" y="6507163"/>
          <p14:tracePt t="124359" x="9448800" y="6491288"/>
          <p14:tracePt t="124361" x="9448800" y="6483350"/>
          <p14:tracePt t="124363" x="9448800" y="6467475"/>
          <p14:tracePt t="124365" x="9448800" y="6459538"/>
          <p14:tracePt t="124367" x="9448800" y="6451600"/>
          <p14:tracePt t="124369" x="9448800" y="6443663"/>
          <p14:tracePt t="124371" x="9456738" y="6419850"/>
          <p14:tracePt t="124373" x="9456738" y="6411913"/>
          <p14:tracePt t="124375" x="9464675" y="6396038"/>
          <p14:tracePt t="124377" x="9464675" y="6380163"/>
          <p14:tracePt t="124379" x="9472613" y="6364288"/>
          <p14:tracePt t="124381" x="9472613" y="6338888"/>
          <p14:tracePt t="124383" x="9480550" y="6323013"/>
          <p14:tracePt t="124386" x="9488488" y="6299200"/>
          <p14:tracePt t="124387" x="9488488" y="6283325"/>
          <p14:tracePt t="124389" x="9496425" y="6259513"/>
          <p14:tracePt t="124391" x="9496425" y="6235700"/>
          <p14:tracePt t="124393" x="9504363" y="6211888"/>
          <p14:tracePt t="124395" x="9512300" y="6188075"/>
          <p14:tracePt t="124397" x="9520238" y="6164263"/>
          <p14:tracePt t="124399" x="9528175" y="6124575"/>
          <p14:tracePt t="124401" x="9536113" y="6100763"/>
          <p14:tracePt t="124403" x="9544050" y="6053138"/>
          <p14:tracePt t="124405" x="9551988" y="6029325"/>
          <p14:tracePt t="124407" x="9559925" y="5988050"/>
          <p14:tracePt t="124409" x="9567863" y="5948363"/>
          <p14:tracePt t="124411" x="9575800" y="5908675"/>
          <p14:tracePt t="124413" x="9585325" y="5861050"/>
          <p14:tracePt t="124415" x="9593263" y="5813425"/>
          <p14:tracePt t="124417" x="9601200" y="5773738"/>
          <p14:tracePt t="124419" x="9609138" y="5726113"/>
          <p14:tracePt t="124421" x="9625013" y="5670550"/>
          <p14:tracePt t="124423" x="9632950" y="5613400"/>
          <p14:tracePt t="124425" x="9648825" y="5557838"/>
          <p14:tracePt t="124427" x="9656763" y="5502275"/>
          <p14:tracePt t="124429" x="9672638" y="5438775"/>
          <p14:tracePt t="124431" x="9680575" y="5383213"/>
          <p14:tracePt t="124433" x="9696450" y="5319713"/>
          <p14:tracePt t="124435" x="9704388" y="5254625"/>
          <p14:tracePt t="124437" x="9720263" y="5199063"/>
          <p14:tracePt t="124439" x="9744075" y="5119688"/>
          <p14:tracePt t="124441" x="9752013" y="5064125"/>
          <p14:tracePt t="124443" x="9759950" y="5008563"/>
          <p14:tracePt t="124445" x="9775825" y="4943475"/>
          <p14:tracePt t="124447" x="9783763" y="4887913"/>
          <p14:tracePt t="124449" x="9799638" y="4832350"/>
          <p14:tracePt t="124451" x="9807575" y="4768850"/>
          <p14:tracePt t="124453" x="9823450" y="4721225"/>
          <p14:tracePt t="124455" x="9831388" y="4681538"/>
          <p14:tracePt t="124457" x="9847263" y="4624388"/>
          <p14:tracePt t="124459" x="9847263" y="4576763"/>
          <p14:tracePt t="124462" x="9855200" y="4529138"/>
          <p14:tracePt t="124463" x="9871075" y="4497388"/>
          <p14:tracePt t="124465" x="9879013" y="4457700"/>
          <p14:tracePt t="124467" x="9894888" y="4418013"/>
          <p14:tracePt t="124469" x="9902825" y="4378325"/>
          <p14:tracePt t="124471" x="9918700" y="4346575"/>
          <p14:tracePt t="124473" x="9926638" y="4322763"/>
          <p14:tracePt t="124476" x="9936163" y="4281488"/>
          <p14:tracePt t="124477" x="9952038" y="4257675"/>
          <p14:tracePt t="124479" x="9959975" y="4233863"/>
          <p14:tracePt t="124481" x="9967913" y="4202113"/>
          <p14:tracePt t="124483" x="9991725" y="4178300"/>
          <p14:tracePt t="124485" x="9999663" y="4154488"/>
          <p14:tracePt t="124487" x="10007600" y="4138613"/>
          <p14:tracePt t="124490" x="10023475" y="4106863"/>
          <p14:tracePt t="124491" x="10031413" y="4090988"/>
          <p14:tracePt t="124493" x="10047288" y="4075113"/>
          <p14:tracePt t="124495" x="10055225" y="4051300"/>
          <p14:tracePt t="124497" x="10063163" y="4035425"/>
          <p14:tracePt t="124499" x="10079038" y="4011613"/>
          <p14:tracePt t="124501" x="10086975" y="4003675"/>
          <p14:tracePt t="124503" x="10094913" y="3979863"/>
          <p14:tracePt t="124505" x="10102850" y="3963988"/>
          <p14:tracePt t="124507" x="10110788" y="3956050"/>
          <p14:tracePt t="124509" x="10126663" y="3938588"/>
          <p14:tracePt t="124511" x="10126663" y="3922713"/>
          <p14:tracePt t="124513" x="10134600" y="3906838"/>
          <p14:tracePt t="124515" x="10142538" y="3890963"/>
          <p14:tracePt t="124517" x="10142538" y="3875088"/>
          <p14:tracePt t="124519" x="10150475" y="3859213"/>
          <p14:tracePt t="124521" x="10158413" y="3851275"/>
          <p14:tracePt t="124523" x="10158413" y="3835400"/>
          <p14:tracePt t="124525" x="10158413" y="3819525"/>
          <p14:tracePt t="124527" x="10166350" y="3803650"/>
          <p14:tracePt t="124529" x="10166350" y="3795713"/>
          <p14:tracePt t="124531" x="10174288" y="3779838"/>
          <p14:tracePt t="124533" x="10174288" y="3763963"/>
          <p14:tracePt t="124535" x="10182225" y="3756025"/>
          <p14:tracePt t="124537" x="10182225" y="3740150"/>
          <p14:tracePt t="124539" x="10182225" y="3732213"/>
          <p14:tracePt t="124541" x="10182225" y="3708400"/>
          <p14:tracePt t="124543" x="10182225" y="3700463"/>
          <p14:tracePt t="124545" x="10190163" y="3684588"/>
          <p14:tracePt t="124547" x="10190163" y="3668713"/>
          <p14:tracePt t="124549" x="10198100" y="3652838"/>
          <p14:tracePt t="124551" x="10198100" y="3636963"/>
          <p14:tracePt t="124553" x="10206038" y="3613150"/>
          <p14:tracePt t="124555" x="10206038" y="3605213"/>
          <p14:tracePt t="124557" x="10206038" y="3587750"/>
          <p14:tracePt t="124559" x="10206038" y="3563938"/>
          <p14:tracePt t="124561" x="10206038" y="3548063"/>
          <p14:tracePt t="124563" x="10213975" y="3532188"/>
          <p14:tracePt t="124565" x="10213975" y="3508375"/>
          <p14:tracePt t="124567" x="10221913" y="3484563"/>
          <p14:tracePt t="124569" x="10221913" y="3460750"/>
          <p14:tracePt t="124571" x="10221913" y="3444875"/>
          <p14:tracePt t="124573" x="10221913" y="3429000"/>
          <p14:tracePt t="124575" x="10221913" y="3405188"/>
          <p14:tracePt t="124577" x="10221913" y="3381375"/>
          <p14:tracePt t="124580" x="10221913" y="3365500"/>
          <p14:tracePt t="124581" x="10229850" y="3341688"/>
          <p14:tracePt t="124583" x="10229850" y="3325813"/>
          <p14:tracePt t="124585" x="10229850" y="3302000"/>
          <p14:tracePt t="124587" x="10229850" y="3286125"/>
          <p14:tracePt t="124589" x="10229850" y="3262313"/>
          <p14:tracePt t="124591" x="10229850" y="3236913"/>
          <p14:tracePt t="124594" x="10229850" y="3221038"/>
          <p14:tracePt t="124595" x="10229850" y="3205163"/>
          <p14:tracePt t="124597" x="10229850" y="3181350"/>
          <p14:tracePt t="124599" x="10229850" y="3165475"/>
          <p14:tracePt t="124601" x="10229850" y="3149600"/>
          <p14:tracePt t="124603" x="10229850" y="3133725"/>
          <p14:tracePt t="124605" x="10229850" y="3117850"/>
          <p14:tracePt t="124608" x="10229850" y="3094038"/>
          <p14:tracePt t="124609" x="10229850" y="3086100"/>
          <p14:tracePt t="124611" x="10229850" y="3070225"/>
          <p14:tracePt t="124613" x="10229850" y="3062288"/>
          <p14:tracePt t="124615" x="10229850" y="3046413"/>
          <p14:tracePt t="124617" x="10229850" y="3030538"/>
          <p14:tracePt t="124619" x="10229850" y="3022600"/>
          <p14:tracePt t="124621" x="10229850" y="3014663"/>
          <p14:tracePt t="124623" x="10229850" y="3006725"/>
          <p14:tracePt t="124625" x="10229850" y="2990850"/>
          <p14:tracePt t="124627" x="10229850" y="2982913"/>
          <p14:tracePt t="124629" x="10229850" y="2967038"/>
          <p14:tracePt t="124631" x="10229850" y="2959100"/>
          <p14:tracePt t="124633" x="10221913" y="2951163"/>
          <p14:tracePt t="124635" x="10213975" y="2935288"/>
          <p14:tracePt t="124637" x="10213975" y="2927350"/>
          <p14:tracePt t="124639" x="10213975" y="2909888"/>
          <p14:tracePt t="124641" x="10206038" y="2909888"/>
          <p14:tracePt t="124643" x="10206038" y="2894013"/>
          <p14:tracePt t="124645" x="10198100" y="2886075"/>
          <p14:tracePt t="124647" x="10190163" y="2878138"/>
          <p14:tracePt t="124649" x="10190163" y="2870200"/>
          <p14:tracePt t="124651" x="10182225" y="2862263"/>
          <p14:tracePt t="124653" x="10182225" y="2854325"/>
          <p14:tracePt t="124655" x="10174288" y="2846388"/>
          <p14:tracePt t="124657" x="10166350" y="2838450"/>
          <p14:tracePt t="124661" x="10158413" y="2830513"/>
          <p14:tracePt t="124665" x="10150475" y="2822575"/>
          <p14:tracePt t="124667" x="10142538" y="2822575"/>
          <p14:tracePt t="124671" x="10134600" y="2822575"/>
          <p14:tracePt t="124673" x="10134600" y="2814638"/>
          <p14:tracePt t="124675" x="10126663" y="2814638"/>
          <p14:tracePt t="124679" x="10118725" y="2814638"/>
          <p14:tracePt t="124681" x="10118725" y="2806700"/>
          <p14:tracePt t="124683" x="10102850" y="2806700"/>
          <p14:tracePt t="124687" x="10094913" y="2806700"/>
          <p14:tracePt t="124691" x="10079038" y="2806700"/>
          <p14:tracePt t="124695" x="10071100" y="2806700"/>
          <p14:tracePt t="124698" x="10063163" y="2806700"/>
          <p14:tracePt t="124699" x="10055225" y="2806700"/>
          <p14:tracePt t="124701" x="10047288" y="2806700"/>
          <p14:tracePt t="124703" x="10031413" y="2806700"/>
          <p14:tracePt t="124705" x="10015538" y="2806700"/>
          <p14:tracePt t="124707" x="10007600" y="2806700"/>
          <p14:tracePt t="124709" x="9999663" y="2806700"/>
          <p14:tracePt t="124712" x="9975850" y="2806700"/>
          <p14:tracePt t="124713" x="9967913" y="2806700"/>
          <p14:tracePt t="124715" x="9952038" y="2806700"/>
          <p14:tracePt t="124717" x="9936163" y="2806700"/>
          <p14:tracePt t="124719" x="9910763" y="2806700"/>
          <p14:tracePt t="124721" x="9902825" y="2806700"/>
          <p14:tracePt t="124723" x="9879013" y="2814638"/>
          <p14:tracePt t="124726" x="9855200" y="2822575"/>
          <p14:tracePt t="124727" x="9839325" y="2822575"/>
          <p14:tracePt t="124729" x="9815513" y="2822575"/>
          <p14:tracePt t="124731" x="9799638" y="2830513"/>
          <p14:tracePt t="124733" x="9775825" y="2830513"/>
          <p14:tracePt t="124735" x="9759950" y="2838450"/>
          <p14:tracePt t="124737" x="9736138" y="2846388"/>
          <p14:tracePt t="124740" x="9712325" y="2846388"/>
          <p14:tracePt t="124741" x="9688513" y="2854325"/>
          <p14:tracePt t="124743" x="9664700" y="2854325"/>
          <p14:tracePt t="124745" x="9640888" y="2862263"/>
          <p14:tracePt t="124747" x="9609138" y="2870200"/>
          <p14:tracePt t="124749" x="9593263" y="2870200"/>
          <p14:tracePt t="124751" x="9559925" y="2878138"/>
          <p14:tracePt t="124754" x="9536113" y="2878138"/>
          <p14:tracePt t="124755" x="9512300" y="2878138"/>
          <p14:tracePt t="124757" x="9488488" y="2878138"/>
          <p14:tracePt t="124759" x="9456738" y="2886075"/>
          <p14:tracePt t="124761" x="9417050" y="2886075"/>
          <p14:tracePt t="124763" x="9385300" y="2894013"/>
          <p14:tracePt t="124765" x="9353550" y="2894013"/>
          <p14:tracePt t="124767" x="9329738" y="2894013"/>
          <p14:tracePt t="124769" x="9290050" y="2894013"/>
          <p14:tracePt t="124771" x="9258300" y="2901950"/>
          <p14:tracePt t="124773" x="9217025" y="2901950"/>
          <p14:tracePt t="124775" x="9177338" y="2901950"/>
          <p14:tracePt t="124777" x="9145588" y="2901950"/>
          <p14:tracePt t="124779" x="9097963" y="2901950"/>
          <p14:tracePt t="124781" x="9058275" y="2901950"/>
          <p14:tracePt t="124783" x="9026525" y="2901950"/>
          <p14:tracePt t="124785" x="8970963" y="2901950"/>
          <p14:tracePt t="124787" x="8939213" y="2901950"/>
          <p14:tracePt t="124789" x="8891588" y="2901950"/>
          <p14:tracePt t="124791" x="8842375" y="2894013"/>
          <p14:tracePt t="124793" x="8794750" y="2886075"/>
          <p14:tracePt t="124795" x="8755063" y="2886075"/>
          <p14:tracePt t="124797" x="8683625" y="2870200"/>
          <p14:tracePt t="124799" x="8643938" y="2862263"/>
          <p14:tracePt t="124801" x="8572500" y="2846388"/>
          <p14:tracePt t="124803" x="8515350" y="2838450"/>
          <p14:tracePt t="124805" x="8459788" y="2814638"/>
          <p14:tracePt t="124807" x="8404225" y="2798763"/>
          <p14:tracePt t="124809" x="8348663" y="2790825"/>
          <p14:tracePt t="124811" x="8277225" y="2767013"/>
          <p14:tracePt t="124813" x="8221663" y="2751138"/>
          <p14:tracePt t="124815" x="8164513" y="2727325"/>
          <p14:tracePt t="124817" x="8093075" y="2711450"/>
          <p14:tracePt t="124819" x="8029575" y="2671763"/>
          <p14:tracePt t="124821" x="7974013" y="2647950"/>
          <p14:tracePt t="124823" x="7894638" y="2624138"/>
          <p14:tracePt t="124825" x="7839075" y="2600325"/>
          <p14:tracePt t="124827" x="7781925" y="2576513"/>
          <p14:tracePt t="124830" x="7710488" y="2543175"/>
          <p14:tracePt t="124831" x="7646988" y="2503488"/>
          <p14:tracePt t="124833" x="7591425" y="2479675"/>
          <p14:tracePt t="124835" x="7519988" y="2439988"/>
          <p14:tracePt t="124837" x="7470775" y="2416175"/>
          <p14:tracePt t="124839" x="7407275" y="2384425"/>
          <p14:tracePt t="124841" x="7343775" y="2352675"/>
          <p14:tracePt t="124844" x="7296150" y="2320925"/>
          <p14:tracePt t="124845" x="7240588" y="2289175"/>
          <p14:tracePt t="124847" x="7192963" y="2257425"/>
          <p14:tracePt t="124849" x="7145338" y="2224088"/>
          <p14:tracePt t="124851" x="7096125" y="2176463"/>
          <p14:tracePt t="124853" x="7056438" y="2160588"/>
          <p14:tracePt t="124855" x="7008813" y="2112963"/>
          <p14:tracePt t="124858" x="6977063" y="2089150"/>
          <p14:tracePt t="124859" x="6945313" y="2049463"/>
          <p14:tracePt t="124861" x="6905625" y="2017713"/>
          <p14:tracePt t="124863" x="6873875" y="1978025"/>
          <p14:tracePt t="124865" x="6842125" y="1954213"/>
          <p14:tracePt t="124867" x="6810375" y="1914525"/>
          <p14:tracePt t="124869" x="6794500" y="1881188"/>
          <p14:tracePt t="124872" x="6761163" y="1849438"/>
          <p14:tracePt t="124873" x="6745288" y="1809750"/>
          <p14:tracePt t="124875" x="6721475" y="1770063"/>
          <p14:tracePt t="124877" x="6705600" y="1738313"/>
          <p14:tracePt t="124879" x="6689725" y="1698625"/>
          <p14:tracePt t="124881" x="6673850" y="1666875"/>
          <p14:tracePt t="124883" x="6657975" y="1627188"/>
          <p14:tracePt t="124885" x="6642100" y="1595438"/>
          <p14:tracePt t="124887" x="6634163" y="1555750"/>
          <p14:tracePt t="124889" x="6626225" y="1514475"/>
          <p14:tracePt t="124891" x="6618288" y="1474788"/>
          <p14:tracePt t="124893" x="6610350" y="1443038"/>
          <p14:tracePt t="124895" x="6610350" y="1395413"/>
          <p14:tracePt t="124897" x="6602413" y="1363663"/>
          <p14:tracePt t="124899" x="6602413" y="1323975"/>
          <p14:tracePt t="124901" x="6602413" y="1292225"/>
          <p14:tracePt t="124903" x="6602413" y="1252538"/>
          <p14:tracePt t="124905" x="6602413" y="1212850"/>
          <p14:tracePt t="124907" x="6602413" y="1171575"/>
          <p14:tracePt t="124909" x="6602413" y="1123950"/>
          <p14:tracePt t="124911" x="6602413" y="1092200"/>
          <p14:tracePt t="124913" x="6602413" y="1044575"/>
          <p14:tracePt t="124921" x="6626225" y="933450"/>
          <p14:tracePt t="124921" x="6626225" y="901700"/>
          <p14:tracePt t="124923" x="6634163" y="862013"/>
          <p14:tracePt t="124925" x="6650038" y="828675"/>
          <p14:tracePt t="124927" x="6665913" y="788988"/>
          <p14:tracePt t="124929" x="6681788" y="765175"/>
          <p14:tracePt t="124931" x="6697663" y="725488"/>
          <p14:tracePt t="124933" x="6713538" y="701675"/>
          <p14:tracePt t="124935" x="6729413" y="677863"/>
          <p14:tracePt t="124937" x="6745288" y="646113"/>
          <p14:tracePt t="124939" x="6769100" y="630238"/>
          <p14:tracePt t="124941" x="6794500" y="598488"/>
          <p14:tracePt t="124943" x="6826250" y="574675"/>
          <p14:tracePt t="124945" x="6850063" y="550863"/>
          <p14:tracePt t="124947" x="6881813" y="527050"/>
          <p14:tracePt t="124949" x="6905625" y="501650"/>
          <p14:tracePt t="124951" x="6945313" y="477838"/>
          <p14:tracePt t="124953" x="6985000" y="454025"/>
          <p14:tracePt t="124955" x="7016750" y="438150"/>
          <p14:tracePt t="124957" x="7064375" y="414338"/>
          <p14:tracePt t="124959" x="7104063" y="398463"/>
          <p14:tracePt t="124962" x="7153275" y="374650"/>
          <p14:tracePt t="124963" x="7200900" y="358775"/>
          <p14:tracePt t="124965" x="7240588" y="342900"/>
          <p14:tracePt t="124967" x="7296150" y="319088"/>
          <p14:tracePt t="124969" x="7351713" y="303213"/>
          <p14:tracePt t="124971" x="7399338" y="287338"/>
          <p14:tracePt t="124973" x="7470775" y="271463"/>
          <p14:tracePt t="124976" x="7519988" y="263525"/>
          <p14:tracePt t="124977" x="7591425" y="247650"/>
          <p14:tracePt t="124979" x="7654925" y="231775"/>
          <p14:tracePt t="124981" x="7718425" y="223838"/>
          <p14:tracePt t="124983" x="7781925" y="215900"/>
          <p14:tracePt t="124985" x="7854950" y="200025"/>
          <p14:tracePt t="124987" x="7918450" y="200025"/>
          <p14:tracePt t="124990" x="7981950" y="192088"/>
          <p14:tracePt t="124991" x="8053388" y="184150"/>
          <p14:tracePt t="124993" x="8132763" y="176213"/>
          <p14:tracePt t="124995" x="8197850" y="176213"/>
          <p14:tracePt t="124997" x="8269288" y="166688"/>
          <p14:tracePt t="124999" x="8332788" y="166688"/>
          <p14:tracePt t="125001" x="8412163" y="166688"/>
          <p14:tracePt t="125003" x="8475663" y="166688"/>
          <p14:tracePt t="125005" x="8523288" y="158750"/>
          <p14:tracePt t="125007" x="8604250" y="158750"/>
          <p14:tracePt t="125009" x="8667750" y="158750"/>
          <p14:tracePt t="125011" x="8731250" y="158750"/>
          <p14:tracePt t="125013" x="8794750" y="158750"/>
          <p14:tracePt t="125015" x="8850313" y="158750"/>
          <p14:tracePt t="125017" x="8915400" y="158750"/>
          <p14:tracePt t="125019" x="8963025" y="158750"/>
          <p14:tracePt t="125021" x="9018588" y="166688"/>
          <p14:tracePt t="125023" x="9082088" y="166688"/>
          <p14:tracePt t="125025" x="9129713" y="166688"/>
          <p14:tracePt t="125027" x="9185275" y="176213"/>
          <p14:tracePt t="125029" x="9242425" y="184150"/>
          <p14:tracePt t="125031" x="9282113" y="192088"/>
          <p14:tracePt t="125033" x="9337675" y="200025"/>
          <p14:tracePt t="125035" x="9393238" y="215900"/>
          <p14:tracePt t="125037" x="9440863" y="223838"/>
          <p14:tracePt t="125039" x="9496425" y="239713"/>
          <p14:tracePt t="125041" x="9528175" y="247650"/>
          <p14:tracePt t="125043" x="9575800" y="263525"/>
          <p14:tracePt t="125045" x="9632950" y="279400"/>
          <p14:tracePt t="125047" x="9672638" y="295275"/>
          <p14:tracePt t="125049" x="9712325" y="311150"/>
          <p14:tracePt t="125051" x="9759950" y="327025"/>
          <p14:tracePt t="125053" x="9799638" y="350838"/>
          <p14:tracePt t="125055" x="9847263" y="358775"/>
          <p14:tracePt t="125057" x="9879013" y="374650"/>
          <p14:tracePt t="125059" x="9918700" y="398463"/>
          <p14:tracePt t="125061" x="9944100" y="414338"/>
          <p14:tracePt t="125063" x="9983788" y="438150"/>
          <p14:tracePt t="125066" x="10007600" y="454025"/>
          <p14:tracePt t="125067" x="10039350" y="477838"/>
          <p14:tracePt t="125069" x="10055225" y="493713"/>
          <p14:tracePt t="125071" x="10079038" y="519113"/>
          <p14:tracePt t="125073" x="10102850" y="534988"/>
          <p14:tracePt t="125075" x="10118725" y="550863"/>
          <p14:tracePt t="125077" x="10142538" y="582613"/>
          <p14:tracePt t="125080" x="10150475" y="598488"/>
          <p14:tracePt t="125081" x="10174288" y="622300"/>
          <p14:tracePt t="125083" x="10182225" y="654050"/>
          <p14:tracePt t="125085" x="10198100" y="677863"/>
          <p14:tracePt t="125087" x="10206038" y="701675"/>
          <p14:tracePt t="125089" x="10213975" y="725488"/>
          <p14:tracePt t="125091" x="10229850" y="765175"/>
          <p14:tracePt t="125094" x="10237788" y="796925"/>
          <p14:tracePt t="125095" x="10245725" y="828675"/>
          <p14:tracePt t="125097" x="10253663" y="869950"/>
          <p14:tracePt t="125099" x="10269538" y="901700"/>
          <p14:tracePt t="125101" x="10269538" y="941388"/>
          <p14:tracePt t="125103" x="10269538" y="981075"/>
          <p14:tracePt t="125105" x="10279063" y="1028700"/>
          <p14:tracePt t="125108" x="10287000" y="1060450"/>
          <p14:tracePt t="125109" x="10287000" y="1100138"/>
          <p14:tracePt t="125111" x="10294938" y="1147763"/>
          <p14:tracePt t="125113" x="10294938" y="1195388"/>
          <p14:tracePt t="125115" x="10294938" y="1236663"/>
          <p14:tracePt t="125117" x="10294938" y="1276350"/>
          <p14:tracePt t="125119" x="10294938" y="1331913"/>
          <p14:tracePt t="125122" x="10294938" y="1379538"/>
          <p14:tracePt t="125123" x="10294938" y="1419225"/>
          <p14:tracePt t="125125" x="10294938" y="1474788"/>
          <p14:tracePt t="125127" x="10294938" y="1506538"/>
          <p14:tracePt t="125129" x="10294938" y="1563688"/>
          <p14:tracePt t="125131" x="10294938" y="1603375"/>
          <p14:tracePt t="125133" x="10287000" y="1651000"/>
          <p14:tracePt t="125136" x="10279063" y="1690688"/>
          <p14:tracePt t="125137" x="10269538" y="1738313"/>
          <p14:tracePt t="125139" x="10261600" y="1785938"/>
          <p14:tracePt t="125141" x="10261600" y="1825625"/>
          <p14:tracePt t="125143" x="10253663" y="1873250"/>
          <p14:tracePt t="125145" x="10237788" y="1906588"/>
          <p14:tracePt t="125147" x="10221913" y="1954213"/>
          <p14:tracePt t="125149" x="10206038" y="1993900"/>
          <p14:tracePt t="125151" x="10190163" y="2033588"/>
          <p14:tracePt t="125153" x="10166350" y="2073275"/>
          <p14:tracePt t="125155" x="10158413" y="2097088"/>
          <p14:tracePt t="125157" x="10142538" y="2136775"/>
          <p14:tracePt t="125159" x="10110788" y="2176463"/>
          <p14:tracePt t="125161" x="10086975" y="2200275"/>
          <p14:tracePt t="125163" x="10063163" y="2241550"/>
          <p14:tracePt t="125165" x="10039350" y="2265363"/>
          <p14:tracePt t="125167" x="9999663" y="2289175"/>
          <p14:tracePt t="125169" x="9967913" y="2320925"/>
          <p14:tracePt t="125171" x="9936163" y="2344738"/>
          <p14:tracePt t="125173" x="9886950" y="2376488"/>
          <p14:tracePt t="125175" x="9847263" y="2392363"/>
          <p14:tracePt t="125177" x="9807575" y="2408238"/>
          <p14:tracePt t="125179" x="9744075" y="2432050"/>
          <p14:tracePt t="125181" x="9704388" y="2447925"/>
          <p14:tracePt t="125183" x="9656763" y="2463800"/>
          <p14:tracePt t="125185" x="9593263" y="2479675"/>
          <p14:tracePt t="125187" x="9536113" y="2487613"/>
          <p14:tracePt t="125189" x="9480550" y="2503488"/>
          <p14:tracePt t="125191" x="9417050" y="2511425"/>
          <p14:tracePt t="125193" x="9361488" y="2519363"/>
          <p14:tracePt t="125195" x="9282113" y="2527300"/>
          <p14:tracePt t="125198" x="9224963" y="2535238"/>
          <p14:tracePt t="125199" x="9161463" y="2535238"/>
          <p14:tracePt t="125201" x="9090025" y="2535238"/>
          <p14:tracePt t="125203" x="9034463" y="2535238"/>
          <p14:tracePt t="125205" x="8970963" y="2535238"/>
          <p14:tracePt t="125207" x="8907463" y="2535238"/>
          <p14:tracePt t="125209" x="8842375" y="2535238"/>
          <p14:tracePt t="125212" x="8786813" y="2535238"/>
          <p14:tracePt t="125213" x="8715375" y="2527300"/>
          <p14:tracePt t="125215" x="8659813" y="2519363"/>
          <p14:tracePt t="125217" x="8596313" y="2511425"/>
          <p14:tracePt t="125219" x="8548688" y="2503488"/>
          <p14:tracePt t="125221" x="8491538" y="2487613"/>
          <p14:tracePt t="125223" x="8435975" y="2479675"/>
          <p14:tracePt t="125226" x="8396288" y="2471738"/>
          <p14:tracePt t="125227" x="8340725" y="2455863"/>
          <p14:tracePt t="125229" x="8293100" y="2455863"/>
          <p14:tracePt t="125231" x="8261350" y="2447925"/>
          <p14:tracePt t="125233" x="8213725" y="2432050"/>
          <p14:tracePt t="125235" x="8180388" y="2424113"/>
          <p14:tracePt t="125237" x="8140700" y="2408238"/>
          <p14:tracePt t="125239" x="8108950" y="2392363"/>
          <p14:tracePt t="125241" x="8077200" y="2392363"/>
          <p14:tracePt t="125243" x="8053388" y="2376488"/>
          <p14:tracePt t="125245" x="8029575" y="2360613"/>
          <p14:tracePt t="125247" x="8005763" y="2352675"/>
          <p14:tracePt t="125249" x="7989888" y="2352675"/>
          <p14:tracePt t="125251" x="7966075" y="2336800"/>
          <p14:tracePt t="125253" x="7950200" y="2328863"/>
          <p14:tracePt t="125255" x="7934325" y="2320925"/>
          <p14:tracePt t="125257" x="7926388" y="2312988"/>
          <p14:tracePt t="125259" x="7910513" y="2312988"/>
          <p14:tracePt t="125261" x="7902575" y="2297113"/>
          <p14:tracePt t="125263" x="7894638" y="2297113"/>
          <p14:tracePt t="125265" x="7886700" y="2289175"/>
          <p14:tracePt t="125267" x="7878763" y="2281238"/>
          <p14:tracePt t="125271" x="7870825" y="2281238"/>
          <p14:tracePt t="125273" x="7870825" y="2273300"/>
          <p14:tracePt t="125275" x="7862888" y="2273300"/>
          <p14:tracePt t="125279" x="7854950" y="2273300"/>
          <p14:tracePt t="125285" x="7854950" y="2265363"/>
          <p14:tracePt t="125312" x="7847013" y="2257425"/>
          <p14:tracePt t="125316" x="7839075" y="2257425"/>
          <p14:tracePt t="125317" x="7829550" y="2257425"/>
          <p14:tracePt t="125319" x="7821613" y="2257425"/>
          <p14:tracePt t="125321" x="7813675" y="2249488"/>
          <p14:tracePt t="125323" x="7805738" y="2249488"/>
          <p14:tracePt t="125325" x="7789863" y="2249488"/>
          <p14:tracePt t="125327" x="7773988" y="2241550"/>
          <p14:tracePt t="125330" x="7758113" y="2241550"/>
          <p14:tracePt t="125331" x="7734300" y="2233613"/>
          <p14:tracePt t="125333" x="7718425" y="2224088"/>
          <p14:tracePt t="125335" x="7702550" y="2224088"/>
          <p14:tracePt t="125337" x="7678738" y="2224088"/>
          <p14:tracePt t="125339" x="7654925" y="2216150"/>
          <p14:tracePt t="125341" x="7631113" y="2216150"/>
          <p14:tracePt t="125344" x="7599363" y="2208213"/>
          <p14:tracePt t="125345" x="7575550" y="2200275"/>
          <p14:tracePt t="125347" x="7535863" y="2192338"/>
          <p14:tracePt t="125349" x="7512050" y="2192338"/>
          <p14:tracePt t="125351" x="7470775" y="2184400"/>
          <p14:tracePt t="125353" x="7431088" y="2176463"/>
          <p14:tracePt t="125355" x="7391400" y="2168525"/>
          <p14:tracePt t="125358" x="7351713" y="2160588"/>
          <p14:tracePt t="125359" x="7304088" y="2152650"/>
          <p14:tracePt t="125361" x="7264400" y="2144713"/>
          <p14:tracePt t="125363" x="7216775" y="2144713"/>
          <p14:tracePt t="125365" x="7177088" y="2136775"/>
          <p14:tracePt t="125367" x="7127875" y="2128838"/>
          <p14:tracePt t="125369" x="7072313" y="2120900"/>
          <p14:tracePt t="125371" x="7016750" y="2112963"/>
          <p14:tracePt t="125373" x="6977063" y="2105025"/>
          <p14:tracePt t="125375" x="6905625" y="2097088"/>
          <p14:tracePt t="125377" x="6865938" y="2089150"/>
          <p14:tracePt t="125379" x="6802438" y="2081213"/>
          <p14:tracePt t="125381" x="6753225" y="2081213"/>
          <p14:tracePt t="125383" x="6697663" y="2065338"/>
          <p14:tracePt t="125385" x="6634163" y="2057400"/>
          <p14:tracePt t="125387" x="6586538" y="2049463"/>
          <p14:tracePt t="125389" x="6538913" y="2041525"/>
          <p14:tracePt t="125391" x="6483350" y="2025650"/>
          <p14:tracePt t="125393" x="6426200" y="2017713"/>
          <p14:tracePt t="125395" x="6354763" y="2009775"/>
          <p14:tracePt t="125397" x="6315075" y="1993900"/>
          <p14:tracePt t="125399" x="6259513" y="1993900"/>
          <p14:tracePt t="125401" x="6203950" y="1985963"/>
          <p14:tracePt t="125403" x="6148388" y="1970088"/>
          <p14:tracePt t="125405" x="6100763" y="1962150"/>
          <p14:tracePt t="125407" x="6043613" y="1954213"/>
          <p14:tracePt t="125409" x="6003925" y="1938338"/>
          <p14:tracePt t="125411" x="5948363" y="1930400"/>
          <p14:tracePt t="125413" x="5900738" y="1922463"/>
          <p14:tracePt t="125415" x="5868988" y="1906588"/>
          <p14:tracePt t="125417" x="5813425" y="1898650"/>
          <p14:tracePt t="125419" x="5773738" y="1881188"/>
          <p14:tracePt t="125421" x="5732463" y="1873250"/>
          <p14:tracePt t="125423" x="5684838" y="1857375"/>
          <p14:tracePt t="125425" x="5653088" y="1849438"/>
          <p14:tracePt t="125427" x="5605463" y="1841500"/>
          <p14:tracePt t="125429" x="5557838" y="1833563"/>
          <p14:tracePt t="125431" x="5526088" y="1817688"/>
          <p14:tracePt t="125433" x="5478463" y="1809750"/>
          <p14:tracePt t="125435" x="5446713" y="1793875"/>
          <p14:tracePt t="125437" x="5407025" y="1785938"/>
          <p14:tracePt t="125439" x="5357813" y="1770063"/>
          <p14:tracePt t="125441" x="5334000" y="1762125"/>
          <p14:tracePt t="125443" x="5302250" y="1754188"/>
          <p14:tracePt t="125445" x="5262563" y="1746250"/>
          <p14:tracePt t="125448" x="5230813" y="1730375"/>
          <p14:tracePt t="125449" x="5207000" y="1722438"/>
          <p14:tracePt t="125451" x="5167313" y="1714500"/>
          <p14:tracePt t="125453" x="5143500" y="1714500"/>
          <p14:tracePt t="125455" x="5119688" y="1706563"/>
          <p14:tracePt t="125457" x="5095875" y="1698625"/>
          <p14:tracePt t="125459" x="5072063" y="1690688"/>
          <p14:tracePt t="125462" x="5046663" y="1682750"/>
          <p14:tracePt t="125463" x="5030788" y="1674813"/>
          <p14:tracePt t="125465" x="5006975" y="1674813"/>
          <p14:tracePt t="125467" x="4991100" y="1666875"/>
          <p14:tracePt t="125469" x="4975225" y="1658938"/>
          <p14:tracePt t="125471" x="4967288" y="1658938"/>
          <p14:tracePt t="125473" x="4951413" y="1658938"/>
          <p14:tracePt t="125476" x="4935538" y="1658938"/>
          <p14:tracePt t="125477" x="4927600" y="1651000"/>
          <p14:tracePt t="125479" x="4919663" y="1651000"/>
          <p14:tracePt t="125481" x="4911725" y="1643063"/>
          <p14:tracePt t="125485" x="4903788" y="1643063"/>
          <p14:tracePt t="125487" x="4895850" y="1643063"/>
          <p14:tracePt t="125544" x="4887913" y="1643063"/>
          <p14:tracePt t="125554" x="4879975" y="1643063"/>
          <p14:tracePt t="125558" x="4879975" y="1651000"/>
          <p14:tracePt t="125559" x="4872038" y="1651000"/>
          <p14:tracePt t="125561" x="4864100" y="1651000"/>
          <p14:tracePt t="125563" x="4864100" y="1658938"/>
          <p14:tracePt t="125565" x="4856163" y="1666875"/>
          <p14:tracePt t="125567" x="4856163" y="1674813"/>
          <p14:tracePt t="125569" x="4848225" y="1682750"/>
          <p14:tracePt t="125571" x="4840288" y="1682750"/>
          <p14:tracePt t="125573" x="4832350" y="1698625"/>
          <p14:tracePt t="125575" x="4832350" y="1706563"/>
          <p14:tracePt t="125577" x="4824413" y="1714500"/>
          <p14:tracePt t="125580" x="4816475" y="1730375"/>
          <p14:tracePt t="125581" x="4808538" y="1738313"/>
          <p14:tracePt t="125583" x="4800600" y="1746250"/>
          <p14:tracePt t="125585" x="4792663" y="1770063"/>
          <p14:tracePt t="125587" x="4776788" y="1778000"/>
          <p14:tracePt t="125589" x="4776788" y="1793875"/>
          <p14:tracePt t="125591" x="4760913" y="1809750"/>
          <p14:tracePt t="125594" x="4752975" y="1825625"/>
          <p14:tracePt t="125595" x="4737100" y="1841500"/>
          <p14:tracePt t="125597" x="4729163" y="1849438"/>
          <p14:tracePt t="125599" x="4713288" y="1873250"/>
          <p14:tracePt t="125601" x="4705350" y="1890713"/>
          <p14:tracePt t="125603" x="4679950" y="1906588"/>
          <p14:tracePt t="125605" x="4672013" y="1922463"/>
          <p14:tracePt t="125607" x="4656138" y="1938338"/>
          <p14:tracePt t="125609" x="4632325" y="1954213"/>
          <p14:tracePt t="125611" x="4616450" y="1978025"/>
          <p14:tracePt t="125613" x="4600575" y="1993900"/>
          <p14:tracePt t="125615" x="4584700" y="2009775"/>
          <p14:tracePt t="125617" x="4552950" y="2033588"/>
          <p14:tracePt t="125619" x="4537075" y="2041525"/>
          <p14:tracePt t="125621" x="4513263" y="2065338"/>
          <p14:tracePt t="125623" x="4481513" y="2081213"/>
          <p14:tracePt t="125625" x="4457700" y="2097088"/>
          <p14:tracePt t="125627" x="4418013" y="2120900"/>
          <p14:tracePt t="125629" x="4394200" y="2136775"/>
          <p14:tracePt t="125631" x="4352925" y="2152650"/>
          <p14:tracePt t="125633" x="4321175" y="2168525"/>
          <p14:tracePt t="125635" x="4281488" y="2184400"/>
          <p14:tracePt t="125637" x="4233863" y="2208213"/>
          <p14:tracePt t="125639" x="4186238" y="2224088"/>
          <p14:tracePt t="125641" x="4154488" y="2241550"/>
          <p14:tracePt t="125643" x="4098925" y="2257425"/>
          <p14:tracePt t="125645" x="4051300" y="2265363"/>
          <p14:tracePt t="125647" x="3994150" y="2289175"/>
          <p14:tracePt t="125649" x="3938588" y="2305050"/>
          <p14:tracePt t="125651" x="3883025" y="2320925"/>
          <p14:tracePt t="125653" x="3827463" y="2336800"/>
          <p14:tracePt t="125655" x="3763963" y="2344738"/>
          <p14:tracePt t="125657" x="3700463" y="2360613"/>
          <p14:tracePt t="125659" x="3627438" y="2368550"/>
          <p14:tracePt t="125661" x="3556000" y="2384425"/>
          <p14:tracePt t="125663" x="3492500" y="2392363"/>
          <p14:tracePt t="125665" x="3405188" y="2408238"/>
          <p14:tracePt t="125667" x="3325813" y="2416175"/>
          <p14:tracePt t="125669" x="3252788" y="2424113"/>
          <p14:tracePt t="125671" x="3157538" y="2432050"/>
          <p14:tracePt t="125673" x="3078163" y="2439988"/>
          <p14:tracePt t="125675" x="2998788" y="2439988"/>
          <p14:tracePt t="125677" x="2901950" y="2447925"/>
          <p14:tracePt t="125679" x="2806700" y="2455863"/>
          <p14:tracePt t="125681" x="2703513" y="2455863"/>
          <p14:tracePt t="125683" x="2616200" y="2455863"/>
          <p14:tracePt t="125685" x="2519363" y="2455863"/>
          <p14:tracePt t="125687" x="2416175" y="2455863"/>
          <p14:tracePt t="125689" x="2320925" y="2455863"/>
          <p14:tracePt t="125692" x="2224088" y="2455863"/>
          <p14:tracePt t="125693" x="2105025" y="2455863"/>
          <p14:tracePt t="125695" x="2009775" y="2455863"/>
          <p14:tracePt t="125698" x="1905000" y="2455863"/>
          <p14:tracePt t="125699" x="1809750" y="2447925"/>
          <p14:tracePt t="125701" x="1714500" y="2439988"/>
          <p14:tracePt t="125703" x="1595438" y="2432050"/>
          <p14:tracePt t="125705" x="1514475" y="2424113"/>
          <p14:tracePt t="125707" x="1419225" y="2416175"/>
          <p14:tracePt t="125709" x="1308100" y="2408238"/>
          <p14:tracePt t="125712" x="1228725" y="2400300"/>
          <p14:tracePt t="125713" x="1123950" y="2376488"/>
          <p14:tracePt t="125715" x="1044575" y="2368550"/>
          <p14:tracePt t="125717" x="965200" y="2352675"/>
          <p14:tracePt t="125719" x="877888" y="2344738"/>
          <p14:tracePt t="125721" x="796925" y="2328863"/>
          <p14:tracePt t="125723" x="725488" y="2312988"/>
          <p14:tracePt t="125726" x="654050" y="2305050"/>
          <p14:tracePt t="125727" x="590550" y="2289175"/>
          <p14:tracePt t="125729" x="509588" y="2273300"/>
          <p14:tracePt t="125731" x="454025" y="2257425"/>
          <p14:tracePt t="125733" x="398463" y="2241550"/>
          <p14:tracePt t="125735" x="342900" y="2224088"/>
          <p14:tracePt t="125737" x="295275" y="2208213"/>
          <p14:tracePt t="125740" x="247650" y="2192338"/>
          <p14:tracePt t="125741" x="207963" y="2168525"/>
          <p14:tracePt t="125743" x="166688" y="2152650"/>
          <p14:tracePt t="125745" x="127000" y="2128838"/>
          <p14:tracePt t="125747" x="95250" y="2105025"/>
          <p14:tracePt t="125749" x="63500" y="2089150"/>
          <p14:tracePt t="125751" x="39688" y="2065338"/>
          <p14:tracePt t="125753" x="15875" y="2049463"/>
          <p14:tracePt t="125755" x="0" y="2033588"/>
          <p14:tracePt t="125802" x="31750" y="1179513"/>
          <p14:tracePt t="125803" x="63500" y="1131888"/>
          <p14:tracePt t="125805" x="103188" y="1084263"/>
          <p14:tracePt t="125807" x="134938" y="1044575"/>
          <p14:tracePt t="125809" x="176213" y="1004888"/>
          <p14:tracePt t="125811" x="223838" y="957263"/>
          <p14:tracePt t="125813" x="263525" y="917575"/>
          <p14:tracePt t="125816" x="311150" y="862013"/>
          <p14:tracePt t="125817" x="366713" y="828675"/>
          <p14:tracePt t="125819" x="414338" y="788988"/>
          <p14:tracePt t="125821" x="469900" y="757238"/>
          <p14:tracePt t="125823" x="534988" y="725488"/>
          <p14:tracePt t="125825" x="590550" y="693738"/>
          <p14:tracePt t="125827" x="654050" y="661988"/>
          <p14:tracePt t="125830" x="725488" y="630238"/>
          <p14:tracePt t="125831" x="788988" y="606425"/>
          <p14:tracePt t="125833" x="868363" y="582613"/>
          <p14:tracePt t="125835" x="933450" y="558800"/>
          <p14:tracePt t="125837" x="1020763" y="542925"/>
          <p14:tracePt t="125839" x="1100138" y="527050"/>
          <p14:tracePt t="125841" x="1187450" y="493713"/>
          <p14:tracePt t="125844" x="1284288" y="477838"/>
          <p14:tracePt t="125845" x="1371600" y="469900"/>
          <p14:tracePt t="125847" x="1450975" y="461963"/>
          <p14:tracePt t="125849" x="1562100" y="454025"/>
          <p14:tracePt t="125851" x="1666875" y="446088"/>
          <p14:tracePt t="125853" x="1762125" y="446088"/>
          <p14:tracePt t="125855" x="1873250" y="438150"/>
          <p14:tracePt t="125858" x="1985963" y="438150"/>
          <p14:tracePt t="125859" x="2128838" y="438150"/>
          <p14:tracePt t="125861" x="2239963" y="438150"/>
          <p14:tracePt t="125863" x="2360613" y="438150"/>
          <p14:tracePt t="125865" x="2503488" y="438150"/>
          <p14:tracePt t="125867" x="2640013" y="438150"/>
          <p14:tracePt t="125869" x="2782888" y="446088"/>
          <p14:tracePt t="125871" x="2941638" y="469900"/>
          <p14:tracePt t="125873" x="3078163" y="477838"/>
          <p14:tracePt t="125875" x="3260725" y="501650"/>
          <p14:tracePt t="125877" x="3405188" y="519113"/>
          <p14:tracePt t="125879" x="3532188" y="542925"/>
          <p14:tracePt t="125881" x="3716338" y="574675"/>
          <p14:tracePt t="125883" x="3843338" y="598488"/>
          <p14:tracePt t="125885" x="3986213" y="630238"/>
          <p14:tracePt t="125887" x="4138613" y="661988"/>
          <p14:tracePt t="125889" x="4241800" y="685800"/>
          <p14:tracePt t="125891" x="4386263" y="725488"/>
          <p14:tracePt t="125893" x="4489450" y="749300"/>
          <p14:tracePt t="125895" x="4592638" y="788988"/>
          <p14:tracePt t="125897" x="4695825" y="820738"/>
          <p14:tracePt t="125899" x="4800600" y="869950"/>
          <p14:tracePt t="125901" x="4872038" y="893763"/>
          <p14:tracePt t="125903" x="4975225" y="941388"/>
          <p14:tracePt t="125905" x="5056188" y="973138"/>
          <p14:tracePt t="125907" x="5143500" y="1020763"/>
          <p14:tracePt t="125909" x="5207000" y="1060450"/>
          <p14:tracePt t="125914" x="5334000" y="1131888"/>
          <p14:tracePt t="125915" x="5381625" y="1171575"/>
          <p14:tracePt t="125917" x="5438775" y="1204913"/>
          <p14:tracePt t="125919" x="5486400" y="1236663"/>
          <p14:tracePt t="125921" x="5526088" y="1268413"/>
          <p14:tracePt t="125923" x="5565775" y="1308100"/>
          <p14:tracePt t="125925" x="5597525" y="1331913"/>
          <p14:tracePt t="125927" x="5629275" y="1371600"/>
          <p14:tracePt t="125929" x="5645150" y="1411288"/>
          <p14:tracePt t="125931" x="5668963" y="1435100"/>
          <p14:tracePt t="125933" x="5684838" y="1474788"/>
          <p14:tracePt t="125935" x="5700713" y="1498600"/>
          <p14:tracePt t="125937" x="5700713" y="1530350"/>
          <p14:tracePt t="125939" x="5708650" y="1555750"/>
          <p14:tracePt t="125941" x="5708650" y="1595438"/>
          <p14:tracePt t="125943" x="5708650" y="1619250"/>
          <p14:tracePt t="125945" x="5708650" y="1651000"/>
          <p14:tracePt t="125948" x="5708650" y="1682750"/>
          <p14:tracePt t="125949" x="5708650" y="1706563"/>
          <p14:tracePt t="125951" x="5692775" y="1738313"/>
          <p14:tracePt t="125953" x="5676900" y="1770063"/>
          <p14:tracePt t="125955" x="5653088" y="1801813"/>
          <p14:tracePt t="125957" x="5629275" y="1841500"/>
          <p14:tracePt t="125959" x="5605463" y="1873250"/>
          <p14:tracePt t="125962" x="5573713" y="1914525"/>
          <p14:tracePt t="125963" x="5541963" y="1946275"/>
          <p14:tracePt t="125965" x="5518150" y="1978025"/>
          <p14:tracePt t="125967" x="5462588" y="2017713"/>
          <p14:tracePt t="125969" x="5438775" y="2049463"/>
          <p14:tracePt t="125971" x="5389563" y="2081213"/>
          <p14:tracePt t="125973" x="5326063" y="2120900"/>
          <p14:tracePt t="125976" x="5278438" y="2152650"/>
          <p14:tracePt t="125977" x="5230813" y="2176463"/>
          <p14:tracePt t="125979" x="5167313" y="2208213"/>
          <p14:tracePt t="125981" x="5111750" y="2241550"/>
          <p14:tracePt t="125983" x="5038725" y="2265363"/>
          <p14:tracePt t="125985" x="4983163" y="2305050"/>
          <p14:tracePt t="125987" x="4903788" y="2328863"/>
          <p14:tracePt t="125989" x="4848225" y="2360613"/>
          <p14:tracePt t="125991" x="4784725" y="2384425"/>
          <p14:tracePt t="125993" x="4705350" y="2400300"/>
          <p14:tracePt t="125995" x="4640263" y="2424113"/>
          <p14:tracePt t="125997" x="4568825" y="2455863"/>
          <p14:tracePt t="125999" x="4481513" y="2479675"/>
          <p14:tracePt t="126001" x="4410075" y="2495550"/>
          <p14:tracePt t="126003" x="4344988" y="2511425"/>
          <p14:tracePt t="126005" x="4257675" y="2535238"/>
          <p14:tracePt t="126007" x="4186238" y="2551113"/>
          <p14:tracePt t="126009" x="4114800" y="2559050"/>
          <p14:tracePt t="126011" x="4027488" y="2584450"/>
          <p14:tracePt t="126013" x="3954463" y="2600325"/>
          <p14:tracePt t="126015" x="3875088" y="2608263"/>
          <p14:tracePt t="126017" x="3803650" y="2624138"/>
          <p14:tracePt t="126019" x="3724275" y="2632075"/>
          <p14:tracePt t="126021" x="3651250" y="2640013"/>
          <p14:tracePt t="126023" x="3579813" y="2647950"/>
          <p14:tracePt t="126025" x="3516313" y="2655888"/>
          <p14:tracePt t="126027" x="3444875" y="2663825"/>
          <p14:tracePt t="126029" x="3381375" y="2663825"/>
          <p14:tracePt t="126031" x="3300413" y="2671763"/>
          <p14:tracePt t="126033" x="3252788" y="2679700"/>
          <p14:tracePt t="126035" x="3181350" y="2679700"/>
          <p14:tracePt t="126037" x="3133725" y="2679700"/>
          <p14:tracePt t="126039" x="3078163" y="2679700"/>
          <p14:tracePt t="126041" x="3022600" y="2679700"/>
          <p14:tracePt t="126043" x="2957513" y="2687638"/>
          <p14:tracePt t="126045" x="2917825" y="2687638"/>
          <p14:tracePt t="126047" x="2862263" y="2687638"/>
          <p14:tracePt t="126049" x="2806700" y="2687638"/>
          <p14:tracePt t="126052" x="2767013" y="2687638"/>
          <p14:tracePt t="126053" x="2711450" y="2687638"/>
          <p14:tracePt t="126055" x="2679700" y="2687638"/>
          <p14:tracePt t="126057" x="2632075" y="2687638"/>
          <p14:tracePt t="126059" x="2590800" y="2687638"/>
          <p14:tracePt t="126061" x="2543175" y="2679700"/>
          <p14:tracePt t="126063" x="2503488" y="2671763"/>
          <p14:tracePt t="126065" x="2471738" y="2671763"/>
          <p14:tracePt t="126067" x="2432050" y="2663825"/>
          <p14:tracePt t="126069" x="2392363" y="2663825"/>
          <p14:tracePt t="126071" x="2352675" y="2655888"/>
          <p14:tracePt t="126073" x="2328863" y="2647950"/>
          <p14:tracePt t="126075" x="2281238" y="2632075"/>
          <p14:tracePt t="126077" x="2255838" y="2624138"/>
          <p14:tracePt t="126080" x="2224088" y="2616200"/>
          <p14:tracePt t="126081" x="2192338" y="2600325"/>
          <p14:tracePt t="126083" x="2152650" y="2600325"/>
          <p14:tracePt t="126085" x="2120900" y="2584450"/>
          <p14:tracePt t="126087" x="2089150" y="2566988"/>
          <p14:tracePt t="126089" x="2057400" y="2551113"/>
          <p14:tracePt t="126091" x="2025650" y="2535238"/>
          <p14:tracePt t="126093" x="2001838" y="2511425"/>
          <p14:tracePt t="126095" x="1962150" y="2487613"/>
          <p14:tracePt t="126097" x="1938338" y="2463800"/>
          <p14:tracePt t="126099" x="1905000" y="2439988"/>
          <p14:tracePt t="126101" x="1865313" y="2408238"/>
          <p14:tracePt t="126103" x="1841500" y="2384425"/>
          <p14:tracePt t="126105" x="1809750" y="2352675"/>
          <p14:tracePt t="126107" x="1778000" y="2305050"/>
          <p14:tracePt t="126109" x="1738313" y="2265363"/>
          <p14:tracePt t="126111" x="1706563" y="2224088"/>
          <p14:tracePt t="126113" x="1666875" y="2176463"/>
          <p14:tracePt t="126116" x="1635125" y="2128838"/>
          <p14:tracePt t="126117" x="1595438" y="2081213"/>
          <p14:tracePt t="126119" x="1554163" y="2025650"/>
          <p14:tracePt t="126121" x="1514475" y="1978025"/>
          <p14:tracePt t="126123" x="1474788" y="1914525"/>
          <p14:tracePt t="126125" x="1427163" y="1857375"/>
          <p14:tracePt t="126127" x="1387475" y="1809750"/>
          <p14:tracePt t="126129" x="1339850" y="1738313"/>
          <p14:tracePt t="126131" x="1300163" y="1690688"/>
          <p14:tracePt t="126133" x="1252538" y="1635125"/>
          <p14:tracePt t="126135" x="1203325" y="1571625"/>
          <p14:tracePt t="126137" x="1163638" y="1514475"/>
          <p14:tracePt t="126139" x="1108075" y="1450975"/>
          <p14:tracePt t="126141" x="1060450" y="1403350"/>
          <p14:tracePt t="126143" x="1020763" y="1355725"/>
          <p14:tracePt t="126146" x="973138" y="1308100"/>
          <p14:tracePt t="126147" x="933450" y="1260475"/>
          <p14:tracePt t="126149" x="877888" y="1204913"/>
          <p14:tracePt t="126151" x="828675" y="1163638"/>
          <p14:tracePt t="126153" x="788988" y="1123950"/>
          <p14:tracePt t="126155" x="741363" y="1076325"/>
          <p14:tracePt t="126157" x="701675" y="1044575"/>
          <p14:tracePt t="126159" x="661988" y="1004888"/>
          <p14:tracePt t="126161" x="630238" y="981075"/>
          <p14:tracePt t="126163" x="590550" y="941388"/>
          <p14:tracePt t="126165" x="550863" y="909638"/>
          <p14:tracePt t="126167" x="501650" y="877888"/>
          <p14:tracePt t="126169" x="469900" y="844550"/>
          <p14:tracePt t="126171" x="422275" y="812800"/>
          <p14:tracePt t="126173" x="390525" y="788988"/>
          <p14:tracePt t="126175" x="358775" y="765175"/>
          <p14:tracePt t="126177" x="319088" y="733425"/>
          <p14:tracePt t="126179" x="279400" y="701675"/>
          <p14:tracePt t="126181" x="255588" y="685800"/>
          <p14:tracePt t="126184" x="215900" y="654050"/>
          <p14:tracePt t="126185" x="192088" y="622300"/>
          <p14:tracePt t="126187" x="158750" y="598488"/>
          <p14:tracePt t="126189" x="127000" y="566738"/>
          <p14:tracePt t="126191" x="103188" y="534988"/>
          <p14:tracePt t="126193" x="71438" y="501650"/>
          <p14:tracePt t="126195" x="39688" y="477838"/>
          <p14:tracePt t="126198" x="15875" y="454025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B9889D-A49B-6D08-15E0-4A594D98B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67471"/>
            <a:ext cx="10972800" cy="706090"/>
          </a:xfrm>
        </p:spPr>
        <p:txBody>
          <a:bodyPr/>
          <a:lstStyle/>
          <a:p>
            <a:r>
              <a:rPr lang="en-US" altLang="ja-JP" sz="3600" dirty="0"/>
              <a:t>ERL2022 presentation from KEK (Japan)</a:t>
            </a:r>
            <a:endParaRPr kumimoji="1" lang="ja-JP" altLang="en-US" sz="36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CF7CA1C-1FA1-2A53-A9B2-1CEE96E9BB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154926"/>
            <a:ext cx="11463064" cy="4464496"/>
          </a:xfrm>
        </p:spPr>
        <p:txBody>
          <a:bodyPr/>
          <a:lstStyle/>
          <a:p>
            <a:pPr marL="171450" indent="-171450"/>
            <a:r>
              <a:rPr lang="en-US" altLang="ja-JP" sz="2800" u="sng" dirty="0"/>
              <a:t>M. Shimada,</a:t>
            </a:r>
            <a:r>
              <a:rPr lang="en-US" altLang="ja-JP" sz="2800" dirty="0"/>
              <a:t> “</a:t>
            </a:r>
            <a:r>
              <a:rPr lang="en-US" altLang="ja-JP" sz="2800" b="1" dirty="0"/>
              <a:t>Beam tuning for IR-FEL and industrial application at the compact ERL</a:t>
            </a:r>
            <a:r>
              <a:rPr lang="en-US" altLang="ja-JP" sz="2800" dirty="0"/>
              <a:t>” (Oct. 4</a:t>
            </a:r>
            <a:r>
              <a:rPr lang="en-US" altLang="ja-JP" sz="2800" baseline="30000" dirty="0"/>
              <a:t>th</a:t>
            </a:r>
            <a:r>
              <a:rPr lang="en-US" altLang="ja-JP" sz="2800" dirty="0"/>
              <a:t> Tue.)</a:t>
            </a:r>
          </a:p>
          <a:p>
            <a:pPr marL="171450" indent="-171450"/>
            <a:r>
              <a:rPr lang="en-US" altLang="ja-JP" sz="2800" u="sng" dirty="0"/>
              <a:t>H. Sakai</a:t>
            </a:r>
            <a:r>
              <a:rPr lang="en-US" altLang="ja-JP" sz="2800" dirty="0"/>
              <a:t>, “</a:t>
            </a:r>
            <a:r>
              <a:rPr lang="en-US" altLang="ja-JP" sz="2800" b="1" dirty="0"/>
              <a:t>SRF performance on the Compact ERL at KEK</a:t>
            </a:r>
            <a:r>
              <a:rPr lang="en-US" altLang="ja-JP" sz="2800" dirty="0"/>
              <a:t>” (Oct. 4</a:t>
            </a:r>
            <a:r>
              <a:rPr lang="en-US" altLang="ja-JP" sz="2800" baseline="30000" dirty="0"/>
              <a:t>th</a:t>
            </a:r>
            <a:r>
              <a:rPr lang="en-US" altLang="ja-JP" sz="2800" dirty="0"/>
              <a:t> Tue.)</a:t>
            </a:r>
          </a:p>
          <a:p>
            <a:pPr marL="171450" indent="-171450"/>
            <a:r>
              <a:rPr lang="en-US" altLang="ja-JP" sz="2800" u="sng" dirty="0"/>
              <a:t>T. Konomi</a:t>
            </a:r>
            <a:r>
              <a:rPr lang="en-US" altLang="ja-JP" sz="2800" dirty="0"/>
              <a:t>, “</a:t>
            </a:r>
            <a:r>
              <a:rPr lang="en-US" altLang="ja-JP" sz="2800" b="1" dirty="0"/>
              <a:t>Design of the 9-cell superconducting cavity for EUV light source accelerator</a:t>
            </a:r>
            <a:r>
              <a:rPr lang="en-US" altLang="ja-JP" sz="2800" dirty="0"/>
              <a:t>” (Oct. 4</a:t>
            </a:r>
            <a:r>
              <a:rPr lang="en-US" altLang="ja-JP" sz="2800" baseline="30000" dirty="0"/>
              <a:t>th</a:t>
            </a:r>
            <a:r>
              <a:rPr lang="en-US" altLang="ja-JP" sz="2800" dirty="0"/>
              <a:t> Tue.)</a:t>
            </a:r>
          </a:p>
          <a:p>
            <a:pPr marL="171450" indent="-171450"/>
            <a:r>
              <a:rPr lang="en-US" altLang="ja-JP" sz="2800" u="sng" dirty="0"/>
              <a:t>N. Nakamura</a:t>
            </a:r>
            <a:r>
              <a:rPr lang="en-US" altLang="ja-JP" sz="2800" dirty="0"/>
              <a:t>, “</a:t>
            </a:r>
            <a:r>
              <a:rPr lang="en-US" altLang="ja-JP" sz="2800" b="1" dirty="0"/>
              <a:t>ERL based EUV-FEL light source for lithography</a:t>
            </a:r>
            <a:r>
              <a:rPr lang="en-US" altLang="ja-JP" sz="2800" dirty="0"/>
              <a:t>” (Oct. 5</a:t>
            </a:r>
            <a:r>
              <a:rPr lang="en-US" altLang="ja-JP" sz="2800" baseline="30000" dirty="0"/>
              <a:t>th</a:t>
            </a:r>
            <a:r>
              <a:rPr lang="en-US" altLang="ja-JP" sz="2800" dirty="0"/>
              <a:t> Wed.)</a:t>
            </a:r>
          </a:p>
          <a:p>
            <a:pPr marL="171450" indent="-171450"/>
            <a:r>
              <a:rPr lang="en-US" altLang="ja-JP" sz="2800" u="sng" dirty="0"/>
              <a:t>T. Konomi</a:t>
            </a:r>
            <a:r>
              <a:rPr lang="en-US" altLang="ja-JP" sz="2800" dirty="0"/>
              <a:t>, “</a:t>
            </a:r>
            <a:r>
              <a:rPr lang="en-US" altLang="ja-JP" sz="2800" b="1" dirty="0"/>
              <a:t>Horizontal test of Superconducting RF gun #2 at KEK</a:t>
            </a:r>
            <a:r>
              <a:rPr lang="en-US" altLang="ja-JP" sz="2800" dirty="0"/>
              <a:t>” (Oct. 5</a:t>
            </a:r>
            <a:r>
              <a:rPr lang="en-US" altLang="ja-JP" sz="2800" baseline="30000" dirty="0"/>
              <a:t>th</a:t>
            </a:r>
            <a:r>
              <a:rPr lang="en-US" altLang="ja-JP" sz="2800" dirty="0"/>
              <a:t> Tue.)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E11DF9-38E2-AC41-D157-54EB0228E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56179-C135-4594-A06C-936E7DF3B214}" type="slidenum">
              <a:rPr lang="ja-JP" altLang="en-US" smtClean="0"/>
              <a:pPr>
                <a:defRPr/>
              </a:pPr>
              <a:t>21</a:t>
            </a:fld>
            <a:endParaRPr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EA680B76-4790-CB34-AC7A-CA307292B419}"/>
              </a:ext>
            </a:extLst>
          </p:cNvPr>
          <p:cNvSpPr txBox="1">
            <a:spLocks/>
          </p:cNvSpPr>
          <p:nvPr/>
        </p:nvSpPr>
        <p:spPr bwMode="auto">
          <a:xfrm>
            <a:off x="479376" y="5793620"/>
            <a:ext cx="11463064" cy="1000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/>
            <a:r>
              <a:rPr lang="en-US" altLang="ja-JP" sz="2800" dirty="0" err="1"/>
              <a:t>cERL</a:t>
            </a:r>
            <a:r>
              <a:rPr lang="en-US" altLang="ja-JP" sz="2800" dirty="0"/>
              <a:t> facility poster: (M. Shimada, KEK on behalf of </a:t>
            </a:r>
            <a:r>
              <a:rPr lang="en-US" altLang="ja-JP" sz="2800" dirty="0" err="1"/>
              <a:t>cERL</a:t>
            </a:r>
            <a:r>
              <a:rPr lang="en-US" altLang="ja-JP" sz="2800" dirty="0"/>
              <a:t> development team )</a:t>
            </a:r>
          </a:p>
          <a:p>
            <a:pPr marL="0" indent="0">
              <a:buNone/>
            </a:pPr>
            <a:r>
              <a:rPr lang="en-US" altLang="ja-JP" sz="2800" dirty="0"/>
              <a:t>  “</a:t>
            </a:r>
            <a:r>
              <a:rPr lang="en-US" altLang="ja-JP" sz="2800" b="1" dirty="0"/>
              <a:t>Recent activities at the compact ERL</a:t>
            </a:r>
            <a:r>
              <a:rPr lang="en-US" altLang="ja-JP" sz="2800" dirty="0"/>
              <a:t>”</a:t>
            </a:r>
          </a:p>
          <a:p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54579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2279"/>
            <a:ext cx="10515600" cy="699660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Acknowledgements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6127" y="866828"/>
            <a:ext cx="11809312" cy="5672084"/>
          </a:xfrm>
        </p:spPr>
        <p:txBody>
          <a:bodyPr>
            <a:no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irradiation beamline, target system and extra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shieldings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are fully supported by Accelerator Inc. and all these R&amp;D are done under the consignment contract. 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The radioisotope generations are the joint research with Chiyoda Technol Corporation.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FEL production work is based on the results obtained from NEDO project "Development of advanced laser processing with intelligence based high-brightness and high-efficiency laser technologies (TACMI project).“</a:t>
            </a:r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Nanocellulose  production experiment of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cERL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is based on the results obtained from NEDO project of “Development of innovative quantum beam technology for high-efficiency nanocellulose production”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THz development work was supported by JSPS KAKENHI Grant Number 18H03473.</a:t>
            </a:r>
          </a:p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We would like to express our gratitude to all members of safety-shift under </a:t>
            </a:r>
            <a:r>
              <a:rPr lang="en-US" altLang="ja-JP" sz="2400" dirty="0" err="1">
                <a:latin typeface="Arial" panose="020B0604020202020204" pitchFamily="34" charset="0"/>
                <a:cs typeface="Arial" panose="020B0604020202020204" pitchFamily="34" charset="0"/>
              </a:rPr>
              <a:t>cryo</a:t>
            </a:r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 and beam operation.</a:t>
            </a:r>
          </a:p>
          <a:p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9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3"/>
    </mc:Choice>
    <mc:Fallback xmlns="">
      <p:transition spd="slow" advTm="711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62FAB0-F767-47DF-A21E-82062E5A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A044F04-ECE0-44B2-89F9-9D7EF5C7EDC3}"/>
              </a:ext>
            </a:extLst>
          </p:cNvPr>
          <p:cNvSpPr txBox="1"/>
          <p:nvPr/>
        </p:nvSpPr>
        <p:spPr>
          <a:xfrm>
            <a:off x="767408" y="2204864"/>
            <a:ext cx="101569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UcParenR"/>
            </a:pPr>
            <a:r>
              <a:rPr lang="en-US" altLang="ja-JP" sz="3200" dirty="0"/>
              <a:t>Introduction</a:t>
            </a:r>
          </a:p>
          <a:p>
            <a:pPr marL="342900" indent="-342900">
              <a:buFont typeface="+mj-lt"/>
              <a:buAutoNum type="alphaUcParenR"/>
            </a:pP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Latest beam operation</a:t>
            </a:r>
            <a:r>
              <a:rPr lang="ja-JP" altLang="en-US" sz="3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on three years after ERL2019</a:t>
            </a:r>
          </a:p>
          <a:p>
            <a:pPr marL="342900" indent="-342900">
              <a:buFont typeface="+mj-lt"/>
              <a:buAutoNum type="alphaUcParenR"/>
            </a:pP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Summary</a:t>
            </a:r>
            <a:endParaRPr lang="ja-JP" alt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636DB19-E209-BF0E-63CB-638533E04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56179-C135-4594-A06C-936E7DF3B214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70157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560F6C2-200D-63D4-0657-A48E45892618}"/>
              </a:ext>
            </a:extLst>
          </p:cNvPr>
          <p:cNvSpPr txBox="1"/>
          <p:nvPr/>
        </p:nvSpPr>
        <p:spPr>
          <a:xfrm>
            <a:off x="236084" y="639048"/>
            <a:ext cx="11839074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ja-JP" sz="2000" dirty="0" err="1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cERL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developed the following key technologies and was constructed in 2013.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High current and high brightness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photo cathode DC gun.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CW superconducting cavity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for the high current beam operation.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High current CW </a:t>
            </a: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energy recovery operation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achieved </a:t>
            </a:r>
            <a:r>
              <a:rPr lang="en-US" altLang="ja-JP" sz="2000" dirty="0">
                <a:solidFill>
                  <a:srgbClr val="FF0000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1 mA ERL operation</a:t>
            </a:r>
            <a:r>
              <a:rPr lang="en-US" altLang="ja-JP" sz="2000" b="1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Arial" panose="020B0604020202020204" pitchFamily="34" charset="0"/>
              </a:rPr>
              <a:t>in 2016.</a:t>
            </a: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67826" y="40405"/>
            <a:ext cx="8229600" cy="617257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Compact ERL (</a:t>
            </a:r>
            <a:r>
              <a:rPr lang="en-US" altLang="ja-JP" sz="3200" dirty="0" err="1"/>
              <a:t>cERL</a:t>
            </a:r>
            <a:r>
              <a:rPr lang="en-US" altLang="ja-JP" sz="3200" dirty="0"/>
              <a:t>) in KEK</a:t>
            </a:r>
            <a:endParaRPr lang="ja-JP" altLang="en-US" sz="3200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8905385" y="6521622"/>
            <a:ext cx="2844800" cy="365125"/>
          </a:xfrm>
        </p:spPr>
        <p:txBody>
          <a:bodyPr/>
          <a:lstStyle/>
          <a:p>
            <a:pPr>
              <a:defRPr/>
            </a:pPr>
            <a:fld id="{ABEED51B-F4B1-408E-9118-5A19A76712B2}" type="slidenum">
              <a:rPr lang="ja-JP" altLang="en-US" smtClean="0"/>
              <a:pPr>
                <a:defRPr/>
              </a:pPr>
              <a:t>4</a:t>
            </a:fld>
            <a:endParaRPr lang="ja-JP" altLang="en-US" dirty="0"/>
          </a:p>
        </p:txBody>
      </p:sp>
      <p:pic>
        <p:nvPicPr>
          <p:cNvPr id="7" name="Picture 3" descr="D:\ERL\発表\2015_05_05 IPAC15（坂中）\図\cERL-BirdView_16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734" y="2718564"/>
            <a:ext cx="6077593" cy="389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2384778" y="5037905"/>
            <a:ext cx="12344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</a:rPr>
              <a:t>©Rey.Hori/KEK</a:t>
            </a:r>
            <a:endParaRPr lang="ja-JP" alt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テキスト ボックス 9"/>
          <p:cNvSpPr txBox="1">
            <a:spLocks noChangeArrowheads="1"/>
          </p:cNvSpPr>
          <p:nvPr/>
        </p:nvSpPr>
        <p:spPr bwMode="auto">
          <a:xfrm>
            <a:off x="4042549" y="2565896"/>
            <a:ext cx="1987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Times" panose="02020603050405020304" pitchFamily="18" charset="0"/>
                <a:cs typeface="Times" panose="02020603050405020304" pitchFamily="18" charset="0"/>
              </a:rPr>
              <a:t>Circumference ~ 90m</a:t>
            </a:r>
            <a:endParaRPr lang="ja-JP" altLang="en-US" sz="1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テキスト ボックス 10"/>
          <p:cNvSpPr txBox="1">
            <a:spLocks noChangeArrowheads="1"/>
          </p:cNvSpPr>
          <p:nvPr/>
        </p:nvSpPr>
        <p:spPr bwMode="auto">
          <a:xfrm>
            <a:off x="3320682" y="4243359"/>
            <a:ext cx="7505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 err="1">
                <a:latin typeface="Arial" panose="020B0604020202020204" pitchFamily="34" charset="0"/>
              </a:rPr>
              <a:t>Marger</a:t>
            </a:r>
            <a:endParaRPr lang="ja-JP" altLang="en-US" sz="1400" dirty="0">
              <a:latin typeface="Arial" panose="020B0604020202020204" pitchFamily="34" charset="0"/>
            </a:endParaRPr>
          </a:p>
        </p:txBody>
      </p:sp>
      <p:sp>
        <p:nvSpPr>
          <p:cNvPr id="13" name="テキスト ボックス 11"/>
          <p:cNvSpPr txBox="1">
            <a:spLocks noChangeArrowheads="1"/>
          </p:cNvSpPr>
          <p:nvPr/>
        </p:nvSpPr>
        <p:spPr bwMode="auto">
          <a:xfrm>
            <a:off x="7480290" y="2863609"/>
            <a:ext cx="132440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anose="020B0604020202020204" pitchFamily="34" charset="0"/>
              </a:rPr>
              <a:t>Beam Dump</a:t>
            </a:r>
            <a:endParaRPr lang="ja-JP" altLang="en-US" sz="1600" dirty="0">
              <a:latin typeface="Arial" panose="020B0604020202020204" pitchFamily="34" charset="0"/>
            </a:endParaRPr>
          </a:p>
        </p:txBody>
      </p:sp>
      <p:pic>
        <p:nvPicPr>
          <p:cNvPr id="14" name="Picture 978" descr="ERL_20080527Di-00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165" y="3614397"/>
            <a:ext cx="1363662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直線矢印コネクタ 14"/>
          <p:cNvCxnSpPr>
            <a:cxnSpLocks/>
          </p:cNvCxnSpPr>
          <p:nvPr/>
        </p:nvCxnSpPr>
        <p:spPr>
          <a:xfrm flipH="1" flipV="1">
            <a:off x="6029773" y="3868856"/>
            <a:ext cx="1201802" cy="30592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 descr="ERL 2cell #2 20090424Di-0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7" r="1488"/>
          <a:stretch>
            <a:fillRect/>
          </a:stretch>
        </p:blipFill>
        <p:spPr bwMode="auto">
          <a:xfrm>
            <a:off x="5065540" y="4768372"/>
            <a:ext cx="1350963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直線矢印コネクタ 17"/>
          <p:cNvCxnSpPr/>
          <p:nvPr/>
        </p:nvCxnSpPr>
        <p:spPr>
          <a:xfrm flipH="1">
            <a:off x="4298988" y="4991026"/>
            <a:ext cx="773925" cy="56598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78"/>
          <p:cNvSpPr txBox="1">
            <a:spLocks noChangeArrowheads="1"/>
          </p:cNvSpPr>
          <p:nvPr/>
        </p:nvSpPr>
        <p:spPr bwMode="auto">
          <a:xfrm>
            <a:off x="6776566" y="4637299"/>
            <a:ext cx="170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9-cell SC cavity x 2</a:t>
            </a:r>
            <a:endParaRPr lang="ja-JP" altLang="en-US" sz="1400" dirty="0">
              <a:latin typeface="Arial" panose="020B0604020202020204" pitchFamily="34" charset="0"/>
            </a:endParaRPr>
          </a:p>
        </p:txBody>
      </p:sp>
      <p:sp>
        <p:nvSpPr>
          <p:cNvPr id="20" name="テキスト ボックス 178"/>
          <p:cNvSpPr txBox="1">
            <a:spLocks noChangeArrowheads="1"/>
          </p:cNvSpPr>
          <p:nvPr/>
        </p:nvSpPr>
        <p:spPr bwMode="auto">
          <a:xfrm>
            <a:off x="5303522" y="5605990"/>
            <a:ext cx="1708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2-cell SC cavity x 3</a:t>
            </a:r>
          </a:p>
        </p:txBody>
      </p:sp>
      <p:cxnSp>
        <p:nvCxnSpPr>
          <p:cNvPr id="21" name="直線矢印コネクタ 20"/>
          <p:cNvCxnSpPr/>
          <p:nvPr/>
        </p:nvCxnSpPr>
        <p:spPr>
          <a:xfrm flipH="1" flipV="1">
            <a:off x="3859804" y="5301993"/>
            <a:ext cx="1054896" cy="760609"/>
          </a:xfrm>
          <a:prstGeom prst="straightConnector1">
            <a:avLst/>
          </a:prstGeom>
          <a:ln w="127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32"/>
          <p:cNvSpPr txBox="1">
            <a:spLocks noChangeArrowheads="1"/>
          </p:cNvSpPr>
          <p:nvPr/>
        </p:nvSpPr>
        <p:spPr bwMode="auto">
          <a:xfrm>
            <a:off x="4960313" y="5977545"/>
            <a:ext cx="9476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 err="1">
                <a:latin typeface="Arial" panose="020B0604020202020204" pitchFamily="34" charset="0"/>
              </a:rPr>
              <a:t>Buncher</a:t>
            </a:r>
            <a:endParaRPr lang="ja-JP" altLang="en-US" sz="1600" dirty="0">
              <a:latin typeface="Arial" panose="020B0604020202020204" pitchFamily="34" charset="0"/>
            </a:endParaRPr>
          </a:p>
        </p:txBody>
      </p:sp>
      <p:sp>
        <p:nvSpPr>
          <p:cNvPr id="23" name="Text Box 40"/>
          <p:cNvSpPr txBox="1">
            <a:spLocks noChangeArrowheads="1"/>
          </p:cNvSpPr>
          <p:nvPr/>
        </p:nvSpPr>
        <p:spPr bwMode="auto">
          <a:xfrm>
            <a:off x="2061166" y="6019627"/>
            <a:ext cx="25781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Photocathode DC gun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(Not SRF gun)</a:t>
            </a:r>
          </a:p>
        </p:txBody>
      </p:sp>
      <p:sp>
        <p:nvSpPr>
          <p:cNvPr id="24" name="テキスト ボックス 2"/>
          <p:cNvSpPr txBox="1">
            <a:spLocks noChangeArrowheads="1"/>
          </p:cNvSpPr>
          <p:nvPr/>
        </p:nvSpPr>
        <p:spPr bwMode="auto">
          <a:xfrm>
            <a:off x="7127100" y="5227545"/>
            <a:ext cx="123254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latin typeface="Arial" panose="020B0604020202020204" pitchFamily="34" charset="0"/>
              </a:rPr>
              <a:t>RF frequency= 1.3 GHz</a:t>
            </a:r>
            <a:endParaRPr lang="ja-JP" altLang="en-US" sz="1600" dirty="0">
              <a:latin typeface="Arial" panose="020B0604020202020204" pitchFamily="34" charset="0"/>
            </a:endParaRPr>
          </a:p>
        </p:txBody>
      </p:sp>
      <p:pic>
        <p:nvPicPr>
          <p:cNvPr id="25" name="図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47" y="2566223"/>
            <a:ext cx="2237756" cy="1314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正方形/長方形 26"/>
          <p:cNvSpPr/>
          <p:nvPr/>
        </p:nvSpPr>
        <p:spPr>
          <a:xfrm>
            <a:off x="11548111" y="5594200"/>
            <a:ext cx="479274" cy="1517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12027388" y="6482101"/>
            <a:ext cx="298985" cy="8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67408" y="2570109"/>
            <a:ext cx="3092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solidFill>
                  <a:srgbClr val="FFFF00"/>
                </a:solidFill>
              </a:rPr>
              <a:t>Compact ERL (</a:t>
            </a:r>
            <a:r>
              <a:rPr kumimoji="1" lang="en-US" altLang="ja-JP" dirty="0" err="1">
                <a:solidFill>
                  <a:srgbClr val="FFFF00"/>
                </a:solidFill>
              </a:rPr>
              <a:t>cERL</a:t>
            </a:r>
            <a:r>
              <a:rPr kumimoji="1" lang="en-US" altLang="ja-JP" dirty="0">
                <a:solidFill>
                  <a:srgbClr val="FFFF00"/>
                </a:solidFill>
              </a:rPr>
              <a:t>) 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graphicFrame>
        <p:nvGraphicFramePr>
          <p:cNvPr id="31" name="Group 20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986655"/>
              </p:ext>
            </p:extLst>
          </p:nvPr>
        </p:nvGraphicFramePr>
        <p:xfrm>
          <a:off x="8400256" y="4560860"/>
          <a:ext cx="3656013" cy="1951039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0252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0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Nominal beam energy</a:t>
                      </a:r>
                      <a:endParaRPr kumimoji="1" lang="en-US" altLang="ja-JP" sz="14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MeV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 20MeV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4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Nominal Injector energy</a:t>
                      </a:r>
                      <a:endParaRPr kumimoji="1" lang="en-US" altLang="ja-JP" sz="1400" b="0" i="0" u="none" strike="noStrike" kern="1200" cap="none" normalizeH="0" baseline="-25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3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16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100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 kumimoji="1" sz="83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ＭＳ Ｐゴシック" panose="020B0600070205080204" pitchFamily="50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MeV  </a:t>
                      </a: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2.9MeV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FF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Beam current</a:t>
                      </a:r>
                      <a:endParaRPr kumimoji="1" lang="en-US" altLang="ja-JP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mA (initial goal)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100mA (final)</a:t>
                      </a: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8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Normalized emittance</a:t>
                      </a:r>
                      <a:endParaRPr kumimoji="1" lang="en-US" altLang="ja-JP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0.1 ‒ 1</a:t>
                      </a:r>
                      <a:r>
                        <a:rPr kumimoji="1" lang="ja-JP" altLang="en-US" sz="14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mm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</a:t>
                      </a:r>
                      <a:r>
                        <a:rPr kumimoji="1" lang="en-US" altLang="ja-JP" sz="14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mrad</a:t>
                      </a:r>
                      <a:endParaRPr kumimoji="1" lang="en-US" altLang="ja-JP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Times New Roman" panose="02020603050405020304" pitchFamily="18" charset="0"/>
                      </a:endParaRP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2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Bunch length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(bunch compressed)</a:t>
                      </a: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1-3ps (usual)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ＭＳ Ｐゴシック" panose="020B0600070205080204" pitchFamily="50" charset="-128"/>
                          <a:cs typeface="Times New Roman" panose="02020603050405020304" pitchFamily="18" charset="0"/>
                        </a:rPr>
                        <a:t>100fs (short bunch)</a:t>
                      </a:r>
                    </a:p>
                  </a:txBody>
                  <a:tcPr marL="91445" marR="91445" marT="45722" marB="45722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" name="テキスト ボックス 40"/>
          <p:cNvSpPr txBox="1">
            <a:spLocks noChangeArrowheads="1"/>
          </p:cNvSpPr>
          <p:nvPr/>
        </p:nvSpPr>
        <p:spPr bwMode="auto">
          <a:xfrm>
            <a:off x="8920956" y="4243360"/>
            <a:ext cx="268214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400" dirty="0">
                <a:latin typeface="Arial" panose="020B0604020202020204" pitchFamily="34" charset="0"/>
              </a:rPr>
              <a:t>Design parameters of the </a:t>
            </a:r>
            <a:r>
              <a:rPr lang="en-US" altLang="ja-JP" sz="1400" dirty="0" err="1">
                <a:latin typeface="Arial" panose="020B0604020202020204" pitchFamily="34" charset="0"/>
              </a:rPr>
              <a:t>cERL</a:t>
            </a:r>
            <a:endParaRPr lang="ja-JP" altLang="en-US" sz="1400" dirty="0">
              <a:latin typeface="Arial" panose="020B0604020202020204" pitchFamily="34" charset="0"/>
            </a:endParaRPr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09" t="3150" r="29805" b="-1236"/>
          <a:stretch/>
        </p:blipFill>
        <p:spPr>
          <a:xfrm>
            <a:off x="1019571" y="5332119"/>
            <a:ext cx="895249" cy="1430090"/>
          </a:xfrm>
          <a:prstGeom prst="rect">
            <a:avLst/>
          </a:prstGeom>
        </p:spPr>
      </p:pic>
      <p:cxnSp>
        <p:nvCxnSpPr>
          <p:cNvPr id="34" name="直線矢印コネクタ 33"/>
          <p:cNvCxnSpPr/>
          <p:nvPr/>
        </p:nvCxnSpPr>
        <p:spPr>
          <a:xfrm flipV="1">
            <a:off x="11790214" y="4243360"/>
            <a:ext cx="0" cy="36935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正方形/長方形 34"/>
          <p:cNvSpPr/>
          <p:nvPr/>
        </p:nvSpPr>
        <p:spPr>
          <a:xfrm>
            <a:off x="11062934" y="3967743"/>
            <a:ext cx="10631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17.7 MeV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07CC382E-D1C8-7FF4-8284-D614BB19670F}"/>
              </a:ext>
            </a:extLst>
          </p:cNvPr>
          <p:cNvSpPr txBox="1"/>
          <p:nvPr/>
        </p:nvSpPr>
        <p:spPr>
          <a:xfrm>
            <a:off x="2435379" y="6472017"/>
            <a:ext cx="514756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rgbClr val="FF0000"/>
                </a:solidFill>
              </a:rPr>
              <a:t>500kV DC Gun</a:t>
            </a:r>
            <a:r>
              <a:rPr lang="ja-JP" altLang="en-US" dirty="0">
                <a:solidFill>
                  <a:srgbClr val="FF0000"/>
                </a:solidFill>
              </a:rPr>
              <a:t> </a:t>
            </a:r>
            <a:r>
              <a:rPr lang="en-US" altLang="ja-JP" dirty="0">
                <a:solidFill>
                  <a:srgbClr val="FF0000"/>
                </a:solidFill>
              </a:rPr>
              <a:t>(highest DC voltage in the world)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7" name="テキスト ボックス 7">
            <a:extLst>
              <a:ext uri="{FF2B5EF4-FFF2-40B4-BE49-F238E27FC236}">
                <a16:creationId xmlns:a16="http://schemas.microsoft.com/office/drawing/2014/main" id="{84CA23F6-BFA2-957C-C6D5-34B5F5BE6C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7964" y="4381859"/>
            <a:ext cx="1576072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</a:rPr>
              <a:t>Injector  LINAC</a:t>
            </a:r>
            <a:endParaRPr lang="ja-JP" altLang="en-US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9" name="テキスト ボックス 8">
            <a:extLst>
              <a:ext uri="{FF2B5EF4-FFF2-40B4-BE49-F238E27FC236}">
                <a16:creationId xmlns:a16="http://schemas.microsoft.com/office/drawing/2014/main" id="{AB003A0E-2099-0626-78D4-AF5289498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6568" y="3270347"/>
            <a:ext cx="1289135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600" dirty="0">
                <a:solidFill>
                  <a:srgbClr val="FF0000"/>
                </a:solidFill>
                <a:latin typeface="Arial" panose="020B0604020202020204" pitchFamily="34" charset="0"/>
              </a:rPr>
              <a:t>Main LINAC</a:t>
            </a:r>
            <a:endParaRPr lang="ja-JP" altLang="en-US" sz="16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6C3F1B84-D028-EA3D-1B90-8DA08CC7BFC2}"/>
              </a:ext>
            </a:extLst>
          </p:cNvPr>
          <p:cNvSpPr/>
          <p:nvPr/>
        </p:nvSpPr>
        <p:spPr>
          <a:xfrm>
            <a:off x="119336" y="567557"/>
            <a:ext cx="11961617" cy="1425875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047C8F2-41D4-0FFD-3B7E-0CBDB618485F}"/>
              </a:ext>
            </a:extLst>
          </p:cNvPr>
          <p:cNvSpPr txBox="1"/>
          <p:nvPr/>
        </p:nvSpPr>
        <p:spPr>
          <a:xfrm>
            <a:off x="1464734" y="2132856"/>
            <a:ext cx="100803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Recently, </a:t>
            </a:r>
            <a:r>
              <a:rPr kumimoji="1"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cERL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was used for </a:t>
            </a:r>
            <a:r>
              <a:rPr kumimoji="1" lang="en-US" altLang="ja-JP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industrial application </a:t>
            </a:r>
            <a:r>
              <a:rPr kumimoji="1"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by using stable high current beam.</a:t>
            </a:r>
            <a:endParaRPr kumimoji="1" lang="ja-JP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矢印: 下 41">
            <a:extLst>
              <a:ext uri="{FF2B5EF4-FFF2-40B4-BE49-F238E27FC236}">
                <a16:creationId xmlns:a16="http://schemas.microsoft.com/office/drawing/2014/main" id="{D7F73A39-1E9B-ECF0-7822-A3B6EAA9A0F0}"/>
              </a:ext>
            </a:extLst>
          </p:cNvPr>
          <p:cNvSpPr/>
          <p:nvPr/>
        </p:nvSpPr>
        <p:spPr>
          <a:xfrm>
            <a:off x="5977793" y="2058925"/>
            <a:ext cx="471637" cy="1772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8124A67-7423-D802-8EB7-40FD3E62FD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5" y="4264757"/>
            <a:ext cx="1746866" cy="10072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6DAE0FC-A14D-F743-A868-DDB838A7F2CD}"/>
              </a:ext>
            </a:extLst>
          </p:cNvPr>
          <p:cNvSpPr txBox="1"/>
          <p:nvPr/>
        </p:nvSpPr>
        <p:spPr>
          <a:xfrm>
            <a:off x="202369" y="390999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CW laser</a:t>
            </a:r>
            <a:endParaRPr kumimoji="1" lang="ja-JP" altLang="en-US" dirty="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BEEF721-9A3D-EF6D-04C0-63BCCA7B0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295" y="2813991"/>
            <a:ext cx="1919639" cy="109104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312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3"/>
          <p:cNvSpPr txBox="1">
            <a:spLocks noGrp="1"/>
          </p:cNvSpPr>
          <p:nvPr/>
        </p:nvSpPr>
        <p:spPr bwMode="auto">
          <a:xfrm>
            <a:off x="10591800" y="6595086"/>
            <a:ext cx="16002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r" eaLnBrk="1" hangingPunct="1">
              <a:spcBef>
                <a:spcPct val="0"/>
              </a:spcBef>
              <a:buNone/>
            </a:pPr>
            <a:fld id="{E6FCC007-7F15-48BF-97DC-0A596EFA41D1}" type="slidenum">
              <a:rPr lang="en-US" altLang="ja-JP" sz="1050">
                <a:solidFill>
                  <a:prstClr val="black"/>
                </a:solidFill>
              </a:rPr>
              <a:pPr algn="r" eaLnBrk="1" hangingPunct="1">
                <a:spcBef>
                  <a:spcPct val="0"/>
                </a:spcBef>
                <a:buNone/>
              </a:pPr>
              <a:t>5</a:t>
            </a:fld>
            <a:endParaRPr lang="en-US" altLang="ja-JP" sz="1050" dirty="0">
              <a:solidFill>
                <a:prstClr val="black"/>
              </a:solidFill>
            </a:endParaRPr>
          </a:p>
        </p:txBody>
      </p:sp>
      <p:graphicFrame>
        <p:nvGraphicFramePr>
          <p:cNvPr id="3" name="Group 2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80199802"/>
              </p:ext>
            </p:extLst>
          </p:nvPr>
        </p:nvGraphicFramePr>
        <p:xfrm>
          <a:off x="881666" y="1405910"/>
          <a:ext cx="9169925" cy="4568268"/>
        </p:xfrm>
        <a:graphic>
          <a:graphicData uri="http://schemas.openxmlformats.org/drawingml/2006/table">
            <a:tbl>
              <a:tblPr/>
              <a:tblGrid>
                <a:gridCol w="652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06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89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6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5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4185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4185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4185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4185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41856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41856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41856">
                  <a:extLst>
                    <a:ext uri="{9D8B030D-6E8A-4147-A177-3AD203B41FA5}">
                      <a16:colId xmlns:a16="http://schemas.microsoft.com/office/drawing/2014/main" val="1629416356"/>
                    </a:ext>
                  </a:extLst>
                </a:gridCol>
                <a:gridCol w="641856">
                  <a:extLst>
                    <a:ext uri="{9D8B030D-6E8A-4147-A177-3AD203B41FA5}">
                      <a16:colId xmlns:a16="http://schemas.microsoft.com/office/drawing/2014/main" val="1618121870"/>
                    </a:ext>
                  </a:extLst>
                </a:gridCol>
                <a:gridCol w="641856">
                  <a:extLst>
                    <a:ext uri="{9D8B030D-6E8A-4147-A177-3AD203B41FA5}">
                      <a16:colId xmlns:a16="http://schemas.microsoft.com/office/drawing/2014/main" val="3911039000"/>
                    </a:ext>
                  </a:extLst>
                </a:gridCol>
              </a:tblGrid>
              <a:tr h="28827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2009</a:t>
                      </a: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2010</a:t>
                      </a: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2011</a:t>
                      </a: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2012</a:t>
                      </a: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2013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2014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2015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2016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2017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2018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2019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2020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2021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ja-JP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2022</a:t>
                      </a:r>
                      <a:endParaRPr kumimoji="1" lang="ja-JP" altLang="ja-JP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999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kumimoji="1" sz="28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kumimoji="1" sz="24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kumimoji="1"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 kumimoji="1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ja-JP" altLang="ja-JP" sz="900" b="1" i="0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Arial" charset="0"/>
                        <a:ea typeface="ＭＳ Ｐゴシック" charset="-128"/>
                        <a:cs typeface="Times New Roman" pitchFamily="18" charset="0"/>
                      </a:endParaRPr>
                    </a:p>
                  </a:txBody>
                  <a:tcPr marL="74295" marR="74295" marT="34290" marB="3429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正方形/長方形 3"/>
          <p:cNvSpPr/>
          <p:nvPr/>
        </p:nvSpPr>
        <p:spPr>
          <a:xfrm>
            <a:off x="1129567" y="5636507"/>
            <a:ext cx="752389" cy="170318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1881954" y="5622291"/>
            <a:ext cx="742307" cy="18067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3197878" y="5635665"/>
            <a:ext cx="406271" cy="172009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171108" y="5269214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srgbClr val="3333FF"/>
                </a:solidFill>
                <a:latin typeface="Calibri"/>
                <a:ea typeface="ＭＳ Ｐゴシック"/>
              </a:rPr>
              <a:t>Refurbishment</a:t>
            </a:r>
          </a:p>
          <a:p>
            <a:r>
              <a:rPr lang="en-US" altLang="ja-JP" sz="900" dirty="0">
                <a:solidFill>
                  <a:srgbClr val="3333FF"/>
                </a:solidFill>
                <a:latin typeface="Calibri"/>
                <a:ea typeface="ＭＳ Ｐゴシック"/>
              </a:rPr>
              <a:t>of building</a:t>
            </a:r>
            <a:endParaRPr lang="ja-JP" altLang="en-US" sz="900" dirty="0">
              <a:solidFill>
                <a:srgbClr val="3333FF"/>
              </a:solidFill>
              <a:latin typeface="Calibri"/>
              <a:ea typeface="ＭＳ Ｐゴシック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994758" y="5279819"/>
            <a:ext cx="111601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/>
              </a:rPr>
              <a:t>Clearing radioactive</a:t>
            </a:r>
          </a:p>
          <a:p>
            <a:r>
              <a:rPr lang="en-US" altLang="ja-JP" sz="900" dirty="0">
                <a:solidFill>
                  <a:prstClr val="black"/>
                </a:solidFill>
                <a:latin typeface="Calibri"/>
                <a:ea typeface="ＭＳ Ｐゴシック"/>
              </a:rPr>
              <a:t>materials</a:t>
            </a:r>
            <a:endParaRPr lang="ja-JP" altLang="en-US" sz="900" dirty="0">
              <a:solidFill>
                <a:prstClr val="black"/>
              </a:solidFill>
              <a:latin typeface="Calibri"/>
              <a:ea typeface="ＭＳ Ｐゴシック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327061" y="5269213"/>
            <a:ext cx="10567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srgbClr val="3333FF"/>
                </a:solidFill>
                <a:latin typeface="Calibri"/>
                <a:ea typeface="ＭＳ Ｐゴシック"/>
              </a:rPr>
              <a:t>Construction of</a:t>
            </a:r>
          </a:p>
          <a:p>
            <a:r>
              <a:rPr lang="en-US" altLang="ja-JP" sz="900" dirty="0">
                <a:solidFill>
                  <a:srgbClr val="3333FF"/>
                </a:solidFill>
                <a:latin typeface="Calibri"/>
                <a:ea typeface="ＭＳ Ｐゴシック"/>
              </a:rPr>
              <a:t>radiation shielding</a:t>
            </a:r>
            <a:endParaRPr lang="ja-JP" altLang="en-US" sz="900" dirty="0">
              <a:solidFill>
                <a:srgbClr val="3333FF"/>
              </a:solidFill>
              <a:latin typeface="Calibri"/>
              <a:ea typeface="ＭＳ Ｐゴシック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3147958" y="4990884"/>
            <a:ext cx="624689" cy="170318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3730715" y="4709985"/>
            <a:ext cx="183333" cy="17031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914044" y="4691269"/>
            <a:ext cx="1447694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rgbClr val="FF0000"/>
                </a:solidFill>
                <a:latin typeface="Calibri"/>
                <a:ea typeface="ＭＳ Ｐゴシック"/>
              </a:rPr>
              <a:t>Commissioning</a:t>
            </a:r>
            <a:r>
              <a:rPr lang="ja-JP" altLang="en-US" sz="900" dirty="0">
                <a:solidFill>
                  <a:srgbClr val="FF0000"/>
                </a:solidFill>
                <a:latin typeface="Calibri"/>
                <a:ea typeface="ＭＳ Ｐゴシック"/>
              </a:rPr>
              <a:t> </a:t>
            </a:r>
            <a:r>
              <a:rPr lang="en-US" altLang="ja-JP" sz="900" dirty="0">
                <a:solidFill>
                  <a:srgbClr val="FF0000"/>
                </a:solidFill>
                <a:latin typeface="Calibri"/>
                <a:ea typeface="ＭＳ Ｐゴシック"/>
              </a:rPr>
              <a:t>of injector</a:t>
            </a:r>
            <a:endParaRPr lang="ja-JP" altLang="en-US" sz="9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13" name="正方形/長方形 12"/>
          <p:cNvSpPr/>
          <p:nvPr/>
        </p:nvSpPr>
        <p:spPr>
          <a:xfrm>
            <a:off x="3914047" y="4378914"/>
            <a:ext cx="220337" cy="223769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101544" y="4024496"/>
            <a:ext cx="459863" cy="1703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390094" y="4171162"/>
            <a:ext cx="1813329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rgbClr val="FF0000"/>
                </a:solidFill>
                <a:latin typeface="Calibri"/>
                <a:ea typeface="ＭＳ Ｐゴシック"/>
              </a:rPr>
              <a:t>Commissioning of cERL (with loop)</a:t>
            </a:r>
            <a:endParaRPr lang="ja-JP" altLang="en-US" sz="9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520608" y="3632528"/>
            <a:ext cx="373667" cy="228199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910046" y="3233503"/>
            <a:ext cx="203703" cy="1703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pic>
        <p:nvPicPr>
          <p:cNvPr id="18" name="Picture 2" descr="C:\Users\sakanaka\Pictures\2009\2009_10_30 東カウンター貫通孔等現場確認\P100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30" y="4142936"/>
            <a:ext cx="1331999" cy="9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直線コネクタ 18"/>
          <p:cNvCxnSpPr/>
          <p:nvPr/>
        </p:nvCxnSpPr>
        <p:spPr>
          <a:xfrm>
            <a:off x="3772644" y="5076042"/>
            <a:ext cx="595150" cy="237653"/>
          </a:xfrm>
          <a:prstGeom prst="line">
            <a:avLst/>
          </a:prstGeom>
          <a:ln w="19050">
            <a:solidFill>
              <a:srgbClr val="0099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>
            <a:endCxn id="16" idx="1"/>
          </p:cNvCxnSpPr>
          <p:nvPr/>
        </p:nvCxnSpPr>
        <p:spPr>
          <a:xfrm>
            <a:off x="3774186" y="3403824"/>
            <a:ext cx="746422" cy="342803"/>
          </a:xfrm>
          <a:prstGeom prst="line">
            <a:avLst/>
          </a:prstGeom>
          <a:ln w="19050">
            <a:solidFill>
              <a:srgbClr val="0099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 flipH="1">
            <a:off x="3289810" y="4455395"/>
            <a:ext cx="597752" cy="51769"/>
          </a:xfrm>
          <a:prstGeom prst="line">
            <a:avLst/>
          </a:prstGeom>
          <a:ln w="19050">
            <a:solidFill>
              <a:srgbClr val="0099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グループ化 21"/>
          <p:cNvGrpSpPr/>
          <p:nvPr/>
        </p:nvGrpSpPr>
        <p:grpSpPr>
          <a:xfrm>
            <a:off x="634407" y="1957329"/>
            <a:ext cx="1793824" cy="622718"/>
            <a:chOff x="318450" y="1530898"/>
            <a:chExt cx="2391766" cy="830290"/>
          </a:xfrm>
        </p:grpSpPr>
        <p:sp>
          <p:nvSpPr>
            <p:cNvPr id="23" name="角丸四角形 22"/>
            <p:cNvSpPr/>
            <p:nvPr/>
          </p:nvSpPr>
          <p:spPr>
            <a:xfrm>
              <a:off x="318450" y="1530898"/>
              <a:ext cx="2391766" cy="830290"/>
            </a:xfrm>
            <a:prstGeom prst="roundRect">
              <a:avLst/>
            </a:prstGeom>
            <a:solidFill>
              <a:schemeClr val="bg1"/>
            </a:solidFill>
            <a:ln w="15875">
              <a:solidFill>
                <a:srgbClr val="339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350" dirty="0">
                <a:solidFill>
                  <a:prstClr val="white"/>
                </a:solidFill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482661" y="1666717"/>
              <a:ext cx="339321" cy="211858"/>
            </a:xfrm>
            <a:prstGeom prst="rect">
              <a:avLst/>
            </a:prstGeom>
            <a:solidFill>
              <a:srgbClr val="33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778526" y="2001115"/>
              <a:ext cx="1898382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900" dirty="0">
                  <a:solidFill>
                    <a:srgbClr val="FF0000"/>
                  </a:solidFill>
                  <a:latin typeface="Calibri"/>
                  <a:ea typeface="ＭＳ Ｐゴシック"/>
                </a:rPr>
                <a:t>Commissioning/Operation</a:t>
              </a:r>
              <a:endParaRPr lang="ja-JP" altLang="en-US" sz="900" dirty="0">
                <a:solidFill>
                  <a:srgbClr val="FF0000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915906" y="1617318"/>
              <a:ext cx="1049860" cy="307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900" dirty="0">
                  <a:solidFill>
                    <a:srgbClr val="3333FF"/>
                  </a:solidFill>
                  <a:latin typeface="Calibri"/>
                  <a:ea typeface="ＭＳ Ｐゴシック"/>
                </a:rPr>
                <a:t>Construction</a:t>
              </a:r>
              <a:endParaRPr lang="ja-JP" altLang="en-US" sz="900" dirty="0">
                <a:solidFill>
                  <a:srgbClr val="3333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490866" y="2020289"/>
              <a:ext cx="339321" cy="21185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05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テキスト ボックス 27"/>
          <p:cNvSpPr txBox="1"/>
          <p:nvPr/>
        </p:nvSpPr>
        <p:spPr>
          <a:xfrm>
            <a:off x="4170460" y="4351517"/>
            <a:ext cx="1762021" cy="2308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900" dirty="0">
                <a:solidFill>
                  <a:srgbClr val="3333FF"/>
                </a:solidFill>
                <a:latin typeface="Calibri"/>
                <a:ea typeface="ＭＳ Ｐゴシック"/>
              </a:rPr>
              <a:t>Construction of recirculation loop</a:t>
            </a:r>
            <a:endParaRPr lang="ja-JP" altLang="en-US" sz="900" dirty="0">
              <a:solidFill>
                <a:srgbClr val="3333FF"/>
              </a:solidFill>
              <a:latin typeface="Calibri"/>
              <a:ea typeface="ＭＳ Ｐゴシック"/>
            </a:endParaRPr>
          </a:p>
        </p:txBody>
      </p:sp>
      <p:pic>
        <p:nvPicPr>
          <p:cNvPr id="29" name="Picture 2" descr="D:\ERL\発表\2015_06_08 ERL2015（坂中）\元図\遮蔽体工事写真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418" y="3024136"/>
            <a:ext cx="1331100" cy="99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D:\ERL\発表\2015_06_08 ERL2015（坂中）\元図\入射部建設写真１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792" y="4942256"/>
            <a:ext cx="1331100" cy="1000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:\ERL\発表\2015_06_08 ERL2015（坂中）\元図\フォトン実験室建設写真１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138" y="3001335"/>
            <a:ext cx="1331100" cy="99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D:\Save\周回部建設写真１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5903" y="4047204"/>
            <a:ext cx="1331100" cy="99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4" name="直線コネクタ 33"/>
          <p:cNvCxnSpPr>
            <a:stCxn id="33" idx="2"/>
            <a:endCxn id="39" idx="0"/>
          </p:cNvCxnSpPr>
          <p:nvPr/>
        </p:nvCxnSpPr>
        <p:spPr>
          <a:xfrm>
            <a:off x="5631453" y="3009096"/>
            <a:ext cx="180544" cy="320210"/>
          </a:xfrm>
          <a:prstGeom prst="line">
            <a:avLst/>
          </a:prstGeom>
          <a:ln w="19050">
            <a:solidFill>
              <a:srgbClr val="0099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767" y="2360731"/>
            <a:ext cx="1551782" cy="5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テキスト ボックス 35"/>
          <p:cNvSpPr txBox="1"/>
          <p:nvPr/>
        </p:nvSpPr>
        <p:spPr>
          <a:xfrm>
            <a:off x="4429009" y="2621184"/>
            <a:ext cx="14829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rgbClr val="FF0000"/>
                </a:solidFill>
                <a:latin typeface="Calibri"/>
                <a:ea typeface="ＭＳ Ｐゴシック"/>
              </a:rPr>
              <a:t>Increasing the beam  current</a:t>
            </a:r>
            <a:endParaRPr lang="ja-JP" altLang="en-US" sz="9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 flipH="1" flipV="1">
            <a:off x="4024216" y="2877052"/>
            <a:ext cx="885830" cy="402831"/>
          </a:xfrm>
          <a:prstGeom prst="line">
            <a:avLst/>
          </a:prstGeom>
          <a:ln w="19050">
            <a:solidFill>
              <a:srgbClr val="0099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3967890" y="3024135"/>
            <a:ext cx="162965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rgbClr val="FF0000"/>
                </a:solidFill>
                <a:latin typeface="Calibri"/>
                <a:ea typeface="ＭＳ Ｐゴシック"/>
              </a:rPr>
              <a:t>Commissioning of LCS system</a:t>
            </a:r>
            <a:endParaRPr lang="ja-JP" altLang="en-US" sz="9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48" y="3329307"/>
            <a:ext cx="1305294" cy="743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0" name="直線コネクタ 39"/>
          <p:cNvCxnSpPr/>
          <p:nvPr/>
        </p:nvCxnSpPr>
        <p:spPr>
          <a:xfrm flipH="1" flipV="1">
            <a:off x="997792" y="5100936"/>
            <a:ext cx="187715" cy="502991"/>
          </a:xfrm>
          <a:prstGeom prst="line">
            <a:avLst/>
          </a:prstGeom>
          <a:ln w="19050">
            <a:solidFill>
              <a:srgbClr val="0099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stCxn id="6" idx="1"/>
          </p:cNvCxnSpPr>
          <p:nvPr/>
        </p:nvCxnSpPr>
        <p:spPr>
          <a:xfrm flipH="1" flipV="1">
            <a:off x="1739741" y="3910529"/>
            <a:ext cx="1458136" cy="1811141"/>
          </a:xfrm>
          <a:prstGeom prst="line">
            <a:avLst/>
          </a:prstGeom>
          <a:ln w="19050">
            <a:solidFill>
              <a:srgbClr val="0099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テキスト ボックス 41"/>
          <p:cNvSpPr txBox="1"/>
          <p:nvPr/>
        </p:nvSpPr>
        <p:spPr>
          <a:xfrm>
            <a:off x="4551195" y="4990883"/>
            <a:ext cx="9214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rgbClr val="3333FF"/>
                </a:solidFill>
                <a:latin typeface="Calibri"/>
                <a:ea typeface="ＭＳ Ｐゴシック"/>
              </a:rPr>
              <a:t>Construction of</a:t>
            </a:r>
          </a:p>
          <a:p>
            <a:r>
              <a:rPr lang="en-US" altLang="ja-JP" sz="900" dirty="0">
                <a:solidFill>
                  <a:srgbClr val="3333FF"/>
                </a:solidFill>
                <a:latin typeface="Calibri"/>
                <a:ea typeface="ＭＳ Ｐゴシック"/>
              </a:rPr>
              <a:t>injector</a:t>
            </a:r>
            <a:endParaRPr lang="ja-JP" altLang="en-US" sz="900" dirty="0">
              <a:solidFill>
                <a:srgbClr val="3333FF"/>
              </a:solidFill>
              <a:latin typeface="Calibri"/>
              <a:ea typeface="ＭＳ Ｐゴシック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3858580" y="3500421"/>
            <a:ext cx="1564511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rgbClr val="3333FF"/>
                </a:solidFill>
                <a:latin typeface="Calibri"/>
                <a:ea typeface="ＭＳ Ｐゴシック"/>
              </a:rPr>
              <a:t>Construction of LCS system</a:t>
            </a:r>
            <a:endParaRPr lang="ja-JP" altLang="en-US" sz="900" dirty="0">
              <a:solidFill>
                <a:srgbClr val="3333FF"/>
              </a:solidFill>
              <a:latin typeface="Calibri"/>
              <a:ea typeface="ＭＳ Ｐゴシック"/>
            </a:endParaRPr>
          </a:p>
        </p:txBody>
      </p:sp>
      <p:sp>
        <p:nvSpPr>
          <p:cNvPr id="44" name="正方形/長方形 43"/>
          <p:cNvSpPr/>
          <p:nvPr/>
        </p:nvSpPr>
        <p:spPr>
          <a:xfrm>
            <a:off x="6339640" y="2593039"/>
            <a:ext cx="71168" cy="1816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5752572" y="2199031"/>
            <a:ext cx="11110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rgbClr val="FF0000"/>
                </a:solidFill>
                <a:latin typeface="Calibri"/>
                <a:ea typeface="ＭＳ Ｐゴシック"/>
              </a:rPr>
              <a:t>High bunch charge</a:t>
            </a:r>
          </a:p>
          <a:p>
            <a:r>
              <a:rPr lang="en-US" altLang="ja-JP" sz="900" dirty="0">
                <a:solidFill>
                  <a:srgbClr val="FF0000"/>
                </a:solidFill>
                <a:latin typeface="Calibri"/>
                <a:ea typeface="ＭＳ Ｐゴシック"/>
              </a:rPr>
              <a:t>&amp; THz study</a:t>
            </a:r>
            <a:endParaRPr lang="ja-JP" altLang="en-US" sz="9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47" name="正方形/長方形 46"/>
          <p:cNvSpPr/>
          <p:nvPr/>
        </p:nvSpPr>
        <p:spPr>
          <a:xfrm>
            <a:off x="6941643" y="2581340"/>
            <a:ext cx="71168" cy="1816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7083628" y="2592368"/>
            <a:ext cx="71168" cy="1816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671256" y="2775712"/>
            <a:ext cx="68311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rgbClr val="FF0000"/>
                </a:solidFill>
                <a:latin typeface="Calibri"/>
                <a:ea typeface="ＭＳ Ｐゴシック"/>
              </a:rPr>
              <a:t>1mA again</a:t>
            </a:r>
            <a:endParaRPr lang="ja-JP" altLang="en-US" sz="9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sp>
        <p:nvSpPr>
          <p:cNvPr id="50" name="タイトル 49"/>
          <p:cNvSpPr>
            <a:spLocks noGrp="1"/>
          </p:cNvSpPr>
          <p:nvPr>
            <p:ph type="title" idx="4294967295"/>
          </p:nvPr>
        </p:nvSpPr>
        <p:spPr>
          <a:xfrm>
            <a:off x="1847527" y="0"/>
            <a:ext cx="8627183" cy="430212"/>
          </a:xfrm>
        </p:spPr>
        <p:txBody>
          <a:bodyPr>
            <a:noAutofit/>
          </a:bodyPr>
          <a:lstStyle/>
          <a:p>
            <a:pPr rtl="0" eaLnBrk="1" fontAlgn="auto" hangingPunct="1"/>
            <a:r>
              <a:rPr lang="en-US" altLang="ja-JP" sz="3200" dirty="0">
                <a:ea typeface="ＭＳ Ｐゴシック" panose="020B0600070205080204" pitchFamily="50" charset="-128"/>
                <a:cs typeface="+mn-cs"/>
              </a:rPr>
              <a:t>History of construction and Commissioning of </a:t>
            </a:r>
            <a:r>
              <a:rPr lang="en-US" altLang="ja-JP" sz="3200" dirty="0" err="1">
                <a:ea typeface="ＭＳ Ｐゴシック" panose="020B0600070205080204" pitchFamily="50" charset="-128"/>
                <a:cs typeface="+mn-cs"/>
              </a:rPr>
              <a:t>cERL</a:t>
            </a:r>
            <a:r>
              <a:rPr lang="en-US" altLang="ja-JP" sz="3200" dirty="0">
                <a:ea typeface="ＭＳ Ｐゴシック" panose="020B0600070205080204" pitchFamily="50" charset="-128"/>
                <a:cs typeface="+mn-cs"/>
              </a:rPr>
              <a:t> </a:t>
            </a:r>
            <a:endParaRPr lang="ja-JP" altLang="ja-JP" sz="3200" dirty="0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969846" y="6086999"/>
            <a:ext cx="6658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Construction started in 2009 and commissioning start in 2013.</a:t>
            </a:r>
          </a:p>
          <a:p>
            <a:r>
              <a:rPr lang="en-US" altLang="ja-JP" u="sng" dirty="0">
                <a:solidFill>
                  <a:srgbClr val="FF0000"/>
                </a:solidFill>
              </a:rPr>
              <a:t>Now we continue beam operation in 2022</a:t>
            </a:r>
            <a:endParaRPr lang="ja-JP" altLang="en-US" u="sng" dirty="0">
              <a:solidFill>
                <a:srgbClr val="FF0000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598103" y="824668"/>
            <a:ext cx="316957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u="sng" dirty="0"/>
              <a:t>T. </a:t>
            </a:r>
            <a:r>
              <a:rPr lang="en-US" altLang="ja-JP" sz="900" u="sng" dirty="0" err="1"/>
              <a:t>Akagi</a:t>
            </a:r>
            <a:r>
              <a:rPr lang="en-US" altLang="ja-JP" sz="900" u="sng" dirty="0"/>
              <a:t>, et., al. “Narrow-band photon beam via laser Compton scattering in an energy recovery </a:t>
            </a:r>
            <a:r>
              <a:rPr lang="en-US" altLang="ja-JP" sz="900" u="sng" dirty="0" err="1"/>
              <a:t>linac</a:t>
            </a:r>
            <a:r>
              <a:rPr lang="en-US" altLang="ja-JP" sz="900" u="sng" dirty="0"/>
              <a:t>” Phys. Rev. </a:t>
            </a:r>
            <a:r>
              <a:rPr lang="en-US" altLang="ja-JP" sz="900" u="sng" dirty="0" err="1"/>
              <a:t>Accel</a:t>
            </a:r>
            <a:r>
              <a:rPr lang="en-US" altLang="ja-JP" sz="900" u="sng" dirty="0"/>
              <a:t>. Beams 19, 114701 (2016)</a:t>
            </a:r>
            <a:endParaRPr lang="ja-JP" altLang="en-US" sz="900" u="sng" dirty="0"/>
          </a:p>
        </p:txBody>
      </p:sp>
      <p:cxnSp>
        <p:nvCxnSpPr>
          <p:cNvPr id="59" name="直線矢印コネクタ 58"/>
          <p:cNvCxnSpPr/>
          <p:nvPr/>
        </p:nvCxnSpPr>
        <p:spPr>
          <a:xfrm>
            <a:off x="2268559" y="1377715"/>
            <a:ext cx="745305" cy="9791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グループ化 55"/>
          <p:cNvGrpSpPr/>
          <p:nvPr/>
        </p:nvGrpSpPr>
        <p:grpSpPr>
          <a:xfrm>
            <a:off x="6376437" y="862176"/>
            <a:ext cx="2728276" cy="4742654"/>
            <a:chOff x="6509486" y="1122107"/>
            <a:chExt cx="2377222" cy="4742654"/>
          </a:xfrm>
        </p:grpSpPr>
        <p:sp>
          <p:nvSpPr>
            <p:cNvPr id="51" name="テキスト ボックス 50"/>
            <p:cNvSpPr txBox="1"/>
            <p:nvPr/>
          </p:nvSpPr>
          <p:spPr>
            <a:xfrm>
              <a:off x="6509486" y="1198685"/>
              <a:ext cx="2377222" cy="300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350" dirty="0">
                  <a:solidFill>
                    <a:srgbClr val="FF0000"/>
                  </a:solidFill>
                </a:rPr>
                <a:t>R&amp;D for Industrial application</a:t>
              </a:r>
              <a:endParaRPr lang="ja-JP" altLang="en-US" sz="1350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直線コネクタ 53"/>
            <p:cNvCxnSpPr/>
            <p:nvPr/>
          </p:nvCxnSpPr>
          <p:spPr>
            <a:xfrm>
              <a:off x="6555882" y="1122107"/>
              <a:ext cx="12004" cy="474265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2" name="テキスト ボックス 61"/>
          <p:cNvSpPr txBox="1"/>
          <p:nvPr/>
        </p:nvSpPr>
        <p:spPr>
          <a:xfrm>
            <a:off x="510910" y="506760"/>
            <a:ext cx="3248342" cy="276999"/>
          </a:xfrm>
          <a:prstGeom prst="rect">
            <a:avLst/>
          </a:prstGeom>
          <a:solidFill>
            <a:srgbClr val="CCEC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200" dirty="0"/>
              <a:t>Laser Compton scattering experiment in ERL</a:t>
            </a:r>
            <a:endParaRPr lang="ja-JP" altLang="en-US" sz="1200" dirty="0"/>
          </a:p>
        </p:txBody>
      </p:sp>
      <p:cxnSp>
        <p:nvCxnSpPr>
          <p:cNvPr id="65" name="直線コネクタ 64"/>
          <p:cNvCxnSpPr/>
          <p:nvPr/>
        </p:nvCxnSpPr>
        <p:spPr>
          <a:xfrm>
            <a:off x="3686241" y="1052794"/>
            <a:ext cx="54264" cy="4785156"/>
          </a:xfrm>
          <a:prstGeom prst="line">
            <a:avLst/>
          </a:prstGeom>
          <a:ln>
            <a:solidFill>
              <a:srgbClr val="0000CC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/>
          <p:nvPr/>
        </p:nvCxnSpPr>
        <p:spPr>
          <a:xfrm>
            <a:off x="3703013" y="1286175"/>
            <a:ext cx="848182" cy="0"/>
          </a:xfrm>
          <a:prstGeom prst="straightConnector1">
            <a:avLst/>
          </a:prstGeom>
          <a:ln w="38100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3667001" y="924205"/>
            <a:ext cx="20842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400" dirty="0">
                <a:solidFill>
                  <a:srgbClr val="0000CC"/>
                </a:solidFill>
              </a:rPr>
              <a:t>Commissioning started</a:t>
            </a:r>
            <a:endParaRPr lang="ja-JP" altLang="en-US" sz="1400" dirty="0">
              <a:solidFill>
                <a:srgbClr val="0000CC"/>
              </a:solidFill>
            </a:endParaRPr>
          </a:p>
        </p:txBody>
      </p:sp>
      <p:sp>
        <p:nvSpPr>
          <p:cNvPr id="75" name="正方形/長方形 74"/>
          <p:cNvSpPr/>
          <p:nvPr/>
        </p:nvSpPr>
        <p:spPr>
          <a:xfrm>
            <a:off x="3848944" y="430212"/>
            <a:ext cx="5693902" cy="461665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altLang="ja-JP" sz="1200" b="1" u="sng" dirty="0">
                <a:solidFill>
                  <a:srgbClr val="FF0000"/>
                </a:solidFill>
              </a:rPr>
              <a:t>(Published) </a:t>
            </a:r>
            <a:r>
              <a:rPr lang="en-GB" altLang="ja-JP" sz="1200" dirty="0"/>
              <a:t>M. </a:t>
            </a:r>
            <a:r>
              <a:rPr lang="en-GB" altLang="ja-JP" sz="1200" dirty="0" err="1"/>
              <a:t>Akemoto</a:t>
            </a:r>
            <a:r>
              <a:rPr lang="en-GB" altLang="ja-JP" sz="1200" dirty="0"/>
              <a:t> </a:t>
            </a:r>
            <a:r>
              <a:rPr lang="en-GB" altLang="ja-JP" sz="1200" i="1" dirty="0"/>
              <a:t>et al.</a:t>
            </a:r>
            <a:r>
              <a:rPr lang="en-GB" altLang="ja-JP" sz="1200" dirty="0"/>
              <a:t>, “Construction and commissioning of the compact energy-recovery </a:t>
            </a:r>
            <a:r>
              <a:rPr lang="en-GB" altLang="ja-JP" sz="1200" dirty="0" err="1"/>
              <a:t>linac</a:t>
            </a:r>
            <a:r>
              <a:rPr lang="en-GB" altLang="ja-JP" sz="1200" dirty="0"/>
              <a:t> at KEK” </a:t>
            </a:r>
            <a:r>
              <a:rPr lang="en-GB" altLang="ja-JP" sz="1200" dirty="0" err="1"/>
              <a:t>Nucl</a:t>
            </a:r>
            <a:r>
              <a:rPr lang="en-GB" altLang="ja-JP" sz="1200" dirty="0"/>
              <a:t>. </a:t>
            </a:r>
            <a:r>
              <a:rPr lang="en-GB" altLang="ja-JP" sz="1200" dirty="0" err="1"/>
              <a:t>Instrum</a:t>
            </a:r>
            <a:r>
              <a:rPr lang="en-GB" altLang="ja-JP" sz="1200" dirty="0"/>
              <a:t>. Method A 877 p.197-219 (2018)</a:t>
            </a:r>
            <a:r>
              <a:rPr lang="en-US" altLang="ja-JP" sz="1200" dirty="0"/>
              <a:t>.</a:t>
            </a:r>
          </a:p>
        </p:txBody>
      </p:sp>
      <p:sp>
        <p:nvSpPr>
          <p:cNvPr id="73" name="正方形/長方形 72"/>
          <p:cNvSpPr/>
          <p:nvPr/>
        </p:nvSpPr>
        <p:spPr>
          <a:xfrm>
            <a:off x="7154798" y="2327320"/>
            <a:ext cx="389855" cy="134401"/>
          </a:xfrm>
          <a:prstGeom prst="rect">
            <a:avLst/>
          </a:prstGeom>
          <a:solidFill>
            <a:srgbClr val="3333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76" name="テキスト ボックス 75"/>
          <p:cNvSpPr txBox="1"/>
          <p:nvPr/>
        </p:nvSpPr>
        <p:spPr>
          <a:xfrm>
            <a:off x="7512759" y="2282565"/>
            <a:ext cx="879145" cy="3768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rgbClr val="3333FF"/>
                </a:solidFill>
                <a:latin typeface="Calibri"/>
                <a:ea typeface="ＭＳ Ｐゴシック"/>
              </a:rPr>
              <a:t>Construction of RI beamline</a:t>
            </a:r>
            <a:endParaRPr lang="ja-JP" altLang="en-US" sz="900" dirty="0">
              <a:solidFill>
                <a:srgbClr val="3333FF"/>
              </a:solidFill>
              <a:latin typeface="Calibri"/>
              <a:ea typeface="ＭＳ Ｐゴシック"/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6173344" y="1914473"/>
            <a:ext cx="1492386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srgbClr val="FF0000"/>
                </a:solidFill>
                <a:latin typeface="Calibri"/>
                <a:ea typeface="ＭＳ Ｐゴシック"/>
              </a:rPr>
              <a:t>RI beam test &amp; production</a:t>
            </a:r>
            <a:endParaRPr lang="ja-JP" altLang="en-US" sz="9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80" name="直線矢印コネクタ 79"/>
          <p:cNvCxnSpPr/>
          <p:nvPr/>
        </p:nvCxnSpPr>
        <p:spPr>
          <a:xfrm>
            <a:off x="6464642" y="1281944"/>
            <a:ext cx="84818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線コネクタ 80"/>
          <p:cNvCxnSpPr/>
          <p:nvPr/>
        </p:nvCxnSpPr>
        <p:spPr>
          <a:xfrm flipH="1" flipV="1">
            <a:off x="5456785" y="1974478"/>
            <a:ext cx="1885943" cy="374770"/>
          </a:xfrm>
          <a:prstGeom prst="line">
            <a:avLst/>
          </a:prstGeom>
          <a:ln w="19050">
            <a:solidFill>
              <a:srgbClr val="0099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図 7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747" y="1699442"/>
            <a:ext cx="1175547" cy="881660"/>
          </a:xfrm>
          <a:prstGeom prst="rect">
            <a:avLst/>
          </a:prstGeom>
        </p:spPr>
      </p:pic>
      <p:sp>
        <p:nvSpPr>
          <p:cNvPr id="33" name="正方形/長方形 32"/>
          <p:cNvSpPr/>
          <p:nvPr/>
        </p:nvSpPr>
        <p:spPr>
          <a:xfrm>
            <a:off x="5518855" y="2789210"/>
            <a:ext cx="225197" cy="21988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cxnSp>
        <p:nvCxnSpPr>
          <p:cNvPr id="53" name="直線矢印コネクタ 52"/>
          <p:cNvCxnSpPr>
            <a:cxnSpLocks/>
          </p:cNvCxnSpPr>
          <p:nvPr/>
        </p:nvCxnSpPr>
        <p:spPr>
          <a:xfrm>
            <a:off x="3684649" y="1355987"/>
            <a:ext cx="6366942" cy="0"/>
          </a:xfrm>
          <a:prstGeom prst="straightConnector1">
            <a:avLst/>
          </a:prstGeom>
          <a:ln w="38100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8669627" y="870146"/>
            <a:ext cx="12502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00B050"/>
                </a:solidFill>
              </a:rPr>
              <a:t>Beam operation</a:t>
            </a:r>
            <a:endParaRPr lang="ja-JP" altLang="en-US" sz="1400" dirty="0">
              <a:solidFill>
                <a:srgbClr val="00B050"/>
              </a:solidFill>
            </a:endParaRPr>
          </a:p>
        </p:txBody>
      </p:sp>
      <p:sp>
        <p:nvSpPr>
          <p:cNvPr id="69" name="正方形/長方形 68"/>
          <p:cNvSpPr/>
          <p:nvPr/>
        </p:nvSpPr>
        <p:spPr>
          <a:xfrm>
            <a:off x="7561178" y="2053982"/>
            <a:ext cx="71168" cy="1816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70" name="正方形/長方形 69"/>
          <p:cNvSpPr/>
          <p:nvPr/>
        </p:nvSpPr>
        <p:spPr>
          <a:xfrm>
            <a:off x="7703163" y="2053982"/>
            <a:ext cx="71168" cy="1816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grpSp>
        <p:nvGrpSpPr>
          <p:cNvPr id="64" name="グループ化 63"/>
          <p:cNvGrpSpPr/>
          <p:nvPr/>
        </p:nvGrpSpPr>
        <p:grpSpPr>
          <a:xfrm>
            <a:off x="8028760" y="1728528"/>
            <a:ext cx="929409" cy="652512"/>
            <a:chOff x="8009236" y="1695750"/>
            <a:chExt cx="929409" cy="652512"/>
          </a:xfrm>
        </p:grpSpPr>
        <p:sp>
          <p:nvSpPr>
            <p:cNvPr id="84" name="正方形/長方形 83"/>
            <p:cNvSpPr/>
            <p:nvPr/>
          </p:nvSpPr>
          <p:spPr>
            <a:xfrm>
              <a:off x="8009236" y="1887880"/>
              <a:ext cx="251217" cy="133324"/>
            </a:xfrm>
            <a:prstGeom prst="rect">
              <a:avLst/>
            </a:prstGeom>
            <a:solidFill>
              <a:srgbClr val="3333FF"/>
            </a:solidFill>
            <a:ln>
              <a:solidFill>
                <a:srgbClr val="3333FF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85" name="テキスト ボックス 84"/>
            <p:cNvSpPr txBox="1"/>
            <p:nvPr/>
          </p:nvSpPr>
          <p:spPr>
            <a:xfrm>
              <a:off x="8059500" y="1978930"/>
              <a:ext cx="8791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900" dirty="0">
                  <a:solidFill>
                    <a:srgbClr val="3333FF"/>
                  </a:solidFill>
                  <a:latin typeface="Calibri"/>
                  <a:ea typeface="ＭＳ Ｐゴシック"/>
                </a:rPr>
                <a:t>Construction of IR-FEL</a:t>
              </a:r>
              <a:endParaRPr lang="ja-JP" altLang="en-US" sz="900" dirty="0">
                <a:solidFill>
                  <a:srgbClr val="3333FF"/>
                </a:solidFill>
                <a:latin typeface="Calibri"/>
                <a:ea typeface="ＭＳ Ｐゴシック"/>
              </a:endParaRPr>
            </a:p>
          </p:txBody>
        </p:sp>
        <p:sp>
          <p:nvSpPr>
            <p:cNvPr id="86" name="正方形/長方形 85"/>
            <p:cNvSpPr/>
            <p:nvPr/>
          </p:nvSpPr>
          <p:spPr>
            <a:xfrm>
              <a:off x="8281308" y="1703660"/>
              <a:ext cx="71168" cy="181694"/>
            </a:xfrm>
            <a:prstGeom prst="rect">
              <a:avLst/>
            </a:prstGeom>
            <a:solidFill>
              <a:srgbClr val="FF0000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050" dirty="0">
                <a:solidFill>
                  <a:prstClr val="black"/>
                </a:solidFill>
              </a:endParaRPr>
            </a:p>
          </p:txBody>
        </p:sp>
        <p:sp>
          <p:nvSpPr>
            <p:cNvPr id="87" name="正方形/長方形 86"/>
            <p:cNvSpPr/>
            <p:nvPr/>
          </p:nvSpPr>
          <p:spPr>
            <a:xfrm>
              <a:off x="8510883" y="1695750"/>
              <a:ext cx="71168" cy="181694"/>
            </a:xfrm>
            <a:prstGeom prst="rect">
              <a:avLst/>
            </a:prstGeom>
            <a:solidFill>
              <a:srgbClr val="FF0000"/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sz="1050" dirty="0">
                <a:solidFill>
                  <a:prstClr val="black"/>
                </a:solidFill>
              </a:endParaRPr>
            </a:p>
          </p:txBody>
        </p:sp>
      </p:grpSp>
      <p:cxnSp>
        <p:nvCxnSpPr>
          <p:cNvPr id="74" name="直線矢印コネクタ 73"/>
          <p:cNvCxnSpPr/>
          <p:nvPr/>
        </p:nvCxnSpPr>
        <p:spPr>
          <a:xfrm flipH="1" flipV="1">
            <a:off x="5850455" y="3683027"/>
            <a:ext cx="1069083" cy="1329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正方形/長方形 87"/>
          <p:cNvSpPr/>
          <p:nvPr/>
        </p:nvSpPr>
        <p:spPr>
          <a:xfrm>
            <a:off x="7901927" y="2058110"/>
            <a:ext cx="71168" cy="18169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89" name="正方形/長方形 88"/>
          <p:cNvSpPr/>
          <p:nvPr/>
        </p:nvSpPr>
        <p:spPr>
          <a:xfrm>
            <a:off x="8425121" y="1903855"/>
            <a:ext cx="79951" cy="142648"/>
          </a:xfrm>
          <a:prstGeom prst="rect">
            <a:avLst/>
          </a:prstGeom>
          <a:solidFill>
            <a:srgbClr val="3333FF"/>
          </a:solidFill>
          <a:ln>
            <a:solidFill>
              <a:srgbClr val="3333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92" name="正方形/長方形 91"/>
          <p:cNvSpPr/>
          <p:nvPr/>
        </p:nvSpPr>
        <p:spPr>
          <a:xfrm>
            <a:off x="8874806" y="1728528"/>
            <a:ext cx="132292" cy="1816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cxnSp>
        <p:nvCxnSpPr>
          <p:cNvPr id="93" name="直線コネクタ 92"/>
          <p:cNvCxnSpPr>
            <a:stCxn id="89" idx="1"/>
          </p:cNvCxnSpPr>
          <p:nvPr/>
        </p:nvCxnSpPr>
        <p:spPr>
          <a:xfrm flipH="1">
            <a:off x="7681112" y="1975179"/>
            <a:ext cx="744009" cy="1196041"/>
          </a:xfrm>
          <a:prstGeom prst="line">
            <a:avLst/>
          </a:prstGeom>
          <a:ln w="19050">
            <a:solidFill>
              <a:srgbClr val="0099FF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正方形/長方形 90">
            <a:extLst>
              <a:ext uri="{FF2B5EF4-FFF2-40B4-BE49-F238E27FC236}">
                <a16:creationId xmlns:a16="http://schemas.microsoft.com/office/drawing/2014/main" id="{A91356AB-636D-44B0-A8EC-63139BAADC50}"/>
              </a:ext>
            </a:extLst>
          </p:cNvPr>
          <p:cNvSpPr/>
          <p:nvPr/>
        </p:nvSpPr>
        <p:spPr>
          <a:xfrm>
            <a:off x="9228875" y="1728528"/>
            <a:ext cx="71168" cy="181694"/>
          </a:xfrm>
          <a:prstGeom prst="rect">
            <a:avLst/>
          </a:prstGeom>
          <a:solidFill>
            <a:srgbClr val="FF000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E04A5749-5A50-4507-91A0-466D3613AB56}"/>
              </a:ext>
            </a:extLst>
          </p:cNvPr>
          <p:cNvSpPr txBox="1"/>
          <p:nvPr/>
        </p:nvSpPr>
        <p:spPr>
          <a:xfrm>
            <a:off x="8946660" y="2307832"/>
            <a:ext cx="118612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solidFill>
                  <a:srgbClr val="FF0000"/>
                </a:solidFill>
                <a:latin typeface="Calibri"/>
                <a:ea typeface="ＭＳ Ｐゴシック"/>
              </a:rPr>
              <a:t>FEL produced</a:t>
            </a:r>
            <a:endParaRPr lang="ja-JP" altLang="en-US" sz="1400" dirty="0">
              <a:solidFill>
                <a:srgbClr val="FF0000"/>
              </a:solidFill>
              <a:latin typeface="Calibri"/>
              <a:ea typeface="ＭＳ Ｐゴシック"/>
            </a:endParaRPr>
          </a:p>
        </p:txBody>
      </p: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21F1FAD0-ECF9-4D4B-B68B-8DCCDCB65AA6}"/>
              </a:ext>
            </a:extLst>
          </p:cNvPr>
          <p:cNvCxnSpPr/>
          <p:nvPr/>
        </p:nvCxnSpPr>
        <p:spPr>
          <a:xfrm>
            <a:off x="6622038" y="3001334"/>
            <a:ext cx="641568" cy="776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線矢印コネクタ 89">
            <a:extLst>
              <a:ext uri="{FF2B5EF4-FFF2-40B4-BE49-F238E27FC236}">
                <a16:creationId xmlns:a16="http://schemas.microsoft.com/office/drawing/2014/main" id="{8B011DAC-9F9D-4EDD-B28B-29530328D8C9}"/>
              </a:ext>
            </a:extLst>
          </p:cNvPr>
          <p:cNvCxnSpPr/>
          <p:nvPr/>
        </p:nvCxnSpPr>
        <p:spPr>
          <a:xfrm flipH="1" flipV="1">
            <a:off x="6999027" y="3141215"/>
            <a:ext cx="255348" cy="18657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F24356DB-5154-4CFD-989A-D69514663D4F}"/>
              </a:ext>
            </a:extLst>
          </p:cNvPr>
          <p:cNvCxnSpPr/>
          <p:nvPr/>
        </p:nvCxnSpPr>
        <p:spPr>
          <a:xfrm flipV="1">
            <a:off x="9812840" y="1197457"/>
            <a:ext cx="0" cy="2700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線コネクタ 95">
            <a:extLst>
              <a:ext uri="{FF2B5EF4-FFF2-40B4-BE49-F238E27FC236}">
                <a16:creationId xmlns:a16="http://schemas.microsoft.com/office/drawing/2014/main" id="{8B14A56F-F8DE-4950-B413-B89283B46266}"/>
              </a:ext>
            </a:extLst>
          </p:cNvPr>
          <p:cNvCxnSpPr/>
          <p:nvPr/>
        </p:nvCxnSpPr>
        <p:spPr>
          <a:xfrm flipV="1">
            <a:off x="881673" y="4565742"/>
            <a:ext cx="0" cy="1858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4B1E97EC-AEB2-4361-B734-78C9F578EADF}"/>
              </a:ext>
            </a:extLst>
          </p:cNvPr>
          <p:cNvSpPr/>
          <p:nvPr/>
        </p:nvSpPr>
        <p:spPr>
          <a:xfrm>
            <a:off x="9546535" y="1721023"/>
            <a:ext cx="71168" cy="181694"/>
          </a:xfrm>
          <a:prstGeom prst="rect">
            <a:avLst/>
          </a:prstGeom>
          <a:solidFill>
            <a:srgbClr val="FF0000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050" dirty="0">
              <a:solidFill>
                <a:prstClr val="black"/>
              </a:solidFill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1E118AC3-FAB2-4D1C-873F-7DA8D5A97377}"/>
              </a:ext>
            </a:extLst>
          </p:cNvPr>
          <p:cNvSpPr txBox="1"/>
          <p:nvPr/>
        </p:nvSpPr>
        <p:spPr>
          <a:xfrm>
            <a:off x="9627307" y="850809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here</a:t>
            </a:r>
            <a:endParaRPr kumimoji="1" lang="ja-JP" altLang="en-US" dirty="0"/>
          </a:p>
        </p:txBody>
      </p:sp>
      <p:cxnSp>
        <p:nvCxnSpPr>
          <p:cNvPr id="103" name="直線矢印コネクタ 102">
            <a:extLst>
              <a:ext uri="{FF2B5EF4-FFF2-40B4-BE49-F238E27FC236}">
                <a16:creationId xmlns:a16="http://schemas.microsoft.com/office/drawing/2014/main" id="{5A08850F-0284-4971-A827-FBA450A85AA0}"/>
              </a:ext>
            </a:extLst>
          </p:cNvPr>
          <p:cNvCxnSpPr/>
          <p:nvPr/>
        </p:nvCxnSpPr>
        <p:spPr>
          <a:xfrm flipH="1" flipV="1">
            <a:off x="9004463" y="1974478"/>
            <a:ext cx="285790" cy="3355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矢印コネクタ 105">
            <a:extLst>
              <a:ext uri="{FF2B5EF4-FFF2-40B4-BE49-F238E27FC236}">
                <a16:creationId xmlns:a16="http://schemas.microsoft.com/office/drawing/2014/main" id="{71CB0573-6CCC-402D-8BAF-4BE074D68BFF}"/>
              </a:ext>
            </a:extLst>
          </p:cNvPr>
          <p:cNvCxnSpPr/>
          <p:nvPr/>
        </p:nvCxnSpPr>
        <p:spPr>
          <a:xfrm flipH="1" flipV="1">
            <a:off x="9601758" y="1957479"/>
            <a:ext cx="343654" cy="298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テキスト ボックス 107">
            <a:extLst>
              <a:ext uri="{FF2B5EF4-FFF2-40B4-BE49-F238E27FC236}">
                <a16:creationId xmlns:a16="http://schemas.microsoft.com/office/drawing/2014/main" id="{98C1BB1A-0DAB-44FD-9C5A-6CB014E60CE3}"/>
              </a:ext>
            </a:extLst>
          </p:cNvPr>
          <p:cNvSpPr txBox="1"/>
          <p:nvPr/>
        </p:nvSpPr>
        <p:spPr>
          <a:xfrm>
            <a:off x="9812840" y="1871300"/>
            <a:ext cx="15129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1400" dirty="0">
                <a:latin typeface="Calibri"/>
                <a:ea typeface="ＭＳ Ｐゴシック"/>
              </a:rPr>
              <a:t>0.3 mA CW beam with undulator</a:t>
            </a:r>
            <a:endParaRPr lang="ja-JP" altLang="en-US" sz="1400" dirty="0">
              <a:latin typeface="Calibri"/>
              <a:ea typeface="ＭＳ Ｐゴシック"/>
            </a:endParaRPr>
          </a:p>
        </p:txBody>
      </p:sp>
      <p:sp>
        <p:nvSpPr>
          <p:cNvPr id="72" name="テキスト ボックス 71"/>
          <p:cNvSpPr txBox="1"/>
          <p:nvPr/>
        </p:nvSpPr>
        <p:spPr>
          <a:xfrm>
            <a:off x="5918017" y="5030709"/>
            <a:ext cx="2587055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</a:rPr>
              <a:t>1mA CW ERL achieved</a:t>
            </a:r>
            <a:endParaRPr lang="ja-JP" altLang="en-US" dirty="0">
              <a:solidFill>
                <a:srgbClr val="FF0000"/>
              </a:solidFill>
            </a:endParaRPr>
          </a:p>
        </p:txBody>
      </p:sp>
      <p:grpSp>
        <p:nvGrpSpPr>
          <p:cNvPr id="115" name="グループ化 114">
            <a:extLst>
              <a:ext uri="{FF2B5EF4-FFF2-40B4-BE49-F238E27FC236}">
                <a16:creationId xmlns:a16="http://schemas.microsoft.com/office/drawing/2014/main" id="{C502B82D-435B-E5D7-C082-438FC5BD884E}"/>
              </a:ext>
            </a:extLst>
          </p:cNvPr>
          <p:cNvGrpSpPr/>
          <p:nvPr/>
        </p:nvGrpSpPr>
        <p:grpSpPr>
          <a:xfrm>
            <a:off x="7901927" y="1229756"/>
            <a:ext cx="3865734" cy="5549740"/>
            <a:chOff x="7901927" y="1229756"/>
            <a:chExt cx="3865734" cy="5549740"/>
          </a:xfrm>
        </p:grpSpPr>
        <p:cxnSp>
          <p:nvCxnSpPr>
            <p:cNvPr id="63" name="直線コネクタ 62">
              <a:extLst>
                <a:ext uri="{FF2B5EF4-FFF2-40B4-BE49-F238E27FC236}">
                  <a16:creationId xmlns:a16="http://schemas.microsoft.com/office/drawing/2014/main" id="{6515B781-E5E2-F1B6-B802-20A643D2986E}"/>
                </a:ext>
              </a:extLst>
            </p:cNvPr>
            <p:cNvCxnSpPr/>
            <p:nvPr/>
          </p:nvCxnSpPr>
          <p:spPr>
            <a:xfrm>
              <a:off x="7901927" y="1229756"/>
              <a:ext cx="0" cy="5313557"/>
            </a:xfrm>
            <a:prstGeom prst="line">
              <a:avLst/>
            </a:prstGeom>
            <a:ln w="28575">
              <a:solidFill>
                <a:srgbClr val="FF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線矢印コネクタ 81">
              <a:extLst>
                <a:ext uri="{FF2B5EF4-FFF2-40B4-BE49-F238E27FC236}">
                  <a16:creationId xmlns:a16="http://schemas.microsoft.com/office/drawing/2014/main" id="{E6CEDAF2-EFE3-C468-915E-6B1332A80359}"/>
                </a:ext>
              </a:extLst>
            </p:cNvPr>
            <p:cNvCxnSpPr/>
            <p:nvPr/>
          </p:nvCxnSpPr>
          <p:spPr>
            <a:xfrm flipH="1" flipV="1">
              <a:off x="7973095" y="6332538"/>
              <a:ext cx="313113" cy="156388"/>
            </a:xfrm>
            <a:prstGeom prst="straightConnector1">
              <a:avLst/>
            </a:prstGeom>
            <a:ln>
              <a:solidFill>
                <a:srgbClr val="FF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テキスト ボックス 82">
              <a:extLst>
                <a:ext uri="{FF2B5EF4-FFF2-40B4-BE49-F238E27FC236}">
                  <a16:creationId xmlns:a16="http://schemas.microsoft.com/office/drawing/2014/main" id="{C65D346C-7195-E615-FDC0-F2468013CEF0}"/>
                </a:ext>
              </a:extLst>
            </p:cNvPr>
            <p:cNvSpPr txBox="1"/>
            <p:nvPr/>
          </p:nvSpPr>
          <p:spPr>
            <a:xfrm>
              <a:off x="8284929" y="6410164"/>
              <a:ext cx="2351926" cy="369332"/>
            </a:xfrm>
            <a:prstGeom prst="rect">
              <a:avLst/>
            </a:prstGeom>
            <a:noFill/>
            <a:ln>
              <a:solidFill>
                <a:srgbClr val="FF00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/>
                <a:t>ERL2019 (Sep.2019)</a:t>
              </a:r>
              <a:endParaRPr kumimoji="1" lang="ja-JP" altLang="en-US" dirty="0"/>
            </a:p>
          </p:txBody>
        </p:sp>
        <p:sp>
          <p:nvSpPr>
            <p:cNvPr id="105" name="テキスト ボックス 104">
              <a:extLst>
                <a:ext uri="{FF2B5EF4-FFF2-40B4-BE49-F238E27FC236}">
                  <a16:creationId xmlns:a16="http://schemas.microsoft.com/office/drawing/2014/main" id="{113D1195-E1B1-2BBA-146D-F6A5B8E9A069}"/>
                </a:ext>
              </a:extLst>
            </p:cNvPr>
            <p:cNvSpPr txBox="1"/>
            <p:nvPr/>
          </p:nvSpPr>
          <p:spPr>
            <a:xfrm>
              <a:off x="8962824" y="3167885"/>
              <a:ext cx="2394279" cy="14773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We will talk </a:t>
              </a:r>
              <a:r>
                <a:rPr kumimoji="1" lang="en-US" altLang="ja-JP" b="1" u="sng" dirty="0"/>
                <a:t>latest three years s</a:t>
              </a:r>
              <a:r>
                <a:rPr lang="en-US" altLang="ja-JP" b="1" u="sng" dirty="0"/>
                <a:t>tatus </a:t>
              </a:r>
              <a:r>
                <a:rPr lang="en-US" altLang="ja-JP" dirty="0"/>
                <a:t>of beam operation and hardware issues after ERL2019.</a:t>
              </a:r>
              <a:endParaRPr kumimoji="1" lang="ja-JP" altLang="en-US" dirty="0"/>
            </a:p>
          </p:txBody>
        </p:sp>
        <p:sp>
          <p:nvSpPr>
            <p:cNvPr id="109" name="下矢印 57">
              <a:extLst>
                <a:ext uri="{FF2B5EF4-FFF2-40B4-BE49-F238E27FC236}">
                  <a16:creationId xmlns:a16="http://schemas.microsoft.com/office/drawing/2014/main" id="{C577170E-756B-9E67-E685-2A50E79CFE10}"/>
                </a:ext>
              </a:extLst>
            </p:cNvPr>
            <p:cNvSpPr/>
            <p:nvPr/>
          </p:nvSpPr>
          <p:spPr>
            <a:xfrm>
              <a:off x="9189616" y="2907196"/>
              <a:ext cx="341555" cy="222761"/>
            </a:xfrm>
            <a:prstGeom prst="downArrow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0" name="右中かっこ 109">
              <a:extLst>
                <a:ext uri="{FF2B5EF4-FFF2-40B4-BE49-F238E27FC236}">
                  <a16:creationId xmlns:a16="http://schemas.microsoft.com/office/drawing/2014/main" id="{2698A1D0-7B4E-5C4C-E0C7-8841D54D40EC}"/>
                </a:ext>
              </a:extLst>
            </p:cNvPr>
            <p:cNvSpPr/>
            <p:nvPr/>
          </p:nvSpPr>
          <p:spPr>
            <a:xfrm rot="5400000">
              <a:off x="8740814" y="1858216"/>
              <a:ext cx="262293" cy="1881753"/>
            </a:xfrm>
            <a:prstGeom prst="rightBrace">
              <a:avLst/>
            </a:prstGeom>
            <a:ln w="28575">
              <a:solidFill>
                <a:srgbClr val="FF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1" name="テキスト ボックス 110">
              <a:extLst>
                <a:ext uri="{FF2B5EF4-FFF2-40B4-BE49-F238E27FC236}">
                  <a16:creationId xmlns:a16="http://schemas.microsoft.com/office/drawing/2014/main" id="{1FBB4A04-3F71-1754-8D6E-FDFAD1A8A591}"/>
                </a:ext>
              </a:extLst>
            </p:cNvPr>
            <p:cNvSpPr txBox="1"/>
            <p:nvPr/>
          </p:nvSpPr>
          <p:spPr>
            <a:xfrm>
              <a:off x="8937769" y="4697880"/>
              <a:ext cx="2829892" cy="1477328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1000" b="1" u="sng" dirty="0"/>
                <a:t>Related ERL22 presentation of </a:t>
              </a:r>
              <a:r>
                <a:rPr kumimoji="1" lang="en-US" altLang="ja-JP" sz="1000" b="1" u="sng" dirty="0" err="1"/>
                <a:t>cERL</a:t>
              </a:r>
              <a:r>
                <a:rPr kumimoji="1" lang="en-US" altLang="ja-JP" sz="1000" b="1" u="sng" dirty="0"/>
                <a:t> operation (details)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ja-JP" sz="1000" dirty="0"/>
                <a:t>M. Shimada, </a:t>
              </a:r>
              <a:r>
                <a:rPr kumimoji="1" lang="en-US" altLang="ja-JP" sz="1000" dirty="0"/>
                <a:t>“Beam tuning for IR-FEL and industrial application at the compact ERL” (</a:t>
              </a:r>
              <a:r>
                <a:rPr lang="en-US" altLang="ja-JP" sz="1000" dirty="0"/>
                <a:t>focus on development of beam simulation &amp; operation</a:t>
              </a:r>
              <a:r>
                <a:rPr kumimoji="1" lang="en-US" altLang="ja-JP" sz="1000" dirty="0"/>
                <a:t>)</a:t>
              </a:r>
              <a:endParaRPr lang="en-US" altLang="ja-JP" sz="1000" dirty="0"/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US" altLang="ja-JP" sz="1000" dirty="0"/>
                <a:t>H. Sakai, “SRF performance on the </a:t>
              </a:r>
              <a:r>
                <a:rPr lang="en-US" altLang="ja-JP" sz="1000" dirty="0" err="1"/>
                <a:t>cERL</a:t>
              </a:r>
              <a:r>
                <a:rPr lang="en-US" altLang="ja-JP" sz="1000" dirty="0"/>
                <a:t> at KEK” (focus of development of  SRF performance during beam operation)</a:t>
              </a:r>
            </a:p>
          </p:txBody>
        </p:sp>
      </p:grpSp>
      <p:pic>
        <p:nvPicPr>
          <p:cNvPr id="94" name="図 93">
            <a:extLst>
              <a:ext uri="{FF2B5EF4-FFF2-40B4-BE49-F238E27FC236}">
                <a16:creationId xmlns:a16="http://schemas.microsoft.com/office/drawing/2014/main" id="{38638EC1-5CBD-444A-AD42-8862CCE4521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035" y="3235910"/>
            <a:ext cx="1645330" cy="123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62FAB0-F767-47DF-A21E-82062E5A7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59945AA5-5D20-5C4A-3B8D-115BE463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56179-C135-4594-A06C-936E7DF3B214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10D5A5-5C63-8671-6CF4-D70057673508}"/>
              </a:ext>
            </a:extLst>
          </p:cNvPr>
          <p:cNvSpPr txBox="1"/>
          <p:nvPr/>
        </p:nvSpPr>
        <p:spPr>
          <a:xfrm>
            <a:off x="839416" y="1690381"/>
            <a:ext cx="1015694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lphaUcParenR"/>
            </a:pP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Introduction</a:t>
            </a:r>
          </a:p>
          <a:p>
            <a:pPr marL="342900" indent="-342900">
              <a:buFont typeface="+mj-lt"/>
              <a:buAutoNum type="alphaUcParenR"/>
            </a:pPr>
            <a:r>
              <a:rPr lang="en-US" altLang="ja-JP" sz="3200" dirty="0"/>
              <a:t>Latest beam operation</a:t>
            </a:r>
            <a:r>
              <a:rPr lang="ja-JP" altLang="en-US" sz="3200" dirty="0"/>
              <a:t> </a:t>
            </a:r>
            <a:r>
              <a:rPr lang="en-US" altLang="ja-JP" sz="3200" dirty="0"/>
              <a:t>on three years after ERL2019</a:t>
            </a:r>
          </a:p>
          <a:p>
            <a:pPr marL="342900" indent="-342900">
              <a:buFont typeface="+mj-lt"/>
              <a:buAutoNum type="alphaUcParenR"/>
            </a:pPr>
            <a:r>
              <a:rPr lang="en-US" altLang="ja-JP" sz="3200" dirty="0">
                <a:solidFill>
                  <a:schemeClr val="bg1">
                    <a:lumMod val="85000"/>
                  </a:schemeClr>
                </a:solidFill>
              </a:rPr>
              <a:t>Summary &amp; future plan</a:t>
            </a:r>
            <a:endParaRPr lang="ja-JP" altLang="en-US" sz="32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1BCA4A0-A60D-942E-3D28-F1CFCCB7A898}"/>
              </a:ext>
            </a:extLst>
          </p:cNvPr>
          <p:cNvSpPr txBox="1"/>
          <p:nvPr/>
        </p:nvSpPr>
        <p:spPr>
          <a:xfrm>
            <a:off x="2207568" y="3429000"/>
            <a:ext cx="864096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Overview of three years of </a:t>
            </a:r>
            <a:r>
              <a:rPr lang="en-US" altLang="ja-JP" sz="2800" dirty="0" err="1"/>
              <a:t>cERL</a:t>
            </a:r>
            <a:r>
              <a:rPr lang="en-US" altLang="ja-JP" sz="28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Construction of FEL beam line and trial for generation of SASE-FEL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THz operation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High charge ERL &amp; CW operation (briefly)</a:t>
            </a:r>
          </a:p>
          <a:p>
            <a:r>
              <a:rPr lang="en-US" altLang="ja-JP" sz="2800" dirty="0"/>
              <a:t>     </a:t>
            </a:r>
            <a:r>
              <a:rPr lang="en-US" altLang="ja-JP" sz="2800" dirty="0">
                <a:sym typeface="Wingdings" panose="05000000000000000000" pitchFamily="2" charset="2"/>
              </a:rPr>
              <a:t> mainly talk about Shimada-</a:t>
            </a:r>
            <a:r>
              <a:rPr lang="en-US" altLang="ja-JP" sz="2800" dirty="0" err="1">
                <a:sym typeface="Wingdings" panose="05000000000000000000" pitchFamily="2" charset="2"/>
              </a:rPr>
              <a:t>san’s</a:t>
            </a:r>
            <a:r>
              <a:rPr lang="en-US" altLang="ja-JP" sz="2800" dirty="0">
                <a:sym typeface="Wingdings" panose="05000000000000000000" pitchFamily="2" charset="2"/>
              </a:rPr>
              <a:t> presentation</a:t>
            </a:r>
            <a:r>
              <a:rPr lang="en-US" altLang="ja-JP" sz="28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ja-JP" sz="2800" dirty="0"/>
              <a:t>Hardware issue and recovery </a:t>
            </a:r>
          </a:p>
        </p:txBody>
      </p:sp>
    </p:spTree>
    <p:extLst>
      <p:ext uri="{BB962C8B-B14F-4D97-AF65-F5344CB8AC3E}">
        <p14:creationId xmlns:p14="http://schemas.microsoft.com/office/powerpoint/2010/main" val="1751838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ERL\発表\2015_05_05 IPAC15（坂中）\図\cERL-BirdView_1600.jpg">
            <a:extLst>
              <a:ext uri="{FF2B5EF4-FFF2-40B4-BE49-F238E27FC236}">
                <a16:creationId xmlns:a16="http://schemas.microsoft.com/office/drawing/2014/main" id="{17558D59-E0A4-117E-84F2-C9C26C98C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688" y="2316298"/>
            <a:ext cx="6171480" cy="395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C0608E80-8ED8-A9B0-DF37-EDDE728FE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740" y="42297"/>
            <a:ext cx="10972800" cy="706090"/>
          </a:xfrm>
        </p:spPr>
        <p:txBody>
          <a:bodyPr/>
          <a:lstStyle/>
          <a:p>
            <a:r>
              <a:rPr lang="en-US" altLang="ja-JP" dirty="0" err="1"/>
              <a:t>cERL</a:t>
            </a:r>
            <a:r>
              <a:rPr lang="en-US" altLang="ja-JP" dirty="0"/>
              <a:t> operation after ERL2019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3284F8C-8A15-E1BD-520E-035AE5305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00368" y="6356351"/>
            <a:ext cx="2844800" cy="365125"/>
          </a:xfrm>
        </p:spPr>
        <p:txBody>
          <a:bodyPr/>
          <a:lstStyle/>
          <a:p>
            <a:pPr>
              <a:defRPr/>
            </a:pPr>
            <a:fld id="{B4356179-C135-4594-A06C-936E7DF3B214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3B909AA-06C3-FAF7-6B35-1FA8FA8F0A92}"/>
              </a:ext>
            </a:extLst>
          </p:cNvPr>
          <p:cNvSpPr txBox="1"/>
          <p:nvPr/>
        </p:nvSpPr>
        <p:spPr>
          <a:xfrm>
            <a:off x="746200" y="789907"/>
            <a:ext cx="9879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800" dirty="0">
                <a:solidFill>
                  <a:schemeClr val="tx2"/>
                </a:solidFill>
              </a:rPr>
              <a:t>The unique performance (</a:t>
            </a:r>
            <a:r>
              <a:rPr lang="en-US" altLang="ja-JP" sz="1800" u="sng" dirty="0">
                <a:solidFill>
                  <a:srgbClr val="FF0000"/>
                </a:solidFill>
              </a:rPr>
              <a:t>high current, low emittance, short bunch with ERL</a:t>
            </a:r>
            <a:r>
              <a:rPr lang="en-US" altLang="ja-JP" sz="1800" dirty="0">
                <a:solidFill>
                  <a:schemeClr val="tx2"/>
                </a:solidFill>
              </a:rPr>
              <a:t>) gives us several important industrial applications </a:t>
            </a:r>
            <a:r>
              <a:rPr lang="en-US" altLang="ja-JP" dirty="0">
                <a:solidFill>
                  <a:schemeClr val="tx2"/>
                </a:solidFill>
              </a:rPr>
              <a:t>in </a:t>
            </a:r>
            <a:r>
              <a:rPr lang="en-US" altLang="ja-JP" dirty="0" err="1">
                <a:solidFill>
                  <a:schemeClr val="tx2"/>
                </a:solidFill>
              </a:rPr>
              <a:t>cERL</a:t>
            </a:r>
            <a:r>
              <a:rPr lang="en-US" altLang="ja-JP" sz="1800" dirty="0">
                <a:solidFill>
                  <a:schemeClr val="tx2"/>
                </a:solidFill>
              </a:rPr>
              <a:t>.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788CD8E0-4084-CAC8-0D5F-3D0104BFFDA3}"/>
              </a:ext>
            </a:extLst>
          </p:cNvPr>
          <p:cNvGrpSpPr/>
          <p:nvPr/>
        </p:nvGrpSpPr>
        <p:grpSpPr>
          <a:xfrm>
            <a:off x="98128" y="1455055"/>
            <a:ext cx="10528892" cy="5284513"/>
            <a:chOff x="98128" y="1455055"/>
            <a:chExt cx="10528892" cy="5284513"/>
          </a:xfrm>
        </p:grpSpPr>
        <p:grpSp>
          <p:nvGrpSpPr>
            <p:cNvPr id="35" name="グループ化 34">
              <a:extLst>
                <a:ext uri="{FF2B5EF4-FFF2-40B4-BE49-F238E27FC236}">
                  <a16:creationId xmlns:a16="http://schemas.microsoft.com/office/drawing/2014/main" id="{EC20787D-960C-4609-E4A6-7704886B3816}"/>
                </a:ext>
              </a:extLst>
            </p:cNvPr>
            <p:cNvGrpSpPr/>
            <p:nvPr/>
          </p:nvGrpSpPr>
          <p:grpSpPr>
            <a:xfrm>
              <a:off x="98128" y="1455055"/>
              <a:ext cx="10528892" cy="5284513"/>
              <a:chOff x="335360" y="1455055"/>
              <a:chExt cx="10528892" cy="5284513"/>
            </a:xfrm>
          </p:grpSpPr>
          <p:grpSp>
            <p:nvGrpSpPr>
              <p:cNvPr id="29" name="グループ化 28">
                <a:extLst>
                  <a:ext uri="{FF2B5EF4-FFF2-40B4-BE49-F238E27FC236}">
                    <a16:creationId xmlns:a16="http://schemas.microsoft.com/office/drawing/2014/main" id="{E56CFB52-57F4-D865-2742-55FC2A79CE91}"/>
                  </a:ext>
                </a:extLst>
              </p:cNvPr>
              <p:cNvGrpSpPr/>
              <p:nvPr/>
            </p:nvGrpSpPr>
            <p:grpSpPr>
              <a:xfrm>
                <a:off x="335360" y="1455055"/>
                <a:ext cx="10183673" cy="5284513"/>
                <a:chOff x="335360" y="1455055"/>
                <a:chExt cx="10183673" cy="5284513"/>
              </a:xfrm>
            </p:grpSpPr>
            <p:pic>
              <p:nvPicPr>
                <p:cNvPr id="10" name="図 9">
                  <a:extLst>
                    <a:ext uri="{FF2B5EF4-FFF2-40B4-BE49-F238E27FC236}">
                      <a16:creationId xmlns:a16="http://schemas.microsoft.com/office/drawing/2014/main" id="{74CD259F-9B23-0129-E14D-C5B04ADCE7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360" y="1916832"/>
                  <a:ext cx="6768752" cy="4822736"/>
                </a:xfrm>
                <a:prstGeom prst="rect">
                  <a:avLst/>
                </a:prstGeom>
              </p:spPr>
            </p:pic>
            <p:cxnSp>
              <p:nvCxnSpPr>
                <p:cNvPr id="12" name="直線矢印コネクタ 11">
                  <a:extLst>
                    <a:ext uri="{FF2B5EF4-FFF2-40B4-BE49-F238E27FC236}">
                      <a16:creationId xmlns:a16="http://schemas.microsoft.com/office/drawing/2014/main" id="{66F70A44-0598-C974-FA65-D38BDCBB2B1A}"/>
                    </a:ext>
                  </a:extLst>
                </p:cNvPr>
                <p:cNvCxnSpPr/>
                <p:nvPr/>
              </p:nvCxnSpPr>
              <p:spPr>
                <a:xfrm flipH="1">
                  <a:off x="6498413" y="1777780"/>
                  <a:ext cx="1189253" cy="622567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" name="テキスト ボックス 14">
                  <a:extLst>
                    <a:ext uri="{FF2B5EF4-FFF2-40B4-BE49-F238E27FC236}">
                      <a16:creationId xmlns:a16="http://schemas.microsoft.com/office/drawing/2014/main" id="{FA8D022E-3B84-0D86-C07A-E6989B0DB319}"/>
                    </a:ext>
                  </a:extLst>
                </p:cNvPr>
                <p:cNvSpPr txBox="1"/>
                <p:nvPr/>
              </p:nvSpPr>
              <p:spPr>
                <a:xfrm>
                  <a:off x="5948551" y="1455055"/>
                  <a:ext cx="457048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srgbClr val="FF0000"/>
                      </a:solidFill>
                    </a:rPr>
                    <a:t>Irradiation beam line with CW beam (2019)</a:t>
                  </a:r>
                  <a:endParaRPr kumimoji="1" lang="ja-JP" altLang="en-US" dirty="0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16" name="直線矢印コネクタ 15">
                  <a:extLst>
                    <a:ext uri="{FF2B5EF4-FFF2-40B4-BE49-F238E27FC236}">
                      <a16:creationId xmlns:a16="http://schemas.microsoft.com/office/drawing/2014/main" id="{FEA8AC74-6219-FA38-821C-B8961F55B52D}"/>
                    </a:ext>
                  </a:extLst>
                </p:cNvPr>
                <p:cNvCxnSpPr/>
                <p:nvPr/>
              </p:nvCxnSpPr>
              <p:spPr>
                <a:xfrm>
                  <a:off x="2222966" y="2922817"/>
                  <a:ext cx="288032" cy="452264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線矢印コネクタ 17">
                  <a:extLst>
                    <a:ext uri="{FF2B5EF4-FFF2-40B4-BE49-F238E27FC236}">
                      <a16:creationId xmlns:a16="http://schemas.microsoft.com/office/drawing/2014/main" id="{5D79F5E2-CB31-5649-A6C1-191CBF1633AE}"/>
                    </a:ext>
                  </a:extLst>
                </p:cNvPr>
                <p:cNvCxnSpPr/>
                <p:nvPr/>
              </p:nvCxnSpPr>
              <p:spPr>
                <a:xfrm>
                  <a:off x="2771330" y="2767086"/>
                  <a:ext cx="422855" cy="411200"/>
                </a:xfrm>
                <a:prstGeom prst="straightConnector1">
                  <a:avLst/>
                </a:prstGeom>
                <a:ln>
                  <a:solidFill>
                    <a:srgbClr val="3333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テキスト ボックス 20">
                  <a:extLst>
                    <a:ext uri="{FF2B5EF4-FFF2-40B4-BE49-F238E27FC236}">
                      <a16:creationId xmlns:a16="http://schemas.microsoft.com/office/drawing/2014/main" id="{F9F36C58-C5D0-FD16-C8CC-89EDF09619B8}"/>
                    </a:ext>
                  </a:extLst>
                </p:cNvPr>
                <p:cNvSpPr txBox="1"/>
                <p:nvPr/>
              </p:nvSpPr>
              <p:spPr>
                <a:xfrm>
                  <a:off x="426432" y="2488250"/>
                  <a:ext cx="34847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srgbClr val="3333FF"/>
                      </a:solidFill>
                    </a:rPr>
                    <a:t>Two undulator for IR-FEL (2020)</a:t>
                  </a:r>
                  <a:endParaRPr kumimoji="1" lang="ja-JP" altLang="en-US" dirty="0">
                    <a:solidFill>
                      <a:srgbClr val="3333FF"/>
                    </a:solidFill>
                  </a:endParaRPr>
                </a:p>
              </p:txBody>
            </p:sp>
            <p:cxnSp>
              <p:nvCxnSpPr>
                <p:cNvPr id="22" name="直線矢印コネクタ 21">
                  <a:extLst>
                    <a:ext uri="{FF2B5EF4-FFF2-40B4-BE49-F238E27FC236}">
                      <a16:creationId xmlns:a16="http://schemas.microsoft.com/office/drawing/2014/main" id="{2768C5AF-01C7-607C-85E8-88E64B0D50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31789" y="2204118"/>
                  <a:ext cx="230114" cy="523380"/>
                </a:xfrm>
                <a:prstGeom prst="straightConnector1">
                  <a:avLst/>
                </a:prstGeom>
                <a:ln>
                  <a:solidFill>
                    <a:srgbClr val="00B05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" name="テキスト ボックス 24">
                  <a:extLst>
                    <a:ext uri="{FF2B5EF4-FFF2-40B4-BE49-F238E27FC236}">
                      <a16:creationId xmlns:a16="http://schemas.microsoft.com/office/drawing/2014/main" id="{7F7F68C5-CF9C-F48D-6C97-390F8F1F1102}"/>
                    </a:ext>
                  </a:extLst>
                </p:cNvPr>
                <p:cNvSpPr txBox="1"/>
                <p:nvPr/>
              </p:nvSpPr>
              <p:spPr>
                <a:xfrm>
                  <a:off x="2887952" y="1806433"/>
                  <a:ext cx="299312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ja-JP" dirty="0">
                      <a:solidFill>
                        <a:srgbClr val="00B050"/>
                      </a:solidFill>
                    </a:rPr>
                    <a:t>THz “test beam line” (2020)</a:t>
                  </a:r>
                  <a:endParaRPr kumimoji="1" lang="ja-JP" altLang="en-US" dirty="0">
                    <a:solidFill>
                      <a:srgbClr val="00B050"/>
                    </a:solidFill>
                  </a:endParaRPr>
                </a:p>
              </p:txBody>
            </p:sp>
          </p:grpSp>
          <p:sp>
            <p:nvSpPr>
              <p:cNvPr id="34" name="テキスト ボックス 33">
                <a:extLst>
                  <a:ext uri="{FF2B5EF4-FFF2-40B4-BE49-F238E27FC236}">
                    <a16:creationId xmlns:a16="http://schemas.microsoft.com/office/drawing/2014/main" id="{6F232CC1-7068-3A23-5362-2002612F98EF}"/>
                  </a:ext>
                </a:extLst>
              </p:cNvPr>
              <p:cNvSpPr txBox="1"/>
              <p:nvPr/>
            </p:nvSpPr>
            <p:spPr>
              <a:xfrm>
                <a:off x="8037599" y="1983289"/>
                <a:ext cx="2826653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1600" dirty="0">
                    <a:latin typeface="Arial" panose="020B0604020202020204" pitchFamily="34" charset="0"/>
                    <a:ea typeface="メイリオ" panose="020B0604030504040204" pitchFamily="50" charset="-128"/>
                    <a:cs typeface="Arial" panose="020B0604020202020204" pitchFamily="34" charset="0"/>
                  </a:rPr>
                  <a:t>Irradiation beam line </a:t>
                </a:r>
              </a:p>
              <a:p>
                <a:r>
                  <a:rPr kumimoji="1" lang="en-US" altLang="ja-JP" sz="1600" dirty="0">
                    <a:latin typeface="Arial" panose="020B0604020202020204" pitchFamily="34" charset="0"/>
                    <a:ea typeface="メイリオ" panose="020B0604030504040204" pitchFamily="50" charset="-128"/>
                    <a:cs typeface="Arial" panose="020B0604020202020204" pitchFamily="34" charset="0"/>
                  </a:rPr>
                  <a:t>was constructed (2019)</a:t>
                </a:r>
              </a:p>
              <a:p>
                <a:r>
                  <a:rPr kumimoji="1" lang="en-US" altLang="ja-JP" sz="1600" dirty="0">
                    <a:latin typeface="Arial" panose="020B0604020202020204" pitchFamily="34" charset="0"/>
                    <a:ea typeface="メイリオ" panose="020B0604030504040204" pitchFamily="50" charset="-128"/>
                    <a:cs typeface="Arial" panose="020B0604020202020204" pitchFamily="34" charset="0"/>
                  </a:rPr>
                  <a:t>Max 26 MeV</a:t>
                </a:r>
              </a:p>
              <a:p>
                <a:r>
                  <a:rPr kumimoji="1" lang="en-US" altLang="ja-JP" sz="1600" dirty="0">
                    <a:latin typeface="Arial" panose="020B0604020202020204" pitchFamily="34" charset="0"/>
                    <a:ea typeface="メイリオ" panose="020B0604030504040204" pitchFamily="50" charset="-128"/>
                    <a:cs typeface="Arial" panose="020B0604020202020204" pitchFamily="34" charset="0"/>
                  </a:rPr>
                  <a:t>10</a:t>
                </a:r>
                <a:r>
                  <a:rPr kumimoji="1" lang="en-US" altLang="ja-JP" sz="1600" dirty="0">
                    <a:latin typeface="Symbol" panose="05050102010706020507" pitchFamily="18" charset="2"/>
                    <a:ea typeface="メイリオ" panose="020B0604030504040204" pitchFamily="50" charset="-128"/>
                    <a:cs typeface="Arial" panose="020B0604020202020204" pitchFamily="34" charset="0"/>
                  </a:rPr>
                  <a:t>m</a:t>
                </a:r>
                <a:r>
                  <a:rPr kumimoji="1" lang="en-US" altLang="ja-JP" sz="1600" dirty="0">
                    <a:latin typeface="Arial" panose="020B0604020202020204" pitchFamily="34" charset="0"/>
                    <a:ea typeface="メイリオ" panose="020B0604030504040204" pitchFamily="50" charset="-128"/>
                    <a:cs typeface="Arial" panose="020B0604020202020204" pitchFamily="34" charset="0"/>
                  </a:rPr>
                  <a:t>A</a:t>
                </a:r>
                <a:endParaRPr kumimoji="1" lang="ja-JP" altLang="en-US" sz="1600" dirty="0">
                  <a:latin typeface="Arial" panose="020B0604020202020204" pitchFamily="34" charset="0"/>
                  <a:ea typeface="メイリオ" panose="020B0604030504040204" pitchFamily="50" charset="-128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矢印: 下 4">
              <a:extLst>
                <a:ext uri="{FF2B5EF4-FFF2-40B4-BE49-F238E27FC236}">
                  <a16:creationId xmlns:a16="http://schemas.microsoft.com/office/drawing/2014/main" id="{E3F981D5-8D8B-7ACD-D563-4723A7F8D5E0}"/>
                </a:ext>
              </a:extLst>
            </p:cNvPr>
            <p:cNvSpPr/>
            <p:nvPr/>
          </p:nvSpPr>
          <p:spPr>
            <a:xfrm flipV="1">
              <a:off x="1253991" y="2291860"/>
              <a:ext cx="504056" cy="22082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A696F0D8-1F03-8643-DE9F-113535293D6D}"/>
                </a:ext>
              </a:extLst>
            </p:cNvPr>
            <p:cNvSpPr txBox="1"/>
            <p:nvPr/>
          </p:nvSpPr>
          <p:spPr>
            <a:xfrm>
              <a:off x="221691" y="1559553"/>
              <a:ext cx="239529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C00000"/>
                  </a:solidFill>
                </a:rPr>
                <a:t>Demonstrate POC of EUV-FEL light source </a:t>
              </a:r>
              <a:endParaRPr kumimoji="1" lang="ja-JP" alt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2D12061F-4ACE-B0E2-DAD1-269F2962E861}"/>
              </a:ext>
            </a:extLst>
          </p:cNvPr>
          <p:cNvSpPr/>
          <p:nvPr/>
        </p:nvSpPr>
        <p:spPr>
          <a:xfrm>
            <a:off x="4652414" y="3556758"/>
            <a:ext cx="7562235" cy="329320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ja-JP" sz="1600" u="sng" dirty="0" err="1">
                <a:solidFill>
                  <a:srgbClr val="FF00FF"/>
                </a:solidFill>
              </a:rPr>
              <a:t>cERL</a:t>
            </a:r>
            <a:r>
              <a:rPr lang="en-US" altLang="ja-JP" sz="1600" u="sng" dirty="0">
                <a:solidFill>
                  <a:srgbClr val="FF00FF"/>
                </a:solidFill>
              </a:rPr>
              <a:t> beam operation (2019~2022)</a:t>
            </a:r>
            <a:endParaRPr lang="ja-JP" altLang="en-US" sz="1600" u="sng" dirty="0">
              <a:solidFill>
                <a:srgbClr val="FF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3333FF"/>
                </a:solidFill>
              </a:rPr>
              <a:t>IR-FEL project was started </a:t>
            </a:r>
            <a:r>
              <a:rPr lang="en-US" altLang="ja-JP" sz="1600" dirty="0"/>
              <a:t>under NEDO Project (Dec. 2018 – Mar. 2021) : “Development of high-power mid-infrared lasers </a:t>
            </a:r>
            <a:r>
              <a:rPr lang="en-US" altLang="ja-JP" sz="1600" dirty="0">
                <a:solidFill>
                  <a:srgbClr val="3333FF"/>
                </a:solidFill>
              </a:rPr>
              <a:t>for high-efficiency laser processing</a:t>
            </a:r>
            <a:r>
              <a:rPr lang="en-US" altLang="ja-JP" sz="1600" dirty="0"/>
              <a:t> utilizing photo-absorption based on molecular vibrational transitions.”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u="sng" dirty="0">
                <a:sym typeface="Wingdings" panose="05000000000000000000" pitchFamily="2" charset="2"/>
              </a:rPr>
              <a:t>Continue</a:t>
            </a:r>
            <a:r>
              <a:rPr lang="en-US" altLang="ja-JP" sz="1600" u="sng" dirty="0"/>
              <a:t> to try IR-FEL production with </a:t>
            </a:r>
            <a:r>
              <a:rPr lang="en-US" altLang="ja-JP" sz="1600" u="sng" dirty="0">
                <a:solidFill>
                  <a:srgbClr val="C00000"/>
                </a:solidFill>
              </a:rPr>
              <a:t>continuous CW &amp; high charge ERL beam operation for POC of EUV-FEL </a:t>
            </a:r>
            <a:r>
              <a:rPr lang="en-US" altLang="ja-JP" sz="1600" u="sng" dirty="0"/>
              <a:t>(2022). (explained later)</a:t>
            </a:r>
            <a:endParaRPr lang="en-US" altLang="ja-JP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FF0000"/>
                </a:solidFill>
              </a:rPr>
              <a:t>Irradiation beam line was constructed for RI production. Material processing by CW high-intensity beam irradiation </a:t>
            </a:r>
            <a:r>
              <a:rPr lang="en-US" altLang="ja-JP" sz="1600" dirty="0"/>
              <a:t>(2019 – now)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Formation of </a:t>
            </a:r>
            <a:r>
              <a:rPr lang="en-US" altLang="ja-JP" sz="1600" u="sng" dirty="0"/>
              <a:t>Nuclear Medical drug </a:t>
            </a:r>
            <a:r>
              <a:rPr lang="en-US" altLang="ja-JP" sz="1600" dirty="0"/>
              <a:t>(99Mo &amp; 67Cu) (with company)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Sustain </a:t>
            </a:r>
            <a:r>
              <a:rPr lang="en-US" altLang="ja-JP" sz="1600" u="sng" dirty="0"/>
              <a:t>asphalt</a:t>
            </a:r>
            <a:r>
              <a:rPr lang="en-US" altLang="ja-JP" sz="1600" dirty="0"/>
              <a:t> property by irradiation(with company)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ja-JP" sz="1600" dirty="0"/>
              <a:t>Fabrication of </a:t>
            </a:r>
            <a:r>
              <a:rPr lang="en-US" altLang="ja-JP" sz="1600" u="sng" dirty="0"/>
              <a:t>cellulose nanofibers</a:t>
            </a:r>
            <a:r>
              <a:rPr lang="en-US" altLang="ja-JP" sz="1600" dirty="0"/>
              <a:t>(CNF)</a:t>
            </a:r>
            <a:r>
              <a:rPr lang="ja-JP" altLang="en-US" sz="1600" dirty="0"/>
              <a:t> </a:t>
            </a:r>
            <a:r>
              <a:rPr lang="en-US" altLang="ja-JP" sz="1600" dirty="0"/>
              <a:t>by woods (NEDO</a:t>
            </a:r>
            <a:r>
              <a:rPr lang="ja-JP" altLang="en-US" sz="1600" dirty="0"/>
              <a:t>）</a:t>
            </a:r>
            <a:r>
              <a:rPr lang="en-US" altLang="ja-JP" sz="1600" dirty="0"/>
              <a:t>(FYI 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sz="1600" dirty="0">
                <a:solidFill>
                  <a:srgbClr val="00B050"/>
                </a:solidFill>
              </a:rPr>
              <a:t>Test for generation of coherent THz beam (2018). construct beam line (2020).</a:t>
            </a:r>
            <a:endParaRPr lang="en-US" altLang="ja-JP" sz="1600" b="1" u="sng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276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7D451E-0303-F8FD-ED64-031F4B44E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368" y="332656"/>
            <a:ext cx="10972800" cy="1143000"/>
          </a:xfrm>
        </p:spPr>
        <p:txBody>
          <a:bodyPr/>
          <a:lstStyle/>
          <a:p>
            <a:r>
              <a:rPr kumimoji="1" lang="en-US" altLang="ja-JP" dirty="0"/>
              <a:t>IR-SASE-FEL production in </a:t>
            </a:r>
            <a:r>
              <a:rPr kumimoji="1" lang="en-US" altLang="ja-JP" dirty="0" err="1"/>
              <a:t>cERL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91D0B1-92BD-F2CD-B2A2-65B80C503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56179-C135-4594-A06C-936E7DF3B214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  <p:pic>
        <p:nvPicPr>
          <p:cNvPr id="5" name="グラフィックス 4">
            <a:extLst>
              <a:ext uri="{FF2B5EF4-FFF2-40B4-BE49-F238E27FC236}">
                <a16:creationId xmlns:a16="http://schemas.microsoft.com/office/drawing/2014/main" id="{3A6CF4D6-E29D-D84B-6F75-F406AE7DC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59496" y="1268760"/>
            <a:ext cx="9345037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7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Fig2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937" y="1884142"/>
            <a:ext cx="5175251" cy="3075701"/>
          </a:xfrm>
          <a:prstGeom prst="rect">
            <a:avLst/>
          </a:prstGeom>
        </p:spPr>
      </p:pic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91860AAE-BF61-F644-A874-C240FFF0E938}"/>
              </a:ext>
            </a:extLst>
          </p:cNvPr>
          <p:cNvGrpSpPr/>
          <p:nvPr/>
        </p:nvGrpSpPr>
        <p:grpSpPr>
          <a:xfrm>
            <a:off x="1450689" y="1926008"/>
            <a:ext cx="3470180" cy="1465777"/>
            <a:chOff x="190992" y="1506983"/>
            <a:chExt cx="4626907" cy="1954369"/>
          </a:xfrm>
        </p:grpSpPr>
        <p:grpSp>
          <p:nvGrpSpPr>
            <p:cNvPr id="8" name="図形グループ 7"/>
            <p:cNvGrpSpPr/>
            <p:nvPr/>
          </p:nvGrpSpPr>
          <p:grpSpPr>
            <a:xfrm>
              <a:off x="190992" y="2647626"/>
              <a:ext cx="2862322" cy="813726"/>
              <a:chOff x="216392" y="2946869"/>
              <a:chExt cx="2862322" cy="813726"/>
            </a:xfrm>
          </p:grpSpPr>
          <p:sp>
            <p:nvSpPr>
              <p:cNvPr id="10" name="左矢印 9"/>
              <p:cNvSpPr/>
              <p:nvPr/>
            </p:nvSpPr>
            <p:spPr>
              <a:xfrm>
                <a:off x="756387" y="3504557"/>
                <a:ext cx="1964613" cy="256038"/>
              </a:xfrm>
              <a:prstGeom prst="leftArrow">
                <a:avLst>
                  <a:gd name="adj1" fmla="val 42118"/>
                  <a:gd name="adj2" fmla="val 50000"/>
                </a:avLst>
              </a:prstGeom>
              <a:solidFill>
                <a:srgbClr val="FF0000">
                  <a:alpha val="49000"/>
                </a:srgbClr>
              </a:solidFill>
              <a:ln>
                <a:solidFill>
                  <a:srgbClr val="FF0000"/>
                </a:solidFill>
              </a:ln>
              <a:scene3d>
                <a:camera prst="orthographicFront">
                  <a:rot lat="0" lon="0" rev="1380000"/>
                </a:camera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7" name="テキスト ボックス 6"/>
              <p:cNvSpPr txBox="1"/>
              <p:nvPr/>
            </p:nvSpPr>
            <p:spPr>
              <a:xfrm>
                <a:off x="216392" y="2946869"/>
                <a:ext cx="2862322" cy="492442"/>
              </a:xfrm>
              <a:prstGeom prst="rect">
                <a:avLst/>
              </a:prstGeom>
              <a:noFill/>
              <a:scene3d>
                <a:camera prst="orthographicFront">
                  <a:rot lat="0" lon="0" rev="1230000"/>
                </a:camera>
                <a:lightRig rig="threePt" dir="t"/>
              </a:scene3d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FF0000"/>
                    </a:solidFill>
                    <a:latin typeface="Arial"/>
                    <a:cs typeface="Arial"/>
                  </a:rPr>
                  <a:t>High-power IR FEL</a:t>
                </a:r>
                <a:endParaRPr lang="ja-JP" altLang="en-US" dirty="0">
                  <a:solidFill>
                    <a:srgbClr val="FF0000"/>
                  </a:solidFill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グループ化 11">
              <a:extLst>
                <a:ext uri="{FF2B5EF4-FFF2-40B4-BE49-F238E27FC236}">
                  <a16:creationId xmlns:a16="http://schemas.microsoft.com/office/drawing/2014/main" id="{2DE51375-3E7A-FF45-909B-A754A47E21B1}"/>
                </a:ext>
              </a:extLst>
            </p:cNvPr>
            <p:cNvGrpSpPr/>
            <p:nvPr/>
          </p:nvGrpSpPr>
          <p:grpSpPr>
            <a:xfrm>
              <a:off x="1288729" y="1506983"/>
              <a:ext cx="3529170" cy="1291809"/>
              <a:chOff x="1288729" y="1506983"/>
              <a:chExt cx="3529170" cy="1291809"/>
            </a:xfrm>
          </p:grpSpPr>
          <p:sp>
            <p:nvSpPr>
              <p:cNvPr id="35" name="テキスト ボックス 34"/>
              <p:cNvSpPr txBox="1"/>
              <p:nvPr/>
            </p:nvSpPr>
            <p:spPr>
              <a:xfrm>
                <a:off x="1288729" y="1506983"/>
                <a:ext cx="352917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solidFill>
                      <a:srgbClr val="FF40FF"/>
                    </a:solidFill>
                    <a:cs typeface="Arial" panose="020B0604020202020204" pitchFamily="34" charset="0"/>
                  </a:rPr>
                  <a:t>New Undulators for FEL</a:t>
                </a:r>
              </a:p>
            </p:txBody>
          </p:sp>
          <p:sp>
            <p:nvSpPr>
              <p:cNvPr id="4" name="正方形/長方形 3">
                <a:extLst>
                  <a:ext uri="{FF2B5EF4-FFF2-40B4-BE49-F238E27FC236}">
                    <a16:creationId xmlns:a16="http://schemas.microsoft.com/office/drawing/2014/main" id="{6F8B7FB6-991A-4C44-AF92-8CF3E4509FCD}"/>
                  </a:ext>
                </a:extLst>
              </p:cNvPr>
              <p:cNvSpPr/>
              <p:nvPr/>
            </p:nvSpPr>
            <p:spPr>
              <a:xfrm rot="20400000">
                <a:off x="2548245" y="2564560"/>
                <a:ext cx="1544348" cy="234232"/>
              </a:xfrm>
              <a:prstGeom prst="rect">
                <a:avLst/>
              </a:prstGeom>
              <a:solidFill>
                <a:srgbClr val="FF40FF">
                  <a:alpha val="74000"/>
                </a:srgbClr>
              </a:solidFill>
              <a:ln>
                <a:solidFill>
                  <a:srgbClr val="FF0000">
                    <a:alpha val="53000"/>
                  </a:srgb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42" name="直線コネクタ 41">
                <a:extLst>
                  <a:ext uri="{FF2B5EF4-FFF2-40B4-BE49-F238E27FC236}">
                    <a16:creationId xmlns:a16="http://schemas.microsoft.com/office/drawing/2014/main" id="{DA815388-71F2-BD41-B020-02BB0E5B9161}"/>
                  </a:ext>
                </a:extLst>
              </p:cNvPr>
              <p:cNvCxnSpPr>
                <a:cxnSpLocks/>
                <a:stCxn id="35" idx="2"/>
              </p:cNvCxnSpPr>
              <p:nvPr/>
            </p:nvCxnSpPr>
            <p:spPr>
              <a:xfrm>
                <a:off x="3053313" y="1999426"/>
                <a:ext cx="123957" cy="517548"/>
              </a:xfrm>
              <a:prstGeom prst="line">
                <a:avLst/>
              </a:prstGeom>
              <a:ln w="12700" cmpd="sng">
                <a:solidFill>
                  <a:srgbClr val="FF40FF"/>
                </a:solidFill>
                <a:prstDash val="solid"/>
                <a:headEnd type="none" w="med" len="med"/>
                <a:tailEnd type="arrow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5" name="表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510597"/>
              </p:ext>
            </p:extLst>
          </p:nvPr>
        </p:nvGraphicFramePr>
        <p:xfrm>
          <a:off x="1763936" y="5115095"/>
          <a:ext cx="4610210" cy="1645920"/>
        </p:xfrm>
        <a:graphic>
          <a:graphicData uri="http://schemas.openxmlformats.org/drawingml/2006/table">
            <a:tbl>
              <a:tblPr firstRow="1" firstCol="1" bandRow="1"/>
              <a:tblGrid>
                <a:gridCol w="19308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93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Beam Energy</a:t>
                      </a:r>
                      <a:endParaRPr lang="ja-JP" sz="18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51435" marR="51435" marT="0" marB="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altLang="ja-JP" sz="1800" dirty="0">
                          <a:effectLst/>
                          <a:latin typeface="+mn-lt"/>
                        </a:rPr>
                        <a:t>17.5</a:t>
                      </a:r>
                      <a:r>
                        <a:rPr lang="en-US" altLang="ja-JP" sz="1800" baseline="0" dirty="0">
                          <a:effectLst/>
                          <a:latin typeface="+mn-lt"/>
                        </a:rPr>
                        <a:t> - 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19.0</a:t>
                      </a:r>
                      <a:r>
                        <a:rPr lang="en-US" sz="1800" baseline="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MeV</a:t>
                      </a:r>
                      <a:endParaRPr lang="ja-JP" sz="18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51435" marR="51435" marT="0" marB="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sz="1800" dirty="0">
                          <a:effectLst/>
                          <a:latin typeface="+mn-lt"/>
                        </a:rPr>
                        <a:t>Injector</a:t>
                      </a:r>
                      <a:r>
                        <a:rPr lang="en-US" altLang="ja-JP" sz="1800" dirty="0">
                          <a:effectLst/>
                          <a:latin typeface="+mn-lt"/>
                          <a:ea typeface="ＭＳ 明朝"/>
                        </a:rPr>
                        <a:t> Energy</a:t>
                      </a:r>
                      <a:endParaRPr lang="ja-JP" sz="18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51435" marR="5143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altLang="ja-JP" sz="1800" dirty="0">
                          <a:effectLst/>
                          <a:latin typeface="+mn-lt"/>
                        </a:rPr>
                        <a:t>3.0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800" baseline="0" dirty="0">
                          <a:effectLst/>
                          <a:latin typeface="+mn-lt"/>
                        </a:rPr>
                        <a:t> - 5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.0 MeV</a:t>
                      </a:r>
                      <a:endParaRPr lang="ja-JP" sz="18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51435" marR="5143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altLang="ja-JP" sz="1800" dirty="0">
                          <a:effectLst/>
                          <a:latin typeface="+mn-lt"/>
                          <a:ea typeface="+mn-ea"/>
                        </a:rPr>
                        <a:t>E-Gun</a:t>
                      </a:r>
                      <a:r>
                        <a:rPr lang="en-US" altLang="ja-JP" sz="1800" baseline="0" dirty="0">
                          <a:effectLst/>
                          <a:latin typeface="+mn-lt"/>
                          <a:ea typeface="+mn-ea"/>
                        </a:rPr>
                        <a:t> Energy</a:t>
                      </a:r>
                      <a:endParaRPr lang="ja-JP" sz="18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51435" marR="5143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altLang="ja-JP" sz="1800" dirty="0">
                          <a:effectLst/>
                          <a:latin typeface="+mn-lt"/>
                        </a:rPr>
                        <a:t>5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00 </a:t>
                      </a:r>
                      <a:r>
                        <a:rPr lang="en-US" sz="1800" dirty="0" err="1">
                          <a:effectLst/>
                          <a:latin typeface="+mn-lt"/>
                        </a:rPr>
                        <a:t>keV</a:t>
                      </a:r>
                      <a:r>
                        <a:rPr lang="en-US" sz="1800" dirty="0">
                          <a:effectLst/>
                          <a:latin typeface="+mn-lt"/>
                        </a:rPr>
                        <a:t> (</a:t>
                      </a:r>
                      <a:r>
                        <a:rPr lang="en-US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or 480 </a:t>
                      </a:r>
                      <a:r>
                        <a:rPr lang="en-US" sz="1800" dirty="0" err="1">
                          <a:effectLst/>
                          <a:latin typeface="+mn-lt"/>
                          <a:sym typeface="Wingdings" panose="05000000000000000000" pitchFamily="2" charset="2"/>
                        </a:rPr>
                        <a:t>keV</a:t>
                      </a:r>
                      <a:r>
                        <a:rPr lang="en-US" sz="1800" dirty="0">
                          <a:effectLst/>
                          <a:latin typeface="+mn-lt"/>
                          <a:sym typeface="Wingdings" panose="05000000000000000000" pitchFamily="2" charset="2"/>
                        </a:rPr>
                        <a:t>)</a:t>
                      </a:r>
                      <a:endParaRPr lang="ja-JP" sz="18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51435" marR="5143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altLang="ja-JP" sz="1800" dirty="0">
                          <a:effectLst/>
                          <a:latin typeface="+mn-lt"/>
                          <a:ea typeface="ＭＳ 明朝"/>
                        </a:rPr>
                        <a:t>Bunch repetition</a:t>
                      </a:r>
                      <a:endParaRPr lang="ja-JP" sz="18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51435" marR="5143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altLang="ja-JP" sz="1800" dirty="0">
                          <a:effectLst/>
                          <a:latin typeface="+mn-lt"/>
                          <a:ea typeface="ＭＳ 明朝"/>
                        </a:rPr>
                        <a:t>1.3 GHz</a:t>
                      </a:r>
                      <a:r>
                        <a:rPr lang="en-US" altLang="ja-JP" sz="1800" baseline="0" dirty="0">
                          <a:effectLst/>
                          <a:latin typeface="+mn-lt"/>
                          <a:ea typeface="ＭＳ 明朝"/>
                        </a:rPr>
                        <a:t> (</a:t>
                      </a:r>
                      <a:r>
                        <a:rPr lang="en-US" altLang="ja-JP" sz="1800" baseline="0" dirty="0">
                          <a:effectLst/>
                          <a:latin typeface="+mn-lt"/>
                          <a:ea typeface="ＭＳ 明朝"/>
                          <a:sym typeface="Wingdings" panose="05000000000000000000" pitchFamily="2" charset="2"/>
                        </a:rPr>
                        <a:t>or</a:t>
                      </a:r>
                      <a:r>
                        <a:rPr lang="ja-JP" altLang="en-US" sz="1800" dirty="0">
                          <a:effectLst/>
                          <a:latin typeface="+mn-lt"/>
                          <a:ea typeface="ＭＳ 明朝"/>
                        </a:rPr>
                        <a:t> </a:t>
                      </a:r>
                      <a:r>
                        <a:rPr lang="en-US" altLang="ja-JP" sz="1800" dirty="0">
                          <a:effectLst/>
                          <a:latin typeface="+mn-lt"/>
                          <a:ea typeface="ＭＳ 明朝"/>
                        </a:rPr>
                        <a:t>81.25</a:t>
                      </a:r>
                      <a:r>
                        <a:rPr lang="ja-JP" altLang="en-US" sz="1800" dirty="0">
                          <a:effectLst/>
                          <a:latin typeface="+mn-lt"/>
                          <a:ea typeface="ＭＳ 明朝"/>
                        </a:rPr>
                        <a:t> </a:t>
                      </a:r>
                      <a:r>
                        <a:rPr lang="en-US" altLang="ja-JP" sz="1800" dirty="0">
                          <a:effectLst/>
                          <a:latin typeface="+mn-lt"/>
                          <a:ea typeface="ＭＳ 明朝"/>
                        </a:rPr>
                        <a:t>MHz) </a:t>
                      </a:r>
                      <a:endParaRPr lang="ja-JP" sz="1800" baseline="0" dirty="0">
                        <a:solidFill>
                          <a:srgbClr val="0070C0"/>
                        </a:solidFill>
                        <a:effectLst/>
                        <a:latin typeface="+mn-lt"/>
                        <a:ea typeface="ＭＳ 明朝"/>
                      </a:endParaRPr>
                    </a:p>
                  </a:txBody>
                  <a:tcPr marL="51435" marR="5143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altLang="ja-JP" sz="1800" dirty="0">
                          <a:effectLst/>
                          <a:latin typeface="+mn-lt"/>
                          <a:ea typeface="ＭＳ 明朝"/>
                        </a:rPr>
                        <a:t>Average current</a:t>
                      </a:r>
                      <a:endParaRPr lang="ja-JP" sz="18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51435" marR="5143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altLang="ja-JP" sz="1800" dirty="0">
                          <a:effectLst/>
                          <a:latin typeface="+mn-lt"/>
                          <a:ea typeface="ＭＳ 明朝"/>
                        </a:rPr>
                        <a:t>1 mA (</a:t>
                      </a:r>
                      <a:r>
                        <a:rPr kumimoji="1" lang="en-US" altLang="ja-JP" sz="18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+mn-cs"/>
                        </a:rPr>
                        <a:t>or</a:t>
                      </a:r>
                      <a:r>
                        <a:rPr kumimoji="1" lang="ja-JP" altLang="en-US" sz="18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+mn-cs"/>
                        </a:rPr>
                        <a:t> </a:t>
                      </a:r>
                      <a:r>
                        <a:rPr kumimoji="1" lang="en-US" altLang="ja-JP" sz="18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+mn-cs"/>
                        </a:rPr>
                        <a:t>5</a:t>
                      </a:r>
                      <a:r>
                        <a:rPr kumimoji="1" lang="en-US" altLang="ja-JP" sz="1800" kern="1200" baseline="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+mn-cs"/>
                        </a:rPr>
                        <a:t> mA</a:t>
                      </a:r>
                      <a:r>
                        <a:rPr kumimoji="1" lang="ja-JP" altLang="en-US" sz="1800" kern="1200" dirty="0">
                          <a:solidFill>
                            <a:schemeClr val="dk1"/>
                          </a:solidFill>
                          <a:effectLst/>
                          <a:latin typeface="Arial"/>
                          <a:ea typeface="ＭＳ 明朝"/>
                          <a:cs typeface="+mn-cs"/>
                        </a:rPr>
                        <a:t> </a:t>
                      </a:r>
                      <a:r>
                        <a:rPr lang="en-US" altLang="ja-JP" sz="1800" dirty="0">
                          <a:effectLst/>
                          <a:latin typeface="+mn-lt"/>
                          <a:ea typeface="ＭＳ 明朝"/>
                        </a:rPr>
                        <a:t>) in CW</a:t>
                      </a:r>
                      <a:endParaRPr lang="ja-JP" sz="18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51435" marR="5143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b="1" kern="1200">
                          <a:solidFill>
                            <a:schemeClr val="lt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altLang="ja-JP" sz="1800" dirty="0">
                          <a:effectLst/>
                          <a:latin typeface="+mn-lt"/>
                          <a:ea typeface="+mn-ea"/>
                        </a:rPr>
                        <a:t>Operation</a:t>
                      </a:r>
                      <a:r>
                        <a:rPr lang="en-US" altLang="ja-JP" sz="1800" baseline="0" dirty="0">
                          <a:effectLst/>
                          <a:latin typeface="+mn-lt"/>
                          <a:ea typeface="+mn-ea"/>
                        </a:rPr>
                        <a:t> mode</a:t>
                      </a:r>
                      <a:endParaRPr lang="ja-JP" sz="1800" dirty="0">
                        <a:effectLst/>
                        <a:latin typeface="+mn-lt"/>
                        <a:ea typeface="ＭＳ 明朝"/>
                      </a:endParaRPr>
                    </a:p>
                  </a:txBody>
                  <a:tcPr marL="51435" marR="5143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1pPr>
                      <a:lvl2pPr marL="457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2pPr>
                      <a:lvl3pPr marL="914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3pPr>
                      <a:lvl4pPr marL="1371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4pPr>
                      <a:lvl5pPr marL="18288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5pPr>
                      <a:lvl6pPr marL="22860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6pPr>
                      <a:lvl7pPr marL="27432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7pPr>
                      <a:lvl8pPr marL="32004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8pPr>
                      <a:lvl9pPr marL="3657600" algn="l" defTabSz="914400" rtl="0" eaLnBrk="1" latinLnBrk="0" hangingPunct="1">
                        <a:defRPr kumimoji="1" sz="1800" kern="1200">
                          <a:solidFill>
                            <a:schemeClr val="dk1"/>
                          </a:solidFill>
                          <a:latin typeface="Arial"/>
                          <a:ea typeface="ＭＳ Ｐゴシック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  <a:tabLst>
                          <a:tab pos="215900" algn="l"/>
                        </a:tabLst>
                      </a:pPr>
                      <a:r>
                        <a:rPr lang="en-US" altLang="ja-JP" sz="1800" dirty="0">
                          <a:effectLst/>
                          <a:latin typeface="+mn-lt"/>
                        </a:rPr>
                        <a:t>CW</a:t>
                      </a:r>
                      <a:r>
                        <a:rPr lang="en-US" altLang="ja-JP" sz="1800" baseline="0" dirty="0">
                          <a:effectLst/>
                          <a:latin typeface="+mn-lt"/>
                        </a:rPr>
                        <a:t> or Burst</a:t>
                      </a:r>
                      <a:endParaRPr lang="ja-JP" sz="1800" dirty="0">
                        <a:effectLst/>
                        <a:latin typeface="+mn-lt"/>
                      </a:endParaRPr>
                    </a:p>
                  </a:txBody>
                  <a:tcPr marL="51435" marR="51435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2A37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836" y="3342193"/>
            <a:ext cx="2533793" cy="2393583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>
            <a:off x="9126922" y="3708268"/>
            <a:ext cx="0" cy="13716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9353367" y="3562226"/>
            <a:ext cx="1235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/>
              <a:t>Requirement of the wavelength range of IR-FEL</a:t>
            </a:r>
            <a:r>
              <a:rPr lang="ja-JP" altLang="en-US" sz="1600"/>
              <a:t> </a:t>
            </a:r>
            <a:r>
              <a:rPr lang="en-US" altLang="ja-JP" sz="1600"/>
              <a:t>(10</a:t>
            </a:r>
            <a:r>
              <a:rPr lang="ja-JP" altLang="en-US" sz="1600"/>
              <a:t>～</a:t>
            </a:r>
            <a:r>
              <a:rPr lang="en-US" altLang="ja-JP" sz="1600"/>
              <a:t>20um)</a:t>
            </a:r>
            <a:endParaRPr lang="ja-JP" altLang="en-US" sz="1600" dirty="0"/>
          </a:p>
        </p:txBody>
      </p:sp>
      <p:sp>
        <p:nvSpPr>
          <p:cNvPr id="14" name="タイトル 13"/>
          <p:cNvSpPr>
            <a:spLocks noGrp="1"/>
          </p:cNvSpPr>
          <p:nvPr>
            <p:ph type="title"/>
          </p:nvPr>
        </p:nvSpPr>
        <p:spPr>
          <a:xfrm>
            <a:off x="2146391" y="110330"/>
            <a:ext cx="5244633" cy="495238"/>
          </a:xfrm>
        </p:spPr>
        <p:txBody>
          <a:bodyPr>
            <a:noAutofit/>
          </a:bodyPr>
          <a:lstStyle/>
          <a:p>
            <a:pPr algn="ctr" rtl="0" eaLnBrk="1" latinLnBrk="0" hangingPunct="1"/>
            <a:r>
              <a:rPr lang="en-US" altLang="ja-JP" sz="3200" dirty="0" err="1">
                <a:latin typeface="+mn-lt"/>
                <a:ea typeface="游ゴシック" panose="020B0400000000000000" pitchFamily="50" charset="-128"/>
                <a:cs typeface="+mn-cs"/>
              </a:rPr>
              <a:t>cERL</a:t>
            </a:r>
            <a:r>
              <a:rPr lang="en-US" altLang="ja-JP" sz="3200" dirty="0">
                <a:latin typeface="+mn-lt"/>
                <a:ea typeface="游ゴシック" panose="020B0400000000000000" pitchFamily="50" charset="-128"/>
                <a:cs typeface="+mn-cs"/>
              </a:rPr>
              <a:t> FEL layout &amp; operation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538987" y="214423"/>
            <a:ext cx="26674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During FEL optimization, we operate Burst mode</a:t>
            </a:r>
            <a:endParaRPr kumimoji="1" lang="ja-JP" altLang="en-US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5FAA29DF-F288-A24D-B419-C1E289682735}"/>
              </a:ext>
            </a:extLst>
          </p:cNvPr>
          <p:cNvSpPr txBox="1"/>
          <p:nvPr/>
        </p:nvSpPr>
        <p:spPr>
          <a:xfrm>
            <a:off x="7243060" y="1054754"/>
            <a:ext cx="306365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500" dirty="0">
                <a:solidFill>
                  <a:srgbClr val="0432FF"/>
                </a:solidFill>
                <a:cs typeface="Arial" panose="020B0604020202020204" pitchFamily="34" charset="0"/>
              </a:rPr>
              <a:t>Burst mode (</a:t>
            </a:r>
            <a:r>
              <a:rPr lang="en-US" altLang="ja-JP" sz="1500" dirty="0" err="1">
                <a:solidFill>
                  <a:srgbClr val="0432FF"/>
                </a:solidFill>
                <a:cs typeface="Arial" panose="020B0604020202020204" pitchFamily="34" charset="0"/>
              </a:rPr>
              <a:t>FEL&amp;e-beam</a:t>
            </a:r>
            <a:r>
              <a:rPr lang="en-US" altLang="ja-JP" sz="1500" dirty="0">
                <a:solidFill>
                  <a:srgbClr val="0432FF"/>
                </a:solidFill>
                <a:cs typeface="Arial" panose="020B0604020202020204" pitchFamily="34" charset="0"/>
              </a:rPr>
              <a:t> tuning)</a:t>
            </a:r>
            <a:endParaRPr lang="ja-JP" altLang="en-US" sz="1500" dirty="0">
              <a:solidFill>
                <a:srgbClr val="0432FF"/>
              </a:solidFill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FF48B8E-44F8-0C48-BB40-09E4C1F78CFC}"/>
              </a:ext>
            </a:extLst>
          </p:cNvPr>
          <p:cNvSpPr/>
          <p:nvPr/>
        </p:nvSpPr>
        <p:spPr>
          <a:xfrm>
            <a:off x="6835088" y="1448597"/>
            <a:ext cx="3914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Macro pulse of  0.1</a:t>
            </a: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~1 </a:t>
            </a:r>
            <a:r>
              <a:rPr lang="en-US" altLang="ja-JP" dirty="0" err="1">
                <a:latin typeface="Symbol" pitchFamily="2" charset="2"/>
                <a:cs typeface="Arial" panose="020B0604020202020204" pitchFamily="34" charset="0"/>
              </a:rPr>
              <a:t>m</a:t>
            </a:r>
            <a:r>
              <a:rPr lang="en-US" altLang="ja-JP" dirty="0" err="1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ja-JP" dirty="0">
                <a:latin typeface="Arial" panose="020B0604020202020204" pitchFamily="34" charset="0"/>
                <a:cs typeface="Arial" panose="020B0604020202020204" pitchFamily="34" charset="0"/>
              </a:rPr>
              <a:t> at 1 - 5 Hz</a:t>
            </a: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24C1A2EB-C9F7-E049-A96D-EBACB4925DCE}"/>
              </a:ext>
            </a:extLst>
          </p:cNvPr>
          <p:cNvGrpSpPr/>
          <p:nvPr/>
        </p:nvGrpSpPr>
        <p:grpSpPr>
          <a:xfrm>
            <a:off x="7583053" y="1797718"/>
            <a:ext cx="2592000" cy="328258"/>
            <a:chOff x="587375" y="1995211"/>
            <a:chExt cx="3456000" cy="437677"/>
          </a:xfrm>
        </p:grpSpPr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36F59776-C365-264B-A56F-6B1E380F7A5B}"/>
                </a:ext>
              </a:extLst>
            </p:cNvPr>
            <p:cNvCxnSpPr>
              <a:cxnSpLocks/>
            </p:cNvCxnSpPr>
            <p:nvPr/>
          </p:nvCxnSpPr>
          <p:spPr>
            <a:xfrm>
              <a:off x="587375" y="2431055"/>
              <a:ext cx="345600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49765044-308C-224C-AF17-2B7F8B9ED4F5}"/>
                </a:ext>
              </a:extLst>
            </p:cNvPr>
            <p:cNvSpPr/>
            <p:nvPr/>
          </p:nvSpPr>
          <p:spPr>
            <a:xfrm>
              <a:off x="855160" y="2000888"/>
              <a:ext cx="216000" cy="432000"/>
            </a:xfrm>
            <a:prstGeom prst="rect">
              <a:avLst/>
            </a:prstGeom>
            <a:solidFill>
              <a:srgbClr val="FF40FF"/>
            </a:solidFill>
            <a:ln>
              <a:solidFill>
                <a:srgbClr val="FF4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A5F3D7C5-4A56-4A45-9370-EDB804E58520}"/>
                </a:ext>
              </a:extLst>
            </p:cNvPr>
            <p:cNvSpPr/>
            <p:nvPr/>
          </p:nvSpPr>
          <p:spPr>
            <a:xfrm>
              <a:off x="3567431" y="1998584"/>
              <a:ext cx="216000" cy="432000"/>
            </a:xfrm>
            <a:prstGeom prst="rect">
              <a:avLst/>
            </a:prstGeom>
            <a:solidFill>
              <a:srgbClr val="FF40FF"/>
            </a:solidFill>
            <a:ln>
              <a:solidFill>
                <a:srgbClr val="FF4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6D8BF61F-F62F-2247-BA9E-CD3BBB89CAD7}"/>
                </a:ext>
              </a:extLst>
            </p:cNvPr>
            <p:cNvSpPr/>
            <p:nvPr/>
          </p:nvSpPr>
          <p:spPr>
            <a:xfrm>
              <a:off x="2199991" y="1995211"/>
              <a:ext cx="216000" cy="432000"/>
            </a:xfrm>
            <a:prstGeom prst="rect">
              <a:avLst/>
            </a:prstGeom>
            <a:solidFill>
              <a:srgbClr val="FF40FF"/>
            </a:solidFill>
            <a:ln>
              <a:solidFill>
                <a:srgbClr val="FF4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DA0C3F5F-DCE5-7B46-812D-C03789519915}"/>
              </a:ext>
            </a:extLst>
          </p:cNvPr>
          <p:cNvGrpSpPr/>
          <p:nvPr/>
        </p:nvGrpSpPr>
        <p:grpSpPr>
          <a:xfrm>
            <a:off x="6923202" y="2109169"/>
            <a:ext cx="2885190" cy="1148660"/>
            <a:chOff x="-412745" y="2333360"/>
            <a:chExt cx="3846920" cy="1531546"/>
          </a:xfrm>
        </p:grpSpPr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79A8BDB7-58DD-514D-B18C-7D81D38CB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41830" y="2333360"/>
              <a:ext cx="927171" cy="335644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コネクタ 27">
              <a:extLst>
                <a:ext uri="{FF2B5EF4-FFF2-40B4-BE49-F238E27FC236}">
                  <a16:creationId xmlns:a16="http://schemas.microsoft.com/office/drawing/2014/main" id="{A4B57ABE-D5D4-9947-88D3-D82AC687A7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306343" y="2337036"/>
              <a:ext cx="998198" cy="355027"/>
            </a:xfrm>
            <a:prstGeom prst="line">
              <a:avLst/>
            </a:prstGeom>
            <a:ln w="31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E67544EB-8AB5-8445-84AE-2975F32DA92F}"/>
                </a:ext>
              </a:extLst>
            </p:cNvPr>
            <p:cNvGrpSpPr/>
            <p:nvPr/>
          </p:nvGrpSpPr>
          <p:grpSpPr>
            <a:xfrm>
              <a:off x="-412745" y="2446859"/>
              <a:ext cx="3846920" cy="1418047"/>
              <a:chOff x="3862160" y="2613719"/>
              <a:chExt cx="3846920" cy="1418047"/>
            </a:xfrm>
          </p:grpSpPr>
          <p:cxnSp>
            <p:nvCxnSpPr>
              <p:cNvPr id="31" name="直線コネクタ 30">
                <a:extLst>
                  <a:ext uri="{FF2B5EF4-FFF2-40B4-BE49-F238E27FC236}">
                    <a16:creationId xmlns:a16="http://schemas.microsoft.com/office/drawing/2014/main" id="{17DCC735-F2DE-5145-909A-7FA0115F120B}"/>
                  </a:ext>
                </a:extLst>
              </p:cNvPr>
              <p:cNvCxnSpPr/>
              <p:nvPr/>
            </p:nvCxnSpPr>
            <p:spPr>
              <a:xfrm>
                <a:off x="5347324" y="2904759"/>
                <a:ext cx="0" cy="432000"/>
              </a:xfrm>
              <a:prstGeom prst="line">
                <a:avLst/>
              </a:prstGeom>
              <a:ln>
                <a:solidFill>
                  <a:srgbClr val="FF4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コネクタ 31">
                <a:extLst>
                  <a:ext uri="{FF2B5EF4-FFF2-40B4-BE49-F238E27FC236}">
                    <a16:creationId xmlns:a16="http://schemas.microsoft.com/office/drawing/2014/main" id="{18ED1F38-200B-C94D-AFF7-6110E77BBDA1}"/>
                  </a:ext>
                </a:extLst>
              </p:cNvPr>
              <p:cNvCxnSpPr/>
              <p:nvPr/>
            </p:nvCxnSpPr>
            <p:spPr>
              <a:xfrm>
                <a:off x="5543836" y="2904759"/>
                <a:ext cx="0" cy="432000"/>
              </a:xfrm>
              <a:prstGeom prst="line">
                <a:avLst/>
              </a:prstGeom>
              <a:ln>
                <a:solidFill>
                  <a:srgbClr val="FF4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コネクタ 32">
                <a:extLst>
                  <a:ext uri="{FF2B5EF4-FFF2-40B4-BE49-F238E27FC236}">
                    <a16:creationId xmlns:a16="http://schemas.microsoft.com/office/drawing/2014/main" id="{CF38DC76-076F-5042-9B5B-2DDF5114A686}"/>
                  </a:ext>
                </a:extLst>
              </p:cNvPr>
              <p:cNvCxnSpPr/>
              <p:nvPr/>
            </p:nvCxnSpPr>
            <p:spPr>
              <a:xfrm>
                <a:off x="5740348" y="2904759"/>
                <a:ext cx="0" cy="432000"/>
              </a:xfrm>
              <a:prstGeom prst="line">
                <a:avLst/>
              </a:prstGeom>
              <a:ln>
                <a:solidFill>
                  <a:srgbClr val="FF4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コネクタ 33">
                <a:extLst>
                  <a:ext uri="{FF2B5EF4-FFF2-40B4-BE49-F238E27FC236}">
                    <a16:creationId xmlns:a16="http://schemas.microsoft.com/office/drawing/2014/main" id="{EC919DD8-81A3-FA4C-8BCA-BE80E2C5ACA6}"/>
                  </a:ext>
                </a:extLst>
              </p:cNvPr>
              <p:cNvCxnSpPr/>
              <p:nvPr/>
            </p:nvCxnSpPr>
            <p:spPr>
              <a:xfrm>
                <a:off x="5934513" y="2904759"/>
                <a:ext cx="0" cy="432000"/>
              </a:xfrm>
              <a:prstGeom prst="line">
                <a:avLst/>
              </a:prstGeom>
              <a:ln>
                <a:solidFill>
                  <a:srgbClr val="FF4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コネクタ 35">
                <a:extLst>
                  <a:ext uri="{FF2B5EF4-FFF2-40B4-BE49-F238E27FC236}">
                    <a16:creationId xmlns:a16="http://schemas.microsoft.com/office/drawing/2014/main" id="{627B1080-533C-9440-A05A-79F49C5D59A2}"/>
                  </a:ext>
                </a:extLst>
              </p:cNvPr>
              <p:cNvCxnSpPr/>
              <p:nvPr/>
            </p:nvCxnSpPr>
            <p:spPr>
              <a:xfrm>
                <a:off x="7558635" y="2892727"/>
                <a:ext cx="0" cy="432000"/>
              </a:xfrm>
              <a:prstGeom prst="line">
                <a:avLst/>
              </a:prstGeom>
              <a:ln>
                <a:solidFill>
                  <a:srgbClr val="FF4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線コネクタ 36">
                <a:extLst>
                  <a:ext uri="{FF2B5EF4-FFF2-40B4-BE49-F238E27FC236}">
                    <a16:creationId xmlns:a16="http://schemas.microsoft.com/office/drawing/2014/main" id="{87AFFBDE-1A92-E141-92DB-139CD94C804D}"/>
                  </a:ext>
                </a:extLst>
              </p:cNvPr>
              <p:cNvCxnSpPr/>
              <p:nvPr/>
            </p:nvCxnSpPr>
            <p:spPr>
              <a:xfrm>
                <a:off x="7365968" y="2892726"/>
                <a:ext cx="0" cy="432000"/>
              </a:xfrm>
              <a:prstGeom prst="line">
                <a:avLst/>
              </a:prstGeom>
              <a:ln>
                <a:solidFill>
                  <a:srgbClr val="FF40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コネクタ 37">
                <a:extLst>
                  <a:ext uri="{FF2B5EF4-FFF2-40B4-BE49-F238E27FC236}">
                    <a16:creationId xmlns:a16="http://schemas.microsoft.com/office/drawing/2014/main" id="{D528A1F4-DF13-4C4E-BC85-EF2490D75247}"/>
                  </a:ext>
                </a:extLst>
              </p:cNvPr>
              <p:cNvCxnSpPr/>
              <p:nvPr/>
            </p:nvCxnSpPr>
            <p:spPr>
              <a:xfrm>
                <a:off x="7028224" y="3040443"/>
                <a:ext cx="279400" cy="0"/>
              </a:xfrm>
              <a:prstGeom prst="line">
                <a:avLst/>
              </a:prstGeom>
              <a:ln w="38100" cmpd="sng">
                <a:solidFill>
                  <a:srgbClr val="FF40FF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線コネクタ 38">
                <a:extLst>
                  <a:ext uri="{FF2B5EF4-FFF2-40B4-BE49-F238E27FC236}">
                    <a16:creationId xmlns:a16="http://schemas.microsoft.com/office/drawing/2014/main" id="{7C866605-6BEC-324A-BDEC-68D2A9950364}"/>
                  </a:ext>
                </a:extLst>
              </p:cNvPr>
              <p:cNvCxnSpPr/>
              <p:nvPr/>
            </p:nvCxnSpPr>
            <p:spPr>
              <a:xfrm>
                <a:off x="6240731" y="3053143"/>
                <a:ext cx="360000" cy="0"/>
              </a:xfrm>
              <a:prstGeom prst="line">
                <a:avLst/>
              </a:prstGeom>
              <a:ln w="38100" cmpd="sng">
                <a:solidFill>
                  <a:srgbClr val="FF40FF"/>
                </a:solidFill>
                <a:prstDash val="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コネクタ 39">
                <a:extLst>
                  <a:ext uri="{FF2B5EF4-FFF2-40B4-BE49-F238E27FC236}">
                    <a16:creationId xmlns:a16="http://schemas.microsoft.com/office/drawing/2014/main" id="{AC280D2F-272C-5549-9CB7-B49F2558B4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55777" y="3338591"/>
                <a:ext cx="1584000" cy="0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コネクタ 40">
                <a:extLst>
                  <a:ext uri="{FF2B5EF4-FFF2-40B4-BE49-F238E27FC236}">
                    <a16:creationId xmlns:a16="http://schemas.microsoft.com/office/drawing/2014/main" id="{90BF0B13-F943-414C-B606-0AF4D3D416E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881080" y="3332356"/>
                <a:ext cx="828000" cy="0"/>
              </a:xfrm>
              <a:prstGeom prst="line">
                <a:avLst/>
              </a:prstGeom>
              <a:ln>
                <a:solidFill>
                  <a:srgbClr val="000000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矢印コネクタ 42">
                <a:extLst>
                  <a:ext uri="{FF2B5EF4-FFF2-40B4-BE49-F238E27FC236}">
                    <a16:creationId xmlns:a16="http://schemas.microsoft.com/office/drawing/2014/main" id="{0F539D0A-E893-AC4A-A23C-B1FD478A3D2C}"/>
                  </a:ext>
                </a:extLst>
              </p:cNvPr>
              <p:cNvCxnSpPr/>
              <p:nvPr/>
            </p:nvCxnSpPr>
            <p:spPr>
              <a:xfrm>
                <a:off x="5339433" y="3040443"/>
                <a:ext cx="216000" cy="0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headEnd type="arrow" w="sm" len="med"/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正方形/長方形 43">
                <a:extLst>
                  <a:ext uri="{FF2B5EF4-FFF2-40B4-BE49-F238E27FC236}">
                    <a16:creationId xmlns:a16="http://schemas.microsoft.com/office/drawing/2014/main" id="{DD2B671F-C5C9-3740-8FC4-29EC7C97802E}"/>
                  </a:ext>
                </a:extLst>
              </p:cNvPr>
              <p:cNvSpPr/>
              <p:nvPr/>
            </p:nvSpPr>
            <p:spPr>
              <a:xfrm>
                <a:off x="4422531" y="3416213"/>
                <a:ext cx="2043723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>
                    <a:cs typeface="Arial" panose="020B0604020202020204" pitchFamily="34" charset="0"/>
                  </a:rPr>
                  <a:t>12.3 ns (81.25MHz)</a:t>
                </a:r>
              </a:p>
              <a:p>
                <a:r>
                  <a:rPr lang="en-US" altLang="ja-JP" sz="1200" dirty="0">
                    <a:cs typeface="Arial" panose="020B0604020202020204" pitchFamily="34" charset="0"/>
                  </a:rPr>
                  <a:t>0.77ns (1.3 GHz)</a:t>
                </a:r>
              </a:p>
            </p:txBody>
          </p:sp>
          <p:cxnSp>
            <p:nvCxnSpPr>
              <p:cNvPr id="45" name="直線コネクタ 44">
                <a:extLst>
                  <a:ext uri="{FF2B5EF4-FFF2-40B4-BE49-F238E27FC236}">
                    <a16:creationId xmlns:a16="http://schemas.microsoft.com/office/drawing/2014/main" id="{255EA9A0-5ECC-5845-9DC8-55F5F7FCE524}"/>
                  </a:ext>
                </a:extLst>
              </p:cNvPr>
              <p:cNvCxnSpPr/>
              <p:nvPr/>
            </p:nvCxnSpPr>
            <p:spPr>
              <a:xfrm>
                <a:off x="5446879" y="3060921"/>
                <a:ext cx="17462" cy="395998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正方形/長方形 45">
                <a:extLst>
                  <a:ext uri="{FF2B5EF4-FFF2-40B4-BE49-F238E27FC236}">
                    <a16:creationId xmlns:a16="http://schemas.microsoft.com/office/drawing/2014/main" id="{0ED898AD-A9A0-D549-8371-0F910859DF74}"/>
                  </a:ext>
                </a:extLst>
              </p:cNvPr>
              <p:cNvSpPr/>
              <p:nvPr/>
            </p:nvSpPr>
            <p:spPr>
              <a:xfrm>
                <a:off x="3862160" y="2613719"/>
                <a:ext cx="14153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ja-JP" sz="1200" dirty="0">
                    <a:solidFill>
                      <a:srgbClr val="FF0000"/>
                    </a:solidFill>
                    <a:cs typeface="Arial" panose="020B0604020202020204" pitchFamily="34" charset="0"/>
                  </a:rPr>
                  <a:t>60-pC bunch</a:t>
                </a:r>
                <a:endParaRPr lang="ja-JP" altLang="en-US" sz="1200" dirty="0">
                  <a:solidFill>
                    <a:srgbClr val="FF0000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47" name="直線コネクタ 46">
                <a:extLst>
                  <a:ext uri="{FF2B5EF4-FFF2-40B4-BE49-F238E27FC236}">
                    <a16:creationId xmlns:a16="http://schemas.microsoft.com/office/drawing/2014/main" id="{94366F1F-B593-5243-BC2F-0672927BF9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1472" y="2879511"/>
                <a:ext cx="170942" cy="143091"/>
              </a:xfrm>
              <a:prstGeom prst="line">
                <a:avLst/>
              </a:prstGeom>
              <a:ln w="31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曲線コネクタ 47">
                <a:extLst>
                  <a:ext uri="{FF2B5EF4-FFF2-40B4-BE49-F238E27FC236}">
                    <a16:creationId xmlns:a16="http://schemas.microsoft.com/office/drawing/2014/main" id="{C21AECF2-424D-D246-9629-4518A504094D}"/>
                  </a:ext>
                </a:extLst>
              </p:cNvPr>
              <p:cNvCxnSpPr/>
              <p:nvPr/>
            </p:nvCxnSpPr>
            <p:spPr>
              <a:xfrm rot="10800000">
                <a:off x="6604163" y="3001721"/>
                <a:ext cx="577899" cy="252000"/>
              </a:xfrm>
              <a:prstGeom prst="curvedConnector3">
                <a:avLst/>
              </a:prstGeom>
              <a:ln w="12700" cmpd="sng">
                <a:solidFill>
                  <a:srgbClr val="000000"/>
                </a:solidFill>
              </a:ln>
              <a:effectLst/>
              <a:scene3d>
                <a:camera prst="orthographicFront">
                  <a:rot lat="0" lon="0" rev="180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曲線コネクタ 48">
                <a:extLst>
                  <a:ext uri="{FF2B5EF4-FFF2-40B4-BE49-F238E27FC236}">
                    <a16:creationId xmlns:a16="http://schemas.microsoft.com/office/drawing/2014/main" id="{507FC55E-3CA2-FF4A-BB32-A4C58D58DB24}"/>
                  </a:ext>
                </a:extLst>
              </p:cNvPr>
              <p:cNvCxnSpPr/>
              <p:nvPr/>
            </p:nvCxnSpPr>
            <p:spPr>
              <a:xfrm rot="10800000">
                <a:off x="6464391" y="3010552"/>
                <a:ext cx="576000" cy="252000"/>
              </a:xfrm>
              <a:prstGeom prst="curvedConnector3">
                <a:avLst/>
              </a:prstGeom>
              <a:ln w="12700" cmpd="sng">
                <a:solidFill>
                  <a:schemeClr val="tx1"/>
                </a:solidFill>
              </a:ln>
              <a:effectLst/>
              <a:scene3d>
                <a:camera prst="orthographicFront">
                  <a:rot lat="0" lon="0" rev="18000000"/>
                </a:camera>
                <a:lightRig rig="threePt" dir="t"/>
              </a:scene3d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0" name="直線コネクタ 29">
              <a:extLst>
                <a:ext uri="{FF2B5EF4-FFF2-40B4-BE49-F238E27FC236}">
                  <a16:creationId xmlns:a16="http://schemas.microsoft.com/office/drawing/2014/main" id="{4721441A-F19F-4543-BC9E-E145CA5E6C32}"/>
                </a:ext>
              </a:extLst>
            </p:cNvPr>
            <p:cNvCxnSpPr/>
            <p:nvPr/>
          </p:nvCxnSpPr>
          <p:spPr>
            <a:xfrm>
              <a:off x="1851130" y="2738103"/>
              <a:ext cx="0" cy="432000"/>
            </a:xfrm>
            <a:prstGeom prst="line">
              <a:avLst/>
            </a:prstGeom>
            <a:ln>
              <a:solidFill>
                <a:srgbClr val="FF4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03EB0898-0C07-424C-972E-ADD9241C30A4}"/>
              </a:ext>
            </a:extLst>
          </p:cNvPr>
          <p:cNvSpPr/>
          <p:nvPr/>
        </p:nvSpPr>
        <p:spPr>
          <a:xfrm>
            <a:off x="8914963" y="2802643"/>
            <a:ext cx="17139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dirty="0">
                <a:cs typeface="Arial" panose="020B0604020202020204" pitchFamily="34" charset="0"/>
              </a:rPr>
              <a:t>Bunch repetition: </a:t>
            </a:r>
          </a:p>
          <a:p>
            <a:r>
              <a:rPr lang="en-US" altLang="ja-JP" sz="1200" dirty="0">
                <a:cs typeface="Arial" panose="020B0604020202020204" pitchFamily="34" charset="0"/>
              </a:rPr>
              <a:t>1.3 GHz or 81.25 MHz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536639" y="5739652"/>
            <a:ext cx="2028838" cy="10772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dirty="0"/>
              <a:t>Our target:</a:t>
            </a:r>
          </a:p>
          <a:p>
            <a:r>
              <a:rPr lang="en-US" altLang="ja-JP" sz="1600" dirty="0"/>
              <a:t>1W level IR-FEL</a:t>
            </a:r>
          </a:p>
          <a:p>
            <a:r>
              <a:rPr lang="en-US" altLang="ja-JP" sz="1600" dirty="0"/>
              <a:t>(81.25 MHz)</a:t>
            </a:r>
          </a:p>
          <a:p>
            <a:r>
              <a:rPr lang="en-US" altLang="ja-JP" sz="1600" dirty="0"/>
              <a:t>~12nJ/pulse </a:t>
            </a:r>
            <a:endParaRPr lang="ja-JP" altLang="en-US" sz="1600" dirty="0"/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E3F858AD-E941-4B03-A461-7F8B1D473B6A}"/>
              </a:ext>
            </a:extLst>
          </p:cNvPr>
          <p:cNvSpPr txBox="1"/>
          <p:nvPr/>
        </p:nvSpPr>
        <p:spPr>
          <a:xfrm>
            <a:off x="1596854" y="596097"/>
            <a:ext cx="5244633" cy="1200329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altLang="ja-JP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NEDO Project (Dec. 2018 – Mar. 2021) : “Development of high-power </a:t>
            </a:r>
            <a:r>
              <a:rPr lang="en-US" altLang="ja-JP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mid-infrared lasers 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high-efficiency </a:t>
            </a:r>
            <a:r>
              <a:rPr lang="en-US" altLang="ja-JP" u="sng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laser processing </a:t>
            </a:r>
            <a:r>
              <a:rPr lang="en-US" altLang="ja-JP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utilizing photo-absorption based on molecular vibrational transitions.” </a:t>
            </a:r>
            <a:endParaRPr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CC80611-094C-F5E5-BB14-1CF78AB28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3E52DA-4842-4DF8-8472-1488FA0455A3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1858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246"/>
    </mc:Choice>
    <mc:Fallback xmlns="">
      <p:transition spd="slow" advTm="49246"/>
    </mc:Fallback>
  </mc:AlternateContent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22537</TotalTime>
  <Words>3368</Words>
  <Application>Microsoft Office PowerPoint</Application>
  <PresentationFormat>ワイド画面</PresentationFormat>
  <Paragraphs>424</Paragraphs>
  <Slides>22</Slides>
  <Notes>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30" baseType="lpstr">
      <vt:lpstr>ＭＳ Ｐゴシック</vt:lpstr>
      <vt:lpstr>メイリオ</vt:lpstr>
      <vt:lpstr>Arial</vt:lpstr>
      <vt:lpstr>Calibri</vt:lpstr>
      <vt:lpstr>Symbol</vt:lpstr>
      <vt:lpstr>Times</vt:lpstr>
      <vt:lpstr>Times New Roman</vt:lpstr>
      <vt:lpstr>Office テーマ</vt:lpstr>
      <vt:lpstr>Facility report of Compact ERL (cERL) at KEK</vt:lpstr>
      <vt:lpstr>cERL collaboration team 2019-2022</vt:lpstr>
      <vt:lpstr>PowerPoint プレゼンテーション</vt:lpstr>
      <vt:lpstr>Compact ERL (cERL) in KEK</vt:lpstr>
      <vt:lpstr>History of construction and Commissioning of cERL </vt:lpstr>
      <vt:lpstr>PowerPoint プレゼンテーション</vt:lpstr>
      <vt:lpstr>cERL operation after ERL2019</vt:lpstr>
      <vt:lpstr>IR-SASE-FEL production in cERL</vt:lpstr>
      <vt:lpstr>cERL FEL layout &amp; operation</vt:lpstr>
      <vt:lpstr>Setup of cERL-FEL</vt:lpstr>
      <vt:lpstr>cERL-FEL undulator</vt:lpstr>
      <vt:lpstr>Optics tuning of high charge operation (2021)</vt:lpstr>
      <vt:lpstr>First IR-FEL production in cERL </vt:lpstr>
      <vt:lpstr>cERL – irradiation beam line</vt:lpstr>
      <vt:lpstr>Nanocellulose (CNF) production by irradiation (FYI 2021)</vt:lpstr>
      <vt:lpstr>CDR THz vector beam generation and make new beam line </vt:lpstr>
      <vt:lpstr>For CW ERL FEL operation (2021.Oct- 2022.Mar.) </vt:lpstr>
      <vt:lpstr>Hardware issue (DC gun trouble and recovery) (And continue to solve vacuum leak)</vt:lpstr>
      <vt:lpstr>Summary</vt:lpstr>
      <vt:lpstr>Future plan of iCASA（five years plan) based on cERL development</vt:lpstr>
      <vt:lpstr>ERL2022 presentation from KEK (Japan)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2013.11.25 主空洞</dc:title>
  <dc:creator>sakai</dc:creator>
  <cp:lastModifiedBy>阪井 寛志</cp:lastModifiedBy>
  <cp:revision>848</cp:revision>
  <cp:lastPrinted>2021-11-29T04:53:01Z</cp:lastPrinted>
  <dcterms:created xsi:type="dcterms:W3CDTF">2013-11-26T01:49:05Z</dcterms:created>
  <dcterms:modified xsi:type="dcterms:W3CDTF">2022-09-28T12:49:54Z</dcterms:modified>
</cp:coreProperties>
</file>