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media/image42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51" r:id="rId2"/>
    <p:sldId id="737" r:id="rId3"/>
    <p:sldId id="786" r:id="rId4"/>
    <p:sldId id="750" r:id="rId5"/>
    <p:sldId id="782" r:id="rId6"/>
    <p:sldId id="405" r:id="rId7"/>
    <p:sldId id="1364" r:id="rId8"/>
    <p:sldId id="1362" r:id="rId9"/>
    <p:sldId id="784" r:id="rId10"/>
    <p:sldId id="1374" r:id="rId11"/>
    <p:sldId id="769" r:id="rId12"/>
    <p:sldId id="1373" r:id="rId13"/>
    <p:sldId id="1372" r:id="rId14"/>
    <p:sldId id="731" r:id="rId15"/>
  </p:sldIdLst>
  <p:sldSz cx="12192000" cy="6858000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33FF"/>
    <a:srgbClr val="FF00FF"/>
    <a:srgbClr val="33CC33"/>
    <a:srgbClr val="3366FF"/>
    <a:srgbClr val="CCECFF"/>
    <a:srgbClr val="0000CC"/>
    <a:srgbClr val="FFCCFF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345" autoAdjust="0"/>
  </p:normalViewPr>
  <p:slideViewPr>
    <p:cSldViewPr>
      <p:cViewPr varScale="1">
        <p:scale>
          <a:sx n="62" d="100"/>
          <a:sy n="62" d="100"/>
        </p:scale>
        <p:origin x="90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4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ros\Desktop\work\KEK\ERL\ERL_SC\2022\220208_ML2_pulse_aging\field_emission_ML2\field%20emission%20_ML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1725309861357"/>
          <c:y val="0.13388260379228523"/>
          <c:w val="0.64799665739214285"/>
          <c:h val="0.5670892331364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'220208_ML2_pulse_aging'!$C$1</c:f>
              <c:strCache>
                <c:ptCount val="1"/>
                <c:pt idx="0">
                  <c:v>Rad6(lower) (mSv/h) (before pulse aging) (2022/2/8)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'220208_ML2_pulse_aging'!$A$2:$A$13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</c:numCache>
            </c:numRef>
          </c:xVal>
          <c:yVal>
            <c:numRef>
              <c:f>'220208_ML2_pulse_aging'!$C$2:$C$13</c:f>
              <c:numCache>
                <c:formatCode>General</c:formatCode>
                <c:ptCount val="12"/>
                <c:pt idx="0">
                  <c:v>2.9999999999999997E-4</c:v>
                </c:pt>
                <c:pt idx="1">
                  <c:v>2.9999999999999997E-4</c:v>
                </c:pt>
                <c:pt idx="2">
                  <c:v>1.5E-3</c:v>
                </c:pt>
                <c:pt idx="3">
                  <c:v>2.4E-2</c:v>
                </c:pt>
                <c:pt idx="4">
                  <c:v>0.1113</c:v>
                </c:pt>
                <c:pt idx="5">
                  <c:v>0.83960000000000001</c:v>
                </c:pt>
                <c:pt idx="6">
                  <c:v>6.7220000000000004</c:v>
                </c:pt>
                <c:pt idx="7">
                  <c:v>33.04</c:v>
                </c:pt>
                <c:pt idx="8">
                  <c:v>121.5</c:v>
                </c:pt>
                <c:pt idx="9">
                  <c:v>353.9</c:v>
                </c:pt>
                <c:pt idx="10">
                  <c:v>844.8</c:v>
                </c:pt>
                <c:pt idx="11">
                  <c:v>1781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D-4D08-9854-201B4432AD9D}"/>
            </c:ext>
          </c:extLst>
        </c:ser>
        <c:ser>
          <c:idx val="1"/>
          <c:order val="1"/>
          <c:tx>
            <c:strRef>
              <c:f>'220208_ML2_pulse_aging'!$F$1</c:f>
              <c:strCache>
                <c:ptCount val="1"/>
                <c:pt idx="0">
                  <c:v>Rad6(lower) (mSv/h) (after pulse aging) (2022/2/8)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'220208_ML2_pulse_aging'!$A$2:$A$13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</c:numCache>
            </c:numRef>
          </c:xVal>
          <c:yVal>
            <c:numRef>
              <c:f>'220208_ML2_pulse_aging'!$F$2:$F$13</c:f>
              <c:numCache>
                <c:formatCode>General</c:formatCode>
                <c:ptCount val="12"/>
                <c:pt idx="0">
                  <c:v>5.0000000000000001E-4</c:v>
                </c:pt>
                <c:pt idx="1">
                  <c:v>5.0000000000000001E-4</c:v>
                </c:pt>
                <c:pt idx="2">
                  <c:v>2.9999999999999997E-4</c:v>
                </c:pt>
                <c:pt idx="3">
                  <c:v>8.9999999999999993E-3</c:v>
                </c:pt>
                <c:pt idx="4">
                  <c:v>1.8800000000000001E-2</c:v>
                </c:pt>
                <c:pt idx="5">
                  <c:v>0.40989999999999999</c:v>
                </c:pt>
                <c:pt idx="6">
                  <c:v>3.2570000000000001</c:v>
                </c:pt>
                <c:pt idx="7">
                  <c:v>17.93</c:v>
                </c:pt>
                <c:pt idx="8">
                  <c:v>65.599999999999994</c:v>
                </c:pt>
                <c:pt idx="9">
                  <c:v>211.1</c:v>
                </c:pt>
                <c:pt idx="10">
                  <c:v>496.8</c:v>
                </c:pt>
                <c:pt idx="11">
                  <c:v>1156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D-4D08-9854-201B4432A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23856"/>
        <c:axId val="337523072"/>
      </c:scatterChart>
      <c:valAx>
        <c:axId val="33752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400" b="0" i="0" baseline="0">
                    <a:effectLst/>
                  </a:rPr>
                  <a:t>ML2 Vc (MV)</a:t>
                </a:r>
                <a:endParaRPr lang="ja-JP" altLang="ja-JP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7523072"/>
        <c:crosses val="autoZero"/>
        <c:crossBetween val="midCat"/>
      </c:valAx>
      <c:valAx>
        <c:axId val="33752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0" i="0" baseline="0">
                    <a:effectLst/>
                  </a:rPr>
                  <a:t>radiation (No.6) (mSv/h)</a:t>
                </a:r>
                <a:endParaRPr lang="ja-JP" altLang="ja-JP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3.4404855179904881E-2"/>
              <c:y val="0.20743640912213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752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8388147039749"/>
          <c:y val="0.16993733513028761"/>
          <c:w val="0.46778033271405961"/>
          <c:h val="0.4292881769579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91790" tIns="45896" rIns="91790" bIns="45896" rtlCol="0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167" y="1"/>
            <a:ext cx="2951512" cy="497969"/>
          </a:xfrm>
          <a:prstGeom prst="rect">
            <a:avLst/>
          </a:prstGeom>
        </p:spPr>
        <p:txBody>
          <a:bodyPr vert="horz" lIns="91790" tIns="45896" rIns="91790" bIns="45896" rtlCol="0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31824962-969B-4A8E-B5D0-5B8ED9A0B9B3}" type="datetimeFigureOut">
              <a:rPr lang="ja-JP" altLang="en-US"/>
              <a:pPr>
                <a:defRPr/>
              </a:pPr>
              <a:t>2022/10/1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91790" tIns="45896" rIns="91790" bIns="45896" rtlCol="0" anchor="b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167" y="9441369"/>
            <a:ext cx="2951512" cy="497969"/>
          </a:xfrm>
          <a:prstGeom prst="rect">
            <a:avLst/>
          </a:prstGeom>
        </p:spPr>
        <p:txBody>
          <a:bodyPr vert="horz" lIns="91790" tIns="45896" rIns="91790" bIns="45896" rtlCol="0" anchor="b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3936A03-34EC-4586-BB95-676A988AB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916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/>
          <a:lstStyle>
            <a:lvl1pPr algn="r">
              <a:defRPr sz="1100"/>
            </a:lvl1pPr>
          </a:lstStyle>
          <a:p>
            <a:pPr>
              <a:defRPr/>
            </a:pPr>
            <a:fld id="{96A39AFF-DDCB-4D46-89F4-237250A8BF9F}" type="datetimeFigureOut">
              <a:rPr lang="ja-JP" altLang="en-US"/>
              <a:pPr>
                <a:defRPr/>
              </a:pPr>
              <a:t>2022/10/1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5" tIns="44158" rIns="88315" bIns="4415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16" y="4782353"/>
            <a:ext cx="5446369" cy="3914376"/>
          </a:xfrm>
          <a:prstGeom prst="rect">
            <a:avLst/>
          </a:prstGeom>
        </p:spPr>
        <p:txBody>
          <a:bodyPr vert="horz" lIns="88315" tIns="44158" rIns="88315" bIns="4415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 anchor="b"/>
          <a:lstStyle>
            <a:lvl1pPr algn="r">
              <a:defRPr sz="1100"/>
            </a:lvl1pPr>
          </a:lstStyle>
          <a:p>
            <a:pPr>
              <a:defRPr/>
            </a:pPr>
            <a:fld id="{00424432-7284-4250-B000-67FD42139B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098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24432-7284-4250-B000-67FD42139B4A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12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30675" cy="232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理由</a:t>
            </a:r>
            <a:r>
              <a:rPr kumimoji="1" lang="ja-JP" altLang="en-US" dirty="0">
                <a:sym typeface="Wingdings" panose="05000000000000000000" pitchFamily="2" charset="2"/>
              </a:rPr>
              <a:t>（仮説）：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ja-JP" altLang="en-US" dirty="0">
                <a:sym typeface="Wingdings" panose="05000000000000000000" pitchFamily="2" charset="2"/>
              </a:rPr>
              <a:t>１．従来から実は</a:t>
            </a:r>
            <a:r>
              <a:rPr kumimoji="1" lang="en-US" altLang="ja-JP" dirty="0">
                <a:sym typeface="Wingdings" panose="05000000000000000000" pitchFamily="2" charset="2"/>
              </a:rPr>
              <a:t>Multi-layer</a:t>
            </a:r>
            <a:r>
              <a:rPr kumimoji="1" lang="ja-JP" altLang="en-US" dirty="0">
                <a:sym typeface="Wingdings" panose="05000000000000000000" pitchFamily="2" charset="2"/>
              </a:rPr>
              <a:t>構造</a:t>
            </a:r>
            <a:r>
              <a:rPr kumimoji="1" lang="en-US" altLang="ja-JP" dirty="0">
                <a:sym typeface="Wingdings" panose="05000000000000000000" pitchFamily="2" charset="2"/>
              </a:rPr>
              <a:t>(Nb2O5 , </a:t>
            </a:r>
            <a:r>
              <a:rPr kumimoji="1" lang="en-US" altLang="ja-JP" dirty="0" err="1">
                <a:sym typeface="Wingdings" panose="05000000000000000000" pitchFamily="2" charset="2"/>
              </a:rPr>
              <a:t>NbO</a:t>
            </a:r>
            <a:r>
              <a:rPr kumimoji="1" lang="en-US" altLang="ja-JP" dirty="0">
                <a:sym typeface="Wingdings" panose="05000000000000000000" pitchFamily="2" charset="2"/>
              </a:rPr>
              <a:t>, </a:t>
            </a:r>
            <a:r>
              <a:rPr kumimoji="1" lang="en-US" altLang="ja-JP" dirty="0" err="1">
                <a:sym typeface="Wingdings" panose="05000000000000000000" pitchFamily="2" charset="2"/>
              </a:rPr>
              <a:t>NbH</a:t>
            </a:r>
            <a:r>
              <a:rPr kumimoji="1" lang="en-US" altLang="ja-JP" dirty="0">
                <a:sym typeface="Wingdings" panose="05000000000000000000" pitchFamily="2" charset="2"/>
              </a:rPr>
              <a:t>(</a:t>
            </a:r>
            <a:r>
              <a:rPr kumimoji="1" lang="en-US" altLang="ja-JP" dirty="0" err="1">
                <a:sym typeface="Wingdings" panose="05000000000000000000" pitchFamily="2" charset="2"/>
              </a:rPr>
              <a:t>tc</a:t>
            </a:r>
            <a:r>
              <a:rPr kumimoji="1" lang="en-US" altLang="ja-JP" dirty="0">
                <a:sym typeface="Wingdings" panose="05000000000000000000" pitchFamily="2" charset="2"/>
              </a:rPr>
              <a:t> = 1.4K), Nb(bulk))</a:t>
            </a:r>
            <a:r>
              <a:rPr kumimoji="1" lang="ja-JP" altLang="en-US" dirty="0">
                <a:sym typeface="Wingdings" panose="05000000000000000000" pitchFamily="2" charset="2"/>
              </a:rPr>
              <a:t>になっているのだが、この構造が変わって、従来より</a:t>
            </a:r>
            <a:r>
              <a:rPr kumimoji="1" lang="en-US" altLang="ja-JP" dirty="0">
                <a:sym typeface="Wingdings" panose="05000000000000000000" pitchFamily="2" charset="2"/>
              </a:rPr>
              <a:t>high-Q</a:t>
            </a:r>
            <a:r>
              <a:rPr kumimoji="1" lang="ja-JP" altLang="en-US" dirty="0">
                <a:sym typeface="Wingdings" panose="05000000000000000000" pitchFamily="2" charset="2"/>
              </a:rPr>
              <a:t>が出ているかもしれない。</a:t>
            </a:r>
            <a:r>
              <a:rPr kumimoji="1" lang="en-US" altLang="ja-JP" dirty="0">
                <a:sym typeface="Wingdings" panose="05000000000000000000" pitchFamily="2" charset="2"/>
              </a:rPr>
              <a:t>(</a:t>
            </a:r>
            <a:r>
              <a:rPr kumimoji="1" lang="ja-JP" altLang="en-US" dirty="0">
                <a:sym typeface="Wingdings" panose="05000000000000000000" pitchFamily="2" charset="2"/>
              </a:rPr>
              <a:t>酸化ニオブが</a:t>
            </a:r>
            <a:r>
              <a:rPr kumimoji="1" lang="en-US" altLang="ja-JP" dirty="0">
                <a:sym typeface="Wingdings" panose="05000000000000000000" pitchFamily="2" charset="2"/>
              </a:rPr>
              <a:t>lossy</a:t>
            </a:r>
            <a:r>
              <a:rPr kumimoji="1" lang="ja-JP" altLang="en-US" dirty="0">
                <a:sym typeface="Wingdings" panose="05000000000000000000" pitchFamily="2" charset="2"/>
              </a:rPr>
              <a:t>、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dirty="0">
                <a:sym typeface="Wingdings" panose="05000000000000000000" pitchFamily="2" charset="2"/>
              </a:rPr>
              <a:t>2.  </a:t>
            </a:r>
            <a:r>
              <a:rPr kumimoji="1" lang="ja-JP" altLang="en-US" dirty="0">
                <a:sym typeface="Wingdings" panose="05000000000000000000" pitchFamily="2" charset="2"/>
              </a:rPr>
              <a:t>空洞側の処理で</a:t>
            </a:r>
            <a:r>
              <a:rPr kumimoji="1" lang="en-US" altLang="ja-JP" dirty="0">
                <a:sym typeface="Wingdings" panose="05000000000000000000" pitchFamily="2" charset="2"/>
              </a:rPr>
              <a:t>n-doping</a:t>
            </a:r>
            <a:r>
              <a:rPr kumimoji="1" lang="ja-JP" altLang="en-US" dirty="0">
                <a:sym typeface="Wingdings" panose="05000000000000000000" pitchFamily="2" charset="2"/>
              </a:rPr>
              <a:t>の場合は窒素の拡散で</a:t>
            </a:r>
            <a:r>
              <a:rPr kumimoji="1" lang="en-US" altLang="ja-JP" dirty="0">
                <a:sym typeface="Wingdings" panose="05000000000000000000" pitchFamily="2" charset="2"/>
              </a:rPr>
              <a:t>dirty</a:t>
            </a:r>
            <a:r>
              <a:rPr kumimoji="1" lang="ja-JP" altLang="en-US" dirty="0">
                <a:sym typeface="Wingdings" panose="05000000000000000000" pitchFamily="2" charset="2"/>
              </a:rPr>
              <a:t>にしている。 </a:t>
            </a:r>
            <a:r>
              <a:rPr kumimoji="1" lang="en-US" altLang="ja-JP" dirty="0">
                <a:sym typeface="Wingdings" panose="05000000000000000000" pitchFamily="2" charset="2"/>
              </a:rPr>
              <a:t> furnace baking</a:t>
            </a:r>
            <a:r>
              <a:rPr kumimoji="1" lang="ja-JP" altLang="en-US" dirty="0">
                <a:sym typeface="Wingdings" panose="05000000000000000000" pitchFamily="2" charset="2"/>
              </a:rPr>
              <a:t>では酸素に置き換えている。これで</a:t>
            </a:r>
            <a:r>
              <a:rPr kumimoji="1" lang="en-US" altLang="ja-JP" dirty="0">
                <a:sym typeface="Wingdings" panose="05000000000000000000" pitchFamily="2" charset="2"/>
              </a:rPr>
              <a:t>N-doping</a:t>
            </a:r>
            <a:r>
              <a:rPr kumimoji="1" lang="ja-JP" altLang="en-US" dirty="0">
                <a:sym typeface="Wingdings" panose="05000000000000000000" pitchFamily="2" charset="2"/>
              </a:rPr>
              <a:t>と同等の</a:t>
            </a:r>
            <a:r>
              <a:rPr kumimoji="1" lang="en-US" altLang="ja-JP" dirty="0">
                <a:sym typeface="Wingdings" panose="05000000000000000000" pitchFamily="2" charset="2"/>
              </a:rPr>
              <a:t>High-Q</a:t>
            </a:r>
            <a:r>
              <a:rPr kumimoji="1" lang="ja-JP" altLang="en-US" dirty="0">
                <a:sym typeface="Wingdings" panose="05000000000000000000" pitchFamily="2" charset="2"/>
              </a:rPr>
              <a:t>が出ているのではないか？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24432-7284-4250-B000-67FD42139B4A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66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85A9-EF2E-4A2A-8AC8-E9D97183B95F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801-EA01-49EA-87B7-78D7C9D412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686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A227-09C5-4CA7-BEE9-0D5C2D45E37C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BA21-E873-40FA-8E59-A827FB79BD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25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0420-8F3D-49BF-966D-2AB882D652B2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5AF3-E24A-493B-A90B-3EA2E24390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0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7B26-8692-488A-A67D-69B9B61D3D78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6179-C135-4594-A06C-936E7DF3B2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86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971B-D510-464F-8AFE-9BA8BAE65F29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B7BD-8084-4819-AFFB-94732BCC19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837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E22E-5A37-4FFA-8D9F-81CAA8BD8D22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479D-0DAA-4834-8040-EBF859E798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4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6340-97A8-431A-AE42-F19B2F08186C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4E66-9D72-4E4F-B2A2-37CC269637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6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4D2-2D12-422E-BA48-A5EDA251AFA1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52DA-4842-4DF8-8472-1488FA0455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9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93F5-8FE9-4D75-AC6D-65B0C40F38FA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466D-5E5C-4A4F-8F94-950CBFA8B0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03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966A-4782-4307-8FB6-1FB133EAD0F4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3895-6636-4E8E-9074-677BA8E07D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2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E4C7-EC4A-4013-8F64-A03E77CEA3C3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271F-88D2-4C41-92F0-9E3DF7E83E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00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EE0426-F277-4E4C-AD23-ED5F6EDF71EB}" type="datetime1">
              <a:rPr lang="ja-JP" altLang="en-US" smtClean="0"/>
              <a:t>2022/10/1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576481-AD02-4610-98A8-54E86A2D8D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wmf"/><Relationship Id="rId15" Type="http://schemas.openxmlformats.org/officeDocument/2006/relationships/image" Target="../media/image48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jpg"/><Relationship Id="rId1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Visio___1.vsd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65784" y="1339643"/>
            <a:ext cx="8060432" cy="969201"/>
          </a:xfrm>
          <a:solidFill>
            <a:srgbClr val="FFFF00"/>
          </a:solidFill>
        </p:spPr>
        <p:txBody>
          <a:bodyPr/>
          <a:lstStyle/>
          <a:p>
            <a:pPr lvl="0"/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SRF performance on the </a:t>
            </a:r>
            <a:r>
              <a:rPr kumimoji="0"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cERL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at KEK</a:t>
            </a:r>
          </a:p>
        </p:txBody>
      </p:sp>
      <p:sp>
        <p:nvSpPr>
          <p:cNvPr id="4" name="サブタイトル 3"/>
          <p:cNvSpPr txBox="1">
            <a:spLocks noGrp="1"/>
          </p:cNvSpPr>
          <p:nvPr>
            <p:ph type="subTitle" idx="1"/>
          </p:nvPr>
        </p:nvSpPr>
        <p:spPr>
          <a:xfrm>
            <a:off x="1666693" y="2580366"/>
            <a:ext cx="8921673" cy="112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u="sng" dirty="0">
                <a:solidFill>
                  <a:schemeClr val="tx1"/>
                </a:solidFill>
              </a:rPr>
              <a:t>Hiroshi Sakai (on behalf of SRF development team)</a:t>
            </a:r>
          </a:p>
          <a:p>
            <a:r>
              <a:rPr lang="en-US" altLang="ja-JP" sz="1800" b="1" u="sng" dirty="0">
                <a:solidFill>
                  <a:schemeClr val="tx1"/>
                </a:solidFill>
              </a:rPr>
              <a:t>Innovation Center for Applied Superconducting Accelerators (</a:t>
            </a:r>
            <a:r>
              <a:rPr lang="en-US" altLang="ja-JP" sz="1800" b="1" u="sng" dirty="0" err="1">
                <a:solidFill>
                  <a:schemeClr val="tx1"/>
                </a:solidFill>
              </a:rPr>
              <a:t>iCASA</a:t>
            </a:r>
            <a:r>
              <a:rPr lang="en-US" altLang="ja-JP" sz="1800" b="1" u="sng" dirty="0">
                <a:solidFill>
                  <a:schemeClr val="tx1"/>
                </a:solidFill>
              </a:rPr>
              <a:t>), Accelerator Division</a:t>
            </a:r>
          </a:p>
          <a:p>
            <a:r>
              <a:rPr lang="en-US" altLang="ja-JP" sz="1800" b="1" i="1" u="sng" dirty="0">
                <a:solidFill>
                  <a:schemeClr val="tx1"/>
                </a:solidFill>
              </a:rPr>
              <a:t>High Energy Accelerator Research Organization (KEK)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49885" y="6532672"/>
            <a:ext cx="536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ERL2022 workshop @ Cornell Univ. (2022.Oct.3-6)</a:t>
            </a:r>
            <a:endParaRPr kumimoji="1" lang="ja-JP" altLang="en-US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78A4DE-8A77-4E2E-B081-60C7FEC090D9}"/>
              </a:ext>
            </a:extLst>
          </p:cNvPr>
          <p:cNvSpPr txBox="1"/>
          <p:nvPr/>
        </p:nvSpPr>
        <p:spPr>
          <a:xfrm>
            <a:off x="1684166" y="645947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/>
              <a:t>5 min. + 5 min.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8E54F4-6FD6-4CCC-9DC6-5C150BB61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1" y="154739"/>
            <a:ext cx="1533633" cy="9692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4E435E1-515A-4C1E-9797-A3156FACB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36524"/>
            <a:ext cx="2644924" cy="12407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15DF7B-2D40-4DC2-BD6A-907DF7C80A7F}"/>
              </a:ext>
            </a:extLst>
          </p:cNvPr>
          <p:cNvSpPr txBox="1"/>
          <p:nvPr/>
        </p:nvSpPr>
        <p:spPr>
          <a:xfrm>
            <a:off x="479376" y="47976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?? </a:t>
            </a:r>
            <a:r>
              <a:rPr lang="en-US" altLang="ja-JP" dirty="0"/>
              <a:t>pages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6C3E02-C570-712F-CD10-B2F297D0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54801-EA01-49EA-87B7-78D7C9D4124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pic>
        <p:nvPicPr>
          <p:cNvPr id="13" name="図 59">
            <a:extLst>
              <a:ext uri="{FF2B5EF4-FFF2-40B4-BE49-F238E27FC236}">
                <a16:creationId xmlns:a16="http://schemas.microsoft.com/office/drawing/2014/main" id="{F0DB1425-E57A-FE6E-1C48-D14242C28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6" y="3991015"/>
            <a:ext cx="3532763" cy="23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78B91E-987F-0549-38F0-1819AC9BCE34}"/>
              </a:ext>
            </a:extLst>
          </p:cNvPr>
          <p:cNvSpPr txBox="1"/>
          <p:nvPr/>
        </p:nvSpPr>
        <p:spPr>
          <a:xfrm>
            <a:off x="4583832" y="4150254"/>
            <a:ext cx="727280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Introduction of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cryomodules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SRF performance of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cryomodules under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beam operation in the latest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SRF R&amp;D for future EUV-FEL and so on from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operation in KEK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Summary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B23950-1E9B-F008-1092-D2A495A4856F}"/>
              </a:ext>
            </a:extLst>
          </p:cNvPr>
          <p:cNvSpPr txBox="1"/>
          <p:nvPr/>
        </p:nvSpPr>
        <p:spPr>
          <a:xfrm>
            <a:off x="684804" y="4096844"/>
            <a:ext cx="309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Compact ERL (</a:t>
            </a:r>
            <a:r>
              <a:rPr kumimoji="1" lang="en-US" altLang="ja-JP" dirty="0" err="1">
                <a:solidFill>
                  <a:srgbClr val="FFFF00"/>
                </a:solidFill>
              </a:rPr>
              <a:t>cERL</a:t>
            </a:r>
            <a:r>
              <a:rPr kumimoji="1" lang="en-US" altLang="ja-JP" dirty="0">
                <a:solidFill>
                  <a:srgbClr val="FFFF00"/>
                </a:solidFill>
              </a:rPr>
              <a:t>)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2A21DF-CE77-D32C-A1DD-67C423B7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466358"/>
            <a:ext cx="2844800" cy="365125"/>
          </a:xfrm>
        </p:spPr>
        <p:txBody>
          <a:bodyPr/>
          <a:lstStyle/>
          <a:p>
            <a:pPr>
              <a:defRPr/>
            </a:pPr>
            <a:fld id="{3881466D-5E5C-4A4F-8F94-950CBFA8B0E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7935056-512A-396B-0781-53F139DD1D30}"/>
              </a:ext>
            </a:extLst>
          </p:cNvPr>
          <p:cNvSpPr txBox="1">
            <a:spLocks/>
          </p:cNvSpPr>
          <p:nvPr/>
        </p:nvSpPr>
        <p:spPr>
          <a:xfrm>
            <a:off x="8162" y="5872031"/>
            <a:ext cx="8229600" cy="3668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/>
              <a:t>Momentum (Beam center @CAM14)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ACA6FB-9E7C-53A7-F0E0-DA6FF9FF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71" y="3561116"/>
            <a:ext cx="6146406" cy="2384735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7476D22D-B83B-11DA-76D6-B434FFC76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90026" y="48188"/>
            <a:ext cx="10972800" cy="778098"/>
          </a:xfrm>
        </p:spPr>
        <p:txBody>
          <a:bodyPr/>
          <a:lstStyle/>
          <a:p>
            <a:r>
              <a:rPr kumimoji="1" lang="en-US" altLang="ja-JP" dirty="0"/>
              <a:t>Momentum stability (2020.Apr)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5A5AC88-34D2-5941-3437-08E432C1F58F}"/>
              </a:ext>
            </a:extLst>
          </p:cNvPr>
          <p:cNvSpPr/>
          <p:nvPr/>
        </p:nvSpPr>
        <p:spPr>
          <a:xfrm>
            <a:off x="304063" y="3013845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Peak beam current : 1.3mA (100ns)</a:t>
            </a:r>
          </a:p>
          <a:p>
            <a:r>
              <a:rPr lang="en-US" altLang="ja-JP" dirty="0"/>
              <a:t>Charge : 1 </a:t>
            </a:r>
            <a:r>
              <a:rPr lang="en-US" altLang="ja-JP" dirty="0" err="1"/>
              <a:t>pC</a:t>
            </a:r>
            <a:r>
              <a:rPr lang="en-US" altLang="ja-JP" dirty="0"/>
              <a:t>/bunch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FCA4736-F612-65AD-27A2-90A575213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88" y="45781"/>
            <a:ext cx="3634199" cy="148121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74B6738-2E92-257C-3535-404F08E47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868" y="1755633"/>
            <a:ext cx="3766351" cy="1456437"/>
          </a:xfrm>
          <a:prstGeom prst="rect">
            <a:avLst/>
          </a:prstGeom>
        </p:spPr>
      </p:pic>
      <p:pic>
        <p:nvPicPr>
          <p:cNvPr id="27" name="図 26" descr="http://130.87.170.114:8188/cERL/printView/Print/2021_03/05/2021_03_05_12_41_29.png">
            <a:extLst>
              <a:ext uri="{FF2B5EF4-FFF2-40B4-BE49-F238E27FC236}">
                <a16:creationId xmlns:a16="http://schemas.microsoft.com/office/drawing/2014/main" id="{CDF44B26-9F36-D728-7974-CE52DBE27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37944" r="61393" b="38208"/>
          <a:stretch/>
        </p:blipFill>
        <p:spPr bwMode="auto">
          <a:xfrm>
            <a:off x="8498470" y="3429000"/>
            <a:ext cx="3758563" cy="15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http://130.87.170.114:8188/cERL/printView/Print/2021_03/05/2021_03_05_12_45_33.png">
            <a:extLst>
              <a:ext uri="{FF2B5EF4-FFF2-40B4-BE49-F238E27FC236}">
                <a16:creationId xmlns:a16="http://schemas.microsoft.com/office/drawing/2014/main" id="{482BC658-4A40-7B8E-2EDC-5D0AD0F9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38471" r="61720" b="37550"/>
          <a:stretch/>
        </p:blipFill>
        <p:spPr bwMode="auto">
          <a:xfrm>
            <a:off x="8466452" y="5113826"/>
            <a:ext cx="3718166" cy="15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611C84-C779-EC38-CE4E-D2D50726869C}"/>
              </a:ext>
            </a:extLst>
          </p:cNvPr>
          <p:cNvSpPr txBox="1"/>
          <p:nvPr/>
        </p:nvSpPr>
        <p:spPr>
          <a:xfrm>
            <a:off x="9577838" y="89492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Inj</a:t>
            </a:r>
            <a:r>
              <a:rPr kumimoji="1" lang="en-US" altLang="ja-JP" dirty="0">
                <a:solidFill>
                  <a:srgbClr val="FF0000"/>
                </a:solidFill>
              </a:rPr>
              <a:t>1: -0.6%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4892332-B397-F1FD-8333-4D06E53AFF2C}"/>
              </a:ext>
            </a:extLst>
          </p:cNvPr>
          <p:cNvSpPr txBox="1"/>
          <p:nvPr/>
        </p:nvSpPr>
        <p:spPr>
          <a:xfrm>
            <a:off x="9416850" y="260750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Inj</a:t>
            </a:r>
            <a:r>
              <a:rPr kumimoji="1" lang="en-US" altLang="ja-JP" dirty="0">
                <a:solidFill>
                  <a:srgbClr val="FF0000"/>
                </a:solidFill>
              </a:rPr>
              <a:t>2,3: -0.8%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60AE0F8-5DEA-87D4-F251-F90A9E3FD6CE}"/>
              </a:ext>
            </a:extLst>
          </p:cNvPr>
          <p:cNvSpPr txBox="1"/>
          <p:nvPr/>
        </p:nvSpPr>
        <p:spPr>
          <a:xfrm>
            <a:off x="10234330" y="40054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ML1</a:t>
            </a:r>
            <a:r>
              <a:rPr kumimoji="1" lang="en-US" altLang="ja-JP" dirty="0">
                <a:solidFill>
                  <a:srgbClr val="FF0000"/>
                </a:solidFill>
              </a:rPr>
              <a:t>: -1.4%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E0EF6D4-6FD2-A5FC-3018-995BACE16B4E}"/>
              </a:ext>
            </a:extLst>
          </p:cNvPr>
          <p:cNvSpPr txBox="1"/>
          <p:nvPr/>
        </p:nvSpPr>
        <p:spPr>
          <a:xfrm>
            <a:off x="10230423" y="55802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ML2</a:t>
            </a:r>
            <a:r>
              <a:rPr kumimoji="1" lang="en-US" altLang="ja-JP" dirty="0">
                <a:solidFill>
                  <a:srgbClr val="FF0000"/>
                </a:solidFill>
              </a:rPr>
              <a:t>: -0.8%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400556-593F-E36C-34B8-3CA0142BE885}"/>
              </a:ext>
            </a:extLst>
          </p:cNvPr>
          <p:cNvSpPr txBox="1"/>
          <p:nvPr/>
        </p:nvSpPr>
        <p:spPr>
          <a:xfrm>
            <a:off x="8135405" y="6790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loading</a:t>
            </a:r>
            <a:endParaRPr kumimoji="1" lang="ja-JP" altLang="en-US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4E83573-5835-BF08-D9A2-B68B70DF7373}"/>
              </a:ext>
            </a:extLst>
          </p:cNvPr>
          <p:cNvCxnSpPr/>
          <p:nvPr/>
        </p:nvCxnSpPr>
        <p:spPr>
          <a:xfrm flipV="1">
            <a:off x="244094" y="2018003"/>
            <a:ext cx="6696744" cy="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E2586C3-0957-0CD1-B763-73CFD9AADE57}"/>
              </a:ext>
            </a:extLst>
          </p:cNvPr>
          <p:cNvCxnSpPr/>
          <p:nvPr/>
        </p:nvCxnSpPr>
        <p:spPr>
          <a:xfrm>
            <a:off x="219850" y="824089"/>
            <a:ext cx="7615645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1">
            <a:extLst>
              <a:ext uri="{FF2B5EF4-FFF2-40B4-BE49-F238E27FC236}">
                <a16:creationId xmlns:a16="http://schemas.microsoft.com/office/drawing/2014/main" id="{C0389587-4195-F03F-1D58-F50D74EC85E1}"/>
              </a:ext>
            </a:extLst>
          </p:cNvPr>
          <p:cNvSpPr/>
          <p:nvPr/>
        </p:nvSpPr>
        <p:spPr>
          <a:xfrm>
            <a:off x="424114" y="1765625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Inj.1</a:t>
            </a:r>
          </a:p>
        </p:txBody>
      </p:sp>
      <p:sp>
        <p:nvSpPr>
          <p:cNvPr id="38" name="角丸四角形 8">
            <a:extLst>
              <a:ext uri="{FF2B5EF4-FFF2-40B4-BE49-F238E27FC236}">
                <a16:creationId xmlns:a16="http://schemas.microsoft.com/office/drawing/2014/main" id="{363D1303-6693-1B29-693E-0156BA2CC8AE}"/>
              </a:ext>
            </a:extLst>
          </p:cNvPr>
          <p:cNvSpPr/>
          <p:nvPr/>
        </p:nvSpPr>
        <p:spPr>
          <a:xfrm>
            <a:off x="1576242" y="1739337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Inj.2</a:t>
            </a:r>
          </a:p>
        </p:txBody>
      </p:sp>
      <p:sp>
        <p:nvSpPr>
          <p:cNvPr id="39" name="角丸四角形 9">
            <a:extLst>
              <a:ext uri="{FF2B5EF4-FFF2-40B4-BE49-F238E27FC236}">
                <a16:creationId xmlns:a16="http://schemas.microsoft.com/office/drawing/2014/main" id="{7166C0CE-C8DD-1383-83FE-3F2C077BD23D}"/>
              </a:ext>
            </a:extLst>
          </p:cNvPr>
          <p:cNvSpPr/>
          <p:nvPr/>
        </p:nvSpPr>
        <p:spPr>
          <a:xfrm>
            <a:off x="2728370" y="1739337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Inj.3</a:t>
            </a:r>
          </a:p>
        </p:txBody>
      </p:sp>
      <p:sp>
        <p:nvSpPr>
          <p:cNvPr id="40" name="角丸四角形 11">
            <a:extLst>
              <a:ext uri="{FF2B5EF4-FFF2-40B4-BE49-F238E27FC236}">
                <a16:creationId xmlns:a16="http://schemas.microsoft.com/office/drawing/2014/main" id="{C8924204-0EAF-363A-49C2-6DA9AC7087C9}"/>
              </a:ext>
            </a:extLst>
          </p:cNvPr>
          <p:cNvSpPr/>
          <p:nvPr/>
        </p:nvSpPr>
        <p:spPr>
          <a:xfrm>
            <a:off x="4312546" y="1730356"/>
            <a:ext cx="864096" cy="5663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ML1</a:t>
            </a:r>
          </a:p>
        </p:txBody>
      </p:sp>
      <p:sp>
        <p:nvSpPr>
          <p:cNvPr id="41" name="角丸四角形 12">
            <a:extLst>
              <a:ext uri="{FF2B5EF4-FFF2-40B4-BE49-F238E27FC236}">
                <a16:creationId xmlns:a16="http://schemas.microsoft.com/office/drawing/2014/main" id="{01A896C7-38C6-FDE9-2A33-F6B3093C3B86}"/>
              </a:ext>
            </a:extLst>
          </p:cNvPr>
          <p:cNvSpPr/>
          <p:nvPr/>
        </p:nvSpPr>
        <p:spPr>
          <a:xfrm>
            <a:off x="5608690" y="1730356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ML2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3A3523A-54A4-2D24-380D-CEC6781CE546}"/>
              </a:ext>
            </a:extLst>
          </p:cNvPr>
          <p:cNvSpPr txBox="1"/>
          <p:nvPr/>
        </p:nvSpPr>
        <p:spPr>
          <a:xfrm>
            <a:off x="510226" y="1370005"/>
            <a:ext cx="8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~2.2 MV	    ~2.2 MV    ~2.2 MV            ~6 MV    ~10 MV       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1E512B4-1FF6-5FC7-DDE3-AA50B0B05C7A}"/>
              </a:ext>
            </a:extLst>
          </p:cNvPr>
          <p:cNvSpPr txBox="1"/>
          <p:nvPr/>
        </p:nvSpPr>
        <p:spPr>
          <a:xfrm>
            <a:off x="3121442" y="803721"/>
            <a:ext cx="53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Einj</a:t>
            </a:r>
            <a:r>
              <a:rPr lang="en-US" dirty="0"/>
              <a:t> ≈ 7 MeV	              </a:t>
            </a:r>
            <a:r>
              <a:rPr lang="en-US" dirty="0" err="1"/>
              <a:t>Etotal</a:t>
            </a:r>
            <a:r>
              <a:rPr lang="en-US" dirty="0"/>
              <a:t> ≈ 23 MeV</a:t>
            </a:r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31047FEF-1688-3432-C8E4-4A33A59C5091}"/>
              </a:ext>
            </a:extLst>
          </p:cNvPr>
          <p:cNvSpPr/>
          <p:nvPr/>
        </p:nvSpPr>
        <p:spPr>
          <a:xfrm>
            <a:off x="6191804" y="1369702"/>
            <a:ext cx="720080" cy="648378"/>
          </a:xfrm>
          <a:prstGeom prst="arc">
            <a:avLst>
              <a:gd name="adj1" fmla="val 21141817"/>
              <a:gd name="adj2" fmla="val 546880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99CD77-1C59-3080-E432-A7503678349E}"/>
              </a:ext>
            </a:extLst>
          </p:cNvPr>
          <p:cNvSpPr txBox="1"/>
          <p:nvPr/>
        </p:nvSpPr>
        <p:spPr>
          <a:xfrm>
            <a:off x="6479835" y="1126996"/>
            <a:ext cx="147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Screen monitor (CAM14)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A8DC04C-2011-AA15-59F9-0D9024B2020A}"/>
              </a:ext>
            </a:extLst>
          </p:cNvPr>
          <p:cNvSpPr txBox="1"/>
          <p:nvPr/>
        </p:nvSpPr>
        <p:spPr>
          <a:xfrm>
            <a:off x="6940838" y="1712536"/>
            <a:ext cx="12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Irradiation beam line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90B2FE-9EFA-B55C-2F9B-D40841A73D4B}"/>
              </a:ext>
            </a:extLst>
          </p:cNvPr>
          <p:cNvSpPr txBox="1"/>
          <p:nvPr/>
        </p:nvSpPr>
        <p:spPr>
          <a:xfrm>
            <a:off x="87148" y="2404903"/>
            <a:ext cx="744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Pulse	    Pulse             </a:t>
            </a:r>
            <a:r>
              <a:rPr lang="en-US" dirty="0" err="1">
                <a:solidFill>
                  <a:srgbClr val="0000FF"/>
                </a:solidFill>
              </a:rPr>
              <a:t>Pulse</a:t>
            </a:r>
            <a:r>
              <a:rPr lang="en-US" dirty="0">
                <a:solidFill>
                  <a:srgbClr val="0000FF"/>
                </a:solidFill>
              </a:rPr>
              <a:t>                      </a:t>
            </a:r>
            <a:r>
              <a:rPr lang="en-US" dirty="0">
                <a:solidFill>
                  <a:srgbClr val="FF0000"/>
                </a:solidFill>
              </a:rPr>
              <a:t>CW</a:t>
            </a:r>
            <a:r>
              <a:rPr lang="en-US" dirty="0">
                <a:solidFill>
                  <a:srgbClr val="002060"/>
                </a:solidFill>
              </a:rPr>
              <a:t>                 </a:t>
            </a:r>
            <a:r>
              <a:rPr lang="en-US" dirty="0">
                <a:solidFill>
                  <a:srgbClr val="0000FF"/>
                </a:solidFill>
              </a:rPr>
              <a:t>Pulse</a:t>
            </a:r>
            <a:r>
              <a:rPr lang="en-US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EDF035F-462C-8A3C-ED92-80CCA0EB76A9}"/>
              </a:ext>
            </a:extLst>
          </p:cNvPr>
          <p:cNvSpPr txBox="1"/>
          <p:nvPr/>
        </p:nvSpPr>
        <p:spPr>
          <a:xfrm>
            <a:off x="71128" y="1046178"/>
            <a:ext cx="12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 MV/m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99CC723-472A-682E-1F8E-EC48F1C6DCA4}"/>
              </a:ext>
            </a:extLst>
          </p:cNvPr>
          <p:cNvSpPr txBox="1"/>
          <p:nvPr/>
        </p:nvSpPr>
        <p:spPr>
          <a:xfrm>
            <a:off x="1288211" y="10363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 MV/m  10 MV/m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E96667F-CD7A-B0E8-2D00-0C7877021D48}"/>
              </a:ext>
            </a:extLst>
          </p:cNvPr>
          <p:cNvSpPr txBox="1"/>
          <p:nvPr/>
        </p:nvSpPr>
        <p:spPr>
          <a:xfrm>
            <a:off x="169142" y="6268207"/>
            <a:ext cx="520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have stably operated with pulse operation on higher energy with ~1% beam loading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E8E1007-CB2C-FE7B-1439-4658B8D9A63A}"/>
              </a:ext>
            </a:extLst>
          </p:cNvPr>
          <p:cNvSpPr txBox="1"/>
          <p:nvPr/>
        </p:nvSpPr>
        <p:spPr>
          <a:xfrm>
            <a:off x="5043646" y="31285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Beam stability is 0.012 %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C7818BB6-B169-BBF6-1E06-11524C24FBA7}"/>
              </a:ext>
            </a:extLst>
          </p:cNvPr>
          <p:cNvSpPr/>
          <p:nvPr/>
        </p:nvSpPr>
        <p:spPr>
          <a:xfrm>
            <a:off x="5519936" y="6615134"/>
            <a:ext cx="288032" cy="19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387D683-F987-AA29-D328-F0074B0D5EFE}"/>
              </a:ext>
            </a:extLst>
          </p:cNvPr>
          <p:cNvSpPr txBox="1"/>
          <p:nvPr/>
        </p:nvSpPr>
        <p:spPr>
          <a:xfrm>
            <a:off x="5980712" y="6562673"/>
            <a:ext cx="400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could proceed 67 Cu generation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64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376" y="-31037"/>
            <a:ext cx="11688138" cy="41773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Arial"/>
                <a:cs typeface="Arial"/>
              </a:rPr>
              <a:t>Toward more reliable operation for SRF </a:t>
            </a:r>
            <a:r>
              <a:rPr lang="en-US" altLang="ja-JP" sz="2000" dirty="0" err="1">
                <a:latin typeface="Arial"/>
                <a:cs typeface="Arial"/>
              </a:rPr>
              <a:t>cryomdule</a:t>
            </a:r>
            <a:r>
              <a:rPr lang="en-US" altLang="ja-JP" sz="2000" dirty="0">
                <a:latin typeface="Arial"/>
                <a:cs typeface="Arial"/>
              </a:rPr>
              <a:t> for high current beam on </a:t>
            </a:r>
            <a:r>
              <a:rPr lang="en-US" altLang="ja-JP" sz="2000" dirty="0" err="1">
                <a:latin typeface="Arial"/>
                <a:cs typeface="Arial"/>
              </a:rPr>
              <a:t>cERL</a:t>
            </a:r>
            <a:r>
              <a:rPr lang="en-US" altLang="ja-JP" sz="2000" dirty="0">
                <a:latin typeface="Arial"/>
                <a:cs typeface="Arial"/>
              </a:rPr>
              <a:t> &amp; future EUV-FEL</a:t>
            </a:r>
            <a:endParaRPr lang="ja-JP" altLang="en-US" sz="2000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59627"/>
              </p:ext>
            </p:extLst>
          </p:nvPr>
        </p:nvGraphicFramePr>
        <p:xfrm>
          <a:off x="6257236" y="894549"/>
          <a:ext cx="4007243" cy="1622852"/>
        </p:xfrm>
        <a:graphic>
          <a:graphicData uri="http://schemas.openxmlformats.org/drawingml/2006/table">
            <a:tbl>
              <a:tblPr/>
              <a:tblGrid>
                <a:gridCol w="134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ERL Model 2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EUV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1" lang="en-US" altLang="ja-JP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/Q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897 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Ω</a:t>
                      </a: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~1000 Ω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</a:t>
                      </a:r>
                      <a:endParaRPr kumimoji="1" lang="en-US" altLang="ja-JP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2.0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Iris diameter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mm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 mm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1" lang="en-US" altLang="ja-JP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</a:t>
                      </a:r>
                      <a:endParaRPr kumimoji="1" lang="en-US" altLang="ja-JP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42.5 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/(MV/m)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42.0 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/(MV/m)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229515" y="349392"/>
            <a:ext cx="11721479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Field emission &amp; crack of HOM damper </a:t>
            </a:r>
            <a:r>
              <a:rPr lang="en-US" altLang="ja-JP" dirty="0"/>
              <a:t>are</a:t>
            </a:r>
            <a:r>
              <a:rPr kumimoji="1" lang="en-US" altLang="ja-JP" dirty="0"/>
              <a:t> main </a:t>
            </a:r>
            <a:r>
              <a:rPr lang="en-US" altLang="ja-JP" dirty="0"/>
              <a:t>issues for reliable operation.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/>
              <a:t>How to overcome field emission</a:t>
            </a:r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3076C1C-65DC-82DF-4906-5C99B9AD421A}"/>
              </a:ext>
            </a:extLst>
          </p:cNvPr>
          <p:cNvGrpSpPr/>
          <p:nvPr/>
        </p:nvGrpSpPr>
        <p:grpSpPr>
          <a:xfrm>
            <a:off x="1678630" y="764704"/>
            <a:ext cx="9118713" cy="2211377"/>
            <a:chOff x="1678630" y="764704"/>
            <a:chExt cx="9118713" cy="2211377"/>
          </a:xfrm>
        </p:grpSpPr>
        <p:sp>
          <p:nvSpPr>
            <p:cNvPr id="6" name="Text Box 96"/>
            <p:cNvSpPr txBox="1">
              <a:spLocks noChangeArrowheads="1"/>
            </p:cNvSpPr>
            <p:nvPr/>
          </p:nvSpPr>
          <p:spPr bwMode="auto">
            <a:xfrm>
              <a:off x="2038508" y="1787711"/>
              <a:ext cx="3852665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solidFill>
                    <a:srgbClr val="0000FF"/>
                  </a:solidFill>
                </a:rPr>
                <a:t>EUV cavity – TESLA-type 9-cell cavity + Large beam pipes</a:t>
              </a:r>
              <a:r>
                <a:rPr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(100</a:t>
              </a:r>
              <a:r>
                <a:rPr lang="en-US" altLang="ja-JP" sz="1400" dirty="0">
                  <a:solidFill>
                    <a:srgbClr val="0000FF"/>
                  </a:solidFill>
                  <a:latin typeface="Symbol" panose="05050102010706020507" pitchFamily="18" charset="2"/>
                </a:rPr>
                <a:t>f </a:t>
              </a:r>
              <a:r>
                <a:rPr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110</a:t>
              </a:r>
              <a:r>
                <a:rPr lang="en-US" altLang="ja-JP" sz="1400" dirty="0">
                  <a:solidFill>
                    <a:srgbClr val="0000FF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ja-JP" sz="1400" dirty="0">
                <a:solidFill>
                  <a:srgbClr val="0000FF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Text Box 131"/>
            <p:cNvSpPr txBox="1">
              <a:spLocks noChangeArrowheads="1"/>
            </p:cNvSpPr>
            <p:nvPr/>
          </p:nvSpPr>
          <p:spPr bwMode="auto">
            <a:xfrm>
              <a:off x="5370307" y="2492897"/>
              <a:ext cx="54270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/>
                <a:t>Stable operation at </a:t>
              </a:r>
              <a:r>
                <a:rPr lang="en-US" altLang="ja-JP" sz="1200" dirty="0">
                  <a:solidFill>
                    <a:srgbClr val="3333FF"/>
                  </a:solidFill>
                </a:rPr>
                <a:t>12.5 MV/m seems achievable due to reduced E</a:t>
              </a:r>
              <a:r>
                <a:rPr lang="en-US" altLang="ja-JP" sz="1200" baseline="-25000" dirty="0">
                  <a:solidFill>
                    <a:srgbClr val="3333FF"/>
                  </a:solidFill>
                </a:rPr>
                <a:t>p</a:t>
              </a:r>
              <a:r>
                <a:rPr lang="en-US" altLang="ja-JP" sz="1200" dirty="0">
                  <a:solidFill>
                    <a:srgbClr val="3333FF"/>
                  </a:solidFill>
                </a:rPr>
                <a:t>/</a:t>
              </a:r>
              <a:r>
                <a:rPr lang="en-US" altLang="ja-JP" sz="1200" dirty="0" err="1">
                  <a:solidFill>
                    <a:srgbClr val="3333FF"/>
                  </a:solidFill>
                </a:rPr>
                <a:t>E</a:t>
              </a:r>
              <a:r>
                <a:rPr lang="en-US" altLang="ja-JP" sz="1200" baseline="-25000" dirty="0" err="1">
                  <a:solidFill>
                    <a:srgbClr val="3333FF"/>
                  </a:solidFill>
                </a:rPr>
                <a:t>acc</a:t>
              </a:r>
              <a:r>
                <a:rPr lang="en-US" altLang="ja-JP" sz="1200" dirty="0"/>
                <a:t>.</a:t>
              </a:r>
              <a:endParaRPr lang="ja-JP" altLang="en-US" sz="1200" dirty="0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0" t="31047" b="47464"/>
            <a:stretch/>
          </p:blipFill>
          <p:spPr bwMode="auto">
            <a:xfrm>
              <a:off x="1805907" y="1205357"/>
              <a:ext cx="4273354" cy="6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842936" y="2300918"/>
              <a:ext cx="408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Satisfy the HOM-BBU threshold of more than 100mA by EUV cavity.</a:t>
              </a:r>
              <a:endParaRPr lang="ja-JP" altLang="en-US" sz="14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829111" y="764704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EUV cavity design</a:t>
              </a:r>
              <a:endParaRPr kumimoji="1" lang="ja-JP" altLang="en-US" dirty="0"/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1678630" y="790691"/>
              <a:ext cx="8856682" cy="2170105"/>
            </a:xfrm>
            <a:prstGeom prst="roundRect">
              <a:avLst>
                <a:gd name="adj" fmla="val 39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892566" y="2760637"/>
              <a:ext cx="855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>
                  <a:cs typeface="Arial" panose="020B0604020202020204" pitchFamily="34" charset="0"/>
                </a:rPr>
                <a:t>H. Sakai, et., al. “SUPERCONDUCTING ACCELERATOR FOR ERL BASED FEL EUV LIGHT SOURCE AT KEK ” </a:t>
              </a:r>
              <a:r>
                <a:rPr lang="en-US" altLang="ja-JP" sz="800" dirty="0" err="1">
                  <a:cs typeface="Arial" panose="020B0604020202020204" pitchFamily="34" charset="0"/>
                </a:rPr>
                <a:t>Porc</a:t>
              </a:r>
              <a:r>
                <a:rPr lang="en-US" altLang="ja-JP" sz="800" dirty="0">
                  <a:cs typeface="Arial" panose="020B0604020202020204" pitchFamily="34" charset="0"/>
                </a:rPr>
                <a:t>, of SRF2017, Lanzhou, China, MOXA04, p13 (2017)</a:t>
              </a:r>
              <a:endParaRPr lang="ja-JP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988236" y="777294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/>
                <a:t>Done by </a:t>
              </a:r>
              <a:r>
                <a:rPr kumimoji="1" lang="en-US" altLang="ja-JP" u="sng" dirty="0" err="1"/>
                <a:t>T.Konomi</a:t>
              </a:r>
              <a:endParaRPr kumimoji="1" lang="ja-JP" altLang="en-US" u="sng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1E2DC32-90E5-2990-EDE6-225BDB39CC8A}"/>
              </a:ext>
            </a:extLst>
          </p:cNvPr>
          <p:cNvGrpSpPr/>
          <p:nvPr/>
        </p:nvGrpSpPr>
        <p:grpSpPr>
          <a:xfrm>
            <a:off x="7456324" y="3163102"/>
            <a:ext cx="4566808" cy="3472012"/>
            <a:chOff x="7456324" y="3163102"/>
            <a:chExt cx="4566808" cy="3472012"/>
          </a:xfrm>
        </p:grpSpPr>
        <p:graphicFrame>
          <p:nvGraphicFramePr>
            <p:cNvPr id="24" name="Object 101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495750"/>
                </p:ext>
              </p:extLst>
            </p:nvPr>
          </p:nvGraphicFramePr>
          <p:xfrm>
            <a:off x="10767368" y="3553389"/>
            <a:ext cx="114935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図" r:id="rId4" imgW="2401455" imgH="1524000" progId="Word.Picture.8">
                    <p:embed/>
                  </p:oleObj>
                </mc:Choice>
                <mc:Fallback>
                  <p:oleObj name="図" r:id="rId4" imgW="2401455" imgH="1524000" progId="Word.Picture.8">
                    <p:embed/>
                    <p:pic>
                      <p:nvPicPr>
                        <p:cNvPr id="24" name="Object 10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67368" y="3553389"/>
                          <a:ext cx="1149350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図 177" descr="C:\Users\UMEMORI\Desktop\LINAC10_100912\HOMdamper_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324" y="3309093"/>
              <a:ext cx="1498131" cy="144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図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717" y="3507967"/>
              <a:ext cx="1638096" cy="12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角丸四角形 26"/>
            <p:cNvSpPr/>
            <p:nvPr/>
          </p:nvSpPr>
          <p:spPr>
            <a:xfrm>
              <a:off x="7487060" y="3168531"/>
              <a:ext cx="4536072" cy="3466583"/>
            </a:xfrm>
            <a:prstGeom prst="roundRect">
              <a:avLst>
                <a:gd name="adj" fmla="val 39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760296" y="3164489"/>
              <a:ext cx="2189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cERL</a:t>
              </a:r>
              <a:r>
                <a:rPr kumimoji="1" lang="en-US" altLang="ja-JP" dirty="0"/>
                <a:t> HOM damper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877535" y="3163102"/>
              <a:ext cx="1110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Ferrite with HIP bonding</a:t>
              </a:r>
              <a:endParaRPr lang="ja-JP" altLang="en-US" sz="1200" dirty="0"/>
            </a:p>
          </p:txBody>
        </p:sp>
        <p:pic>
          <p:nvPicPr>
            <p:cNvPr id="49" name="図 4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569" y="5143354"/>
              <a:ext cx="1218149" cy="1173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7723440" y="4778998"/>
              <a:ext cx="1074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u="sng" dirty="0"/>
                <a:t>T</a:t>
              </a:r>
              <a:r>
                <a:rPr lang="en-US" altLang="ja-JP" sz="800" u="sng" dirty="0">
                  <a:cs typeface="Arial" panose="020B0604020202020204" pitchFamily="34" charset="0"/>
                </a:rPr>
                <a:t>. Ota, et. al. SRF workshop 2019</a:t>
              </a:r>
              <a:endParaRPr lang="ja-JP" altLang="en-US" sz="800" u="sng" dirty="0">
                <a:cs typeface="Arial" panose="020B0604020202020204" pitchFamily="34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7637731" y="6282439"/>
              <a:ext cx="14377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u="sng" dirty="0" err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AlN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cylinder</a:t>
              </a:r>
              <a:endParaRPr lang="ja-JP" altLang="en-US" sz="1400" dirty="0"/>
            </a:p>
          </p:txBody>
        </p:sp>
        <p:sp>
          <p:nvSpPr>
            <p:cNvPr id="52" name="下矢印 51"/>
            <p:cNvSpPr/>
            <p:nvPr/>
          </p:nvSpPr>
          <p:spPr>
            <a:xfrm>
              <a:off x="9438969" y="4759541"/>
              <a:ext cx="505374" cy="2162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0630398" y="4265394"/>
              <a:ext cx="136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solidFill>
                    <a:srgbClr val="FF00FF"/>
                  </a:solidFill>
                </a:rPr>
                <a:t>Fragile under thermal </a:t>
              </a:r>
              <a:r>
                <a:rPr lang="en-US" altLang="ja-JP" sz="1400" dirty="0" err="1">
                  <a:solidFill>
                    <a:srgbClr val="FF00FF"/>
                  </a:solidFill>
                </a:rPr>
                <a:t>cyle</a:t>
              </a:r>
              <a:r>
                <a:rPr lang="en-US" altLang="ja-JP" sz="1400" dirty="0">
                  <a:solidFill>
                    <a:srgbClr val="FF00FF"/>
                  </a:solidFill>
                </a:rPr>
                <a:t> </a:t>
              </a:r>
              <a:endParaRPr lang="ja-JP" altLang="en-US" sz="1400" dirty="0">
                <a:solidFill>
                  <a:srgbClr val="FF00FF"/>
                </a:solidFill>
              </a:endParaRPr>
            </a:p>
          </p:txBody>
        </p:sp>
        <p:pic>
          <p:nvPicPr>
            <p:cNvPr id="34" name="Picture 4" descr="C:\sawamura\論文\原子力学会\原子力学会2016春\写真\CWG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941" y="5365891"/>
              <a:ext cx="1006264" cy="88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awamura\Desktop\CW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465" y="5319268"/>
              <a:ext cx="1294328" cy="94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9286980" y="61914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C-shaped waveguide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9009839" y="4878531"/>
              <a:ext cx="2925320" cy="1707134"/>
            </a:xfrm>
            <a:prstGeom prst="roundRect">
              <a:avLst>
                <a:gd name="adj" fmla="val 5574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4"/>
            <p:cNvSpPr txBox="1">
              <a:spLocks noChangeArrowheads="1"/>
            </p:cNvSpPr>
            <p:nvPr/>
          </p:nvSpPr>
          <p:spPr bwMode="auto">
            <a:xfrm>
              <a:off x="8988187" y="4905435"/>
              <a:ext cx="30349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9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M.Sawamura</a:t>
              </a:r>
              <a:r>
                <a:rPr lang="en-US" altLang="ja-JP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, “</a:t>
              </a:r>
              <a:r>
                <a:rPr lang="en-US" altLang="ja-JP" sz="900" b="1" u="sng" dirty="0"/>
                <a:t>Development of HOM coupler</a:t>
              </a:r>
              <a:br>
                <a:rPr lang="en-US" altLang="ja-JP" sz="900" b="1" u="sng" dirty="0"/>
              </a:br>
              <a:r>
                <a:rPr lang="en-US" altLang="ja-JP" sz="900" b="1" u="sng" dirty="0"/>
                <a:t>with C-shaped </a:t>
              </a:r>
              <a:r>
                <a:rPr lang="en-US" altLang="ja-JP" sz="900" b="1" u="sng" dirty="0" err="1"/>
                <a:t>waveguidefor</a:t>
              </a:r>
              <a:r>
                <a:rPr lang="en-US" altLang="ja-JP" sz="900" b="1" u="sng" dirty="0"/>
                <a:t> ERL operation</a:t>
              </a:r>
              <a:r>
                <a:rPr lang="en-US" altLang="ja-JP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” ERL2019</a:t>
              </a: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7614037" y="4778999"/>
              <a:ext cx="1302281" cy="1781765"/>
            </a:xfrm>
            <a:prstGeom prst="roundRect">
              <a:avLst>
                <a:gd name="adj" fmla="val 5574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DB5656C-4844-D797-E599-BAEBDAAB0C46}"/>
              </a:ext>
            </a:extLst>
          </p:cNvPr>
          <p:cNvGrpSpPr/>
          <p:nvPr/>
        </p:nvGrpSpPr>
        <p:grpSpPr>
          <a:xfrm>
            <a:off x="2960419" y="3164490"/>
            <a:ext cx="4485989" cy="3551216"/>
            <a:chOff x="2960419" y="3164490"/>
            <a:chExt cx="4485989" cy="3551216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2960420" y="3204630"/>
              <a:ext cx="1959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R&amp;D for Clean assembly work</a:t>
              </a:r>
              <a:endParaRPr kumimoji="1" lang="ja-JP" altLang="en-US" dirty="0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59462" y="4159687"/>
              <a:ext cx="2148685" cy="1611513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083" y="4499984"/>
              <a:ext cx="1423317" cy="1550148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73" y="3196037"/>
              <a:ext cx="2547174" cy="1528304"/>
            </a:xfrm>
            <a:prstGeom prst="rect">
              <a:avLst/>
            </a:prstGeom>
          </p:spPr>
        </p:pic>
        <p:sp>
          <p:nvSpPr>
            <p:cNvPr id="60" name="正方形/長方形 59"/>
            <p:cNvSpPr/>
            <p:nvPr/>
          </p:nvSpPr>
          <p:spPr>
            <a:xfrm>
              <a:off x="5455120" y="3209269"/>
              <a:ext cx="15414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Open clean bench</a:t>
              </a:r>
            </a:p>
            <a:p>
              <a:r>
                <a:rPr lang="en-US" altLang="ja-JP" sz="1200" dirty="0"/>
                <a:t>KOACH (ISO class 1) for local clean bench</a:t>
              </a:r>
              <a:endParaRPr lang="ja-JP" altLang="en-US" sz="12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000356" y="6087553"/>
              <a:ext cx="4420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Slow pumping/venting system with vacuum particle sensor.</a:t>
              </a:r>
            </a:p>
            <a:p>
              <a:r>
                <a:rPr lang="en-US" altLang="ja-JP" sz="1200" dirty="0"/>
                <a:t>Both were already applied for STF </a:t>
              </a:r>
              <a:r>
                <a:rPr lang="en-US" altLang="ja-JP" sz="1200" dirty="0" err="1"/>
                <a:t>cryomodule</a:t>
              </a:r>
              <a:r>
                <a:rPr lang="en-US" altLang="ja-JP" sz="1200" dirty="0"/>
                <a:t> assembly work.</a:t>
              </a:r>
              <a:endParaRPr lang="ja-JP" altLang="en-US" sz="1200" dirty="0"/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flipH="1" flipV="1">
              <a:off x="4126670" y="4349801"/>
              <a:ext cx="1980390" cy="920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角丸四角形 54">
              <a:extLst>
                <a:ext uri="{FF2B5EF4-FFF2-40B4-BE49-F238E27FC236}">
                  <a16:creationId xmlns:a16="http://schemas.microsoft.com/office/drawing/2014/main" id="{A26DBBBC-14D6-3F0E-AFA2-D5B8BAAB1908}"/>
                </a:ext>
              </a:extLst>
            </p:cNvPr>
            <p:cNvSpPr/>
            <p:nvPr/>
          </p:nvSpPr>
          <p:spPr>
            <a:xfrm>
              <a:off x="2960419" y="3164490"/>
              <a:ext cx="4485989" cy="3544591"/>
            </a:xfrm>
            <a:prstGeom prst="roundRect">
              <a:avLst>
                <a:gd name="adj" fmla="val 39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B0F752A-9D0E-7577-9BD9-3F66907F0D33}"/>
                </a:ext>
              </a:extLst>
            </p:cNvPr>
            <p:cNvSpPr txBox="1"/>
            <p:nvPr/>
          </p:nvSpPr>
          <p:spPr>
            <a:xfrm>
              <a:off x="3886082" y="6500262"/>
              <a:ext cx="24979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u="sng" dirty="0"/>
                <a:t>H</a:t>
              </a:r>
              <a:r>
                <a:rPr lang="en-US" altLang="ja-JP" sz="800" u="sng" dirty="0">
                  <a:cs typeface="Arial" panose="020B0604020202020204" pitchFamily="34" charset="0"/>
                </a:rPr>
                <a:t>. Sakai, et. al. SRF workshop 2019</a:t>
              </a:r>
              <a:endParaRPr lang="ja-JP" altLang="en-US" sz="800" u="sng" dirty="0">
                <a:cs typeface="Arial" panose="020B0604020202020204" pitchFamily="34" charset="0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2C92CDA-4CD8-53C1-ADA9-ECFAF8A1DA54}"/>
              </a:ext>
            </a:extLst>
          </p:cNvPr>
          <p:cNvGrpSpPr/>
          <p:nvPr/>
        </p:nvGrpSpPr>
        <p:grpSpPr>
          <a:xfrm>
            <a:off x="10561813" y="925592"/>
            <a:ext cx="1605701" cy="2131810"/>
            <a:chOff x="10561813" y="925592"/>
            <a:chExt cx="1605701" cy="2131810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B7D38D9-E728-B520-A535-86F5B3B9E2F1}"/>
                </a:ext>
              </a:extLst>
            </p:cNvPr>
            <p:cNvSpPr txBox="1"/>
            <p:nvPr/>
          </p:nvSpPr>
          <p:spPr>
            <a:xfrm>
              <a:off x="10825837" y="925592"/>
              <a:ext cx="13416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T. Konomi</a:t>
              </a:r>
            </a:p>
            <a:p>
              <a:r>
                <a:rPr lang="en-US" altLang="ja-JP" sz="1200" dirty="0"/>
                <a:t>“Design of the 9-cell superconducting cavity for EUV light source accelerator”</a:t>
              </a:r>
            </a:p>
            <a:p>
              <a:r>
                <a:rPr lang="en-US" altLang="ja-JP" sz="1200" dirty="0"/>
                <a:t>Detailed talk in this ERL2022</a:t>
              </a:r>
              <a:endParaRPr kumimoji="1" lang="ja-JP" altLang="en-US" sz="1200" dirty="0"/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DA00E6A1-0CDA-CB9B-B72B-0D5EBFA15A05}"/>
                </a:ext>
              </a:extLst>
            </p:cNvPr>
            <p:cNvSpPr/>
            <p:nvPr/>
          </p:nvSpPr>
          <p:spPr>
            <a:xfrm>
              <a:off x="10561813" y="1875743"/>
              <a:ext cx="235530" cy="2131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20517147-3E47-4F3A-D910-A3AA420B0156}"/>
                </a:ext>
              </a:extLst>
            </p:cNvPr>
            <p:cNvSpPr/>
            <p:nvPr/>
          </p:nvSpPr>
          <p:spPr>
            <a:xfrm rot="16868692">
              <a:off x="11041767" y="2764022"/>
              <a:ext cx="334635" cy="252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7C0B62E-4D66-5501-7E9C-A2D41F11DF14}"/>
              </a:ext>
            </a:extLst>
          </p:cNvPr>
          <p:cNvGrpSpPr/>
          <p:nvPr/>
        </p:nvGrpSpPr>
        <p:grpSpPr>
          <a:xfrm>
            <a:off x="171386" y="1317072"/>
            <a:ext cx="2711001" cy="5392009"/>
            <a:chOff x="171386" y="1317072"/>
            <a:chExt cx="2711001" cy="539200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0037047-84D8-AFDA-C9EA-DCBE3DA5234E}"/>
                </a:ext>
              </a:extLst>
            </p:cNvPr>
            <p:cNvSpPr txBox="1"/>
            <p:nvPr/>
          </p:nvSpPr>
          <p:spPr>
            <a:xfrm>
              <a:off x="171386" y="1317072"/>
              <a:ext cx="146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T. Konomi</a:t>
              </a:r>
            </a:p>
            <a:p>
              <a:r>
                <a:rPr lang="en-US" altLang="ja-JP" sz="1200" dirty="0"/>
                <a:t>“Horizontal test of Superconducting RF gun #2 at KEK”</a:t>
              </a:r>
            </a:p>
            <a:p>
              <a:r>
                <a:rPr lang="en-US" altLang="ja-JP" sz="1200" dirty="0"/>
                <a:t>Detailed talk in this ERL2022</a:t>
              </a:r>
              <a:endParaRPr kumimoji="1" lang="ja-JP" altLang="en-US" sz="1200" dirty="0"/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3994778E-02A7-11B2-77EA-B299B95CB039}"/>
                </a:ext>
              </a:extLst>
            </p:cNvPr>
            <p:cNvSpPr/>
            <p:nvPr/>
          </p:nvSpPr>
          <p:spPr>
            <a:xfrm rot="15205686">
              <a:off x="747107" y="2692438"/>
              <a:ext cx="400641" cy="2564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6E014835-A349-B4E2-AE38-7BC3C3B91E1B}"/>
                </a:ext>
              </a:extLst>
            </p:cNvPr>
            <p:cNvGrpSpPr/>
            <p:nvPr/>
          </p:nvGrpSpPr>
          <p:grpSpPr>
            <a:xfrm>
              <a:off x="229515" y="3116936"/>
              <a:ext cx="2652872" cy="3592145"/>
              <a:chOff x="229515" y="3116936"/>
              <a:chExt cx="2652872" cy="3592145"/>
            </a:xfrm>
          </p:grpSpPr>
          <p:sp>
            <p:nvSpPr>
              <p:cNvPr id="10" name="角丸四角形 54">
                <a:extLst>
                  <a:ext uri="{FF2B5EF4-FFF2-40B4-BE49-F238E27FC236}">
                    <a16:creationId xmlns:a16="http://schemas.microsoft.com/office/drawing/2014/main" id="{110E717D-8D2C-E512-B5B2-CD75BC192346}"/>
                  </a:ext>
                </a:extLst>
              </p:cNvPr>
              <p:cNvSpPr/>
              <p:nvPr/>
            </p:nvSpPr>
            <p:spPr>
              <a:xfrm>
                <a:off x="229515" y="3163102"/>
                <a:ext cx="2652872" cy="3545979"/>
              </a:xfrm>
              <a:prstGeom prst="roundRect">
                <a:avLst>
                  <a:gd name="adj" fmla="val 397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6A1093-8C7B-228D-D6FB-70D5CD58D7B6}"/>
                  </a:ext>
                </a:extLst>
              </p:cNvPr>
              <p:cNvSpPr txBox="1"/>
              <p:nvPr/>
            </p:nvSpPr>
            <p:spPr>
              <a:xfrm>
                <a:off x="301607" y="3116936"/>
                <a:ext cx="24686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R&amp;D for SRF Gun for more high quality and high current operation</a:t>
                </a:r>
                <a:endParaRPr kumimoji="1" lang="ja-JP" altLang="en-US" dirty="0"/>
              </a:p>
            </p:txBody>
          </p:sp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5F9B8068-7A69-FCFB-A7BE-F7DC3D172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176" y="5410379"/>
                <a:ext cx="1947839" cy="1216397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9559EC44-B6E9-8C86-48D5-106C61271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7794" y="4043835"/>
                <a:ext cx="1846185" cy="1322056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6BAA11E-CE01-F37A-3168-B2A2776F617B}"/>
                  </a:ext>
                </a:extLst>
              </p:cNvPr>
              <p:cNvSpPr txBox="1"/>
              <p:nvPr/>
            </p:nvSpPr>
            <p:spPr>
              <a:xfrm>
                <a:off x="1979097" y="5129661"/>
                <a:ext cx="6282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/>
                  <a:t>Cavity</a:t>
                </a:r>
                <a:endParaRPr lang="ja-JP" altLang="en-US" sz="1200" dirty="0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3FD8A40-20A4-B83B-8ECF-5C666858D7F5}"/>
                  </a:ext>
                </a:extLst>
              </p:cNvPr>
              <p:cNvSpPr txBox="1"/>
              <p:nvPr/>
            </p:nvSpPr>
            <p:spPr>
              <a:xfrm>
                <a:off x="2198032" y="6209599"/>
                <a:ext cx="62820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/>
                  <a:t>Test stand</a:t>
                </a:r>
                <a:endParaRPr lang="ja-JP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6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89070-D191-4E2E-A42B-6D2392FA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-116029"/>
            <a:ext cx="11953328" cy="707014"/>
          </a:xfrm>
        </p:spPr>
        <p:txBody>
          <a:bodyPr/>
          <a:lstStyle/>
          <a:p>
            <a:r>
              <a:rPr lang="ja-JP" altLang="en-US" sz="3600" dirty="0"/>
              <a:t>T</a:t>
            </a:r>
            <a:r>
              <a:rPr lang="en-US" altLang="ja-JP" sz="3600" dirty="0" err="1"/>
              <a:t>oward</a:t>
            </a:r>
            <a:r>
              <a:rPr lang="en-US" altLang="ja-JP" sz="3600" dirty="0"/>
              <a:t> High-Q cavity approach in KEK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2E8C93-6401-4D0C-9169-0D9093DA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19" y="996433"/>
            <a:ext cx="4961265" cy="439064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9DB813-37A3-426B-8C58-52DC4F5F70B4}"/>
              </a:ext>
            </a:extLst>
          </p:cNvPr>
          <p:cNvSpPr txBox="1"/>
          <p:nvPr/>
        </p:nvSpPr>
        <p:spPr>
          <a:xfrm>
            <a:off x="5991370" y="26843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b="1" dirty="0">
                <a:solidFill>
                  <a:srgbClr val="000000"/>
                </a:solidFill>
                <a:latin typeface="Calibri" panose="020F0502020204030204" pitchFamily="34" charset="0"/>
              </a:rPr>
              <a:t>Standard recipe (120deg</a:t>
            </a:r>
            <a:r>
              <a:rPr lang="pt-BR" altLang="ja-JP" b="1" dirty="0">
                <a:solidFill>
                  <a:srgbClr val="000000"/>
                </a:solidFill>
                <a:latin typeface="Calibri" panose="020F0502020204030204" pitchFamily="34" charset="0"/>
                <a:ea typeface="ＭＳ ゴシック" panose="020B0609070205080204" pitchFamily="49" charset="-128"/>
              </a:rPr>
              <a:t>,48h), 200deg,3h</a:t>
            </a:r>
            <a:endParaRPr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6061D61-97CE-494B-A6D3-58366A812C85}"/>
              </a:ext>
            </a:extLst>
          </p:cNvPr>
          <p:cNvCxnSpPr/>
          <p:nvPr/>
        </p:nvCxnSpPr>
        <p:spPr>
          <a:xfrm flipH="1">
            <a:off x="4436956" y="1931613"/>
            <a:ext cx="155441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4E587A-2B34-406D-AB9E-12CB09A45CB7}"/>
              </a:ext>
            </a:extLst>
          </p:cNvPr>
          <p:cNvSpPr txBox="1"/>
          <p:nvPr/>
        </p:nvSpPr>
        <p:spPr>
          <a:xfrm>
            <a:off x="6103304" y="1730687"/>
            <a:ext cx="255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3333FF"/>
                </a:solidFill>
              </a:rPr>
              <a:t>300 ~ 400deg,3h </a:t>
            </a:r>
            <a:endParaRPr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BA735BF-9AAC-4F7F-8994-B6912CB512B2}"/>
              </a:ext>
            </a:extLst>
          </p:cNvPr>
          <p:cNvCxnSpPr/>
          <p:nvPr/>
        </p:nvCxnSpPr>
        <p:spPr>
          <a:xfrm flipH="1">
            <a:off x="5301051" y="2867717"/>
            <a:ext cx="69032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B2FB799-41B1-41DC-81A2-BC22B36F59C0}"/>
              </a:ext>
            </a:extLst>
          </p:cNvPr>
          <p:cNvCxnSpPr/>
          <p:nvPr/>
        </p:nvCxnSpPr>
        <p:spPr>
          <a:xfrm flipH="1">
            <a:off x="4816280" y="3587797"/>
            <a:ext cx="122695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992099-38F6-493C-B03C-BCBDF75E1003}"/>
              </a:ext>
            </a:extLst>
          </p:cNvPr>
          <p:cNvSpPr txBox="1"/>
          <p:nvPr/>
        </p:nvSpPr>
        <p:spPr>
          <a:xfrm>
            <a:off x="6121727" y="3377345"/>
            <a:ext cx="255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600 ~ 800deg,3h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0FC990-B8F7-4F81-B4F1-31B5DE476C7B}"/>
              </a:ext>
            </a:extLst>
          </p:cNvPr>
          <p:cNvSpPr txBox="1"/>
          <p:nvPr/>
        </p:nvSpPr>
        <p:spPr>
          <a:xfrm>
            <a:off x="6816080" y="3889973"/>
            <a:ext cx="3538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cavity baking.</a:t>
            </a:r>
          </a:p>
          <a:p>
            <a:r>
              <a:rPr lang="en-US" altLang="ja-JP" dirty="0"/>
              <a:t>We observed the drastic temperature dependence about Q-values. High-Q values were also observed by only applying Mid temperature about 300-400deg without Nitrogen doping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B277921-B6E9-4244-813E-5196DE090BF0}"/>
              </a:ext>
            </a:extLst>
          </p:cNvPr>
          <p:cNvSpPr txBox="1"/>
          <p:nvPr/>
        </p:nvSpPr>
        <p:spPr>
          <a:xfrm>
            <a:off x="983432" y="6371513"/>
            <a:ext cx="109841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Mid-T furnace baking is new approach for producing Higher-Q cavity compared with N-doped cavity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91D0BA-731B-43D4-BCD0-A7009E44D3D9}"/>
              </a:ext>
            </a:extLst>
          </p:cNvPr>
          <p:cNvSpPr txBox="1"/>
          <p:nvPr/>
        </p:nvSpPr>
        <p:spPr>
          <a:xfrm>
            <a:off x="6281729" y="83671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Developed on recent 1-2 years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5213E0-314F-4EDD-A752-C8D96065B823}"/>
              </a:ext>
            </a:extLst>
          </p:cNvPr>
          <p:cNvSpPr txBox="1"/>
          <p:nvPr/>
        </p:nvSpPr>
        <p:spPr>
          <a:xfrm>
            <a:off x="1311774" y="5446935"/>
            <a:ext cx="43724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T. Ito et al, “Influence of furnace baking on Q–E behavior of superconducting accelerating cavities”</a:t>
            </a:r>
          </a:p>
          <a:p>
            <a:r>
              <a:rPr lang="en-US" altLang="ja-JP" sz="1400" dirty="0"/>
              <a:t>https://doi.org/10.1093/ptep/ptab056</a:t>
            </a:r>
            <a:endParaRPr lang="ja-JP" altLang="en-US" sz="1400" dirty="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790D8E6E-2577-42D6-86C2-7F41E0E7A87B}"/>
              </a:ext>
            </a:extLst>
          </p:cNvPr>
          <p:cNvSpPr/>
          <p:nvPr/>
        </p:nvSpPr>
        <p:spPr>
          <a:xfrm>
            <a:off x="8360990" y="5982316"/>
            <a:ext cx="224458" cy="302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ADEC51-10E3-4E9A-AA45-1013278258D5}"/>
              </a:ext>
            </a:extLst>
          </p:cNvPr>
          <p:cNvSpPr txBox="1"/>
          <p:nvPr/>
        </p:nvSpPr>
        <p:spPr>
          <a:xfrm>
            <a:off x="1277082" y="751596"/>
            <a:ext cx="4766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u="sng" dirty="0">
                <a:solidFill>
                  <a:srgbClr val="3333FF"/>
                </a:solidFill>
              </a:rPr>
              <a:t>Mid-T furnace baking </a:t>
            </a:r>
            <a:endParaRPr lang="ja-JP" altLang="en-US" sz="3200" b="1" u="sng" dirty="0">
              <a:solidFill>
                <a:srgbClr val="3333F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0D1E8B-FA53-4210-9ECC-44E093206A8F}"/>
              </a:ext>
            </a:extLst>
          </p:cNvPr>
          <p:cNvSpPr txBox="1"/>
          <p:nvPr/>
        </p:nvSpPr>
        <p:spPr>
          <a:xfrm>
            <a:off x="6256081" y="1331234"/>
            <a:ext cx="3390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Surface condition was changed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FF474B-48FD-DD45-C670-BFB14FD0A61A}"/>
              </a:ext>
            </a:extLst>
          </p:cNvPr>
          <p:cNvSpPr txBox="1"/>
          <p:nvPr/>
        </p:nvSpPr>
        <p:spPr>
          <a:xfrm>
            <a:off x="9796548" y="488735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Courtesy of </a:t>
            </a:r>
            <a:r>
              <a:rPr kumimoji="1" lang="en-US" altLang="ja-JP" dirty="0"/>
              <a:t>T. Ito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16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0F0A55A6-7313-3F58-195A-FBA572BE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05" y="3588003"/>
            <a:ext cx="3613595" cy="25541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9CE0DCE-65BF-4476-93C6-628E136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13" y="149320"/>
            <a:ext cx="8229600" cy="578353"/>
          </a:xfrm>
        </p:spPr>
        <p:txBody>
          <a:bodyPr/>
          <a:lstStyle/>
          <a:p>
            <a:r>
              <a:rPr kumimoji="1" lang="en-US" altLang="ja-JP" dirty="0"/>
              <a:t>Nb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Sn cavity development in KEK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9BB9E9-9ECA-4BB0-92B4-FEF3A583A3B2}"/>
              </a:ext>
            </a:extLst>
          </p:cNvPr>
          <p:cNvSpPr txBox="1"/>
          <p:nvPr/>
        </p:nvSpPr>
        <p:spPr>
          <a:xfrm>
            <a:off x="9739035" y="1831084"/>
            <a:ext cx="243799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Can operate 4.2 K or higher temp ?</a:t>
            </a:r>
            <a:endParaRPr kumimoji="1"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 Results in using cryocooler operation.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C712A7-79F2-4EBB-83BC-D11B8F9A4350}"/>
              </a:ext>
            </a:extLst>
          </p:cNvPr>
          <p:cNvSpPr txBox="1"/>
          <p:nvPr/>
        </p:nvSpPr>
        <p:spPr>
          <a:xfrm>
            <a:off x="7903347" y="6013789"/>
            <a:ext cx="38289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Cavity development </a:t>
            </a:r>
            <a:r>
              <a:rPr lang="en-US" altLang="ja-JP" dirty="0"/>
              <a:t>already started. </a:t>
            </a:r>
            <a:r>
              <a:rPr kumimoji="1" lang="en-US" altLang="ja-JP" dirty="0"/>
              <a:t>We will wait Nb3Sn accelerator 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0A11807-E6C5-4671-B69C-21986FE5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44" y="1024214"/>
            <a:ext cx="2268442" cy="182072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93585F-8E33-4ADA-84EF-378DD4FA4747}"/>
              </a:ext>
            </a:extLst>
          </p:cNvPr>
          <p:cNvSpPr txBox="1"/>
          <p:nvPr/>
        </p:nvSpPr>
        <p:spPr>
          <a:xfrm>
            <a:off x="3633466" y="289679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Nb</a:t>
            </a:r>
            <a:r>
              <a:rPr lang="en-US" altLang="ja-JP" baseline="-25000" dirty="0"/>
              <a:t>3</a:t>
            </a:r>
            <a:r>
              <a:rPr lang="en-US" altLang="ja-JP" dirty="0"/>
              <a:t>Sn cavity (coating) KEK</a:t>
            </a:r>
            <a:endParaRPr kumimoji="1" lang="ja-JP" altLang="en-US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CE0DB342-5614-4B77-B22B-A63F6AE52B09}"/>
              </a:ext>
            </a:extLst>
          </p:cNvPr>
          <p:cNvSpPr/>
          <p:nvPr/>
        </p:nvSpPr>
        <p:spPr>
          <a:xfrm>
            <a:off x="3006003" y="1832492"/>
            <a:ext cx="295299" cy="29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939AE7-67CB-5EED-4ACF-0607ED1A0C80}"/>
              </a:ext>
            </a:extLst>
          </p:cNvPr>
          <p:cNvSpPr txBox="1"/>
          <p:nvPr/>
        </p:nvSpPr>
        <p:spPr>
          <a:xfrm>
            <a:off x="9948712" y="149320"/>
            <a:ext cx="213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Courtesy of K. Takahashi, K. </a:t>
            </a:r>
            <a:r>
              <a:rPr lang="en-US" altLang="ja-JP" sz="1200" dirty="0" err="1"/>
              <a:t>Umemori</a:t>
            </a:r>
            <a:r>
              <a:rPr lang="en-US" altLang="ja-JP" sz="1200" dirty="0"/>
              <a:t>, T. Konomi, T. Ito, T. Yamada, </a:t>
            </a:r>
            <a:endParaRPr kumimoji="1" lang="ja-JP" altLang="en-US" sz="1200" dirty="0"/>
          </a:p>
        </p:txBody>
      </p:sp>
      <p:sp>
        <p:nvSpPr>
          <p:cNvPr id="19" name="下矢印 64">
            <a:extLst>
              <a:ext uri="{FF2B5EF4-FFF2-40B4-BE49-F238E27FC236}">
                <a16:creationId xmlns:a16="http://schemas.microsoft.com/office/drawing/2014/main" id="{8250A52B-EC3F-C013-D584-F3822949B55C}"/>
              </a:ext>
            </a:extLst>
          </p:cNvPr>
          <p:cNvSpPr/>
          <p:nvPr/>
        </p:nvSpPr>
        <p:spPr>
          <a:xfrm flipV="1">
            <a:off x="4427069" y="4293358"/>
            <a:ext cx="322796" cy="418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80F48F3-FA30-5AE6-6E98-F94B7A70D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" y="3708187"/>
            <a:ext cx="3058869" cy="221852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90C913-6149-A60A-8FC2-9B21DFE260A3}"/>
              </a:ext>
            </a:extLst>
          </p:cNvPr>
          <p:cNvSpPr txBox="1"/>
          <p:nvPr/>
        </p:nvSpPr>
        <p:spPr>
          <a:xfrm>
            <a:off x="4877162" y="533593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KEK first results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171AAF-0F12-521F-AE83-BB000E5963C0}"/>
              </a:ext>
            </a:extLst>
          </p:cNvPr>
          <p:cNvSpPr txBox="1"/>
          <p:nvPr/>
        </p:nvSpPr>
        <p:spPr>
          <a:xfrm>
            <a:off x="836320" y="6347898"/>
            <a:ext cx="678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 err="1"/>
              <a:t>K.Takahashi</a:t>
            </a:r>
            <a:r>
              <a:rPr lang="en-US" altLang="ja-JP" sz="1400" dirty="0"/>
              <a:t>, et al., FIRST NB3SN COATING AND CAVITY PERFORMANCE RESULT AT KEK”, Proc of SRF2021.</a:t>
            </a:r>
            <a:endParaRPr lang="ja-JP" altLang="en-US" sz="14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AD79D46-9E8C-6CAD-09C6-B733F5EA9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27" y="3471888"/>
            <a:ext cx="3560554" cy="231790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4D4100A-B300-657C-AB2C-60F31C8FBE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581" y="4512748"/>
            <a:ext cx="809051" cy="1224813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37" name="矢印: 左カーブ 36">
            <a:extLst>
              <a:ext uri="{FF2B5EF4-FFF2-40B4-BE49-F238E27FC236}">
                <a16:creationId xmlns:a16="http://schemas.microsoft.com/office/drawing/2014/main" id="{247F91A0-674B-2551-1D4E-19DEA31ED0E5}"/>
              </a:ext>
            </a:extLst>
          </p:cNvPr>
          <p:cNvSpPr/>
          <p:nvPr/>
        </p:nvSpPr>
        <p:spPr>
          <a:xfrm rot="8987281" flipH="1">
            <a:off x="11463958" y="3453999"/>
            <a:ext cx="323731" cy="97994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12A7761-9F01-B481-EE03-105164741439}"/>
              </a:ext>
            </a:extLst>
          </p:cNvPr>
          <p:cNvSpPr txBox="1"/>
          <p:nvPr/>
        </p:nvSpPr>
        <p:spPr>
          <a:xfrm>
            <a:off x="685479" y="3213918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Nb</a:t>
            </a:r>
            <a:r>
              <a:rPr lang="en-US" altLang="ja-JP" baseline="-25000" dirty="0"/>
              <a:t>3</a:t>
            </a:r>
            <a:r>
              <a:rPr lang="en-US" altLang="ja-JP" dirty="0"/>
              <a:t>Sn furnace in KEK</a:t>
            </a:r>
            <a:endParaRPr kumimoji="1" lang="ja-JP" altLang="en-US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4599793-0D5C-D0D7-08DB-9992752DF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43" y="775691"/>
            <a:ext cx="2626703" cy="211360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B3FC55-27B1-7830-BB7A-CFB47E6D694F}"/>
              </a:ext>
            </a:extLst>
          </p:cNvPr>
          <p:cNvSpPr txBox="1"/>
          <p:nvPr/>
        </p:nvSpPr>
        <p:spPr>
          <a:xfrm>
            <a:off x="4737518" y="442119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x7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E04D11E-F152-52EA-DCDD-7A4D1145B348}"/>
              </a:ext>
            </a:extLst>
          </p:cNvPr>
          <p:cNvSpPr txBox="1"/>
          <p:nvPr/>
        </p:nvSpPr>
        <p:spPr>
          <a:xfrm>
            <a:off x="9817837" y="1019357"/>
            <a:ext cx="1873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S. Posen and D. L. Hall. Superconductor Science and Technology, 30(3):033004, 2017</a:t>
            </a:r>
            <a:endParaRPr lang="ja-JP" altLang="en-US" sz="12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FC8D424-2BB7-4696-221A-CC346EC4A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395" y="1084214"/>
            <a:ext cx="2721502" cy="2066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7A1AF9C-7320-2AC5-232F-9FF253DECE1C}"/>
                  </a:ext>
                </a:extLst>
              </p:cNvPr>
              <p:cNvSpPr txBox="1"/>
              <p:nvPr/>
            </p:nvSpPr>
            <p:spPr>
              <a:xfrm>
                <a:off x="6022015" y="1312024"/>
                <a:ext cx="968811" cy="5791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7A1AF9C-7320-2AC5-232F-9FF253D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15" y="1312024"/>
                <a:ext cx="968811" cy="579133"/>
              </a:xfrm>
              <a:prstGeom prst="rect">
                <a:avLst/>
              </a:prstGeom>
              <a:blipFill>
                <a:blip r:embed="rId9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C06AA5F-958A-B136-EC00-3F1A17A1D648}"/>
              </a:ext>
            </a:extLst>
          </p:cNvPr>
          <p:cNvSpPr txBox="1"/>
          <p:nvPr/>
        </p:nvSpPr>
        <p:spPr>
          <a:xfrm>
            <a:off x="7754206" y="1206377"/>
            <a:ext cx="86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4.2K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328FDFC-9706-A5C2-1388-20CD9F77533B}"/>
              </a:ext>
            </a:extLst>
          </p:cNvPr>
          <p:cNvSpPr txBox="1"/>
          <p:nvPr/>
        </p:nvSpPr>
        <p:spPr>
          <a:xfrm>
            <a:off x="7306322" y="1163589"/>
            <a:ext cx="73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2K</a:t>
            </a:r>
            <a:endParaRPr kumimoji="1" lang="ja-JP" altLang="en-US" dirty="0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2A8B79B-417C-2713-66C2-BC06AE0E3D4F}"/>
              </a:ext>
            </a:extLst>
          </p:cNvPr>
          <p:cNvCxnSpPr/>
          <p:nvPr/>
        </p:nvCxnSpPr>
        <p:spPr>
          <a:xfrm flipV="1">
            <a:off x="7307222" y="1650743"/>
            <a:ext cx="1230333" cy="18932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8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62074"/>
          </a:xfrm>
        </p:spPr>
        <p:txBody>
          <a:bodyPr/>
          <a:lstStyle/>
          <a:p>
            <a:r>
              <a:rPr kumimoji="1" lang="en-US" altLang="ja-JP" dirty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1676" y="562074"/>
            <a:ext cx="11928648" cy="5760640"/>
          </a:xfrm>
          <a:solidFill>
            <a:srgbClr val="FFFFCC"/>
          </a:solidFill>
        </p:spPr>
        <p:txBody>
          <a:bodyPr/>
          <a:lstStyle/>
          <a:p>
            <a:r>
              <a:rPr lang="en-US" altLang="ja-JP" sz="2400" dirty="0"/>
              <a:t>KEK </a:t>
            </a:r>
            <a:r>
              <a:rPr lang="en-US" altLang="ja-JP" sz="2400" dirty="0" err="1"/>
              <a:t>cERL</a:t>
            </a:r>
            <a:r>
              <a:rPr lang="en-US" altLang="ja-JP" sz="2400" dirty="0"/>
              <a:t> cryomodule are operating from 2012 until now for almost 10 years. </a:t>
            </a:r>
          </a:p>
          <a:p>
            <a:r>
              <a:rPr lang="en-US" altLang="ja-JP" sz="2400" dirty="0"/>
              <a:t>For injector, one we met the severe degradation in 2020. But we could recover the normal radiation onset level by the pulse processing.</a:t>
            </a:r>
          </a:p>
          <a:p>
            <a:r>
              <a:rPr lang="en-US" altLang="ja-JP" sz="2400" dirty="0"/>
              <a:t>For Main </a:t>
            </a:r>
            <a:r>
              <a:rPr lang="en-US" altLang="ja-JP" sz="2400" dirty="0" err="1"/>
              <a:t>iinac</a:t>
            </a:r>
            <a:r>
              <a:rPr lang="en-US" altLang="ja-JP" sz="2400" dirty="0"/>
              <a:t> we met the cavity degradation under beam operation after the unknown burst event of ML1. But for the latest 3 years, we did not see more degradation. Main issues is field emission for ML2 and thermal breakdown for ML1. </a:t>
            </a:r>
          </a:p>
          <a:p>
            <a:r>
              <a:rPr lang="en-US" altLang="ja-JP" sz="2400" dirty="0"/>
              <a:t>Finally, by applying the pulse processing for both cryomodule before the beam operation, we kept the stable beam operation under LLRF optimization.</a:t>
            </a:r>
          </a:p>
          <a:p>
            <a:r>
              <a:rPr lang="en-US" altLang="ja-JP" sz="2400" dirty="0"/>
              <a:t>For higher energy operation, we applied pulsed operation to escape the HOM quench of injector. We could increase the energy from 17.5 MeV to 23.0 MeV for irradiation beam line. </a:t>
            </a:r>
          </a:p>
          <a:p>
            <a:r>
              <a:rPr lang="en-US" altLang="ja-JP" sz="2400" dirty="0"/>
              <a:t>More reliable operation, we design the F.E suppression and HOM suppression cavity for EUV-FEL and develop the F.E reduction approaches (clean assembly , HOM damper)</a:t>
            </a:r>
          </a:p>
          <a:p>
            <a:r>
              <a:rPr lang="en-US" altLang="ja-JP" sz="2400" dirty="0"/>
              <a:t>SRF Gun is under developing for CW high current beam generation in KEK. (now FRIB) </a:t>
            </a:r>
          </a:p>
          <a:p>
            <a:r>
              <a:rPr lang="en-US" altLang="ja-JP" sz="2400" dirty="0"/>
              <a:t>Higher-Q R&amp;D and Nb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Sn cavity R&amp;D also tried to reduce CW heat load.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D6DDB4-9BA7-9231-D70C-232916B94235}"/>
              </a:ext>
            </a:extLst>
          </p:cNvPr>
          <p:cNvSpPr txBox="1"/>
          <p:nvPr/>
        </p:nvSpPr>
        <p:spPr>
          <a:xfrm>
            <a:off x="1981200" y="6488668"/>
            <a:ext cx="825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plan to make high-Q cryomodule for EUV-FEL R&amp;D under </a:t>
            </a:r>
            <a:r>
              <a:rPr kumimoji="1" lang="en-US" altLang="ja-JP" dirty="0" err="1"/>
              <a:t>cERL</a:t>
            </a:r>
            <a:r>
              <a:rPr kumimoji="1" lang="en-US" altLang="ja-JP" dirty="0"/>
              <a:t> operation 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45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6" y="332656"/>
            <a:ext cx="61912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150516" y="-11128"/>
            <a:ext cx="5214540" cy="368300"/>
          </a:xfrm>
        </p:spPr>
        <p:txBody>
          <a:bodyPr/>
          <a:lstStyle/>
          <a:p>
            <a:pPr>
              <a:defRPr/>
            </a:pPr>
            <a:r>
              <a:rPr lang="en-US" altLang="ja-JP" sz="1600" u="sng" dirty="0"/>
              <a:t>Comact ERL (</a:t>
            </a:r>
            <a:r>
              <a:rPr lang="en-US" altLang="ja-JP" sz="1600" u="sng" dirty="0" err="1"/>
              <a:t>cERL</a:t>
            </a:r>
            <a:r>
              <a:rPr lang="en-US" altLang="ja-JP" sz="1600" u="sng" dirty="0"/>
              <a:t>) in KEK &amp; </a:t>
            </a:r>
            <a:r>
              <a:rPr lang="en-US" altLang="ja-JP" sz="1600" u="sng" dirty="0" err="1"/>
              <a:t>cERL</a:t>
            </a:r>
            <a:r>
              <a:rPr lang="en-US" altLang="ja-JP" sz="1600" u="sng" dirty="0"/>
              <a:t> cryomodules</a:t>
            </a:r>
            <a:endParaRPr lang="ja-JP" altLang="en-US" sz="1600" dirty="0"/>
          </a:p>
        </p:txBody>
      </p:sp>
      <p:sp>
        <p:nvSpPr>
          <p:cNvPr id="4100" name="テキスト ボックス 459"/>
          <p:cNvSpPr txBox="1">
            <a:spLocks noChangeArrowheads="1"/>
          </p:cNvSpPr>
          <p:nvPr/>
        </p:nvSpPr>
        <p:spPr bwMode="auto">
          <a:xfrm>
            <a:off x="3440287" y="2663107"/>
            <a:ext cx="1490769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Injector-linac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461"/>
          <p:cNvSpPr txBox="1">
            <a:spLocks noChangeArrowheads="1"/>
          </p:cNvSpPr>
          <p:nvPr/>
        </p:nvSpPr>
        <p:spPr bwMode="auto">
          <a:xfrm>
            <a:off x="5785023" y="1369293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テキスト ボックス 462"/>
          <p:cNvSpPr txBox="1">
            <a:spLocks noChangeArrowheads="1"/>
          </p:cNvSpPr>
          <p:nvPr/>
        </p:nvSpPr>
        <p:spPr bwMode="auto">
          <a:xfrm>
            <a:off x="1047924" y="873994"/>
            <a:ext cx="123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Recirculation (return) loop</a:t>
            </a:r>
            <a:endParaRPr lang="ja-JP" altLang="en-US" sz="1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テキスト ボックス 463"/>
          <p:cNvSpPr txBox="1">
            <a:spLocks noChangeArrowheads="1"/>
          </p:cNvSpPr>
          <p:nvPr/>
        </p:nvSpPr>
        <p:spPr bwMode="auto">
          <a:xfrm rot="-1584061">
            <a:off x="3100561" y="1328019"/>
            <a:ext cx="171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Injector diagnostic line</a:t>
            </a: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コネクタ 53"/>
          <p:cNvCxnSpPr>
            <a:endCxn id="4100" idx="1"/>
          </p:cNvCxnSpPr>
          <p:nvPr/>
        </p:nvCxnSpPr>
        <p:spPr>
          <a:xfrm>
            <a:off x="3260898" y="2767882"/>
            <a:ext cx="179388" cy="80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37286" y="1512169"/>
            <a:ext cx="652462" cy="277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7" name="テキスト ボックス 467"/>
          <p:cNvSpPr txBox="1">
            <a:spLocks noChangeArrowheads="1"/>
          </p:cNvSpPr>
          <p:nvPr/>
        </p:nvSpPr>
        <p:spPr bwMode="auto">
          <a:xfrm>
            <a:off x="4367386" y="2126532"/>
            <a:ext cx="145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Merger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線コネクタ 57"/>
          <p:cNvCxnSpPr>
            <a:endCxn id="4107" idx="1"/>
          </p:cNvCxnSpPr>
          <p:nvPr/>
        </p:nvCxnSpPr>
        <p:spPr>
          <a:xfrm>
            <a:off x="3733974" y="2221781"/>
            <a:ext cx="633413" cy="8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940099" y="1474069"/>
            <a:ext cx="263525" cy="493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0" name="テキスト ボックス 381"/>
          <p:cNvSpPr txBox="1">
            <a:spLocks noChangeArrowheads="1"/>
          </p:cNvSpPr>
          <p:nvPr/>
        </p:nvSpPr>
        <p:spPr bwMode="auto">
          <a:xfrm>
            <a:off x="1028874" y="332305"/>
            <a:ext cx="2252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ERL Layout</a:t>
            </a:r>
            <a:endParaRPr lang="ja-JP" altLang="en-US" sz="1600" b="1" u="sng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75295" y="3849841"/>
            <a:ext cx="1298575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16573" y="418053"/>
            <a:ext cx="781050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4" name="テキスト ボックス 458"/>
          <p:cNvSpPr txBox="1">
            <a:spLocks noChangeArrowheads="1"/>
          </p:cNvSpPr>
          <p:nvPr/>
        </p:nvSpPr>
        <p:spPr bwMode="auto">
          <a:xfrm>
            <a:off x="1050060" y="2971081"/>
            <a:ext cx="13726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Photocathode DC gun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(Not SRF Gun)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テキスト ボックス 8"/>
          <p:cNvSpPr txBox="1">
            <a:spLocks noChangeArrowheads="1"/>
          </p:cNvSpPr>
          <p:nvPr/>
        </p:nvSpPr>
        <p:spPr bwMode="auto">
          <a:xfrm>
            <a:off x="8393547" y="120999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Main linac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902499" y="1702668"/>
            <a:ext cx="950913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8" name="テキスト ボックス 460"/>
          <p:cNvSpPr txBox="1">
            <a:spLocks noChangeArrowheads="1"/>
          </p:cNvSpPr>
          <p:nvPr/>
        </p:nvSpPr>
        <p:spPr bwMode="auto">
          <a:xfrm>
            <a:off x="4910311" y="1709018"/>
            <a:ext cx="15224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Main-linac 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19" name="グループ化 1"/>
          <p:cNvGrpSpPr>
            <a:grpSpLocks/>
          </p:cNvGrpSpPr>
          <p:nvPr/>
        </p:nvGrpSpPr>
        <p:grpSpPr bwMode="auto">
          <a:xfrm>
            <a:off x="7923647" y="1983137"/>
            <a:ext cx="3228975" cy="2025650"/>
            <a:chOff x="5634386" y="4199732"/>
            <a:chExt cx="3229992" cy="2025650"/>
          </a:xfrm>
        </p:grpSpPr>
        <p:grpSp>
          <p:nvGrpSpPr>
            <p:cNvPr id="4150" name="グループ化 27"/>
            <p:cNvGrpSpPr>
              <a:grpSpLocks/>
            </p:cNvGrpSpPr>
            <p:nvPr/>
          </p:nvGrpSpPr>
          <p:grpSpPr bwMode="auto">
            <a:xfrm>
              <a:off x="5634386" y="4199732"/>
              <a:ext cx="3229992" cy="1998662"/>
              <a:chOff x="2043624" y="700486"/>
              <a:chExt cx="4473734" cy="2709463"/>
            </a:xfrm>
          </p:grpSpPr>
          <p:pic>
            <p:nvPicPr>
              <p:cNvPr id="4158" name="図 165" descr="断熱真空タンク_斜め上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213" y="873125"/>
                <a:ext cx="3544886" cy="25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59" name="Text Box 16"/>
              <p:cNvSpPr txBox="1">
                <a:spLocks noChangeArrowheads="1"/>
              </p:cNvSpPr>
              <p:nvPr/>
            </p:nvSpPr>
            <p:spPr bwMode="auto">
              <a:xfrm>
                <a:off x="2043624" y="2957667"/>
                <a:ext cx="1364111" cy="333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FF9900"/>
                    </a:solidFill>
                    <a:latin typeface="Arial" panose="020B0604020202020204" pitchFamily="34" charset="0"/>
                  </a:rPr>
                  <a:t>Input couplers</a:t>
                </a:r>
              </a:p>
            </p:txBody>
          </p:sp>
          <p:sp>
            <p:nvSpPr>
              <p:cNvPr id="4160" name="Text Box 18"/>
              <p:cNvSpPr txBox="1">
                <a:spLocks noChangeArrowheads="1"/>
              </p:cNvSpPr>
              <p:nvPr/>
            </p:nvSpPr>
            <p:spPr bwMode="auto">
              <a:xfrm>
                <a:off x="2557462" y="710853"/>
                <a:ext cx="915255" cy="333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C00000"/>
                    </a:solidFill>
                    <a:latin typeface="Arial" panose="020B0604020202020204" pitchFamily="34" charset="0"/>
                  </a:rPr>
                  <a:t>Cryostat</a:t>
                </a:r>
              </a:p>
            </p:txBody>
          </p:sp>
          <p:sp>
            <p:nvSpPr>
              <p:cNvPr id="4161" name="Line 19"/>
              <p:cNvSpPr>
                <a:spLocks noChangeShapeType="1"/>
              </p:cNvSpPr>
              <p:nvPr/>
            </p:nvSpPr>
            <p:spPr bwMode="auto">
              <a:xfrm flipV="1">
                <a:off x="3213100" y="2320925"/>
                <a:ext cx="427038" cy="72707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2" name="Line 22"/>
              <p:cNvSpPr>
                <a:spLocks noChangeShapeType="1"/>
              </p:cNvSpPr>
              <p:nvPr/>
            </p:nvSpPr>
            <p:spPr bwMode="auto">
              <a:xfrm flipV="1">
                <a:off x="3222625" y="2424113"/>
                <a:ext cx="690563" cy="604837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3" name="Text Box 33"/>
              <p:cNvSpPr txBox="1">
                <a:spLocks noChangeArrowheads="1"/>
              </p:cNvSpPr>
              <p:nvPr/>
            </p:nvSpPr>
            <p:spPr bwMode="auto">
              <a:xfrm>
                <a:off x="5247754" y="1477413"/>
                <a:ext cx="717813" cy="333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Tuner</a:t>
                </a:r>
              </a:p>
            </p:txBody>
          </p:sp>
          <p:sp>
            <p:nvSpPr>
              <p:cNvPr id="4164" name="Line 34"/>
              <p:cNvSpPr>
                <a:spLocks noChangeShapeType="1"/>
              </p:cNvSpPr>
              <p:nvPr/>
            </p:nvSpPr>
            <p:spPr bwMode="auto">
              <a:xfrm flipH="1">
                <a:off x="5169956" y="1739605"/>
                <a:ext cx="346075" cy="63658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5" name="Text Box 35"/>
              <p:cNvSpPr txBox="1">
                <a:spLocks noChangeArrowheads="1"/>
              </p:cNvSpPr>
              <p:nvPr/>
            </p:nvSpPr>
            <p:spPr bwMode="auto">
              <a:xfrm>
                <a:off x="5521814" y="785518"/>
                <a:ext cx="995544" cy="54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HOM absorber</a:t>
                </a:r>
              </a:p>
            </p:txBody>
          </p:sp>
          <p:sp>
            <p:nvSpPr>
              <p:cNvPr id="4166" name="Line 36"/>
              <p:cNvSpPr>
                <a:spLocks noChangeShapeType="1"/>
              </p:cNvSpPr>
              <p:nvPr/>
            </p:nvSpPr>
            <p:spPr bwMode="auto">
              <a:xfrm flipH="1">
                <a:off x="4189939" y="1114706"/>
                <a:ext cx="1410860" cy="79029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7" name="Text Box 17"/>
              <p:cNvSpPr txBox="1">
                <a:spLocks noChangeArrowheads="1"/>
              </p:cNvSpPr>
              <p:nvPr/>
            </p:nvSpPr>
            <p:spPr bwMode="auto">
              <a:xfrm>
                <a:off x="3462453" y="700486"/>
                <a:ext cx="2100807" cy="333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Two 9-cell SC cavities</a:t>
                </a:r>
              </a:p>
            </p:txBody>
          </p:sp>
        </p:grpSp>
        <p:cxnSp>
          <p:nvCxnSpPr>
            <p:cNvPr id="35" name="直線矢印コネクタ 34"/>
            <p:cNvCxnSpPr/>
            <p:nvPr/>
          </p:nvCxnSpPr>
          <p:spPr>
            <a:xfrm flipH="1">
              <a:off x="6765042" y="4477544"/>
              <a:ext cx="524040" cy="292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7417709" y="4477544"/>
              <a:ext cx="158800" cy="7731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3" name="Line 36"/>
            <p:cNvSpPr>
              <a:spLocks noChangeShapeType="1"/>
            </p:cNvSpPr>
            <p:nvPr/>
          </p:nvSpPr>
          <p:spPr bwMode="auto">
            <a:xfrm flipH="1">
              <a:off x="8034686" y="4529932"/>
              <a:ext cx="180975" cy="87471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54" name="Line 36"/>
            <p:cNvSpPr>
              <a:spLocks noChangeShapeType="1"/>
            </p:cNvSpPr>
            <p:nvPr/>
          </p:nvSpPr>
          <p:spPr bwMode="auto">
            <a:xfrm flipH="1">
              <a:off x="6518623" y="4479132"/>
              <a:ext cx="1666875" cy="25876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 flipV="1">
              <a:off x="8102138" y="5609432"/>
              <a:ext cx="433523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6" name="テキスト ボックス 13"/>
            <p:cNvSpPr txBox="1">
              <a:spLocks noChangeArrowheads="1"/>
            </p:cNvSpPr>
            <p:nvPr/>
          </p:nvSpPr>
          <p:spPr bwMode="auto">
            <a:xfrm>
              <a:off x="7736236" y="5949157"/>
              <a:ext cx="898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e-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H="1" flipV="1">
              <a:off x="5710610" y="4407694"/>
              <a:ext cx="436699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/>
          <p:cNvSpPr/>
          <p:nvPr/>
        </p:nvSpPr>
        <p:spPr>
          <a:xfrm>
            <a:off x="6221586" y="951781"/>
            <a:ext cx="10985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75438" y="413926"/>
            <a:ext cx="3087688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HOM damped  (for 100mA circulation to suppress HOM-BBU in design)</a:t>
            </a:r>
          </a:p>
          <a:p>
            <a:pPr>
              <a:defRPr/>
            </a:pPr>
            <a:r>
              <a:rPr lang="en-US" altLang="ja-JP" sz="12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9-cell cavity (ERL-model2)× 2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194379" y="140050"/>
            <a:ext cx="4698765" cy="4329113"/>
          </a:xfrm>
          <a:prstGeom prst="roundRect">
            <a:avLst>
              <a:gd name="adj" fmla="val 317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25" name="テキスト ボックス 8"/>
          <p:cNvSpPr txBox="1">
            <a:spLocks noChangeArrowheads="1"/>
          </p:cNvSpPr>
          <p:nvPr/>
        </p:nvSpPr>
        <p:spPr bwMode="auto">
          <a:xfrm>
            <a:off x="7227708" y="3977682"/>
            <a:ext cx="466543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Requirement was satisfied at V.T</a:t>
            </a:r>
            <a:r>
              <a:rPr lang="en-US" altLang="ja-JP" sz="1200" u="sng" dirty="0">
                <a:latin typeface="Arial" panose="020B0604020202020204" pitchFamily="34" charset="0"/>
              </a:rPr>
              <a:t>. </a:t>
            </a:r>
            <a:r>
              <a:rPr lang="en-US" altLang="ja-JP" sz="1200" b="1" u="sng" dirty="0">
                <a:latin typeface="Arial" panose="020B0604020202020204" pitchFamily="34" charset="0"/>
              </a:rPr>
              <a:t>Issue</a:t>
            </a:r>
            <a:r>
              <a:rPr lang="en-US" altLang="ja-JP" sz="1200" b="1" dirty="0">
                <a:latin typeface="Arial" panose="020B0604020202020204" pitchFamily="34" charset="0"/>
              </a:rPr>
              <a:t>:</a:t>
            </a:r>
            <a:r>
              <a:rPr lang="en-US" altLang="ja-JP" sz="1200" dirty="0">
                <a:latin typeface="Arial" panose="020B0604020202020204" pitchFamily="34" charset="0"/>
              </a:rPr>
              <a:t> Heavy F.E was met @9-10MV/m after string assembly. &amp; </a:t>
            </a:r>
            <a:r>
              <a:rPr lang="en-US" altLang="ja-JP" sz="1200" dirty="0">
                <a:latin typeface="Arial" panose="020B0604020202020204" pitchFamily="34" charset="0"/>
                <a:sym typeface="Wingdings" panose="05000000000000000000" pitchFamily="2" charset="2"/>
              </a:rPr>
              <a:t>met quench shown later In detail</a:t>
            </a:r>
            <a:endParaRPr lang="ja-JP" altLang="en-US" sz="1200" dirty="0">
              <a:latin typeface="Arial" panose="020B0604020202020204" pitchFamily="34" charset="0"/>
            </a:endParaRPr>
          </a:p>
        </p:txBody>
      </p:sp>
      <p:sp>
        <p:nvSpPr>
          <p:cNvPr id="4126" name="テキスト ボックス 9"/>
          <p:cNvSpPr txBox="1">
            <a:spLocks noChangeArrowheads="1"/>
          </p:cNvSpPr>
          <p:nvPr/>
        </p:nvSpPr>
        <p:spPr bwMode="auto">
          <a:xfrm>
            <a:off x="3264073" y="3125068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F0"/>
                </a:solidFill>
                <a:latin typeface="Arial" panose="020B0604020202020204" pitchFamily="34" charset="0"/>
              </a:rPr>
              <a:t>3MeV</a:t>
            </a:r>
            <a:endParaRPr lang="ja-JP" altLang="en-US" sz="18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テキスト ボックス 52"/>
          <p:cNvSpPr txBox="1">
            <a:spLocks noChangeArrowheads="1"/>
          </p:cNvSpPr>
          <p:nvPr/>
        </p:nvSpPr>
        <p:spPr bwMode="auto">
          <a:xfrm>
            <a:off x="2290937" y="781918"/>
            <a:ext cx="91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FF"/>
                </a:solidFill>
                <a:latin typeface="Arial" panose="020B0604020202020204" pitchFamily="34" charset="0"/>
              </a:rPr>
              <a:t>20MeV</a:t>
            </a:r>
            <a:endParaRPr lang="ja-JP" altLang="en-US" sz="18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4128" name="Picture 2" descr="2セルクライオスタット（ホワイト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22978"/>
          <a:stretch>
            <a:fillRect/>
          </a:stretch>
        </p:blipFill>
        <p:spPr bwMode="auto">
          <a:xfrm>
            <a:off x="3724681" y="4248820"/>
            <a:ext cx="2259972" cy="18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直線矢印コネクタ 58"/>
          <p:cNvCxnSpPr/>
          <p:nvPr/>
        </p:nvCxnSpPr>
        <p:spPr>
          <a:xfrm flipH="1" flipV="1">
            <a:off x="5031193" y="5374556"/>
            <a:ext cx="355600" cy="2667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0" name="テキスト ボックス 45"/>
          <p:cNvSpPr txBox="1">
            <a:spLocks noChangeArrowheads="1"/>
          </p:cNvSpPr>
          <p:nvPr/>
        </p:nvSpPr>
        <p:spPr bwMode="auto">
          <a:xfrm>
            <a:off x="5136907" y="5562316"/>
            <a:ext cx="11652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FF6600"/>
                </a:solidFill>
                <a:latin typeface="Comic Sans MS" panose="030F0702030302020204" pitchFamily="66" charset="0"/>
              </a:rPr>
              <a:t>Input Coupler</a:t>
            </a:r>
            <a:endParaRPr lang="ja-JP" altLang="en-US" sz="12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直線矢印コネクタ 61"/>
          <p:cNvCxnSpPr>
            <a:stCxn id="4132" idx="1"/>
          </p:cNvCxnSpPr>
          <p:nvPr/>
        </p:nvCxnSpPr>
        <p:spPr>
          <a:xfrm flipH="1" flipV="1">
            <a:off x="4329520" y="5585694"/>
            <a:ext cx="611186" cy="4604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テキスト ボックス 47"/>
          <p:cNvSpPr txBox="1">
            <a:spLocks noChangeArrowheads="1"/>
          </p:cNvSpPr>
          <p:nvPr/>
        </p:nvSpPr>
        <p:spPr bwMode="auto">
          <a:xfrm>
            <a:off x="4940707" y="5831076"/>
            <a:ext cx="1241425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7030A0"/>
                </a:solidFill>
                <a:latin typeface="Comic Sans MS" panose="030F0702030302020204" pitchFamily="66" charset="0"/>
              </a:rPr>
              <a:t>HOM Coupler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7030A0"/>
                </a:solidFill>
                <a:latin typeface="Comic Sans MS" panose="030F0702030302020204" pitchFamily="66" charset="0"/>
              </a:rPr>
              <a:t>RF Feedthrough</a:t>
            </a:r>
            <a:endParaRPr lang="ja-JP" altLang="en-US" sz="11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4523195" y="4444281"/>
            <a:ext cx="100013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テキスト ボックス 50"/>
          <p:cNvSpPr txBox="1">
            <a:spLocks noChangeArrowheads="1"/>
          </p:cNvSpPr>
          <p:nvPr/>
        </p:nvSpPr>
        <p:spPr bwMode="auto">
          <a:xfrm>
            <a:off x="4115940" y="4156348"/>
            <a:ext cx="100488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2-cell Cavity</a:t>
            </a:r>
            <a:endParaRPr lang="ja-JP" alt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H="1">
            <a:off x="5175657" y="4190281"/>
            <a:ext cx="336550" cy="8429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テキスト ボックス 58"/>
          <p:cNvSpPr txBox="1">
            <a:spLocks noChangeArrowheads="1"/>
          </p:cNvSpPr>
          <p:nvPr/>
        </p:nvSpPr>
        <p:spPr bwMode="auto">
          <a:xfrm>
            <a:off x="5356399" y="3501009"/>
            <a:ext cx="6080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00B050"/>
                </a:solidFill>
                <a:latin typeface="Comic Sans MS" panose="030F0702030302020204" pitchFamily="66" charset="0"/>
              </a:rPr>
              <a:t>Tuner</a:t>
            </a:r>
            <a:endParaRPr lang="ja-JP" altLang="en-US" sz="12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37" name="Text Box 18"/>
          <p:cNvSpPr txBox="1">
            <a:spLocks noChangeArrowheads="1"/>
          </p:cNvSpPr>
          <p:nvPr/>
        </p:nvSpPr>
        <p:spPr bwMode="auto">
          <a:xfrm>
            <a:off x="3635782" y="4504606"/>
            <a:ext cx="9271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C00000"/>
                </a:solidFill>
                <a:latin typeface="Arial" panose="020B0604020202020204" pitchFamily="34" charset="0"/>
              </a:rPr>
              <a:t>Cryostat</a:t>
            </a:r>
          </a:p>
        </p:txBody>
      </p:sp>
      <p:cxnSp>
        <p:nvCxnSpPr>
          <p:cNvPr id="69" name="直線矢印コネクタ 68"/>
          <p:cNvCxnSpPr/>
          <p:nvPr/>
        </p:nvCxnSpPr>
        <p:spPr>
          <a:xfrm flipV="1">
            <a:off x="3645334" y="5730592"/>
            <a:ext cx="373062" cy="219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9" name="テキスト ボックス 13"/>
          <p:cNvSpPr txBox="1">
            <a:spLocks noChangeArrowheads="1"/>
          </p:cNvSpPr>
          <p:nvPr/>
        </p:nvSpPr>
        <p:spPr bwMode="auto">
          <a:xfrm>
            <a:off x="3648481" y="5883682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e-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68650" y="3831507"/>
            <a:ext cx="6302384" cy="2952749"/>
          </a:xfrm>
          <a:prstGeom prst="roundRect">
            <a:avLst>
              <a:gd name="adj" fmla="val 31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41" name="テキスト ボックス 7"/>
          <p:cNvSpPr txBox="1">
            <a:spLocks noChangeArrowheads="1"/>
          </p:cNvSpPr>
          <p:nvPr/>
        </p:nvSpPr>
        <p:spPr bwMode="auto">
          <a:xfrm>
            <a:off x="427619" y="3849586"/>
            <a:ext cx="19034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Injector module</a:t>
            </a:r>
            <a:endParaRPr lang="ja-JP" altLang="en-US" sz="18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331046" y="4314834"/>
            <a:ext cx="1612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2-cell cavity × 3</a:t>
            </a:r>
          </a:p>
          <a:p>
            <a:pPr>
              <a:defRPr/>
            </a:pPr>
            <a:r>
              <a:rPr lang="en-US" altLang="ja-JP" sz="14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Double coupler</a:t>
            </a:r>
            <a:endParaRPr lang="ja-JP" altLang="en-US" sz="1400" b="1" dirty="0">
              <a:solidFill>
                <a:srgbClr val="3333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143" name="Text Box 19"/>
          <p:cNvSpPr txBox="1">
            <a:spLocks noChangeArrowheads="1"/>
          </p:cNvSpPr>
          <p:nvPr/>
        </p:nvSpPr>
        <p:spPr bwMode="auto">
          <a:xfrm>
            <a:off x="1231412" y="4769552"/>
            <a:ext cx="2192338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Input power 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10kW/coupler (10mA, 5MeV)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 dirty="0">
                <a:solidFill>
                  <a:srgbClr val="3333FF"/>
                </a:solidFill>
                <a:latin typeface="Arial" panose="020B0604020202020204" pitchFamily="34" charset="0"/>
              </a:rPr>
              <a:t>180kW/coupler (100mA, 10MeV) </a:t>
            </a:r>
            <a:endParaRPr lang="en-US" altLang="ja-JP" sz="1000" b="1" baseline="500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 dirty="0" err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 dirty="0" err="1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7.6MV/m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5MeV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ja-JP" sz="1000" b="1" dirty="0">
                <a:solidFill>
                  <a:srgbClr val="3333FF"/>
                </a:solidFill>
                <a:latin typeface="Arial" panose="020B0604020202020204" pitchFamily="34" charset="0"/>
              </a:rPr>
              <a:t>15MV/m (10MeV)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4" name="テキスト ボックス 13"/>
          <p:cNvSpPr txBox="1">
            <a:spLocks noChangeArrowheads="1"/>
          </p:cNvSpPr>
          <p:nvPr/>
        </p:nvSpPr>
        <p:spPr bwMode="auto">
          <a:xfrm>
            <a:off x="4973454" y="3084091"/>
            <a:ext cx="179758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Target Energy : 35MeV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3333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Change 20MeV due to field emission</a:t>
            </a:r>
            <a:endParaRPr lang="en-US" altLang="ja-JP" sz="1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4145" name="Text Box 19"/>
          <p:cNvSpPr txBox="1">
            <a:spLocks noChangeArrowheads="1"/>
          </p:cNvSpPr>
          <p:nvPr/>
        </p:nvSpPr>
        <p:spPr bwMode="auto">
          <a:xfrm>
            <a:off x="7637637" y="1069168"/>
            <a:ext cx="2646363" cy="846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Input power : 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20kW CW (SW) </a:t>
            </a:r>
            <a:endParaRPr lang="en-US" altLang="ja-JP" sz="1000" b="1" baseline="500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 dirty="0" err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 dirty="0" err="1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        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15 MV/m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design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6" name="テキスト ボックス 78"/>
          <p:cNvSpPr txBox="1">
            <a:spLocks noChangeArrowheads="1"/>
          </p:cNvSpPr>
          <p:nvPr/>
        </p:nvSpPr>
        <p:spPr bwMode="auto">
          <a:xfrm>
            <a:off x="551383" y="6228652"/>
            <a:ext cx="616709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1200" b="1" u="sng" dirty="0"/>
              <a:t>Issue: </a:t>
            </a:r>
            <a:r>
              <a:rPr lang="en-US" altLang="ja-JP" sz="1200" dirty="0"/>
              <a:t>We met the HOM coupler heating if field </a:t>
            </a:r>
            <a:r>
              <a:rPr lang="en-US" altLang="ja-JP" sz="1200" dirty="0" err="1"/>
              <a:t>inceased</a:t>
            </a:r>
            <a:r>
              <a:rPr lang="en-US" altLang="ja-JP" sz="1200" dirty="0"/>
              <a:t> more than 7MV/m. It is the reason for  heating not  perfectly to be </a:t>
            </a:r>
            <a:r>
              <a:rPr lang="en-US" altLang="ja-JP" sz="1200" dirty="0" err="1"/>
              <a:t>filiterd</a:t>
            </a:r>
            <a:r>
              <a:rPr lang="en-US" altLang="ja-JP" sz="1200" dirty="0"/>
              <a:t> in HOM coupler </a:t>
            </a:r>
            <a:r>
              <a:rPr lang="en-US" altLang="ja-JP" sz="1200" dirty="0" err="1"/>
              <a:t>iand</a:t>
            </a:r>
            <a:r>
              <a:rPr lang="en-US" altLang="ja-JP" sz="1200" dirty="0"/>
              <a:t> results in </a:t>
            </a:r>
            <a:r>
              <a:rPr lang="en-US" altLang="ja-JP" sz="1200" dirty="0">
                <a:sym typeface="Wingdings" panose="05000000000000000000" pitchFamily="2" charset="2"/>
              </a:rPr>
              <a:t>lower Q0 than 1x10</a:t>
            </a:r>
            <a:r>
              <a:rPr lang="en-US" altLang="ja-JP" sz="1200" baseline="30000" dirty="0">
                <a:sym typeface="Wingdings" panose="05000000000000000000" pitchFamily="2" charset="2"/>
              </a:rPr>
              <a:t>10</a:t>
            </a:r>
            <a:r>
              <a:rPr lang="en-US" altLang="ja-JP" sz="1200" dirty="0">
                <a:sym typeface="Wingdings" panose="05000000000000000000" pitchFamily="2" charset="2"/>
              </a:rPr>
              <a:t>.</a:t>
            </a:r>
            <a:endParaRPr lang="en-US" altLang="ja-JP" sz="1200" dirty="0"/>
          </a:p>
        </p:txBody>
      </p:sp>
      <p:sp>
        <p:nvSpPr>
          <p:cNvPr id="19" name="下矢印 18"/>
          <p:cNvSpPr/>
          <p:nvPr/>
        </p:nvSpPr>
        <p:spPr>
          <a:xfrm>
            <a:off x="4341987" y="3128243"/>
            <a:ext cx="202009" cy="581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6508566" y="1723779"/>
            <a:ext cx="550873" cy="225874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1" name="Picture 978" descr="ERL_20080527Di-00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59" y="2152921"/>
            <a:ext cx="1100915" cy="73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xfrm>
            <a:off x="8861013" y="645417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902D6-9879-493E-91A3-A1642120FAC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75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61531"/>
              </p:ext>
            </p:extLst>
          </p:nvPr>
        </p:nvGraphicFramePr>
        <p:xfrm>
          <a:off x="6894923" y="4809521"/>
          <a:ext cx="4745694" cy="19510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8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beam energy</a:t>
                      </a:r>
                      <a:endParaRPr kumimoji="1" lang="en-US" altLang="ja-JP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MeV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 20MeV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17.5MeV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Injector energy</a:t>
                      </a:r>
                      <a:endParaRPr kumimoji="1" lang="en-US" altLang="ja-JP" sz="1400" b="0" i="0" u="none" strike="noStrike" kern="1200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MeV 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2.9MeV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</a:t>
                      </a:r>
                      <a:endParaRPr kumimoji="1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mA (initial goal)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100mA (final)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Normalized emittance</a:t>
                      </a:r>
                      <a:endParaRPr kumimoji="1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‒ 1</a:t>
                      </a:r>
                      <a:r>
                        <a:rPr kumimoji="1" lang="ja-JP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(bunch compressed)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1-3ps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100fs (short bunch)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テキスト ボックス 40"/>
          <p:cNvSpPr txBox="1">
            <a:spLocks noChangeArrowheads="1"/>
          </p:cNvSpPr>
          <p:nvPr/>
        </p:nvSpPr>
        <p:spPr bwMode="auto">
          <a:xfrm>
            <a:off x="8108539" y="4492021"/>
            <a:ext cx="2682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</a:rPr>
              <a:t>Design parameters of the cERL</a:t>
            </a:r>
            <a:endParaRPr lang="ja-JP" altLang="en-US" sz="1400">
              <a:latin typeface="Arial" panose="020B0604020202020204" pitchFamily="34" charset="0"/>
            </a:endParaRPr>
          </a:p>
        </p:txBody>
      </p:sp>
      <p:pic>
        <p:nvPicPr>
          <p:cNvPr id="77" name="Picture 2" descr="ERL 2cell #2 20090424Di-0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1488"/>
          <a:stretch>
            <a:fillRect/>
          </a:stretch>
        </p:blipFill>
        <p:spPr bwMode="auto">
          <a:xfrm>
            <a:off x="2329399" y="3585444"/>
            <a:ext cx="993222" cy="7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073416" y="331019"/>
            <a:ext cx="1584411" cy="542974"/>
            <a:chOff x="2098517" y="331019"/>
            <a:chExt cx="1584411" cy="542974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2098517" y="672029"/>
              <a:ext cx="500248" cy="201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10812" y="331019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3333FF"/>
                  </a:solidFill>
                </a:rPr>
                <a:t>17.5 MeV</a:t>
              </a:r>
              <a:endParaRPr kumimoji="1" lang="ja-JP" altLang="en-US" dirty="0">
                <a:solidFill>
                  <a:srgbClr val="3333FF"/>
                </a:solidFill>
              </a:endParaRPr>
            </a:p>
          </p:txBody>
        </p:sp>
      </p:grpSp>
      <p:sp>
        <p:nvSpPr>
          <p:cNvPr id="2" name="Text Box 33">
            <a:extLst>
              <a:ext uri="{FF2B5EF4-FFF2-40B4-BE49-F238E27FC236}">
                <a16:creationId xmlns:a16="http://schemas.microsoft.com/office/drawing/2014/main" id="{C796BE1D-9C45-1336-97E7-AD892416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19" y="4142884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B050"/>
                </a:solidFill>
                <a:latin typeface="Arial" panose="020B0604020202020204" pitchFamily="34" charset="0"/>
              </a:rPr>
              <a:t>Tuner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1C34FE3-4F95-0C7E-359D-94C717156577}"/>
              </a:ext>
            </a:extLst>
          </p:cNvPr>
          <p:cNvCxnSpPr/>
          <p:nvPr/>
        </p:nvCxnSpPr>
        <p:spPr>
          <a:xfrm flipV="1">
            <a:off x="6096000" y="331019"/>
            <a:ext cx="949870" cy="45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0EC507-6A87-5BDB-3407-7279C4D40B97}"/>
              </a:ext>
            </a:extLst>
          </p:cNvPr>
          <p:cNvSpPr txBox="1"/>
          <p:nvPr/>
        </p:nvSpPr>
        <p:spPr>
          <a:xfrm>
            <a:off x="5387011" y="-75302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Irradiation beam</a:t>
            </a:r>
          </a:p>
          <a:p>
            <a:r>
              <a:rPr lang="en-US" altLang="ja-JP" sz="1400" dirty="0"/>
              <a:t>Line (IR) (2019)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48251C-FFF9-647D-C97E-CB8D33655A68}"/>
              </a:ext>
            </a:extLst>
          </p:cNvPr>
          <p:cNvSpPr txBox="1"/>
          <p:nvPr/>
        </p:nvSpPr>
        <p:spPr>
          <a:xfrm>
            <a:off x="3260898" y="3873168"/>
            <a:ext cx="3547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/>
              <a:t>K. Watanabe, et al. “Development of the superconducting rf 2-cell cavity for </a:t>
            </a:r>
            <a:r>
              <a:rPr lang="en-US" altLang="ja-JP" sz="800" dirty="0" err="1"/>
              <a:t>cERL</a:t>
            </a:r>
            <a:r>
              <a:rPr lang="en-US" altLang="ja-JP" sz="800" dirty="0"/>
              <a:t> injector at KEK”  </a:t>
            </a:r>
            <a:r>
              <a:rPr lang="en-US" altLang="ja-JP" sz="800" dirty="0" err="1"/>
              <a:t>Nucl</a:t>
            </a:r>
            <a:r>
              <a:rPr lang="en-US" altLang="ja-JP" sz="800" dirty="0"/>
              <a:t>. </a:t>
            </a:r>
            <a:r>
              <a:rPr lang="en-US" altLang="ja-JP" sz="800" dirty="0" err="1"/>
              <a:t>Instru</a:t>
            </a:r>
            <a:r>
              <a:rPr lang="en-US" altLang="ja-JP" sz="800" dirty="0"/>
              <a:t>. Meth. A Vol. 714, p67-82 (2013)</a:t>
            </a:r>
            <a:endParaRPr lang="ja-JP" altLang="en-US" sz="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425D8D-68BA-5EFE-B221-5D3DAC5C81A2}"/>
              </a:ext>
            </a:extLst>
          </p:cNvPr>
          <p:cNvSpPr txBox="1"/>
          <p:nvPr/>
        </p:nvSpPr>
        <p:spPr>
          <a:xfrm>
            <a:off x="10433675" y="1000397"/>
            <a:ext cx="14399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 err="1"/>
              <a:t>H.Sakai</a:t>
            </a:r>
            <a:r>
              <a:rPr lang="en-US" altLang="ja-JP" sz="800" dirty="0"/>
              <a:t> et al. “Field emission studies in vertical test and during cryomodule operation using precise x-ray mapping system”. Phys. Rev. Accel. Beams 22, 022002 (2019)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52881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3"/>
          <p:cNvSpPr txBox="1">
            <a:spLocks noGrp="1"/>
          </p:cNvSpPr>
          <p:nvPr/>
        </p:nvSpPr>
        <p:spPr bwMode="auto">
          <a:xfrm>
            <a:off x="9021642" y="6500812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fld id="{E6FCC007-7F15-48BF-97DC-0A596EFA41D1}" type="slidenum">
              <a:rPr lang="en-US" altLang="ja-JP" sz="105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None/>
              </a:pPr>
              <a:t>3</a:t>
            </a:fld>
            <a:endParaRPr lang="en-US" altLang="ja-JP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Group 2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638339"/>
              </p:ext>
            </p:extLst>
          </p:nvPr>
        </p:nvGraphicFramePr>
        <p:xfrm>
          <a:off x="380272" y="962818"/>
          <a:ext cx="10381514" cy="1602087"/>
        </p:xfrm>
        <a:graphic>
          <a:graphicData uri="http://schemas.openxmlformats.org/drawingml/2006/table">
            <a:tbl>
              <a:tblPr/>
              <a:tblGrid>
                <a:gridCol w="99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34605421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4121570799"/>
                    </a:ext>
                  </a:extLst>
                </a:gridCol>
              </a:tblGrid>
              <a:tr h="115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2012</a:t>
                      </a: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2013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2014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2017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2018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2019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2020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2021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2022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91181" y="2096801"/>
            <a:ext cx="925101" cy="17031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55687" y="1690016"/>
            <a:ext cx="271497" cy="1703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065" y="1264417"/>
            <a:ext cx="1138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</a:t>
            </a:r>
            <a:r>
              <a:rPr lang="ja-JP" altLang="en-US" sz="9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of injector&amp; main </a:t>
            </a:r>
            <a:r>
              <a:rPr lang="en-US" altLang="ja-JP" sz="900" dirty="0" err="1">
                <a:solidFill>
                  <a:srgbClr val="FF0000"/>
                </a:solidFill>
                <a:latin typeface="Calibri"/>
                <a:ea typeface="ＭＳ Ｐゴシック"/>
              </a:rPr>
              <a:t>linac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74111" y="2070076"/>
            <a:ext cx="326296" cy="22376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74401" y="1701802"/>
            <a:ext cx="599531" cy="146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40806" y="1278519"/>
            <a:ext cx="1049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 of cERL (with loop)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73932" y="2052332"/>
            <a:ext cx="463475" cy="259257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62421" y="1690016"/>
            <a:ext cx="301663" cy="170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0170" y="124347"/>
            <a:ext cx="2444278" cy="622718"/>
            <a:chOff x="318450" y="1530897"/>
            <a:chExt cx="3198349" cy="830290"/>
          </a:xfrm>
        </p:grpSpPr>
        <p:sp>
          <p:nvSpPr>
            <p:cNvPr id="23" name="角丸四角形 22"/>
            <p:cNvSpPr/>
            <p:nvPr/>
          </p:nvSpPr>
          <p:spPr>
            <a:xfrm>
              <a:off x="318450" y="1530897"/>
              <a:ext cx="3198349" cy="83029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82661" y="1666717"/>
              <a:ext cx="339321" cy="21185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79634" y="1909675"/>
              <a:ext cx="1373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latin typeface="Calibri"/>
                  <a:ea typeface="ＭＳ Ｐゴシック"/>
                </a:rPr>
                <a:t>   Operation</a:t>
              </a:r>
              <a:endParaRPr lang="ja-JP" altLang="en-US" sz="1200" dirty="0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15905" y="1617321"/>
              <a:ext cx="25367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3333FF"/>
                  </a:solidFill>
                  <a:latin typeface="Calibri"/>
                  <a:ea typeface="ＭＳ Ｐゴシック"/>
                </a:rPr>
                <a:t>Construction, Maintenance</a:t>
              </a:r>
              <a:endParaRPr lang="ja-JP" altLang="en-US" sz="1200" dirty="0">
                <a:solidFill>
                  <a:srgbClr val="3333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90866" y="2020289"/>
              <a:ext cx="339321" cy="211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537261" y="2325688"/>
            <a:ext cx="1004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recirculation loop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54457" y="1315836"/>
            <a:ext cx="10391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Increasing the beam  current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5708" y="1291847"/>
            <a:ext cx="932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 of LCS system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55" y="1572893"/>
            <a:ext cx="11258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</a:t>
            </a:r>
          </a:p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Injector and main </a:t>
            </a:r>
            <a:r>
              <a:rPr lang="en-US" altLang="ja-JP" sz="900" dirty="0" err="1">
                <a:solidFill>
                  <a:srgbClr val="3333FF"/>
                </a:solidFill>
                <a:latin typeface="Calibri"/>
                <a:ea typeface="ＭＳ Ｐゴシック"/>
              </a:rPr>
              <a:t>linac</a:t>
            </a:r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900" dirty="0" err="1">
                <a:solidFill>
                  <a:srgbClr val="3333FF"/>
                </a:solidFill>
                <a:latin typeface="Calibri"/>
                <a:ea typeface="ＭＳ Ｐゴシック"/>
              </a:rPr>
              <a:t>cryomodule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14171" y="2336409"/>
            <a:ext cx="1011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LCS system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302455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54353" y="1268123"/>
            <a:ext cx="10834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High bunch charge</a:t>
            </a:r>
          </a:p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&amp; THz study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67068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467170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382293" y="1326600"/>
            <a:ext cx="101161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1mA again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50" name="タイトル 49"/>
          <p:cNvSpPr>
            <a:spLocks noGrp="1"/>
          </p:cNvSpPr>
          <p:nvPr>
            <p:ph type="title" idx="4294967295"/>
          </p:nvPr>
        </p:nvSpPr>
        <p:spPr>
          <a:xfrm>
            <a:off x="2475391" y="10722"/>
            <a:ext cx="9507788" cy="431023"/>
          </a:xfrm>
        </p:spPr>
        <p:txBody>
          <a:bodyPr/>
          <a:lstStyle/>
          <a:p>
            <a:pPr rtl="0" eaLnBrk="1" fontAlgn="auto" hangingPunct="1"/>
            <a:r>
              <a:rPr lang="en-US" altLang="ja-JP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Operational history of </a:t>
            </a:r>
            <a:r>
              <a:rPr lang="en-US" altLang="ja-JP" sz="2800" dirty="0" err="1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cERL</a:t>
            </a:r>
            <a:r>
              <a:rPr lang="en-US" altLang="ja-JP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cryomodule (almost 10 years) </a:t>
            </a:r>
            <a:endParaRPr lang="ja-JP" altLang="ja-JP" dirty="0">
              <a:effectLst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1588947" y="706363"/>
            <a:ext cx="16172" cy="1983429"/>
          </a:xfrm>
          <a:prstGeom prst="line">
            <a:avLst/>
          </a:prstGeom>
          <a:ln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1605120" y="815107"/>
            <a:ext cx="112332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2570563" y="494489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CC"/>
                </a:solidFill>
              </a:rPr>
              <a:t>Start beam operation</a:t>
            </a:r>
            <a:endParaRPr lang="ja-JP" altLang="en-US" sz="1400" dirty="0">
              <a:solidFill>
                <a:srgbClr val="0000CC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655000" y="2067437"/>
            <a:ext cx="617179" cy="22904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30251" y="2353202"/>
            <a:ext cx="1046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RI beamline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085350" y="1278462"/>
            <a:ext cx="90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RI beam test &amp; production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171674" y="1665232"/>
            <a:ext cx="333494" cy="21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>
            <a:cxnSpLocks/>
          </p:cNvCxnSpPr>
          <p:nvPr/>
        </p:nvCxnSpPr>
        <p:spPr>
          <a:xfrm>
            <a:off x="1605120" y="882237"/>
            <a:ext cx="8595764" cy="27737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601094" y="577515"/>
            <a:ext cx="1806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Beam operation</a:t>
            </a:r>
            <a:endParaRPr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240910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394963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8662" y="6413361"/>
            <a:ext cx="114968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FF"/>
                </a:solidFill>
              </a:rPr>
              <a:t>What happened in long term beam operation ? And how </a:t>
            </a:r>
            <a:r>
              <a:rPr lang="en-US" altLang="ja-JP" dirty="0">
                <a:solidFill>
                  <a:srgbClr val="FF00FF"/>
                </a:solidFill>
              </a:rPr>
              <a:t>do we</a:t>
            </a:r>
            <a:r>
              <a:rPr kumimoji="1" lang="en-US" altLang="ja-JP" dirty="0">
                <a:solidFill>
                  <a:srgbClr val="FF00FF"/>
                </a:solidFill>
              </a:rPr>
              <a:t> keep cavity performance in latest three years? 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658390" y="1989890"/>
            <a:ext cx="90031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1mA ERL achieved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1238701" y="1688766"/>
            <a:ext cx="117940" cy="1728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7677928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749096" y="2093137"/>
            <a:ext cx="427054" cy="177647"/>
          </a:xfrm>
          <a:prstGeom prst="rect">
            <a:avLst/>
          </a:prstGeom>
          <a:solidFill>
            <a:srgbClr val="3333F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335508" y="2022293"/>
            <a:ext cx="87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IR-FEL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8214752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8972779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8598069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08935E-8149-1624-6469-07DFC6ED099E}"/>
              </a:ext>
            </a:extLst>
          </p:cNvPr>
          <p:cNvSpPr/>
          <p:nvPr/>
        </p:nvSpPr>
        <p:spPr>
          <a:xfrm>
            <a:off x="9553224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927725-DFA2-562D-3852-ED35E7D6F8A3}"/>
              </a:ext>
            </a:extLst>
          </p:cNvPr>
          <p:cNvSpPr/>
          <p:nvPr/>
        </p:nvSpPr>
        <p:spPr>
          <a:xfrm>
            <a:off x="10057280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2CD7DC-3830-F255-C54F-1F80A71C4FEC}"/>
              </a:ext>
            </a:extLst>
          </p:cNvPr>
          <p:cNvSpPr/>
          <p:nvPr/>
        </p:nvSpPr>
        <p:spPr>
          <a:xfrm>
            <a:off x="10200883" y="2089675"/>
            <a:ext cx="879145" cy="184570"/>
          </a:xfrm>
          <a:prstGeom prst="rect">
            <a:avLst/>
          </a:prstGeom>
          <a:solidFill>
            <a:srgbClr val="3333F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D2BF3F-315A-89CE-2775-0ABC55D5233F}"/>
              </a:ext>
            </a:extLst>
          </p:cNvPr>
          <p:cNvSpPr txBox="1"/>
          <p:nvPr/>
        </p:nvSpPr>
        <p:spPr>
          <a:xfrm>
            <a:off x="10163265" y="2293845"/>
            <a:ext cx="1150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Cryogenic &amp;Gun maintenance work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B5A43-B874-9331-3A97-E4CFD79FDD95}"/>
              </a:ext>
            </a:extLst>
          </p:cNvPr>
          <p:cNvSpPr txBox="1"/>
          <p:nvPr/>
        </p:nvSpPr>
        <p:spPr>
          <a:xfrm>
            <a:off x="8518703" y="1250073"/>
            <a:ext cx="737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IR-FEL operation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94EAC8-E1D9-6F2E-AA2F-251316DB2E90}"/>
              </a:ext>
            </a:extLst>
          </p:cNvPr>
          <p:cNvSpPr txBox="1"/>
          <p:nvPr/>
        </p:nvSpPr>
        <p:spPr>
          <a:xfrm>
            <a:off x="9926741" y="1257350"/>
            <a:ext cx="941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CW 0.3mA   ERL</a:t>
            </a:r>
          </a:p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with undulator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D37EC5-0754-BFCD-77D0-4526238CF8C1}"/>
              </a:ext>
            </a:extLst>
          </p:cNvPr>
          <p:cNvSpPr/>
          <p:nvPr/>
        </p:nvSpPr>
        <p:spPr>
          <a:xfrm>
            <a:off x="11136560" y="1684328"/>
            <a:ext cx="71168" cy="181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C9BE41A-DDF9-EDF5-78B5-F86B8EB0B439}"/>
              </a:ext>
            </a:extLst>
          </p:cNvPr>
          <p:cNvGrpSpPr/>
          <p:nvPr/>
        </p:nvGrpSpPr>
        <p:grpSpPr>
          <a:xfrm>
            <a:off x="6430361" y="481660"/>
            <a:ext cx="5301185" cy="2309023"/>
            <a:chOff x="6430361" y="481660"/>
            <a:chExt cx="5301185" cy="2309023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7643427" y="510693"/>
              <a:ext cx="408811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dirty="0">
                  <a:solidFill>
                    <a:srgbClr val="FF0000"/>
                  </a:solidFill>
                </a:rPr>
                <a:t>Talk about SRF operation (&amp; SRF R&amp;D )</a:t>
              </a:r>
              <a:endParaRPr lang="ja-JP" altLang="en-US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直線コネクタ 53"/>
            <p:cNvCxnSpPr>
              <a:cxnSpLocks/>
            </p:cNvCxnSpPr>
            <p:nvPr/>
          </p:nvCxnSpPr>
          <p:spPr>
            <a:xfrm>
              <a:off x="7622944" y="527794"/>
              <a:ext cx="8869" cy="226288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7675911" y="848161"/>
              <a:ext cx="25249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6250A2C-68D9-D61C-8EA2-6F5EB20212A7}"/>
                </a:ext>
              </a:extLst>
            </p:cNvPr>
            <p:cNvCxnSpPr/>
            <p:nvPr/>
          </p:nvCxnSpPr>
          <p:spPr>
            <a:xfrm>
              <a:off x="8896228" y="744254"/>
              <a:ext cx="0" cy="16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15FBD25-D757-7C52-2A6E-1B223655377E}"/>
                </a:ext>
              </a:extLst>
            </p:cNvPr>
            <p:cNvSpPr txBox="1"/>
            <p:nvPr/>
          </p:nvSpPr>
          <p:spPr>
            <a:xfrm>
              <a:off x="6430361" y="48166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ERL2019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265A3BB-3B91-BB2D-6503-05C3B67907FF}"/>
              </a:ext>
            </a:extLst>
          </p:cNvPr>
          <p:cNvSpPr txBox="1"/>
          <p:nvPr/>
        </p:nvSpPr>
        <p:spPr>
          <a:xfrm>
            <a:off x="335325" y="292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8C9A623-C0DC-AE36-8ABF-46B4C8ADB393}"/>
              </a:ext>
            </a:extLst>
          </p:cNvPr>
          <p:cNvGrpSpPr/>
          <p:nvPr/>
        </p:nvGrpSpPr>
        <p:grpSpPr>
          <a:xfrm>
            <a:off x="4441044" y="1977770"/>
            <a:ext cx="4438136" cy="4330924"/>
            <a:chOff x="4792989" y="1978415"/>
            <a:chExt cx="4438136" cy="4330924"/>
          </a:xfrm>
        </p:grpSpPr>
        <p:sp>
          <p:nvSpPr>
            <p:cNvPr id="32" name="下矢印 145">
              <a:extLst>
                <a:ext uri="{FF2B5EF4-FFF2-40B4-BE49-F238E27FC236}">
                  <a16:creationId xmlns:a16="http://schemas.microsoft.com/office/drawing/2014/main" id="{1ED760F3-864F-85C5-1FC0-6C6B988E6D86}"/>
                </a:ext>
              </a:extLst>
            </p:cNvPr>
            <p:cNvSpPr/>
            <p:nvPr/>
          </p:nvSpPr>
          <p:spPr>
            <a:xfrm flipV="1">
              <a:off x="5613352" y="1978415"/>
              <a:ext cx="289736" cy="738663"/>
            </a:xfrm>
            <a:prstGeom prst="down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838807F-A275-1C60-1BBB-A8B7BE7922EC}"/>
                </a:ext>
              </a:extLst>
            </p:cNvPr>
            <p:cNvGrpSpPr/>
            <p:nvPr/>
          </p:nvGrpSpPr>
          <p:grpSpPr>
            <a:xfrm>
              <a:off x="4792989" y="3572801"/>
              <a:ext cx="4164069" cy="2736538"/>
              <a:chOff x="4792989" y="3572801"/>
              <a:chExt cx="4164069" cy="2736538"/>
            </a:xfrm>
          </p:grpSpPr>
          <p:sp>
            <p:nvSpPr>
              <p:cNvPr id="153" name="正方形/長方形 152"/>
              <p:cNvSpPr/>
              <p:nvPr/>
            </p:nvSpPr>
            <p:spPr>
              <a:xfrm>
                <a:off x="5069715" y="5508974"/>
                <a:ext cx="3709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>
                    <a:solidFill>
                      <a:srgbClr val="3333FF"/>
                    </a:solidFill>
                  </a:rPr>
                  <a:t>But from 2017 ML1 did not reach more than 7MV after </a:t>
                </a:r>
                <a:r>
                  <a:rPr lang="en-US" altLang="ja-JP" sz="1200" u="sng" dirty="0">
                    <a:solidFill>
                      <a:srgbClr val="FF00FF"/>
                    </a:solidFill>
                  </a:rPr>
                  <a:t>unknown burst event</a:t>
                </a:r>
                <a:r>
                  <a:rPr lang="en-US" altLang="ja-JP" sz="1200" dirty="0">
                    <a:solidFill>
                      <a:srgbClr val="3333FF"/>
                    </a:solidFill>
                  </a:rPr>
                  <a:t>. (before reach &gt;10MV)</a:t>
                </a:r>
                <a:endParaRPr lang="ja-JP" altLang="en-US" sz="1200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9591806-217A-67AC-ACFA-82CF2993B098}"/>
                  </a:ext>
                </a:extLst>
              </p:cNvPr>
              <p:cNvSpPr txBox="1"/>
              <p:nvPr/>
            </p:nvSpPr>
            <p:spPr>
              <a:xfrm>
                <a:off x="4792989" y="5970785"/>
                <a:ext cx="416406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 err="1"/>
                  <a:t>H.Sakai</a:t>
                </a:r>
                <a:r>
                  <a:rPr lang="en-US" altLang="ja-JP" sz="800" dirty="0"/>
                  <a:t> et al. “LONG-TERM OPERATION WITH BEAM AND CAVITY PERFORMANCE</a:t>
                </a:r>
              </a:p>
              <a:p>
                <a:r>
                  <a:rPr lang="en-US" altLang="ja-JP" sz="800" dirty="0"/>
                  <a:t>DEGRADATION IN COMPACT-ERL MAIN LINAC IN KEK” Proc. of LIINAC2018</a:t>
                </a:r>
                <a:endParaRPr lang="ja-JP" altLang="en-US" sz="800" dirty="0"/>
              </a:p>
            </p:txBody>
          </p:sp>
          <p:pic>
            <p:nvPicPr>
              <p:cNvPr id="71" name="Picture 11" descr="ML1_cavity_processing_180308">
                <a:extLst>
                  <a:ext uri="{FF2B5EF4-FFF2-40B4-BE49-F238E27FC236}">
                    <a16:creationId xmlns:a16="http://schemas.microsoft.com/office/drawing/2014/main" id="{DE404700-62A6-0785-3EF1-F3A2E3E36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587" y="3572801"/>
                <a:ext cx="3519437" cy="1933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46B06436-40C6-3FBE-805B-509839C42396}"/>
                </a:ext>
              </a:extLst>
            </p:cNvPr>
            <p:cNvSpPr txBox="1"/>
            <p:nvPr/>
          </p:nvSpPr>
          <p:spPr>
            <a:xfrm>
              <a:off x="4909188" y="2692837"/>
              <a:ext cx="43219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u="sng" dirty="0"/>
                <a:t>(Main </a:t>
              </a:r>
              <a:r>
                <a:rPr lang="en-US" altLang="ja-JP" sz="1400" b="1" u="sng" dirty="0" err="1"/>
                <a:t>linac</a:t>
              </a:r>
              <a:r>
                <a:rPr lang="en-US" altLang="ja-JP" sz="1400" b="1" u="sng" dirty="0"/>
                <a:t> performance history</a:t>
              </a:r>
              <a:r>
                <a:rPr kumimoji="1" lang="en-US" altLang="ja-JP" sz="1400" b="1" u="sng" dirty="0"/>
                <a:t>) </a:t>
              </a:r>
              <a:r>
                <a:rPr kumimoji="1" lang="en-US" altLang="ja-JP" sz="1400" dirty="0"/>
                <a:t>Unknown burst event was occurred at ML1 </a:t>
              </a:r>
              <a:r>
                <a:rPr kumimoji="1" lang="en-US" altLang="ja-JP" sz="1400" b="1" dirty="0"/>
                <a:t>in 2017</a:t>
              </a:r>
              <a:r>
                <a:rPr lang="en-US" altLang="ja-JP" sz="1400" dirty="0"/>
                <a:t>. </a:t>
              </a:r>
              <a:r>
                <a:rPr lang="en-US" altLang="ja-JP" sz="1400" dirty="0">
                  <a:sym typeface="Wingdings" panose="05000000000000000000" pitchFamily="2" charset="2"/>
                </a:rPr>
                <a:t>Finally processed but quenched 6.9 MV. </a:t>
              </a:r>
              <a:endParaRPr lang="ja-JP" altLang="en-US" sz="1400" dirty="0"/>
            </a:p>
          </p:txBody>
        </p:sp>
      </p:grp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CC1101D5-2E55-F57C-990B-25BA7B22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14755"/>
              </p:ext>
            </p:extLst>
          </p:nvPr>
        </p:nvGraphicFramePr>
        <p:xfrm>
          <a:off x="8596622" y="3186301"/>
          <a:ext cx="3459173" cy="297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200" kern="800" dirty="0" err="1">
                          <a:effectLst/>
                        </a:rPr>
                        <a:t>cERL</a:t>
                      </a:r>
                      <a:r>
                        <a:rPr lang="en-GB" sz="1200" kern="800" dirty="0">
                          <a:effectLst/>
                        </a:rPr>
                        <a:t> beam operation from Oct. 2019 to Feb. 2022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Period(beam operation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time)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118745" algn="just" fontAlgn="base">
                        <a:spcAft>
                          <a:spcPts val="0"/>
                        </a:spcAft>
                      </a:pPr>
                      <a:r>
                        <a:rPr lang="en-GB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Energy[MeV] (</a:t>
                      </a:r>
                      <a:r>
                        <a:rPr lang="en-GB" altLang="ja-JP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Comment)</a:t>
                      </a:r>
                      <a:endParaRPr lang="ja-JP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Current</a:t>
                      </a:r>
                      <a:endParaRPr lang="ja-JP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2019.Oct.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37">
                <a:tc vMerge="1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19.0 (IR) </a:t>
                      </a:r>
                      <a:endParaRPr lang="ja-JP" altLang="ja-JP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 </a:t>
                      </a:r>
                      <a:r>
                        <a:rPr lang="en-GB" altLang="ja-JP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uA</a:t>
                      </a: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2015175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2020.Jun.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(4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 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2020.Jun.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  <a:r>
                        <a:rPr lang="en-US" sz="1200" kern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885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2021.Feb-Mar.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(6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23.0</a:t>
                      </a: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1pC/bunch (pulse)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9596946"/>
                  </a:ext>
                </a:extLst>
              </a:tr>
              <a:tr h="195544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2021.Oct.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40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62884"/>
                  </a:ext>
                </a:extLst>
              </a:tr>
              <a:tr h="1955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10.0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~1uA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4906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2022.Feb-Mar.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300uA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(CW)</a:t>
                      </a:r>
                      <a:endParaRPr lang="en-GB" sz="1200" kern="8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10.0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~1uA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1772716"/>
                  </a:ext>
                </a:extLst>
              </a:tr>
            </a:tbl>
          </a:graphicData>
        </a:graphic>
      </p:graphicFrame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50689B3-6704-B4F2-0773-124AB2C243EC}"/>
              </a:ext>
            </a:extLst>
          </p:cNvPr>
          <p:cNvGrpSpPr/>
          <p:nvPr/>
        </p:nvGrpSpPr>
        <p:grpSpPr>
          <a:xfrm>
            <a:off x="-20253" y="1910521"/>
            <a:ext cx="4664807" cy="4398027"/>
            <a:chOff x="-20253" y="1910521"/>
            <a:chExt cx="4664807" cy="4398027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17C17C5A-BE36-A610-C3B7-A8CA3AC9AC83}"/>
                </a:ext>
              </a:extLst>
            </p:cNvPr>
            <p:cNvGrpSpPr/>
            <p:nvPr/>
          </p:nvGrpSpPr>
          <p:grpSpPr>
            <a:xfrm>
              <a:off x="-20253" y="1910521"/>
              <a:ext cx="4664807" cy="4094185"/>
              <a:chOff x="39123" y="1910521"/>
              <a:chExt cx="4887230" cy="4196735"/>
            </a:xfrm>
          </p:grpSpPr>
          <p:sp>
            <p:nvSpPr>
              <p:cNvPr id="146" name="下矢印 145"/>
              <p:cNvSpPr/>
              <p:nvPr/>
            </p:nvSpPr>
            <p:spPr>
              <a:xfrm flipV="1">
                <a:off x="3729520" y="1910521"/>
                <a:ext cx="230880" cy="802094"/>
              </a:xfrm>
              <a:prstGeom prst="downArrow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D129AF0-6EB5-B149-35A7-2859BE16542F}"/>
                  </a:ext>
                </a:extLst>
              </p:cNvPr>
              <p:cNvSpPr txBox="1"/>
              <p:nvPr/>
            </p:nvSpPr>
            <p:spPr>
              <a:xfrm>
                <a:off x="39123" y="2746843"/>
                <a:ext cx="48872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u="sng" dirty="0"/>
                  <a:t>(Injector performance history) </a:t>
                </a:r>
                <a:r>
                  <a:rPr lang="en-US" altLang="ja-JP" sz="1400" dirty="0"/>
                  <a:t>field emitted electrons hitting Faraday cup leading to vacuum discharge and F.E much increased in injector cryomodule </a:t>
                </a:r>
                <a:r>
                  <a:rPr lang="en-US" altLang="ja-JP" sz="1400" b="1" dirty="0"/>
                  <a:t>in 2015</a:t>
                </a:r>
                <a:endParaRPr kumimoji="1" lang="ja-JP" altLang="en-US" sz="1400" b="1" dirty="0"/>
              </a:p>
            </p:txBody>
          </p:sp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C7D0FE1-F5D0-7473-2800-D11210B9C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77" y="3667446"/>
                <a:ext cx="3636881" cy="1886148"/>
              </a:xfrm>
              <a:prstGeom prst="rect">
                <a:avLst/>
              </a:prstGeom>
            </p:spPr>
          </p:pic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76A653A-DDAE-4876-E034-263D4C729CDA}"/>
                  </a:ext>
                </a:extLst>
              </p:cNvPr>
              <p:cNvSpPr txBox="1"/>
              <p:nvPr/>
            </p:nvSpPr>
            <p:spPr>
              <a:xfrm>
                <a:off x="136354" y="5584036"/>
                <a:ext cx="4789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</a:rPr>
                  <a:t>High-power pulse processing found to reduce radiation. </a:t>
                </a:r>
                <a:r>
                  <a:rPr lang="en-US" altLang="ja-JP" sz="1400" dirty="0"/>
                  <a:t>It works to recover nominal operation field of 7MV/m.</a:t>
                </a:r>
                <a:r>
                  <a:rPr lang="ja-JP" altLang="en-US" sz="1400" dirty="0"/>
                  <a:t> </a:t>
                </a:r>
              </a:p>
            </p:txBody>
          </p:sp>
        </p:grp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72E2101-D802-CB00-40E4-D84B923F1578}"/>
                </a:ext>
              </a:extLst>
            </p:cNvPr>
            <p:cNvSpPr txBox="1"/>
            <p:nvPr/>
          </p:nvSpPr>
          <p:spPr>
            <a:xfrm>
              <a:off x="201416" y="5969994"/>
              <a:ext cx="40618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800" dirty="0"/>
                <a:t>E. </a:t>
              </a:r>
              <a:r>
                <a:rPr lang="en-US" altLang="ja-JP" sz="800" dirty="0" err="1"/>
                <a:t>Kako</a:t>
              </a:r>
              <a:r>
                <a:rPr lang="en-US" altLang="ja-JP" sz="800" dirty="0"/>
                <a:t>  “Degradation and Recovery of </a:t>
              </a:r>
              <a:r>
                <a:rPr lang="en-US" altLang="ja-JP" sz="800" dirty="0" err="1"/>
                <a:t>CavityPerformance</a:t>
              </a:r>
              <a:r>
                <a:rPr lang="en-US" altLang="ja-JP" sz="800" dirty="0"/>
                <a:t> in compact-ERL Injector Cryomodule” talk in ERL2019</a:t>
              </a:r>
              <a:endParaRPr lang="ja-JP" altLang="en-US" sz="800" dirty="0"/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389B021-B23F-5C15-D347-4594C5FE3D6F}"/>
              </a:ext>
            </a:extLst>
          </p:cNvPr>
          <p:cNvSpPr txBox="1"/>
          <p:nvPr/>
        </p:nvSpPr>
        <p:spPr>
          <a:xfrm>
            <a:off x="8751292" y="2653139"/>
            <a:ext cx="338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We cooled 2K before beam operation and warmed up after beam operation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8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コンテンツ プレースホルダー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56" y="754600"/>
            <a:ext cx="7317177" cy="3163457"/>
          </a:xfrm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551384" y="-22780"/>
            <a:ext cx="11640616" cy="417512"/>
          </a:xfrm>
        </p:spPr>
        <p:txBody>
          <a:bodyPr/>
          <a:lstStyle/>
          <a:p>
            <a:r>
              <a:rPr lang="en-US" altLang="ja-JP" sz="2400" dirty="0"/>
              <a:t>Power &amp; LLRF stability in </a:t>
            </a:r>
            <a:r>
              <a:rPr lang="en-US" altLang="ja-JP" sz="2400" dirty="0" err="1"/>
              <a:t>cERL</a:t>
            </a:r>
            <a:r>
              <a:rPr lang="en-US" altLang="ja-JP" sz="2400" dirty="0"/>
              <a:t> beam operation</a:t>
            </a:r>
            <a:endParaRPr lang="ja-JP" altLang="en-US" sz="2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55507"/>
              </p:ext>
            </p:extLst>
          </p:nvPr>
        </p:nvGraphicFramePr>
        <p:xfrm>
          <a:off x="371680" y="3884663"/>
          <a:ext cx="8208961" cy="259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Present (2022)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Inj1(2cell)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Inj2(2cell)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Inj3(2cell)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ML1(9cell)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ML2(9cell)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Acc. Field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3.4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3.6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3.2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5.2 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8.2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power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0.6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1.4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1.1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0.7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2kW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3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Power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source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25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kW </a:t>
                      </a:r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klystron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300kW klystron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(Vector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sum)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 h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16 kW solid state Amp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8kW solid state Amp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QL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1.2e6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5.8e5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4.8e5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FF"/>
                          </a:solidFill>
                        </a:rPr>
                        <a:t>1.3e7</a:t>
                      </a:r>
                      <a:endParaRPr kumimoji="1" lang="ja-JP" alt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FF"/>
                          </a:solidFill>
                        </a:rPr>
                        <a:t>1.0e7</a:t>
                      </a:r>
                      <a:endParaRPr kumimoji="1" lang="ja-JP" alt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A/A(%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aseline="0" dirty="0" err="1">
                          <a:solidFill>
                            <a:srgbClr val="FF0000"/>
                          </a:solidFill>
                        </a:rPr>
                        <a:t>rms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0.014%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0.011%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0.016%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0.011%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Dq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1" lang="en-US" altLang="ja-JP" sz="1600" dirty="0" err="1">
                          <a:solidFill>
                            <a:srgbClr val="FF0000"/>
                          </a:solidFill>
                        </a:rPr>
                        <a:t>deg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aseline="0" dirty="0" err="1">
                          <a:solidFill>
                            <a:srgbClr val="FF0000"/>
                          </a:solidFill>
                        </a:rPr>
                        <a:t>rms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0.023deg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0.025deg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0.027deg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0.015deg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42" name="テキスト ボックス 3"/>
          <p:cNvSpPr txBox="1">
            <a:spLocks noChangeArrowheads="1"/>
          </p:cNvSpPr>
          <p:nvPr/>
        </p:nvSpPr>
        <p:spPr bwMode="auto">
          <a:xfrm>
            <a:off x="155655" y="401157"/>
            <a:ext cx="10147522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00" dirty="0">
                <a:latin typeface="Arial" panose="020B0604020202020204" pitchFamily="34" charset="0"/>
              </a:rPr>
              <a:t>Data taken in 2021.Feb.5. Basically suppress </a:t>
            </a:r>
            <a:r>
              <a:rPr lang="en-US" altLang="ja-JP" sz="1400" dirty="0" err="1">
                <a:latin typeface="Arial" panose="020B0604020202020204" pitchFamily="34" charset="0"/>
              </a:rPr>
              <a:t>michrophonics</a:t>
            </a:r>
            <a:r>
              <a:rPr lang="en-US" altLang="ja-JP" sz="1400" dirty="0">
                <a:latin typeface="Arial" panose="020B0604020202020204" pitchFamily="34" charset="0"/>
              </a:rPr>
              <a:t> and almost close </a:t>
            </a:r>
            <a:r>
              <a:rPr lang="en-US" altLang="ja-JP" sz="1400" dirty="0"/>
              <a:t>our requirements of </a:t>
            </a:r>
            <a:r>
              <a:rPr lang="en-US" altLang="ja-JP" sz="14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400" dirty="0">
                <a:solidFill>
                  <a:srgbClr val="FF0000"/>
                </a:solidFill>
              </a:rPr>
              <a:t>A/A ~ 0.01% , </a:t>
            </a:r>
            <a:r>
              <a:rPr lang="en-US" altLang="ja-JP" sz="1400" dirty="0" err="1">
                <a:solidFill>
                  <a:srgbClr val="FF0000"/>
                </a:solidFill>
                <a:latin typeface="Symbol" panose="05050102010706020507" pitchFamily="18" charset="2"/>
              </a:rPr>
              <a:t>Dq</a:t>
            </a:r>
            <a:r>
              <a:rPr lang="en-US" altLang="ja-JP" sz="1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~ 0.01 deg</a:t>
            </a:r>
            <a:r>
              <a:rPr lang="en-US" altLang="ja-JP" sz="1400" dirty="0"/>
              <a:t>. </a:t>
            </a:r>
            <a:endParaRPr lang="ja-JP" altLang="en-US" sz="1400" dirty="0">
              <a:latin typeface="Arial" panose="020B0604020202020204" pitchFamily="34" charset="0"/>
            </a:endParaRPr>
          </a:p>
        </p:txBody>
      </p:sp>
      <p:pic>
        <p:nvPicPr>
          <p:cNvPr id="8" name="Picture 2" descr="E:\ERL\LLRF\Digital_FB_system\三菱電機特機打ち合わせ\20100512打ち合わせ\DSC_6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1" t="23997" r="28493" b="15546"/>
          <a:stretch>
            <a:fillRect/>
          </a:stretch>
        </p:blipFill>
        <p:spPr bwMode="auto">
          <a:xfrm>
            <a:off x="7523662" y="1173882"/>
            <a:ext cx="973916" cy="10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7845627" y="737162"/>
            <a:ext cx="908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/>
              <a:t>FPGA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/>
              <a:t>Virtex5-FX</a:t>
            </a:r>
            <a:endParaRPr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56455" y="2271740"/>
            <a:ext cx="159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Beam stability was also achieved  about 0.01% </a:t>
            </a:r>
            <a:r>
              <a:rPr lang="en-US" altLang="ja-JP" sz="1200" dirty="0"/>
              <a:t>by measuring momentum jitter at screen monitor on arc section thanks to LLRF optimization</a:t>
            </a:r>
            <a:endParaRPr lang="ja-JP" altLang="en-US" sz="12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4F51980-6A09-A510-B49A-12776C373EF8}"/>
              </a:ext>
            </a:extLst>
          </p:cNvPr>
          <p:cNvGrpSpPr/>
          <p:nvPr/>
        </p:nvGrpSpPr>
        <p:grpSpPr>
          <a:xfrm>
            <a:off x="8786315" y="1306172"/>
            <a:ext cx="3394232" cy="2932241"/>
            <a:chOff x="193364" y="1565123"/>
            <a:chExt cx="4267270" cy="334791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5615330-385F-D139-B162-E148F0EA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468" y="1565123"/>
              <a:ext cx="4224166" cy="3303609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5B1988A-5A2F-1F95-956E-01BC5DF2DA69}"/>
                </a:ext>
              </a:extLst>
            </p:cNvPr>
            <p:cNvSpPr txBox="1"/>
            <p:nvPr/>
          </p:nvSpPr>
          <p:spPr>
            <a:xfrm>
              <a:off x="2273338" y="4605264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Hz</a:t>
              </a:r>
              <a:endParaRPr lang="ja-JP" altLang="en-US" sz="1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6C3FC9B-76A1-7F6E-77C5-EB299CB1AF4F}"/>
                </a:ext>
              </a:extLst>
            </p:cNvPr>
            <p:cNvSpPr txBox="1"/>
            <p:nvPr/>
          </p:nvSpPr>
          <p:spPr>
            <a:xfrm rot="16200000">
              <a:off x="-34423" y="2999614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/>
                <a:t>dBc</a:t>
              </a:r>
              <a:r>
                <a:rPr lang="en-US" altLang="ja-JP" sz="1400" dirty="0"/>
                <a:t>/Hz</a:t>
              </a:r>
              <a:endParaRPr lang="ja-JP" altLang="en-US" sz="1400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FF8BE9-54ED-71E4-90F1-7F5EAD29EBA7}"/>
              </a:ext>
            </a:extLst>
          </p:cNvPr>
          <p:cNvSpPr txBox="1"/>
          <p:nvPr/>
        </p:nvSpPr>
        <p:spPr>
          <a:xfrm>
            <a:off x="9436082" y="746997"/>
            <a:ext cx="263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T. Miura, </a:t>
            </a:r>
            <a:r>
              <a:rPr lang="en-US" altLang="ja-JP" sz="1400" dirty="0" err="1">
                <a:solidFill>
                  <a:srgbClr val="00B050"/>
                </a:solidFill>
              </a:rPr>
              <a:t>IPAC2014</a:t>
            </a:r>
            <a:r>
              <a:rPr lang="en-US" altLang="ja-JP" sz="1400" dirty="0">
                <a:solidFill>
                  <a:srgbClr val="00B050"/>
                </a:solidFill>
              </a:rPr>
              <a:t> @Dresden</a:t>
            </a:r>
            <a:endParaRPr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2C4FBA-6609-A6E6-54D4-DB9A6A8AF4EF}"/>
              </a:ext>
            </a:extLst>
          </p:cNvPr>
          <p:cNvSpPr/>
          <p:nvPr/>
        </p:nvSpPr>
        <p:spPr>
          <a:xfrm>
            <a:off x="8937329" y="4222393"/>
            <a:ext cx="2808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Phase noise by </a:t>
            </a:r>
            <a:r>
              <a:rPr lang="en-US" altLang="ja-JP" sz="1600" dirty="0" err="1"/>
              <a:t>Microphonics</a:t>
            </a:r>
            <a:r>
              <a:rPr lang="en-US" altLang="ja-JP" sz="1600" dirty="0"/>
              <a:t> was suppressed well by RF FB.</a:t>
            </a:r>
          </a:p>
          <a:p>
            <a:r>
              <a:rPr lang="en-US" altLang="ja-JP" sz="1600" dirty="0"/>
              <a:t>Phase noise of </a:t>
            </a:r>
            <a:r>
              <a:rPr lang="en-US" altLang="ja-JP" sz="1600" dirty="0" err="1"/>
              <a:t>Vc</a:t>
            </a:r>
            <a:r>
              <a:rPr lang="en-US" altLang="ja-JP" sz="1600" dirty="0"/>
              <a:t> with FB was almost the same as that of Master Oscillator.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B559D6-FCBD-07AD-14B6-397E42AA369C}"/>
              </a:ext>
            </a:extLst>
          </p:cNvPr>
          <p:cNvSpPr txBox="1"/>
          <p:nvPr/>
        </p:nvSpPr>
        <p:spPr>
          <a:xfrm>
            <a:off x="8786315" y="1049211"/>
            <a:ext cx="6125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Microphonics suppression in ML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793A17-D3B9-25F2-6863-CB93C05FC2EE}"/>
              </a:ext>
            </a:extLst>
          </p:cNvPr>
          <p:cNvSpPr txBox="1"/>
          <p:nvPr/>
        </p:nvSpPr>
        <p:spPr>
          <a:xfrm>
            <a:off x="8820600" y="5776033"/>
            <a:ext cx="33273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(Up to now, we keep the RF stability after ML1 field reduced 8.3 MV/m </a:t>
            </a:r>
            <a:r>
              <a:rPr kumimoji="1" lang="en-US" altLang="ja-JP" sz="1600" dirty="0">
                <a:sym typeface="Wingdings" panose="05000000000000000000" pitchFamily="2" charset="2"/>
              </a:rPr>
              <a:t> 5.2 MV/m in 2017 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747CE2-7629-F55D-CC6D-21F8BD63A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173882"/>
            <a:ext cx="3282986" cy="12871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F096921-6C0A-4193-B594-CF1813266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79" y="1218032"/>
            <a:ext cx="3282986" cy="127486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A4E122-B174-83B2-E3F1-AEDED45B58E1}"/>
              </a:ext>
            </a:extLst>
          </p:cNvPr>
          <p:cNvSpPr txBox="1"/>
          <p:nvPr/>
        </p:nvSpPr>
        <p:spPr>
          <a:xfrm>
            <a:off x="756370" y="137949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Inj1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CA71EA-3A6C-F6E9-F2B0-AC539BBB97EA}"/>
              </a:ext>
            </a:extLst>
          </p:cNvPr>
          <p:cNvSpPr txBox="1"/>
          <p:nvPr/>
        </p:nvSpPr>
        <p:spPr>
          <a:xfrm>
            <a:off x="4439816" y="13671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</a:rPr>
              <a:t>Inj2,3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329110E-60EA-B8D0-4E80-A90AC49D7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430327"/>
            <a:ext cx="3251620" cy="128619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809CF1-6773-5EC6-EFC9-EF237FFCC8ED}"/>
              </a:ext>
            </a:extLst>
          </p:cNvPr>
          <p:cNvSpPr txBox="1"/>
          <p:nvPr/>
        </p:nvSpPr>
        <p:spPr>
          <a:xfrm>
            <a:off x="695400" y="263691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ML1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877BF5-B9DD-C6D5-3035-2686786F9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2463146"/>
            <a:ext cx="3246458" cy="125388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F05E5D-9056-F30F-7BB3-766EF3632D58}"/>
              </a:ext>
            </a:extLst>
          </p:cNvPr>
          <p:cNvSpPr txBox="1"/>
          <p:nvPr/>
        </p:nvSpPr>
        <p:spPr>
          <a:xfrm>
            <a:off x="4422951" y="263691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ML2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84098E-0876-038D-2D6F-C8BE95E8CFE3}"/>
              </a:ext>
            </a:extLst>
          </p:cNvPr>
          <p:cNvSpPr txBox="1"/>
          <p:nvPr/>
        </p:nvSpPr>
        <p:spPr>
          <a:xfrm>
            <a:off x="16460" y="6597352"/>
            <a:ext cx="247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beam energy 17.5 MeV</a:t>
            </a:r>
            <a:endParaRPr kumimoji="1" lang="ja-JP" altLang="en-US" sz="1400" dirty="0"/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E22731C3-BDCC-A4AD-8D09-FB2E4B67BAC8}"/>
              </a:ext>
            </a:extLst>
          </p:cNvPr>
          <p:cNvSpPr/>
          <p:nvPr/>
        </p:nvSpPr>
        <p:spPr>
          <a:xfrm rot="16200000">
            <a:off x="3767808" y="4674226"/>
            <a:ext cx="177198" cy="37591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1476B6-27A5-AB7A-B905-154040F4A89C}"/>
              </a:ext>
            </a:extLst>
          </p:cNvPr>
          <p:cNvSpPr txBox="1"/>
          <p:nvPr/>
        </p:nvSpPr>
        <p:spPr>
          <a:xfrm>
            <a:off x="3173138" y="6607030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Injector gain  : 3.0 MV</a:t>
            </a:r>
            <a:endParaRPr kumimoji="1" lang="ja-JP" altLang="en-US" sz="1400" dirty="0"/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2FBE1CE4-1782-48FA-1122-01EA2676F919}"/>
              </a:ext>
            </a:extLst>
          </p:cNvPr>
          <p:cNvSpPr/>
          <p:nvPr/>
        </p:nvSpPr>
        <p:spPr>
          <a:xfrm rot="16200000">
            <a:off x="7148174" y="5238753"/>
            <a:ext cx="120016" cy="26872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31320C-8289-9C8E-5063-052770094EA3}"/>
              </a:ext>
            </a:extLst>
          </p:cNvPr>
          <p:cNvSpPr txBox="1"/>
          <p:nvPr/>
        </p:nvSpPr>
        <p:spPr>
          <a:xfrm>
            <a:off x="6224653" y="6599504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Main </a:t>
            </a:r>
            <a:r>
              <a:rPr lang="en-US" altLang="ja-JP" sz="1400" dirty="0" err="1"/>
              <a:t>linac</a:t>
            </a:r>
            <a:r>
              <a:rPr lang="en-US" altLang="ja-JP" sz="1400" dirty="0"/>
              <a:t> gain : 14.0 MV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74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E4BA6-097E-7962-992F-D0A0F6F4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34" y="115631"/>
            <a:ext cx="10972800" cy="409946"/>
          </a:xfrm>
        </p:spPr>
        <p:txBody>
          <a:bodyPr/>
          <a:lstStyle/>
          <a:p>
            <a:r>
              <a:rPr kumimoji="1" lang="en-US" altLang="ja-JP" sz="3600" dirty="0"/>
              <a:t>Injector</a:t>
            </a:r>
            <a:r>
              <a:rPr kumimoji="1" lang="en-US" altLang="ja-JP" sz="3600" baseline="0" dirty="0"/>
              <a:t> performance </a:t>
            </a:r>
            <a:r>
              <a:rPr lang="en-GB" altLang="ja-JP" sz="3600" kern="800" dirty="0">
                <a:effectLst/>
              </a:rPr>
              <a:t>from Oct. 2019 to Feb. 2022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303962-9DC4-1A58-9035-5D07259B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23" y="582223"/>
            <a:ext cx="11820670" cy="1413054"/>
          </a:xfrm>
        </p:spPr>
        <p:txBody>
          <a:bodyPr/>
          <a:lstStyle/>
          <a:p>
            <a:r>
              <a:rPr kumimoji="1" lang="en-US" altLang="ja-JP" sz="2400" dirty="0"/>
              <a:t>We once met the </a:t>
            </a:r>
            <a:r>
              <a:rPr kumimoji="1" lang="en-US" altLang="ja-JP" sz="2400" b="1" u="sng" dirty="0"/>
              <a:t>sudden severe X-ray increase </a:t>
            </a:r>
            <a:r>
              <a:rPr kumimoji="1" lang="en-US" altLang="ja-JP" sz="2400" dirty="0"/>
              <a:t>during beam operation in Jun. 2020.</a:t>
            </a:r>
          </a:p>
          <a:p>
            <a:r>
              <a:rPr lang="en-US" altLang="ja-JP" sz="2400" u="sng" dirty="0"/>
              <a:t>F.E onset reduced from 8 MV/m to 5 MV/m in </a:t>
            </a:r>
            <a:r>
              <a:rPr lang="en-US" altLang="ja-JP" sz="2400" u="sng" dirty="0" err="1"/>
              <a:t>Inj</a:t>
            </a:r>
            <a:r>
              <a:rPr lang="en-US" altLang="ja-JP" sz="2400" u="sng" dirty="0"/>
              <a:t> #2 cavity</a:t>
            </a:r>
            <a:r>
              <a:rPr lang="en-US" altLang="ja-JP" sz="2400" dirty="0"/>
              <a:t>. We do not know the reason.</a:t>
            </a:r>
          </a:p>
          <a:p>
            <a:r>
              <a:rPr kumimoji="1" lang="en-US" altLang="ja-JP" sz="2400" dirty="0"/>
              <a:t>After pul</a:t>
            </a:r>
            <a:r>
              <a:rPr lang="en-US" altLang="ja-JP" sz="2400" dirty="0"/>
              <a:t>se processing, F.E onset</a:t>
            </a:r>
            <a:r>
              <a:rPr lang="ja-JP" altLang="en-US" sz="2400" dirty="0"/>
              <a:t> </a:t>
            </a:r>
            <a:r>
              <a:rPr lang="en-US" altLang="ja-JP" sz="2400" dirty="0"/>
              <a:t>recovered at normal level.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kept 7 MV/m operation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85220D-6858-940C-CE50-E17E3935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30" y="6241899"/>
            <a:ext cx="2844800" cy="365125"/>
          </a:xfrm>
        </p:spPr>
        <p:txBody>
          <a:bodyPr/>
          <a:lstStyle/>
          <a:p>
            <a:pPr>
              <a:defRPr/>
            </a:pPr>
            <a:fld id="{B4356179-C135-4594-A06C-936E7DF3B2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624FC7F6-6C2E-F934-9A2D-503FD5A3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577" y="3652280"/>
            <a:ext cx="3901345" cy="2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EEEFA52-54C7-E6A5-9B5F-969D5EEB5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3" y="3460893"/>
            <a:ext cx="3845168" cy="235467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2B3B6C0-9808-C916-AF43-C9C67EA7C0BB}"/>
              </a:ext>
            </a:extLst>
          </p:cNvPr>
          <p:cNvCxnSpPr/>
          <p:nvPr/>
        </p:nvCxnSpPr>
        <p:spPr>
          <a:xfrm>
            <a:off x="6991538" y="4673324"/>
            <a:ext cx="377190" cy="41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FF97D8-7959-3904-281C-BE56D056F3DB}"/>
              </a:ext>
            </a:extLst>
          </p:cNvPr>
          <p:cNvSpPr txBox="1"/>
          <p:nvPr/>
        </p:nvSpPr>
        <p:spPr>
          <a:xfrm>
            <a:off x="7045822" y="414675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final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644893E-5409-D036-999F-2DCBC568D323}"/>
              </a:ext>
            </a:extLst>
          </p:cNvPr>
          <p:cNvCxnSpPr/>
          <p:nvPr/>
        </p:nvCxnSpPr>
        <p:spPr>
          <a:xfrm flipH="1" flipV="1">
            <a:off x="2665146" y="4837582"/>
            <a:ext cx="356235" cy="33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E8E43D-3BDD-3962-6C10-D5CE5C1E0597}"/>
              </a:ext>
            </a:extLst>
          </p:cNvPr>
          <p:cNvSpPr txBox="1"/>
          <p:nvPr/>
        </p:nvSpPr>
        <p:spPr>
          <a:xfrm>
            <a:off x="605833" y="610720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Suddenly </a:t>
            </a:r>
            <a:r>
              <a:rPr lang="en-US" altLang="ja-JP" dirty="0"/>
              <a:t>x-ray onset reduced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844EE8-139A-156A-1679-FC1EB6CD993F}"/>
              </a:ext>
            </a:extLst>
          </p:cNvPr>
          <p:cNvSpPr txBox="1"/>
          <p:nvPr/>
        </p:nvSpPr>
        <p:spPr>
          <a:xfrm>
            <a:off x="1602640" y="584501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2020.Jun.18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CB45F3-63AD-32F7-827A-07B2C490A76E}"/>
              </a:ext>
            </a:extLst>
          </p:cNvPr>
          <p:cNvSpPr txBox="1"/>
          <p:nvPr/>
        </p:nvSpPr>
        <p:spPr>
          <a:xfrm>
            <a:off x="4653998" y="6188319"/>
            <a:ext cx="50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X-ray onset before and after pulse processing</a:t>
            </a:r>
            <a:r>
              <a:rPr kumimoji="1" lang="ja-JP" altLang="en-US" dirty="0"/>
              <a:t>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30DD8B-F89C-3A5D-5125-0A8459599B09}"/>
              </a:ext>
            </a:extLst>
          </p:cNvPr>
          <p:cNvSpPr txBox="1"/>
          <p:nvPr/>
        </p:nvSpPr>
        <p:spPr>
          <a:xfrm>
            <a:off x="8895859" y="3343827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duty (0.5ms 10Hz)</a:t>
            </a:r>
          </a:p>
          <a:p>
            <a:r>
              <a:rPr lang="en-US" altLang="ja-JP" dirty="0"/>
              <a:t>18 MV/m (~2 hours)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826CDB-1D97-E1E7-D34E-F7A66CE5C931}"/>
              </a:ext>
            </a:extLst>
          </p:cNvPr>
          <p:cNvSpPr txBox="1"/>
          <p:nvPr/>
        </p:nvSpPr>
        <p:spPr>
          <a:xfrm>
            <a:off x="8895859" y="41765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duty (5ms 10Hz)</a:t>
            </a:r>
          </a:p>
          <a:p>
            <a:r>
              <a:rPr lang="en-US" altLang="ja-JP" dirty="0"/>
              <a:t>12 MV/m (~1 hours)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69740D-2224-665B-FF44-22905F68361E}"/>
              </a:ext>
            </a:extLst>
          </p:cNvPr>
          <p:cNvSpPr txBox="1"/>
          <p:nvPr/>
        </p:nvSpPr>
        <p:spPr>
          <a:xfrm>
            <a:off x="8826370" y="2362894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(Before pulse processing)</a:t>
            </a:r>
          </a:p>
          <a:p>
            <a:r>
              <a:rPr lang="en-US" altLang="ja-JP" dirty="0"/>
              <a:t> CW = 8MV/m (</a:t>
            </a:r>
            <a:r>
              <a:rPr lang="en-US" altLang="ja-JP" dirty="0">
                <a:solidFill>
                  <a:srgbClr val="3333FF"/>
                </a:solidFill>
              </a:rPr>
              <a:t>onset 5MV/m</a:t>
            </a:r>
            <a:r>
              <a:rPr lang="en-US" altLang="ja-JP" dirty="0"/>
              <a:t>)</a:t>
            </a:r>
            <a:endParaRPr kumimoji="1" lang="en-US" altLang="ja-JP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73D7C87E-C884-6069-54E0-FDD1CF310051}"/>
              </a:ext>
            </a:extLst>
          </p:cNvPr>
          <p:cNvSpPr/>
          <p:nvPr/>
        </p:nvSpPr>
        <p:spPr>
          <a:xfrm>
            <a:off x="9949101" y="3068104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2F368EF7-9F7B-43D6-6AE7-C75E502DD5F4}"/>
              </a:ext>
            </a:extLst>
          </p:cNvPr>
          <p:cNvSpPr/>
          <p:nvPr/>
        </p:nvSpPr>
        <p:spPr>
          <a:xfrm>
            <a:off x="9978621" y="3956984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90B9F2-2D33-A5D1-E8B9-C538242F6F7A}"/>
              </a:ext>
            </a:extLst>
          </p:cNvPr>
          <p:cNvSpPr txBox="1"/>
          <p:nvPr/>
        </p:nvSpPr>
        <p:spPr>
          <a:xfrm>
            <a:off x="8816024" y="5094446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(After Pulse processing)</a:t>
            </a:r>
          </a:p>
          <a:p>
            <a:r>
              <a:rPr lang="en-US" altLang="ja-JP" dirty="0"/>
              <a:t> CW = 8MV/m (</a:t>
            </a:r>
            <a:r>
              <a:rPr lang="en-US" altLang="ja-JP" dirty="0">
                <a:solidFill>
                  <a:srgbClr val="3333FF"/>
                </a:solidFill>
              </a:rPr>
              <a:t>onset 8MV/m</a:t>
            </a:r>
            <a:r>
              <a:rPr lang="en-US" altLang="ja-JP" dirty="0"/>
              <a:t>)</a:t>
            </a:r>
            <a:endParaRPr kumimoji="1"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33CE24-B6EE-89F4-B5EA-94E3E779F56D}"/>
              </a:ext>
            </a:extLst>
          </p:cNvPr>
          <p:cNvSpPr txBox="1"/>
          <p:nvPr/>
        </p:nvSpPr>
        <p:spPr>
          <a:xfrm>
            <a:off x="5836127" y="58960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2020.Jun.19</a:t>
            </a:r>
            <a:endParaRPr kumimoji="1" lang="ja-JP" altLang="en-US" dirty="0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045DD4D4-745C-DBA2-AE9C-15C1F94B7725}"/>
              </a:ext>
            </a:extLst>
          </p:cNvPr>
          <p:cNvSpPr/>
          <p:nvPr/>
        </p:nvSpPr>
        <p:spPr>
          <a:xfrm>
            <a:off x="10073448" y="4827519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7113E91-3201-9546-CE4E-8776ADA1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8" y="1993482"/>
            <a:ext cx="5782543" cy="140483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C1750D-B485-0CDB-1876-923D4B44FD19}"/>
              </a:ext>
            </a:extLst>
          </p:cNvPr>
          <p:cNvSpPr txBox="1"/>
          <p:nvPr/>
        </p:nvSpPr>
        <p:spPr>
          <a:xfrm>
            <a:off x="1249748" y="6527585"/>
            <a:ext cx="993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</a:rPr>
              <a:t>From now, we apply same pulse processing after 2 K cooldown before beam operation.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13B887E-43BB-56D1-BFAD-03EDC7CD47C6}"/>
              </a:ext>
            </a:extLst>
          </p:cNvPr>
          <p:cNvSpPr/>
          <p:nvPr/>
        </p:nvSpPr>
        <p:spPr>
          <a:xfrm>
            <a:off x="8756983" y="3343827"/>
            <a:ext cx="3263764" cy="1479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9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3D836A9D-6976-C98A-14A2-3B82A20CB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64579"/>
            <a:ext cx="5152345" cy="47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13CE06-9A72-4D6A-B48F-89DD7C033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72" y="0"/>
            <a:ext cx="4596212" cy="45962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336" y="-37178"/>
            <a:ext cx="12169352" cy="583998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Main </a:t>
            </a:r>
            <a:r>
              <a:rPr kumimoji="1" lang="en-US" altLang="ja-JP" sz="2800" dirty="0" err="1"/>
              <a:t>linac</a:t>
            </a:r>
            <a:r>
              <a:rPr kumimoji="1" lang="en-US" altLang="ja-JP" sz="2800" dirty="0"/>
              <a:t> performance (long-time Q-value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history (2012.Dec – 2022.Feb))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285CBA-D891-AFED-7018-47247562C5F6}"/>
              </a:ext>
            </a:extLst>
          </p:cNvPr>
          <p:cNvSpPr txBox="1"/>
          <p:nvPr/>
        </p:nvSpPr>
        <p:spPr>
          <a:xfrm>
            <a:off x="274307" y="4770259"/>
            <a:ext cx="11467773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Before the beam operation, we could keep 1x10</a:t>
            </a:r>
            <a:r>
              <a:rPr lang="en-US" altLang="ja-JP" baseline="30000" dirty="0"/>
              <a:t>10</a:t>
            </a:r>
            <a:r>
              <a:rPr lang="en-US" altLang="ja-JP" dirty="0"/>
              <a:t> at 10MV on both cavities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Main degradation of ML1 is </a:t>
            </a:r>
            <a:r>
              <a:rPr kumimoji="1" lang="en-US" altLang="ja-JP" dirty="0">
                <a:solidFill>
                  <a:srgbClr val="FF0000"/>
                </a:solidFill>
              </a:rPr>
              <a:t>thermal breakdown </a:t>
            </a:r>
            <a:r>
              <a:rPr lang="en-US" altLang="ja-JP" dirty="0">
                <a:solidFill>
                  <a:srgbClr val="FF0000"/>
                </a:solidFill>
              </a:rPr>
              <a:t>from 2017. </a:t>
            </a:r>
            <a:r>
              <a:rPr lang="en-US" altLang="ja-JP" dirty="0"/>
              <a:t>we doubt the some ceramic and/or HOM absorber crack and/or something from outside of the cryomodule (NEG?) might come into the ML1 cavity ?? 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>
                <a:solidFill>
                  <a:srgbClr val="FF0000"/>
                </a:solidFill>
              </a:rPr>
              <a:t>fter that </a:t>
            </a:r>
            <a:r>
              <a:rPr lang="en-US" altLang="ja-JP" dirty="0">
                <a:solidFill>
                  <a:srgbClr val="FF0000"/>
                </a:solidFill>
              </a:rPr>
              <a:t>q</a:t>
            </a:r>
            <a:r>
              <a:rPr kumimoji="1" lang="en-US" altLang="ja-JP" dirty="0">
                <a:solidFill>
                  <a:srgbClr val="FF0000"/>
                </a:solidFill>
              </a:rPr>
              <a:t>uench limit and Q-values gradually reduced. But in latest three years both kept same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 first five years (2012-2016), we see the degradation by the field emission. </a:t>
            </a:r>
            <a:r>
              <a:rPr lang="en-US" altLang="ja-JP" dirty="0">
                <a:solidFill>
                  <a:srgbClr val="FF0000"/>
                </a:solidFill>
              </a:rPr>
              <a:t>In the latest three years, we kept the same Q-values in both cavities </a:t>
            </a:r>
            <a:r>
              <a:rPr lang="en-US" altLang="ja-JP" dirty="0"/>
              <a:t>by </a:t>
            </a:r>
            <a:r>
              <a:rPr lang="en-US" altLang="ja-JP" dirty="0">
                <a:solidFill>
                  <a:srgbClr val="3333FF"/>
                </a:solidFill>
              </a:rPr>
              <a:t>applying the pulse processing on every </a:t>
            </a:r>
            <a:r>
              <a:rPr lang="en-US" altLang="ja-JP" dirty="0" err="1">
                <a:solidFill>
                  <a:srgbClr val="3333FF"/>
                </a:solidFill>
              </a:rPr>
              <a:t>cERL</a:t>
            </a:r>
            <a:r>
              <a:rPr lang="en-US" altLang="ja-JP" dirty="0">
                <a:solidFill>
                  <a:srgbClr val="3333FF"/>
                </a:solidFill>
              </a:rPr>
              <a:t> operational phase. 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517E930-69B7-4D61-D2E5-EC303A720B14}"/>
              </a:ext>
            </a:extLst>
          </p:cNvPr>
          <p:cNvCxnSpPr/>
          <p:nvPr/>
        </p:nvCxnSpPr>
        <p:spPr>
          <a:xfrm>
            <a:off x="3071664" y="3429000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0EAD5C-011B-C9F0-679B-B2698DAD3271}"/>
              </a:ext>
            </a:extLst>
          </p:cNvPr>
          <p:cNvSpPr txBox="1"/>
          <p:nvPr/>
        </p:nvSpPr>
        <p:spPr>
          <a:xfrm>
            <a:off x="1019144" y="3133588"/>
            <a:ext cx="17363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Kept same level of</a:t>
            </a:r>
          </a:p>
          <a:p>
            <a:r>
              <a:rPr lang="en-US" altLang="ja-JP" sz="1400" dirty="0"/>
              <a:t>Q-values on 3years</a:t>
            </a:r>
            <a:endParaRPr kumimoji="1" lang="ja-JP" altLang="en-US" sz="14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2AFA358-2C29-0F57-2E2A-8B79A88A3C23}"/>
              </a:ext>
            </a:extLst>
          </p:cNvPr>
          <p:cNvCxnSpPr/>
          <p:nvPr/>
        </p:nvCxnSpPr>
        <p:spPr>
          <a:xfrm>
            <a:off x="2388652" y="1313120"/>
            <a:ext cx="15217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834B6EA3-CC4F-455A-0919-8260B0B94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287666"/>
              </p:ext>
            </p:extLst>
          </p:nvPr>
        </p:nvGraphicFramePr>
        <p:xfrm>
          <a:off x="9364949" y="1483502"/>
          <a:ext cx="2607996" cy="20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7EAAF5-D14C-66F5-0658-4A37EFDC2E1A}"/>
              </a:ext>
            </a:extLst>
          </p:cNvPr>
          <p:cNvSpPr txBox="1"/>
          <p:nvPr/>
        </p:nvSpPr>
        <p:spPr>
          <a:xfrm>
            <a:off x="9115296" y="674817"/>
            <a:ext cx="3173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ML Pulse processing (</a:t>
            </a:r>
            <a:r>
              <a:rPr lang="en-US" altLang="ja-JP" sz="1400" dirty="0">
                <a:solidFill>
                  <a:srgbClr val="3333FF"/>
                </a:solidFill>
              </a:rPr>
              <a:t>peak 11.7MV</a:t>
            </a:r>
            <a:r>
              <a:rPr lang="en-US" altLang="ja-JP" sz="1400" dirty="0"/>
              <a:t>) </a:t>
            </a:r>
          </a:p>
          <a:p>
            <a:r>
              <a:rPr lang="en-US" altLang="ja-JP" sz="1400" dirty="0" err="1"/>
              <a:t>Vc</a:t>
            </a:r>
            <a:r>
              <a:rPr lang="en-US" altLang="ja-JP" sz="1400" dirty="0"/>
              <a:t> = </a:t>
            </a:r>
            <a:r>
              <a:rPr lang="en-US" altLang="ja-JP" sz="1400" dirty="0">
                <a:solidFill>
                  <a:srgbClr val="3333FF"/>
                </a:solidFill>
              </a:rPr>
              <a:t>8.8MV(CW) + 2.9MV(pulse 10Hz 4ms)</a:t>
            </a:r>
            <a:r>
              <a:rPr lang="ja-JP" altLang="en-US" sz="1400" dirty="0">
                <a:solidFill>
                  <a:srgbClr val="3333FF"/>
                </a:solidFill>
              </a:rPr>
              <a:t>　</a:t>
            </a:r>
            <a:r>
              <a:rPr lang="en-US" altLang="ja-JP" sz="1400" dirty="0"/>
              <a:t>(3 hours apply)</a:t>
            </a:r>
            <a:endParaRPr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7B2CC4-1681-C9E5-7F66-3327E9BC1D84}"/>
              </a:ext>
            </a:extLst>
          </p:cNvPr>
          <p:cNvSpPr txBox="1"/>
          <p:nvPr/>
        </p:nvSpPr>
        <p:spPr>
          <a:xfrm>
            <a:off x="9334350" y="3672692"/>
            <a:ext cx="2857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After pulse processing, </a:t>
            </a:r>
            <a:r>
              <a:rPr lang="en-US" altLang="ja-JP" sz="1400" b="1" u="sng" dirty="0"/>
              <a:t>0.5 MV onset of x-ray was increased</a:t>
            </a:r>
            <a:r>
              <a:rPr lang="en-US" altLang="ja-JP" sz="1400" dirty="0"/>
              <a:t>. X-ray monitor was set at the downstream of cryomodule.</a:t>
            </a:r>
            <a:endParaRPr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4C72443-34CD-B773-8C4F-BB556859356C}"/>
              </a:ext>
            </a:extLst>
          </p:cNvPr>
          <p:cNvCxnSpPr/>
          <p:nvPr/>
        </p:nvCxnSpPr>
        <p:spPr>
          <a:xfrm>
            <a:off x="7896200" y="206064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337CD5-8980-6FFE-8ADA-C97A8C835808}"/>
              </a:ext>
            </a:extLst>
          </p:cNvPr>
          <p:cNvSpPr txBox="1"/>
          <p:nvPr/>
        </p:nvSpPr>
        <p:spPr>
          <a:xfrm>
            <a:off x="7283038" y="3122532"/>
            <a:ext cx="17363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Kept same level of</a:t>
            </a:r>
          </a:p>
          <a:p>
            <a:r>
              <a:rPr lang="en-US" altLang="ja-JP" sz="1400" dirty="0"/>
              <a:t>Q-values on 3years</a:t>
            </a:r>
            <a:endParaRPr kumimoji="1" lang="ja-JP" altLang="en-US" sz="1400" dirty="0"/>
          </a:p>
        </p:txBody>
      </p:sp>
      <p:sp>
        <p:nvSpPr>
          <p:cNvPr id="33" name="矢印: 上カーブ 32">
            <a:extLst>
              <a:ext uri="{FF2B5EF4-FFF2-40B4-BE49-F238E27FC236}">
                <a16:creationId xmlns:a16="http://schemas.microsoft.com/office/drawing/2014/main" id="{D82946A4-6930-469E-B98F-FB4146D7EDA8}"/>
              </a:ext>
            </a:extLst>
          </p:cNvPr>
          <p:cNvSpPr/>
          <p:nvPr/>
        </p:nvSpPr>
        <p:spPr>
          <a:xfrm>
            <a:off x="2827051" y="3464011"/>
            <a:ext cx="720080" cy="231688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174F40E-E073-55DF-9B6E-DA1A96826A64}"/>
              </a:ext>
            </a:extLst>
          </p:cNvPr>
          <p:cNvSpPr txBox="1"/>
          <p:nvPr/>
        </p:nvSpPr>
        <p:spPr>
          <a:xfrm>
            <a:off x="1253823" y="89849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ML1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0CB90C9-7832-C551-823D-749A995D9BBC}"/>
              </a:ext>
            </a:extLst>
          </p:cNvPr>
          <p:cNvSpPr txBox="1"/>
          <p:nvPr/>
        </p:nvSpPr>
        <p:spPr>
          <a:xfrm>
            <a:off x="6078843" y="94378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ML2</a:t>
            </a:r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B4C4833-5524-A291-4948-655D96263C1F}"/>
              </a:ext>
            </a:extLst>
          </p:cNvPr>
          <p:cNvCxnSpPr/>
          <p:nvPr/>
        </p:nvCxnSpPr>
        <p:spPr>
          <a:xfrm>
            <a:off x="1415480" y="1161100"/>
            <a:ext cx="0" cy="183585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539B22B-073C-36F5-9540-A2CA49329014}"/>
              </a:ext>
            </a:extLst>
          </p:cNvPr>
          <p:cNvCxnSpPr/>
          <p:nvPr/>
        </p:nvCxnSpPr>
        <p:spPr>
          <a:xfrm>
            <a:off x="6292857" y="1628159"/>
            <a:ext cx="0" cy="183585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1639778-CF5B-30EE-7A92-7522E37A7EB5}"/>
              </a:ext>
            </a:extLst>
          </p:cNvPr>
          <p:cNvSpPr txBox="1"/>
          <p:nvPr/>
        </p:nvSpPr>
        <p:spPr>
          <a:xfrm>
            <a:off x="946156" y="2312241"/>
            <a:ext cx="54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accent6"/>
                </a:solidFill>
              </a:rPr>
              <a:t>Before </a:t>
            </a:r>
          </a:p>
          <a:p>
            <a:r>
              <a:rPr lang="en-US" altLang="ja-JP" sz="800" dirty="0">
                <a:solidFill>
                  <a:schemeClr val="accent6"/>
                </a:solidFill>
              </a:rPr>
              <a:t>Beam operation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256A05-C08A-8293-498C-B1E757285A51}"/>
              </a:ext>
            </a:extLst>
          </p:cNvPr>
          <p:cNvSpPr txBox="1"/>
          <p:nvPr/>
        </p:nvSpPr>
        <p:spPr>
          <a:xfrm>
            <a:off x="5862724" y="2954390"/>
            <a:ext cx="54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accent6"/>
                </a:solidFill>
              </a:rPr>
              <a:t>Before </a:t>
            </a:r>
          </a:p>
          <a:p>
            <a:r>
              <a:rPr lang="en-US" altLang="ja-JP" sz="800" dirty="0">
                <a:solidFill>
                  <a:schemeClr val="accent6"/>
                </a:solidFill>
              </a:rPr>
              <a:t>Beam operation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F4E6396-DCCA-6965-89EC-57428D7FE7EB}"/>
              </a:ext>
            </a:extLst>
          </p:cNvPr>
          <p:cNvCxnSpPr/>
          <p:nvPr/>
        </p:nvCxnSpPr>
        <p:spPr>
          <a:xfrm>
            <a:off x="281719" y="1700808"/>
            <a:ext cx="574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1BAADB9-2316-F11F-91C0-3E6BED0D7BBD}"/>
              </a:ext>
            </a:extLst>
          </p:cNvPr>
          <p:cNvCxnSpPr/>
          <p:nvPr/>
        </p:nvCxnSpPr>
        <p:spPr>
          <a:xfrm>
            <a:off x="5375920" y="2312241"/>
            <a:ext cx="486804" cy="14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D556D5-0F8D-15B1-2B6B-FDE00D716E74}"/>
              </a:ext>
            </a:extLst>
          </p:cNvPr>
          <p:cNvSpPr txBox="1"/>
          <p:nvPr/>
        </p:nvSpPr>
        <p:spPr>
          <a:xfrm>
            <a:off x="617541" y="6506648"/>
            <a:ext cx="1135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Up to</a:t>
            </a:r>
            <a:r>
              <a:rPr kumimoji="1" lang="en-US" altLang="ja-JP" sz="1800" dirty="0">
                <a:solidFill>
                  <a:srgbClr val="FF0000"/>
                </a:solidFill>
              </a:rPr>
              <a:t> now, we apply same pulse processing for both ML cavities after 2 K cooldown before beam operation.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9C95C-D79C-640E-A730-485DC385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38" y="59405"/>
            <a:ext cx="11947926" cy="562074"/>
          </a:xfrm>
        </p:spPr>
        <p:txBody>
          <a:bodyPr/>
          <a:lstStyle/>
          <a:p>
            <a:r>
              <a:rPr lang="en-US" altLang="ja-JP" sz="3200" dirty="0"/>
              <a:t>ML Trip ratio (</a:t>
            </a:r>
            <a:r>
              <a:rPr lang="en-US" altLang="ja-JP" sz="3200" dirty="0" err="1"/>
              <a:t>longterm</a:t>
            </a:r>
            <a:r>
              <a:rPr lang="en-US" altLang="ja-JP" sz="3200" dirty="0"/>
              <a:t>) (2014.Apr. ~ 2022.Mar.) (almost 9 years) &amp; </a:t>
            </a:r>
            <a:r>
              <a:rPr lang="en-US" altLang="ja-JP" sz="3200" dirty="0" err="1"/>
              <a:t>Inj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E53778-EF5E-BFA5-2EA7-2BB40B59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6179-C135-4594-A06C-936E7DF3B2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980BC0-896E-76D7-DE95-E6B786B6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6" y="651608"/>
            <a:ext cx="6263270" cy="43842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004D1D-337F-CB66-9585-434FD3A57ADD}"/>
              </a:ext>
            </a:extLst>
          </p:cNvPr>
          <p:cNvSpPr txBox="1"/>
          <p:nvPr/>
        </p:nvSpPr>
        <p:spPr>
          <a:xfrm>
            <a:off x="4593" y="4996956"/>
            <a:ext cx="879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After optimization of LLRF gain in 2014, we kept small trip ratio in 2015. If cavity field increased higher in 2015. trip ratio increased. </a:t>
            </a:r>
            <a:r>
              <a:rPr lang="en-US" altLang="ja-JP" sz="1600" dirty="0">
                <a:solidFill>
                  <a:srgbClr val="FF0000"/>
                </a:solidFill>
              </a:rPr>
              <a:t>Main reasons of trip come from the warm coupler (ML2) discharge event (light green). </a:t>
            </a:r>
            <a:r>
              <a:rPr lang="en-US" altLang="ja-JP" sz="1600" dirty="0"/>
              <a:t>We did not know why these discharged events would occur. However, we could safely </a:t>
            </a:r>
            <a:r>
              <a:rPr lang="en-US" altLang="ja-JP" sz="1600" dirty="0">
                <a:solidFill>
                  <a:srgbClr val="3333FF"/>
                </a:solidFill>
              </a:rPr>
              <a:t>turn off RF within 10us </a:t>
            </a:r>
            <a:r>
              <a:rPr lang="en-US" altLang="ja-JP" sz="1600" dirty="0"/>
              <a:t>by using ITL of arc sensor of input coupler.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5AB947-D8C2-2FFB-6CC2-52D0C40667AA}"/>
              </a:ext>
            </a:extLst>
          </p:cNvPr>
          <p:cNvSpPr/>
          <p:nvPr/>
        </p:nvSpPr>
        <p:spPr>
          <a:xfrm>
            <a:off x="2195513" y="869614"/>
            <a:ext cx="2053445" cy="166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2" descr="arc">
            <a:extLst>
              <a:ext uri="{FF2B5EF4-FFF2-40B4-BE49-F238E27FC236}">
                <a16:creationId xmlns:a16="http://schemas.microsoft.com/office/drawing/2014/main" id="{2EA602EC-0BC4-142B-2749-133D7E8D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822896"/>
            <a:ext cx="4300632" cy="28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DEEF37-AEC5-826C-4C11-EC42B07B3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06" y="4221088"/>
            <a:ext cx="3270058" cy="2482313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C40A8A1-70CF-FE89-6DFD-85F077B4EF0A}"/>
              </a:ext>
            </a:extLst>
          </p:cNvPr>
          <p:cNvCxnSpPr/>
          <p:nvPr/>
        </p:nvCxnSpPr>
        <p:spPr>
          <a:xfrm>
            <a:off x="10992544" y="1628800"/>
            <a:ext cx="36004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F6E8C0-51B9-AB03-3A6C-F03F08BBC3DB}"/>
              </a:ext>
            </a:extLst>
          </p:cNvPr>
          <p:cNvCxnSpPr/>
          <p:nvPr/>
        </p:nvCxnSpPr>
        <p:spPr>
          <a:xfrm>
            <a:off x="10848528" y="1931649"/>
            <a:ext cx="504056" cy="322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116C026-E5A2-08F9-029F-1B519B970C06}"/>
              </a:ext>
            </a:extLst>
          </p:cNvPr>
          <p:cNvCxnSpPr/>
          <p:nvPr/>
        </p:nvCxnSpPr>
        <p:spPr>
          <a:xfrm>
            <a:off x="1127448" y="2348880"/>
            <a:ext cx="0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2EBBB7-B009-6C4B-3245-16CA7605552D}"/>
              </a:ext>
            </a:extLst>
          </p:cNvPr>
          <p:cNvSpPr txBox="1"/>
          <p:nvPr/>
        </p:nvSpPr>
        <p:spPr>
          <a:xfrm>
            <a:off x="243516" y="6045986"/>
            <a:ext cx="824123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We note that </a:t>
            </a:r>
            <a:r>
              <a:rPr kumimoji="1" lang="en-US" altLang="ja-JP" sz="1600" dirty="0" err="1"/>
              <a:t>cERL</a:t>
            </a:r>
            <a:r>
              <a:rPr kumimoji="1" lang="en-US" altLang="ja-JP" sz="1600" dirty="0"/>
              <a:t> injector did not meet the trip caused by </a:t>
            </a:r>
            <a:r>
              <a:rPr kumimoji="1" lang="en-US" altLang="ja-JP" sz="1600" dirty="0" err="1"/>
              <a:t>Inj</a:t>
            </a:r>
            <a:r>
              <a:rPr kumimoji="1" lang="en-US" altLang="ja-JP" sz="1600" dirty="0"/>
              <a:t> cryomodule itself in 3 years</a:t>
            </a:r>
            <a:endParaRPr kumimoji="1"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ABDA51-FDEA-BFB3-B06D-5625B16A89E9}"/>
              </a:ext>
            </a:extLst>
          </p:cNvPr>
          <p:cNvSpPr txBox="1"/>
          <p:nvPr/>
        </p:nvSpPr>
        <p:spPr>
          <a:xfrm>
            <a:off x="124738" y="6508588"/>
            <a:ext cx="849168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Stably operated without severe hardware problem on both </a:t>
            </a:r>
            <a:r>
              <a:rPr lang="en-US" altLang="ja-JP" sz="1600" dirty="0" err="1">
                <a:solidFill>
                  <a:srgbClr val="FF0000"/>
                </a:solidFill>
              </a:rPr>
              <a:t>Inj</a:t>
            </a:r>
            <a:r>
              <a:rPr lang="en-US" altLang="ja-JP" sz="1600" dirty="0">
                <a:solidFill>
                  <a:srgbClr val="FF0000"/>
                </a:solidFill>
              </a:rPr>
              <a:t> and ML cryomodule until now.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EC402884-8F0B-CD2D-D7E9-1D0CCFEE6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42" y="167998"/>
            <a:ext cx="4075454" cy="26076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F6164A6-707E-5948-3765-CEBA827A4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95" y="2591150"/>
            <a:ext cx="3965945" cy="3965945"/>
          </a:xfrm>
          <a:prstGeom prst="rect">
            <a:avLst/>
          </a:prstGeom>
        </p:spPr>
      </p:pic>
      <p:pic>
        <p:nvPicPr>
          <p:cNvPr id="8" name="Picture 2" descr="C:\Users\sakai\Desktop\high_power_test_131125.jpg">
            <a:extLst>
              <a:ext uri="{FF2B5EF4-FFF2-40B4-BE49-F238E27FC236}">
                <a16:creationId xmlns:a16="http://schemas.microsoft.com/office/drawing/2014/main" id="{F077D793-B2EC-444C-ABC6-F39050E6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1" y="3025662"/>
            <a:ext cx="3922161" cy="30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8B2874-63A8-4199-B9D3-6C0498339FC4}"/>
              </a:ext>
            </a:extLst>
          </p:cNvPr>
          <p:cNvSpPr txBox="1"/>
          <p:nvPr/>
        </p:nvSpPr>
        <p:spPr>
          <a:xfrm>
            <a:off x="7855155" y="4051315"/>
            <a:ext cx="11572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upper</a:t>
            </a:r>
            <a:r>
              <a:rPr lang="ja-JP" altLang="en-US" sz="1200" dirty="0">
                <a:latin typeface="+mn-lt"/>
                <a:ea typeface="+mn-ea"/>
              </a:rPr>
              <a:t>） </a:t>
            </a:r>
            <a:r>
              <a:rPr lang="en-US" altLang="ja-JP" sz="1200" dirty="0">
                <a:latin typeface="+mn-lt"/>
                <a:ea typeface="+mn-ea"/>
              </a:rPr>
              <a:t>ML1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FF"/>
                </a:solidFill>
                <a:latin typeface="+mn-lt"/>
                <a:ea typeface="+mn-ea"/>
              </a:rPr>
              <a:t>8.5 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C68871-91F9-478D-B5D7-657236C03C4B}"/>
              </a:ext>
            </a:extLst>
          </p:cNvPr>
          <p:cNvSpPr txBox="1"/>
          <p:nvPr/>
        </p:nvSpPr>
        <p:spPr>
          <a:xfrm>
            <a:off x="6811032" y="4093214"/>
            <a:ext cx="10080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lower</a:t>
            </a:r>
            <a:r>
              <a:rPr lang="ja-JP" altLang="en-US" sz="1200" dirty="0">
                <a:latin typeface="+mn-lt"/>
                <a:ea typeface="+mn-ea"/>
              </a:rPr>
              <a:t>）</a:t>
            </a:r>
            <a:r>
              <a:rPr lang="en-US" altLang="ja-JP" sz="1200" dirty="0">
                <a:latin typeface="+mn-lt"/>
                <a:ea typeface="+mn-ea"/>
              </a:rPr>
              <a:t>ML2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FF"/>
                </a:solidFill>
                <a:latin typeface="+mn-lt"/>
                <a:ea typeface="+mn-ea"/>
              </a:rPr>
              <a:t>5.5 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206DB9E-CE48-4998-906E-7BAD82C69D47}"/>
              </a:ext>
            </a:extLst>
          </p:cNvPr>
          <p:cNvCxnSpPr>
            <a:stCxn id="10" idx="2"/>
          </p:cNvCxnSpPr>
          <p:nvPr/>
        </p:nvCxnSpPr>
        <p:spPr>
          <a:xfrm flipH="1">
            <a:off x="7289395" y="4554878"/>
            <a:ext cx="25668" cy="364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97D3637-7891-42F5-B3FC-DD528CACE772}"/>
              </a:ext>
            </a:extLst>
          </p:cNvPr>
          <p:cNvCxnSpPr>
            <a:stCxn id="9" idx="2"/>
          </p:cNvCxnSpPr>
          <p:nvPr/>
        </p:nvCxnSpPr>
        <p:spPr>
          <a:xfrm flipH="1">
            <a:off x="8081560" y="4512980"/>
            <a:ext cx="352239" cy="406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DD56DED-0CA0-4243-8C02-1BDAE797440B}"/>
              </a:ext>
            </a:extLst>
          </p:cNvPr>
          <p:cNvCxnSpPr/>
          <p:nvPr/>
        </p:nvCxnSpPr>
        <p:spPr>
          <a:xfrm flipH="1">
            <a:off x="8622896" y="4678188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8">
            <a:extLst>
              <a:ext uri="{FF2B5EF4-FFF2-40B4-BE49-F238E27FC236}">
                <a16:creationId xmlns:a16="http://schemas.microsoft.com/office/drawing/2014/main" id="{EAFCD32B-E2CE-4491-B360-519DBC91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165" y="4361877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2AFC181-83A7-4028-BC10-9674924E114F}"/>
              </a:ext>
            </a:extLst>
          </p:cNvPr>
          <p:cNvCxnSpPr/>
          <p:nvPr/>
        </p:nvCxnSpPr>
        <p:spPr>
          <a:xfrm flipH="1">
            <a:off x="6428589" y="4919488"/>
            <a:ext cx="327580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FB72CFD9-D46D-40E8-89B9-B3F41C4A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7" y="4842386"/>
            <a:ext cx="1677445" cy="9533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744B521-7F41-43CB-A9D6-BE5416E6F5B5}"/>
              </a:ext>
            </a:extLst>
          </p:cNvPr>
          <p:cNvCxnSpPr/>
          <p:nvPr/>
        </p:nvCxnSpPr>
        <p:spPr>
          <a:xfrm flipH="1" flipV="1">
            <a:off x="7618006" y="4960664"/>
            <a:ext cx="5937" cy="545198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3">
            <a:extLst>
              <a:ext uri="{FF2B5EF4-FFF2-40B4-BE49-F238E27FC236}">
                <a16:creationId xmlns:a16="http://schemas.microsoft.com/office/drawing/2014/main" id="{2DE87394-8529-47A3-A74A-8C68210D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807" y="5186288"/>
            <a:ext cx="517525" cy="368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Pin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B9D3F20-04E8-40E0-8919-E29841BDD061}"/>
              </a:ext>
            </a:extLst>
          </p:cNvPr>
          <p:cNvCxnSpPr/>
          <p:nvPr/>
        </p:nvCxnSpPr>
        <p:spPr>
          <a:xfrm flipH="1">
            <a:off x="7507448" y="4981929"/>
            <a:ext cx="14865" cy="543334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78">
            <a:extLst>
              <a:ext uri="{FF2B5EF4-FFF2-40B4-BE49-F238E27FC236}">
                <a16:creationId xmlns:a16="http://schemas.microsoft.com/office/drawing/2014/main" id="{029F0D55-0835-4ACB-97B5-31331D2D0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753" y="5193875"/>
            <a:ext cx="609600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</a:rPr>
              <a:t>Pref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1" name="右矢印 48">
            <a:extLst>
              <a:ext uri="{FF2B5EF4-FFF2-40B4-BE49-F238E27FC236}">
                <a16:creationId xmlns:a16="http://schemas.microsoft.com/office/drawing/2014/main" id="{98C99D90-D857-4B53-9739-F6031EA65C2E}"/>
              </a:ext>
            </a:extLst>
          </p:cNvPr>
          <p:cNvSpPr/>
          <p:nvPr/>
        </p:nvSpPr>
        <p:spPr>
          <a:xfrm rot="722002" flipV="1">
            <a:off x="8019255" y="5093192"/>
            <a:ext cx="1603762" cy="129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8F1984-2A93-4F07-B2B9-6AEC4409618C}"/>
              </a:ext>
            </a:extLst>
          </p:cNvPr>
          <p:cNvSpPr txBox="1"/>
          <p:nvPr/>
        </p:nvSpPr>
        <p:spPr>
          <a:xfrm>
            <a:off x="7819094" y="3527939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Main </a:t>
            </a:r>
            <a:r>
              <a:rPr kumimoji="1" lang="en-US" altLang="ja-JP" dirty="0" err="1"/>
              <a:t>linac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B06570-C2DC-4DC0-BBBD-DBFAE7163A66}"/>
              </a:ext>
            </a:extLst>
          </p:cNvPr>
          <p:cNvSpPr txBox="1"/>
          <p:nvPr/>
        </p:nvSpPr>
        <p:spPr>
          <a:xfrm>
            <a:off x="988182" y="528126"/>
            <a:ext cx="4200524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Change CW mode and increase the beam current :</a:t>
            </a:r>
            <a:r>
              <a:rPr lang="en-US" altLang="ja-JP" dirty="0"/>
              <a:t>Reach </a:t>
            </a:r>
            <a:r>
              <a:rPr lang="en-US" altLang="ja-JP" dirty="0">
                <a:solidFill>
                  <a:srgbClr val="FF0000"/>
                </a:solidFill>
              </a:rPr>
              <a:t>0.3 mA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on Feb/2022</a:t>
            </a:r>
            <a:r>
              <a:rPr lang="en-US" altLang="ja-JP" b="1" dirty="0">
                <a:solidFill>
                  <a:srgbClr val="FF0000"/>
                </a:solidFill>
              </a:rPr>
              <a:t> with undulator.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4DF854-7ADC-404A-8EBC-B72AF725E67A}"/>
              </a:ext>
            </a:extLst>
          </p:cNvPr>
          <p:cNvSpPr txBox="1"/>
          <p:nvPr/>
        </p:nvSpPr>
        <p:spPr>
          <a:xfrm>
            <a:off x="2424245" y="6188363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current [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A]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065D03-2854-4805-8B5F-07BC2308B990}"/>
              </a:ext>
            </a:extLst>
          </p:cNvPr>
          <p:cNvSpPr txBox="1"/>
          <p:nvPr/>
        </p:nvSpPr>
        <p:spPr>
          <a:xfrm>
            <a:off x="3760815" y="5595293"/>
            <a:ext cx="188086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ML1: Δ(Pin1-Pref1)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0465F90-1F69-404F-8F7F-E60374FF054E}"/>
              </a:ext>
            </a:extLst>
          </p:cNvPr>
          <p:cNvCxnSpPr/>
          <p:nvPr/>
        </p:nvCxnSpPr>
        <p:spPr>
          <a:xfrm flipH="1" flipV="1">
            <a:off x="4170030" y="5213205"/>
            <a:ext cx="46925" cy="38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71E413-B494-48AB-9064-8934D1A89ABC}"/>
              </a:ext>
            </a:extLst>
          </p:cNvPr>
          <p:cNvSpPr txBox="1"/>
          <p:nvPr/>
        </p:nvSpPr>
        <p:spPr>
          <a:xfrm>
            <a:off x="2218570" y="3473062"/>
            <a:ext cx="1880867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ML2: Δ(Pin2-Pref2)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E530A5E-DFA3-416C-AEF3-CA8EC87FBB3B}"/>
              </a:ext>
            </a:extLst>
          </p:cNvPr>
          <p:cNvSpPr txBox="1"/>
          <p:nvPr/>
        </p:nvSpPr>
        <p:spPr>
          <a:xfrm>
            <a:off x="1699033" y="5349660"/>
            <a:ext cx="188086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Total (ML1+ML2): Δ(Pin-Pref)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BB88875-ECB2-4DD0-B24D-8909396884DE}"/>
              </a:ext>
            </a:extLst>
          </p:cNvPr>
          <p:cNvCxnSpPr/>
          <p:nvPr/>
        </p:nvCxnSpPr>
        <p:spPr>
          <a:xfrm flipV="1">
            <a:off x="3060729" y="4640087"/>
            <a:ext cx="1234359" cy="6430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33A0DE4-10D8-4242-9EBC-C559E420C7DA}"/>
              </a:ext>
            </a:extLst>
          </p:cNvPr>
          <p:cNvCxnSpPr/>
          <p:nvPr/>
        </p:nvCxnSpPr>
        <p:spPr>
          <a:xfrm>
            <a:off x="3143503" y="3795587"/>
            <a:ext cx="354123" cy="263669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1983AA7-FFE8-472D-AD94-913FBB8157ED}"/>
              </a:ext>
            </a:extLst>
          </p:cNvPr>
          <p:cNvSpPr txBox="1"/>
          <p:nvPr/>
        </p:nvSpPr>
        <p:spPr>
          <a:xfrm rot="16200000">
            <a:off x="614975" y="4200776"/>
            <a:ext cx="20089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Δ(Pin-Pref) [W]</a:t>
            </a:r>
            <a:endParaRPr lang="ja-JP" altLang="en-US" dirty="0"/>
          </a:p>
        </p:txBody>
      </p:sp>
      <p:sp>
        <p:nvSpPr>
          <p:cNvPr id="38" name="タイトル 37">
            <a:extLst>
              <a:ext uri="{FF2B5EF4-FFF2-40B4-BE49-F238E27FC236}">
                <a16:creationId xmlns:a16="http://schemas.microsoft.com/office/drawing/2014/main" id="{AB59D768-46A1-4771-8FEC-1622495AC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76" y="75227"/>
            <a:ext cx="10729192" cy="356761"/>
          </a:xfrm>
        </p:spPr>
        <p:txBody>
          <a:bodyPr/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Successful ~ 0.3mA CW beam operation with energy recovery with Undulator 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C8723C4-B23F-4304-BA4D-6C65CD551B14}"/>
              </a:ext>
            </a:extLst>
          </p:cNvPr>
          <p:cNvSpPr txBox="1"/>
          <p:nvPr/>
        </p:nvSpPr>
        <p:spPr>
          <a:xfrm rot="16200000">
            <a:off x="4509903" y="134191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current [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A]</a:t>
            </a:r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2F10193-FBA4-4AE0-BB80-A9252BFF1A1F}"/>
              </a:ext>
            </a:extLst>
          </p:cNvPr>
          <p:cNvSpPr/>
          <p:nvPr/>
        </p:nvSpPr>
        <p:spPr>
          <a:xfrm>
            <a:off x="1458079" y="1681772"/>
            <a:ext cx="352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Required power without recovery is :</a:t>
            </a:r>
          </a:p>
          <a:p>
            <a:r>
              <a:rPr lang="en-US" altLang="ja-JP" sz="1600" dirty="0"/>
              <a:t> 14.0 MV x 250 </a:t>
            </a:r>
            <a:r>
              <a:rPr lang="en-US" altLang="ja-JP" sz="1600" dirty="0" err="1"/>
              <a:t>uA</a:t>
            </a:r>
            <a:r>
              <a:rPr lang="en-US" altLang="ja-JP" sz="1600" dirty="0"/>
              <a:t> = </a:t>
            </a:r>
            <a:r>
              <a:rPr lang="en-US" altLang="ja-JP" sz="1600" dirty="0">
                <a:solidFill>
                  <a:srgbClr val="FF00FF"/>
                </a:solidFill>
              </a:rPr>
              <a:t>3.5 kW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8865439-220A-4B1E-BD87-C1B21B217E74}"/>
              </a:ext>
            </a:extLst>
          </p:cNvPr>
          <p:cNvSpPr txBox="1"/>
          <p:nvPr/>
        </p:nvSpPr>
        <p:spPr>
          <a:xfrm>
            <a:off x="9624812" y="1186384"/>
            <a:ext cx="257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Trend of beam current under energy recovery</a:t>
            </a:r>
            <a:endParaRPr kumimoji="1" lang="ja-JP" altLang="en-US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4DC345B-4450-41B3-A83F-828CC4A395DC}"/>
              </a:ext>
            </a:extLst>
          </p:cNvPr>
          <p:cNvCxnSpPr/>
          <p:nvPr/>
        </p:nvCxnSpPr>
        <p:spPr>
          <a:xfrm flipV="1">
            <a:off x="6395435" y="843032"/>
            <a:ext cx="2632012" cy="25944"/>
          </a:xfrm>
          <a:prstGeom prst="straightConnector1">
            <a:avLst/>
          </a:prstGeom>
          <a:ln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3BA51B6-5F97-4538-BC40-132FC5EA90BA}"/>
              </a:ext>
            </a:extLst>
          </p:cNvPr>
          <p:cNvSpPr txBox="1"/>
          <p:nvPr/>
        </p:nvSpPr>
        <p:spPr>
          <a:xfrm>
            <a:off x="7045259" y="165873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 hours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474F329-F6D5-4959-9BE3-BE50F12BAD52}"/>
              </a:ext>
            </a:extLst>
          </p:cNvPr>
          <p:cNvSpPr txBox="1"/>
          <p:nvPr/>
        </p:nvSpPr>
        <p:spPr>
          <a:xfrm>
            <a:off x="9539896" y="6538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3333FF"/>
                </a:solidFill>
              </a:rPr>
              <a:t>0.25 mA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46FF551-145A-4532-9281-AFCAA484EC07}"/>
              </a:ext>
            </a:extLst>
          </p:cNvPr>
          <p:cNvCxnSpPr/>
          <p:nvPr/>
        </p:nvCxnSpPr>
        <p:spPr>
          <a:xfrm flipH="1">
            <a:off x="4470459" y="3067527"/>
            <a:ext cx="838828" cy="132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950D98-F27C-4E29-BBD3-C23DD37C4DF1}"/>
              </a:ext>
            </a:extLst>
          </p:cNvPr>
          <p:cNvSpPr txBox="1"/>
          <p:nvPr/>
        </p:nvSpPr>
        <p:spPr>
          <a:xfrm>
            <a:off x="5537821" y="2671015"/>
            <a:ext cx="463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Feed power : less than 10W !! (</a:t>
            </a:r>
            <a:r>
              <a:rPr kumimoji="1" lang="en-US" altLang="ja-JP" dirty="0" err="1"/>
              <a:t>r.m.s</a:t>
            </a:r>
            <a:r>
              <a:rPr kumimoji="1" lang="en-US" altLang="ja-JP" dirty="0"/>
              <a:t> 4 W) 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C5168E6-37B4-4FF3-A51C-17312DF76F17}"/>
              </a:ext>
            </a:extLst>
          </p:cNvPr>
          <p:cNvSpPr txBox="1"/>
          <p:nvPr/>
        </p:nvSpPr>
        <p:spPr>
          <a:xfrm>
            <a:off x="1290869" y="2451265"/>
            <a:ext cx="3694725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FF"/>
                </a:solidFill>
              </a:rPr>
              <a:t>Energy recovery was successfully done with </a:t>
            </a:r>
            <a:r>
              <a:rPr lang="en-US" altLang="ja-JP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DF37713-41A6-460C-B9D8-C6C65ED76DAE}"/>
              </a:ext>
            </a:extLst>
          </p:cNvPr>
          <p:cNvSpPr/>
          <p:nvPr/>
        </p:nvSpPr>
        <p:spPr>
          <a:xfrm>
            <a:off x="3088444" y="2293773"/>
            <a:ext cx="369333" cy="269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EE56BE0A-434C-4AD6-9534-E8450195D327}"/>
              </a:ext>
            </a:extLst>
          </p:cNvPr>
          <p:cNvSpPr/>
          <p:nvPr/>
        </p:nvSpPr>
        <p:spPr>
          <a:xfrm flipH="1">
            <a:off x="5030174" y="2720232"/>
            <a:ext cx="276144" cy="184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600CBA3-BCA8-4E8F-A7AB-1AB558D87626}"/>
              </a:ext>
            </a:extLst>
          </p:cNvPr>
          <p:cNvSpPr txBox="1"/>
          <p:nvPr/>
        </p:nvSpPr>
        <p:spPr>
          <a:xfrm>
            <a:off x="261759" y="6449451"/>
            <a:ext cx="8878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Stable energy recovery of about 0.3 mA was successfully done without beam loss.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14AB82-61A4-36B6-3692-E858AF6F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438" y="6469711"/>
            <a:ext cx="2844800" cy="365125"/>
          </a:xfrm>
        </p:spPr>
        <p:txBody>
          <a:bodyPr/>
          <a:lstStyle/>
          <a:p>
            <a:pPr>
              <a:defRPr/>
            </a:pPr>
            <a:fld id="{3881466D-5E5C-4A4F-8F94-950CBFA8B0E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4729FA5D-C82E-A206-735E-C304DDF18718}"/>
              </a:ext>
            </a:extLst>
          </p:cNvPr>
          <p:cNvSpPr/>
          <p:nvPr/>
        </p:nvSpPr>
        <p:spPr>
          <a:xfrm>
            <a:off x="8768389" y="6419009"/>
            <a:ext cx="239429" cy="15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27E9B9-1C36-A847-D48B-7A161373E56D}"/>
              </a:ext>
            </a:extLst>
          </p:cNvPr>
          <p:cNvSpPr txBox="1"/>
          <p:nvPr/>
        </p:nvSpPr>
        <p:spPr>
          <a:xfrm>
            <a:off x="9222464" y="6160384"/>
            <a:ext cx="270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Next, we try to increase beam current more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98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623253-0511-9329-38EF-7926E5DF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581" y="6352917"/>
            <a:ext cx="2844800" cy="365125"/>
          </a:xfrm>
        </p:spPr>
        <p:txBody>
          <a:bodyPr/>
          <a:lstStyle/>
          <a:p>
            <a:pPr>
              <a:defRPr/>
            </a:pPr>
            <a:fld id="{3881466D-5E5C-4A4F-8F94-950CBFA8B0E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0725060-4707-1474-0653-B7EC07F99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513" y="25003"/>
            <a:ext cx="8521520" cy="562074"/>
          </a:xfrm>
        </p:spPr>
        <p:txBody>
          <a:bodyPr/>
          <a:lstStyle/>
          <a:p>
            <a:r>
              <a:rPr kumimoji="1" lang="en-US" altLang="ja-JP" sz="2800" dirty="0"/>
              <a:t>Trial for Pulsed beam operation for higher energy </a:t>
            </a:r>
            <a:r>
              <a:rPr lang="en-US" altLang="ja-JP" sz="2800" dirty="0"/>
              <a:t>in </a:t>
            </a:r>
            <a:r>
              <a:rPr lang="en-US" altLang="ja-JP" sz="2800" dirty="0" err="1"/>
              <a:t>cERL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646419-43FF-1F12-D436-40C12AE9043C}"/>
              </a:ext>
            </a:extLst>
          </p:cNvPr>
          <p:cNvSpPr txBox="1"/>
          <p:nvPr/>
        </p:nvSpPr>
        <p:spPr>
          <a:xfrm>
            <a:off x="238618" y="5698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Motivation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7C8C8B-88E5-DC6A-353D-05BA97F00B1F}"/>
              </a:ext>
            </a:extLst>
          </p:cNvPr>
          <p:cNvSpPr txBox="1"/>
          <p:nvPr/>
        </p:nvSpPr>
        <p:spPr>
          <a:xfrm>
            <a:off x="9160166" y="157343"/>
            <a:ext cx="304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Courtesy of </a:t>
            </a:r>
            <a:r>
              <a:rPr kumimoji="1" lang="en-US" altLang="ja-JP" dirty="0"/>
              <a:t>T. Miura , </a:t>
            </a:r>
            <a:r>
              <a:rPr kumimoji="1" lang="en-US" altLang="ja-JP" dirty="0" err="1"/>
              <a:t>F.Qiu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4A9F0F-71A1-4AF8-FE13-0269DE42C371}"/>
              </a:ext>
            </a:extLst>
          </p:cNvPr>
          <p:cNvSpPr txBox="1"/>
          <p:nvPr/>
        </p:nvSpPr>
        <p:spPr>
          <a:xfrm>
            <a:off x="252693" y="948176"/>
            <a:ext cx="3584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irradiation beam line, we would like to increase higher energy for not only produce 99Mo but also other RI like 67Cu,whose giant resonance is a little higher than 99Mo.</a:t>
            </a:r>
          </a:p>
          <a:p>
            <a:r>
              <a:rPr lang="en-US" altLang="ja-JP" dirty="0"/>
              <a:t>-&gt; </a:t>
            </a:r>
            <a:r>
              <a:rPr lang="en-US" altLang="ja-JP" dirty="0">
                <a:solidFill>
                  <a:srgbClr val="FF0000"/>
                </a:solidFill>
              </a:rPr>
              <a:t>more than 23 MeV is required.</a:t>
            </a:r>
            <a:r>
              <a:rPr kumimoji="1" lang="en-US" altLang="ja-JP" dirty="0">
                <a:solidFill>
                  <a:srgbClr val="FF0000"/>
                </a:solidFill>
              </a:rPr>
              <a:t> 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644DBB5-C0DD-BAB3-1D7E-11F3BE2517D2}"/>
              </a:ext>
            </a:extLst>
          </p:cNvPr>
          <p:cNvCxnSpPr/>
          <p:nvPr/>
        </p:nvCxnSpPr>
        <p:spPr>
          <a:xfrm flipV="1">
            <a:off x="4182224" y="2298231"/>
            <a:ext cx="6696744" cy="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E3A13D8-6EB9-247B-0C53-E751306CAD8B}"/>
              </a:ext>
            </a:extLst>
          </p:cNvPr>
          <p:cNvCxnSpPr/>
          <p:nvPr/>
        </p:nvCxnSpPr>
        <p:spPr>
          <a:xfrm>
            <a:off x="4027162" y="1066194"/>
            <a:ext cx="7615645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">
            <a:extLst>
              <a:ext uri="{FF2B5EF4-FFF2-40B4-BE49-F238E27FC236}">
                <a16:creationId xmlns:a16="http://schemas.microsoft.com/office/drawing/2014/main" id="{1C3228AF-8EEC-5ABD-6040-D07A979560C8}"/>
              </a:ext>
            </a:extLst>
          </p:cNvPr>
          <p:cNvSpPr/>
          <p:nvPr/>
        </p:nvSpPr>
        <p:spPr>
          <a:xfrm>
            <a:off x="4362244" y="2045853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Inj.1</a:t>
            </a:r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A0953038-EDD2-FA5A-1B35-E255DFF04651}"/>
              </a:ext>
            </a:extLst>
          </p:cNvPr>
          <p:cNvSpPr/>
          <p:nvPr/>
        </p:nvSpPr>
        <p:spPr>
          <a:xfrm>
            <a:off x="5514372" y="2019565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Inj.2</a:t>
            </a:r>
          </a:p>
        </p:txBody>
      </p: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1AFE4C7E-28B1-D9C2-2661-021517E959E3}"/>
              </a:ext>
            </a:extLst>
          </p:cNvPr>
          <p:cNvSpPr/>
          <p:nvPr/>
        </p:nvSpPr>
        <p:spPr>
          <a:xfrm>
            <a:off x="6666500" y="2019565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Inj.3</a:t>
            </a:r>
          </a:p>
        </p:txBody>
      </p:sp>
      <p:sp>
        <p:nvSpPr>
          <p:cNvPr id="15" name="角丸四角形 11">
            <a:extLst>
              <a:ext uri="{FF2B5EF4-FFF2-40B4-BE49-F238E27FC236}">
                <a16:creationId xmlns:a16="http://schemas.microsoft.com/office/drawing/2014/main" id="{44EF33A5-5170-03E2-F4A2-968C69498938}"/>
              </a:ext>
            </a:extLst>
          </p:cNvPr>
          <p:cNvSpPr/>
          <p:nvPr/>
        </p:nvSpPr>
        <p:spPr>
          <a:xfrm>
            <a:off x="8250676" y="2010584"/>
            <a:ext cx="864096" cy="5663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ML1</a:t>
            </a:r>
          </a:p>
        </p:txBody>
      </p:sp>
      <p:sp>
        <p:nvSpPr>
          <p:cNvPr id="16" name="角丸四角形 12">
            <a:extLst>
              <a:ext uri="{FF2B5EF4-FFF2-40B4-BE49-F238E27FC236}">
                <a16:creationId xmlns:a16="http://schemas.microsoft.com/office/drawing/2014/main" id="{09A0942F-32BF-C0EC-74E5-78E1A500D7A2}"/>
              </a:ext>
            </a:extLst>
          </p:cNvPr>
          <p:cNvSpPr/>
          <p:nvPr/>
        </p:nvSpPr>
        <p:spPr>
          <a:xfrm>
            <a:off x="9546820" y="2010584"/>
            <a:ext cx="864096" cy="56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DF1244-38B7-7F56-06CB-53358208BD38}"/>
              </a:ext>
            </a:extLst>
          </p:cNvPr>
          <p:cNvSpPr txBox="1"/>
          <p:nvPr/>
        </p:nvSpPr>
        <p:spPr>
          <a:xfrm>
            <a:off x="4094775" y="1638664"/>
            <a:ext cx="8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~2.2 MV	    ~2.2 MV    ~2.2 MV                    ~6 MV              ~10 MV      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A094A1-BC81-3714-7FAA-D7C88F5E9C49}"/>
              </a:ext>
            </a:extLst>
          </p:cNvPr>
          <p:cNvSpPr txBox="1"/>
          <p:nvPr/>
        </p:nvSpPr>
        <p:spPr>
          <a:xfrm>
            <a:off x="7197604" y="1098179"/>
            <a:ext cx="193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Einj</a:t>
            </a:r>
            <a:r>
              <a:rPr lang="en-US" dirty="0"/>
              <a:t> ≈ 7 MeV</a:t>
            </a:r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83E22DA7-C79B-0CDD-982C-50C92087F89D}"/>
              </a:ext>
            </a:extLst>
          </p:cNvPr>
          <p:cNvSpPr/>
          <p:nvPr/>
        </p:nvSpPr>
        <p:spPr>
          <a:xfrm>
            <a:off x="7386580" y="1650233"/>
            <a:ext cx="720080" cy="648378"/>
          </a:xfrm>
          <a:prstGeom prst="arc">
            <a:avLst>
              <a:gd name="adj1" fmla="val 21141817"/>
              <a:gd name="adj2" fmla="val 546880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D7CEB9-2A9A-4EF0-18CF-B48E8BCD4F6F}"/>
              </a:ext>
            </a:extLst>
          </p:cNvPr>
          <p:cNvSpPr txBox="1"/>
          <p:nvPr/>
        </p:nvSpPr>
        <p:spPr>
          <a:xfrm>
            <a:off x="7904740" y="15378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CAM8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BE5EA6-96BF-9917-8B9B-F9E3DE689B62}"/>
              </a:ext>
            </a:extLst>
          </p:cNvPr>
          <p:cNvSpPr txBox="1"/>
          <p:nvPr/>
        </p:nvSpPr>
        <p:spPr>
          <a:xfrm>
            <a:off x="10878968" y="1992764"/>
            <a:ext cx="12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Irradiation beam line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B0E236-6CFF-094A-32B3-9BF3D9C7F2D8}"/>
              </a:ext>
            </a:extLst>
          </p:cNvPr>
          <p:cNvSpPr txBox="1"/>
          <p:nvPr/>
        </p:nvSpPr>
        <p:spPr>
          <a:xfrm>
            <a:off x="4025278" y="2685131"/>
            <a:ext cx="744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Pulse	    Pulse             </a:t>
            </a:r>
            <a:r>
              <a:rPr lang="en-US" dirty="0" err="1">
                <a:solidFill>
                  <a:srgbClr val="0000FF"/>
                </a:solidFill>
              </a:rPr>
              <a:t>Pulse</a:t>
            </a:r>
            <a:r>
              <a:rPr lang="en-US" dirty="0">
                <a:solidFill>
                  <a:srgbClr val="0000FF"/>
                </a:solidFill>
              </a:rPr>
              <a:t>                      </a:t>
            </a:r>
            <a:r>
              <a:rPr lang="en-US" dirty="0">
                <a:solidFill>
                  <a:srgbClr val="FF0000"/>
                </a:solidFill>
              </a:rPr>
              <a:t>CW</a:t>
            </a:r>
            <a:r>
              <a:rPr lang="en-US" dirty="0">
                <a:solidFill>
                  <a:srgbClr val="002060"/>
                </a:solidFill>
              </a:rPr>
              <a:t>                 </a:t>
            </a:r>
            <a:r>
              <a:rPr lang="en-US" dirty="0">
                <a:solidFill>
                  <a:srgbClr val="0000FF"/>
                </a:solidFill>
              </a:rPr>
              <a:t>Pulse</a:t>
            </a:r>
            <a:r>
              <a:rPr lang="en-US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258587-A816-4B63-EF2C-C9BC289F24F9}"/>
              </a:ext>
            </a:extLst>
          </p:cNvPr>
          <p:cNvSpPr txBox="1"/>
          <p:nvPr/>
        </p:nvSpPr>
        <p:spPr>
          <a:xfrm>
            <a:off x="4009258" y="1326406"/>
            <a:ext cx="12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 MV/m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AE87D3-F019-479F-781B-841A38E44B8C}"/>
              </a:ext>
            </a:extLst>
          </p:cNvPr>
          <p:cNvSpPr txBox="1"/>
          <p:nvPr/>
        </p:nvSpPr>
        <p:spPr>
          <a:xfrm>
            <a:off x="5226341" y="1316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 MV/m  10 MV/m</a:t>
            </a:r>
          </a:p>
        </p:txBody>
      </p:sp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012600E8-7A06-F6F3-9EF7-9B42F9975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1282"/>
              </p:ext>
            </p:extLst>
          </p:nvPr>
        </p:nvGraphicFramePr>
        <p:xfrm>
          <a:off x="5574221" y="2963797"/>
          <a:ext cx="6455424" cy="405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91177" imgH="4133719" progId="Visio.Drawing.15">
                  <p:embed/>
                </p:oleObj>
              </mc:Choice>
              <mc:Fallback>
                <p:oleObj name="Visio" r:id="rId2" imgW="6591177" imgH="4133719" progId="Visio.Drawing.15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221" y="2963797"/>
                        <a:ext cx="6455424" cy="4053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282433-6787-EBC8-3CE5-1F53965EB686}"/>
              </a:ext>
            </a:extLst>
          </p:cNvPr>
          <p:cNvSpPr/>
          <p:nvPr/>
        </p:nvSpPr>
        <p:spPr>
          <a:xfrm>
            <a:off x="9784099" y="3015766"/>
            <a:ext cx="223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altLang="ja-JP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ja-JP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Vc^2</a:t>
            </a:r>
            <a:r>
              <a:rPr lang="en-US" altLang="ja-JP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/(4*r/Q*</a:t>
            </a:r>
            <a:r>
              <a:rPr lang="en-US" altLang="ja-JP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QL</a:t>
            </a:r>
            <a:r>
              <a:rPr lang="en-US" altLang="ja-JP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F8A53FC-CD03-76D3-44D9-8F622E976040}"/>
              </a:ext>
            </a:extLst>
          </p:cNvPr>
          <p:cNvSpPr txBox="1"/>
          <p:nvPr/>
        </p:nvSpPr>
        <p:spPr>
          <a:xfrm>
            <a:off x="5332047" y="5255160"/>
            <a:ext cx="918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QL ~ 1e6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67679EC-EC14-BAA8-EA17-F03ADB69BCAF}"/>
              </a:ext>
            </a:extLst>
          </p:cNvPr>
          <p:cNvSpPr txBox="1"/>
          <p:nvPr/>
        </p:nvSpPr>
        <p:spPr>
          <a:xfrm>
            <a:off x="5311099" y="6227702"/>
            <a:ext cx="918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QL ~ 1e7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9707AD8-501D-EABF-0CEF-C996C5BE3ACA}"/>
              </a:ext>
            </a:extLst>
          </p:cNvPr>
          <p:cNvSpPr txBox="1"/>
          <p:nvPr/>
        </p:nvSpPr>
        <p:spPr>
          <a:xfrm>
            <a:off x="8801933" y="1337581"/>
            <a:ext cx="12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5.8 MV/m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C63069-5187-17CF-8845-609C7FED7886}"/>
              </a:ext>
            </a:extLst>
          </p:cNvPr>
          <p:cNvSpPr txBox="1"/>
          <p:nvPr/>
        </p:nvSpPr>
        <p:spPr>
          <a:xfrm>
            <a:off x="10410916" y="1400229"/>
            <a:ext cx="12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9.7 MV/m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E81897C-8AE8-DABD-FF6E-1D3F554F1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82" y="4396819"/>
            <a:ext cx="4744304" cy="203132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44E68CB-01BA-16AD-FAEF-79D9C4F95445}"/>
              </a:ext>
            </a:extLst>
          </p:cNvPr>
          <p:cNvSpPr txBox="1"/>
          <p:nvPr/>
        </p:nvSpPr>
        <p:spPr>
          <a:xfrm>
            <a:off x="252693" y="3125818"/>
            <a:ext cx="543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</a:t>
            </a:r>
            <a:r>
              <a:rPr kumimoji="1" lang="en-US" altLang="ja-JP" dirty="0" err="1"/>
              <a:t>cERL</a:t>
            </a:r>
            <a:r>
              <a:rPr kumimoji="1" lang="en-US" altLang="ja-JP" dirty="0"/>
              <a:t> injector, it is difficult </a:t>
            </a:r>
            <a:r>
              <a:rPr lang="en-US" altLang="ja-JP" dirty="0"/>
              <a:t>to increase higher field of &gt; 8MV/m due to the HOM heat load. But we could escape from HOM heat load with pulse mode and can reach higher field. (ML2 also similar)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8E78D59-FDE2-1412-235F-EB77128A99F2}"/>
              </a:ext>
            </a:extLst>
          </p:cNvPr>
          <p:cNvSpPr txBox="1"/>
          <p:nvPr/>
        </p:nvSpPr>
        <p:spPr>
          <a:xfrm>
            <a:off x="200571" y="6498816"/>
            <a:ext cx="554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We made 5ms pulse mode operation with lower duty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9E32551-D6B7-0EED-0FD8-4D63E8279686}"/>
              </a:ext>
            </a:extLst>
          </p:cNvPr>
          <p:cNvSpPr txBox="1"/>
          <p:nvPr/>
        </p:nvSpPr>
        <p:spPr>
          <a:xfrm>
            <a:off x="10066950" y="1101516"/>
            <a:ext cx="20882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dirty="0" err="1"/>
              <a:t>Etotal</a:t>
            </a:r>
            <a:r>
              <a:rPr lang="en-US" altLang="ja-JP" dirty="0"/>
              <a:t> ≈ 23 MeV</a:t>
            </a:r>
            <a:endParaRPr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C11F7D-5FE1-7944-DA39-70A6CEF7457C}"/>
              </a:ext>
            </a:extLst>
          </p:cNvPr>
          <p:cNvSpPr txBox="1"/>
          <p:nvPr/>
        </p:nvSpPr>
        <p:spPr>
          <a:xfrm>
            <a:off x="4794292" y="575684"/>
            <a:ext cx="58012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F. </a:t>
            </a:r>
            <a:r>
              <a:rPr lang="en-US" altLang="ja-JP" sz="1100" dirty="0" err="1"/>
              <a:t>Qiu</a:t>
            </a:r>
            <a:r>
              <a:rPr lang="en-US" altLang="ja-JP" sz="1100" dirty="0"/>
              <a:t> et al., “Application of disturbance observer-based control on pulsed superconducting radio frequency cavities”, Phys. Rev. Accel. Beams 24, 012804 (2021)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2494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23516</TotalTime>
  <Words>3137</Words>
  <Application>Microsoft Office PowerPoint</Application>
  <PresentationFormat>ワイド画面</PresentationFormat>
  <Paragraphs>433</Paragraphs>
  <Slides>14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Microsoft YaHei</vt:lpstr>
      <vt:lpstr>メイリオ</vt:lpstr>
      <vt:lpstr>Arial</vt:lpstr>
      <vt:lpstr>Calibri</vt:lpstr>
      <vt:lpstr>Cambria Math</vt:lpstr>
      <vt:lpstr>Century</vt:lpstr>
      <vt:lpstr>Comic Sans MS</vt:lpstr>
      <vt:lpstr>Symbol</vt:lpstr>
      <vt:lpstr>Times New Roman</vt:lpstr>
      <vt:lpstr>Office テーマ</vt:lpstr>
      <vt:lpstr>Visio</vt:lpstr>
      <vt:lpstr>図</vt:lpstr>
      <vt:lpstr>SRF performance on the cERL at KEK</vt:lpstr>
      <vt:lpstr>Comact ERL (cERL) in KEK &amp; cERL cryomodules</vt:lpstr>
      <vt:lpstr>Operational history of cERL cryomodule (almost 10 years) </vt:lpstr>
      <vt:lpstr>Power &amp; LLRF stability in cERL beam operation</vt:lpstr>
      <vt:lpstr>Injector performance from Oct. 2019 to Feb. 2022</vt:lpstr>
      <vt:lpstr>Main linac performance (long-time Q-value history (2012.Dec – 2022.Feb))</vt:lpstr>
      <vt:lpstr>ML Trip ratio (longterm) (2014.Apr. ~ 2022.Mar.) (almost 9 years) &amp; Inj</vt:lpstr>
      <vt:lpstr>Successful ~ 0.3mA CW beam operation with energy recovery with Undulator </vt:lpstr>
      <vt:lpstr>Trial for Pulsed beam operation for higher energy in cERL</vt:lpstr>
      <vt:lpstr>Momentum stability (2020.Apr)</vt:lpstr>
      <vt:lpstr>Toward more reliable operation for SRF cryomdule for high current beam on cERL &amp; future EUV-FEL</vt:lpstr>
      <vt:lpstr>Toward High-Q cavity approach in KEK</vt:lpstr>
      <vt:lpstr>Nb3Sn cavity development in KEK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2013.11.25 主空洞</dc:title>
  <dc:creator>sakai</dc:creator>
  <cp:lastModifiedBy>阪井 寛志</cp:lastModifiedBy>
  <cp:revision>890</cp:revision>
  <cp:lastPrinted>2021-11-29T04:53:01Z</cp:lastPrinted>
  <dcterms:created xsi:type="dcterms:W3CDTF">2013-11-26T01:49:05Z</dcterms:created>
  <dcterms:modified xsi:type="dcterms:W3CDTF">2022-10-01T05:14:46Z</dcterms:modified>
</cp:coreProperties>
</file>