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580" r:id="rId2"/>
    <p:sldId id="581" r:id="rId3"/>
    <p:sldId id="597" r:id="rId4"/>
    <p:sldId id="608" r:id="rId5"/>
    <p:sldId id="592" r:id="rId6"/>
    <p:sldId id="589" r:id="rId7"/>
    <p:sldId id="607" r:id="rId8"/>
    <p:sldId id="512" r:id="rId9"/>
    <p:sldId id="598" r:id="rId10"/>
    <p:sldId id="555" r:id="rId11"/>
    <p:sldId id="586" r:id="rId12"/>
    <p:sldId id="588" r:id="rId13"/>
    <p:sldId id="601" r:id="rId14"/>
    <p:sldId id="578" r:id="rId15"/>
    <p:sldId id="582" r:id="rId16"/>
    <p:sldId id="593" r:id="rId17"/>
    <p:sldId id="587" r:id="rId18"/>
    <p:sldId id="292" r:id="rId19"/>
    <p:sldId id="606" r:id="rId20"/>
    <p:sldId id="600" r:id="rId21"/>
    <p:sldId id="604" r:id="rId22"/>
    <p:sldId id="595" r:id="rId23"/>
    <p:sldId id="532" r:id="rId24"/>
    <p:sldId id="293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9051"/>
    <a:srgbClr val="00FDFF"/>
    <a:srgbClr val="73FEFF"/>
    <a:srgbClr val="FF40FF"/>
    <a:srgbClr val="941651"/>
    <a:srgbClr val="9437FF"/>
    <a:srgbClr val="FF9300"/>
    <a:srgbClr val="9452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47"/>
    <p:restoredTop sz="96064"/>
  </p:normalViewPr>
  <p:slideViewPr>
    <p:cSldViewPr snapToGrid="0" snapToObjects="1">
      <p:cViewPr varScale="1">
        <p:scale>
          <a:sx n="119" d="100"/>
          <a:sy n="119" d="100"/>
        </p:scale>
        <p:origin x="8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8E819-6B81-C541-BA37-C4C14663077B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0C55A-51A8-8E43-8267-4437E9B7BA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493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242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954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6028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4260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919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6894" indent="-306894" algn="just">
              <a:spcBef>
                <a:spcPts val="2000"/>
              </a:spcBef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804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6894" indent="-306894" algn="just">
              <a:spcBef>
                <a:spcPts val="2000"/>
              </a:spcBef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6298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594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6894" indent="-306894" algn="just">
              <a:spcBef>
                <a:spcPts val="2000"/>
              </a:spcBef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2798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8165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97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100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34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7650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0C55A-51A8-8E43-8267-4437E9B7BA5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4316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0119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326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770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ja-JP" altLang="ja-JP" sz="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372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938A9-C77B-2647-8525-A75A18CAD80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593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B3A86E-FD4B-979F-9253-BFEFF3885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0F5C912-7112-BFDA-15AC-2935570F7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3AFA12-DB29-A626-02A0-D4C151DDC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0D1BFA-9014-88A5-3653-62215A9A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2A29CC-4332-6FC8-D4D6-FF9DB4B3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858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14119A-2723-EBE8-59B9-8F16E2A2F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F1E2E52-A9E3-C9C8-3096-A82C99A31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9B0B3E-DD39-43F3-4BA2-E3764CC91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EDA3AA-20E6-8405-3A06-8B021C66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4BA648-931A-260A-0894-91533FC6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63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CA4CB6A-1CF0-A89B-580B-3A567757E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FDF315E-DFB5-4F12-E912-67A33E608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AF188C5-1902-558F-2C7D-6C902B385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8F678D-1F80-407F-17C1-B27D691F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32B6A8-671B-D4B8-94D9-CDD42B79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50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F6D60D-C10C-7779-85AF-5A38038E3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46C5D4-4329-AA39-C87D-6D78099A2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A70CED4-173D-13E9-59B5-E3780DC9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610E65-0DD5-53D8-EB6F-4030F56F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9BA12F-8CF6-9C1C-C9D4-77F236F6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9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A2C141-0D4F-EF81-F833-A836707D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F26DF95-4320-AE6A-CA8F-3EF909451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2B0711-1A10-C4D8-263F-39041BF1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8152B0-957A-D15C-7322-C1273F46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651BAA-13CE-D903-A441-04862DA3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7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74B615-72C7-CE41-27E7-90012092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81A119-A92D-038D-DF17-77AB61C86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7940D52-94A2-0D02-F174-777D899E3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5D2B85-9455-5E53-C3D7-E81F0FE9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CE4FDE2-C7A1-A570-AA81-8A840CE0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372985B-E83E-01E3-497E-6F4606E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944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FE1BBB-C538-BC9A-C758-7D4C244F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89A19E-5395-F1C1-6964-185944D59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0AB9CFE-A407-CC8E-B72C-C60EE9C92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7B62A35-2A53-02A8-8B19-501345D32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195F179-93F2-9A1A-66CA-0168F1845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6158F76-FD72-AF58-A533-DBB75364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B9F62F8-5941-F7A5-327C-63D24A34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A5B4B6D-7934-8AA0-4887-49D20B23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96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EBFAC5-6895-D1F4-C599-6A32CCE9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DAB2B6B-2C71-2F2A-E533-4AB68ECE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90986D2-A717-D537-9230-34E50948B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61BA3D1-8644-CE9A-0227-4A813C82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91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CDB191A-CE72-3485-625E-6A258708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ACF7CE-9583-563D-C76B-C25E6DE6A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D4FE75-40F5-B130-A3BC-DB529A78B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53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B30DFB-C8D6-8824-32AE-6E03C594D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65312A-B7BC-905D-5D0C-78AF1CC06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296D8F3-6D41-CC80-2667-349EEC6B8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336AD0E-360F-EC80-2EE7-76945AE96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8845CC-840F-3A52-9049-1E7258E6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D7B9E6E-5161-6901-F30F-FD95FE9D3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781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BC58B1-0D2F-6C1A-6290-CCEB9511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2FB8064-CF6A-AD4B-356C-40F3C8F85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7BA298-476F-2559-7C58-B2A9F82D9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DAD6FFA-5339-5166-5B4C-D56C7F5C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886D28D-BF9A-3E43-DD95-CA574D20F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A55D48E-5A13-CD27-33FB-BCC1BE82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991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169729C-F1F9-D292-376A-A0F88749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E17B934-49E5-9AB3-262F-163A7CE4F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7A216-6138-7694-644B-A2452009F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44732-BA49-F24D-8CB2-FEECD3A42421}" type="datetimeFigureOut">
              <a:rPr kumimoji="1" lang="ja-JP" altLang="en-US" smtClean="0"/>
              <a:t>2022/9/28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AB99DC-A3F4-5D7A-377C-FCFB66649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723061-BE60-58C8-9557-F5408AA78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7C748-F7D3-5B41-A6A2-44AE6DE08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03B352E-5CD7-2C44-6DF9-8D30E9020CA7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459" y="-1"/>
            <a:ext cx="324000" cy="68760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56692B6-BE23-4E28-3452-0E015D33AEAB}"/>
              </a:ext>
            </a:extLst>
          </p:cNvPr>
          <p:cNvSpPr/>
          <p:nvPr userDrawn="1"/>
        </p:nvSpPr>
        <p:spPr>
          <a:xfrm>
            <a:off x="11540399" y="0"/>
            <a:ext cx="648000" cy="46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45B4FD0-43EE-BE35-2A7B-1267367A4BEF}"/>
              </a:ext>
            </a:extLst>
          </p:cNvPr>
          <p:cNvCxnSpPr/>
          <p:nvPr userDrawn="1"/>
        </p:nvCxnSpPr>
        <p:spPr>
          <a:xfrm flipV="1">
            <a:off x="202500" y="1089439"/>
            <a:ext cx="113760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24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3542" y="1180699"/>
            <a:ext cx="11937085" cy="2547912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ja-JP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 based EUV-FEL light source</a:t>
            </a:r>
            <a:br>
              <a:rPr lang="en-US" altLang="ja-JP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lithography </a:t>
            </a:r>
            <a:endParaRPr lang="ja-JP" altLang="en-US" sz="48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61742" y="3740902"/>
            <a:ext cx="11137585" cy="985336"/>
          </a:xfrm>
        </p:spPr>
        <p:txBody>
          <a:bodyPr wrap="none">
            <a:normAutofit/>
          </a:bodyPr>
          <a:lstStyle/>
          <a:p>
            <a:r>
              <a:rPr lang="en-US" altLang="ja-JP" sz="2667" dirty="0">
                <a:latin typeface="Arial" panose="020B0604020202020204" pitchFamily="34" charset="0"/>
                <a:cs typeface="Arial" panose="020B0604020202020204" pitchFamily="34" charset="0"/>
              </a:rPr>
              <a:t>Norio Nakamura</a:t>
            </a:r>
          </a:p>
          <a:p>
            <a:r>
              <a:rPr lang="en-US" altLang="ja-JP" sz="2133" i="1" dirty="0">
                <a:latin typeface="Arial" panose="020B0604020202020204" pitchFamily="34" charset="0"/>
                <a:cs typeface="Arial" panose="020B0604020202020204" pitchFamily="34" charset="0"/>
              </a:rPr>
              <a:t>High Energy Accelerator Research Organization </a:t>
            </a:r>
            <a:r>
              <a:rPr lang="en-US" altLang="ja-JP" sz="2133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2133" i="1" dirty="0">
                <a:latin typeface="Arial" panose="020B0604020202020204" pitchFamily="34" charset="0"/>
                <a:cs typeface="Arial" panose="020B0604020202020204" pitchFamily="34" charset="0"/>
              </a:rPr>
              <a:t>KEK</a:t>
            </a:r>
            <a:r>
              <a:rPr lang="en-US" altLang="ja-JP" sz="2133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133" i="1" dirty="0">
                <a:latin typeface="Arial" panose="020B0604020202020204" pitchFamily="34" charset="0"/>
                <a:cs typeface="Arial" panose="020B0604020202020204" pitchFamily="34" charset="0"/>
              </a:rPr>
              <a:t>, Tsukuba, Japan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1D009DC-9E29-9C41-4BF8-B6F0464F21DB}"/>
              </a:ext>
            </a:extLst>
          </p:cNvPr>
          <p:cNvGrpSpPr/>
          <p:nvPr/>
        </p:nvGrpSpPr>
        <p:grpSpPr>
          <a:xfrm>
            <a:off x="320174" y="5539251"/>
            <a:ext cx="11880713" cy="1332001"/>
            <a:chOff x="320174" y="5539251"/>
            <a:chExt cx="11880713" cy="1332001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70E9A868-2272-C646-7602-F0F6337A10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0174" y="5539251"/>
              <a:ext cx="11374905" cy="1332001"/>
              <a:chOff x="272087" y="5647253"/>
              <a:chExt cx="10452616" cy="1224000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221F5189-EFD8-E8D1-2B02-4572056A168E}"/>
                  </a:ext>
                </a:extLst>
              </p:cNvPr>
              <p:cNvGrpSpPr/>
              <p:nvPr/>
            </p:nvGrpSpPr>
            <p:grpSpPr>
              <a:xfrm>
                <a:off x="272087" y="5647253"/>
                <a:ext cx="10452616" cy="1224000"/>
                <a:chOff x="302503" y="5663158"/>
                <a:chExt cx="10452616" cy="1224000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537F9544-A927-504A-8013-DA38E1BD8843}"/>
                    </a:ext>
                  </a:extLst>
                </p:cNvPr>
                <p:cNvSpPr txBox="1"/>
                <p:nvPr/>
              </p:nvSpPr>
              <p:spPr>
                <a:xfrm>
                  <a:off x="1601651" y="6353353"/>
                  <a:ext cx="9153468" cy="379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867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International Conference on EUV Lithography 2021, 27 September – 1 October 2021</a:t>
                  </a:r>
                  <a:endParaRPr lang="ja-JP" altLang="en-US" sz="1867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" name="テキスト ボックス 4">
                  <a:extLst>
                    <a:ext uri="{FF2B5EF4-FFF2-40B4-BE49-F238E27FC236}">
                      <a16:creationId xmlns:a16="http://schemas.microsoft.com/office/drawing/2014/main" id="{4615AA2E-233D-8D98-0566-77CD7547F100}"/>
                    </a:ext>
                  </a:extLst>
                </p:cNvPr>
                <p:cNvSpPr txBox="1"/>
                <p:nvPr/>
              </p:nvSpPr>
              <p:spPr>
                <a:xfrm>
                  <a:off x="1830300" y="6002961"/>
                  <a:ext cx="886332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3200" b="1" dirty="0">
                      <a:solidFill>
                        <a:schemeClr val="bg1"/>
                      </a:solidFill>
                    </a:rPr>
                    <a:t>ERL</a:t>
                  </a:r>
                  <a:r>
                    <a:rPr kumimoji="1" lang="en-US" altLang="ja-JP" sz="3200" b="1" dirty="0">
                      <a:solidFill>
                        <a:schemeClr val="bg1"/>
                      </a:solidFill>
                    </a:rPr>
                    <a:t>2022, 3 – 6 Oct. 2022, Cornell University</a:t>
                  </a:r>
                  <a:endParaRPr kumimoji="1" lang="ja-JP" altLang="en-US" sz="3200" b="1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0" name="図 9" descr="テキスト&#10;&#10;自動的に生成された説明">
                  <a:extLst>
                    <a:ext uri="{FF2B5EF4-FFF2-40B4-BE49-F238E27FC236}">
                      <a16:creationId xmlns:a16="http://schemas.microsoft.com/office/drawing/2014/main" id="{07339B0F-1F5E-C24E-D8C1-5FECB5A100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2503" y="5663158"/>
                  <a:ext cx="5645016" cy="1224000"/>
                </a:xfrm>
                <a:prstGeom prst="rect">
                  <a:avLst/>
                </a:prstGeom>
              </p:spPr>
            </p:pic>
          </p:grpSp>
          <p:pic>
            <p:nvPicPr>
              <p:cNvPr id="17" name="図 16" descr="停止, 座る, 電車, オレンジ が含まれている画像&#10;&#10;自動的に生成された説明">
                <a:extLst>
                  <a:ext uri="{FF2B5EF4-FFF2-40B4-BE49-F238E27FC236}">
                    <a16:creationId xmlns:a16="http://schemas.microsoft.com/office/drawing/2014/main" id="{81EC6082-DE26-72C0-E1A5-1E40F138B1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9414" y="5778825"/>
                <a:ext cx="1924468" cy="518126"/>
              </a:xfrm>
              <a:prstGeom prst="rect">
                <a:avLst/>
              </a:prstGeom>
            </p:spPr>
          </p:pic>
        </p:grpSp>
        <p:pic>
          <p:nvPicPr>
            <p:cNvPr id="22" name="図 21" descr="テキスト&#10;&#10;自動的に生成された説明">
              <a:extLst>
                <a:ext uri="{FF2B5EF4-FFF2-40B4-BE49-F238E27FC236}">
                  <a16:creationId xmlns:a16="http://schemas.microsoft.com/office/drawing/2014/main" id="{B3FB1737-3458-F8C9-33A2-86B14DBE4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8175" y="5539251"/>
              <a:ext cx="5982712" cy="1332000"/>
            </a:xfrm>
            <a:prstGeom prst="rect">
              <a:avLst/>
            </a:prstGeom>
          </p:spPr>
        </p:pic>
        <p:pic>
          <p:nvPicPr>
            <p:cNvPr id="23" name="図 22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DCDBB9D0-0975-2E27-AC8E-AE6241713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3279" y="6275929"/>
              <a:ext cx="3676276" cy="486037"/>
            </a:xfrm>
            <a:prstGeom prst="rect">
              <a:avLst/>
            </a:prstGeom>
          </p:spPr>
        </p:pic>
      </p:grpSp>
      <p:pic>
        <p:nvPicPr>
          <p:cNvPr id="6" name="図 5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F8B226B-739C-56A2-4CCE-171CB384B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025" y="4067105"/>
            <a:ext cx="1038966" cy="65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72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532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/>
                <a:cs typeface="Arial"/>
              </a:rPr>
              <a:t>ERL Based EUV-FEL Light Source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図形グループ 12">
            <a:extLst>
              <a:ext uri="{FF2B5EF4-FFF2-40B4-BE49-F238E27FC236}">
                <a16:creationId xmlns:a16="http://schemas.microsoft.com/office/drawing/2014/main" id="{01DBC1C7-DE65-5F4B-B1BB-062A004DDA80}"/>
              </a:ext>
            </a:extLst>
          </p:cNvPr>
          <p:cNvGrpSpPr>
            <a:grpSpLocks noChangeAspect="1"/>
          </p:cNvGrpSpPr>
          <p:nvPr/>
        </p:nvGrpSpPr>
        <p:grpSpPr>
          <a:xfrm>
            <a:off x="2198642" y="2280144"/>
            <a:ext cx="8557650" cy="4353534"/>
            <a:chOff x="665820" y="2092776"/>
            <a:chExt cx="7639830" cy="3886609"/>
          </a:xfrm>
        </p:grpSpPr>
        <p:pic>
          <p:nvPicPr>
            <p:cNvPr id="52" name="図 51" descr="euvERL_image_a_2.jpg">
              <a:extLst>
                <a:ext uri="{FF2B5EF4-FFF2-40B4-BE49-F238E27FC236}">
                  <a16:creationId xmlns:a16="http://schemas.microsoft.com/office/drawing/2014/main" id="{2F8B97A6-50B6-1441-BCDB-4B36C61C2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747" y="2140714"/>
              <a:ext cx="6242711" cy="3600000"/>
            </a:xfrm>
            <a:prstGeom prst="rect">
              <a:avLst/>
            </a:prstGeom>
          </p:spPr>
        </p:pic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D72A2A93-AFED-7D48-8CD5-C85C505E2A32}"/>
                </a:ext>
              </a:extLst>
            </p:cNvPr>
            <p:cNvSpPr txBox="1"/>
            <p:nvPr/>
          </p:nvSpPr>
          <p:spPr>
            <a:xfrm>
              <a:off x="4761712" y="3692374"/>
              <a:ext cx="937643" cy="274767"/>
            </a:xfrm>
            <a:prstGeom prst="rect">
              <a:avLst/>
            </a:prstGeom>
            <a:noFill/>
            <a:scene3d>
              <a:camera prst="orthographicFront">
                <a:rot lat="0" lon="0" rev="21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Arial"/>
                  <a:cs typeface="Arial"/>
                </a:rPr>
                <a:t>Main </a:t>
              </a:r>
              <a:r>
                <a:rPr lang="en-US" altLang="ja-JP" sz="1400" dirty="0" err="1">
                  <a:latin typeface="Arial"/>
                  <a:cs typeface="Arial"/>
                </a:rPr>
                <a:t>Linac</a:t>
              </a:r>
              <a:endParaRPr lang="ja-JP" altLang="en-US" sz="1400" dirty="0">
                <a:latin typeface="Arial"/>
                <a:cs typeface="Arial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F14BF942-A43F-6045-90B1-FB4CD2E7BC0E}"/>
                </a:ext>
              </a:extLst>
            </p:cNvPr>
            <p:cNvSpPr txBox="1"/>
            <p:nvPr/>
          </p:nvSpPr>
          <p:spPr>
            <a:xfrm>
              <a:off x="3136361" y="5436621"/>
              <a:ext cx="1115097" cy="274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Arial"/>
                  <a:cs typeface="Arial"/>
                </a:rPr>
                <a:t>Injector </a:t>
              </a:r>
              <a:r>
                <a:rPr lang="en-US" altLang="ja-JP" sz="1400" dirty="0" err="1">
                  <a:latin typeface="Arial"/>
                  <a:cs typeface="Arial"/>
                </a:rPr>
                <a:t>Linac</a:t>
              </a:r>
              <a:endParaRPr lang="ja-JP" altLang="en-US" sz="1400" dirty="0">
                <a:latin typeface="Arial"/>
                <a:cs typeface="Arial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C5B789D3-8772-484A-99A6-6EF9A62DA8E8}"/>
                </a:ext>
              </a:extLst>
            </p:cNvPr>
            <p:cNvSpPr txBox="1"/>
            <p:nvPr/>
          </p:nvSpPr>
          <p:spPr>
            <a:xfrm>
              <a:off x="7379456" y="2177141"/>
              <a:ext cx="926194" cy="247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Arial"/>
                  <a:cs typeface="Arial"/>
                </a:rPr>
                <a:t>Beam Dump</a:t>
              </a:r>
              <a:endParaRPr lang="ja-JP" altLang="en-US" sz="1200" dirty="0">
                <a:latin typeface="Arial"/>
                <a:cs typeface="Arial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FADE73B7-E140-F241-8E93-0D97D4DAD1A0}"/>
                </a:ext>
              </a:extLst>
            </p:cNvPr>
            <p:cNvSpPr txBox="1"/>
            <p:nvPr/>
          </p:nvSpPr>
          <p:spPr>
            <a:xfrm>
              <a:off x="4012949" y="3225273"/>
              <a:ext cx="1336914" cy="274767"/>
            </a:xfrm>
            <a:prstGeom prst="rect">
              <a:avLst/>
            </a:prstGeom>
            <a:noFill/>
            <a:scene3d>
              <a:camera prst="orthographicFront">
                <a:rot lat="0" lon="0" rev="168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altLang="ja-JP" sz="1400" dirty="0" err="1">
                  <a:latin typeface="Arial"/>
                  <a:cs typeface="Arial"/>
                </a:rPr>
                <a:t>Undulators</a:t>
              </a:r>
              <a:r>
                <a:rPr lang="en-US" altLang="ja-JP" sz="1400" dirty="0">
                  <a:latin typeface="Arial"/>
                  <a:cs typeface="Arial"/>
                </a:rPr>
                <a:t>(FEL)</a:t>
              </a:r>
              <a:endParaRPr lang="ja-JP" altLang="en-US" sz="1400" dirty="0">
                <a:latin typeface="Arial"/>
                <a:cs typeface="Arial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F98C2AA6-265F-8447-9BFC-A5C3411CA3EA}"/>
                </a:ext>
              </a:extLst>
            </p:cNvPr>
            <p:cNvSpPr txBox="1"/>
            <p:nvPr/>
          </p:nvSpPr>
          <p:spPr>
            <a:xfrm>
              <a:off x="6560301" y="2227151"/>
              <a:ext cx="549420" cy="247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Arial"/>
                  <a:cs typeface="Arial"/>
                </a:rPr>
                <a:t>1</a:t>
              </a:r>
              <a:r>
                <a:rPr lang="en-US" altLang="ja-JP" sz="1200" baseline="30000" dirty="0">
                  <a:latin typeface="Arial"/>
                  <a:cs typeface="Arial"/>
                </a:rPr>
                <a:t>st</a:t>
              </a:r>
              <a:r>
                <a:rPr lang="en-US" altLang="ja-JP" sz="1200" dirty="0">
                  <a:latin typeface="Arial"/>
                  <a:cs typeface="Arial"/>
                </a:rPr>
                <a:t> Arc</a:t>
              </a:r>
              <a:endParaRPr lang="ja-JP" altLang="en-US" sz="1200" dirty="0">
                <a:latin typeface="Arial"/>
                <a:cs typeface="Arial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12FF1BFE-8AF0-584A-B551-10D01EA2800B}"/>
                </a:ext>
              </a:extLst>
            </p:cNvPr>
            <p:cNvSpPr txBox="1"/>
            <p:nvPr/>
          </p:nvSpPr>
          <p:spPr>
            <a:xfrm>
              <a:off x="1373594" y="5204104"/>
              <a:ext cx="649767" cy="274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Arial"/>
                  <a:cs typeface="Arial"/>
                </a:rPr>
                <a:t>2</a:t>
              </a:r>
              <a:r>
                <a:rPr lang="en-US" altLang="ja-JP" sz="1400" baseline="30000" dirty="0">
                  <a:latin typeface="Arial"/>
                  <a:cs typeface="Arial"/>
                </a:rPr>
                <a:t>nd</a:t>
              </a:r>
              <a:r>
                <a:rPr lang="en-US" altLang="ja-JP" sz="1400" dirty="0">
                  <a:latin typeface="Arial"/>
                  <a:cs typeface="Arial"/>
                </a:rPr>
                <a:t> Arc</a:t>
              </a:r>
              <a:endParaRPr lang="ja-JP" altLang="en-US" sz="1400" dirty="0">
                <a:latin typeface="Arial"/>
                <a:cs typeface="Arial"/>
              </a:endParaRPr>
            </a:p>
          </p:txBody>
        </p:sp>
        <p:cxnSp>
          <p:nvCxnSpPr>
            <p:cNvPr id="94" name="直線矢印コネクタ 93">
              <a:extLst>
                <a:ext uri="{FF2B5EF4-FFF2-40B4-BE49-F238E27FC236}">
                  <a16:creationId xmlns:a16="http://schemas.microsoft.com/office/drawing/2014/main" id="{A046DAD3-F08A-684E-BC03-59DAB50320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9258" y="2092776"/>
              <a:ext cx="5741088" cy="2910362"/>
            </a:xfrm>
            <a:prstGeom prst="straightConnector1">
              <a:avLst/>
            </a:prstGeom>
            <a:ln w="9525"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94">
              <a:extLst>
                <a:ext uri="{FF2B5EF4-FFF2-40B4-BE49-F238E27FC236}">
                  <a16:creationId xmlns:a16="http://schemas.microsoft.com/office/drawing/2014/main" id="{41006003-EF9A-9C49-B9D1-EBF6EAF6E7B2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65820" y="5341689"/>
              <a:ext cx="1058372" cy="637696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10A3418F-F8AB-624C-94BE-E4A85F097103}"/>
                </a:ext>
              </a:extLst>
            </p:cNvPr>
            <p:cNvSpPr txBox="1"/>
            <p:nvPr/>
          </p:nvSpPr>
          <p:spPr>
            <a:xfrm>
              <a:off x="3011754" y="3355404"/>
              <a:ext cx="1056422" cy="274767"/>
            </a:xfrm>
            <a:prstGeom prst="rect">
              <a:avLst/>
            </a:prstGeom>
            <a:noFill/>
            <a:scene3d>
              <a:camera prst="orthographicFront">
                <a:rot lat="0" lon="0" rev="162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Arial"/>
                  <a:cs typeface="Arial"/>
                </a:rPr>
                <a:t>150 ~ 200 m</a:t>
              </a:r>
              <a:endParaRPr lang="ja-JP" altLang="en-US" sz="1400" dirty="0">
                <a:latin typeface="Arial"/>
                <a:cs typeface="Arial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41C9C96F-930E-D64D-BC22-4F599DFEC25D}"/>
                </a:ext>
              </a:extLst>
            </p:cNvPr>
            <p:cNvSpPr txBox="1"/>
            <p:nvPr/>
          </p:nvSpPr>
          <p:spPr>
            <a:xfrm>
              <a:off x="739152" y="5555969"/>
              <a:ext cx="612788" cy="274767"/>
            </a:xfrm>
            <a:prstGeom prst="rect">
              <a:avLst/>
            </a:prstGeom>
            <a:noFill/>
            <a:scene3d>
              <a:camera prst="orthographicFront">
                <a:rot lat="0" lon="0" rev="2028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Arial"/>
                  <a:cs typeface="Arial"/>
                </a:rPr>
                <a:t>~20 m</a:t>
              </a:r>
              <a:endParaRPr lang="ja-JP" altLang="en-US" sz="1400" dirty="0">
                <a:latin typeface="Arial"/>
                <a:cs typeface="Arial"/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1089BE06-AE3B-3645-9BB3-5B95DDA1D07E}"/>
                </a:ext>
              </a:extLst>
            </p:cNvPr>
            <p:cNvSpPr txBox="1"/>
            <p:nvPr/>
          </p:nvSpPr>
          <p:spPr>
            <a:xfrm>
              <a:off x="2496524" y="5602208"/>
              <a:ext cx="466818" cy="274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Arial"/>
                  <a:cs typeface="Arial"/>
                </a:rPr>
                <a:t>Gun</a:t>
              </a:r>
              <a:endParaRPr lang="ja-JP" altLang="en-US" sz="1400" dirty="0">
                <a:latin typeface="Arial"/>
                <a:cs typeface="Arial"/>
              </a:endParaRPr>
            </a:p>
          </p:txBody>
        </p: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B5A9DB33-9EAC-CA40-8213-76F2ECADE4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9144" y="2341219"/>
              <a:ext cx="128317" cy="61389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2CEF6BF1-4862-4D44-8ABC-754FA1B602EB}"/>
                </a:ext>
              </a:extLst>
            </p:cNvPr>
            <p:cNvCxnSpPr/>
            <p:nvPr/>
          </p:nvCxnSpPr>
          <p:spPr>
            <a:xfrm>
              <a:off x="2757974" y="5382165"/>
              <a:ext cx="402177" cy="173804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7656DDE9-A80E-2B4C-B637-42CC4688A81E}"/>
                </a:ext>
              </a:extLst>
            </p:cNvPr>
            <p:cNvSpPr txBox="1"/>
            <p:nvPr/>
          </p:nvSpPr>
          <p:spPr>
            <a:xfrm>
              <a:off x="3452160" y="5110430"/>
              <a:ext cx="598477" cy="247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Arial"/>
                  <a:cs typeface="Arial"/>
                </a:rPr>
                <a:t>Merger</a:t>
              </a:r>
              <a:endParaRPr lang="ja-JP" altLang="en-US" sz="1200" dirty="0">
                <a:latin typeface="Arial"/>
                <a:cs typeface="Arial"/>
              </a:endParaRPr>
            </a:p>
          </p:txBody>
        </p: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A43D877D-AF5E-2C46-A5C5-E87CC835436E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3116533" y="5046827"/>
              <a:ext cx="360000" cy="14400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469B04A9-C41B-7345-B8D7-8DA54BDF5C5C}"/>
                </a:ext>
              </a:extLst>
            </p:cNvPr>
            <p:cNvSpPr txBox="1"/>
            <p:nvPr/>
          </p:nvSpPr>
          <p:spPr>
            <a:xfrm>
              <a:off x="2374859" y="4346184"/>
              <a:ext cx="1587352" cy="247290"/>
            </a:xfrm>
            <a:prstGeom prst="rect">
              <a:avLst/>
            </a:prstGeom>
            <a:noFill/>
            <a:scene3d>
              <a:camera prst="orthographicFront">
                <a:rot lat="0" lon="0" rev="186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Arial"/>
                  <a:cs typeface="Arial"/>
                </a:rPr>
                <a:t>Injector Diagnostic Line</a:t>
              </a:r>
              <a:endParaRPr lang="ja-JP" altLang="en-US" sz="1200" dirty="0">
                <a:latin typeface="Arial"/>
                <a:cs typeface="Arial"/>
              </a:endParaRPr>
            </a:p>
          </p:txBody>
        </p:sp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62D52B95-B46F-604D-920E-28DDFC7CEFD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3296533" y="4557272"/>
              <a:ext cx="36000" cy="251998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B211BF41-495E-884F-92C9-0BCD05DB968A}"/>
                </a:ext>
              </a:extLst>
            </p:cNvPr>
            <p:cNvSpPr txBox="1"/>
            <p:nvPr/>
          </p:nvSpPr>
          <p:spPr>
            <a:xfrm>
              <a:off x="4584895" y="5371050"/>
              <a:ext cx="1331190" cy="274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chemeClr val="accent1">
                      <a:lumMod val="50000"/>
                    </a:schemeClr>
                  </a:solidFill>
                </a:rPr>
                <a:t>©</a:t>
              </a:r>
              <a:r>
                <a:rPr lang="en-US" altLang="ja-JP" sz="1400" dirty="0" err="1">
                  <a:solidFill>
                    <a:schemeClr val="accent1">
                      <a:lumMod val="50000"/>
                    </a:schemeClr>
                  </a:solidFill>
                </a:rPr>
                <a:t>Rey.Hori</a:t>
              </a:r>
              <a:r>
                <a:rPr lang="en-US" altLang="ja-JP" sz="1400" dirty="0">
                  <a:solidFill>
                    <a:schemeClr val="accent1">
                      <a:lumMod val="50000"/>
                    </a:schemeClr>
                  </a:solidFill>
                </a:rPr>
                <a:t>/KEK</a:t>
              </a:r>
              <a:endParaRPr lang="ja-JP" altLang="en-US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9FFD3D74-2CEE-554D-A180-01221FBD2AF1}"/>
                </a:ext>
              </a:extLst>
            </p:cNvPr>
            <p:cNvSpPr/>
            <p:nvPr/>
          </p:nvSpPr>
          <p:spPr>
            <a:xfrm>
              <a:off x="1435296" y="4712747"/>
              <a:ext cx="973420" cy="274767"/>
            </a:xfrm>
            <a:prstGeom prst="rect">
              <a:avLst/>
            </a:prstGeom>
            <a:scene3d>
              <a:camera prst="orthographicFront">
                <a:rot lat="0" lon="0" rev="174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  <a:latin typeface="Arial"/>
                  <a:cs typeface="Arial"/>
                </a:rPr>
                <a:t>EUV Light </a:t>
              </a:r>
            </a:p>
          </p:txBody>
        </p:sp>
        <p:sp>
          <p:nvSpPr>
            <p:cNvPr id="109" name="左矢印 108">
              <a:extLst>
                <a:ext uri="{FF2B5EF4-FFF2-40B4-BE49-F238E27FC236}">
                  <a16:creationId xmlns:a16="http://schemas.microsoft.com/office/drawing/2014/main" id="{AF9929D5-9448-5A48-BF86-8D441167D6F3}"/>
                </a:ext>
              </a:extLst>
            </p:cNvPr>
            <p:cNvSpPr/>
            <p:nvPr/>
          </p:nvSpPr>
          <p:spPr>
            <a:xfrm>
              <a:off x="787457" y="4818822"/>
              <a:ext cx="1261400" cy="251998"/>
            </a:xfrm>
            <a:prstGeom prst="leftArrow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16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E1C78C85-FACA-7B47-B867-F538DABAB754}"/>
              </a:ext>
            </a:extLst>
          </p:cNvPr>
          <p:cNvSpPr/>
          <p:nvPr/>
        </p:nvSpPr>
        <p:spPr>
          <a:xfrm>
            <a:off x="426785" y="1478209"/>
            <a:ext cx="693984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Advantages (compared to LPP source) :</a:t>
            </a:r>
            <a:endParaRPr lang="ja-JP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EUV power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10 kW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) without Tin debris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 1-kW EUV power x 10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scanners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(2) Upgradable to </a:t>
            </a:r>
            <a:r>
              <a:rPr lang="en-US" altLang="ja-JP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 Beyond EUV(BEUV) FEL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(6.6 - 6.7 nm)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(3) Variable control of </a:t>
            </a:r>
            <a:r>
              <a:rPr lang="en-US" altLang="ja-JP" sz="200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polarization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 polarization use for high-NA lithography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(4) </a:t>
            </a:r>
            <a:r>
              <a:rPr lang="en-US" altLang="ja-JP" sz="2000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Low electricity consumption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 carbon neutral &amp; sustainability</a:t>
            </a:r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E71C8D58-B220-5A41-9F51-1E241307F110}"/>
              </a:ext>
            </a:extLst>
          </p:cNvPr>
          <p:cNvSpPr/>
          <p:nvPr/>
        </p:nvSpPr>
        <p:spPr>
          <a:xfrm>
            <a:off x="3645533" y="1115575"/>
            <a:ext cx="5060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0432FF"/>
                </a:solidFill>
                <a:latin typeface="Arial"/>
                <a:cs typeface="Arial"/>
              </a:rPr>
              <a:t>ERL based EUV-FEL light source </a:t>
            </a:r>
            <a:endParaRPr lang="ja-JP" altLang="en-US" sz="2400">
              <a:solidFill>
                <a:srgbClr val="0432FF"/>
              </a:solidFill>
            </a:endParaRPr>
          </a:p>
        </p:txBody>
      </p:sp>
      <p:graphicFrame>
        <p:nvGraphicFramePr>
          <p:cNvPr id="113" name="表 112">
            <a:extLst>
              <a:ext uri="{FF2B5EF4-FFF2-40B4-BE49-F238E27FC236}">
                <a16:creationId xmlns:a16="http://schemas.microsoft.com/office/drawing/2014/main" id="{1D7C3EC3-EF5A-1B41-A8DA-9ACC6F8AB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322875"/>
              </p:ext>
            </p:extLst>
          </p:nvPr>
        </p:nvGraphicFramePr>
        <p:xfrm>
          <a:off x="8551400" y="3726441"/>
          <a:ext cx="3184873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0" baseline="0" dirty="0">
                          <a:latin typeface="Arial"/>
                          <a:cs typeface="Arial"/>
                        </a:rPr>
                        <a:t>Parameter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Design</a:t>
                      </a:r>
                      <a:r>
                        <a:rPr kumimoji="1" lang="en-US" altLang="ja-JP" sz="1500" b="0" baseline="0" dirty="0">
                          <a:latin typeface="Arial"/>
                          <a:cs typeface="Arial"/>
                        </a:rPr>
                        <a:t> value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Beam Energy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800 MeV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Bunch Charge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60 </a:t>
                      </a:r>
                      <a:r>
                        <a:rPr kumimoji="1" lang="en-US" altLang="ja-JP" sz="1500" b="0" dirty="0" err="1">
                          <a:latin typeface="Arial"/>
                          <a:cs typeface="Arial"/>
                        </a:rPr>
                        <a:t>pC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Bunch Repetition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162.5 MHz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Average Current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10 mA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811755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RF Frequency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1.3 GHz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93281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EUV Wavelength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13.5 nm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EUV </a:t>
                      </a:r>
                      <a:r>
                        <a:rPr kumimoji="1" lang="en-US" altLang="ja-JP" sz="1500" b="0" baseline="0" dirty="0">
                          <a:latin typeface="Arial"/>
                          <a:cs typeface="Arial"/>
                        </a:rPr>
                        <a:t>Power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b="0" dirty="0">
                          <a:latin typeface="Arial"/>
                          <a:cs typeface="Arial"/>
                        </a:rPr>
                        <a:t>&gt; 10 kW</a:t>
                      </a:r>
                      <a:endParaRPr kumimoji="1" lang="ja-JP" altLang="en-US" sz="15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E94CBA-F98E-57A3-3EE8-823CB198926D}"/>
              </a:ext>
            </a:extLst>
          </p:cNvPr>
          <p:cNvSpPr txBox="1"/>
          <p:nvPr/>
        </p:nvSpPr>
        <p:spPr>
          <a:xfrm>
            <a:off x="5559827" y="6350427"/>
            <a:ext cx="5376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N. Nakamura et al., Proc. ERL2015, pp.4-9(2015)</a:t>
            </a:r>
          </a:p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Kawata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et al, J. Micro/Nanopattern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Mater.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Metrol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sz="1200" b="1" dirty="0"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(2), 021210(2022).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296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10" y="1362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>
                <a:latin typeface="Arial"/>
                <a:cs typeface="Arial"/>
              </a:rPr>
              <a:t>Injector &amp; Bunch Compression Simulation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図 38" descr="EUV-FEL.png">
            <a:extLst>
              <a:ext uri="{FF2B5EF4-FFF2-40B4-BE49-F238E27FC236}">
                <a16:creationId xmlns:a16="http://schemas.microsoft.com/office/drawing/2014/main" id="{91D9DE0E-033E-5A29-C3B1-9AC786895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2" y="3725771"/>
            <a:ext cx="5054600" cy="3052052"/>
          </a:xfrm>
          <a:prstGeom prst="rect">
            <a:avLst/>
          </a:prstGeom>
        </p:spPr>
      </p:pic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3FFB8644-A9C0-5EE1-AA21-B27080DE0C6D}"/>
              </a:ext>
            </a:extLst>
          </p:cNvPr>
          <p:cNvSpPr txBox="1"/>
          <p:nvPr/>
        </p:nvSpPr>
        <p:spPr>
          <a:xfrm>
            <a:off x="733110" y="4200216"/>
            <a:ext cx="3130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/>
                <a:cs typeface="Arial"/>
              </a:rPr>
              <a:t>simulation by GPT </a:t>
            </a:r>
            <a:r>
              <a:rPr lang="en-US" altLang="ja-JP" dirty="0">
                <a:latin typeface="Arial"/>
                <a:cs typeface="Arial"/>
              </a:rPr>
              <a:t>&amp; E</a:t>
            </a:r>
            <a:r>
              <a:rPr kumimoji="1" lang="en-US" altLang="ja-JP" dirty="0">
                <a:latin typeface="Arial"/>
                <a:cs typeface="Arial"/>
              </a:rPr>
              <a:t>legant</a:t>
            </a:r>
          </a:p>
          <a:p>
            <a:pPr algn="ctr"/>
            <a:r>
              <a:rPr kumimoji="1" lang="en-US" altLang="ja-JP" dirty="0">
                <a:latin typeface="Arial"/>
                <a:cs typeface="Arial"/>
              </a:rPr>
              <a:t>(N</a:t>
            </a:r>
            <a:r>
              <a:rPr lang="en-US" altLang="ja-JP" baseline="-25000" dirty="0">
                <a:latin typeface="Arial"/>
                <a:cs typeface="Arial"/>
              </a:rPr>
              <a:t>p</a:t>
            </a:r>
            <a:r>
              <a:rPr kumimoji="1" lang="en-US" altLang="ja-JP" dirty="0">
                <a:latin typeface="Arial"/>
                <a:cs typeface="Arial"/>
              </a:rPr>
              <a:t>=500k)</a:t>
            </a:r>
            <a:endParaRPr kumimoji="1" lang="ja-JP" altLang="en-US" dirty="0">
              <a:latin typeface="Arial"/>
              <a:cs typeface="Arial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B53B573D-F349-5036-2548-2C32EA8597E6}"/>
              </a:ext>
            </a:extLst>
          </p:cNvPr>
          <p:cNvGrpSpPr/>
          <p:nvPr/>
        </p:nvGrpSpPr>
        <p:grpSpPr>
          <a:xfrm>
            <a:off x="2180026" y="4226581"/>
            <a:ext cx="9559367" cy="2538116"/>
            <a:chOff x="2180026" y="4226581"/>
            <a:chExt cx="9559367" cy="2538116"/>
          </a:xfrm>
        </p:grpSpPr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1F150600-AC2E-1CDC-618D-D8BC6C34B13A}"/>
                </a:ext>
              </a:extLst>
            </p:cNvPr>
            <p:cNvGrpSpPr/>
            <p:nvPr/>
          </p:nvGrpSpPr>
          <p:grpSpPr>
            <a:xfrm>
              <a:off x="2180026" y="4226581"/>
              <a:ext cx="9559367" cy="2538116"/>
              <a:chOff x="2180026" y="4226581"/>
              <a:chExt cx="9559367" cy="2538116"/>
            </a:xfrm>
          </p:grpSpPr>
          <p:grpSp>
            <p:nvGrpSpPr>
              <p:cNvPr id="109" name="グループ化 108">
                <a:extLst>
                  <a:ext uri="{FF2B5EF4-FFF2-40B4-BE49-F238E27FC236}">
                    <a16:creationId xmlns:a16="http://schemas.microsoft.com/office/drawing/2014/main" id="{FFAF0F4B-E9CB-6998-27C9-634F37C13D69}"/>
                  </a:ext>
                </a:extLst>
              </p:cNvPr>
              <p:cNvGrpSpPr/>
              <p:nvPr/>
            </p:nvGrpSpPr>
            <p:grpSpPr>
              <a:xfrm>
                <a:off x="2602207" y="4226581"/>
                <a:ext cx="9137186" cy="2538116"/>
                <a:chOff x="2602207" y="4226581"/>
                <a:chExt cx="9137186" cy="2538116"/>
              </a:xfrm>
            </p:grpSpPr>
            <p:grpSp>
              <p:nvGrpSpPr>
                <p:cNvPr id="82" name="グループ化 81">
                  <a:extLst>
                    <a:ext uri="{FF2B5EF4-FFF2-40B4-BE49-F238E27FC236}">
                      <a16:creationId xmlns:a16="http://schemas.microsoft.com/office/drawing/2014/main" id="{02EB61AF-0864-F34A-671C-B7F00249CC6C}"/>
                    </a:ext>
                  </a:extLst>
                </p:cNvPr>
                <p:cNvGrpSpPr/>
                <p:nvPr/>
              </p:nvGrpSpPr>
              <p:grpSpPr>
                <a:xfrm>
                  <a:off x="2602207" y="4226581"/>
                  <a:ext cx="6994015" cy="2536656"/>
                  <a:chOff x="4376580" y="4226581"/>
                  <a:chExt cx="6994015" cy="2536656"/>
                </a:xfrm>
              </p:grpSpPr>
              <p:grpSp>
                <p:nvGrpSpPr>
                  <p:cNvPr id="12" name="グループ化 11">
                    <a:extLst>
                      <a:ext uri="{FF2B5EF4-FFF2-40B4-BE49-F238E27FC236}">
                        <a16:creationId xmlns:a16="http://schemas.microsoft.com/office/drawing/2014/main" id="{69E84B57-C350-EE04-BC4D-5CDE119D3171}"/>
                      </a:ext>
                    </a:extLst>
                  </p:cNvPr>
                  <p:cNvGrpSpPr/>
                  <p:nvPr/>
                </p:nvGrpSpPr>
                <p:grpSpPr>
                  <a:xfrm>
                    <a:off x="4376580" y="4226581"/>
                    <a:ext cx="6994015" cy="2536656"/>
                    <a:chOff x="4376580" y="4226581"/>
                    <a:chExt cx="6994015" cy="2536656"/>
                  </a:xfrm>
                </p:grpSpPr>
                <p:pic>
                  <p:nvPicPr>
                    <p:cNvPr id="2" name="図 1" descr="グラフ, 折れ線グラフ&#10;&#10;自動的に生成された説明">
                      <a:extLst>
                        <a:ext uri="{FF2B5EF4-FFF2-40B4-BE49-F238E27FC236}">
                          <a16:creationId xmlns:a16="http://schemas.microsoft.com/office/drawing/2014/main" id="{B8012740-FC84-2A77-04BB-1F1AC1B8B5E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7978151" y="4603237"/>
                      <a:ext cx="2719287" cy="21600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" name="図形グループ 11">
                      <a:extLst>
                        <a:ext uri="{FF2B5EF4-FFF2-40B4-BE49-F238E27FC236}">
                          <a16:creationId xmlns:a16="http://schemas.microsoft.com/office/drawing/2014/main" id="{728CB8F7-AEC9-7AB7-763E-8F8240BFBF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76580" y="4226581"/>
                      <a:ext cx="6994015" cy="2192388"/>
                      <a:chOff x="2178923" y="3881589"/>
                      <a:chExt cx="6994015" cy="2192388"/>
                    </a:xfrm>
                  </p:grpSpPr>
                  <p:grpSp>
                    <p:nvGrpSpPr>
                      <p:cNvPr id="5" name="図形グループ 60">
                        <a:extLst>
                          <a:ext uri="{FF2B5EF4-FFF2-40B4-BE49-F238E27FC236}">
                            <a16:creationId xmlns:a16="http://schemas.microsoft.com/office/drawing/2014/main" id="{825F58B2-7FB8-C979-4790-0077E2CE1D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08782" y="3881589"/>
                        <a:ext cx="2964156" cy="2192388"/>
                        <a:chOff x="611452" y="4033989"/>
                        <a:chExt cx="2964156" cy="2192388"/>
                      </a:xfrm>
                    </p:grpSpPr>
                    <p:sp>
                      <p:nvSpPr>
                        <p:cNvPr id="7" name="テキスト ボックス 6">
                          <a:extLst>
                            <a:ext uri="{FF2B5EF4-FFF2-40B4-BE49-F238E27FC236}">
                              <a16:creationId xmlns:a16="http://schemas.microsoft.com/office/drawing/2014/main" id="{E5210C39-798E-8311-F6EA-201D763E3C6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11452" y="4444183"/>
                          <a:ext cx="1327608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altLang="ja-JP" sz="1400" i="1" dirty="0" err="1">
                              <a:solidFill>
                                <a:srgbClr val="0000FF"/>
                              </a:solidFill>
                              <a:latin typeface="Symbol" charset="2"/>
                              <a:cs typeface="Symbol" charset="2"/>
                            </a:rPr>
                            <a:t>s</a:t>
                          </a:r>
                          <a:r>
                            <a:rPr lang="en-US" altLang="ja-JP" sz="1400" i="1" baseline="-25000" dirty="0" err="1">
                              <a:solidFill>
                                <a:srgbClr val="0000FF"/>
                              </a:solidFill>
                              <a:latin typeface="Times New Roman"/>
                              <a:cs typeface="Times New Roman"/>
                            </a:rPr>
                            <a:t>t</a:t>
                          </a:r>
                          <a:r>
                            <a:rPr lang="en-US" altLang="ja-JP" sz="14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ja-JP" sz="140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1.01 </a:t>
                          </a:r>
                          <a:r>
                            <a:rPr lang="en-US" altLang="ja-JP" sz="1400" i="1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ps</a:t>
                          </a:r>
                          <a:endParaRPr lang="en-US" altLang="ja-JP" sz="14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ja-JP" sz="1400" i="1" dirty="0" err="1">
                              <a:solidFill>
                                <a:srgbClr val="0000FF"/>
                              </a:solidFill>
                              <a:latin typeface="Symbol" charset="2"/>
                              <a:cs typeface="Symbol" charset="2"/>
                            </a:rPr>
                            <a:t>s</a:t>
                          </a:r>
                          <a:r>
                            <a:rPr lang="en-US" altLang="ja-JP" sz="1400" i="1" baseline="-25000" dirty="0" err="1">
                              <a:solidFill>
                                <a:srgbClr val="0000FF"/>
                              </a:solidFill>
                            </a:rPr>
                            <a:t>p</a:t>
                          </a:r>
                          <a:r>
                            <a:rPr lang="en-US" altLang="ja-JP" sz="1400" dirty="0">
                              <a:solidFill>
                                <a:srgbClr val="0000FF"/>
                              </a:solidFill>
                            </a:rPr>
                            <a:t>/</a:t>
                          </a:r>
                          <a:r>
                            <a:rPr lang="en-US" altLang="ja-JP" sz="1400" i="1" dirty="0">
                              <a:solidFill>
                                <a:srgbClr val="0000FF"/>
                              </a:solidFill>
                              <a:latin typeface="Times New Roman"/>
                              <a:cs typeface="Times New Roman"/>
                            </a:rPr>
                            <a:t>p </a:t>
                          </a:r>
                          <a:r>
                            <a:rPr lang="en-US" altLang="ja-JP" sz="140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0.225 %</a:t>
                          </a:r>
                        </a:p>
                      </p:txBody>
                    </p:sp>
                    <p:sp>
                      <p:nvSpPr>
                        <p:cNvPr id="8" name="テキスト ボックス 7">
                          <a:extLst>
                            <a:ext uri="{FF2B5EF4-FFF2-40B4-BE49-F238E27FC236}">
                              <a16:creationId xmlns:a16="http://schemas.microsoft.com/office/drawing/2014/main" id="{AE91AC7B-020E-780E-6247-DE2A5A7DBE0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11452" y="5703157"/>
                          <a:ext cx="1603324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altLang="ja-JP" sz="1400" i="1" dirty="0" err="1">
                              <a:solidFill>
                                <a:srgbClr val="0000FF"/>
                              </a:solidFill>
                              <a:latin typeface="Symbol" charset="2"/>
                              <a:cs typeface="Symbol" charset="2"/>
                            </a:rPr>
                            <a:t>e</a:t>
                          </a:r>
                          <a:r>
                            <a:rPr lang="en-US" altLang="ja-JP" sz="1400" i="1" baseline="-25000" dirty="0" err="1">
                              <a:solidFill>
                                <a:srgbClr val="0000FF"/>
                              </a:solidFill>
                              <a:latin typeface="Times New Roman"/>
                              <a:cs typeface="Times New Roman"/>
                            </a:rPr>
                            <a:t>nx</a:t>
                          </a:r>
                          <a:r>
                            <a:rPr lang="en-US" altLang="ja-JP" sz="1400" i="1" baseline="-25000" dirty="0">
                              <a:solidFill>
                                <a:srgbClr val="0000FF"/>
                              </a:solidFill>
                              <a:latin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altLang="ja-JP" sz="140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0.94 mm </a:t>
                          </a:r>
                          <a:r>
                            <a:rPr lang="en-US" altLang="ja-JP" sz="140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mrad</a:t>
                          </a:r>
                          <a:endParaRPr lang="en-US" altLang="ja-JP" sz="14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ja-JP" sz="1400" i="1" dirty="0" err="1">
                              <a:solidFill>
                                <a:srgbClr val="0000FF"/>
                              </a:solidFill>
                              <a:latin typeface="Symbol" charset="2"/>
                              <a:cs typeface="Symbol" charset="2"/>
                            </a:rPr>
                            <a:t>e</a:t>
                          </a:r>
                          <a:r>
                            <a:rPr lang="en-US" altLang="ja-JP" sz="1400" i="1" baseline="-25000" dirty="0" err="1">
                              <a:solidFill>
                                <a:srgbClr val="0000FF"/>
                              </a:solidFill>
                              <a:latin typeface="Times New Roman"/>
                              <a:cs typeface="Times New Roman"/>
                            </a:rPr>
                            <a:t>ny</a:t>
                          </a:r>
                          <a:r>
                            <a:rPr lang="en-US" altLang="ja-JP" sz="1400" i="1" baseline="-25000" dirty="0">
                              <a:solidFill>
                                <a:srgbClr val="0000FF"/>
                              </a:solidFill>
                              <a:latin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altLang="ja-JP" sz="140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0.90 mm </a:t>
                          </a:r>
                          <a:r>
                            <a:rPr lang="en-US" altLang="ja-JP" sz="140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mrad</a:t>
                          </a:r>
                          <a:endParaRPr lang="en-US" altLang="ja-JP" sz="14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" name="Text Box 10">
                          <a:extLst>
                            <a:ext uri="{FF2B5EF4-FFF2-40B4-BE49-F238E27FC236}">
                              <a16:creationId xmlns:a16="http://schemas.microsoft.com/office/drawing/2014/main" id="{BBFC446F-C422-AAE2-5653-C8DDC3345917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36780" y="4033989"/>
                          <a:ext cx="1338828" cy="36933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r>
                            <a:rPr lang="en-US" altLang="ja-JP" u="sng" dirty="0">
                              <a:latin typeface="Arial"/>
                              <a:cs typeface="Arial"/>
                            </a:rPr>
                            <a:t>merger exit</a:t>
                          </a:r>
                        </a:p>
                      </p:txBody>
                    </p:sp>
                  </p:grpSp>
                  <p:cxnSp>
                    <p:nvCxnSpPr>
                      <p:cNvPr id="6" name="直線矢印コネクタ 5">
                        <a:extLst>
                          <a:ext uri="{FF2B5EF4-FFF2-40B4-BE49-F238E27FC236}">
                            <a16:creationId xmlns:a16="http://schemas.microsoft.com/office/drawing/2014/main" id="{FD32085C-8166-719B-FC9A-BE07A6BF5D8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2178923" y="5207000"/>
                        <a:ext cx="3476655" cy="483002"/>
                      </a:xfrm>
                      <a:prstGeom prst="straightConnector1">
                        <a:avLst/>
                      </a:prstGeom>
                      <a:ln w="9525" cmpd="sng">
                        <a:solidFill>
                          <a:srgbClr val="000000"/>
                        </a:solidFill>
                        <a:prstDash val="dash"/>
                        <a:headEnd type="none"/>
                        <a:tailEnd type="none" w="sm" len="sm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49" name="テキスト ボックス 48">
                    <a:extLst>
                      <a:ext uri="{FF2B5EF4-FFF2-40B4-BE49-F238E27FC236}">
                        <a16:creationId xmlns:a16="http://schemas.microsoft.com/office/drawing/2014/main" id="{58A91304-1EDF-7E1E-D62F-F79910930AE4}"/>
                      </a:ext>
                    </a:extLst>
                  </p:cNvPr>
                  <p:cNvSpPr txBox="1"/>
                  <p:nvPr/>
                </p:nvSpPr>
                <p:spPr>
                  <a:xfrm>
                    <a:off x="9934152" y="4804715"/>
                    <a:ext cx="47481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 </a:t>
                    </a:r>
                    <a:r>
                      <a:rPr lang="en-US" altLang="ja-JP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</a:t>
                    </a:r>
                    <a:r>
                      <a:rPr kumimoji="1" lang="en-US" altLang="ja-JP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</a:t>
                    </a:r>
                    <a:endParaRPr kumimoji="1" lang="ja-JP" alt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52" name="直線矢印コネクタ 51">
                    <a:extLst>
                      <a:ext uri="{FF2B5EF4-FFF2-40B4-BE49-F238E27FC236}">
                        <a16:creationId xmlns:a16="http://schemas.microsoft.com/office/drawing/2014/main" id="{B8223EA1-455B-A526-8677-30B7B0728231}"/>
                      </a:ext>
                    </a:extLst>
                  </p:cNvPr>
                  <p:cNvCxnSpPr/>
                  <p:nvPr/>
                </p:nvCxnSpPr>
                <p:spPr>
                  <a:xfrm>
                    <a:off x="9904962" y="4819778"/>
                    <a:ext cx="504000" cy="0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headEnd type="triangl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6" name="図 105" descr="グラフ, 折れ線グラフ&#10;&#10;自動的に生成された説明">
                  <a:extLst>
                    <a:ext uri="{FF2B5EF4-FFF2-40B4-BE49-F238E27FC236}">
                      <a16:creationId xmlns:a16="http://schemas.microsoft.com/office/drawing/2014/main" id="{BBC62A47-6430-5EF7-6E51-881EA54854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047981" y="4676697"/>
                  <a:ext cx="2691412" cy="2088000"/>
                </a:xfrm>
                <a:prstGeom prst="rect">
                  <a:avLst/>
                </a:prstGeom>
              </p:spPr>
            </p:pic>
          </p:grpSp>
          <p:cxnSp>
            <p:nvCxnSpPr>
              <p:cNvPr id="128" name="直線コネクタ 127">
                <a:extLst>
                  <a:ext uri="{FF2B5EF4-FFF2-40B4-BE49-F238E27FC236}">
                    <a16:creationId xmlns:a16="http://schemas.microsoft.com/office/drawing/2014/main" id="{C6E9EF55-15F2-0CE8-C298-98421A0442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0026" y="6175527"/>
                <a:ext cx="365948" cy="358497"/>
              </a:xfrm>
              <a:prstGeom prst="line">
                <a:avLst/>
              </a:prstGeom>
              <a:ln>
                <a:solidFill>
                  <a:srgbClr val="FF00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B9721490-7DE7-737C-E494-24C13BF95198}"/>
                </a:ext>
              </a:extLst>
            </p:cNvPr>
            <p:cNvCxnSpPr/>
            <p:nvPr/>
          </p:nvCxnSpPr>
          <p:spPr>
            <a:xfrm>
              <a:off x="11034183" y="4849902"/>
              <a:ext cx="504000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4D7F1D17-3D14-296D-A651-AAB0FEAAA3A2}"/>
                </a:ext>
              </a:extLst>
            </p:cNvPr>
            <p:cNvSpPr txBox="1"/>
            <p:nvPr/>
          </p:nvSpPr>
          <p:spPr>
            <a:xfrm>
              <a:off x="11071686" y="4833413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altLang="ja-JP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kumimoji="1" lang="en-US" altLang="ja-JP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BE3D1FEE-5063-5656-5629-49F41E562320}"/>
              </a:ext>
            </a:extLst>
          </p:cNvPr>
          <p:cNvGrpSpPr/>
          <p:nvPr/>
        </p:nvGrpSpPr>
        <p:grpSpPr>
          <a:xfrm>
            <a:off x="2545974" y="1322727"/>
            <a:ext cx="9541279" cy="4854403"/>
            <a:chOff x="2545974" y="1322727"/>
            <a:chExt cx="9541279" cy="4854403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ADF7D819-EC6B-EE65-972F-7D25B268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9127" y="1686475"/>
              <a:ext cx="2883258" cy="2160000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B26B5166-C1DB-2F91-B15F-8D67D0258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0294" y="1710684"/>
              <a:ext cx="2816959" cy="2160000"/>
            </a:xfrm>
            <a:prstGeom prst="rect">
              <a:avLst/>
            </a:prstGeom>
          </p:spPr>
        </p:pic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A96A9470-06D9-0AEB-3B2E-B5E02864E040}"/>
                </a:ext>
              </a:extLst>
            </p:cNvPr>
            <p:cNvGrpSpPr/>
            <p:nvPr/>
          </p:nvGrpSpPr>
          <p:grpSpPr>
            <a:xfrm>
              <a:off x="2545974" y="1322727"/>
              <a:ext cx="9377769" cy="4854403"/>
              <a:chOff x="2545974" y="1322727"/>
              <a:chExt cx="9377769" cy="4854403"/>
            </a:xfrm>
          </p:grpSpPr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415EDA6F-ED42-47AB-6298-F63F87D26426}"/>
                  </a:ext>
                </a:extLst>
              </p:cNvPr>
              <p:cNvGrpSpPr/>
              <p:nvPr/>
            </p:nvGrpSpPr>
            <p:grpSpPr>
              <a:xfrm>
                <a:off x="2545974" y="1322727"/>
                <a:ext cx="9377769" cy="4854403"/>
                <a:chOff x="2545974" y="1322727"/>
                <a:chExt cx="9377769" cy="4854403"/>
              </a:xfrm>
            </p:grpSpPr>
            <p:grpSp>
              <p:nvGrpSpPr>
                <p:cNvPr id="53" name="グループ化 52">
                  <a:extLst>
                    <a:ext uri="{FF2B5EF4-FFF2-40B4-BE49-F238E27FC236}">
                      <a16:creationId xmlns:a16="http://schemas.microsoft.com/office/drawing/2014/main" id="{73AC39A6-21BF-0EDA-F8FA-68F981CAFCA5}"/>
                    </a:ext>
                  </a:extLst>
                </p:cNvPr>
                <p:cNvGrpSpPr/>
                <p:nvPr/>
              </p:nvGrpSpPr>
              <p:grpSpPr>
                <a:xfrm>
                  <a:off x="2545974" y="1322727"/>
                  <a:ext cx="7616269" cy="4854403"/>
                  <a:chOff x="2545974" y="1322727"/>
                  <a:chExt cx="7616269" cy="4854403"/>
                </a:xfrm>
              </p:grpSpPr>
              <p:grpSp>
                <p:nvGrpSpPr>
                  <p:cNvPr id="55" name="グループ化 54">
                    <a:extLst>
                      <a:ext uri="{FF2B5EF4-FFF2-40B4-BE49-F238E27FC236}">
                        <a16:creationId xmlns:a16="http://schemas.microsoft.com/office/drawing/2014/main" id="{4DADAC2C-AB6B-F01A-BDBC-2016BB5F19E2}"/>
                      </a:ext>
                    </a:extLst>
                  </p:cNvPr>
                  <p:cNvGrpSpPr/>
                  <p:nvPr/>
                </p:nvGrpSpPr>
                <p:grpSpPr>
                  <a:xfrm>
                    <a:off x="5681084" y="1322727"/>
                    <a:ext cx="4481159" cy="2781465"/>
                    <a:chOff x="5681084" y="1322727"/>
                    <a:chExt cx="4481159" cy="2781465"/>
                  </a:xfrm>
                </p:grpSpPr>
                <p:grpSp>
                  <p:nvGrpSpPr>
                    <p:cNvPr id="57" name="グループ化 56">
                      <a:extLst>
                        <a:ext uri="{FF2B5EF4-FFF2-40B4-BE49-F238E27FC236}">
                          <a16:creationId xmlns:a16="http://schemas.microsoft.com/office/drawing/2014/main" id="{A231673C-7829-0C9A-60CC-CAE13E0FD3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81084" y="1322727"/>
                      <a:ext cx="4481159" cy="2781465"/>
                      <a:chOff x="7455457" y="1322727"/>
                      <a:chExt cx="4481159" cy="2781465"/>
                    </a:xfrm>
                  </p:grpSpPr>
                  <p:grpSp>
                    <p:nvGrpSpPr>
                      <p:cNvPr id="62" name="図形グループ 9">
                        <a:extLst>
                          <a:ext uri="{FF2B5EF4-FFF2-40B4-BE49-F238E27FC236}">
                            <a16:creationId xmlns:a16="http://schemas.microsoft.com/office/drawing/2014/main" id="{4DB8ED4A-7D20-7DBE-C564-0E0D945682E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455457" y="1322727"/>
                        <a:ext cx="4481159" cy="2781465"/>
                        <a:chOff x="5257800" y="977735"/>
                        <a:chExt cx="4481159" cy="2781465"/>
                      </a:xfrm>
                    </p:grpSpPr>
                    <p:grpSp>
                      <p:nvGrpSpPr>
                        <p:cNvPr id="64" name="図形グループ 53">
                          <a:extLst>
                            <a:ext uri="{FF2B5EF4-FFF2-40B4-BE49-F238E27FC236}">
                              <a16:creationId xmlns:a16="http://schemas.microsoft.com/office/drawing/2014/main" id="{D1011AAC-5B4F-C083-495D-152A732AC44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444942" y="977735"/>
                          <a:ext cx="3294017" cy="2173811"/>
                          <a:chOff x="4245639" y="3824021"/>
                          <a:chExt cx="3294017" cy="2173811"/>
                        </a:xfrm>
                      </p:grpSpPr>
                      <p:sp>
                        <p:nvSpPr>
                          <p:cNvPr id="66" name="テキスト ボックス 65">
                            <a:extLst>
                              <a:ext uri="{FF2B5EF4-FFF2-40B4-BE49-F238E27FC236}">
                                <a16:creationId xmlns:a16="http://schemas.microsoft.com/office/drawing/2014/main" id="{56808C33-F447-4D07-28A9-D4E3BCB8FE96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387112" y="4173648"/>
                            <a:ext cx="1327608" cy="52322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altLang="ja-JP" sz="1400" i="1" dirty="0" err="1">
                                <a:solidFill>
                                  <a:srgbClr val="008000"/>
                                </a:solidFill>
                                <a:latin typeface="Symbol" charset="2"/>
                                <a:cs typeface="Symbol" charset="2"/>
                              </a:rPr>
                              <a:t>s</a:t>
                            </a:r>
                            <a:r>
                              <a:rPr lang="en-US" altLang="ja-JP" sz="1400" i="1" baseline="-25000" dirty="0" err="1">
                                <a:solidFill>
                                  <a:srgbClr val="008000"/>
                                </a:solidFill>
                                <a:latin typeface="Times New Roman"/>
                                <a:cs typeface="Times New Roman"/>
                              </a:rPr>
                              <a:t>t</a:t>
                            </a:r>
                            <a:r>
                              <a:rPr lang="en-US" altLang="ja-JP" sz="1400" dirty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 </a:t>
                            </a:r>
                            <a:r>
                              <a:rPr lang="en-US" altLang="ja-JP" sz="1400" dirty="0">
                                <a:solidFill>
                                  <a:srgbClr val="008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=</a:t>
                            </a:r>
                            <a:r>
                              <a:rPr lang="en-US" altLang="ja-JP" sz="1400" dirty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 </a:t>
                            </a:r>
                            <a:r>
                              <a:rPr lang="en-US" altLang="ja-JP" sz="1400" dirty="0">
                                <a:solidFill>
                                  <a:srgbClr val="008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0.99 </a:t>
                            </a:r>
                            <a:r>
                              <a:rPr lang="en-US" altLang="ja-JP" sz="1400" i="1" dirty="0" err="1">
                                <a:solidFill>
                                  <a:srgbClr val="008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ps</a:t>
                            </a:r>
                            <a:endParaRPr lang="en-US" altLang="ja-JP" sz="1400" dirty="0">
                              <a:solidFill>
                                <a:srgbClr val="008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  <a:p>
                            <a:r>
                              <a:rPr lang="en-US" altLang="ja-JP" sz="1400" i="1" dirty="0" err="1">
                                <a:solidFill>
                                  <a:srgbClr val="008000"/>
                                </a:solidFill>
                                <a:latin typeface="Symbol" charset="2"/>
                                <a:cs typeface="Symbol" charset="2"/>
                              </a:rPr>
                              <a:t>s</a:t>
                            </a:r>
                            <a:r>
                              <a:rPr lang="en-US" altLang="ja-JP" sz="1400" i="1" baseline="-25000" dirty="0" err="1">
                                <a:solidFill>
                                  <a:srgbClr val="008000"/>
                                </a:solidFill>
                              </a:rPr>
                              <a:t>p</a:t>
                            </a:r>
                            <a:r>
                              <a:rPr lang="en-US" altLang="ja-JP" sz="1400" dirty="0">
                                <a:solidFill>
                                  <a:srgbClr val="008000"/>
                                </a:solidFill>
                              </a:rPr>
                              <a:t>/</a:t>
                            </a:r>
                            <a:r>
                              <a:rPr lang="en-US" altLang="ja-JP" sz="1400" i="1" dirty="0">
                                <a:solidFill>
                                  <a:srgbClr val="008000"/>
                                </a:solidFill>
                                <a:latin typeface="Times New Roman"/>
                                <a:cs typeface="Times New Roman"/>
                              </a:rPr>
                              <a:t>p</a:t>
                            </a:r>
                            <a:r>
                              <a:rPr lang="en-US" altLang="ja-JP" sz="1400" dirty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 </a:t>
                            </a:r>
                            <a:r>
                              <a:rPr lang="en-US" altLang="ja-JP" sz="1400" dirty="0">
                                <a:solidFill>
                                  <a:srgbClr val="008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=</a:t>
                            </a:r>
                            <a:r>
                              <a:rPr lang="en-US" altLang="ja-JP" sz="1400" dirty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 </a:t>
                            </a:r>
                            <a:r>
                              <a:rPr lang="en-US" altLang="ja-JP" sz="1400" dirty="0">
                                <a:solidFill>
                                  <a:srgbClr val="008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0.092 %</a:t>
                            </a:r>
                          </a:p>
                        </p:txBody>
                      </p:sp>
                      <p:sp>
                        <p:nvSpPr>
                          <p:cNvPr id="67" name="テキスト ボックス 66">
                            <a:extLst>
                              <a:ext uri="{FF2B5EF4-FFF2-40B4-BE49-F238E27FC236}">
                                <a16:creationId xmlns:a16="http://schemas.microsoft.com/office/drawing/2014/main" id="{49E14AD7-C2AE-CECF-F603-C97A35200C18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245639" y="5474612"/>
                            <a:ext cx="1617751" cy="52322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altLang="ja-JP" sz="1400" i="1" dirty="0" err="1">
                                <a:solidFill>
                                  <a:srgbClr val="008000"/>
                                </a:solidFill>
                                <a:latin typeface="Symbol" charset="2"/>
                                <a:cs typeface="Symbol" charset="2"/>
                              </a:rPr>
                              <a:t>e</a:t>
                            </a:r>
                            <a:r>
                              <a:rPr lang="en-US" altLang="ja-JP" sz="1400" i="1" baseline="-25000" dirty="0" err="1">
                                <a:solidFill>
                                  <a:srgbClr val="008000"/>
                                </a:solidFill>
                                <a:latin typeface="Times New Roman"/>
                                <a:cs typeface="Times New Roman"/>
                              </a:rPr>
                              <a:t>nx</a:t>
                            </a:r>
                            <a:r>
                              <a:rPr lang="en-US" altLang="ja-JP" sz="1400" dirty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 </a:t>
                            </a:r>
                            <a:r>
                              <a:rPr lang="en-US" altLang="ja-JP" sz="1400" dirty="0">
                                <a:solidFill>
                                  <a:srgbClr val="008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= 0.94 mm </a:t>
                            </a:r>
                            <a:r>
                              <a:rPr lang="en-US" altLang="ja-JP" sz="1400" dirty="0" err="1">
                                <a:solidFill>
                                  <a:srgbClr val="008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mrad</a:t>
                            </a:r>
                            <a:endParaRPr lang="en-US" altLang="ja-JP" sz="1400" dirty="0">
                              <a:solidFill>
                                <a:srgbClr val="008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  <a:p>
                            <a:r>
                              <a:rPr lang="en-US" altLang="ja-JP" sz="1400" i="1" dirty="0" err="1">
                                <a:solidFill>
                                  <a:srgbClr val="008000"/>
                                </a:solidFill>
                                <a:latin typeface="Symbol" charset="2"/>
                                <a:cs typeface="Symbol" charset="2"/>
                              </a:rPr>
                              <a:t>e</a:t>
                            </a:r>
                            <a:r>
                              <a:rPr lang="en-US" altLang="ja-JP" sz="1400" i="1" baseline="-25000" dirty="0" err="1">
                                <a:solidFill>
                                  <a:srgbClr val="008000"/>
                                </a:solidFill>
                                <a:latin typeface="Times New Roman"/>
                                <a:cs typeface="Times New Roman"/>
                              </a:rPr>
                              <a:t>ny</a:t>
                            </a:r>
                            <a:r>
                              <a:rPr lang="en-US" altLang="ja-JP" sz="1400" dirty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 </a:t>
                            </a:r>
                            <a:r>
                              <a:rPr lang="en-US" altLang="ja-JP" sz="1400" dirty="0">
                                <a:solidFill>
                                  <a:srgbClr val="008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= 0.90 mm </a:t>
                            </a:r>
                            <a:r>
                              <a:rPr lang="en-US" altLang="ja-JP" sz="1400" dirty="0" err="1">
                                <a:solidFill>
                                  <a:srgbClr val="008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mrad</a:t>
                            </a:r>
                            <a:endParaRPr lang="en-US" altLang="ja-JP" sz="1400" dirty="0">
                              <a:solidFill>
                                <a:srgbClr val="008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68" name="Text Box 10">
                            <a:extLst>
                              <a:ext uri="{FF2B5EF4-FFF2-40B4-BE49-F238E27FC236}">
                                <a16:creationId xmlns:a16="http://schemas.microsoft.com/office/drawing/2014/main" id="{3C5E7045-0480-24A3-B786-710CE7F81CD2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760002" y="3824021"/>
                            <a:ext cx="1779654" cy="36933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r>
                              <a:rPr lang="en-US" altLang="ja-JP" u="sng" dirty="0">
                                <a:latin typeface="Arial"/>
                                <a:cs typeface="Arial"/>
                              </a:rPr>
                              <a:t>1</a:t>
                            </a:r>
                            <a:r>
                              <a:rPr lang="en-US" altLang="ja-JP" u="sng" baseline="30000" dirty="0">
                                <a:latin typeface="Arial"/>
                                <a:cs typeface="Arial"/>
                              </a:rPr>
                              <a:t>st</a:t>
                            </a:r>
                            <a:r>
                              <a:rPr lang="en-US" altLang="ja-JP" u="sng" dirty="0">
                                <a:latin typeface="Arial"/>
                                <a:cs typeface="Arial"/>
                              </a:rPr>
                              <a:t> arc entrance</a:t>
                            </a:r>
                          </a:p>
                        </p:txBody>
                      </p:sp>
                    </p:grpSp>
                    <p:cxnSp>
                      <p:nvCxnSpPr>
                        <p:cNvPr id="65" name="直線矢印コネクタ 64">
                          <a:extLst>
                            <a:ext uri="{FF2B5EF4-FFF2-40B4-BE49-F238E27FC236}">
                              <a16:creationId xmlns:a16="http://schemas.microsoft.com/office/drawing/2014/main" id="{CAF05BEE-C557-4D12-6A68-5A9B4860018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5257800" y="3266822"/>
                          <a:ext cx="1067928" cy="492378"/>
                        </a:xfrm>
                        <a:prstGeom prst="straightConnector1">
                          <a:avLst/>
                        </a:prstGeom>
                        <a:ln w="9525" cmpd="sng">
                          <a:solidFill>
                            <a:srgbClr val="000000"/>
                          </a:solidFill>
                          <a:prstDash val="dash"/>
                          <a:headEnd type="none"/>
                          <a:tailEnd type="none" w="sm" len="sm"/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60" name="直線矢印コネクタ 59">
                        <a:extLst>
                          <a:ext uri="{FF2B5EF4-FFF2-40B4-BE49-F238E27FC236}">
                            <a16:creationId xmlns:a16="http://schemas.microsoft.com/office/drawing/2014/main" id="{2675B2F3-0392-07EE-8C4F-7F68A90E04F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074146" y="1826484"/>
                        <a:ext cx="504000" cy="0"/>
                      </a:xfrm>
                      <a:prstGeom prst="straightConnector1">
                        <a:avLst/>
                      </a:prstGeom>
                      <a:ln w="12700" cmpd="sng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1" name="テキスト ボックス 60">
                        <a:extLst>
                          <a:ext uri="{FF2B5EF4-FFF2-40B4-BE49-F238E27FC236}">
                            <a16:creationId xmlns:a16="http://schemas.microsoft.com/office/drawing/2014/main" id="{E08E5CED-6AAC-D47D-BE87-F7D4AAF5FC2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078096" y="1802334"/>
                        <a:ext cx="47481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ja-JP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 </a:t>
                        </a:r>
                        <a:r>
                          <a:rPr lang="en-US" altLang="ja-JP" sz="12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</a:t>
                        </a:r>
                        <a:r>
                          <a:rPr kumimoji="1" lang="en-US" altLang="ja-JP" sz="12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</a:t>
                        </a:r>
                        <a:endParaRPr kumimoji="1" lang="ja-JP" alt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pic>
                  <p:nvPicPr>
                    <p:cNvPr id="58" name="図 57" descr="グラフ, ヒストグラム&#10;&#10;自動的に生成された説明">
                      <a:extLst>
                        <a:ext uri="{FF2B5EF4-FFF2-40B4-BE49-F238E27FC236}">
                          <a16:creationId xmlns:a16="http://schemas.microsoft.com/office/drawing/2014/main" id="{F0F14389-0C3C-9FF3-55DA-4A77922C08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7083593" y="2380095"/>
                      <a:ext cx="0" cy="0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56" name="直線コネクタ 55">
                    <a:extLst>
                      <a:ext uri="{FF2B5EF4-FFF2-40B4-BE49-F238E27FC236}">
                        <a16:creationId xmlns:a16="http://schemas.microsoft.com/office/drawing/2014/main" id="{02052889-4C60-A568-666E-EBFEA11205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45974" y="4149612"/>
                    <a:ext cx="3198006" cy="2027518"/>
                  </a:xfrm>
                  <a:prstGeom prst="line">
                    <a:avLst/>
                  </a:prstGeom>
                  <a:ln>
                    <a:solidFill>
                      <a:srgbClr val="FF008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E7392D87-2854-E45D-BDB0-E9FEC31A7383}"/>
                    </a:ext>
                  </a:extLst>
                </p:cNvPr>
                <p:cNvSpPr txBox="1"/>
                <p:nvPr/>
              </p:nvSpPr>
              <p:spPr>
                <a:xfrm>
                  <a:off x="10799846" y="1740779"/>
                  <a:ext cx="1123897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altLang="ja-JP" sz="1600" i="1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peak</a:t>
                  </a:r>
                  <a:r>
                    <a:rPr lang="en-US" altLang="ja-JP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ja-JP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21 A</a:t>
                  </a:r>
                </a:p>
              </p:txBody>
            </p:sp>
          </p:grp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EE9476E7-39F3-9067-27BB-FF61709F3533}"/>
                  </a:ext>
                </a:extLst>
              </p:cNvPr>
              <p:cNvSpPr txBox="1"/>
              <p:nvPr/>
            </p:nvSpPr>
            <p:spPr>
              <a:xfrm>
                <a:off x="11196700" y="2373786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altLang="ja-JP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kumimoji="1" lang="en-US" altLang="ja-JP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endParaRPr kumimoji="1" lang="ja-JP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1" name="直線矢印コネクタ 50">
                <a:extLst>
                  <a:ext uri="{FF2B5EF4-FFF2-40B4-BE49-F238E27FC236}">
                    <a16:creationId xmlns:a16="http://schemas.microsoft.com/office/drawing/2014/main" id="{CA50F60B-7904-6F62-3770-0092390FE575}"/>
                  </a:ext>
                </a:extLst>
              </p:cNvPr>
              <p:cNvCxnSpPr/>
              <p:nvPr/>
            </p:nvCxnSpPr>
            <p:spPr>
              <a:xfrm>
                <a:off x="11196700" y="2373786"/>
                <a:ext cx="504000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3157FC86-BED9-7CD2-FF0E-F9324CBD65F2}"/>
              </a:ext>
            </a:extLst>
          </p:cNvPr>
          <p:cNvGrpSpPr/>
          <p:nvPr/>
        </p:nvGrpSpPr>
        <p:grpSpPr>
          <a:xfrm>
            <a:off x="428312" y="1094653"/>
            <a:ext cx="6006205" cy="3149238"/>
            <a:chOff x="428312" y="1094653"/>
            <a:chExt cx="6006205" cy="3149238"/>
          </a:xfrm>
        </p:grpSpPr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4242B5CA-E884-A1C7-6BAB-653690823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74960" y="1433467"/>
              <a:ext cx="2903119" cy="2160000"/>
            </a:xfrm>
            <a:prstGeom prst="rect">
              <a:avLst/>
            </a:prstGeom>
          </p:spPr>
        </p:pic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B8A4195C-C728-14CD-6A77-C4152AC8F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8312" y="1449509"/>
              <a:ext cx="2896590" cy="2160000"/>
            </a:xfrm>
            <a:prstGeom prst="rect">
              <a:avLst/>
            </a:prstGeom>
          </p:spPr>
        </p:pic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9075BEC4-CCBB-8756-8A1E-9689B0B06EF4}"/>
                </a:ext>
              </a:extLst>
            </p:cNvPr>
            <p:cNvGrpSpPr/>
            <p:nvPr/>
          </p:nvGrpSpPr>
          <p:grpSpPr>
            <a:xfrm>
              <a:off x="1973629" y="1094653"/>
              <a:ext cx="4460888" cy="3149238"/>
              <a:chOff x="1973629" y="1094653"/>
              <a:chExt cx="4460888" cy="3149238"/>
            </a:xfrm>
          </p:grpSpPr>
          <p:grpSp>
            <p:nvGrpSpPr>
              <p:cNvPr id="76" name="グループ化 75">
                <a:extLst>
                  <a:ext uri="{FF2B5EF4-FFF2-40B4-BE49-F238E27FC236}">
                    <a16:creationId xmlns:a16="http://schemas.microsoft.com/office/drawing/2014/main" id="{A46A3CD7-57A0-849F-2C53-4325793E4B75}"/>
                  </a:ext>
                </a:extLst>
              </p:cNvPr>
              <p:cNvGrpSpPr/>
              <p:nvPr/>
            </p:nvGrpSpPr>
            <p:grpSpPr>
              <a:xfrm>
                <a:off x="2590653" y="1094653"/>
                <a:ext cx="3192031" cy="3149238"/>
                <a:chOff x="2590653" y="1094653"/>
                <a:chExt cx="3192031" cy="3149238"/>
              </a:xfrm>
            </p:grpSpPr>
            <p:grpSp>
              <p:nvGrpSpPr>
                <p:cNvPr id="86" name="グループ化 85">
                  <a:extLst>
                    <a:ext uri="{FF2B5EF4-FFF2-40B4-BE49-F238E27FC236}">
                      <a16:creationId xmlns:a16="http://schemas.microsoft.com/office/drawing/2014/main" id="{F4450DB2-70C5-1FAF-4844-48E6986293F7}"/>
                    </a:ext>
                  </a:extLst>
                </p:cNvPr>
                <p:cNvGrpSpPr/>
                <p:nvPr/>
              </p:nvGrpSpPr>
              <p:grpSpPr>
                <a:xfrm>
                  <a:off x="2590653" y="1094653"/>
                  <a:ext cx="3192031" cy="3149238"/>
                  <a:chOff x="2590653" y="1094653"/>
                  <a:chExt cx="3192031" cy="3149238"/>
                </a:xfrm>
              </p:grpSpPr>
              <p:grpSp>
                <p:nvGrpSpPr>
                  <p:cNvPr id="88" name="図形グループ 15">
                    <a:extLst>
                      <a:ext uri="{FF2B5EF4-FFF2-40B4-BE49-F238E27FC236}">
                        <a16:creationId xmlns:a16="http://schemas.microsoft.com/office/drawing/2014/main" id="{207E3F16-0BD6-F348-A50B-4993E4A72C2D}"/>
                      </a:ext>
                    </a:extLst>
                  </p:cNvPr>
                  <p:cNvGrpSpPr/>
                  <p:nvPr/>
                </p:nvGrpSpPr>
                <p:grpSpPr>
                  <a:xfrm>
                    <a:off x="2590653" y="1094653"/>
                    <a:ext cx="2001232" cy="3145664"/>
                    <a:chOff x="2385496" y="1120221"/>
                    <a:chExt cx="2001232" cy="3145664"/>
                  </a:xfrm>
                </p:grpSpPr>
                <p:sp>
                  <p:nvSpPr>
                    <p:cNvPr id="91" name="Text Box 10">
                      <a:extLst>
                        <a:ext uri="{FF2B5EF4-FFF2-40B4-BE49-F238E27FC236}">
                          <a16:creationId xmlns:a16="http://schemas.microsoft.com/office/drawing/2014/main" id="{868D4432-67B5-1705-CF6A-C5EFDDE9BED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85496" y="1120221"/>
                      <a:ext cx="1561068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altLang="ja-JP" u="sng" dirty="0">
                          <a:latin typeface="Arial"/>
                          <a:cs typeface="Arial"/>
                        </a:rPr>
                        <a:t>FEL entrance</a:t>
                      </a:r>
                    </a:p>
                  </p:txBody>
                </p:sp>
                <p:cxnSp>
                  <p:nvCxnSpPr>
                    <p:cNvPr id="92" name="直線矢印コネクタ 91">
                      <a:extLst>
                        <a:ext uri="{FF2B5EF4-FFF2-40B4-BE49-F238E27FC236}">
                          <a16:creationId xmlns:a16="http://schemas.microsoft.com/office/drawing/2014/main" id="{BA423DBE-B5F1-3645-561D-D833E3A5AE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34258" y="3426366"/>
                      <a:ext cx="1252470" cy="839519"/>
                    </a:xfrm>
                    <a:prstGeom prst="straightConnector1">
                      <a:avLst/>
                    </a:prstGeom>
                    <a:ln w="9525" cmpd="sng">
                      <a:solidFill>
                        <a:srgbClr val="000000"/>
                      </a:solidFill>
                      <a:prstDash val="dash"/>
                      <a:headEnd type="none"/>
                      <a:tailEnd type="non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9" name="円弧 88">
                    <a:extLst>
                      <a:ext uri="{FF2B5EF4-FFF2-40B4-BE49-F238E27FC236}">
                        <a16:creationId xmlns:a16="http://schemas.microsoft.com/office/drawing/2014/main" id="{0D5946E8-7792-64FE-2B25-3746EA8261BB}"/>
                      </a:ext>
                    </a:extLst>
                  </p:cNvPr>
                  <p:cNvSpPr/>
                  <p:nvPr/>
                </p:nvSpPr>
                <p:spPr>
                  <a:xfrm>
                    <a:off x="5020684" y="3870684"/>
                    <a:ext cx="762000" cy="373207"/>
                  </a:xfrm>
                  <a:prstGeom prst="arc">
                    <a:avLst>
                      <a:gd name="adj1" fmla="val 12784994"/>
                      <a:gd name="adj2" fmla="val 825059"/>
                    </a:avLst>
                  </a:prstGeom>
                  <a:ln>
                    <a:solidFill>
                      <a:srgbClr val="FF008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90" name="直線コネクタ 89">
                    <a:extLst>
                      <a:ext uri="{FF2B5EF4-FFF2-40B4-BE49-F238E27FC236}">
                        <a16:creationId xmlns:a16="http://schemas.microsoft.com/office/drawing/2014/main" id="{6D4A79B0-1CD6-D9FC-7F2F-AB628F4A50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563808" y="3907348"/>
                    <a:ext cx="611400" cy="309600"/>
                  </a:xfrm>
                  <a:prstGeom prst="line">
                    <a:avLst/>
                  </a:prstGeom>
                  <a:ln>
                    <a:solidFill>
                      <a:srgbClr val="FF0080"/>
                    </a:solidFill>
                    <a:headEnd type="arrow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7" name="テキスト ボックス 86">
                  <a:extLst>
                    <a:ext uri="{FF2B5EF4-FFF2-40B4-BE49-F238E27FC236}">
                      <a16:creationId xmlns:a16="http://schemas.microsoft.com/office/drawing/2014/main" id="{33285B41-E9E8-EF53-AFFF-5EAF6CBE803B}"/>
                    </a:ext>
                  </a:extLst>
                </p:cNvPr>
                <p:cNvSpPr txBox="1"/>
                <p:nvPr/>
              </p:nvSpPr>
              <p:spPr>
                <a:xfrm>
                  <a:off x="5037182" y="3604823"/>
                  <a:ext cx="3296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i="1" dirty="0">
                      <a:solidFill>
                        <a:srgbClr val="FF0080"/>
                      </a:solidFill>
                      <a:latin typeface="Arial"/>
                      <a:cs typeface="Arial"/>
                    </a:rPr>
                    <a:t>e</a:t>
                  </a:r>
                  <a:r>
                    <a:rPr kumimoji="1" lang="en-US" altLang="ja-JP" sz="1200" baseline="30000" dirty="0">
                      <a:solidFill>
                        <a:srgbClr val="FF0080"/>
                      </a:solidFill>
                      <a:latin typeface="Arial"/>
                      <a:cs typeface="Arial"/>
                    </a:rPr>
                    <a:t>-</a:t>
                  </a:r>
                  <a:endParaRPr kumimoji="1" lang="ja-JP" altLang="en-US" sz="1200" baseline="30000" dirty="0">
                    <a:solidFill>
                      <a:srgbClr val="FF008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B1618536-898E-B01E-44E9-4C7682F257F6}"/>
                  </a:ext>
                </a:extLst>
              </p:cNvPr>
              <p:cNvSpPr txBox="1"/>
              <p:nvPr/>
            </p:nvSpPr>
            <p:spPr>
              <a:xfrm>
                <a:off x="1973629" y="1485500"/>
                <a:ext cx="122649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ja-JP" sz="1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ja-JP" sz="16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</a:t>
                </a:r>
                <a:r>
                  <a:rPr lang="en-US" altLang="ja-JP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724 A</a:t>
                </a:r>
              </a:p>
            </p:txBody>
          </p:sp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5D449626-869F-9377-772D-EE339C11EF6B}"/>
                  </a:ext>
                </a:extLst>
              </p:cNvPr>
              <p:cNvSpPr txBox="1"/>
              <p:nvPr/>
            </p:nvSpPr>
            <p:spPr>
              <a:xfrm>
                <a:off x="5019377" y="1417201"/>
                <a:ext cx="13276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i="1" dirty="0" err="1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altLang="ja-JP" sz="1400" i="1" baseline="-250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en-US" altLang="ja-JP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400" dirty="0">
                    <a:solidFill>
                      <a:srgbClr val="FF0000"/>
                    </a:solidFill>
                  </a:rPr>
                  <a:t>= </a:t>
                </a:r>
                <a:r>
                  <a:rPr lang="en-US" altLang="ja-JP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38.9 </a:t>
                </a:r>
                <a:r>
                  <a:rPr lang="en-US" altLang="ja-JP" sz="1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fs</a:t>
                </a:r>
                <a:endParaRPr lang="en-US" altLang="ja-JP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ja-JP" sz="1400" i="1" dirty="0" err="1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altLang="ja-JP" sz="1400" i="1" baseline="-25000" dirty="0" err="1">
                    <a:solidFill>
                      <a:srgbClr val="FF0000"/>
                    </a:solidFill>
                  </a:rPr>
                  <a:t>p</a:t>
                </a:r>
                <a:r>
                  <a:rPr lang="en-US" altLang="ja-JP" sz="1400" dirty="0">
                    <a:solidFill>
                      <a:srgbClr val="FF0000"/>
                    </a:solidFill>
                  </a:rPr>
                  <a:t>/</a:t>
                </a:r>
                <a:r>
                  <a:rPr lang="en-US" altLang="ja-JP" sz="1400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p</a:t>
                </a:r>
                <a:r>
                  <a:rPr lang="en-US" altLang="ja-JP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0.106 %</a:t>
                </a:r>
              </a:p>
            </p:txBody>
          </p:sp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78259A97-0789-7C9C-0BC4-0D07951DAAA8}"/>
                  </a:ext>
                </a:extLst>
              </p:cNvPr>
              <p:cNvSpPr txBox="1"/>
              <p:nvPr/>
            </p:nvSpPr>
            <p:spPr>
              <a:xfrm>
                <a:off x="4816766" y="2715169"/>
                <a:ext cx="16177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i="1" dirty="0" err="1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e</a:t>
                </a:r>
                <a:r>
                  <a:rPr lang="en-US" altLang="ja-JP" sz="1400" i="1" baseline="-250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nx</a:t>
                </a:r>
                <a:r>
                  <a:rPr lang="en-US" altLang="ja-JP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2.02 mm </a:t>
                </a:r>
                <a:r>
                  <a:rPr lang="en-US" altLang="ja-JP" sz="1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mrad</a:t>
                </a:r>
                <a:endParaRPr lang="en-US" altLang="ja-JP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ja-JP" sz="1400" i="1" dirty="0" err="1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e</a:t>
                </a:r>
                <a:r>
                  <a:rPr lang="en-US" altLang="ja-JP" sz="1400" i="1" baseline="-250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ny</a:t>
                </a:r>
                <a:r>
                  <a:rPr lang="en-US" altLang="ja-JP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0.90 mm </a:t>
                </a:r>
                <a:r>
                  <a:rPr lang="en-US" altLang="ja-JP" sz="1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mrad</a:t>
                </a:r>
                <a:endParaRPr lang="en-US" altLang="ja-JP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B1FB3983-C4C0-F095-C812-A0E71BC409DB}"/>
                  </a:ext>
                </a:extLst>
              </p:cNvPr>
              <p:cNvSpPr txBox="1"/>
              <p:nvPr/>
            </p:nvSpPr>
            <p:spPr>
              <a:xfrm>
                <a:off x="5281062" y="2175003"/>
                <a:ext cx="6030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200 f</a:t>
                </a:r>
                <a:r>
                  <a:rPr kumimoji="1"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endParaRPr kumimoji="1" lang="ja-JP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1" name="直線矢印コネクタ 80">
                <a:extLst>
                  <a:ext uri="{FF2B5EF4-FFF2-40B4-BE49-F238E27FC236}">
                    <a16:creationId xmlns:a16="http://schemas.microsoft.com/office/drawing/2014/main" id="{6D628254-5340-0641-F60B-9C812573097C}"/>
                  </a:ext>
                </a:extLst>
              </p:cNvPr>
              <p:cNvCxnSpPr/>
              <p:nvPr/>
            </p:nvCxnSpPr>
            <p:spPr>
              <a:xfrm>
                <a:off x="5350684" y="2172646"/>
                <a:ext cx="432000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DA0F0508-7D0E-4DB3-3181-88AB9AB291CA}"/>
                  </a:ext>
                </a:extLst>
              </p:cNvPr>
              <p:cNvSpPr txBox="1"/>
              <p:nvPr/>
            </p:nvSpPr>
            <p:spPr>
              <a:xfrm>
                <a:off x="2406883" y="2152624"/>
                <a:ext cx="6030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200 f</a:t>
                </a:r>
                <a:r>
                  <a:rPr kumimoji="1" lang="en-US" altLang="ja-JP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endParaRPr kumimoji="1" lang="ja-JP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5" name="直線矢印コネクタ 84">
                <a:extLst>
                  <a:ext uri="{FF2B5EF4-FFF2-40B4-BE49-F238E27FC236}">
                    <a16:creationId xmlns:a16="http://schemas.microsoft.com/office/drawing/2014/main" id="{7678D93A-5D06-A486-594E-DF6793843000}"/>
                  </a:ext>
                </a:extLst>
              </p:cNvPr>
              <p:cNvCxnSpPr/>
              <p:nvPr/>
            </p:nvCxnSpPr>
            <p:spPr>
              <a:xfrm>
                <a:off x="2476505" y="2150267"/>
                <a:ext cx="432000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8AFBB9DB-1CDC-E768-47AD-582D08669A53}"/>
              </a:ext>
            </a:extLst>
          </p:cNvPr>
          <p:cNvSpPr/>
          <p:nvPr/>
        </p:nvSpPr>
        <p:spPr>
          <a:xfrm rot="19943606">
            <a:off x="4748089" y="4107812"/>
            <a:ext cx="504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7D5638-0793-7921-5D02-00A8E72782D8}"/>
              </a:ext>
            </a:extLst>
          </p:cNvPr>
          <p:cNvSpPr txBox="1"/>
          <p:nvPr/>
        </p:nvSpPr>
        <p:spPr>
          <a:xfrm>
            <a:off x="5213278" y="5875642"/>
            <a:ext cx="10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E~</a:t>
            </a:r>
            <a:r>
              <a:rPr lang="en-US" altLang="ja-JP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kumimoji="1" lang="en-US" altLang="ja-JP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MeV</a:t>
            </a:r>
            <a:endParaRPr kumimoji="1" lang="ja-JP" altLang="en-US" sz="1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D308896-2487-B3C9-749B-1FA97646F64B}"/>
              </a:ext>
            </a:extLst>
          </p:cNvPr>
          <p:cNvSpPr txBox="1"/>
          <p:nvPr/>
        </p:nvSpPr>
        <p:spPr>
          <a:xfrm>
            <a:off x="2442299" y="3583835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E~801 MeV</a:t>
            </a:r>
            <a:endParaRPr kumimoji="1" lang="ja-JP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048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89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/>
                <a:cs typeface="Arial"/>
              </a:rPr>
              <a:t>FEL Simulation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 descr="EUV-FEL.png">
            <a:extLst>
              <a:ext uri="{FF2B5EF4-FFF2-40B4-BE49-F238E27FC236}">
                <a16:creationId xmlns:a16="http://schemas.microsoft.com/office/drawing/2014/main" id="{9BAEFE62-DDB1-F990-4C1C-A92AF7AF4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62" y="3738472"/>
            <a:ext cx="5054600" cy="3052052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6725E61-0DEA-DFBF-CD11-956ECFCAAE8C}"/>
              </a:ext>
            </a:extLst>
          </p:cNvPr>
          <p:cNvSpPr txBox="1"/>
          <p:nvPr/>
        </p:nvSpPr>
        <p:spPr>
          <a:xfrm>
            <a:off x="8826387" y="5611167"/>
            <a:ext cx="244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/>
                <a:cs typeface="Arial"/>
              </a:rPr>
              <a:t>simulation by Genesis</a:t>
            </a:r>
            <a:endParaRPr kumimoji="1" lang="ja-JP" altLang="en-US" dirty="0">
              <a:latin typeface="Arial"/>
              <a:cs typeface="Arial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2EA0DCD-7B40-4D66-BF26-631B424E56E7}"/>
              </a:ext>
            </a:extLst>
          </p:cNvPr>
          <p:cNvGrpSpPr/>
          <p:nvPr/>
        </p:nvGrpSpPr>
        <p:grpSpPr>
          <a:xfrm>
            <a:off x="759303" y="1109664"/>
            <a:ext cx="10629950" cy="5320690"/>
            <a:chOff x="799644" y="1109664"/>
            <a:chExt cx="10629950" cy="5320690"/>
          </a:xfrm>
        </p:grpSpPr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F271A372-3492-722D-287A-13446403FC9F}"/>
                </a:ext>
              </a:extLst>
            </p:cNvPr>
            <p:cNvGrpSpPr/>
            <p:nvPr/>
          </p:nvGrpSpPr>
          <p:grpSpPr>
            <a:xfrm>
              <a:off x="799644" y="1109664"/>
              <a:ext cx="10629950" cy="5320690"/>
              <a:chOff x="799644" y="1109664"/>
              <a:chExt cx="10629950" cy="5320690"/>
            </a:xfrm>
          </p:grpSpPr>
          <p:grpSp>
            <p:nvGrpSpPr>
              <p:cNvPr id="9" name="図形グループ 4">
                <a:extLst>
                  <a:ext uri="{FF2B5EF4-FFF2-40B4-BE49-F238E27FC236}">
                    <a16:creationId xmlns:a16="http://schemas.microsoft.com/office/drawing/2014/main" id="{4A46534F-F5EB-F27F-916B-04D170308DFE}"/>
                  </a:ext>
                </a:extLst>
              </p:cNvPr>
              <p:cNvGrpSpPr/>
              <p:nvPr/>
            </p:nvGrpSpPr>
            <p:grpSpPr>
              <a:xfrm>
                <a:off x="6742745" y="3872007"/>
                <a:ext cx="4686849" cy="2558347"/>
                <a:chOff x="5505274" y="3860800"/>
                <a:chExt cx="4686849" cy="2558347"/>
              </a:xfrm>
            </p:grpSpPr>
            <p:sp>
              <p:nvSpPr>
                <p:cNvPr id="12" name="Text Box 10">
                  <a:extLst>
                    <a:ext uri="{FF2B5EF4-FFF2-40B4-BE49-F238E27FC236}">
                      <a16:creationId xmlns:a16="http://schemas.microsoft.com/office/drawing/2014/main" id="{9F498124-B3DC-5A48-69C6-9F8ED298B9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62667" y="6049815"/>
                  <a:ext cx="292945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ja-JP" b="1" dirty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P</a:t>
                  </a:r>
                  <a:r>
                    <a:rPr lang="en-US" altLang="ja-JP" b="1" baseline="-25000" dirty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FEL</a:t>
                  </a:r>
                  <a:r>
                    <a:rPr lang="en-US" altLang="ja-JP" b="1" dirty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 &gt; 10 kW is achieved.</a:t>
                  </a:r>
                </a:p>
              </p:txBody>
            </p:sp>
            <p:cxnSp>
              <p:nvCxnSpPr>
                <p:cNvPr id="14" name="直線矢印コネクタ 13">
                  <a:extLst>
                    <a:ext uri="{FF2B5EF4-FFF2-40B4-BE49-F238E27FC236}">
                      <a16:creationId xmlns:a16="http://schemas.microsoft.com/office/drawing/2014/main" id="{9AFC80A0-6D1C-3620-5967-A4C48066F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05274" y="3860800"/>
                  <a:ext cx="1430714" cy="1030377"/>
                </a:xfrm>
                <a:prstGeom prst="straightConnector1">
                  <a:avLst/>
                </a:prstGeom>
                <a:ln w="3175" cmpd="sng">
                  <a:solidFill>
                    <a:srgbClr val="000000"/>
                  </a:solidFill>
                  <a:prstDash val="dash"/>
                  <a:headEnd type="none"/>
                  <a:tailEnd type="non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グループ化 85">
                <a:extLst>
                  <a:ext uri="{FF2B5EF4-FFF2-40B4-BE49-F238E27FC236}">
                    <a16:creationId xmlns:a16="http://schemas.microsoft.com/office/drawing/2014/main" id="{977F4D00-06FA-C834-DDFB-E0963CC220B0}"/>
                  </a:ext>
                </a:extLst>
              </p:cNvPr>
              <p:cNvGrpSpPr/>
              <p:nvPr/>
            </p:nvGrpSpPr>
            <p:grpSpPr>
              <a:xfrm>
                <a:off x="799644" y="1109664"/>
                <a:ext cx="6488818" cy="3409851"/>
                <a:chOff x="799644" y="1109664"/>
                <a:chExt cx="6488818" cy="3409851"/>
              </a:xfrm>
            </p:grpSpPr>
            <p:grpSp>
              <p:nvGrpSpPr>
                <p:cNvPr id="84" name="グループ化 83">
                  <a:extLst>
                    <a:ext uri="{FF2B5EF4-FFF2-40B4-BE49-F238E27FC236}">
                      <a16:creationId xmlns:a16="http://schemas.microsoft.com/office/drawing/2014/main" id="{F3CE9756-7D9B-38F4-BD6F-E71A408785B4}"/>
                    </a:ext>
                  </a:extLst>
                </p:cNvPr>
                <p:cNvGrpSpPr/>
                <p:nvPr/>
              </p:nvGrpSpPr>
              <p:grpSpPr>
                <a:xfrm>
                  <a:off x="819331" y="1109664"/>
                  <a:ext cx="6469131" cy="3091976"/>
                  <a:chOff x="819331" y="1109664"/>
                  <a:chExt cx="6469131" cy="3091976"/>
                </a:xfrm>
              </p:grpSpPr>
              <p:grpSp>
                <p:nvGrpSpPr>
                  <p:cNvPr id="47" name="グループ化 46">
                    <a:extLst>
                      <a:ext uri="{FF2B5EF4-FFF2-40B4-BE49-F238E27FC236}">
                        <a16:creationId xmlns:a16="http://schemas.microsoft.com/office/drawing/2014/main" id="{5C3A7135-51BC-01B4-513B-AFC308C01AB9}"/>
                      </a:ext>
                    </a:extLst>
                  </p:cNvPr>
                  <p:cNvGrpSpPr/>
                  <p:nvPr/>
                </p:nvGrpSpPr>
                <p:grpSpPr>
                  <a:xfrm>
                    <a:off x="819331" y="1116652"/>
                    <a:ext cx="3106313" cy="3084988"/>
                    <a:chOff x="-222771" y="917427"/>
                    <a:chExt cx="3106313" cy="3084988"/>
                  </a:xfrm>
                </p:grpSpPr>
                <p:pic>
                  <p:nvPicPr>
                    <p:cNvPr id="44" name="図 43">
                      <a:extLst>
                        <a:ext uri="{FF2B5EF4-FFF2-40B4-BE49-F238E27FC236}">
                          <a16:creationId xmlns:a16="http://schemas.microsoft.com/office/drawing/2014/main" id="{7FFC2B85-0EFB-D6FC-BDF5-EBF2DD74119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-222771" y="917427"/>
                      <a:ext cx="3106313" cy="308498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5" name="テキスト ボックス 44">
                      <a:extLst>
                        <a:ext uri="{FF2B5EF4-FFF2-40B4-BE49-F238E27FC236}">
                          <a16:creationId xmlns:a16="http://schemas.microsoft.com/office/drawing/2014/main" id="{2CEAD730-FA23-43AC-40F9-1411140E91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90860" y="2029551"/>
                      <a:ext cx="69121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200" dirty="0">
                          <a:latin typeface="Arial"/>
                          <a:cs typeface="Arial"/>
                        </a:rPr>
                        <a:t>79</a:t>
                      </a:r>
                      <a:r>
                        <a:rPr kumimoji="1" lang="en-US" altLang="ja-JP" sz="1200" dirty="0">
                          <a:latin typeface="Arial"/>
                          <a:cs typeface="Arial"/>
                        </a:rPr>
                        <a:t>.2 </a:t>
                      </a:r>
                      <a:r>
                        <a:rPr lang="en-US" altLang="ja-JP" sz="1200" dirty="0" err="1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1200" dirty="0" err="1">
                          <a:latin typeface="Arial"/>
                          <a:cs typeface="Arial"/>
                        </a:rPr>
                        <a:t>J</a:t>
                      </a:r>
                      <a:endParaRPr kumimoji="1" lang="ja-JP" altLang="en-US" sz="1200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46" name="テキスト ボックス 45">
                      <a:extLst>
                        <a:ext uri="{FF2B5EF4-FFF2-40B4-BE49-F238E27FC236}">
                          <a16:creationId xmlns:a16="http://schemas.microsoft.com/office/drawing/2014/main" id="{A2DE25CA-0AF9-5BDE-ABE2-E22C99DE16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06072" y="1397246"/>
                      <a:ext cx="77617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ja-JP" sz="1200" dirty="0">
                          <a:latin typeface="Arial"/>
                          <a:cs typeface="Arial"/>
                        </a:rPr>
                        <a:t>109.4 </a:t>
                      </a:r>
                      <a:r>
                        <a:rPr lang="en-US" altLang="ja-JP" sz="1200" dirty="0" err="1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1200" dirty="0" err="1">
                          <a:latin typeface="Arial"/>
                          <a:cs typeface="Arial"/>
                        </a:rPr>
                        <a:t>J</a:t>
                      </a:r>
                      <a:endParaRPr kumimoji="1" lang="ja-JP" altLang="en-US" sz="1200" dirty="0">
                        <a:latin typeface="Arial"/>
                        <a:cs typeface="Arial"/>
                      </a:endParaRPr>
                    </a:p>
                  </p:txBody>
                </p:sp>
              </p:grpSp>
              <p:pic>
                <p:nvPicPr>
                  <p:cNvPr id="54" name="図 53">
                    <a:extLst>
                      <a:ext uri="{FF2B5EF4-FFF2-40B4-BE49-F238E27FC236}">
                        <a16:creationId xmlns:a16="http://schemas.microsoft.com/office/drawing/2014/main" id="{F2F15332-39DC-5B01-D17B-154C18736C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499359" y="2609950"/>
                    <a:ext cx="2373351" cy="1584000"/>
                  </a:xfrm>
                  <a:prstGeom prst="rect">
                    <a:avLst/>
                  </a:prstGeom>
                </p:spPr>
              </p:pic>
              <p:cxnSp>
                <p:nvCxnSpPr>
                  <p:cNvPr id="55" name="直線矢印コネクタ 54">
                    <a:extLst>
                      <a:ext uri="{FF2B5EF4-FFF2-40B4-BE49-F238E27FC236}">
                        <a16:creationId xmlns:a16="http://schemas.microsoft.com/office/drawing/2014/main" id="{D215FFCA-B013-63A1-0EC8-F9C66AADA7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83183" y="1484748"/>
                    <a:ext cx="663906" cy="1125202"/>
                  </a:xfrm>
                  <a:prstGeom prst="straightConnector1">
                    <a:avLst/>
                  </a:prstGeom>
                  <a:ln w="12700" cmpd="sng">
                    <a:solidFill>
                      <a:srgbClr val="000000"/>
                    </a:solidFill>
                    <a:prstDash val="dash"/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線矢印コネクタ 55">
                    <a:extLst>
                      <a:ext uri="{FF2B5EF4-FFF2-40B4-BE49-F238E27FC236}">
                        <a16:creationId xmlns:a16="http://schemas.microsoft.com/office/drawing/2014/main" id="{ACF1D1CA-174C-CEC0-2208-67A3B7EF8F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89832" y="1497106"/>
                    <a:ext cx="684738" cy="0"/>
                  </a:xfrm>
                  <a:prstGeom prst="straightConnector1">
                    <a:avLst/>
                  </a:prstGeom>
                  <a:ln w="12700" cmpd="sng">
                    <a:solidFill>
                      <a:srgbClr val="000000"/>
                    </a:solidFill>
                    <a:prstDash val="dash"/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1" name="図 60">
                    <a:extLst>
                      <a:ext uri="{FF2B5EF4-FFF2-40B4-BE49-F238E27FC236}">
                        <a16:creationId xmlns:a16="http://schemas.microsoft.com/office/drawing/2014/main" id="{9F1BC925-37BE-BB6D-68D5-35FF6B168E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591201" y="1109664"/>
                    <a:ext cx="2507760" cy="1548000"/>
                  </a:xfrm>
                  <a:prstGeom prst="rect">
                    <a:avLst/>
                  </a:prstGeom>
                </p:spPr>
              </p:pic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964C62FE-DDC2-D2CF-E6ED-AF52A9CB42A8}"/>
                      </a:ext>
                    </a:extLst>
                  </p:cNvPr>
                  <p:cNvSpPr txBox="1"/>
                  <p:nvPr/>
                </p:nvSpPr>
                <p:spPr>
                  <a:xfrm>
                    <a:off x="6076947" y="2701495"/>
                    <a:ext cx="1211515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1100" dirty="0">
                        <a:latin typeface="Arial"/>
                        <a:cs typeface="Arial"/>
                      </a:rPr>
                      <a:t>B</a:t>
                    </a:r>
                    <a:r>
                      <a:rPr kumimoji="1" lang="en-US" altLang="ja-JP" sz="1100" dirty="0">
                        <a:latin typeface="Arial"/>
                        <a:cs typeface="Arial"/>
                      </a:rPr>
                      <a:t>andwidth of </a:t>
                    </a:r>
                  </a:p>
                  <a:p>
                    <a:r>
                      <a:rPr lang="en-US" altLang="ja-JP" sz="1100" dirty="0">
                        <a:latin typeface="Arial"/>
                        <a:cs typeface="Arial"/>
                      </a:rPr>
                      <a:t>Mo/Si reflectivity</a:t>
                    </a:r>
                    <a:endParaRPr kumimoji="1" lang="ja-JP" altLang="en-US" sz="1100" dirty="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63" name="直線矢印コネクタ 62">
                    <a:extLst>
                      <a:ext uri="{FF2B5EF4-FFF2-40B4-BE49-F238E27FC236}">
                        <a16:creationId xmlns:a16="http://schemas.microsoft.com/office/drawing/2014/main" id="{50CEDB0A-6AFB-6FDD-F2B4-761FE47546F6}"/>
                      </a:ext>
                    </a:extLst>
                  </p:cNvPr>
                  <p:cNvCxnSpPr/>
                  <p:nvPr/>
                </p:nvCxnSpPr>
                <p:spPr>
                  <a:xfrm>
                    <a:off x="5520000" y="2837237"/>
                    <a:ext cx="576000" cy="0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headEnd type="arrow"/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5" name="テキスト ボックス 84">
                  <a:extLst>
                    <a:ext uri="{FF2B5EF4-FFF2-40B4-BE49-F238E27FC236}">
                      <a16:creationId xmlns:a16="http://schemas.microsoft.com/office/drawing/2014/main" id="{84448F8C-F5D7-A4A9-BAFA-0BBDDDD5B2DE}"/>
                    </a:ext>
                  </a:extLst>
                </p:cNvPr>
                <p:cNvSpPr txBox="1"/>
                <p:nvPr/>
              </p:nvSpPr>
              <p:spPr>
                <a:xfrm>
                  <a:off x="799644" y="4211738"/>
                  <a:ext cx="6289992" cy="30777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400" dirty="0">
                      <a:latin typeface="Arial"/>
                      <a:cs typeface="Arial"/>
                    </a:rPr>
                    <a:t>FEL power with 4% tapering: 17.8/35.5 kW @ 9.75/19.5 mA (162.5/325 MHz)</a:t>
                  </a:r>
                </a:p>
              </p:txBody>
            </p:sp>
          </p:grpSp>
        </p:grp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4A3C20D6-6BBE-B804-4C50-8FE99ACCD0C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507306" y="4195672"/>
              <a:ext cx="3060248" cy="1586919"/>
            </a:xfrm>
            <a:prstGeom prst="line">
              <a:avLst/>
            </a:prstGeom>
            <a:ln>
              <a:solidFill>
                <a:srgbClr val="FF008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9CD7FCD-29A3-0EAD-0B9C-98086F06E8E5}"/>
                </a:ext>
              </a:extLst>
            </p:cNvPr>
            <p:cNvSpPr txBox="1"/>
            <p:nvPr/>
          </p:nvSpPr>
          <p:spPr>
            <a:xfrm>
              <a:off x="6732285" y="5300739"/>
              <a:ext cx="3296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i="1" dirty="0">
                  <a:solidFill>
                    <a:srgbClr val="FF0080"/>
                  </a:solidFill>
                  <a:latin typeface="Arial"/>
                  <a:cs typeface="Arial"/>
                </a:rPr>
                <a:t>e</a:t>
              </a:r>
              <a:r>
                <a:rPr kumimoji="1" lang="en-US" altLang="ja-JP" sz="1200" baseline="30000" dirty="0">
                  <a:solidFill>
                    <a:srgbClr val="FF0080"/>
                  </a:solidFill>
                  <a:latin typeface="Arial"/>
                  <a:cs typeface="Arial"/>
                </a:rPr>
                <a:t>-</a:t>
              </a:r>
              <a:endParaRPr kumimoji="1" lang="ja-JP" altLang="en-US" sz="1200" baseline="30000" dirty="0">
                <a:solidFill>
                  <a:srgbClr val="FF008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1536B6C-75F0-C0BE-3CD9-15FF5B0421AF}"/>
              </a:ext>
            </a:extLst>
          </p:cNvPr>
          <p:cNvGrpSpPr/>
          <p:nvPr/>
        </p:nvGrpSpPr>
        <p:grpSpPr>
          <a:xfrm>
            <a:off x="8215964" y="1234976"/>
            <a:ext cx="3726891" cy="3031451"/>
            <a:chOff x="7960471" y="1234976"/>
            <a:chExt cx="3726891" cy="3031451"/>
          </a:xfrm>
        </p:grpSpPr>
        <p:grpSp>
          <p:nvGrpSpPr>
            <p:cNvPr id="25" name="図形グループ 43">
              <a:extLst>
                <a:ext uri="{FF2B5EF4-FFF2-40B4-BE49-F238E27FC236}">
                  <a16:creationId xmlns:a16="http://schemas.microsoft.com/office/drawing/2014/main" id="{CEE984D6-4832-AC19-306C-30033918E69A}"/>
                </a:ext>
              </a:extLst>
            </p:cNvPr>
            <p:cNvGrpSpPr/>
            <p:nvPr/>
          </p:nvGrpSpPr>
          <p:grpSpPr>
            <a:xfrm>
              <a:off x="9216424" y="2014375"/>
              <a:ext cx="2470938" cy="2252052"/>
              <a:chOff x="7510916" y="1998623"/>
              <a:chExt cx="2470938" cy="2248707"/>
            </a:xfrm>
          </p:grpSpPr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AB882D56-C8BE-9E35-87B2-E6928B9479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10916" y="3041288"/>
                <a:ext cx="94570" cy="1206042"/>
              </a:xfrm>
              <a:prstGeom prst="straightConnector1">
                <a:avLst/>
              </a:prstGeom>
              <a:ln w="3175" cmpd="sng">
                <a:solidFill>
                  <a:srgbClr val="000000"/>
                </a:solidFill>
                <a:prstDash val="dash"/>
                <a:headEnd type="none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BDFF03F-1D40-06DE-3588-9A6ABD212CAA}"/>
                  </a:ext>
                </a:extLst>
              </p:cNvPr>
              <p:cNvSpPr txBox="1"/>
              <p:nvPr/>
            </p:nvSpPr>
            <p:spPr>
              <a:xfrm>
                <a:off x="8500358" y="1998623"/>
                <a:ext cx="1481496" cy="1014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0000"/>
                    </a:solidFill>
                  </a:rPr>
                  <a:t>&lt;</a:t>
                </a:r>
                <a:r>
                  <a:rPr lang="en-US" altLang="ja-JP" sz="1200" i="1" dirty="0" err="1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gb</a:t>
                </a:r>
                <a:r>
                  <a:rPr lang="en-US" altLang="ja-JP" sz="1200" dirty="0">
                    <a:solidFill>
                      <a:srgbClr val="000000"/>
                    </a:solidFill>
                  </a:rPr>
                  <a:t>&gt;=1567.8</a:t>
                </a:r>
                <a:endParaRPr lang="en-US" altLang="ja-JP" sz="1200" i="1" dirty="0">
                  <a:solidFill>
                    <a:srgbClr val="000000"/>
                  </a:solidFill>
                  <a:latin typeface="Symbol" charset="2"/>
                  <a:cs typeface="Symbol" charset="2"/>
                </a:endParaRPr>
              </a:p>
              <a:p>
                <a:r>
                  <a:rPr lang="en-US" altLang="ja-JP" sz="1200" i="1" dirty="0" err="1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altLang="ja-JP" sz="1200" i="1" baseline="-25000" dirty="0" err="1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en-US" altLang="ja-JP" sz="1200" dirty="0">
                    <a:solidFill>
                      <a:srgbClr val="000000"/>
                    </a:solidFill>
                  </a:rPr>
                  <a:t>=38.6 </a:t>
                </a:r>
                <a:r>
                  <a:rPr lang="en-US" altLang="ja-JP" sz="1200" i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fs</a:t>
                </a:r>
                <a:endParaRPr lang="en-US" altLang="ja-JP" sz="1200" dirty="0">
                  <a:solidFill>
                    <a:srgbClr val="000000"/>
                  </a:solidFill>
                </a:endParaRPr>
              </a:p>
              <a:p>
                <a:r>
                  <a:rPr lang="en-US" altLang="ja-JP" sz="1200" i="1" dirty="0" err="1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altLang="ja-JP" sz="1200" i="1" baseline="-25000" dirty="0" err="1">
                    <a:solidFill>
                      <a:srgbClr val="000000"/>
                    </a:solidFill>
                  </a:rPr>
                  <a:t>p</a:t>
                </a:r>
                <a:r>
                  <a:rPr lang="en-US" altLang="ja-JP" sz="1200" dirty="0">
                    <a:solidFill>
                      <a:srgbClr val="000000"/>
                    </a:solidFill>
                  </a:rPr>
                  <a:t>/</a:t>
                </a:r>
                <a:r>
                  <a:rPr lang="en-US" altLang="ja-JP" sz="1200" i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p</a:t>
                </a:r>
                <a:r>
                  <a:rPr lang="en-US" altLang="ja-JP" sz="1200" dirty="0">
                    <a:solidFill>
                      <a:srgbClr val="000000"/>
                    </a:solidFill>
                  </a:rPr>
                  <a:t>=0.106 %</a:t>
                </a:r>
              </a:p>
              <a:p>
                <a:r>
                  <a:rPr lang="en-US" altLang="ja-JP" sz="1200" i="1" dirty="0" err="1">
                    <a:latin typeface="Symbol" charset="2"/>
                    <a:cs typeface="Symbol" charset="2"/>
                  </a:rPr>
                  <a:t>e</a:t>
                </a:r>
                <a:r>
                  <a:rPr lang="en-US" altLang="ja-JP" sz="1200" i="1" baseline="-25000" dirty="0" err="1">
                    <a:latin typeface="Times New Roman"/>
                    <a:cs typeface="Times New Roman"/>
                  </a:rPr>
                  <a:t>nx</a:t>
                </a:r>
                <a:r>
                  <a:rPr lang="en-US" altLang="ja-JP" sz="1200" dirty="0"/>
                  <a:t>=1.98 mm</a:t>
                </a:r>
                <a:r>
                  <a:rPr lang="en-GB" altLang="ja-JP" sz="1200" dirty="0">
                    <a:latin typeface="Arial"/>
                    <a:cs typeface="Arial"/>
                  </a:rPr>
                  <a:t>·</a:t>
                </a:r>
                <a:r>
                  <a:rPr lang="en-US" altLang="ja-JP" sz="1200" dirty="0" err="1"/>
                  <a:t>mrad</a:t>
                </a:r>
                <a:endParaRPr lang="en-US" altLang="ja-JP" sz="1200" dirty="0"/>
              </a:p>
              <a:p>
                <a:r>
                  <a:rPr lang="en-US" altLang="ja-JP" sz="1200" i="1" dirty="0" err="1">
                    <a:latin typeface="Symbol" charset="2"/>
                    <a:cs typeface="Symbol" charset="2"/>
                  </a:rPr>
                  <a:t>e</a:t>
                </a:r>
                <a:r>
                  <a:rPr lang="en-US" altLang="ja-JP" sz="1200" i="1" baseline="-25000" dirty="0" err="1">
                    <a:latin typeface="Times New Roman"/>
                    <a:cs typeface="Times New Roman"/>
                  </a:rPr>
                  <a:t>ny</a:t>
                </a:r>
                <a:r>
                  <a:rPr lang="en-US" altLang="ja-JP" sz="1200" dirty="0"/>
                  <a:t>=0.88 mm</a:t>
                </a:r>
                <a:r>
                  <a:rPr lang="en-GB" altLang="ja-JP" sz="1200" dirty="0">
                    <a:latin typeface="Arial"/>
                    <a:cs typeface="Arial"/>
                  </a:rPr>
                  <a:t>·</a:t>
                </a:r>
                <a:r>
                  <a:rPr lang="en-US" altLang="ja-JP" sz="1200" dirty="0" err="1"/>
                  <a:t>mrad</a:t>
                </a:r>
                <a:endParaRPr lang="en-US" altLang="ja-JP" sz="1200" dirty="0"/>
              </a:p>
            </p:txBody>
          </p:sp>
        </p:grp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725B70A4-D775-5D5A-9910-BE5FA649E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60471" y="1234976"/>
              <a:ext cx="2245395" cy="2160000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E7A548B-2627-3817-9F1D-E0B461292976}"/>
              </a:ext>
            </a:extLst>
          </p:cNvPr>
          <p:cNvGrpSpPr/>
          <p:nvPr/>
        </p:nvGrpSpPr>
        <p:grpSpPr>
          <a:xfrm>
            <a:off x="565289" y="3357637"/>
            <a:ext cx="8651341" cy="3406057"/>
            <a:chOff x="350137" y="3317296"/>
            <a:chExt cx="8651341" cy="3406057"/>
          </a:xfrm>
        </p:grpSpPr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23D79375-C6AE-E5A1-A136-19EAD7C52D83}"/>
                </a:ext>
              </a:extLst>
            </p:cNvPr>
            <p:cNvGrpSpPr/>
            <p:nvPr/>
          </p:nvGrpSpPr>
          <p:grpSpPr>
            <a:xfrm>
              <a:off x="1186485" y="5300739"/>
              <a:ext cx="5078775" cy="1015663"/>
              <a:chOff x="1186485" y="5300739"/>
              <a:chExt cx="5078775" cy="1015663"/>
            </a:xfrm>
          </p:grpSpPr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BF331668-D2E0-1B6E-155C-4B3F1F264275}"/>
                  </a:ext>
                </a:extLst>
              </p:cNvPr>
              <p:cNvSpPr txBox="1"/>
              <p:nvPr/>
            </p:nvSpPr>
            <p:spPr>
              <a:xfrm>
                <a:off x="1186485" y="5300739"/>
                <a:ext cx="148149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0000"/>
                    </a:solidFill>
                  </a:rPr>
                  <a:t>&lt;</a:t>
                </a:r>
                <a:r>
                  <a:rPr lang="en-US" altLang="ja-JP" sz="1200" i="1" dirty="0" err="1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gb</a:t>
                </a:r>
                <a:r>
                  <a:rPr lang="en-US" altLang="ja-JP" sz="1200" dirty="0">
                    <a:solidFill>
                      <a:srgbClr val="000000"/>
                    </a:solidFill>
                  </a:rPr>
                  <a:t>&gt;=1564.3 </a:t>
                </a:r>
                <a:endParaRPr lang="en-US" altLang="ja-JP" sz="1200" i="1" dirty="0">
                  <a:solidFill>
                    <a:srgbClr val="000000"/>
                  </a:solidFill>
                  <a:latin typeface="Symbol" charset="2"/>
                  <a:cs typeface="Symbol" charset="2"/>
                </a:endParaRPr>
              </a:p>
              <a:p>
                <a:r>
                  <a:rPr lang="en-US" altLang="ja-JP" sz="1200" i="1" dirty="0" err="1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altLang="ja-JP" sz="1200" i="1" baseline="-25000" dirty="0" err="1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en-US" altLang="ja-JP" sz="1200" dirty="0">
                    <a:solidFill>
                      <a:srgbClr val="000000"/>
                    </a:solidFill>
                  </a:rPr>
                  <a:t>=38.6 </a:t>
                </a:r>
                <a:r>
                  <a:rPr lang="en-US" altLang="ja-JP" sz="1200" i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fs</a:t>
                </a:r>
                <a:endParaRPr lang="en-US" altLang="ja-JP" sz="1200" dirty="0">
                  <a:solidFill>
                    <a:srgbClr val="000000"/>
                  </a:solidFill>
                </a:endParaRPr>
              </a:p>
              <a:p>
                <a:r>
                  <a:rPr lang="en-US" altLang="ja-JP" sz="1200" i="1" dirty="0" err="1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altLang="ja-JP" sz="1200" i="1" baseline="-25000" dirty="0" err="1">
                    <a:solidFill>
                      <a:srgbClr val="000000"/>
                    </a:solidFill>
                  </a:rPr>
                  <a:t>p</a:t>
                </a:r>
                <a:r>
                  <a:rPr lang="en-US" altLang="ja-JP" sz="1200" dirty="0">
                    <a:solidFill>
                      <a:srgbClr val="000000"/>
                    </a:solidFill>
                  </a:rPr>
                  <a:t>/</a:t>
                </a:r>
                <a:r>
                  <a:rPr lang="en-US" altLang="ja-JP" sz="1200" i="1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p</a:t>
                </a:r>
                <a:r>
                  <a:rPr lang="en-US" altLang="ja-JP" sz="1200" dirty="0">
                    <a:solidFill>
                      <a:srgbClr val="000000"/>
                    </a:solidFill>
                  </a:rPr>
                  <a:t>=0.342 %</a:t>
                </a:r>
              </a:p>
              <a:p>
                <a:r>
                  <a:rPr lang="en-US" altLang="ja-JP" sz="1200" i="1" dirty="0" err="1">
                    <a:latin typeface="Symbol" charset="2"/>
                    <a:cs typeface="Symbol" charset="2"/>
                  </a:rPr>
                  <a:t>e</a:t>
                </a:r>
                <a:r>
                  <a:rPr lang="en-US" altLang="ja-JP" sz="1200" i="1" baseline="-25000" dirty="0" err="1">
                    <a:latin typeface="Times New Roman"/>
                    <a:cs typeface="Times New Roman"/>
                  </a:rPr>
                  <a:t>nx</a:t>
                </a:r>
                <a:r>
                  <a:rPr lang="en-US" altLang="ja-JP" sz="1200" dirty="0"/>
                  <a:t>=2.00 mm</a:t>
                </a:r>
                <a:r>
                  <a:rPr lang="en-GB" altLang="ja-JP" sz="1200" dirty="0">
                    <a:latin typeface="Arial"/>
                    <a:cs typeface="Arial"/>
                  </a:rPr>
                  <a:t>·</a:t>
                </a:r>
                <a:r>
                  <a:rPr lang="en-US" altLang="ja-JP" sz="1200" dirty="0" err="1"/>
                  <a:t>mrad</a:t>
                </a:r>
                <a:endParaRPr lang="en-US" altLang="ja-JP" sz="1200" dirty="0"/>
              </a:p>
              <a:p>
                <a:r>
                  <a:rPr lang="en-US" altLang="ja-JP" sz="1200" i="1" dirty="0" err="1">
                    <a:latin typeface="Symbol" charset="2"/>
                    <a:cs typeface="Symbol" charset="2"/>
                  </a:rPr>
                  <a:t>e</a:t>
                </a:r>
                <a:r>
                  <a:rPr lang="en-US" altLang="ja-JP" sz="1200" i="1" baseline="-25000" dirty="0" err="1">
                    <a:latin typeface="Times New Roman"/>
                    <a:cs typeface="Times New Roman"/>
                  </a:rPr>
                  <a:t>ny</a:t>
                </a:r>
                <a:r>
                  <a:rPr lang="en-US" altLang="ja-JP" sz="1200" dirty="0"/>
                  <a:t>=0.90 mm</a:t>
                </a:r>
                <a:r>
                  <a:rPr lang="en-GB" altLang="ja-JP" sz="1200" dirty="0">
                    <a:latin typeface="Arial"/>
                    <a:cs typeface="Arial"/>
                  </a:rPr>
                  <a:t>·</a:t>
                </a:r>
                <a:r>
                  <a:rPr lang="en-US" altLang="ja-JP" sz="1200" dirty="0" err="1"/>
                  <a:t>mrad</a:t>
                </a:r>
                <a:endParaRPr lang="en-US" altLang="ja-JP" sz="1200" dirty="0"/>
              </a:p>
            </p:txBody>
          </p:sp>
          <p:cxnSp>
            <p:nvCxnSpPr>
              <p:cNvPr id="71" name="直線矢印コネクタ 70">
                <a:extLst>
                  <a:ext uri="{FF2B5EF4-FFF2-40B4-BE49-F238E27FC236}">
                    <a16:creationId xmlns:a16="http://schemas.microsoft.com/office/drawing/2014/main" id="{0BD47729-812B-ABA6-F827-DFFC871FC9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8884" y="5604052"/>
                <a:ext cx="1126376" cy="206473"/>
              </a:xfrm>
              <a:prstGeom prst="straightConnector1">
                <a:avLst/>
              </a:prstGeom>
              <a:ln w="3175" cmpd="sng">
                <a:solidFill>
                  <a:srgbClr val="000000"/>
                </a:solidFill>
                <a:prstDash val="dash"/>
                <a:headEnd type="none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1B7F712-D0BC-26B7-FEF9-2ED76E23C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43520" y="4563353"/>
              <a:ext cx="2235524" cy="2160000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E62AC90-E09D-AFD6-AE16-F661867A1E7A}"/>
                </a:ext>
              </a:extLst>
            </p:cNvPr>
            <p:cNvSpPr txBox="1"/>
            <p:nvPr/>
          </p:nvSpPr>
          <p:spPr>
            <a:xfrm>
              <a:off x="350137" y="4683265"/>
              <a:ext cx="2569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008000"/>
                  </a:solidFill>
                  <a:latin typeface="Arial"/>
                  <a:cs typeface="Arial"/>
                </a:rPr>
                <a:t>Energy spread is increased.</a:t>
              </a:r>
              <a:endParaRPr kumimoji="1" lang="ja-JP" altLang="en-US" sz="1400" b="1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D2831C10-9A60-40AF-4470-A3EA8985AA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2331" y="3317296"/>
              <a:ext cx="3849147" cy="2242965"/>
            </a:xfrm>
            <a:prstGeom prst="straightConnector1">
              <a:avLst/>
            </a:prstGeom>
            <a:ln w="12700" cmpd="sng"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23FF145-3F80-AD59-A917-D275CB5ED8B8}"/>
              </a:ext>
            </a:extLst>
          </p:cNvPr>
          <p:cNvSpPr/>
          <p:nvPr/>
        </p:nvSpPr>
        <p:spPr>
          <a:xfrm rot="19943606">
            <a:off x="9706938" y="4107299"/>
            <a:ext cx="504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652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31" y="6410"/>
            <a:ext cx="1153303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>
                <a:latin typeface="Arial"/>
                <a:cs typeface="Arial"/>
              </a:rPr>
              <a:t>Bunch Decompression &amp; Deceleration Simulation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図 37" descr="EUV-FEL.png">
            <a:extLst>
              <a:ext uri="{FF2B5EF4-FFF2-40B4-BE49-F238E27FC236}">
                <a16:creationId xmlns:a16="http://schemas.microsoft.com/office/drawing/2014/main" id="{94509646-8ABC-E095-74E2-350B775D2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74" y="1325697"/>
            <a:ext cx="5054600" cy="3052052"/>
          </a:xfrm>
          <a:prstGeom prst="rect">
            <a:avLst/>
          </a:prstGeom>
        </p:spPr>
      </p:pic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801344F2-AFF7-5888-B151-195335DC5126}"/>
              </a:ext>
            </a:extLst>
          </p:cNvPr>
          <p:cNvGrpSpPr/>
          <p:nvPr/>
        </p:nvGrpSpPr>
        <p:grpSpPr>
          <a:xfrm>
            <a:off x="427964" y="1047014"/>
            <a:ext cx="5842218" cy="2777184"/>
            <a:chOff x="427964" y="1047014"/>
            <a:chExt cx="5842218" cy="2777184"/>
          </a:xfrm>
        </p:grpSpPr>
        <p:grpSp>
          <p:nvGrpSpPr>
            <p:cNvPr id="65" name="グループ化 64">
              <a:extLst>
                <a:ext uri="{FF2B5EF4-FFF2-40B4-BE49-F238E27FC236}">
                  <a16:creationId xmlns:a16="http://schemas.microsoft.com/office/drawing/2014/main" id="{FA4596F2-70C4-677D-CF2A-59382CCAEFBB}"/>
                </a:ext>
              </a:extLst>
            </p:cNvPr>
            <p:cNvGrpSpPr/>
            <p:nvPr/>
          </p:nvGrpSpPr>
          <p:grpSpPr>
            <a:xfrm>
              <a:off x="427964" y="1047014"/>
              <a:ext cx="5842218" cy="2777184"/>
              <a:chOff x="427964" y="1047014"/>
              <a:chExt cx="5842218" cy="2777184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5CA10983-FE3B-0ED3-4901-8115934D5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2340" y="1351235"/>
                <a:ext cx="2700000" cy="2160000"/>
              </a:xfrm>
              <a:prstGeom prst="rect">
                <a:avLst/>
              </a:prstGeom>
            </p:spPr>
          </p:pic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4BA1C10D-8C3B-DB7D-042F-8F1ABAAC6A76}"/>
                  </a:ext>
                </a:extLst>
              </p:cNvPr>
              <p:cNvGrpSpPr/>
              <p:nvPr/>
            </p:nvGrpSpPr>
            <p:grpSpPr>
              <a:xfrm>
                <a:off x="427964" y="1047014"/>
                <a:ext cx="5842218" cy="2777184"/>
                <a:chOff x="427964" y="1047014"/>
                <a:chExt cx="5842218" cy="2777184"/>
              </a:xfrm>
            </p:grpSpPr>
            <p:grpSp>
              <p:nvGrpSpPr>
                <p:cNvPr id="51" name="グループ化 50">
                  <a:extLst>
                    <a:ext uri="{FF2B5EF4-FFF2-40B4-BE49-F238E27FC236}">
                      <a16:creationId xmlns:a16="http://schemas.microsoft.com/office/drawing/2014/main" id="{982A5157-8D98-DD62-82AE-19C8CF1FE9BB}"/>
                    </a:ext>
                  </a:extLst>
                </p:cNvPr>
                <p:cNvGrpSpPr/>
                <p:nvPr/>
              </p:nvGrpSpPr>
              <p:grpSpPr>
                <a:xfrm>
                  <a:off x="427964" y="1047014"/>
                  <a:ext cx="5842218" cy="2460767"/>
                  <a:chOff x="427964" y="1047014"/>
                  <a:chExt cx="5842218" cy="2460767"/>
                </a:xfrm>
              </p:grpSpPr>
              <p:grpSp>
                <p:nvGrpSpPr>
                  <p:cNvPr id="53" name="グループ化 52">
                    <a:extLst>
                      <a:ext uri="{FF2B5EF4-FFF2-40B4-BE49-F238E27FC236}">
                        <a16:creationId xmlns:a16="http://schemas.microsoft.com/office/drawing/2014/main" id="{422C6C77-25E9-28FD-9F3D-39E4B68F9FCA}"/>
                      </a:ext>
                    </a:extLst>
                  </p:cNvPr>
                  <p:cNvGrpSpPr/>
                  <p:nvPr/>
                </p:nvGrpSpPr>
                <p:grpSpPr>
                  <a:xfrm>
                    <a:off x="427964" y="1047014"/>
                    <a:ext cx="5842218" cy="2460767"/>
                    <a:chOff x="464374" y="1040757"/>
                    <a:chExt cx="5842218" cy="2460767"/>
                  </a:xfrm>
                </p:grpSpPr>
                <p:pic>
                  <p:nvPicPr>
                    <p:cNvPr id="57" name="図 56">
                      <a:extLst>
                        <a:ext uri="{FF2B5EF4-FFF2-40B4-BE49-F238E27FC236}">
                          <a16:creationId xmlns:a16="http://schemas.microsoft.com/office/drawing/2014/main" id="{A0DC3EE7-48D6-1F59-AB91-720A9C26D7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64374" y="1406862"/>
                      <a:ext cx="2700000" cy="209466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8" name="図形グループ 2">
                      <a:extLst>
                        <a:ext uri="{FF2B5EF4-FFF2-40B4-BE49-F238E27FC236}">
                          <a16:creationId xmlns:a16="http://schemas.microsoft.com/office/drawing/2014/main" id="{9A8CAACB-50CB-E205-5D71-25C7B735FE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94265" y="1040757"/>
                      <a:ext cx="3712327" cy="2361361"/>
                      <a:chOff x="-320973" y="1040757"/>
                      <a:chExt cx="3712327" cy="2361361"/>
                    </a:xfrm>
                  </p:grpSpPr>
                  <p:cxnSp>
                    <p:nvCxnSpPr>
                      <p:cNvPr id="59" name="直線矢印コネクタ 58">
                        <a:extLst>
                          <a:ext uri="{FF2B5EF4-FFF2-40B4-BE49-F238E27FC236}">
                            <a16:creationId xmlns:a16="http://schemas.microsoft.com/office/drawing/2014/main" id="{7EEA5E70-9700-DE63-EBFF-5FAADF042E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980639" y="3156788"/>
                        <a:ext cx="407672" cy="245330"/>
                      </a:xfrm>
                      <a:prstGeom prst="straightConnector1">
                        <a:avLst/>
                      </a:prstGeom>
                      <a:ln w="9525" cmpd="sng">
                        <a:solidFill>
                          <a:srgbClr val="000000"/>
                        </a:solidFill>
                        <a:prstDash val="dash"/>
                        <a:headEnd type="none"/>
                        <a:tailEnd type="none" w="sm" len="sm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60" name="図形グループ 55">
                        <a:extLst>
                          <a:ext uri="{FF2B5EF4-FFF2-40B4-BE49-F238E27FC236}">
                            <a16:creationId xmlns:a16="http://schemas.microsoft.com/office/drawing/2014/main" id="{4D11F6A0-2D59-3931-26CB-7C37911303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320973" y="1040757"/>
                        <a:ext cx="3712327" cy="2108766"/>
                        <a:chOff x="-124891" y="3853738"/>
                        <a:chExt cx="3712327" cy="2108766"/>
                      </a:xfrm>
                    </p:grpSpPr>
                    <p:grpSp>
                      <p:nvGrpSpPr>
                        <p:cNvPr id="61" name="図形グループ 57">
                          <a:extLst>
                            <a:ext uri="{FF2B5EF4-FFF2-40B4-BE49-F238E27FC236}">
                              <a16:creationId xmlns:a16="http://schemas.microsoft.com/office/drawing/2014/main" id="{B42E1652-0206-7960-EAD8-CDC7603A59B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124891" y="3853738"/>
                          <a:ext cx="3541674" cy="684703"/>
                          <a:chOff x="-124891" y="3938404"/>
                          <a:chExt cx="3541674" cy="684703"/>
                        </a:xfrm>
                      </p:grpSpPr>
                      <p:sp>
                        <p:nvSpPr>
                          <p:cNvPr id="63" name="テキスト ボックス 62">
                            <a:extLst>
                              <a:ext uri="{FF2B5EF4-FFF2-40B4-BE49-F238E27FC236}">
                                <a16:creationId xmlns:a16="http://schemas.microsoft.com/office/drawing/2014/main" id="{E42C0920-9C89-833F-4A6F-C98EE731B69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941425" y="4284553"/>
                            <a:ext cx="2475358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altLang="ja-JP" sz="1600" i="1" dirty="0" err="1">
                                <a:solidFill>
                                  <a:srgbClr val="0000FF"/>
                                </a:solidFill>
                                <a:latin typeface="Symbol" charset="2"/>
                                <a:cs typeface="Symbol" charset="2"/>
                              </a:rPr>
                              <a:t>s</a:t>
                            </a:r>
                            <a:r>
                              <a:rPr lang="en-US" altLang="ja-JP" sz="1600" i="1" baseline="-25000" dirty="0" err="1">
                                <a:solidFill>
                                  <a:srgbClr val="0000FF"/>
                                </a:solidFill>
                                <a:latin typeface="Times New Roman"/>
                                <a:cs typeface="Times New Roman"/>
                              </a:rPr>
                              <a:t>t</a:t>
                            </a:r>
                            <a:r>
                              <a:rPr lang="en-US" altLang="ja-JP" sz="1600" dirty="0">
                                <a:solidFill>
                                  <a:srgbClr val="0000FF"/>
                                </a:solidFill>
                              </a:rPr>
                              <a:t>=38.6 </a:t>
                            </a:r>
                            <a:r>
                              <a:rPr lang="en-US" altLang="ja-JP" sz="1600" i="1" dirty="0">
                                <a:solidFill>
                                  <a:srgbClr val="0000FF"/>
                                </a:solidFill>
                                <a:latin typeface="Times New Roman"/>
                                <a:cs typeface="Times New Roman"/>
                              </a:rPr>
                              <a:t>fs</a:t>
                            </a:r>
                            <a:r>
                              <a:rPr lang="en-US" altLang="ja-JP" sz="1600" dirty="0">
                                <a:solidFill>
                                  <a:srgbClr val="0000FF"/>
                                </a:solidFill>
                                <a:latin typeface="Times New Roman"/>
                                <a:cs typeface="Times New Roman"/>
                              </a:rPr>
                              <a:t>, </a:t>
                            </a:r>
                            <a:r>
                              <a:rPr lang="en-US" altLang="ja-JP" sz="1600" i="1" dirty="0" err="1">
                                <a:solidFill>
                                  <a:srgbClr val="0000FF"/>
                                </a:solidFill>
                                <a:latin typeface="Symbol" charset="2"/>
                                <a:cs typeface="Symbol" charset="2"/>
                              </a:rPr>
                              <a:t>s</a:t>
                            </a:r>
                            <a:r>
                              <a:rPr lang="en-US" altLang="ja-JP" sz="1600" i="1" baseline="-25000" dirty="0" err="1">
                                <a:solidFill>
                                  <a:srgbClr val="0000FF"/>
                                </a:solidFill>
                              </a:rPr>
                              <a:t>p</a:t>
                            </a:r>
                            <a:r>
                              <a:rPr lang="en-US" altLang="ja-JP" sz="1600" dirty="0">
                                <a:solidFill>
                                  <a:srgbClr val="0000FF"/>
                                </a:solidFill>
                              </a:rPr>
                              <a:t>/</a:t>
                            </a:r>
                            <a:r>
                              <a:rPr lang="en-US" altLang="ja-JP" sz="1600" i="1" dirty="0">
                                <a:solidFill>
                                  <a:srgbClr val="0000FF"/>
                                </a:solidFill>
                                <a:latin typeface="Times New Roman"/>
                                <a:cs typeface="Times New Roman"/>
                              </a:rPr>
                              <a:t>p</a:t>
                            </a:r>
                            <a:r>
                              <a:rPr lang="en-US" altLang="ja-JP" sz="1600" dirty="0">
                                <a:solidFill>
                                  <a:srgbClr val="0000FF"/>
                                </a:solidFill>
                              </a:rPr>
                              <a:t>=0.342 %</a:t>
                            </a:r>
                          </a:p>
                        </p:txBody>
                      </p:sp>
                      <p:sp>
                        <p:nvSpPr>
                          <p:cNvPr id="64" name="Text Box 10">
                            <a:extLst>
                              <a:ext uri="{FF2B5EF4-FFF2-40B4-BE49-F238E27FC236}">
                                <a16:creationId xmlns:a16="http://schemas.microsoft.com/office/drawing/2014/main" id="{25F0C063-45EF-33A4-4411-69DDF07B3F71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-124891" y="3938404"/>
                            <a:ext cx="1022459" cy="36933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r>
                              <a:rPr lang="en-US" altLang="ja-JP" dirty="0">
                                <a:latin typeface="Arial"/>
                                <a:cs typeface="Arial"/>
                              </a:rPr>
                              <a:t>FEL exit</a:t>
                            </a:r>
                          </a:p>
                        </p:txBody>
                      </p:sp>
                    </p:grpSp>
                    <p:sp>
                      <p:nvSpPr>
                        <p:cNvPr id="62" name="テキスト ボックス 61">
                          <a:extLst>
                            <a:ext uri="{FF2B5EF4-FFF2-40B4-BE49-F238E27FC236}">
                              <a16:creationId xmlns:a16="http://schemas.microsoft.com/office/drawing/2014/main" id="{715C590C-BFC1-41AD-7EC4-F76C16CAC86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71628" y="5623950"/>
                          <a:ext cx="2715808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altLang="ja-JP" sz="1600" i="1" dirty="0" err="1">
                              <a:solidFill>
                                <a:srgbClr val="0000FF"/>
                              </a:solidFill>
                              <a:latin typeface="Symbol" charset="2"/>
                              <a:cs typeface="Symbol" charset="2"/>
                            </a:rPr>
                            <a:t>e</a:t>
                          </a:r>
                          <a:r>
                            <a:rPr lang="en-US" altLang="ja-JP" sz="1600" i="1" baseline="-25000" dirty="0" err="1">
                              <a:solidFill>
                                <a:srgbClr val="0000FF"/>
                              </a:solidFill>
                              <a:latin typeface="Times New Roman"/>
                              <a:cs typeface="Times New Roman"/>
                            </a:rPr>
                            <a:t>nx</a:t>
                          </a:r>
                          <a:r>
                            <a:rPr lang="en-US" altLang="ja-JP" sz="1600" dirty="0">
                              <a:solidFill>
                                <a:srgbClr val="0000FF"/>
                              </a:solidFill>
                            </a:rPr>
                            <a:t>/</a:t>
                          </a:r>
                          <a:r>
                            <a:rPr lang="en-US" altLang="ja-JP" sz="1600" i="1" dirty="0" err="1">
                              <a:solidFill>
                                <a:srgbClr val="0000FF"/>
                              </a:solidFill>
                              <a:latin typeface="Symbol" charset="2"/>
                              <a:cs typeface="Symbol" charset="2"/>
                            </a:rPr>
                            <a:t>e</a:t>
                          </a:r>
                          <a:r>
                            <a:rPr lang="en-US" altLang="ja-JP" sz="1600" i="1" baseline="-25000" dirty="0" err="1">
                              <a:solidFill>
                                <a:srgbClr val="0000FF"/>
                              </a:solidFill>
                              <a:latin typeface="Times New Roman"/>
                              <a:cs typeface="Times New Roman"/>
                            </a:rPr>
                            <a:t>ny</a:t>
                          </a:r>
                          <a:r>
                            <a:rPr lang="en-US" altLang="ja-JP" sz="1600" dirty="0">
                              <a:solidFill>
                                <a:srgbClr val="0000FF"/>
                              </a:solidFill>
                            </a:rPr>
                            <a:t>=2.00/0.90 mm </a:t>
                          </a:r>
                          <a:r>
                            <a:rPr lang="en-US" altLang="ja-JP" sz="1600" dirty="0" err="1">
                              <a:solidFill>
                                <a:srgbClr val="0000FF"/>
                              </a:solidFill>
                            </a:rPr>
                            <a:t>mrad</a:t>
                          </a:r>
                          <a:endParaRPr lang="en-US" altLang="ja-JP" sz="1600" dirty="0">
                            <a:solidFill>
                              <a:srgbClr val="0000FF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54" name="テキスト ボックス 53">
                    <a:extLst>
                      <a:ext uri="{FF2B5EF4-FFF2-40B4-BE49-F238E27FC236}">
                        <a16:creationId xmlns:a16="http://schemas.microsoft.com/office/drawing/2014/main" id="{29906690-37DA-7174-5438-394EE8B61F05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909" y="2468626"/>
                    <a:ext cx="58060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600" dirty="0"/>
                      <a:t>1cm</a:t>
                    </a:r>
                    <a:endParaRPr kumimoji="1" lang="ja-JP" altLang="en-US" sz="1600" dirty="0"/>
                  </a:p>
                </p:txBody>
              </p:sp>
              <p:cxnSp>
                <p:nvCxnSpPr>
                  <p:cNvPr id="55" name="直線矢印コネクタ 54">
                    <a:extLst>
                      <a:ext uri="{FF2B5EF4-FFF2-40B4-BE49-F238E27FC236}">
                        <a16:creationId xmlns:a16="http://schemas.microsoft.com/office/drawing/2014/main" id="{A63FDAA6-3042-AE98-64A1-8167E8C84053}"/>
                      </a:ext>
                    </a:extLst>
                  </p:cNvPr>
                  <p:cNvCxnSpPr/>
                  <p:nvPr/>
                </p:nvCxnSpPr>
                <p:spPr>
                  <a:xfrm>
                    <a:off x="2323855" y="2796859"/>
                    <a:ext cx="468000" cy="0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headEnd type="triangl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テキスト ボックス 55">
                    <a:extLst>
                      <a:ext uri="{FF2B5EF4-FFF2-40B4-BE49-F238E27FC236}">
                        <a16:creationId xmlns:a16="http://schemas.microsoft.com/office/drawing/2014/main" id="{0983206E-4018-85D3-9F36-7F83C8B7C699}"/>
                      </a:ext>
                    </a:extLst>
                  </p:cNvPr>
                  <p:cNvSpPr txBox="1"/>
                  <p:nvPr/>
                </p:nvSpPr>
                <p:spPr>
                  <a:xfrm>
                    <a:off x="913523" y="1439329"/>
                    <a:ext cx="1438214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1600" i="1" dirty="0" err="1">
                        <a:solidFill>
                          <a:srgbClr val="660066"/>
                        </a:solidFill>
                        <a:latin typeface="Symbol" charset="2"/>
                        <a:cs typeface="Symbol" charset="2"/>
                      </a:rPr>
                      <a:t>s</a:t>
                    </a:r>
                    <a:r>
                      <a:rPr lang="en-US" altLang="ja-JP" sz="1600" i="1" baseline="-25000" dirty="0" err="1">
                        <a:solidFill>
                          <a:srgbClr val="660066"/>
                        </a:solidFill>
                        <a:latin typeface="Times New Roman"/>
                        <a:cs typeface="Times New Roman"/>
                      </a:rPr>
                      <a:t>x</a:t>
                    </a:r>
                    <a:r>
                      <a:rPr lang="en-US" altLang="ja-JP" sz="1600" dirty="0">
                        <a:solidFill>
                          <a:srgbClr val="660066"/>
                        </a:solidFill>
                      </a:rPr>
                      <a:t>=0.13 mm</a:t>
                    </a:r>
                  </a:p>
                  <a:p>
                    <a:r>
                      <a:rPr lang="en-US" altLang="ja-JP" sz="1600" i="1" dirty="0" err="1">
                        <a:solidFill>
                          <a:srgbClr val="660066"/>
                        </a:solidFill>
                        <a:latin typeface="Symbol" charset="2"/>
                        <a:cs typeface="Symbol" charset="2"/>
                      </a:rPr>
                      <a:t>s</a:t>
                    </a:r>
                    <a:r>
                      <a:rPr lang="en-US" altLang="ja-JP" sz="1600" i="1" baseline="-25000" dirty="0" err="1">
                        <a:solidFill>
                          <a:srgbClr val="660066"/>
                        </a:solidFill>
                        <a:latin typeface="Times New Roman"/>
                        <a:cs typeface="Times New Roman"/>
                      </a:rPr>
                      <a:t>y</a:t>
                    </a:r>
                    <a:r>
                      <a:rPr lang="en-US" altLang="ja-JP" sz="1600">
                        <a:solidFill>
                          <a:srgbClr val="660066"/>
                        </a:solidFill>
                      </a:rPr>
                      <a:t>=0.066 </a:t>
                    </a:r>
                    <a:r>
                      <a:rPr lang="en-US" altLang="ja-JP" sz="1600" dirty="0">
                        <a:solidFill>
                          <a:srgbClr val="660066"/>
                        </a:solidFill>
                      </a:rPr>
                      <a:t>mm</a:t>
                    </a:r>
                  </a:p>
                </p:txBody>
              </p:sp>
            </p:grpSp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A01FA458-466C-56EE-E1D9-2BF0246E7956}"/>
                    </a:ext>
                  </a:extLst>
                </p:cNvPr>
                <p:cNvSpPr txBox="1"/>
                <p:nvPr/>
              </p:nvSpPr>
              <p:spPr>
                <a:xfrm>
                  <a:off x="2625469" y="3485644"/>
                  <a:ext cx="12618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dirty="0">
                      <a:solidFill>
                        <a:srgbClr val="0432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E~</a:t>
                  </a:r>
                  <a:r>
                    <a:rPr lang="en-US" altLang="ja-JP" sz="1600" dirty="0">
                      <a:solidFill>
                        <a:srgbClr val="0432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799</a:t>
                  </a:r>
                  <a:r>
                    <a:rPr kumimoji="1" lang="en-US" altLang="ja-JP" sz="1600" dirty="0">
                      <a:solidFill>
                        <a:srgbClr val="0432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MeV</a:t>
                  </a:r>
                  <a:endParaRPr kumimoji="1" lang="ja-JP" altLang="en-US" sz="1600" dirty="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121" name="直線矢印コネクタ 120">
              <a:extLst>
                <a:ext uri="{FF2B5EF4-FFF2-40B4-BE49-F238E27FC236}">
                  <a16:creationId xmlns:a16="http://schemas.microsoft.com/office/drawing/2014/main" id="{A61C6475-1E37-6355-F034-0DAF78BCC7A3}"/>
                </a:ext>
              </a:extLst>
            </p:cNvPr>
            <p:cNvCxnSpPr/>
            <p:nvPr/>
          </p:nvCxnSpPr>
          <p:spPr>
            <a:xfrm>
              <a:off x="5140425" y="2037416"/>
              <a:ext cx="468000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B5CDE97F-CBC9-8954-B40F-B970F3E68E97}"/>
                </a:ext>
              </a:extLst>
            </p:cNvPr>
            <p:cNvSpPr txBox="1"/>
            <p:nvPr/>
          </p:nvSpPr>
          <p:spPr>
            <a:xfrm>
              <a:off x="5105345" y="2057437"/>
              <a:ext cx="518091" cy="360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5</a:t>
              </a:r>
              <a:r>
                <a:rPr kumimoji="1" lang="en-US" altLang="ja-JP" dirty="0"/>
                <a:t>ps</a:t>
              </a:r>
              <a:endParaRPr kumimoji="1" lang="ja-JP" altLang="en-US" dirty="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DAE6EEE-CD3A-A0D3-4E2C-1AFE2F8E6F65}"/>
              </a:ext>
            </a:extLst>
          </p:cNvPr>
          <p:cNvGrpSpPr/>
          <p:nvPr/>
        </p:nvGrpSpPr>
        <p:grpSpPr>
          <a:xfrm>
            <a:off x="4735438" y="3385039"/>
            <a:ext cx="2806056" cy="3440479"/>
            <a:chOff x="4735438" y="3385039"/>
            <a:chExt cx="2806056" cy="3440479"/>
          </a:xfrm>
        </p:grpSpPr>
        <p:pic>
          <p:nvPicPr>
            <p:cNvPr id="3" name="図 2" descr="グラフ&#10;&#10;自動的に生成された説明">
              <a:extLst>
                <a:ext uri="{FF2B5EF4-FFF2-40B4-BE49-F238E27FC236}">
                  <a16:creationId xmlns:a16="http://schemas.microsoft.com/office/drawing/2014/main" id="{5279FA45-50D8-F53E-4324-65F8EDCF3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5438" y="4665518"/>
              <a:ext cx="2721794" cy="2160000"/>
            </a:xfrm>
            <a:prstGeom prst="rect">
              <a:avLst/>
            </a:prstGeom>
          </p:spPr>
        </p:pic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FE33AB28-4BF8-5C6D-3643-396B5D928AB2}"/>
                </a:ext>
              </a:extLst>
            </p:cNvPr>
            <p:cNvGrpSpPr/>
            <p:nvPr/>
          </p:nvGrpSpPr>
          <p:grpSpPr>
            <a:xfrm>
              <a:off x="5159791" y="3385039"/>
              <a:ext cx="2381703" cy="3110134"/>
              <a:chOff x="5159791" y="3385039"/>
              <a:chExt cx="2381703" cy="3110134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4DCAACB2-046A-5B85-6D46-C685EBD1DDED}"/>
                  </a:ext>
                </a:extLst>
              </p:cNvPr>
              <p:cNvGrpSpPr/>
              <p:nvPr/>
            </p:nvGrpSpPr>
            <p:grpSpPr>
              <a:xfrm>
                <a:off x="5159791" y="3385039"/>
                <a:ext cx="2381703" cy="3110134"/>
                <a:chOff x="5159791" y="3385039"/>
                <a:chExt cx="2381703" cy="3110134"/>
              </a:xfrm>
            </p:grpSpPr>
            <p:grpSp>
              <p:nvGrpSpPr>
                <p:cNvPr id="9" name="図形グループ 60">
                  <a:extLst>
                    <a:ext uri="{FF2B5EF4-FFF2-40B4-BE49-F238E27FC236}">
                      <a16:creationId xmlns:a16="http://schemas.microsoft.com/office/drawing/2014/main" id="{239B835A-8AA8-DF77-FEAB-9E8FE6C1D623}"/>
                    </a:ext>
                  </a:extLst>
                </p:cNvPr>
                <p:cNvGrpSpPr/>
                <p:nvPr/>
              </p:nvGrpSpPr>
              <p:grpSpPr>
                <a:xfrm>
                  <a:off x="5159791" y="3952238"/>
                  <a:ext cx="2381703" cy="2542935"/>
                  <a:chOff x="4075348" y="3910219"/>
                  <a:chExt cx="2381703" cy="2542935"/>
                </a:xfrm>
              </p:grpSpPr>
              <p:cxnSp>
                <p:nvCxnSpPr>
                  <p:cNvPr id="12" name="直線矢印コネクタ 11">
                    <a:extLst>
                      <a:ext uri="{FF2B5EF4-FFF2-40B4-BE49-F238E27FC236}">
                        <a16:creationId xmlns:a16="http://schemas.microsoft.com/office/drawing/2014/main" id="{E3588C02-1185-F5CD-D49E-D625878B2B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389138" y="3910219"/>
                    <a:ext cx="197852" cy="571094"/>
                  </a:xfrm>
                  <a:prstGeom prst="straightConnector1">
                    <a:avLst/>
                  </a:prstGeom>
                  <a:ln w="9525" cmpd="sng">
                    <a:solidFill>
                      <a:srgbClr val="000000"/>
                    </a:solidFill>
                    <a:prstDash val="dash"/>
                    <a:headEnd type="none"/>
                    <a:tailEnd type="non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" name="図形グループ 64">
                    <a:extLst>
                      <a:ext uri="{FF2B5EF4-FFF2-40B4-BE49-F238E27FC236}">
                        <a16:creationId xmlns:a16="http://schemas.microsoft.com/office/drawing/2014/main" id="{BD6209CA-339F-DBC0-0263-746312231833}"/>
                      </a:ext>
                    </a:extLst>
                  </p:cNvPr>
                  <p:cNvGrpSpPr/>
                  <p:nvPr/>
                </p:nvGrpSpPr>
                <p:grpSpPr>
                  <a:xfrm>
                    <a:off x="4075348" y="4339081"/>
                    <a:ext cx="2381703" cy="2114073"/>
                    <a:chOff x="3665611" y="3887007"/>
                    <a:chExt cx="2381703" cy="2114073"/>
                  </a:xfrm>
                </p:grpSpPr>
                <p:grpSp>
                  <p:nvGrpSpPr>
                    <p:cNvPr id="14" name="図形グループ 66">
                      <a:extLst>
                        <a:ext uri="{FF2B5EF4-FFF2-40B4-BE49-F238E27FC236}">
                          <a16:creationId xmlns:a16="http://schemas.microsoft.com/office/drawing/2014/main" id="{5359441A-44E5-0A2F-5688-5C7AA27766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14245" y="3887007"/>
                      <a:ext cx="1933069" cy="918683"/>
                      <a:chOff x="4673045" y="3971673"/>
                      <a:chExt cx="1933069" cy="918683"/>
                    </a:xfrm>
                  </p:grpSpPr>
                  <p:sp>
                    <p:nvSpPr>
                      <p:cNvPr id="17" name="テキスト ボックス 16">
                        <a:extLst>
                          <a:ext uri="{FF2B5EF4-FFF2-40B4-BE49-F238E27FC236}">
                            <a16:creationId xmlns:a16="http://schemas.microsoft.com/office/drawing/2014/main" id="{A4917C08-7EBC-C90B-6FFA-FEAC32F7EEA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135840" y="4305581"/>
                        <a:ext cx="1470274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ja-JP" sz="1600" i="1" dirty="0" err="1">
                            <a:solidFill>
                              <a:srgbClr val="008000"/>
                            </a:solidFill>
                            <a:latin typeface="Symbol" charset="2"/>
                            <a:cs typeface="Symbol" charset="2"/>
                          </a:rPr>
                          <a:t>s</a:t>
                        </a:r>
                        <a:r>
                          <a:rPr lang="en-US" altLang="ja-JP" sz="1600" i="1" baseline="-25000" dirty="0" err="1">
                            <a:solidFill>
                              <a:srgbClr val="008000"/>
                            </a:solidFill>
                            <a:latin typeface="Times New Roman"/>
                            <a:cs typeface="Times New Roman"/>
                          </a:rPr>
                          <a:t>t</a:t>
                        </a:r>
                        <a:r>
                          <a:rPr lang="en-US" altLang="ja-JP" sz="1600" dirty="0">
                            <a:solidFill>
                              <a:srgbClr val="008000"/>
                            </a:solidFill>
                          </a:rPr>
                          <a:t>=3.20 </a:t>
                        </a:r>
                        <a:r>
                          <a:rPr lang="en-US" altLang="ja-JP" sz="1600" i="1" dirty="0" err="1">
                            <a:solidFill>
                              <a:srgbClr val="008000"/>
                            </a:solidFill>
                            <a:latin typeface="Times New Roman"/>
                            <a:cs typeface="Times New Roman"/>
                          </a:rPr>
                          <a:t>ps</a:t>
                        </a:r>
                        <a:endParaRPr lang="en-US" altLang="ja-JP" sz="1600" dirty="0">
                          <a:solidFill>
                            <a:srgbClr val="008000"/>
                          </a:solidFill>
                        </a:endParaRPr>
                      </a:p>
                      <a:p>
                        <a:r>
                          <a:rPr lang="en-US" altLang="ja-JP" sz="1600" i="1" dirty="0" err="1">
                            <a:solidFill>
                              <a:srgbClr val="008000"/>
                            </a:solidFill>
                            <a:latin typeface="Symbol" charset="2"/>
                            <a:cs typeface="Symbol" charset="2"/>
                          </a:rPr>
                          <a:t>s</a:t>
                        </a:r>
                        <a:r>
                          <a:rPr lang="en-US" altLang="ja-JP" sz="1600" i="1" baseline="-25000" dirty="0" err="1">
                            <a:solidFill>
                              <a:srgbClr val="008000"/>
                            </a:solidFill>
                          </a:rPr>
                          <a:t>p</a:t>
                        </a:r>
                        <a:r>
                          <a:rPr lang="en-US" altLang="ja-JP" sz="1600" dirty="0">
                            <a:solidFill>
                              <a:srgbClr val="008000"/>
                            </a:solidFill>
                          </a:rPr>
                          <a:t>/</a:t>
                        </a:r>
                        <a:r>
                          <a:rPr lang="en-US" altLang="ja-JP" sz="1600" i="1" dirty="0">
                            <a:solidFill>
                              <a:srgbClr val="008000"/>
                            </a:solidFill>
                            <a:latin typeface="Times New Roman"/>
                            <a:cs typeface="Times New Roman"/>
                          </a:rPr>
                          <a:t>p</a:t>
                        </a:r>
                        <a:r>
                          <a:rPr lang="en-US" altLang="ja-JP" sz="1600" dirty="0">
                            <a:solidFill>
                              <a:srgbClr val="008000"/>
                            </a:solidFill>
                          </a:rPr>
                          <a:t>=0.336 %</a:t>
                        </a:r>
                      </a:p>
                    </p:txBody>
                  </p:sp>
                  <p:sp>
                    <p:nvSpPr>
                      <p:cNvPr id="18" name="Text Box 10">
                        <a:extLst>
                          <a:ext uri="{FF2B5EF4-FFF2-40B4-BE49-F238E27FC236}">
                            <a16:creationId xmlns:a16="http://schemas.microsoft.com/office/drawing/2014/main" id="{36BBA3E9-C68C-3376-38AA-E3D6DA0C1AAD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673045" y="3971673"/>
                        <a:ext cx="1290738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altLang="ja-JP" dirty="0">
                            <a:latin typeface="Arial"/>
                            <a:cs typeface="Arial"/>
                          </a:rPr>
                          <a:t>2</a:t>
                        </a:r>
                        <a:r>
                          <a:rPr lang="en-US" altLang="ja-JP" baseline="30000" dirty="0">
                            <a:latin typeface="Arial"/>
                            <a:cs typeface="Arial"/>
                          </a:rPr>
                          <a:t>nd</a:t>
                        </a:r>
                        <a:r>
                          <a:rPr lang="en-US" altLang="ja-JP" dirty="0">
                            <a:latin typeface="Arial"/>
                            <a:cs typeface="Arial"/>
                          </a:rPr>
                          <a:t> arc exit</a:t>
                        </a:r>
                      </a:p>
                    </p:txBody>
                  </p:sp>
                </p:grpSp>
                <p:sp>
                  <p:nvSpPr>
                    <p:cNvPr id="15" name="テキスト ボックス 14">
                      <a:extLst>
                        <a:ext uri="{FF2B5EF4-FFF2-40B4-BE49-F238E27FC236}">
                          <a16:creationId xmlns:a16="http://schemas.microsoft.com/office/drawing/2014/main" id="{75A78DE6-05C7-7ED5-EBEC-14A77E0B58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65611" y="5416305"/>
                      <a:ext cx="195758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i="1" dirty="0" err="1">
                          <a:solidFill>
                            <a:srgbClr val="008000"/>
                          </a:solidFill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altLang="ja-JP" sz="1600" i="1" baseline="-25000" dirty="0" err="1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nx</a:t>
                      </a:r>
                      <a:r>
                        <a:rPr lang="en-US" altLang="ja-JP" sz="1600" dirty="0">
                          <a:solidFill>
                            <a:srgbClr val="008000"/>
                          </a:solidFill>
                        </a:rPr>
                        <a:t>=10.92mm </a:t>
                      </a:r>
                      <a:r>
                        <a:rPr lang="en-US" altLang="ja-JP" sz="1600" dirty="0" err="1">
                          <a:solidFill>
                            <a:srgbClr val="008000"/>
                          </a:solidFill>
                        </a:rPr>
                        <a:t>mrad</a:t>
                      </a:r>
                      <a:endParaRPr lang="en-US" altLang="ja-JP" sz="1600" dirty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altLang="ja-JP" sz="1600" i="1" dirty="0" err="1">
                          <a:solidFill>
                            <a:srgbClr val="008000"/>
                          </a:solidFill>
                          <a:latin typeface="Symbol" charset="2"/>
                          <a:cs typeface="Symbol" charset="2"/>
                        </a:rPr>
                        <a:t>e</a:t>
                      </a:r>
                      <a:r>
                        <a:rPr lang="en-US" altLang="ja-JP" sz="1600" i="1" baseline="-25000" dirty="0" err="1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ny</a:t>
                      </a:r>
                      <a:r>
                        <a:rPr lang="en-US" altLang="ja-JP" sz="1600" dirty="0">
                          <a:solidFill>
                            <a:srgbClr val="008000"/>
                          </a:solidFill>
                        </a:rPr>
                        <a:t>=0.88 mm </a:t>
                      </a:r>
                      <a:r>
                        <a:rPr lang="en-US" altLang="ja-JP" sz="1600" dirty="0" err="1">
                          <a:solidFill>
                            <a:srgbClr val="008000"/>
                          </a:solidFill>
                        </a:rPr>
                        <a:t>mrad</a:t>
                      </a:r>
                      <a:endParaRPr lang="en-US" altLang="ja-JP" sz="1600" dirty="0">
                        <a:solidFill>
                          <a:srgbClr val="0080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0" name="円弧 9">
                  <a:extLst>
                    <a:ext uri="{FF2B5EF4-FFF2-40B4-BE49-F238E27FC236}">
                      <a16:creationId xmlns:a16="http://schemas.microsoft.com/office/drawing/2014/main" id="{E9287C97-480E-1267-917E-DF7BB1E009CE}"/>
                    </a:ext>
                  </a:extLst>
                </p:cNvPr>
                <p:cNvSpPr/>
                <p:nvPr/>
              </p:nvSpPr>
              <p:spPr>
                <a:xfrm rot="10800000">
                  <a:off x="5623437" y="3476754"/>
                  <a:ext cx="1194780" cy="765045"/>
                </a:xfrm>
                <a:prstGeom prst="arc">
                  <a:avLst>
                    <a:gd name="adj1" fmla="val 12784994"/>
                    <a:gd name="adj2" fmla="val 1775747"/>
                  </a:avLst>
                </a:prstGeom>
                <a:ln>
                  <a:solidFill>
                    <a:srgbClr val="FF008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1" name="直線コネクタ 10">
                  <a:extLst>
                    <a:ext uri="{FF2B5EF4-FFF2-40B4-BE49-F238E27FC236}">
                      <a16:creationId xmlns:a16="http://schemas.microsoft.com/office/drawing/2014/main" id="{20372243-EE72-9773-B408-12FF7703FF9F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5761219" y="3385039"/>
                  <a:ext cx="427858" cy="233102"/>
                </a:xfrm>
                <a:prstGeom prst="line">
                  <a:avLst/>
                </a:prstGeom>
                <a:ln>
                  <a:solidFill>
                    <a:srgbClr val="FF0080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" name="直線矢印コネクタ 6">
                <a:extLst>
                  <a:ext uri="{FF2B5EF4-FFF2-40B4-BE49-F238E27FC236}">
                    <a16:creationId xmlns:a16="http://schemas.microsoft.com/office/drawing/2014/main" id="{B553B6EA-8756-DEA8-AF55-E1A7E53E3A1C}"/>
                  </a:ext>
                </a:extLst>
              </p:cNvPr>
              <p:cNvCxnSpPr/>
              <p:nvPr/>
            </p:nvCxnSpPr>
            <p:spPr>
              <a:xfrm>
                <a:off x="5407106" y="5544195"/>
                <a:ext cx="468000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3BC76EA-485E-6BC5-37E2-3F8B386A6FBF}"/>
                  </a:ext>
                </a:extLst>
              </p:cNvPr>
              <p:cNvSpPr txBox="1"/>
              <p:nvPr/>
            </p:nvSpPr>
            <p:spPr>
              <a:xfrm>
                <a:off x="5357015" y="5546478"/>
                <a:ext cx="518091" cy="36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5</a:t>
                </a:r>
                <a:r>
                  <a:rPr kumimoji="1" lang="en-US" altLang="ja-JP" dirty="0"/>
                  <a:t>ps</a:t>
                </a:r>
                <a:endParaRPr kumimoji="1" lang="ja-JP" altLang="en-US" dirty="0"/>
              </a:p>
            </p:txBody>
          </p:sp>
        </p:grp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CDA20B55-E085-952B-D39A-9C75F54FF73D}"/>
              </a:ext>
            </a:extLst>
          </p:cNvPr>
          <p:cNvGrpSpPr/>
          <p:nvPr/>
        </p:nvGrpSpPr>
        <p:grpSpPr>
          <a:xfrm>
            <a:off x="5975348" y="1105663"/>
            <a:ext cx="6177902" cy="5769345"/>
            <a:chOff x="5975348" y="1105663"/>
            <a:chExt cx="6177902" cy="5769345"/>
          </a:xfrm>
        </p:grpSpPr>
        <p:pic>
          <p:nvPicPr>
            <p:cNvPr id="21" name="図 20" descr="グラフ, 折れ線グラフ&#10;&#10;自動的に生成された説明">
              <a:extLst>
                <a:ext uri="{FF2B5EF4-FFF2-40B4-BE49-F238E27FC236}">
                  <a16:creationId xmlns:a16="http://schemas.microsoft.com/office/drawing/2014/main" id="{10C7A048-2EF0-370D-5DF0-9BD5754AC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99313" y="2522095"/>
              <a:ext cx="2853937" cy="2160000"/>
            </a:xfrm>
            <a:prstGeom prst="rect">
              <a:avLst/>
            </a:prstGeom>
          </p:spPr>
        </p:pic>
        <p:pic>
          <p:nvPicPr>
            <p:cNvPr id="23" name="図 22" descr="グラフ, 散布図&#10;&#10;自動的に生成された説明">
              <a:extLst>
                <a:ext uri="{FF2B5EF4-FFF2-40B4-BE49-F238E27FC236}">
                  <a16:creationId xmlns:a16="http://schemas.microsoft.com/office/drawing/2014/main" id="{B6112845-DF02-B566-5352-24EBC3BBC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99313" y="4715008"/>
              <a:ext cx="2784220" cy="2160000"/>
            </a:xfrm>
            <a:prstGeom prst="rect">
              <a:avLst/>
            </a:prstGeom>
          </p:spPr>
        </p:pic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6F55C45A-A41E-4744-69FF-35B1B19FD48F}"/>
                </a:ext>
              </a:extLst>
            </p:cNvPr>
            <p:cNvGrpSpPr/>
            <p:nvPr/>
          </p:nvGrpSpPr>
          <p:grpSpPr>
            <a:xfrm>
              <a:off x="5975348" y="1105663"/>
              <a:ext cx="5723940" cy="5151952"/>
              <a:chOff x="5975348" y="1105663"/>
              <a:chExt cx="5723940" cy="5151952"/>
            </a:xfrm>
          </p:grpSpPr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1DD2A8F3-98B7-66F9-87E9-10F9C1B3AA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75348" y="1105663"/>
                <a:ext cx="508725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6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Electron beam is transported without beam loss.</a:t>
                </a:r>
              </a:p>
            </p:txBody>
          </p:sp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7AF2173B-A24B-5F0B-D167-F47818FFBF74}"/>
                  </a:ext>
                </a:extLst>
              </p:cNvPr>
              <p:cNvGrpSpPr/>
              <p:nvPr/>
            </p:nvGrpSpPr>
            <p:grpSpPr>
              <a:xfrm>
                <a:off x="6621963" y="1672876"/>
                <a:ext cx="5077325" cy="4584739"/>
                <a:chOff x="6621963" y="1672876"/>
                <a:chExt cx="5077325" cy="4584739"/>
              </a:xfrm>
            </p:grpSpPr>
            <p:cxnSp>
              <p:nvCxnSpPr>
                <p:cNvPr id="27" name="直線コネクタ 26">
                  <a:extLst>
                    <a:ext uri="{FF2B5EF4-FFF2-40B4-BE49-F238E27FC236}">
                      <a16:creationId xmlns:a16="http://schemas.microsoft.com/office/drawing/2014/main" id="{A8CE106F-634A-2FF4-EFEF-6D604B7F5F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21963" y="1782317"/>
                  <a:ext cx="3652925" cy="2362874"/>
                </a:xfrm>
                <a:prstGeom prst="line">
                  <a:avLst/>
                </a:prstGeom>
                <a:ln>
                  <a:solidFill>
                    <a:srgbClr val="FF0080"/>
                  </a:solidFill>
                  <a:headEnd type="none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652D5248-8EE3-B0B9-152C-3665E39DBCED}"/>
                    </a:ext>
                  </a:extLst>
                </p:cNvPr>
                <p:cNvSpPr txBox="1"/>
                <p:nvPr/>
              </p:nvSpPr>
              <p:spPr>
                <a:xfrm>
                  <a:off x="9687385" y="2040120"/>
                  <a:ext cx="3296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i="1" dirty="0">
                      <a:solidFill>
                        <a:srgbClr val="FF0080"/>
                      </a:solidFill>
                      <a:latin typeface="Arial"/>
                      <a:cs typeface="Arial"/>
                    </a:rPr>
                    <a:t>e</a:t>
                  </a:r>
                  <a:r>
                    <a:rPr kumimoji="1" lang="en-US" altLang="ja-JP" sz="1200" baseline="30000" dirty="0">
                      <a:solidFill>
                        <a:srgbClr val="FF0080"/>
                      </a:solidFill>
                      <a:latin typeface="Arial"/>
                      <a:cs typeface="Arial"/>
                    </a:rPr>
                    <a:t>-</a:t>
                  </a:r>
                  <a:endParaRPr kumimoji="1" lang="ja-JP" altLang="en-US" sz="1200" baseline="30000" dirty="0">
                    <a:solidFill>
                      <a:srgbClr val="FF0080"/>
                    </a:solidFill>
                    <a:latin typeface="Arial"/>
                    <a:cs typeface="Arial"/>
                  </a:endParaRPr>
                </a:p>
              </p:txBody>
            </p:sp>
            <p:grpSp>
              <p:nvGrpSpPr>
                <p:cNvPr id="29" name="図形グループ 7">
                  <a:extLst>
                    <a:ext uri="{FF2B5EF4-FFF2-40B4-BE49-F238E27FC236}">
                      <a16:creationId xmlns:a16="http://schemas.microsoft.com/office/drawing/2014/main" id="{4E17D425-E491-85B2-66AB-939F92C7D516}"/>
                    </a:ext>
                  </a:extLst>
                </p:cNvPr>
                <p:cNvGrpSpPr/>
                <p:nvPr/>
              </p:nvGrpSpPr>
              <p:grpSpPr>
                <a:xfrm>
                  <a:off x="9741078" y="1672876"/>
                  <a:ext cx="1958210" cy="2688079"/>
                  <a:chOff x="7105240" y="1672876"/>
                  <a:chExt cx="1958210" cy="2688079"/>
                </a:xfrm>
              </p:grpSpPr>
              <p:grpSp>
                <p:nvGrpSpPr>
                  <p:cNvPr id="33" name="図形グループ 4">
                    <a:extLst>
                      <a:ext uri="{FF2B5EF4-FFF2-40B4-BE49-F238E27FC236}">
                        <a16:creationId xmlns:a16="http://schemas.microsoft.com/office/drawing/2014/main" id="{450DDAD2-83CB-E4DB-717C-A8226FDF8C0A}"/>
                      </a:ext>
                    </a:extLst>
                  </p:cNvPr>
                  <p:cNvGrpSpPr/>
                  <p:nvPr/>
                </p:nvGrpSpPr>
                <p:grpSpPr>
                  <a:xfrm>
                    <a:off x="7105240" y="1756917"/>
                    <a:ext cx="1914663" cy="2604038"/>
                    <a:chOff x="7105240" y="1756917"/>
                    <a:chExt cx="1914663" cy="2604038"/>
                  </a:xfrm>
                </p:grpSpPr>
                <p:cxnSp>
                  <p:nvCxnSpPr>
                    <p:cNvPr id="35" name="直線矢印コネクタ 34">
                      <a:extLst>
                        <a:ext uri="{FF2B5EF4-FFF2-40B4-BE49-F238E27FC236}">
                          <a16:creationId xmlns:a16="http://schemas.microsoft.com/office/drawing/2014/main" id="{2424520E-8154-6985-3457-72129419F7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589406" y="1756917"/>
                      <a:ext cx="343632" cy="559123"/>
                    </a:xfrm>
                    <a:prstGeom prst="straightConnector1">
                      <a:avLst/>
                    </a:prstGeom>
                    <a:ln w="9525" cmpd="sng">
                      <a:solidFill>
                        <a:srgbClr val="000000"/>
                      </a:solidFill>
                      <a:prstDash val="dash"/>
                      <a:headEnd type="none"/>
                      <a:tailEnd type="none" w="sm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6" name="図形グループ 36">
                      <a:extLst>
                        <a:ext uri="{FF2B5EF4-FFF2-40B4-BE49-F238E27FC236}">
                          <a16:creationId xmlns:a16="http://schemas.microsoft.com/office/drawing/2014/main" id="{640D0A2B-37C5-5CDB-603A-ED9AB9109C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05240" y="2253780"/>
                      <a:ext cx="1914663" cy="2107175"/>
                      <a:chOff x="6885133" y="3458133"/>
                      <a:chExt cx="1914663" cy="2107175"/>
                    </a:xfrm>
                  </p:grpSpPr>
                  <p:sp>
                    <p:nvSpPr>
                      <p:cNvPr id="37" name="Text Box 10">
                        <a:extLst>
                          <a:ext uri="{FF2B5EF4-FFF2-40B4-BE49-F238E27FC236}">
                            <a16:creationId xmlns:a16="http://schemas.microsoft.com/office/drawing/2014/main" id="{5742AEDB-4B9E-3EC1-167E-89C1767929C4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08090" y="3458133"/>
                        <a:ext cx="1646605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altLang="ja-JP" dirty="0">
                            <a:latin typeface="Arial"/>
                            <a:cs typeface="Arial"/>
                          </a:rPr>
                          <a:t>main </a:t>
                        </a:r>
                        <a:r>
                          <a:rPr lang="en-US" altLang="ja-JP" dirty="0" err="1">
                            <a:latin typeface="Arial"/>
                            <a:cs typeface="Arial"/>
                          </a:rPr>
                          <a:t>linac</a:t>
                        </a:r>
                        <a:r>
                          <a:rPr lang="en-US" altLang="ja-JP" dirty="0">
                            <a:latin typeface="Arial"/>
                            <a:cs typeface="Arial"/>
                          </a:rPr>
                          <a:t> exit</a:t>
                        </a:r>
                      </a:p>
                    </p:txBody>
                  </p:sp>
                  <p:sp>
                    <p:nvSpPr>
                      <p:cNvPr id="40" name="テキスト ボックス 39">
                        <a:extLst>
                          <a:ext uri="{FF2B5EF4-FFF2-40B4-BE49-F238E27FC236}">
                            <a16:creationId xmlns:a16="http://schemas.microsoft.com/office/drawing/2014/main" id="{83FF432C-AAF9-52B3-FB09-AE3D8551A02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885133" y="3781526"/>
                        <a:ext cx="1356462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ja-JP" sz="1600" i="1" dirty="0" err="1">
                            <a:solidFill>
                              <a:srgbClr val="FF0000"/>
                            </a:solidFill>
                            <a:latin typeface="Symbol" charset="2"/>
                            <a:cs typeface="Symbol" charset="2"/>
                          </a:rPr>
                          <a:t>s</a:t>
                        </a:r>
                        <a:r>
                          <a:rPr lang="en-US" altLang="ja-JP" sz="1600" i="1" baseline="-25000" dirty="0" err="1">
                            <a:solidFill>
                              <a:srgbClr val="FF0000"/>
                            </a:solidFill>
                            <a:latin typeface="Times New Roman"/>
                            <a:cs typeface="Times New Roman"/>
                          </a:rPr>
                          <a:t>t</a:t>
                        </a:r>
                        <a:r>
                          <a:rPr lang="en-US" altLang="ja-JP" sz="1600" dirty="0">
                            <a:solidFill>
                              <a:srgbClr val="FF0000"/>
                            </a:solidFill>
                          </a:rPr>
                          <a:t>=3.49 </a:t>
                        </a:r>
                        <a:r>
                          <a:rPr lang="en-US" altLang="ja-JP" sz="1600" i="1" dirty="0" err="1">
                            <a:solidFill>
                              <a:srgbClr val="FF0000"/>
                            </a:solidFill>
                            <a:latin typeface="Times New Roman"/>
                            <a:cs typeface="Times New Roman"/>
                          </a:rPr>
                          <a:t>ps</a:t>
                        </a:r>
                        <a:endParaRPr lang="en-US" altLang="ja-JP" sz="1600" dirty="0">
                          <a:solidFill>
                            <a:srgbClr val="FF0000"/>
                          </a:solidFill>
                        </a:endParaRPr>
                      </a:p>
                      <a:p>
                        <a:r>
                          <a:rPr lang="en-US" altLang="ja-JP" sz="1600" i="1" dirty="0" err="1">
                            <a:solidFill>
                              <a:srgbClr val="FF0000"/>
                            </a:solidFill>
                            <a:latin typeface="Symbol" charset="2"/>
                            <a:cs typeface="Symbol" charset="2"/>
                          </a:rPr>
                          <a:t>s</a:t>
                        </a:r>
                        <a:r>
                          <a:rPr lang="en-US" altLang="ja-JP" sz="1600" i="1" baseline="-25000" dirty="0" err="1">
                            <a:solidFill>
                              <a:srgbClr val="FF0000"/>
                            </a:solidFill>
                          </a:rPr>
                          <a:t>p</a:t>
                        </a:r>
                        <a:r>
                          <a:rPr lang="en-US" altLang="ja-JP" sz="1600" dirty="0">
                            <a:solidFill>
                              <a:srgbClr val="FF0000"/>
                            </a:solidFill>
                          </a:rPr>
                          <a:t>/</a:t>
                        </a:r>
                        <a:r>
                          <a:rPr lang="en-US" altLang="ja-JP" sz="1600" i="1" dirty="0">
                            <a:solidFill>
                              <a:srgbClr val="FF0000"/>
                            </a:solidFill>
                            <a:latin typeface="Times New Roman"/>
                            <a:cs typeface="Times New Roman"/>
                          </a:rPr>
                          <a:t>p</a:t>
                        </a:r>
                        <a:r>
                          <a:rPr lang="en-US" altLang="ja-JP" sz="1600" dirty="0">
                            <a:solidFill>
                              <a:srgbClr val="FF0000"/>
                            </a:solidFill>
                          </a:rPr>
                          <a:t>=2.26 %</a:t>
                        </a:r>
                      </a:p>
                    </p:txBody>
                  </p:sp>
                  <p:sp>
                    <p:nvSpPr>
                      <p:cNvPr id="41" name="テキスト ボックス 40">
                        <a:extLst>
                          <a:ext uri="{FF2B5EF4-FFF2-40B4-BE49-F238E27FC236}">
                            <a16:creationId xmlns:a16="http://schemas.microsoft.com/office/drawing/2014/main" id="{33F05C23-8E52-B3B8-5E85-834B0BEB432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272770" y="4023355"/>
                        <a:ext cx="518091" cy="36000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ja-JP" dirty="0"/>
                          <a:t>5</a:t>
                        </a:r>
                        <a:r>
                          <a:rPr kumimoji="1" lang="en-US" altLang="ja-JP" dirty="0"/>
                          <a:t>ps</a:t>
                        </a:r>
                        <a:endParaRPr kumimoji="1" lang="ja-JP" altLang="en-US" dirty="0"/>
                      </a:p>
                    </p:txBody>
                  </p:sp>
                  <p:cxnSp>
                    <p:nvCxnSpPr>
                      <p:cNvPr id="42" name="直線矢印コネクタ 41">
                        <a:extLst>
                          <a:ext uri="{FF2B5EF4-FFF2-40B4-BE49-F238E27FC236}">
                            <a16:creationId xmlns:a16="http://schemas.microsoft.com/office/drawing/2014/main" id="{47BB1F20-A21B-EBC8-23B6-F06D6E7ED49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310986" y="4001212"/>
                        <a:ext cx="468000" cy="0"/>
                      </a:xfrm>
                      <a:prstGeom prst="straightConnector1">
                        <a:avLst/>
                      </a:prstGeom>
                      <a:ln w="12700" cmpd="sng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4" name="テキスト ボックス 43">
                        <a:extLst>
                          <a:ext uri="{FF2B5EF4-FFF2-40B4-BE49-F238E27FC236}">
                            <a16:creationId xmlns:a16="http://schemas.microsoft.com/office/drawing/2014/main" id="{76B8A28A-B8BA-DDD7-2088-BF3C7DA344E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896711" y="4980533"/>
                        <a:ext cx="1903085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ja-JP" sz="1600" i="1" dirty="0" err="1">
                            <a:solidFill>
                              <a:srgbClr val="FF0000"/>
                            </a:solidFill>
                            <a:latin typeface="Symbol" charset="2"/>
                            <a:cs typeface="Symbol" charset="2"/>
                          </a:rPr>
                          <a:t>e</a:t>
                        </a:r>
                        <a:r>
                          <a:rPr lang="en-US" altLang="ja-JP" sz="1600" i="1" baseline="-25000" dirty="0" err="1">
                            <a:solidFill>
                              <a:srgbClr val="FF0000"/>
                            </a:solidFill>
                            <a:latin typeface="Times New Roman"/>
                            <a:cs typeface="Times New Roman"/>
                          </a:rPr>
                          <a:t>nx</a:t>
                        </a:r>
                        <a:r>
                          <a:rPr lang="en-US" altLang="ja-JP" sz="1600" dirty="0">
                            <a:solidFill>
                              <a:srgbClr val="FF0000"/>
                            </a:solidFill>
                          </a:rPr>
                          <a:t>=6.68 mm </a:t>
                        </a:r>
                        <a:r>
                          <a:rPr lang="en-US" altLang="ja-JP" sz="1600" dirty="0" err="1">
                            <a:solidFill>
                              <a:srgbClr val="FF0000"/>
                            </a:solidFill>
                          </a:rPr>
                          <a:t>mrad</a:t>
                        </a:r>
                        <a:endParaRPr lang="en-US" altLang="ja-JP" sz="1600" dirty="0">
                          <a:solidFill>
                            <a:srgbClr val="FF0000"/>
                          </a:solidFill>
                        </a:endParaRPr>
                      </a:p>
                      <a:p>
                        <a:r>
                          <a:rPr lang="en-US" altLang="ja-JP" sz="1600" i="1" dirty="0" err="1">
                            <a:solidFill>
                              <a:srgbClr val="FF0000"/>
                            </a:solidFill>
                            <a:latin typeface="Symbol" charset="2"/>
                            <a:cs typeface="Symbol" charset="2"/>
                          </a:rPr>
                          <a:t>e</a:t>
                        </a:r>
                        <a:r>
                          <a:rPr lang="en-US" altLang="ja-JP" sz="1600" i="1" baseline="-25000" dirty="0" err="1">
                            <a:solidFill>
                              <a:srgbClr val="FF0000"/>
                            </a:solidFill>
                            <a:latin typeface="Times New Roman"/>
                            <a:cs typeface="Times New Roman"/>
                          </a:rPr>
                          <a:t>ny</a:t>
                        </a:r>
                        <a:r>
                          <a:rPr lang="en-US" altLang="ja-JP" sz="1600" dirty="0">
                            <a:solidFill>
                              <a:srgbClr val="FF0000"/>
                            </a:solidFill>
                          </a:rPr>
                          <a:t>=0.90 mm </a:t>
                        </a:r>
                        <a:r>
                          <a:rPr lang="en-US" altLang="ja-JP" sz="1600" dirty="0" err="1">
                            <a:solidFill>
                              <a:srgbClr val="FF0000"/>
                            </a:solidFill>
                          </a:rPr>
                          <a:t>mrad</a:t>
                        </a:r>
                        <a:endParaRPr lang="en-US" altLang="ja-JP" sz="1600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4" name="テキスト ボックス 33">
                    <a:extLst>
                      <a:ext uri="{FF2B5EF4-FFF2-40B4-BE49-F238E27FC236}">
                        <a16:creationId xmlns:a16="http://schemas.microsoft.com/office/drawing/2014/main" id="{EC6CB4B2-D0C3-A70A-EA07-393D9BAAC28B}"/>
                      </a:ext>
                    </a:extLst>
                  </p:cNvPr>
                  <p:cNvSpPr txBox="1"/>
                  <p:nvPr/>
                </p:nvSpPr>
                <p:spPr>
                  <a:xfrm>
                    <a:off x="7857671" y="1672876"/>
                    <a:ext cx="120577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</a:t>
                    </a:r>
                    <a:r>
                      <a:rPr lang="en-US" altLang="ja-JP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~9.5</a:t>
                    </a:r>
                    <a:r>
                      <a:rPr kumimoji="1" lang="en-US" altLang="ja-JP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MeV</a:t>
                    </a:r>
                    <a:endParaRPr kumimoji="1" lang="ja-JP" altLang="en-US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0" name="直線矢印コネクタ 29">
                  <a:extLst>
                    <a:ext uri="{FF2B5EF4-FFF2-40B4-BE49-F238E27FC236}">
                      <a16:creationId xmlns:a16="http://schemas.microsoft.com/office/drawing/2014/main" id="{68203DA9-0721-3BBF-1ED8-37CFCD08F30F}"/>
                    </a:ext>
                  </a:extLst>
                </p:cNvPr>
                <p:cNvCxnSpPr/>
                <p:nvPr/>
              </p:nvCxnSpPr>
              <p:spPr>
                <a:xfrm>
                  <a:off x="10274888" y="6257615"/>
                  <a:ext cx="468000" cy="0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73BB65E1-7C41-C3DB-31E5-C1303E5B58BC}"/>
                    </a:ext>
                  </a:extLst>
                </p:cNvPr>
                <p:cNvSpPr txBox="1"/>
                <p:nvPr/>
              </p:nvSpPr>
              <p:spPr>
                <a:xfrm>
                  <a:off x="10225244" y="5910503"/>
                  <a:ext cx="58060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dirty="0"/>
                    <a:t>1cm</a:t>
                  </a:r>
                  <a:endParaRPr kumimoji="1" lang="ja-JP" altLang="en-US" sz="1600" dirty="0"/>
                </a:p>
              </p:txBody>
            </p:sp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D4193418-A4AD-E0E8-4191-253BD56A7362}"/>
                    </a:ext>
                  </a:extLst>
                </p:cNvPr>
                <p:cNvSpPr txBox="1"/>
                <p:nvPr/>
              </p:nvSpPr>
              <p:spPr>
                <a:xfrm>
                  <a:off x="9739958" y="4720844"/>
                  <a:ext cx="132440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i="1" dirty="0" err="1">
                      <a:solidFill>
                        <a:srgbClr val="660066"/>
                      </a:solidFill>
                      <a:latin typeface="Symbol" charset="2"/>
                      <a:cs typeface="Symbol" charset="2"/>
                    </a:rPr>
                    <a:t>s</a:t>
                  </a:r>
                  <a:r>
                    <a:rPr lang="en-US" altLang="ja-JP" sz="1600" i="1" baseline="-25000" dirty="0" err="1">
                      <a:solidFill>
                        <a:srgbClr val="660066"/>
                      </a:solidFill>
                      <a:latin typeface="Times New Roman"/>
                      <a:cs typeface="Times New Roman"/>
                    </a:rPr>
                    <a:t>x</a:t>
                  </a:r>
                  <a:r>
                    <a:rPr lang="en-US" altLang="ja-JP" sz="1600" dirty="0">
                      <a:solidFill>
                        <a:srgbClr val="660066"/>
                      </a:solidFill>
                    </a:rPr>
                    <a:t>=0.61 mm</a:t>
                  </a:r>
                </a:p>
                <a:p>
                  <a:r>
                    <a:rPr lang="en-US" altLang="ja-JP" sz="1600" i="1" dirty="0" err="1">
                      <a:solidFill>
                        <a:srgbClr val="660066"/>
                      </a:solidFill>
                      <a:latin typeface="Symbol" charset="2"/>
                      <a:cs typeface="Symbol" charset="2"/>
                    </a:rPr>
                    <a:t>s</a:t>
                  </a:r>
                  <a:r>
                    <a:rPr lang="en-US" altLang="ja-JP" sz="1600" i="1" baseline="-25000" dirty="0" err="1">
                      <a:solidFill>
                        <a:srgbClr val="660066"/>
                      </a:solidFill>
                      <a:latin typeface="Times New Roman"/>
                      <a:cs typeface="Times New Roman"/>
                    </a:rPr>
                    <a:t>y</a:t>
                  </a:r>
                  <a:r>
                    <a:rPr lang="en-US" altLang="ja-JP" sz="1600" dirty="0">
                      <a:solidFill>
                        <a:srgbClr val="660066"/>
                      </a:solidFill>
                    </a:rPr>
                    <a:t>=0.30 mm</a:t>
                  </a:r>
                </a:p>
              </p:txBody>
            </p:sp>
          </p:grpSp>
        </p:grpSp>
      </p:grp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DEF09C1-2D71-0F27-17CE-08CF55966595}"/>
              </a:ext>
            </a:extLst>
          </p:cNvPr>
          <p:cNvSpPr txBox="1"/>
          <p:nvPr/>
        </p:nvSpPr>
        <p:spPr>
          <a:xfrm>
            <a:off x="6112331" y="1774603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/>
                <a:cs typeface="Arial"/>
              </a:rPr>
              <a:t>simulation by elegant</a:t>
            </a:r>
          </a:p>
        </p:txBody>
      </p: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D6D37B0E-DEC9-6C48-3DED-0BB93E9EB8EB}"/>
              </a:ext>
            </a:extLst>
          </p:cNvPr>
          <p:cNvGrpSpPr/>
          <p:nvPr/>
        </p:nvGrpSpPr>
        <p:grpSpPr>
          <a:xfrm>
            <a:off x="1006587" y="4139280"/>
            <a:ext cx="5368785" cy="2667301"/>
            <a:chOff x="1006587" y="4139280"/>
            <a:chExt cx="5368785" cy="2667301"/>
          </a:xfrm>
        </p:grpSpPr>
        <p:pic>
          <p:nvPicPr>
            <p:cNvPr id="81" name="図 80" descr="グラフ&#10;&#10;自動的に生成された説明">
              <a:extLst>
                <a:ext uri="{FF2B5EF4-FFF2-40B4-BE49-F238E27FC236}">
                  <a16:creationId xmlns:a16="http://schemas.microsoft.com/office/drawing/2014/main" id="{F1F8E70F-1C17-06AA-EE95-B69B1849C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6587" y="4646581"/>
              <a:ext cx="2768727" cy="2160000"/>
            </a:xfrm>
            <a:prstGeom prst="rect">
              <a:avLst/>
            </a:prstGeom>
          </p:spPr>
        </p:pic>
        <p:grpSp>
          <p:nvGrpSpPr>
            <p:cNvPr id="84" name="グループ化 83">
              <a:extLst>
                <a:ext uri="{FF2B5EF4-FFF2-40B4-BE49-F238E27FC236}">
                  <a16:creationId xmlns:a16="http://schemas.microsoft.com/office/drawing/2014/main" id="{82C309E2-DFEC-6E43-C42F-CB3A4A72CD15}"/>
                </a:ext>
              </a:extLst>
            </p:cNvPr>
            <p:cNvGrpSpPr/>
            <p:nvPr/>
          </p:nvGrpSpPr>
          <p:grpSpPr>
            <a:xfrm>
              <a:off x="1168382" y="4139280"/>
              <a:ext cx="5206990" cy="2306697"/>
              <a:chOff x="1168382" y="4139280"/>
              <a:chExt cx="5206990" cy="2306697"/>
            </a:xfrm>
          </p:grpSpPr>
          <p:grpSp>
            <p:nvGrpSpPr>
              <p:cNvPr id="85" name="図形グループ 5">
                <a:extLst>
                  <a:ext uri="{FF2B5EF4-FFF2-40B4-BE49-F238E27FC236}">
                    <a16:creationId xmlns:a16="http://schemas.microsoft.com/office/drawing/2014/main" id="{57D985DF-7D09-68E2-1672-9631FB3D4245}"/>
                  </a:ext>
                </a:extLst>
              </p:cNvPr>
              <p:cNvGrpSpPr/>
              <p:nvPr/>
            </p:nvGrpSpPr>
            <p:grpSpPr>
              <a:xfrm>
                <a:off x="1168382" y="4330164"/>
                <a:ext cx="3012363" cy="2115813"/>
                <a:chOff x="548733" y="4345367"/>
                <a:chExt cx="3012363" cy="2115813"/>
              </a:xfrm>
            </p:grpSpPr>
            <p:grpSp>
              <p:nvGrpSpPr>
                <p:cNvPr id="87" name="図形グループ 69">
                  <a:extLst>
                    <a:ext uri="{FF2B5EF4-FFF2-40B4-BE49-F238E27FC236}">
                      <a16:creationId xmlns:a16="http://schemas.microsoft.com/office/drawing/2014/main" id="{E8AA7DEA-77AE-CB12-BB8A-746E783B0BFA}"/>
                    </a:ext>
                  </a:extLst>
                </p:cNvPr>
                <p:cNvGrpSpPr/>
                <p:nvPr/>
              </p:nvGrpSpPr>
              <p:grpSpPr>
                <a:xfrm>
                  <a:off x="548733" y="4345367"/>
                  <a:ext cx="3012363" cy="907420"/>
                  <a:chOff x="3319701" y="3847250"/>
                  <a:chExt cx="3012363" cy="907420"/>
                </a:xfrm>
              </p:grpSpPr>
              <p:sp>
                <p:nvSpPr>
                  <p:cNvPr id="91" name="テキスト ボックス 90">
                    <a:extLst>
                      <a:ext uri="{FF2B5EF4-FFF2-40B4-BE49-F238E27FC236}">
                        <a16:creationId xmlns:a16="http://schemas.microsoft.com/office/drawing/2014/main" id="{BEC1C50B-F279-9FDE-2154-65D9EB7CB718}"/>
                      </a:ext>
                    </a:extLst>
                  </p:cNvPr>
                  <p:cNvSpPr txBox="1"/>
                  <p:nvPr/>
                </p:nvSpPr>
                <p:spPr>
                  <a:xfrm>
                    <a:off x="5241847" y="4331225"/>
                    <a:ext cx="53933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600" dirty="0"/>
                      <a:t>2cm</a:t>
                    </a:r>
                    <a:endParaRPr kumimoji="1" lang="ja-JP" altLang="en-US" sz="1600" dirty="0"/>
                  </a:p>
                </p:txBody>
              </p:sp>
              <p:cxnSp>
                <p:nvCxnSpPr>
                  <p:cNvPr id="92" name="直線矢印コネクタ 91">
                    <a:extLst>
                      <a:ext uri="{FF2B5EF4-FFF2-40B4-BE49-F238E27FC236}">
                        <a16:creationId xmlns:a16="http://schemas.microsoft.com/office/drawing/2014/main" id="{C4163B04-FD28-CD50-BA7A-ACF771E6CE62}"/>
                      </a:ext>
                    </a:extLst>
                  </p:cNvPr>
                  <p:cNvCxnSpPr/>
                  <p:nvPr/>
                </p:nvCxnSpPr>
                <p:spPr>
                  <a:xfrm>
                    <a:off x="5219483" y="4318925"/>
                    <a:ext cx="576000" cy="0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headEnd type="triangl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3" name="図形グループ 74">
                    <a:extLst>
                      <a:ext uri="{FF2B5EF4-FFF2-40B4-BE49-F238E27FC236}">
                        <a16:creationId xmlns:a16="http://schemas.microsoft.com/office/drawing/2014/main" id="{686CE709-AF22-8EB1-19CD-559C3EEABACD}"/>
                      </a:ext>
                    </a:extLst>
                  </p:cNvPr>
                  <p:cNvGrpSpPr/>
                  <p:nvPr/>
                </p:nvGrpSpPr>
                <p:grpSpPr>
                  <a:xfrm>
                    <a:off x="3319701" y="3847250"/>
                    <a:ext cx="3012363" cy="907420"/>
                    <a:chOff x="3713278" y="3941900"/>
                    <a:chExt cx="3012363" cy="907420"/>
                  </a:xfrm>
                </p:grpSpPr>
                <p:sp>
                  <p:nvSpPr>
                    <p:cNvPr id="94" name="テキスト ボックス 93">
                      <a:extLst>
                        <a:ext uri="{FF2B5EF4-FFF2-40B4-BE49-F238E27FC236}">
                          <a16:creationId xmlns:a16="http://schemas.microsoft.com/office/drawing/2014/main" id="{73AAFD60-0261-9A05-B5DC-F7925E5238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91549" y="4264545"/>
                      <a:ext cx="1438214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i="1" dirty="0" err="1">
                          <a:solidFill>
                            <a:srgbClr val="660066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altLang="ja-JP" sz="1600" i="1" baseline="-25000" dirty="0" err="1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altLang="ja-JP" sz="1600" dirty="0">
                          <a:solidFill>
                            <a:srgbClr val="660066"/>
                          </a:solidFill>
                        </a:rPr>
                        <a:t>=3.54 mm</a:t>
                      </a:r>
                    </a:p>
                    <a:p>
                      <a:r>
                        <a:rPr lang="en-US" altLang="ja-JP" sz="1600" i="1" dirty="0" err="1">
                          <a:solidFill>
                            <a:srgbClr val="660066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altLang="ja-JP" sz="1600" i="1" baseline="-25000" dirty="0" err="1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lang="en-US" altLang="ja-JP" sz="1600" dirty="0">
                          <a:solidFill>
                            <a:srgbClr val="660066"/>
                          </a:solidFill>
                        </a:rPr>
                        <a:t>=0.024 mm</a:t>
                      </a:r>
                    </a:p>
                  </p:txBody>
                </p:sp>
                <p:sp>
                  <p:nvSpPr>
                    <p:cNvPr id="95" name="Text Box 10">
                      <a:extLst>
                        <a:ext uri="{FF2B5EF4-FFF2-40B4-BE49-F238E27FC236}">
                          <a16:creationId xmlns:a16="http://schemas.microsoft.com/office/drawing/2014/main" id="{46A731DE-C6D7-3559-A8C6-E975261513C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13278" y="3941900"/>
                      <a:ext cx="3012363" cy="3385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altLang="ja-JP" sz="1600" dirty="0">
                          <a:latin typeface="Arial"/>
                          <a:cs typeface="Arial"/>
                        </a:rPr>
                        <a:t>Maximum horizontal beam size</a:t>
                      </a:r>
                    </a:p>
                  </p:txBody>
                </p:sp>
              </p:grpSp>
            </p:grpSp>
            <p:sp>
              <p:nvSpPr>
                <p:cNvPr id="88" name="円/楕円 87">
                  <a:extLst>
                    <a:ext uri="{FF2B5EF4-FFF2-40B4-BE49-F238E27FC236}">
                      <a16:creationId xmlns:a16="http://schemas.microsoft.com/office/drawing/2014/main" id="{571A408C-55D0-7573-C62E-7F24530743E5}"/>
                    </a:ext>
                  </a:extLst>
                </p:cNvPr>
                <p:cNvSpPr/>
                <p:nvPr/>
              </p:nvSpPr>
              <p:spPr>
                <a:xfrm>
                  <a:off x="933468" y="4929818"/>
                  <a:ext cx="1836000" cy="1260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Text Box 10">
                  <a:extLst>
                    <a:ext uri="{FF2B5EF4-FFF2-40B4-BE49-F238E27FC236}">
                      <a16:creationId xmlns:a16="http://schemas.microsoft.com/office/drawing/2014/main" id="{95BF3B45-71B2-6FA2-24FD-C742D21D087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1201" y="6153403"/>
                  <a:ext cx="2342308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ja-JP" sz="1400" dirty="0">
                      <a:latin typeface="Arial"/>
                      <a:cs typeface="Arial"/>
                    </a:rPr>
                    <a:t>Assumed arc-duct aperture</a:t>
                  </a:r>
                </a:p>
              </p:txBody>
            </p:sp>
          </p:grpSp>
          <p:cxnSp>
            <p:nvCxnSpPr>
              <p:cNvPr id="86" name="直線矢印コネクタ 85">
                <a:extLst>
                  <a:ext uri="{FF2B5EF4-FFF2-40B4-BE49-F238E27FC236}">
                    <a16:creationId xmlns:a16="http://schemas.microsoft.com/office/drawing/2014/main" id="{2B91E5C9-F183-D90B-3C80-1EA1A23B14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35400" y="4139280"/>
                <a:ext cx="2539972" cy="743851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prstDash val="dash"/>
                <a:headEnd type="none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E2191B6-DA74-AC5A-F7A6-46186909CB92}"/>
              </a:ext>
            </a:extLst>
          </p:cNvPr>
          <p:cNvSpPr/>
          <p:nvPr/>
        </p:nvSpPr>
        <p:spPr>
          <a:xfrm rot="19943606">
            <a:off x="9378181" y="1679858"/>
            <a:ext cx="504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557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532"/>
            <a:ext cx="10972800" cy="1132233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/>
                <a:cs typeface="Arial"/>
              </a:rPr>
              <a:t>Optical Beamline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E2B1D8FD-98D5-184B-BEBA-B147F87E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540" y="1415016"/>
            <a:ext cx="4604046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960046D2-5654-DF41-9489-7431DD42D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942" y="1262729"/>
            <a:ext cx="2952109" cy="263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681BF27-2F3B-DB44-B92B-B5222A244DF7}"/>
              </a:ext>
            </a:extLst>
          </p:cNvPr>
          <p:cNvSpPr/>
          <p:nvPr/>
        </p:nvSpPr>
        <p:spPr>
          <a:xfrm>
            <a:off x="7957833" y="2352842"/>
            <a:ext cx="345081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c.f.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Mo/Si and Al ablation threshold : </a:t>
            </a:r>
            <a:r>
              <a:rPr lang="en-US" altLang="ja-JP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~20 </a:t>
            </a:r>
            <a:r>
              <a:rPr lang="en-US" altLang="ja-JP" sz="16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en-US" altLang="ja-JP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ja-JP" sz="16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/pulse (&lt; 10 </a:t>
            </a:r>
            <a:r>
              <a:rPr lang="en-US" altLang="ja-JP" sz="16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altLang="ja-JP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r>
              <a:rPr lang="ja-JP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Nishikino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</a:p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Proc. of 2018 Source Workshop (2018) .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0512A58-77A7-C841-A8A4-093FB26DD042}"/>
              </a:ext>
            </a:extLst>
          </p:cNvPr>
          <p:cNvSpPr/>
          <p:nvPr/>
        </p:nvSpPr>
        <p:spPr>
          <a:xfrm>
            <a:off x="6564203" y="1099023"/>
            <a:ext cx="427245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67" b="1" u="sng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of the EUV-FEL light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01FC50F-1E00-F54A-B9CA-6C6E80B259AE}"/>
              </a:ext>
            </a:extLst>
          </p:cNvPr>
          <p:cNvSpPr txBox="1"/>
          <p:nvPr/>
        </p:nvSpPr>
        <p:spPr>
          <a:xfrm>
            <a:off x="7809429" y="1714508"/>
            <a:ext cx="427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Energy density per pulse of EUV light at 3 m far from the FEL exit : </a:t>
            </a:r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 </a:t>
            </a:r>
            <a:r>
              <a:rPr lang="en-US" altLang="ja-JP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ja-JP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/pulse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30EC0573-56BB-7D4B-9B2B-F7FF64BAA4EA}"/>
              </a:ext>
            </a:extLst>
          </p:cNvPr>
          <p:cNvSpPr/>
          <p:nvPr/>
        </p:nvSpPr>
        <p:spPr>
          <a:xfrm>
            <a:off x="1107605" y="1100378"/>
            <a:ext cx="4030399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67" b="1" u="sng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 Fab and EUV-FEL light source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7B3674FD-D079-0240-BD59-B9A54B51CF77}"/>
              </a:ext>
            </a:extLst>
          </p:cNvPr>
          <p:cNvSpPr/>
          <p:nvPr/>
        </p:nvSpPr>
        <p:spPr>
          <a:xfrm>
            <a:off x="644524" y="3905002"/>
            <a:ext cx="440537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67" b="1" u="sng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beamline design concept</a:t>
            </a: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79A5217B-D127-3748-B3A3-F2CC316E7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154" y="4574594"/>
            <a:ext cx="3063550" cy="169200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F0E8BCC-9785-FD4E-A7B1-80F8D0D13203}"/>
              </a:ext>
            </a:extLst>
          </p:cNvPr>
          <p:cNvSpPr txBox="1"/>
          <p:nvPr/>
        </p:nvSpPr>
        <p:spPr>
          <a:xfrm>
            <a:off x="790154" y="4572717"/>
            <a:ext cx="2885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expansion of the FEL light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EC2EBFF-1AEA-F177-D871-C57ACC84D03F}"/>
              </a:ext>
            </a:extLst>
          </p:cNvPr>
          <p:cNvSpPr/>
          <p:nvPr/>
        </p:nvSpPr>
        <p:spPr>
          <a:xfrm>
            <a:off x="779443" y="6423885"/>
            <a:ext cx="10802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en" altLang="ja-JP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expanded EUV light is transported to each scanner system without serious loss and mirror damage. 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88A8938-9ACA-CE69-6CDC-294FF950EE03}"/>
              </a:ext>
            </a:extLst>
          </p:cNvPr>
          <p:cNvSpPr/>
          <p:nvPr/>
        </p:nvSpPr>
        <p:spPr>
          <a:xfrm>
            <a:off x="643547" y="4229465"/>
            <a:ext cx="2478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792" indent="-304792">
              <a:spcAft>
                <a:spcPts val="400"/>
              </a:spcAft>
              <a:buAutoNum type="arabicParenBoth"/>
            </a:pPr>
            <a:r>
              <a:rPr lang="en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curved grazing mirror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BBF99F7-93AB-3CF1-5155-01A152BC6298}"/>
              </a:ext>
            </a:extLst>
          </p:cNvPr>
          <p:cNvSpPr txBox="1"/>
          <p:nvPr/>
        </p:nvSpPr>
        <p:spPr>
          <a:xfrm>
            <a:off x="5544425" y="4632980"/>
            <a:ext cx="2316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separation and </a:t>
            </a:r>
          </a:p>
          <a:p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 of the EUV light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9167C3-75BE-6A7E-D21F-7B59A22CD43E}"/>
              </a:ext>
            </a:extLst>
          </p:cNvPr>
          <p:cNvSpPr txBox="1"/>
          <p:nvPr/>
        </p:nvSpPr>
        <p:spPr>
          <a:xfrm>
            <a:off x="10478759" y="5156200"/>
            <a:ext cx="1546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To each scanner </a:t>
            </a:r>
          </a:p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 descr="ダイアグラム&#10;&#10;自動的に生成された説明">
            <a:extLst>
              <a:ext uri="{FF2B5EF4-FFF2-40B4-BE49-F238E27FC236}">
                <a16:creationId xmlns:a16="http://schemas.microsoft.com/office/drawing/2014/main" id="{7C01D7CF-EC3D-AF3C-0217-5449F4BECA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081" y="4513197"/>
            <a:ext cx="2374710" cy="18720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BD1E179-E5F0-F2E9-9CB3-500849FAC18E}"/>
              </a:ext>
            </a:extLst>
          </p:cNvPr>
          <p:cNvSpPr txBox="1"/>
          <p:nvPr/>
        </p:nvSpPr>
        <p:spPr>
          <a:xfrm>
            <a:off x="6378436" y="5225726"/>
            <a:ext cx="1737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Vertically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xpanded</a:t>
            </a:r>
          </a:p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EUV-FEL light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6196408-E993-1F93-0534-00457C2B157B}"/>
              </a:ext>
            </a:extLst>
          </p:cNvPr>
          <p:cNvSpPr txBox="1"/>
          <p:nvPr/>
        </p:nvSpPr>
        <p:spPr>
          <a:xfrm>
            <a:off x="921118" y="5495051"/>
            <a:ext cx="13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EUV-FEL light</a:t>
            </a:r>
            <a:endParaRPr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3C57511-A197-BB69-D03D-6AB5BEACCFE1}"/>
              </a:ext>
            </a:extLst>
          </p:cNvPr>
          <p:cNvSpPr/>
          <p:nvPr/>
        </p:nvSpPr>
        <p:spPr>
          <a:xfrm>
            <a:off x="5274383" y="4282726"/>
            <a:ext cx="3369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en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(2) Segmented multi curved mirror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F0B233-DF48-530C-131A-4C8A1EEAF441}"/>
              </a:ext>
            </a:extLst>
          </p:cNvPr>
          <p:cNvSpPr txBox="1"/>
          <p:nvPr/>
        </p:nvSpPr>
        <p:spPr>
          <a:xfrm>
            <a:off x="4083488" y="4442071"/>
            <a:ext cx="104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~0.1 </a:t>
            </a:r>
            <a:r>
              <a:rPr kumimoji="1" lang="en-US" altLang="ja-JP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kumimoji="1" lang="en-US" altLang="ja-JP" sz="1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293C23C-0803-0817-EB5D-325396B3E24B}"/>
              </a:ext>
            </a:extLst>
          </p:cNvPr>
          <p:cNvSpPr txBox="1"/>
          <p:nvPr/>
        </p:nvSpPr>
        <p:spPr>
          <a:xfrm>
            <a:off x="6702755" y="5710435"/>
            <a:ext cx="104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~0.1 </a:t>
            </a:r>
            <a:r>
              <a:rPr kumimoji="1" lang="en-US" altLang="ja-JP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kumimoji="1" lang="en-US" altLang="ja-JP" sz="1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07D4FB4-7DB5-4190-E378-B73D963ACDAE}"/>
              </a:ext>
            </a:extLst>
          </p:cNvPr>
          <p:cNvSpPr txBox="1"/>
          <p:nvPr/>
        </p:nvSpPr>
        <p:spPr>
          <a:xfrm>
            <a:off x="10416705" y="5669709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~2.5 </a:t>
            </a:r>
            <a:r>
              <a:rPr kumimoji="1" lang="en-US" altLang="ja-JP" sz="1200" dirty="0" err="1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kumimoji="1" lang="en-US" altLang="ja-JP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kumimoji="1" lang="en-US" altLang="ja-JP" sz="1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582020-6D2C-F1CB-3649-6BE8C4D70E8A}"/>
              </a:ext>
            </a:extLst>
          </p:cNvPr>
          <p:cNvSpPr txBox="1"/>
          <p:nvPr/>
        </p:nvSpPr>
        <p:spPr>
          <a:xfrm rot="5400000">
            <a:off x="9121334" y="576988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…</a:t>
            </a:r>
            <a:endParaRPr kumimoji="1" lang="ja-JP" altLang="en-US" sz="14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5CA86F-F93B-5F55-D990-A921B7EC1FDA}"/>
              </a:ext>
            </a:extLst>
          </p:cNvPr>
          <p:cNvSpPr txBox="1"/>
          <p:nvPr/>
        </p:nvSpPr>
        <p:spPr>
          <a:xfrm>
            <a:off x="10417365" y="5893063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~2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0 x 20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  <a:r>
              <a:rPr kumimoji="1" lang="en-US" altLang="ja-JP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at 3 m after the mirror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827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532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/>
                <a:cs typeface="Arial"/>
              </a:rPr>
              <a:t>Upgrade Scheme to BEUV FEL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E60279C-8948-564C-8E3B-A9FCDE5DC404}"/>
              </a:ext>
            </a:extLst>
          </p:cNvPr>
          <p:cNvGrpSpPr>
            <a:grpSpLocks noChangeAspect="1"/>
          </p:cNvGrpSpPr>
          <p:nvPr/>
        </p:nvGrpSpPr>
        <p:grpSpPr>
          <a:xfrm>
            <a:off x="677504" y="1084242"/>
            <a:ext cx="5317391" cy="2458183"/>
            <a:chOff x="295430" y="773077"/>
            <a:chExt cx="4304917" cy="1990125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CC2414D5-BEDA-C64C-A79E-AB3B0C8B2C93}"/>
                </a:ext>
              </a:extLst>
            </p:cNvPr>
            <p:cNvGrpSpPr/>
            <p:nvPr/>
          </p:nvGrpSpPr>
          <p:grpSpPr>
            <a:xfrm>
              <a:off x="295430" y="773077"/>
              <a:ext cx="4304917" cy="1851062"/>
              <a:chOff x="295430" y="843413"/>
              <a:chExt cx="4304917" cy="1851062"/>
            </a:xfrm>
          </p:grpSpPr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F4195EDD-3FEE-C544-A7B3-7EFA95CE6BA4}"/>
                  </a:ext>
                </a:extLst>
              </p:cNvPr>
              <p:cNvGrpSpPr/>
              <p:nvPr/>
            </p:nvGrpSpPr>
            <p:grpSpPr>
              <a:xfrm>
                <a:off x="1053392" y="843413"/>
                <a:ext cx="2927082" cy="911401"/>
                <a:chOff x="852426" y="843413"/>
                <a:chExt cx="2927082" cy="911401"/>
              </a:xfrm>
            </p:grpSpPr>
            <p:grpSp>
              <p:nvGrpSpPr>
                <p:cNvPr id="20" name="グループ化 19">
                  <a:extLst>
                    <a:ext uri="{FF2B5EF4-FFF2-40B4-BE49-F238E27FC236}">
                      <a16:creationId xmlns:a16="http://schemas.microsoft.com/office/drawing/2014/main" id="{E902A28F-875B-F543-9AA2-20FB5F2C4B02}"/>
                    </a:ext>
                  </a:extLst>
                </p:cNvPr>
                <p:cNvGrpSpPr/>
                <p:nvPr/>
              </p:nvGrpSpPr>
              <p:grpSpPr>
                <a:xfrm>
                  <a:off x="1051884" y="1018160"/>
                  <a:ext cx="2582974" cy="576000"/>
                  <a:chOff x="923094" y="1043918"/>
                  <a:chExt cx="2582974" cy="576000"/>
                </a:xfrm>
              </p:grpSpPr>
              <p:pic>
                <p:nvPicPr>
                  <p:cNvPr id="9" name="図 8" descr="アイコン&#10;&#10;自動的に生成された説明">
                    <a:extLst>
                      <a:ext uri="{FF2B5EF4-FFF2-40B4-BE49-F238E27FC236}">
                        <a16:creationId xmlns:a16="http://schemas.microsoft.com/office/drawing/2014/main" id="{A67AD6F3-6EAF-C647-8A80-88096C3031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23094" y="1043918"/>
                    <a:ext cx="2356966" cy="576000"/>
                  </a:xfrm>
                  <a:prstGeom prst="rect">
                    <a:avLst/>
                  </a:prstGeom>
                </p:spPr>
              </p:pic>
              <p:cxnSp>
                <p:nvCxnSpPr>
                  <p:cNvPr id="14" name="直線矢印コネクタ 13">
                    <a:extLst>
                      <a:ext uri="{FF2B5EF4-FFF2-40B4-BE49-F238E27FC236}">
                        <a16:creationId xmlns:a16="http://schemas.microsoft.com/office/drawing/2014/main" id="{8B70F041-287E-664A-A94D-2201D56447A9}"/>
                      </a:ext>
                    </a:extLst>
                  </p:cNvPr>
                  <p:cNvCxnSpPr/>
                  <p:nvPr/>
                </p:nvCxnSpPr>
                <p:spPr>
                  <a:xfrm>
                    <a:off x="2930068" y="1580369"/>
                    <a:ext cx="576000" cy="0"/>
                  </a:xfrm>
                  <a:prstGeom prst="straightConnector1">
                    <a:avLst/>
                  </a:prstGeom>
                  <a:ln w="22225">
                    <a:solidFill>
                      <a:srgbClr val="FF0000"/>
                    </a:solidFill>
                    <a:tailEnd type="arrow" w="sm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" name="テキスト ボックス 1">
                  <a:extLst>
                    <a:ext uri="{FF2B5EF4-FFF2-40B4-BE49-F238E27FC236}">
                      <a16:creationId xmlns:a16="http://schemas.microsoft.com/office/drawing/2014/main" id="{2808C664-7BED-FD48-9F97-6F2C64C1D7B7}"/>
                    </a:ext>
                  </a:extLst>
                </p:cNvPr>
                <p:cNvSpPr txBox="1"/>
                <p:nvPr/>
              </p:nvSpPr>
              <p:spPr>
                <a:xfrm>
                  <a:off x="2872930" y="855883"/>
                  <a:ext cx="473928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Injector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06AC62F9-EC79-BE46-B01F-FEB3EF6AA5B0}"/>
                    </a:ext>
                  </a:extLst>
                </p:cNvPr>
                <p:cNvSpPr txBox="1"/>
                <p:nvPr/>
              </p:nvSpPr>
              <p:spPr>
                <a:xfrm>
                  <a:off x="852426" y="843413"/>
                  <a:ext cx="411411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Dump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050C64B-CF46-4B43-8EA4-A09E08510515}"/>
                    </a:ext>
                  </a:extLst>
                </p:cNvPr>
                <p:cNvSpPr txBox="1"/>
                <p:nvPr/>
              </p:nvSpPr>
              <p:spPr>
                <a:xfrm>
                  <a:off x="1780919" y="1108459"/>
                  <a:ext cx="841817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Main </a:t>
                  </a:r>
                  <a:r>
                    <a:rPr lang="en-US" altLang="ja-JP" sz="10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Linac</a:t>
                  </a:r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(ML)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E2F927C6-1256-C843-B759-2856B9EC57EB}"/>
                    </a:ext>
                  </a:extLst>
                </p:cNvPr>
                <p:cNvSpPr txBox="1"/>
                <p:nvPr/>
              </p:nvSpPr>
              <p:spPr>
                <a:xfrm>
                  <a:off x="2001473" y="1331560"/>
                  <a:ext cx="887503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Undulators(FEL)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E888590C-B96E-5640-860C-2E00A641A3B1}"/>
                    </a:ext>
                  </a:extLst>
                </p:cNvPr>
                <p:cNvSpPr txBox="1"/>
                <p:nvPr/>
              </p:nvSpPr>
              <p:spPr>
                <a:xfrm>
                  <a:off x="3179344" y="1562405"/>
                  <a:ext cx="600164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EUV Light</a:t>
                  </a:r>
                  <a:endParaRPr lang="ja-JP" altLang="en-US" sz="1067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9C94FB44-45DF-5041-92EB-6E55B1B586AF}"/>
                  </a:ext>
                </a:extLst>
              </p:cNvPr>
              <p:cNvGrpSpPr/>
              <p:nvPr/>
            </p:nvGrpSpPr>
            <p:grpSpPr>
              <a:xfrm>
                <a:off x="1099951" y="1682624"/>
                <a:ext cx="3500396" cy="1011851"/>
                <a:chOff x="647778" y="1642430"/>
                <a:chExt cx="3500396" cy="1011851"/>
              </a:xfrm>
            </p:grpSpPr>
            <p:pic>
              <p:nvPicPr>
                <p:cNvPr id="18" name="図 17" descr="アイコン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979CEBF2-2B28-AC4F-AC3E-DDC24A5AC3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01828" y="1824169"/>
                  <a:ext cx="3152709" cy="673200"/>
                </a:xfrm>
                <a:prstGeom prst="rect">
                  <a:avLst/>
                </a:prstGeom>
              </p:spPr>
            </p:pic>
            <p:cxnSp>
              <p:nvCxnSpPr>
                <p:cNvPr id="19" name="直線矢印コネクタ 18">
                  <a:extLst>
                    <a:ext uri="{FF2B5EF4-FFF2-40B4-BE49-F238E27FC236}">
                      <a16:creationId xmlns:a16="http://schemas.microsoft.com/office/drawing/2014/main" id="{1F60C091-2828-2B4D-9641-1D2E502FFE93}"/>
                    </a:ext>
                  </a:extLst>
                </p:cNvPr>
                <p:cNvCxnSpPr/>
                <p:nvPr/>
              </p:nvCxnSpPr>
              <p:spPr>
                <a:xfrm>
                  <a:off x="3501828" y="2463251"/>
                  <a:ext cx="576000" cy="0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arrow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テキスト ボックス 52">
                  <a:extLst>
                    <a:ext uri="{FF2B5EF4-FFF2-40B4-BE49-F238E27FC236}">
                      <a16:creationId xmlns:a16="http://schemas.microsoft.com/office/drawing/2014/main" id="{88E2079F-77A6-A947-8438-253BA049C8D4}"/>
                    </a:ext>
                  </a:extLst>
                </p:cNvPr>
                <p:cNvSpPr txBox="1"/>
                <p:nvPr/>
              </p:nvSpPr>
              <p:spPr>
                <a:xfrm>
                  <a:off x="647778" y="1642430"/>
                  <a:ext cx="411411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Dump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A36FC0E0-8A8C-DF40-9F5B-817BC7B65850}"/>
                    </a:ext>
                  </a:extLst>
                </p:cNvPr>
                <p:cNvSpPr txBox="1"/>
                <p:nvPr/>
              </p:nvSpPr>
              <p:spPr>
                <a:xfrm>
                  <a:off x="3339900" y="1667256"/>
                  <a:ext cx="473928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Injector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8E7C6824-0B7A-C34B-A0D2-A871FFA41964}"/>
                    </a:ext>
                  </a:extLst>
                </p:cNvPr>
                <p:cNvSpPr txBox="1"/>
                <p:nvPr/>
              </p:nvSpPr>
              <p:spPr>
                <a:xfrm>
                  <a:off x="2208148" y="2255778"/>
                  <a:ext cx="887503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Undulators(FEL)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8FE35CAC-6912-E94D-A69A-731C79CC0D4F}"/>
                    </a:ext>
                  </a:extLst>
                </p:cNvPr>
                <p:cNvSpPr txBox="1"/>
                <p:nvPr/>
              </p:nvSpPr>
              <p:spPr>
                <a:xfrm>
                  <a:off x="1917306" y="1908508"/>
                  <a:ext cx="841817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Main </a:t>
                  </a:r>
                  <a:r>
                    <a:rPr lang="en-US" altLang="ja-JP" sz="10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Linac</a:t>
                  </a:r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(ML)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708323BF-9B1E-3647-A821-D5F7C7A7F4BF}"/>
                    </a:ext>
                  </a:extLst>
                </p:cNvPr>
                <p:cNvSpPr txBox="1"/>
                <p:nvPr/>
              </p:nvSpPr>
              <p:spPr>
                <a:xfrm>
                  <a:off x="3479481" y="2461872"/>
                  <a:ext cx="668693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BEUV Light</a:t>
                  </a:r>
                  <a:endParaRPr lang="ja-JP" altLang="en-US" sz="1067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519912D3-F4EE-8F4D-87A2-0355ACCB745D}"/>
                  </a:ext>
                </a:extLst>
              </p:cNvPr>
              <p:cNvSpPr txBox="1"/>
              <p:nvPr/>
            </p:nvSpPr>
            <p:spPr>
              <a:xfrm>
                <a:off x="303449" y="1193060"/>
                <a:ext cx="77809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EUV FEL</a:t>
                </a:r>
                <a:endParaRPr lang="ja-JP" altLang="en-US" sz="160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C726DE35-64F7-7446-B71C-8FCC31346A49}"/>
                  </a:ext>
                </a:extLst>
              </p:cNvPr>
              <p:cNvSpPr txBox="1"/>
              <p:nvPr/>
            </p:nvSpPr>
            <p:spPr>
              <a:xfrm>
                <a:off x="295430" y="2139679"/>
                <a:ext cx="88028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BEUV FEL</a:t>
                </a:r>
                <a:endParaRPr lang="ja-JP" altLang="en-US" sz="160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下矢印 73">
                <a:extLst>
                  <a:ext uri="{FF2B5EF4-FFF2-40B4-BE49-F238E27FC236}">
                    <a16:creationId xmlns:a16="http://schemas.microsoft.com/office/drawing/2014/main" id="{497FB495-91AF-0B48-9482-E1914CDEBA44}"/>
                  </a:ext>
                </a:extLst>
              </p:cNvPr>
              <p:cNvSpPr/>
              <p:nvPr/>
            </p:nvSpPr>
            <p:spPr>
              <a:xfrm>
                <a:off x="2471138" y="1665362"/>
                <a:ext cx="144000" cy="180000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2400"/>
              </a:p>
            </p:txBody>
          </p:sp>
        </p:grp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A09213B2-D1CD-104F-AC58-153F579C095D}"/>
                </a:ext>
              </a:extLst>
            </p:cNvPr>
            <p:cNvSpPr/>
            <p:nvPr/>
          </p:nvSpPr>
          <p:spPr>
            <a:xfrm>
              <a:off x="1707803" y="2509286"/>
              <a:ext cx="163650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u="sng" dirty="0">
                  <a:latin typeface="Arial"/>
                  <a:cs typeface="Arial"/>
                </a:rPr>
                <a:t>(A) Sigle-loop layout</a:t>
              </a:r>
              <a:endParaRPr lang="ja-JP" altLang="en-US" sz="1600" b="1" u="sng"/>
            </a:p>
          </p:txBody>
        </p:sp>
      </p:grp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F338560F-B842-09EA-3079-39E253F69096}"/>
              </a:ext>
            </a:extLst>
          </p:cNvPr>
          <p:cNvGrpSpPr>
            <a:grpSpLocks noChangeAspect="1"/>
          </p:cNvGrpSpPr>
          <p:nvPr/>
        </p:nvGrpSpPr>
        <p:grpSpPr>
          <a:xfrm>
            <a:off x="768556" y="3631316"/>
            <a:ext cx="4551739" cy="2673064"/>
            <a:chOff x="393278" y="3825101"/>
            <a:chExt cx="4955742" cy="2910322"/>
          </a:xfrm>
        </p:grpSpPr>
        <p:sp>
          <p:nvSpPr>
            <p:cNvPr id="27" name="下矢印 26">
              <a:extLst>
                <a:ext uri="{FF2B5EF4-FFF2-40B4-BE49-F238E27FC236}">
                  <a16:creationId xmlns:a16="http://schemas.microsoft.com/office/drawing/2014/main" id="{AA9642D5-F2D6-6746-9AB8-64B3CBFA3EC9}"/>
                </a:ext>
              </a:extLst>
            </p:cNvPr>
            <p:cNvSpPr/>
            <p:nvPr/>
          </p:nvSpPr>
          <p:spPr>
            <a:xfrm>
              <a:off x="3214465" y="4924017"/>
              <a:ext cx="192000" cy="240001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/>
            </a:p>
          </p:txBody>
        </p: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0A440132-AA14-9C45-BEA0-52BE0B2DD855}"/>
                </a:ext>
              </a:extLst>
            </p:cNvPr>
            <p:cNvGrpSpPr/>
            <p:nvPr/>
          </p:nvGrpSpPr>
          <p:grpSpPr>
            <a:xfrm>
              <a:off x="1370702" y="3825101"/>
              <a:ext cx="3911107" cy="1188864"/>
              <a:chOff x="846178" y="863166"/>
              <a:chExt cx="2933330" cy="891648"/>
            </a:xfrm>
          </p:grpSpPr>
          <p:grpSp>
            <p:nvGrpSpPr>
              <p:cNvPr id="45" name="グループ化 44">
                <a:extLst>
                  <a:ext uri="{FF2B5EF4-FFF2-40B4-BE49-F238E27FC236}">
                    <a16:creationId xmlns:a16="http://schemas.microsoft.com/office/drawing/2014/main" id="{37F257D5-802F-9B4F-973D-8AA1F3C314FA}"/>
                  </a:ext>
                </a:extLst>
              </p:cNvPr>
              <p:cNvGrpSpPr/>
              <p:nvPr/>
            </p:nvGrpSpPr>
            <p:grpSpPr>
              <a:xfrm>
                <a:off x="1051884" y="1040120"/>
                <a:ext cx="2582974" cy="576000"/>
                <a:chOff x="923094" y="1065878"/>
                <a:chExt cx="2582974" cy="576000"/>
              </a:xfrm>
            </p:grpSpPr>
            <p:pic>
              <p:nvPicPr>
                <p:cNvPr id="51" name="図 50" descr="アイコン&#10;&#10;自動的に生成された説明">
                  <a:extLst>
                    <a:ext uri="{FF2B5EF4-FFF2-40B4-BE49-F238E27FC236}">
                      <a16:creationId xmlns:a16="http://schemas.microsoft.com/office/drawing/2014/main" id="{01ECC24B-B3C2-BF40-9C9B-59E05B2EFF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23094" y="1065878"/>
                  <a:ext cx="2356966" cy="576000"/>
                </a:xfrm>
                <a:prstGeom prst="rect">
                  <a:avLst/>
                </a:prstGeom>
              </p:spPr>
            </p:pic>
            <p:cxnSp>
              <p:nvCxnSpPr>
                <p:cNvPr id="52" name="直線矢印コネクタ 51">
                  <a:extLst>
                    <a:ext uri="{FF2B5EF4-FFF2-40B4-BE49-F238E27FC236}">
                      <a16:creationId xmlns:a16="http://schemas.microsoft.com/office/drawing/2014/main" id="{F8B0E97E-AF5A-C949-9BD0-A861CD9251D3}"/>
                    </a:ext>
                  </a:extLst>
                </p:cNvPr>
                <p:cNvCxnSpPr/>
                <p:nvPr/>
              </p:nvCxnSpPr>
              <p:spPr>
                <a:xfrm>
                  <a:off x="2930068" y="1599514"/>
                  <a:ext cx="576000" cy="0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arrow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8BD28257-9BF4-E442-82D2-2263DFB44C92}"/>
                  </a:ext>
                </a:extLst>
              </p:cNvPr>
              <p:cNvSpPr txBox="1"/>
              <p:nvPr/>
            </p:nvSpPr>
            <p:spPr>
              <a:xfrm>
                <a:off x="2878392" y="867660"/>
                <a:ext cx="473928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Injector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835A574B-21FD-F240-8A6C-E658AC06169D}"/>
                  </a:ext>
                </a:extLst>
              </p:cNvPr>
              <p:cNvSpPr txBox="1"/>
              <p:nvPr/>
            </p:nvSpPr>
            <p:spPr>
              <a:xfrm>
                <a:off x="846178" y="863166"/>
                <a:ext cx="411411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Dump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8A673641-085B-F942-874B-0113D81F300A}"/>
                  </a:ext>
                </a:extLst>
              </p:cNvPr>
              <p:cNvSpPr txBox="1"/>
              <p:nvPr/>
            </p:nvSpPr>
            <p:spPr>
              <a:xfrm>
                <a:off x="1780919" y="1130420"/>
                <a:ext cx="841817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Main </a:t>
                </a:r>
                <a:r>
                  <a:rPr lang="en-US" altLang="ja-JP" sz="10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Linac</a:t>
                </a:r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(ML)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C91EBE92-0224-754F-8751-FE4A88DF06BC}"/>
                  </a:ext>
                </a:extLst>
              </p:cNvPr>
              <p:cNvSpPr txBox="1"/>
              <p:nvPr/>
            </p:nvSpPr>
            <p:spPr>
              <a:xfrm>
                <a:off x="2001473" y="1375011"/>
                <a:ext cx="887503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Undulators(FEL)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E974A41A-B9A0-5945-9883-B6CDF7199316}"/>
                  </a:ext>
                </a:extLst>
              </p:cNvPr>
              <p:cNvSpPr txBox="1"/>
              <p:nvPr/>
            </p:nvSpPr>
            <p:spPr>
              <a:xfrm>
                <a:off x="3179344" y="1562405"/>
                <a:ext cx="600164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EUV Light</a:t>
                </a:r>
                <a:endParaRPr lang="ja-JP" altLang="en-US" sz="1067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EC5DA268-4756-5C49-ADFE-8B8B5C51CD07}"/>
                </a:ext>
              </a:extLst>
            </p:cNvPr>
            <p:cNvSpPr txBox="1"/>
            <p:nvPr/>
          </p:nvSpPr>
          <p:spPr>
            <a:xfrm>
              <a:off x="403970" y="4264959"/>
              <a:ext cx="1037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EUV FEL</a:t>
              </a:r>
              <a:endParaRPr lang="ja-JP" altLang="en-US" sz="160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E8FDABBB-4EF5-4446-A7E2-65C39E303097}"/>
                </a:ext>
              </a:extLst>
            </p:cNvPr>
            <p:cNvSpPr/>
            <p:nvPr/>
          </p:nvSpPr>
          <p:spPr>
            <a:xfrm>
              <a:off x="1988741" y="6396869"/>
              <a:ext cx="243207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u="sng" dirty="0">
                  <a:latin typeface="Arial"/>
                  <a:cs typeface="Arial"/>
                </a:rPr>
                <a:t>(B) </a:t>
              </a:r>
              <a:r>
                <a:rPr lang="en-US" altLang="ja-JP" sz="1600" b="1" u="sng" dirty="0" err="1">
                  <a:latin typeface="Arial"/>
                  <a:cs typeface="Arial"/>
                </a:rPr>
                <a:t>Doule</a:t>
              </a:r>
              <a:r>
                <a:rPr lang="en-US" altLang="ja-JP" sz="1600" b="1" u="sng" dirty="0">
                  <a:latin typeface="Arial"/>
                  <a:cs typeface="Arial"/>
                </a:rPr>
                <a:t>-loop layout 1</a:t>
              </a:r>
              <a:endParaRPr lang="ja-JP" altLang="en-US" sz="1600" b="1" u="sng"/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1E5BFA0D-76E2-0D4B-942D-0940FF033C7E}"/>
                </a:ext>
              </a:extLst>
            </p:cNvPr>
            <p:cNvSpPr txBox="1"/>
            <p:nvPr/>
          </p:nvSpPr>
          <p:spPr>
            <a:xfrm>
              <a:off x="393278" y="5647694"/>
              <a:ext cx="11737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BEUV FEL</a:t>
              </a:r>
              <a:endParaRPr lang="ja-JP" altLang="en-US" sz="160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DCAE1FD9-EFB0-524C-B587-57699CCB8F80}"/>
                </a:ext>
              </a:extLst>
            </p:cNvPr>
            <p:cNvGrpSpPr/>
            <p:nvPr/>
          </p:nvGrpSpPr>
          <p:grpSpPr>
            <a:xfrm rot="10800000">
              <a:off x="1637722" y="5018195"/>
              <a:ext cx="3711298" cy="1441161"/>
              <a:chOff x="1096828" y="3858068"/>
              <a:chExt cx="2783473" cy="1080871"/>
            </a:xfrm>
          </p:grpSpPr>
          <p:pic>
            <p:nvPicPr>
              <p:cNvPr id="24" name="図 23" descr="アイコン&#10;&#10;自動的に生成された説明">
                <a:extLst>
                  <a:ext uri="{FF2B5EF4-FFF2-40B4-BE49-F238E27FC236}">
                    <a16:creationId xmlns:a16="http://schemas.microsoft.com/office/drawing/2014/main" id="{01244ABB-72AA-A44F-84E9-4E849BE55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26343" y="4024366"/>
                <a:ext cx="2653958" cy="745200"/>
              </a:xfrm>
              <a:prstGeom prst="rect">
                <a:avLst/>
              </a:prstGeom>
            </p:spPr>
          </p:pic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F0F58E1F-FCAA-5E41-92F6-A3F93270E6DC}"/>
                  </a:ext>
                </a:extLst>
              </p:cNvPr>
              <p:cNvSpPr txBox="1"/>
              <p:nvPr/>
            </p:nvSpPr>
            <p:spPr>
              <a:xfrm rot="10800000">
                <a:off x="2040946" y="4305780"/>
                <a:ext cx="983683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Main </a:t>
                </a:r>
                <a:r>
                  <a:rPr lang="en-US" altLang="ja-JP" sz="10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Linac</a:t>
                </a:r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 1(ML1)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3BB952A7-DD5E-9145-B667-EFCE46B7CCC8}"/>
                  </a:ext>
                </a:extLst>
              </p:cNvPr>
              <p:cNvSpPr txBox="1"/>
              <p:nvPr/>
            </p:nvSpPr>
            <p:spPr>
              <a:xfrm rot="10800000">
                <a:off x="2048040" y="4517148"/>
                <a:ext cx="983683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Main </a:t>
                </a:r>
                <a:r>
                  <a:rPr lang="en-US" altLang="ja-JP" sz="10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Linac</a:t>
                </a:r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 2(ML2)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テキスト ボックス 103">
                <a:extLst>
                  <a:ext uri="{FF2B5EF4-FFF2-40B4-BE49-F238E27FC236}">
                    <a16:creationId xmlns:a16="http://schemas.microsoft.com/office/drawing/2014/main" id="{13B86AB1-1663-5E49-A10E-9DF2E0FB9686}"/>
                  </a:ext>
                </a:extLst>
              </p:cNvPr>
              <p:cNvSpPr txBox="1"/>
              <p:nvPr/>
            </p:nvSpPr>
            <p:spPr>
              <a:xfrm rot="10800000">
                <a:off x="1846553" y="3876455"/>
                <a:ext cx="887503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Undulators(FEL)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2956A3E3-04E3-3F46-9A07-E8B266AB8E2F}"/>
                  </a:ext>
                </a:extLst>
              </p:cNvPr>
              <p:cNvSpPr txBox="1"/>
              <p:nvPr/>
            </p:nvSpPr>
            <p:spPr>
              <a:xfrm rot="10800000">
                <a:off x="1096828" y="3858068"/>
                <a:ext cx="668693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BEUV Light</a:t>
                </a:r>
                <a:endParaRPr lang="ja-JP" altLang="en-US" sz="1067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6" name="直線矢印コネクタ 105">
                <a:extLst>
                  <a:ext uri="{FF2B5EF4-FFF2-40B4-BE49-F238E27FC236}">
                    <a16:creationId xmlns:a16="http://schemas.microsoft.com/office/drawing/2014/main" id="{D2B4044A-38AB-0A40-978B-B117A53B6C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32715" y="4048768"/>
                <a:ext cx="576000" cy="0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arrow" w="sm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テキスト ボックス 106">
                <a:extLst>
                  <a:ext uri="{FF2B5EF4-FFF2-40B4-BE49-F238E27FC236}">
                    <a16:creationId xmlns:a16="http://schemas.microsoft.com/office/drawing/2014/main" id="{5E110F5C-22EB-CC4E-82F6-F3841C8876A2}"/>
                  </a:ext>
                </a:extLst>
              </p:cNvPr>
              <p:cNvSpPr txBox="1"/>
              <p:nvPr/>
            </p:nvSpPr>
            <p:spPr>
              <a:xfrm rot="10800000">
                <a:off x="1583500" y="4090397"/>
                <a:ext cx="411411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Dump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DE7AF18E-86C0-094F-9F57-510D6FC11539}"/>
                  </a:ext>
                </a:extLst>
              </p:cNvPr>
              <p:cNvSpPr txBox="1"/>
              <p:nvPr/>
            </p:nvSpPr>
            <p:spPr>
              <a:xfrm rot="10800000">
                <a:off x="3071953" y="4073557"/>
                <a:ext cx="473928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Injector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テキスト ボックス 108">
                <a:extLst>
                  <a:ext uri="{FF2B5EF4-FFF2-40B4-BE49-F238E27FC236}">
                    <a16:creationId xmlns:a16="http://schemas.microsoft.com/office/drawing/2014/main" id="{2ED728CD-77AC-0B40-BE05-8135107F115F}"/>
                  </a:ext>
                </a:extLst>
              </p:cNvPr>
              <p:cNvSpPr txBox="1"/>
              <p:nvPr/>
            </p:nvSpPr>
            <p:spPr>
              <a:xfrm rot="10800000">
                <a:off x="3130454" y="4746530"/>
                <a:ext cx="556883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Spreader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テキスト ボックス 109">
                <a:extLst>
                  <a:ext uri="{FF2B5EF4-FFF2-40B4-BE49-F238E27FC236}">
                    <a16:creationId xmlns:a16="http://schemas.microsoft.com/office/drawing/2014/main" id="{529B3573-6364-4740-B18E-6C07AF029A09}"/>
                  </a:ext>
                </a:extLst>
              </p:cNvPr>
              <p:cNvSpPr txBox="1"/>
              <p:nvPr/>
            </p:nvSpPr>
            <p:spPr>
              <a:xfrm rot="10800000">
                <a:off x="1426988" y="4745222"/>
                <a:ext cx="580928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Combiner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228596F1-8ABB-7589-5779-3C96009D3C0D}"/>
              </a:ext>
            </a:extLst>
          </p:cNvPr>
          <p:cNvSpPr/>
          <p:nvPr/>
        </p:nvSpPr>
        <p:spPr>
          <a:xfrm>
            <a:off x="8127111" y="3261390"/>
            <a:ext cx="2182634" cy="304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u="sng" dirty="0">
                <a:latin typeface="Arial"/>
                <a:cs typeface="Arial"/>
              </a:rPr>
              <a:t>(C) </a:t>
            </a:r>
            <a:r>
              <a:rPr lang="en-US" altLang="ja-JP" sz="1600" b="1" u="sng" dirty="0" err="1">
                <a:latin typeface="Arial"/>
                <a:cs typeface="Arial"/>
              </a:rPr>
              <a:t>Doule</a:t>
            </a:r>
            <a:r>
              <a:rPr lang="en-US" altLang="ja-JP" sz="1600" b="1" u="sng" dirty="0">
                <a:latin typeface="Arial"/>
                <a:cs typeface="Arial"/>
              </a:rPr>
              <a:t>-loop layout 2</a:t>
            </a:r>
            <a:endParaRPr lang="ja-JP" altLang="en-US" sz="1600" b="1" u="sng"/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6A95E262-576E-9479-432A-2740CD8C8485}"/>
              </a:ext>
            </a:extLst>
          </p:cNvPr>
          <p:cNvSpPr/>
          <p:nvPr/>
        </p:nvSpPr>
        <p:spPr>
          <a:xfrm>
            <a:off x="1789850" y="6384382"/>
            <a:ext cx="8610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ERL based FEL is also a promising light source for BEUV lithography. </a:t>
            </a:r>
            <a:endParaRPr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B10487A-BA53-DEF8-6FB0-165B5359C107}"/>
              </a:ext>
            </a:extLst>
          </p:cNvPr>
          <p:cNvGrpSpPr/>
          <p:nvPr/>
        </p:nvGrpSpPr>
        <p:grpSpPr>
          <a:xfrm>
            <a:off x="6254498" y="3662885"/>
            <a:ext cx="5649227" cy="2681514"/>
            <a:chOff x="6135230" y="3715893"/>
            <a:chExt cx="5649227" cy="268151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5B049AB-452F-8068-128D-CDE5A6F98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230" y="3776365"/>
              <a:ext cx="2561673" cy="24077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513A1CD-8B31-1FA2-9F47-795F9C24721B}"/>
                </a:ext>
              </a:extLst>
            </p:cNvPr>
            <p:cNvSpPr/>
            <p:nvPr/>
          </p:nvSpPr>
          <p:spPr>
            <a:xfrm>
              <a:off x="6588499" y="6095706"/>
              <a:ext cx="1884765" cy="2936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latin typeface="Arial"/>
                  <a:cs typeface="Arial"/>
                </a:rPr>
                <a:t>BEUV FEL spectrum </a:t>
              </a:r>
              <a:endParaRPr lang="ja-JP" altLang="en-US" sz="1400" b="1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011ED8FE-3BAF-1FFD-1939-540D5D4EC244}"/>
                </a:ext>
              </a:extLst>
            </p:cNvPr>
            <p:cNvSpPr/>
            <p:nvPr/>
          </p:nvSpPr>
          <p:spPr>
            <a:xfrm>
              <a:off x="9223825" y="6077844"/>
              <a:ext cx="22573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latin typeface="Arial"/>
                  <a:cs typeface="Arial"/>
                </a:rPr>
                <a:t>BEUV Mirror reflectivity</a:t>
              </a:r>
              <a:endParaRPr lang="ja-JP" altLang="en-US" sz="1400" b="1"/>
            </a:p>
          </p:txBody>
        </p: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44B188C3-5BE6-5AE6-99AA-F3D475F6C43A}"/>
                </a:ext>
              </a:extLst>
            </p:cNvPr>
            <p:cNvGrpSpPr/>
            <p:nvPr/>
          </p:nvGrpSpPr>
          <p:grpSpPr>
            <a:xfrm>
              <a:off x="9008500" y="4154804"/>
              <a:ext cx="2505996" cy="1923040"/>
              <a:chOff x="9146965" y="4005824"/>
              <a:chExt cx="2626181" cy="2015267"/>
            </a:xfrm>
          </p:grpSpPr>
          <p:pic>
            <p:nvPicPr>
              <p:cNvPr id="17" name="図 16" descr="グラフ, 散布図&#10;&#10;自動的に生成された説明">
                <a:extLst>
                  <a:ext uri="{FF2B5EF4-FFF2-40B4-BE49-F238E27FC236}">
                    <a16:creationId xmlns:a16="http://schemas.microsoft.com/office/drawing/2014/main" id="{EC155E82-0FEA-31B6-A211-FA51B0BD5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46965" y="4005824"/>
                <a:ext cx="2626181" cy="2015267"/>
              </a:xfrm>
              <a:prstGeom prst="rect">
                <a:avLst/>
              </a:prstGeom>
            </p:spPr>
          </p:pic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A9BBAAE8-31D3-0B32-E9FD-D93BC6121A8A}"/>
                  </a:ext>
                </a:extLst>
              </p:cNvPr>
              <p:cNvSpPr txBox="1"/>
              <p:nvPr/>
            </p:nvSpPr>
            <p:spPr>
              <a:xfrm>
                <a:off x="10219020" y="5191031"/>
                <a:ext cx="6190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0.04 nm</a:t>
                </a:r>
                <a:endParaRPr kumimoji="1" lang="ja-JP" altLang="en-US" sz="1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4BA19E2-B9A6-3871-A3AD-72CEBE700D2E}"/>
                </a:ext>
              </a:extLst>
            </p:cNvPr>
            <p:cNvSpPr/>
            <p:nvPr/>
          </p:nvSpPr>
          <p:spPr>
            <a:xfrm>
              <a:off x="9028691" y="3715893"/>
              <a:ext cx="2553709" cy="440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M. D. Ackermann et al., </a:t>
              </a:r>
            </a:p>
            <a:p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Proc. of 2021 Source Workshop, S1.</a:t>
              </a:r>
              <a:endParaRPr lang="ja-JP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60BB2D1F-E786-D049-AE78-D2596C858453}"/>
                </a:ext>
              </a:extLst>
            </p:cNvPr>
            <p:cNvCxnSpPr/>
            <p:nvPr/>
          </p:nvCxnSpPr>
          <p:spPr>
            <a:xfrm>
              <a:off x="10194115" y="5203070"/>
              <a:ext cx="30230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65AEE375-279C-4E45-597A-7AF60B8517C7}"/>
                </a:ext>
              </a:extLst>
            </p:cNvPr>
            <p:cNvGrpSpPr/>
            <p:nvPr/>
          </p:nvGrpSpPr>
          <p:grpSpPr>
            <a:xfrm>
              <a:off x="6175899" y="3827522"/>
              <a:ext cx="2139954" cy="2328737"/>
              <a:chOff x="6175899" y="3688376"/>
              <a:chExt cx="2139954" cy="2328737"/>
            </a:xfrm>
          </p:grpSpPr>
          <p:sp>
            <p:nvSpPr>
              <p:cNvPr id="117" name="テキスト ボックス 116">
                <a:extLst>
                  <a:ext uri="{FF2B5EF4-FFF2-40B4-BE49-F238E27FC236}">
                    <a16:creationId xmlns:a16="http://schemas.microsoft.com/office/drawing/2014/main" id="{56C73626-EDE3-D8B4-2FF2-A13162337087}"/>
                  </a:ext>
                </a:extLst>
              </p:cNvPr>
              <p:cNvSpPr txBox="1"/>
              <p:nvPr/>
            </p:nvSpPr>
            <p:spPr>
              <a:xfrm>
                <a:off x="6998313" y="5796095"/>
                <a:ext cx="1317540" cy="2210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tIns="0" bIns="36000" rtlCol="0">
                <a:spAutoFit/>
              </a:bodyPr>
              <a:lstStyle/>
              <a:p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Wavelength [nm]</a:t>
                </a:r>
                <a:endParaRPr kumimoji="1" lang="ja-JP" altLang="en-US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テキスト ボックス 117">
                <a:extLst>
                  <a:ext uri="{FF2B5EF4-FFF2-40B4-BE49-F238E27FC236}">
                    <a16:creationId xmlns:a16="http://schemas.microsoft.com/office/drawing/2014/main" id="{009C0818-1AD9-39B5-6E12-C7B4F2885FAF}"/>
                  </a:ext>
                </a:extLst>
              </p:cNvPr>
              <p:cNvSpPr txBox="1"/>
              <p:nvPr/>
            </p:nvSpPr>
            <p:spPr>
              <a:xfrm rot="16200000">
                <a:off x="5386026" y="4478249"/>
                <a:ext cx="1955985" cy="3762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tIns="144000" rtlCol="0">
                <a:spAutoFit/>
              </a:bodyPr>
              <a:lstStyle/>
              <a:p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FEL power spectrum [</a:t>
                </a:r>
                <a:r>
                  <a:rPr kumimoji="1" lang="en-US" altLang="ja-JP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a.u</a:t>
                </a:r>
                <a:r>
                  <a:rPr kumimoji="1" lang="en-US" altLang="ja-JP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.]</a:t>
                </a:r>
                <a:endParaRPr kumimoji="1" lang="ja-JP" altLang="en-US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84CD39F7-073D-B15D-F73D-BEF112ACCCC6}"/>
                </a:ext>
              </a:extLst>
            </p:cNvPr>
            <p:cNvSpPr/>
            <p:nvPr/>
          </p:nvSpPr>
          <p:spPr>
            <a:xfrm>
              <a:off x="6204457" y="3733407"/>
              <a:ext cx="5580000" cy="2664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C49D5F2-2578-124D-863E-490AA9C4D8BE}"/>
              </a:ext>
            </a:extLst>
          </p:cNvPr>
          <p:cNvGrpSpPr/>
          <p:nvPr/>
        </p:nvGrpSpPr>
        <p:grpSpPr>
          <a:xfrm>
            <a:off x="6491542" y="1085984"/>
            <a:ext cx="5022954" cy="2257755"/>
            <a:chOff x="6491542" y="1112488"/>
            <a:chExt cx="5022954" cy="2257755"/>
          </a:xfrm>
        </p:grpSpPr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9632B528-6F7C-963B-60EE-4BCD25409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14296" y="2309475"/>
              <a:ext cx="3069233" cy="859105"/>
            </a:xfrm>
            <a:prstGeom prst="rect">
              <a:avLst/>
            </a:prstGeom>
          </p:spPr>
        </p:pic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FBEE03FC-8BEF-5C9E-9767-5D919881D96C}"/>
                </a:ext>
              </a:extLst>
            </p:cNvPr>
            <p:cNvSpPr txBox="1"/>
            <p:nvPr/>
          </p:nvSpPr>
          <p:spPr>
            <a:xfrm>
              <a:off x="6501137" y="1588447"/>
              <a:ext cx="931057" cy="304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EUV FEL</a:t>
              </a:r>
              <a:endParaRPr lang="ja-JP" altLang="en-US" sz="160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CCEE0BE8-E293-74E1-A9EA-56D0089945BC}"/>
                </a:ext>
              </a:extLst>
            </p:cNvPr>
            <p:cNvSpPr txBox="1"/>
            <p:nvPr/>
          </p:nvSpPr>
          <p:spPr>
            <a:xfrm>
              <a:off x="6491542" y="2721336"/>
              <a:ext cx="1053338" cy="304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BEUV FEL</a:t>
              </a:r>
              <a:endParaRPr lang="ja-JP" altLang="en-US" sz="160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FB0DBE61-6563-015E-EA11-49001B3F567B}"/>
                </a:ext>
              </a:extLst>
            </p:cNvPr>
            <p:cNvGrpSpPr/>
            <p:nvPr/>
          </p:nvGrpSpPr>
          <p:grpSpPr>
            <a:xfrm>
              <a:off x="7332938" y="1112488"/>
              <a:ext cx="3531802" cy="1109608"/>
              <a:chOff x="7332938" y="1072732"/>
              <a:chExt cx="3531802" cy="1109608"/>
            </a:xfrm>
          </p:grpSpPr>
          <p:grpSp>
            <p:nvGrpSpPr>
              <p:cNvPr id="95" name="グループ化 94">
                <a:extLst>
                  <a:ext uri="{FF2B5EF4-FFF2-40B4-BE49-F238E27FC236}">
                    <a16:creationId xmlns:a16="http://schemas.microsoft.com/office/drawing/2014/main" id="{1996A59E-7419-CF3E-6877-126C60852243}"/>
                  </a:ext>
                </a:extLst>
              </p:cNvPr>
              <p:cNvGrpSpPr/>
              <p:nvPr/>
            </p:nvGrpSpPr>
            <p:grpSpPr>
              <a:xfrm>
                <a:off x="7600914" y="1297955"/>
                <a:ext cx="3090741" cy="691513"/>
                <a:chOff x="923094" y="1043918"/>
                <a:chExt cx="2582974" cy="576000"/>
              </a:xfrm>
            </p:grpSpPr>
            <p:pic>
              <p:nvPicPr>
                <p:cNvPr id="111" name="図 110" descr="アイコン&#10;&#10;自動的に生成された説明">
                  <a:extLst>
                    <a:ext uri="{FF2B5EF4-FFF2-40B4-BE49-F238E27FC236}">
                      <a16:creationId xmlns:a16="http://schemas.microsoft.com/office/drawing/2014/main" id="{AA32DC52-9418-AA4B-28B7-A663C403E4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23094" y="1043918"/>
                  <a:ext cx="2356966" cy="576000"/>
                </a:xfrm>
                <a:prstGeom prst="rect">
                  <a:avLst/>
                </a:prstGeom>
              </p:spPr>
            </p:pic>
            <p:cxnSp>
              <p:nvCxnSpPr>
                <p:cNvPr id="112" name="直線矢印コネクタ 111">
                  <a:extLst>
                    <a:ext uri="{FF2B5EF4-FFF2-40B4-BE49-F238E27FC236}">
                      <a16:creationId xmlns:a16="http://schemas.microsoft.com/office/drawing/2014/main" id="{5B336F1D-65BC-449D-925B-215B53F612FE}"/>
                    </a:ext>
                  </a:extLst>
                </p:cNvPr>
                <p:cNvCxnSpPr/>
                <p:nvPr/>
              </p:nvCxnSpPr>
              <p:spPr>
                <a:xfrm>
                  <a:off x="2930068" y="1580369"/>
                  <a:ext cx="576000" cy="0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arrow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3CFF03FE-EFBE-4C50-DCF9-38823D5335EF}"/>
                  </a:ext>
                </a:extLst>
              </p:cNvPr>
              <p:cNvSpPr txBox="1"/>
              <p:nvPr/>
            </p:nvSpPr>
            <p:spPr>
              <a:xfrm>
                <a:off x="9816256" y="1083035"/>
                <a:ext cx="567094" cy="230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Injector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267137AF-93BD-AA00-1769-60FE70BE8F99}"/>
                  </a:ext>
                </a:extLst>
              </p:cNvPr>
              <p:cNvSpPr txBox="1"/>
              <p:nvPr/>
            </p:nvSpPr>
            <p:spPr>
              <a:xfrm>
                <a:off x="7332938" y="1072732"/>
                <a:ext cx="492287" cy="230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Dump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AF174136-0248-0600-D3C4-EE17229DE4AB}"/>
                  </a:ext>
                </a:extLst>
              </p:cNvPr>
              <p:cNvSpPr txBox="1"/>
              <p:nvPr/>
            </p:nvSpPr>
            <p:spPr>
              <a:xfrm>
                <a:off x="8473264" y="1406363"/>
                <a:ext cx="1007303" cy="230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Main </a:t>
                </a:r>
                <a:r>
                  <a:rPr lang="en-US" altLang="ja-JP" sz="10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Linac</a:t>
                </a:r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(ML)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A93F932A-1248-4745-C1C0-E527EA67A9F8}"/>
                  </a:ext>
                </a:extLst>
              </p:cNvPr>
              <p:cNvSpPr txBox="1"/>
              <p:nvPr/>
            </p:nvSpPr>
            <p:spPr>
              <a:xfrm>
                <a:off x="8737175" y="1674205"/>
                <a:ext cx="1061970" cy="230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Undulators(FEL)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1E2D630A-D2B3-E58B-1FEC-E82D3F07E3A1}"/>
                  </a:ext>
                </a:extLst>
              </p:cNvPr>
              <p:cNvSpPr txBox="1"/>
              <p:nvPr/>
            </p:nvSpPr>
            <p:spPr>
              <a:xfrm>
                <a:off x="10146594" y="1951345"/>
                <a:ext cx="718146" cy="230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EUV Light</a:t>
                </a:r>
                <a:endParaRPr lang="ja-JP" altLang="en-US" sz="1067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E598382E-FAAC-C1CB-4E24-9F976C4A213E}"/>
                </a:ext>
              </a:extLst>
            </p:cNvPr>
            <p:cNvGrpSpPr/>
            <p:nvPr/>
          </p:nvGrpSpPr>
          <p:grpSpPr>
            <a:xfrm>
              <a:off x="7695950" y="2130410"/>
              <a:ext cx="3818546" cy="1239833"/>
              <a:chOff x="5754773" y="1702344"/>
              <a:chExt cx="3191211" cy="1032727"/>
            </a:xfrm>
          </p:grpSpPr>
          <p:grpSp>
            <p:nvGrpSpPr>
              <p:cNvPr id="86" name="グループ化 85">
                <a:extLst>
                  <a:ext uri="{FF2B5EF4-FFF2-40B4-BE49-F238E27FC236}">
                    <a16:creationId xmlns:a16="http://schemas.microsoft.com/office/drawing/2014/main" id="{D677E298-4975-F36E-5140-78D3F2C32E58}"/>
                  </a:ext>
                </a:extLst>
              </p:cNvPr>
              <p:cNvGrpSpPr/>
              <p:nvPr/>
            </p:nvGrpSpPr>
            <p:grpSpPr>
              <a:xfrm>
                <a:off x="5754773" y="1702344"/>
                <a:ext cx="3191211" cy="1032727"/>
                <a:chOff x="5242310" y="1621957"/>
                <a:chExt cx="3191211" cy="1032727"/>
              </a:xfrm>
            </p:grpSpPr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50278AC9-EE97-4C9B-4F17-478AF13A89A2}"/>
                    </a:ext>
                  </a:extLst>
                </p:cNvPr>
                <p:cNvSpPr txBox="1"/>
                <p:nvPr/>
              </p:nvSpPr>
              <p:spPr>
                <a:xfrm>
                  <a:off x="6073588" y="1905717"/>
                  <a:ext cx="841817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Main </a:t>
                  </a:r>
                  <a:r>
                    <a:rPr lang="en-US" altLang="ja-JP" sz="10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Linac</a:t>
                  </a:r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(ML)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テキスト ボックス 89">
                  <a:extLst>
                    <a:ext uri="{FF2B5EF4-FFF2-40B4-BE49-F238E27FC236}">
                      <a16:creationId xmlns:a16="http://schemas.microsoft.com/office/drawing/2014/main" id="{3C7F8422-D361-F3F8-E0B2-7F0B8DCC3878}"/>
                    </a:ext>
                  </a:extLst>
                </p:cNvPr>
                <p:cNvSpPr txBox="1"/>
                <p:nvPr/>
              </p:nvSpPr>
              <p:spPr>
                <a:xfrm>
                  <a:off x="6131359" y="2450103"/>
                  <a:ext cx="887503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Undulators(FEL)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テキスト ボックス 90">
                  <a:extLst>
                    <a:ext uri="{FF2B5EF4-FFF2-40B4-BE49-F238E27FC236}">
                      <a16:creationId xmlns:a16="http://schemas.microsoft.com/office/drawing/2014/main" id="{A89BA4BC-F7BE-5DC2-81D5-A27EA0B001F1}"/>
                    </a:ext>
                  </a:extLst>
                </p:cNvPr>
                <p:cNvSpPr txBox="1"/>
                <p:nvPr/>
              </p:nvSpPr>
              <p:spPr>
                <a:xfrm>
                  <a:off x="7764828" y="2462275"/>
                  <a:ext cx="668693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BEUV Light</a:t>
                  </a:r>
                  <a:endParaRPr lang="ja-JP" altLang="en-US" sz="1067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2" name="直線矢印コネクタ 91">
                  <a:extLst>
                    <a:ext uri="{FF2B5EF4-FFF2-40B4-BE49-F238E27FC236}">
                      <a16:creationId xmlns:a16="http://schemas.microsoft.com/office/drawing/2014/main" id="{A2691F34-3B0E-58E7-F0C0-B54BD3F781F6}"/>
                    </a:ext>
                  </a:extLst>
                </p:cNvPr>
                <p:cNvCxnSpPr/>
                <p:nvPr/>
              </p:nvCxnSpPr>
              <p:spPr>
                <a:xfrm>
                  <a:off x="7357642" y="2442039"/>
                  <a:ext cx="576000" cy="0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arrow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テキスト ボックス 92">
                  <a:extLst>
                    <a:ext uri="{FF2B5EF4-FFF2-40B4-BE49-F238E27FC236}">
                      <a16:creationId xmlns:a16="http://schemas.microsoft.com/office/drawing/2014/main" id="{662C4984-A3F5-82D4-7DDD-2F67A9A5B71E}"/>
                    </a:ext>
                  </a:extLst>
                </p:cNvPr>
                <p:cNvSpPr txBox="1"/>
                <p:nvPr/>
              </p:nvSpPr>
              <p:spPr>
                <a:xfrm>
                  <a:off x="5242310" y="1621957"/>
                  <a:ext cx="411411" cy="19240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Dump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テキスト ボックス 93">
                  <a:extLst>
                    <a:ext uri="{FF2B5EF4-FFF2-40B4-BE49-F238E27FC236}">
                      <a16:creationId xmlns:a16="http://schemas.microsoft.com/office/drawing/2014/main" id="{47C0D76A-8148-FE1E-4AF3-31AB9D744E0A}"/>
                    </a:ext>
                  </a:extLst>
                </p:cNvPr>
                <p:cNvSpPr txBox="1"/>
                <p:nvPr/>
              </p:nvSpPr>
              <p:spPr>
                <a:xfrm>
                  <a:off x="6998263" y="1625173"/>
                  <a:ext cx="473928" cy="19240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Injector</a:t>
                  </a:r>
                  <a:endParaRPr lang="ja-JP" altLang="en-US" sz="1067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40726C06-BF18-FEDC-6862-8B71FB5BCF3D}"/>
                  </a:ext>
                </a:extLst>
              </p:cNvPr>
              <p:cNvSpPr txBox="1"/>
              <p:nvPr/>
            </p:nvSpPr>
            <p:spPr>
              <a:xfrm>
                <a:off x="6046408" y="1991807"/>
                <a:ext cx="580928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Combiner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35504FDD-F3DA-A0CF-1850-7D309581B9B8}"/>
                  </a:ext>
                </a:extLst>
              </p:cNvPr>
              <p:cNvSpPr txBox="1"/>
              <p:nvPr/>
            </p:nvSpPr>
            <p:spPr>
              <a:xfrm>
                <a:off x="7370657" y="1991467"/>
                <a:ext cx="556883" cy="192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67" dirty="0">
                    <a:latin typeface="Arial" panose="020B0604020202020204" pitchFamily="34" charset="0"/>
                    <a:cs typeface="Arial" panose="020B0604020202020204" pitchFamily="34" charset="0"/>
                  </a:rPr>
                  <a:t>Spreader</a:t>
                </a:r>
                <a:endParaRPr lang="ja-JP" altLang="en-US" sz="10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下矢印 20">
              <a:extLst>
                <a:ext uri="{FF2B5EF4-FFF2-40B4-BE49-F238E27FC236}">
                  <a16:creationId xmlns:a16="http://schemas.microsoft.com/office/drawing/2014/main" id="{B33C2A8F-B662-9F55-7C23-14B940C332FC}"/>
                </a:ext>
              </a:extLst>
            </p:cNvPr>
            <p:cNvSpPr/>
            <p:nvPr/>
          </p:nvSpPr>
          <p:spPr>
            <a:xfrm>
              <a:off x="9071036" y="2107068"/>
              <a:ext cx="172308" cy="216098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4171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532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/>
                <a:cs typeface="Arial"/>
              </a:rPr>
              <a:t>Polarization Effect &amp; Control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8A51520-DCF3-7548-B462-F562741D92B4}"/>
              </a:ext>
            </a:extLst>
          </p:cNvPr>
          <p:cNvSpPr/>
          <p:nvPr/>
        </p:nvSpPr>
        <p:spPr>
          <a:xfrm>
            <a:off x="8285959" y="3310157"/>
            <a:ext cx="3397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Examples of polarization experiments</a:t>
            </a:r>
            <a:endParaRPr lang="ja-JP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950A81D-6C9B-1B44-54C6-3245EA8D0894}"/>
              </a:ext>
            </a:extLst>
          </p:cNvPr>
          <p:cNvSpPr/>
          <p:nvPr/>
        </p:nvSpPr>
        <p:spPr>
          <a:xfrm>
            <a:off x="8199625" y="3576075"/>
            <a:ext cx="37685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B. W. Smith et al., Proc. of SPIE 5377, 68-79 (2004).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6C641B10-16C6-CC2B-28A1-24D520FCAE9E}"/>
              </a:ext>
            </a:extLst>
          </p:cNvPr>
          <p:cNvGrpSpPr>
            <a:grpSpLocks noChangeAspect="1"/>
          </p:cNvGrpSpPr>
          <p:nvPr/>
        </p:nvGrpSpPr>
        <p:grpSpPr>
          <a:xfrm>
            <a:off x="3756367" y="1611422"/>
            <a:ext cx="1706822" cy="1834929"/>
            <a:chOff x="4543024" y="4298703"/>
            <a:chExt cx="1998317" cy="2148304"/>
          </a:xfrm>
        </p:grpSpPr>
        <p:pic>
          <p:nvPicPr>
            <p:cNvPr id="18" name="図 17" descr="ダイアグラム&#10;&#10;自動的に生成された説明">
              <a:extLst>
                <a:ext uri="{FF2B5EF4-FFF2-40B4-BE49-F238E27FC236}">
                  <a16:creationId xmlns:a16="http://schemas.microsoft.com/office/drawing/2014/main" id="{EE7BCA08-307C-6703-E3DF-12B1164B9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4799407" y="4195480"/>
              <a:ext cx="1485553" cy="1692000"/>
            </a:xfrm>
            <a:prstGeom prst="rect">
              <a:avLst/>
            </a:prstGeom>
          </p:spPr>
        </p:pic>
        <p:pic>
          <p:nvPicPr>
            <p:cNvPr id="22" name="図 21" descr="アイコン&#10;&#10;自動的に生成された説明">
              <a:extLst>
                <a:ext uri="{FF2B5EF4-FFF2-40B4-BE49-F238E27FC236}">
                  <a16:creationId xmlns:a16="http://schemas.microsoft.com/office/drawing/2014/main" id="{ACF7A2A3-0FEA-CBC4-8EB6-77E99882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3024" y="5701689"/>
              <a:ext cx="1998317" cy="745318"/>
            </a:xfrm>
            <a:prstGeom prst="rect">
              <a:avLst/>
            </a:prstGeom>
          </p:spPr>
        </p:pic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E6B99E4-ABE5-6EF5-1C3B-30CC9FB652C9}"/>
              </a:ext>
            </a:extLst>
          </p:cNvPr>
          <p:cNvGrpSpPr>
            <a:grpSpLocks noChangeAspect="1"/>
          </p:cNvGrpSpPr>
          <p:nvPr/>
        </p:nvGrpSpPr>
        <p:grpSpPr>
          <a:xfrm>
            <a:off x="5789689" y="1584504"/>
            <a:ext cx="1728000" cy="1860046"/>
            <a:chOff x="6594249" y="4287786"/>
            <a:chExt cx="1996478" cy="2170054"/>
          </a:xfrm>
        </p:grpSpPr>
        <p:pic>
          <p:nvPicPr>
            <p:cNvPr id="16" name="図 15" descr="時計 が含まれている画像&#10;&#10;自動的に生成された説明">
              <a:extLst>
                <a:ext uri="{FF2B5EF4-FFF2-40B4-BE49-F238E27FC236}">
                  <a16:creationId xmlns:a16="http://schemas.microsoft.com/office/drawing/2014/main" id="{A8EE511B-07FE-1827-13B7-2CCAE7415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6835183" y="4199093"/>
              <a:ext cx="1514614" cy="1692000"/>
            </a:xfrm>
            <a:prstGeom prst="rect">
              <a:avLst/>
            </a:prstGeom>
          </p:spPr>
        </p:pic>
        <p:pic>
          <p:nvPicPr>
            <p:cNvPr id="24" name="図 23" descr="ハンガー が含まれている画像&#10;&#10;自動的に生成された説明">
              <a:extLst>
                <a:ext uri="{FF2B5EF4-FFF2-40B4-BE49-F238E27FC236}">
                  <a16:creationId xmlns:a16="http://schemas.microsoft.com/office/drawing/2014/main" id="{525DA6CD-DF66-0604-AA94-2F541AA50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94249" y="5701840"/>
              <a:ext cx="1996478" cy="756000"/>
            </a:xfrm>
            <a:prstGeom prst="rect">
              <a:avLst/>
            </a:prstGeom>
          </p:spPr>
        </p:pic>
      </p:grp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18D4851-6E01-EAE2-36EA-661378523A33}"/>
              </a:ext>
            </a:extLst>
          </p:cNvPr>
          <p:cNvSpPr/>
          <p:nvPr/>
        </p:nvSpPr>
        <p:spPr>
          <a:xfrm>
            <a:off x="3542205" y="3427221"/>
            <a:ext cx="44726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480"/>
              </a:lnSpc>
            </a:pPr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Intensity of (a) s-polarized and (b) p-polarized light</a:t>
            </a:r>
          </a:p>
          <a:p>
            <a:pPr>
              <a:lnSpc>
                <a:spcPts val="1480"/>
              </a:lnSpc>
            </a:pPr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in high NA lithography (by A. Suzuki)</a:t>
            </a:r>
            <a:endParaRPr lang="ja-JP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771AFC3-94FE-5594-3A04-F6AC42DBFCC7}"/>
              </a:ext>
            </a:extLst>
          </p:cNvPr>
          <p:cNvSpPr/>
          <p:nvPr/>
        </p:nvSpPr>
        <p:spPr>
          <a:xfrm>
            <a:off x="644849" y="3462421"/>
            <a:ext cx="274947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480"/>
              </a:lnSpc>
            </a:pPr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Schematic of low and high NA</a:t>
            </a:r>
          </a:p>
          <a:p>
            <a:pPr>
              <a:lnSpc>
                <a:spcPts val="1480"/>
              </a:lnSpc>
            </a:pPr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lithography</a:t>
            </a:r>
            <a:endParaRPr lang="ja-JP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3E0C35A-9C19-BC5A-6CD8-235075334686}"/>
              </a:ext>
            </a:extLst>
          </p:cNvPr>
          <p:cNvGrpSpPr/>
          <p:nvPr/>
        </p:nvGrpSpPr>
        <p:grpSpPr>
          <a:xfrm>
            <a:off x="701637" y="1581230"/>
            <a:ext cx="2727070" cy="1836000"/>
            <a:chOff x="832457" y="1367467"/>
            <a:chExt cx="2727070" cy="2252302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C09D50F7-C800-ADA1-6170-91D51966A48F}"/>
                </a:ext>
              </a:extLst>
            </p:cNvPr>
            <p:cNvSpPr/>
            <p:nvPr/>
          </p:nvSpPr>
          <p:spPr>
            <a:xfrm>
              <a:off x="1147580" y="3402130"/>
              <a:ext cx="1759227" cy="17890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>
              <a:extLst>
                <a:ext uri="{FF2B5EF4-FFF2-40B4-BE49-F238E27FC236}">
                  <a16:creationId xmlns:a16="http://schemas.microsoft.com/office/drawing/2014/main" id="{FD2D4AF1-FF01-FC28-7A77-3EEBAB092207}"/>
                </a:ext>
              </a:extLst>
            </p:cNvPr>
            <p:cNvSpPr/>
            <p:nvPr/>
          </p:nvSpPr>
          <p:spPr>
            <a:xfrm>
              <a:off x="832457" y="1546325"/>
              <a:ext cx="2389473" cy="33600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B6376DDC-4C04-D958-F66B-AE6AAE6AF12D}"/>
                </a:ext>
              </a:extLst>
            </p:cNvPr>
            <p:cNvSpPr/>
            <p:nvPr/>
          </p:nvSpPr>
          <p:spPr>
            <a:xfrm>
              <a:off x="1398061" y="1546325"/>
              <a:ext cx="1258264" cy="3360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1E1370F7-1B03-B044-B155-63B6B407CB95}"/>
                </a:ext>
              </a:extLst>
            </p:cNvPr>
            <p:cNvCxnSpPr>
              <a:cxnSpLocks/>
              <a:stCxn id="38" idx="6"/>
              <a:endCxn id="34" idx="0"/>
            </p:cNvCxnSpPr>
            <p:nvPr/>
          </p:nvCxnSpPr>
          <p:spPr>
            <a:xfrm flipH="1">
              <a:off x="2027194" y="1714326"/>
              <a:ext cx="629131" cy="168780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5105257E-8B87-0373-CCAF-94E3EA14976D}"/>
                </a:ext>
              </a:extLst>
            </p:cNvPr>
            <p:cNvCxnSpPr>
              <a:cxnSpLocks/>
            </p:cNvCxnSpPr>
            <p:nvPr/>
          </p:nvCxnSpPr>
          <p:spPr>
            <a:xfrm>
              <a:off x="1396070" y="1714325"/>
              <a:ext cx="629131" cy="168780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59986029-D26D-C886-7857-A5D1BF0523E7}"/>
                </a:ext>
              </a:extLst>
            </p:cNvPr>
            <p:cNvCxnSpPr>
              <a:stCxn id="37" idx="6"/>
              <a:endCxn id="34" idx="0"/>
            </p:cNvCxnSpPr>
            <p:nvPr/>
          </p:nvCxnSpPr>
          <p:spPr>
            <a:xfrm flipH="1">
              <a:off x="2027194" y="1714326"/>
              <a:ext cx="1194736" cy="168780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E6E1F435-86F4-B6E3-A31C-AB854BFE9F68}"/>
                </a:ext>
              </a:extLst>
            </p:cNvPr>
            <p:cNvCxnSpPr>
              <a:cxnSpLocks/>
            </p:cNvCxnSpPr>
            <p:nvPr/>
          </p:nvCxnSpPr>
          <p:spPr>
            <a:xfrm>
              <a:off x="834143" y="1714325"/>
              <a:ext cx="1194736" cy="168780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BD87ED5C-DA7E-AA89-6A58-5459E839224F}"/>
                </a:ext>
              </a:extLst>
            </p:cNvPr>
            <p:cNvCxnSpPr>
              <a:cxnSpLocks/>
            </p:cNvCxnSpPr>
            <p:nvPr/>
          </p:nvCxnSpPr>
          <p:spPr>
            <a:xfrm>
              <a:off x="2027194" y="1367467"/>
              <a:ext cx="0" cy="205200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9A34C438-B01E-6094-EF70-4AC2A56A3675}"/>
                </a:ext>
              </a:extLst>
            </p:cNvPr>
            <p:cNvSpPr txBox="1"/>
            <p:nvPr/>
          </p:nvSpPr>
          <p:spPr>
            <a:xfrm>
              <a:off x="2449708" y="2662651"/>
              <a:ext cx="763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High-NA</a:t>
              </a:r>
              <a:endParaRPr kumimoji="1" lang="ja-JP" alt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32441762-E32A-5E6E-5211-683146A146E4}"/>
                </a:ext>
              </a:extLst>
            </p:cNvPr>
            <p:cNvSpPr txBox="1"/>
            <p:nvPr/>
          </p:nvSpPr>
          <p:spPr>
            <a:xfrm>
              <a:off x="1512940" y="1955651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Low-NA</a:t>
              </a:r>
              <a:endParaRPr kumimoji="1" lang="ja-JP" altLang="en-US"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FEF500A-4C39-D96F-EF98-6922359C5111}"/>
                </a:ext>
              </a:extLst>
            </p:cNvPr>
            <p:cNvSpPr txBox="1"/>
            <p:nvPr/>
          </p:nvSpPr>
          <p:spPr>
            <a:xfrm>
              <a:off x="2937241" y="3311992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wafer</a:t>
              </a:r>
              <a:endParaRPr kumimoji="1" lang="ja-JP" altLang="en-US"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6FE9D9D-5674-C8AF-4871-6F69A4834192}"/>
              </a:ext>
            </a:extLst>
          </p:cNvPr>
          <p:cNvGrpSpPr/>
          <p:nvPr/>
        </p:nvGrpSpPr>
        <p:grpSpPr>
          <a:xfrm>
            <a:off x="8071802" y="1440234"/>
            <a:ext cx="3972878" cy="1924749"/>
            <a:chOff x="8187398" y="5062884"/>
            <a:chExt cx="3972878" cy="1924749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59CF7053-6208-9D5A-322A-DAA15DC6B163}"/>
                </a:ext>
              </a:extLst>
            </p:cNvPr>
            <p:cNvSpPr/>
            <p:nvPr/>
          </p:nvSpPr>
          <p:spPr>
            <a:xfrm>
              <a:off x="8187398" y="5073973"/>
              <a:ext cx="201208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(a) s-polarization(TE)</a:t>
              </a:r>
              <a:endParaRPr lang="ja-JP" alt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4ACC827-443C-47BC-0D72-3ACDAE330BC5}"/>
                </a:ext>
              </a:extLst>
            </p:cNvPr>
            <p:cNvSpPr/>
            <p:nvPr/>
          </p:nvSpPr>
          <p:spPr>
            <a:xfrm>
              <a:off x="10100097" y="5062884"/>
              <a:ext cx="206017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(b) p-polarization(TM)</a:t>
              </a:r>
              <a:endParaRPr lang="ja-JP" altLang="en-US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908B8003-DC54-62AC-A348-1C4B2CFEA569}"/>
                </a:ext>
              </a:extLst>
            </p:cNvPr>
            <p:cNvSpPr/>
            <p:nvPr/>
          </p:nvSpPr>
          <p:spPr>
            <a:xfrm>
              <a:off x="8618546" y="6710634"/>
              <a:ext cx="30043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157-nm light, NA=0.85, 60nm half-pitch</a:t>
              </a:r>
              <a:endParaRPr lang="ja-JP" alt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D1CEE57-8F20-A945-3458-79BB7F104AF0}"/>
              </a:ext>
            </a:extLst>
          </p:cNvPr>
          <p:cNvSpPr txBox="1"/>
          <p:nvPr/>
        </p:nvSpPr>
        <p:spPr>
          <a:xfrm>
            <a:off x="4469925" y="3974173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latin typeface="Arial"/>
                <a:cs typeface="Arial"/>
              </a:rPr>
              <a:t>Polarization control scheme</a:t>
            </a:r>
            <a:endParaRPr lang="ja-JP" altLang="en-US" b="1" u="sng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1B19B50-6FEC-14E7-5717-B4E92AFF250B}"/>
              </a:ext>
            </a:extLst>
          </p:cNvPr>
          <p:cNvSpPr txBox="1"/>
          <p:nvPr/>
        </p:nvSpPr>
        <p:spPr>
          <a:xfrm>
            <a:off x="2071743" y="5386035"/>
            <a:ext cx="437626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432FF"/>
                </a:solidFill>
                <a:latin typeface="Arial"/>
                <a:cs typeface="Arial"/>
              </a:rPr>
              <a:t>Circularly-polarizing (helical) undulators</a:t>
            </a:r>
          </a:p>
          <a:p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Majority of the FEL undulators</a:t>
            </a:r>
          </a:p>
          <a:p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Higher FEL gain than linearly-polarizing undulators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Higher EUV/BEUV FEL power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42752B-F69F-5F9C-EEA9-0CC96FFB91C8}"/>
              </a:ext>
            </a:extLst>
          </p:cNvPr>
          <p:cNvSpPr txBox="1"/>
          <p:nvPr/>
        </p:nvSpPr>
        <p:spPr>
          <a:xfrm>
            <a:off x="7534535" y="5389338"/>
            <a:ext cx="393569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latin typeface="Arial"/>
                <a:cs typeface="Arial"/>
              </a:rPr>
              <a:t>Variably-polarizing undulators</a:t>
            </a:r>
          </a:p>
          <a:p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Last several undulators</a:t>
            </a:r>
          </a:p>
          <a:p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Equipment of polarization control mechanism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Generation of variably-polarized light</a:t>
            </a:r>
            <a:endParaRPr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7BA99C8-E893-A9C7-9F98-E30E580788A3}"/>
              </a:ext>
            </a:extLst>
          </p:cNvPr>
          <p:cNvGrpSpPr/>
          <p:nvPr/>
        </p:nvGrpSpPr>
        <p:grpSpPr>
          <a:xfrm>
            <a:off x="493801" y="4348185"/>
            <a:ext cx="11698199" cy="1124898"/>
            <a:chOff x="370351" y="1294052"/>
            <a:chExt cx="8773649" cy="843672"/>
          </a:xfrm>
        </p:grpSpPr>
        <p:sp>
          <p:nvSpPr>
            <p:cNvPr id="21" name="左中かっこ 20">
              <a:extLst>
                <a:ext uri="{FF2B5EF4-FFF2-40B4-BE49-F238E27FC236}">
                  <a16:creationId xmlns:a16="http://schemas.microsoft.com/office/drawing/2014/main" id="{23E15ECE-4237-1F7D-FAEE-03BFC60C5002}"/>
                </a:ext>
              </a:extLst>
            </p:cNvPr>
            <p:cNvSpPr/>
            <p:nvPr/>
          </p:nvSpPr>
          <p:spPr>
            <a:xfrm rot="16200000">
              <a:off x="3054068" y="-412511"/>
              <a:ext cx="189000" cy="4860000"/>
            </a:xfrm>
            <a:prstGeom prst="leftBrace">
              <a:avLst/>
            </a:prstGeom>
            <a:ln w="158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2400"/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66BDFDBB-F7CE-7712-88F0-FC96EAEC0880}"/>
                </a:ext>
              </a:extLst>
            </p:cNvPr>
            <p:cNvGrpSpPr/>
            <p:nvPr/>
          </p:nvGrpSpPr>
          <p:grpSpPr>
            <a:xfrm>
              <a:off x="747676" y="1358027"/>
              <a:ext cx="6404684" cy="514177"/>
              <a:chOff x="668208" y="4286186"/>
              <a:chExt cx="6404684" cy="512963"/>
            </a:xfrm>
          </p:grpSpPr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8AC0146B-1565-3AC4-FABF-83841C8B701B}"/>
                  </a:ext>
                </a:extLst>
              </p:cNvPr>
              <p:cNvSpPr txBox="1"/>
              <p:nvPr/>
            </p:nvSpPr>
            <p:spPr>
              <a:xfrm>
                <a:off x="2943377" y="4377431"/>
                <a:ext cx="369332" cy="345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…</a:t>
                </a:r>
                <a:endParaRPr lang="ja-JP" altLang="en-US" sz="2400" dirty="0"/>
              </a:p>
            </p:txBody>
          </p:sp>
          <p:pic>
            <p:nvPicPr>
              <p:cNvPr id="45" name="図 44" descr="レンガ が含まれている画像&#10;&#10;自動的に生成された説明">
                <a:extLst>
                  <a:ext uri="{FF2B5EF4-FFF2-40B4-BE49-F238E27FC236}">
                    <a16:creationId xmlns:a16="http://schemas.microsoft.com/office/drawing/2014/main" id="{A2A92657-8A31-732C-1EA0-EA663E366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8208" y="4291149"/>
                <a:ext cx="1168400" cy="508000"/>
              </a:xfrm>
              <a:prstGeom prst="rect">
                <a:avLst/>
              </a:prstGeom>
            </p:spPr>
          </p:pic>
          <p:pic>
            <p:nvPicPr>
              <p:cNvPr id="47" name="図 46" descr="レンガ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9EE6AE9-2A6A-506C-9E9A-38559ED13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16512" y="4286186"/>
                <a:ext cx="1168400" cy="508000"/>
              </a:xfrm>
              <a:prstGeom prst="rect">
                <a:avLst/>
              </a:prstGeom>
            </p:spPr>
          </p:pic>
          <p:pic>
            <p:nvPicPr>
              <p:cNvPr id="54" name="図 53" descr="レンガ が含まれている画像&#10;&#10;自動的に生成された説明">
                <a:extLst>
                  <a:ext uri="{FF2B5EF4-FFF2-40B4-BE49-F238E27FC236}">
                    <a16:creationId xmlns:a16="http://schemas.microsoft.com/office/drawing/2014/main" id="{EF0B4963-E8A5-97CF-47DB-FBA4D49BF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2976" y="4291149"/>
                <a:ext cx="1168400" cy="508000"/>
              </a:xfrm>
              <a:prstGeom prst="rect">
                <a:avLst/>
              </a:prstGeom>
            </p:spPr>
          </p:pic>
          <p:pic>
            <p:nvPicPr>
              <p:cNvPr id="60" name="図 59" descr="レンガ が含まれている画像&#10;&#10;自動的に生成された説明">
                <a:extLst>
                  <a:ext uri="{FF2B5EF4-FFF2-40B4-BE49-F238E27FC236}">
                    <a16:creationId xmlns:a16="http://schemas.microsoft.com/office/drawing/2014/main" id="{48ABEFD2-AE66-A57A-54E6-9E8BBCCC78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31328" y="4286186"/>
                <a:ext cx="1168400" cy="508000"/>
              </a:xfrm>
              <a:prstGeom prst="rect">
                <a:avLst/>
              </a:prstGeom>
            </p:spPr>
          </p:pic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18685656-FE2B-0A08-59FA-BD823D5B15BE}"/>
                  </a:ext>
                </a:extLst>
              </p:cNvPr>
              <p:cNvSpPr txBox="1"/>
              <p:nvPr/>
            </p:nvSpPr>
            <p:spPr>
              <a:xfrm>
                <a:off x="6703560" y="4378693"/>
                <a:ext cx="369332" cy="345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…</a:t>
                </a:r>
                <a:endParaRPr lang="ja-JP" altLang="en-US" sz="2400" dirty="0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953BB2C-387A-5A74-9A72-CD4EA8627ABF}"/>
                </a:ext>
              </a:extLst>
            </p:cNvPr>
            <p:cNvSpPr txBox="1"/>
            <p:nvPr/>
          </p:nvSpPr>
          <p:spPr>
            <a:xfrm>
              <a:off x="370351" y="1294052"/>
              <a:ext cx="298400" cy="3154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133" dirty="0">
                  <a:solidFill>
                    <a:srgbClr val="0000FF"/>
                  </a:solidFill>
                  <a:latin typeface="Arial"/>
                  <a:cs typeface="Arial"/>
                </a:rPr>
                <a:t>e</a:t>
              </a:r>
              <a:r>
                <a:rPr lang="en-US" altLang="ja-JP" sz="2133" baseline="30000" dirty="0">
                  <a:solidFill>
                    <a:srgbClr val="0000FF"/>
                  </a:solidFill>
                  <a:latin typeface="Arial"/>
                  <a:cs typeface="Arial"/>
                </a:rPr>
                <a:t>-</a:t>
              </a:r>
              <a:endParaRPr lang="ja-JP" altLang="en-US" sz="2133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FBD46F8B-75F9-27B0-3B52-89FEA34BFD21}"/>
                </a:ext>
              </a:extLst>
            </p:cNvPr>
            <p:cNvSpPr txBox="1"/>
            <p:nvPr/>
          </p:nvSpPr>
          <p:spPr>
            <a:xfrm>
              <a:off x="8263711" y="1699143"/>
              <a:ext cx="880289" cy="4385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  <a:latin typeface="Arial"/>
                  <a:cs typeface="Arial"/>
                </a:rPr>
                <a:t>EUV light</a:t>
              </a:r>
            </a:p>
            <a:p>
              <a:r>
                <a:rPr lang="en-US" altLang="ja-JP" sz="1600" dirty="0">
                  <a:solidFill>
                    <a:srgbClr val="FF0000"/>
                  </a:solidFill>
                  <a:latin typeface="Arial"/>
                  <a:cs typeface="Arial"/>
                </a:rPr>
                <a:t>BEUV light</a:t>
              </a:r>
              <a:endParaRPr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2" name="左中かっこ 31">
              <a:extLst>
                <a:ext uri="{FF2B5EF4-FFF2-40B4-BE49-F238E27FC236}">
                  <a16:creationId xmlns:a16="http://schemas.microsoft.com/office/drawing/2014/main" id="{1BB2EBE6-F8A8-C2C1-A7B2-445FDA7FFE24}"/>
                </a:ext>
              </a:extLst>
            </p:cNvPr>
            <p:cNvSpPr/>
            <p:nvPr/>
          </p:nvSpPr>
          <p:spPr>
            <a:xfrm rot="16200000">
              <a:off x="6849029" y="827012"/>
              <a:ext cx="189000" cy="2376000"/>
            </a:xfrm>
            <a:prstGeom prst="leftBrace">
              <a:avLst/>
            </a:prstGeom>
            <a:ln w="158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2400"/>
            </a:p>
          </p:txBody>
        </p:sp>
        <p:sp>
          <p:nvSpPr>
            <p:cNvPr id="35" name="右矢印 34">
              <a:extLst>
                <a:ext uri="{FF2B5EF4-FFF2-40B4-BE49-F238E27FC236}">
                  <a16:creationId xmlns:a16="http://schemas.microsoft.com/office/drawing/2014/main" id="{7A529D8A-1838-8ADC-2D01-479317405C5D}"/>
                </a:ext>
              </a:extLst>
            </p:cNvPr>
            <p:cNvSpPr/>
            <p:nvPr/>
          </p:nvSpPr>
          <p:spPr>
            <a:xfrm>
              <a:off x="8328550" y="1501172"/>
              <a:ext cx="324000" cy="19692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/>
            </a:p>
          </p:txBody>
        </p:sp>
        <p:pic>
          <p:nvPicPr>
            <p:cNvPr id="36" name="図 35" descr="背景パターン&#10;&#10;自動的に生成された説明">
              <a:extLst>
                <a:ext uri="{FF2B5EF4-FFF2-40B4-BE49-F238E27FC236}">
                  <a16:creationId xmlns:a16="http://schemas.microsoft.com/office/drawing/2014/main" id="{D01A7E43-9BF9-4F8E-DFF2-5B6527F7B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94367" y="1370224"/>
              <a:ext cx="1130300" cy="495300"/>
            </a:xfrm>
            <a:prstGeom prst="rect">
              <a:avLst/>
            </a:prstGeom>
          </p:spPr>
        </p:pic>
        <p:pic>
          <p:nvPicPr>
            <p:cNvPr id="39" name="図 38" descr="背景パターン&#10;&#10;自動的に生成された説明">
              <a:extLst>
                <a:ext uri="{FF2B5EF4-FFF2-40B4-BE49-F238E27FC236}">
                  <a16:creationId xmlns:a16="http://schemas.microsoft.com/office/drawing/2014/main" id="{6A114931-B64A-A7D2-D48E-174D3321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14534" y="1369106"/>
              <a:ext cx="1130300" cy="495300"/>
            </a:xfrm>
            <a:prstGeom prst="rect">
              <a:avLst/>
            </a:prstGeom>
          </p:spPr>
        </p:pic>
      </p:grp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68D5B692-3A47-A897-518A-6114D8AB98F8}"/>
              </a:ext>
            </a:extLst>
          </p:cNvPr>
          <p:cNvCxnSpPr>
            <a:cxnSpLocks/>
          </p:cNvCxnSpPr>
          <p:nvPr/>
        </p:nvCxnSpPr>
        <p:spPr>
          <a:xfrm>
            <a:off x="535588" y="4813141"/>
            <a:ext cx="3840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091E4F8-C270-EB57-CA2A-BDE205A6BE86}"/>
              </a:ext>
            </a:extLst>
          </p:cNvPr>
          <p:cNvSpPr txBox="1"/>
          <p:nvPr/>
        </p:nvSpPr>
        <p:spPr>
          <a:xfrm>
            <a:off x="3849565" y="1094636"/>
            <a:ext cx="471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latin typeface="Arial"/>
                <a:cs typeface="Arial"/>
              </a:rPr>
              <a:t>Polarization effect in high-NA lithography</a:t>
            </a:r>
            <a:endParaRPr lang="ja-JP" altLang="en-US" b="1" u="sng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061B664-B8D3-8DE7-BFB0-CE9159F524D6}"/>
              </a:ext>
            </a:extLst>
          </p:cNvPr>
          <p:cNvSpPr/>
          <p:nvPr/>
        </p:nvSpPr>
        <p:spPr>
          <a:xfrm>
            <a:off x="5739403" y="1407649"/>
            <a:ext cx="18421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(b) p-polarized light</a:t>
            </a:r>
            <a:endParaRPr lang="ja-JP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1F8353-B757-59AE-4EAA-CD1A5064F620}"/>
              </a:ext>
            </a:extLst>
          </p:cNvPr>
          <p:cNvSpPr/>
          <p:nvPr/>
        </p:nvSpPr>
        <p:spPr>
          <a:xfrm>
            <a:off x="3660568" y="1414042"/>
            <a:ext cx="18229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(a) s-polarized light</a:t>
            </a:r>
            <a:endParaRPr lang="ja-JP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B8E0FA5-D239-01CB-D366-B9A4F38075E2}"/>
              </a:ext>
            </a:extLst>
          </p:cNvPr>
          <p:cNvSpPr txBox="1"/>
          <p:nvPr/>
        </p:nvSpPr>
        <p:spPr>
          <a:xfrm>
            <a:off x="843570" y="1398707"/>
            <a:ext cx="2212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NA </a:t>
            </a:r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finer pattering</a:t>
            </a:r>
            <a:endParaRPr kumimoji="1" lang="ja-JP" altLang="en-US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図 19" descr="テキスト&#10;&#10;自動的に生成された説明">
            <a:extLst>
              <a:ext uri="{FF2B5EF4-FFF2-40B4-BE49-F238E27FC236}">
                <a16:creationId xmlns:a16="http://schemas.microsoft.com/office/drawing/2014/main" id="{5A995AB4-273F-324B-95CF-401E5692F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7419" y="1727245"/>
            <a:ext cx="1761100" cy="1332000"/>
          </a:xfrm>
          <a:prstGeom prst="rect">
            <a:avLst/>
          </a:prstGeom>
        </p:spPr>
      </p:pic>
      <p:pic>
        <p:nvPicPr>
          <p:cNvPr id="30" name="図 29" descr="座る, 記号, 男, 猫 が含まれている画像&#10;&#10;自動的に生成された説明">
            <a:extLst>
              <a:ext uri="{FF2B5EF4-FFF2-40B4-BE49-F238E27FC236}">
                <a16:creationId xmlns:a16="http://schemas.microsoft.com/office/drawing/2014/main" id="{F52DAF30-0CBA-84E7-296A-CBAD86A22C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6949" y="1733856"/>
            <a:ext cx="1776000" cy="1332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7405521-50C8-D321-FDBD-0AE5FCBEBC30}"/>
              </a:ext>
            </a:extLst>
          </p:cNvPr>
          <p:cNvSpPr/>
          <p:nvPr/>
        </p:nvSpPr>
        <p:spPr>
          <a:xfrm>
            <a:off x="1712334" y="6380437"/>
            <a:ext cx="9051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EUV-FEL can control polarization of the FEL light for high-NA lithography. </a:t>
            </a:r>
            <a:endParaRPr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911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532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/>
                <a:cs typeface="Arial"/>
              </a:rPr>
              <a:t>Electricity Consumption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E4D2F441-9825-2152-3B6C-95BE3B922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41" y="1116621"/>
            <a:ext cx="8931964" cy="122243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2200" u="sng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Sustainable semiconductor technologies &amp; systems(SSTS) program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8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・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</a:t>
            </a:r>
            <a:r>
              <a:rPr lang="en-US" altLang="ja-JP" sz="18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footprint of semiconductor manufacturing is rapidly rising.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sz="18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・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Environmental score is newly added to the traditional ones.</a:t>
            </a:r>
          </a:p>
        </p:txBody>
      </p:sp>
      <p:graphicFrame>
        <p:nvGraphicFramePr>
          <p:cNvPr id="23" name="表 22">
            <a:extLst>
              <a:ext uri="{FF2B5EF4-FFF2-40B4-BE49-F238E27FC236}">
                <a16:creationId xmlns:a16="http://schemas.microsoft.com/office/drawing/2014/main" id="{1AFDA10A-0C37-DCFE-5A8E-38B6FFD34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319912"/>
              </p:ext>
            </p:extLst>
          </p:nvPr>
        </p:nvGraphicFramePr>
        <p:xfrm>
          <a:off x="8268884" y="4844896"/>
          <a:ext cx="3638983" cy="1836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7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Items</a:t>
                      </a:r>
                      <a:endParaRPr kumimoji="1" lang="ja-JP" altLang="en-US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power</a:t>
                      </a:r>
                      <a:endParaRPr kumimoji="1" lang="ja-JP" altLang="en-US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Refrigerator System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~3.2 MW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Source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~1.3 MW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components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~1.0 MW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Infrastructure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~1.5 MW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~7.0 MW</a:t>
                      </a:r>
                      <a:endParaRPr kumimoji="1"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D4E2E20B-E145-298F-F93E-73E39545CC3F}"/>
              </a:ext>
            </a:extLst>
          </p:cNvPr>
          <p:cNvSpPr txBox="1">
            <a:spLocks/>
          </p:cNvSpPr>
          <p:nvPr/>
        </p:nvSpPr>
        <p:spPr>
          <a:xfrm>
            <a:off x="567445" y="5044084"/>
            <a:ext cx="7344102" cy="141152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ja-JP" sz="2000" u="sng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Construction cost</a:t>
            </a:r>
            <a:endParaRPr kumimoji="1" lang="en-US" altLang="ja-JP" sz="200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361800" lvl="1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kumimoji="1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EUV-FEL</a:t>
            </a:r>
            <a:r>
              <a:rPr lang="en-US" altLang="ja-JP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: ~US</a:t>
            </a:r>
            <a:r>
              <a:rPr lang="en-US" altLang="ja-JP" sz="18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$</a:t>
            </a:r>
            <a:r>
              <a:rPr lang="en-US" altLang="ja-JP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350M/10-kW EUV  </a:t>
            </a:r>
            <a:r>
              <a:rPr kumimoji="1" lang="ja-JP" altLang="en-US" sz="180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⇒</a:t>
            </a:r>
            <a:r>
              <a:rPr kumimoji="1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~</a:t>
            </a:r>
            <a:r>
              <a:rPr kumimoji="1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US</a:t>
            </a:r>
            <a:r>
              <a:rPr lang="en-US" altLang="ja-JP" sz="1800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$35M/1-kW EUV</a:t>
            </a:r>
            <a:endParaRPr kumimoji="1" lang="en-US" altLang="ja-JP" sz="180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361800" lvl="1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kumimoji="1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LPP</a:t>
            </a:r>
            <a:r>
              <a:rPr lang="en-US" altLang="ja-JP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        : ~US</a:t>
            </a:r>
            <a:r>
              <a:rPr lang="en-US" altLang="ja-JP" sz="18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$</a:t>
            </a:r>
            <a:r>
              <a:rPr kumimoji="1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20</a:t>
            </a:r>
            <a:r>
              <a:rPr lang="en-US" altLang="ja-JP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M/250-W EUV</a:t>
            </a:r>
            <a:r>
              <a:rPr kumimoji="1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   </a:t>
            </a:r>
            <a:r>
              <a:rPr kumimoji="1" lang="ja-JP" altLang="en-US" sz="180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⇒</a:t>
            </a:r>
            <a:r>
              <a:rPr kumimoji="1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~</a:t>
            </a:r>
            <a:r>
              <a:rPr kumimoji="1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US</a:t>
            </a:r>
            <a:r>
              <a:rPr lang="en-US" altLang="ja-JP" sz="1800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$80M/1-kW EUV</a:t>
            </a:r>
          </a:p>
          <a:p>
            <a:pPr marL="133200" lvl="1" indent="0">
              <a:lnSpc>
                <a:spcPct val="100000"/>
              </a:lnSpc>
              <a:buNone/>
              <a:defRPr/>
            </a:pPr>
            <a:r>
              <a:rPr kumimoji="1" lang="en-US" altLang="ja-JP" sz="18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LPP running</a:t>
            </a:r>
            <a:r>
              <a:rPr lang="en-US" altLang="ja-JP" sz="18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cost: ~US$16M/250-W EUV</a:t>
            </a:r>
            <a:r>
              <a:rPr lang="en-US" altLang="ja-JP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ja-JP" altLang="en-US" sz="180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⇒</a:t>
            </a:r>
            <a:r>
              <a:rPr lang="en-US" altLang="ja-JP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~</a:t>
            </a:r>
            <a:r>
              <a:rPr lang="en-US" altLang="ja-JP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US$64M(?)/1-kW EUV</a:t>
            </a:r>
            <a:endParaRPr kumimoji="1" lang="en-US" altLang="ja-JP" sz="18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6D0DCAE-A8E2-F0F3-7F5D-A98B7B7F7CAB}"/>
              </a:ext>
            </a:extLst>
          </p:cNvPr>
          <p:cNvSpPr txBox="1"/>
          <p:nvPr/>
        </p:nvSpPr>
        <p:spPr>
          <a:xfrm>
            <a:off x="8168517" y="4570849"/>
            <a:ext cx="3898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Arial"/>
                <a:cs typeface="Arial"/>
              </a:rPr>
              <a:t>EUV-FEL electricity consumption (tentative)</a:t>
            </a:r>
            <a:endParaRPr lang="ja-JP" altLang="en-US" sz="1400" b="1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F4954D5-2B00-24F0-45BB-477AB536872B}"/>
              </a:ext>
            </a:extLst>
          </p:cNvPr>
          <p:cNvSpPr/>
          <p:nvPr/>
        </p:nvSpPr>
        <p:spPr>
          <a:xfrm>
            <a:off x="1168716" y="3514718"/>
            <a:ext cx="5976464" cy="261610"/>
          </a:xfrm>
          <a:prstGeom prst="rect">
            <a:avLst/>
          </a:prstGeom>
        </p:spPr>
        <p:txBody>
          <a:bodyPr wrap="none" lIns="90000">
            <a:spAutoFit/>
          </a:bodyPr>
          <a:lstStyle/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L. V. den Hove, Proc. Metrology, Inspection, and Process Control XXXVI, PC1205301(2022).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B109B8B-E448-B24D-5855-B327A96E7235}"/>
              </a:ext>
            </a:extLst>
          </p:cNvPr>
          <p:cNvSpPr txBox="1"/>
          <p:nvPr/>
        </p:nvSpPr>
        <p:spPr>
          <a:xfrm>
            <a:off x="1620095" y="3253781"/>
            <a:ext cx="4475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Requirements of chips in technology development</a:t>
            </a:r>
            <a:endParaRPr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 descr="黒い背景と白い文字&#10;&#10;自動的に生成された説明">
            <a:extLst>
              <a:ext uri="{FF2B5EF4-FFF2-40B4-BE49-F238E27FC236}">
                <a16:creationId xmlns:a16="http://schemas.microsoft.com/office/drawing/2014/main" id="{40F7FAAE-51D4-6E24-C551-99EBD7C2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70" y="2155243"/>
            <a:ext cx="5096257" cy="111600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3671C37-4F7E-21CF-7F8E-857D976A0922}"/>
              </a:ext>
            </a:extLst>
          </p:cNvPr>
          <p:cNvSpPr/>
          <p:nvPr/>
        </p:nvSpPr>
        <p:spPr>
          <a:xfrm>
            <a:off x="5274365" y="2155243"/>
            <a:ext cx="901862" cy="1116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グラフ&#10;&#10;自動的に生成された説明">
            <a:extLst>
              <a:ext uri="{FF2B5EF4-FFF2-40B4-BE49-F238E27FC236}">
                <a16:creationId xmlns:a16="http://schemas.microsoft.com/office/drawing/2014/main" id="{C277FAF2-777F-315D-C94B-E40A14CEF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256" y="1900369"/>
            <a:ext cx="3902411" cy="239513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D489ED-44DE-12A3-40B9-A59D205C7B6C}"/>
              </a:ext>
            </a:extLst>
          </p:cNvPr>
          <p:cNvSpPr txBox="1"/>
          <p:nvPr/>
        </p:nvSpPr>
        <p:spPr>
          <a:xfrm>
            <a:off x="8676557" y="1611550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Arial"/>
                <a:cs typeface="Arial"/>
              </a:rPr>
              <a:t>NXE:3X00 electricity consumption</a:t>
            </a:r>
            <a:endParaRPr lang="ja-JP" altLang="en-US" sz="1400" b="1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90B85C-AB69-CFCC-4BE5-7DB0A0B6130C}"/>
              </a:ext>
            </a:extLst>
          </p:cNvPr>
          <p:cNvSpPr/>
          <p:nvPr/>
        </p:nvSpPr>
        <p:spPr>
          <a:xfrm>
            <a:off x="9057195" y="4256906"/>
            <a:ext cx="2303985" cy="261610"/>
          </a:xfrm>
          <a:prstGeom prst="rect">
            <a:avLst/>
          </a:prstGeom>
        </p:spPr>
        <p:txBody>
          <a:bodyPr wrap="none" lIns="90000">
            <a:spAutoFit/>
          </a:bodyPr>
          <a:lstStyle/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M. van den Brink, ITF USA (2020)</a:t>
            </a:r>
          </a:p>
        </p:txBody>
      </p:sp>
      <p:sp>
        <p:nvSpPr>
          <p:cNvPr id="3" name="下矢印 2">
            <a:extLst>
              <a:ext uri="{FF2B5EF4-FFF2-40B4-BE49-F238E27FC236}">
                <a16:creationId xmlns:a16="http://schemas.microsoft.com/office/drawing/2014/main" id="{F6146774-9A37-F2DC-AFCC-67B9F43025BD}"/>
              </a:ext>
            </a:extLst>
          </p:cNvPr>
          <p:cNvSpPr/>
          <p:nvPr/>
        </p:nvSpPr>
        <p:spPr>
          <a:xfrm>
            <a:off x="10403815" y="2217202"/>
            <a:ext cx="178130" cy="351075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88893A2-DC35-CA02-C2BC-C67DA1097367}"/>
              </a:ext>
            </a:extLst>
          </p:cNvPr>
          <p:cNvSpPr txBox="1"/>
          <p:nvPr/>
        </p:nvSpPr>
        <p:spPr>
          <a:xfrm>
            <a:off x="10197312" y="189885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A89D184-1B67-2449-28EC-395192126FC7}"/>
              </a:ext>
            </a:extLst>
          </p:cNvPr>
          <p:cNvSpPr txBox="1"/>
          <p:nvPr/>
        </p:nvSpPr>
        <p:spPr>
          <a:xfrm>
            <a:off x="616227" y="6391885"/>
            <a:ext cx="5643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432FF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EUV-FEL can also reduce the cost per scanner. </a:t>
            </a:r>
            <a:endParaRPr lang="ja-JP" altLang="en-US" sz="2000">
              <a:solidFill>
                <a:srgbClr val="0432FF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5AE2AC8D-D831-F25F-0D8C-1AFE08B08F18}"/>
              </a:ext>
            </a:extLst>
          </p:cNvPr>
          <p:cNvSpPr txBox="1">
            <a:spLocks/>
          </p:cNvSpPr>
          <p:nvPr/>
        </p:nvSpPr>
        <p:spPr>
          <a:xfrm>
            <a:off x="487933" y="3699017"/>
            <a:ext cx="7638759" cy="114300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en-US" altLang="ja-JP" sz="2200" u="sng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Electricity consumption</a:t>
            </a:r>
            <a:endParaRPr kumimoji="1" lang="en-US" altLang="ja-JP" sz="2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433800" lvl="1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EUV-FEL : ~7.0 MW/10-kW EUV  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⇒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~0.7 MW/</a:t>
            </a:r>
            <a:r>
              <a:rPr lang="en-US" altLang="ja-JP" sz="1800" u="sng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1-kW EUV(or scanner)</a:t>
            </a:r>
            <a:endParaRPr kumimoji="1" lang="en-US" altLang="ja-JP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433800" lvl="1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LPP        </a:t>
            </a:r>
            <a:r>
              <a:rPr lang="en-US" altLang="ja-JP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: ~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1.1 MW/250-W</a:t>
            </a:r>
            <a:r>
              <a:rPr lang="en-US" altLang="ja-JP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EUV</a:t>
            </a:r>
            <a:r>
              <a:rPr lang="en-US" altLang="ja-JP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 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⇒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u="sng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~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4.4 MW/</a:t>
            </a:r>
            <a:r>
              <a:rPr lang="en-US" altLang="ja-JP" sz="1800" u="sng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1-kW EUV(or scanner)</a:t>
            </a:r>
            <a:endParaRPr kumimoji="1" lang="en-US" altLang="ja-JP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3092FFD-E3B6-E622-B9F7-E184F9236591}"/>
              </a:ext>
            </a:extLst>
          </p:cNvPr>
          <p:cNvSpPr txBox="1"/>
          <p:nvPr/>
        </p:nvSpPr>
        <p:spPr>
          <a:xfrm>
            <a:off x="569844" y="4714998"/>
            <a:ext cx="6656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432FF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EUV-FEL can greatly reduce the electricity consumption. </a:t>
            </a:r>
            <a:endParaRPr lang="ja-JP" altLang="en-US" sz="2000">
              <a:solidFill>
                <a:srgbClr val="0432FF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777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889"/>
            <a:ext cx="10515600" cy="1113789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Potential Problems in EUV-FEL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2FC289B-026D-8F4A-AC3D-1F6034D9F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664" y="1162775"/>
            <a:ext cx="11311536" cy="5250152"/>
          </a:xfrm>
        </p:spPr>
        <p:txBody>
          <a:bodyPr>
            <a:noAutofit/>
          </a:bodyPr>
          <a:lstStyle/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expense of EUV-FEL</a:t>
            </a:r>
          </a:p>
          <a:p>
            <a:pPr lvl="1" algn="just">
              <a:spcBef>
                <a:spcPts val="400"/>
              </a:spcBef>
              <a:buFont typeface="システムフォント（レギュラー）"/>
              <a:buChar char="−"/>
            </a:pPr>
            <a:r>
              <a:rPr lang="en-US" altLang="ja-JP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pays the cost? International collaboration necessary.</a:t>
            </a: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of ownership</a:t>
            </a:r>
          </a:p>
          <a:p>
            <a:pPr lvl="1" algn="just">
              <a:spcBef>
                <a:spcPts val="400"/>
              </a:spcBef>
              <a:buFont typeface="システムフォント（レギュラー）"/>
              <a:buChar char="−"/>
            </a:pPr>
            <a:r>
              <a:rPr lang="en-US" altLang="ja-JP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less than LPP source</a:t>
            </a: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</a:t>
            </a: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operation</a:t>
            </a:r>
          </a:p>
          <a:p>
            <a:pPr lvl="1" algn="just">
              <a:spcBef>
                <a:spcPts val="400"/>
              </a:spcBef>
              <a:buFont typeface="システムフォント（レギュラー）"/>
              <a:buChar char="−"/>
            </a:pPr>
            <a:r>
              <a:rPr lang="en-US" altLang="ja-JP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beam lines are necessary for back up</a:t>
            </a: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of radioactive materials</a:t>
            </a: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peak power </a:t>
            </a:r>
          </a:p>
          <a:p>
            <a:pPr lvl="1" algn="just">
              <a:spcBef>
                <a:spcPts val="400"/>
              </a:spcBef>
              <a:buFont typeface="システムフォント（レギュラー）"/>
              <a:buChar char="–"/>
            </a:pPr>
            <a:r>
              <a:rPr lang="en-US" altLang="ja-JP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damage in mirrors and reticles</a:t>
            </a: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light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54D641-DD21-452A-2AD9-AD6863635150}"/>
              </a:ext>
            </a:extLst>
          </p:cNvPr>
          <p:cNvSpPr txBox="1"/>
          <p:nvPr/>
        </p:nvSpPr>
        <p:spPr>
          <a:xfrm>
            <a:off x="6096000" y="6389777"/>
            <a:ext cx="5725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H. </a:t>
            </a:r>
            <a:r>
              <a:rPr kumimoji="1" lang="en-US" altLang="ja-JP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Ishiuchi’s</a:t>
            </a:r>
            <a:r>
              <a:rPr kumimoji="1" lang="en-US" altLang="ja-JP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in </a:t>
            </a:r>
            <a:r>
              <a:rPr lang="en-US" altLang="ja-JP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ja-JP" sz="1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EUV-FEL Workshop (2016)</a:t>
            </a:r>
            <a:endParaRPr kumimoji="1" lang="ja-JP" altLang="en-US" sz="1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30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889"/>
            <a:ext cx="10515600" cy="1113789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Potential Problems in EUV-FEL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2FC289B-026D-8F4A-AC3D-1F6034D9F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664" y="1162775"/>
            <a:ext cx="11311536" cy="5250152"/>
          </a:xfrm>
        </p:spPr>
        <p:txBody>
          <a:bodyPr>
            <a:noAutofit/>
          </a:bodyPr>
          <a:lstStyle/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expense of EUV-FEL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Paid by governments, companies, …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400"/>
              </a:spcBef>
              <a:buFont typeface="システムフォント（レギュラー）"/>
              <a:buChar char="−"/>
            </a:pPr>
            <a:r>
              <a:rPr lang="en-US" altLang="ja-JP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pays the cost? International collaboration necessary.</a:t>
            </a: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of ownership</a:t>
            </a: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Cost per scanner reduced (to be investigated in detail)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400"/>
              </a:spcBef>
              <a:buFont typeface="システムフォント（レギュラー）"/>
              <a:buChar char="−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To be less than LPP source</a:t>
            </a: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Reduced by high-</a:t>
            </a:r>
            <a:r>
              <a:rPr lang="en-US" altLang="ja-JP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en-US" altLang="ja-JP" sz="2400" i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acc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SRF cavity and/or multi-loop/turn ERL 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operation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Twin light sources or redundancy system of critical parts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400"/>
              </a:spcBef>
              <a:buFont typeface="システムフォント（レギュラー）"/>
              <a:buChar char="−"/>
            </a:pPr>
            <a:r>
              <a:rPr lang="en-US" altLang="ja-JP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beam lines are necessary for back up</a:t>
            </a: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of radioactive materials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Much reduced by energy recovery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peak power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No damage of mirrors &amp; reticles (&lt; ablation threshold)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400"/>
              </a:spcBef>
              <a:buFont typeface="システムフォント（レギュラー）"/>
              <a:buChar char="–"/>
            </a:pPr>
            <a:r>
              <a:rPr lang="en-US" altLang="ja-JP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damage in mirrors and reticles</a:t>
            </a:r>
          </a:p>
          <a:p>
            <a:pPr marL="306894" indent="-306894" algn="just">
              <a:spcBef>
                <a:spcPts val="14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light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Elimination of coherence effects in optics should be studied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6894" indent="-306894" algn="just">
              <a:spcBef>
                <a:spcPts val="1400"/>
              </a:spcBef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54D641-DD21-452A-2AD9-AD6863635150}"/>
              </a:ext>
            </a:extLst>
          </p:cNvPr>
          <p:cNvSpPr txBox="1"/>
          <p:nvPr/>
        </p:nvSpPr>
        <p:spPr>
          <a:xfrm>
            <a:off x="6096000" y="6389777"/>
            <a:ext cx="5671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H. </a:t>
            </a:r>
            <a:r>
              <a:rPr lang="en-US" altLang="ja-JP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Ishiuchi’s</a:t>
            </a:r>
            <a:r>
              <a:rPr lang="en-US" altLang="ja-JP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 in 1</a:t>
            </a:r>
            <a:r>
              <a:rPr lang="en-US" altLang="ja-JP" sz="1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ja-JP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EUV-FEL Workshop (2016)</a:t>
            </a:r>
            <a:endParaRPr lang="ja-JP" altLang="en-US" sz="1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79174E-E9E9-1C36-931D-3FC7A286F492}"/>
              </a:ext>
            </a:extLst>
          </p:cNvPr>
          <p:cNvSpPr txBox="1"/>
          <p:nvPr/>
        </p:nvSpPr>
        <p:spPr>
          <a:xfrm>
            <a:off x="960046" y="6380822"/>
            <a:ext cx="4927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Possible solutions or mitigations </a:t>
            </a:r>
            <a:r>
              <a:rPr kumimoji="1" lang="en-US" altLang="ja-JP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EUV-FEL </a:t>
            </a:r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endParaRPr kumimoji="1" lang="ja-JP" altLang="en-US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261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16"/>
            <a:ext cx="10515600" cy="1142613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2FC289B-026D-8F4A-AC3D-1F6034D9F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738"/>
            <a:ext cx="9294564" cy="4542303"/>
          </a:xfrm>
        </p:spPr>
        <p:txBody>
          <a:bodyPr>
            <a:noAutofit/>
          </a:bodyPr>
          <a:lstStyle/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 Lithography</a:t>
            </a:r>
          </a:p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 based EUV-FEL Light Source</a:t>
            </a:r>
          </a:p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ja-JP" altLang="en-US" sz="40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51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16"/>
            <a:ext cx="10515600" cy="1142613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2FC289B-026D-8F4A-AC3D-1F6034D9F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738"/>
            <a:ext cx="9294564" cy="4542303"/>
          </a:xfrm>
        </p:spPr>
        <p:txBody>
          <a:bodyPr>
            <a:noAutofit/>
          </a:bodyPr>
          <a:lstStyle/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 Lithography</a:t>
            </a:r>
          </a:p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 based EUV-FEL Light Source</a:t>
            </a:r>
          </a:p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ja-JP" alt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73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889"/>
            <a:ext cx="10515600" cy="1113789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2FC289B-026D-8F4A-AC3D-1F6034D9F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637" y="1383630"/>
            <a:ext cx="11052725" cy="4908885"/>
          </a:xfrm>
        </p:spPr>
        <p:txBody>
          <a:bodyPr>
            <a:noAutofit/>
          </a:bodyPr>
          <a:lstStyle/>
          <a:p>
            <a:pPr marL="306894" indent="-306894" algn="just">
              <a:lnSpc>
                <a:spcPct val="95000"/>
              </a:lnSpc>
              <a:spcBef>
                <a:spcPts val="22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EUV power (&gt; 1 kW) will be required in future to overcome the stochastic effects for a higher throughput and higher NA. </a:t>
            </a:r>
          </a:p>
          <a:p>
            <a:pPr marL="306894" indent="-306894" algn="just">
              <a:lnSpc>
                <a:spcPct val="95000"/>
              </a:lnSpc>
              <a:spcBef>
                <a:spcPts val="22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ERL based EUV-FEL is a promising light source for future lithography and has advantages in EUV power, upgradability to BEUV, polarization control, electricity consumption and so on.</a:t>
            </a:r>
          </a:p>
          <a:p>
            <a:pPr marL="306894" indent="-306894" algn="just">
              <a:lnSpc>
                <a:spcPct val="95000"/>
              </a:lnSpc>
              <a:spcBef>
                <a:spcPts val="22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should continue to solve or mitigate all the problems on the EUV-FEL for industrialization in collaboration with researchers in other fields.</a:t>
            </a:r>
          </a:p>
          <a:p>
            <a:pPr marL="306894" indent="-306894" algn="just">
              <a:lnSpc>
                <a:spcPct val="95000"/>
              </a:lnSpc>
              <a:spcBef>
                <a:spcPts val="2200"/>
              </a:spcBef>
            </a:pP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to the EUV-FEL is a paradigm shift in the semiconductor society and will need joint efforts of all the stakeholders.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793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63"/>
            <a:ext cx="10515600" cy="1100830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Acknowledgement (1)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196FB46-A032-B110-BF64-273D6367ED17}"/>
              </a:ext>
            </a:extLst>
          </p:cNvPr>
          <p:cNvSpPr/>
          <p:nvPr/>
        </p:nvSpPr>
        <p:spPr>
          <a:xfrm>
            <a:off x="1685099" y="1080042"/>
            <a:ext cx="7112268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altLang="ja-JP" b="1" u="sng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EUV FEL Light Source Study Group for Industrialization (since 2015)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C33263-0210-B030-6470-858EC276FF59}"/>
              </a:ext>
            </a:extLst>
          </p:cNvPr>
          <p:cNvSpPr txBox="1"/>
          <p:nvPr/>
        </p:nvSpPr>
        <p:spPr>
          <a:xfrm>
            <a:off x="9171023" y="1645588"/>
            <a:ext cx="2678362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u="sng">
                <a:latin typeface="Arial" panose="020B0604020202020204" pitchFamily="34" charset="0"/>
                <a:cs typeface="Arial" panose="020B0604020202020204" pitchFamily="34" charset="0"/>
              </a:rPr>
              <a:t>Past activities </a:t>
            </a:r>
            <a:r>
              <a:rPr kumimoji="1" lang="en-US" altLang="ja-JP" sz="1600" u="sng" dirty="0">
                <a:latin typeface="Arial" panose="020B0604020202020204" pitchFamily="34" charset="0"/>
                <a:cs typeface="Arial" panose="020B0604020202020204" pitchFamily="34" charset="0"/>
              </a:rPr>
              <a:t>and Events</a:t>
            </a:r>
            <a:endParaRPr kumimoji="1"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Six EUV-FEL Workshops</a:t>
            </a:r>
            <a:endParaRPr kumimoji="1"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1</a:t>
            </a:r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EUV-FEL Workshop(2016)</a:t>
            </a:r>
          </a:p>
          <a:p>
            <a:pPr>
              <a:spcBef>
                <a:spcPts val="600"/>
              </a:spcBef>
            </a:pP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r>
              <a:rPr kumimoji="1"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EUV-FEL Workshop(2017)</a:t>
            </a:r>
          </a:p>
          <a:p>
            <a:pPr>
              <a:spcBef>
                <a:spcPts val="600"/>
              </a:spcBef>
            </a:pP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r>
              <a:rPr kumimoji="1"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EUV-FEL Workshop(2018)</a:t>
            </a:r>
          </a:p>
          <a:p>
            <a:pPr>
              <a:spcBef>
                <a:spcPts val="600"/>
              </a:spcBef>
            </a:pP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r>
              <a:rPr kumimoji="1"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EUV-FEL Workshop(2019)</a:t>
            </a:r>
          </a:p>
          <a:p>
            <a:pPr>
              <a:spcBef>
                <a:spcPts val="600"/>
              </a:spcBef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5</a:t>
            </a:r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EUV-FEL Workshop(2021)</a:t>
            </a:r>
          </a:p>
          <a:p>
            <a:pPr>
              <a:spcBef>
                <a:spcPts val="600"/>
              </a:spcBef>
            </a:pP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r>
              <a:rPr kumimoji="1"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EUV-FEL Workshop(2022)</a:t>
            </a:r>
          </a:p>
          <a:p>
            <a:pPr>
              <a:spcBef>
                <a:spcPts val="600"/>
              </a:spcBef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Twelve group meetings</a:t>
            </a:r>
          </a:p>
          <a:p>
            <a:pPr>
              <a:spcBef>
                <a:spcPts val="600"/>
              </a:spcBef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Several seminars</a:t>
            </a:r>
          </a:p>
          <a:p>
            <a:pPr>
              <a:spcBef>
                <a:spcPts val="600"/>
              </a:spcBef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Other local meetings</a:t>
            </a: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DF2E16E3-65A0-94EB-1874-0F6F7F8B6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180" y="1455016"/>
            <a:ext cx="7556105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4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63"/>
            <a:ext cx="10515600" cy="1100830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Acknowledgement (2)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462ACCF-5B81-FB47-A288-163B57AC525F}"/>
              </a:ext>
            </a:extLst>
          </p:cNvPr>
          <p:cNvSpPr/>
          <p:nvPr/>
        </p:nvSpPr>
        <p:spPr>
          <a:xfrm>
            <a:off x="1168438" y="1372353"/>
            <a:ext cx="10159962" cy="331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ja-JP" b="1" u="sng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cERL</a:t>
            </a:r>
            <a:r>
              <a:rPr lang="en-US" altLang="ja-JP" b="1" u="sng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Collaboration Team</a:t>
            </a:r>
          </a:p>
          <a:p>
            <a:pPr algn="just"/>
            <a:r>
              <a:rPr lang="en-US" altLang="ja-JP" sz="16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High Energy Accelerator Research Organization (KEK) </a:t>
            </a:r>
            <a:endParaRPr lang="ja-JP" altLang="ja-JP" sz="1600">
              <a:latin typeface="Times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/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M. Adachi, D. Arakawa, H. Araki, M. Egi, S.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Eguchi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M. Fukuda, T.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Furuya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K.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Haga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K. Harada, N. Higashi, T. Honda, </a:t>
            </a:r>
          </a:p>
          <a:p>
            <a:pPr algn="just"/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Y. Honda, T.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Honma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X.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Jin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E.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Kako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Y.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Kamiya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R. Kato, H.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Kawata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Y. Kobayashi, Y. Kojima, T. Konomi, M. Murata, </a:t>
            </a:r>
          </a:p>
          <a:p>
            <a:pPr algn="just"/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H. Matsumura, S.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Michizono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C.</a:t>
            </a:r>
            <a:r>
              <a:rPr lang="ja-JP" altLang="en-US" sz="160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Mitsuda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T. Miura,</a:t>
            </a:r>
            <a:r>
              <a:rPr lang="ja-JP" altLang="en-US" sz="160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Miyajima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Miyauchi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Y. Morikawa, S.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Nagahashi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Nakajima, </a:t>
            </a:r>
          </a:p>
          <a:p>
            <a:pPr algn="just"/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N. Nakamura, K. Nakanishi,</a:t>
            </a:r>
            <a:r>
              <a:rPr lang="ja-JP" altLang="en-US" sz="160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Nigorikawa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T.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Nogami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T.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Obina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Sagehashi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Sakai, M. Shimada, T.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Shioya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</a:t>
            </a:r>
          </a:p>
          <a:p>
            <a:pPr algn="just"/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Shiozawa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M. Tadano, T.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Tahara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T. Takahashi, R.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Takai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Takaki, O. Tanaka, T. Tanikawa, Y.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Tanimoto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K. Tsuchiya, </a:t>
            </a:r>
          </a:p>
          <a:p>
            <a:pPr algn="just"/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T. Uchiyama, A. Ueda, K.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Umemori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M. Yamamoto</a:t>
            </a:r>
            <a:endParaRPr lang="en-US" altLang="ja-JP" sz="1600" b="1" dirty="0">
              <a:latin typeface="Times New Roman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>
              <a:spcBef>
                <a:spcPts val="500"/>
              </a:spcBef>
            </a:pPr>
            <a:r>
              <a:rPr lang="en-US" altLang="ja-JP" sz="16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National Institutes for Quantum and Radiological Science and Technology (QST)</a:t>
            </a:r>
            <a:endParaRPr lang="ja-JP" altLang="ja-JP" sz="1600">
              <a:latin typeface="Times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/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R.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Hajima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K. Kawase, R. Nagai, M.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Sawamura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M. Mori, N.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Nishimori</a:t>
            </a:r>
            <a:endParaRPr lang="ja-JP" altLang="ja-JP" sz="1600">
              <a:latin typeface="Times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>
              <a:spcBef>
                <a:spcPts val="500"/>
              </a:spcBef>
            </a:pPr>
            <a:r>
              <a:rPr lang="en-US" altLang="ja-JP" sz="16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Hiroshima University</a:t>
            </a:r>
            <a:r>
              <a:rPr lang="ja-JP" altLang="en-US" sz="1600">
                <a:latin typeface="Times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 </a:t>
            </a:r>
            <a:r>
              <a:rPr lang="en-US" altLang="ja-JP" sz="1600" dirty="0">
                <a:latin typeface="Times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M. </a:t>
            </a:r>
            <a:r>
              <a:rPr lang="en-US" altLang="ja-JP" sz="1600" dirty="0" err="1">
                <a:latin typeface="Times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Katoh</a:t>
            </a:r>
            <a:r>
              <a:rPr lang="en-US" altLang="ja-JP" sz="1600" dirty="0">
                <a:latin typeface="Times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Kuriki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A Kano</a:t>
            </a:r>
          </a:p>
          <a:p>
            <a:pPr algn="just">
              <a:spcBef>
                <a:spcPts val="500"/>
              </a:spcBef>
            </a:pPr>
            <a:r>
              <a:rPr lang="en-US" altLang="ja-JP" sz="16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National Institute of Technology, Akita College  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F. Sakamoto 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7C8088D-C322-EE47-B814-C599421C6B04}"/>
              </a:ext>
            </a:extLst>
          </p:cNvPr>
          <p:cNvSpPr/>
          <p:nvPr/>
        </p:nvSpPr>
        <p:spPr>
          <a:xfrm>
            <a:off x="1189719" y="4840235"/>
            <a:ext cx="9698680" cy="155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ja-JP" b="1" u="sng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Collabolation</a:t>
            </a:r>
            <a:r>
              <a:rPr lang="en-US" altLang="ja-JP" b="1" u="sng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Team for NEDO Project (IR-FEL)</a:t>
            </a:r>
          </a:p>
          <a:p>
            <a:pPr algn="just"/>
            <a:r>
              <a:rPr lang="en-US" altLang="ja-JP" sz="16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National Institute of Advanced Industrial Science and Technology (AIST)</a:t>
            </a:r>
          </a:p>
          <a:p>
            <a:pPr algn="just"/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T. Sato, M.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Kakehata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Yashiro</a:t>
            </a:r>
          </a:p>
          <a:p>
            <a:pPr algn="just">
              <a:spcBef>
                <a:spcPts val="500"/>
              </a:spcBef>
            </a:pPr>
            <a:r>
              <a:rPr lang="en-US" altLang="ja-JP" sz="16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Tokyo University of Science (TUS)  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Tsukiyama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T. Kawasaki</a:t>
            </a:r>
          </a:p>
          <a:p>
            <a:pPr algn="just">
              <a:spcBef>
                <a:spcPts val="500"/>
              </a:spcBef>
            </a:pPr>
            <a:r>
              <a:rPr lang="en-US" altLang="ja-JP" sz="16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Hamamatsu Photonics  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Edamura</a:t>
            </a:r>
            <a:r>
              <a:rPr lang="en-US" altLang="ja-JP" sz="16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N. </a:t>
            </a:r>
            <a:r>
              <a:rPr lang="en-US" altLang="ja-JP" sz="16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Akikusa</a:t>
            </a:r>
            <a:endParaRPr lang="en-US" altLang="ja-JP" sz="1600" b="1" u="sng" dirty="0">
              <a:latin typeface="Times New Roman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</p:txBody>
      </p:sp>
      <p:sp>
        <p:nvSpPr>
          <p:cNvPr id="2" name="角丸四角形 1">
            <a:extLst>
              <a:ext uri="{FF2B5EF4-FFF2-40B4-BE49-F238E27FC236}">
                <a16:creationId xmlns:a16="http://schemas.microsoft.com/office/drawing/2014/main" id="{910E438E-37C2-6C47-A487-646FBBDF569B}"/>
              </a:ext>
            </a:extLst>
          </p:cNvPr>
          <p:cNvSpPr/>
          <p:nvPr/>
        </p:nvSpPr>
        <p:spPr>
          <a:xfrm>
            <a:off x="825500" y="1275347"/>
            <a:ext cx="10871200" cy="5281865"/>
          </a:xfrm>
          <a:prstGeom prst="roundRect">
            <a:avLst>
              <a:gd name="adj" fmla="val 8655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40801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D49ECEC-73B7-0F42-BE3F-4B67A4C5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8EF18DE5-9117-F947-B5E6-9327941D0A99}"/>
              </a:ext>
            </a:extLst>
          </p:cNvPr>
          <p:cNvSpPr txBox="1">
            <a:spLocks/>
          </p:cNvSpPr>
          <p:nvPr/>
        </p:nvSpPr>
        <p:spPr>
          <a:xfrm>
            <a:off x="2209800" y="213042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>
                <a:solidFill>
                  <a:schemeClr val="bg1"/>
                </a:solidFill>
                <a:latin typeface="Arial"/>
                <a:cs typeface="Arial"/>
              </a:rPr>
              <a:t>Thank you for your attention!</a:t>
            </a:r>
            <a:endParaRPr lang="ja-JP" alt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図 7" descr="座る, 屋内, テーブル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3E0A8A20-658D-BE41-83F0-2C547CE8E7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51800" cy="697942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43A9BA60-112C-8B40-A402-7FFC9B86D8FE}"/>
              </a:ext>
            </a:extLst>
          </p:cNvPr>
          <p:cNvCxnSpPr>
            <a:cxnSpLocks/>
          </p:cNvCxnSpPr>
          <p:nvPr/>
        </p:nvCxnSpPr>
        <p:spPr>
          <a:xfrm>
            <a:off x="4394144" y="3820644"/>
            <a:ext cx="3827067" cy="2353653"/>
          </a:xfrm>
          <a:prstGeom prst="straightConnector1">
            <a:avLst/>
          </a:prstGeom>
          <a:ln w="76200">
            <a:solidFill>
              <a:srgbClr val="9437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>
            <a:extLst>
              <a:ext uri="{FF2B5EF4-FFF2-40B4-BE49-F238E27FC236}">
                <a16:creationId xmlns:a16="http://schemas.microsoft.com/office/drawing/2014/main" id="{91602729-508E-9F40-B03A-6F5D58D2BE04}"/>
              </a:ext>
            </a:extLst>
          </p:cNvPr>
          <p:cNvSpPr txBox="1">
            <a:spLocks/>
          </p:cNvSpPr>
          <p:nvPr/>
        </p:nvSpPr>
        <p:spPr>
          <a:xfrm>
            <a:off x="727676" y="1597382"/>
            <a:ext cx="10363200" cy="19600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333" dirty="0">
                <a:solidFill>
                  <a:schemeClr val="bg1"/>
                </a:solidFill>
                <a:latin typeface="Arial"/>
                <a:cs typeface="Arial"/>
              </a:rPr>
              <a:t>Thank you for your attention!</a:t>
            </a:r>
            <a:endParaRPr lang="ja-JP" altLang="en-US" sz="5333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63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16"/>
            <a:ext cx="10515600" cy="1142613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2FC289B-026D-8F4A-AC3D-1F6034D9F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738"/>
            <a:ext cx="9294564" cy="4542303"/>
          </a:xfrm>
        </p:spPr>
        <p:txBody>
          <a:bodyPr>
            <a:noAutofit/>
          </a:bodyPr>
          <a:lstStyle/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 Lithography</a:t>
            </a:r>
          </a:p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 based EUV-FEL Light Source</a:t>
            </a:r>
          </a:p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ja-JP" altLang="en-US" sz="400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765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9880B23-D979-BC4A-8BB2-9D25E56B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3" y="0"/>
            <a:ext cx="10515600" cy="1135000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Moore’s Law &amp; Lithography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図 17" descr="642px-Moores_law_(1970-2011).PNG">
            <a:extLst>
              <a:ext uri="{FF2B5EF4-FFF2-40B4-BE49-F238E27FC236}">
                <a16:creationId xmlns:a16="http://schemas.microsoft.com/office/drawing/2014/main" id="{D912414A-2740-E3DF-3EDA-B8B53E0CD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4" y="1187886"/>
            <a:ext cx="4429800" cy="4140000"/>
          </a:xfrm>
          <a:prstGeom prst="rect">
            <a:avLst/>
          </a:prstGeom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63284C09-AF03-55D7-0B66-09E7E570519F}"/>
              </a:ext>
            </a:extLst>
          </p:cNvPr>
          <p:cNvGrpSpPr/>
          <p:nvPr/>
        </p:nvGrpSpPr>
        <p:grpSpPr>
          <a:xfrm>
            <a:off x="4548678" y="1132333"/>
            <a:ext cx="2672526" cy="3328986"/>
            <a:chOff x="4920308" y="1299810"/>
            <a:chExt cx="2672526" cy="3328986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1D068BA-16DD-2A8D-A595-F3CF19E588D8}"/>
                </a:ext>
              </a:extLst>
            </p:cNvPr>
            <p:cNvSpPr txBox="1"/>
            <p:nvPr/>
          </p:nvSpPr>
          <p:spPr>
            <a:xfrm>
              <a:off x="4920308" y="1299810"/>
              <a:ext cx="267252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ja-JP" u="sng" dirty="0">
                  <a:latin typeface="Arial" panose="020B0604020202020204" pitchFamily="34" charset="0"/>
                  <a:cs typeface="Arial" panose="020B0604020202020204" pitchFamily="34" charset="0"/>
                </a:rPr>
                <a:t>Light source wavelength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95C6845-8850-72EA-134B-14B34AC0462E}"/>
                </a:ext>
              </a:extLst>
            </p:cNvPr>
            <p:cNvSpPr txBox="1"/>
            <p:nvPr/>
          </p:nvSpPr>
          <p:spPr>
            <a:xfrm>
              <a:off x="5099147" y="1631240"/>
              <a:ext cx="231666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Hg lamp g-line 436 nm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FE72DA2-CA0B-D95A-F779-2A4A5EBA14BF}"/>
                </a:ext>
              </a:extLst>
            </p:cNvPr>
            <p:cNvSpPr txBox="1"/>
            <p:nvPr/>
          </p:nvSpPr>
          <p:spPr>
            <a:xfrm>
              <a:off x="5133612" y="2243046"/>
              <a:ext cx="224773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Hg lamp </a:t>
              </a:r>
              <a:r>
                <a:rPr lang="en-US" altLang="ja-JP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-line 365 nm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6FED7AF-600D-20F5-5D5B-7C1CB66042C1}"/>
                </a:ext>
              </a:extLst>
            </p:cNvPr>
            <p:cNvSpPr txBox="1"/>
            <p:nvPr/>
          </p:nvSpPr>
          <p:spPr>
            <a:xfrm>
              <a:off x="5378070" y="2836973"/>
              <a:ext cx="175881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KrF</a:t>
              </a:r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 laser 248 nm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A6DCF697-528C-0D54-5CE1-BFB32C5FF855}"/>
                </a:ext>
              </a:extLst>
            </p:cNvPr>
            <p:cNvSpPr txBox="1"/>
            <p:nvPr/>
          </p:nvSpPr>
          <p:spPr>
            <a:xfrm>
              <a:off x="5378070" y="3460577"/>
              <a:ext cx="1758815" cy="5283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ts val="1720"/>
                </a:lnSpc>
              </a:pPr>
              <a:r>
                <a:rPr lang="en-US" altLang="ja-JP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ArF</a:t>
              </a:r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 laser 193 nm</a:t>
              </a:r>
            </a:p>
            <a:p>
              <a:pPr algn="ctr">
                <a:lnSpc>
                  <a:spcPts val="1720"/>
                </a:lnSpc>
              </a:pPr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(+immersion)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F8ADA77-3FC7-ED26-9E17-0428DF5EAD04}"/>
                </a:ext>
              </a:extLst>
            </p:cNvPr>
            <p:cNvSpPr txBox="1"/>
            <p:nvPr/>
          </p:nvSpPr>
          <p:spPr>
            <a:xfrm>
              <a:off x="5555201" y="4290242"/>
              <a:ext cx="1404552" cy="33855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EUV 13.5 nm</a:t>
              </a:r>
            </a:p>
          </p:txBody>
        </p:sp>
        <p:sp>
          <p:nvSpPr>
            <p:cNvPr id="21" name="下矢印 20">
              <a:extLst>
                <a:ext uri="{FF2B5EF4-FFF2-40B4-BE49-F238E27FC236}">
                  <a16:creationId xmlns:a16="http://schemas.microsoft.com/office/drawing/2014/main" id="{D5E402FA-72B4-04DB-888A-E98F9EFA9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49477" y="1978041"/>
              <a:ext cx="189000" cy="252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下矢印 24">
              <a:extLst>
                <a:ext uri="{FF2B5EF4-FFF2-40B4-BE49-F238E27FC236}">
                  <a16:creationId xmlns:a16="http://schemas.microsoft.com/office/drawing/2014/main" id="{6380CFC6-3E1D-4698-0254-402297A4A4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49477" y="2576302"/>
              <a:ext cx="189000" cy="252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下矢印 25">
              <a:extLst>
                <a:ext uri="{FF2B5EF4-FFF2-40B4-BE49-F238E27FC236}">
                  <a16:creationId xmlns:a16="http://schemas.microsoft.com/office/drawing/2014/main" id="{A9B11429-4DF9-ADDB-F5EF-A899B30744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49477" y="3202541"/>
              <a:ext cx="189000" cy="252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下矢印 26">
              <a:extLst>
                <a:ext uri="{FF2B5EF4-FFF2-40B4-BE49-F238E27FC236}">
                  <a16:creationId xmlns:a16="http://schemas.microsoft.com/office/drawing/2014/main" id="{266129EF-F122-2201-A2E8-CBC00F0ED9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49477" y="3979935"/>
              <a:ext cx="189000" cy="252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39F7F13B-193A-6E60-7E99-8ECFE2D15DB5}"/>
              </a:ext>
            </a:extLst>
          </p:cNvPr>
          <p:cNvGrpSpPr/>
          <p:nvPr/>
        </p:nvGrpSpPr>
        <p:grpSpPr>
          <a:xfrm>
            <a:off x="4745084" y="4541916"/>
            <a:ext cx="2529179" cy="1859323"/>
            <a:chOff x="5311661" y="4995468"/>
            <a:chExt cx="2529179" cy="1859323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6A192685-EECA-1215-9405-D831C45C5177}"/>
                </a:ext>
              </a:extLst>
            </p:cNvPr>
            <p:cNvSpPr txBox="1"/>
            <p:nvPr/>
          </p:nvSpPr>
          <p:spPr>
            <a:xfrm>
              <a:off x="5311661" y="4995468"/>
              <a:ext cx="127470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ja-JP" u="sng" dirty="0"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CD671CEC-B611-B745-509D-3121C96E8D4B}"/>
                    </a:ext>
                  </a:extLst>
                </p:cNvPr>
                <p:cNvSpPr txBox="1"/>
                <p:nvPr/>
              </p:nvSpPr>
              <p:spPr>
                <a:xfrm>
                  <a:off x="5542489" y="5404152"/>
                  <a:ext cx="1062837" cy="523339"/>
                </a:xfrm>
                <a:prstGeom prst="rect">
                  <a:avLst/>
                </a:prstGeom>
                <a:solidFill>
                  <a:srgbClr val="00FDFF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lIns="36000" tIns="0" rIns="0" bIns="72000" rtlCol="0" anchor="ctr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kumimoji="1" lang="en-US" altLang="ja-JP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R=k</a:t>
                  </a:r>
                  <a:r>
                    <a:rPr kumimoji="1" lang="en-US" altLang="ja-JP" sz="20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14:m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𝑁𝐴</m:t>
                          </m:r>
                        </m:den>
                      </m:f>
                    </m:oMath>
                  </a14:m>
                  <a:endParaRPr kumimoji="1" lang="en-US" altLang="ja-JP" sz="2000" b="0" dirty="0">
                    <a:latin typeface="Times New Roman" panose="020206030504050203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CD671CEC-B611-B745-509D-3121C96E8D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2489" y="5404152"/>
                  <a:ext cx="1062837" cy="523339"/>
                </a:xfrm>
                <a:prstGeom prst="rect">
                  <a:avLst/>
                </a:prstGeom>
                <a:blipFill>
                  <a:blip r:embed="rId3"/>
                  <a:stretch>
                    <a:fillRect l="-4651" b="-2326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AAC4E04-B274-CDFD-6C81-7F52FCAE21E3}"/>
                </a:ext>
              </a:extLst>
            </p:cNvPr>
            <p:cNvSpPr txBox="1"/>
            <p:nvPr/>
          </p:nvSpPr>
          <p:spPr>
            <a:xfrm>
              <a:off x="5444030" y="5931461"/>
              <a:ext cx="23968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latin typeface="Symbol" pitchFamily="2" charset="2"/>
                  <a:cs typeface="Times New Roman" panose="02020603050405020304" pitchFamily="18" charset="0"/>
                </a:rPr>
                <a:t>l</a:t>
              </a:r>
              <a:r>
                <a:rPr kumimoji="1" lang="en-US" altLang="ja-JP" dirty="0">
                  <a:latin typeface="Symbol" pitchFamily="2" charset="2"/>
                  <a:cs typeface="Times New Roman" panose="02020603050405020304" pitchFamily="18" charset="0"/>
                </a:rPr>
                <a:t> </a:t>
              </a:r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wavelength</a:t>
              </a:r>
            </a:p>
            <a:p>
              <a:r>
                <a:rPr lang="en-US" altLang="ja-JP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</a:t>
              </a:r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numerical aperture</a:t>
              </a:r>
            </a:p>
            <a:p>
              <a:r>
                <a:rPr kumimoji="1" lang="en-US" altLang="ja-JP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kumimoji="1" lang="en-US" altLang="ja-JP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process parameter</a:t>
              </a:r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B84FF52-D46F-AB6F-4E28-5D48666E315B}"/>
              </a:ext>
            </a:extLst>
          </p:cNvPr>
          <p:cNvSpPr txBox="1"/>
          <p:nvPr/>
        </p:nvSpPr>
        <p:spPr>
          <a:xfrm>
            <a:off x="2068098" y="4400262"/>
            <a:ext cx="2350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Doubles every 2 years</a:t>
            </a:r>
            <a:endParaRPr kumimoji="1" lang="ja-JP" altLang="en-US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8AC29D9-3DDB-CB46-0F56-F3407919D741}"/>
              </a:ext>
            </a:extLst>
          </p:cNvPr>
          <p:cNvSpPr/>
          <p:nvPr/>
        </p:nvSpPr>
        <p:spPr>
          <a:xfrm>
            <a:off x="1941841" y="1136443"/>
            <a:ext cx="141160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u="sng" dirty="0">
                <a:latin typeface="Arial"/>
                <a:cs typeface="Arial"/>
              </a:rPr>
              <a:t>Moore’s law</a:t>
            </a:r>
          </a:p>
        </p:txBody>
      </p:sp>
      <p:pic>
        <p:nvPicPr>
          <p:cNvPr id="2" name="図 1" descr="EUV_optics.png">
            <a:extLst>
              <a:ext uri="{FF2B5EF4-FFF2-40B4-BE49-F238E27FC236}">
                <a16:creationId xmlns:a16="http://schemas.microsoft.com/office/drawing/2014/main" id="{4DC07E20-E922-34AE-AE18-81C738C79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040" y="1516855"/>
            <a:ext cx="3463248" cy="257353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98E841-E8FD-B31E-8246-57DE6B2C5C41}"/>
              </a:ext>
            </a:extLst>
          </p:cNvPr>
          <p:cNvSpPr/>
          <p:nvPr/>
        </p:nvSpPr>
        <p:spPr>
          <a:xfrm>
            <a:off x="8147303" y="3925990"/>
            <a:ext cx="40446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dirty="0">
                <a:latin typeface="Arial"/>
                <a:cs typeface="Arial"/>
              </a:rPr>
              <a:t>H. Mizoguchi et al., Komatsu Technical Report 63-170 (2017) </a:t>
            </a:r>
            <a:endParaRPr lang="ja-JP" altLang="en-US" sz="1100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009B1D0-726E-F5CB-45A3-AAE77AFEF865}"/>
              </a:ext>
            </a:extLst>
          </p:cNvPr>
          <p:cNvSpPr/>
          <p:nvPr/>
        </p:nvSpPr>
        <p:spPr>
          <a:xfrm>
            <a:off x="8054410" y="1105262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u="sng" dirty="0">
                <a:latin typeface="Arial"/>
                <a:cs typeface="Arial"/>
              </a:rPr>
              <a:t>Schematic of EUV exposure tool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D0B6135-812D-C181-90BD-74061CDDF47A}"/>
              </a:ext>
            </a:extLst>
          </p:cNvPr>
          <p:cNvSpPr/>
          <p:nvPr/>
        </p:nvSpPr>
        <p:spPr>
          <a:xfrm>
            <a:off x="7970259" y="6562103"/>
            <a:ext cx="3398836" cy="261610"/>
          </a:xfrm>
          <a:prstGeom prst="rect">
            <a:avLst/>
          </a:prstGeom>
        </p:spPr>
        <p:txBody>
          <a:bodyPr wrap="none" lIns="90000">
            <a:spAutoFit/>
          </a:bodyPr>
          <a:lstStyle/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J. van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Schoot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et al., 5</a:t>
            </a:r>
            <a:r>
              <a:rPr lang="en-US" altLang="ja-JP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EUV FEL Workshop (2021).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8456665D-026C-6847-06C3-A4FC4D961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714" y="4296580"/>
            <a:ext cx="4921974" cy="2260175"/>
          </a:xfrm>
          <a:prstGeom prst="rect">
            <a:avLst/>
          </a:prstGeom>
        </p:spPr>
      </p:pic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75B55637-D744-63D9-7C6C-B3547287625E}"/>
              </a:ext>
            </a:extLst>
          </p:cNvPr>
          <p:cNvGrpSpPr/>
          <p:nvPr/>
        </p:nvGrpSpPr>
        <p:grpSpPr>
          <a:xfrm>
            <a:off x="7043128" y="2231776"/>
            <a:ext cx="1600601" cy="1615903"/>
            <a:chOff x="10580757" y="2012297"/>
            <a:chExt cx="1600601" cy="1615903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31EC91AB-2612-1BB4-01E8-01C875DE19D4}"/>
                </a:ext>
              </a:extLst>
            </p:cNvPr>
            <p:cNvGrpSpPr/>
            <p:nvPr/>
          </p:nvGrpSpPr>
          <p:grpSpPr>
            <a:xfrm>
              <a:off x="10580757" y="2012297"/>
              <a:ext cx="1600601" cy="1615903"/>
              <a:chOff x="10580757" y="2012297"/>
              <a:chExt cx="1600601" cy="1615903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4A9DD2A8-7E8E-F0FD-CB76-BA0D4AF799BF}"/>
                  </a:ext>
                </a:extLst>
              </p:cNvPr>
              <p:cNvSpPr/>
              <p:nvPr/>
            </p:nvSpPr>
            <p:spPr>
              <a:xfrm>
                <a:off x="10829408" y="2012297"/>
                <a:ext cx="130356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>
                    <a:solidFill>
                      <a:srgbClr val="0432FF"/>
                    </a:solidFill>
                    <a:latin typeface="Arial"/>
                    <a:cs typeface="Arial"/>
                  </a:rPr>
                  <a:t>Mo/Si reflectivity</a:t>
                </a:r>
                <a:endParaRPr lang="ja-JP" altLang="en-US" sz="1200" dirty="0">
                  <a:solidFill>
                    <a:srgbClr val="0432FF"/>
                  </a:solidFill>
                </a:endParaRPr>
              </a:p>
            </p:txBody>
          </p:sp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A81E1A0E-48BD-6332-A801-827916412ECF}"/>
                  </a:ext>
                </a:extLst>
              </p:cNvPr>
              <p:cNvGrpSpPr/>
              <p:nvPr/>
            </p:nvGrpSpPr>
            <p:grpSpPr>
              <a:xfrm>
                <a:off x="10580757" y="2240262"/>
                <a:ext cx="1600601" cy="1387938"/>
                <a:chOff x="10591399" y="1962342"/>
                <a:chExt cx="1600601" cy="1387938"/>
              </a:xfrm>
            </p:grpSpPr>
            <p:pic>
              <p:nvPicPr>
                <p:cNvPr id="6" name="図 5" descr="reflectivity.png">
                  <a:extLst>
                    <a:ext uri="{FF2B5EF4-FFF2-40B4-BE49-F238E27FC236}">
                      <a16:creationId xmlns:a16="http://schemas.microsoft.com/office/drawing/2014/main" id="{C873FCBD-34DC-4618-7BEF-CA3AD060A1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92178" y="1962342"/>
                  <a:ext cx="1599822" cy="1244306"/>
                </a:xfrm>
                <a:prstGeom prst="rect">
                  <a:avLst/>
                </a:prstGeom>
              </p:spPr>
            </p:pic>
            <p:sp>
              <p:nvSpPr>
                <p:cNvPr id="9" name="正方形/長方形 8">
                  <a:extLst>
                    <a:ext uri="{FF2B5EF4-FFF2-40B4-BE49-F238E27FC236}">
                      <a16:creationId xmlns:a16="http://schemas.microsoft.com/office/drawing/2014/main" id="{6CBB9BC3-2A6C-1133-7664-119D24813FEA}"/>
                    </a:ext>
                  </a:extLst>
                </p:cNvPr>
                <p:cNvSpPr/>
                <p:nvPr/>
              </p:nvSpPr>
              <p:spPr>
                <a:xfrm>
                  <a:off x="11051384" y="3211781"/>
                  <a:ext cx="1018227" cy="138499"/>
                </a:xfrm>
                <a:prstGeom prst="rect">
                  <a:avLst/>
                </a:prstGeom>
              </p:spPr>
              <p:txBody>
                <a:bodyPr wrap="none" tIns="0" bIns="0">
                  <a:spAutoFit/>
                </a:bodyPr>
                <a:lstStyle/>
                <a:p>
                  <a:r>
                    <a:rPr lang="en-US" altLang="ja-JP" sz="900" dirty="0">
                      <a:latin typeface="Arial"/>
                      <a:cs typeface="Arial"/>
                    </a:rPr>
                    <a:t>Wavelength[nm]</a:t>
                  </a:r>
                  <a:endParaRPr lang="ja-JP" altLang="en-US" sz="900" dirty="0"/>
                </a:p>
              </p:txBody>
            </p:sp>
            <p:sp>
              <p:nvSpPr>
                <p:cNvPr id="12" name="正方形/長方形 11">
                  <a:extLst>
                    <a:ext uri="{FF2B5EF4-FFF2-40B4-BE49-F238E27FC236}">
                      <a16:creationId xmlns:a16="http://schemas.microsoft.com/office/drawing/2014/main" id="{1C605733-8C44-42F8-A910-024BC33DEE9C}"/>
                    </a:ext>
                  </a:extLst>
                </p:cNvPr>
                <p:cNvSpPr/>
                <p:nvPr/>
              </p:nvSpPr>
              <p:spPr>
                <a:xfrm rot="16200000">
                  <a:off x="10289393" y="2501165"/>
                  <a:ext cx="742511" cy="1384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tIns="0" bIns="0">
                  <a:spAutoFit/>
                </a:bodyPr>
                <a:lstStyle/>
                <a:p>
                  <a:r>
                    <a:rPr lang="en-US" altLang="ja-JP" sz="900" dirty="0">
                      <a:latin typeface="Arial"/>
                      <a:cs typeface="Arial"/>
                    </a:rPr>
                    <a:t>Reflectivity</a:t>
                  </a:r>
                  <a:endParaRPr lang="ja-JP" altLang="en-US" sz="900" dirty="0"/>
                </a:p>
              </p:txBody>
            </p:sp>
          </p:grpSp>
        </p:grp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93151366-EC4C-492D-EBD9-DDB93F1F15AB}"/>
                </a:ext>
              </a:extLst>
            </p:cNvPr>
            <p:cNvSpPr/>
            <p:nvPr/>
          </p:nvSpPr>
          <p:spPr>
            <a:xfrm>
              <a:off x="11042661" y="2341087"/>
              <a:ext cx="87705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900" dirty="0">
                  <a:latin typeface="Arial"/>
                  <a:cs typeface="Arial"/>
                </a:rPr>
                <a:t>Mo/Si 68 %</a:t>
              </a:r>
              <a:endParaRPr lang="ja-JP" altLang="en-US" sz="900" dirty="0"/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A044B4E-D224-A47C-E33D-BA8C94C8F1DD}"/>
              </a:ext>
            </a:extLst>
          </p:cNvPr>
          <p:cNvSpPr txBox="1"/>
          <p:nvPr/>
        </p:nvSpPr>
        <p:spPr>
          <a:xfrm>
            <a:off x="1292458" y="5482217"/>
            <a:ext cx="2985113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NA=n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en-US" altLang="ja-JP" sz="1600" i="1" dirty="0" err="1">
                <a:latin typeface="Symbol" pitchFamily="2" charset="2"/>
                <a:cs typeface="Times New Roman" panose="02020603050405020304" pitchFamily="18" charset="0"/>
              </a:rPr>
              <a:t>q</a:t>
            </a:r>
            <a:endParaRPr lang="en-US" altLang="ja-JP" sz="1600" i="1" dirty="0">
              <a:latin typeface="Symbol" pitchFamily="2" charset="2"/>
              <a:cs typeface="Times New Roman" panose="02020603050405020304" pitchFamily="18" charset="0"/>
            </a:endParaRPr>
          </a:p>
          <a:p>
            <a:r>
              <a:rPr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refractive index (</a:t>
            </a:r>
            <a:r>
              <a:rPr lang="en-US" altLang="ja-JP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 for air)</a:t>
            </a:r>
          </a:p>
          <a:p>
            <a:r>
              <a:rPr lang="en-US" altLang="ja-JP" sz="1600" i="1" dirty="0">
                <a:latin typeface="Symbol" pitchFamily="2" charset="2"/>
                <a:cs typeface="Times New Roman" panose="02020603050405020304" pitchFamily="18" charset="0"/>
              </a:rPr>
              <a:t>q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maximum half-angle of light </a:t>
            </a:r>
          </a:p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collected by the objective lens</a:t>
            </a:r>
            <a:endParaRPr lang="ja-JP" altLang="en-US" sz="1600">
              <a:latin typeface="Symbol" pitchFamily="2" charset="2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2EDE59A-5F4A-FFAC-BCD9-5B9AD3A5FF5B}"/>
              </a:ext>
            </a:extLst>
          </p:cNvPr>
          <p:cNvCxnSpPr>
            <a:stCxn id="32" idx="1"/>
          </p:cNvCxnSpPr>
          <p:nvPr/>
        </p:nvCxnSpPr>
        <p:spPr>
          <a:xfrm flipH="1" flipV="1">
            <a:off x="4367401" y="5934896"/>
            <a:ext cx="51005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63E806AB-5C91-FFA7-D28B-152B371ED4F6}"/>
              </a:ext>
            </a:extLst>
          </p:cNvPr>
          <p:cNvCxnSpPr/>
          <p:nvPr/>
        </p:nvCxnSpPr>
        <p:spPr>
          <a:xfrm flipH="1">
            <a:off x="6636251" y="3655919"/>
            <a:ext cx="633081" cy="41871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537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9880B23-D979-BC4A-8BB2-9D25E56B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5000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EUVL Exposure Tool &amp; LPP Source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D3273E3-59E7-E203-C3B8-F338C7C99444}"/>
              </a:ext>
            </a:extLst>
          </p:cNvPr>
          <p:cNvSpPr txBox="1"/>
          <p:nvPr/>
        </p:nvSpPr>
        <p:spPr>
          <a:xfrm>
            <a:off x="3893212" y="1127301"/>
            <a:ext cx="21194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A. Yen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, EUVL Workshop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2018.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 descr="ダイアグラム&#10;&#10;自動的に生成された説明">
            <a:extLst>
              <a:ext uri="{FF2B5EF4-FFF2-40B4-BE49-F238E27FC236}">
                <a16:creationId xmlns:a16="http://schemas.microsoft.com/office/drawing/2014/main" id="{567A506D-510F-E7DE-24FA-33848711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45" y="4354902"/>
            <a:ext cx="4295466" cy="219665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82F1EA-06DF-4D87-BB10-A830CB79BD91}"/>
              </a:ext>
            </a:extLst>
          </p:cNvPr>
          <p:cNvSpPr txBox="1"/>
          <p:nvPr/>
        </p:nvSpPr>
        <p:spPr>
          <a:xfrm>
            <a:off x="2260529" y="6522967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Arial"/>
                <a:cs typeface="Arial"/>
              </a:rPr>
              <a:t>Structure</a:t>
            </a:r>
            <a:r>
              <a:rPr kumimoji="1" lang="en-US" altLang="ja-JP" sz="1400" b="1" dirty="0">
                <a:latin typeface="Arial"/>
                <a:cs typeface="Arial"/>
              </a:rPr>
              <a:t> of </a:t>
            </a:r>
            <a:r>
              <a:rPr kumimoji="1" lang="en-US" altLang="ja-JP" sz="1400" b="1" dirty="0" err="1">
                <a:latin typeface="Arial"/>
                <a:cs typeface="Arial"/>
              </a:rPr>
              <a:t>LPPsource</a:t>
            </a:r>
            <a:r>
              <a:rPr kumimoji="1" lang="en-US" altLang="ja-JP" sz="1400" b="1" dirty="0">
                <a:latin typeface="Arial"/>
                <a:cs typeface="Arial"/>
              </a:rPr>
              <a:t> </a:t>
            </a:r>
            <a:endParaRPr kumimoji="1" lang="ja-JP" altLang="en-US" sz="1400" b="1" dirty="0">
              <a:latin typeface="Arial"/>
              <a:cs typeface="Arial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6282CC-D8E8-D3D6-FA13-79E089CCFCED}"/>
              </a:ext>
            </a:extLst>
          </p:cNvPr>
          <p:cNvSpPr txBox="1"/>
          <p:nvPr/>
        </p:nvSpPr>
        <p:spPr>
          <a:xfrm>
            <a:off x="1149557" y="3790720"/>
            <a:ext cx="4981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Arial"/>
                <a:cs typeface="Arial"/>
              </a:rPr>
              <a:t>EUV Lithography Exposure Tool (NXE3400B from ASML)</a:t>
            </a:r>
            <a:endParaRPr kumimoji="1" lang="ja-JP" altLang="en-US" sz="1400" b="1" dirty="0">
              <a:latin typeface="Arial"/>
              <a:cs typeface="Arial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1AC9D76-F8AD-94CC-9A17-2FCA39120DA7}"/>
              </a:ext>
            </a:extLst>
          </p:cNvPr>
          <p:cNvGrpSpPr/>
          <p:nvPr/>
        </p:nvGrpSpPr>
        <p:grpSpPr>
          <a:xfrm>
            <a:off x="1084550" y="1366250"/>
            <a:ext cx="5569669" cy="2444311"/>
            <a:chOff x="144398" y="1366250"/>
            <a:chExt cx="5569669" cy="2444311"/>
          </a:xfrm>
        </p:grpSpPr>
        <p:pic>
          <p:nvPicPr>
            <p:cNvPr id="21" name="図 20" descr="コンピュータ, 男, 立つ, キッチン が含まれている画像&#10;&#10;自動的に生成された説明">
              <a:extLst>
                <a:ext uri="{FF2B5EF4-FFF2-40B4-BE49-F238E27FC236}">
                  <a16:creationId xmlns:a16="http://schemas.microsoft.com/office/drawing/2014/main" id="{62BC462C-C39A-8B01-D1F4-E3A51F7A8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398" y="1366250"/>
              <a:ext cx="5068571" cy="2444311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F9E108A-F69A-69A4-2CBC-D9226554E825}"/>
                </a:ext>
              </a:extLst>
            </p:cNvPr>
            <p:cNvSpPr txBox="1"/>
            <p:nvPr/>
          </p:nvSpPr>
          <p:spPr>
            <a:xfrm>
              <a:off x="4711870" y="2706672"/>
              <a:ext cx="1002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LPP Vessel</a:t>
              </a:r>
              <a:endParaRPr kumimoji="1" lang="ja-JP" altLang="en-US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円/楕円 22">
              <a:extLst>
                <a:ext uri="{FF2B5EF4-FFF2-40B4-BE49-F238E27FC236}">
                  <a16:creationId xmlns:a16="http://schemas.microsoft.com/office/drawing/2014/main" id="{7D0001B3-F6A9-408F-1EDD-F835623AFC54}"/>
                </a:ext>
              </a:extLst>
            </p:cNvPr>
            <p:cNvSpPr/>
            <p:nvPr/>
          </p:nvSpPr>
          <p:spPr>
            <a:xfrm>
              <a:off x="3823154" y="2943412"/>
              <a:ext cx="819552" cy="711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4D4A758E-F8A0-E4FE-4784-31CB27F77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4105" y="1890278"/>
              <a:ext cx="1189528" cy="588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図 2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B55E5D75-B408-6039-CD47-323F2FBC1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53" y="2415250"/>
            <a:ext cx="444335" cy="141956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AA791F6-1271-C670-D55F-293EB07DD03D}"/>
              </a:ext>
            </a:extLst>
          </p:cNvPr>
          <p:cNvSpPr txBox="1"/>
          <p:nvPr/>
        </p:nvSpPr>
        <p:spPr>
          <a:xfrm>
            <a:off x="9322467" y="1151236"/>
            <a:ext cx="25474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Fomenkov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Source Workshop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2019.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5420847-755F-4515-356C-E54398CF4E11}"/>
              </a:ext>
            </a:extLst>
          </p:cNvPr>
          <p:cNvSpPr txBox="1"/>
          <p:nvPr/>
        </p:nvSpPr>
        <p:spPr>
          <a:xfrm>
            <a:off x="7060055" y="3869904"/>
            <a:ext cx="4742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Arial"/>
                <a:cs typeface="Arial"/>
              </a:rPr>
              <a:t>Laser-Produced </a:t>
            </a:r>
            <a:r>
              <a:rPr lang="en-US" altLang="ja-JP" sz="1400" b="1" dirty="0">
                <a:latin typeface="Arial"/>
                <a:cs typeface="Arial"/>
              </a:rPr>
              <a:t>P</a:t>
            </a:r>
            <a:r>
              <a:rPr kumimoji="1" lang="en-US" altLang="ja-JP" sz="1400" b="1" dirty="0">
                <a:latin typeface="Arial"/>
                <a:cs typeface="Arial"/>
              </a:rPr>
              <a:t>lasma(LPP) source and EUV optics </a:t>
            </a:r>
            <a:endParaRPr kumimoji="1" lang="ja-JP" altLang="en-US" sz="1400" b="1" dirty="0">
              <a:latin typeface="Arial"/>
              <a:cs typeface="Arial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73E70C5-5E08-8DB8-89D4-5A46F528AEDF}"/>
              </a:ext>
            </a:extLst>
          </p:cNvPr>
          <p:cNvSpPr txBox="1"/>
          <p:nvPr/>
        </p:nvSpPr>
        <p:spPr>
          <a:xfrm>
            <a:off x="7343143" y="6509424"/>
            <a:ext cx="2892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Arial"/>
                <a:cs typeface="Arial"/>
              </a:rPr>
              <a:t>EUV spectrum from LPP source</a:t>
            </a:r>
            <a:endParaRPr kumimoji="1" lang="ja-JP" altLang="en-US" sz="1400" b="1" dirty="0">
              <a:latin typeface="Arial"/>
              <a:cs typeface="Arial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264785F-85EA-0F9F-7E3D-4F373DB59D62}"/>
              </a:ext>
            </a:extLst>
          </p:cNvPr>
          <p:cNvSpPr txBox="1"/>
          <p:nvPr/>
        </p:nvSpPr>
        <p:spPr>
          <a:xfrm>
            <a:off x="2869532" y="4081726"/>
            <a:ext cx="2470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Fomenkov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, EUVL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Workshop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2015.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9D7B435-155D-51E8-5C48-6D6D666F9460}"/>
              </a:ext>
            </a:extLst>
          </p:cNvPr>
          <p:cNvGrpSpPr/>
          <p:nvPr/>
        </p:nvGrpSpPr>
        <p:grpSpPr>
          <a:xfrm>
            <a:off x="6897931" y="4138034"/>
            <a:ext cx="3552772" cy="2416096"/>
            <a:chOff x="7093879" y="4056389"/>
            <a:chExt cx="3552772" cy="2416096"/>
          </a:xfrm>
        </p:grpSpPr>
        <p:pic>
          <p:nvPicPr>
            <p:cNvPr id="34" name="図 33" descr="グラフ&#10;&#10;自動的に生成された説明">
              <a:extLst>
                <a:ext uri="{FF2B5EF4-FFF2-40B4-BE49-F238E27FC236}">
                  <a16:creationId xmlns:a16="http://schemas.microsoft.com/office/drawing/2014/main" id="{7B2A57BD-A375-B1AA-143A-2DE21EC03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3879" y="4056389"/>
              <a:ext cx="3552772" cy="2416096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A82DED3-4629-ACB7-C548-B6D331565581}"/>
                </a:ext>
              </a:extLst>
            </p:cNvPr>
            <p:cNvSpPr txBox="1"/>
            <p:nvPr/>
          </p:nvSpPr>
          <p:spPr>
            <a:xfrm>
              <a:off x="9163773" y="4877370"/>
              <a:ext cx="331304" cy="1425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25200" rIns="18000" bIns="18000" rtlCol="0" anchor="ctr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Mo/Si</a:t>
              </a:r>
              <a:endParaRPr kumimoji="1" lang="ja-JP" alt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円/楕円 5">
            <a:extLst>
              <a:ext uri="{FF2B5EF4-FFF2-40B4-BE49-F238E27FC236}">
                <a16:creationId xmlns:a16="http://schemas.microsoft.com/office/drawing/2014/main" id="{D7F877FC-C9B5-269F-635F-7FD407E4E39A}"/>
              </a:ext>
            </a:extLst>
          </p:cNvPr>
          <p:cNvSpPr/>
          <p:nvPr/>
        </p:nvSpPr>
        <p:spPr>
          <a:xfrm>
            <a:off x="3640285" y="2082545"/>
            <a:ext cx="1138854" cy="86086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7775A3C-0E30-E67D-8959-97CC29CD9436}"/>
              </a:ext>
            </a:extLst>
          </p:cNvPr>
          <p:cNvCxnSpPr>
            <a:cxnSpLocks/>
          </p:cNvCxnSpPr>
          <p:nvPr/>
        </p:nvCxnSpPr>
        <p:spPr>
          <a:xfrm flipH="1">
            <a:off x="5356170" y="2943411"/>
            <a:ext cx="470028" cy="5081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B8F9805-1E2B-FDD5-0E65-81ED881654EE}"/>
              </a:ext>
            </a:extLst>
          </p:cNvPr>
          <p:cNvSpPr txBox="1"/>
          <p:nvPr/>
        </p:nvSpPr>
        <p:spPr>
          <a:xfrm>
            <a:off x="5623390" y="1622659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 optics</a:t>
            </a:r>
            <a:endParaRPr kumimoji="1" lang="ja-JP" altLang="en-US" sz="1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88D2282-5AB8-B648-90BC-9336D1587B4A}"/>
              </a:ext>
            </a:extLst>
          </p:cNvPr>
          <p:cNvCxnSpPr>
            <a:cxnSpLocks/>
          </p:cNvCxnSpPr>
          <p:nvPr/>
        </p:nvCxnSpPr>
        <p:spPr>
          <a:xfrm flipV="1">
            <a:off x="3940393" y="2980407"/>
            <a:ext cx="117634" cy="3344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341A0-072D-8650-4673-7C62EEB10B8A}"/>
              </a:ext>
            </a:extLst>
          </p:cNvPr>
          <p:cNvSpPr txBox="1"/>
          <p:nvPr/>
        </p:nvSpPr>
        <p:spPr>
          <a:xfrm>
            <a:off x="3551110" y="3273350"/>
            <a:ext cx="1049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Wafer stage</a:t>
            </a:r>
            <a:endParaRPr kumimoji="1" lang="ja-JP" altLang="en-US" sz="1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003E122-0A36-D9AA-AEC6-0AF539C2C18B}"/>
              </a:ext>
            </a:extLst>
          </p:cNvPr>
          <p:cNvGrpSpPr/>
          <p:nvPr/>
        </p:nvGrpSpPr>
        <p:grpSpPr>
          <a:xfrm>
            <a:off x="6857685" y="1403832"/>
            <a:ext cx="4483778" cy="2475429"/>
            <a:chOff x="6857685" y="1403832"/>
            <a:chExt cx="4483778" cy="2475429"/>
          </a:xfrm>
        </p:grpSpPr>
        <p:pic>
          <p:nvPicPr>
            <p:cNvPr id="30" name="図 29" descr="ダイアグラム&#10;&#10;自動的に生成された説明">
              <a:extLst>
                <a:ext uri="{FF2B5EF4-FFF2-40B4-BE49-F238E27FC236}">
                  <a16:creationId xmlns:a16="http://schemas.microsoft.com/office/drawing/2014/main" id="{C9DDCE07-2433-EECF-94A8-2D1BA33D6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10141" y="1454571"/>
              <a:ext cx="4231322" cy="2424690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BEA821E-8898-DC37-D40E-016D5BE45BC8}"/>
                </a:ext>
              </a:extLst>
            </p:cNvPr>
            <p:cNvSpPr txBox="1"/>
            <p:nvPr/>
          </p:nvSpPr>
          <p:spPr>
            <a:xfrm>
              <a:off x="7762046" y="1891733"/>
              <a:ext cx="12057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Droplet Generator</a:t>
              </a:r>
              <a:endParaRPr kumimoji="1" lang="ja-JP" altLang="en-US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420C26DE-549A-73B5-8064-016F2E91F91F}"/>
                </a:ext>
              </a:extLst>
            </p:cNvPr>
            <p:cNvSpPr txBox="1"/>
            <p:nvPr/>
          </p:nvSpPr>
          <p:spPr>
            <a:xfrm>
              <a:off x="6857685" y="1403832"/>
              <a:ext cx="26052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100" u="sng" dirty="0">
                  <a:latin typeface="Arial" panose="020B0604020202020204" pitchFamily="34" charset="0"/>
                  <a:cs typeface="Arial" panose="020B0604020202020204" pitchFamily="34" charset="0"/>
                </a:rPr>
                <a:t>Contamination of </a:t>
              </a:r>
              <a:r>
                <a:rPr kumimoji="1" lang="en-US" altLang="ja-JP" sz="1100" u="sng" dirty="0">
                  <a:latin typeface="Arial" panose="020B0604020202020204" pitchFamily="34" charset="0"/>
                  <a:cs typeface="Arial" panose="020B0604020202020204" pitchFamily="34" charset="0"/>
                </a:rPr>
                <a:t>tin debris is an issue.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F7B7C5F-6189-AC0F-DE46-11C81924B632}"/>
              </a:ext>
            </a:extLst>
          </p:cNvPr>
          <p:cNvSpPr txBox="1"/>
          <p:nvPr/>
        </p:nvSpPr>
        <p:spPr>
          <a:xfrm>
            <a:off x="10358439" y="6151479"/>
            <a:ext cx="1696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Fomenkov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kumimoji="1" lang="en-US" altLang="ja-JP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Source Workshop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2019.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891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9880B23-D979-BC4A-8BB2-9D25E56B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5000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Current State of EUV Lithography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1E7285F-1C0A-594D-BFED-E8EAEFBB9FA3}"/>
              </a:ext>
            </a:extLst>
          </p:cNvPr>
          <p:cNvSpPr/>
          <p:nvPr/>
        </p:nvSpPr>
        <p:spPr>
          <a:xfrm>
            <a:off x="649218" y="6406839"/>
            <a:ext cx="11204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Volume Manufacturing started with a 250-W LPP source and high-NA project is in progress.</a:t>
            </a:r>
            <a:endParaRPr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60C096F-F6D8-2695-AB5D-E4C7B7D37F92}"/>
              </a:ext>
            </a:extLst>
          </p:cNvPr>
          <p:cNvGrpSpPr>
            <a:grpSpLocks noChangeAspect="1"/>
          </p:cNvGrpSpPr>
          <p:nvPr/>
        </p:nvGrpSpPr>
        <p:grpSpPr>
          <a:xfrm>
            <a:off x="6279358" y="1201834"/>
            <a:ext cx="5241836" cy="2376000"/>
            <a:chOff x="5640609" y="3686373"/>
            <a:chExt cx="5824264" cy="2640000"/>
          </a:xfrm>
        </p:grpSpPr>
        <p:pic>
          <p:nvPicPr>
            <p:cNvPr id="16" name="図 15" descr="ダイアグラム, 概略図&#10;&#10;自動的に生成された説明">
              <a:extLst>
                <a:ext uri="{FF2B5EF4-FFF2-40B4-BE49-F238E27FC236}">
                  <a16:creationId xmlns:a16="http://schemas.microsoft.com/office/drawing/2014/main" id="{7C984CCD-FB01-F049-8D21-C521E474B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0609" y="3686373"/>
              <a:ext cx="5824264" cy="26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2F931B8-AC1C-2442-9A04-D80FF7D5D945}"/>
                </a:ext>
              </a:extLst>
            </p:cNvPr>
            <p:cNvSpPr txBox="1"/>
            <p:nvPr/>
          </p:nvSpPr>
          <p:spPr>
            <a:xfrm>
              <a:off x="6154117" y="3731763"/>
              <a:ext cx="2901651" cy="6497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New Apple computer chips</a:t>
              </a:r>
            </a:p>
            <a:p>
              <a:pPr algn="ctr"/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5 nm node (EUV)</a:t>
              </a:r>
              <a:endParaRPr lang="ja-JP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0A8A29B-38F6-CF1C-5E99-41961C496CBE}"/>
              </a:ext>
            </a:extLst>
          </p:cNvPr>
          <p:cNvGrpSpPr/>
          <p:nvPr/>
        </p:nvGrpSpPr>
        <p:grpSpPr>
          <a:xfrm>
            <a:off x="6756448" y="3648986"/>
            <a:ext cx="5032726" cy="2706574"/>
            <a:chOff x="6756448" y="3648986"/>
            <a:chExt cx="5032726" cy="2706574"/>
          </a:xfrm>
        </p:grpSpPr>
        <p:pic>
          <p:nvPicPr>
            <p:cNvPr id="7" name="図 6" descr="紫, テーブル, 表示, 色付け が含まれている画像&#10;&#10;自動的に生成された説明">
              <a:extLst>
                <a:ext uri="{FF2B5EF4-FFF2-40B4-BE49-F238E27FC236}">
                  <a16:creationId xmlns:a16="http://schemas.microsoft.com/office/drawing/2014/main" id="{570F5434-F15D-2CC3-EAAE-39686E3B5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6448" y="3714361"/>
              <a:ext cx="2580131" cy="2641199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7B06517-5C28-76C6-2E08-80FE7761EE5F}"/>
                </a:ext>
              </a:extLst>
            </p:cNvPr>
            <p:cNvSpPr txBox="1"/>
            <p:nvPr/>
          </p:nvSpPr>
          <p:spPr>
            <a:xfrm>
              <a:off x="9494250" y="5893895"/>
              <a:ext cx="22949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J. van </a:t>
              </a:r>
              <a:r>
                <a:rPr lang="en-US" altLang="ja-JP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Schoot</a:t>
              </a:r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</a:p>
            <a:p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altLang="ja-JP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 EUV-FEL Workshop (2021).</a:t>
              </a:r>
              <a:endParaRPr lang="ja-JP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477F3A8-FD08-E7AB-AF9A-D51F94A0C872}"/>
                </a:ext>
              </a:extLst>
            </p:cNvPr>
            <p:cNvSpPr txBox="1"/>
            <p:nvPr/>
          </p:nvSpPr>
          <p:spPr>
            <a:xfrm>
              <a:off x="9370988" y="5591126"/>
              <a:ext cx="219951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High-NA optics design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C96BC52-97D0-F568-7B91-49526A39EF5F}"/>
                </a:ext>
              </a:extLst>
            </p:cNvPr>
            <p:cNvSpPr txBox="1"/>
            <p:nvPr/>
          </p:nvSpPr>
          <p:spPr>
            <a:xfrm>
              <a:off x="9336579" y="3648986"/>
              <a:ext cx="16466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Improved wavefront</a:t>
              </a:r>
              <a:endParaRPr kumimoji="1" lang="ja-JP" altLang="en-US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205F512-BD28-385F-EA4D-7F4FE64BB060}"/>
                </a:ext>
              </a:extLst>
            </p:cNvPr>
            <p:cNvSpPr txBox="1"/>
            <p:nvPr/>
          </p:nvSpPr>
          <p:spPr>
            <a:xfrm>
              <a:off x="9336578" y="4053337"/>
              <a:ext cx="17235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 </a:t>
              </a:r>
              <a:r>
                <a:rPr kumimoji="1" lang="en-US" altLang="ja-JP" sz="12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ttransmission</a:t>
              </a:r>
              <a:endParaRPr kumimoji="1" lang="ja-JP" altLang="en-US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4BE8AA3-399E-6B2A-6582-F4CD76B2C6EE}"/>
                </a:ext>
              </a:extLst>
            </p:cNvPr>
            <p:cNvSpPr txBox="1"/>
            <p:nvPr/>
          </p:nvSpPr>
          <p:spPr>
            <a:xfrm>
              <a:off x="9286202" y="4480965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High-NA</a:t>
              </a:r>
              <a:endParaRPr kumimoji="1" lang="ja-JP" altLang="en-US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8502BB7-B6A6-0279-A563-D271AF6A30A4}"/>
                </a:ext>
              </a:extLst>
            </p:cNvPr>
            <p:cNvSpPr txBox="1"/>
            <p:nvPr/>
          </p:nvSpPr>
          <p:spPr>
            <a:xfrm>
              <a:off x="9346032" y="4867747"/>
              <a:ext cx="203882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LPP source power:</a:t>
              </a:r>
            </a:p>
            <a:p>
              <a:r>
                <a:rPr lang="en-US" altLang="ja-JP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ja-JP" sz="1600" b="1" baseline="-250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LPP </a:t>
              </a:r>
              <a:r>
                <a:rPr lang="en-US" altLang="ja-JP" sz="16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250 W</a:t>
              </a:r>
            </a:p>
          </p:txBody>
        </p:sp>
        <p:sp>
          <p:nvSpPr>
            <p:cNvPr id="11" name="右矢印 10">
              <a:extLst>
                <a:ext uri="{FF2B5EF4-FFF2-40B4-BE49-F238E27FC236}">
                  <a16:creationId xmlns:a16="http://schemas.microsoft.com/office/drawing/2014/main" id="{812B8FB4-ED53-E78D-39D3-75904925D140}"/>
                </a:ext>
              </a:extLst>
            </p:cNvPr>
            <p:cNvSpPr/>
            <p:nvPr/>
          </p:nvSpPr>
          <p:spPr>
            <a:xfrm>
              <a:off x="7714277" y="5000311"/>
              <a:ext cx="256036" cy="16927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319A9791-7445-4014-AF42-77915C3F0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17" y="3661009"/>
            <a:ext cx="5638612" cy="2770995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CC94580-119C-ED86-9CA5-114F1152B6AE}"/>
              </a:ext>
            </a:extLst>
          </p:cNvPr>
          <p:cNvSpPr/>
          <p:nvPr/>
        </p:nvSpPr>
        <p:spPr>
          <a:xfrm>
            <a:off x="2275275" y="3908172"/>
            <a:ext cx="3398836" cy="261610"/>
          </a:xfrm>
          <a:prstGeom prst="rect">
            <a:avLst/>
          </a:prstGeom>
        </p:spPr>
        <p:txBody>
          <a:bodyPr wrap="none" lIns="90000">
            <a:spAutoFit/>
          </a:bodyPr>
          <a:lstStyle/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J. van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Schoot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et al., 5</a:t>
            </a:r>
            <a:r>
              <a:rPr lang="en-US" altLang="ja-JP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EUV FEL Workshop (2021).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C5B2971-6572-F0E2-746E-730DE3424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016" y="1193793"/>
            <a:ext cx="4726523" cy="2392082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99D2179-4875-0B0D-F8B1-F977C25E6649}"/>
              </a:ext>
            </a:extLst>
          </p:cNvPr>
          <p:cNvSpPr txBox="1"/>
          <p:nvPr/>
        </p:nvSpPr>
        <p:spPr>
          <a:xfrm>
            <a:off x="3974693" y="1218176"/>
            <a:ext cx="15680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nm node (EUV)</a:t>
            </a:r>
            <a:endParaRPr lang="ja-JP" altLang="en-US" sz="140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73C20D6-EE2B-58AD-F428-FA6AD1688D9D}"/>
              </a:ext>
            </a:extLst>
          </p:cNvPr>
          <p:cNvSpPr txBox="1"/>
          <p:nvPr/>
        </p:nvSpPr>
        <p:spPr>
          <a:xfrm>
            <a:off x="1015593" y="1218176"/>
            <a:ext cx="154721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processor</a:t>
            </a:r>
            <a:endParaRPr lang="ja-JP" altLang="en-US" sz="140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DCFC94E-1893-CF3E-5F9E-2622CAC9FAEC}"/>
              </a:ext>
            </a:extLst>
          </p:cNvPr>
          <p:cNvSpPr txBox="1"/>
          <p:nvPr/>
        </p:nvSpPr>
        <p:spPr>
          <a:xfrm>
            <a:off x="1138868" y="3107704"/>
            <a:ext cx="4250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>
                <a:solidFill>
                  <a:schemeClr val="bg1"/>
                </a:solidFill>
              </a:rPr>
              <a:t>https://semiconductor.samsung.com/processor/mobile-processor/exynos-9825/</a:t>
            </a:r>
          </a:p>
        </p:txBody>
      </p:sp>
    </p:spTree>
    <p:extLst>
      <p:ext uri="{BB962C8B-B14F-4D97-AF65-F5344CB8AC3E}">
        <p14:creationId xmlns:p14="http://schemas.microsoft.com/office/powerpoint/2010/main" val="1451918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9880B23-D979-BC4A-8BB2-9D25E56B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11" y="-2161"/>
            <a:ext cx="10515600" cy="1122971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Stochastic Effects in EUV Lithography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4EF514-2B1F-F240-AC08-95C4F9ADCB5E}"/>
              </a:ext>
            </a:extLst>
          </p:cNvPr>
          <p:cNvSpPr txBox="1"/>
          <p:nvPr/>
        </p:nvSpPr>
        <p:spPr>
          <a:xfrm>
            <a:off x="1695999" y="6466301"/>
            <a:ext cx="899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EUV power is needed for suppressing the stochastic effects at a high throughput. </a:t>
            </a:r>
          </a:p>
        </p:txBody>
      </p:sp>
      <p:sp>
        <p:nvSpPr>
          <p:cNvPr id="22" name="矢印: 下 8">
            <a:extLst>
              <a:ext uri="{FF2B5EF4-FFF2-40B4-BE49-F238E27FC236}">
                <a16:creationId xmlns:a16="http://schemas.microsoft.com/office/drawing/2014/main" id="{2E92CDB6-BFCE-6D46-9115-75561851F6EF}"/>
              </a:ext>
            </a:extLst>
          </p:cNvPr>
          <p:cNvSpPr/>
          <p:nvPr/>
        </p:nvSpPr>
        <p:spPr>
          <a:xfrm>
            <a:off x="6037907" y="4087669"/>
            <a:ext cx="318207" cy="336000"/>
          </a:xfrm>
          <a:prstGeom prst="downArrow">
            <a:avLst/>
          </a:prstGeom>
          <a:solidFill>
            <a:srgbClr val="0432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4" name="図 13" descr="グラフ&#10;&#10;自動的に生成された説明">
            <a:extLst>
              <a:ext uri="{FF2B5EF4-FFF2-40B4-BE49-F238E27FC236}">
                <a16:creationId xmlns:a16="http://schemas.microsoft.com/office/drawing/2014/main" id="{171F21FC-37A3-02E1-08F0-A72E3F5C4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640" y="1288157"/>
            <a:ext cx="5384535" cy="231376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102F315-58DB-4933-5396-AA04D6E2AC37}"/>
              </a:ext>
            </a:extLst>
          </p:cNvPr>
          <p:cNvSpPr txBox="1"/>
          <p:nvPr/>
        </p:nvSpPr>
        <p:spPr>
          <a:xfrm>
            <a:off x="8923721" y="1235330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</a:t>
            </a: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92.5 eV)</a:t>
            </a:r>
            <a:endParaRPr kumimoji="1" lang="ja-JP" altLang="en-US" sz="2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391AE7F-7C9B-1F1D-B1A6-B945E7C6D1BF}"/>
              </a:ext>
            </a:extLst>
          </p:cNvPr>
          <p:cNvSpPr txBox="1"/>
          <p:nvPr/>
        </p:nvSpPr>
        <p:spPr>
          <a:xfrm>
            <a:off x="1600714" y="1243871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ArF</a:t>
            </a:r>
            <a:r>
              <a:rPr lang="en-US" altLang="ja-JP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 eV)</a:t>
            </a:r>
            <a:endParaRPr kumimoji="1" lang="ja-JP" altLang="en-US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571F5CA-A61F-2C84-7498-FAC2F749B973}"/>
              </a:ext>
            </a:extLst>
          </p:cNvPr>
          <p:cNvSpPr txBox="1"/>
          <p:nvPr/>
        </p:nvSpPr>
        <p:spPr>
          <a:xfrm>
            <a:off x="8931766" y="2875384"/>
            <a:ext cx="2246128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6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photons/J</a:t>
            </a:r>
          </a:p>
          <a:p>
            <a:r>
              <a:rPr lang="en-US" altLang="ja-JP" sz="186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EUV Lithography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401400-063F-F704-48A7-7CA31ABE6C58}"/>
              </a:ext>
            </a:extLst>
          </p:cNvPr>
          <p:cNvSpPr txBox="1"/>
          <p:nvPr/>
        </p:nvSpPr>
        <p:spPr>
          <a:xfrm>
            <a:off x="4030187" y="3613024"/>
            <a:ext cx="3804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Absorbed photon distribution</a:t>
            </a:r>
            <a:endParaRPr kumimoji="1" lang="ja-JP" altLang="en-US" sz="2000" b="1">
              <a:solidFill>
                <a:srgbClr val="009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259DFCE-6393-75E7-2C79-C1EED6BDBF84}"/>
              </a:ext>
            </a:extLst>
          </p:cNvPr>
          <p:cNvSpPr txBox="1"/>
          <p:nvPr/>
        </p:nvSpPr>
        <p:spPr>
          <a:xfrm>
            <a:off x="1359400" y="1595626"/>
            <a:ext cx="2108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Dose = 10 </a:t>
            </a:r>
            <a:r>
              <a:rPr kumimoji="1" lang="en-US" altLang="ja-JP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kumimoji="1" lang="en-US" altLang="ja-JP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altLang="ja-JP" b="1" i="1" dirty="0"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 /</a:t>
            </a:r>
            <a:r>
              <a:rPr lang="en-US" altLang="ja-JP" b="1" dirty="0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kumimoji="1" lang="en-US" altLang="ja-JP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absorbed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366528</a:t>
            </a:r>
          </a:p>
          <a:p>
            <a:r>
              <a:rPr lang="en-US" altLang="ja-JP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absorbed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2354 keV</a:t>
            </a:r>
            <a:endParaRPr kumimoji="1" lang="ja-JP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BB190D9-275C-4319-4AFF-2604DF91D95E}"/>
              </a:ext>
            </a:extLst>
          </p:cNvPr>
          <p:cNvSpPr txBox="1"/>
          <p:nvPr/>
        </p:nvSpPr>
        <p:spPr>
          <a:xfrm>
            <a:off x="8774361" y="1568286"/>
            <a:ext cx="2108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Dose = 10 </a:t>
            </a:r>
            <a:r>
              <a:rPr kumimoji="1" lang="en-US" altLang="ja-JP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kumimoji="1" lang="en-US" altLang="ja-JP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altLang="ja-JP" b="1" i="1" dirty="0"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 /</a:t>
            </a:r>
            <a:r>
              <a:rPr lang="en-US" altLang="ja-JP" b="1" dirty="0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kumimoji="1" lang="en-US" altLang="ja-JP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absorbed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25328</a:t>
            </a:r>
          </a:p>
          <a:p>
            <a:r>
              <a:rPr lang="en-US" altLang="ja-JP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absorbed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2326 keV</a:t>
            </a:r>
            <a:endParaRPr kumimoji="1" lang="ja-JP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92FAC07-02AA-37C3-B891-1D244637D86C}"/>
              </a:ext>
            </a:extLst>
          </p:cNvPr>
          <p:cNvSpPr txBox="1"/>
          <p:nvPr/>
        </p:nvSpPr>
        <p:spPr>
          <a:xfrm>
            <a:off x="8309884" y="35373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J. J.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Biafore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</a:p>
          <a:p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Proc SPIE 7273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(2009) 727343.</a:t>
            </a:r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四角形: 角を丸くする 7">
            <a:extLst>
              <a:ext uri="{FF2B5EF4-FFF2-40B4-BE49-F238E27FC236}">
                <a16:creationId xmlns:a16="http://schemas.microsoft.com/office/drawing/2014/main" id="{ED9BD825-D24C-93CB-E992-11E03D04CE25}"/>
              </a:ext>
            </a:extLst>
          </p:cNvPr>
          <p:cNvSpPr>
            <a:spLocks noChangeAspect="1"/>
          </p:cNvSpPr>
          <p:nvPr/>
        </p:nvSpPr>
        <p:spPr>
          <a:xfrm>
            <a:off x="1038087" y="1176125"/>
            <a:ext cx="10421601" cy="2822900"/>
          </a:xfrm>
          <a:prstGeom prst="roundRect">
            <a:avLst>
              <a:gd name="adj" fmla="val 82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1599644-E8FF-B321-630C-6E03B78AD2B7}"/>
              </a:ext>
            </a:extLst>
          </p:cNvPr>
          <p:cNvGrpSpPr/>
          <p:nvPr/>
        </p:nvGrpSpPr>
        <p:grpSpPr>
          <a:xfrm>
            <a:off x="833471" y="4487307"/>
            <a:ext cx="11148040" cy="1952712"/>
            <a:chOff x="833471" y="4487307"/>
            <a:chExt cx="11148040" cy="1952712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81B6DA80-FCD0-6D42-A440-1E51682318CD}"/>
                </a:ext>
              </a:extLst>
            </p:cNvPr>
            <p:cNvSpPr txBox="1"/>
            <p:nvPr/>
          </p:nvSpPr>
          <p:spPr>
            <a:xfrm>
              <a:off x="4323568" y="6124723"/>
              <a:ext cx="3217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Defects caused by stochastic effects </a:t>
              </a:r>
              <a:endParaRPr lang="ja-JP" alt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図 44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BC5855C6-9124-032A-C0F5-7D6022A6D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471" y="4487307"/>
              <a:ext cx="5249162" cy="1620000"/>
            </a:xfrm>
            <a:prstGeom prst="rect">
              <a:avLst/>
            </a:prstGeom>
          </p:spPr>
        </p:pic>
        <p:pic>
          <p:nvPicPr>
            <p:cNvPr id="47" name="図 46" descr="ダイアグラム&#10;&#10;低い精度で自動的に生成された説明">
              <a:extLst>
                <a:ext uri="{FF2B5EF4-FFF2-40B4-BE49-F238E27FC236}">
                  <a16:creationId xmlns:a16="http://schemas.microsoft.com/office/drawing/2014/main" id="{7E731207-8337-7602-61D6-0E67B6E96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8031" y="4487307"/>
              <a:ext cx="5329433" cy="1620000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E9852E9E-81D0-88DF-A948-E79583D4B60B}"/>
                </a:ext>
              </a:extLst>
            </p:cNvPr>
            <p:cNvSpPr txBox="1"/>
            <p:nvPr/>
          </p:nvSpPr>
          <p:spPr>
            <a:xfrm>
              <a:off x="8128148" y="6163020"/>
              <a:ext cx="38533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P. De </a:t>
              </a:r>
              <a:r>
                <a:rPr lang="en-US" altLang="ja-JP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Bisschop</a:t>
              </a:r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altLang="ja-JP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Proc SPIE </a:t>
              </a:r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9048 (2014) 904809.</a:t>
              </a:r>
              <a:endParaRPr lang="ja-JP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8952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9880B23-D979-BC4A-8BB2-9D25E56B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445"/>
            <a:ext cx="10515600" cy="1261885"/>
          </a:xfrm>
        </p:spPr>
        <p:txBody>
          <a:bodyPr>
            <a:normAutofit/>
          </a:bodyPr>
          <a:lstStyle/>
          <a:p>
            <a:pPr algn="ctr"/>
            <a:r>
              <a:rPr lang="en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Required EUV Power in Future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E2C3CEA-3A22-6D44-A50F-879145FB8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495" y="1199617"/>
            <a:ext cx="9120000" cy="512749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43F6866-2B37-404A-838C-F168339B9055}"/>
              </a:ext>
            </a:extLst>
          </p:cNvPr>
          <p:cNvGrpSpPr/>
          <p:nvPr/>
        </p:nvGrpSpPr>
        <p:grpSpPr>
          <a:xfrm>
            <a:off x="6623720" y="4969277"/>
            <a:ext cx="3718195" cy="1261884"/>
            <a:chOff x="5455250" y="1427094"/>
            <a:chExt cx="2788646" cy="946413"/>
          </a:xfrm>
        </p:grpSpPr>
        <p:sp>
          <p:nvSpPr>
            <p:cNvPr id="24" name="四角形: 角を丸くする 7">
              <a:extLst>
                <a:ext uri="{FF2B5EF4-FFF2-40B4-BE49-F238E27FC236}">
                  <a16:creationId xmlns:a16="http://schemas.microsoft.com/office/drawing/2014/main" id="{16474A49-5272-724E-9658-BCC8E33B51DD}"/>
                </a:ext>
              </a:extLst>
            </p:cNvPr>
            <p:cNvSpPr/>
            <p:nvPr/>
          </p:nvSpPr>
          <p:spPr>
            <a:xfrm>
              <a:off x="5455250" y="1427094"/>
              <a:ext cx="2788646" cy="94641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8F7A9E8-E0FA-1241-831F-D01650C2DC3B}"/>
                </a:ext>
              </a:extLst>
            </p:cNvPr>
            <p:cNvSpPr txBox="1"/>
            <p:nvPr/>
          </p:nvSpPr>
          <p:spPr>
            <a:xfrm>
              <a:off x="5455250" y="1427094"/>
              <a:ext cx="278864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u="sng" dirty="0">
                  <a:latin typeface="Arial" panose="020B0604020202020204" pitchFamily="34" charset="0"/>
                  <a:cs typeface="Arial" panose="020B0604020202020204" pitchFamily="34" charset="0"/>
                </a:rPr>
                <a:t>Required EUV power at maximum throughput of future scanners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N3 (3nm node) </a:t>
              </a:r>
              <a:r>
                <a:rPr lang="en-US" altLang="ja-JP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</a:t>
              </a:r>
              <a:r>
                <a:rPr lang="en-US" altLang="ja-JP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1.5 kW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N2 (2nm node) </a:t>
              </a:r>
              <a:r>
                <a:rPr lang="en-US" altLang="ja-JP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</a:t>
              </a:r>
              <a:r>
                <a:rPr lang="en-US" altLang="ja-JP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2.8 kW</a:t>
              </a:r>
              <a:endParaRPr lang="ja-JP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B0543ED-3370-9A46-A6F9-B654769C8287}"/>
              </a:ext>
            </a:extLst>
          </p:cNvPr>
          <p:cNvSpPr/>
          <p:nvPr/>
        </p:nvSpPr>
        <p:spPr>
          <a:xfrm>
            <a:off x="1732757" y="5923753"/>
            <a:ext cx="41771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S. Inoue (KIOXIA), 4th EUV-FEL Workshop (2019)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FC3B33C-77B0-D243-8175-377D4345C7CD}"/>
              </a:ext>
            </a:extLst>
          </p:cNvPr>
          <p:cNvSpPr/>
          <p:nvPr/>
        </p:nvSpPr>
        <p:spPr>
          <a:xfrm>
            <a:off x="2044542" y="6354824"/>
            <a:ext cx="78646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 lithography will require a more powerful EUV source in future. </a:t>
            </a:r>
            <a:endParaRPr lang="ja-JP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67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D597007-CED4-1748-9CA1-7AD0D4A7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16"/>
            <a:ext cx="10515600" cy="1142613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ja-JP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2FC289B-026D-8F4A-AC3D-1F6034D9F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738"/>
            <a:ext cx="9294564" cy="4542303"/>
          </a:xfrm>
        </p:spPr>
        <p:txBody>
          <a:bodyPr>
            <a:noAutofit/>
          </a:bodyPr>
          <a:lstStyle/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 Lithography</a:t>
            </a:r>
          </a:p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 based EUV-FEL Light Source</a:t>
            </a:r>
          </a:p>
          <a:p>
            <a:pPr marL="300600" indent="-300600">
              <a:spcBef>
                <a:spcPts val="3200"/>
              </a:spcBef>
            </a:pPr>
            <a:r>
              <a:rPr lang="en-US" altLang="ja-JP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ja-JP" altLang="en-US" sz="400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858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1.3|8.8|10.1|1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1.3|8.8|10.1|1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1.3|8.8|10.1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44D26690-78E5-6546-8A13-4EFD6970A2AE}" vid="{477AE1AD-E9EA-EF46-8D86-0CDDF60AA87F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テーマ</Template>
  <TotalTime>7403</TotalTime>
  <Words>2557</Words>
  <Application>Microsoft Macintosh PowerPoint</Application>
  <PresentationFormat>ワイド画面</PresentationFormat>
  <Paragraphs>454</Paragraphs>
  <Slides>24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4" baseType="lpstr">
      <vt:lpstr>システムフォント（レギュラー）</vt:lpstr>
      <vt:lpstr>游ゴシック</vt:lpstr>
      <vt:lpstr>游ゴシック Light</vt:lpstr>
      <vt:lpstr>Arial</vt:lpstr>
      <vt:lpstr>Cambria Math</vt:lpstr>
      <vt:lpstr>Symbol</vt:lpstr>
      <vt:lpstr>Times</vt:lpstr>
      <vt:lpstr>Times New Roman</vt:lpstr>
      <vt:lpstr>Wingdings</vt:lpstr>
      <vt:lpstr>Office テーマ</vt:lpstr>
      <vt:lpstr>ERL based EUV-FEL light source for lithography </vt:lpstr>
      <vt:lpstr>Outline</vt:lpstr>
      <vt:lpstr>Outline</vt:lpstr>
      <vt:lpstr>Moore’s Law &amp; Lithography</vt:lpstr>
      <vt:lpstr>EUVL Exposure Tool &amp; LPP Source</vt:lpstr>
      <vt:lpstr>Current State of EUV Lithography</vt:lpstr>
      <vt:lpstr>Stochastic Effects in EUV Lithography</vt:lpstr>
      <vt:lpstr>Required EUV Power in Future</vt:lpstr>
      <vt:lpstr>Outline</vt:lpstr>
      <vt:lpstr>ERL Based EUV-FEL Light Source</vt:lpstr>
      <vt:lpstr>Injector &amp; Bunch Compression Simulation</vt:lpstr>
      <vt:lpstr>FEL Simulation</vt:lpstr>
      <vt:lpstr>Bunch Decompression &amp; Deceleration Simulation</vt:lpstr>
      <vt:lpstr>Optical Beamline</vt:lpstr>
      <vt:lpstr>Upgrade Scheme to BEUV FEL</vt:lpstr>
      <vt:lpstr>Polarization Effect &amp; Control</vt:lpstr>
      <vt:lpstr>Electricity Consumption</vt:lpstr>
      <vt:lpstr>Potential Problems in EUV-FEL</vt:lpstr>
      <vt:lpstr>Potential Problems in EUV-FEL</vt:lpstr>
      <vt:lpstr>Outline</vt:lpstr>
      <vt:lpstr>Summary</vt:lpstr>
      <vt:lpstr>Acknowledgement (1)</vt:lpstr>
      <vt:lpstr>Acknowledgement (2)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中村 典雄</dc:creator>
  <cp:lastModifiedBy>中村 典雄</cp:lastModifiedBy>
  <cp:revision>448</cp:revision>
  <cp:lastPrinted>2022-07-20T08:29:38Z</cp:lastPrinted>
  <dcterms:created xsi:type="dcterms:W3CDTF">2022-05-02T05:44:35Z</dcterms:created>
  <dcterms:modified xsi:type="dcterms:W3CDTF">2022-09-28T02:39:56Z</dcterms:modified>
</cp:coreProperties>
</file>