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31"/>
  </p:notesMasterIdLst>
  <p:sldIdLst>
    <p:sldId id="256" r:id="rId3"/>
    <p:sldId id="1009" r:id="rId4"/>
    <p:sldId id="1014" r:id="rId5"/>
    <p:sldId id="302" r:id="rId6"/>
    <p:sldId id="321" r:id="rId7"/>
    <p:sldId id="303" r:id="rId8"/>
    <p:sldId id="305" r:id="rId9"/>
    <p:sldId id="290" r:id="rId10"/>
    <p:sldId id="1015" r:id="rId11"/>
    <p:sldId id="325" r:id="rId12"/>
    <p:sldId id="326" r:id="rId13"/>
    <p:sldId id="327" r:id="rId14"/>
    <p:sldId id="329" r:id="rId15"/>
    <p:sldId id="264" r:id="rId16"/>
    <p:sldId id="1011" r:id="rId17"/>
    <p:sldId id="273" r:id="rId18"/>
    <p:sldId id="1016" r:id="rId19"/>
    <p:sldId id="1020" r:id="rId20"/>
    <p:sldId id="307" r:id="rId21"/>
    <p:sldId id="1018" r:id="rId22"/>
    <p:sldId id="1023" r:id="rId23"/>
    <p:sldId id="1022" r:id="rId24"/>
    <p:sldId id="1017" r:id="rId25"/>
    <p:sldId id="291" r:id="rId26"/>
    <p:sldId id="1021" r:id="rId27"/>
    <p:sldId id="322" r:id="rId28"/>
    <p:sldId id="323" r:id="rId29"/>
    <p:sldId id="331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68"/>
    <p:restoredTop sz="94694"/>
  </p:normalViewPr>
  <p:slideViewPr>
    <p:cSldViewPr snapToGrid="0" snapToObjects="1" showGuides="1">
      <p:cViewPr varScale="1">
        <p:scale>
          <a:sx n="82" d="100"/>
          <a:sy n="82" d="100"/>
        </p:scale>
        <p:origin x="262" y="5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286EF-3A0D-4A29-A364-6ABD9C56C092}" type="datetimeFigureOut">
              <a:rPr lang="de-DE" smtClean="0"/>
              <a:t>01.10.2022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4EBB9-CFCF-4710-9B0F-6B0D7B00F7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727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FDF9E-FFF0-4D86-90E4-1271FF9B4920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913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FBC29A-82AF-48A0-A3B5-44AEC7E01B36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1698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88B3C831-8866-5943-A72E-21EE02F5F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E48A55-E0B8-424B-95B6-3A0D0D91BD32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0B4CF61-3B5A-354C-8E1F-15368B511F76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4F70FFA-A043-4244-B922-187E97E17A9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9F57E8-BB47-A240-A36F-B10767DD9A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01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1093FA7-221D-4247-A390-7D91E96268DA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2579C8D-1662-814A-94CF-0A5B0BF035D7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72B1721-16DB-DF4B-A164-13A0CB2D9EF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2E8E623-C457-3F4D-BE8F-ABE02B6C60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61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7FA7762-F342-2C42-9BD3-2E72F449704D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8060C6F-56DB-7942-B148-CB0C6D5D61D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D1BBFEB-3E67-FD4F-807A-43BFE1BD67F4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A2510BD-8190-1D47-B0B8-3BA6E7160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63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4DC9A74-9A58-6040-989B-7157C94340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8F8316E-E582-934A-BAA0-3FB020EC8B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DBC66D2-3E1D-474C-B73F-E6E58D0DE1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BD9E304-4BF1-4846-9F94-976E38EFF647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8D0C2E3-CF31-5248-93F1-1D3F2FFCD8ED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C90FDFE-2A79-1A4E-86D5-BDB2C9470DC3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2301FB7-9EE7-434F-ADEA-214EA98FBA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23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3D1A84A-3A74-0049-B8B2-4FDE1E3681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7093588D-F929-F647-9CF9-F051E2F185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499207F-A36E-924D-B0FE-6ED3E0E069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4767EDA-7041-A447-8CB1-F8A8DB28126E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AE028D9-B78C-314C-885B-8D9556EBB619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E96DD6C-525B-1A4E-9909-F676FEABE105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F120CAA-B384-0F4C-AB0B-F4867B5007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88F92C1-ED7A-B044-B855-9C85D82968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070CD44-E214-C04B-B59B-A9E5F94FA4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DFA84BFB-3C40-494D-865D-74231817AD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D4558E2-3E0F-7B4D-986D-4BBBE694644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A20CCB3-6D05-A64A-98D9-A3F9F0BD8B3E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C27E568-4EB2-0B4D-8F31-26EA4D263C0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66475FB-9447-A34D-9F89-0FF3947163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41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D01C216-A861-B34B-BE30-B2B6F4F607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46565DCF-6250-AD45-8AC9-A3DF93267D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A5A0C93D-3CAA-EC40-8EA9-F4A2B11AD2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B4F5C9C-65A2-C54F-A5A0-6E0CE99ED8B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C9F5DD4-9193-D541-877D-D32AFFC2480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16E4B05-3FB2-7A4D-B3C1-A33BF9B75CAE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4C01044-2ED8-5A4A-A588-8D8CB511DD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516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954DE49-7371-4D4F-B552-07D668AA06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39251EA5-8489-704C-8235-BF6782A14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00EDDBB1-3774-E147-A2FE-BF389DE0AF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AD56469-2121-D849-82C5-DBA0F8883348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353D75A-64F7-E341-A0FE-509FC6236A44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6FEC29B-EA12-7C48-A818-A717D44AA722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EEF0E7D-EAC1-4F4D-86CE-8D1744D86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27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Inhalt nu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1219243" y="253373"/>
            <a:ext cx="7734277" cy="439719"/>
          </a:xfrm>
        </p:spPr>
        <p:txBody>
          <a:bodyPr/>
          <a:lstStyle>
            <a:lvl1pPr>
              <a:defRPr cap="all">
                <a:latin typeface="+mn-lt"/>
              </a:defRPr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582419" y="1018800"/>
            <a:ext cx="11562252" cy="825104"/>
          </a:xfrm>
        </p:spPr>
        <p:txBody>
          <a:bodyPr/>
          <a:lstStyle>
            <a:lvl1pPr marL="0" indent="0">
              <a:lnSpc>
                <a:spcPts val="3733"/>
              </a:lnSpc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3"/>
          </p:nvPr>
        </p:nvSpPr>
        <p:spPr bwMode="auto">
          <a:xfrm>
            <a:off x="575012" y="1988878"/>
            <a:ext cx="9480577" cy="481350"/>
          </a:xfrm>
        </p:spPr>
        <p:txBody>
          <a:bodyPr>
            <a:spAutoFit/>
          </a:bodyPr>
          <a:lstStyle>
            <a:lvl1pPr marL="353475" indent="-353475">
              <a:lnSpc>
                <a:spcPts val="3200"/>
              </a:lnSpc>
              <a:buFont typeface="Arial"/>
              <a:buChar char="•"/>
              <a:defRPr sz="2400" b="0" cap="none">
                <a:solidFill>
                  <a:schemeClr val="tx1"/>
                </a:solidFill>
                <a:latin typeface="+mn-lt"/>
              </a:defRPr>
            </a:lvl1pPr>
            <a:lvl2pPr>
              <a:lnSpc>
                <a:spcPts val="3200"/>
              </a:lnSpc>
              <a:buFont typeface="Arial"/>
              <a:buChar char="•"/>
              <a:defRPr b="1"/>
            </a:lvl2pPr>
          </a:lstStyle>
          <a:p>
            <a:pPr lvl="0">
              <a:defRPr/>
            </a:pPr>
            <a:r>
              <a:rPr lang="de-DE"/>
              <a:t>Textmasterformate durch Klicken</a:t>
            </a:r>
            <a:endParaRPr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4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1E0BE69-7476-4EA3-919A-AD7EE24D45DF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8769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965" y="66907"/>
            <a:ext cx="11853747" cy="101272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4965" y="1159728"/>
            <a:ext cx="11853747" cy="516301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C52E-FD24-4F46-B0E7-8ABBE0D94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3933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6CCC77F-9184-834F-94BB-65A77A303564}"/>
              </a:ext>
            </a:extLst>
          </p:cNvPr>
          <p:cNvSpPr/>
          <p:nvPr userDrawn="1"/>
        </p:nvSpPr>
        <p:spPr>
          <a:xfrm>
            <a:off x="0" y="1615931"/>
            <a:ext cx="12192000" cy="4153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019FB14-7253-3C45-B457-58627D062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CD8B890-6558-464D-910F-C155A0C8B31A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179FF9D-CAB4-A34F-8F9E-C225142A800B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72B70AD-1A85-924B-9CEA-8E9274046E3F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A48C1D8-199C-7640-B8B4-2F5B8128E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74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494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mit 2 Fotos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5602" y="1018800"/>
            <a:ext cx="11562252" cy="825104"/>
          </a:xfrm>
        </p:spPr>
        <p:txBody>
          <a:bodyPr/>
          <a:lstStyle>
            <a:lvl1pPr marL="0" indent="0">
              <a:lnSpc>
                <a:spcPts val="2800"/>
              </a:lnSpc>
              <a:defRPr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190987" y="2435224"/>
            <a:ext cx="6667547" cy="312201"/>
          </a:xfrm>
        </p:spPr>
        <p:txBody>
          <a:bodyPr wrap="square">
            <a:spAutoFit/>
          </a:bodyPr>
          <a:lstStyle>
            <a:lvl1pPr marL="0" indent="0">
              <a:lnSpc>
                <a:spcPts val="1800"/>
              </a:lnSpc>
              <a:defRPr sz="1400" b="0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/>
              <a:t>Textmasterformate durch Klicken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5115181" y="3429000"/>
            <a:ext cx="6981611" cy="785819"/>
          </a:xfrm>
        </p:spPr>
        <p:txBody>
          <a:bodyPr>
            <a:noAutofit/>
          </a:bodyPr>
          <a:lstStyle>
            <a:lvl1pPr marL="265107" indent="-265107" defTabSz="358766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1pPr>
            <a:lvl2pPr marL="265107" indent="-265107" defTabSz="358766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2pPr>
            <a:lvl3pPr marL="265107" indent="-265107" defTabSz="358766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3pPr>
            <a:lvl4pPr marL="265107" indent="-265107" defTabSz="358766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4pPr>
            <a:lvl5pPr marL="265107" indent="-265107" defTabSz="358766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981A0-9306-4CE0-9644-D793B703208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Georgios Kourkafas  |  TP4 Status and next steps  |  14.02.2018</a:t>
            </a:r>
          </a:p>
        </p:txBody>
      </p:sp>
    </p:spTree>
    <p:extLst>
      <p:ext uri="{BB962C8B-B14F-4D97-AF65-F5344CB8AC3E}">
        <p14:creationId xmlns:p14="http://schemas.microsoft.com/office/powerpoint/2010/main" val="1778167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378041" y="6547727"/>
            <a:ext cx="11283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rgbClr val="C5C5C5"/>
                </a:solidFill>
              </a:defRPr>
            </a:lvl1pPr>
          </a:lstStyle>
          <a:p>
            <a:r>
              <a:rPr lang="en-US" dirty="0"/>
              <a:t>G. </a:t>
            </a:r>
            <a:r>
              <a:rPr lang="en-US" dirty="0" err="1"/>
              <a:t>Klemz</a:t>
            </a:r>
            <a:r>
              <a:rPr lang="en-US" dirty="0"/>
              <a:t>: TP4 Report High Brightness Beams 					  Apr 27,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2067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Wissenschaftl_Info_ab_Willkomme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113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Texten und Aufzä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80749" y="421218"/>
            <a:ext cx="11562252" cy="330603"/>
          </a:xfrm>
        </p:spPr>
        <p:txBody>
          <a:bodyPr/>
          <a:lstStyle>
            <a:lvl1pPr marL="0" indent="0">
              <a:lnSpc>
                <a:spcPts val="2800"/>
              </a:lnSpc>
              <a:defRPr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1280748" y="1428737"/>
            <a:ext cx="6667547" cy="283411"/>
          </a:xfrm>
        </p:spPr>
        <p:txBody>
          <a:bodyPr wrap="square"/>
          <a:lstStyle>
            <a:lvl1pPr marL="0" indent="0">
              <a:lnSpc>
                <a:spcPts val="2400"/>
              </a:lnSpc>
              <a:defRPr sz="1800" b="0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/>
              <a:t>Textmasterformate durch Klicken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266571" y="2643182"/>
            <a:ext cx="6981611" cy="785818"/>
          </a:xfrm>
        </p:spPr>
        <p:txBody>
          <a:bodyPr>
            <a:noAutofit/>
          </a:bodyPr>
          <a:lstStyle>
            <a:lvl1pPr marL="265113" indent="-265113" defTabSz="358775">
              <a:lnSpc>
                <a:spcPts val="2400"/>
              </a:lnSpc>
              <a:buClr>
                <a:srgbClr val="009EE0"/>
              </a:buClr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1pPr>
            <a:lvl2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2pPr>
            <a:lvl3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3pPr>
            <a:lvl4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4pPr>
            <a:lvl5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>
                <a:solidFill>
                  <a:srgbClr val="00589C"/>
                </a:solidFill>
              </a:defRPr>
            </a:lvl1pPr>
          </a:lstStyle>
          <a:p>
            <a:pPr>
              <a:defRPr/>
            </a:pPr>
            <a:fld id="{255A8E17-4D99-424E-9DD9-E12265BD313F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6914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C5C95805-47DF-4816-9487-E0414A7EF4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8F191EEA-28FA-46AA-B777-ADFCA32B3D42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2687BE2-EE01-4255-AD87-2AE7940BD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mit Bild und Her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5181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19010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7B437D-28A8-E744-8B2C-38B3F959A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616450"/>
            <a:ext cx="5518150" cy="828675"/>
          </a:xfr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524668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EC40868-FCD5-CE4C-B669-67310C7F37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6A5265E-3CC6-A04A-B1CC-40476DC6B738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4BE76F8-64BC-F840-B7AD-6F40956F78F3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C46DC99-ACC9-3E41-AE07-30C42F1A20E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8409F07A-62E3-4944-A413-C83F68830F06}"/>
              </a:ext>
            </a:extLst>
          </p:cNvPr>
          <p:cNvSpPr txBox="1">
            <a:spLocks/>
          </p:cNvSpPr>
          <p:nvPr userDrawn="1"/>
        </p:nvSpPr>
        <p:spPr>
          <a:xfrm>
            <a:off x="4732778" y="63330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B1284AA7-B9BC-4045-B9CD-53913A01258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8F64809D-29FC-4A3E-942D-53AA1789AC07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C89A1C5-45CC-4A6E-985C-4D9AF6A60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4708128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L </a:t>
            </a:r>
            <a:r>
              <a:rPr lang="de-DE" dirty="0" err="1"/>
              <a:t>sdfasödlfasdf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377983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37100"/>
            <a:ext cx="5518150" cy="14859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Bildunterschrift</a:t>
            </a:r>
          </a:p>
          <a:p>
            <a:pPr lvl="1"/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EF35810-44AF-0840-83B1-2D91259F44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53E7EE6-F204-5D4F-B230-BAFF77E5CF8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E2FD814-93AA-4342-B25F-53DEB6D1EC3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oliennummernplatzhalter 11">
            <a:extLst>
              <a:ext uri="{FF2B5EF4-FFF2-40B4-BE49-F238E27FC236}">
                <a16:creationId xmlns:a16="http://schemas.microsoft.com/office/drawing/2014/main" id="{5694B644-B242-414A-A824-E6F19C82B6EB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C155008D-C5AD-4B7C-B0F3-DF57B76FA5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D632255B-B14F-4D4D-9635-ED3A8A42C796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A46C6E44-73CF-402F-A117-0EB8BB6A2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, Aufzählung,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EA8D11C-DAF2-994C-8FA2-681908273A2A}"/>
              </a:ext>
            </a:extLst>
          </p:cNvPr>
          <p:cNvSpPr/>
          <p:nvPr userDrawn="1"/>
        </p:nvSpPr>
        <p:spPr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2"/>
                </a:solidFill>
                <a:latin typeface="Source Sans Pro Semibold" panose="020B0503030403020204" pitchFamily="34" charset="77"/>
              </a:defRPr>
            </a:lvl1pPr>
          </a:lstStyle>
          <a:p>
            <a:r>
              <a:rPr lang="de-DE" dirty="0"/>
              <a:t>Headline 2 mit Minuskeln blau 16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0650" y="4616450"/>
            <a:ext cx="4743450" cy="92075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Grafikunterschrift</a:t>
            </a:r>
          </a:p>
          <a:p>
            <a:pPr lvl="1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2F7728-3828-E148-8689-E032CF69B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50" y="1752600"/>
            <a:ext cx="5327650" cy="401637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tabLst/>
              <a:defRPr sz="1600" b="1" i="0">
                <a:latin typeface="Source Sans Pro Semibold" panose="020B0503030403020204" pitchFamily="34" charset="77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sldöfjasd</a:t>
            </a:r>
            <a:endParaRPr lang="de-DE" dirty="0"/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940472C-04D3-C542-AA05-7E986A7A905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38900" y="1663700"/>
            <a:ext cx="4775200" cy="2730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FC399EE-FEF3-4B4E-BD82-85157F5349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1136650"/>
            <a:ext cx="4743450" cy="336550"/>
          </a:xfr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i="0"/>
            </a:lvl2pPr>
          </a:lstStyle>
          <a:p>
            <a:pPr lvl="0"/>
            <a:r>
              <a:rPr lang="de-DE" dirty="0"/>
              <a:t>HEADLINE DIAGRAMM</a:t>
            </a:r>
          </a:p>
          <a:p>
            <a:pPr lvl="1"/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A2C33FF2-865D-9D40-A3B2-4DA66009AB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D4D4094-91AD-BE41-8EE5-3435EE6AB5BA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7D737D6-7FDC-4946-B7F5-66DA1F55057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A1ED672-BA78-7C47-8CF6-65C2C729133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ußzeilenplatzhalter 4">
            <a:extLst>
              <a:ext uri="{FF2B5EF4-FFF2-40B4-BE49-F238E27FC236}">
                <a16:creationId xmlns:a16="http://schemas.microsoft.com/office/drawing/2014/main" id="{92D130EE-09C5-4562-B01F-82CF438F311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9" name="Foliennummernplatzhalter 11">
            <a:extLst>
              <a:ext uri="{FF2B5EF4-FFF2-40B4-BE49-F238E27FC236}">
                <a16:creationId xmlns:a16="http://schemas.microsoft.com/office/drawing/2014/main" id="{17BD01ED-2AFF-43B3-8015-2B99F14655BD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01A4782B-740E-4313-BEFE-563700DCF2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de-DE" dirty="0"/>
              <a:t>Headline 2 mit Minuskeln 16 PT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25EA07E5-A9A7-0441-BACA-1C7D4DD5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3403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812D9D2-1609-244F-BA78-890B029A8E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1489472"/>
            <a:ext cx="55181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3787775"/>
            <a:ext cx="535940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EAD8A5D9-3277-4B43-BDFE-7A137AA6DC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787775"/>
            <a:ext cx="551815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750731-1FE8-2145-BCB0-17004C481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C56BF9B-C4EC-5345-B638-4B51EB94675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6A9D78A-23F6-9943-A0C5-A1F77BA1F8ED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4E1F823-F785-7A47-9C2B-F278ECA10181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0FFCF13F-F0A4-4797-B1FA-0869D547A92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5" name="Foliennummernplatzhalter 11">
            <a:extLst>
              <a:ext uri="{FF2B5EF4-FFF2-40B4-BE49-F238E27FC236}">
                <a16:creationId xmlns:a16="http://schemas.microsoft.com/office/drawing/2014/main" id="{2D2A2BE3-79C1-4D64-951E-AA7F68157344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83A2F7B-1200-4552-BD66-D7B1231B8F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gross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836613"/>
            <a:ext cx="11036300" cy="49323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BECBC40-12B4-6544-9137-FC724FA0D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482" y="5892800"/>
            <a:ext cx="11036300" cy="3937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HL FOTO Hier eine Bildunterschrift 16 PT</a:t>
            </a:r>
          </a:p>
          <a:p>
            <a:pPr lvl="1"/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CC11A70-984F-604F-A0EF-DD019FBD9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DF22E1C-5236-DC4A-823A-B224459910F6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AB87BA0-F04B-304A-A8E2-4691A896BF5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335503D-3101-704A-A8D5-00B06CF32DC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62C9D941-E501-4C93-BAB9-236302FB1F3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F284B8DB-4E38-453A-950F-69DF20EB3E70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936C09E-9B4F-4DAB-9E7D-19E7AC91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4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F221191-A6E8-9242-8605-B99EB79D1860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37BCAFE-08E1-EE44-A49D-24E49CA43D21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BB6F81E-C2CD-B94E-9603-A85C0E56A54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AE9631-A010-4A4E-9B91-981C681DEB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75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62" r:id="rId5"/>
    <p:sldLayoutId id="2147483663" r:id="rId6"/>
    <p:sldLayoutId id="2147483664" r:id="rId7"/>
    <p:sldLayoutId id="2147483665" r:id="rId8"/>
    <p:sldLayoutId id="2147483667" r:id="rId9"/>
    <p:sldLayoutId id="2147483669" r:id="rId10"/>
    <p:sldLayoutId id="2147483668" r:id="rId11"/>
    <p:sldLayoutId id="2147483666" r:id="rId12"/>
    <p:sldLayoutId id="2147483674" r:id="rId13"/>
    <p:sldLayoutId id="2147483670" r:id="rId14"/>
    <p:sldLayoutId id="2147483671" r:id="rId15"/>
    <p:sldLayoutId id="2147483672" r:id="rId16"/>
    <p:sldLayoutId id="2147483673" r:id="rId17"/>
    <p:sldLayoutId id="2147483676" r:id="rId18"/>
    <p:sldLayoutId id="2147483677" r:id="rId19"/>
    <p:sldLayoutId id="2147483678" r:id="rId20"/>
    <p:sldLayoutId id="2147483679" r:id="rId21"/>
    <p:sldLayoutId id="2147483680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4" descr="Wissenschaftl_Info_b_Kopf.bmp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38252" y="412751"/>
            <a:ext cx="11688233" cy="32226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061451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7842243-F1F7-47DF-BB68-EC61CF50744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99" y="0"/>
            <a:ext cx="1440160" cy="432048"/>
          </a:xfrm>
          <a:prstGeom prst="rect">
            <a:avLst/>
          </a:prstGeom>
        </p:spPr>
      </p:pic>
      <p:sp>
        <p:nvSpPr>
          <p:cNvPr id="2" name="Rechteck 1"/>
          <p:cNvSpPr/>
          <p:nvPr userDrawn="1"/>
        </p:nvSpPr>
        <p:spPr>
          <a:xfrm>
            <a:off x="143339" y="6555523"/>
            <a:ext cx="78728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00589C"/>
                </a:solidFill>
              </a:rPr>
              <a:t>bERLinPro</a:t>
            </a:r>
            <a:r>
              <a:rPr lang="en-US" sz="1000" dirty="0">
                <a:solidFill>
                  <a:srgbClr val="00589C"/>
                </a:solidFill>
              </a:rPr>
              <a:t> </a:t>
            </a:r>
            <a:r>
              <a:rPr lang="en-US" sz="1000">
                <a:solidFill>
                  <a:srgbClr val="00589C"/>
                </a:solidFill>
              </a:rPr>
              <a:t>Machine Advisory</a:t>
            </a:r>
            <a:r>
              <a:rPr lang="en-US" sz="1000" baseline="0">
                <a:solidFill>
                  <a:srgbClr val="00589C"/>
                </a:solidFill>
              </a:rPr>
              <a:t> </a:t>
            </a:r>
            <a:r>
              <a:rPr lang="en-US" sz="1000">
                <a:solidFill>
                  <a:srgbClr val="00589C"/>
                </a:solidFill>
              </a:rPr>
              <a:t>Committee </a:t>
            </a:r>
            <a:r>
              <a:rPr lang="en-US" sz="1000" dirty="0">
                <a:solidFill>
                  <a:srgbClr val="00589C"/>
                </a:solidFill>
              </a:rPr>
              <a:t>Meeting  12-13.Oct. 2015   Axel Neumann</a:t>
            </a:r>
          </a:p>
        </p:txBody>
      </p:sp>
    </p:spTree>
    <p:extLst>
      <p:ext uri="{BB962C8B-B14F-4D97-AF65-F5344CB8AC3E}">
        <p14:creationId xmlns:p14="http://schemas.microsoft.com/office/powerpoint/2010/main" val="216899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5156200" indent="-51562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100" b="1" kern="1200" cap="none" baseline="0">
          <a:solidFill>
            <a:srgbClr val="00589C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922963" indent="-1809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tabLst>
          <a:tab pos="1169988" algn="l"/>
        </a:tabLst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3248025" algn="l" rtl="0" eaLnBrk="0" fontAlgn="base" hangingPunct="0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7" Type="http://schemas.openxmlformats.org/officeDocument/2006/relationships/image" Target="../media/image61.tif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jpg"/><Relationship Id="rId5" Type="http://schemas.openxmlformats.org/officeDocument/2006/relationships/image" Target="../media/image87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3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0.gif"/><Relationship Id="rId4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23.jpeg"/><Relationship Id="rId7" Type="http://schemas.microsoft.com/office/2007/relationships/hdphoto" Target="../media/hdphoto1.wdp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5.jpeg"/><Relationship Id="rId5" Type="http://schemas.openxmlformats.org/officeDocument/2006/relationships/image" Target="../media/image20.jpeg"/><Relationship Id="rId10" Type="http://schemas.openxmlformats.org/officeDocument/2006/relationships/image" Target="../media/image50.png"/><Relationship Id="rId4" Type="http://schemas.openxmlformats.org/officeDocument/2006/relationships/image" Target="../media/image124.gif"/><Relationship Id="rId9" Type="http://schemas.openxmlformats.org/officeDocument/2006/relationships/image" Target="../media/image12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18" Type="http://schemas.openxmlformats.org/officeDocument/2006/relationships/image" Target="../media/image33.jpeg"/><Relationship Id="rId3" Type="http://schemas.openxmlformats.org/officeDocument/2006/relationships/image" Target="../media/image18.jpeg"/><Relationship Id="rId21" Type="http://schemas.openxmlformats.org/officeDocument/2006/relationships/image" Target="../media/image36.tiff"/><Relationship Id="rId7" Type="http://schemas.openxmlformats.org/officeDocument/2006/relationships/image" Target="../media/image23.jpeg"/><Relationship Id="rId12" Type="http://schemas.openxmlformats.org/officeDocument/2006/relationships/image" Target="../media/image28.gif"/><Relationship Id="rId17" Type="http://schemas.openxmlformats.org/officeDocument/2006/relationships/image" Target="../media/image32.emf"/><Relationship Id="rId2" Type="http://schemas.openxmlformats.org/officeDocument/2006/relationships/notesSlide" Target="../notesSlides/notesSlide1.xml"/><Relationship Id="rId16" Type="http://schemas.openxmlformats.org/officeDocument/2006/relationships/oleObject" Target="../embeddings/oleObject1.bin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24" Type="http://schemas.openxmlformats.org/officeDocument/2006/relationships/image" Target="../media/image39.png"/><Relationship Id="rId5" Type="http://schemas.openxmlformats.org/officeDocument/2006/relationships/image" Target="../media/image21.jpeg"/><Relationship Id="rId15" Type="http://schemas.openxmlformats.org/officeDocument/2006/relationships/image" Target="../media/image31.png"/><Relationship Id="rId23" Type="http://schemas.openxmlformats.org/officeDocument/2006/relationships/image" Target="../media/image38.gif"/><Relationship Id="rId10" Type="http://schemas.openxmlformats.org/officeDocument/2006/relationships/image" Target="../media/image26.jpeg"/><Relationship Id="rId19" Type="http://schemas.openxmlformats.org/officeDocument/2006/relationships/image" Target="../media/image34.png"/><Relationship Id="rId4" Type="http://schemas.openxmlformats.org/officeDocument/2006/relationships/image" Target="../media/image15.gif"/><Relationship Id="rId9" Type="http://schemas.openxmlformats.org/officeDocument/2006/relationships/image" Target="../media/image25.png"/><Relationship Id="rId14" Type="http://schemas.openxmlformats.org/officeDocument/2006/relationships/image" Target="../media/image30.jpeg"/><Relationship Id="rId22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png"/><Relationship Id="rId7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tiff"/><Relationship Id="rId5" Type="http://schemas.openxmlformats.org/officeDocument/2006/relationships/image" Target="../media/image38.gif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6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gif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2BF68-9D67-1742-9239-72676964F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850" y="1786812"/>
            <a:ext cx="9853774" cy="1436073"/>
          </a:xfrm>
        </p:spPr>
        <p:txBody>
          <a:bodyPr>
            <a:noAutofit/>
          </a:bodyPr>
          <a:lstStyle/>
          <a:p>
            <a:r>
              <a:rPr lang="en-US" sz="3600" dirty="0"/>
              <a:t>SRF photo-injector and Booster modules at </a:t>
            </a:r>
            <a:r>
              <a:rPr lang="en-US" sz="3600" dirty="0" err="1"/>
              <a:t>bERLinPro</a:t>
            </a:r>
            <a:r>
              <a:rPr lang="en-US" sz="3600" dirty="0"/>
              <a:t>: Assembly and commissioning status</a:t>
            </a:r>
            <a:endParaRPr lang="de-DE" sz="36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9BB73E2-DDB1-6A45-91FD-42460CE859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 progress be measured?</a:t>
            </a:r>
            <a:endParaRPr lang="de-DE" sz="28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7086CFD-5B14-AA44-A67D-58FA1D5BA6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849" y="4151915"/>
            <a:ext cx="6443437" cy="127383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10/04/22, A. Neumann for the </a:t>
            </a:r>
            <a:r>
              <a:rPr lang="en-US" dirty="0" err="1"/>
              <a:t>Sealab</a:t>
            </a:r>
            <a:r>
              <a:rPr lang="en-US" dirty="0"/>
              <a:t>/</a:t>
            </a:r>
            <a:r>
              <a:rPr lang="en-US" dirty="0" err="1"/>
              <a:t>bERLinPro</a:t>
            </a:r>
            <a:r>
              <a:rPr lang="en-US" dirty="0"/>
              <a:t> SRF Team*</a:t>
            </a:r>
          </a:p>
          <a:p>
            <a:r>
              <a:rPr lang="de-DE" dirty="0"/>
              <a:t>66th ICFA </a:t>
            </a:r>
            <a:r>
              <a:rPr lang="de-DE" dirty="0" err="1"/>
              <a:t>Advanced</a:t>
            </a:r>
            <a:r>
              <a:rPr lang="de-DE" dirty="0"/>
              <a:t> Beam Dynamics Workshop on Energy Recovery </a:t>
            </a:r>
            <a:r>
              <a:rPr lang="de-DE" dirty="0" err="1"/>
              <a:t>Linacs</a:t>
            </a:r>
            <a:endParaRPr lang="de-DE" dirty="0"/>
          </a:p>
          <a:p>
            <a:r>
              <a:rPr lang="de-DE" dirty="0"/>
              <a:t>Cornell University, Ithaca, NY</a:t>
            </a:r>
          </a:p>
          <a:p>
            <a:r>
              <a:rPr lang="de-DE" dirty="0"/>
              <a:t>*A. Frahm, F. Göbel, S. Klauke, H. Plötz, M. Schuster, Y. </a:t>
            </a:r>
            <a:r>
              <a:rPr lang="de-DE" dirty="0" err="1"/>
              <a:t>Tamashevich</a:t>
            </a:r>
            <a:r>
              <a:rPr lang="de-DE" dirty="0"/>
              <a:t>, J. Ullrich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1C41157-3635-415A-B8C8-C5B2CA8A3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7134" y="70207"/>
            <a:ext cx="3612838" cy="1581050"/>
          </a:xfrm>
          <a:prstGeom prst="rect">
            <a:avLst/>
          </a:prstGeom>
        </p:spPr>
      </p:pic>
      <p:pic>
        <p:nvPicPr>
          <p:cNvPr id="11" name="Grafik 10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2D71BDA-3CBC-2792-A8C3-3657BF111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2180">
            <a:off x="8894031" y="5270652"/>
            <a:ext cx="1500272" cy="39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1D0A12-64D1-469A-B62E-4EDB665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57507"/>
            <a:ext cx="11036300" cy="1127481"/>
          </a:xfrm>
        </p:spPr>
        <p:txBody>
          <a:bodyPr/>
          <a:lstStyle/>
          <a:p>
            <a:r>
              <a:rPr lang="en-US" dirty="0"/>
              <a:t>Dark current analysis of Gun 1.0</a:t>
            </a:r>
            <a:br>
              <a:rPr lang="en-US" dirty="0"/>
            </a:br>
            <a:r>
              <a:rPr lang="en-US" sz="2400" dirty="0"/>
              <a:t>Could we have continued with Gun 1.0 as it was from the start?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BFF9DE-A157-4719-BCA7-44873EE6DE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Dark current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ACBAF14-67F4-45F5-B832-3BFFF662F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2313" r="6" b="28775"/>
          <a:stretch/>
        </p:blipFill>
        <p:spPr>
          <a:xfrm>
            <a:off x="0" y="2841171"/>
            <a:ext cx="6553595" cy="404015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28D1649-1C01-44B0-860E-B9B3184126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22" t="9389" r="9724" b="10875"/>
          <a:stretch/>
        </p:blipFill>
        <p:spPr>
          <a:xfrm>
            <a:off x="9046423" y="3528637"/>
            <a:ext cx="2953140" cy="2283101"/>
          </a:xfrm>
          <a:prstGeom prst="rect">
            <a:avLst/>
          </a:prstGeom>
        </p:spPr>
      </p:pic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B9005EB9-AEBB-4A86-9A65-2589D7353A40}"/>
              </a:ext>
            </a:extLst>
          </p:cNvPr>
          <p:cNvGrpSpPr/>
          <p:nvPr/>
        </p:nvGrpSpPr>
        <p:grpSpPr>
          <a:xfrm>
            <a:off x="283745" y="999614"/>
            <a:ext cx="6553595" cy="3505276"/>
            <a:chOff x="283745" y="999614"/>
            <a:chExt cx="6553595" cy="3505276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CF29FB6-53C1-4CB6-9EB0-E392716E0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745" y="999614"/>
              <a:ext cx="2473451" cy="1859210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2A5A0637-C50E-4E89-B277-BE57D8B5A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1602" y="1013895"/>
              <a:ext cx="3755738" cy="2290666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E487862B-7AA5-4CC4-98AE-65690EE3DE54}"/>
                </a:ext>
              </a:extLst>
            </p:cNvPr>
            <p:cNvSpPr txBox="1"/>
            <p:nvPr/>
          </p:nvSpPr>
          <p:spPr>
            <a:xfrm>
              <a:off x="2290665" y="3304561"/>
              <a:ext cx="369453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Measured dark current distributions</a:t>
              </a:r>
              <a:br>
                <a:rPr lang="en-US" dirty="0">
                  <a:solidFill>
                    <a:schemeClr val="tx2"/>
                  </a:solidFill>
                </a:rPr>
              </a:br>
              <a:r>
                <a:rPr lang="en-US" dirty="0">
                  <a:solidFill>
                    <a:schemeClr val="tx2"/>
                  </a:solidFill>
                </a:rPr>
                <a:t>with Solenoid scan (left) on 1</a:t>
              </a:r>
              <a:r>
                <a:rPr lang="en-US" baseline="30000" dirty="0">
                  <a:solidFill>
                    <a:schemeClr val="tx2"/>
                  </a:solidFill>
                </a:rPr>
                <a:t>st</a:t>
              </a:r>
              <a:r>
                <a:rPr lang="en-US" dirty="0">
                  <a:solidFill>
                    <a:schemeClr val="tx2"/>
                  </a:solidFill>
                </a:rPr>
                <a:t> screen</a:t>
              </a:r>
            </a:p>
            <a:p>
              <a:r>
                <a:rPr lang="en-US" dirty="0"/>
                <a:t>      and </a:t>
              </a:r>
              <a:r>
                <a:rPr lang="en-US" dirty="0" err="1"/>
                <a:t>I</a:t>
              </a:r>
              <a:r>
                <a:rPr lang="en-US" baseline="-25000" dirty="0" err="1"/>
                <a:t>dark</a:t>
              </a:r>
              <a:r>
                <a:rPr lang="en-US" baseline="-25000" dirty="0"/>
                <a:t> </a:t>
              </a:r>
              <a:r>
                <a:rPr lang="en-US" dirty="0"/>
                <a:t>(E</a:t>
              </a:r>
              <a:r>
                <a:rPr lang="en-US" baseline="-25000" dirty="0"/>
                <a:t>0</a:t>
              </a:r>
              <a:r>
                <a:rPr lang="en-US" dirty="0"/>
                <a:t>) at different stages of</a:t>
              </a:r>
              <a:br>
                <a:rPr lang="en-US" dirty="0"/>
              </a:br>
              <a:r>
                <a:rPr lang="en-US" dirty="0"/>
                <a:t>                 assembly/operation</a:t>
              </a:r>
              <a:endParaRPr lang="de-DE" dirty="0"/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60E99449-7151-42D9-B6B5-9C3A9CD4F98C}"/>
              </a:ext>
            </a:extLst>
          </p:cNvPr>
          <p:cNvSpPr txBox="1"/>
          <p:nvPr/>
        </p:nvSpPr>
        <p:spPr>
          <a:xfrm>
            <a:off x="8879478" y="5829166"/>
            <a:ext cx="2964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Simulated dark current on 1</a:t>
            </a:r>
            <a:r>
              <a:rPr lang="en-US" baseline="30000" dirty="0">
                <a:solidFill>
                  <a:schemeClr val="tx2"/>
                </a:solidFill>
              </a:rPr>
              <a:t>st</a:t>
            </a:r>
            <a:r>
              <a:rPr lang="en-US" dirty="0">
                <a:solidFill>
                  <a:schemeClr val="tx2"/>
                </a:solidFill>
              </a:rPr>
              <a:t>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view screen 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BDAD896-2B3B-4DAA-89B7-13B7CF91CAC9}"/>
              </a:ext>
            </a:extLst>
          </p:cNvPr>
          <p:cNvSpPr txBox="1"/>
          <p:nvPr/>
        </p:nvSpPr>
        <p:spPr>
          <a:xfrm>
            <a:off x="283745" y="4729361"/>
            <a:ext cx="569675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Goal:</a:t>
            </a:r>
          </a:p>
          <a:p>
            <a:pPr marL="285750" indent="-285750">
              <a:buFontTx/>
              <a:buChar char="-"/>
            </a:pPr>
            <a:r>
              <a:rPr lang="en-US" dirty="0"/>
              <a:t>Recreate situation of Gun 1.0 at</a:t>
            </a:r>
            <a:br>
              <a:rPr lang="en-US" dirty="0"/>
            </a:br>
            <a:r>
              <a:rPr lang="en-US" dirty="0"/>
              <a:t>  </a:t>
            </a:r>
            <a:r>
              <a:rPr lang="en-US" dirty="0" err="1"/>
              <a:t>Gunlab</a:t>
            </a:r>
            <a:r>
              <a:rPr lang="en-US" dirty="0"/>
              <a:t> and assembly stages</a:t>
            </a:r>
          </a:p>
          <a:p>
            <a:pPr marL="285750" indent="-285750">
              <a:buFontTx/>
              <a:buChar char="-"/>
            </a:pPr>
            <a:r>
              <a:rPr lang="en-US" dirty="0"/>
              <a:t>Simulate dark current from the found</a:t>
            </a:r>
            <a:br>
              <a:rPr lang="en-US" dirty="0"/>
            </a:br>
            <a:r>
              <a:rPr lang="en-US" dirty="0"/>
              <a:t>defects close to the cathode hole opening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Analyze dark current distribution in injector</a:t>
            </a:r>
            <a:br>
              <a:rPr lang="en-US" dirty="0"/>
            </a:br>
            <a:r>
              <a:rPr lang="en-US" dirty="0"/>
              <a:t>by simulation and varying parameter towards ERL range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C4BFD2E-6C63-4398-A233-6C360515542A}"/>
              </a:ext>
            </a:extLst>
          </p:cNvPr>
          <p:cNvSpPr txBox="1"/>
          <p:nvPr/>
        </p:nvSpPr>
        <p:spPr>
          <a:xfrm rot="1882806">
            <a:off x="3454448" y="5455387"/>
            <a:ext cx="292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Simulated propagation</a:t>
            </a:r>
            <a:endParaRPr lang="de-DE" dirty="0"/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AE299A25-0CED-45C6-AB2C-544985A53BC9}"/>
              </a:ext>
            </a:extLst>
          </p:cNvPr>
          <p:cNvGrpSpPr/>
          <p:nvPr/>
        </p:nvGrpSpPr>
        <p:grpSpPr>
          <a:xfrm>
            <a:off x="4350585" y="1071054"/>
            <a:ext cx="7803123" cy="2347441"/>
            <a:chOff x="4350585" y="1071054"/>
            <a:chExt cx="7803123" cy="2347441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D9FA8DE4-297A-49DE-A0B8-DD589C2CB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7337" y="1071054"/>
              <a:ext cx="4656371" cy="2347441"/>
            </a:xfrm>
            <a:prstGeom prst="rect">
              <a:avLst/>
            </a:prstGeom>
          </p:spPr>
        </p:pic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51B525A8-4E93-451F-A903-4254A23EADDB}"/>
                </a:ext>
              </a:extLst>
            </p:cNvPr>
            <p:cNvSpPr/>
            <p:nvPr/>
          </p:nvSpPr>
          <p:spPr>
            <a:xfrm>
              <a:off x="4350585" y="1290943"/>
              <a:ext cx="415213" cy="32657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F1B44519-5ED9-42A8-92AD-0E508E072E4D}"/>
                </a:ext>
              </a:extLst>
            </p:cNvPr>
            <p:cNvCxnSpPr>
              <a:cxnSpLocks/>
              <a:stCxn id="19" idx="6"/>
            </p:cNvCxnSpPr>
            <p:nvPr/>
          </p:nvCxnSpPr>
          <p:spPr>
            <a:xfrm>
              <a:off x="4765798" y="1454229"/>
              <a:ext cx="3799704" cy="869093"/>
            </a:xfrm>
            <a:prstGeom prst="straightConnector1">
              <a:avLst/>
            </a:prstGeom>
            <a:ln w="158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4B9FFE01-2150-4909-A505-22A5B7253A17}"/>
                </a:ext>
              </a:extLst>
            </p:cNvPr>
            <p:cNvSpPr txBox="1"/>
            <p:nvPr/>
          </p:nvSpPr>
          <p:spPr>
            <a:xfrm>
              <a:off x="8814472" y="1394942"/>
              <a:ext cx="1104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Upstream</a:t>
              </a:r>
              <a:endParaRPr lang="de-DE" dirty="0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5E889461-0F51-4C62-85BC-BF5B15FEEFE8}"/>
                </a:ext>
              </a:extLst>
            </p:cNvPr>
            <p:cNvSpPr txBox="1"/>
            <p:nvPr/>
          </p:nvSpPr>
          <p:spPr>
            <a:xfrm>
              <a:off x="9101207" y="2406718"/>
              <a:ext cx="1516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  <a:r>
                <a:rPr lang="en-US" baseline="30000" dirty="0"/>
                <a:t>st</a:t>
              </a:r>
              <a:r>
                <a:rPr lang="en-US" dirty="0"/>
                <a:t> viewscreen</a:t>
              </a:r>
              <a:endParaRPr lang="de-DE" dirty="0"/>
            </a:p>
          </p:txBody>
        </p: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F63FB070-E0FC-4257-BA35-2EC5F4C2CF6B}"/>
              </a:ext>
            </a:extLst>
          </p:cNvPr>
          <p:cNvSpPr txBox="1"/>
          <p:nvPr/>
        </p:nvSpPr>
        <p:spPr>
          <a:xfrm>
            <a:off x="6606573" y="2291047"/>
            <a:ext cx="2386872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Adjust Fowler</a:t>
            </a:r>
            <a:br>
              <a:rPr lang="en-US" dirty="0"/>
            </a:br>
            <a:r>
              <a:rPr lang="en-US" dirty="0" err="1"/>
              <a:t>Nordheim</a:t>
            </a:r>
            <a:br>
              <a:rPr lang="en-US" dirty="0"/>
            </a:br>
            <a:r>
              <a:rPr lang="en-US" dirty="0"/>
              <a:t>field emission</a:t>
            </a:r>
            <a:br>
              <a:rPr lang="en-US" dirty="0"/>
            </a:br>
            <a:r>
              <a:rPr lang="en-US" dirty="0"/>
              <a:t>to measured</a:t>
            </a:r>
          </a:p>
          <a:p>
            <a:r>
              <a:rPr lang="en-US" dirty="0"/>
              <a:t>values.</a:t>
            </a:r>
          </a:p>
          <a:p>
            <a:r>
              <a:rPr lang="en-US" dirty="0"/>
              <a:t>Measured dark current</a:t>
            </a:r>
            <a:br>
              <a:rPr lang="en-US" dirty="0"/>
            </a:br>
            <a:r>
              <a:rPr lang="en-US" dirty="0"/>
              <a:t>downstream is only</a:t>
            </a:r>
            <a:br>
              <a:rPr lang="en-US" dirty="0"/>
            </a:br>
            <a:r>
              <a:rPr lang="en-US" dirty="0"/>
              <a:t>fraction of real amount</a:t>
            </a:r>
            <a:br>
              <a:rPr lang="en-US" dirty="0"/>
            </a:br>
            <a:r>
              <a:rPr lang="en-US" dirty="0"/>
              <a:t>of current and depends</a:t>
            </a:r>
            <a:br>
              <a:rPr lang="en-US" dirty="0"/>
            </a:br>
            <a:r>
              <a:rPr lang="en-US" dirty="0"/>
              <a:t>on solenoid settings</a:t>
            </a:r>
          </a:p>
          <a:p>
            <a:r>
              <a:rPr lang="en-US" dirty="0"/>
              <a:t>E</a:t>
            </a:r>
            <a:r>
              <a:rPr lang="en-US" baseline="-25000" dirty="0"/>
              <a:t>0</a:t>
            </a:r>
            <a:r>
              <a:rPr lang="en-US" dirty="0"/>
              <a:t>=30 MV/m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100µA vs 100 mA at </a:t>
            </a:r>
            <a:br>
              <a:rPr lang="en-US" sz="1600" dirty="0"/>
            </a:br>
            <a:r>
              <a:rPr lang="en-US" sz="1600" dirty="0"/>
              <a:t>cavity exit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20µA vs 100 mA 1m</a:t>
            </a:r>
            <a:br>
              <a:rPr lang="en-US" sz="1600" dirty="0"/>
            </a:br>
            <a:r>
              <a:rPr lang="en-US" sz="1600" dirty="0"/>
              <a:t>downstream: 2</a:t>
            </a:r>
            <a:r>
              <a:rPr lang="en-US" sz="1600" baseline="30000" dirty="0"/>
              <a:t>.</a:t>
            </a:r>
            <a:r>
              <a:rPr lang="en-US" sz="1600" dirty="0"/>
              <a:t>10</a:t>
            </a:r>
            <a:r>
              <a:rPr lang="en-US" sz="1600" baseline="30000" dirty="0"/>
              <a:t>-4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losses!!! </a:t>
            </a:r>
            <a:endParaRPr lang="de-DE" sz="1600" dirty="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6E91B1FE-AF4D-4185-A3C4-6DEA4CB3AB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7" t="17128" r="2667" b="24036"/>
          <a:stretch/>
        </p:blipFill>
        <p:spPr>
          <a:xfrm>
            <a:off x="192437" y="4228930"/>
            <a:ext cx="1291241" cy="299287"/>
          </a:xfrm>
          <a:prstGeom prst="rect">
            <a:avLst/>
          </a:prstGeom>
        </p:spPr>
      </p:pic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74D51D9E-AEAD-4023-A03E-D58B1458DDAA}"/>
              </a:ext>
            </a:extLst>
          </p:cNvPr>
          <p:cNvCxnSpPr/>
          <p:nvPr/>
        </p:nvCxnSpPr>
        <p:spPr>
          <a:xfrm flipH="1" flipV="1">
            <a:off x="283745" y="3256384"/>
            <a:ext cx="420716" cy="886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91B93B2F-7EC1-47CB-86CC-FEF959432807}"/>
              </a:ext>
            </a:extLst>
          </p:cNvPr>
          <p:cNvSpPr txBox="1"/>
          <p:nvPr/>
        </p:nvSpPr>
        <p:spPr>
          <a:xfrm>
            <a:off x="3848878" y="4512221"/>
            <a:ext cx="122039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</a:rPr>
              <a:t>1</a:t>
            </a:r>
            <a:r>
              <a:rPr lang="en-US" sz="1400" baseline="30000" dirty="0">
                <a:solidFill>
                  <a:schemeClr val="accent3"/>
                </a:solidFill>
              </a:rPr>
              <a:t>st</a:t>
            </a:r>
            <a:r>
              <a:rPr lang="en-US" sz="1400" dirty="0">
                <a:solidFill>
                  <a:schemeClr val="accent3"/>
                </a:solidFill>
              </a:rPr>
              <a:t> viewscreen</a:t>
            </a:r>
            <a:endParaRPr lang="de-DE" sz="1400" dirty="0">
              <a:solidFill>
                <a:schemeClr val="accent3"/>
              </a:solidFill>
            </a:endParaRP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F3A909FB-7927-4DEF-ABB2-22C0E9B105E8}"/>
              </a:ext>
            </a:extLst>
          </p:cNvPr>
          <p:cNvCxnSpPr/>
          <p:nvPr/>
        </p:nvCxnSpPr>
        <p:spPr>
          <a:xfrm flipH="1">
            <a:off x="3503645" y="4819998"/>
            <a:ext cx="345233" cy="64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A6F9DD63-B133-46DA-8188-E8CB533DFA01}"/>
              </a:ext>
            </a:extLst>
          </p:cNvPr>
          <p:cNvSpPr txBox="1"/>
          <p:nvPr/>
        </p:nvSpPr>
        <p:spPr>
          <a:xfrm>
            <a:off x="1298840" y="3031538"/>
            <a:ext cx="938847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</a:rPr>
              <a:t>Cavity exit</a:t>
            </a:r>
            <a:endParaRPr lang="de-DE" sz="1400" dirty="0">
              <a:solidFill>
                <a:schemeClr val="accent3"/>
              </a:solidFill>
            </a:endParaRPr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FF2E120B-6484-4C46-9F02-55695D1B70FA}"/>
              </a:ext>
            </a:extLst>
          </p:cNvPr>
          <p:cNvCxnSpPr/>
          <p:nvPr/>
        </p:nvCxnSpPr>
        <p:spPr>
          <a:xfrm flipH="1">
            <a:off x="1110343" y="3304561"/>
            <a:ext cx="188497" cy="146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EE4EFF2B-6840-492B-85D6-0C48B6F526D5}"/>
              </a:ext>
            </a:extLst>
          </p:cNvPr>
          <p:cNvSpPr txBox="1"/>
          <p:nvPr/>
        </p:nvSpPr>
        <p:spPr>
          <a:xfrm>
            <a:off x="5585428" y="6176085"/>
            <a:ext cx="1260217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</a:rPr>
              <a:t>2</a:t>
            </a:r>
            <a:r>
              <a:rPr lang="en-US" sz="1400" baseline="30000" dirty="0">
                <a:solidFill>
                  <a:schemeClr val="accent3"/>
                </a:solidFill>
              </a:rPr>
              <a:t>nd</a:t>
            </a:r>
            <a:r>
              <a:rPr lang="en-US" sz="1400" dirty="0">
                <a:solidFill>
                  <a:schemeClr val="accent3"/>
                </a:solidFill>
              </a:rPr>
              <a:t> viewscreen</a:t>
            </a:r>
            <a:endParaRPr lang="de-DE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68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7" grpId="0"/>
      <p:bldP spid="23" grpId="0"/>
      <p:bldP spid="29" grpId="0" animBg="1"/>
      <p:bldP spid="32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D05BED-3949-497C-8B2C-C0C6D5590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169475"/>
            <a:ext cx="11036300" cy="1476375"/>
          </a:xfrm>
        </p:spPr>
        <p:txBody>
          <a:bodyPr/>
          <a:lstStyle/>
          <a:p>
            <a:r>
              <a:rPr lang="en-US" dirty="0"/>
              <a:t>Screen based beam measurements with dark current</a:t>
            </a: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1D762DE-9559-4E06-8C5D-4CBF679FB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3045" y="1341329"/>
            <a:ext cx="5881323" cy="4410993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DA3DE7A-B4FF-49E5-891B-B67E13880E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Gunlab</a:t>
            </a:r>
            <a:r>
              <a:rPr lang="en-US" dirty="0"/>
              <a:t> and defect analyzed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2322D70-4C83-4638-AFFB-5E5701C60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1" y="1090734"/>
            <a:ext cx="5703259" cy="467653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D0E582D-809F-4239-B1A9-8DFB005C83DB}"/>
              </a:ext>
            </a:extLst>
          </p:cNvPr>
          <p:cNvSpPr txBox="1"/>
          <p:nvPr/>
        </p:nvSpPr>
        <p:spPr>
          <a:xfrm>
            <a:off x="10025743" y="1341329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</a:t>
            </a:r>
            <a:r>
              <a:rPr lang="en-US" baseline="-25000" dirty="0" err="1"/>
              <a:t>kin</a:t>
            </a:r>
            <a:r>
              <a:rPr lang="en-US" dirty="0"/>
              <a:t> (eV)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A565945-484E-45AB-A436-30A288542B7D}"/>
              </a:ext>
            </a:extLst>
          </p:cNvPr>
          <p:cNvSpPr txBox="1"/>
          <p:nvPr/>
        </p:nvSpPr>
        <p:spPr>
          <a:xfrm>
            <a:off x="7828502" y="4576526"/>
            <a:ext cx="121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Screen size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E7A407E-773A-47FB-9DA0-164321AE27C0}"/>
              </a:ext>
            </a:extLst>
          </p:cNvPr>
          <p:cNvSpPr txBox="1"/>
          <p:nvPr/>
        </p:nvSpPr>
        <p:spPr>
          <a:xfrm>
            <a:off x="7080334" y="1363102"/>
            <a:ext cx="21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tube diameter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8B0CC87-6DED-48BC-B592-37E4AD177510}"/>
              </a:ext>
            </a:extLst>
          </p:cNvPr>
          <p:cNvSpPr txBox="1"/>
          <p:nvPr/>
        </p:nvSpPr>
        <p:spPr>
          <a:xfrm>
            <a:off x="440269" y="5464871"/>
            <a:ext cx="51019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distribution with dark current by two backwall</a:t>
            </a:r>
            <a:br>
              <a:rPr lang="en-US" dirty="0"/>
            </a:br>
            <a:r>
              <a:rPr lang="en-US" dirty="0"/>
              <a:t>defects and E</a:t>
            </a:r>
            <a:r>
              <a:rPr lang="en-US" baseline="-25000" dirty="0"/>
              <a:t>0</a:t>
            </a:r>
            <a:r>
              <a:rPr lang="en-US" dirty="0"/>
              <a:t>=30 MV/m</a:t>
            </a:r>
            <a:br>
              <a:rPr lang="en-US" dirty="0"/>
            </a:br>
            <a:r>
              <a:rPr lang="en-US" dirty="0"/>
              <a:t>Scan of 20 ns, aka laser rep. rate of 50 MHz,</a:t>
            </a:r>
            <a:br>
              <a:rPr lang="en-US" dirty="0"/>
            </a:br>
            <a:r>
              <a:rPr lang="en-US" dirty="0"/>
              <a:t>afterglow effect of scintillating screen?</a:t>
            </a:r>
          </a:p>
          <a:p>
            <a:r>
              <a:rPr lang="en-US" dirty="0"/>
              <a:t>77 </a:t>
            </a:r>
            <a:r>
              <a:rPr lang="en-US" dirty="0" err="1"/>
              <a:t>pC</a:t>
            </a:r>
            <a:r>
              <a:rPr lang="en-US" dirty="0"/>
              <a:t> beam charge vs. 0.5 </a:t>
            </a:r>
            <a:r>
              <a:rPr lang="en-US" dirty="0" err="1"/>
              <a:t>pC</a:t>
            </a:r>
            <a:r>
              <a:rPr lang="en-US" dirty="0"/>
              <a:t> dark current charge</a:t>
            </a:r>
            <a:endParaRPr lang="de-DE" dirty="0"/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4B439D8E-AEC0-4DE1-AFDE-EE8D5019A802}"/>
              </a:ext>
            </a:extLst>
          </p:cNvPr>
          <p:cNvCxnSpPr>
            <a:cxnSpLocks/>
          </p:cNvCxnSpPr>
          <p:nvPr/>
        </p:nvCxnSpPr>
        <p:spPr>
          <a:xfrm flipV="1">
            <a:off x="9307286" y="3937518"/>
            <a:ext cx="452534" cy="1947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A6926583-0A2F-4806-A56D-BF44EFA4EE0E}"/>
              </a:ext>
            </a:extLst>
          </p:cNvPr>
          <p:cNvSpPr txBox="1"/>
          <p:nvPr/>
        </p:nvSpPr>
        <p:spPr>
          <a:xfrm>
            <a:off x="6204177" y="5832388"/>
            <a:ext cx="4857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fraction of co-propagating dark current at </a:t>
            </a:r>
            <a:br>
              <a:rPr lang="en-US" dirty="0"/>
            </a:br>
            <a:r>
              <a:rPr lang="en-US" dirty="0"/>
              <a:t>similar energy levels as beam</a:t>
            </a:r>
            <a:endParaRPr lang="de-DE" dirty="0"/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7143BB82-36EB-4268-A2D1-27CA8447B59E}"/>
              </a:ext>
            </a:extLst>
          </p:cNvPr>
          <p:cNvCxnSpPr>
            <a:cxnSpLocks/>
          </p:cNvCxnSpPr>
          <p:nvPr/>
        </p:nvCxnSpPr>
        <p:spPr>
          <a:xfrm flipH="1">
            <a:off x="8929396" y="1525995"/>
            <a:ext cx="592298" cy="1657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8345EE53-F8E8-498C-947D-AF883A89800A}"/>
              </a:ext>
            </a:extLst>
          </p:cNvPr>
          <p:cNvSpPr txBox="1"/>
          <p:nvPr/>
        </p:nvSpPr>
        <p:spPr>
          <a:xfrm>
            <a:off x="9366955" y="121813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131252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404797-FB49-4DAE-ADBB-41F03AB38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78" y="-57149"/>
            <a:ext cx="11036300" cy="847630"/>
          </a:xfrm>
        </p:spPr>
        <p:txBody>
          <a:bodyPr/>
          <a:lstStyle/>
          <a:p>
            <a:r>
              <a:rPr lang="en-US" dirty="0"/>
              <a:t>Dark current studies with defects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17358CA-13A2-49FC-877B-ACBCB840B2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Gunlab</a:t>
            </a:r>
            <a:r>
              <a:rPr lang="en-US" dirty="0"/>
              <a:t> and defect analyzed</a:t>
            </a:r>
            <a:endParaRPr lang="de-DE" dirty="0"/>
          </a:p>
        </p:txBody>
      </p:sp>
      <p:pic>
        <p:nvPicPr>
          <p:cNvPr id="7" name="Grafik 6" descr="Ein Bild, das Waffe enthält.&#10;&#10;Automatisch generierte Beschreibung">
            <a:extLst>
              <a:ext uri="{FF2B5EF4-FFF2-40B4-BE49-F238E27FC236}">
                <a16:creationId xmlns:a16="http://schemas.microsoft.com/office/drawing/2014/main" id="{A02920D6-1C50-4992-89D3-E4F8EA9411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7" t="20494" r="5409" b="25041"/>
          <a:stretch/>
        </p:blipFill>
        <p:spPr>
          <a:xfrm>
            <a:off x="447870" y="1189658"/>
            <a:ext cx="10879494" cy="262656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D0BFB92-3C6F-4F8E-8F5A-980F2D0AD415}"/>
              </a:ext>
            </a:extLst>
          </p:cNvPr>
          <p:cNvSpPr txBox="1"/>
          <p:nvPr/>
        </p:nvSpPr>
        <p:spPr>
          <a:xfrm>
            <a:off x="3494416" y="1209209"/>
            <a:ext cx="1700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Beamtube</a:t>
            </a:r>
            <a:r>
              <a:rPr lang="en-US" dirty="0"/>
              <a:t> HOM</a:t>
            </a:r>
          </a:p>
          <a:p>
            <a:r>
              <a:rPr lang="en-US" dirty="0">
                <a:solidFill>
                  <a:srgbClr val="C00000"/>
                </a:solidFill>
              </a:rPr>
              <a:t>0.75</a:t>
            </a:r>
            <a:r>
              <a:rPr lang="en-US" dirty="0"/>
              <a:t>/</a:t>
            </a:r>
            <a:r>
              <a:rPr lang="en-US" dirty="0">
                <a:solidFill>
                  <a:schemeClr val="tx2"/>
                </a:solidFill>
              </a:rPr>
              <a:t>43.0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35DC1F8-26EF-4715-91DB-E60E93168631}"/>
              </a:ext>
            </a:extLst>
          </p:cNvPr>
          <p:cNvSpPr txBox="1"/>
          <p:nvPr/>
        </p:nvSpPr>
        <p:spPr>
          <a:xfrm>
            <a:off x="4621763" y="1620141"/>
            <a:ext cx="974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Bellow</a:t>
            </a:r>
          </a:p>
          <a:p>
            <a:r>
              <a:rPr lang="en-US" dirty="0">
                <a:solidFill>
                  <a:srgbClr val="C00000"/>
                </a:solidFill>
              </a:rPr>
              <a:t>22.3</a:t>
            </a:r>
            <a:r>
              <a:rPr lang="en-US" dirty="0"/>
              <a:t>/</a:t>
            </a:r>
            <a:r>
              <a:rPr lang="en-US" dirty="0">
                <a:solidFill>
                  <a:schemeClr val="tx2"/>
                </a:solidFill>
              </a:rPr>
              <a:t>6.3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7AF94F0-171A-4F65-AF7D-019A0CD73928}"/>
              </a:ext>
            </a:extLst>
          </p:cNvPr>
          <p:cNvSpPr txBox="1"/>
          <p:nvPr/>
        </p:nvSpPr>
        <p:spPr>
          <a:xfrm>
            <a:off x="6027575" y="1790906"/>
            <a:ext cx="974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Taper</a:t>
            </a:r>
          </a:p>
          <a:p>
            <a:r>
              <a:rPr lang="en-US" dirty="0">
                <a:solidFill>
                  <a:srgbClr val="C00000"/>
                </a:solidFill>
              </a:rPr>
              <a:t>13.4</a:t>
            </a:r>
            <a:r>
              <a:rPr lang="en-US" dirty="0"/>
              <a:t>/</a:t>
            </a:r>
            <a:r>
              <a:rPr lang="en-US" dirty="0">
                <a:solidFill>
                  <a:schemeClr val="tx2"/>
                </a:solidFill>
              </a:rPr>
              <a:t>5.5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08A2980-3649-4E80-9328-9E76E9B1AEE3}"/>
              </a:ext>
            </a:extLst>
          </p:cNvPr>
          <p:cNvSpPr txBox="1"/>
          <p:nvPr/>
        </p:nvSpPr>
        <p:spPr>
          <a:xfrm>
            <a:off x="7734702" y="2321031"/>
            <a:ext cx="1670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Beamtube</a:t>
            </a:r>
            <a:r>
              <a:rPr lang="en-US" dirty="0"/>
              <a:t> Steel</a:t>
            </a:r>
          </a:p>
          <a:p>
            <a:r>
              <a:rPr lang="en-US" dirty="0">
                <a:solidFill>
                  <a:srgbClr val="C00000"/>
                </a:solidFill>
              </a:rPr>
              <a:t>50.4</a:t>
            </a:r>
            <a:r>
              <a:rPr lang="en-US" dirty="0"/>
              <a:t>/</a:t>
            </a:r>
            <a:r>
              <a:rPr lang="en-US" dirty="0">
                <a:solidFill>
                  <a:schemeClr val="tx2"/>
                </a:solidFill>
              </a:rPr>
              <a:t>33.0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1AD4E6C-9E11-4ED3-9A74-CC3EF15FAF17}"/>
              </a:ext>
            </a:extLst>
          </p:cNvPr>
          <p:cNvSpPr txBox="1"/>
          <p:nvPr/>
        </p:nvSpPr>
        <p:spPr>
          <a:xfrm>
            <a:off x="1369318" y="2179775"/>
            <a:ext cx="907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Full-cell</a:t>
            </a:r>
          </a:p>
          <a:p>
            <a:r>
              <a:rPr lang="en-US" dirty="0">
                <a:solidFill>
                  <a:srgbClr val="C00000"/>
                </a:solidFill>
              </a:rPr>
              <a:t>1.9</a:t>
            </a:r>
            <a:r>
              <a:rPr lang="en-US" dirty="0"/>
              <a:t>/</a:t>
            </a:r>
            <a:r>
              <a:rPr lang="en-US" dirty="0">
                <a:solidFill>
                  <a:schemeClr val="tx2"/>
                </a:solidFill>
              </a:rPr>
              <a:t>1.8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C59D8FC-FC80-4F89-93C4-DB23A1FEDA8B}"/>
              </a:ext>
            </a:extLst>
          </p:cNvPr>
          <p:cNvSpPr txBox="1"/>
          <p:nvPr/>
        </p:nvSpPr>
        <p:spPr>
          <a:xfrm>
            <a:off x="1301992" y="647619"/>
            <a:ext cx="974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Half-cell</a:t>
            </a:r>
          </a:p>
          <a:p>
            <a:r>
              <a:rPr lang="en-US" dirty="0">
                <a:solidFill>
                  <a:srgbClr val="C00000"/>
                </a:solidFill>
              </a:rPr>
              <a:t>5.9</a:t>
            </a:r>
            <a:r>
              <a:rPr lang="en-US" dirty="0"/>
              <a:t>/</a:t>
            </a:r>
            <a:r>
              <a:rPr lang="en-US" dirty="0">
                <a:solidFill>
                  <a:schemeClr val="tx2"/>
                </a:solidFill>
              </a:rPr>
              <a:t>5.4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DDC9ADE-9634-4A1B-A8EB-89FBB661B6E9}"/>
              </a:ext>
            </a:extLst>
          </p:cNvPr>
          <p:cNvSpPr txBox="1"/>
          <p:nvPr/>
        </p:nvSpPr>
        <p:spPr>
          <a:xfrm>
            <a:off x="102470" y="2005744"/>
            <a:ext cx="1429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Cathode Plug</a:t>
            </a:r>
          </a:p>
          <a:p>
            <a:r>
              <a:rPr lang="en-US" dirty="0">
                <a:solidFill>
                  <a:srgbClr val="C00000"/>
                </a:solidFill>
              </a:rPr>
              <a:t>5.0</a:t>
            </a:r>
            <a:r>
              <a:rPr lang="en-US" dirty="0"/>
              <a:t>/</a:t>
            </a:r>
            <a:r>
              <a:rPr lang="en-US" dirty="0">
                <a:solidFill>
                  <a:schemeClr val="tx2"/>
                </a:solidFill>
              </a:rPr>
              <a:t>4.6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2878C35-B825-4190-BAA9-2D5811372BB2}"/>
              </a:ext>
            </a:extLst>
          </p:cNvPr>
          <p:cNvSpPr txBox="1"/>
          <p:nvPr/>
        </p:nvSpPr>
        <p:spPr>
          <a:xfrm>
            <a:off x="7083787" y="592562"/>
            <a:ext cx="29726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0</a:t>
            </a:r>
            <a:r>
              <a:rPr lang="en-US" dirty="0"/>
              <a:t>=30 MV/m</a:t>
            </a:r>
          </a:p>
          <a:p>
            <a:r>
              <a:rPr lang="en-US" dirty="0"/>
              <a:t>Fractional losses of all surface</a:t>
            </a:r>
            <a:br>
              <a:rPr lang="en-US" dirty="0"/>
            </a:br>
            <a:r>
              <a:rPr lang="en-US" dirty="0"/>
              <a:t>losses here in % with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Solenoid 75 </a:t>
            </a:r>
            <a:r>
              <a:rPr lang="en-US" dirty="0" err="1">
                <a:solidFill>
                  <a:srgbClr val="C00000"/>
                </a:solidFill>
              </a:rPr>
              <a:t>mT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Solenoid off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76960FD-E28A-4A44-925D-DBD7ED1F6F1C}"/>
              </a:ext>
            </a:extLst>
          </p:cNvPr>
          <p:cNvSpPr txBox="1"/>
          <p:nvPr/>
        </p:nvSpPr>
        <p:spPr>
          <a:xfrm>
            <a:off x="2224420" y="2535595"/>
            <a:ext cx="2281907" cy="12003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Losses in Watt at 1.8 K</a:t>
            </a:r>
          </a:p>
          <a:p>
            <a:r>
              <a:rPr lang="en-US" i="1" dirty="0"/>
              <a:t>Cathode Plug*</a:t>
            </a:r>
            <a:r>
              <a:rPr lang="en-US" dirty="0"/>
              <a:t>: 8.5</a:t>
            </a:r>
          </a:p>
          <a:p>
            <a:r>
              <a:rPr lang="en-US" dirty="0"/>
              <a:t>Half-cell:          9.9</a:t>
            </a:r>
          </a:p>
          <a:p>
            <a:r>
              <a:rPr lang="en-US" dirty="0"/>
              <a:t>Full-cell:           3.3</a:t>
            </a:r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F4C1B8F5-D2DA-40EB-93FF-7706D7108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025" y="3816225"/>
            <a:ext cx="5052527" cy="256898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7B29B36-3AB2-4D50-A3FA-5E58C4995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52" y="3743985"/>
            <a:ext cx="5618584" cy="2856800"/>
          </a:xfrm>
          <a:prstGeom prst="rect">
            <a:avLst/>
          </a:prstGeom>
        </p:spPr>
      </p:pic>
      <p:sp>
        <p:nvSpPr>
          <p:cNvPr id="21" name="Geschweifte Klammer rechts 20">
            <a:extLst>
              <a:ext uri="{FF2B5EF4-FFF2-40B4-BE49-F238E27FC236}">
                <a16:creationId xmlns:a16="http://schemas.microsoft.com/office/drawing/2014/main" id="{E78EBFBD-C51B-433B-955C-1BEBEDDF685D}"/>
              </a:ext>
            </a:extLst>
          </p:cNvPr>
          <p:cNvSpPr/>
          <p:nvPr/>
        </p:nvSpPr>
        <p:spPr>
          <a:xfrm>
            <a:off x="4621763" y="2826106"/>
            <a:ext cx="133382" cy="917879"/>
          </a:xfrm>
          <a:prstGeom prst="rightBrace">
            <a:avLst>
              <a:gd name="adj1" fmla="val 123757"/>
              <a:gd name="adj2" fmla="val 50000"/>
            </a:avLst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2E40A6F-FB05-42F9-B384-D1DD7DA751C8}"/>
              </a:ext>
            </a:extLst>
          </p:cNvPr>
          <p:cNvSpPr txBox="1"/>
          <p:nvPr/>
        </p:nvSpPr>
        <p:spPr>
          <a:xfrm>
            <a:off x="4719076" y="2918967"/>
            <a:ext cx="3474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Limit by 1.8 K </a:t>
            </a:r>
            <a:r>
              <a:rPr lang="en-US" dirty="0" err="1"/>
              <a:t>cryo</a:t>
            </a:r>
            <a:r>
              <a:rPr lang="en-US" dirty="0"/>
              <a:t> budget</a:t>
            </a:r>
          </a:p>
          <a:p>
            <a:r>
              <a:rPr lang="en-US" dirty="0"/>
              <a:t>and cathode cooling (32% of total)</a:t>
            </a:r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7C668BC-C331-4A0A-BABC-C1AFB9E52E2D}"/>
              </a:ext>
            </a:extLst>
          </p:cNvPr>
          <p:cNvSpPr txBox="1"/>
          <p:nvPr/>
        </p:nvSpPr>
        <p:spPr>
          <a:xfrm>
            <a:off x="199052" y="6474049"/>
            <a:ext cx="5103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*actually at 80K, but part of cavity system</a:t>
            </a:r>
            <a:endParaRPr 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3C5843B-F1DD-401D-B501-830159F6067E}"/>
              </a:ext>
            </a:extLst>
          </p:cNvPr>
          <p:cNvSpPr txBox="1"/>
          <p:nvPr/>
        </p:nvSpPr>
        <p:spPr>
          <a:xfrm>
            <a:off x="9517691" y="1209209"/>
            <a:ext cx="2644250" cy="1477328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Ratio of dark current</a:t>
            </a:r>
          </a:p>
          <a:p>
            <a:r>
              <a:rPr lang="en-US" dirty="0"/>
              <a:t>level from cavity exit</a:t>
            </a:r>
          </a:p>
          <a:p>
            <a:r>
              <a:rPr lang="en-US" dirty="0"/>
              <a:t>to 1</a:t>
            </a:r>
            <a:r>
              <a:rPr lang="en-US" baseline="30000" dirty="0"/>
              <a:t>st</a:t>
            </a:r>
            <a:r>
              <a:rPr lang="en-US" dirty="0"/>
              <a:t> screen to 2</a:t>
            </a:r>
            <a:r>
              <a:rPr lang="en-US" baseline="30000" dirty="0"/>
              <a:t>nd</a:t>
            </a:r>
            <a:r>
              <a:rPr lang="en-US" dirty="0"/>
              <a:t> screen:</a:t>
            </a:r>
            <a:br>
              <a:rPr lang="en-US" dirty="0"/>
            </a:br>
            <a:r>
              <a:rPr lang="en-US" dirty="0"/>
              <a:t> 9:3:1 </a:t>
            </a:r>
            <a:r>
              <a:rPr lang="en-US" dirty="0">
                <a:sym typeface="Wingdings" panose="05000000000000000000" pitchFamily="2" charset="2"/>
              </a:rPr>
              <a:t> only about 11%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leave to Booster</a:t>
            </a:r>
            <a:endParaRPr lang="en-US" dirty="0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F44026AC-F66A-484A-95DC-0172045B7A34}"/>
              </a:ext>
            </a:extLst>
          </p:cNvPr>
          <p:cNvGrpSpPr/>
          <p:nvPr/>
        </p:nvGrpSpPr>
        <p:grpSpPr>
          <a:xfrm>
            <a:off x="3494416" y="2052701"/>
            <a:ext cx="5948362" cy="3042360"/>
            <a:chOff x="3569329" y="1907820"/>
            <a:chExt cx="5948362" cy="3042360"/>
          </a:xfrm>
        </p:grpSpPr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AABA3E7F-DE77-40B4-8F22-7E13296CD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9329" y="1907820"/>
              <a:ext cx="5948362" cy="3042360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65B782B6-6F73-47ED-8B8A-4C2B6E4364FB}"/>
                </a:ext>
              </a:extLst>
            </p:cNvPr>
            <p:cNvSpPr txBox="1"/>
            <p:nvPr/>
          </p:nvSpPr>
          <p:spPr>
            <a:xfrm>
              <a:off x="6374366" y="3682212"/>
              <a:ext cx="26105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Emission peak shifted</a:t>
              </a:r>
            </a:p>
            <a:p>
              <a:r>
                <a:rPr lang="en-US" dirty="0"/>
                <a:t>by 45 deg. from optimum</a:t>
              </a:r>
              <a:br>
                <a:rPr lang="en-US" dirty="0"/>
              </a:br>
              <a:r>
                <a:rPr lang="en-US" dirty="0"/>
                <a:t>phase (</a:t>
              </a:r>
              <a:r>
                <a:rPr lang="en-US" dirty="0" err="1"/>
                <a:t>E</a:t>
              </a:r>
              <a:r>
                <a:rPr lang="en-US" baseline="-25000" dirty="0" err="1"/>
                <a:t>kin,max</a:t>
              </a:r>
              <a:r>
                <a:rPr lang="en-US" dirty="0"/>
                <a:t>)</a:t>
              </a:r>
              <a:endParaRPr lang="de-DE" dirty="0"/>
            </a:p>
          </p:txBody>
        </p:sp>
      </p:grp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A0596AF1-516D-4704-94F6-B6E232348247}"/>
              </a:ext>
            </a:extLst>
          </p:cNvPr>
          <p:cNvCxnSpPr>
            <a:cxnSpLocks/>
          </p:cNvCxnSpPr>
          <p:nvPr/>
        </p:nvCxnSpPr>
        <p:spPr>
          <a:xfrm flipH="1">
            <a:off x="970384" y="5845629"/>
            <a:ext cx="620485" cy="293914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2EE46FAC-A078-4211-A1FC-8F93FB2F8893}"/>
              </a:ext>
            </a:extLst>
          </p:cNvPr>
          <p:cNvSpPr txBox="1"/>
          <p:nvPr/>
        </p:nvSpPr>
        <p:spPr>
          <a:xfrm>
            <a:off x="1522702" y="5657720"/>
            <a:ext cx="3626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particles in SEY&gt;1 region of Nb</a:t>
            </a:r>
            <a:br>
              <a:rPr lang="en-US" dirty="0"/>
            </a:br>
            <a:r>
              <a:rPr lang="en-US" dirty="0"/>
              <a:t>                </a:t>
            </a:r>
            <a:r>
              <a:rPr lang="en-US" dirty="0">
                <a:sym typeface="Wingdings" panose="05000000000000000000" pitchFamily="2" charset="2"/>
              </a:rPr>
              <a:t> rise of </a:t>
            </a:r>
            <a:r>
              <a:rPr lang="en-US" dirty="0" err="1">
                <a:sym typeface="Wingdings" panose="05000000000000000000" pitchFamily="2" charset="2"/>
              </a:rPr>
              <a:t>multipacting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7564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FC5070-A175-446B-AE44-721770832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18" y="126560"/>
            <a:ext cx="11036300" cy="1476375"/>
          </a:xfrm>
        </p:spPr>
        <p:txBody>
          <a:bodyPr/>
          <a:lstStyle/>
          <a:p>
            <a:r>
              <a:rPr lang="en-US" dirty="0"/>
              <a:t>Intermediate result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C284F53-55C9-4728-B88E-1101A007CC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18E93AD-6A7F-476D-A632-1DE6064E2AB5}"/>
              </a:ext>
            </a:extLst>
          </p:cNvPr>
          <p:cNvSpPr txBox="1"/>
          <p:nvPr/>
        </p:nvSpPr>
        <p:spPr>
          <a:xfrm>
            <a:off x="727788" y="1223179"/>
            <a:ext cx="11112979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By the damage applied by the manufacturer during the last cleaning before shipping Gun 1.1 to HZB</a:t>
            </a:r>
            <a:br>
              <a:rPr lang="en-US" sz="2000" dirty="0"/>
            </a:br>
            <a:r>
              <a:rPr lang="en-US" sz="2000" dirty="0"/>
              <a:t>we lost about 2 years to develop and perform a SRF gun recovery program, but: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As shown here, Gun 1.0 in the state as produced would have not sufficed for any kind of ERL operation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We are now able to recover cavities with a harmful damage of the surface layer and do the follow-</a:t>
            </a:r>
            <a:br>
              <a:rPr lang="en-US" sz="2000" dirty="0"/>
            </a:br>
            <a:r>
              <a:rPr lang="en-US" sz="2000" dirty="0"/>
              <a:t>up treatment by chemistry and high-pressure water rinsing specialized for SRF gun structures, also</a:t>
            </a:r>
            <a:br>
              <a:rPr lang="en-US" sz="2000" dirty="0"/>
            </a:br>
            <a:r>
              <a:rPr lang="en-US" sz="2000" dirty="0"/>
              <a:t>HF rinsing possible to remove eventual oxidizations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In vertical tests before cleanroom assembly, both Gun cavities were without any field emission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We better preserve this state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717F93E-67CE-4551-A87D-83EEB504D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0" t="7926" r="12959" b="6342"/>
          <a:stretch/>
        </p:blipFill>
        <p:spPr>
          <a:xfrm>
            <a:off x="6797350" y="4448986"/>
            <a:ext cx="3209731" cy="2007798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B4AC8B37-E111-4D36-80C4-214F5A427E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44" y="4976342"/>
            <a:ext cx="4665307" cy="168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1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8AB34DC-044D-4C82-B315-1E4F03F6F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09" y="-95005"/>
            <a:ext cx="11036300" cy="833904"/>
          </a:xfrm>
        </p:spPr>
        <p:txBody>
          <a:bodyPr/>
          <a:lstStyle/>
          <a:p>
            <a:r>
              <a:rPr lang="en-US" dirty="0"/>
              <a:t>Impressions of Gun cold string assembly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61662E8-55E8-4B8F-9CBD-0638451C61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Recent activities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9280D26-F206-4E81-9E70-72483AEF31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22213" y="4621076"/>
            <a:ext cx="2691993" cy="178832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8F05CB0-4709-4EF1-8FFC-7CEC454DFF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478528" y="3897049"/>
            <a:ext cx="1039319" cy="156531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9AB6E8B-D872-472A-AC51-EAA4862AD2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5529" y="1028600"/>
            <a:ext cx="3521964" cy="234797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72B0A06E-D007-45B6-9890-9BC44E3540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579091" y="3697235"/>
            <a:ext cx="2075400" cy="138042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219703F-DADC-46A5-B5FE-FF4F3D12B3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579091" y="2123707"/>
            <a:ext cx="2075400" cy="138042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CC63922-BD99-494D-BEAA-3F83EA67F94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579091" y="590107"/>
            <a:ext cx="2075400" cy="138042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37FA01D5-FC0D-4013-8C4C-159FC8E32CE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824589" y="1403308"/>
            <a:ext cx="4542822" cy="3031716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BE9E36DF-2FFE-43C6-8BEB-466AE2F2C0D4}"/>
              </a:ext>
            </a:extLst>
          </p:cNvPr>
          <p:cNvSpPr txBox="1"/>
          <p:nvPr/>
        </p:nvSpPr>
        <p:spPr>
          <a:xfrm>
            <a:off x="1812047" y="3483911"/>
            <a:ext cx="204812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 err="1"/>
              <a:t>Petrov+cooler</a:t>
            </a:r>
            <a:br>
              <a:rPr lang="en-US" dirty="0"/>
            </a:br>
            <a:r>
              <a:rPr lang="en-US" dirty="0"/>
              <a:t>positioning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Determine</a:t>
            </a:r>
            <a:br>
              <a:rPr lang="en-US" dirty="0"/>
            </a:br>
            <a:r>
              <a:rPr lang="en-US" dirty="0"/>
              <a:t>cathode position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Concentricity </a:t>
            </a:r>
            <a:br>
              <a:rPr lang="en-US" dirty="0"/>
            </a:br>
            <a:r>
              <a:rPr lang="en-US" dirty="0"/>
              <a:t>check with</a:t>
            </a:r>
            <a:br>
              <a:rPr lang="en-US" dirty="0"/>
            </a:br>
            <a:r>
              <a:rPr lang="en-US" dirty="0"/>
              <a:t>dummy  cathode</a:t>
            </a:r>
            <a:endParaRPr lang="de-DE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1093C53-C363-4AF1-9741-D5586E01866E}"/>
              </a:ext>
            </a:extLst>
          </p:cNvPr>
          <p:cNvSpPr txBox="1"/>
          <p:nvPr/>
        </p:nvSpPr>
        <p:spPr>
          <a:xfrm>
            <a:off x="4159787" y="792045"/>
            <a:ext cx="4381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Completed cold string leak tight and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evacuated, accomplished for Nikolaus 2021!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36217E50-D854-4863-BA04-0367B0A6341A}"/>
              </a:ext>
            </a:extLst>
          </p:cNvPr>
          <p:cNvSpPr txBox="1"/>
          <p:nvPr/>
        </p:nvSpPr>
        <p:spPr>
          <a:xfrm>
            <a:off x="6755017" y="4638073"/>
            <a:ext cx="44388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Preassembled sub-</a:t>
            </a:r>
            <a:br>
              <a:rPr lang="en-US" dirty="0"/>
            </a:br>
            <a:r>
              <a:rPr lang="en-US" dirty="0"/>
              <a:t>components 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Detailed, accurate preparation led to</a:t>
            </a:r>
            <a:br>
              <a:rPr lang="en-US" dirty="0"/>
            </a:br>
            <a:r>
              <a:rPr lang="en-US" dirty="0"/>
              <a:t>quick, but not imprecise assembly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Key was documentation of the past (2016)</a:t>
            </a:r>
            <a:br>
              <a:rPr lang="en-US" dirty="0"/>
            </a:br>
            <a:r>
              <a:rPr lang="en-US" dirty="0"/>
              <a:t>and a motivated and well working team</a:t>
            </a:r>
            <a:endParaRPr lang="de-DE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4964310-A7E1-491E-84E3-ED505A385CF3}"/>
              </a:ext>
            </a:extLst>
          </p:cNvPr>
          <p:cNvSpPr txBox="1"/>
          <p:nvPr/>
        </p:nvSpPr>
        <p:spPr>
          <a:xfrm>
            <a:off x="-25545" y="5622571"/>
            <a:ext cx="36209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Thanks to: </a:t>
            </a:r>
            <a:br>
              <a:rPr lang="en-US" dirty="0"/>
            </a:br>
            <a:r>
              <a:rPr lang="en-US" dirty="0"/>
              <a:t>André, Michael, Henry, Jan, Frank</a:t>
            </a:r>
            <a:br>
              <a:rPr lang="en-US" dirty="0"/>
            </a:br>
            <a:r>
              <a:rPr lang="en-US" dirty="0"/>
              <a:t> and fast support from the workshop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122831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86436-8CDD-4179-A2A1-D16FE1AFC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904" y="10136"/>
            <a:ext cx="11036300" cy="1476375"/>
          </a:xfrm>
        </p:spPr>
        <p:txBody>
          <a:bodyPr/>
          <a:lstStyle/>
          <a:p>
            <a:r>
              <a:rPr lang="en-US" dirty="0"/>
              <a:t>Cold String Role out and preparation</a:t>
            </a:r>
            <a:br>
              <a:rPr lang="en-US" dirty="0"/>
            </a:br>
            <a:r>
              <a:rPr lang="en-US" dirty="0"/>
              <a:t>for cold string test in HTA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42774AB-8014-4A83-BF98-C87B0B8DE3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Recent activities</a:t>
            </a:r>
            <a:endParaRPr lang="de-DE" dirty="0"/>
          </a:p>
        </p:txBody>
      </p:sp>
      <p:pic>
        <p:nvPicPr>
          <p:cNvPr id="7" name="Grafik 6" descr="Ein Bild, das drinnen, schmutzig enthält.&#10;&#10;Automatisch generierte Beschreibung">
            <a:extLst>
              <a:ext uri="{FF2B5EF4-FFF2-40B4-BE49-F238E27FC236}">
                <a16:creationId xmlns:a16="http://schemas.microsoft.com/office/drawing/2014/main" id="{6ED67DC0-E910-4F82-B6E8-E1E22EBF3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42" y="1244892"/>
            <a:ext cx="4073303" cy="3020155"/>
          </a:xfrm>
          <a:prstGeom prst="rect">
            <a:avLst/>
          </a:prstGeom>
        </p:spPr>
      </p:pic>
      <p:pic>
        <p:nvPicPr>
          <p:cNvPr id="9" name="Grafik 8" descr="Ein Bild, das drinnen, Küche, Zähler, zugemüllt enthält.&#10;&#10;Automatisch generierte Beschreibung">
            <a:extLst>
              <a:ext uri="{FF2B5EF4-FFF2-40B4-BE49-F238E27FC236}">
                <a16:creationId xmlns:a16="http://schemas.microsoft.com/office/drawing/2014/main" id="{3A0C473D-4A35-4518-B00B-B4254CDA9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952" y="1244892"/>
            <a:ext cx="4073303" cy="3020155"/>
          </a:xfrm>
          <a:prstGeom prst="rect">
            <a:avLst/>
          </a:prstGeom>
        </p:spPr>
      </p:pic>
      <p:pic>
        <p:nvPicPr>
          <p:cNvPr id="10" name="Picture 2" descr="Gun_cold_string_poster">
            <a:extLst>
              <a:ext uri="{FF2B5EF4-FFF2-40B4-BE49-F238E27FC236}">
                <a16:creationId xmlns:a16="http://schemas.microsoft.com/office/drawing/2014/main" id="{83A47F29-DE0F-4B95-B9A6-033A49C30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7045" y="3311892"/>
            <a:ext cx="5158913" cy="16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2" name="Grafik 11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12FC0599-58D3-4A0B-8979-56149EED5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42" y="4324719"/>
            <a:ext cx="4073303" cy="235016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B38A46C-46A5-47A4-A808-8BE0EA7ED00E}"/>
              </a:ext>
            </a:extLst>
          </p:cNvPr>
          <p:cNvSpPr txBox="1"/>
          <p:nvPr/>
        </p:nvSpPr>
        <p:spPr>
          <a:xfrm>
            <a:off x="4710415" y="4735945"/>
            <a:ext cx="63290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3"/>
              </a:buClr>
            </a:pPr>
            <a:r>
              <a:rPr lang="en-US" dirty="0"/>
              <a:t>Prior to module assembly, a full cold string test is the final acceptance test in </a:t>
            </a:r>
            <a:r>
              <a:rPr lang="en-US" dirty="0" err="1"/>
              <a:t>HoBiCaT</a:t>
            </a:r>
            <a:r>
              <a:rPr lang="en-US" dirty="0"/>
              <a:t>: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Test if Q</a:t>
            </a:r>
            <a:r>
              <a:rPr lang="en-US" baseline="-25000" dirty="0"/>
              <a:t>0</a:t>
            </a:r>
            <a:r>
              <a:rPr lang="en-US" dirty="0"/>
              <a:t> and max. E-field is preserved after assembly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Did we activate any field emitters by improper handling?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Test of tuner system, coarse and piezo stacks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Characterization of parameters for LLRF control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A086882-32B6-4283-AF1B-A17F700291A4}"/>
              </a:ext>
            </a:extLst>
          </p:cNvPr>
          <p:cNvSpPr txBox="1"/>
          <p:nvPr/>
        </p:nvSpPr>
        <p:spPr>
          <a:xfrm>
            <a:off x="9687866" y="3719664"/>
            <a:ext cx="1811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String inside</a:t>
            </a:r>
            <a:br>
              <a:rPr lang="en-US" dirty="0"/>
            </a:br>
            <a:r>
              <a:rPr lang="en-US" dirty="0" err="1"/>
              <a:t>HoBiCaT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7B7FFEE-3B13-4F35-9214-CD3AA546E4B9}"/>
              </a:ext>
            </a:extLst>
          </p:cNvPr>
          <p:cNvSpPr txBox="1"/>
          <p:nvPr/>
        </p:nvSpPr>
        <p:spPr>
          <a:xfrm>
            <a:off x="1702956" y="4366613"/>
            <a:ext cx="253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String test assembly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E31597A-2098-4E02-BD75-2EB1A8CDB32C}"/>
              </a:ext>
            </a:extLst>
          </p:cNvPr>
          <p:cNvSpPr txBox="1"/>
          <p:nvPr/>
        </p:nvSpPr>
        <p:spPr>
          <a:xfrm>
            <a:off x="243742" y="2942560"/>
            <a:ext cx="968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Role out</a:t>
            </a:r>
            <a:endParaRPr lang="de-DE" dirty="0"/>
          </a:p>
        </p:txBody>
      </p:sp>
      <p:pic>
        <p:nvPicPr>
          <p:cNvPr id="18" name="Grafik 17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2B138CFB-574E-4EF5-BFF3-F7669A5BD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9964" y="1237371"/>
            <a:ext cx="1825762" cy="243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626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577849" y="78473"/>
            <a:ext cx="11036300" cy="1476375"/>
          </a:xfrm>
        </p:spPr>
        <p:txBody>
          <a:bodyPr/>
          <a:lstStyle/>
          <a:p>
            <a:pPr>
              <a:defRPr/>
            </a:pPr>
            <a:r>
              <a:rPr lang="en-US" dirty="0"/>
              <a:t>Cold string </a:t>
            </a:r>
            <a:r>
              <a:rPr lang="en-US" dirty="0" err="1"/>
              <a:t>test:First</a:t>
            </a:r>
            <a:r>
              <a:rPr lang="en-US" dirty="0"/>
              <a:t> power ramp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Power ramp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>
              <a:defRPr lang="de-DE" sz="1200" b="0" i="0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A. Neumann, Gun Cold String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1926" y="3680717"/>
            <a:ext cx="5477069" cy="270353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25922" y="1173344"/>
            <a:ext cx="5067171" cy="2501201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 bwMode="auto">
          <a:xfrm>
            <a:off x="5154282" y="1104016"/>
            <a:ext cx="613879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/>
              <a:t>At 14:00, 26</a:t>
            </a:r>
            <a:r>
              <a:rPr lang="en-US" baseline="30000" dirty="0"/>
              <a:t>th</a:t>
            </a:r>
            <a:r>
              <a:rPr lang="en-US" dirty="0"/>
              <a:t> of January, the measurements were stopped</a:t>
            </a:r>
            <a:endParaRPr dirty="0"/>
          </a:p>
          <a:p>
            <a:pPr>
              <a:defRPr/>
            </a:pPr>
            <a:r>
              <a:rPr lang="en-US" dirty="0"/>
              <a:t>by an event: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Vacuum activity measured by both beamline sensors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Losses increase from static level to 2.2 g/s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No radiation was observed downstream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This happened at about E</a:t>
            </a:r>
            <a:r>
              <a:rPr lang="en-US" baseline="-25000" dirty="0"/>
              <a:t>0</a:t>
            </a:r>
            <a:r>
              <a:rPr lang="en-US" dirty="0"/>
              <a:t>=19.6 MV/m, known as MP prone </a:t>
            </a:r>
            <a:br>
              <a:rPr lang="en-US" dirty="0"/>
            </a:br>
            <a:r>
              <a:rPr lang="en-US" dirty="0"/>
              <a:t>regime due to shortened geometry of half cell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Note: no heating of beam tube observed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LF detuning -3.6 Hz/(MV/m)² confirmed field level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A second power ramp showed strong radiation, aka field</a:t>
            </a:r>
            <a:br>
              <a:rPr lang="en-US" dirty="0"/>
            </a:br>
            <a:r>
              <a:rPr lang="en-US" dirty="0"/>
              <a:t>emission, the test was stopped, RF processing did not work</a:t>
            </a:r>
            <a:br>
              <a:rPr lang="en-US" dirty="0"/>
            </a:br>
            <a:r>
              <a:rPr lang="en-US" dirty="0"/>
              <a:t>“Hard” Field emitter activated at 19.6 MV/m </a:t>
            </a:r>
            <a:endParaRPr lang="de-DE" dirty="0"/>
          </a:p>
        </p:txBody>
      </p:sp>
      <p:cxnSp>
        <p:nvCxnSpPr>
          <p:cNvPr id="6" name="Gerade Verbindung mit Pfeil 5"/>
          <p:cNvCxnSpPr>
            <a:cxnSpLocks/>
          </p:cNvCxnSpPr>
          <p:nvPr/>
        </p:nvCxnSpPr>
        <p:spPr bwMode="auto">
          <a:xfrm>
            <a:off x="1240971" y="1884784"/>
            <a:ext cx="3374747" cy="2197359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0BF1C2C1-1558-D254-3155-B7F49EC8B4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949"/>
          <a:stretch/>
        </p:blipFill>
        <p:spPr bwMode="auto">
          <a:xfrm>
            <a:off x="5265089" y="4672133"/>
            <a:ext cx="6891338" cy="179754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59285D-D65F-01B4-A73A-4FC1CD8C8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88610"/>
            <a:ext cx="11036300" cy="1050436"/>
          </a:xfrm>
        </p:spPr>
        <p:txBody>
          <a:bodyPr/>
          <a:lstStyle/>
          <a:p>
            <a:r>
              <a:rPr lang="en-US"/>
              <a:t>Current SRF gun activities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4163AE9-8047-D913-635A-D5C4FBB164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Current Status</a:t>
            </a:r>
            <a:endParaRPr lang="de-DE" dirty="0"/>
          </a:p>
        </p:txBody>
      </p:sp>
      <p:pic>
        <p:nvPicPr>
          <p:cNvPr id="7" name="Grafik 6" descr="Ein Bild, das drinnen, mehrere, zugemüllt enthält.&#10;&#10;Automatisch generierte Beschreibung">
            <a:extLst>
              <a:ext uri="{FF2B5EF4-FFF2-40B4-BE49-F238E27FC236}">
                <a16:creationId xmlns:a16="http://schemas.microsoft.com/office/drawing/2014/main" id="{BA226C2F-334A-E9D1-449E-79D9B5F50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95" y="1051249"/>
            <a:ext cx="2901822" cy="290182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35B6093-E22C-B3C9-10D6-6B11C5EED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223" y="1047291"/>
            <a:ext cx="2947765" cy="294776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8E8254C-3FFB-C696-994A-27EEC4BC5484}"/>
              </a:ext>
            </a:extLst>
          </p:cNvPr>
          <p:cNvSpPr txBox="1"/>
          <p:nvPr/>
        </p:nvSpPr>
        <p:spPr>
          <a:xfrm>
            <a:off x="121298" y="4198776"/>
            <a:ext cx="52540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Cathode transfer system in cleanroom: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Optimize transfer mechanics and insert placement</a:t>
            </a:r>
            <a:br>
              <a:rPr lang="en-US" dirty="0"/>
            </a:br>
            <a:r>
              <a:rPr lang="en-US" dirty="0"/>
              <a:t>into cathode cooler/RF filter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Training of transfer procedure, monitor mechanical</a:t>
            </a:r>
            <a:br>
              <a:rPr lang="en-US" dirty="0"/>
            </a:br>
            <a:r>
              <a:rPr lang="en-US" dirty="0"/>
              <a:t>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Prepare transfer system for in-vacuum particulate</a:t>
            </a:r>
            <a:br>
              <a:rPr lang="en-US" dirty="0"/>
            </a:br>
            <a:r>
              <a:rPr lang="en-US" dirty="0"/>
              <a:t>counter test</a:t>
            </a:r>
            <a:endParaRPr lang="de-DE" dirty="0"/>
          </a:p>
        </p:txBody>
      </p:sp>
      <p:pic>
        <p:nvPicPr>
          <p:cNvPr id="12" name="Grafik 11" descr="Ein Bild, das Maschine, Fräse enthält.&#10;&#10;Automatisch generierte Beschreibung">
            <a:extLst>
              <a:ext uri="{FF2B5EF4-FFF2-40B4-BE49-F238E27FC236}">
                <a16:creationId xmlns:a16="http://schemas.microsoft.com/office/drawing/2014/main" id="{2C2644EA-35B3-5D30-5CD4-048B8FFB23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23" r="26659"/>
          <a:stretch/>
        </p:blipFill>
        <p:spPr>
          <a:xfrm>
            <a:off x="5549226" y="4069805"/>
            <a:ext cx="968656" cy="228926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7D00A7C-8EB8-9451-A35D-8B956DCCBDBF}"/>
              </a:ext>
            </a:extLst>
          </p:cNvPr>
          <p:cNvSpPr txBox="1"/>
          <p:nvPr/>
        </p:nvSpPr>
        <p:spPr>
          <a:xfrm>
            <a:off x="6816012" y="1139046"/>
            <a:ext cx="494404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Gun cold string being disassembled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Assembly training with “used” SRF gun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Assembly of cold string with second gun and</a:t>
            </a:r>
            <a:br>
              <a:rPr lang="en-US" dirty="0"/>
            </a:br>
            <a:r>
              <a:rPr lang="en-US" dirty="0"/>
              <a:t>newly conditioned power couplers</a:t>
            </a:r>
            <a:br>
              <a:rPr lang="en-US" dirty="0"/>
            </a:br>
            <a:r>
              <a:rPr lang="en-US" dirty="0"/>
              <a:t>(CW optimized XFEL/TTF-III version)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Cold mass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Cryo</a:t>
            </a:r>
            <a:r>
              <a:rPr lang="en-US" dirty="0"/>
              <a:t> module and cold mass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Setup and alignment of cryo-module in</a:t>
            </a:r>
            <a:br>
              <a:rPr lang="en-US" dirty="0"/>
            </a:br>
            <a:r>
              <a:rPr lang="en-US" dirty="0"/>
              <a:t>accelerator hall, cryo- and vacuum connections,</a:t>
            </a:r>
            <a:br>
              <a:rPr lang="en-US" dirty="0"/>
            </a:br>
            <a:r>
              <a:rPr lang="en-US" dirty="0"/>
              <a:t>diagnostics, RF, LLRF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Vacuum and cooldown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RF test without cathode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cathode transfer (metal plug only)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RF test with cathode, adapting cathode</a:t>
            </a:r>
            <a:br>
              <a:rPr lang="en-US" dirty="0"/>
            </a:br>
            <a:r>
              <a:rPr lang="en-US" dirty="0"/>
              <a:t>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Cathode transfer, Laser on cathode, beam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0306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9C606-E1C9-55EF-497C-5DA8923A4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77308"/>
            <a:ext cx="11036300" cy="908211"/>
          </a:xfrm>
        </p:spPr>
        <p:txBody>
          <a:bodyPr/>
          <a:lstStyle/>
          <a:p>
            <a:r>
              <a:rPr lang="en-US" dirty="0"/>
              <a:t>Status of the Booster</a:t>
            </a:r>
            <a:endParaRPr lang="de-DE" dirty="0"/>
          </a:p>
        </p:txBody>
      </p:sp>
      <p:pic>
        <p:nvPicPr>
          <p:cNvPr id="7" name="Inhaltsplatzhalter 6" descr="Ein Bild, das Musik enthält.&#10;&#10;Automatisch generierte Beschreibung">
            <a:extLst>
              <a:ext uri="{FF2B5EF4-FFF2-40B4-BE49-F238E27FC236}">
                <a16:creationId xmlns:a16="http://schemas.microsoft.com/office/drawing/2014/main" id="{4D3F27BB-44DB-FFA3-7FF4-9CD027615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892" y="5390653"/>
            <a:ext cx="5545785" cy="1321291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ED3613B-8E77-7104-DCC4-349623341E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SRF gun</a:t>
            </a:r>
            <a:endParaRPr lang="de-DE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A62018D-0DEB-CC67-3F93-DB455CFDEFFE}"/>
              </a:ext>
            </a:extLst>
          </p:cNvPr>
          <p:cNvSpPr/>
          <p:nvPr/>
        </p:nvSpPr>
        <p:spPr>
          <a:xfrm>
            <a:off x="815900" y="5856292"/>
            <a:ext cx="891073" cy="80243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E68DB418-9320-14C4-7FBB-1E1074A8F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091" y="725090"/>
            <a:ext cx="4474723" cy="263334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3FE872C-CD2E-7AAF-0D44-EC9D3865ED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50" y="3308815"/>
            <a:ext cx="3844664" cy="3087958"/>
          </a:xfrm>
          <a:prstGeom prst="rect">
            <a:avLst/>
          </a:prstGeom>
        </p:spPr>
      </p:pic>
      <p:pic>
        <p:nvPicPr>
          <p:cNvPr id="8" name="Grafik 4">
            <a:extLst>
              <a:ext uri="{FF2B5EF4-FFF2-40B4-BE49-F238E27FC236}">
                <a16:creationId xmlns:a16="http://schemas.microsoft.com/office/drawing/2014/main" id="{0B6DD557-8283-8CC0-9C48-4CC19C951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26" y="3785465"/>
            <a:ext cx="2650793" cy="130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DACFE3B-8494-FA46-D456-13FFE1B88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9" y="725090"/>
            <a:ext cx="5205379" cy="3114776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82474FE5-D12C-BC9B-06A0-9E4309351F55}"/>
              </a:ext>
            </a:extLst>
          </p:cNvPr>
          <p:cNvSpPr txBox="1"/>
          <p:nvPr/>
        </p:nvSpPr>
        <p:spPr>
          <a:xfrm>
            <a:off x="4210681" y="2617479"/>
            <a:ext cx="385637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3x2cell Cornell style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Modified coupler section to </a:t>
            </a:r>
            <a:br>
              <a:rPr lang="en-US" dirty="0"/>
            </a:br>
            <a:r>
              <a:rPr lang="en-US" dirty="0"/>
              <a:t>house a redesigned version of the</a:t>
            </a:r>
            <a:br>
              <a:rPr lang="en-US" dirty="0"/>
            </a:br>
            <a:r>
              <a:rPr lang="en-US" dirty="0"/>
              <a:t>KEK CERL couplers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120 kW travelling wave per coupler</a:t>
            </a:r>
            <a:br>
              <a:rPr lang="en-US" dirty="0"/>
            </a:br>
            <a:r>
              <a:rPr lang="en-US" dirty="0"/>
              <a:t>at 100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first stage, loaded Q is increased</a:t>
            </a:r>
            <a:br>
              <a:rPr lang="en-US" dirty="0"/>
            </a:br>
            <a:r>
              <a:rPr lang="en-US" dirty="0"/>
              <a:t>to be optimized for max. current</a:t>
            </a:r>
            <a:br>
              <a:rPr lang="en-US" dirty="0"/>
            </a:br>
            <a:r>
              <a:rPr lang="en-US" dirty="0"/>
              <a:t>of SRF gun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Coupler tip optimized for improved </a:t>
            </a:r>
            <a:br>
              <a:rPr lang="en-US" dirty="0"/>
            </a:br>
            <a:r>
              <a:rPr lang="en-US" dirty="0"/>
              <a:t>coupling, low penetration depth,</a:t>
            </a:r>
            <a:br>
              <a:rPr lang="en-US" dirty="0"/>
            </a:br>
            <a:r>
              <a:rPr lang="en-US" dirty="0"/>
              <a:t>low kick and emittance dilution</a:t>
            </a:r>
            <a:br>
              <a:rPr lang="en-US" dirty="0"/>
            </a:b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424C65F-1D49-FF8B-0D78-3284BE7BFDD4}"/>
              </a:ext>
            </a:extLst>
          </p:cNvPr>
          <p:cNvSpPr txBox="1"/>
          <p:nvPr/>
        </p:nvSpPr>
        <p:spPr>
          <a:xfrm>
            <a:off x="352425" y="4981575"/>
            <a:ext cx="3243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Cornell style </a:t>
            </a:r>
            <a:r>
              <a:rPr lang="en-US" dirty="0" err="1"/>
              <a:t>SiC</a:t>
            </a:r>
            <a:r>
              <a:rPr lang="en-US" dirty="0"/>
              <a:t> </a:t>
            </a:r>
            <a:r>
              <a:rPr lang="en-US" dirty="0" err="1"/>
              <a:t>beamtube</a:t>
            </a:r>
            <a:r>
              <a:rPr lang="en-US" dirty="0"/>
              <a:t> HOM</a:t>
            </a:r>
            <a:br>
              <a:rPr lang="en-US" dirty="0"/>
            </a:br>
            <a:r>
              <a:rPr lang="en-US" dirty="0"/>
              <a:t>absorber</a:t>
            </a:r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521F710-4D1C-B571-95B4-E4BACFF676C1}"/>
              </a:ext>
            </a:extLst>
          </p:cNvPr>
          <p:cNvSpPr txBox="1"/>
          <p:nvPr/>
        </p:nvSpPr>
        <p:spPr>
          <a:xfrm>
            <a:off x="8743950" y="4423879"/>
            <a:ext cx="10173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Zero-crossing</a:t>
            </a:r>
            <a:endParaRPr lang="de-DE" sz="12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5932DBA-EF89-341B-A218-4FBEB0A5B615}"/>
              </a:ext>
            </a:extLst>
          </p:cNvPr>
          <p:cNvSpPr txBox="1"/>
          <p:nvPr/>
        </p:nvSpPr>
        <p:spPr>
          <a:xfrm>
            <a:off x="9808321" y="4419117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2.1 MV</a:t>
            </a:r>
            <a:endParaRPr lang="de-DE" sz="12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46E6DBB-5B79-7ACE-A520-4039AA45CAE6}"/>
              </a:ext>
            </a:extLst>
          </p:cNvPr>
          <p:cNvSpPr txBox="1"/>
          <p:nvPr/>
        </p:nvSpPr>
        <p:spPr>
          <a:xfrm>
            <a:off x="10827502" y="4423878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2.1 MV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968729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20A740B5-46AA-0B5B-15AB-B403002AE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3" r="6453"/>
          <a:stretch/>
        </p:blipFill>
        <p:spPr>
          <a:xfrm>
            <a:off x="2908719" y="3015039"/>
            <a:ext cx="5952574" cy="3363316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77849" y="-57150"/>
            <a:ext cx="11036300" cy="953965"/>
          </a:xfrm>
        </p:spPr>
        <p:txBody>
          <a:bodyPr>
            <a:normAutofit/>
          </a:bodyPr>
          <a:lstStyle/>
          <a:p>
            <a:r>
              <a:rPr lang="en-US" dirty="0"/>
              <a:t>High power Booster module parts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8E74E5-700A-4A81-B106-BF824F0E7A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Booster</a:t>
            </a:r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94" y="790791"/>
            <a:ext cx="3400044" cy="219354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71" y="793987"/>
            <a:ext cx="2948661" cy="2185696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8694278" y="3059107"/>
            <a:ext cx="29198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/>
              <a:t>Cavities outperform specs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/>
              <a:t>Coupler are being conditioned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/>
              <a:t>One cavity has been tested with tuner</a:t>
            </a:r>
            <a:br>
              <a:rPr lang="en-US" sz="2000" dirty="0"/>
            </a:br>
            <a:r>
              <a:rPr lang="en-US" sz="2000" dirty="0"/>
              <a:t>and magnetic shielding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/>
              <a:t>HOM arrival last winter</a:t>
            </a:r>
            <a:r>
              <a:rPr lang="en-US" sz="2000" dirty="0">
                <a:sym typeface="Wingdings" panose="05000000000000000000" pitchFamily="2" charset="2"/>
              </a:rPr>
              <a:t> all parts for cold string in house</a:t>
            </a:r>
            <a:endParaRPr lang="de-DE" sz="2000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937E1A1-F826-48C1-A97F-A81BB307B174}"/>
              </a:ext>
            </a:extLst>
          </p:cNvPr>
          <p:cNvGrpSpPr/>
          <p:nvPr/>
        </p:nvGrpSpPr>
        <p:grpSpPr>
          <a:xfrm>
            <a:off x="330348" y="3156843"/>
            <a:ext cx="2828901" cy="1091490"/>
            <a:chOff x="3048000" y="2512875"/>
            <a:chExt cx="6039859" cy="3167559"/>
          </a:xfrm>
        </p:grpSpPr>
        <p:pic>
          <p:nvPicPr>
            <p:cNvPr id="4" name="Grafik 3" descr="Ein Bild, das drinnen, Topf, Scheibenbremse, Kochen enthält.&#10;&#10;Automatisch generierte Beschreibung">
              <a:extLst>
                <a:ext uri="{FF2B5EF4-FFF2-40B4-BE49-F238E27FC236}">
                  <a16:creationId xmlns:a16="http://schemas.microsoft.com/office/drawing/2014/main" id="{256C7411-D29B-4B69-AA0D-F3DAEFCD0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6353" b="2751"/>
            <a:stretch/>
          </p:blipFill>
          <p:spPr>
            <a:xfrm>
              <a:off x="3048000" y="2512875"/>
              <a:ext cx="5785563" cy="3076316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58F7F878-6023-4C40-A5C6-4F457FE8C0C2}"/>
                </a:ext>
              </a:extLst>
            </p:cNvPr>
            <p:cNvSpPr txBox="1"/>
            <p:nvPr/>
          </p:nvSpPr>
          <p:spPr>
            <a:xfrm>
              <a:off x="6578070" y="4876569"/>
              <a:ext cx="2509789" cy="803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Xelera</a:t>
              </a:r>
              <a:r>
                <a:rPr lang="en-US" sz="1200" dirty="0"/>
                <a:t> Research</a:t>
              </a:r>
              <a:endParaRPr lang="de-DE" sz="1200" dirty="0"/>
            </a:p>
          </p:txBody>
        </p:sp>
      </p:grpSp>
      <p:pic>
        <p:nvPicPr>
          <p:cNvPr id="17" name="Grafik 16" descr="Ein Bild, das Metall, Pfanne, silbern, Töpferscheibe enthält.&#10;&#10;Automatisch generierte Beschreibung">
            <a:extLst>
              <a:ext uri="{FF2B5EF4-FFF2-40B4-BE49-F238E27FC236}">
                <a16:creationId xmlns:a16="http://schemas.microsoft.com/office/drawing/2014/main" id="{5C3B20F3-19BE-F625-4DD5-FF5E4EDF4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348" y="4332406"/>
            <a:ext cx="808731" cy="1078308"/>
          </a:xfrm>
          <a:prstGeom prst="rect">
            <a:avLst/>
          </a:prstGeom>
        </p:spPr>
      </p:pic>
      <p:pic>
        <p:nvPicPr>
          <p:cNvPr id="18" name="Grafik 17" descr="Ein Bild, das drinnen, Ausrüstung enthält.&#10;&#10;Automatisch generierte Beschreibung">
            <a:extLst>
              <a:ext uri="{FF2B5EF4-FFF2-40B4-BE49-F238E27FC236}">
                <a16:creationId xmlns:a16="http://schemas.microsoft.com/office/drawing/2014/main" id="{520A8E05-94D6-443F-FC05-80FA35338C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348" y="806900"/>
            <a:ext cx="2914261" cy="2185696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B1AE03A3-87DE-1AC2-2A20-AB77FC1A939B}"/>
              </a:ext>
            </a:extLst>
          </p:cNvPr>
          <p:cNvSpPr txBox="1"/>
          <p:nvPr/>
        </p:nvSpPr>
        <p:spPr>
          <a:xfrm>
            <a:off x="1404938" y="4798044"/>
            <a:ext cx="1571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HOM absorber</a:t>
            </a:r>
          </a:p>
          <a:p>
            <a:r>
              <a:rPr lang="en-US" dirty="0"/>
              <a:t>parts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207891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69CE1-61B8-43F6-8DDC-54138CC0E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21" y="-3347"/>
            <a:ext cx="11036300" cy="824307"/>
          </a:xfrm>
        </p:spPr>
        <p:txBody>
          <a:bodyPr/>
          <a:lstStyle/>
          <a:p>
            <a:r>
              <a:rPr lang="en-US" dirty="0"/>
              <a:t>Challenges for the </a:t>
            </a:r>
            <a:r>
              <a:rPr lang="en-US" dirty="0" err="1"/>
              <a:t>SRF+vacuum</a:t>
            </a:r>
            <a:r>
              <a:rPr lang="en-US" dirty="0"/>
              <a:t> systems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7D8FBD-B966-4D39-A5B9-83053D78F1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  <a:endParaRPr lang="de-DE" dirty="0"/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B3FE9DDF-41A9-405D-B8DF-C3EC082842A7}"/>
              </a:ext>
            </a:extLst>
          </p:cNvPr>
          <p:cNvGrpSpPr/>
          <p:nvPr/>
        </p:nvGrpSpPr>
        <p:grpSpPr>
          <a:xfrm>
            <a:off x="37276" y="3973554"/>
            <a:ext cx="5323993" cy="2829066"/>
            <a:chOff x="81627" y="3924379"/>
            <a:chExt cx="5323993" cy="2829066"/>
          </a:xfrm>
          <a:solidFill>
            <a:schemeClr val="accent1">
              <a:alpha val="60000"/>
            </a:schemeClr>
          </a:solidFill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0701277-425C-48AB-ADC3-FE0DEE7D5655}"/>
                </a:ext>
              </a:extLst>
            </p:cNvPr>
            <p:cNvSpPr txBox="1"/>
            <p:nvPr/>
          </p:nvSpPr>
          <p:spPr>
            <a:xfrm>
              <a:off x="81627" y="3952678"/>
              <a:ext cx="5323993" cy="2800767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SRF Gun: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Low emittance </a:t>
              </a:r>
              <a:r>
                <a:rPr lang="en-US" sz="1600" dirty="0"/>
                <a:t>high brightness beam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Insertion of a </a:t>
              </a:r>
              <a:r>
                <a:rPr lang="en-US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thermally isolated high QE</a:t>
              </a:r>
              <a:br>
                <a:rPr lang="en-US" sz="1600" dirty="0"/>
              </a:br>
              <a:r>
                <a:rPr lang="en-US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Cs-K-Sn cathode </a:t>
              </a:r>
              <a:r>
                <a:rPr lang="en-US" sz="1600" dirty="0"/>
                <a:t>(particulate free)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Control of field emission to </a:t>
              </a:r>
              <a:r>
                <a:rPr lang="en-US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avoid dark current </a:t>
              </a:r>
              <a:r>
                <a:rPr lang="en-US" sz="1600" dirty="0"/>
                <a:t>based</a:t>
              </a:r>
              <a:br>
                <a:rPr lang="en-US" sz="1600" dirty="0"/>
              </a:br>
              <a:r>
                <a:rPr lang="en-US" sz="1600" dirty="0"/>
                <a:t>losses and halo formation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High current, high beam power </a:t>
              </a:r>
              <a:r>
                <a:rPr lang="en-US" sz="1600" dirty="0"/>
                <a:t>operation (HOM, FPCs)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High emission RF field </a:t>
              </a:r>
              <a:r>
                <a:rPr lang="en-US" sz="1600" dirty="0">
                  <a:sym typeface="Wingdings" panose="05000000000000000000" pitchFamily="2" charset="2"/>
                </a:rPr>
                <a:t> beam dynamics optimized</a:t>
              </a:r>
              <a:br>
                <a:rPr lang="en-US" sz="1600" dirty="0">
                  <a:sym typeface="Wingdings" panose="05000000000000000000" pitchFamily="2" charset="2"/>
                </a:rPr>
              </a:br>
              <a:r>
                <a:rPr lang="en-US" sz="1600" dirty="0">
                  <a:sym typeface="Wingdings" panose="05000000000000000000" pitchFamily="2" charset="2"/>
                </a:rPr>
                <a:t>shape</a:t>
              </a:r>
              <a:r>
                <a:rPr lang="en-US" sz="1600" dirty="0"/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Avoid coupler kick-based emittance dilution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Synchronization Laser </a:t>
              </a:r>
              <a:r>
                <a:rPr lang="en-US" sz="1600" dirty="0">
                  <a:sym typeface="Wingdings" panose="05000000000000000000" pitchFamily="2" charset="2"/>
                </a:rPr>
                <a:t> RF, precise RF control</a:t>
              </a:r>
              <a:endParaRPr lang="de-DE" sz="1600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1CFC5816-2B74-40DF-BCDC-12AD01779C63}"/>
                </a:ext>
              </a:extLst>
            </p:cNvPr>
            <p:cNvSpPr txBox="1"/>
            <p:nvPr/>
          </p:nvSpPr>
          <p:spPr>
            <a:xfrm>
              <a:off x="1083221" y="3924379"/>
              <a:ext cx="1786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2.3 MeV, 100 mA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0A26E46-D4F9-485B-8E6E-44B5A326B0A0}"/>
              </a:ext>
            </a:extLst>
          </p:cNvPr>
          <p:cNvGrpSpPr/>
          <p:nvPr/>
        </p:nvGrpSpPr>
        <p:grpSpPr>
          <a:xfrm>
            <a:off x="37276" y="569291"/>
            <a:ext cx="2855984" cy="3324821"/>
            <a:chOff x="3923928" y="2924944"/>
            <a:chExt cx="3241753" cy="3616033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2D52B5A1-D8AA-4CB3-8D70-654CD44A11A8}"/>
                </a:ext>
              </a:extLst>
            </p:cNvPr>
            <p:cNvSpPr/>
            <p:nvPr/>
          </p:nvSpPr>
          <p:spPr>
            <a:xfrm>
              <a:off x="3923928" y="2924944"/>
              <a:ext cx="3240360" cy="3600400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1BDDA16-28C6-451A-9EAF-FF0AB7BFFA53}"/>
                </a:ext>
              </a:extLst>
            </p:cNvPr>
            <p:cNvGrpSpPr/>
            <p:nvPr/>
          </p:nvGrpSpPr>
          <p:grpSpPr>
            <a:xfrm>
              <a:off x="3983401" y="2996952"/>
              <a:ext cx="3182280" cy="3544025"/>
              <a:chOff x="3055389" y="3501008"/>
              <a:chExt cx="3182280" cy="3544025"/>
            </a:xfrm>
          </p:grpSpPr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4750CC85-40D4-4973-82E3-162256E01949}"/>
                  </a:ext>
                </a:extLst>
              </p:cNvPr>
              <p:cNvSpPr txBox="1"/>
              <p:nvPr/>
            </p:nvSpPr>
            <p:spPr>
              <a:xfrm>
                <a:off x="3277101" y="5337891"/>
                <a:ext cx="2625942" cy="1707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</a:t>
                </a:r>
                <a:r>
                  <a:rPr lang="de-DE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High beam power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High beam </a:t>
                </a:r>
                <a:r>
                  <a:rPr lang="de-DE" sz="1600" dirty="0" err="1"/>
                  <a:t>current</a:t>
                </a:r>
                <a:endParaRPr lang="de-DE" sz="1600" dirty="0"/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Intermediate </a:t>
                </a:r>
                <a:r>
                  <a:rPr lang="de-DE" sz="1600" dirty="0" err="1"/>
                  <a:t>field</a:t>
                </a:r>
                <a:r>
                  <a:rPr lang="de-DE" sz="1600" dirty="0"/>
                  <a:t> </a:t>
                </a:r>
                <a:r>
                  <a:rPr lang="de-DE" sz="1600" dirty="0" err="1"/>
                  <a:t>levels</a:t>
                </a:r>
                <a:br>
                  <a:rPr lang="de-DE" sz="1600" dirty="0"/>
                </a:br>
                <a:r>
                  <a:rPr lang="de-DE" sz="1600" dirty="0"/>
                  <a:t>  10 MV/m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</a:t>
                </a:r>
                <a:r>
                  <a:rPr lang="de-DE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Low </a:t>
                </a:r>
                <a:r>
                  <a:rPr lang="de-DE" sz="16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coupler</a:t>
                </a:r>
                <a:r>
                  <a:rPr lang="de-DE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kicks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Zero-</a:t>
                </a:r>
                <a:r>
                  <a:rPr lang="de-DE" sz="1600" dirty="0" err="1"/>
                  <a:t>crossing</a:t>
                </a:r>
                <a:r>
                  <a:rPr lang="de-DE" sz="1600" dirty="0"/>
                  <a:t> </a:t>
                </a:r>
                <a:r>
                  <a:rPr lang="de-DE" sz="1600" dirty="0" err="1"/>
                  <a:t>operation</a:t>
                </a:r>
                <a:endParaRPr lang="de-DE" sz="1600" dirty="0"/>
              </a:p>
            </p:txBody>
          </p:sp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C99B9035-48B2-4385-BB45-6BB4307A0B76}"/>
                  </a:ext>
                </a:extLst>
              </p:cNvPr>
              <p:cNvGrpSpPr/>
              <p:nvPr/>
            </p:nvGrpSpPr>
            <p:grpSpPr>
              <a:xfrm>
                <a:off x="3055389" y="3501008"/>
                <a:ext cx="3182280" cy="1933335"/>
                <a:chOff x="1039165" y="3356992"/>
                <a:chExt cx="3182280" cy="1933335"/>
              </a:xfrm>
            </p:grpSpPr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F4BEABFD-706E-4EA1-9EFE-F260D6358230}"/>
                    </a:ext>
                  </a:extLst>
                </p:cNvPr>
                <p:cNvSpPr txBox="1"/>
                <p:nvPr/>
              </p:nvSpPr>
              <p:spPr>
                <a:xfrm>
                  <a:off x="1039165" y="4888646"/>
                  <a:ext cx="3182280" cy="4016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/>
                    <a:t>SRF </a:t>
                  </a:r>
                  <a:r>
                    <a:rPr lang="de-DE" b="1" dirty="0" err="1"/>
                    <a:t>booster</a:t>
                  </a:r>
                  <a:r>
                    <a:rPr lang="de-DE" b="1" dirty="0"/>
                    <a:t> </a:t>
                  </a:r>
                  <a:r>
                    <a:rPr lang="de-DE" b="1" dirty="0" err="1"/>
                    <a:t>cavity</a:t>
                  </a:r>
                  <a:r>
                    <a:rPr lang="de-DE" b="1" dirty="0"/>
                    <a:t> (Cornell)</a:t>
                  </a:r>
                </a:p>
              </p:txBody>
            </p:sp>
            <p:sp>
              <p:nvSpPr>
                <p:cNvPr id="19" name="Textfeld 18">
                  <a:extLst>
                    <a:ext uri="{FF2B5EF4-FFF2-40B4-BE49-F238E27FC236}">
                      <a16:creationId xmlns:a16="http://schemas.microsoft.com/office/drawing/2014/main" id="{7923F5A2-C4C1-400A-9176-861B19CA77AB}"/>
                    </a:ext>
                  </a:extLst>
                </p:cNvPr>
                <p:cNvSpPr txBox="1"/>
                <p:nvPr/>
              </p:nvSpPr>
              <p:spPr>
                <a:xfrm>
                  <a:off x="1115616" y="3356992"/>
                  <a:ext cx="2214728" cy="4016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>
                      <a:solidFill>
                        <a:schemeClr val="bg1"/>
                      </a:solidFill>
                    </a:rPr>
                    <a:t>+4.5 </a:t>
                  </a:r>
                  <a:r>
                    <a:rPr lang="de-DE" dirty="0" err="1">
                      <a:solidFill>
                        <a:schemeClr val="bg1"/>
                      </a:solidFill>
                    </a:rPr>
                    <a:t>MeV</a:t>
                  </a:r>
                  <a:r>
                    <a:rPr lang="de-DE" dirty="0">
                      <a:solidFill>
                        <a:schemeClr val="bg1"/>
                      </a:solidFill>
                    </a:rPr>
                    <a:t> (100mA)</a:t>
                  </a:r>
                </a:p>
              </p:txBody>
            </p:sp>
          </p:grpSp>
        </p:grp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9A0CC89-54D0-4622-876D-6A500D4DC81E}"/>
              </a:ext>
            </a:extLst>
          </p:cNvPr>
          <p:cNvGrpSpPr/>
          <p:nvPr/>
        </p:nvGrpSpPr>
        <p:grpSpPr>
          <a:xfrm>
            <a:off x="5830082" y="2883414"/>
            <a:ext cx="3394992" cy="3903273"/>
            <a:chOff x="-23003" y="1916832"/>
            <a:chExt cx="3809061" cy="4254336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4B69FA6-75DF-436B-92C7-48A433A42E8C}"/>
                </a:ext>
              </a:extLst>
            </p:cNvPr>
            <p:cNvSpPr/>
            <p:nvPr/>
          </p:nvSpPr>
          <p:spPr>
            <a:xfrm>
              <a:off x="0" y="1916832"/>
              <a:ext cx="3779912" cy="4248472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4D1A2864-3AA9-4522-8F7E-B3CBFF919864}"/>
                </a:ext>
              </a:extLst>
            </p:cNvPr>
            <p:cNvGrpSpPr/>
            <p:nvPr/>
          </p:nvGrpSpPr>
          <p:grpSpPr>
            <a:xfrm>
              <a:off x="-23003" y="1991743"/>
              <a:ext cx="3809061" cy="4179425"/>
              <a:chOff x="-221776" y="1988841"/>
              <a:chExt cx="3809061" cy="4179425"/>
            </a:xfrm>
          </p:grpSpPr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BADAFD09-0363-4A11-BE85-573D61DF1C26}"/>
                  </a:ext>
                </a:extLst>
              </p:cNvPr>
              <p:cNvSpPr txBox="1"/>
              <p:nvPr/>
            </p:nvSpPr>
            <p:spPr>
              <a:xfrm>
                <a:off x="-221776" y="4189063"/>
                <a:ext cx="3630046" cy="1979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Low beam power 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</a:t>
                </a:r>
                <a:r>
                  <a:rPr lang="de-DE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High beam </a:t>
                </a:r>
                <a:r>
                  <a:rPr lang="de-DE" sz="16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current</a:t>
                </a:r>
                <a:endParaRPr lang="de-DE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Strong </a:t>
                </a:r>
                <a:r>
                  <a:rPr lang="de-DE" sz="1600" dirty="0" err="1"/>
                  <a:t>higher</a:t>
                </a:r>
                <a:r>
                  <a:rPr lang="de-DE" sz="1600" dirty="0"/>
                  <a:t> </a:t>
                </a:r>
                <a:r>
                  <a:rPr lang="de-DE" sz="1600" dirty="0" err="1"/>
                  <a:t>order</a:t>
                </a:r>
                <a:r>
                  <a:rPr lang="de-DE" sz="1600" dirty="0"/>
                  <a:t> </a:t>
                </a:r>
                <a:r>
                  <a:rPr lang="de-DE" sz="1600" dirty="0" err="1"/>
                  <a:t>mode</a:t>
                </a:r>
                <a:r>
                  <a:rPr lang="de-DE" sz="1600" dirty="0"/>
                  <a:t> </a:t>
                </a:r>
                <a:r>
                  <a:rPr lang="de-DE" sz="1600" dirty="0" err="1"/>
                  <a:t>damping</a:t>
                </a:r>
                <a:endParaRPr lang="de-DE" sz="1600" dirty="0"/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Higher </a:t>
                </a:r>
                <a:r>
                  <a:rPr lang="de-DE" sz="1600" dirty="0" err="1"/>
                  <a:t>field</a:t>
                </a:r>
                <a:r>
                  <a:rPr lang="de-DE" sz="1600" dirty="0"/>
                  <a:t> </a:t>
                </a:r>
                <a:r>
                  <a:rPr lang="de-DE" sz="1600" dirty="0" err="1"/>
                  <a:t>levels</a:t>
                </a:r>
                <a:r>
                  <a:rPr lang="de-DE" sz="1600" dirty="0"/>
                  <a:t>: 19 MV/m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</a:t>
                </a:r>
                <a:r>
                  <a:rPr lang="de-DE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Multi-pass beam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</a:t>
                </a:r>
                <a:r>
                  <a:rPr lang="de-DE" sz="16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Precise</a:t>
                </a:r>
                <a:r>
                  <a:rPr lang="de-DE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de-DE" sz="16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field</a:t>
                </a:r>
                <a:r>
                  <a:rPr lang="de-DE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de-DE" sz="16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control</a:t>
                </a:r>
                <a:r>
                  <a:rPr lang="de-DE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and </a:t>
                </a:r>
                <a:r>
                  <a:rPr lang="de-DE" sz="16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tuning</a:t>
                </a:r>
                <a:endParaRPr lang="de-DE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  <a:p>
                <a:pPr>
                  <a:buFont typeface="Arial" pitchFamily="34" charset="0"/>
                  <a:buChar char="•"/>
                </a:pPr>
                <a:endParaRPr lang="de-DE" sz="16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6" name="Gruppieren 25">
                <a:extLst>
                  <a:ext uri="{FF2B5EF4-FFF2-40B4-BE49-F238E27FC236}">
                    <a16:creationId xmlns:a16="http://schemas.microsoft.com/office/drawing/2014/main" id="{A33C0FBF-E6C7-47C8-879D-89C4760547D4}"/>
                  </a:ext>
                </a:extLst>
              </p:cNvPr>
              <p:cNvGrpSpPr/>
              <p:nvPr/>
            </p:nvGrpSpPr>
            <p:grpSpPr>
              <a:xfrm>
                <a:off x="-152321" y="1988841"/>
                <a:ext cx="3739606" cy="732243"/>
                <a:chOff x="3592095" y="3284984"/>
                <a:chExt cx="3739606" cy="572165"/>
              </a:xfrm>
            </p:grpSpPr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4F672A68-7887-4E71-97D9-C4995BDE352C}"/>
                    </a:ext>
                  </a:extLst>
                </p:cNvPr>
                <p:cNvSpPr txBox="1"/>
                <p:nvPr/>
              </p:nvSpPr>
              <p:spPr>
                <a:xfrm>
                  <a:off x="3592095" y="3568558"/>
                  <a:ext cx="1791068" cy="2885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/>
                    <a:t>Main </a:t>
                  </a:r>
                  <a:r>
                    <a:rPr lang="de-DE" b="1" dirty="0" err="1"/>
                    <a:t>linac</a:t>
                  </a:r>
                  <a:r>
                    <a:rPr lang="de-DE" b="1" dirty="0"/>
                    <a:t> </a:t>
                  </a:r>
                  <a:r>
                    <a:rPr lang="de-DE" b="1" dirty="0" err="1"/>
                    <a:t>cavity</a:t>
                  </a:r>
                  <a:endParaRPr lang="de-DE" b="1" dirty="0"/>
                </a:p>
              </p:txBody>
            </p:sp>
            <p:sp>
              <p:nvSpPr>
                <p:cNvPr id="29" name="Textfeld 28">
                  <a:extLst>
                    <a:ext uri="{FF2B5EF4-FFF2-40B4-BE49-F238E27FC236}">
                      <a16:creationId xmlns:a16="http://schemas.microsoft.com/office/drawing/2014/main" id="{4909D223-C554-493D-87F3-02A013C12800}"/>
                    </a:ext>
                  </a:extLst>
                </p:cNvPr>
                <p:cNvSpPr txBox="1"/>
                <p:nvPr/>
              </p:nvSpPr>
              <p:spPr>
                <a:xfrm>
                  <a:off x="3664103" y="3284984"/>
                  <a:ext cx="3667598" cy="3145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>
                      <a:solidFill>
                        <a:schemeClr val="bg1"/>
                      </a:solidFill>
                    </a:rPr>
                    <a:t>+45 </a:t>
                  </a:r>
                  <a:r>
                    <a:rPr lang="de-DE" dirty="0" err="1">
                      <a:solidFill>
                        <a:schemeClr val="bg1"/>
                      </a:solidFill>
                    </a:rPr>
                    <a:t>MeV</a:t>
                  </a:r>
                  <a:r>
                    <a:rPr lang="de-DE" dirty="0">
                      <a:solidFill>
                        <a:schemeClr val="bg1"/>
                      </a:solidFill>
                    </a:rPr>
                    <a:t> (2x 100 mA, </a:t>
                  </a:r>
                  <a:r>
                    <a:rPr lang="de-DE" dirty="0" err="1">
                      <a:solidFill>
                        <a:schemeClr val="bg1"/>
                      </a:solidFill>
                    </a:rPr>
                    <a:t>recovered</a:t>
                  </a:r>
                  <a:r>
                    <a:rPr lang="de-DE" dirty="0">
                      <a:solidFill>
                        <a:schemeClr val="bg1"/>
                      </a:solidFill>
                    </a:rPr>
                    <a:t>)</a:t>
                  </a:r>
                </a:p>
              </p:txBody>
            </p:sp>
          </p:grpSp>
        </p:grpSp>
      </p:grpSp>
      <p:pic>
        <p:nvPicPr>
          <p:cNvPr id="30" name="Grafik 29">
            <a:extLst>
              <a:ext uri="{FF2B5EF4-FFF2-40B4-BE49-F238E27FC236}">
                <a16:creationId xmlns:a16="http://schemas.microsoft.com/office/drawing/2014/main" id="{85B2D55B-C100-40BC-A842-E0DE4D5B40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4" y="961284"/>
            <a:ext cx="1824901" cy="1177336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2482C781-F64E-49CE-90DB-2D713DA7A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891986" y="3671149"/>
            <a:ext cx="3246253" cy="158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4A08C74B-849C-4488-A6A1-79175E887625}"/>
              </a:ext>
            </a:extLst>
          </p:cNvPr>
          <p:cNvSpPr txBox="1"/>
          <p:nvPr/>
        </p:nvSpPr>
        <p:spPr>
          <a:xfrm>
            <a:off x="4432056" y="1058521"/>
            <a:ext cx="61661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Compact machine: All vacuum parts need to be treated</a:t>
            </a:r>
            <a:br>
              <a:rPr lang="en-US" dirty="0"/>
            </a:br>
            <a:r>
              <a:rPr lang="en-US" dirty="0"/>
              <a:t>within ISO 4-5 environment </a:t>
            </a:r>
          </a:p>
          <a:p>
            <a:r>
              <a:rPr lang="en-US" dirty="0"/>
              <a:t>Complete machine analyzed and optimized by wake/impedance</a:t>
            </a:r>
            <a:br>
              <a:rPr lang="en-US" dirty="0"/>
            </a:br>
            <a:r>
              <a:rPr lang="en-US" dirty="0"/>
              <a:t>studies</a:t>
            </a:r>
            <a:endParaRPr lang="de-DE" dirty="0"/>
          </a:p>
        </p:txBody>
      </p:sp>
      <p:pic>
        <p:nvPicPr>
          <p:cNvPr id="3" name="Grafik 2" descr="Ein Bild, das drinnen, Decke enthält.&#10;&#10;Automatisch generierte Beschreibung">
            <a:extLst>
              <a:ext uri="{FF2B5EF4-FFF2-40B4-BE49-F238E27FC236}">
                <a16:creationId xmlns:a16="http://schemas.microsoft.com/office/drawing/2014/main" id="{EE4E8547-EEF7-F07A-39FB-262646A2FC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7" y="3494128"/>
            <a:ext cx="2601576" cy="195118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C51C434-6DCB-2629-F8CB-ED80EC66F3AB}"/>
              </a:ext>
            </a:extLst>
          </p:cNvPr>
          <p:cNvSpPr txBox="1"/>
          <p:nvPr/>
        </p:nvSpPr>
        <p:spPr>
          <a:xfrm>
            <a:off x="9387258" y="5455088"/>
            <a:ext cx="26368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Movable local cleanrooms</a:t>
            </a:r>
            <a:br>
              <a:rPr lang="en-US" dirty="0"/>
            </a:br>
            <a:r>
              <a:rPr lang="en-US" dirty="0"/>
              <a:t>ISO 5, rail system</a:t>
            </a:r>
            <a:br>
              <a:rPr lang="en-US" dirty="0"/>
            </a:br>
            <a:r>
              <a:rPr lang="en-US" dirty="0"/>
              <a:t>on the ceiling for proper </a:t>
            </a:r>
            <a:br>
              <a:rPr lang="en-US" dirty="0"/>
            </a:br>
            <a:r>
              <a:rPr lang="en-US" dirty="0"/>
              <a:t>placement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A16AD6B-9BCF-4277-8DB7-6881430E50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123" y="3756751"/>
            <a:ext cx="1667943" cy="125046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AB3046B-11FC-6A25-963E-60E4A18A6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863" y="735323"/>
            <a:ext cx="8161176" cy="284201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3E1DBC7-CCDE-F4E1-5426-553D19B1AB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2741" y="632318"/>
            <a:ext cx="1140915" cy="273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85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06E80F-D73B-9028-2F27-FA60113D6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18" y="116537"/>
            <a:ext cx="11036300" cy="693607"/>
          </a:xfrm>
        </p:spPr>
        <p:txBody>
          <a:bodyPr/>
          <a:lstStyle/>
          <a:p>
            <a:r>
              <a:rPr lang="en-US" dirty="0"/>
              <a:t>High power coupler conditioning for Booster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428FEE0-EDD5-E274-0544-5BEB4EB72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Booster </a:t>
            </a:r>
            <a:r>
              <a:rPr lang="en-US" dirty="0" err="1"/>
              <a:t>fpc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DAF0E44-9DE3-14DB-04D1-0FCA71FE9B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2" y="4318711"/>
            <a:ext cx="11208356" cy="201663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EACC1BF-BEB7-C909-57E9-D3C74C51B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367" y="656077"/>
            <a:ext cx="5082561" cy="358799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6EB7266-3F68-4A15-C973-E33F24BC3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2" y="771038"/>
            <a:ext cx="3372408" cy="308588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D1E9F68-6C88-EF10-99EB-1006B913D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622" y="797763"/>
            <a:ext cx="2265377" cy="167921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E388AF1-AB96-D41F-1492-3823FF0A9E30}"/>
              </a:ext>
            </a:extLst>
          </p:cNvPr>
          <p:cNvSpPr txBox="1"/>
          <p:nvPr/>
        </p:nvSpPr>
        <p:spPr>
          <a:xfrm>
            <a:off x="3765308" y="2615596"/>
            <a:ext cx="23702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lot of diagnostics and</a:t>
            </a:r>
          </a:p>
          <a:p>
            <a:r>
              <a:rPr lang="en-US" dirty="0"/>
              <a:t>Cooling water manifold</a:t>
            </a:r>
          </a:p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5F4105B-7420-F061-EFFD-7D0BFDCC879B}"/>
              </a:ext>
            </a:extLst>
          </p:cNvPr>
          <p:cNvSpPr txBox="1"/>
          <p:nvPr/>
        </p:nvSpPr>
        <p:spPr>
          <a:xfrm>
            <a:off x="1646853" y="3912058"/>
            <a:ext cx="1713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Assembly stages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4049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90248A-19B6-59F3-624E-2B5E48ABD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00" y="136375"/>
            <a:ext cx="11036300" cy="1476375"/>
          </a:xfrm>
        </p:spPr>
        <p:txBody>
          <a:bodyPr/>
          <a:lstStyle/>
          <a:p>
            <a:r>
              <a:rPr lang="en-US" dirty="0"/>
              <a:t>Parameters under observation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D477A75-8662-F0C1-F587-ABC6E225AA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Booster </a:t>
            </a:r>
            <a:r>
              <a:rPr lang="en-US" dirty="0" err="1"/>
              <a:t>fpc</a:t>
            </a:r>
            <a:endParaRPr lang="de-DE" dirty="0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B2FDCCA8-93C3-863F-8E25-F9E629F610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50" y="1659054"/>
            <a:ext cx="4687206" cy="4288975"/>
          </a:xfrm>
          <a:prstGeom prst="rect">
            <a:avLst/>
          </a:prstGeom>
        </p:spPr>
      </p:pic>
      <p:sp>
        <p:nvSpPr>
          <p:cNvPr id="32" name="Abgerundetes Rechteck 2">
            <a:extLst>
              <a:ext uri="{FF2B5EF4-FFF2-40B4-BE49-F238E27FC236}">
                <a16:creationId xmlns:a16="http://schemas.microsoft.com/office/drawing/2014/main" id="{F7ECD888-B96D-0295-4790-11DE7C033656}"/>
              </a:ext>
            </a:extLst>
          </p:cNvPr>
          <p:cNvSpPr/>
          <p:nvPr/>
        </p:nvSpPr>
        <p:spPr>
          <a:xfrm>
            <a:off x="983974" y="2620862"/>
            <a:ext cx="72008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Abgerundetes Rechteck 3">
            <a:extLst>
              <a:ext uri="{FF2B5EF4-FFF2-40B4-BE49-F238E27FC236}">
                <a16:creationId xmlns:a16="http://schemas.microsoft.com/office/drawing/2014/main" id="{1872B0D5-91D5-F2B3-CDDD-7AB287AF8533}"/>
              </a:ext>
            </a:extLst>
          </p:cNvPr>
          <p:cNvSpPr/>
          <p:nvPr/>
        </p:nvSpPr>
        <p:spPr>
          <a:xfrm>
            <a:off x="983974" y="2955198"/>
            <a:ext cx="720080" cy="3168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Abgerundetes Rechteck 4">
            <a:extLst>
              <a:ext uri="{FF2B5EF4-FFF2-40B4-BE49-F238E27FC236}">
                <a16:creationId xmlns:a16="http://schemas.microsoft.com/office/drawing/2014/main" id="{A76E1F70-E29A-5091-681D-07A30C1B682D}"/>
              </a:ext>
            </a:extLst>
          </p:cNvPr>
          <p:cNvSpPr/>
          <p:nvPr/>
        </p:nvSpPr>
        <p:spPr>
          <a:xfrm>
            <a:off x="976630" y="3286435"/>
            <a:ext cx="720080" cy="3168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Abgerundetes Rechteck 5">
            <a:extLst>
              <a:ext uri="{FF2B5EF4-FFF2-40B4-BE49-F238E27FC236}">
                <a16:creationId xmlns:a16="http://schemas.microsoft.com/office/drawing/2014/main" id="{040337D2-B533-A1DB-E035-617C55C578D5}"/>
              </a:ext>
            </a:extLst>
          </p:cNvPr>
          <p:cNvSpPr/>
          <p:nvPr/>
        </p:nvSpPr>
        <p:spPr>
          <a:xfrm>
            <a:off x="983974" y="3999171"/>
            <a:ext cx="720080" cy="3168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Abgerundetes Rechteck 6">
            <a:extLst>
              <a:ext uri="{FF2B5EF4-FFF2-40B4-BE49-F238E27FC236}">
                <a16:creationId xmlns:a16="http://schemas.microsoft.com/office/drawing/2014/main" id="{C542BFC4-FA60-F59D-B0A4-ADBC73506EBB}"/>
              </a:ext>
            </a:extLst>
          </p:cNvPr>
          <p:cNvSpPr/>
          <p:nvPr/>
        </p:nvSpPr>
        <p:spPr>
          <a:xfrm>
            <a:off x="2684222" y="2437027"/>
            <a:ext cx="360040" cy="19852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Abgerundetes Rechteck 7">
            <a:extLst>
              <a:ext uri="{FF2B5EF4-FFF2-40B4-BE49-F238E27FC236}">
                <a16:creationId xmlns:a16="http://schemas.microsoft.com/office/drawing/2014/main" id="{49FE0093-69CC-16E0-24FC-18814CE06749}"/>
              </a:ext>
            </a:extLst>
          </p:cNvPr>
          <p:cNvSpPr/>
          <p:nvPr/>
        </p:nvSpPr>
        <p:spPr>
          <a:xfrm>
            <a:off x="1992086" y="1947086"/>
            <a:ext cx="692136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Abgerundetes Rechteck 8">
            <a:extLst>
              <a:ext uri="{FF2B5EF4-FFF2-40B4-BE49-F238E27FC236}">
                <a16:creationId xmlns:a16="http://schemas.microsoft.com/office/drawing/2014/main" id="{DFC14004-E4C7-FC48-0551-A1435C8779FF}"/>
              </a:ext>
            </a:extLst>
          </p:cNvPr>
          <p:cNvSpPr/>
          <p:nvPr/>
        </p:nvSpPr>
        <p:spPr>
          <a:xfrm>
            <a:off x="2568150" y="4035318"/>
            <a:ext cx="720080" cy="3168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Abgerundetes Rechteck 10">
            <a:extLst>
              <a:ext uri="{FF2B5EF4-FFF2-40B4-BE49-F238E27FC236}">
                <a16:creationId xmlns:a16="http://schemas.microsoft.com/office/drawing/2014/main" id="{DADB9AC8-ED3C-2E24-01DC-087B3DF3FE76}"/>
              </a:ext>
            </a:extLst>
          </p:cNvPr>
          <p:cNvSpPr/>
          <p:nvPr/>
        </p:nvSpPr>
        <p:spPr>
          <a:xfrm>
            <a:off x="1333346" y="1947086"/>
            <a:ext cx="692136" cy="65937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Abgerundetes Rechteck 11">
            <a:extLst>
              <a:ext uri="{FF2B5EF4-FFF2-40B4-BE49-F238E27FC236}">
                <a16:creationId xmlns:a16="http://schemas.microsoft.com/office/drawing/2014/main" id="{DE48BD73-652D-8EF5-3447-13A57134157B}"/>
              </a:ext>
            </a:extLst>
          </p:cNvPr>
          <p:cNvSpPr/>
          <p:nvPr/>
        </p:nvSpPr>
        <p:spPr>
          <a:xfrm>
            <a:off x="4419425" y="1876914"/>
            <a:ext cx="692136" cy="35820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45D2922E-6FF2-9573-9E20-AD79436F3F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8" t="8553" r="32998" b="2430"/>
          <a:stretch/>
        </p:blipFill>
        <p:spPr>
          <a:xfrm>
            <a:off x="7724187" y="2437027"/>
            <a:ext cx="1501458" cy="1540971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D7F295F-AF0D-F426-5F8C-A61BC1F811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t="4323" r="35426"/>
          <a:stretch/>
        </p:blipFill>
        <p:spPr>
          <a:xfrm>
            <a:off x="5906519" y="2379134"/>
            <a:ext cx="1366305" cy="1546140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D52AD9DD-D656-CF0C-EBF8-563AFBDC2504}"/>
              </a:ext>
            </a:extLst>
          </p:cNvPr>
          <p:cNvSpPr txBox="1"/>
          <p:nvPr/>
        </p:nvSpPr>
        <p:spPr>
          <a:xfrm>
            <a:off x="6317803" y="1909582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</a:t>
            </a:r>
            <a:endParaRPr lang="de-DE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279B57F6-0704-AEA3-DF70-35127B5B172B}"/>
              </a:ext>
            </a:extLst>
          </p:cNvPr>
          <p:cNvSpPr txBox="1"/>
          <p:nvPr/>
        </p:nvSpPr>
        <p:spPr>
          <a:xfrm>
            <a:off x="8112766" y="1909582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</a:t>
            </a:r>
            <a:endParaRPr lang="de-DE" dirty="0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C50C7951-A1F5-D67D-FDD5-C351A4202CB9}"/>
              </a:ext>
            </a:extLst>
          </p:cNvPr>
          <p:cNvSpPr txBox="1"/>
          <p:nvPr/>
        </p:nvSpPr>
        <p:spPr>
          <a:xfrm>
            <a:off x="7968750" y="3977998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Max. field localized</a:t>
            </a:r>
            <a:br>
              <a:rPr lang="en-US" sz="1400" dirty="0"/>
            </a:br>
            <a:r>
              <a:rPr lang="en-US" sz="1400" dirty="0"/>
              <a:t>10.6 A/m</a:t>
            </a:r>
            <a:endParaRPr lang="de-DE" sz="1400" dirty="0"/>
          </a:p>
        </p:txBody>
      </p: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7552AFBE-C180-FA97-77C7-D155ED583739}"/>
              </a:ext>
            </a:extLst>
          </p:cNvPr>
          <p:cNvCxnSpPr/>
          <p:nvPr/>
        </p:nvCxnSpPr>
        <p:spPr>
          <a:xfrm flipH="1">
            <a:off x="8976862" y="2094248"/>
            <a:ext cx="144016" cy="342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>
            <a:extLst>
              <a:ext uri="{FF2B5EF4-FFF2-40B4-BE49-F238E27FC236}">
                <a16:creationId xmlns:a16="http://schemas.microsoft.com/office/drawing/2014/main" id="{96953B5B-56E5-5006-FDCE-E5B56D7A6B03}"/>
              </a:ext>
            </a:extLst>
          </p:cNvPr>
          <p:cNvSpPr txBox="1"/>
          <p:nvPr/>
        </p:nvSpPr>
        <p:spPr>
          <a:xfrm>
            <a:off x="8669329" y="1788696"/>
            <a:ext cx="1164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Reflecting end</a:t>
            </a:r>
            <a:endParaRPr lang="de-DE" sz="1200" dirty="0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4FDD8F8E-78D7-DCBD-DFA7-8DB370DA9F51}"/>
              </a:ext>
            </a:extLst>
          </p:cNvPr>
          <p:cNvSpPr txBox="1"/>
          <p:nvPr/>
        </p:nvSpPr>
        <p:spPr>
          <a:xfrm>
            <a:off x="5832647" y="3977998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Max. field at transition, fluctuates between FPCs</a:t>
            </a:r>
            <a:br>
              <a:rPr lang="en-US" sz="1400" dirty="0"/>
            </a:br>
            <a:r>
              <a:rPr lang="en-US" sz="1400" dirty="0"/>
              <a:t>5.7 A/m</a:t>
            </a:r>
            <a:endParaRPr lang="de-DE" sz="1400" dirty="0"/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4C2FE4A2-7F76-4FFE-48E1-19283B55429B}"/>
              </a:ext>
            </a:extLst>
          </p:cNvPr>
          <p:cNvSpPr txBox="1"/>
          <p:nvPr/>
        </p:nvSpPr>
        <p:spPr>
          <a:xfrm>
            <a:off x="5496682" y="1604030"/>
            <a:ext cx="338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CST FD Solver: P</a:t>
            </a:r>
            <a:r>
              <a:rPr lang="en-US" baseline="-25000" dirty="0"/>
              <a:t>in</a:t>
            </a:r>
            <a:r>
              <a:rPr lang="en-US" dirty="0"/>
              <a:t>=0.5 W </a:t>
            </a:r>
            <a:r>
              <a:rPr lang="en-US" dirty="0" err="1"/>
              <a:t>rms</a:t>
            </a:r>
            <a:endParaRPr lang="de-DE" dirty="0"/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48712E45-65BD-22A5-DE09-19E0841006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022" y="4754390"/>
            <a:ext cx="2561708" cy="1173549"/>
          </a:xfrm>
          <a:prstGeom prst="rect">
            <a:avLst/>
          </a:prstGeom>
        </p:spPr>
      </p:pic>
      <p:sp>
        <p:nvSpPr>
          <p:cNvPr id="51" name="Textfeld 50">
            <a:extLst>
              <a:ext uri="{FF2B5EF4-FFF2-40B4-BE49-F238E27FC236}">
                <a16:creationId xmlns:a16="http://schemas.microsoft.com/office/drawing/2014/main" id="{A28629C1-C7F9-23F9-3ECE-C867C2A23FC0}"/>
              </a:ext>
            </a:extLst>
          </p:cNvPr>
          <p:cNvSpPr txBox="1"/>
          <p:nvPr/>
        </p:nvSpPr>
        <p:spPr>
          <a:xfrm>
            <a:off x="7034521" y="5867243"/>
            <a:ext cx="2064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TW electric field pattern</a:t>
            </a:r>
            <a:endParaRPr lang="de-DE" sz="1400" dirty="0"/>
          </a:p>
        </p:txBody>
      </p:sp>
      <p:sp>
        <p:nvSpPr>
          <p:cNvPr id="52" name="Nach oben gebogener Pfeil 24">
            <a:extLst>
              <a:ext uri="{FF2B5EF4-FFF2-40B4-BE49-F238E27FC236}">
                <a16:creationId xmlns:a16="http://schemas.microsoft.com/office/drawing/2014/main" id="{74B5A721-C14B-1165-DA7D-40431DA52DDF}"/>
              </a:ext>
            </a:extLst>
          </p:cNvPr>
          <p:cNvSpPr/>
          <p:nvPr/>
        </p:nvSpPr>
        <p:spPr>
          <a:xfrm rot="5400000">
            <a:off x="6204554" y="5020833"/>
            <a:ext cx="504056" cy="43204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3" name="Gerade Verbindung mit Pfeil 52">
            <a:extLst>
              <a:ext uri="{FF2B5EF4-FFF2-40B4-BE49-F238E27FC236}">
                <a16:creationId xmlns:a16="http://schemas.microsoft.com/office/drawing/2014/main" id="{200F2B01-2FAE-3AEF-41F2-28A11CD07CF7}"/>
              </a:ext>
            </a:extLst>
          </p:cNvPr>
          <p:cNvCxnSpPr>
            <a:stCxn id="43" idx="3"/>
            <a:endCxn id="44" idx="1"/>
          </p:cNvCxnSpPr>
          <p:nvPr/>
        </p:nvCxnSpPr>
        <p:spPr>
          <a:xfrm>
            <a:off x="6861542" y="2094248"/>
            <a:ext cx="12512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>
            <a:extLst>
              <a:ext uri="{FF2B5EF4-FFF2-40B4-BE49-F238E27FC236}">
                <a16:creationId xmlns:a16="http://schemas.microsoft.com/office/drawing/2014/main" id="{51E8CF2F-ACDA-91A8-21A6-2FF724BD5751}"/>
              </a:ext>
            </a:extLst>
          </p:cNvPr>
          <p:cNvSpPr txBox="1"/>
          <p:nvPr/>
        </p:nvSpPr>
        <p:spPr>
          <a:xfrm>
            <a:off x="6818137" y="2119747"/>
            <a:ext cx="1428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Field amplitude x2</a:t>
            </a:r>
            <a:endParaRPr lang="de-DE" sz="1200" dirty="0"/>
          </a:p>
        </p:txBody>
      </p:sp>
      <p:sp>
        <p:nvSpPr>
          <p:cNvPr id="55" name="Geschweifte Klammer links 54">
            <a:extLst>
              <a:ext uri="{FF2B5EF4-FFF2-40B4-BE49-F238E27FC236}">
                <a16:creationId xmlns:a16="http://schemas.microsoft.com/office/drawing/2014/main" id="{DFA999AB-6EF2-AF9F-2AF4-F8A454D70E6E}"/>
              </a:ext>
            </a:extLst>
          </p:cNvPr>
          <p:cNvSpPr/>
          <p:nvPr/>
        </p:nvSpPr>
        <p:spPr>
          <a:xfrm rot="16200000">
            <a:off x="8905574" y="2460638"/>
            <a:ext cx="222736" cy="478352"/>
          </a:xfrm>
          <a:prstGeom prst="leftBrace">
            <a:avLst>
              <a:gd name="adj1" fmla="val 3904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2AC7D7AF-E3E9-8B73-7C24-D22BA118EC91}"/>
              </a:ext>
            </a:extLst>
          </p:cNvPr>
          <p:cNvSpPr txBox="1"/>
          <p:nvPr/>
        </p:nvSpPr>
        <p:spPr>
          <a:xfrm>
            <a:off x="8868849" y="2787355"/>
            <a:ext cx="673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Phase</a:t>
            </a:r>
            <a:br>
              <a:rPr lang="en-US" sz="1200" dirty="0"/>
            </a:br>
            <a:r>
              <a:rPr lang="en-US" sz="1200" dirty="0"/>
              <a:t>shift</a:t>
            </a:r>
            <a:r>
              <a:rPr lang="en-US" dirty="0"/>
              <a:t> </a:t>
            </a:r>
            <a:endParaRPr lang="de-DE" dirty="0"/>
          </a:p>
        </p:txBody>
      </p:sp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10594A15-9A25-1343-7730-7C97364C35F8}"/>
              </a:ext>
            </a:extLst>
          </p:cNvPr>
          <p:cNvCxnSpPr>
            <a:stCxn id="56" idx="2"/>
            <a:endCxn id="45" idx="0"/>
          </p:cNvCxnSpPr>
          <p:nvPr/>
        </p:nvCxnSpPr>
        <p:spPr>
          <a:xfrm flipH="1">
            <a:off x="8868850" y="3341353"/>
            <a:ext cx="336502" cy="636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>
            <a:extLst>
              <a:ext uri="{FF2B5EF4-FFF2-40B4-BE49-F238E27FC236}">
                <a16:creationId xmlns:a16="http://schemas.microsoft.com/office/drawing/2014/main" id="{4D4F8989-D606-4B30-AF21-7938629BC6AA}"/>
              </a:ext>
            </a:extLst>
          </p:cNvPr>
          <p:cNvSpPr txBox="1"/>
          <p:nvPr/>
        </p:nvSpPr>
        <p:spPr>
          <a:xfrm>
            <a:off x="9644475" y="2177023"/>
            <a:ext cx="263136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coupled RF-</a:t>
            </a:r>
            <a:br>
              <a:rPr lang="en-US" dirty="0"/>
            </a:br>
            <a:r>
              <a:rPr lang="en-US" dirty="0"/>
              <a:t>thermal simulations</a:t>
            </a:r>
            <a:br>
              <a:rPr lang="en-US" dirty="0"/>
            </a:br>
            <a:r>
              <a:rPr lang="en-US" dirty="0"/>
              <a:t>potential hotspots</a:t>
            </a:r>
            <a:br>
              <a:rPr lang="en-US" dirty="0"/>
            </a:br>
            <a:r>
              <a:rPr lang="en-US" dirty="0"/>
              <a:t>were identified and</a:t>
            </a:r>
            <a:br>
              <a:rPr lang="en-US" dirty="0"/>
            </a:br>
            <a:r>
              <a:rPr lang="en-US" dirty="0"/>
              <a:t>equipped with</a:t>
            </a:r>
            <a:br>
              <a:rPr lang="en-US" dirty="0"/>
            </a:br>
            <a:r>
              <a:rPr lang="en-US" dirty="0"/>
              <a:t>temperature sensors</a:t>
            </a:r>
          </a:p>
          <a:p>
            <a:endParaRPr lang="en-US" dirty="0"/>
          </a:p>
          <a:p>
            <a:r>
              <a:rPr lang="en-US" dirty="0"/>
              <a:t>All cooling water channels</a:t>
            </a:r>
            <a:br>
              <a:rPr lang="en-US" dirty="0"/>
            </a:br>
            <a:r>
              <a:rPr lang="en-US" dirty="0"/>
              <a:t>kept separated to learn,</a:t>
            </a:r>
            <a:br>
              <a:rPr lang="en-US" dirty="0"/>
            </a:br>
            <a:r>
              <a:rPr lang="en-US" dirty="0"/>
              <a:t>where most of the load</a:t>
            </a:r>
            <a:br>
              <a:rPr lang="en-US" dirty="0"/>
            </a:br>
            <a:r>
              <a:rPr lang="en-US" dirty="0"/>
              <a:t>will happen</a:t>
            </a:r>
          </a:p>
        </p:txBody>
      </p:sp>
    </p:spTree>
    <p:extLst>
      <p:ext uri="{BB962C8B-B14F-4D97-AF65-F5344CB8AC3E}">
        <p14:creationId xmlns:p14="http://schemas.microsoft.com/office/powerpoint/2010/main" val="829869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1A8692-B90F-90C0-E0FA-2B1726D5A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18" y="288926"/>
            <a:ext cx="11036300" cy="782248"/>
          </a:xfrm>
        </p:spPr>
        <p:txBody>
          <a:bodyPr/>
          <a:lstStyle/>
          <a:p>
            <a:r>
              <a:rPr lang="en-US" dirty="0"/>
              <a:t>First trials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68146F3-20C8-4FC7-A253-0C80A4666C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Booster </a:t>
            </a:r>
            <a:r>
              <a:rPr lang="en-US" dirty="0" err="1"/>
              <a:t>fpc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FEDEE51-0519-F70A-46FD-A985DD73AD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26" y="3043511"/>
            <a:ext cx="5383063" cy="32984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940BF24-8C59-3390-6BAF-64FD8AED7B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572" y="114959"/>
            <a:ext cx="3657600" cy="271119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67223C5-8D7A-EF6B-0DBB-6C5911377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2" y="888666"/>
            <a:ext cx="6703210" cy="417319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A580862-F90A-9C91-050D-56C78C68E633}"/>
              </a:ext>
            </a:extLst>
          </p:cNvPr>
          <p:cNvSpPr txBox="1"/>
          <p:nvPr/>
        </p:nvSpPr>
        <p:spPr>
          <a:xfrm>
            <a:off x="438539" y="5164494"/>
            <a:ext cx="64077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95 kW TW reached at 10% duty cycle, vacuum processing starts</a:t>
            </a:r>
            <a:br>
              <a:rPr lang="en-US" dirty="0"/>
            </a:br>
            <a:r>
              <a:rPr lang="en-US" dirty="0"/>
              <a:t>with 70 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Improved bake out procedure and replaced CF gaskets with</a:t>
            </a:r>
            <a:br>
              <a:rPr lang="en-US" dirty="0"/>
            </a:br>
            <a:r>
              <a:rPr lang="en-US" dirty="0"/>
              <a:t>RF sealed version, improved S</a:t>
            </a:r>
            <a:r>
              <a:rPr lang="en-US" baseline="-25000" dirty="0"/>
              <a:t>11</a:t>
            </a:r>
            <a:r>
              <a:rPr lang="en-US" dirty="0"/>
              <a:t> parameter by 25 dB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B4696CD-BD56-1B1C-5550-652F470C9E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86" y="1573155"/>
            <a:ext cx="3635896" cy="1253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FB88A8E-F8A5-F7F8-77A6-42C44D3FF081}"/>
              </a:ext>
            </a:extLst>
          </p:cNvPr>
          <p:cNvSpPr txBox="1"/>
          <p:nvPr/>
        </p:nvSpPr>
        <p:spPr>
          <a:xfrm>
            <a:off x="7698930" y="2353791"/>
            <a:ext cx="3266407" cy="64633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Orange: CF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Green, parts covered</a:t>
            </a:r>
          </a:p>
          <a:p>
            <a:r>
              <a:rPr lang="en-US" dirty="0">
                <a:solidFill>
                  <a:srgbClr val="00B050"/>
                </a:solidFill>
              </a:rPr>
              <a:t>by new gasket type</a:t>
            </a:r>
            <a:endParaRPr lang="de-DE" dirty="0">
              <a:solidFill>
                <a:srgbClr val="00B050"/>
              </a:solidFill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D40D924B-D7B0-D1FF-124E-C844DD6C88E2}"/>
              </a:ext>
            </a:extLst>
          </p:cNvPr>
          <p:cNvCxnSpPr/>
          <p:nvPr/>
        </p:nvCxnSpPr>
        <p:spPr>
          <a:xfrm flipH="1" flipV="1">
            <a:off x="10273004" y="984380"/>
            <a:ext cx="615820" cy="52717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904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16834D-ACC3-E134-C813-ECA33871C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234789"/>
            <a:ext cx="11036300" cy="946311"/>
          </a:xfrm>
        </p:spPr>
        <p:txBody>
          <a:bodyPr/>
          <a:lstStyle/>
          <a:p>
            <a:r>
              <a:rPr lang="en-US" dirty="0"/>
              <a:t>Follow-up results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F46D0A3-D43D-6AA8-9EBB-D22B6C7906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Booster </a:t>
            </a:r>
            <a:r>
              <a:rPr lang="en-US" dirty="0" err="1"/>
              <a:t>fpc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C7307D2-02D4-4B70-0879-9244E0B0CF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5" y="1058432"/>
            <a:ext cx="5719203" cy="349451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8AF0DBC-EA21-2D1E-4396-9FF1D6A4B4BD}"/>
              </a:ext>
            </a:extLst>
          </p:cNvPr>
          <p:cNvSpPr txBox="1"/>
          <p:nvPr/>
        </p:nvSpPr>
        <p:spPr>
          <a:xfrm>
            <a:off x="500918" y="4602360"/>
            <a:ext cx="35797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 0.25 K/kW at ceramic window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about 55 °C at 120 kW TW expected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Confirms the values obtained in simulations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BEF3F5E-E321-43BC-9D4E-A38E9BD7CDCB}"/>
              </a:ext>
            </a:extLst>
          </p:cNvPr>
          <p:cNvSpPr txBox="1"/>
          <p:nvPr/>
        </p:nvSpPr>
        <p:spPr>
          <a:xfrm>
            <a:off x="5293932" y="2344026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Imbalance in couplers?</a:t>
            </a:r>
          </a:p>
          <a:p>
            <a:r>
              <a:rPr lang="en-US" dirty="0"/>
              <a:t>LOS of sensors?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0984CAE-E15E-CA60-84E5-ACB6111521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691" y="3815032"/>
            <a:ext cx="5921076" cy="220475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93B258-62B8-79D8-7273-FA3E4B2548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58" y="1677302"/>
            <a:ext cx="5167429" cy="192413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D38B57D-AB6F-DA36-AAAC-BE591896C329}"/>
              </a:ext>
            </a:extLst>
          </p:cNvPr>
          <p:cNvSpPr txBox="1"/>
          <p:nvPr/>
        </p:nvSpPr>
        <p:spPr>
          <a:xfrm>
            <a:off x="6919075" y="1385837"/>
            <a:ext cx="3107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Pulses from 1‰ to 980‰</a:t>
            </a:r>
            <a:endParaRPr lang="de-DE" dirty="0"/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F66554C4-83A3-E52E-88CE-329A9AD99202}"/>
              </a:ext>
            </a:extLst>
          </p:cNvPr>
          <p:cNvCxnSpPr>
            <a:cxnSpLocks/>
          </p:cNvCxnSpPr>
          <p:nvPr/>
        </p:nvCxnSpPr>
        <p:spPr>
          <a:xfrm flipV="1">
            <a:off x="11380783" y="2039767"/>
            <a:ext cx="72008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46D5555D-B61B-18C6-9427-3EC91AC2A74E}"/>
              </a:ext>
            </a:extLst>
          </p:cNvPr>
          <p:cNvSpPr txBox="1"/>
          <p:nvPr/>
        </p:nvSpPr>
        <p:spPr>
          <a:xfrm>
            <a:off x="11183869" y="2778176"/>
            <a:ext cx="631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1e2</a:t>
            </a:r>
            <a:endParaRPr lang="de-DE" sz="1200" dirty="0"/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908A98AF-9D37-DCF3-F985-3CAAC083D810}"/>
              </a:ext>
            </a:extLst>
          </p:cNvPr>
          <p:cNvCxnSpPr/>
          <p:nvPr/>
        </p:nvCxnSpPr>
        <p:spPr>
          <a:xfrm>
            <a:off x="6372225" y="3429000"/>
            <a:ext cx="2166938" cy="1381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CFF03460-8392-986E-7EDB-B25CBD8568EF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4615718" y="2605367"/>
            <a:ext cx="678214" cy="338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668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773954" y="-62431"/>
            <a:ext cx="11036300" cy="814147"/>
          </a:xfrm>
        </p:spPr>
        <p:txBody>
          <a:bodyPr/>
          <a:lstStyle/>
          <a:p>
            <a:r>
              <a:rPr lang="en-US" sz="2400" cap="none" dirty="0"/>
              <a:t>Achievements so far </a:t>
            </a:r>
            <a:r>
              <a:rPr lang="en-US" sz="2400" cap="none" dirty="0">
                <a:sym typeface="Wingdings" panose="05000000000000000000" pitchFamily="2" charset="2"/>
              </a:rPr>
              <a:t> High Power Coupler Processing</a:t>
            </a:r>
            <a:endParaRPr lang="de-DE" sz="2400" cap="non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1E5D63-D47D-49D1-BC0E-8361DF2086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Booster </a:t>
            </a:r>
            <a:r>
              <a:rPr lang="en-US" dirty="0" err="1"/>
              <a:t>fpc</a:t>
            </a:r>
            <a:endParaRPr lang="de-DE" dirty="0"/>
          </a:p>
          <a:p>
            <a:endParaRPr lang="de-DE" dirty="0"/>
          </a:p>
        </p:txBody>
      </p:sp>
      <p:graphicFrame>
        <p:nvGraphicFramePr>
          <p:cNvPr id="24" name="Tabel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800602"/>
              </p:ext>
            </p:extLst>
          </p:nvPr>
        </p:nvGraphicFramePr>
        <p:xfrm>
          <a:off x="391884" y="5051764"/>
          <a:ext cx="9793088" cy="1373759"/>
        </p:xfrm>
        <a:graphic>
          <a:graphicData uri="http://schemas.openxmlformats.org/drawingml/2006/table">
            <a:tbl>
              <a:tblPr firstRow="1" bandRow="1"/>
              <a:tblGrid>
                <a:gridCol w="2448272">
                  <a:extLst>
                    <a:ext uri="{9D8B030D-6E8A-4147-A177-3AD203B41FA5}">
                      <a16:colId xmlns:a16="http://schemas.microsoft.com/office/drawing/2014/main" val="2490640889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17374518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4126790841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4030884598"/>
                    </a:ext>
                  </a:extLst>
                </a:gridCol>
              </a:tblGrid>
              <a:tr h="398399">
                <a:tc>
                  <a:txBody>
                    <a:bodyPr/>
                    <a:lstStyle/>
                    <a:p>
                      <a:r>
                        <a:rPr lang="en-US" sz="1600" dirty="0"/>
                        <a:t>Parameter</a:t>
                      </a:r>
                      <a:endParaRPr lang="de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Required Gun 1: 6 mA</a:t>
                      </a:r>
                      <a:endParaRPr lang="de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Required Gun 2: 100 mA</a:t>
                      </a:r>
                      <a:endParaRPr lang="de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Values reached so far</a:t>
                      </a:r>
                      <a:endParaRPr lang="de-DE" sz="16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8308028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600" dirty="0"/>
                        <a:t>Traveling wave</a:t>
                      </a:r>
                      <a:endParaRPr lang="de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 kW</a:t>
                      </a:r>
                      <a:endParaRPr lang="de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110</a:t>
                      </a:r>
                      <a:r>
                        <a:rPr lang="en-US" sz="1600" baseline="0" dirty="0"/>
                        <a:t> kW</a:t>
                      </a:r>
                      <a:endParaRPr lang="de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60 kW CW</a:t>
                      </a:r>
                    </a:p>
                    <a:p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120 kW</a:t>
                      </a:r>
                      <a:r>
                        <a:rPr lang="en-US" sz="1600" b="1" baseline="0" dirty="0">
                          <a:solidFill>
                            <a:schemeClr val="tx2"/>
                          </a:solidFill>
                        </a:rPr>
                        <a:t> 10% Duty Cycle</a:t>
                      </a:r>
                      <a:endParaRPr lang="de-DE" sz="1600" b="1" dirty="0">
                        <a:solidFill>
                          <a:schemeClr val="tx2"/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940181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600" dirty="0"/>
                        <a:t>Standing wave</a:t>
                      </a:r>
                      <a:endParaRPr lang="de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1.75 kW</a:t>
                      </a:r>
                      <a:endParaRPr lang="de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54 kW</a:t>
                      </a:r>
                      <a:endParaRPr lang="de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15 kW </a:t>
                      </a:r>
                      <a:endParaRPr lang="de-DE" sz="1600" b="1" dirty="0">
                        <a:solidFill>
                          <a:schemeClr val="tx2"/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49783619"/>
                  </a:ext>
                </a:extLst>
              </a:tr>
            </a:tbl>
          </a:graphicData>
        </a:graphic>
      </p:graphicFrame>
      <p:sp>
        <p:nvSpPr>
          <p:cNvPr id="25" name="Textfeld 24"/>
          <p:cNvSpPr txBox="1"/>
          <p:nvPr/>
        </p:nvSpPr>
        <p:spPr>
          <a:xfrm>
            <a:off x="324234" y="4505298"/>
            <a:ext cx="6956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 out of 4 pairs conditioned, 4</a:t>
            </a:r>
            <a:r>
              <a:rPr lang="en-US" sz="2400" baseline="30000" dirty="0"/>
              <a:t>th</a:t>
            </a:r>
            <a:r>
              <a:rPr lang="en-US" sz="2400" dirty="0"/>
              <a:t> pair in winter 2022/23</a:t>
            </a:r>
            <a:endParaRPr lang="de-DE" sz="240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43D73C4-35B7-C1D0-682E-F069FDD84538}"/>
              </a:ext>
            </a:extLst>
          </p:cNvPr>
          <p:cNvGrpSpPr/>
          <p:nvPr/>
        </p:nvGrpSpPr>
        <p:grpSpPr>
          <a:xfrm>
            <a:off x="4228489" y="5456313"/>
            <a:ext cx="2424162" cy="906610"/>
            <a:chOff x="5450799" y="5115336"/>
            <a:chExt cx="2424162" cy="906610"/>
          </a:xfrm>
        </p:grpSpPr>
        <p:sp>
          <p:nvSpPr>
            <p:cNvPr id="26" name="L-Form 25"/>
            <p:cNvSpPr/>
            <p:nvPr/>
          </p:nvSpPr>
          <p:spPr>
            <a:xfrm rot="1920000" flipH="1">
              <a:off x="5471152" y="5115336"/>
              <a:ext cx="192021" cy="384043"/>
            </a:xfrm>
            <a:prstGeom prst="corne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  <p:sp>
          <p:nvSpPr>
            <p:cNvPr id="27" name="L-Form 26"/>
            <p:cNvSpPr/>
            <p:nvPr/>
          </p:nvSpPr>
          <p:spPr>
            <a:xfrm rot="1920000" flipH="1">
              <a:off x="5450799" y="5637903"/>
              <a:ext cx="192021" cy="384043"/>
            </a:xfrm>
            <a:prstGeom prst="corne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sp>
          <p:nvSpPr>
            <p:cNvPr id="28" name="L-Form 27"/>
            <p:cNvSpPr/>
            <p:nvPr/>
          </p:nvSpPr>
          <p:spPr>
            <a:xfrm rot="1920000" flipH="1">
              <a:off x="7682940" y="5121243"/>
              <a:ext cx="192021" cy="384043"/>
            </a:xfrm>
            <a:prstGeom prst="corne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sp>
          <p:nvSpPr>
            <p:cNvPr id="29" name="L-Form 28"/>
            <p:cNvSpPr/>
            <p:nvPr/>
          </p:nvSpPr>
          <p:spPr>
            <a:xfrm rot="1920000" flipH="1">
              <a:off x="7623326" y="5625053"/>
              <a:ext cx="192021" cy="384043"/>
            </a:xfrm>
            <a:prstGeom prst="corne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8FE2C25E-EF38-93A8-5994-A8533494D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5" y="681241"/>
            <a:ext cx="4398035" cy="368618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03E6938-9EE8-04DE-9915-0C904C478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83" y="561207"/>
            <a:ext cx="6373471" cy="404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47208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19BF5-DCB2-0175-B8AE-4A95F588E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527131"/>
            <a:ext cx="11036300" cy="618963"/>
          </a:xfrm>
        </p:spPr>
        <p:txBody>
          <a:bodyPr/>
          <a:lstStyle/>
          <a:p>
            <a:r>
              <a:rPr lang="en-US" dirty="0"/>
              <a:t>Summary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F31D982-7A89-DA1B-E3A3-597F44B94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And?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4FD1ABB-551E-2DA9-B0C1-1EA85AF1908B}"/>
              </a:ext>
            </a:extLst>
          </p:cNvPr>
          <p:cNvSpPr txBox="1"/>
          <p:nvPr/>
        </p:nvSpPr>
        <p:spPr>
          <a:xfrm>
            <a:off x="1390737" y="1481137"/>
            <a:ext cx="941052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Currently, we focus on finalizing the SRF gun, which means to mainly exchange the</a:t>
            </a:r>
            <a:br>
              <a:rPr lang="en-US" sz="2000" dirty="0"/>
            </a:br>
            <a:r>
              <a:rPr lang="en-US" sz="2000" dirty="0"/>
              <a:t>cavity and couplers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SRF gun will be installed in the injector and deliver first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booster is going to be assembled, once the gun is installed (not enough personnel</a:t>
            </a:r>
            <a:br>
              <a:rPr lang="en-US" sz="2000" dirty="0"/>
            </a:br>
            <a:r>
              <a:rPr lang="en-US" sz="2000" dirty="0"/>
              <a:t>for parallel work)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This winter, the last, currently only back-up coupler pair, will be processed to full </a:t>
            </a:r>
            <a:br>
              <a:rPr lang="en-US" sz="2000" dirty="0"/>
            </a:br>
            <a:r>
              <a:rPr lang="en-US" sz="2000" dirty="0"/>
              <a:t>level: 120 kW TW and 30 kW SW (with overhead)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better come back next ERL workshop with beam results</a:t>
            </a:r>
            <a:endParaRPr lang="de-DE" sz="2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C138210-1772-30FE-67F3-92A239FF15B5}"/>
              </a:ext>
            </a:extLst>
          </p:cNvPr>
          <p:cNvSpPr txBox="1"/>
          <p:nvPr/>
        </p:nvSpPr>
        <p:spPr>
          <a:xfrm>
            <a:off x="897524" y="4638676"/>
            <a:ext cx="10864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Thanks for your attention and to all co-workers at HZB and our collaboration partners,</a:t>
            </a:r>
          </a:p>
          <a:p>
            <a:r>
              <a:rPr lang="de-DE" sz="2400" dirty="0" err="1"/>
              <a:t>who</a:t>
            </a:r>
            <a:r>
              <a:rPr lang="de-DE" sz="2400" dirty="0"/>
              <a:t> </a:t>
            </a:r>
            <a:r>
              <a:rPr lang="de-DE" sz="2400" dirty="0" err="1"/>
              <a:t>supported</a:t>
            </a:r>
            <a:r>
              <a:rPr lang="de-DE" sz="2400" dirty="0"/>
              <a:t> </a:t>
            </a:r>
            <a:r>
              <a:rPr lang="de-DE" sz="2400" dirty="0" err="1"/>
              <a:t>us</a:t>
            </a:r>
            <a:r>
              <a:rPr lang="de-DE" sz="2400" dirty="0"/>
              <a:t> on </a:t>
            </a:r>
            <a:r>
              <a:rPr lang="de-DE" sz="2400" dirty="0" err="1"/>
              <a:t>this</a:t>
            </a:r>
            <a:r>
              <a:rPr lang="de-DE" sz="2400" dirty="0"/>
              <a:t> </a:t>
            </a:r>
            <a:r>
              <a:rPr lang="de-DE" sz="2400" dirty="0" err="1"/>
              <a:t>way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3242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Module layout</a:t>
            </a:r>
            <a:endParaRPr lang="de-DE" sz="240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78828CC-9593-4CB5-A640-47BFEDB042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6" t="6601" r="19376" b="6601"/>
          <a:stretch/>
        </p:blipFill>
        <p:spPr>
          <a:xfrm>
            <a:off x="3311691" y="912019"/>
            <a:ext cx="6146827" cy="544433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3311691" y="912019"/>
            <a:ext cx="96011" cy="45332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9" y="912019"/>
            <a:ext cx="1824203" cy="246033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543606" y="932723"/>
            <a:ext cx="853119" cy="954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80K</a:t>
            </a:r>
            <a:br>
              <a:rPr lang="en-US" sz="1867" dirty="0"/>
            </a:br>
            <a:r>
              <a:rPr lang="en-US" sz="1867" dirty="0"/>
              <a:t>helium</a:t>
            </a:r>
          </a:p>
          <a:p>
            <a:r>
              <a:rPr lang="en-US" sz="1867" dirty="0"/>
              <a:t>shield</a:t>
            </a:r>
            <a:endParaRPr lang="de-DE" sz="1867" dirty="0"/>
          </a:p>
        </p:txBody>
      </p:sp>
      <p:cxnSp>
        <p:nvCxnSpPr>
          <p:cNvPr id="4" name="Gerade Verbindung mit Pfeil 3"/>
          <p:cNvCxnSpPr>
            <a:stCxn id="2" idx="1"/>
          </p:cNvCxnSpPr>
          <p:nvPr/>
        </p:nvCxnSpPr>
        <p:spPr>
          <a:xfrm flipH="1">
            <a:off x="1679509" y="1409873"/>
            <a:ext cx="864097" cy="194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156528" y="2005603"/>
            <a:ext cx="1424108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2</a:t>
            </a:r>
            <a:r>
              <a:rPr lang="en-US" sz="1867" baseline="30000" dirty="0"/>
              <a:t>nd</a:t>
            </a:r>
            <a:r>
              <a:rPr lang="en-US" sz="1867" dirty="0"/>
              <a:t> magnetic</a:t>
            </a:r>
          </a:p>
          <a:p>
            <a:r>
              <a:rPr lang="en-US" sz="1867" dirty="0"/>
              <a:t>shield</a:t>
            </a:r>
            <a:endParaRPr lang="de-DE" sz="1867" dirty="0"/>
          </a:p>
        </p:txBody>
      </p:sp>
      <p:cxnSp>
        <p:nvCxnSpPr>
          <p:cNvPr id="13" name="Gerade Verbindung mit Pfeil 12"/>
          <p:cNvCxnSpPr>
            <a:stCxn id="11" idx="1"/>
          </p:cNvCxnSpPr>
          <p:nvPr/>
        </p:nvCxnSpPr>
        <p:spPr>
          <a:xfrm flipH="1" flipV="1">
            <a:off x="863958" y="1917610"/>
            <a:ext cx="1292570" cy="421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8065028" y="740701"/>
            <a:ext cx="350769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Holders and bellows for alignment</a:t>
            </a:r>
            <a:endParaRPr lang="de-DE" sz="1867" dirty="0"/>
          </a:p>
        </p:txBody>
      </p:sp>
      <p:cxnSp>
        <p:nvCxnSpPr>
          <p:cNvPr id="16" name="Gerade Verbindung mit Pfeil 15"/>
          <p:cNvCxnSpPr>
            <a:stCxn id="14" idx="1"/>
          </p:cNvCxnSpPr>
          <p:nvPr/>
        </p:nvCxnSpPr>
        <p:spPr>
          <a:xfrm flipH="1">
            <a:off x="7344140" y="930529"/>
            <a:ext cx="720888" cy="290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3869437" y="6310184"/>
            <a:ext cx="527849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External Solenoid hexapod mover with feedthroughs</a:t>
            </a:r>
            <a:endParaRPr lang="de-DE" sz="1867" dirty="0"/>
          </a:p>
        </p:txBody>
      </p:sp>
      <p:cxnSp>
        <p:nvCxnSpPr>
          <p:cNvPr id="19" name="Gerade Verbindung mit Pfeil 18"/>
          <p:cNvCxnSpPr>
            <a:stCxn id="17" idx="0"/>
          </p:cNvCxnSpPr>
          <p:nvPr/>
        </p:nvCxnSpPr>
        <p:spPr>
          <a:xfrm flipH="1" flipV="1">
            <a:off x="5885663" y="5495070"/>
            <a:ext cx="623022" cy="815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17" idx="0"/>
          </p:cNvCxnSpPr>
          <p:nvPr/>
        </p:nvCxnSpPr>
        <p:spPr>
          <a:xfrm flipV="1">
            <a:off x="6508685" y="4726984"/>
            <a:ext cx="337084" cy="1583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24" idx="3"/>
          </p:cNvCxnSpPr>
          <p:nvPr/>
        </p:nvCxnSpPr>
        <p:spPr>
          <a:xfrm flipH="1">
            <a:off x="8976322" y="3299145"/>
            <a:ext cx="587986" cy="33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 flipH="1">
            <a:off x="9564308" y="2965656"/>
            <a:ext cx="229450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Cathode transfer system port</a:t>
            </a:r>
            <a:endParaRPr lang="de-DE" sz="1867" dirty="0"/>
          </a:p>
        </p:txBody>
      </p:sp>
      <p:sp>
        <p:nvSpPr>
          <p:cNvPr id="25" name="Textfeld 24"/>
          <p:cNvSpPr txBox="1"/>
          <p:nvPr/>
        </p:nvSpPr>
        <p:spPr>
          <a:xfrm>
            <a:off x="2420736" y="2796164"/>
            <a:ext cx="898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589C"/>
                </a:solidFill>
              </a:rPr>
              <a:t>Beam</a:t>
            </a:r>
            <a:endParaRPr lang="de-DE" sz="2400" dirty="0">
              <a:solidFill>
                <a:srgbClr val="00589C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398227" y="1784498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HGRP</a:t>
            </a:r>
            <a:endParaRPr lang="de-DE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24641" y="3550359"/>
            <a:ext cx="3217547" cy="3087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589C"/>
                </a:solidFill>
              </a:rPr>
              <a:t>4K cooling: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589C"/>
                </a:solidFill>
              </a:rPr>
              <a:t>Solenoid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589C"/>
                </a:solidFill>
              </a:rPr>
              <a:t>HOM load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589C"/>
                </a:solidFill>
              </a:rPr>
              <a:t>FPCs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589C"/>
                </a:solidFill>
              </a:rPr>
              <a:t>4K filling line cavity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589C"/>
                </a:solidFill>
              </a:rPr>
              <a:t>1.8 K JT line cavity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589C"/>
                </a:solidFill>
              </a:rPr>
              <a:t>80K FPC and HOM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589C"/>
                </a:solidFill>
              </a:rPr>
              <a:t>80 K shield and cathode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2400" dirty="0"/>
          </a:p>
        </p:txBody>
      </p:sp>
      <p:sp>
        <p:nvSpPr>
          <p:cNvPr id="28" name="Textfeld 27"/>
          <p:cNvSpPr txBox="1"/>
          <p:nvPr/>
        </p:nvSpPr>
        <p:spPr>
          <a:xfrm>
            <a:off x="8455134" y="1261129"/>
            <a:ext cx="27492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Both doors can be opened</a:t>
            </a:r>
            <a:endParaRPr lang="de-DE" sz="1867" dirty="0"/>
          </a:p>
        </p:txBody>
      </p:sp>
      <p:sp>
        <p:nvSpPr>
          <p:cNvPr id="30" name="Textfeld 29"/>
          <p:cNvSpPr txBox="1"/>
          <p:nvPr/>
        </p:nvSpPr>
        <p:spPr>
          <a:xfrm>
            <a:off x="8762159" y="3717033"/>
            <a:ext cx="3162341" cy="3129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Solenoid shielding: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 err="1"/>
              <a:t>Cryoperm</a:t>
            </a:r>
            <a:r>
              <a:rPr lang="en-US" sz="1867" dirty="0"/>
              <a:t> around solenoid</a:t>
            </a:r>
            <a:br>
              <a:rPr lang="en-US" sz="1867" dirty="0"/>
            </a:br>
            <a:r>
              <a:rPr lang="en-US" sz="1867" dirty="0"/>
              <a:t>might saturate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/>
              <a:t>Replaced by </a:t>
            </a:r>
            <a:r>
              <a:rPr lang="en-US" sz="1867" dirty="0" err="1"/>
              <a:t>Nb</a:t>
            </a:r>
            <a:r>
              <a:rPr lang="en-US" sz="1867" dirty="0"/>
              <a:t> disc</a:t>
            </a:r>
            <a:br>
              <a:rPr lang="en-US" sz="1867" dirty="0"/>
            </a:br>
            <a:r>
              <a:rPr lang="en-US" sz="1867" dirty="0"/>
              <a:t>between Solenoid</a:t>
            </a:r>
            <a:br>
              <a:rPr lang="en-US" sz="1867" dirty="0"/>
            </a:br>
            <a:r>
              <a:rPr lang="en-US" sz="1867" dirty="0"/>
              <a:t>and cavity outer shield,</a:t>
            </a:r>
            <a:br>
              <a:rPr lang="en-US" sz="1867" dirty="0"/>
            </a:br>
            <a:r>
              <a:rPr lang="en-US" sz="1867" dirty="0"/>
              <a:t>efficiency factor 5-8</a:t>
            </a:r>
            <a:br>
              <a:rPr lang="en-US" sz="1867" dirty="0"/>
            </a:br>
            <a:r>
              <a:rPr lang="en-US" sz="1867" i="1" dirty="0"/>
              <a:t>to be published by</a:t>
            </a:r>
            <a:br>
              <a:rPr lang="en-US" sz="1867" i="1" dirty="0"/>
            </a:br>
            <a:r>
              <a:rPr lang="en-US" sz="1867" i="1" dirty="0"/>
              <a:t>J. Völker et al.</a:t>
            </a:r>
          </a:p>
          <a:p>
            <a:endParaRPr lang="de-DE" sz="2400" dirty="0"/>
          </a:p>
        </p:txBody>
      </p:sp>
      <p:sp>
        <p:nvSpPr>
          <p:cNvPr id="31" name="Textfeld 30"/>
          <p:cNvSpPr txBox="1"/>
          <p:nvPr/>
        </p:nvSpPr>
        <p:spPr>
          <a:xfrm>
            <a:off x="9648395" y="2005604"/>
            <a:ext cx="2263761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C00000"/>
                </a:solidFill>
              </a:rPr>
              <a:t>Modified: Issue</a:t>
            </a:r>
            <a:br>
              <a:rPr lang="en-US" sz="2133" dirty="0">
                <a:solidFill>
                  <a:srgbClr val="C00000"/>
                </a:solidFill>
              </a:rPr>
            </a:br>
            <a:r>
              <a:rPr lang="en-US" sz="2133" dirty="0">
                <a:solidFill>
                  <a:srgbClr val="C00000"/>
                </a:solidFill>
              </a:rPr>
              <a:t>with thermal short</a:t>
            </a:r>
            <a:endParaRPr lang="de-DE" sz="2133" dirty="0">
              <a:solidFill>
                <a:srgbClr val="C00000"/>
              </a:solidFill>
            </a:endParaRPr>
          </a:p>
        </p:txBody>
      </p:sp>
      <p:cxnSp>
        <p:nvCxnSpPr>
          <p:cNvPr id="33" name="Gerade Verbindung mit Pfeil 32"/>
          <p:cNvCxnSpPr>
            <a:stCxn id="31" idx="1"/>
          </p:cNvCxnSpPr>
          <p:nvPr/>
        </p:nvCxnSpPr>
        <p:spPr>
          <a:xfrm flipH="1">
            <a:off x="4175787" y="2380002"/>
            <a:ext cx="5472608" cy="88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el 1">
            <a:extLst>
              <a:ext uri="{FF2B5EF4-FFF2-40B4-BE49-F238E27FC236}">
                <a16:creationId xmlns:a16="http://schemas.microsoft.com/office/drawing/2014/main" id="{5F2DC015-E7A9-4AD3-BCC7-C95454535BB0}"/>
              </a:ext>
            </a:extLst>
          </p:cNvPr>
          <p:cNvSpPr txBox="1">
            <a:spLocks/>
          </p:cNvSpPr>
          <p:nvPr/>
        </p:nvSpPr>
        <p:spPr>
          <a:xfrm>
            <a:off x="577850" y="8789"/>
            <a:ext cx="11036300" cy="89670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dirty="0"/>
              <a:t>Module </a:t>
            </a:r>
            <a:r>
              <a:rPr lang="de-DE" dirty="0" err="1"/>
              <a:t>layout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bERLinPro</a:t>
            </a:r>
            <a:r>
              <a:rPr lang="de-DE" dirty="0"/>
              <a:t> SRF </a:t>
            </a:r>
            <a:r>
              <a:rPr lang="de-DE" dirty="0" err="1"/>
              <a:t>Gun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387294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26464" y="93319"/>
            <a:ext cx="11565536" cy="1038919"/>
          </a:xfrm>
        </p:spPr>
        <p:txBody>
          <a:bodyPr>
            <a:normAutofit/>
          </a:bodyPr>
          <a:lstStyle/>
          <a:p>
            <a:r>
              <a:rPr lang="en-US" dirty="0"/>
              <a:t>Transfer system and cathode carrier </a:t>
            </a:r>
            <a:r>
              <a:rPr lang="en-US" sz="3200" dirty="0"/>
              <a:t>(HZDR modification)</a:t>
            </a:r>
            <a:endParaRPr lang="de-DE" sz="32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A4A35AD-F891-48DD-BEF3-7E7B9B39B6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</p:txBody>
      </p:sp>
      <p:pic>
        <p:nvPicPr>
          <p:cNvPr id="9" name="Picture 5" descr="Z:\output\ERL15\822423-b-00002195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7" t="15491" r="29563" b="13736"/>
          <a:stretch/>
        </p:blipFill>
        <p:spPr bwMode="auto">
          <a:xfrm>
            <a:off x="815414" y="1225459"/>
            <a:ext cx="2896625" cy="23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3" y="3658371"/>
            <a:ext cx="2679104" cy="204750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69019" y="911103"/>
            <a:ext cx="322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Module+transfer</a:t>
            </a:r>
            <a:r>
              <a:rPr lang="en-US" sz="2400" dirty="0"/>
              <a:t> system</a:t>
            </a:r>
            <a:endParaRPr lang="de-DE" sz="2400" dirty="0"/>
          </a:p>
        </p:txBody>
      </p:sp>
      <p:sp>
        <p:nvSpPr>
          <p:cNvPr id="12" name="Textfeld 11"/>
          <p:cNvSpPr txBox="1"/>
          <p:nvPr/>
        </p:nvSpPr>
        <p:spPr>
          <a:xfrm>
            <a:off x="3969091" y="740702"/>
            <a:ext cx="4092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Transfer system behind module</a:t>
            </a:r>
            <a:endParaRPr lang="de-DE" sz="2400" dirty="0"/>
          </a:p>
        </p:txBody>
      </p:sp>
      <p:sp>
        <p:nvSpPr>
          <p:cNvPr id="13" name="Textfeld 12"/>
          <p:cNvSpPr txBox="1"/>
          <p:nvPr/>
        </p:nvSpPr>
        <p:spPr>
          <a:xfrm>
            <a:off x="659284" y="5705879"/>
            <a:ext cx="5923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Cathode cooler (80 K Helium)</a:t>
            </a:r>
            <a:br>
              <a:rPr lang="en-US" sz="2400" dirty="0"/>
            </a:br>
            <a:r>
              <a:rPr lang="en-US" sz="2400" dirty="0"/>
              <a:t>and </a:t>
            </a:r>
            <a:r>
              <a:rPr lang="en-US" sz="2400" dirty="0" err="1"/>
              <a:t>Petrov</a:t>
            </a:r>
            <a:r>
              <a:rPr lang="en-US" sz="2400" dirty="0"/>
              <a:t> filter holding the insert with tuner </a:t>
            </a:r>
            <a:endParaRPr lang="de-DE" sz="2400" dirty="0"/>
          </a:p>
        </p:txBody>
      </p:sp>
      <p:sp>
        <p:nvSpPr>
          <p:cNvPr id="14" name="Textfeld 13"/>
          <p:cNvSpPr txBox="1"/>
          <p:nvPr/>
        </p:nvSpPr>
        <p:spPr>
          <a:xfrm>
            <a:off x="3712037" y="4752934"/>
            <a:ext cx="3248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Cathode insert with Plug</a:t>
            </a:r>
          </a:p>
          <a:p>
            <a:r>
              <a:rPr lang="en-US" sz="2400" dirty="0"/>
              <a:t>and transfer rod</a:t>
            </a:r>
            <a:endParaRPr lang="de-DE" sz="24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579" y="3656641"/>
            <a:ext cx="4174124" cy="259228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220756"/>
            <a:ext cx="5158469" cy="2798617"/>
          </a:xfrm>
          <a:prstGeom prst="rect">
            <a:avLst/>
          </a:prstGeom>
        </p:spPr>
      </p:pic>
      <p:pic>
        <p:nvPicPr>
          <p:cNvPr id="8" name="Picture 2" descr="d:\Profile\jdo\Desktop\20141001_0932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3712036" y="3717032"/>
            <a:ext cx="4160059" cy="101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962" y="1151633"/>
            <a:ext cx="1885996" cy="2513655"/>
          </a:xfrm>
          <a:prstGeom prst="roundRect">
            <a:avLst>
              <a:gd name="adj" fmla="val 8035"/>
            </a:avLst>
          </a:prstGeom>
          <a:noFill/>
          <a:ln>
            <a:noFill/>
          </a:ln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23876" y="4601749"/>
            <a:ext cx="1703211" cy="2270947"/>
          </a:xfrm>
          <a:prstGeom prst="rect">
            <a:avLst/>
          </a:prstGeom>
        </p:spPr>
      </p:pic>
      <p:cxnSp>
        <p:nvCxnSpPr>
          <p:cNvPr id="20" name="Gerade Verbindung mit Pfeil 19"/>
          <p:cNvCxnSpPr/>
          <p:nvPr/>
        </p:nvCxnSpPr>
        <p:spPr>
          <a:xfrm flipV="1">
            <a:off x="7152118" y="4485118"/>
            <a:ext cx="480053" cy="400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7126230" y="5061182"/>
            <a:ext cx="1946101" cy="1056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V="1">
            <a:off x="9264352" y="5541235"/>
            <a:ext cx="2400267" cy="707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8" descr="http://technologieplattform.dresden-concept.de/userdata/HZDR-logo-64px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9038" y="802630"/>
            <a:ext cx="1106927" cy="25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25"/>
          <p:cNvSpPr txBox="1"/>
          <p:nvPr/>
        </p:nvSpPr>
        <p:spPr>
          <a:xfrm>
            <a:off x="9923185" y="3857430"/>
            <a:ext cx="1739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3(4) thermal</a:t>
            </a:r>
            <a:br>
              <a:rPr lang="en-US" sz="2400" dirty="0"/>
            </a:br>
            <a:r>
              <a:rPr lang="en-US" sz="2400" dirty="0"/>
              <a:t>transitions</a:t>
            </a:r>
            <a:endParaRPr lang="de-DE" sz="2400" dirty="0"/>
          </a:p>
        </p:txBody>
      </p:sp>
      <p:sp>
        <p:nvSpPr>
          <p:cNvPr id="27" name="Textfeld 26"/>
          <p:cNvSpPr txBox="1"/>
          <p:nvPr/>
        </p:nvSpPr>
        <p:spPr>
          <a:xfrm>
            <a:off x="6098555" y="3731403"/>
            <a:ext cx="161133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Plug: Ø 10 mm</a:t>
            </a:r>
            <a:endParaRPr lang="de-DE" sz="1867" dirty="0"/>
          </a:p>
        </p:txBody>
      </p:sp>
    </p:spTree>
    <p:extLst>
      <p:ext uri="{BB962C8B-B14F-4D97-AF65-F5344CB8AC3E}">
        <p14:creationId xmlns:p14="http://schemas.microsoft.com/office/powerpoint/2010/main" val="76346764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279577" y="421218"/>
            <a:ext cx="8671689" cy="689676"/>
          </a:xfrm>
        </p:spPr>
        <p:txBody>
          <a:bodyPr/>
          <a:lstStyle/>
          <a:p>
            <a:r>
              <a:rPr lang="de-DE" dirty="0"/>
              <a:t> Major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challenge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3 different type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cavities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modules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different </a:t>
            </a:r>
            <a:r>
              <a:rPr lang="de-DE" dirty="0" err="1"/>
              <a:t>requirements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255A8E17-4D99-424E-9DD9-E12265BD313F}" type="slidenum">
              <a:rPr lang="de-DE"/>
              <a:pPr>
                <a:defRPr/>
              </a:pPr>
              <a:t>28</a:t>
            </a:fld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484784"/>
            <a:ext cx="780405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4583832" y="1484784"/>
            <a:ext cx="3600400" cy="4752528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8232794" y="1484784"/>
            <a:ext cx="1728192" cy="4752528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8832304" y="2852936"/>
            <a:ext cx="504056" cy="1440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904312" y="3356992"/>
            <a:ext cx="360040" cy="43204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8688288" y="4545959"/>
            <a:ext cx="792088" cy="57606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375920" y="2852936"/>
            <a:ext cx="2304256" cy="1440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303912" y="3356992"/>
            <a:ext cx="2304256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269187" y="4172230"/>
            <a:ext cx="754805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5292338" y="3573016"/>
            <a:ext cx="754805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87888" y="4941169"/>
            <a:ext cx="2520280" cy="1808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687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rl-g-mca-1000_fuer_axel.jpg">
            <a:extLst>
              <a:ext uri="{FF2B5EF4-FFF2-40B4-BE49-F238E27FC236}">
                <a16:creationId xmlns:a16="http://schemas.microsoft.com/office/drawing/2014/main" id="{F2F2FE0C-450B-A7AD-42D6-CA5595AD70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3122" y="917795"/>
            <a:ext cx="7102847" cy="502241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59C606-E1C9-55EF-497C-5DA8923A4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77308"/>
            <a:ext cx="11036300" cy="908211"/>
          </a:xfrm>
        </p:spPr>
        <p:txBody>
          <a:bodyPr/>
          <a:lstStyle/>
          <a:p>
            <a:r>
              <a:rPr lang="en-US" dirty="0"/>
              <a:t>Status of the SRF gun</a:t>
            </a:r>
            <a:endParaRPr lang="de-DE" dirty="0"/>
          </a:p>
        </p:txBody>
      </p:sp>
      <p:pic>
        <p:nvPicPr>
          <p:cNvPr id="7" name="Inhaltsplatzhalter 6" descr="Ein Bild, das Musik enthält.&#10;&#10;Automatisch generierte Beschreibung">
            <a:extLst>
              <a:ext uri="{FF2B5EF4-FFF2-40B4-BE49-F238E27FC236}">
                <a16:creationId xmlns:a16="http://schemas.microsoft.com/office/drawing/2014/main" id="{4D3F27BB-44DB-FFA3-7FF4-9CD027615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5240" y="5211503"/>
            <a:ext cx="5545785" cy="1321291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ED3613B-8E77-7104-DCC4-349623341E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SRF gun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F22B987-9725-A4B9-27A4-CA6AAAF58BCA}"/>
              </a:ext>
            </a:extLst>
          </p:cNvPr>
          <p:cNvSpPr txBox="1"/>
          <p:nvPr/>
        </p:nvSpPr>
        <p:spPr>
          <a:xfrm>
            <a:off x="7695372" y="4602629"/>
            <a:ext cx="25856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2xCW modified TTF-III</a:t>
            </a:r>
          </a:p>
          <a:p>
            <a:r>
              <a:rPr lang="en-US" dirty="0"/>
              <a:t>Coupler: </a:t>
            </a:r>
            <a:r>
              <a:rPr lang="en-US" dirty="0" err="1"/>
              <a:t>Q</a:t>
            </a:r>
            <a:r>
              <a:rPr lang="en-US" baseline="-25000" dirty="0" err="1"/>
              <a:t>ext</a:t>
            </a:r>
            <a:r>
              <a:rPr lang="en-US" dirty="0"/>
              <a:t> 3.6</a:t>
            </a:r>
            <a:r>
              <a:rPr lang="en-US" baseline="30000" dirty="0"/>
              <a:t>.</a:t>
            </a:r>
            <a:r>
              <a:rPr lang="en-US" dirty="0"/>
              <a:t>10</a:t>
            </a:r>
            <a:r>
              <a:rPr lang="en-US" baseline="30000" dirty="0"/>
              <a:t>6</a:t>
            </a:r>
          </a:p>
          <a:p>
            <a:r>
              <a:rPr lang="en-US" dirty="0"/>
              <a:t>for up to </a:t>
            </a:r>
            <a:r>
              <a:rPr lang="en-US" dirty="0" err="1"/>
              <a:t>I</a:t>
            </a:r>
            <a:r>
              <a:rPr lang="en-US" baseline="-25000" dirty="0" err="1"/>
              <a:t>avg</a:t>
            </a:r>
            <a:r>
              <a:rPr lang="en-US" dirty="0"/>
              <a:t>=</a:t>
            </a:r>
            <a:r>
              <a:rPr lang="en-US" dirty="0">
                <a:solidFill>
                  <a:schemeClr val="tx2"/>
                </a:solidFill>
              </a:rPr>
              <a:t>6-10 mA</a:t>
            </a:r>
            <a:r>
              <a:rPr lang="en-US" dirty="0"/>
              <a:t>,</a:t>
            </a:r>
          </a:p>
          <a:p>
            <a:r>
              <a:rPr lang="en-US" dirty="0"/>
              <a:t>10 kW each </a:t>
            </a:r>
          </a:p>
          <a:p>
            <a:r>
              <a:rPr lang="en-US" i="1" dirty="0">
                <a:solidFill>
                  <a:schemeClr val="accent1"/>
                </a:solidFill>
              </a:rPr>
              <a:t>Study 2 coupler operation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84FF077-9AAC-2FB6-CE8E-741EB3B57F6F}"/>
              </a:ext>
            </a:extLst>
          </p:cNvPr>
          <p:cNvSpPr txBox="1"/>
          <p:nvPr/>
        </p:nvSpPr>
        <p:spPr>
          <a:xfrm>
            <a:off x="8621411" y="1577800"/>
            <a:ext cx="22346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106 mm beam tube:</a:t>
            </a:r>
          </a:p>
          <a:p>
            <a:r>
              <a:rPr lang="en-US" dirty="0"/>
              <a:t>Allows propagation of</a:t>
            </a:r>
          </a:p>
          <a:p>
            <a:r>
              <a:rPr lang="en-US" dirty="0"/>
              <a:t>lowest TM</a:t>
            </a:r>
            <a:r>
              <a:rPr lang="en-US" baseline="-25000" dirty="0"/>
              <a:t>110</a:t>
            </a:r>
            <a:r>
              <a:rPr lang="en-US" dirty="0"/>
              <a:t> mode:</a:t>
            </a:r>
          </a:p>
          <a:p>
            <a:r>
              <a:rPr lang="en-US" i="1" dirty="0">
                <a:solidFill>
                  <a:schemeClr val="accent1"/>
                </a:solidFill>
              </a:rPr>
              <a:t>HOM studies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6732AC9-9EEA-C25B-F365-4E7FACCF3A47}"/>
              </a:ext>
            </a:extLst>
          </p:cNvPr>
          <p:cNvSpPr txBox="1"/>
          <p:nvPr/>
        </p:nvSpPr>
        <p:spPr>
          <a:xfrm>
            <a:off x="2486031" y="4427142"/>
            <a:ext cx="28132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Blade tuner with</a:t>
            </a:r>
          </a:p>
          <a:p>
            <a:r>
              <a:rPr lang="en-US" dirty="0"/>
              <a:t>motor and 4x piezo tuner:</a:t>
            </a:r>
          </a:p>
          <a:p>
            <a:r>
              <a:rPr lang="en-US" i="1" dirty="0">
                <a:solidFill>
                  <a:schemeClr val="accent1"/>
                </a:solidFill>
              </a:rPr>
              <a:t>Microphonics compensation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A3BD7DB-D2EC-84DB-B214-6F5F012439B4}"/>
              </a:ext>
            </a:extLst>
          </p:cNvPr>
          <p:cNvSpPr txBox="1"/>
          <p:nvPr/>
        </p:nvSpPr>
        <p:spPr>
          <a:xfrm>
            <a:off x="8893473" y="2848444"/>
            <a:ext cx="19625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pick-up antennas</a:t>
            </a:r>
            <a:br>
              <a:rPr lang="en-US" dirty="0"/>
            </a:br>
            <a:r>
              <a:rPr lang="en-US" dirty="0"/>
              <a:t>to measure HOM</a:t>
            </a:r>
          </a:p>
          <a:p>
            <a:r>
              <a:rPr lang="en-US" dirty="0"/>
              <a:t>polarization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FD38A92-302D-F843-2787-42964B971A8F}"/>
              </a:ext>
            </a:extLst>
          </p:cNvPr>
          <p:cNvSpPr txBox="1"/>
          <p:nvPr/>
        </p:nvSpPr>
        <p:spPr>
          <a:xfrm>
            <a:off x="3935761" y="839108"/>
            <a:ext cx="21467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0.4</a:t>
            </a:r>
            <a:r>
              <a:rPr lang="en-US" baseline="30000" dirty="0"/>
              <a:t>.</a:t>
            </a:r>
            <a:r>
              <a:rPr lang="en-US" dirty="0">
                <a:latin typeface="Symbol" pitchFamily="18" charset="2"/>
              </a:rPr>
              <a:t>l/2</a:t>
            </a:r>
            <a:r>
              <a:rPr lang="en-US" dirty="0"/>
              <a:t> cell + full cell:</a:t>
            </a:r>
          </a:p>
          <a:p>
            <a:r>
              <a:rPr lang="en-US" dirty="0">
                <a:solidFill>
                  <a:schemeClr val="tx2"/>
                </a:solidFill>
              </a:rPr>
              <a:t>Optimized</a:t>
            </a:r>
          </a:p>
          <a:p>
            <a:r>
              <a:rPr lang="en-US" dirty="0">
                <a:solidFill>
                  <a:schemeClr val="tx2"/>
                </a:solidFill>
              </a:rPr>
              <a:t>emission phase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5DDAD77-F9EB-467C-7744-B36D759ED843}"/>
              </a:ext>
            </a:extLst>
          </p:cNvPr>
          <p:cNvSpPr txBox="1"/>
          <p:nvPr/>
        </p:nvSpPr>
        <p:spPr>
          <a:xfrm>
            <a:off x="1524001" y="2261772"/>
            <a:ext cx="19010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HZDR cathode</a:t>
            </a:r>
          </a:p>
          <a:p>
            <a:r>
              <a:rPr lang="en-US" dirty="0"/>
              <a:t>insert and choke</a:t>
            </a:r>
          </a:p>
          <a:p>
            <a:r>
              <a:rPr lang="en-US" dirty="0"/>
              <a:t>cell design:</a:t>
            </a:r>
          </a:p>
          <a:p>
            <a:endParaRPr lang="en-US" dirty="0"/>
          </a:p>
          <a:p>
            <a:r>
              <a:rPr lang="en-US" i="1" dirty="0">
                <a:solidFill>
                  <a:schemeClr val="accent1"/>
                </a:solidFill>
              </a:rPr>
              <a:t>Proven system</a:t>
            </a:r>
          </a:p>
          <a:p>
            <a:r>
              <a:rPr lang="en-US" i="1" dirty="0">
                <a:solidFill>
                  <a:schemeClr val="accent1"/>
                </a:solidFill>
              </a:rPr>
              <a:t>Cathode exchange</a:t>
            </a:r>
          </a:p>
          <a:p>
            <a:r>
              <a:rPr lang="en-US" i="1" dirty="0">
                <a:solidFill>
                  <a:schemeClr val="accent1"/>
                </a:solidFill>
              </a:rPr>
              <a:t>with HZDR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D23D5DA-D82F-BD6F-D618-321E163BE3F5}"/>
              </a:ext>
            </a:extLst>
          </p:cNvPr>
          <p:cNvSpPr txBox="1"/>
          <p:nvPr/>
        </p:nvSpPr>
        <p:spPr>
          <a:xfrm>
            <a:off x="1919536" y="1124745"/>
            <a:ext cx="1771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Stiffening ring:</a:t>
            </a:r>
          </a:p>
          <a:p>
            <a:r>
              <a:rPr lang="en-US" dirty="0" err="1">
                <a:solidFill>
                  <a:schemeClr val="tx2"/>
                </a:solidFill>
                <a:latin typeface="Symbol" pitchFamily="18" charset="2"/>
              </a:rPr>
              <a:t>D</a:t>
            </a:r>
            <a:r>
              <a:rPr lang="en-US" dirty="0" err="1">
                <a:solidFill>
                  <a:schemeClr val="tx2"/>
                </a:solidFill>
              </a:rPr>
              <a:t>f</a:t>
            </a:r>
            <a:r>
              <a:rPr lang="en-US" dirty="0">
                <a:solidFill>
                  <a:schemeClr val="tx2"/>
                </a:solidFill>
              </a:rPr>
              <a:t>/</a:t>
            </a:r>
            <a:r>
              <a:rPr lang="en-US" dirty="0">
                <a:solidFill>
                  <a:schemeClr val="tx2"/>
                </a:solidFill>
                <a:latin typeface="Symbol" pitchFamily="18" charset="2"/>
              </a:rPr>
              <a:t>D</a:t>
            </a:r>
            <a:r>
              <a:rPr lang="en-US" dirty="0">
                <a:solidFill>
                  <a:schemeClr val="tx2"/>
                </a:solidFill>
              </a:rPr>
              <a:t>P minimized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870D154-80A1-CCEF-98F8-EC70E61F05A4}"/>
              </a:ext>
            </a:extLst>
          </p:cNvPr>
          <p:cNvSpPr txBox="1"/>
          <p:nvPr/>
        </p:nvSpPr>
        <p:spPr>
          <a:xfrm>
            <a:off x="6601088" y="808476"/>
            <a:ext cx="3533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Chimney 22 cm²~35 W at 1.8 K</a:t>
            </a:r>
          </a:p>
          <a:p>
            <a:r>
              <a:rPr lang="en-US" dirty="0"/>
              <a:t>about </a:t>
            </a:r>
            <a:r>
              <a:rPr lang="en-US" i="1" dirty="0" err="1"/>
              <a:t>E</a:t>
            </a:r>
            <a:r>
              <a:rPr lang="en-US" baseline="-25000" dirty="0" err="1"/>
              <a:t>peak</a:t>
            </a:r>
            <a:r>
              <a:rPr lang="en-US" dirty="0"/>
              <a:t>=45 MV/m at Q</a:t>
            </a:r>
            <a:r>
              <a:rPr lang="en-US" baseline="-25000" dirty="0"/>
              <a:t>0</a:t>
            </a:r>
            <a:r>
              <a:rPr lang="en-US" dirty="0"/>
              <a:t>=3.5</a:t>
            </a:r>
            <a:r>
              <a:rPr lang="en-US" baseline="30000" dirty="0"/>
              <a:t>.</a:t>
            </a:r>
            <a:r>
              <a:rPr lang="en-US" dirty="0"/>
              <a:t>10</a:t>
            </a:r>
            <a:r>
              <a:rPr lang="en-US" baseline="30000" dirty="0"/>
              <a:t>9</a:t>
            </a:r>
            <a:r>
              <a:rPr lang="en-US" dirty="0"/>
              <a:t> 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A62018D-0DEB-CC67-3F93-DB455CFDEFFE}"/>
              </a:ext>
            </a:extLst>
          </p:cNvPr>
          <p:cNvSpPr/>
          <p:nvPr/>
        </p:nvSpPr>
        <p:spPr>
          <a:xfrm>
            <a:off x="807098" y="5831633"/>
            <a:ext cx="891073" cy="80243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B079BE-EACD-FB5E-F193-9EDA5C1E63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31" y="1326711"/>
            <a:ext cx="6210639" cy="33694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1176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859830" y="160690"/>
            <a:ext cx="71566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+mj-lt"/>
              </a:rPr>
              <a:t>SRF photo-injector: From cradle to grave and resurrection</a:t>
            </a:r>
          </a:p>
        </p:txBody>
      </p:sp>
      <p:sp>
        <p:nvSpPr>
          <p:cNvPr id="3" name="Pfeil nach rechts 2"/>
          <p:cNvSpPr/>
          <p:nvPr/>
        </p:nvSpPr>
        <p:spPr>
          <a:xfrm>
            <a:off x="105473" y="1849679"/>
            <a:ext cx="1184459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6" name="Pfeil nach rechts 15"/>
          <p:cNvSpPr/>
          <p:nvPr/>
        </p:nvSpPr>
        <p:spPr>
          <a:xfrm>
            <a:off x="105472" y="5777007"/>
            <a:ext cx="11943189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7" name="Textfeld 16"/>
          <p:cNvSpPr txBox="1"/>
          <p:nvPr/>
        </p:nvSpPr>
        <p:spPr>
          <a:xfrm>
            <a:off x="4352429" y="5976005"/>
            <a:ext cx="73449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/>
              <a:t>Time</a:t>
            </a:r>
          </a:p>
        </p:txBody>
      </p:sp>
      <p:grpSp>
        <p:nvGrpSpPr>
          <p:cNvPr id="71" name="Gruppieren 70"/>
          <p:cNvGrpSpPr/>
          <p:nvPr/>
        </p:nvGrpSpPr>
        <p:grpSpPr>
          <a:xfrm>
            <a:off x="956626" y="1442368"/>
            <a:ext cx="1875012" cy="4379325"/>
            <a:chOff x="717469" y="1081775"/>
            <a:chExt cx="1406259" cy="3284494"/>
          </a:xfrm>
        </p:grpSpPr>
        <p:pic>
          <p:nvPicPr>
            <p:cNvPr id="15" name="Grafik 14" descr="erl-g-mca-1000_fuer_axe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0339" y="2225204"/>
              <a:ext cx="809796" cy="572606"/>
            </a:xfrm>
            <a:prstGeom prst="rect">
              <a:avLst/>
            </a:prstGeom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21888" y="2931790"/>
              <a:ext cx="864436" cy="648072"/>
            </a:xfrm>
            <a:prstGeom prst="rect">
              <a:avLst/>
            </a:prstGeom>
          </p:spPr>
        </p:pic>
        <p:sp>
          <p:nvSpPr>
            <p:cNvPr id="24" name="Textfeld 23"/>
            <p:cNvSpPr txBox="1"/>
            <p:nvPr/>
          </p:nvSpPr>
          <p:spPr>
            <a:xfrm>
              <a:off x="1173060" y="4050846"/>
              <a:ext cx="552074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2013</a:t>
              </a:r>
            </a:p>
          </p:txBody>
        </p:sp>
        <p:pic>
          <p:nvPicPr>
            <p:cNvPr id="36" name="Grafik 35" descr="JLab_logo_text_white1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7469" y="1081775"/>
              <a:ext cx="1406259" cy="320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feld 41"/>
            <p:cNvSpPr txBox="1"/>
            <p:nvPr/>
          </p:nvSpPr>
          <p:spPr>
            <a:xfrm>
              <a:off x="1171894" y="1889394"/>
              <a:ext cx="349183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VTA</a:t>
              </a: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937441" y="3804125"/>
              <a:ext cx="849416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/>
                <a:t>Manufacture</a:t>
              </a:r>
              <a:endParaRPr lang="de-DE" sz="1400" dirty="0"/>
            </a:p>
          </p:txBody>
        </p:sp>
      </p:grpSp>
      <p:grpSp>
        <p:nvGrpSpPr>
          <p:cNvPr id="72" name="Gruppieren 71"/>
          <p:cNvGrpSpPr/>
          <p:nvPr/>
        </p:nvGrpSpPr>
        <p:grpSpPr>
          <a:xfrm>
            <a:off x="2422420" y="1507103"/>
            <a:ext cx="1396758" cy="4327148"/>
            <a:chOff x="1816814" y="1130327"/>
            <a:chExt cx="1047568" cy="3245361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3241" y="2225204"/>
              <a:ext cx="961838" cy="59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0" name="Picture 1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376" y="3065704"/>
              <a:ext cx="952906" cy="35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feld 24"/>
            <p:cNvSpPr txBox="1"/>
            <p:nvPr/>
          </p:nvSpPr>
          <p:spPr>
            <a:xfrm>
              <a:off x="1836216" y="4060265"/>
              <a:ext cx="1028166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2014-2016</a:t>
              </a: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2036563" y="1130327"/>
              <a:ext cx="473928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HZB</a:t>
              </a: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2017244" y="1899419"/>
              <a:ext cx="802211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VTA/HTA</a:t>
              </a: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1816814" y="3804125"/>
              <a:ext cx="925879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Test/</a:t>
              </a:r>
              <a:r>
                <a:rPr lang="de-DE" sz="1400" dirty="0" err="1"/>
                <a:t>Assembly</a:t>
              </a:r>
              <a:endParaRPr lang="de-DE" sz="1400" dirty="0"/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3754860" y="2519800"/>
            <a:ext cx="1500040" cy="2860145"/>
            <a:chOff x="2816145" y="1889849"/>
            <a:chExt cx="1125030" cy="2145109"/>
          </a:xfrm>
        </p:grpSpPr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6145" y="2225204"/>
              <a:ext cx="1104593" cy="667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974" y="3068904"/>
              <a:ext cx="1108201" cy="623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40" name="Textfeld 39"/>
            <p:cNvSpPr txBox="1"/>
            <p:nvPr/>
          </p:nvSpPr>
          <p:spPr>
            <a:xfrm>
              <a:off x="3076670" y="1889849"/>
              <a:ext cx="356396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HTA</a:t>
              </a: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2908355" y="3804125"/>
              <a:ext cx="697018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String </a:t>
              </a:r>
              <a:r>
                <a:rPr lang="de-DE" sz="1400" dirty="0" err="1"/>
                <a:t>test</a:t>
              </a:r>
              <a:endParaRPr lang="de-DE" sz="1400" dirty="0"/>
            </a:p>
          </p:txBody>
        </p:sp>
      </p:grpSp>
      <p:grpSp>
        <p:nvGrpSpPr>
          <p:cNvPr id="83" name="Gruppieren 82"/>
          <p:cNvGrpSpPr/>
          <p:nvPr/>
        </p:nvGrpSpPr>
        <p:grpSpPr>
          <a:xfrm>
            <a:off x="5958895" y="1507351"/>
            <a:ext cx="3418743" cy="3864804"/>
            <a:chOff x="4469171" y="1130513"/>
            <a:chExt cx="2564057" cy="2898603"/>
          </a:xfrm>
        </p:grpSpPr>
        <p:sp>
          <p:nvSpPr>
            <p:cNvPr id="47" name="Textfeld 46"/>
            <p:cNvSpPr txBox="1"/>
            <p:nvPr/>
          </p:nvSpPr>
          <p:spPr>
            <a:xfrm>
              <a:off x="4469171" y="1130513"/>
              <a:ext cx="473928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HZB</a:t>
              </a:r>
            </a:p>
          </p:txBody>
        </p:sp>
        <p:grpSp>
          <p:nvGrpSpPr>
            <p:cNvPr id="75" name="Gruppieren 74"/>
            <p:cNvGrpSpPr/>
            <p:nvPr/>
          </p:nvGrpSpPr>
          <p:grpSpPr>
            <a:xfrm>
              <a:off x="4549164" y="1535819"/>
              <a:ext cx="2484064" cy="2493297"/>
              <a:chOff x="4549164" y="1535819"/>
              <a:chExt cx="2484064" cy="2493297"/>
            </a:xfrm>
          </p:grpSpPr>
          <p:pic>
            <p:nvPicPr>
              <p:cNvPr id="37" name="Picture 2" descr="P1030583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8005" y="2217028"/>
                <a:ext cx="886123" cy="6645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pic>
          <p:pic>
            <p:nvPicPr>
              <p:cNvPr id="38" name="Picture 3" descr="P1030584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6752" y="3169287"/>
                <a:ext cx="1337285" cy="450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pic>
          <p:sp>
            <p:nvSpPr>
              <p:cNvPr id="54" name="Textfeld 53"/>
              <p:cNvSpPr txBox="1"/>
              <p:nvPr/>
            </p:nvSpPr>
            <p:spPr>
              <a:xfrm>
                <a:off x="5069121" y="3798283"/>
                <a:ext cx="1103908" cy="230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Module </a:t>
                </a:r>
                <a:r>
                  <a:rPr lang="de-DE" sz="1400" dirty="0" err="1"/>
                  <a:t>assembly</a:t>
                </a:r>
                <a:endParaRPr lang="de-DE" sz="1400" dirty="0"/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>
                <a:off x="4549164" y="1884826"/>
                <a:ext cx="532838" cy="230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/>
                  <a:t>Gunlab</a:t>
                </a:r>
                <a:endParaRPr lang="de-DE" sz="1400" dirty="0"/>
              </a:p>
            </p:txBody>
          </p:sp>
          <p:pic>
            <p:nvPicPr>
              <p:cNvPr id="30" name="Grafik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9871" y="1535819"/>
                <a:ext cx="1953357" cy="629595"/>
              </a:xfrm>
              <a:prstGeom prst="rect">
                <a:avLst/>
              </a:prstGeom>
            </p:spPr>
          </p:pic>
        </p:grpSp>
      </p:grpSp>
      <p:grpSp>
        <p:nvGrpSpPr>
          <p:cNvPr id="74" name="Gruppieren 73"/>
          <p:cNvGrpSpPr/>
          <p:nvPr/>
        </p:nvGrpSpPr>
        <p:grpSpPr>
          <a:xfrm>
            <a:off x="5188005" y="2956038"/>
            <a:ext cx="1559795" cy="2842669"/>
            <a:chOff x="3889207" y="2225205"/>
            <a:chExt cx="1169846" cy="2132002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984" y="2225205"/>
              <a:ext cx="904386" cy="678290"/>
            </a:xfrm>
            <a:prstGeom prst="rect">
              <a:avLst/>
            </a:prstGeom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8874" y="3069833"/>
              <a:ext cx="1110179" cy="624476"/>
            </a:xfrm>
            <a:prstGeom prst="rect">
              <a:avLst/>
            </a:prstGeom>
          </p:spPr>
        </p:pic>
        <p:sp>
          <p:nvSpPr>
            <p:cNvPr id="53" name="Textfeld 52"/>
            <p:cNvSpPr txBox="1"/>
            <p:nvPr/>
          </p:nvSpPr>
          <p:spPr>
            <a:xfrm>
              <a:off x="3889207" y="3814936"/>
              <a:ext cx="1067841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String/</a:t>
              </a:r>
              <a:r>
                <a:rPr lang="de-DE" sz="1400" dirty="0" err="1"/>
                <a:t>Cold</a:t>
              </a:r>
              <a:r>
                <a:rPr lang="de-DE" sz="1400" dirty="0"/>
                <a:t> </a:t>
              </a:r>
              <a:r>
                <a:rPr lang="de-DE" sz="1400" dirty="0" err="1"/>
                <a:t>mass</a:t>
              </a:r>
              <a:endParaRPr lang="de-DE" sz="1400" dirty="0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117510" y="4041784"/>
              <a:ext cx="552074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2016</a:t>
              </a:r>
            </a:p>
          </p:txBody>
        </p:sp>
      </p:grpSp>
      <p:grpSp>
        <p:nvGrpSpPr>
          <p:cNvPr id="77" name="Gruppieren 76"/>
          <p:cNvGrpSpPr/>
          <p:nvPr/>
        </p:nvGrpSpPr>
        <p:grpSpPr>
          <a:xfrm>
            <a:off x="7401540" y="2970459"/>
            <a:ext cx="2242790" cy="2808921"/>
            <a:chOff x="5551154" y="2227844"/>
            <a:chExt cx="1682092" cy="2106691"/>
          </a:xfrm>
        </p:grpSpPr>
        <p:sp>
          <p:nvSpPr>
            <p:cNvPr id="65" name="Textfeld 64"/>
            <p:cNvSpPr txBox="1"/>
            <p:nvPr/>
          </p:nvSpPr>
          <p:spPr>
            <a:xfrm>
              <a:off x="5551154" y="4019112"/>
              <a:ext cx="1044997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2017/2018</a:t>
              </a:r>
            </a:p>
          </p:txBody>
        </p:sp>
        <p:grpSp>
          <p:nvGrpSpPr>
            <p:cNvPr id="76" name="Gruppieren 75"/>
            <p:cNvGrpSpPr/>
            <p:nvPr/>
          </p:nvGrpSpPr>
          <p:grpSpPr>
            <a:xfrm>
              <a:off x="5689046" y="2227844"/>
              <a:ext cx="1544200" cy="1809449"/>
              <a:chOff x="5689046" y="2227844"/>
              <a:chExt cx="1544200" cy="1809449"/>
            </a:xfrm>
          </p:grpSpPr>
          <p:sp>
            <p:nvSpPr>
              <p:cNvPr id="58" name="Textfeld 57"/>
              <p:cNvSpPr txBox="1"/>
              <p:nvPr/>
            </p:nvSpPr>
            <p:spPr>
              <a:xfrm>
                <a:off x="6261586" y="3806460"/>
                <a:ext cx="971660" cy="230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/>
                  <a:t>Commissioning</a:t>
                </a:r>
                <a:endParaRPr lang="de-DE" sz="1400" dirty="0"/>
              </a:p>
            </p:txBody>
          </p:sp>
          <p:pic>
            <p:nvPicPr>
              <p:cNvPr id="61" name="Grafik 60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063" b="50443"/>
              <a:stretch/>
            </p:blipFill>
            <p:spPr>
              <a:xfrm>
                <a:off x="5753631" y="2227844"/>
                <a:ext cx="637373" cy="440423"/>
              </a:xfrm>
              <a:prstGeom prst="rect">
                <a:avLst/>
              </a:prstGeom>
            </p:spPr>
          </p:pic>
          <p:sp>
            <p:nvSpPr>
              <p:cNvPr id="62" name="Textfeld 61"/>
              <p:cNvSpPr txBox="1"/>
              <p:nvPr/>
            </p:nvSpPr>
            <p:spPr>
              <a:xfrm>
                <a:off x="5880321" y="3618164"/>
                <a:ext cx="1059232" cy="230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/>
                  <a:t>Cathode</a:t>
                </a:r>
                <a:r>
                  <a:rPr lang="de-DE" sz="1400" dirty="0"/>
                  <a:t> </a:t>
                </a:r>
                <a:r>
                  <a:rPr lang="de-DE" sz="1400" dirty="0" err="1"/>
                  <a:t>transfer</a:t>
                </a:r>
                <a:endParaRPr lang="de-DE" sz="1400" dirty="0"/>
              </a:p>
            </p:txBody>
          </p:sp>
          <p:graphicFrame>
            <p:nvGraphicFramePr>
              <p:cNvPr id="43" name="Objekt 42"/>
              <p:cNvGraphicFramePr>
                <a:graphicFrameLocks noChangeAspect="1"/>
              </p:cNvGraphicFramePr>
              <p:nvPr/>
            </p:nvGraphicFramePr>
            <p:xfrm>
              <a:off x="5742443" y="2886876"/>
              <a:ext cx="871502" cy="2609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16" imgW="4320619" imgH="1294253" progId="CorelDraw.Graphic.18">
                      <p:embed/>
                    </p:oleObj>
                  </mc:Choice>
                  <mc:Fallback>
                    <p:oleObj name="CorelDRAW" r:id="rId16" imgW="4320619" imgH="1294253" progId="CorelDraw.Graphic.18">
                      <p:embed/>
                      <p:pic>
                        <p:nvPicPr>
                          <p:cNvPr id="43" name="Objekt 42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5742443" y="2886876"/>
                            <a:ext cx="871502" cy="2609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7" name="Textfeld 66"/>
              <p:cNvSpPr txBox="1"/>
              <p:nvPr/>
            </p:nvSpPr>
            <p:spPr>
              <a:xfrm>
                <a:off x="5689046" y="2638040"/>
                <a:ext cx="771942" cy="284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867" dirty="0"/>
                  <a:t>1</a:t>
                </a:r>
                <a:r>
                  <a:rPr lang="de-DE" sz="1867" baseline="30000" dirty="0"/>
                  <a:t>st</a:t>
                </a:r>
                <a:r>
                  <a:rPr lang="de-DE" sz="1867" dirty="0"/>
                  <a:t> Beam</a:t>
                </a:r>
              </a:p>
            </p:txBody>
          </p:sp>
        </p:grpSp>
      </p:grpSp>
      <p:sp>
        <p:nvSpPr>
          <p:cNvPr id="66" name="Textfeld 65"/>
          <p:cNvSpPr txBox="1"/>
          <p:nvPr/>
        </p:nvSpPr>
        <p:spPr>
          <a:xfrm>
            <a:off x="9804459" y="5345311"/>
            <a:ext cx="137088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/>
              <a:t>2018-2021</a:t>
            </a:r>
          </a:p>
        </p:txBody>
      </p:sp>
      <p:grpSp>
        <p:nvGrpSpPr>
          <p:cNvPr id="70" name="Gruppieren 69"/>
          <p:cNvGrpSpPr/>
          <p:nvPr/>
        </p:nvGrpSpPr>
        <p:grpSpPr>
          <a:xfrm>
            <a:off x="47328" y="1465961"/>
            <a:ext cx="1370888" cy="4348597"/>
            <a:chOff x="35496" y="1099470"/>
            <a:chExt cx="1028166" cy="3261448"/>
          </a:xfrm>
        </p:grpSpPr>
        <p:pic>
          <p:nvPicPr>
            <p:cNvPr id="13" name="Grafik 12" descr="CST_gun.jp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9104" y="2225204"/>
              <a:ext cx="928733" cy="657896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4" y="3064014"/>
              <a:ext cx="955184" cy="426509"/>
            </a:xfrm>
            <a:prstGeom prst="rect">
              <a:avLst/>
            </a:prstGeom>
          </p:spPr>
        </p:pic>
        <p:sp>
          <p:nvSpPr>
            <p:cNvPr id="23" name="Textfeld 22"/>
            <p:cNvSpPr txBox="1"/>
            <p:nvPr/>
          </p:nvSpPr>
          <p:spPr>
            <a:xfrm>
              <a:off x="35496" y="4045495"/>
              <a:ext cx="1028166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2011-2012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127392" y="1099470"/>
              <a:ext cx="473928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HZB</a:t>
              </a: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174909" y="3804125"/>
              <a:ext cx="507591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Design</a:t>
              </a:r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303263" y="1889394"/>
              <a:ext cx="280365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PC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273577" y="933346"/>
            <a:ext cx="8209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Fully in-house developed SRF </a:t>
            </a:r>
            <a:r>
              <a:rPr lang="en-US" sz="2400" dirty="0" err="1">
                <a:solidFill>
                  <a:schemeClr val="tx2"/>
                </a:solidFill>
              </a:rPr>
              <a:t>photoinjector</a:t>
            </a:r>
            <a:r>
              <a:rPr lang="en-US" sz="2400" dirty="0">
                <a:solidFill>
                  <a:schemeClr val="tx2"/>
                </a:solidFill>
              </a:rPr>
              <a:t> with strong partners</a:t>
            </a:r>
            <a:endParaRPr lang="de-DE" sz="2400" dirty="0">
              <a:solidFill>
                <a:schemeClr val="tx2"/>
              </a:solidFill>
            </a:endParaRPr>
          </a:p>
        </p:txBody>
      </p:sp>
      <p:pic>
        <p:nvPicPr>
          <p:cNvPr id="68" name="Grafik 67" descr="index.jpe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421545" y="878074"/>
            <a:ext cx="1152128" cy="793688"/>
          </a:xfrm>
          <a:prstGeom prst="rect">
            <a:avLst/>
          </a:prstGeom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4FF9A2-5FAE-432E-808A-9AED4C7D0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60" y="-284697"/>
            <a:ext cx="11036300" cy="1476375"/>
          </a:xfrm>
        </p:spPr>
        <p:txBody>
          <a:bodyPr/>
          <a:lstStyle/>
          <a:p>
            <a:r>
              <a:rPr lang="en-US" dirty="0"/>
              <a:t>Evolution of the SRF Gun at HZB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2C32963-F075-4F7C-8948-C631E6F79D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SRF gun history</a:t>
            </a:r>
            <a:endParaRPr lang="de-DE" dirty="0"/>
          </a:p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00B7A85-8EFE-DD0F-C21E-6F2C667E6835}"/>
              </a:ext>
            </a:extLst>
          </p:cNvPr>
          <p:cNvSpPr/>
          <p:nvPr/>
        </p:nvSpPr>
        <p:spPr>
          <a:xfrm>
            <a:off x="7074930" y="1627162"/>
            <a:ext cx="790537" cy="45233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ERL17</a:t>
            </a:r>
            <a:endParaRPr lang="de-DE" dirty="0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316C030F-8246-11CE-2665-7451A7E4AC12}"/>
              </a:ext>
            </a:extLst>
          </p:cNvPr>
          <p:cNvGrpSpPr/>
          <p:nvPr/>
        </p:nvGrpSpPr>
        <p:grpSpPr>
          <a:xfrm>
            <a:off x="9152301" y="1937413"/>
            <a:ext cx="2355978" cy="3460990"/>
            <a:chOff x="9152301" y="1937413"/>
            <a:chExt cx="2355978" cy="3460990"/>
          </a:xfrm>
        </p:grpSpPr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76984403-CA33-433B-CEF2-1C435ED992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" t="2547" r="474" b="4771"/>
            <a:stretch/>
          </p:blipFill>
          <p:spPr>
            <a:xfrm>
              <a:off x="9372002" y="3520469"/>
              <a:ext cx="1357303" cy="274398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EE3E5F0D-D4AC-7121-DD78-84181B0B3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35" t="1017" r="476" b="549"/>
            <a:stretch/>
          </p:blipFill>
          <p:spPr>
            <a:xfrm rot="10800000">
              <a:off x="9375965" y="3928276"/>
              <a:ext cx="1362106" cy="869974"/>
            </a:xfrm>
            <a:prstGeom prst="rect">
              <a:avLst/>
            </a:prstGeom>
          </p:spPr>
        </p:pic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D36F8E6C-83B1-8495-7B7D-D239BFE91118}"/>
                </a:ext>
              </a:extLst>
            </p:cNvPr>
            <p:cNvGrpSpPr/>
            <p:nvPr/>
          </p:nvGrpSpPr>
          <p:grpSpPr>
            <a:xfrm>
              <a:off x="9152301" y="1937413"/>
              <a:ext cx="1934171" cy="1559781"/>
              <a:chOff x="179512" y="771550"/>
              <a:chExt cx="2575367" cy="1931525"/>
            </a:xfrm>
          </p:grpSpPr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1CD9FB71-CB4A-A3F2-04DB-76C20C84F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512" y="771550"/>
                <a:ext cx="2575367" cy="1931525"/>
              </a:xfrm>
              <a:prstGeom prst="rect">
                <a:avLst/>
              </a:prstGeom>
            </p:spPr>
          </p:pic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227B5C82-2480-B30E-DFC2-97F14908631F}"/>
                  </a:ext>
                </a:extLst>
              </p:cNvPr>
              <p:cNvSpPr txBox="1"/>
              <p:nvPr/>
            </p:nvSpPr>
            <p:spPr>
              <a:xfrm>
                <a:off x="874806" y="1823438"/>
                <a:ext cx="548971" cy="3811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1.1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6BD6E236-0CF2-4039-B1B5-D333DCD6E65D}"/>
                  </a:ext>
                </a:extLst>
              </p:cNvPr>
              <p:cNvSpPr txBox="1"/>
              <p:nvPr/>
            </p:nvSpPr>
            <p:spPr>
              <a:xfrm>
                <a:off x="1678011" y="1835789"/>
                <a:ext cx="683251" cy="381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1.0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A98C8594-2103-5D2C-DA89-8B451B163D82}"/>
                </a:ext>
              </a:extLst>
            </p:cNvPr>
            <p:cNvSpPr txBox="1"/>
            <p:nvPr/>
          </p:nvSpPr>
          <p:spPr>
            <a:xfrm>
              <a:off x="9701053" y="5090626"/>
              <a:ext cx="18072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Damage and Recovery</a:t>
              </a:r>
              <a:endParaRPr lang="de-DE" sz="1400" dirty="0"/>
            </a:p>
          </p:txBody>
        </p:sp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2B10985B-6746-D2F7-8411-2615098A1579}"/>
              </a:ext>
            </a:extLst>
          </p:cNvPr>
          <p:cNvSpPr txBox="1"/>
          <p:nvPr/>
        </p:nvSpPr>
        <p:spPr>
          <a:xfrm>
            <a:off x="11226743" y="5345311"/>
            <a:ext cx="73609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/>
              <a:t>2022</a:t>
            </a:r>
          </a:p>
        </p:txBody>
      </p: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3F297A72-E71F-FCB4-D8EE-2E492CBD0E6B}"/>
              </a:ext>
            </a:extLst>
          </p:cNvPr>
          <p:cNvGrpSpPr/>
          <p:nvPr/>
        </p:nvGrpSpPr>
        <p:grpSpPr>
          <a:xfrm>
            <a:off x="10829482" y="3264074"/>
            <a:ext cx="1302125" cy="1298931"/>
            <a:chOff x="10829482" y="3264074"/>
            <a:chExt cx="1302125" cy="1298931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C5F9D405-66F0-9EB3-069E-054F24C26BE8}"/>
                </a:ext>
              </a:extLst>
            </p:cNvPr>
            <p:cNvSpPr txBox="1"/>
            <p:nvPr/>
          </p:nvSpPr>
          <p:spPr>
            <a:xfrm>
              <a:off x="10841702" y="3264074"/>
              <a:ext cx="1289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Reassembly</a:t>
              </a:r>
              <a:endParaRPr lang="de-DE" dirty="0"/>
            </a:p>
          </p:txBody>
        </p: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E9E931ED-A8B7-6A2B-16D2-7EB788E48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rcRect/>
            <a:stretch/>
          </p:blipFill>
          <p:spPr>
            <a:xfrm>
              <a:off x="10829482" y="3753783"/>
              <a:ext cx="1212565" cy="809222"/>
            </a:xfrm>
            <a:prstGeom prst="rect">
              <a:avLst/>
            </a:prstGeom>
          </p:spPr>
        </p:pic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1345D825-D7BC-1B67-5617-2CC4A02289C5}"/>
              </a:ext>
            </a:extLst>
          </p:cNvPr>
          <p:cNvSpPr/>
          <p:nvPr/>
        </p:nvSpPr>
        <p:spPr>
          <a:xfrm>
            <a:off x="9530929" y="1622024"/>
            <a:ext cx="790537" cy="45233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ERL19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9996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7850" y="8789"/>
            <a:ext cx="11036300" cy="896705"/>
          </a:xfrm>
        </p:spPr>
        <p:txBody>
          <a:bodyPr>
            <a:normAutofit/>
          </a:bodyPr>
          <a:lstStyle/>
          <a:p>
            <a:r>
              <a:rPr lang="de-DE" dirty="0" err="1"/>
              <a:t>Cold</a:t>
            </a:r>
            <a:r>
              <a:rPr lang="de-DE" dirty="0"/>
              <a:t> String </a:t>
            </a:r>
            <a:r>
              <a:rPr lang="de-DE" dirty="0" err="1"/>
              <a:t>layout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bERLinPro</a:t>
            </a:r>
            <a:r>
              <a:rPr lang="de-DE" dirty="0"/>
              <a:t> SRF </a:t>
            </a:r>
            <a:r>
              <a:rPr lang="de-DE" dirty="0" err="1"/>
              <a:t>Gun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4FE9A66-4B42-4768-BEFB-A0C2B124E6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Parameters</a:t>
            </a:r>
            <a:endParaRPr lang="de-DE" dirty="0"/>
          </a:p>
        </p:txBody>
      </p:sp>
      <p:pic>
        <p:nvPicPr>
          <p:cNvPr id="7" name="Picture 2" descr="Gun_cold_string_pos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1654699"/>
            <a:ext cx="8568952" cy="279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769040" y="3829620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SC </a:t>
            </a:r>
            <a:r>
              <a:rPr lang="de-DE" sz="1600" dirty="0" err="1"/>
              <a:t>solenoid</a:t>
            </a:r>
            <a:endParaRPr lang="de-DE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6528552" y="913870"/>
            <a:ext cx="17229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Twin</a:t>
            </a:r>
            <a:r>
              <a:rPr lang="de-DE" sz="1600" dirty="0"/>
              <a:t> CW-</a:t>
            </a:r>
            <a:r>
              <a:rPr lang="de-DE" sz="1600" dirty="0" err="1"/>
              <a:t>modified</a:t>
            </a:r>
            <a:endParaRPr lang="de-DE" sz="1600" dirty="0"/>
          </a:p>
          <a:p>
            <a:r>
              <a:rPr lang="de-DE" sz="1600" dirty="0"/>
              <a:t>TTF-III </a:t>
            </a:r>
            <a:r>
              <a:rPr lang="de-DE" sz="1600" dirty="0" err="1"/>
              <a:t>coupler</a:t>
            </a:r>
            <a:br>
              <a:rPr lang="de-DE" sz="1600" dirty="0"/>
            </a:br>
            <a:r>
              <a:rPr lang="de-DE" sz="1600" dirty="0" err="1"/>
              <a:t>up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20 kW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 flipH="1">
            <a:off x="5246745" y="2000431"/>
            <a:ext cx="267148" cy="82924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5303225" y="1663375"/>
            <a:ext cx="110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x, y </a:t>
            </a:r>
            <a:r>
              <a:rPr lang="de-DE" sz="1600" dirty="0" err="1"/>
              <a:t>steerer</a:t>
            </a:r>
            <a:endParaRPr lang="de-DE" sz="1600" dirty="0"/>
          </a:p>
        </p:txBody>
      </p:sp>
      <p:sp>
        <p:nvSpPr>
          <p:cNvPr id="19" name="Textfeld 18"/>
          <p:cNvSpPr txBox="1"/>
          <p:nvPr/>
        </p:nvSpPr>
        <p:spPr>
          <a:xfrm>
            <a:off x="5550545" y="3952794"/>
            <a:ext cx="1696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SiC</a:t>
            </a:r>
            <a:r>
              <a:rPr lang="de-DE" sz="1600" dirty="0"/>
              <a:t> HOM</a:t>
            </a:r>
          </a:p>
          <a:p>
            <a:r>
              <a:rPr lang="de-DE" sz="1600" dirty="0" err="1"/>
              <a:t>absorber</a:t>
            </a:r>
            <a:r>
              <a:rPr lang="de-DE" sz="1600" dirty="0"/>
              <a:t> (Cornell)</a:t>
            </a:r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4203841" y="2180862"/>
            <a:ext cx="118689" cy="33501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9840417" y="1240767"/>
            <a:ext cx="1694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Cathode</a:t>
            </a:r>
            <a:r>
              <a:rPr lang="de-DE" sz="1600" dirty="0"/>
              <a:t> </a:t>
            </a:r>
            <a:r>
              <a:rPr lang="de-DE" sz="1600" dirty="0" err="1"/>
              <a:t>tube</a:t>
            </a:r>
            <a:br>
              <a:rPr lang="de-DE" sz="1600" dirty="0"/>
            </a:b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tuner</a:t>
            </a:r>
            <a:r>
              <a:rPr lang="de-DE" sz="1600" dirty="0"/>
              <a:t> (HZDR)</a:t>
            </a:r>
          </a:p>
        </p:txBody>
      </p:sp>
      <p:cxnSp>
        <p:nvCxnSpPr>
          <p:cNvPr id="25" name="Gerade Verbindung mit Pfeil 24"/>
          <p:cNvCxnSpPr>
            <a:stCxn id="28" idx="2"/>
          </p:cNvCxnSpPr>
          <p:nvPr/>
        </p:nvCxnSpPr>
        <p:spPr>
          <a:xfrm flipH="1">
            <a:off x="8738589" y="1392564"/>
            <a:ext cx="426242" cy="5687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3702070" y="1366071"/>
            <a:ext cx="1344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Gate </a:t>
            </a:r>
            <a:r>
              <a:rPr lang="de-DE" sz="1600" dirty="0" err="1"/>
              <a:t>valve</a:t>
            </a:r>
            <a:r>
              <a:rPr lang="de-DE" sz="1600" dirty="0"/>
              <a:t> </a:t>
            </a:r>
          </a:p>
          <a:p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transition</a:t>
            </a:r>
            <a:endParaRPr lang="de-DE" sz="1600" dirty="0"/>
          </a:p>
          <a:p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>
                <a:solidFill>
                  <a:srgbClr val="C00000"/>
                </a:solidFill>
              </a:rPr>
              <a:t>300K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9313955" y="3666366"/>
            <a:ext cx="23429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Cavity+LHe</a:t>
            </a:r>
            <a:r>
              <a:rPr lang="en-US" sz="1600" dirty="0"/>
              <a:t> vessel </a:t>
            </a:r>
            <a:br>
              <a:rPr lang="en-US" sz="1600" dirty="0"/>
            </a:br>
            <a:r>
              <a:rPr lang="en-US" sz="1600" dirty="0"/>
              <a:t>(HZB, </a:t>
            </a:r>
            <a:r>
              <a:rPr lang="en-US" sz="1600" dirty="0" err="1"/>
              <a:t>JLab</a:t>
            </a:r>
            <a:r>
              <a:rPr lang="en-US" sz="1600" dirty="0"/>
              <a:t>), </a:t>
            </a:r>
          </a:p>
          <a:p>
            <a:r>
              <a:rPr lang="en-US" sz="1600" dirty="0"/>
              <a:t>Cornell-type blade tuner, </a:t>
            </a:r>
          </a:p>
          <a:p>
            <a:r>
              <a:rPr lang="en-US" sz="1600" dirty="0"/>
              <a:t>2 layer magnetic shielding</a:t>
            </a:r>
          </a:p>
          <a:p>
            <a:endParaRPr lang="de-DE" sz="1600" dirty="0"/>
          </a:p>
        </p:txBody>
      </p:sp>
      <p:sp>
        <p:nvSpPr>
          <p:cNvPr id="28" name="Textfeld 27"/>
          <p:cNvSpPr txBox="1"/>
          <p:nvPr/>
        </p:nvSpPr>
        <p:spPr>
          <a:xfrm>
            <a:off x="8691881" y="807789"/>
            <a:ext cx="945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Support</a:t>
            </a:r>
          </a:p>
          <a:p>
            <a:r>
              <a:rPr lang="de-DE" sz="1600" dirty="0" err="1"/>
              <a:t>structure</a:t>
            </a:r>
            <a:endParaRPr lang="de-DE" sz="1600" dirty="0"/>
          </a:p>
        </p:txBody>
      </p:sp>
      <p:cxnSp>
        <p:nvCxnSpPr>
          <p:cNvPr id="29" name="Gerade Verbindung mit Pfeil 28"/>
          <p:cNvCxnSpPr/>
          <p:nvPr/>
        </p:nvCxnSpPr>
        <p:spPr>
          <a:xfrm>
            <a:off x="7849459" y="1775357"/>
            <a:ext cx="93615" cy="4524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1" y="1392564"/>
            <a:ext cx="3434855" cy="1919861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32FB33E-B147-4CA4-8517-BE3AE1B36962}"/>
              </a:ext>
            </a:extLst>
          </p:cNvPr>
          <p:cNvGrpSpPr/>
          <p:nvPr/>
        </p:nvGrpSpPr>
        <p:grpSpPr>
          <a:xfrm>
            <a:off x="3419268" y="4690270"/>
            <a:ext cx="6147073" cy="2114320"/>
            <a:chOff x="4263186" y="4716309"/>
            <a:chExt cx="6147073" cy="2114320"/>
          </a:xfrm>
        </p:grpSpPr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3186" y="4766022"/>
              <a:ext cx="6147073" cy="2064607"/>
            </a:xfrm>
            <a:prstGeom prst="rect">
              <a:avLst/>
            </a:prstGeom>
          </p:spPr>
        </p:pic>
        <p:grpSp>
          <p:nvGrpSpPr>
            <p:cNvPr id="3" name="Gruppieren 2"/>
            <p:cNvGrpSpPr/>
            <p:nvPr/>
          </p:nvGrpSpPr>
          <p:grpSpPr>
            <a:xfrm>
              <a:off x="7279084" y="4716309"/>
              <a:ext cx="3105232" cy="421988"/>
              <a:chOff x="5459312" y="3537232"/>
              <a:chExt cx="2328924" cy="316491"/>
            </a:xfrm>
          </p:grpSpPr>
          <p:sp>
            <p:nvSpPr>
              <p:cNvPr id="5" name="Textfeld 4"/>
              <p:cNvSpPr txBox="1"/>
              <p:nvPr/>
            </p:nvSpPr>
            <p:spPr>
              <a:xfrm>
                <a:off x="5459312" y="3537232"/>
                <a:ext cx="240692" cy="3154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/>
                  <a:t>*</a:t>
                </a:r>
                <a:endParaRPr lang="de-DE" sz="2133" dirty="0"/>
              </a:p>
            </p:txBody>
          </p:sp>
          <p:sp>
            <p:nvSpPr>
              <p:cNvPr id="30" name="Textfeld 29"/>
              <p:cNvSpPr txBox="1"/>
              <p:nvPr/>
            </p:nvSpPr>
            <p:spPr>
              <a:xfrm>
                <a:off x="6323408" y="3538300"/>
                <a:ext cx="240692" cy="3154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/>
                  <a:t>*</a:t>
                </a:r>
                <a:endParaRPr lang="de-DE" sz="2133" dirty="0"/>
              </a:p>
            </p:txBody>
          </p:sp>
          <p:sp>
            <p:nvSpPr>
              <p:cNvPr id="32" name="Textfeld 31"/>
              <p:cNvSpPr txBox="1"/>
              <p:nvPr/>
            </p:nvSpPr>
            <p:spPr>
              <a:xfrm>
                <a:off x="7547544" y="3537871"/>
                <a:ext cx="240692" cy="3154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/>
                  <a:t>*</a:t>
                </a:r>
                <a:endParaRPr lang="de-DE" sz="2133" dirty="0"/>
              </a:p>
            </p:txBody>
          </p:sp>
        </p:grpSp>
      </p:grpSp>
      <p:sp>
        <p:nvSpPr>
          <p:cNvPr id="13" name="Textfeld 12"/>
          <p:cNvSpPr txBox="1"/>
          <p:nvPr/>
        </p:nvSpPr>
        <p:spPr>
          <a:xfrm>
            <a:off x="10410260" y="3010197"/>
            <a:ext cx="55335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80K</a:t>
            </a:r>
            <a:endParaRPr lang="de-DE" sz="1867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939448" y="3745267"/>
            <a:ext cx="55335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80K</a:t>
            </a:r>
            <a:endParaRPr lang="de-DE" sz="1867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7224713" y="2797243"/>
            <a:ext cx="43152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4K</a:t>
            </a:r>
            <a:endParaRPr lang="de-DE" sz="1867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8576146" y="3711392"/>
            <a:ext cx="61427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1.8K</a:t>
            </a:r>
            <a:endParaRPr lang="de-DE" sz="1867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6408699" y="3667451"/>
            <a:ext cx="43152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4K</a:t>
            </a:r>
            <a:endParaRPr lang="de-DE" sz="1867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8" y="3666366"/>
            <a:ext cx="2653587" cy="1989407"/>
          </a:xfrm>
          <a:prstGeom prst="rect">
            <a:avLst/>
          </a:prstGeom>
        </p:spPr>
      </p:pic>
      <p:sp>
        <p:nvSpPr>
          <p:cNvPr id="38" name="Textfeld 37"/>
          <p:cNvSpPr txBox="1"/>
          <p:nvPr/>
        </p:nvSpPr>
        <p:spPr>
          <a:xfrm>
            <a:off x="585470" y="3622739"/>
            <a:ext cx="2252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1.4x</a:t>
            </a:r>
            <a:r>
              <a:rPr lang="en-US" sz="1600" dirty="0">
                <a:latin typeface="Symbol" panose="05050102010706020507" pitchFamily="18" charset="2"/>
              </a:rPr>
              <a:t>l/2</a:t>
            </a:r>
            <a:r>
              <a:rPr lang="en-US" sz="1600" dirty="0"/>
              <a:t> cells + Choke cell</a:t>
            </a:r>
            <a:endParaRPr lang="de-DE" sz="1600" dirty="0"/>
          </a:p>
        </p:txBody>
      </p:sp>
      <p:sp>
        <p:nvSpPr>
          <p:cNvPr id="39" name="Textfeld 38"/>
          <p:cNvSpPr txBox="1"/>
          <p:nvPr/>
        </p:nvSpPr>
        <p:spPr>
          <a:xfrm>
            <a:off x="9663902" y="4999430"/>
            <a:ext cx="14927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*15-20% higher</a:t>
            </a:r>
          </a:p>
          <a:p>
            <a:r>
              <a:rPr lang="en-US" sz="1600" dirty="0"/>
              <a:t>found by beam</a:t>
            </a:r>
          </a:p>
          <a:p>
            <a:r>
              <a:rPr lang="en-US" sz="1600" dirty="0"/>
              <a:t>energy </a:t>
            </a:r>
            <a:br>
              <a:rPr lang="en-US" sz="1600" dirty="0"/>
            </a:br>
            <a:r>
              <a:rPr lang="en-US" sz="1600" dirty="0"/>
              <a:t>measurements</a:t>
            </a:r>
            <a:endParaRPr lang="de-DE" sz="16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F758753-9B9A-4DF1-B648-72DAB0DE920C}"/>
              </a:ext>
            </a:extLst>
          </p:cNvPr>
          <p:cNvSpPr txBox="1"/>
          <p:nvPr/>
        </p:nvSpPr>
        <p:spPr>
          <a:xfrm>
            <a:off x="410751" y="5324890"/>
            <a:ext cx="2724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Prototype designed by HZB</a:t>
            </a:r>
          </a:p>
          <a:p>
            <a:r>
              <a:rPr lang="en-US" dirty="0"/>
              <a:t>manufactured by </a:t>
            </a:r>
            <a:r>
              <a:rPr lang="en-US" dirty="0" err="1"/>
              <a:t>JLab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9304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6D209CDC-B330-42DC-A900-748D4F271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58" y="-86782"/>
            <a:ext cx="11036300" cy="1476375"/>
          </a:xfrm>
        </p:spPr>
        <p:txBody>
          <a:bodyPr/>
          <a:lstStyle/>
          <a:p>
            <a:r>
              <a:rPr lang="de-DE" sz="3600" dirty="0"/>
              <a:t>Operation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first</a:t>
            </a:r>
            <a:r>
              <a:rPr lang="de-DE" sz="3600" dirty="0"/>
              <a:t> 1.4 </a:t>
            </a:r>
            <a:r>
              <a:rPr lang="de-DE" sz="3600" dirty="0" err="1"/>
              <a:t>cell</a:t>
            </a:r>
            <a:r>
              <a:rPr lang="de-DE" sz="3600" dirty="0"/>
              <a:t> SRF </a:t>
            </a:r>
            <a:r>
              <a:rPr lang="de-DE" sz="3600" dirty="0" err="1"/>
              <a:t>Gun</a:t>
            </a:r>
            <a:r>
              <a:rPr lang="de-DE" sz="3600" dirty="0"/>
              <a:t> </a:t>
            </a:r>
            <a:r>
              <a:rPr lang="de-DE" sz="3600" dirty="0" err="1"/>
              <a:t>with</a:t>
            </a:r>
            <a:r>
              <a:rPr lang="de-DE" sz="3600" dirty="0"/>
              <a:t> </a:t>
            </a:r>
            <a:r>
              <a:rPr lang="de-DE" sz="3600" dirty="0" err="1"/>
              <a:t>cathode</a:t>
            </a:r>
            <a:r>
              <a:rPr lang="de-DE" sz="3600" dirty="0"/>
              <a:t> </a:t>
            </a:r>
            <a:r>
              <a:rPr lang="de-DE" sz="3600" dirty="0" err="1"/>
              <a:t>exchange</a:t>
            </a:r>
            <a:r>
              <a:rPr lang="de-DE" sz="3600" dirty="0"/>
              <a:t> </a:t>
            </a:r>
            <a:r>
              <a:rPr lang="de-DE" sz="3600" dirty="0" err="1"/>
              <a:t>mechanism</a:t>
            </a:r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9C07126-5DB0-49EF-A7D9-C81F869084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First beam</a:t>
            </a:r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8DB8ECFF-647B-4461-A115-A33CE952A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68" y="1072601"/>
            <a:ext cx="5727253" cy="3236163"/>
          </a:xfrm>
          <a:prstGeom prst="roundRect">
            <a:avLst>
              <a:gd name="adj" fmla="val 8234"/>
            </a:avLst>
          </a:prstGeom>
          <a:noFill/>
          <a:ln>
            <a:noFill/>
          </a:ln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A0347E77-3393-4911-9624-ABF6419782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965" y="1067641"/>
            <a:ext cx="3547775" cy="4728472"/>
          </a:xfrm>
          <a:prstGeom prst="roundRect">
            <a:avLst>
              <a:gd name="adj" fmla="val 8035"/>
            </a:avLst>
          </a:prstGeom>
          <a:noFill/>
          <a:ln>
            <a:noFill/>
          </a:ln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9F1628BA-24A5-4700-BA41-16CB4F6CB0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1374" y="4403544"/>
            <a:ext cx="2022463" cy="1370915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9" name="Picture 2" descr="http://elog.ctl.erl.site:8080/SRF+Gun/180109_231330/QE-map_2018-01-09_22-00.png">
            <a:extLst>
              <a:ext uri="{FF2B5EF4-FFF2-40B4-BE49-F238E27FC236}">
                <a16:creationId xmlns:a16="http://schemas.microsoft.com/office/drawing/2014/main" id="{95DEC248-3880-46D0-8FD9-D73F441BD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0669" y="4404441"/>
            <a:ext cx="1328251" cy="139167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6647A00D-8328-4F08-A084-2217736C5179}"/>
              </a:ext>
            </a:extLst>
          </p:cNvPr>
          <p:cNvSpPr txBox="1"/>
          <p:nvPr/>
        </p:nvSpPr>
        <p:spPr>
          <a:xfrm>
            <a:off x="2498103" y="4453675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83"/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Arial" panose="020B0604020202020204" pitchFamily="34" charset="0"/>
              </a:rPr>
              <a:t>First beam 12/2017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7DCAAF06-3526-4FD1-88C5-CE16EF8D84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667" y="4401011"/>
            <a:ext cx="1945607" cy="1375983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4CC6219D-37A3-4788-A8CE-B9921DF7DFCE}"/>
              </a:ext>
            </a:extLst>
          </p:cNvPr>
          <p:cNvSpPr txBox="1"/>
          <p:nvPr/>
        </p:nvSpPr>
        <p:spPr>
          <a:xfrm>
            <a:off x="7168744" y="1365009"/>
            <a:ext cx="1239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83"/>
            <a:r>
              <a:rPr lang="en-US" sz="1200" b="1">
                <a:solidFill>
                  <a:prstClr val="white"/>
                </a:solidFill>
                <a:cs typeface="Arial" panose="020B0604020202020204" pitchFamily="34" charset="0"/>
              </a:rPr>
              <a:t>SRF Gun module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B0082B7-DBF8-4A00-A365-17551E9CF4A4}"/>
              </a:ext>
            </a:extLst>
          </p:cNvPr>
          <p:cNvSpPr txBox="1"/>
          <p:nvPr/>
        </p:nvSpPr>
        <p:spPr>
          <a:xfrm>
            <a:off x="527381" y="5829267"/>
            <a:ext cx="988909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en-US" sz="1867" dirty="0">
                <a:cs typeface="Arial" panose="020B0604020202020204" pitchFamily="34" charset="0"/>
              </a:rPr>
              <a:t>01/2018 Operation with high QE cathode failed,</a:t>
            </a:r>
          </a:p>
          <a:p>
            <a:pPr algn="ctr" defTabSz="685783"/>
            <a:r>
              <a:rPr lang="en-US" sz="1867" dirty="0">
                <a:cs typeface="Arial" panose="020B0604020202020204" pitchFamily="34" charset="0"/>
              </a:rPr>
              <a:t>as cathode plug dropped into Gun cavity by malfunction of holder mechanism </a:t>
            </a:r>
            <a:r>
              <a:rPr lang="en-US" sz="1867" dirty="0">
                <a:cs typeface="Arial" panose="020B0604020202020204" pitchFamily="34" charset="0"/>
                <a:sym typeface="Wingdings" panose="05000000000000000000" pitchFamily="2" charset="2"/>
              </a:rPr>
              <a:t></a:t>
            </a:r>
            <a:endParaRPr lang="en-US" sz="1867" dirty="0">
              <a:cs typeface="Arial" panose="020B0604020202020204" pitchFamily="34" charset="0"/>
            </a:endParaRPr>
          </a:p>
        </p:txBody>
      </p:sp>
      <p:pic>
        <p:nvPicPr>
          <p:cNvPr id="34" name="Picture 2" descr="Gun_cold_string_poster">
            <a:extLst>
              <a:ext uri="{FF2B5EF4-FFF2-40B4-BE49-F238E27FC236}">
                <a16:creationId xmlns:a16="http://schemas.microsoft.com/office/drawing/2014/main" id="{3E466088-FC43-4F07-8B67-680DAD330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44372">
            <a:off x="8005323" y="2917852"/>
            <a:ext cx="4717728" cy="154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5" name="Grafik 9" descr="JLab_logo_text_white1.jpg">
            <a:extLst>
              <a:ext uri="{FF2B5EF4-FFF2-40B4-BE49-F238E27FC236}">
                <a16:creationId xmlns:a16="http://schemas.microsoft.com/office/drawing/2014/main" id="{5967BDE9-13F1-4506-9132-DC7173F63A5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1504" y="2264351"/>
            <a:ext cx="1368189" cy="31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Grafik 13" descr="MBI-Schriftzug_de.gif">
            <a:extLst>
              <a:ext uri="{FF2B5EF4-FFF2-40B4-BE49-F238E27FC236}">
                <a16:creationId xmlns:a16="http://schemas.microsoft.com/office/drawing/2014/main" id="{AFAF6287-67D0-442C-B542-80811AE4C4D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1677" y="1711226"/>
            <a:ext cx="727135" cy="37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 descr="http://technologieplattform.dresden-concept.de/userdata/HZDR-logo-64px.png">
            <a:extLst>
              <a:ext uri="{FF2B5EF4-FFF2-40B4-BE49-F238E27FC236}">
                <a16:creationId xmlns:a16="http://schemas.microsoft.com/office/drawing/2014/main" id="{E2C1B28F-B256-4D02-B2DC-DF8968B5B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0503" y="1324989"/>
            <a:ext cx="830195" cy="19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EA5A3C44-8BA0-40ED-832A-10984EEE137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1977" y="2835640"/>
            <a:ext cx="664555" cy="4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2755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70887" y="-117316"/>
            <a:ext cx="11036300" cy="1476375"/>
          </a:xfrm>
        </p:spPr>
        <p:txBody>
          <a:bodyPr>
            <a:normAutofit/>
          </a:bodyPr>
          <a:lstStyle/>
          <a:p>
            <a:r>
              <a:rPr lang="en-US" sz="3200" dirty="0"/>
              <a:t>Development of high QE cathode and drive Laser</a:t>
            </a:r>
            <a:endParaRPr lang="de-DE" sz="32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0372078-E97B-4411-BF0F-B048D9A686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High QE cathode</a:t>
            </a:r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fld id="{89A981A0-9306-4CE0-9644-D793B703208C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73" y="961503"/>
            <a:ext cx="3292303" cy="3359492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4367808" y="4305276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dirty="0">
                <a:solidFill>
                  <a:schemeClr val="tx2"/>
                </a:solidFill>
              </a:rPr>
              <a:t>doi:10.1103/PhysRevAccelBeams.21.113401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598935" y="925962"/>
            <a:ext cx="285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Last evidence of cathode being alive</a:t>
            </a:r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12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84"/>
          <a:stretch/>
        </p:blipFill>
        <p:spPr>
          <a:xfrm>
            <a:off x="350253" y="3659923"/>
            <a:ext cx="3949288" cy="269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7648" y="4197086"/>
            <a:ext cx="870987" cy="876303"/>
          </a:xfrm>
          <a:prstGeom prst="ellipse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58954" y="884605"/>
            <a:ext cx="4729261" cy="268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2133" dirty="0">
                <a:solidFill>
                  <a:schemeClr val="tx2"/>
                </a:solidFill>
                <a:ea typeface="Century Gothic" charset="0"/>
                <a:cs typeface="Century Gothic" charset="0"/>
              </a:rPr>
              <a:t>Photocathode preparation and analysis laboratory up and running since 2015</a:t>
            </a:r>
          </a:p>
          <a:p>
            <a:pPr defTabSz="457189"/>
            <a:endParaRPr lang="en-US" sz="1400" dirty="0">
              <a:solidFill>
                <a:srgbClr val="8FAE1E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133347" indent="-133347" defTabSz="457189"/>
            <a:r>
              <a:rPr lang="en-US" sz="1400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- insight into growth process with material science   studies in parallel</a:t>
            </a:r>
          </a:p>
          <a:p>
            <a:pPr defTabSz="457189"/>
            <a:r>
              <a:rPr lang="en-US" sz="1400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- achieved quantum efficiency of </a:t>
            </a:r>
            <a:r>
              <a:rPr lang="en-US" sz="14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16.8% at</a:t>
            </a:r>
            <a:br>
              <a:rPr lang="en-US" sz="14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4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  515 nm (specs 1%)</a:t>
            </a:r>
          </a:p>
          <a:p>
            <a:pPr defTabSz="457189"/>
            <a:r>
              <a:rPr lang="en-US" sz="1400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- successful transfer from cathode lab to SRF gun</a:t>
            </a:r>
          </a:p>
          <a:p>
            <a:pPr defTabSz="457189"/>
            <a:r>
              <a:rPr lang="en-US" sz="1400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- demonstrated, that cooling of cathode to </a:t>
            </a:r>
            <a:br>
              <a:rPr lang="en-US" sz="1400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400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  120 K do not harm quantum efficiency</a:t>
            </a:r>
            <a:br>
              <a:rPr lang="en-US" sz="1400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400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  (unlike prediction by other researchers!)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270127" y="1028170"/>
            <a:ext cx="29700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were close to</a:t>
            </a:r>
          </a:p>
          <a:p>
            <a:r>
              <a:rPr lang="en-US" sz="2400" dirty="0"/>
              <a:t>operate this </a:t>
            </a:r>
            <a:r>
              <a:rPr lang="en-US" sz="2400" dirty="0">
                <a:solidFill>
                  <a:schemeClr val="accent2"/>
                </a:solidFill>
              </a:rPr>
              <a:t>record</a:t>
            </a:r>
            <a:br>
              <a:rPr lang="en-US" sz="2400" dirty="0">
                <a:solidFill>
                  <a:schemeClr val="accent2"/>
                </a:solidFill>
              </a:rPr>
            </a:br>
            <a:r>
              <a:rPr lang="en-US" sz="2400" dirty="0">
                <a:solidFill>
                  <a:schemeClr val="accent2"/>
                </a:solidFill>
              </a:rPr>
              <a:t>cathode</a:t>
            </a:r>
            <a:r>
              <a:rPr lang="en-US" sz="2400" dirty="0"/>
              <a:t> in </a:t>
            </a:r>
            <a:r>
              <a:rPr lang="en-US" sz="2400" dirty="0" err="1"/>
              <a:t>Gunlab</a:t>
            </a:r>
            <a:r>
              <a:rPr lang="en-US" sz="2400" dirty="0"/>
              <a:t>…….</a:t>
            </a:r>
            <a:endParaRPr lang="de-DE" sz="24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113" y="2197545"/>
            <a:ext cx="2209456" cy="1906756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6412" y="2426468"/>
            <a:ext cx="1917525" cy="143814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619121" y="4059054"/>
            <a:ext cx="2885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And learned from our</a:t>
            </a:r>
          </a:p>
          <a:p>
            <a:r>
              <a:rPr lang="en-US" sz="2400" dirty="0"/>
              <a:t>fails…..</a:t>
            </a:r>
            <a:endParaRPr lang="de-DE" sz="24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9" t="37248" r="42078" b="16026"/>
          <a:stretch/>
        </p:blipFill>
        <p:spPr bwMode="auto">
          <a:xfrm flipV="1">
            <a:off x="4438061" y="4804253"/>
            <a:ext cx="1721201" cy="1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985" y="4798398"/>
            <a:ext cx="2076123" cy="155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8655697" y="4776816"/>
            <a:ext cx="35779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…cathode holder</a:t>
            </a:r>
          </a:p>
          <a:p>
            <a:r>
              <a:rPr lang="en-US" sz="2400" dirty="0"/>
              <a:t>heating and shock</a:t>
            </a:r>
            <a:br>
              <a:rPr lang="en-US" sz="2400" dirty="0"/>
            </a:br>
            <a:r>
              <a:rPr lang="en-US" sz="2400" dirty="0"/>
              <a:t>experiments, Na based</a:t>
            </a:r>
            <a:br>
              <a:rPr lang="en-US" sz="2400" dirty="0"/>
            </a:br>
            <a:r>
              <a:rPr lang="en-US" sz="2400" dirty="0"/>
              <a:t>cathodes</a:t>
            </a:r>
            <a:r>
              <a:rPr lang="de-DE" sz="2400" dirty="0"/>
              <a:t>…..and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cavity</a:t>
            </a:r>
            <a:r>
              <a:rPr lang="de-DE" sz="2400" dirty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471837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390" y="-66225"/>
            <a:ext cx="11036300" cy="973650"/>
          </a:xfrm>
        </p:spPr>
        <p:txBody>
          <a:bodyPr>
            <a:normAutofit/>
          </a:bodyPr>
          <a:lstStyle/>
          <a:p>
            <a:r>
              <a:rPr lang="en-US" sz="2800" cap="none" dirty="0"/>
              <a:t>Recent Achievements </a:t>
            </a:r>
            <a:r>
              <a:rPr lang="en-US" sz="2800" cap="none" dirty="0">
                <a:sym typeface="Wingdings" panose="05000000000000000000" pitchFamily="2" charset="2"/>
              </a:rPr>
              <a:t> Refurbish SRF Gun</a:t>
            </a:r>
            <a:endParaRPr lang="de-DE" sz="2800" cap="non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20EAAA-0316-4906-AA94-52E2746A1C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repair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111" y="614024"/>
            <a:ext cx="5461888" cy="3476739"/>
          </a:xfrm>
          <a:prstGeom prst="rect">
            <a:avLst/>
          </a:prstGeom>
        </p:spPr>
      </p:pic>
      <p:grpSp>
        <p:nvGrpSpPr>
          <p:cNvPr id="30" name="Gruppieren 29"/>
          <p:cNvGrpSpPr/>
          <p:nvPr/>
        </p:nvGrpSpPr>
        <p:grpSpPr>
          <a:xfrm>
            <a:off x="-497669" y="513165"/>
            <a:ext cx="3433823" cy="2575367"/>
            <a:chOff x="179512" y="771550"/>
            <a:chExt cx="2575367" cy="1931525"/>
          </a:xfrm>
        </p:grpSpPr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771550"/>
              <a:ext cx="2575367" cy="1931525"/>
            </a:xfrm>
            <a:prstGeom prst="rect">
              <a:avLst/>
            </a:prstGeom>
          </p:spPr>
        </p:pic>
        <p:sp>
          <p:nvSpPr>
            <p:cNvPr id="25" name="Textfeld 24"/>
            <p:cNvSpPr txBox="1"/>
            <p:nvPr/>
          </p:nvSpPr>
          <p:spPr>
            <a:xfrm>
              <a:off x="874806" y="1823438"/>
              <a:ext cx="42944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1.1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1678012" y="1835789"/>
              <a:ext cx="540845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1.0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feld 26"/>
          <p:cNvSpPr txBox="1"/>
          <p:nvPr/>
        </p:nvSpPr>
        <p:spPr>
          <a:xfrm>
            <a:off x="10623855" y="3994168"/>
            <a:ext cx="1643783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Y. </a:t>
            </a:r>
            <a:r>
              <a:rPr lang="en-US" sz="1333" dirty="0" err="1"/>
              <a:t>Tamashevich</a:t>
            </a:r>
            <a:r>
              <a:rPr lang="en-US" sz="1333" dirty="0"/>
              <a:t>, et al.</a:t>
            </a:r>
            <a:br>
              <a:rPr lang="en-US" sz="1333" dirty="0"/>
            </a:br>
            <a:r>
              <a:rPr lang="en-US" sz="1333" dirty="0"/>
              <a:t>published SRF21</a:t>
            </a:r>
            <a:endParaRPr lang="de-DE" sz="1333" dirty="0"/>
          </a:p>
        </p:txBody>
      </p:sp>
      <p:sp>
        <p:nvSpPr>
          <p:cNvPr id="29" name="Textfeld 28"/>
          <p:cNvSpPr txBox="1"/>
          <p:nvPr/>
        </p:nvSpPr>
        <p:spPr>
          <a:xfrm>
            <a:off x="3080375" y="547524"/>
            <a:ext cx="389488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Both cavities were damaged:</a:t>
            </a:r>
            <a:br>
              <a:rPr lang="en-US" sz="2000" dirty="0"/>
            </a:br>
            <a:r>
              <a:rPr lang="en-US" sz="2000" dirty="0"/>
              <a:t>1.0 Initial scratch after production </a:t>
            </a:r>
            <a:r>
              <a:rPr lang="en-US" sz="2000" dirty="0">
                <a:sym typeface="Wingdings" panose="05000000000000000000" pitchFamily="2" charset="2"/>
              </a:rPr>
              <a:t> Dark current</a:t>
            </a:r>
            <a:br>
              <a:rPr lang="en-US" sz="2000" dirty="0"/>
            </a:br>
            <a:r>
              <a:rPr lang="en-US" sz="2000" dirty="0"/>
              <a:t>1.1 got damaged at manufacturer</a:t>
            </a:r>
          </a:p>
          <a:p>
            <a:pPr marL="285744" indent="-285744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 A repair and refurbishment program was set up between 06/2019 until 06/2021</a:t>
            </a:r>
          </a:p>
          <a:p>
            <a:pPr marL="285744" indent="-285744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Treatment by grinding, polishing, BCP and optimized HPR system, HF rinsing 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endParaRPr lang="de-DE" sz="2000" dirty="0"/>
          </a:p>
        </p:txBody>
      </p:sp>
      <p:pic>
        <p:nvPicPr>
          <p:cNvPr id="31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2547" r="474" b="4771"/>
          <a:stretch/>
        </p:blipFill>
        <p:spPr>
          <a:xfrm>
            <a:off x="113562" y="3010027"/>
            <a:ext cx="2871185" cy="580451"/>
          </a:xfrm>
          <a:prstGeom prst="rect">
            <a:avLst/>
          </a:prstGeom>
          <a:ln w="19050">
            <a:noFill/>
          </a:ln>
        </p:spPr>
      </p:pic>
      <p:pic>
        <p:nvPicPr>
          <p:cNvPr id="32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 t="1017" r="476" b="549"/>
          <a:stretch/>
        </p:blipFill>
        <p:spPr>
          <a:xfrm rot="10800000">
            <a:off x="104427" y="3686364"/>
            <a:ext cx="2880320" cy="1839653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18215" r="28825" b="19394"/>
          <a:stretch/>
        </p:blipFill>
        <p:spPr>
          <a:xfrm>
            <a:off x="3227261" y="3949034"/>
            <a:ext cx="2834697" cy="2421941"/>
          </a:xfrm>
          <a:prstGeom prst="rect">
            <a:avLst/>
          </a:prstGeom>
        </p:spPr>
      </p:pic>
      <p:sp>
        <p:nvSpPr>
          <p:cNvPr id="34" name="Ellipse 33"/>
          <p:cNvSpPr/>
          <p:nvPr/>
        </p:nvSpPr>
        <p:spPr>
          <a:xfrm>
            <a:off x="1066059" y="3862350"/>
            <a:ext cx="1276604" cy="688695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35" name="Picture 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7" t="17128" r="2667" b="24036"/>
          <a:stretch/>
        </p:blipFill>
        <p:spPr>
          <a:xfrm>
            <a:off x="74648" y="5645710"/>
            <a:ext cx="2910099" cy="674509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346396" y="3285496"/>
            <a:ext cx="232255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1.1: HPR lance scratch</a:t>
            </a:r>
            <a:endParaRPr lang="de-DE" sz="1867" dirty="0">
              <a:solidFill>
                <a:schemeClr val="bg1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3336175" y="4036331"/>
            <a:ext cx="2045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1.1 After grinding and </a:t>
            </a:r>
            <a:br>
              <a:rPr lang="en-US" sz="1600" dirty="0"/>
            </a:br>
            <a:r>
              <a:rPr lang="en-US" sz="1600" dirty="0"/>
              <a:t>polish</a:t>
            </a:r>
            <a:r>
              <a:rPr lang="en-US" sz="1600" dirty="0">
                <a:solidFill>
                  <a:schemeClr val="bg1"/>
                </a:solidFill>
              </a:rPr>
              <a:t>ing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-59983" y="6028273"/>
            <a:ext cx="206986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1.0: surface defects</a:t>
            </a:r>
            <a:endParaRPr lang="de-DE" sz="1867" dirty="0">
              <a:solidFill>
                <a:schemeClr val="bg1"/>
              </a:solidFill>
            </a:endParaRPr>
          </a:p>
        </p:txBody>
      </p:sp>
      <p:cxnSp>
        <p:nvCxnSpPr>
          <p:cNvPr id="41" name="Gerade Verbindung mit Pfeil 40"/>
          <p:cNvCxnSpPr>
            <a:cxnSpLocks/>
          </p:cNvCxnSpPr>
          <p:nvPr/>
        </p:nvCxnSpPr>
        <p:spPr>
          <a:xfrm flipH="1">
            <a:off x="8688288" y="1990665"/>
            <a:ext cx="2643741" cy="1599813"/>
          </a:xfrm>
          <a:prstGeom prst="straightConnector1">
            <a:avLst/>
          </a:prstGeom>
          <a:ln w="19050">
            <a:gradFill>
              <a:gsLst>
                <a:gs pos="13000">
                  <a:schemeClr val="accent1">
                    <a:lumMod val="75000"/>
                  </a:schemeClr>
                </a:gs>
                <a:gs pos="100000">
                  <a:srgbClr val="C0000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/>
          <p:nvPr/>
        </p:nvCxnSpPr>
        <p:spPr>
          <a:xfrm flipV="1">
            <a:off x="8592277" y="3010028"/>
            <a:ext cx="288032" cy="290225"/>
          </a:xfrm>
          <a:prstGeom prst="straightConnector1">
            <a:avLst/>
          </a:prstGeom>
          <a:ln w="19050">
            <a:gradFill>
              <a:gsLst>
                <a:gs pos="0">
                  <a:srgbClr val="C00000"/>
                </a:gs>
                <a:gs pos="87000">
                  <a:srgbClr val="7030A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>
            <a:cxnSpLocks/>
          </p:cNvCxnSpPr>
          <p:nvPr/>
        </p:nvCxnSpPr>
        <p:spPr>
          <a:xfrm flipV="1">
            <a:off x="9061451" y="1362269"/>
            <a:ext cx="1328186" cy="1480490"/>
          </a:xfrm>
          <a:prstGeom prst="straightConnector1">
            <a:avLst/>
          </a:prstGeom>
          <a:ln w="19050">
            <a:gradFill>
              <a:gsLst>
                <a:gs pos="4000">
                  <a:srgbClr val="7030A0"/>
                </a:gs>
                <a:gs pos="100000">
                  <a:srgbClr val="00B05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>
            <a:off x="7213573" y="4591049"/>
            <a:ext cx="36957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Gun 1.0 is back on track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Gun 1.1 close to old level</a:t>
            </a:r>
            <a:endParaRPr lang="de-DE" sz="2400" dirty="0"/>
          </a:p>
        </p:txBody>
      </p:sp>
      <p:sp>
        <p:nvSpPr>
          <p:cNvPr id="48" name="Textfeld 47"/>
          <p:cNvSpPr txBox="1"/>
          <p:nvPr/>
        </p:nvSpPr>
        <p:spPr>
          <a:xfrm>
            <a:off x="10488081" y="743092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Gun 1.0</a:t>
            </a:r>
            <a:endParaRPr lang="de-DE" sz="2400" dirty="0"/>
          </a:p>
        </p:txBody>
      </p:sp>
      <p:sp>
        <p:nvSpPr>
          <p:cNvPr id="49" name="L-Form 48"/>
          <p:cNvSpPr/>
          <p:nvPr/>
        </p:nvSpPr>
        <p:spPr>
          <a:xfrm rot="1920000" flipH="1">
            <a:off x="10930016" y="4677774"/>
            <a:ext cx="165357" cy="384043"/>
          </a:xfrm>
          <a:prstGeom prst="corne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55" name="VID_20190619_1120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04472" y="3942193"/>
            <a:ext cx="4305672" cy="242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67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F2B33C-BCEE-82D3-6CC2-FD56F9087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226" y="126560"/>
            <a:ext cx="11036300" cy="1476375"/>
          </a:xfrm>
        </p:spPr>
        <p:txBody>
          <a:bodyPr/>
          <a:lstStyle/>
          <a:p>
            <a:r>
              <a:rPr lang="en-US" dirty="0"/>
              <a:t>A closer look to the procedure and testing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C523C41-8507-F191-988C-E5C3F87F64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Repair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C4691BC-8F46-FC08-947D-64480DA34D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205" y="1157247"/>
            <a:ext cx="6301959" cy="354129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A02F028-0436-4BA5-1A82-7C493D94A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629" y="1157247"/>
            <a:ext cx="6346371" cy="354129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C5CECBC-3153-49E7-7DDF-DF0C5759DB85}"/>
              </a:ext>
            </a:extLst>
          </p:cNvPr>
          <p:cNvSpPr txBox="1"/>
          <p:nvPr/>
        </p:nvSpPr>
        <p:spPr>
          <a:xfrm>
            <a:off x="508518" y="4693872"/>
            <a:ext cx="72569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Prototype cavity served as pilot to test and develop all procedures: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Defect analysis by replica method and laser microscopy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Defect grinding by special polishing method in high E-field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BCP+HPR by vendor, later standard in-house HPR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In-house new HPR nozzle head for SRF gun geometry (several iteration)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HF rinsing of oxidization and following HPR with found parameters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377D787-BB2A-4551-5437-B90043B8C945}"/>
              </a:ext>
            </a:extLst>
          </p:cNvPr>
          <p:cNvSpPr txBox="1"/>
          <p:nvPr/>
        </p:nvSpPr>
        <p:spPr>
          <a:xfrm>
            <a:off x="223934" y="6353630"/>
            <a:ext cx="37593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Y. </a:t>
            </a:r>
            <a:r>
              <a:rPr lang="en-US" sz="1100" dirty="0" err="1"/>
              <a:t>Tamashevich</a:t>
            </a:r>
            <a:r>
              <a:rPr lang="en-US" sz="1100" dirty="0"/>
              <a:t> et al.,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Superconductor Science and Technology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100" dirty="0" err="1"/>
              <a:t>To</a:t>
            </a:r>
            <a:r>
              <a:rPr lang="de-DE" sz="1100" dirty="0"/>
              <a:t> </a:t>
            </a:r>
            <a:r>
              <a:rPr lang="de-DE" sz="1100" dirty="0" err="1"/>
              <a:t>be</a:t>
            </a:r>
            <a:r>
              <a:rPr lang="de-DE" sz="1100" dirty="0"/>
              <a:t> </a:t>
            </a:r>
            <a:r>
              <a:rPr lang="de-DE" sz="1100" dirty="0" err="1"/>
              <a:t>published</a:t>
            </a:r>
            <a:endParaRPr lang="de-DE" sz="1100" dirty="0"/>
          </a:p>
        </p:txBody>
      </p:sp>
      <p:pic>
        <p:nvPicPr>
          <p:cNvPr id="14" name="Picture 25">
            <a:extLst>
              <a:ext uri="{FF2B5EF4-FFF2-40B4-BE49-F238E27FC236}">
                <a16:creationId xmlns:a16="http://schemas.microsoft.com/office/drawing/2014/main" id="{EF7BBF4D-9C87-E6EC-4FAC-F13DF1BAAB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242" y="4693872"/>
            <a:ext cx="993293" cy="135507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4077A64-834F-E6A0-9B31-04F35769B1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0" t="7926" r="12959" b="6342"/>
          <a:stretch/>
        </p:blipFill>
        <p:spPr>
          <a:xfrm>
            <a:off x="7969432" y="4698537"/>
            <a:ext cx="2364221" cy="1478902"/>
          </a:xfrm>
          <a:prstGeom prst="rect">
            <a:avLst/>
          </a:prstGeom>
        </p:spPr>
      </p:pic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EA921259-95B7-943A-9B17-B5822E9DF2A0}"/>
              </a:ext>
            </a:extLst>
          </p:cNvPr>
          <p:cNvSpPr/>
          <p:nvPr/>
        </p:nvSpPr>
        <p:spPr>
          <a:xfrm rot="10414527" flipV="1">
            <a:off x="6728884" y="3424958"/>
            <a:ext cx="3965511" cy="1187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42AB6D30-23C1-7A4E-3F1C-4014A5A864B4}"/>
              </a:ext>
            </a:extLst>
          </p:cNvPr>
          <p:cNvSpPr/>
          <p:nvPr/>
        </p:nvSpPr>
        <p:spPr>
          <a:xfrm flipV="1">
            <a:off x="7746194" y="2794101"/>
            <a:ext cx="446475" cy="1187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: nach rechts 18">
            <a:extLst>
              <a:ext uri="{FF2B5EF4-FFF2-40B4-BE49-F238E27FC236}">
                <a16:creationId xmlns:a16="http://schemas.microsoft.com/office/drawing/2014/main" id="{F76D46E1-90E1-2A46-D093-3E6A9D4B848A}"/>
              </a:ext>
            </a:extLst>
          </p:cNvPr>
          <p:cNvSpPr/>
          <p:nvPr/>
        </p:nvSpPr>
        <p:spPr>
          <a:xfrm rot="19217765" flipV="1">
            <a:off x="8152005" y="2506711"/>
            <a:ext cx="843822" cy="1026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: nach rechts 19">
            <a:extLst>
              <a:ext uri="{FF2B5EF4-FFF2-40B4-BE49-F238E27FC236}">
                <a16:creationId xmlns:a16="http://schemas.microsoft.com/office/drawing/2014/main" id="{24F8BDC2-0569-E552-76E6-673C07DE34BB}"/>
              </a:ext>
            </a:extLst>
          </p:cNvPr>
          <p:cNvSpPr/>
          <p:nvPr/>
        </p:nvSpPr>
        <p:spPr>
          <a:xfrm rot="19665050">
            <a:off x="6802256" y="3212517"/>
            <a:ext cx="903981" cy="999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F126EBC2-02F4-C88F-E319-F922D06C39D3}"/>
              </a:ext>
            </a:extLst>
          </p:cNvPr>
          <p:cNvSpPr/>
          <p:nvPr/>
        </p:nvSpPr>
        <p:spPr>
          <a:xfrm flipV="1">
            <a:off x="8942742" y="2272457"/>
            <a:ext cx="950298" cy="899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92E4334F-9541-9E4E-27E9-DCA65ED569A5}"/>
              </a:ext>
            </a:extLst>
          </p:cNvPr>
          <p:cNvSpPr/>
          <p:nvPr/>
        </p:nvSpPr>
        <p:spPr>
          <a:xfrm rot="9675778" flipV="1">
            <a:off x="4034873" y="3377730"/>
            <a:ext cx="1506772" cy="102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71EBA1A9-0112-E472-C26E-E1017B10B0AC}"/>
              </a:ext>
            </a:extLst>
          </p:cNvPr>
          <p:cNvSpPr/>
          <p:nvPr/>
        </p:nvSpPr>
        <p:spPr>
          <a:xfrm rot="10014512" flipV="1">
            <a:off x="2508647" y="3868957"/>
            <a:ext cx="1329076" cy="864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: nach rechts 23">
            <a:extLst>
              <a:ext uri="{FF2B5EF4-FFF2-40B4-BE49-F238E27FC236}">
                <a16:creationId xmlns:a16="http://schemas.microsoft.com/office/drawing/2014/main" id="{1B7CAA3F-E6EE-44B9-24D2-A0C36DD8A45D}"/>
              </a:ext>
            </a:extLst>
          </p:cNvPr>
          <p:cNvSpPr/>
          <p:nvPr/>
        </p:nvSpPr>
        <p:spPr>
          <a:xfrm rot="20254340" flipV="1">
            <a:off x="2241592" y="2588974"/>
            <a:ext cx="2103241" cy="151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: nach rechts 24">
            <a:extLst>
              <a:ext uri="{FF2B5EF4-FFF2-40B4-BE49-F238E27FC236}">
                <a16:creationId xmlns:a16="http://schemas.microsoft.com/office/drawing/2014/main" id="{894B0CEE-09BA-0D49-2CF9-333E79E8B68C}"/>
              </a:ext>
            </a:extLst>
          </p:cNvPr>
          <p:cNvSpPr/>
          <p:nvPr/>
        </p:nvSpPr>
        <p:spPr>
          <a:xfrm>
            <a:off x="4336280" y="2151268"/>
            <a:ext cx="935516" cy="177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DD29955-F808-54DA-85C5-6B79C590B4A1}"/>
              </a:ext>
            </a:extLst>
          </p:cNvPr>
          <p:cNvSpPr txBox="1"/>
          <p:nvPr/>
        </p:nvSpPr>
        <p:spPr>
          <a:xfrm>
            <a:off x="800768" y="1021777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A96058E-232C-D979-A35B-6BD00277F527}"/>
              </a:ext>
            </a:extLst>
          </p:cNvPr>
          <p:cNvSpPr txBox="1"/>
          <p:nvPr/>
        </p:nvSpPr>
        <p:spPr>
          <a:xfrm>
            <a:off x="6541390" y="106424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1.1</a:t>
            </a:r>
            <a:endParaRPr lang="de-DE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6735826-F7BB-D736-7BA6-C9168AB85529}"/>
              </a:ext>
            </a:extLst>
          </p:cNvPr>
          <p:cNvSpPr txBox="1"/>
          <p:nvPr/>
        </p:nvSpPr>
        <p:spPr>
          <a:xfrm>
            <a:off x="10566451" y="6038852"/>
            <a:ext cx="852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F. </a:t>
            </a:r>
            <a:r>
              <a:rPr lang="en-US" sz="1600" dirty="0" err="1"/>
              <a:t>Göbel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19060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2587</Words>
  <Application>Microsoft Office PowerPoint</Application>
  <PresentationFormat>Breitbild</PresentationFormat>
  <Paragraphs>417</Paragraphs>
  <Slides>28</Slides>
  <Notes>2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Source Sans Pro</vt:lpstr>
      <vt:lpstr>Source Sans Pro Light</vt:lpstr>
      <vt:lpstr>Source Sans Pro Semibold</vt:lpstr>
      <vt:lpstr>Symbol</vt:lpstr>
      <vt:lpstr>Office</vt:lpstr>
      <vt:lpstr>Larissa-Design</vt:lpstr>
      <vt:lpstr>CorelDRAW</vt:lpstr>
      <vt:lpstr>SRF photo-injector and Booster modules at bERLinPro: Assembly and commissioning status</vt:lpstr>
      <vt:lpstr>Challenges for the SRF+vacuum systems</vt:lpstr>
      <vt:lpstr>Status of the SRF gun</vt:lpstr>
      <vt:lpstr>Evolution of the SRF Gun at HZB</vt:lpstr>
      <vt:lpstr>Cold String layout of bERLinPro SRF Gun</vt:lpstr>
      <vt:lpstr>Operation of first 1.4 cell SRF Gun with cathode exchange mechanism</vt:lpstr>
      <vt:lpstr>Development of high QE cathode and drive Laser</vt:lpstr>
      <vt:lpstr>Recent Achievements  Refurbish SRF Gun</vt:lpstr>
      <vt:lpstr>A closer look to the procedure and testing</vt:lpstr>
      <vt:lpstr>Dark current analysis of Gun 1.0 Could we have continued with Gun 1.0 as it was from the start?</vt:lpstr>
      <vt:lpstr>Screen based beam measurements with dark current</vt:lpstr>
      <vt:lpstr>Dark current studies with defects</vt:lpstr>
      <vt:lpstr>Intermediate result</vt:lpstr>
      <vt:lpstr>Impressions of Gun cold string assembly</vt:lpstr>
      <vt:lpstr>Cold String Role out and preparation for cold string test in HTA</vt:lpstr>
      <vt:lpstr>Cold string test:First power ramp</vt:lpstr>
      <vt:lpstr>Current SRF gun activities</vt:lpstr>
      <vt:lpstr>Status of the Booster</vt:lpstr>
      <vt:lpstr>High power Booster module parts</vt:lpstr>
      <vt:lpstr>High power coupler conditioning for Booster</vt:lpstr>
      <vt:lpstr>Parameters under observation</vt:lpstr>
      <vt:lpstr>First trials</vt:lpstr>
      <vt:lpstr>Follow-up results</vt:lpstr>
      <vt:lpstr>Achievements so far  High Power Coupler Processing</vt:lpstr>
      <vt:lpstr>Summary</vt:lpstr>
      <vt:lpstr>Module layout</vt:lpstr>
      <vt:lpstr>Transfer system and cathode carrier (HZDR modification)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Monica Mantel</dc:creator>
  <cp:lastModifiedBy>Neumann, Axel</cp:lastModifiedBy>
  <cp:revision>265</cp:revision>
  <dcterms:created xsi:type="dcterms:W3CDTF">2021-07-30T13:31:34Z</dcterms:created>
  <dcterms:modified xsi:type="dcterms:W3CDTF">2022-10-01T14:30:38Z</dcterms:modified>
</cp:coreProperties>
</file>