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5" r:id="rId2"/>
  </p:sldMasterIdLst>
  <p:notesMasterIdLst>
    <p:notesMasterId r:id="rId25"/>
  </p:notesMasterIdLst>
  <p:sldIdLst>
    <p:sldId id="256" r:id="rId3"/>
    <p:sldId id="1014" r:id="rId4"/>
    <p:sldId id="288" r:id="rId5"/>
    <p:sldId id="1008" r:id="rId6"/>
    <p:sldId id="287" r:id="rId7"/>
    <p:sldId id="289" r:id="rId8"/>
    <p:sldId id="1015" r:id="rId9"/>
    <p:sldId id="313" r:id="rId10"/>
    <p:sldId id="1016" r:id="rId11"/>
    <p:sldId id="310" r:id="rId12"/>
    <p:sldId id="1009" r:id="rId13"/>
    <p:sldId id="324" r:id="rId14"/>
    <p:sldId id="1010" r:id="rId15"/>
    <p:sldId id="1006" r:id="rId16"/>
    <p:sldId id="285" r:id="rId17"/>
    <p:sldId id="295" r:id="rId18"/>
    <p:sldId id="1012" r:id="rId19"/>
    <p:sldId id="1011" r:id="rId20"/>
    <p:sldId id="266" r:id="rId21"/>
    <p:sldId id="1017" r:id="rId22"/>
    <p:sldId id="1018" r:id="rId23"/>
    <p:sldId id="306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68"/>
    <p:restoredTop sz="94694"/>
  </p:normalViewPr>
  <p:slideViewPr>
    <p:cSldViewPr snapToGrid="0" snapToObjects="1" showGuides="1">
      <p:cViewPr varScale="1">
        <p:scale>
          <a:sx n="82" d="100"/>
          <a:sy n="82" d="100"/>
        </p:scale>
        <p:origin x="965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286EF-3A0D-4A29-A364-6ABD9C56C092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4EBB9-CFCF-4710-9B0F-6B0D7B00F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727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FBC29A-82AF-48A0-A3B5-44AEC7E01B36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4876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FBC29A-82AF-48A0-A3B5-44AEC7E01B36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69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FBC29A-82AF-48A0-A3B5-44AEC7E01B3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662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4EBB9-CFCF-4710-9B0F-6B0D7B00F739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8740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88B3C831-8866-5943-A72E-21EE02F5F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E48A55-E0B8-424B-95B6-3A0D0D91BD32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0B4CF61-3B5A-354C-8E1F-15368B511F76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4F70FFA-A043-4244-B922-187E97E17A9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9F57E8-BB47-A240-A36F-B10767DD9A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01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1093FA7-221D-4247-A390-7D91E96268DA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2579C8D-1662-814A-94CF-0A5B0BF035D7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72B1721-16DB-DF4B-A164-13A0CB2D9EF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2E8E623-C457-3F4D-BE8F-ABE02B6C60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61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FA7762-F342-2C42-9BD3-2E72F449704D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8060C6F-56DB-7942-B148-CB0C6D5D61D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D1BBFEB-3E67-FD4F-807A-43BFE1BD67F4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A2510BD-8190-1D47-B0B8-3BA6E7160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63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4DC9A74-9A58-6040-989B-7157C94340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8F8316E-E582-934A-BAA0-3FB020EC8B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DBC66D2-3E1D-474C-B73F-E6E58D0DE1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BD9E304-4BF1-4846-9F94-976E38EFF647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8D0C2E3-CF31-5248-93F1-1D3F2FFCD8ED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C90FDFE-2A79-1A4E-86D5-BDB2C9470DC3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2301FB7-9EE7-434F-ADEA-214EA98FBA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3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3D1A84A-3A74-0049-B8B2-4FDE1E3681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7093588D-F929-F647-9CF9-F051E2F185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499207F-A36E-924D-B0FE-6ED3E0E069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4767EDA-7041-A447-8CB1-F8A8DB28126E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AE028D9-B78C-314C-885B-8D9556EBB619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E96DD6C-525B-1A4E-9909-F676FEABE105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F120CAA-B384-0F4C-AB0B-F4867B5007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88F92C1-ED7A-B044-B855-9C85D82968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070CD44-E214-C04B-B59B-A9E5F94FA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DFA84BFB-3C40-494D-865D-74231817AD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4558E2-3E0F-7B4D-986D-4BBBE694644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A20CCB3-6D05-A64A-98D9-A3F9F0BD8B3E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C27E568-4EB2-0B4D-8F31-26EA4D263C0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66475FB-9447-A34D-9F89-0FF3947163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41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D01C216-A861-B34B-BE30-B2B6F4F60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46565DCF-6250-AD45-8AC9-A3DF93267D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A5A0C93D-3CAA-EC40-8EA9-F4A2B11AD2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B4F5C9C-65A2-C54F-A5A0-6E0CE99ED8B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C9F5DD4-9193-D541-877D-D32AFFC2480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6E4B05-3FB2-7A4D-B3C1-A33BF9B75CAE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C01044-2ED8-5A4A-A588-8D8CB511DD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51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954DE49-7371-4D4F-B552-07D668AA06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39251EA5-8489-704C-8235-BF6782A14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00EDDBB1-3774-E147-A2FE-BF389DE0AF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AD56469-2121-D849-82C5-DBA0F8883348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353D75A-64F7-E341-A0FE-509FC6236A44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6FEC29B-EA12-7C48-A818-A717D44AA722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EEF0E7D-EAC1-4F4D-86CE-8D1744D86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27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965" y="66907"/>
            <a:ext cx="11853747" cy="101272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4965" y="1159728"/>
            <a:ext cx="11853747" cy="516301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C52E-FD24-4F46-B0E7-8ABBE0D94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3933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494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CD8B890-6558-464D-910F-C155A0C8B31A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179FF9D-CAB4-A34F-8F9E-C225142A800B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72B70AD-1A85-924B-9CEA-8E9274046E3F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A48C1D8-199C-7640-B8B4-2F5B8128E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74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mit 2 Foto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5602" y="1018800"/>
            <a:ext cx="11562252" cy="825104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190987" y="2435224"/>
            <a:ext cx="6667547" cy="312201"/>
          </a:xfrm>
        </p:spPr>
        <p:txBody>
          <a:bodyPr wrap="square">
            <a:spAutoFit/>
          </a:bodyPr>
          <a:lstStyle>
            <a:lvl1pPr marL="0" indent="0">
              <a:lnSpc>
                <a:spcPts val="1800"/>
              </a:lnSpc>
              <a:defRPr sz="14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/>
              <a:t>Textmasterformate durch Klicken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5115181" y="3429000"/>
            <a:ext cx="6981611" cy="785819"/>
          </a:xfrm>
        </p:spPr>
        <p:txBody>
          <a:bodyPr>
            <a:noAutofit/>
          </a:bodyPr>
          <a:lstStyle>
            <a:lvl1pPr marL="265107" indent="-265107" defTabSz="358766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1pPr>
            <a:lvl2pPr marL="265107" indent="-265107" defTabSz="358766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2pPr>
            <a:lvl3pPr marL="265107" indent="-265107" defTabSz="358766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3pPr>
            <a:lvl4pPr marL="265107" indent="-265107" defTabSz="358766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4pPr>
            <a:lvl5pPr marL="265107" indent="-265107" defTabSz="358766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981A0-9306-4CE0-9644-D793B703208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Georgios Kourkafas  |  TP4 Status and next steps  |  14.02.2018</a:t>
            </a:r>
          </a:p>
        </p:txBody>
      </p:sp>
    </p:spTree>
    <p:extLst>
      <p:ext uri="{BB962C8B-B14F-4D97-AF65-F5344CB8AC3E}">
        <p14:creationId xmlns:p14="http://schemas.microsoft.com/office/powerpoint/2010/main" val="1778167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378041" y="6547727"/>
            <a:ext cx="11283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rgbClr val="C5C5C5"/>
                </a:solidFill>
              </a:defRPr>
            </a:lvl1pPr>
          </a:lstStyle>
          <a:p>
            <a:r>
              <a:rPr lang="en-US" dirty="0"/>
              <a:t>G. </a:t>
            </a:r>
            <a:r>
              <a:rPr lang="en-US" dirty="0" err="1"/>
              <a:t>Klemz</a:t>
            </a:r>
            <a:r>
              <a:rPr lang="en-US" dirty="0"/>
              <a:t>: TP4 Report High Brightness Beams 					  Apr 27,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2067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8470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B856B436-C4B6-4B32-86F9-5A386F4759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5" y="1602705"/>
            <a:ext cx="12177817" cy="4101412"/>
          </a:xfrm>
          <a:prstGeom prst="rect">
            <a:avLst/>
          </a:prstGeom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3109D30E-1437-41D9-A71D-771F532077EF}"/>
              </a:ext>
            </a:extLst>
          </p:cNvPr>
          <p:cNvGrpSpPr/>
          <p:nvPr userDrawn="1"/>
        </p:nvGrpSpPr>
        <p:grpSpPr>
          <a:xfrm>
            <a:off x="487749" y="5702067"/>
            <a:ext cx="1727600" cy="139200"/>
            <a:chOff x="577850" y="5768975"/>
            <a:chExt cx="1295700" cy="1044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CB09DA25-D4B2-445B-A9AB-2D16A7E36C0E}"/>
                </a:ext>
              </a:extLst>
            </p:cNvPr>
            <p:cNvSpPr/>
            <p:nvPr userDrawn="1"/>
          </p:nvSpPr>
          <p:spPr>
            <a:xfrm>
              <a:off x="577850" y="5768975"/>
              <a:ext cx="432000" cy="104400"/>
            </a:xfrm>
            <a:prstGeom prst="rect">
              <a:avLst/>
            </a:prstGeom>
            <a:solidFill>
              <a:srgbClr val="00518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CBBB4F47-4342-40CD-83AA-217F7B10D264}"/>
                </a:ext>
              </a:extLst>
            </p:cNvPr>
            <p:cNvSpPr/>
            <p:nvPr userDrawn="1"/>
          </p:nvSpPr>
          <p:spPr>
            <a:xfrm>
              <a:off x="1009850" y="5768975"/>
              <a:ext cx="432000" cy="104400"/>
            </a:xfrm>
            <a:prstGeom prst="rect">
              <a:avLst/>
            </a:prstGeom>
            <a:solidFill>
              <a:srgbClr val="6CAB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E59FB8C9-2907-402F-BCB0-A4585B365DBC}"/>
                </a:ext>
              </a:extLst>
            </p:cNvPr>
            <p:cNvSpPr/>
            <p:nvPr userDrawn="1"/>
          </p:nvSpPr>
          <p:spPr>
            <a:xfrm>
              <a:off x="1441550" y="5768975"/>
              <a:ext cx="432000" cy="104400"/>
            </a:xfrm>
            <a:prstGeom prst="rect">
              <a:avLst/>
            </a:prstGeom>
            <a:solidFill>
              <a:srgbClr val="BCD2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BCD2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61DA6071-EC2F-4680-95A0-2F18DC9D5D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6299" y="501383"/>
            <a:ext cx="3471333" cy="1100667"/>
          </a:xfrm>
          <a:prstGeom prst="rect">
            <a:avLst/>
          </a:prstGeom>
        </p:spPr>
      </p:pic>
      <p:sp>
        <p:nvSpPr>
          <p:cNvPr id="21" name="Oval 21">
            <a:extLst>
              <a:ext uri="{FF2B5EF4-FFF2-40B4-BE49-F238E27FC236}">
                <a16:creationId xmlns:a16="http://schemas.microsoft.com/office/drawing/2014/main" id="{F76D13A3-A819-4500-A4D0-ED50D5F9D6CF}"/>
              </a:ext>
            </a:extLst>
          </p:cNvPr>
          <p:cNvSpPr>
            <a:spLocks noChangeAspect="1"/>
          </p:cNvSpPr>
          <p:nvPr userDrawn="1"/>
        </p:nvSpPr>
        <p:spPr>
          <a:xfrm>
            <a:off x="9880133" y="4502884"/>
            <a:ext cx="1710929" cy="1710929"/>
          </a:xfrm>
          <a:prstGeom prst="ellipse">
            <a:avLst/>
          </a:prstGeom>
          <a:solidFill>
            <a:srgbClr val="BCD2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801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6A8DD3E-C79A-48B8-8DA2-5C9B9A844A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731" y="487776"/>
            <a:ext cx="3208447" cy="112788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856B436-C4B6-4B32-86F9-5A386F4759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5" y="1602705"/>
            <a:ext cx="12177817" cy="4101412"/>
          </a:xfrm>
          <a:prstGeom prst="rect">
            <a:avLst/>
          </a:prstGeom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3109D30E-1437-41D9-A71D-771F532077EF}"/>
              </a:ext>
            </a:extLst>
          </p:cNvPr>
          <p:cNvGrpSpPr/>
          <p:nvPr userDrawn="1"/>
        </p:nvGrpSpPr>
        <p:grpSpPr>
          <a:xfrm>
            <a:off x="487749" y="5702067"/>
            <a:ext cx="1727600" cy="139200"/>
            <a:chOff x="577850" y="5768975"/>
            <a:chExt cx="1295700" cy="1044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CB09DA25-D4B2-445B-A9AB-2D16A7E36C0E}"/>
                </a:ext>
              </a:extLst>
            </p:cNvPr>
            <p:cNvSpPr/>
            <p:nvPr userDrawn="1"/>
          </p:nvSpPr>
          <p:spPr>
            <a:xfrm>
              <a:off x="577850" y="5768975"/>
              <a:ext cx="432000" cy="104400"/>
            </a:xfrm>
            <a:prstGeom prst="rect">
              <a:avLst/>
            </a:prstGeom>
            <a:solidFill>
              <a:srgbClr val="00518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CBBB4F47-4342-40CD-83AA-217F7B10D264}"/>
                </a:ext>
              </a:extLst>
            </p:cNvPr>
            <p:cNvSpPr/>
            <p:nvPr userDrawn="1"/>
          </p:nvSpPr>
          <p:spPr>
            <a:xfrm>
              <a:off x="1009850" y="5768975"/>
              <a:ext cx="432000" cy="104400"/>
            </a:xfrm>
            <a:prstGeom prst="rect">
              <a:avLst/>
            </a:prstGeom>
            <a:solidFill>
              <a:srgbClr val="6CAB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E59FB8C9-2907-402F-BCB0-A4585B365DBC}"/>
                </a:ext>
              </a:extLst>
            </p:cNvPr>
            <p:cNvSpPr/>
            <p:nvPr userDrawn="1"/>
          </p:nvSpPr>
          <p:spPr>
            <a:xfrm>
              <a:off x="1441550" y="5768975"/>
              <a:ext cx="432000" cy="104400"/>
            </a:xfrm>
            <a:prstGeom prst="rect">
              <a:avLst/>
            </a:prstGeom>
            <a:solidFill>
              <a:srgbClr val="BCD2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BCD2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811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9B6BFF68-DC21-475E-98A8-8D51BF2F56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33221" y="6583363"/>
            <a:ext cx="45877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fld id="{C25F018E-331F-414F-B88A-F5D74E51130C}" type="slidenum">
              <a:rPr lang="en-GB" sz="1200" b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pPr algn="r"/>
              <a:t>‹Nr.›</a:t>
            </a:fld>
            <a:endParaRPr lang="en-GB" sz="1200" b="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41F07EF-047E-4EBE-9313-EBFA403B3A51}"/>
              </a:ext>
            </a:extLst>
          </p:cNvPr>
          <p:cNvSpPr txBox="1"/>
          <p:nvPr userDrawn="1"/>
        </p:nvSpPr>
        <p:spPr>
          <a:xfrm>
            <a:off x="1" y="6581002"/>
            <a:ext cx="3385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b="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T. </a:t>
            </a:r>
            <a:r>
              <a:rPr lang="en-GB" sz="1000" b="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Kamps</a:t>
            </a:r>
            <a:r>
              <a:rPr lang="en-GB" sz="1000" b="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Ultrafast applications at SEALAB, 07.09.2022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9A28236-7294-478D-AA83-3A357AEB6F4B}"/>
              </a:ext>
            </a:extLst>
          </p:cNvPr>
          <p:cNvGrpSpPr/>
          <p:nvPr userDrawn="1"/>
        </p:nvGrpSpPr>
        <p:grpSpPr>
          <a:xfrm>
            <a:off x="439927" y="0"/>
            <a:ext cx="1727600" cy="139200"/>
            <a:chOff x="577850" y="5768975"/>
            <a:chExt cx="1295700" cy="104400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0CD362B7-B239-4481-A01A-8BF92AB08AB0}"/>
                </a:ext>
              </a:extLst>
            </p:cNvPr>
            <p:cNvSpPr/>
            <p:nvPr userDrawn="1"/>
          </p:nvSpPr>
          <p:spPr>
            <a:xfrm>
              <a:off x="577850" y="5768975"/>
              <a:ext cx="432000" cy="104400"/>
            </a:xfrm>
            <a:prstGeom prst="rect">
              <a:avLst/>
            </a:prstGeom>
            <a:solidFill>
              <a:srgbClr val="00518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BBF232B-333F-48D2-85E1-9393134DB721}"/>
                </a:ext>
              </a:extLst>
            </p:cNvPr>
            <p:cNvSpPr/>
            <p:nvPr userDrawn="1"/>
          </p:nvSpPr>
          <p:spPr>
            <a:xfrm>
              <a:off x="1009850" y="5768975"/>
              <a:ext cx="432000" cy="104400"/>
            </a:xfrm>
            <a:prstGeom prst="rect">
              <a:avLst/>
            </a:prstGeom>
            <a:solidFill>
              <a:srgbClr val="6CAB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DAA5DF69-A5AC-41A0-9573-D525BEE5D678}"/>
                </a:ext>
              </a:extLst>
            </p:cNvPr>
            <p:cNvSpPr/>
            <p:nvPr userDrawn="1"/>
          </p:nvSpPr>
          <p:spPr>
            <a:xfrm>
              <a:off x="1441550" y="5768975"/>
              <a:ext cx="432000" cy="104400"/>
            </a:xfrm>
            <a:prstGeom prst="rect">
              <a:avLst/>
            </a:prstGeom>
            <a:solidFill>
              <a:srgbClr val="BCD2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BCD2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456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mit Foto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43" y="253373"/>
            <a:ext cx="8115280" cy="439719"/>
          </a:xfrm>
          <a:prstGeom prst="rect">
            <a:avLst/>
          </a:prstGeom>
        </p:spPr>
        <p:txBody>
          <a:bodyPr lIns="0" tIns="0" rIns="0" bIns="0"/>
          <a:lstStyle>
            <a:lvl1pPr>
              <a:defRPr cap="all" baseline="0">
                <a:latin typeface="Source Sans Pro" panose="020B0503030403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5602" y="1018800"/>
            <a:ext cx="11562252" cy="825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defRPr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7048500" y="2471424"/>
            <a:ext cx="4718051" cy="3833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ts val="2400"/>
              </a:lnSpc>
              <a:defRPr sz="1800" b="0" cap="none" baseline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/>
              <a:t>Textmasterformate durch Klicken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4"/>
          </p:nvPr>
        </p:nvSpPr>
        <p:spPr>
          <a:xfrm>
            <a:off x="9061451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fld id="{D00391FE-71A3-284F-8F08-03F28E20B375}" type="slidenum">
              <a:rPr lang="de-DE" altLang="de-DE" smtClean="0"/>
              <a:pPr/>
              <a:t>‹Nr.›</a:t>
            </a:fld>
            <a:endParaRPr lang="de-DE" alt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DA493E3-38E4-474B-8270-08D633D969E8}"/>
              </a:ext>
            </a:extLst>
          </p:cNvPr>
          <p:cNvSpPr txBox="1"/>
          <p:nvPr userDrawn="1"/>
        </p:nvSpPr>
        <p:spPr>
          <a:xfrm>
            <a:off x="-3263" y="6579135"/>
            <a:ext cx="3385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b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T. Kamps et al., Ultrafast applications at SEALAB, 07.09.2022</a:t>
            </a:r>
            <a:endParaRPr lang="en-GB" sz="1000" b="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5128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9B6BFF68-DC21-475E-98A8-8D51BF2F56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33221" y="6583363"/>
            <a:ext cx="45877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fld id="{C25F018E-331F-414F-B88A-F5D74E51130C}" type="slidenum">
              <a:rPr lang="en-GB" sz="1200" b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pPr algn="r"/>
              <a:t>‹Nr.›</a:t>
            </a:fld>
            <a:endParaRPr lang="en-GB" sz="1200" b="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9A28236-7294-478D-AA83-3A357AEB6F4B}"/>
              </a:ext>
            </a:extLst>
          </p:cNvPr>
          <p:cNvGrpSpPr/>
          <p:nvPr userDrawn="1"/>
        </p:nvGrpSpPr>
        <p:grpSpPr>
          <a:xfrm>
            <a:off x="439927" y="0"/>
            <a:ext cx="1727600" cy="139200"/>
            <a:chOff x="577850" y="5768975"/>
            <a:chExt cx="1295700" cy="104400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0CD362B7-B239-4481-A01A-8BF92AB08AB0}"/>
                </a:ext>
              </a:extLst>
            </p:cNvPr>
            <p:cNvSpPr/>
            <p:nvPr userDrawn="1"/>
          </p:nvSpPr>
          <p:spPr>
            <a:xfrm>
              <a:off x="577850" y="5768975"/>
              <a:ext cx="432000" cy="104400"/>
            </a:xfrm>
            <a:prstGeom prst="rect">
              <a:avLst/>
            </a:prstGeom>
            <a:solidFill>
              <a:srgbClr val="00518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BBF232B-333F-48D2-85E1-9393134DB721}"/>
                </a:ext>
              </a:extLst>
            </p:cNvPr>
            <p:cNvSpPr/>
            <p:nvPr userDrawn="1"/>
          </p:nvSpPr>
          <p:spPr>
            <a:xfrm>
              <a:off x="1009850" y="5768975"/>
              <a:ext cx="432000" cy="104400"/>
            </a:xfrm>
            <a:prstGeom prst="rect">
              <a:avLst/>
            </a:prstGeom>
            <a:solidFill>
              <a:srgbClr val="6CAB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DAA5DF69-A5AC-41A0-9573-D525BEE5D678}"/>
                </a:ext>
              </a:extLst>
            </p:cNvPr>
            <p:cNvSpPr/>
            <p:nvPr userDrawn="1"/>
          </p:nvSpPr>
          <p:spPr>
            <a:xfrm>
              <a:off x="1441550" y="5768975"/>
              <a:ext cx="432000" cy="104400"/>
            </a:xfrm>
            <a:prstGeom prst="rect">
              <a:avLst/>
            </a:prstGeom>
            <a:solidFill>
              <a:srgbClr val="BCD2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BCD2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218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C5C95805-47DF-4816-9487-E0414A7EF4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8F191EEA-28FA-46AA-B777-ADFCA32B3D42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2687BE2-EE01-4255-AD87-2AE7940BD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6A5265E-3CC6-A04A-B1CC-40476DC6B738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4BE76F8-64BC-F840-B7AD-6F40956F78F3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46DC99-ACC9-3E41-AE07-30C42F1A20E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8409F07A-62E3-4944-A413-C83F68830F06}"/>
              </a:ext>
            </a:extLst>
          </p:cNvPr>
          <p:cNvSpPr txBox="1">
            <a:spLocks/>
          </p:cNvSpPr>
          <p:nvPr userDrawn="1"/>
        </p:nvSpPr>
        <p:spPr>
          <a:xfrm>
            <a:off x="4732778" y="6333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B1284AA7-B9BC-4045-B9CD-53913A01258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8F64809D-29FC-4A3E-942D-53AA1789AC07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C89A1C5-45CC-4A6E-985C-4D9AF6A60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5181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F35810-44AF-0840-83B1-2D91259F44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53E7EE6-F204-5D4F-B230-BAFF77E5CF8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E2FD814-93AA-4342-B25F-53DEB6D1EC3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oliennummernplatzhalter 11">
            <a:extLst>
              <a:ext uri="{FF2B5EF4-FFF2-40B4-BE49-F238E27FC236}">
                <a16:creationId xmlns:a16="http://schemas.microsoft.com/office/drawing/2014/main" id="{5694B644-B242-414A-A824-E6F19C82B6EB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C155008D-C5AD-4B7C-B0F3-DF57B76FA5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D632255B-B14F-4D4D-9635-ED3A8A42C796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A46C6E44-73CF-402F-A117-0EB8BB6A2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01637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D4D4094-91AD-BE41-8EE5-3435EE6AB5BA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7D737D6-7FDC-4946-B7F5-66DA1F55057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1ED672-BA78-7C47-8CF6-65C2C729133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92D130EE-09C5-4562-B01F-82CF438F311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9" name="Foliennummernplatzhalter 11">
            <a:extLst>
              <a:ext uri="{FF2B5EF4-FFF2-40B4-BE49-F238E27FC236}">
                <a16:creationId xmlns:a16="http://schemas.microsoft.com/office/drawing/2014/main" id="{17BD01ED-2AFF-43B3-8015-2B99F14655BD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01A4782B-740E-4313-BEFE-563700DCF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C56BF9B-C4EC-5345-B638-4B51EB94675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6A9D78A-23F6-9943-A0C5-A1F77BA1F8ED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4E1F823-F785-7A47-9C2B-F278ECA10181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0FFCF13F-F0A4-4797-B1FA-0869D547A92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5" name="Foliennummernplatzhalter 11">
            <a:extLst>
              <a:ext uri="{FF2B5EF4-FFF2-40B4-BE49-F238E27FC236}">
                <a16:creationId xmlns:a16="http://schemas.microsoft.com/office/drawing/2014/main" id="{2D2A2BE3-79C1-4D64-951E-AA7F68157344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83A2F7B-1200-4552-BD66-D7B1231B8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DF22E1C-5236-DC4A-823A-B224459910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AB87BA0-F04B-304A-A8E2-4691A896BF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335503D-3101-704A-A8D5-00B06CF32DC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62C9D941-E501-4C93-BAB9-236302FB1F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F284B8DB-4E38-453A-950F-69DF20EB3E70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936C09E-9B4F-4DAB-9E7D-19E7AC91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F221191-A6E8-9242-8605-B99EB79D1860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37BCAFE-08E1-EE44-A49D-24E49CA43D21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BB6F81E-C2CD-B94E-9603-A85C0E56A54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AE9631-A010-4A4E-9B91-981C681DEB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75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62" r:id="rId5"/>
    <p:sldLayoutId id="2147483663" r:id="rId6"/>
    <p:sldLayoutId id="2147483664" r:id="rId7"/>
    <p:sldLayoutId id="2147483665" r:id="rId8"/>
    <p:sldLayoutId id="2147483667" r:id="rId9"/>
    <p:sldLayoutId id="2147483669" r:id="rId10"/>
    <p:sldLayoutId id="2147483668" r:id="rId11"/>
    <p:sldLayoutId id="2147483666" r:id="rId12"/>
    <p:sldLayoutId id="2147483674" r:id="rId13"/>
    <p:sldLayoutId id="2147483670" r:id="rId14"/>
    <p:sldLayoutId id="2147483671" r:id="rId15"/>
    <p:sldLayoutId id="2147483672" r:id="rId16"/>
    <p:sldLayoutId id="2147483673" r:id="rId17"/>
    <p:sldLayoutId id="2147483677" r:id="rId18"/>
    <p:sldLayoutId id="2147483678" r:id="rId19"/>
    <p:sldLayoutId id="2147483679" r:id="rId20"/>
    <p:sldLayoutId id="2147483680" r:id="rId21"/>
    <p:sldLayoutId id="2147483691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47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5156071" indent="-5156071" algn="l" rtl="0" fontAlgn="base">
        <a:lnSpc>
          <a:spcPts val="2800"/>
        </a:lnSpc>
        <a:spcBef>
          <a:spcPct val="20000"/>
        </a:spcBef>
        <a:spcAft>
          <a:spcPct val="0"/>
        </a:spcAft>
        <a:buFont typeface="Arial" charset="0"/>
        <a:defRPr sz="2100" b="1">
          <a:solidFill>
            <a:srgbClr val="00589C"/>
          </a:solidFill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5922815" indent="-180970" algn="l" rtl="0" fontAlgn="base">
        <a:spcBef>
          <a:spcPct val="20000"/>
        </a:spcBef>
        <a:spcAft>
          <a:spcPct val="0"/>
        </a:spcAft>
        <a:buFont typeface="Arial" charset="0"/>
        <a:buChar char="•"/>
        <a:tabLst>
          <a:tab pos="1169959" algn="l"/>
        </a:tabLst>
        <a:defRPr b="1">
          <a:solidFill>
            <a:schemeClr val="tx1"/>
          </a:solidFill>
          <a:latin typeface="+mn-lt"/>
          <a:cs typeface="+mn-cs"/>
        </a:defRPr>
      </a:lvl3pPr>
      <a:lvl4pPr marL="1600160" indent="3247944" algn="l" rtl="0" fontAlgn="base">
        <a:spcBef>
          <a:spcPct val="2000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cs typeface="+mn-cs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6.jpe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938/jkps.77.337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4.jpeg"/><Relationship Id="rId4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sv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2BF68-9D67-1742-9239-72676964F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50" y="2312989"/>
            <a:ext cx="9853774" cy="909896"/>
          </a:xfrm>
        </p:spPr>
        <p:txBody>
          <a:bodyPr>
            <a:noAutofit/>
          </a:bodyPr>
          <a:lstStyle/>
          <a:p>
            <a:r>
              <a:rPr lang="en-US" sz="3600" dirty="0"/>
              <a:t>Status and Perspective of the Energy Recovery </a:t>
            </a:r>
            <a:r>
              <a:rPr lang="en-US" sz="3600" dirty="0" err="1"/>
              <a:t>Linac</a:t>
            </a:r>
            <a:r>
              <a:rPr lang="en-US" sz="3600" dirty="0"/>
              <a:t> at HZB</a:t>
            </a:r>
            <a:endParaRPr lang="de-DE" sz="36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9BB73E2-DDB1-6A45-91FD-42460CE859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new perspective for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bERLinPro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  <a:endParaRPr lang="de-DE" sz="28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7086CFD-5B14-AA44-A67D-58FA1D5BA6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850" y="4151915"/>
            <a:ext cx="5118100" cy="114645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10/03/22, A. Neumann for the </a:t>
            </a:r>
            <a:r>
              <a:rPr lang="en-US" dirty="0" err="1"/>
              <a:t>Sealab</a:t>
            </a:r>
            <a:r>
              <a:rPr lang="en-US" dirty="0"/>
              <a:t>/</a:t>
            </a:r>
            <a:r>
              <a:rPr lang="en-US" dirty="0" err="1"/>
              <a:t>bERLinPro</a:t>
            </a:r>
            <a:r>
              <a:rPr lang="en-US" dirty="0"/>
              <a:t> Team</a:t>
            </a:r>
          </a:p>
          <a:p>
            <a:r>
              <a:rPr lang="de-DE" dirty="0"/>
              <a:t>66th ICFA </a:t>
            </a:r>
            <a:r>
              <a:rPr lang="de-DE" dirty="0" err="1"/>
              <a:t>Advanced</a:t>
            </a:r>
            <a:r>
              <a:rPr lang="de-DE" dirty="0"/>
              <a:t> Beam Dynamics Workshop on Energy Recovery </a:t>
            </a:r>
            <a:r>
              <a:rPr lang="de-DE" dirty="0" err="1"/>
              <a:t>Linacs</a:t>
            </a:r>
            <a:endParaRPr lang="de-DE" dirty="0"/>
          </a:p>
          <a:p>
            <a:r>
              <a:rPr lang="de-DE" dirty="0"/>
              <a:t>Cornell University, Ithaca, NY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1C41157-3635-415A-B8C8-C5B2CA8A3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7134" y="70207"/>
            <a:ext cx="3612838" cy="1581050"/>
          </a:xfrm>
          <a:prstGeom prst="rect">
            <a:avLst/>
          </a:prstGeom>
        </p:spPr>
      </p:pic>
      <p:pic>
        <p:nvPicPr>
          <p:cNvPr id="11" name="Grafik 10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2D71BDA-3CBC-2792-A8C3-3657BF111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2180">
            <a:off x="8894031" y="5270652"/>
            <a:ext cx="1500272" cy="3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72343" y="-111146"/>
            <a:ext cx="11036300" cy="1476375"/>
          </a:xfrm>
        </p:spPr>
        <p:txBody>
          <a:bodyPr>
            <a:normAutofit/>
          </a:bodyPr>
          <a:lstStyle/>
          <a:p>
            <a:r>
              <a:rPr lang="en-US" dirty="0"/>
              <a:t>RF and cryogenics installation status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69A207-384F-4A64-95E3-679C8A99ED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fld id="{89A981A0-9306-4CE0-9644-D793B703208C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7" name="Bild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47762" y="1493113"/>
            <a:ext cx="3362331" cy="2241552"/>
          </a:xfrm>
          <a:prstGeom prst="roundRect">
            <a:avLst>
              <a:gd name="adj" fmla="val 1023"/>
            </a:avLst>
          </a:prstGeom>
        </p:spPr>
      </p:pic>
      <p:pic>
        <p:nvPicPr>
          <p:cNvPr id="8" name="Bild 10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638" y="932725"/>
            <a:ext cx="5043495" cy="3362329"/>
          </a:xfrm>
          <a:prstGeom prst="roundRect">
            <a:avLst>
              <a:gd name="adj" fmla="val 0"/>
            </a:avLst>
          </a:prstGeom>
        </p:spPr>
      </p:pic>
      <p:sp>
        <p:nvSpPr>
          <p:cNvPr id="9" name="Textfeld 8"/>
          <p:cNvSpPr txBox="1"/>
          <p:nvPr/>
        </p:nvSpPr>
        <p:spPr>
          <a:xfrm>
            <a:off x="143339" y="1028733"/>
            <a:ext cx="2370714" cy="769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de-DE" sz="1467" dirty="0">
                <a:solidFill>
                  <a:prstClr val="white"/>
                </a:solidFill>
                <a:cs typeface="Century Gothic"/>
              </a:rPr>
              <a:t>1.3 GHz CW 270 kW Klystron</a:t>
            </a:r>
            <a:br>
              <a:rPr lang="de-DE" sz="1467" dirty="0">
                <a:solidFill>
                  <a:prstClr val="white"/>
                </a:solidFill>
                <a:cs typeface="Century Gothic"/>
              </a:rPr>
            </a:br>
            <a:r>
              <a:rPr lang="de-DE" sz="1467" dirty="0">
                <a:cs typeface="Century Gothic"/>
              </a:rPr>
              <a:t>Seco</a:t>
            </a:r>
            <a:r>
              <a:rPr lang="de-DE" sz="1467" dirty="0">
                <a:solidFill>
                  <a:prstClr val="white"/>
                </a:solidFill>
                <a:cs typeface="Century Gothic"/>
              </a:rPr>
              <a:t>nd </a:t>
            </a:r>
            <a:r>
              <a:rPr lang="de-DE" sz="1467" dirty="0" err="1">
                <a:solidFill>
                  <a:prstClr val="white"/>
                </a:solidFill>
                <a:cs typeface="Century Gothic"/>
              </a:rPr>
              <a:t>test</a:t>
            </a:r>
            <a:r>
              <a:rPr lang="de-DE" sz="1467" dirty="0">
                <a:solidFill>
                  <a:prstClr val="white"/>
                </a:solidFill>
                <a:cs typeface="Century Gothic"/>
              </a:rPr>
              <a:t> in </a:t>
            </a:r>
            <a:r>
              <a:rPr lang="de-DE" sz="1467" dirty="0" err="1">
                <a:solidFill>
                  <a:prstClr val="white"/>
                </a:solidFill>
                <a:cs typeface="Century Gothic"/>
              </a:rPr>
              <a:t>dummy</a:t>
            </a:r>
            <a:r>
              <a:rPr lang="de-DE" sz="1467" dirty="0">
                <a:solidFill>
                  <a:prstClr val="white"/>
                </a:solidFill>
                <a:cs typeface="Century Gothic"/>
              </a:rPr>
              <a:t> </a:t>
            </a:r>
            <a:br>
              <a:rPr lang="de-DE" sz="1467" dirty="0">
                <a:solidFill>
                  <a:prstClr val="white"/>
                </a:solidFill>
                <a:cs typeface="Century Gothic"/>
              </a:rPr>
            </a:br>
            <a:r>
              <a:rPr lang="de-DE" sz="1467" dirty="0" err="1">
                <a:cs typeface="Century Gothic"/>
              </a:rPr>
              <a:t>load</a:t>
            </a:r>
            <a:endParaRPr lang="de-DE" sz="1467" dirty="0">
              <a:cs typeface="Century Gothic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813183" y="3900401"/>
            <a:ext cx="2096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de-DE" sz="1400" dirty="0">
                <a:solidFill>
                  <a:prstClr val="white"/>
                </a:solidFill>
                <a:cs typeface="Century Gothic"/>
              </a:rPr>
              <a:t>600 kW </a:t>
            </a:r>
            <a:r>
              <a:rPr lang="de-DE" sz="1400" dirty="0" err="1">
                <a:solidFill>
                  <a:prstClr val="white"/>
                </a:solidFill>
                <a:cs typeface="Century Gothic"/>
              </a:rPr>
              <a:t>FuG</a:t>
            </a:r>
            <a:r>
              <a:rPr lang="de-DE" sz="1400" dirty="0">
                <a:solidFill>
                  <a:prstClr val="white"/>
                </a:solidFill>
                <a:cs typeface="Century Gothic"/>
              </a:rPr>
              <a:t> power </a:t>
            </a:r>
            <a:r>
              <a:rPr lang="de-DE" sz="1400" dirty="0" err="1">
                <a:solidFill>
                  <a:prstClr val="white"/>
                </a:solidFill>
                <a:cs typeface="Century Gothic"/>
              </a:rPr>
              <a:t>supply</a:t>
            </a:r>
            <a:endParaRPr lang="de-DE" sz="1400" dirty="0">
              <a:solidFill>
                <a:prstClr val="white"/>
              </a:solidFill>
              <a:cs typeface="Century Gothic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39350" y="4356404"/>
            <a:ext cx="157793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chemeClr val="bg1"/>
                </a:solidFill>
              </a:rPr>
              <a:t>Made by CPI</a:t>
            </a:r>
            <a:endParaRPr lang="de-DE" sz="2133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-38319" y="4295055"/>
            <a:ext cx="438927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3 Klystrons in house, 1 tested in</a:t>
            </a:r>
            <a:br>
              <a:rPr lang="en-US" sz="2000" dirty="0"/>
            </a:br>
            <a:r>
              <a:rPr lang="en-US" sz="2000" dirty="0"/>
              <a:t>SLH and at </a:t>
            </a:r>
            <a:r>
              <a:rPr lang="en-US" sz="2000" dirty="0" err="1"/>
              <a:t>bERLinPro</a:t>
            </a:r>
            <a:r>
              <a:rPr lang="en-US" sz="2000" dirty="0"/>
              <a:t> up to 270kW,</a:t>
            </a:r>
            <a:br>
              <a:rPr lang="en-US" sz="2000" dirty="0"/>
            </a:br>
            <a:r>
              <a:rPr lang="en-US" sz="2000" dirty="0"/>
              <a:t>currently in use for coupler</a:t>
            </a:r>
            <a:br>
              <a:rPr lang="en-US" sz="2000" dirty="0"/>
            </a:br>
            <a:r>
              <a:rPr lang="en-US" sz="2000" dirty="0"/>
              <a:t>conditioning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2 Klystrons will power Booster,</a:t>
            </a:r>
            <a:br>
              <a:rPr lang="en-US" sz="2000" dirty="0"/>
            </a:br>
            <a:r>
              <a:rPr lang="en-US" sz="2000" dirty="0"/>
              <a:t>1 an high-power gun at some point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15 kW solid state amplifiers for </a:t>
            </a:r>
            <a:r>
              <a:rPr lang="en-US" sz="2000" dirty="0" err="1"/>
              <a:t>Linac</a:t>
            </a:r>
            <a:br>
              <a:rPr lang="en-US" sz="2000" dirty="0"/>
            </a:br>
            <a:r>
              <a:rPr lang="en-US" sz="2000" dirty="0" err="1"/>
              <a:t>Tcav</a:t>
            </a:r>
            <a:r>
              <a:rPr lang="en-US" sz="2000" dirty="0"/>
              <a:t> and 1</a:t>
            </a:r>
            <a:r>
              <a:rPr lang="en-US" sz="2000" baseline="30000" dirty="0"/>
              <a:t>st</a:t>
            </a:r>
            <a:r>
              <a:rPr lang="en-US" sz="2000" dirty="0"/>
              <a:t> Booster (zero-crossing)</a:t>
            </a:r>
            <a:endParaRPr lang="de-DE" sz="200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85" y="4356404"/>
            <a:ext cx="3703340" cy="246889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8741134" y="4491170"/>
            <a:ext cx="2073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to cool L700</a:t>
            </a: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91" y="4356404"/>
            <a:ext cx="2872555" cy="191503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68816" y="1382731"/>
            <a:ext cx="3328369" cy="2496277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 rot="18544601">
            <a:off x="3767648" y="3115289"/>
            <a:ext cx="6586803" cy="96443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267" dirty="0"/>
              <a:t>Final commissioning ongoing</a:t>
            </a:r>
            <a:br>
              <a:rPr lang="en-US" sz="4267" dirty="0"/>
            </a:br>
            <a:r>
              <a:rPr lang="en-US" sz="1400" dirty="0"/>
              <a:t>mainly cold compressor operation missing (1.8K)</a:t>
            </a:r>
            <a:endParaRPr lang="de-DE" sz="4267" dirty="0"/>
          </a:p>
        </p:txBody>
      </p:sp>
      <p:sp>
        <p:nvSpPr>
          <p:cNvPr id="18" name="Textfeld 17"/>
          <p:cNvSpPr txBox="1"/>
          <p:nvPr/>
        </p:nvSpPr>
        <p:spPr>
          <a:xfrm>
            <a:off x="10585665" y="3373914"/>
            <a:ext cx="10293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Pics</a:t>
            </a:r>
          </a:p>
          <a:p>
            <a:r>
              <a:rPr lang="en-US" sz="1600" dirty="0"/>
              <a:t>courtesy</a:t>
            </a:r>
          </a:p>
          <a:p>
            <a:r>
              <a:rPr lang="en-US" sz="1600" dirty="0"/>
              <a:t>W. Anders</a:t>
            </a:r>
            <a:endParaRPr lang="de-DE" sz="16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012C47B-2D37-4956-BAB2-FFDE37A52A45}"/>
              </a:ext>
            </a:extLst>
          </p:cNvPr>
          <p:cNvSpPr txBox="1"/>
          <p:nvPr/>
        </p:nvSpPr>
        <p:spPr>
          <a:xfrm>
            <a:off x="4679858" y="6192131"/>
            <a:ext cx="2199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Booster+Gun</a:t>
            </a:r>
            <a:r>
              <a:rPr lang="en-US" dirty="0"/>
              <a:t> </a:t>
            </a:r>
            <a:r>
              <a:rPr lang="en-US" dirty="0" err="1"/>
              <a:t>coldbox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640407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F67F19E7-5C66-419B-8ED5-D0B557C6C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97" y="148891"/>
            <a:ext cx="1117064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>
              <a:defRPr/>
            </a:pPr>
            <a:r>
              <a:rPr lang="en-GB" sz="2667" b="0" dirty="0">
                <a:solidFill>
                  <a:srgbClr val="BCD233"/>
                </a:solidFill>
                <a:latin typeface="Source Sans Pro" panose="020B0503030403020204" pitchFamily="34" charset="0"/>
                <a:cs typeface="Arial"/>
              </a:rPr>
              <a:t>Drive laser ready for operation, laser beamline on-going (80% complete)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B5C1943-B5F5-44B3-8B73-DA9DBB3E088D}"/>
              </a:ext>
            </a:extLst>
          </p:cNvPr>
          <p:cNvSpPr txBox="1"/>
          <p:nvPr/>
        </p:nvSpPr>
        <p:spPr>
          <a:xfrm>
            <a:off x="341096" y="622407"/>
            <a:ext cx="1149064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867" dirty="0">
                <a:solidFill>
                  <a:srgbClr val="00589C"/>
                </a:solidFill>
                <a:latin typeface="Source Sans Pro" panose="020B0503030403020204" pitchFamily="34" charset="0"/>
              </a:rPr>
              <a:t>Two oscillators (50 MHz and 1.3 GHz), many pulse schemes, high average power (up to ~40 Watt) at 515 nm output</a:t>
            </a:r>
            <a:endParaRPr lang="en-GB" sz="1867" dirty="0">
              <a:solidFill>
                <a:srgbClr val="00589C"/>
              </a:solidFill>
              <a:latin typeface="Source Sans Pro" panose="020B0503030403020204" pitchFamily="34" charset="0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31D94EF-8360-9336-BD2F-1EC569D54F34}"/>
              </a:ext>
            </a:extLst>
          </p:cNvPr>
          <p:cNvGrpSpPr/>
          <p:nvPr/>
        </p:nvGrpSpPr>
        <p:grpSpPr>
          <a:xfrm>
            <a:off x="5841813" y="1264363"/>
            <a:ext cx="6000000" cy="5244378"/>
            <a:chOff x="238625" y="1084792"/>
            <a:chExt cx="4500000" cy="3933284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DA85C0FD-3D8F-CC21-5C4E-9DF774163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625" y="1084792"/>
              <a:ext cx="4500000" cy="337500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/>
          </p:spPr>
        </p:pic>
        <p:sp>
          <p:nvSpPr>
            <p:cNvPr id="23" name="Untertitel 2">
              <a:extLst>
                <a:ext uri="{FF2B5EF4-FFF2-40B4-BE49-F238E27FC236}">
                  <a16:creationId xmlns:a16="http://schemas.microsoft.com/office/drawing/2014/main" id="{87A990F1-50F5-D348-5C0C-2C7D6CBEB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4398" y="1373451"/>
              <a:ext cx="1609215" cy="847718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txBody>
            <a:bodyPr wrap="square" lIns="72000" tIns="72000" rIns="72000" bIns="72000">
              <a:spAutoFit/>
            </a:bodyPr>
            <a:lstStyle>
              <a:lvl1pPr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de-DE" altLang="de-DE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last </a:t>
              </a:r>
              <a:r>
                <a:rPr lang="de-DE" altLang="de-DE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section</a:t>
              </a:r>
              <a:r>
                <a:rPr lang="de-DE" altLang="de-DE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 </a:t>
              </a:r>
              <a:r>
                <a:rPr lang="de-DE" altLang="de-DE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of</a:t>
              </a:r>
              <a:r>
                <a:rPr lang="de-DE" altLang="de-DE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 20 m </a:t>
              </a:r>
              <a:r>
                <a:rPr lang="de-DE" altLang="de-DE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long</a:t>
              </a:r>
              <a:r>
                <a:rPr lang="de-DE" altLang="de-DE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 </a:t>
              </a:r>
              <a:r>
                <a:rPr lang="de-DE" altLang="de-DE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vacuum</a:t>
              </a:r>
              <a:r>
                <a:rPr lang="de-DE" altLang="de-DE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 </a:t>
              </a:r>
              <a:r>
                <a:rPr lang="de-DE" altLang="de-DE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pipeline</a:t>
              </a:r>
              <a:r>
                <a:rPr lang="de-DE" altLang="de-DE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 </a:t>
              </a:r>
              <a:r>
                <a:rPr lang="de-DE" altLang="de-DE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for</a:t>
              </a:r>
              <a:r>
                <a:rPr lang="de-DE" altLang="de-DE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 </a:t>
              </a:r>
              <a:r>
                <a:rPr lang="de-DE" altLang="de-DE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laser</a:t>
              </a:r>
              <a:r>
                <a:rPr lang="de-DE" altLang="de-DE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 beam </a:t>
              </a:r>
              <a:r>
                <a:rPr lang="de-DE" altLang="de-DE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transport</a:t>
              </a:r>
              <a:r>
                <a:rPr lang="de-DE" altLang="de-DE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 </a:t>
              </a:r>
            </a:p>
          </p:txBody>
        </p:sp>
        <p:cxnSp>
          <p:nvCxnSpPr>
            <p:cNvPr id="24" name="Gerade Verbindung 21">
              <a:extLst>
                <a:ext uri="{FF2B5EF4-FFF2-40B4-BE49-F238E27FC236}">
                  <a16:creationId xmlns:a16="http://schemas.microsoft.com/office/drawing/2014/main" id="{43D5AF28-03D6-9AB9-1D8E-52E5FB511492}"/>
                </a:ext>
              </a:extLst>
            </p:cNvPr>
            <p:cNvCxnSpPr/>
            <p:nvPr/>
          </p:nvCxnSpPr>
          <p:spPr bwMode="auto">
            <a:xfrm flipH="1" flipV="1">
              <a:off x="1278562" y="1740396"/>
              <a:ext cx="505836" cy="0"/>
            </a:xfrm>
            <a:prstGeom prst="lin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C99E2EA0-9615-D6F2-48E5-DFC3A91CA6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86322" y="3938991"/>
              <a:ext cx="1440000" cy="1060594"/>
              <a:chOff x="2853104" y="818830"/>
              <a:chExt cx="3348000" cy="2465890"/>
            </a:xfrm>
          </p:grpSpPr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2B8936D0-533E-484D-0120-1A0FE3320ED4}"/>
                  </a:ext>
                </a:extLst>
              </p:cNvPr>
              <p:cNvSpPr/>
              <p:nvPr/>
            </p:nvSpPr>
            <p:spPr>
              <a:xfrm>
                <a:off x="2853104" y="818830"/>
                <a:ext cx="3348000" cy="2160000"/>
              </a:xfrm>
              <a:prstGeom prst="rect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519F3885-078E-2E29-019B-7F9F92A1EE34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976"/>
              <a:stretch/>
            </p:blipFill>
            <p:spPr bwMode="auto">
              <a:xfrm>
                <a:off x="2909441" y="1221605"/>
                <a:ext cx="3235326" cy="2063115"/>
              </a:xfrm>
              <a:prstGeom prst="rect">
                <a:avLst/>
              </a:prstGeom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4" name="Untertitel 2"/>
            <p:cNvSpPr>
              <a:spLocks/>
            </p:cNvSpPr>
            <p:nvPr/>
          </p:nvSpPr>
          <p:spPr bwMode="auto">
            <a:xfrm>
              <a:off x="1750023" y="2878457"/>
              <a:ext cx="852067" cy="438581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de-DE" altLang="de-DE" sz="1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laser</a:t>
              </a:r>
              <a:r>
                <a:rPr lang="de-DE" altLang="de-DE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 </a:t>
              </a:r>
              <a:r>
                <a:rPr lang="de-DE" altLang="de-DE" sz="1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window</a:t>
              </a:r>
              <a:endParaRPr lang="de-DE" altLang="de-DE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cs typeface="Calibri" panose="020F0502020204030204" pitchFamily="34" charset="0"/>
              </a:endParaRPr>
            </a:p>
          </p:txBody>
        </p:sp>
        <p:cxnSp>
          <p:nvCxnSpPr>
            <p:cNvPr id="15" name="Gerade Verbindung 14"/>
            <p:cNvCxnSpPr/>
            <p:nvPr/>
          </p:nvCxnSpPr>
          <p:spPr bwMode="auto">
            <a:xfrm flipH="1">
              <a:off x="1363890" y="3044457"/>
              <a:ext cx="386133" cy="0"/>
            </a:xfrm>
            <a:prstGeom prst="lin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" name="Gerade Verbindung 21">
              <a:extLst>
                <a:ext uri="{FF2B5EF4-FFF2-40B4-BE49-F238E27FC236}">
                  <a16:creationId xmlns:a16="http://schemas.microsoft.com/office/drawing/2014/main" id="{43D5AF28-03D6-9AB9-1D8E-52E5FB511492}"/>
                </a:ext>
              </a:extLst>
            </p:cNvPr>
            <p:cNvCxnSpPr/>
            <p:nvPr/>
          </p:nvCxnSpPr>
          <p:spPr bwMode="auto">
            <a:xfrm flipH="1" flipV="1">
              <a:off x="1328468" y="3432838"/>
              <a:ext cx="592898" cy="506153"/>
            </a:xfrm>
            <a:prstGeom prst="lin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2" name="Untertitel 2"/>
            <p:cNvSpPr>
              <a:spLocks/>
            </p:cNvSpPr>
            <p:nvPr/>
          </p:nvSpPr>
          <p:spPr bwMode="auto">
            <a:xfrm>
              <a:off x="1583077" y="4641146"/>
              <a:ext cx="1294030" cy="3769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de-DE" altLang="de-DE" sz="1333" b="1" dirty="0" err="1">
                  <a:solidFill>
                    <a:srgbClr val="FFFF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laser</a:t>
              </a:r>
              <a:r>
                <a:rPr lang="de-DE" altLang="de-DE" sz="1333" b="1" dirty="0">
                  <a:solidFill>
                    <a:srgbClr val="FFFF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de-DE" altLang="de-DE" sz="1333" b="1" dirty="0" err="1">
                  <a:solidFill>
                    <a:srgbClr val="FFFF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spot</a:t>
              </a:r>
              <a:r>
                <a:rPr lang="de-DE" altLang="de-DE" sz="1333" b="1" dirty="0">
                  <a:solidFill>
                    <a:srgbClr val="FFFF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in </a:t>
              </a:r>
              <a:r>
                <a:rPr lang="de-DE" altLang="de-DE" sz="1333" b="1" dirty="0" err="1">
                  <a:solidFill>
                    <a:srgbClr val="FFFF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accelerator</a:t>
              </a:r>
              <a:r>
                <a:rPr lang="de-DE" altLang="de-DE" sz="1333" b="1" dirty="0">
                  <a:solidFill>
                    <a:srgbClr val="FFFF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hall</a:t>
              </a:r>
            </a:p>
          </p:txBody>
        </p:sp>
        <p:sp>
          <p:nvSpPr>
            <p:cNvPr id="33" name="Untertitel 2"/>
            <p:cNvSpPr>
              <a:spLocks/>
            </p:cNvSpPr>
            <p:nvPr/>
          </p:nvSpPr>
          <p:spPr bwMode="auto">
            <a:xfrm>
              <a:off x="3190688" y="2604629"/>
              <a:ext cx="1439149" cy="438581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txBody>
            <a:bodyPr wrap="square" lIns="72000" rIns="7200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de-DE" altLang="de-DE" sz="1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photoinjector</a:t>
              </a:r>
              <a:r>
                <a:rPr lang="de-DE" altLang="de-DE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 </a:t>
              </a:r>
              <a:r>
                <a:rPr lang="de-DE" altLang="de-DE" sz="1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module</a:t>
              </a:r>
              <a:endParaRPr lang="de-DE" altLang="de-DE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cs typeface="Calibri" panose="020F0502020204030204" pitchFamily="34" charset="0"/>
              </a:endParaRPr>
            </a:p>
          </p:txBody>
        </p:sp>
      </p:grpSp>
      <p:pic>
        <p:nvPicPr>
          <p:cNvPr id="10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689" y="1264363"/>
            <a:ext cx="3384743" cy="25419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E680D83-FB8F-F27E-1222-93078B77FFE9}"/>
              </a:ext>
            </a:extLst>
          </p:cNvPr>
          <p:cNvGrpSpPr/>
          <p:nvPr/>
        </p:nvGrpSpPr>
        <p:grpSpPr>
          <a:xfrm>
            <a:off x="246916" y="4074431"/>
            <a:ext cx="5280000" cy="2451643"/>
            <a:chOff x="3533313" y="4734902"/>
            <a:chExt cx="3960000" cy="1838732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AE68AFE4-79DC-76A8-096A-49F1BCA83400}"/>
                </a:ext>
              </a:extLst>
            </p:cNvPr>
            <p:cNvGrpSpPr/>
            <p:nvPr/>
          </p:nvGrpSpPr>
          <p:grpSpPr>
            <a:xfrm>
              <a:off x="3533313" y="5003388"/>
              <a:ext cx="3960000" cy="1570246"/>
              <a:chOff x="4537680" y="2918500"/>
              <a:chExt cx="3960000" cy="1570246"/>
            </a:xfrm>
          </p:grpSpPr>
          <p:pic>
            <p:nvPicPr>
              <p:cNvPr id="96" name="Grafik 9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30000" contras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77" b="3512"/>
              <a:stretch/>
            </p:blipFill>
            <p:spPr>
              <a:xfrm>
                <a:off x="4537680" y="2918500"/>
                <a:ext cx="3960000" cy="1570246"/>
              </a:xfrm>
              <a:prstGeom prst="rect">
                <a:avLst/>
              </a:prstGeom>
              <a:noFill/>
              <a:ln w="9525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</p:pic>
          <p:cxnSp>
            <p:nvCxnSpPr>
              <p:cNvPr id="97" name="Straight Arrow Connector 78"/>
              <p:cNvCxnSpPr>
                <a:cxnSpLocks/>
              </p:cNvCxnSpPr>
              <p:nvPr/>
            </p:nvCxnSpPr>
            <p:spPr>
              <a:xfrm>
                <a:off x="6629400" y="3938991"/>
                <a:ext cx="1682455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78"/>
              <p:cNvCxnSpPr>
                <a:cxnSpLocks/>
              </p:cNvCxnSpPr>
              <p:nvPr/>
            </p:nvCxnSpPr>
            <p:spPr>
              <a:xfrm flipH="1" flipV="1">
                <a:off x="6712116" y="3959827"/>
                <a:ext cx="1303294" cy="27354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78"/>
              <p:cNvCxnSpPr>
                <a:cxnSpLocks/>
              </p:cNvCxnSpPr>
              <p:nvPr/>
            </p:nvCxnSpPr>
            <p:spPr>
              <a:xfrm>
                <a:off x="7108389" y="4239811"/>
                <a:ext cx="965637" cy="548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Untertitel 2"/>
            <p:cNvSpPr>
              <a:spLocks/>
            </p:cNvSpPr>
            <p:nvPr/>
          </p:nvSpPr>
          <p:spPr bwMode="auto">
            <a:xfrm>
              <a:off x="3543992" y="4734902"/>
              <a:ext cx="1496231" cy="47551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de-DE" altLang="de-DE" sz="1600" b="1" dirty="0" err="1">
                  <a:solidFill>
                    <a:srgbClr val="FFFF00"/>
                  </a:solidFill>
                  <a:latin typeface="Source Sans Pro"/>
                  <a:cs typeface="Calibri" panose="020F0502020204030204" pitchFamily="34" charset="0"/>
                </a:rPr>
                <a:t>Water</a:t>
              </a:r>
              <a:r>
                <a:rPr lang="de-DE" altLang="de-DE" sz="1600" b="1" dirty="0">
                  <a:solidFill>
                    <a:srgbClr val="FFFF00"/>
                  </a:solidFill>
                  <a:latin typeface="Source Sans Pro"/>
                  <a:cs typeface="Calibri" panose="020F0502020204030204" pitchFamily="34" charset="0"/>
                </a:rPr>
                <a:t> </a:t>
              </a:r>
              <a:r>
                <a:rPr lang="de-DE" altLang="de-DE" sz="1600" b="1" dirty="0" err="1">
                  <a:solidFill>
                    <a:srgbClr val="FFFF00"/>
                  </a:solidFill>
                  <a:latin typeface="Source Sans Pro"/>
                  <a:cs typeface="Calibri" panose="020F0502020204030204" pitchFamily="34" charset="0"/>
                </a:rPr>
                <a:t>cooled</a:t>
              </a:r>
              <a:r>
                <a:rPr lang="de-DE" altLang="de-DE" sz="1600" b="1" dirty="0">
                  <a:solidFill>
                    <a:srgbClr val="FFFF00"/>
                  </a:solidFill>
                  <a:latin typeface="Source Sans Pro"/>
                  <a:cs typeface="Calibri" panose="020F0502020204030204" pitchFamily="34" charset="0"/>
                </a:rPr>
                <a:t> </a:t>
              </a:r>
              <a:r>
                <a:rPr lang="de-DE" altLang="de-DE" sz="1600" b="1" err="1">
                  <a:solidFill>
                    <a:srgbClr val="FFFF00"/>
                  </a:solidFill>
                  <a:latin typeface="Source Sans Pro"/>
                  <a:cs typeface="Calibri" panose="020F0502020204030204" pitchFamily="34" charset="0"/>
                </a:rPr>
                <a:t>fiber</a:t>
              </a:r>
              <a:r>
                <a:rPr lang="de-DE" altLang="de-DE" sz="1600" b="1">
                  <a:solidFill>
                    <a:srgbClr val="FFFF00"/>
                  </a:solidFill>
                  <a:latin typeface="Source Sans Pro"/>
                  <a:cs typeface="Calibri" panose="020F0502020204030204" pitchFamily="34" charset="0"/>
                </a:rPr>
                <a:t> </a:t>
              </a:r>
            </a:p>
            <a:p>
              <a:pPr algn="ctr">
                <a:spcBef>
                  <a:spcPct val="20000"/>
                </a:spcBef>
              </a:pPr>
              <a:r>
                <a:rPr lang="de-DE" altLang="de-DE" sz="1600" b="1">
                  <a:solidFill>
                    <a:srgbClr val="FFFF00"/>
                  </a:solidFill>
                  <a:latin typeface="Source Sans Pro"/>
                  <a:cs typeface="Calibri" panose="020F0502020204030204" pitchFamily="34" charset="0"/>
                </a:rPr>
                <a:t>power </a:t>
              </a:r>
              <a:r>
                <a:rPr lang="de-DE" altLang="de-DE" sz="1600" b="1" dirty="0" err="1">
                  <a:solidFill>
                    <a:srgbClr val="FFFF00"/>
                  </a:solidFill>
                  <a:latin typeface="Source Sans Pro"/>
                  <a:cs typeface="Calibri" panose="020F0502020204030204" pitchFamily="34" charset="0"/>
                </a:rPr>
                <a:t>amplifier</a:t>
              </a:r>
              <a:r>
                <a:rPr lang="de-DE" altLang="de-DE" sz="1600" b="1" dirty="0">
                  <a:solidFill>
                    <a:srgbClr val="FFFF00"/>
                  </a:solidFill>
                  <a:latin typeface="Source Sans Pro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5E034A3E-C934-A7A2-CA3F-193E49F1ED3A}"/>
              </a:ext>
            </a:extLst>
          </p:cNvPr>
          <p:cNvSpPr txBox="1"/>
          <p:nvPr/>
        </p:nvSpPr>
        <p:spPr>
          <a:xfrm>
            <a:off x="570321" y="1283183"/>
            <a:ext cx="1312367" cy="103335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lIns="24000" tIns="24000" rIns="24000" bIns="24000">
            <a:spAutoFit/>
          </a:bodyPr>
          <a:lstStyle>
            <a:defPPr>
              <a:defRPr lang="de-DE"/>
            </a:defPPr>
            <a:lvl1pPr>
              <a:spcBef>
                <a:spcPct val="20000"/>
              </a:spcBef>
              <a:defRPr sz="1200" b="1">
                <a:solidFill>
                  <a:srgbClr val="1F497D"/>
                </a:solidFill>
                <a:latin typeface="Source Sans Pro"/>
                <a:cs typeface="Calibri" panose="020F0502020204030204" pitchFamily="34" charset="0"/>
              </a:defRPr>
            </a:lvl1pPr>
          </a:lstStyle>
          <a:p>
            <a:r>
              <a:rPr lang="en-US" sz="1600">
                <a:solidFill>
                  <a:srgbClr val="FFFF00"/>
                </a:solidFill>
              </a:rPr>
              <a:t>mode-locked (NIR)</a:t>
            </a:r>
            <a:br>
              <a:rPr lang="en-US" sz="1600" dirty="0">
                <a:solidFill>
                  <a:srgbClr val="FFFF00"/>
                </a:solidFill>
              </a:rPr>
            </a:br>
            <a:r>
              <a:rPr lang="en-US" sz="1600" dirty="0">
                <a:solidFill>
                  <a:srgbClr val="FFFF00"/>
                </a:solidFill>
              </a:rPr>
              <a:t>1.3 </a:t>
            </a:r>
            <a:r>
              <a:rPr lang="en-US" sz="1600">
                <a:solidFill>
                  <a:srgbClr val="FFFF00"/>
                </a:solidFill>
              </a:rPr>
              <a:t>GHz oscillator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44F4FE42-EC2F-AFDB-651A-7500AF9CDB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238" y="2942661"/>
            <a:ext cx="1215457" cy="81947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9451F4EA-A40A-C089-7BAA-2FD7351A92E9}"/>
              </a:ext>
            </a:extLst>
          </p:cNvPr>
          <p:cNvSpPr txBox="1"/>
          <p:nvPr/>
        </p:nvSpPr>
        <p:spPr>
          <a:xfrm>
            <a:off x="10198452" y="6305935"/>
            <a:ext cx="168668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33">
                <a:latin typeface="Source Sans Pro" panose="020B0503030403020204" pitchFamily="34" charset="0"/>
                <a:ea typeface="Source Sans Pro" panose="020B0503030403020204" pitchFamily="34" charset="0"/>
              </a:rPr>
              <a:t>G. Klemz, I. Will, et al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BBFA79-502D-B443-6FF2-3CF6E0010907}"/>
              </a:ext>
            </a:extLst>
          </p:cNvPr>
          <p:cNvSpPr txBox="1"/>
          <p:nvPr/>
        </p:nvSpPr>
        <p:spPr>
          <a:xfrm>
            <a:off x="3819825" y="1525073"/>
            <a:ext cx="3499932" cy="34163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Bunch spacing and current options: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50 MHz Laser: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chemeClr val="bg1"/>
                </a:solidFill>
              </a:rPr>
              <a:t>1-100 Hz macro-pulse: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I</a:t>
            </a:r>
            <a:r>
              <a:rPr lang="en-US" baseline="-25000" dirty="0" err="1">
                <a:solidFill>
                  <a:schemeClr val="bg1"/>
                </a:solidFill>
                <a:sym typeface="Wingdings" panose="05000000000000000000" pitchFamily="2" charset="2"/>
              </a:rPr>
              <a:t>avg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= 77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pA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– 7.7 µA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CW 3.8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1.3 GHz Laser: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1 Hz – 1 kHz macro-pulse:</a:t>
            </a:r>
            <a:b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Iavg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= 77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pA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– 20 µA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CW 100 mA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All this with 77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pC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bunch charge,</a:t>
            </a:r>
            <a:b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laser power set up for QE of 1 %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79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928624-ABF1-468A-A3EF-67C0A7F0D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97" y="99050"/>
            <a:ext cx="11036300" cy="616685"/>
          </a:xfrm>
        </p:spPr>
        <p:txBody>
          <a:bodyPr/>
          <a:lstStyle/>
          <a:p>
            <a:r>
              <a:rPr lang="en-US" dirty="0"/>
              <a:t>A glance at diagnostics and vacuum system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AA5AD1-2484-45F5-A545-22AE3071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ABC8062-C6D3-45A2-91AC-27656A14E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3145" y="715735"/>
            <a:ext cx="5281752" cy="355967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DCC7CB5-DF2D-4ED5-8B3F-C8BEA8676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479614" y="3944483"/>
            <a:ext cx="6390524" cy="27497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9D9C406-183D-46FC-A1E2-4DDD0009D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488579" y="1110779"/>
            <a:ext cx="5785574" cy="248948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0AA8B0A-19DE-4BC8-BA29-0E74DDDAB34A}"/>
              </a:ext>
            </a:extLst>
          </p:cNvPr>
          <p:cNvSpPr>
            <a:spLocks/>
          </p:cNvSpPr>
          <p:nvPr/>
        </p:nvSpPr>
        <p:spPr bwMode="auto">
          <a:xfrm>
            <a:off x="4442245" y="3212193"/>
            <a:ext cx="1572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 err="1">
                <a:latin typeface="+mn-lt"/>
              </a:rPr>
              <a:t>Beamloss</a:t>
            </a:r>
            <a:endParaRPr lang="en-US" sz="2400" dirty="0">
              <a:latin typeface="+mn-lt"/>
            </a:endParaRPr>
          </a:p>
          <a:p>
            <a:pPr>
              <a:defRPr/>
            </a:pPr>
            <a:r>
              <a:rPr lang="en-US" sz="2400" dirty="0">
                <a:latin typeface="+mn-lt"/>
              </a:rPr>
              <a:t>diagnostics</a:t>
            </a:r>
            <a:endParaRPr lang="de-DE" sz="2400" dirty="0"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8FE33E2-C55D-4A3B-A306-52BC414136CB}"/>
              </a:ext>
            </a:extLst>
          </p:cNvPr>
          <p:cNvSpPr>
            <a:spLocks/>
          </p:cNvSpPr>
          <p:nvPr/>
        </p:nvSpPr>
        <p:spPr bwMode="auto">
          <a:xfrm>
            <a:off x="2296849" y="847936"/>
            <a:ext cx="2145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/>
              <a:t>Vacuum sectors</a:t>
            </a:r>
            <a:endParaRPr lang="de-DE" sz="2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D2D771B-0654-4C07-BA04-5180BB52CBC9}"/>
              </a:ext>
            </a:extLst>
          </p:cNvPr>
          <p:cNvSpPr>
            <a:spLocks/>
          </p:cNvSpPr>
          <p:nvPr/>
        </p:nvSpPr>
        <p:spPr bwMode="auto">
          <a:xfrm>
            <a:off x="10462966" y="741405"/>
            <a:ext cx="1572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</a:rPr>
              <a:t>Beam</a:t>
            </a:r>
            <a:endParaRPr sz="2400" dirty="0"/>
          </a:p>
          <a:p>
            <a:pPr>
              <a:defRPr/>
            </a:pPr>
            <a:r>
              <a:rPr lang="en-US" sz="2400" dirty="0">
                <a:latin typeface="+mn-lt"/>
              </a:rPr>
              <a:t>diagnostics</a:t>
            </a:r>
            <a:endParaRPr lang="de-DE" sz="2400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76FA1EB-65A2-4B4A-A2D9-9D097770F400}"/>
              </a:ext>
            </a:extLst>
          </p:cNvPr>
          <p:cNvSpPr>
            <a:spLocks/>
          </p:cNvSpPr>
          <p:nvPr/>
        </p:nvSpPr>
        <p:spPr bwMode="auto">
          <a:xfrm>
            <a:off x="202526" y="4175769"/>
            <a:ext cx="24939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+ Control system EPICS, visualization and data archiving</a:t>
            </a:r>
          </a:p>
          <a:p>
            <a:pPr>
              <a:defRPr/>
            </a:pPr>
            <a:r>
              <a:rPr lang="en-US" dirty="0" err="1"/>
              <a:t>Jupyter</a:t>
            </a:r>
            <a:r>
              <a:rPr lang="en-US" dirty="0"/>
              <a:t> Notebooks for</a:t>
            </a:r>
          </a:p>
          <a:p>
            <a:pPr>
              <a:defRPr/>
            </a:pPr>
            <a:r>
              <a:rPr lang="en-US" dirty="0">
                <a:latin typeface="+mn-lt"/>
              </a:rPr>
              <a:t>Python based data analysis and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measurement programs</a:t>
            </a:r>
            <a:endParaRPr lang="de-DE" dirty="0"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070CA57-CA7E-4E32-98E2-D604EEF18BAF}"/>
              </a:ext>
            </a:extLst>
          </p:cNvPr>
          <p:cNvSpPr txBox="1"/>
          <p:nvPr/>
        </p:nvSpPr>
        <p:spPr>
          <a:xfrm>
            <a:off x="8804055" y="3619629"/>
            <a:ext cx="3199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</a:rPr>
              <a:t>18x screen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24x </a:t>
            </a:r>
            <a:r>
              <a:rPr lang="en-US" sz="1600" dirty="0" err="1">
                <a:solidFill>
                  <a:schemeClr val="tx2"/>
                </a:solidFill>
              </a:rPr>
              <a:t>Striplines</a:t>
            </a:r>
            <a:r>
              <a:rPr lang="en-US" sz="1600" dirty="0">
                <a:solidFill>
                  <a:schemeClr val="tx2"/>
                </a:solidFill>
              </a:rPr>
              <a:t>, of which 8 with Ion clearing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2x button ion clearing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C000"/>
                </a:solidFill>
              </a:rPr>
              <a:t>6x current monitors (ICT)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5x collimators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C9900"/>
                </a:solidFill>
              </a:rPr>
              <a:t>2x Faraday cups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3x Beam dumps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 segmented Faraday cups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C9900"/>
                </a:solidFill>
              </a:rPr>
              <a:t>1 transverse </a:t>
            </a:r>
            <a:r>
              <a:rPr lang="en-US" sz="1600" dirty="0" err="1">
                <a:solidFill>
                  <a:srgbClr val="CC9900"/>
                </a:solidFill>
              </a:rPr>
              <a:t>defl</a:t>
            </a:r>
            <a:r>
              <a:rPr lang="en-US" sz="1600" dirty="0">
                <a:solidFill>
                  <a:srgbClr val="CC9900"/>
                </a:solidFill>
              </a:rPr>
              <a:t>.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Option: 6x THz/Sync. Rad. </a:t>
            </a:r>
            <a:endParaRPr lang="de-DE" sz="16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83B046A-3A26-BFC5-E15D-D775C9D6DDE8}"/>
              </a:ext>
            </a:extLst>
          </p:cNvPr>
          <p:cNvSpPr/>
          <p:nvPr/>
        </p:nvSpPr>
        <p:spPr>
          <a:xfrm rot="20319776">
            <a:off x="2248031" y="5583915"/>
            <a:ext cx="3510505" cy="4070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691915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F67F19E7-5C66-419B-8ED5-D0B557C6C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98" y="148891"/>
            <a:ext cx="1117064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>
              <a:defRPr/>
            </a:pPr>
            <a:r>
              <a:rPr lang="en-GB" sz="2667" b="0" dirty="0">
                <a:solidFill>
                  <a:srgbClr val="BCD233"/>
                </a:solidFill>
                <a:latin typeface="Source Sans Pro" panose="020B0503030403020204" pitchFamily="34" charset="0"/>
                <a:cs typeface="Arial"/>
              </a:rPr>
              <a:t>Optimizing the recipe for Na-K-Sb growth by QE and XPS measurements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B5C1943-B5F5-44B3-8B73-DA9DBB3E088D}"/>
              </a:ext>
            </a:extLst>
          </p:cNvPr>
          <p:cNvSpPr txBox="1"/>
          <p:nvPr/>
        </p:nvSpPr>
        <p:spPr>
          <a:xfrm>
            <a:off x="341096" y="622407"/>
            <a:ext cx="990527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867" dirty="0">
                <a:solidFill>
                  <a:srgbClr val="00589C"/>
                </a:solidFill>
                <a:latin typeface="Source Sans Pro" panose="020B0503030403020204" pitchFamily="34" charset="0"/>
              </a:rPr>
              <a:t>Investigations into Na-K-Sb as more temperature robust alternative to Cs-K-Sb (baseline cathode)</a:t>
            </a:r>
            <a:endParaRPr lang="en-GB" sz="1867" dirty="0">
              <a:solidFill>
                <a:srgbClr val="00589C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63" name="Picture 1">
            <a:extLst>
              <a:ext uri="{FF2B5EF4-FFF2-40B4-BE49-F238E27FC236}">
                <a16:creationId xmlns:a16="http://schemas.microsoft.com/office/drawing/2014/main" id="{B526D398-6E41-C935-B304-3C934C98C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481" y="1040939"/>
            <a:ext cx="4272169" cy="3150725"/>
          </a:xfrm>
          <a:prstGeom prst="rect">
            <a:avLst/>
          </a:prstGeom>
        </p:spPr>
      </p:pic>
      <p:graphicFrame>
        <p:nvGraphicFramePr>
          <p:cNvPr id="65" name="Table 4">
            <a:extLst>
              <a:ext uri="{FF2B5EF4-FFF2-40B4-BE49-F238E27FC236}">
                <a16:creationId xmlns:a16="http://schemas.microsoft.com/office/drawing/2014/main" id="{F3B2A75E-1F74-3A50-8836-A4D08C10AF0B}"/>
              </a:ext>
            </a:extLst>
          </p:cNvPr>
          <p:cNvGraphicFramePr>
            <a:graphicFrameLocks noGrp="1"/>
          </p:cNvGraphicFramePr>
          <p:nvPr/>
        </p:nvGraphicFramePr>
        <p:xfrm>
          <a:off x="341096" y="4269908"/>
          <a:ext cx="5514821" cy="1965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004">
                  <a:extLst>
                    <a:ext uri="{9D8B030D-6E8A-4147-A177-3AD203B41FA5}">
                      <a16:colId xmlns:a16="http://schemas.microsoft.com/office/drawing/2014/main" val="2386490287"/>
                    </a:ext>
                  </a:extLst>
                </a:gridCol>
                <a:gridCol w="1968500">
                  <a:extLst>
                    <a:ext uri="{9D8B030D-6E8A-4147-A177-3AD203B41FA5}">
                      <a16:colId xmlns:a16="http://schemas.microsoft.com/office/drawing/2014/main" val="689679120"/>
                    </a:ext>
                  </a:extLst>
                </a:gridCol>
                <a:gridCol w="1944317">
                  <a:extLst>
                    <a:ext uri="{9D8B030D-6E8A-4147-A177-3AD203B41FA5}">
                      <a16:colId xmlns:a16="http://schemas.microsoft.com/office/drawing/2014/main" val="3904830122"/>
                    </a:ext>
                  </a:extLst>
                </a:gridCol>
              </a:tblGrid>
              <a:tr h="58972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Time</a:t>
                      </a:r>
                    </a:p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after deposition </a:t>
                      </a:r>
                    </a:p>
                  </a:txBody>
                  <a:tcPr marL="121920" marR="121920" marT="60960" marB="60960">
                    <a:solidFill>
                      <a:srgbClr val="0051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Na-K-Sb (WH09)</a:t>
                      </a:r>
                    </a:p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QE @ 515 nm</a:t>
                      </a:r>
                    </a:p>
                  </a:txBody>
                  <a:tcPr marL="121920" marR="121920" marT="60960" marB="60960">
                    <a:solidFill>
                      <a:srgbClr val="0051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Cs-K-Sb (P18)</a:t>
                      </a:r>
                    </a:p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QE @ 515 nm</a:t>
                      </a:r>
                    </a:p>
                  </a:txBody>
                  <a:tcPr marL="121920" marR="121920" marT="60960" marB="60960">
                    <a:solidFill>
                      <a:srgbClr val="0051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231368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0 days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2.0%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3.4 %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35221402"/>
                  </a:ext>
                </a:extLst>
              </a:tr>
              <a:tr h="34689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8 days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2.4%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1.5 %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948442372"/>
                  </a:ext>
                </a:extLst>
              </a:tr>
              <a:tr h="34689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14 days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2.2%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0.3 %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27047355"/>
                  </a:ext>
                </a:extLst>
              </a:tr>
              <a:tr h="34689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22 days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2.0%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-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8271931"/>
                  </a:ext>
                </a:extLst>
              </a:tr>
            </a:tbl>
          </a:graphicData>
        </a:graphic>
      </p:graphicFrame>
      <p:pic>
        <p:nvPicPr>
          <p:cNvPr id="66" name="Picture 7">
            <a:extLst>
              <a:ext uri="{FF2B5EF4-FFF2-40B4-BE49-F238E27FC236}">
                <a16:creationId xmlns:a16="http://schemas.microsoft.com/office/drawing/2014/main" id="{A8A2C3BF-5CF5-40F3-EADB-115B1BEDA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884" y="1302121"/>
            <a:ext cx="3913832" cy="2893739"/>
          </a:xfrm>
          <a:prstGeom prst="rect">
            <a:avLst/>
          </a:prstGeom>
        </p:spPr>
      </p:pic>
      <p:pic>
        <p:nvPicPr>
          <p:cNvPr id="67" name="Picture 3" descr="A picture containing text, indoor, cluttered, dirty&#10;&#10;Description automatically generated">
            <a:extLst>
              <a:ext uri="{FF2B5EF4-FFF2-40B4-BE49-F238E27FC236}">
                <a16:creationId xmlns:a16="http://schemas.microsoft.com/office/drawing/2014/main" id="{50B049C6-61FB-302F-3A95-BB826C508C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1410387"/>
            <a:ext cx="3215771" cy="241182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68" name="Textfeld 67">
            <a:extLst>
              <a:ext uri="{FF2B5EF4-FFF2-40B4-BE49-F238E27FC236}">
                <a16:creationId xmlns:a16="http://schemas.microsoft.com/office/drawing/2014/main" id="{1CAE1469-1BE6-5FBF-9F20-4DDE37E25C0C}"/>
              </a:ext>
            </a:extLst>
          </p:cNvPr>
          <p:cNvSpPr txBox="1"/>
          <p:nvPr/>
        </p:nvSpPr>
        <p:spPr>
          <a:xfrm>
            <a:off x="513575" y="994157"/>
            <a:ext cx="2916183" cy="256545"/>
          </a:xfrm>
          <a:prstGeom prst="rect">
            <a:avLst/>
          </a:prstGeom>
          <a:solidFill>
            <a:srgbClr val="005186"/>
          </a:solidFill>
          <a:ln>
            <a:solidFill>
              <a:srgbClr val="00589C"/>
            </a:solidFill>
          </a:ln>
        </p:spPr>
        <p:txBody>
          <a:bodyPr wrap="none" rtlCol="0">
            <a:spAutoFit/>
          </a:bodyPr>
          <a:lstStyle/>
          <a:p>
            <a:r>
              <a:rPr lang="de-DE" sz="1067" b="1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Photocathode</a:t>
            </a:r>
            <a:r>
              <a:rPr lang="de-DE" sz="1067" b="1" dirty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r>
              <a:rPr lang="de-DE" sz="1067" b="1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Preparation</a:t>
            </a:r>
            <a:r>
              <a:rPr lang="de-DE" sz="1067" b="1" dirty="0">
                <a:solidFill>
                  <a:schemeClr val="bg1"/>
                </a:solidFill>
                <a:latin typeface="Source Sans Pro" panose="020B0503030403020204" pitchFamily="34" charset="0"/>
              </a:rPr>
              <a:t> &amp; Analysis System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BBB753B3-3755-B6D8-AEB0-57FF8C23D964}"/>
              </a:ext>
            </a:extLst>
          </p:cNvPr>
          <p:cNvSpPr txBox="1"/>
          <p:nvPr/>
        </p:nvSpPr>
        <p:spPr>
          <a:xfrm>
            <a:off x="4335432" y="1012257"/>
            <a:ext cx="2880000" cy="256545"/>
          </a:xfrm>
          <a:prstGeom prst="rect">
            <a:avLst/>
          </a:prstGeom>
          <a:solidFill>
            <a:srgbClr val="005186"/>
          </a:solidFill>
          <a:ln>
            <a:solidFill>
              <a:srgbClr val="00589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67" b="1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Sepctral</a:t>
            </a:r>
            <a:r>
              <a:rPr lang="de-DE" sz="1067" b="1" dirty="0">
                <a:solidFill>
                  <a:schemeClr val="bg1"/>
                </a:solidFill>
                <a:latin typeface="Source Sans Pro" panose="020B0503030403020204" pitchFamily="34" charset="0"/>
              </a:rPr>
              <a:t> Response Na-K-Sb (WH09)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EBFD98BE-D6D5-05CA-D495-F3E4D39B23B2}"/>
              </a:ext>
            </a:extLst>
          </p:cNvPr>
          <p:cNvSpPr txBox="1"/>
          <p:nvPr/>
        </p:nvSpPr>
        <p:spPr>
          <a:xfrm>
            <a:off x="8780628" y="1032777"/>
            <a:ext cx="2109872" cy="256545"/>
          </a:xfrm>
          <a:prstGeom prst="rect">
            <a:avLst/>
          </a:prstGeom>
          <a:solidFill>
            <a:srgbClr val="005186"/>
          </a:solidFill>
          <a:ln>
            <a:solidFill>
              <a:srgbClr val="00589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067" b="1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Spectral</a:t>
            </a:r>
            <a:r>
              <a:rPr lang="de-DE" sz="1067" b="1" dirty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r>
              <a:rPr lang="de-DE" sz="1067" b="1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response</a:t>
            </a:r>
            <a:r>
              <a:rPr lang="de-DE" sz="1067" b="1" dirty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r>
              <a:rPr lang="de-DE" sz="1067" b="1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Cs</a:t>
            </a:r>
            <a:r>
              <a:rPr lang="de-DE" sz="1067" b="1" dirty="0">
                <a:solidFill>
                  <a:schemeClr val="bg1"/>
                </a:solidFill>
                <a:latin typeface="Source Sans Pro" panose="020B0503030403020204" pitchFamily="34" charset="0"/>
              </a:rPr>
              <a:t>-K-Sb (P18)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EF0545C-9A7A-F170-EDFF-EC4C909EEC14}"/>
              </a:ext>
            </a:extLst>
          </p:cNvPr>
          <p:cNvSpPr txBox="1"/>
          <p:nvPr/>
        </p:nvSpPr>
        <p:spPr>
          <a:xfrm>
            <a:off x="6096001" y="4269909"/>
            <a:ext cx="50860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70AD47"/>
              </a:buClr>
              <a:defRPr/>
            </a:pPr>
            <a:r>
              <a:rPr lang="de-DE" sz="1600" b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High  QE photocathodes for SEALAB photoinjector:</a:t>
            </a:r>
          </a:p>
          <a:p>
            <a:pPr defTabSz="1219170">
              <a:buClr>
                <a:srgbClr val="70AD47"/>
              </a:buClr>
              <a:defRPr/>
            </a:pPr>
            <a:r>
              <a:rPr lang="de-DE" sz="160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Explore multi-alkali Cs- and Na-K-Sb systems, from theoretical modeling (DFG fund), growth and characterization, towards operation in a SRF gun.</a:t>
            </a:r>
          </a:p>
          <a:p>
            <a:pPr defTabSz="1219170">
              <a:buClr>
                <a:srgbClr val="70AD47"/>
              </a:buClr>
              <a:defRPr/>
            </a:pPr>
            <a:endParaRPr lang="de-DE" sz="160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1219170">
              <a:buClr>
                <a:srgbClr val="70AD47"/>
              </a:buClr>
              <a:defRPr/>
            </a:pPr>
            <a:r>
              <a:rPr lang="de-DE" sz="1600" b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Complete infrastructure</a:t>
            </a:r>
            <a:r>
              <a:rPr lang="de-DE" sz="16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growth and characterization system, UHV transport vessels, access to materials science lab EMIL at HZB, collaboration with theory.</a:t>
            </a:r>
          </a:p>
        </p:txBody>
      </p:sp>
      <p:pic>
        <p:nvPicPr>
          <p:cNvPr id="4" name="Picture 2" descr="University of Oldenburg, GERMANY | NMU International Programs">
            <a:extLst>
              <a:ext uri="{FF2B5EF4-FFF2-40B4-BE49-F238E27FC236}">
                <a16:creationId xmlns:a16="http://schemas.microsoft.com/office/drawing/2014/main" id="{ECC32C92-875E-99C8-0D26-69EC08CC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546" y="5768228"/>
            <a:ext cx="841257" cy="46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76C8884-F1D8-0E39-9D16-B3C316573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3955" y="5252751"/>
            <a:ext cx="916436" cy="383407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BDDF520A-2FF2-A808-A267-9B30EDC133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2390" y="4815772"/>
            <a:ext cx="1025109" cy="29176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CCA1E06-DEF7-7562-0205-2DFC62A6A896}"/>
              </a:ext>
            </a:extLst>
          </p:cNvPr>
          <p:cNvSpPr txBox="1"/>
          <p:nvPr/>
        </p:nvSpPr>
        <p:spPr>
          <a:xfrm>
            <a:off x="6482539" y="6380815"/>
            <a:ext cx="541686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33">
                <a:latin typeface="Source Sans Pro" panose="020B0503030403020204" pitchFamily="34" charset="0"/>
                <a:ea typeface="Source Sans Pro" panose="020B0503030403020204" pitchFamily="34" charset="0"/>
              </a:rPr>
              <a:t>J. Kühn, S. Mistry, C. Wang, J. Dube, C. Cocchi, R. Schier, H. Sassnick, et al.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A821F17-E3B9-D980-5E8E-C34CFCB10605}"/>
              </a:ext>
            </a:extLst>
          </p:cNvPr>
          <p:cNvSpPr txBox="1"/>
          <p:nvPr/>
        </p:nvSpPr>
        <p:spPr>
          <a:xfrm>
            <a:off x="9638214" y="2456648"/>
            <a:ext cx="18742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Remember:</a:t>
            </a:r>
          </a:p>
          <a:p>
            <a:r>
              <a:rPr lang="en-US" sz="14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Best so far 16.8% at</a:t>
            </a:r>
            <a:br>
              <a:rPr lang="en-US" sz="14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4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  515 nm (specs 1%)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081207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D84C759-5505-F77A-21E0-9666530CBC47}"/>
              </a:ext>
            </a:extLst>
          </p:cNvPr>
          <p:cNvGrpSpPr>
            <a:grpSpLocks noChangeAspect="1"/>
          </p:cNvGrpSpPr>
          <p:nvPr/>
        </p:nvGrpSpPr>
        <p:grpSpPr>
          <a:xfrm>
            <a:off x="-9960" y="130407"/>
            <a:ext cx="7861157" cy="2945964"/>
            <a:chOff x="58890" y="1564472"/>
            <a:chExt cx="9044574" cy="4750288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FA4AB529-E28E-E9FF-C11B-70A948C28A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90" y="1564472"/>
              <a:ext cx="9044574" cy="4604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E1960FB9-9410-F441-1F6B-8368171EC776}"/>
                </a:ext>
              </a:extLst>
            </p:cNvPr>
            <p:cNvGrpSpPr/>
            <p:nvPr/>
          </p:nvGrpSpPr>
          <p:grpSpPr>
            <a:xfrm>
              <a:off x="897098" y="2617361"/>
              <a:ext cx="8076619" cy="3697399"/>
              <a:chOff x="887862" y="2220200"/>
              <a:chExt cx="8076619" cy="3697399"/>
            </a:xfrm>
          </p:grpSpPr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62A58630-C436-B261-53F0-2A10A44269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9691" y="2415796"/>
                <a:ext cx="1764790" cy="1141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1219139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333" b="1" kern="0" dirty="0">
                    <a:latin typeface="Arial"/>
                  </a:rPr>
                  <a:t>beam dump</a:t>
                </a:r>
              </a:p>
              <a:p>
                <a:pPr algn="ctr" defTabSz="1219139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333" kern="0" dirty="0">
                    <a:solidFill>
                      <a:srgbClr val="000000"/>
                    </a:solidFill>
                    <a:latin typeface="Arial"/>
                  </a:rPr>
                  <a:t>6.5 MeV, 100 mA</a:t>
                </a:r>
              </a:p>
              <a:p>
                <a:pPr algn="ctr" defTabSz="1219139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333" kern="0" dirty="0">
                    <a:solidFill>
                      <a:srgbClr val="000000"/>
                    </a:solidFill>
                    <a:latin typeface="Arial"/>
                  </a:rPr>
                  <a:t>= 650 kW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F4A17868-1D1C-1A74-58E1-FF739B3BD8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58635" y="2811605"/>
                <a:ext cx="2217178" cy="1141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1219139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333" b="1" kern="0" dirty="0" err="1">
                    <a:latin typeface="Arial"/>
                  </a:rPr>
                  <a:t>linac</a:t>
                </a:r>
                <a:r>
                  <a:rPr lang="en-GB" sz="1333" b="1" kern="0" dirty="0">
                    <a:latin typeface="Arial"/>
                  </a:rPr>
                  <a:t> module</a:t>
                </a:r>
              </a:p>
              <a:p>
                <a:pPr algn="ctr" defTabSz="1219139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333" kern="0" dirty="0">
                    <a:solidFill>
                      <a:srgbClr val="000000"/>
                    </a:solidFill>
                    <a:latin typeface="Arial"/>
                  </a:rPr>
                  <a:t>3 x 7 cell SRF cavities</a:t>
                </a:r>
              </a:p>
              <a:p>
                <a:pPr algn="ctr" defTabSz="1219139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333" kern="0" dirty="0">
                    <a:solidFill>
                      <a:srgbClr val="000000"/>
                    </a:solidFill>
                    <a:latin typeface="Arial"/>
                  </a:rPr>
                  <a:t>44 MeV</a:t>
                </a: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DB1056CD-A4B1-76E1-8E1F-8398FB8348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75887" y="3898690"/>
                <a:ext cx="2942491" cy="1141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1219139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333" b="1" kern="0" dirty="0">
                    <a:latin typeface="Arial"/>
                  </a:rPr>
                  <a:t>modified Cornell booster</a:t>
                </a:r>
              </a:p>
              <a:p>
                <a:pPr algn="ctr" defTabSz="1219139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333" kern="0" dirty="0">
                    <a:solidFill>
                      <a:srgbClr val="000000"/>
                    </a:solidFill>
                    <a:latin typeface="Arial"/>
                  </a:rPr>
                  <a:t>3 x 2 cell SRF cavities</a:t>
                </a:r>
              </a:p>
              <a:p>
                <a:pPr algn="ctr" defTabSz="1219139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333" kern="0" dirty="0">
                    <a:solidFill>
                      <a:srgbClr val="000000"/>
                    </a:solidFill>
                    <a:latin typeface="Arial"/>
                  </a:rPr>
                  <a:t>4.5 MeV</a:t>
                </a:r>
              </a:p>
            </p:txBody>
          </p: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CFFF1157-49A5-6200-6F65-0BDE12A3DE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7862" y="4445711"/>
                <a:ext cx="2939134" cy="1471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1219139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333" b="1" kern="0" dirty="0" err="1">
                    <a:latin typeface="Arial"/>
                  </a:rPr>
                  <a:t>srf</a:t>
                </a:r>
                <a:r>
                  <a:rPr lang="en-GB" sz="1333" b="1" kern="0" dirty="0">
                    <a:latin typeface="Arial"/>
                  </a:rPr>
                  <a:t>-gun</a:t>
                </a:r>
              </a:p>
              <a:p>
                <a:pPr algn="ctr" defTabSz="1219139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333" kern="0" dirty="0">
                    <a:solidFill>
                      <a:srgbClr val="000000"/>
                    </a:solidFill>
                    <a:latin typeface="Arial"/>
                  </a:rPr>
                  <a:t>1.4 cell SRF cavities</a:t>
                </a:r>
              </a:p>
              <a:p>
                <a:pPr algn="ctr" defTabSz="1219139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333" kern="0" dirty="0">
                    <a:solidFill>
                      <a:srgbClr val="000000"/>
                    </a:solidFill>
                    <a:latin typeface="Arial"/>
                  </a:rPr>
                  <a:t>2.0-2.7 MeV, single SC solenoid, </a:t>
                </a:r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5EA74018-BC9C-E886-BD99-D53E52A8AB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7132" y="3211410"/>
                <a:ext cx="1202644" cy="810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1219139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333" b="1" kern="0" dirty="0">
                    <a:latin typeface="Arial"/>
                  </a:rPr>
                  <a:t>m</a:t>
                </a:r>
                <a:r>
                  <a:rPr lang="en-GB" sz="1333" b="1" kern="0" dirty="0" err="1">
                    <a:latin typeface="Arial"/>
                  </a:rPr>
                  <a:t>erger</a:t>
                </a:r>
                <a:endParaRPr lang="en-GB" sz="1333" b="1" kern="0" dirty="0">
                  <a:latin typeface="Arial"/>
                </a:endParaRPr>
              </a:p>
              <a:p>
                <a:pPr algn="ctr" defTabSz="1219139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333" kern="0" dirty="0">
                    <a:solidFill>
                      <a:srgbClr val="000000"/>
                    </a:solidFill>
                    <a:latin typeface="Arial"/>
                  </a:rPr>
                  <a:t>dogleg</a:t>
                </a:r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A6BCAF0D-1FB0-2617-FFAE-72FA1A48A52C}"/>
                  </a:ext>
                </a:extLst>
              </p:cNvPr>
              <p:cNvSpPr txBox="1"/>
              <p:nvPr/>
            </p:nvSpPr>
            <p:spPr>
              <a:xfrm>
                <a:off x="2040224" y="2220200"/>
                <a:ext cx="1590171" cy="810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3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333" b="1" dirty="0">
                    <a:solidFill>
                      <a:srgbClr val="00589C"/>
                    </a:solidFill>
                    <a:latin typeface="Arial" charset="0"/>
                    <a:cs typeface="Arial" charset="0"/>
                  </a:rPr>
                  <a:t>test and </a:t>
                </a:r>
                <a:br>
                  <a:rPr lang="en-GB" sz="1333" b="1" dirty="0">
                    <a:solidFill>
                      <a:srgbClr val="00589C"/>
                    </a:solidFill>
                    <a:latin typeface="Arial" charset="0"/>
                    <a:cs typeface="Arial" charset="0"/>
                  </a:rPr>
                </a:br>
                <a:r>
                  <a:rPr lang="en-GB" sz="1333" b="1" dirty="0">
                    <a:solidFill>
                      <a:srgbClr val="00589C"/>
                    </a:solidFill>
                    <a:latin typeface="Arial" charset="0"/>
                    <a:cs typeface="Arial" charset="0"/>
                  </a:rPr>
                  <a:t>diagnostic line</a:t>
                </a:r>
              </a:p>
            </p:txBody>
          </p:sp>
        </p:grp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68D3E19D-8AB1-86BF-0B40-7C489FED6EAD}"/>
              </a:ext>
            </a:extLst>
          </p:cNvPr>
          <p:cNvSpPr txBox="1"/>
          <p:nvPr/>
        </p:nvSpPr>
        <p:spPr>
          <a:xfrm>
            <a:off x="505883" y="3040577"/>
            <a:ext cx="3810659" cy="748795"/>
          </a:xfrm>
          <a:prstGeom prst="rect">
            <a:avLst/>
          </a:prstGeom>
          <a:solidFill>
            <a:srgbClr val="BCD233">
              <a:alpha val="60000"/>
            </a:srgbClr>
          </a:solidFill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133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</a:rPr>
              <a:t>How do we continue from here?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133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charset="0"/>
            </a:endParaRPr>
          </a:p>
        </p:txBody>
      </p:sp>
      <p:pic>
        <p:nvPicPr>
          <p:cNvPr id="32" name="Grafik 9">
            <a:extLst>
              <a:ext uri="{FF2B5EF4-FFF2-40B4-BE49-F238E27FC236}">
                <a16:creationId xmlns:a16="http://schemas.microsoft.com/office/drawing/2014/main" id="{5E7D8C50-41D1-6EBF-8AD5-67383C46C2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14" r="22213" b="55185"/>
          <a:stretch/>
        </p:blipFill>
        <p:spPr bwMode="auto">
          <a:xfrm>
            <a:off x="10106260" y="1"/>
            <a:ext cx="1723947" cy="680649"/>
          </a:xfrm>
          <a:prstGeom prst="rect">
            <a:avLst/>
          </a:prstGeom>
        </p:spPr>
      </p:pic>
      <p:sp>
        <p:nvSpPr>
          <p:cNvPr id="34" name="Textplatzhalter 17">
            <a:extLst>
              <a:ext uri="{FF2B5EF4-FFF2-40B4-BE49-F238E27FC236}">
                <a16:creationId xmlns:a16="http://schemas.microsoft.com/office/drawing/2014/main" id="{22C0A5BA-6ABC-4F21-02D0-344DCB918CE5}"/>
              </a:ext>
            </a:extLst>
          </p:cNvPr>
          <p:cNvSpPr txBox="1">
            <a:spLocks/>
          </p:cNvSpPr>
          <p:nvPr/>
        </p:nvSpPr>
        <p:spPr>
          <a:xfrm>
            <a:off x="33461" y="3933809"/>
            <a:ext cx="11612655" cy="2972408"/>
          </a:xfrm>
          <a:prstGeom prst="rect">
            <a:avLst/>
          </a:prstGeom>
        </p:spPr>
        <p:txBody>
          <a:bodyPr>
            <a:noAutofit/>
          </a:bodyPr>
          <a:lstStyle>
            <a:lvl1pPr marL="3867150" indent="-3867150" algn="l" rtl="0" fontAlgn="base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1575" b="1">
                <a:solidFill>
                  <a:srgbClr val="00589C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4442222" indent="-135731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877491" algn="l"/>
              </a:tabLst>
              <a:defRPr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200150" indent="2436019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28594" indent="-228594" defTabSz="1219170">
              <a:lnSpc>
                <a:spcPts val="2800"/>
              </a:lnSpc>
              <a:buClr>
                <a:srgbClr val="AE4845"/>
              </a:buClr>
              <a:buFont typeface="Arial" panose="020B0604020202020204" pitchFamily="34" charset="0"/>
              <a:buChar char="•"/>
            </a:pPr>
            <a:r>
              <a:rPr lang="en-US" sz="1600" kern="0" dirty="0" err="1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bERLinPro</a:t>
            </a:r>
            <a:r>
              <a:rPr lang="en-US" sz="1600" kern="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 project accomplished in 2020, readiness of building, infrastructure, warm machine, diagnostics, cryo-plant</a:t>
            </a:r>
            <a:br>
              <a:rPr lang="en-US" sz="1600" kern="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</a:br>
            <a:r>
              <a:rPr lang="en-US" sz="1600" kern="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and  high-power RF stations</a:t>
            </a:r>
          </a:p>
          <a:p>
            <a:pPr marL="228594" indent="-228594" defTabSz="1219170">
              <a:lnSpc>
                <a:spcPts val="2800"/>
              </a:lnSpc>
              <a:buClr>
                <a:srgbClr val="AE4845"/>
              </a:buCl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Commissioning of SRF photo-injector on-going, high quantum efficiency cathodes preparation , Laser system,</a:t>
            </a:r>
            <a:br>
              <a:rPr lang="en-US" sz="1600" kern="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</a:br>
            <a:r>
              <a:rPr lang="en-US" sz="1600" kern="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 high-power RF conditioning of SRF Booster module couplers are on track to allow first beam from the injector spring/summer 2023</a:t>
            </a:r>
          </a:p>
          <a:p>
            <a:pPr marL="228594" indent="-228594" defTabSz="1219170">
              <a:lnSpc>
                <a:spcPts val="2800"/>
              </a:lnSpc>
              <a:buClr>
                <a:srgbClr val="AE4845"/>
              </a:buCl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Beam commissioning program in development to map the injector’s parameter space from short pulse-low charge to, </a:t>
            </a:r>
            <a:br>
              <a:rPr lang="en-US" sz="1600" kern="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</a:br>
            <a:r>
              <a:rPr lang="en-US" sz="1600" kern="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via medium average currents to high charge regime</a:t>
            </a:r>
            <a:br>
              <a:rPr lang="en-US" sz="1600" kern="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</a:br>
            <a:endParaRPr lang="de-DE" sz="1600" kern="0" dirty="0"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AEA9E07-4410-CD4B-8268-9C8677B90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326" y="831106"/>
            <a:ext cx="395722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667" b="0" dirty="0">
                <a:solidFill>
                  <a:srgbClr val="BCD233"/>
                </a:solidFill>
                <a:latin typeface="Source Sans Pro" panose="020B0503030403020204" pitchFamily="34" charset="0"/>
                <a:cs typeface="Arial"/>
              </a:rPr>
              <a:t>Status of </a:t>
            </a:r>
            <a:r>
              <a:rPr lang="en-GB" sz="2667" b="0" dirty="0" err="1">
                <a:solidFill>
                  <a:srgbClr val="BCD233"/>
                </a:solidFill>
                <a:latin typeface="Source Sans Pro" panose="020B0503030403020204" pitchFamily="34" charset="0"/>
                <a:cs typeface="Arial"/>
              </a:rPr>
              <a:t>bERLinPro</a:t>
            </a:r>
            <a:r>
              <a:rPr lang="en-GB" sz="2667" b="0" dirty="0">
                <a:solidFill>
                  <a:srgbClr val="BCD233"/>
                </a:solidFill>
                <a:latin typeface="Source Sans Pro" panose="020B0503030403020204" pitchFamily="34" charset="0"/>
                <a:cs typeface="Arial"/>
              </a:rPr>
              <a:t>:</a:t>
            </a:r>
          </a:p>
        </p:txBody>
      </p:sp>
      <p:pic>
        <p:nvPicPr>
          <p:cNvPr id="2" name="Grafik 1" descr="Ein Bild, das drinnen, mehrere enthält.&#10;&#10;Automatisch generierte Beschreibung">
            <a:extLst>
              <a:ext uri="{FF2B5EF4-FFF2-40B4-BE49-F238E27FC236}">
                <a16:creationId xmlns:a16="http://schemas.microsoft.com/office/drawing/2014/main" id="{74E1D747-32D7-47E2-DC22-393E76A915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065" y="1612369"/>
            <a:ext cx="3030277" cy="2272708"/>
          </a:xfrm>
          <a:prstGeom prst="rect">
            <a:avLst/>
          </a:prstGeom>
        </p:spPr>
      </p:pic>
      <p:pic>
        <p:nvPicPr>
          <p:cNvPr id="5" name="Grafik 4" descr="Ein Bild, das drinnen, Wand enthält.&#10;&#10;Automatisch generierte Beschreibung">
            <a:extLst>
              <a:ext uri="{FF2B5EF4-FFF2-40B4-BE49-F238E27FC236}">
                <a16:creationId xmlns:a16="http://schemas.microsoft.com/office/drawing/2014/main" id="{4576813F-62A2-88B1-B6FD-C06F7EAC8F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395" r="14178"/>
          <a:stretch/>
        </p:blipFill>
        <p:spPr>
          <a:xfrm>
            <a:off x="8810439" y="1612368"/>
            <a:ext cx="3381561" cy="191515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243F03A-3262-CABC-165B-BE288ADF1AC8}"/>
              </a:ext>
            </a:extLst>
          </p:cNvPr>
          <p:cNvSpPr txBox="1"/>
          <p:nvPr/>
        </p:nvSpPr>
        <p:spPr>
          <a:xfrm>
            <a:off x="9013372" y="3544307"/>
            <a:ext cx="3158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SRF gun </a:t>
            </a:r>
            <a:r>
              <a:rPr lang="en-US" sz="1600" dirty="0" err="1"/>
              <a:t>coldstring</a:t>
            </a:r>
            <a:r>
              <a:rPr lang="en-US" sz="1600" dirty="0"/>
              <a:t> in cleanroom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76040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F0A6569C-DED9-495F-9BEC-2A5B26A01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39080"/>
            <a:ext cx="11036300" cy="1094094"/>
          </a:xfrm>
        </p:spPr>
        <p:txBody>
          <a:bodyPr/>
          <a:lstStyle/>
          <a:p>
            <a:r>
              <a:rPr lang="en-US" dirty="0" err="1"/>
              <a:t>bERLinPro</a:t>
            </a:r>
            <a:r>
              <a:rPr lang="en-US" dirty="0"/>
              <a:t>, quo </a:t>
            </a:r>
            <a:r>
              <a:rPr lang="en-US" dirty="0" err="1"/>
              <a:t>vadis</a:t>
            </a:r>
            <a:r>
              <a:rPr lang="en-US" dirty="0"/>
              <a:t>?</a:t>
            </a:r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446D5FA-649C-400D-AB68-640924CBA4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outlook</a:t>
            </a:r>
            <a:endParaRPr lang="de-DE" dirty="0"/>
          </a:p>
        </p:txBody>
      </p:sp>
      <p:pic>
        <p:nvPicPr>
          <p:cNvPr id="5" name="Grafik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58317" y="1220755"/>
            <a:ext cx="3166153" cy="4608512"/>
          </a:xfrm>
          <a:prstGeom prst="rect">
            <a:avLst/>
          </a:prstGeom>
        </p:spPr>
      </p:pic>
      <p:pic>
        <p:nvPicPr>
          <p:cNvPr id="6" name="Grafik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31904" y="932724"/>
            <a:ext cx="5231904" cy="3572409"/>
          </a:xfrm>
          <a:prstGeom prst="rect">
            <a:avLst/>
          </a:prstGeom>
        </p:spPr>
      </p:pic>
      <p:sp>
        <p:nvSpPr>
          <p:cNvPr id="8" name="Textfeld 12"/>
          <p:cNvSpPr>
            <a:spLocks/>
          </p:cNvSpPr>
          <p:nvPr/>
        </p:nvSpPr>
        <p:spPr bwMode="auto">
          <a:xfrm>
            <a:off x="2304256" y="1220755"/>
            <a:ext cx="211288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867">
                <a:solidFill>
                  <a:srgbClr val="7030A0"/>
                </a:solidFill>
              </a:rPr>
              <a:t>New project heads?</a:t>
            </a:r>
            <a:endParaRPr lang="de-DE" sz="1867">
              <a:solidFill>
                <a:srgbClr val="7030A0"/>
              </a:solidFill>
            </a:endParaRPr>
          </a:p>
        </p:txBody>
      </p:sp>
      <p:sp>
        <p:nvSpPr>
          <p:cNvPr id="9" name="Textfeld 13"/>
          <p:cNvSpPr>
            <a:spLocks/>
          </p:cNvSpPr>
          <p:nvPr/>
        </p:nvSpPr>
        <p:spPr bwMode="auto">
          <a:xfrm>
            <a:off x="2738866" y="4607944"/>
            <a:ext cx="227536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133" dirty="0">
                <a:solidFill>
                  <a:srgbClr val="7030A0"/>
                </a:solidFill>
              </a:rPr>
              <a:t>Old project heads?</a:t>
            </a:r>
            <a:endParaRPr lang="de-DE" sz="2133" dirty="0">
              <a:solidFill>
                <a:srgbClr val="7030A0"/>
              </a:solidFill>
            </a:endParaRPr>
          </a:p>
        </p:txBody>
      </p:sp>
      <p:sp>
        <p:nvSpPr>
          <p:cNvPr id="10" name="Sonne 15"/>
          <p:cNvSpPr/>
          <p:nvPr/>
        </p:nvSpPr>
        <p:spPr bwMode="auto">
          <a:xfrm>
            <a:off x="9322079" y="1028734"/>
            <a:ext cx="1172916" cy="1018725"/>
          </a:xfrm>
          <a:prstGeom prst="sun">
            <a:avLst>
              <a:gd name="adj" fmla="val 3417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/>
          </a:p>
        </p:txBody>
      </p:sp>
      <p:sp>
        <p:nvSpPr>
          <p:cNvPr id="11" name="Textfeld 14"/>
          <p:cNvSpPr>
            <a:spLocks/>
          </p:cNvSpPr>
          <p:nvPr/>
        </p:nvSpPr>
        <p:spPr bwMode="auto">
          <a:xfrm>
            <a:off x="9631057" y="1369843"/>
            <a:ext cx="55496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C000"/>
                </a:solidFill>
              </a:rPr>
              <a:t>ARD</a:t>
            </a:r>
            <a:endParaRPr sz="1600" dirty="0"/>
          </a:p>
          <a:p>
            <a:pPr>
              <a:defRPr/>
            </a:pPr>
            <a:endParaRPr lang="de-DE" sz="2133" b="1" dirty="0">
              <a:solidFill>
                <a:srgbClr val="FFC000"/>
              </a:solidFill>
            </a:endParaRPr>
          </a:p>
        </p:txBody>
      </p:sp>
      <p:sp>
        <p:nvSpPr>
          <p:cNvPr id="12" name="Rechteck 16"/>
          <p:cNvSpPr/>
          <p:nvPr/>
        </p:nvSpPr>
        <p:spPr bwMode="auto">
          <a:xfrm>
            <a:off x="5218376" y="4521155"/>
            <a:ext cx="683028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067" dirty="0"/>
              <a:t>JEAN LOUIS THÉODORE GÉRICAULT - La Balsa de la </a:t>
            </a:r>
            <a:r>
              <a:rPr lang="fr-FR" sz="1067" dirty="0" err="1"/>
              <a:t>Medusa</a:t>
            </a:r>
            <a:r>
              <a:rPr lang="fr-FR" sz="1067" dirty="0"/>
              <a:t> (</a:t>
            </a:r>
            <a:r>
              <a:rPr lang="fr-FR" sz="1067" dirty="0" err="1"/>
              <a:t>Museo</a:t>
            </a:r>
            <a:r>
              <a:rPr lang="fr-FR" sz="1067" dirty="0"/>
              <a:t> </a:t>
            </a:r>
            <a:r>
              <a:rPr lang="fr-FR" sz="1067" dirty="0" err="1"/>
              <a:t>del</a:t>
            </a:r>
            <a:r>
              <a:rPr lang="fr-FR" sz="1067" dirty="0"/>
              <a:t> Louvre, 1818-19)</a:t>
            </a:r>
            <a:endParaRPr lang="de-DE" sz="1067" dirty="0"/>
          </a:p>
        </p:txBody>
      </p:sp>
      <p:sp>
        <p:nvSpPr>
          <p:cNvPr id="13" name="Rechteck 17"/>
          <p:cNvSpPr/>
          <p:nvPr/>
        </p:nvSpPr>
        <p:spPr bwMode="auto">
          <a:xfrm>
            <a:off x="431371" y="5833997"/>
            <a:ext cx="3708066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67" dirty="0"/>
              <a:t>John Tenniel - </a:t>
            </a:r>
            <a:r>
              <a:rPr lang="en-US" sz="1067" i="1" dirty="0"/>
              <a:t>Punch</a:t>
            </a:r>
            <a:r>
              <a:rPr lang="en-US" sz="1067" dirty="0"/>
              <a:t>, 29. </a:t>
            </a:r>
            <a:r>
              <a:rPr lang="en-US" sz="1067" dirty="0" err="1"/>
              <a:t>März</a:t>
            </a:r>
            <a:r>
              <a:rPr lang="en-US" sz="1067" dirty="0"/>
              <a:t> 1890, “Der </a:t>
            </a:r>
            <a:r>
              <a:rPr lang="en-US" sz="1067" dirty="0" err="1"/>
              <a:t>Lotse</a:t>
            </a:r>
            <a:r>
              <a:rPr lang="en-US" sz="1067" dirty="0"/>
              <a:t> </a:t>
            </a:r>
            <a:r>
              <a:rPr lang="en-US" sz="1067" dirty="0" err="1"/>
              <a:t>geht</a:t>
            </a:r>
            <a:r>
              <a:rPr lang="en-US" sz="1067" dirty="0"/>
              <a:t> von </a:t>
            </a:r>
            <a:r>
              <a:rPr lang="en-US" sz="1067" dirty="0" err="1"/>
              <a:t>Bord</a:t>
            </a:r>
            <a:r>
              <a:rPr lang="en-US" sz="1067" dirty="0"/>
              <a:t>”</a:t>
            </a:r>
            <a:endParaRPr lang="de-DE" sz="1067" dirty="0"/>
          </a:p>
        </p:txBody>
      </p:sp>
      <p:sp>
        <p:nvSpPr>
          <p:cNvPr id="2" name="Textfeld 1"/>
          <p:cNvSpPr txBox="1"/>
          <p:nvPr/>
        </p:nvSpPr>
        <p:spPr>
          <a:xfrm>
            <a:off x="4607157" y="5023808"/>
            <a:ext cx="7584843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chemeClr val="accent2">
                    <a:lumMod val="75000"/>
                  </a:schemeClr>
                </a:solidFill>
              </a:rPr>
              <a:t>The project was officially completed in 2020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chemeClr val="accent3">
                    <a:lumMod val="75000"/>
                  </a:schemeClr>
                </a:solidFill>
              </a:rPr>
              <a:t>….. to continue as an accelerator research facility!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chemeClr val="tx2"/>
                </a:solidFill>
              </a:rPr>
              <a:t>What’s next?</a:t>
            </a:r>
            <a:endParaRPr lang="de-DE" sz="2667" dirty="0">
              <a:solidFill>
                <a:schemeClr val="tx2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 rot="20709968">
            <a:off x="7267743" y="3854007"/>
            <a:ext cx="1660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bERLinPro?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rot="21252113">
            <a:off x="1730061" y="2079992"/>
            <a:ext cx="160505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>
                <a:latin typeface="Century751 BT" panose="02040503050505020304" pitchFamily="18" charset="0"/>
              </a:rPr>
              <a:t>HMS bERLinPro</a:t>
            </a:r>
            <a:endParaRPr lang="de-DE" sz="1467" dirty="0">
              <a:latin typeface="Century751 BT" panose="02040503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166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700943" y="-7448"/>
            <a:ext cx="11036300" cy="94822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cap="none" dirty="0"/>
              <a:t>What is coming next?</a:t>
            </a:r>
            <a:endParaRPr sz="3200" cap="non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-768802" y="767584"/>
            <a:ext cx="10280161" cy="72685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b</a:t>
            </a:r>
            <a:r>
              <a:rPr lang="de-DE" i="1" dirty="0" err="1"/>
              <a:t>ERL</a:t>
            </a:r>
            <a:r>
              <a:rPr lang="de-DE" dirty="0" err="1"/>
              <a:t>inPro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>
                <a:solidFill>
                  <a:schemeClr val="tx2"/>
                </a:solidFill>
              </a:rPr>
              <a:t>SEALAB</a:t>
            </a:r>
            <a:r>
              <a:rPr lang="de-DE" dirty="0"/>
              <a:t> (</a:t>
            </a:r>
            <a:r>
              <a:rPr lang="de-DE" dirty="0">
                <a:solidFill>
                  <a:schemeClr val="tx2"/>
                </a:solidFill>
              </a:rPr>
              <a:t>S</a:t>
            </a:r>
            <a:r>
              <a:rPr lang="de-DE" dirty="0"/>
              <a:t>RF </a:t>
            </a:r>
            <a:r>
              <a:rPr lang="de-DE" dirty="0" err="1">
                <a:solidFill>
                  <a:schemeClr val="tx2"/>
                </a:solidFill>
              </a:rPr>
              <a:t>E</a:t>
            </a:r>
            <a:r>
              <a:rPr lang="de-DE" dirty="0" err="1"/>
              <a:t>lectron</a:t>
            </a:r>
            <a:r>
              <a:rPr lang="de-DE" dirty="0"/>
              <a:t> </a:t>
            </a:r>
            <a:r>
              <a:rPr lang="de-DE" dirty="0" err="1">
                <a:solidFill>
                  <a:schemeClr val="tx2"/>
                </a:solidFill>
              </a:rPr>
              <a:t>A</a:t>
            </a:r>
            <a:r>
              <a:rPr lang="de-DE" dirty="0" err="1"/>
              <a:t>ccelerator</a:t>
            </a:r>
            <a:r>
              <a:rPr lang="de-DE" dirty="0"/>
              <a:t> </a:t>
            </a:r>
            <a:r>
              <a:rPr lang="de-DE" dirty="0" err="1">
                <a:solidFill>
                  <a:schemeClr val="tx2"/>
                </a:solidFill>
              </a:rPr>
              <a:t>LAB</a:t>
            </a:r>
            <a:r>
              <a:rPr lang="de-DE" dirty="0" err="1"/>
              <a:t>oratory</a:t>
            </a:r>
            <a:r>
              <a:rPr lang="de-DE" dirty="0"/>
              <a:t>)</a:t>
            </a:r>
            <a:endParaRPr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E412B47-17BA-4EF1-9010-CA83CF894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outlook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F2E9238-12C2-421B-886E-65BB5A234271}"/>
              </a:ext>
            </a:extLst>
          </p:cNvPr>
          <p:cNvSpPr txBox="1"/>
          <p:nvPr/>
        </p:nvSpPr>
        <p:spPr>
          <a:xfrm>
            <a:off x="458023" y="1864294"/>
            <a:ext cx="11923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4289" lvl="1" indent="-457189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Completion of the injector and </a:t>
            </a:r>
            <a:r>
              <a:rPr lang="en-US" sz="1600" dirty="0" err="1">
                <a:solidFill>
                  <a:schemeClr val="tx2"/>
                </a:solidFill>
                <a:latin typeface="+mn-lt"/>
              </a:rPr>
              <a:t>linac</a:t>
            </a:r>
            <a:r>
              <a:rPr lang="en-US" sz="1600" dirty="0">
                <a:solidFill>
                  <a:schemeClr val="tx2"/>
                </a:solidFill>
                <a:latin typeface="+mn-lt"/>
              </a:rPr>
              <a:t>/dump lines: </a:t>
            </a:r>
            <a:r>
              <a:rPr lang="en-US" sz="1600" dirty="0">
                <a:latin typeface="+mn-lt"/>
              </a:rPr>
              <a:t>Commissioning Injector with beam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(up to 5-10 mA, up to few 100 </a:t>
            </a:r>
            <a:r>
              <a:rPr lang="en-US" sz="1600" dirty="0" err="1">
                <a:latin typeface="+mn-lt"/>
              </a:rPr>
              <a:t>pC</a:t>
            </a:r>
            <a:r>
              <a:rPr lang="en-US" sz="1600" dirty="0">
                <a:latin typeface="+mn-lt"/>
              </a:rPr>
              <a:t>, up to 6.5 MeV)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  <a:p>
            <a:pPr marL="1094289" lvl="1" indent="-457189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UED experiment </a:t>
            </a:r>
            <a:r>
              <a:rPr lang="en-US" sz="1600" dirty="0">
                <a:latin typeface="+mn-lt"/>
                <a:sym typeface="Wingdings" panose="05000000000000000000" pitchFamily="2" charset="2"/>
              </a:rPr>
              <a:t> Aiming for shortest pulses, synchronization, exact LLRF control</a:t>
            </a:r>
          </a:p>
          <a:p>
            <a:pPr marL="1094289" lvl="1" indent="-457189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1600" dirty="0">
                <a:sym typeface="Wingdings" panose="05000000000000000000" pitchFamily="2" charset="2"/>
              </a:rPr>
              <a:t>Offer the injector as a testbed to test and commission </a:t>
            </a:r>
            <a:r>
              <a:rPr 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AI/machine learning techniques, digital</a:t>
            </a:r>
            <a:br>
              <a:rPr lang="en-US" sz="1600" dirty="0">
                <a:solidFill>
                  <a:schemeClr val="tx2"/>
                </a:solidFill>
                <a:sym typeface="Wingdings" panose="05000000000000000000" pitchFamily="2" charset="2"/>
              </a:rPr>
            </a:br>
            <a:r>
              <a:rPr 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twins</a:t>
            </a:r>
            <a:r>
              <a:rPr lang="en-US" sz="1600" dirty="0">
                <a:sym typeface="Wingdings" panose="05000000000000000000" pitchFamily="2" charset="2"/>
              </a:rPr>
              <a:t>, as long as </a:t>
            </a:r>
            <a:r>
              <a:rPr lang="en-US" sz="1600" dirty="0" err="1">
                <a:sym typeface="Wingdings" panose="05000000000000000000" pitchFamily="2" charset="2"/>
              </a:rPr>
              <a:t>Linac</a:t>
            </a:r>
            <a:r>
              <a:rPr lang="en-US" sz="1600" dirty="0">
                <a:sym typeface="Wingdings" panose="05000000000000000000" pitchFamily="2" charset="2"/>
              </a:rPr>
              <a:t> gap is open: </a:t>
            </a:r>
            <a:r>
              <a:rPr 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Test area for (S)RF cavities</a:t>
            </a:r>
            <a:r>
              <a:rPr lang="en-US" sz="1600" dirty="0">
                <a:sym typeface="Wingdings" panose="05000000000000000000" pitchFamily="2" charset="2"/>
              </a:rPr>
              <a:t>, modules (e.g. MESA) </a:t>
            </a:r>
            <a:endParaRPr lang="en-US" sz="1600" dirty="0">
              <a:latin typeface="+mn-lt"/>
            </a:endParaRPr>
          </a:p>
          <a:p>
            <a:pPr marL="1094289" lvl="1" indent="-457189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1600" dirty="0">
                <a:latin typeface="+mn-lt"/>
              </a:rPr>
              <a:t>Map the complete attainable injector phase space for many applications: </a:t>
            </a:r>
            <a:r>
              <a:rPr lang="en-US" sz="1600" dirty="0">
                <a:solidFill>
                  <a:schemeClr val="tx2"/>
                </a:solidFill>
                <a:latin typeface="+mn-lt"/>
              </a:rPr>
              <a:t>From FEL, </a:t>
            </a:r>
            <a:r>
              <a:rPr lang="en-US" sz="1600" dirty="0">
                <a:solidFill>
                  <a:schemeClr val="accent3"/>
                </a:solidFill>
                <a:latin typeface="+mn-lt"/>
              </a:rPr>
              <a:t>UED</a:t>
            </a:r>
            <a:r>
              <a:rPr lang="en-US" sz="1600" dirty="0">
                <a:solidFill>
                  <a:schemeClr val="tx2"/>
                </a:solidFill>
                <a:latin typeface="+mn-lt"/>
              </a:rPr>
              <a:t> to HEP</a:t>
            </a:r>
          </a:p>
          <a:p>
            <a:pPr marL="1094289" lvl="1" indent="-457189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1600" dirty="0"/>
              <a:t>Testing of new diagnostics, acceleration concepts and controls</a:t>
            </a:r>
            <a:endParaRPr lang="en-US" sz="1600" dirty="0">
              <a:latin typeface="+mn-lt"/>
            </a:endParaRPr>
          </a:p>
          <a:p>
            <a:pPr marL="1094289" lvl="1" indent="-457189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1600" dirty="0"/>
              <a:t>Collaborate with external partners for a 100 mA compatible </a:t>
            </a:r>
            <a:r>
              <a:rPr lang="en-US" sz="1600" dirty="0" err="1"/>
              <a:t>Linac</a:t>
            </a:r>
            <a:r>
              <a:rPr lang="en-US" sz="1600" dirty="0"/>
              <a:t> module in most</a:t>
            </a:r>
            <a:br>
              <a:rPr lang="en-US" sz="1600" dirty="0"/>
            </a:br>
            <a:r>
              <a:rPr lang="en-US" sz="1600" dirty="0"/>
              <a:t>efficient design: Combine 4K operation with FE-FRT tuner to minimize </a:t>
            </a:r>
            <a:r>
              <a:rPr lang="en-US" sz="1600" dirty="0" err="1"/>
              <a:t>Cryo</a:t>
            </a:r>
            <a:r>
              <a:rPr lang="en-US" sz="1600" dirty="0"/>
              <a:t> and RF power consumption</a:t>
            </a:r>
          </a:p>
          <a:p>
            <a:pPr marL="1094289" lvl="1" indent="-457189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1600" dirty="0">
                <a:latin typeface="+mn-lt"/>
              </a:rPr>
              <a:t>Contribute to the</a:t>
            </a:r>
            <a:r>
              <a:rPr lang="en-US" sz="1600" dirty="0">
                <a:solidFill>
                  <a:schemeClr val="accent1"/>
                </a:solidFill>
                <a:latin typeface="+mn-lt"/>
              </a:rPr>
              <a:t> European ERL Roadmap in collaboration with PERLE </a:t>
            </a:r>
            <a:r>
              <a:rPr lang="en-US" sz="1600" dirty="0">
                <a:latin typeface="+mn-lt"/>
              </a:rPr>
              <a:t>with Injector and </a:t>
            </a:r>
            <a:r>
              <a:rPr lang="en-US" sz="1600" dirty="0" err="1">
                <a:latin typeface="+mn-lt"/>
              </a:rPr>
              <a:t>Linac</a:t>
            </a:r>
            <a:r>
              <a:rPr lang="en-US" sz="1600" dirty="0">
                <a:latin typeface="+mn-lt"/>
              </a:rPr>
              <a:t> studies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29BE712-B8EA-40C2-AD25-68A029ABF31C}"/>
              </a:ext>
            </a:extLst>
          </p:cNvPr>
          <p:cNvGrpSpPr/>
          <p:nvPr/>
        </p:nvGrpSpPr>
        <p:grpSpPr>
          <a:xfrm>
            <a:off x="401758" y="5037959"/>
            <a:ext cx="9774643" cy="1683818"/>
            <a:chOff x="401758" y="5037959"/>
            <a:chExt cx="9774643" cy="1683818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3085E845-1E22-4AF9-AB7F-823342C2A8C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91486" y="5037959"/>
              <a:ext cx="8784915" cy="1432664"/>
              <a:chOff x="10633" y="1329025"/>
              <a:chExt cx="12296797" cy="2005388"/>
            </a:xfrm>
          </p:grpSpPr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9892CEF7-8099-428B-8B24-C56CB63E5791}"/>
                  </a:ext>
                </a:extLst>
              </p:cNvPr>
              <p:cNvGrpSpPr/>
              <p:nvPr/>
            </p:nvGrpSpPr>
            <p:grpSpPr>
              <a:xfrm>
                <a:off x="10633" y="1329025"/>
                <a:ext cx="12192000" cy="2005388"/>
                <a:chOff x="-10292" y="305405"/>
                <a:chExt cx="12192000" cy="2005388"/>
              </a:xfrm>
            </p:grpSpPr>
            <p:pic>
              <p:nvPicPr>
                <p:cNvPr id="32" name="Grafik 31">
                  <a:extLst>
                    <a:ext uri="{FF2B5EF4-FFF2-40B4-BE49-F238E27FC236}">
                      <a16:creationId xmlns:a16="http://schemas.microsoft.com/office/drawing/2014/main" id="{AD272CFD-49C8-4268-BC61-45A1F84752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10292" y="305406"/>
                  <a:ext cx="12192000" cy="2005387"/>
                </a:xfrm>
                <a:prstGeom prst="rect">
                  <a:avLst/>
                </a:prstGeom>
              </p:spPr>
            </p:pic>
            <p:sp>
              <p:nvSpPr>
                <p:cNvPr id="33" name="Rechteck 32">
                  <a:extLst>
                    <a:ext uri="{FF2B5EF4-FFF2-40B4-BE49-F238E27FC236}">
                      <a16:creationId xmlns:a16="http://schemas.microsoft.com/office/drawing/2014/main" id="{EB1705B6-A906-4955-B395-E04DF5AE80C6}"/>
                    </a:ext>
                  </a:extLst>
                </p:cNvPr>
                <p:cNvSpPr/>
                <p:nvPr/>
              </p:nvSpPr>
              <p:spPr>
                <a:xfrm>
                  <a:off x="-10292" y="1885949"/>
                  <a:ext cx="1119955" cy="4248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Rechteck 33">
                  <a:extLst>
                    <a:ext uri="{FF2B5EF4-FFF2-40B4-BE49-F238E27FC236}">
                      <a16:creationId xmlns:a16="http://schemas.microsoft.com/office/drawing/2014/main" id="{537DE718-C8BF-452D-A830-0BB4E8BEFDF8}"/>
                    </a:ext>
                  </a:extLst>
                </p:cNvPr>
                <p:cNvSpPr/>
                <p:nvPr/>
              </p:nvSpPr>
              <p:spPr>
                <a:xfrm>
                  <a:off x="-10292" y="305405"/>
                  <a:ext cx="123825" cy="189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Rechteck 34">
                  <a:extLst>
                    <a:ext uri="{FF2B5EF4-FFF2-40B4-BE49-F238E27FC236}">
                      <a16:creationId xmlns:a16="http://schemas.microsoft.com/office/drawing/2014/main" id="{28A1422C-44B2-4785-93DD-B45828D8B0C1}"/>
                    </a:ext>
                  </a:extLst>
                </p:cNvPr>
                <p:cNvSpPr/>
                <p:nvPr/>
              </p:nvSpPr>
              <p:spPr>
                <a:xfrm>
                  <a:off x="11725275" y="305405"/>
                  <a:ext cx="456433" cy="189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FB20F93F-5DD9-4318-BD11-AB8C3D741FFD}"/>
                  </a:ext>
                </a:extLst>
              </p:cNvPr>
              <p:cNvSpPr txBox="1"/>
              <p:nvPr/>
            </p:nvSpPr>
            <p:spPr>
              <a:xfrm>
                <a:off x="1583898" y="1455733"/>
                <a:ext cx="7024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SRF Gun</a:t>
                </a:r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379774D8-AFB5-4621-97C0-29CF71D47E98}"/>
                  </a:ext>
                </a:extLst>
              </p:cNvPr>
              <p:cNvSpPr txBox="1"/>
              <p:nvPr/>
            </p:nvSpPr>
            <p:spPr>
              <a:xfrm>
                <a:off x="4109191" y="1455733"/>
                <a:ext cx="9298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SRF Booster</a:t>
                </a:r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B3CD6BDC-6278-4771-A9F8-12405489C1D3}"/>
                  </a:ext>
                </a:extLst>
              </p:cNvPr>
              <p:cNvSpPr txBox="1"/>
              <p:nvPr/>
            </p:nvSpPr>
            <p:spPr>
              <a:xfrm>
                <a:off x="10890439" y="1414535"/>
                <a:ext cx="14169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FOMZ1ZAF at 12.69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dirty="0">
                    <a:solidFill>
                      <a:srgbClr val="FF0000"/>
                    </a:solidFill>
                    <a:latin typeface="Calibri" panose="020F0502020204030204"/>
                  </a:rPr>
                  <a:t>UED </a:t>
                </a:r>
                <a:r>
                  <a:rPr lang="de-DE" sz="1200" dirty="0" err="1">
                    <a:solidFill>
                      <a:srgbClr val="FF0000"/>
                    </a:solidFill>
                    <a:latin typeface="Calibri" panose="020F0502020204030204"/>
                  </a:rPr>
                  <a:t>Detector</a:t>
                </a: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691AD4B5-8B6E-4053-BDF5-F34E69F88E48}"/>
                  </a:ext>
                </a:extLst>
              </p:cNvPr>
              <p:cNvSpPr/>
              <p:nvPr/>
            </p:nvSpPr>
            <p:spPr>
              <a:xfrm>
                <a:off x="2933923" y="2039620"/>
                <a:ext cx="45719" cy="632178"/>
              </a:xfrm>
              <a:prstGeom prst="rect">
                <a:avLst/>
              </a:prstGeom>
              <a:solidFill>
                <a:srgbClr val="FF0000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F21C2A94-A144-450A-A607-0069D5E7FB5A}"/>
                  </a:ext>
                </a:extLst>
              </p:cNvPr>
              <p:cNvSpPr txBox="1"/>
              <p:nvPr/>
            </p:nvSpPr>
            <p:spPr>
              <a:xfrm>
                <a:off x="2541354" y="1455733"/>
                <a:ext cx="8413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FCUPZGAF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Aperture</a:t>
                </a:r>
              </a:p>
            </p:txBody>
          </p:sp>
          <p:sp>
            <p:nvSpPr>
              <p:cNvPr id="27" name="Rechteck 26">
                <a:extLst>
                  <a:ext uri="{FF2B5EF4-FFF2-40B4-BE49-F238E27FC236}">
                    <a16:creationId xmlns:a16="http://schemas.microsoft.com/office/drawing/2014/main" id="{15E845AF-8386-4882-AC1A-BB3FF9F1EF08}"/>
                  </a:ext>
                </a:extLst>
              </p:cNvPr>
              <p:cNvSpPr/>
              <p:nvPr/>
            </p:nvSpPr>
            <p:spPr>
              <a:xfrm>
                <a:off x="6917351" y="2042494"/>
                <a:ext cx="131383" cy="632178"/>
              </a:xfrm>
              <a:prstGeom prst="rect">
                <a:avLst/>
              </a:prstGeom>
              <a:solidFill>
                <a:srgbClr val="FF0000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80706829-4FE6-4425-B613-B88D92310948}"/>
                  </a:ext>
                </a:extLst>
              </p:cNvPr>
              <p:cNvSpPr txBox="1"/>
              <p:nvPr/>
            </p:nvSpPr>
            <p:spPr>
              <a:xfrm>
                <a:off x="6070681" y="1458607"/>
                <a:ext cx="18040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FOMZ1MAF at 7.64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noProof="0">
                    <a:solidFill>
                      <a:srgbClr val="FF0000"/>
                    </a:solidFill>
                    <a:latin typeface="Calibri" panose="020F0502020204030204"/>
                  </a:rPr>
                  <a:t> UED Target &amp; Viewscreen</a:t>
                </a: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4A6DC7F0-F4BB-4266-BC29-B2B470C4D3DD}"/>
                  </a:ext>
                </a:extLst>
              </p:cNvPr>
              <p:cNvSpPr/>
              <p:nvPr/>
            </p:nvSpPr>
            <p:spPr>
              <a:xfrm>
                <a:off x="10654961" y="2024206"/>
                <a:ext cx="131383" cy="632178"/>
              </a:xfrm>
              <a:prstGeom prst="rect">
                <a:avLst/>
              </a:prstGeom>
              <a:solidFill>
                <a:srgbClr val="FF0000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hteck 29">
                <a:extLst>
                  <a:ext uri="{FF2B5EF4-FFF2-40B4-BE49-F238E27FC236}">
                    <a16:creationId xmlns:a16="http://schemas.microsoft.com/office/drawing/2014/main" id="{B5E69064-A7FB-4628-94E7-23173046ADB7}"/>
                  </a:ext>
                </a:extLst>
              </p:cNvPr>
              <p:cNvSpPr/>
              <p:nvPr/>
            </p:nvSpPr>
            <p:spPr>
              <a:xfrm>
                <a:off x="6588059" y="2023448"/>
                <a:ext cx="131383" cy="632178"/>
              </a:xfrm>
              <a:prstGeom prst="rect">
                <a:avLst/>
              </a:prstGeom>
              <a:solidFill>
                <a:schemeClr val="accent6">
                  <a:alpha val="2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9DCBE7AC-5D41-4EA3-A951-DEB81C983A8D}"/>
                  </a:ext>
                </a:extLst>
              </p:cNvPr>
              <p:cNvSpPr txBox="1"/>
              <p:nvPr/>
            </p:nvSpPr>
            <p:spPr>
              <a:xfrm>
                <a:off x="6154254" y="2883583"/>
                <a:ext cx="998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>
                    <a:solidFill>
                      <a:schemeClr val="accent6"/>
                    </a:solidFill>
                  </a:rPr>
                  <a:t>Solenoid</a:t>
                </a:r>
              </a:p>
            </p:txBody>
          </p:sp>
        </p:grp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E613A977-3736-42DE-8EC4-05E58411B1E0}"/>
                </a:ext>
              </a:extLst>
            </p:cNvPr>
            <p:cNvSpPr txBox="1"/>
            <p:nvPr/>
          </p:nvSpPr>
          <p:spPr>
            <a:xfrm>
              <a:off x="401758" y="6075446"/>
              <a:ext cx="25011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U</a:t>
              </a:r>
              <a:r>
                <a:rPr lang="en-US" dirty="0"/>
                <a:t>ltrafast </a:t>
              </a:r>
              <a:r>
                <a:rPr lang="en-US" dirty="0">
                  <a:solidFill>
                    <a:schemeClr val="accent3"/>
                  </a:solidFill>
                </a:rPr>
                <a:t>E</a:t>
              </a:r>
              <a:r>
                <a:rPr lang="en-US" dirty="0"/>
                <a:t>lectron</a:t>
              </a:r>
            </a:p>
            <a:p>
              <a:r>
                <a:rPr lang="en-US" dirty="0">
                  <a:solidFill>
                    <a:schemeClr val="accent3"/>
                  </a:solidFill>
                </a:rPr>
                <a:t>D</a:t>
              </a:r>
              <a:r>
                <a:rPr lang="en-US" dirty="0"/>
                <a:t>iffraction modifications</a:t>
              </a:r>
              <a:endParaRPr lang="de-DE" dirty="0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784272C-65AE-4D31-8D7B-B8D53BC279AB}"/>
              </a:ext>
            </a:extLst>
          </p:cNvPr>
          <p:cNvGrpSpPr/>
          <p:nvPr/>
        </p:nvGrpSpPr>
        <p:grpSpPr>
          <a:xfrm>
            <a:off x="9890820" y="207687"/>
            <a:ext cx="2379987" cy="3699318"/>
            <a:chOff x="9889675" y="322184"/>
            <a:chExt cx="2379987" cy="3699318"/>
          </a:xfrm>
        </p:grpSpPr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F70230F0-55FC-433C-9AA6-9E7AFC1CB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8444075" y="1767784"/>
              <a:ext cx="3699318" cy="808117"/>
            </a:xfrm>
            <a:prstGeom prst="rect">
              <a:avLst/>
            </a:prstGeom>
          </p:spPr>
        </p:pic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566327F2-2592-4C1B-918F-954AC1578742}"/>
                </a:ext>
              </a:extLst>
            </p:cNvPr>
            <p:cNvSpPr txBox="1"/>
            <p:nvPr/>
          </p:nvSpPr>
          <p:spPr>
            <a:xfrm>
              <a:off x="10569388" y="1131011"/>
              <a:ext cx="17002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FE-FRT, courtesy</a:t>
              </a:r>
              <a:br>
                <a:rPr lang="en-US" dirty="0"/>
              </a:br>
              <a:r>
                <a:rPr lang="en-US" dirty="0"/>
                <a:t>N. Shipman</a:t>
              </a:r>
              <a:br>
                <a:rPr lang="en-US" dirty="0"/>
              </a:br>
              <a:r>
                <a:rPr lang="en-US" dirty="0"/>
                <a:t>CERN</a:t>
              </a:r>
              <a:endParaRPr lang="de-DE" dirty="0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CDDDFBFA-5020-4A0F-9527-77632D50A770}"/>
              </a:ext>
            </a:extLst>
          </p:cNvPr>
          <p:cNvSpPr txBox="1"/>
          <p:nvPr/>
        </p:nvSpPr>
        <p:spPr>
          <a:xfrm>
            <a:off x="718509" y="1237152"/>
            <a:ext cx="6762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want to open the machine up to internal and external applications</a:t>
            </a:r>
            <a:br>
              <a:rPr lang="en-US" dirty="0"/>
            </a:br>
            <a:r>
              <a:rPr lang="en-US" dirty="0"/>
              <a:t>within Helmholtz ARD program and beyond: </a:t>
            </a:r>
          </a:p>
          <a:p>
            <a:endParaRPr lang="de-DE" dirty="0"/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8146E886-ACB3-3546-FCF1-AE16C7D40CDB}"/>
              </a:ext>
            </a:extLst>
          </p:cNvPr>
          <p:cNvSpPr/>
          <p:nvPr/>
        </p:nvSpPr>
        <p:spPr>
          <a:xfrm>
            <a:off x="923731" y="4511351"/>
            <a:ext cx="1670179" cy="3685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AF5DD8A-80F4-6470-0318-61D1E0D0AD29}"/>
              </a:ext>
            </a:extLst>
          </p:cNvPr>
          <p:cNvSpPr/>
          <p:nvPr/>
        </p:nvSpPr>
        <p:spPr>
          <a:xfrm>
            <a:off x="2902956" y="4418839"/>
            <a:ext cx="6940840" cy="606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Dual approach: Develop on SRF injector and follow up on </a:t>
            </a:r>
            <a:r>
              <a:rPr lang="en-US" dirty="0" err="1"/>
              <a:t>Linac</a:t>
            </a:r>
            <a:r>
              <a:rPr lang="en-US" dirty="0"/>
              <a:t> studies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6427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  <p:bldP spid="7" grpId="0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F67F19E7-5C66-419B-8ED5-D0B557C6C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98" y="148891"/>
            <a:ext cx="1117064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>
              <a:defRPr/>
            </a:pPr>
            <a:r>
              <a:rPr lang="en-GB" sz="2667" b="0">
                <a:solidFill>
                  <a:srgbClr val="BCD233"/>
                </a:solidFill>
                <a:latin typeface="Source Sans Pro" panose="020B0503030403020204" pitchFamily="34" charset="0"/>
                <a:cs typeface="Arial"/>
              </a:rPr>
              <a:t>The dream: Opening up SEALAB</a:t>
            </a:r>
            <a:endParaRPr lang="en-GB" sz="2667" b="0" dirty="0">
              <a:solidFill>
                <a:srgbClr val="BCD233"/>
              </a:solidFill>
              <a:latin typeface="Source Sans Pro" panose="020B0503030403020204" pitchFamily="34" charset="0"/>
              <a:cs typeface="Arial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B5C1943-B5F5-44B3-8B73-DA9DBB3E088D}"/>
              </a:ext>
            </a:extLst>
          </p:cNvPr>
          <p:cNvSpPr txBox="1"/>
          <p:nvPr/>
        </p:nvSpPr>
        <p:spPr>
          <a:xfrm>
            <a:off x="341097" y="588289"/>
            <a:ext cx="943719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867" dirty="0">
                <a:solidFill>
                  <a:srgbClr val="00589C"/>
                </a:solidFill>
                <a:latin typeface="Source Sans Pro" panose="020B0503030403020204" pitchFamily="34" charset="0"/>
              </a:rPr>
              <a:t>An accelerator test facility [3] with pilot application experiments, a multi-science factory [1,2]</a:t>
            </a:r>
            <a:endParaRPr lang="en-GB" sz="1867" dirty="0">
              <a:solidFill>
                <a:srgbClr val="00589C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29F9606A-E8C5-FCA9-F04B-84BB0708C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341"/>
            <a:ext cx="7175341" cy="3587671"/>
          </a:xfrm>
          <a:prstGeom prst="rect">
            <a:avLst/>
          </a:prstGeom>
        </p:spPr>
      </p:pic>
      <p:sp>
        <p:nvSpPr>
          <p:cNvPr id="60" name="Textfeld 59">
            <a:extLst>
              <a:ext uri="{FF2B5EF4-FFF2-40B4-BE49-F238E27FC236}">
                <a16:creationId xmlns:a16="http://schemas.microsoft.com/office/drawing/2014/main" id="{A2DA33E3-FEC0-AF4D-9A9D-E55E2E611791}"/>
              </a:ext>
            </a:extLst>
          </p:cNvPr>
          <p:cNvSpPr txBox="1"/>
          <p:nvPr/>
        </p:nvSpPr>
        <p:spPr>
          <a:xfrm>
            <a:off x="0" y="5059073"/>
            <a:ext cx="3964309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33" dirty="0">
                <a:latin typeface="Source Sans Pro" panose="020B0503030403020204" pitchFamily="34" charset="0"/>
                <a:ea typeface="Source Sans Pro" panose="020B0503030403020204" pitchFamily="34" charset="0"/>
              </a:rPr>
              <a:t>[1] T. Kamps et al., </a:t>
            </a:r>
            <a:r>
              <a:rPr lang="en-US" sz="1333" dirty="0">
                <a:latin typeface="Source Sans Pro" panose="020B0503030403020204" pitchFamily="34" charset="0"/>
                <a:ea typeface="Source Sans Pro" panose="020B0503030403020204" pitchFamily="34" charset="0"/>
              </a:rPr>
              <a:t>arXiv:1910.00881v2 [</a:t>
            </a:r>
            <a:r>
              <a:rPr lang="en-US" sz="1333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physics.acc-ph</a:t>
            </a:r>
            <a:r>
              <a:rPr lang="en-US" sz="1333" dirty="0">
                <a:latin typeface="Source Sans Pro" panose="020B0503030403020204" pitchFamily="34" charset="0"/>
                <a:ea typeface="Source Sans Pro" panose="020B0503030403020204" pitchFamily="34" charset="0"/>
              </a:rPr>
              <a:t>] 8 Jan 2020</a:t>
            </a:r>
            <a:endParaRPr lang="de-DE" sz="1333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de-DE" sz="1333" dirty="0">
                <a:latin typeface="Source Sans Pro" panose="020B0503030403020204" pitchFamily="34" charset="0"/>
                <a:ea typeface="Source Sans Pro" panose="020B0503030403020204" pitchFamily="34" charset="0"/>
              </a:rPr>
              <a:t>[2] J.-G. Hwang et al., J. Korean Phys. </a:t>
            </a:r>
            <a:r>
              <a:rPr lang="de-DE" sz="1333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Soc</a:t>
            </a:r>
            <a:r>
              <a:rPr lang="de-DE" sz="1333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77, 337–343 (2020). </a:t>
            </a:r>
            <a:r>
              <a:rPr lang="de-DE" sz="1333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https://doi.org/10.3938/jkps.77.337</a:t>
            </a:r>
            <a:endParaRPr lang="de-DE" sz="1333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de-DE" sz="1333" dirty="0">
                <a:latin typeface="Source Sans Pro" panose="020B0503030403020204" pitchFamily="34" charset="0"/>
                <a:ea typeface="Source Sans Pro" panose="020B0503030403020204" pitchFamily="34" charset="0"/>
              </a:rPr>
              <a:t>[3] A. Neumann et al., IPAC 2022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EAA4672-E275-9818-02F8-2B98CD5CE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765" y="4511626"/>
            <a:ext cx="4034695" cy="221282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7CE8CF4-B491-1E6B-F683-66809A63D73D}"/>
              </a:ext>
            </a:extLst>
          </p:cNvPr>
          <p:cNvSpPr txBox="1"/>
          <p:nvPr/>
        </p:nvSpPr>
        <p:spPr>
          <a:xfrm>
            <a:off x="7129707" y="1234528"/>
            <a:ext cx="48820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Arial" charset="0"/>
                <a:cs typeface="Arial" charset="0"/>
              </a:rPr>
              <a:t>bERLinPro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offers potentially a large range of beam parameters due to its two</a:t>
            </a:r>
            <a:b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photo-cathode laser systems (50 MHz, 1.3 GHz) and their macro-pulse capabilities</a:t>
            </a:r>
          </a:p>
          <a:p>
            <a:pPr marL="380990" indent="-38099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As long as there is no </a:t>
            </a:r>
            <a:r>
              <a:rPr lang="en-US" dirty="0" err="1">
                <a:solidFill>
                  <a:srgbClr val="000000"/>
                </a:solidFill>
                <a:latin typeface="Arial" charset="0"/>
                <a:cs typeface="Arial" charset="0"/>
              </a:rPr>
              <a:t>Linac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installed within the ERL </a:t>
            </a:r>
            <a:r>
              <a:rPr lang="en-US" dirty="0" err="1">
                <a:solidFill>
                  <a:srgbClr val="000000"/>
                </a:solidFill>
                <a:latin typeface="Arial" charset="0"/>
                <a:cs typeface="Arial" charset="0"/>
              </a:rPr>
              <a:t>recirculator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, this can be</a:t>
            </a:r>
            <a:b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used as a passive beam (no effective acceleration) test stand.</a:t>
            </a:r>
          </a:p>
          <a:p>
            <a:pPr marL="380990" indent="-38099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Adaptation to the existing cryogenic installations and particulate free installations are the key for success</a:t>
            </a:r>
            <a:endParaRPr lang="de-DE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Grafik 4" descr="Ein Bild, das drinnen, Decke enthält.&#10;&#10;Automatisch generierte Beschreibung">
            <a:extLst>
              <a:ext uri="{FF2B5EF4-FFF2-40B4-BE49-F238E27FC236}">
                <a16:creationId xmlns:a16="http://schemas.microsoft.com/office/drawing/2014/main" id="{4B8ACBC2-D670-E216-E802-930E301052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608" y="4373849"/>
            <a:ext cx="3024999" cy="2268749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36D56E3-2779-8AB0-CFD7-87788FDE47CC}"/>
              </a:ext>
            </a:extLst>
          </p:cNvPr>
          <p:cNvGrpSpPr/>
          <p:nvPr/>
        </p:nvGrpSpPr>
        <p:grpSpPr>
          <a:xfrm>
            <a:off x="667138" y="767056"/>
            <a:ext cx="2827176" cy="823813"/>
            <a:chOff x="667138" y="767056"/>
            <a:chExt cx="2827176" cy="823813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4D6F0384-77C8-8CB1-6098-B017AF5068C4}"/>
                </a:ext>
              </a:extLst>
            </p:cNvPr>
            <p:cNvSpPr txBox="1"/>
            <p:nvPr/>
          </p:nvSpPr>
          <p:spPr>
            <a:xfrm>
              <a:off x="667138" y="767056"/>
              <a:ext cx="1697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Requires a </a:t>
              </a:r>
              <a:r>
                <a:rPr lang="en-US" dirty="0" err="1"/>
                <a:t>Linac</a:t>
              </a:r>
              <a:endParaRPr lang="de-DE" dirty="0"/>
            </a:p>
          </p:txBody>
        </p: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C886CE5D-2910-DD6F-5E72-94472323E551}"/>
                </a:ext>
              </a:extLst>
            </p:cNvPr>
            <p:cNvCxnSpPr>
              <a:stCxn id="7" idx="2"/>
            </p:cNvCxnSpPr>
            <p:nvPr/>
          </p:nvCxnSpPr>
          <p:spPr>
            <a:xfrm flipH="1">
              <a:off x="933061" y="1136388"/>
              <a:ext cx="582707" cy="45448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64247789-B605-82E2-D6F9-9832F12961A9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1515768" y="1136388"/>
              <a:ext cx="662930" cy="454481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9ECCC6E4-A819-503D-93F2-CCCD66175148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1515768" y="1136388"/>
              <a:ext cx="1978546" cy="263204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040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F67F19E7-5C66-419B-8ED5-D0B557C6C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98" y="148891"/>
            <a:ext cx="1117064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>
              <a:defRPr/>
            </a:pPr>
            <a:r>
              <a:rPr lang="en-GB" sz="2667" b="0">
                <a:solidFill>
                  <a:srgbClr val="BCD233"/>
                </a:solidFill>
                <a:latin typeface="Source Sans Pro" panose="020B0503030403020204" pitchFamily="34" charset="0"/>
                <a:cs typeface="Arial"/>
              </a:rPr>
              <a:t>Ultra-fast scattering experiments with the SRF photoinjector</a:t>
            </a:r>
            <a:endParaRPr lang="en-GB" sz="2667" b="0" dirty="0">
              <a:solidFill>
                <a:srgbClr val="BCD233"/>
              </a:solidFill>
              <a:latin typeface="Source Sans Pro" panose="020B0503030403020204" pitchFamily="34" charset="0"/>
              <a:cs typeface="Arial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B5C1943-B5F5-44B3-8B73-DA9DBB3E088D}"/>
              </a:ext>
            </a:extLst>
          </p:cNvPr>
          <p:cNvSpPr txBox="1"/>
          <p:nvPr/>
        </p:nvSpPr>
        <p:spPr>
          <a:xfrm>
            <a:off x="341097" y="622407"/>
            <a:ext cx="718818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867" dirty="0">
                <a:solidFill>
                  <a:srgbClr val="00589C"/>
                </a:solidFill>
                <a:latin typeface="Source Sans Pro" panose="020B0503030403020204" pitchFamily="34" charset="0"/>
              </a:rPr>
              <a:t>Many ARD aspects: SRF, beam dynamics, instrumentation, controls, …</a:t>
            </a:r>
            <a:endParaRPr lang="en-GB" sz="1867" dirty="0">
              <a:solidFill>
                <a:srgbClr val="00589C"/>
              </a:solidFill>
              <a:latin typeface="Source Sans Pro" panose="020B0503030403020204" pitchFamily="34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36593A0-6E6E-CB5B-2817-5AB7773BA427}"/>
              </a:ext>
            </a:extLst>
          </p:cNvPr>
          <p:cNvGrpSpPr>
            <a:grpSpLocks noChangeAspect="1"/>
          </p:cNvGrpSpPr>
          <p:nvPr/>
        </p:nvGrpSpPr>
        <p:grpSpPr>
          <a:xfrm>
            <a:off x="350793" y="1013337"/>
            <a:ext cx="11219137" cy="2364344"/>
            <a:chOff x="10633" y="1329025"/>
            <a:chExt cx="12192000" cy="2569376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DC0AC49E-628F-4DC3-789B-39E67BBB7B80}"/>
                </a:ext>
              </a:extLst>
            </p:cNvPr>
            <p:cNvGrpSpPr/>
            <p:nvPr/>
          </p:nvGrpSpPr>
          <p:grpSpPr>
            <a:xfrm>
              <a:off x="10633" y="1329025"/>
              <a:ext cx="12192000" cy="2005388"/>
              <a:chOff x="-10292" y="305405"/>
              <a:chExt cx="12192000" cy="2005388"/>
            </a:xfrm>
          </p:grpSpPr>
          <p:pic>
            <p:nvPicPr>
              <p:cNvPr id="91" name="Grafik 90">
                <a:extLst>
                  <a:ext uri="{FF2B5EF4-FFF2-40B4-BE49-F238E27FC236}">
                    <a16:creationId xmlns:a16="http://schemas.microsoft.com/office/drawing/2014/main" id="{6DADC4B4-9E9C-FEBB-1C49-E44D17DD1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0292" y="305406"/>
                <a:ext cx="12192000" cy="2005387"/>
              </a:xfrm>
              <a:prstGeom prst="rect">
                <a:avLst/>
              </a:prstGeom>
            </p:spPr>
          </p:pic>
          <p:sp>
            <p:nvSpPr>
              <p:cNvPr id="92" name="Rechteck 91">
                <a:extLst>
                  <a:ext uri="{FF2B5EF4-FFF2-40B4-BE49-F238E27FC236}">
                    <a16:creationId xmlns:a16="http://schemas.microsoft.com/office/drawing/2014/main" id="{5E78D7E0-A4D3-5ABD-725B-C13DA21B2BEF}"/>
                  </a:ext>
                </a:extLst>
              </p:cNvPr>
              <p:cNvSpPr/>
              <p:nvPr/>
            </p:nvSpPr>
            <p:spPr>
              <a:xfrm>
                <a:off x="-10292" y="1885949"/>
                <a:ext cx="1119955" cy="4248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de-DE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2332BDD6-665D-B039-8D56-09C3CB3D9761}"/>
                  </a:ext>
                </a:extLst>
              </p:cNvPr>
              <p:cNvSpPr/>
              <p:nvPr/>
            </p:nvSpPr>
            <p:spPr>
              <a:xfrm>
                <a:off x="-10292" y="305405"/>
                <a:ext cx="123825" cy="1898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de-DE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33B4572F-D02C-2588-DD3B-376EC0C07629}"/>
                  </a:ext>
                </a:extLst>
              </p:cNvPr>
              <p:cNvSpPr/>
              <p:nvPr/>
            </p:nvSpPr>
            <p:spPr>
              <a:xfrm>
                <a:off x="11725275" y="305405"/>
                <a:ext cx="456433" cy="1898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de-DE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694A1425-87C1-A8C1-2EA7-ECBF5A2CFD6C}"/>
                </a:ext>
              </a:extLst>
            </p:cNvPr>
            <p:cNvGrpSpPr/>
            <p:nvPr/>
          </p:nvGrpSpPr>
          <p:grpSpPr>
            <a:xfrm>
              <a:off x="3759991" y="3573939"/>
              <a:ext cx="698400" cy="36000"/>
              <a:chOff x="3652838" y="2550319"/>
              <a:chExt cx="698400" cy="36000"/>
            </a:xfrm>
          </p:grpSpPr>
          <p:cxnSp>
            <p:nvCxnSpPr>
              <p:cNvPr id="89" name="Gerader Verbinder 88">
                <a:extLst>
                  <a:ext uri="{FF2B5EF4-FFF2-40B4-BE49-F238E27FC236}">
                    <a16:creationId xmlns:a16="http://schemas.microsoft.com/office/drawing/2014/main" id="{95453E70-86B8-F32F-8512-7A6962D527AC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Gerader Verbinder 89">
                <a:extLst>
                  <a:ext uri="{FF2B5EF4-FFF2-40B4-BE49-F238E27FC236}">
                    <a16:creationId xmlns:a16="http://schemas.microsoft.com/office/drawing/2014/main" id="{BF861117-E79F-D187-49B0-16BA2C138337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459A3976-CD4B-D600-D08D-03E459955401}"/>
                </a:ext>
              </a:extLst>
            </p:cNvPr>
            <p:cNvGrpSpPr/>
            <p:nvPr/>
          </p:nvGrpSpPr>
          <p:grpSpPr>
            <a:xfrm>
              <a:off x="4458391" y="3573939"/>
              <a:ext cx="698400" cy="36000"/>
              <a:chOff x="3652838" y="2550319"/>
              <a:chExt cx="698400" cy="36000"/>
            </a:xfrm>
          </p:grpSpPr>
          <p:cxnSp>
            <p:nvCxnSpPr>
              <p:cNvPr id="87" name="Gerader Verbinder 86">
                <a:extLst>
                  <a:ext uri="{FF2B5EF4-FFF2-40B4-BE49-F238E27FC236}">
                    <a16:creationId xmlns:a16="http://schemas.microsoft.com/office/drawing/2014/main" id="{0360A8E9-2CAC-0C9E-3A22-28ECD8A7F112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r Verbinder 87">
                <a:extLst>
                  <a:ext uri="{FF2B5EF4-FFF2-40B4-BE49-F238E27FC236}">
                    <a16:creationId xmlns:a16="http://schemas.microsoft.com/office/drawing/2014/main" id="{E245A25A-6E9E-3E4E-5AE9-B49536479A8B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526B6ADB-DC7D-1488-3EF3-A91E2E19638D}"/>
                </a:ext>
              </a:extLst>
            </p:cNvPr>
            <p:cNvGrpSpPr/>
            <p:nvPr/>
          </p:nvGrpSpPr>
          <p:grpSpPr>
            <a:xfrm>
              <a:off x="5156790" y="3573939"/>
              <a:ext cx="698400" cy="36000"/>
              <a:chOff x="3652838" y="2550319"/>
              <a:chExt cx="698400" cy="36000"/>
            </a:xfrm>
          </p:grpSpPr>
          <p:cxnSp>
            <p:nvCxnSpPr>
              <p:cNvPr id="85" name="Gerader Verbinder 84">
                <a:extLst>
                  <a:ext uri="{FF2B5EF4-FFF2-40B4-BE49-F238E27FC236}">
                    <a16:creationId xmlns:a16="http://schemas.microsoft.com/office/drawing/2014/main" id="{859857CD-89C8-BAA4-4E40-D7BB7C178E4B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Gerader Verbinder 85">
                <a:extLst>
                  <a:ext uri="{FF2B5EF4-FFF2-40B4-BE49-F238E27FC236}">
                    <a16:creationId xmlns:a16="http://schemas.microsoft.com/office/drawing/2014/main" id="{7DE126C5-1CEB-48FC-025A-93E6EB2D28C8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8CCDAFA1-9238-2196-0067-D706400BB36F}"/>
                </a:ext>
              </a:extLst>
            </p:cNvPr>
            <p:cNvGrpSpPr/>
            <p:nvPr/>
          </p:nvGrpSpPr>
          <p:grpSpPr>
            <a:xfrm>
              <a:off x="5853953" y="3573939"/>
              <a:ext cx="698400" cy="36000"/>
              <a:chOff x="3652838" y="2550319"/>
              <a:chExt cx="698400" cy="36000"/>
            </a:xfrm>
          </p:grpSpPr>
          <p:cxnSp>
            <p:nvCxnSpPr>
              <p:cNvPr id="83" name="Gerader Verbinder 82">
                <a:extLst>
                  <a:ext uri="{FF2B5EF4-FFF2-40B4-BE49-F238E27FC236}">
                    <a16:creationId xmlns:a16="http://schemas.microsoft.com/office/drawing/2014/main" id="{46D2EBD7-3A4B-0115-64EC-08FBD16ED500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Gerader Verbinder 83">
                <a:extLst>
                  <a:ext uri="{FF2B5EF4-FFF2-40B4-BE49-F238E27FC236}">
                    <a16:creationId xmlns:a16="http://schemas.microsoft.com/office/drawing/2014/main" id="{477EACFF-88C1-D768-541A-A7CB5BDC7D25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7732C99F-026E-D45D-D813-2C633229402E}"/>
                </a:ext>
              </a:extLst>
            </p:cNvPr>
            <p:cNvGrpSpPr/>
            <p:nvPr/>
          </p:nvGrpSpPr>
          <p:grpSpPr>
            <a:xfrm>
              <a:off x="6552353" y="3573939"/>
              <a:ext cx="698400" cy="36000"/>
              <a:chOff x="3652838" y="2550319"/>
              <a:chExt cx="698400" cy="36000"/>
            </a:xfrm>
          </p:grpSpPr>
          <p:cxnSp>
            <p:nvCxnSpPr>
              <p:cNvPr id="81" name="Gerader Verbinder 80">
                <a:extLst>
                  <a:ext uri="{FF2B5EF4-FFF2-40B4-BE49-F238E27FC236}">
                    <a16:creationId xmlns:a16="http://schemas.microsoft.com/office/drawing/2014/main" id="{1D6BC558-4DF7-1811-B3DD-4269758174A5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Gerader Verbinder 81">
                <a:extLst>
                  <a:ext uri="{FF2B5EF4-FFF2-40B4-BE49-F238E27FC236}">
                    <a16:creationId xmlns:a16="http://schemas.microsoft.com/office/drawing/2014/main" id="{3D7BDAEA-1762-FF84-2F89-76F2C63C2BB3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2272E1EE-DDA2-308F-E205-B78008C7491A}"/>
                </a:ext>
              </a:extLst>
            </p:cNvPr>
            <p:cNvGrpSpPr/>
            <p:nvPr/>
          </p:nvGrpSpPr>
          <p:grpSpPr>
            <a:xfrm>
              <a:off x="7250752" y="3573939"/>
              <a:ext cx="698400" cy="36000"/>
              <a:chOff x="3652838" y="2550319"/>
              <a:chExt cx="698400" cy="36000"/>
            </a:xfrm>
          </p:grpSpPr>
          <p:cxnSp>
            <p:nvCxnSpPr>
              <p:cNvPr id="79" name="Gerader Verbinder 78">
                <a:extLst>
                  <a:ext uri="{FF2B5EF4-FFF2-40B4-BE49-F238E27FC236}">
                    <a16:creationId xmlns:a16="http://schemas.microsoft.com/office/drawing/2014/main" id="{EB93DFC9-5314-631E-E3F2-BEF004807435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Gerader Verbinder 79">
                <a:extLst>
                  <a:ext uri="{FF2B5EF4-FFF2-40B4-BE49-F238E27FC236}">
                    <a16:creationId xmlns:a16="http://schemas.microsoft.com/office/drawing/2014/main" id="{D32C4BD1-DA63-5FBE-F55E-E63CD9482BDD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31B8AFC1-50BD-9FA3-E40A-29C481C76288}"/>
                </a:ext>
              </a:extLst>
            </p:cNvPr>
            <p:cNvGrpSpPr/>
            <p:nvPr/>
          </p:nvGrpSpPr>
          <p:grpSpPr>
            <a:xfrm>
              <a:off x="7949151" y="3573939"/>
              <a:ext cx="698400" cy="36000"/>
              <a:chOff x="3652838" y="2550319"/>
              <a:chExt cx="698400" cy="36000"/>
            </a:xfrm>
          </p:grpSpPr>
          <p:cxnSp>
            <p:nvCxnSpPr>
              <p:cNvPr id="77" name="Gerader Verbinder 76">
                <a:extLst>
                  <a:ext uri="{FF2B5EF4-FFF2-40B4-BE49-F238E27FC236}">
                    <a16:creationId xmlns:a16="http://schemas.microsoft.com/office/drawing/2014/main" id="{66A297FD-3962-1BF1-E361-404FBCD4EA12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Gerader Verbinder 77">
                <a:extLst>
                  <a:ext uri="{FF2B5EF4-FFF2-40B4-BE49-F238E27FC236}">
                    <a16:creationId xmlns:a16="http://schemas.microsoft.com/office/drawing/2014/main" id="{59FF0EDF-7F81-2656-0401-098EF9F5B628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2E33469-FA2B-B159-21AA-AC99F4BE5AA2}"/>
                </a:ext>
              </a:extLst>
            </p:cNvPr>
            <p:cNvGrpSpPr/>
            <p:nvPr/>
          </p:nvGrpSpPr>
          <p:grpSpPr>
            <a:xfrm>
              <a:off x="8647551" y="3573939"/>
              <a:ext cx="698400" cy="36000"/>
              <a:chOff x="3652838" y="2550319"/>
              <a:chExt cx="698400" cy="36000"/>
            </a:xfrm>
          </p:grpSpPr>
          <p:cxnSp>
            <p:nvCxnSpPr>
              <p:cNvPr id="75" name="Gerader Verbinder 74">
                <a:extLst>
                  <a:ext uri="{FF2B5EF4-FFF2-40B4-BE49-F238E27FC236}">
                    <a16:creationId xmlns:a16="http://schemas.microsoft.com/office/drawing/2014/main" id="{A963CEC0-3204-6A8D-AAAB-45677961D23B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9A2467E8-DB68-0DCC-EBF7-1152D056928B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2A25BB79-51FA-F4A5-7A4A-BD95B601E9C8}"/>
                </a:ext>
              </a:extLst>
            </p:cNvPr>
            <p:cNvGrpSpPr/>
            <p:nvPr/>
          </p:nvGrpSpPr>
          <p:grpSpPr>
            <a:xfrm>
              <a:off x="9345950" y="3573939"/>
              <a:ext cx="698400" cy="36000"/>
              <a:chOff x="3652838" y="2550319"/>
              <a:chExt cx="698400" cy="36000"/>
            </a:xfrm>
          </p:grpSpPr>
          <p:cxnSp>
            <p:nvCxnSpPr>
              <p:cNvPr id="73" name="Gerader Verbinder 72">
                <a:extLst>
                  <a:ext uri="{FF2B5EF4-FFF2-40B4-BE49-F238E27FC236}">
                    <a16:creationId xmlns:a16="http://schemas.microsoft.com/office/drawing/2014/main" id="{7B22C407-8AF0-12D3-15CF-6F251A9EEA71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r Verbinder 73">
                <a:extLst>
                  <a:ext uri="{FF2B5EF4-FFF2-40B4-BE49-F238E27FC236}">
                    <a16:creationId xmlns:a16="http://schemas.microsoft.com/office/drawing/2014/main" id="{AB04E144-3B7E-05DB-B8D1-21BC51F74499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A763ABF2-5ACC-415D-A054-FCC4BBF8A485}"/>
                </a:ext>
              </a:extLst>
            </p:cNvPr>
            <p:cNvGrpSpPr/>
            <p:nvPr/>
          </p:nvGrpSpPr>
          <p:grpSpPr>
            <a:xfrm>
              <a:off x="10041871" y="3573662"/>
              <a:ext cx="698400" cy="36000"/>
              <a:chOff x="3652838" y="2550319"/>
              <a:chExt cx="698400" cy="36000"/>
            </a:xfrm>
          </p:grpSpPr>
          <p:cxnSp>
            <p:nvCxnSpPr>
              <p:cNvPr id="71" name="Gerader Verbinder 70">
                <a:extLst>
                  <a:ext uri="{FF2B5EF4-FFF2-40B4-BE49-F238E27FC236}">
                    <a16:creationId xmlns:a16="http://schemas.microsoft.com/office/drawing/2014/main" id="{219B32DD-6E58-F895-A4AD-57D0C8F9E1FB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993D47EB-9A95-58A3-5DEE-0D1A651B3FDD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3615888B-E8AA-72D5-2741-B8E9AA6C311C}"/>
                </a:ext>
              </a:extLst>
            </p:cNvPr>
            <p:cNvGrpSpPr/>
            <p:nvPr/>
          </p:nvGrpSpPr>
          <p:grpSpPr>
            <a:xfrm>
              <a:off x="2361955" y="3573662"/>
              <a:ext cx="698400" cy="36000"/>
              <a:chOff x="3652838" y="2550319"/>
              <a:chExt cx="698400" cy="36000"/>
            </a:xfrm>
          </p:grpSpPr>
          <p:cxnSp>
            <p:nvCxnSpPr>
              <p:cNvPr id="69" name="Gerader Verbinder 68">
                <a:extLst>
                  <a:ext uri="{FF2B5EF4-FFF2-40B4-BE49-F238E27FC236}">
                    <a16:creationId xmlns:a16="http://schemas.microsoft.com/office/drawing/2014/main" id="{526B44FA-6E3D-C4F5-4851-96804A8349E6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r Verbinder 69">
                <a:extLst>
                  <a:ext uri="{FF2B5EF4-FFF2-40B4-BE49-F238E27FC236}">
                    <a16:creationId xmlns:a16="http://schemas.microsoft.com/office/drawing/2014/main" id="{E9FF1AC7-639A-698C-2B14-A75F1B534D59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77B16EB0-FCEE-8AA6-6096-140C1E418DBF}"/>
                </a:ext>
              </a:extLst>
            </p:cNvPr>
            <p:cNvGrpSpPr/>
            <p:nvPr/>
          </p:nvGrpSpPr>
          <p:grpSpPr>
            <a:xfrm>
              <a:off x="3060355" y="3573662"/>
              <a:ext cx="698400" cy="36000"/>
              <a:chOff x="3652838" y="2550319"/>
              <a:chExt cx="698400" cy="36000"/>
            </a:xfrm>
          </p:grpSpPr>
          <p:cxnSp>
            <p:nvCxnSpPr>
              <p:cNvPr id="67" name="Gerader Verbinder 66">
                <a:extLst>
                  <a:ext uri="{FF2B5EF4-FFF2-40B4-BE49-F238E27FC236}">
                    <a16:creationId xmlns:a16="http://schemas.microsoft.com/office/drawing/2014/main" id="{36DC18DC-DBDD-43B4-DEBA-A14B7810A56D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Gerader Verbinder 67">
                <a:extLst>
                  <a:ext uri="{FF2B5EF4-FFF2-40B4-BE49-F238E27FC236}">
                    <a16:creationId xmlns:a16="http://schemas.microsoft.com/office/drawing/2014/main" id="{3F178A18-369D-E908-1D9E-0A5411EF63FF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19C588F3-5E8B-53F1-7493-2064134F6D1D}"/>
                </a:ext>
              </a:extLst>
            </p:cNvPr>
            <p:cNvCxnSpPr/>
            <p:nvPr/>
          </p:nvCxnSpPr>
          <p:spPr>
            <a:xfrm>
              <a:off x="1662320" y="3573662"/>
              <a:ext cx="0" cy="360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E4C630E3-0B45-89A8-C4DE-F560BA49578B}"/>
                </a:ext>
              </a:extLst>
            </p:cNvPr>
            <p:cNvGrpSpPr/>
            <p:nvPr/>
          </p:nvGrpSpPr>
          <p:grpSpPr>
            <a:xfrm>
              <a:off x="1662320" y="3573662"/>
              <a:ext cx="698400" cy="36000"/>
              <a:chOff x="3652838" y="2550319"/>
              <a:chExt cx="698400" cy="36000"/>
            </a:xfrm>
          </p:grpSpPr>
          <p:cxnSp>
            <p:nvCxnSpPr>
              <p:cNvPr id="65" name="Gerader Verbinder 64">
                <a:extLst>
                  <a:ext uri="{FF2B5EF4-FFF2-40B4-BE49-F238E27FC236}">
                    <a16:creationId xmlns:a16="http://schemas.microsoft.com/office/drawing/2014/main" id="{DB6E8D61-161A-88FF-90C5-56BC6ABEA8C9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r Verbinder 65">
                <a:extLst>
                  <a:ext uri="{FF2B5EF4-FFF2-40B4-BE49-F238E27FC236}">
                    <a16:creationId xmlns:a16="http://schemas.microsoft.com/office/drawing/2014/main" id="{B47BF63B-20EB-B743-8E73-B5FBC4B3E283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84B45B6E-2069-FDA4-D289-59EBD6D6B80A}"/>
                </a:ext>
              </a:extLst>
            </p:cNvPr>
            <p:cNvSpPr txBox="1"/>
            <p:nvPr/>
          </p:nvSpPr>
          <p:spPr>
            <a:xfrm>
              <a:off x="1536506" y="3562370"/>
              <a:ext cx="294747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B070B675-681A-8D6E-75BD-CF391584CCEF}"/>
                </a:ext>
              </a:extLst>
            </p:cNvPr>
            <p:cNvSpPr txBox="1"/>
            <p:nvPr/>
          </p:nvSpPr>
          <p:spPr>
            <a:xfrm>
              <a:off x="2235523" y="3562370"/>
              <a:ext cx="294747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1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82465A45-AD3C-C4D0-1BFC-DF7CC3980B33}"/>
                </a:ext>
              </a:extLst>
            </p:cNvPr>
            <p:cNvSpPr txBox="1"/>
            <p:nvPr/>
          </p:nvSpPr>
          <p:spPr>
            <a:xfrm>
              <a:off x="2933923" y="3562370"/>
              <a:ext cx="294747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E7B4FE4A-5337-43A9-20D3-6A4E9F7F98EF}"/>
                </a:ext>
              </a:extLst>
            </p:cNvPr>
            <p:cNvSpPr txBox="1"/>
            <p:nvPr/>
          </p:nvSpPr>
          <p:spPr>
            <a:xfrm>
              <a:off x="3631084" y="3562370"/>
              <a:ext cx="294747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3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76FA0C83-3C1F-87A4-6FAB-102579263B18}"/>
                </a:ext>
              </a:extLst>
            </p:cNvPr>
            <p:cNvSpPr txBox="1"/>
            <p:nvPr/>
          </p:nvSpPr>
          <p:spPr>
            <a:xfrm>
              <a:off x="4328245" y="3562370"/>
              <a:ext cx="294747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4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2171644-8A27-E678-6BB3-772CCD6A4E00}"/>
                </a:ext>
              </a:extLst>
            </p:cNvPr>
            <p:cNvSpPr txBox="1"/>
            <p:nvPr/>
          </p:nvSpPr>
          <p:spPr>
            <a:xfrm>
              <a:off x="5026643" y="3562370"/>
              <a:ext cx="294747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5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E5FED8BB-FFBB-3DB5-58B8-91775EC331C9}"/>
                </a:ext>
              </a:extLst>
            </p:cNvPr>
            <p:cNvSpPr txBox="1"/>
            <p:nvPr/>
          </p:nvSpPr>
          <p:spPr>
            <a:xfrm>
              <a:off x="5734948" y="3562370"/>
              <a:ext cx="294747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6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5328FB49-9690-EE87-A33C-CF2EF674868E}"/>
                </a:ext>
              </a:extLst>
            </p:cNvPr>
            <p:cNvSpPr txBox="1"/>
            <p:nvPr/>
          </p:nvSpPr>
          <p:spPr>
            <a:xfrm>
              <a:off x="6433346" y="3562370"/>
              <a:ext cx="294747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7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E60C4597-994B-8BD5-AF9B-C403D520101E}"/>
                </a:ext>
              </a:extLst>
            </p:cNvPr>
            <p:cNvSpPr txBox="1"/>
            <p:nvPr/>
          </p:nvSpPr>
          <p:spPr>
            <a:xfrm>
              <a:off x="7131743" y="3562370"/>
              <a:ext cx="294747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8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461CE444-60C3-3D7F-778F-CAB347CDC808}"/>
                </a:ext>
              </a:extLst>
            </p:cNvPr>
            <p:cNvSpPr txBox="1"/>
            <p:nvPr/>
          </p:nvSpPr>
          <p:spPr>
            <a:xfrm>
              <a:off x="7830139" y="3562370"/>
              <a:ext cx="294747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9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9230CCE8-7E5C-3475-53A7-EB07CBFF9F12}"/>
                </a:ext>
              </a:extLst>
            </p:cNvPr>
            <p:cNvSpPr txBox="1"/>
            <p:nvPr/>
          </p:nvSpPr>
          <p:spPr>
            <a:xfrm>
              <a:off x="8489493" y="3562370"/>
              <a:ext cx="388816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10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ACC3345C-EFC5-3715-E24B-5045CA479690}"/>
                </a:ext>
              </a:extLst>
            </p:cNvPr>
            <p:cNvSpPr txBox="1"/>
            <p:nvPr/>
          </p:nvSpPr>
          <p:spPr>
            <a:xfrm>
              <a:off x="9186653" y="3562370"/>
              <a:ext cx="388816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11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BB2D2799-838E-81E9-9D57-0590A383514B}"/>
                </a:ext>
              </a:extLst>
            </p:cNvPr>
            <p:cNvSpPr txBox="1"/>
            <p:nvPr/>
          </p:nvSpPr>
          <p:spPr>
            <a:xfrm>
              <a:off x="9883816" y="3562370"/>
              <a:ext cx="388816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12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CD76612F-4796-3F03-E329-61CFB7EA7787}"/>
                </a:ext>
              </a:extLst>
            </p:cNvPr>
            <p:cNvSpPr txBox="1"/>
            <p:nvPr/>
          </p:nvSpPr>
          <p:spPr>
            <a:xfrm>
              <a:off x="10582214" y="3562370"/>
              <a:ext cx="388816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13</a:t>
              </a:r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AB6137B1-E111-BC3E-3377-194ABF1213A2}"/>
                </a:ext>
              </a:extLst>
            </p:cNvPr>
            <p:cNvGrpSpPr/>
            <p:nvPr/>
          </p:nvGrpSpPr>
          <p:grpSpPr>
            <a:xfrm>
              <a:off x="10740271" y="3573662"/>
              <a:ext cx="698400" cy="36000"/>
              <a:chOff x="3652838" y="2550319"/>
              <a:chExt cx="698400" cy="36000"/>
            </a:xfrm>
          </p:grpSpPr>
          <p:cxnSp>
            <p:nvCxnSpPr>
              <p:cNvPr id="63" name="Gerader Verbinder 62">
                <a:extLst>
                  <a:ext uri="{FF2B5EF4-FFF2-40B4-BE49-F238E27FC236}">
                    <a16:creationId xmlns:a16="http://schemas.microsoft.com/office/drawing/2014/main" id="{E40A64BB-B5E3-2AA4-6EC2-9B0BDC27B1AD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r Verbinder 63">
                <a:extLst>
                  <a:ext uri="{FF2B5EF4-FFF2-40B4-BE49-F238E27FC236}">
                    <a16:creationId xmlns:a16="http://schemas.microsoft.com/office/drawing/2014/main" id="{8F7D8BD2-A21D-1B76-38FA-07788819BE22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E05561C8-5DE0-6C61-B8C1-3CA0CD0ECB7E}"/>
                </a:ext>
              </a:extLst>
            </p:cNvPr>
            <p:cNvSpPr txBox="1"/>
            <p:nvPr/>
          </p:nvSpPr>
          <p:spPr>
            <a:xfrm>
              <a:off x="11280615" y="3575152"/>
              <a:ext cx="388816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14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24D8FED9-2E26-5CA0-4135-5BD38CFA57C2}"/>
                </a:ext>
              </a:extLst>
            </p:cNvPr>
            <p:cNvSpPr txBox="1"/>
            <p:nvPr/>
          </p:nvSpPr>
          <p:spPr>
            <a:xfrm>
              <a:off x="1438034" y="1455733"/>
              <a:ext cx="852190" cy="323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black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SRF Gun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22096489-E1C1-B8AA-BBF9-777D03E8437B}"/>
                </a:ext>
              </a:extLst>
            </p:cNvPr>
            <p:cNvSpPr txBox="1"/>
            <p:nvPr/>
          </p:nvSpPr>
          <p:spPr>
            <a:xfrm>
              <a:off x="3963327" y="1455733"/>
              <a:ext cx="1144847" cy="323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black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SRF Booster</a:t>
              </a: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44ED7C04-A8DA-B80D-A6DD-7DB5D3C9969F}"/>
                </a:ext>
              </a:extLst>
            </p:cNvPr>
            <p:cNvSpPr/>
            <p:nvPr/>
          </p:nvSpPr>
          <p:spPr>
            <a:xfrm>
              <a:off x="8964322" y="2072216"/>
              <a:ext cx="919493" cy="472013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841B84DA-1F10-A65D-764F-033A3D08D722}"/>
                </a:ext>
              </a:extLst>
            </p:cNvPr>
            <p:cNvSpPr txBox="1"/>
            <p:nvPr/>
          </p:nvSpPr>
          <p:spPr>
            <a:xfrm>
              <a:off x="8738231" y="1455733"/>
              <a:ext cx="1324274" cy="323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srgbClr val="FF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Sample Area B</a:t>
              </a: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1147B8E3-50C5-C33D-3715-C712E95DD0C9}"/>
                </a:ext>
              </a:extLst>
            </p:cNvPr>
            <p:cNvSpPr/>
            <p:nvPr/>
          </p:nvSpPr>
          <p:spPr>
            <a:xfrm>
              <a:off x="10688924" y="2072216"/>
              <a:ext cx="1277298" cy="472013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5F9C2177-427E-737F-46D6-563D66F5D6DA}"/>
                </a:ext>
              </a:extLst>
            </p:cNvPr>
            <p:cNvSpPr txBox="1"/>
            <p:nvPr/>
          </p:nvSpPr>
          <p:spPr>
            <a:xfrm>
              <a:off x="10660381" y="1455733"/>
              <a:ext cx="1265046" cy="323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srgbClr val="FF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Detector Area</a:t>
              </a:r>
            </a:p>
          </p:txBody>
        </p: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49694577-74A6-662E-2246-A152AF255479}"/>
                </a:ext>
              </a:extLst>
            </p:cNvPr>
            <p:cNvCxnSpPr/>
            <p:nvPr/>
          </p:nvCxnSpPr>
          <p:spPr>
            <a:xfrm>
              <a:off x="11236266" y="3573662"/>
              <a:ext cx="6984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2991D916-F3C0-E937-72A0-02C5A1FA0385}"/>
                </a:ext>
              </a:extLst>
            </p:cNvPr>
            <p:cNvCxnSpPr/>
            <p:nvPr/>
          </p:nvCxnSpPr>
          <p:spPr>
            <a:xfrm>
              <a:off x="11934666" y="3573662"/>
              <a:ext cx="0" cy="360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B6FA3A4A-6A54-D4AB-BCCF-B88089EC7156}"/>
                </a:ext>
              </a:extLst>
            </p:cNvPr>
            <p:cNvSpPr txBox="1"/>
            <p:nvPr/>
          </p:nvSpPr>
          <p:spPr>
            <a:xfrm>
              <a:off x="11787524" y="3562368"/>
              <a:ext cx="388816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16</a:t>
              </a:r>
            </a:p>
          </p:txBody>
        </p: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61FCFB8B-B043-FE1C-8702-D218C6F2E0D9}"/>
                </a:ext>
              </a:extLst>
            </p:cNvPr>
            <p:cNvGrpSpPr/>
            <p:nvPr/>
          </p:nvGrpSpPr>
          <p:grpSpPr>
            <a:xfrm>
              <a:off x="11639735" y="3529609"/>
              <a:ext cx="72038" cy="88106"/>
              <a:chOff x="11539016" y="3085503"/>
              <a:chExt cx="72038" cy="88106"/>
            </a:xfrm>
          </p:grpSpPr>
          <p:sp>
            <p:nvSpPr>
              <p:cNvPr id="58" name="Parallelogramm 57">
                <a:extLst>
                  <a:ext uri="{FF2B5EF4-FFF2-40B4-BE49-F238E27FC236}">
                    <a16:creationId xmlns:a16="http://schemas.microsoft.com/office/drawing/2014/main" id="{68911C00-C0DC-2A3E-E48C-B99831713704}"/>
                  </a:ext>
                </a:extLst>
              </p:cNvPr>
              <p:cNvSpPr/>
              <p:nvPr/>
            </p:nvSpPr>
            <p:spPr>
              <a:xfrm>
                <a:off x="11539016" y="3085503"/>
                <a:ext cx="72038" cy="88106"/>
              </a:xfrm>
              <a:prstGeom prst="parallelogram">
                <a:avLst>
                  <a:gd name="adj" fmla="val 493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de-DE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61" name="Gerader Verbinder 60">
                <a:extLst>
                  <a:ext uri="{FF2B5EF4-FFF2-40B4-BE49-F238E27FC236}">
                    <a16:creationId xmlns:a16="http://schemas.microsoft.com/office/drawing/2014/main" id="{76BE87B9-86B7-DB6C-C113-9822FED807AB}"/>
                  </a:ext>
                </a:extLst>
              </p:cNvPr>
              <p:cNvCxnSpPr>
                <a:endCxn id="58" idx="4"/>
              </p:cNvCxnSpPr>
              <p:nvPr/>
            </p:nvCxnSpPr>
            <p:spPr>
              <a:xfrm flipH="1">
                <a:off x="11575035" y="3085503"/>
                <a:ext cx="36019" cy="8810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r Verbinder 61">
                <a:extLst>
                  <a:ext uri="{FF2B5EF4-FFF2-40B4-BE49-F238E27FC236}">
                    <a16:creationId xmlns:a16="http://schemas.microsoft.com/office/drawing/2014/main" id="{BF48585B-FA53-2A3C-8868-1D18DB4CB902}"/>
                  </a:ext>
                </a:extLst>
              </p:cNvPr>
              <p:cNvCxnSpPr/>
              <p:nvPr/>
            </p:nvCxnSpPr>
            <p:spPr>
              <a:xfrm flipH="1">
                <a:off x="11539016" y="3085503"/>
                <a:ext cx="36019" cy="8810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Parallelogramm 48">
              <a:extLst>
                <a:ext uri="{FF2B5EF4-FFF2-40B4-BE49-F238E27FC236}">
                  <a16:creationId xmlns:a16="http://schemas.microsoft.com/office/drawing/2014/main" id="{EF633065-50DA-43CE-A248-CDD65AAE6030}"/>
                </a:ext>
              </a:extLst>
            </p:cNvPr>
            <p:cNvSpPr/>
            <p:nvPr/>
          </p:nvSpPr>
          <p:spPr>
            <a:xfrm>
              <a:off x="11657744" y="1952702"/>
              <a:ext cx="123350" cy="761605"/>
            </a:xfrm>
            <a:prstGeom prst="parallelogram">
              <a:avLst>
                <a:gd name="adj" fmla="val 493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84F6ED27-50E7-7852-C9FD-A5E3311E07CC}"/>
                </a:ext>
              </a:extLst>
            </p:cNvPr>
            <p:cNvCxnSpPr>
              <a:endCxn id="49" idx="4"/>
            </p:cNvCxnSpPr>
            <p:nvPr/>
          </p:nvCxnSpPr>
          <p:spPr>
            <a:xfrm flipH="1">
              <a:off x="11719419" y="1952702"/>
              <a:ext cx="61675" cy="76160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688FD0E3-13DF-B177-6FD5-2480DCB81D45}"/>
                </a:ext>
              </a:extLst>
            </p:cNvPr>
            <p:cNvCxnSpPr/>
            <p:nvPr/>
          </p:nvCxnSpPr>
          <p:spPr>
            <a:xfrm flipH="1">
              <a:off x="11657744" y="1952702"/>
              <a:ext cx="61675" cy="76160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70249240-9918-9A1E-F100-F3D70162FE08}"/>
                </a:ext>
              </a:extLst>
            </p:cNvPr>
            <p:cNvSpPr/>
            <p:nvPr/>
          </p:nvSpPr>
          <p:spPr>
            <a:xfrm>
              <a:off x="2933923" y="2072216"/>
              <a:ext cx="86560" cy="472013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7F81C6D7-CF49-594F-2504-22E72AB8366E}"/>
                </a:ext>
              </a:extLst>
            </p:cNvPr>
            <p:cNvSpPr txBox="1"/>
            <p:nvPr/>
          </p:nvSpPr>
          <p:spPr>
            <a:xfrm>
              <a:off x="2461945" y="1455733"/>
              <a:ext cx="881805" cy="323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srgbClr val="FF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Aperture</a:t>
              </a:r>
            </a:p>
          </p:txBody>
        </p:sp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66EC0892-913C-CAF4-AF4D-90F35A8A8C73}"/>
                </a:ext>
              </a:extLst>
            </p:cNvPr>
            <p:cNvSpPr/>
            <p:nvPr/>
          </p:nvSpPr>
          <p:spPr>
            <a:xfrm>
              <a:off x="6028475" y="2072216"/>
              <a:ext cx="1036351" cy="472013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E0B700A5-2BBD-AD17-7F70-D7BADAEAD398}"/>
                </a:ext>
              </a:extLst>
            </p:cNvPr>
            <p:cNvSpPr txBox="1"/>
            <p:nvPr/>
          </p:nvSpPr>
          <p:spPr>
            <a:xfrm>
              <a:off x="5889554" y="1479060"/>
              <a:ext cx="1315564" cy="323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srgbClr val="FF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Sample Area A</a:t>
              </a:r>
            </a:p>
          </p:txBody>
        </p:sp>
        <p:cxnSp>
          <p:nvCxnSpPr>
            <p:cNvPr id="56" name="Gerade Verbindung mit Pfeil 55">
              <a:extLst>
                <a:ext uri="{FF2B5EF4-FFF2-40B4-BE49-F238E27FC236}">
                  <a16:creationId xmlns:a16="http://schemas.microsoft.com/office/drawing/2014/main" id="{479DAEDA-5ED8-421E-C76B-56C7C500666D}"/>
                </a:ext>
              </a:extLst>
            </p:cNvPr>
            <p:cNvCxnSpPr/>
            <p:nvPr/>
          </p:nvCxnSpPr>
          <p:spPr>
            <a:xfrm>
              <a:off x="8884095" y="2656134"/>
              <a:ext cx="1657350" cy="0"/>
            </a:xfrm>
            <a:prstGeom prst="straightConnector1">
              <a:avLst/>
            </a:prstGeom>
            <a:ln w="41275">
              <a:solidFill>
                <a:srgbClr val="C00000">
                  <a:alpha val="36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1B30F30B-20DB-C327-0817-1F7E5D8E3129}"/>
                </a:ext>
              </a:extLst>
            </p:cNvPr>
            <p:cNvSpPr txBox="1"/>
            <p:nvPr/>
          </p:nvSpPr>
          <p:spPr>
            <a:xfrm>
              <a:off x="10226532" y="2662320"/>
              <a:ext cx="1294660" cy="323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 err="1">
                  <a:solidFill>
                    <a:srgbClr val="FF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Dogleg</a:t>
              </a:r>
              <a:r>
                <a:rPr lang="de-DE" sz="1333">
                  <a:solidFill>
                    <a:srgbClr val="FF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de-DE" sz="1333" err="1">
                  <a:solidFill>
                    <a:srgbClr val="FF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option</a:t>
              </a:r>
              <a:endParaRPr lang="de-DE" sz="1333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95" name="Textfeld 94">
            <a:extLst>
              <a:ext uri="{FF2B5EF4-FFF2-40B4-BE49-F238E27FC236}">
                <a16:creationId xmlns:a16="http://schemas.microsoft.com/office/drawing/2014/main" id="{90EB95E6-25A3-D127-3621-DC09ED451C5C}"/>
              </a:ext>
            </a:extLst>
          </p:cNvPr>
          <p:cNvSpPr txBox="1"/>
          <p:nvPr/>
        </p:nvSpPr>
        <p:spPr>
          <a:xfrm>
            <a:off x="284757" y="3511974"/>
            <a:ext cx="4283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70AD47"/>
              </a:buClr>
              <a:defRPr/>
            </a:pPr>
            <a:r>
              <a:rPr lang="de-DE" sz="1600" b="1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Capabilities</a:t>
            </a:r>
            <a:r>
              <a:rPr lang="de-DE" sz="1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lang="de-DE" sz="1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</a:t>
            </a:r>
            <a:r>
              <a:rPr lang="de-DE" sz="1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photoinjector</a:t>
            </a:r>
            <a:r>
              <a:rPr lang="de-DE" sz="1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</a:p>
          <a:p>
            <a:pPr defTabSz="1219170">
              <a:buClr>
                <a:srgbClr val="70AD47"/>
              </a:buClr>
              <a:defRPr/>
            </a:pP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3.5 MeV beam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energy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with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variable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bunch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charge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(1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fC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100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pC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), pulse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length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(10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fs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6 ps) and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spot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size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(10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100s </a:t>
            </a:r>
            <a:r>
              <a:rPr lang="el-GR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μ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m), </a:t>
            </a:r>
            <a:r>
              <a:rPr lang="de-DE" sz="1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high </a:t>
            </a:r>
            <a:r>
              <a:rPr lang="de-DE" sz="1600" b="1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stability</a:t>
            </a:r>
            <a:r>
              <a:rPr lang="de-DE" sz="1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at MHz </a:t>
            </a:r>
            <a:r>
              <a:rPr lang="de-DE" sz="1600" b="1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repetition</a:t>
            </a:r>
            <a:r>
              <a:rPr lang="de-DE" sz="1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rate.</a:t>
            </a:r>
          </a:p>
          <a:p>
            <a:pPr defTabSz="1219170">
              <a:buClr>
                <a:srgbClr val="70AD47"/>
              </a:buClr>
              <a:defRPr/>
            </a:pPr>
            <a:endParaRPr lang="de-DE" sz="16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1219170">
              <a:buClr>
                <a:srgbClr val="70AD47"/>
              </a:buClr>
              <a:defRPr/>
            </a:pP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Very </a:t>
            </a:r>
            <a:r>
              <a:rPr lang="de-DE" sz="16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flexible longitudinal </a:t>
            </a:r>
            <a:r>
              <a:rPr lang="de-DE" sz="1600" b="1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accelerator</a:t>
            </a:r>
            <a:r>
              <a:rPr lang="de-DE" sz="16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r>
              <a:rPr lang="de-DE" sz="1600" b="1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lens</a:t>
            </a:r>
            <a:r>
              <a:rPr lang="de-DE" sz="16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system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one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gun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cavity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and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three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booster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cavities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done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optimization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bunching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scheme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see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B.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Alberdi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 [1].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F7216F59-2EAE-0DCB-9ECA-C0AF72987731}"/>
              </a:ext>
            </a:extLst>
          </p:cNvPr>
          <p:cNvSpPr txBox="1"/>
          <p:nvPr/>
        </p:nvSpPr>
        <p:spPr>
          <a:xfrm>
            <a:off x="284756" y="6058374"/>
            <a:ext cx="334578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33">
                <a:latin typeface="Source Sans Pro" panose="020B0503030403020204" pitchFamily="34" charset="0"/>
                <a:ea typeface="Source Sans Pro" panose="020B0503030403020204" pitchFamily="34" charset="0"/>
              </a:rPr>
              <a:t>[1] B. Alberdi, et al, Sci. Rep. 12, 13365 (2022)</a:t>
            </a:r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1D0D28AF-4761-7013-EAAC-BF33E7B489E3}"/>
              </a:ext>
            </a:extLst>
          </p:cNvPr>
          <p:cNvSpPr txBox="1"/>
          <p:nvPr/>
        </p:nvSpPr>
        <p:spPr>
          <a:xfrm>
            <a:off x="4778234" y="3534345"/>
            <a:ext cx="2810201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67">
                <a:latin typeface="Source Sans Pro" panose="020B0503030403020204" pitchFamily="34" charset="0"/>
                <a:ea typeface="Source Sans Pro" panose="020B0503030403020204" pitchFamily="34" charset="0"/>
              </a:rPr>
              <a:t>TOF jitter at position A in units of initial jitter </a:t>
            </a:r>
          </a:p>
          <a:p>
            <a:pPr algn="ctr"/>
            <a:r>
              <a:rPr lang="de-DE" sz="1067">
                <a:latin typeface="Source Sans Pro" panose="020B0503030403020204" pitchFamily="34" charset="0"/>
                <a:ea typeface="Source Sans Pro" panose="020B0503030403020204" pitchFamily="34" charset="0"/>
              </a:rPr>
              <a:t>vs number of cavities in the photoinjector </a:t>
            </a:r>
          </a:p>
        </p:txBody>
      </p:sp>
      <p:pic>
        <p:nvPicPr>
          <p:cNvPr id="103" name="Grafik 102">
            <a:extLst>
              <a:ext uri="{FF2B5EF4-FFF2-40B4-BE49-F238E27FC236}">
                <a16:creationId xmlns:a16="http://schemas.microsoft.com/office/drawing/2014/main" id="{4322964C-6528-D5CA-F35E-B01FE51DE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438" y="4036976"/>
            <a:ext cx="3036535" cy="2251912"/>
          </a:xfrm>
          <a:prstGeom prst="rect">
            <a:avLst/>
          </a:prstGeom>
        </p:spPr>
      </p:pic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3AF0EF52-F47F-1A1B-7FEE-455152CD899E}"/>
              </a:ext>
            </a:extLst>
          </p:cNvPr>
          <p:cNvGrpSpPr>
            <a:grpSpLocks noChangeAspect="1"/>
          </p:cNvGrpSpPr>
          <p:nvPr/>
        </p:nvGrpSpPr>
        <p:grpSpPr>
          <a:xfrm>
            <a:off x="11262396" y="3702508"/>
            <a:ext cx="567209" cy="2317960"/>
            <a:chOff x="8272413" y="2736846"/>
            <a:chExt cx="550203" cy="2248465"/>
          </a:xfrm>
        </p:grpSpPr>
        <p:pic>
          <p:nvPicPr>
            <p:cNvPr id="105" name="Grafik 104">
              <a:extLst>
                <a:ext uri="{FF2B5EF4-FFF2-40B4-BE49-F238E27FC236}">
                  <a16:creationId xmlns:a16="http://schemas.microsoft.com/office/drawing/2014/main" id="{23E44D4B-3B1D-01CC-442D-A789BDFA6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8301389" y="2736846"/>
              <a:ext cx="492252" cy="472821"/>
            </a:xfrm>
            <a:prstGeom prst="rect">
              <a:avLst/>
            </a:prstGeom>
          </p:spPr>
        </p:pic>
        <p:pic>
          <p:nvPicPr>
            <p:cNvPr id="107" name="Grafik 106">
              <a:extLst>
                <a:ext uri="{FF2B5EF4-FFF2-40B4-BE49-F238E27FC236}">
                  <a16:creationId xmlns:a16="http://schemas.microsoft.com/office/drawing/2014/main" id="{FCBAE1DB-2F54-9B76-DC50-6A1025D23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8272413" y="3304401"/>
              <a:ext cx="550203" cy="403056"/>
            </a:xfrm>
            <a:prstGeom prst="rect">
              <a:avLst/>
            </a:prstGeom>
          </p:spPr>
        </p:pic>
        <p:pic>
          <p:nvPicPr>
            <p:cNvPr id="109" name="Grafik 108">
              <a:extLst>
                <a:ext uri="{FF2B5EF4-FFF2-40B4-BE49-F238E27FC236}">
                  <a16:creationId xmlns:a16="http://schemas.microsoft.com/office/drawing/2014/main" id="{C4A8E4CA-4202-96F5-5D72-7AB19C6F6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8301389" y="3833226"/>
              <a:ext cx="479298" cy="511683"/>
            </a:xfrm>
            <a:prstGeom prst="rect">
              <a:avLst/>
            </a:prstGeom>
          </p:spPr>
        </p:pic>
        <p:pic>
          <p:nvPicPr>
            <p:cNvPr id="111" name="Grafik 110">
              <a:extLst>
                <a:ext uri="{FF2B5EF4-FFF2-40B4-BE49-F238E27FC236}">
                  <a16:creationId xmlns:a16="http://schemas.microsoft.com/office/drawing/2014/main" id="{98A57A2D-D5F3-9D78-1093-EA598361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8275480" y="4441243"/>
              <a:ext cx="544068" cy="544068"/>
            </a:xfrm>
            <a:prstGeom prst="rect">
              <a:avLst/>
            </a:prstGeom>
          </p:spPr>
        </p:pic>
      </p:grpSp>
      <p:sp>
        <p:nvSpPr>
          <p:cNvPr id="114" name="Textfeld 113">
            <a:extLst>
              <a:ext uri="{FF2B5EF4-FFF2-40B4-BE49-F238E27FC236}">
                <a16:creationId xmlns:a16="http://schemas.microsoft.com/office/drawing/2014/main" id="{F960E0E8-BF1A-7759-1E76-BF7ED58EFB31}"/>
              </a:ext>
            </a:extLst>
          </p:cNvPr>
          <p:cNvSpPr txBox="1"/>
          <p:nvPr/>
        </p:nvSpPr>
        <p:spPr>
          <a:xfrm>
            <a:off x="7999776" y="3511757"/>
            <a:ext cx="31254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70AD47"/>
              </a:buClr>
              <a:defRPr/>
            </a:pPr>
            <a:r>
              <a:rPr lang="de-DE" sz="16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Ultrafast </a:t>
            </a:r>
            <a:r>
              <a:rPr lang="de-DE" sz="1600" b="1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science</a:t>
            </a:r>
            <a:r>
              <a:rPr lang="de-DE" sz="16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drivers</a:t>
            </a:r>
            <a:r>
              <a:rPr lang="de-DE" sz="16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</a:p>
          <a:p>
            <a:pPr defTabSz="1219170">
              <a:buClr>
                <a:srgbClr val="70AD47"/>
              </a:buClr>
              <a:defRPr/>
            </a:pP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Diffraction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camera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molecular</a:t>
            </a:r>
            <a:r>
              <a:rPr lang="de-DE" sz="16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movies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with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MHz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repetition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rate (UED).</a:t>
            </a:r>
          </a:p>
          <a:p>
            <a:pPr defTabSz="1219170">
              <a:buClr>
                <a:srgbClr val="70AD47"/>
              </a:buClr>
              <a:defRPr/>
            </a:pP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Imaging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macromolecular</a:t>
            </a:r>
            <a:r>
              <a:rPr lang="de-DE" sz="16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structures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in liquid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phase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(UEI).</a:t>
            </a:r>
          </a:p>
          <a:p>
            <a:pPr defTabSz="1219170">
              <a:buClr>
                <a:srgbClr val="70AD47"/>
              </a:buClr>
              <a:defRPr/>
            </a:pPr>
            <a:endParaRPr lang="de-DE" sz="16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1219170">
              <a:buClr>
                <a:srgbClr val="70AD47"/>
              </a:buClr>
              <a:defRPr/>
            </a:pPr>
            <a:r>
              <a:rPr lang="de-DE" sz="1600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Complementary</a:t>
            </a:r>
            <a:r>
              <a:rPr lang="de-DE" sz="16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de-DE" sz="16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SR and FEL light </a:t>
            </a:r>
            <a:r>
              <a:rPr lang="de-DE" sz="1600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sources</a:t>
            </a:r>
            <a:r>
              <a:rPr lang="de-DE" sz="16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de-DE" sz="1600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Enabling</a:t>
            </a:r>
            <a:r>
              <a:rPr lang="de-DE" sz="16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multi-modal </a:t>
            </a:r>
            <a:r>
              <a:rPr lang="de-DE" sz="1600" b="1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capabilities</a:t>
            </a:r>
            <a:r>
              <a:rPr lang="de-DE" sz="16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</a:t>
            </a:r>
            <a:r>
              <a:rPr lang="de-DE" sz="16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Bessy II/III.</a:t>
            </a:r>
          </a:p>
          <a:p>
            <a:pPr defTabSz="1219170">
              <a:buClr>
                <a:srgbClr val="70AD47"/>
              </a:buClr>
              <a:defRPr/>
            </a:pPr>
            <a:endParaRPr lang="de-DE" sz="1600" dirty="0">
              <a:solidFill>
                <a:schemeClr val="accent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1219170">
              <a:buClr>
                <a:srgbClr val="70AD47"/>
              </a:buClr>
              <a:defRPr/>
            </a:pP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1C4A368-7FCD-ADDB-2DA8-A9A76F24B093}"/>
              </a:ext>
            </a:extLst>
          </p:cNvPr>
          <p:cNvSpPr txBox="1"/>
          <p:nvPr/>
        </p:nvSpPr>
        <p:spPr>
          <a:xfrm>
            <a:off x="4764976" y="6450988"/>
            <a:ext cx="720902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33">
                <a:latin typeface="Source Sans Pro" panose="020B0503030403020204" pitchFamily="34" charset="0"/>
                <a:ea typeface="Source Sans Pro" panose="020B0503030403020204" pitchFamily="34" charset="0"/>
              </a:rPr>
              <a:t>T. Kamps, B. Alberdi Esuain, J. Völker, T. Spohr, E. Ergenlik, A. Neumann, J.-G. Hwang, S. Barg, et al.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67BA2A2-72B8-6413-6012-CCD8EB5E9505}"/>
              </a:ext>
            </a:extLst>
          </p:cNvPr>
          <p:cNvSpPr/>
          <p:nvPr/>
        </p:nvSpPr>
        <p:spPr>
          <a:xfrm>
            <a:off x="3824710" y="2690575"/>
            <a:ext cx="3907468" cy="755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Demonstrator phase within funds!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877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ED8DE9-B477-64CC-34D5-D890AB1FF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225458"/>
            <a:ext cx="11036300" cy="763587"/>
          </a:xfrm>
        </p:spPr>
        <p:txBody>
          <a:bodyPr/>
          <a:lstStyle/>
          <a:p>
            <a:r>
              <a:rPr lang="en-US" dirty="0"/>
              <a:t>Realize a </a:t>
            </a:r>
            <a:r>
              <a:rPr lang="en-US" dirty="0" err="1"/>
              <a:t>Linac</a:t>
            </a:r>
            <a:r>
              <a:rPr lang="en-US" dirty="0"/>
              <a:t> for </a:t>
            </a:r>
            <a:r>
              <a:rPr lang="en-US" dirty="0" err="1"/>
              <a:t>SEALab</a:t>
            </a:r>
            <a:r>
              <a:rPr lang="en-US" dirty="0"/>
              <a:t>/</a:t>
            </a:r>
            <a:r>
              <a:rPr lang="en-US" dirty="0" err="1"/>
              <a:t>bERLinPro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296863-42DB-8867-D343-008B604582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Linac</a:t>
            </a:r>
            <a:r>
              <a:rPr lang="en-US" dirty="0"/>
              <a:t> for </a:t>
            </a:r>
            <a:r>
              <a:rPr lang="en-US" dirty="0" err="1"/>
              <a:t>sealab</a:t>
            </a:r>
            <a:endParaRPr lang="de-DE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041C54D-1E82-9FA3-8FCB-C2A4830CEB9D}"/>
              </a:ext>
            </a:extLst>
          </p:cNvPr>
          <p:cNvGrpSpPr/>
          <p:nvPr/>
        </p:nvGrpSpPr>
        <p:grpSpPr>
          <a:xfrm>
            <a:off x="2612571" y="922919"/>
            <a:ext cx="4662198" cy="1584445"/>
            <a:chOff x="2612571" y="922919"/>
            <a:chExt cx="4662198" cy="1584445"/>
          </a:xfrm>
        </p:grpSpPr>
        <p:sp>
          <p:nvSpPr>
            <p:cNvPr id="9" name="Pfeil: nach rechts 8">
              <a:extLst>
                <a:ext uri="{FF2B5EF4-FFF2-40B4-BE49-F238E27FC236}">
                  <a16:creationId xmlns:a16="http://schemas.microsoft.com/office/drawing/2014/main" id="{993A1CDA-15F1-9689-A41F-6C0421BCEA55}"/>
                </a:ext>
              </a:extLst>
            </p:cNvPr>
            <p:cNvSpPr/>
            <p:nvPr/>
          </p:nvSpPr>
          <p:spPr>
            <a:xfrm>
              <a:off x="2612571" y="1254967"/>
              <a:ext cx="2225351" cy="2985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70C2D9C4-ECF7-BA8E-0431-9F4F8DA6C2D0}"/>
                </a:ext>
              </a:extLst>
            </p:cNvPr>
            <p:cNvSpPr/>
            <p:nvPr/>
          </p:nvSpPr>
          <p:spPr>
            <a:xfrm>
              <a:off x="5125616" y="922919"/>
              <a:ext cx="2149153" cy="15844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New baseline:</a:t>
              </a:r>
            </a:p>
            <a:p>
              <a:pPr algn="ctr"/>
              <a:r>
                <a:rPr lang="en-US" dirty="0"/>
                <a:t>Cut down to a simplified more cost saving, less complicated design</a:t>
              </a:r>
              <a:endParaRPr lang="de-DE" dirty="0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A9CCD45-AA17-F89D-4157-2DB028BA9F4E}"/>
              </a:ext>
            </a:extLst>
          </p:cNvPr>
          <p:cNvGrpSpPr/>
          <p:nvPr/>
        </p:nvGrpSpPr>
        <p:grpSpPr>
          <a:xfrm>
            <a:off x="0" y="937727"/>
            <a:ext cx="4917232" cy="5533864"/>
            <a:chOff x="0" y="937727"/>
            <a:chExt cx="4917232" cy="5533864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ED14C718-C5EF-9957-A7FE-AA64A1765690}"/>
                </a:ext>
              </a:extLst>
            </p:cNvPr>
            <p:cNvSpPr/>
            <p:nvPr/>
          </p:nvSpPr>
          <p:spPr>
            <a:xfrm>
              <a:off x="657808" y="937727"/>
              <a:ext cx="1600200" cy="8724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 </a:t>
              </a:r>
              <a:r>
                <a:rPr lang="en-US" dirty="0" err="1"/>
                <a:t>bERLinPro</a:t>
              </a:r>
              <a:r>
                <a:rPr lang="en-US" dirty="0"/>
                <a:t> </a:t>
              </a:r>
              <a:r>
                <a:rPr lang="en-US" dirty="0" err="1"/>
                <a:t>Linac</a:t>
              </a:r>
              <a:r>
                <a:rPr lang="en-US" dirty="0"/>
                <a:t> was developed</a:t>
              </a:r>
              <a:endParaRPr lang="de-DE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63C3F9C7-DE22-E13F-8BFE-930129E6C6AD}"/>
                </a:ext>
              </a:extLst>
            </p:cNvPr>
            <p:cNvSpPr/>
            <p:nvPr/>
          </p:nvSpPr>
          <p:spPr>
            <a:xfrm>
              <a:off x="0" y="1925883"/>
              <a:ext cx="4917232" cy="44679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Picture 3" descr="cav_he_vessel">
              <a:extLst>
                <a:ext uri="{FF2B5EF4-FFF2-40B4-BE49-F238E27FC236}">
                  <a16:creationId xmlns:a16="http://schemas.microsoft.com/office/drawing/2014/main" id="{3F0F7A83-BA7A-1CEB-88B8-AF011D370F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27" y="1973951"/>
              <a:ext cx="2333697" cy="1144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E985241-B0AF-EA36-0CA7-4CDCD3DDE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197" y="3118930"/>
              <a:ext cx="2469358" cy="1602359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76636DF-FAF8-35A8-D9B6-21785B4B9D54}"/>
                </a:ext>
              </a:extLst>
            </p:cNvPr>
            <p:cNvSpPr txBox="1"/>
            <p:nvPr/>
          </p:nvSpPr>
          <p:spPr>
            <a:xfrm>
              <a:off x="175990" y="4717265"/>
              <a:ext cx="4735720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Full three-cavity string HOM 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analysed</a:t>
              </a:r>
              <a:r>
                <a:rPr lang="en-US" dirty="0">
                  <a:solidFill>
                    <a:schemeClr val="bg1"/>
                  </a:solidFill>
                </a:rPr>
                <a:t>, coupler kick studies, manufacturing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study </a:t>
              </a:r>
              <a:r>
                <a:rPr lang="en-US" dirty="0" err="1">
                  <a:solidFill>
                    <a:schemeClr val="bg1"/>
                  </a:solidFill>
                </a:rPr>
                <a:t>etc</a:t>
              </a:r>
              <a:r>
                <a:rPr lang="en-US" dirty="0">
                  <a:solidFill>
                    <a:schemeClr val="bg1"/>
                  </a:solidFill>
                </a:rPr>
                <a:t>….</a:t>
              </a:r>
            </a:p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en-US" dirty="0">
                  <a:solidFill>
                    <a:schemeClr val="bg1"/>
                  </a:solidFill>
                  <a:sym typeface="Wingdings" panose="05000000000000000000" pitchFamily="2" charset="2"/>
                </a:rPr>
                <a:t>For a BBU threshold of 2x 100 mA</a:t>
              </a:r>
            </a:p>
            <a:p>
              <a:r>
                <a:rPr lang="en-US" dirty="0">
                  <a:solidFill>
                    <a:schemeClr val="bg1"/>
                  </a:solidFill>
                  <a:sym typeface="Wingdings" panose="05000000000000000000" pitchFamily="2" charset="2"/>
                </a:rPr>
                <a:t>     + margin this design is an overkill</a:t>
              </a:r>
              <a:br>
                <a:rPr lang="en-US" dirty="0">
                  <a:solidFill>
                    <a:schemeClr val="bg1"/>
                  </a:solidFill>
                  <a:sym typeface="Wingdings" panose="05000000000000000000" pitchFamily="2" charset="2"/>
                </a:rPr>
              </a:br>
              <a:r>
                <a:rPr lang="en-US" dirty="0">
                  <a:solidFill>
                    <a:schemeClr val="bg1"/>
                  </a:solidFill>
                  <a:sym typeface="Wingdings" panose="05000000000000000000" pitchFamily="2" charset="2"/>
                </a:rPr>
                <a:t>     threshold current in the Ampère regime!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pic>
          <p:nvPicPr>
            <p:cNvPr id="11" name="Bild 37">
              <a:extLst>
                <a:ext uri="{FF2B5EF4-FFF2-40B4-BE49-F238E27FC236}">
                  <a16:creationId xmlns:a16="http://schemas.microsoft.com/office/drawing/2014/main" id="{C9BAFFA6-8302-3EDA-B5EC-553A98443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7825" y="2241169"/>
              <a:ext cx="2029407" cy="717385"/>
            </a:xfrm>
            <a:prstGeom prst="rect">
              <a:avLst/>
            </a:prstGeom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F2837E86-2CA9-119C-FE00-64E093E59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935" y="3200910"/>
              <a:ext cx="1126853" cy="138350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0E52C2DB-C11A-7BB3-3D8C-55B30FDFF5F4}"/>
              </a:ext>
            </a:extLst>
          </p:cNvPr>
          <p:cNvGrpSpPr/>
          <p:nvPr/>
        </p:nvGrpSpPr>
        <p:grpSpPr>
          <a:xfrm>
            <a:off x="4963696" y="2599861"/>
            <a:ext cx="4581271" cy="3971636"/>
            <a:chOff x="4963696" y="2599861"/>
            <a:chExt cx="4581271" cy="3971636"/>
          </a:xfrm>
        </p:grpSpPr>
        <p:pic>
          <p:nvPicPr>
            <p:cNvPr id="15" name="Grafik 14" descr="Ein Bild, das Schraube, Kurzhantel, Zahnrad enthält.&#10;&#10;Automatisch generierte Beschreibung">
              <a:extLst>
                <a:ext uri="{FF2B5EF4-FFF2-40B4-BE49-F238E27FC236}">
                  <a16:creationId xmlns:a16="http://schemas.microsoft.com/office/drawing/2014/main" id="{C246CAD2-692F-D43B-6645-916F07459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254" t="19823" r="5299" b="16227"/>
            <a:stretch/>
          </p:blipFill>
          <p:spPr>
            <a:xfrm>
              <a:off x="5187682" y="4220204"/>
              <a:ext cx="4357285" cy="1405088"/>
            </a:xfrm>
            <a:prstGeom prst="rect">
              <a:avLst/>
            </a:prstGeom>
          </p:spPr>
        </p:pic>
        <p:pic>
          <p:nvPicPr>
            <p:cNvPr id="17" name="Grafik 16" descr="Ein Bild, das Metallwaren, Zahnrad enthält.&#10;&#10;Automatisch generierte Beschreibung">
              <a:extLst>
                <a:ext uri="{FF2B5EF4-FFF2-40B4-BE49-F238E27FC236}">
                  <a16:creationId xmlns:a16="http://schemas.microsoft.com/office/drawing/2014/main" id="{978DE86D-03EB-37FB-DDCE-3B67C74B3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839" t="4647" r="10019" b="12929"/>
            <a:stretch/>
          </p:blipFill>
          <p:spPr>
            <a:xfrm>
              <a:off x="5324259" y="2599861"/>
              <a:ext cx="2711836" cy="1253221"/>
            </a:xfrm>
            <a:prstGeom prst="rect">
              <a:avLst/>
            </a:prstGeom>
          </p:spPr>
        </p:pic>
        <p:sp>
          <p:nvSpPr>
            <p:cNvPr id="20" name="Pfeil: nach unten 19">
              <a:extLst>
                <a:ext uri="{FF2B5EF4-FFF2-40B4-BE49-F238E27FC236}">
                  <a16:creationId xmlns:a16="http://schemas.microsoft.com/office/drawing/2014/main" id="{FD4F970F-0DC8-94C9-694E-4548884D64CB}"/>
                </a:ext>
              </a:extLst>
            </p:cNvPr>
            <p:cNvSpPr/>
            <p:nvPr/>
          </p:nvSpPr>
          <p:spPr>
            <a:xfrm>
              <a:off x="5422479" y="3299086"/>
              <a:ext cx="273831" cy="9278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5F6A33C1-130C-709F-8468-569D09F08401}"/>
                </a:ext>
              </a:extLst>
            </p:cNvPr>
            <p:cNvSpPr txBox="1"/>
            <p:nvPr/>
          </p:nvSpPr>
          <p:spPr>
            <a:xfrm>
              <a:off x="4963696" y="5371168"/>
              <a:ext cx="449770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Cornell shape cells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No waveguides, TTF coupler + </a:t>
              </a:r>
              <a:r>
                <a:rPr lang="en-US" dirty="0">
                  <a:solidFill>
                    <a:schemeClr val="accent3"/>
                  </a:solidFill>
                </a:rPr>
                <a:t>Fast reactive</a:t>
              </a:r>
              <a:br>
                <a:rPr lang="en-US" dirty="0">
                  <a:solidFill>
                    <a:schemeClr val="accent3"/>
                  </a:solidFill>
                </a:rPr>
              </a:br>
              <a:r>
                <a:rPr lang="en-US" dirty="0">
                  <a:solidFill>
                    <a:schemeClr val="accent3"/>
                  </a:solidFill>
                </a:rPr>
                <a:t>tuner</a:t>
              </a:r>
              <a:r>
                <a:rPr lang="en-US" dirty="0"/>
                <a:t> port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/>
                <a:t>Beamtube</a:t>
              </a:r>
              <a:r>
                <a:rPr lang="en-US" dirty="0"/>
                <a:t> HOM absorber like Booster/Gun</a:t>
              </a:r>
              <a:endParaRPr lang="de-DE" dirty="0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78B8350-644D-6DEE-9F36-D7881525E044}"/>
              </a:ext>
            </a:extLst>
          </p:cNvPr>
          <p:cNvGrpSpPr/>
          <p:nvPr/>
        </p:nvGrpSpPr>
        <p:grpSpPr>
          <a:xfrm>
            <a:off x="7483153" y="937727"/>
            <a:ext cx="4542108" cy="4777243"/>
            <a:chOff x="7457879" y="937727"/>
            <a:chExt cx="4542108" cy="4777243"/>
          </a:xfrm>
        </p:grpSpPr>
        <p:sp>
          <p:nvSpPr>
            <p:cNvPr id="18" name="Pfeil: nach rechts 17">
              <a:extLst>
                <a:ext uri="{FF2B5EF4-FFF2-40B4-BE49-F238E27FC236}">
                  <a16:creationId xmlns:a16="http://schemas.microsoft.com/office/drawing/2014/main" id="{0E56B5C3-A300-CF9E-5CE7-DFABEF0FD41F}"/>
                </a:ext>
              </a:extLst>
            </p:cNvPr>
            <p:cNvSpPr/>
            <p:nvPr/>
          </p:nvSpPr>
          <p:spPr>
            <a:xfrm>
              <a:off x="7457879" y="1254523"/>
              <a:ext cx="1368281" cy="299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937C02E2-EA69-62CF-3639-0803C8600D9D}"/>
                </a:ext>
              </a:extLst>
            </p:cNvPr>
            <p:cNvSpPr/>
            <p:nvPr/>
          </p:nvSpPr>
          <p:spPr>
            <a:xfrm>
              <a:off x="9067800" y="937727"/>
              <a:ext cx="2149153" cy="15844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Simplified module concept, Cornell like, no room temperature parts</a:t>
              </a:r>
              <a:endParaRPr lang="de-DE" dirty="0"/>
            </a:p>
          </p:txBody>
        </p:sp>
        <p:sp>
          <p:nvSpPr>
            <p:cNvPr id="23" name="Pfeil: nach rechts 22">
              <a:extLst>
                <a:ext uri="{FF2B5EF4-FFF2-40B4-BE49-F238E27FC236}">
                  <a16:creationId xmlns:a16="http://schemas.microsoft.com/office/drawing/2014/main" id="{D9700120-72D2-2716-888B-51FC93D11CD5}"/>
                </a:ext>
              </a:extLst>
            </p:cNvPr>
            <p:cNvSpPr/>
            <p:nvPr/>
          </p:nvSpPr>
          <p:spPr>
            <a:xfrm rot="4603271">
              <a:off x="9970750" y="3132555"/>
              <a:ext cx="1368281" cy="299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43679B26-07BA-2D71-4564-437AF9D5245B}"/>
                </a:ext>
              </a:extLst>
            </p:cNvPr>
            <p:cNvSpPr/>
            <p:nvPr/>
          </p:nvSpPr>
          <p:spPr>
            <a:xfrm>
              <a:off x="9850834" y="4130525"/>
              <a:ext cx="2149153" cy="15844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Cryo</a:t>
              </a:r>
              <a:r>
                <a:rPr lang="en-US" dirty="0"/>
                <a:t> allows to potentially operate one cavity at 4 K as new material demonstrator</a:t>
              </a:r>
              <a:endParaRPr lang="de-DE" dirty="0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B48D00D9-7381-31ED-29CE-270E7550284D}"/>
              </a:ext>
            </a:extLst>
          </p:cNvPr>
          <p:cNvGrpSpPr/>
          <p:nvPr/>
        </p:nvGrpSpPr>
        <p:grpSpPr>
          <a:xfrm>
            <a:off x="8211056" y="2772776"/>
            <a:ext cx="1863178" cy="1617277"/>
            <a:chOff x="8211056" y="2772776"/>
            <a:chExt cx="1863178" cy="1617277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B370F34B-E557-A488-48F8-234D13EA3857}"/>
                </a:ext>
              </a:extLst>
            </p:cNvPr>
            <p:cNvSpPr txBox="1"/>
            <p:nvPr/>
          </p:nvSpPr>
          <p:spPr>
            <a:xfrm>
              <a:off x="8211056" y="2772776"/>
              <a:ext cx="1532343" cy="92333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Contributes to</a:t>
              </a:r>
              <a:br>
                <a:rPr lang="en-US" dirty="0"/>
              </a:br>
              <a:r>
                <a:rPr lang="en-US" dirty="0"/>
                <a:t>European ERL</a:t>
              </a:r>
              <a:br>
                <a:rPr lang="en-US" dirty="0"/>
              </a:br>
              <a:r>
                <a:rPr lang="en-US" dirty="0"/>
                <a:t>roadmap</a:t>
              </a:r>
              <a:endParaRPr lang="de-DE" dirty="0"/>
            </a:p>
          </p:txBody>
        </p: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7A07AD9D-70D1-B276-975B-361C1DDC6B5F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8635482" y="3696106"/>
              <a:ext cx="341746" cy="693947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AC9ECFC1-576F-6B17-69D6-11B36137F02B}"/>
                </a:ext>
              </a:extLst>
            </p:cNvPr>
            <p:cNvCxnSpPr>
              <a:cxnSpLocks/>
            </p:cNvCxnSpPr>
            <p:nvPr/>
          </p:nvCxnSpPr>
          <p:spPr>
            <a:xfrm>
              <a:off x="9729926" y="3673136"/>
              <a:ext cx="344308" cy="390092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19">
            <a:extLst>
              <a:ext uri="{FF2B5EF4-FFF2-40B4-BE49-F238E27FC236}">
                <a16:creationId xmlns:a16="http://schemas.microsoft.com/office/drawing/2014/main" id="{9752B63A-1971-3F52-79CC-1A21D6046D6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344" b="32608"/>
          <a:stretch/>
        </p:blipFill>
        <p:spPr>
          <a:xfrm rot="932624">
            <a:off x="5890550" y="3661289"/>
            <a:ext cx="2220774" cy="7208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chteck 31">
            <a:extLst>
              <a:ext uri="{FF2B5EF4-FFF2-40B4-BE49-F238E27FC236}">
                <a16:creationId xmlns:a16="http://schemas.microsoft.com/office/drawing/2014/main" id="{CCA6E876-CD9E-6674-353E-1C5FE0271F2E}"/>
              </a:ext>
            </a:extLst>
          </p:cNvPr>
          <p:cNvSpPr/>
          <p:nvPr/>
        </p:nvSpPr>
        <p:spPr>
          <a:xfrm rot="18910000">
            <a:off x="5544806" y="3234640"/>
            <a:ext cx="481926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Not funded yet!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09825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CA118A7-431E-1775-F190-F62A05542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289214"/>
            <a:ext cx="11036300" cy="749591"/>
          </a:xfrm>
        </p:spPr>
        <p:txBody>
          <a:bodyPr/>
          <a:lstStyle/>
          <a:p>
            <a:r>
              <a:rPr lang="en-US" dirty="0" err="1"/>
              <a:t>bERLinPro</a:t>
            </a:r>
            <a:r>
              <a:rPr lang="en-US" dirty="0"/>
              <a:t>: Past, present, future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AA5131D-AAC7-497C-F0D8-62B18D33D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957" y="966938"/>
            <a:ext cx="11036300" cy="34845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2"/>
                </a:solidFill>
              </a:rPr>
              <a:t>What I would like to be the message of this talk: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bERLinPro</a:t>
            </a:r>
            <a:r>
              <a:rPr lang="en-US" dirty="0"/>
              <a:t> seems to be quite a while around already…..</a:t>
            </a:r>
            <a:br>
              <a:rPr lang="en-US" dirty="0"/>
            </a:br>
            <a:r>
              <a:rPr lang="en-US" dirty="0"/>
              <a:t>ERL 2013, 2015, 2017, 2019,….2022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What is the current status of the facility?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Some highlights of the on-going work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What do we plan with </a:t>
            </a:r>
            <a:r>
              <a:rPr lang="en-US" dirty="0" err="1"/>
              <a:t>bERLinPro</a:t>
            </a:r>
            <a:r>
              <a:rPr lang="en-US" dirty="0"/>
              <a:t>?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When will we finally have first beam </a:t>
            </a:r>
            <a:r>
              <a:rPr lang="en-US" b="1" u="sng" dirty="0"/>
              <a:t>inside</a:t>
            </a:r>
            <a:r>
              <a:rPr lang="en-US" dirty="0"/>
              <a:t> the accelerator hall?</a:t>
            </a:r>
            <a:br>
              <a:rPr lang="en-US" dirty="0"/>
            </a:br>
            <a:endParaRPr lang="en-US" dirty="0"/>
          </a:p>
          <a:p>
            <a:r>
              <a:rPr lang="de-DE" dirty="0"/>
              <a:t>All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above</a:t>
            </a:r>
            <a:r>
              <a:rPr lang="de-DE" dirty="0"/>
              <a:t> I </a:t>
            </a:r>
            <a:r>
              <a:rPr lang="de-DE" dirty="0" err="1"/>
              <a:t>hope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answer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15 </a:t>
            </a:r>
            <a:r>
              <a:rPr lang="de-DE" dirty="0" err="1"/>
              <a:t>minutes</a:t>
            </a:r>
            <a:br>
              <a:rPr lang="de-DE" dirty="0"/>
            </a:br>
            <a:r>
              <a:rPr lang="de-DE" sz="1600" dirty="0">
                <a:solidFill>
                  <a:schemeClr val="accent1"/>
                </a:solidFill>
              </a:rPr>
              <a:t>Disclaimer: SRF </a:t>
            </a:r>
            <a:r>
              <a:rPr lang="de-DE" sz="1600" dirty="0" err="1">
                <a:solidFill>
                  <a:schemeClr val="accent1"/>
                </a:solidFill>
              </a:rPr>
              <a:t>related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status</a:t>
            </a:r>
            <a:r>
              <a:rPr lang="de-DE" sz="1600" dirty="0">
                <a:solidFill>
                  <a:schemeClr val="accent1"/>
                </a:solidFill>
              </a:rPr>
              <a:t> will follow in </a:t>
            </a:r>
            <a:r>
              <a:rPr lang="de-DE" sz="1600" dirty="0" err="1">
                <a:solidFill>
                  <a:schemeClr val="accent1"/>
                </a:solidFill>
              </a:rPr>
              <a:t>the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first</a:t>
            </a:r>
            <a:r>
              <a:rPr lang="de-DE" sz="1600" dirty="0">
                <a:solidFill>
                  <a:schemeClr val="accent1"/>
                </a:solidFill>
              </a:rPr>
              <a:t> SRF </a:t>
            </a:r>
            <a:r>
              <a:rPr lang="de-DE" sz="1600" dirty="0" err="1">
                <a:solidFill>
                  <a:schemeClr val="accent1"/>
                </a:solidFill>
              </a:rPr>
              <a:t>session</a:t>
            </a:r>
            <a:r>
              <a:rPr lang="de-DE" sz="1600" dirty="0">
                <a:solidFill>
                  <a:schemeClr val="accent1"/>
                </a:solidFill>
              </a:rPr>
              <a:t> on Tuesday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6A25086-B06C-6F49-0933-37B71C8A1B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de-DE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9FA3580-D055-16FE-5657-FA58E1228A47}"/>
              </a:ext>
            </a:extLst>
          </p:cNvPr>
          <p:cNvGrpSpPr/>
          <p:nvPr/>
        </p:nvGrpSpPr>
        <p:grpSpPr>
          <a:xfrm>
            <a:off x="577850" y="5430300"/>
            <a:ext cx="6579705" cy="1138774"/>
            <a:chOff x="2259883" y="4689837"/>
            <a:chExt cx="6579705" cy="113877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27CD6578-8B3D-282C-E597-83701C7272C3}"/>
                </a:ext>
              </a:extLst>
            </p:cNvPr>
            <p:cNvSpPr txBox="1"/>
            <p:nvPr/>
          </p:nvSpPr>
          <p:spPr>
            <a:xfrm>
              <a:off x="2744366" y="5182280"/>
              <a:ext cx="609522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800" b="1" dirty="0">
                  <a:latin typeface="Back to the future 2002" panose="02000000000000000000" pitchFamily="2" charset="0"/>
                </a:rPr>
                <a:t>Back</a:t>
              </a:r>
              <a:br>
                <a:rPr lang="en-US" sz="1800" b="1" dirty="0">
                  <a:latin typeface="Back to the future 2002" panose="02000000000000000000" pitchFamily="2" charset="0"/>
                </a:rPr>
              </a:br>
              <a:r>
                <a:rPr lang="en-US" sz="1800" b="1" dirty="0">
                  <a:latin typeface="Back to the future 2002" panose="02000000000000000000" pitchFamily="2" charset="0"/>
                </a:rPr>
                <a:t> to the  </a:t>
              </a:r>
              <a:r>
                <a:rPr lang="en-US" sz="1800" dirty="0">
                  <a:gradFill flip="none" rotWithShape="1">
                    <a:gsLst>
                      <a:gs pos="0">
                        <a:srgbClr val="FFC000"/>
                      </a:gs>
                      <a:gs pos="81000">
                        <a:srgbClr val="FF0000"/>
                      </a:gs>
                    </a:gsLst>
                    <a:lin ang="10800000" scaled="1"/>
                    <a:tileRect/>
                  </a:gradFill>
                  <a:latin typeface="Back to the future 2002" panose="02000000000000000000" pitchFamily="2" charset="0"/>
                </a:rPr>
                <a:t>Future?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D70F6120-1FE5-2659-F66A-C2D598B421C7}"/>
                </a:ext>
              </a:extLst>
            </p:cNvPr>
            <p:cNvSpPr txBox="1"/>
            <p:nvPr/>
          </p:nvSpPr>
          <p:spPr bwMode="auto">
            <a:xfrm rot="10800000">
              <a:off x="2259883" y="4689837"/>
              <a:ext cx="2451873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gradFill>
                    <a:gsLst>
                      <a:gs pos="0">
                        <a:srgbClr val="FFC000"/>
                      </a:gs>
                      <a:gs pos="83000">
                        <a:srgbClr val="FF0000"/>
                      </a:gs>
                    </a:gsLst>
                    <a:lin ang="10800000" scaled="1"/>
                  </a:gradFill>
                  <a:latin typeface="Back to the future 2002" panose="02000000000000000000" pitchFamily="2" charset="0"/>
                </a:rPr>
                <a:t>&gt;</a:t>
              </a:r>
            </a:p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49037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D17B52-2A8F-C685-DB60-59C3183F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206796"/>
            <a:ext cx="11036300" cy="814905"/>
          </a:xfrm>
        </p:spPr>
        <p:txBody>
          <a:bodyPr/>
          <a:lstStyle/>
          <a:p>
            <a:r>
              <a:rPr lang="en-US" dirty="0"/>
              <a:t>When will we have first beam?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8C657E2-D546-E7AA-A5F5-387814A268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69880"/>
            <a:ext cx="1398661" cy="224546"/>
          </a:xfrm>
        </p:spPr>
        <p:txBody>
          <a:bodyPr/>
          <a:lstStyle/>
          <a:p>
            <a:r>
              <a:rPr lang="en-US" dirty="0"/>
              <a:t>First beam?</a:t>
            </a:r>
            <a:endParaRPr lang="de-DE" dirty="0"/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3FF85C1A-B384-98C1-44A7-F0FB2E0DB9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517835" y="1849903"/>
            <a:ext cx="8707760" cy="2074635"/>
          </a:xfrm>
          <a:prstGeom prst="rect">
            <a:avLst/>
          </a:prstGeom>
        </p:spPr>
      </p:pic>
      <p:sp>
        <p:nvSpPr>
          <p:cNvPr id="9" name="Textfeld 14">
            <a:extLst>
              <a:ext uri="{FF2B5EF4-FFF2-40B4-BE49-F238E27FC236}">
                <a16:creationId xmlns:a16="http://schemas.microsoft.com/office/drawing/2014/main" id="{0FDAB937-BEAC-CC3B-395C-36962FC1B21E}"/>
              </a:ext>
            </a:extLst>
          </p:cNvPr>
          <p:cNvSpPr>
            <a:spLocks/>
          </p:cNvSpPr>
          <p:nvPr/>
        </p:nvSpPr>
        <p:spPr bwMode="auto">
          <a:xfrm>
            <a:off x="5849994" y="3002473"/>
            <a:ext cx="1612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“Banana line”</a:t>
            </a:r>
            <a:endParaRPr lang="de-DE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" name="Textfeld 18">
            <a:extLst>
              <a:ext uri="{FF2B5EF4-FFF2-40B4-BE49-F238E27FC236}">
                <a16:creationId xmlns:a16="http://schemas.microsoft.com/office/drawing/2014/main" id="{3E10C013-AC78-C591-C979-3D2C32FF1537}"/>
              </a:ext>
            </a:extLst>
          </p:cNvPr>
          <p:cNvSpPr>
            <a:spLocks/>
          </p:cNvSpPr>
          <p:nvPr/>
        </p:nvSpPr>
        <p:spPr bwMode="auto">
          <a:xfrm>
            <a:off x="4552797" y="278148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MESA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4" name="Textfeld 24">
            <a:extLst>
              <a:ext uri="{FF2B5EF4-FFF2-40B4-BE49-F238E27FC236}">
                <a16:creationId xmlns:a16="http://schemas.microsoft.com/office/drawing/2014/main" id="{E0154641-1863-A507-944A-6B19293DD9F1}"/>
              </a:ext>
            </a:extLst>
          </p:cNvPr>
          <p:cNvSpPr>
            <a:spLocks/>
          </p:cNvSpPr>
          <p:nvPr/>
        </p:nvSpPr>
        <p:spPr bwMode="auto">
          <a:xfrm>
            <a:off x="1877875" y="2794282"/>
            <a:ext cx="57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>
              <a:defRPr/>
            </a:pPr>
            <a:r>
              <a:rPr lang="en-US">
                <a:latin typeface="+mn-lt"/>
              </a:rPr>
              <a:t>Gun</a:t>
            </a:r>
            <a:endParaRPr lang="de-DE">
              <a:latin typeface="+mn-lt"/>
            </a:endParaRPr>
          </a:p>
        </p:txBody>
      </p:sp>
      <p:sp>
        <p:nvSpPr>
          <p:cNvPr id="15" name="Textfeld 25">
            <a:extLst>
              <a:ext uri="{FF2B5EF4-FFF2-40B4-BE49-F238E27FC236}">
                <a16:creationId xmlns:a16="http://schemas.microsoft.com/office/drawing/2014/main" id="{096AFC10-B803-45BB-AC77-9718A2DFAE48}"/>
              </a:ext>
            </a:extLst>
          </p:cNvPr>
          <p:cNvSpPr>
            <a:spLocks/>
          </p:cNvSpPr>
          <p:nvPr/>
        </p:nvSpPr>
        <p:spPr bwMode="auto">
          <a:xfrm>
            <a:off x="2726295" y="2432218"/>
            <a:ext cx="91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>
              <a:defRPr/>
            </a:pPr>
            <a:r>
              <a:rPr lang="en-US">
                <a:latin typeface="+mn-lt"/>
              </a:rPr>
              <a:t>Booster</a:t>
            </a:r>
            <a:endParaRPr lang="de-DE">
              <a:latin typeface="+mn-lt"/>
            </a:endParaRPr>
          </a:p>
        </p:txBody>
      </p:sp>
      <p:sp>
        <p:nvSpPr>
          <p:cNvPr id="16" name="Textfeld 25">
            <a:extLst>
              <a:ext uri="{FF2B5EF4-FFF2-40B4-BE49-F238E27FC236}">
                <a16:creationId xmlns:a16="http://schemas.microsoft.com/office/drawing/2014/main" id="{0FD473C6-78A0-D47D-2905-AF381998030C}"/>
              </a:ext>
            </a:extLst>
          </p:cNvPr>
          <p:cNvSpPr>
            <a:spLocks/>
          </p:cNvSpPr>
          <p:nvPr/>
        </p:nvSpPr>
        <p:spPr bwMode="auto">
          <a:xfrm>
            <a:off x="4161860" y="1976986"/>
            <a:ext cx="626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err="1">
                <a:latin typeface="+mn-lt"/>
              </a:rPr>
              <a:t>TCav</a:t>
            </a:r>
            <a:endParaRPr lang="de-DE" dirty="0">
              <a:latin typeface="+mn-lt"/>
            </a:endParaRPr>
          </a:p>
        </p:txBody>
      </p:sp>
      <p:sp>
        <p:nvSpPr>
          <p:cNvPr id="17" name="Textfeld 26">
            <a:extLst>
              <a:ext uri="{FF2B5EF4-FFF2-40B4-BE49-F238E27FC236}">
                <a16:creationId xmlns:a16="http://schemas.microsoft.com/office/drawing/2014/main" id="{459E1B44-5AAE-CD79-0BF9-B343134F49BE}"/>
              </a:ext>
            </a:extLst>
          </p:cNvPr>
          <p:cNvSpPr>
            <a:spLocks/>
          </p:cNvSpPr>
          <p:nvPr/>
        </p:nvSpPr>
        <p:spPr bwMode="auto">
          <a:xfrm>
            <a:off x="1496305" y="3970601"/>
            <a:ext cx="1557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Cathode transfer </a:t>
            </a:r>
            <a:br>
              <a:rPr lang="en-US" sz="1400" dirty="0">
                <a:latin typeface="+mn-lt"/>
              </a:rPr>
            </a:br>
            <a:r>
              <a:rPr lang="en-US" sz="1400" dirty="0">
                <a:latin typeface="+mn-lt"/>
              </a:rPr>
              <a:t>system</a:t>
            </a:r>
            <a:endParaRPr lang="de-DE" sz="1400" dirty="0">
              <a:latin typeface="+mn-lt"/>
            </a:endParaRPr>
          </a:p>
        </p:txBody>
      </p:sp>
      <p:sp>
        <p:nvSpPr>
          <p:cNvPr id="18" name="Textfeld 27">
            <a:extLst>
              <a:ext uri="{FF2B5EF4-FFF2-40B4-BE49-F238E27FC236}">
                <a16:creationId xmlns:a16="http://schemas.microsoft.com/office/drawing/2014/main" id="{96A01D9D-A40B-2772-EA6B-A7DA787DF95D}"/>
              </a:ext>
            </a:extLst>
          </p:cNvPr>
          <p:cNvSpPr>
            <a:spLocks/>
          </p:cNvSpPr>
          <p:nvPr/>
        </p:nvSpPr>
        <p:spPr bwMode="auto">
          <a:xfrm>
            <a:off x="5702202" y="1849903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30 kW dump</a:t>
            </a:r>
            <a:endParaRPr lang="de-DE" dirty="0">
              <a:latin typeface="+mn-lt"/>
            </a:endParaRPr>
          </a:p>
        </p:txBody>
      </p:sp>
      <p:sp>
        <p:nvSpPr>
          <p:cNvPr id="19" name="Textfeld 28">
            <a:extLst>
              <a:ext uri="{FF2B5EF4-FFF2-40B4-BE49-F238E27FC236}">
                <a16:creationId xmlns:a16="http://schemas.microsoft.com/office/drawing/2014/main" id="{6350087B-3056-5A0D-D05C-6D45BF235B8A}"/>
              </a:ext>
            </a:extLst>
          </p:cNvPr>
          <p:cNvSpPr>
            <a:spLocks/>
          </p:cNvSpPr>
          <p:nvPr/>
        </p:nvSpPr>
        <p:spPr bwMode="auto">
          <a:xfrm>
            <a:off x="1935522" y="2097637"/>
            <a:ext cx="1429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>
              <a:defRPr/>
            </a:pPr>
            <a:r>
              <a:rPr lang="en-US" sz="2000">
                <a:solidFill>
                  <a:schemeClr val="tx2"/>
                </a:solidFill>
                <a:latin typeface="+mn-lt"/>
              </a:rPr>
              <a:t>Injector line</a:t>
            </a:r>
            <a:endParaRPr lang="de-DE" sz="20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98D2589-697B-B006-306F-796837189A1A}"/>
              </a:ext>
            </a:extLst>
          </p:cNvPr>
          <p:cNvSpPr txBox="1"/>
          <p:nvPr/>
        </p:nvSpPr>
        <p:spPr>
          <a:xfrm>
            <a:off x="2858469" y="3627466"/>
            <a:ext cx="94603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Focus on commissioning injector with SRF gun and transverse deflecting cavity + diagnostic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Next stage installation of the Booster module, possible beam transfer into the high power dump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C9900"/>
                </a:solidFill>
              </a:rPr>
              <a:t>Recirculation, when </a:t>
            </a:r>
            <a:r>
              <a:rPr lang="en-US" dirty="0" err="1">
                <a:solidFill>
                  <a:srgbClr val="CC9900"/>
                </a:solidFill>
              </a:rPr>
              <a:t>Linac</a:t>
            </a:r>
            <a:r>
              <a:rPr lang="en-US" dirty="0">
                <a:solidFill>
                  <a:srgbClr val="CC9900"/>
                </a:solidFill>
              </a:rPr>
              <a:t> funding is secured or an interim arrangement can be found </a:t>
            </a:r>
            <a:endParaRPr lang="de-DE" dirty="0">
              <a:solidFill>
                <a:srgbClr val="CC9900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17549E5B-05E8-31CA-5DCB-2779AFEE1F26}"/>
              </a:ext>
            </a:extLst>
          </p:cNvPr>
          <p:cNvSpPr/>
          <p:nvPr/>
        </p:nvSpPr>
        <p:spPr>
          <a:xfrm rot="20381086">
            <a:off x="1280676" y="2691493"/>
            <a:ext cx="4610175" cy="641526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7">
            <a:extLst>
              <a:ext uri="{FF2B5EF4-FFF2-40B4-BE49-F238E27FC236}">
                <a16:creationId xmlns:a16="http://schemas.microsoft.com/office/drawing/2014/main" id="{DAF1C8CE-A0B2-41B7-F19A-36952B5A87F9}"/>
              </a:ext>
            </a:extLst>
          </p:cNvPr>
          <p:cNvSpPr>
            <a:spLocks/>
          </p:cNvSpPr>
          <p:nvPr/>
        </p:nvSpPr>
        <p:spPr bwMode="auto">
          <a:xfrm>
            <a:off x="9290453" y="3118000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/>
              <a:t>65</a:t>
            </a:r>
            <a:r>
              <a:rPr lang="en-US" dirty="0">
                <a:latin typeface="+mn-lt"/>
              </a:rPr>
              <a:t>0 kW dump</a:t>
            </a:r>
            <a:endParaRPr lang="de-DE" dirty="0">
              <a:latin typeface="+mn-lt"/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005F253-A36E-061C-B76F-51B3B05C69FB}"/>
              </a:ext>
            </a:extLst>
          </p:cNvPr>
          <p:cNvGrpSpPr/>
          <p:nvPr/>
        </p:nvGrpSpPr>
        <p:grpSpPr>
          <a:xfrm>
            <a:off x="4972142" y="2457470"/>
            <a:ext cx="5062931" cy="751500"/>
            <a:chOff x="4972142" y="2157713"/>
            <a:chExt cx="5062931" cy="751500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BECED3FD-73D5-5FA9-473C-8470A993B516}"/>
                </a:ext>
              </a:extLst>
            </p:cNvPr>
            <p:cNvSpPr/>
            <p:nvPr/>
          </p:nvSpPr>
          <p:spPr>
            <a:xfrm>
              <a:off x="4972142" y="2157713"/>
              <a:ext cx="3346099" cy="369331"/>
            </a:xfrm>
            <a:prstGeom prst="rect">
              <a:avLst/>
            </a:prstGeom>
            <a:solidFill>
              <a:schemeClr val="accent3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415ACFF-5877-035A-0AE2-9A670366A633}"/>
                </a:ext>
              </a:extLst>
            </p:cNvPr>
            <p:cNvSpPr/>
            <p:nvPr/>
          </p:nvSpPr>
          <p:spPr>
            <a:xfrm rot="1613659">
              <a:off x="7366131" y="2253724"/>
              <a:ext cx="1219732" cy="369331"/>
            </a:xfrm>
            <a:prstGeom prst="rect">
              <a:avLst/>
            </a:prstGeom>
            <a:solidFill>
              <a:schemeClr val="accent3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6EE972B5-C13E-BF37-634F-0A420F7524F2}"/>
                </a:ext>
              </a:extLst>
            </p:cNvPr>
            <p:cNvSpPr/>
            <p:nvPr/>
          </p:nvSpPr>
          <p:spPr>
            <a:xfrm>
              <a:off x="8603435" y="2539882"/>
              <a:ext cx="1431638" cy="369331"/>
            </a:xfrm>
            <a:prstGeom prst="rect">
              <a:avLst/>
            </a:prstGeom>
            <a:solidFill>
              <a:schemeClr val="accent3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CA422573-005C-8599-D25E-341682DDA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072" y="834463"/>
            <a:ext cx="8588190" cy="2990711"/>
          </a:xfrm>
          <a:prstGeom prst="rect">
            <a:avLst/>
          </a:prstGeom>
        </p:spPr>
      </p:pic>
      <p:sp>
        <p:nvSpPr>
          <p:cNvPr id="29" name="Pfeil: nach rechts 28">
            <a:extLst>
              <a:ext uri="{FF2B5EF4-FFF2-40B4-BE49-F238E27FC236}">
                <a16:creationId xmlns:a16="http://schemas.microsoft.com/office/drawing/2014/main" id="{EAE8AEEF-9B71-0D89-2E75-D6322CF98FC6}"/>
              </a:ext>
            </a:extLst>
          </p:cNvPr>
          <p:cNvSpPr/>
          <p:nvPr/>
        </p:nvSpPr>
        <p:spPr>
          <a:xfrm>
            <a:off x="374483" y="5299860"/>
            <a:ext cx="1876425" cy="584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Grafik 30" descr="Ein Bild, das drinnen, mehrere, zugemüllt enthält.&#10;&#10;Automatisch generierte Beschreibung">
            <a:extLst>
              <a:ext uri="{FF2B5EF4-FFF2-40B4-BE49-F238E27FC236}">
                <a16:creationId xmlns:a16="http://schemas.microsoft.com/office/drawing/2014/main" id="{54F1C8DA-76ED-3197-B990-4475A45FB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104" y="4531854"/>
            <a:ext cx="2108101" cy="2108101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36B9B03B-F3CF-DF49-CDF8-7DCBBA2E5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037" y="4539884"/>
            <a:ext cx="2074635" cy="2074635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64C3899C-5C4E-1DB1-D91A-E4CB743B65F4}"/>
              </a:ext>
            </a:extLst>
          </p:cNvPr>
          <p:cNvSpPr txBox="1"/>
          <p:nvPr/>
        </p:nvSpPr>
        <p:spPr>
          <a:xfrm>
            <a:off x="7281863" y="4695825"/>
            <a:ext cx="46836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SRF gun </a:t>
            </a:r>
            <a:r>
              <a:rPr lang="en-US" dirty="0" err="1"/>
              <a:t>coldstring</a:t>
            </a:r>
            <a:r>
              <a:rPr lang="en-US" dirty="0"/>
              <a:t> and cathode transfer </a:t>
            </a:r>
            <a:br>
              <a:rPr lang="en-US" dirty="0"/>
            </a:br>
            <a:r>
              <a:rPr lang="en-US" dirty="0"/>
              <a:t>system currently being reworked and setup</a:t>
            </a:r>
            <a:br>
              <a:rPr lang="en-US" dirty="0"/>
            </a:br>
            <a:r>
              <a:rPr lang="en-US" dirty="0"/>
              <a:t>in the cleanroom (Tuesday SRF talk)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beam to be expected around late Spring</a:t>
            </a:r>
            <a:br>
              <a:rPr lang="en-US" dirty="0"/>
            </a:br>
            <a:r>
              <a:rPr lang="en-US" dirty="0"/>
              <a:t>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64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1" grpId="0" animBg="1"/>
      <p:bldP spid="29" grpId="0" animBg="1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9E0CB6-2710-6EB9-3599-B7736F867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836613"/>
            <a:ext cx="11036300" cy="926873"/>
          </a:xfrm>
        </p:spPr>
        <p:txBody>
          <a:bodyPr/>
          <a:lstStyle/>
          <a:p>
            <a:r>
              <a:rPr lang="en-US" dirty="0"/>
              <a:t>But…….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63C89F3-6118-B90F-9624-D4FA52C34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surpirse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E7FEB54-1400-79F0-A106-B0EC74EB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67" y="623581"/>
            <a:ext cx="4114800" cy="54864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B303546-2BC5-CE94-2042-5CA7BA412903}"/>
              </a:ext>
            </a:extLst>
          </p:cNvPr>
          <p:cNvSpPr txBox="1"/>
          <p:nvPr/>
        </p:nvSpPr>
        <p:spPr>
          <a:xfrm>
            <a:off x="5518182" y="2609559"/>
            <a:ext cx="47162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….in case you did not know, </a:t>
            </a:r>
          </a:p>
          <a:p>
            <a:r>
              <a:rPr lang="en-US" sz="2400" dirty="0"/>
              <a:t>there is already a </a:t>
            </a:r>
            <a:r>
              <a:rPr lang="en-US" sz="2400"/>
              <a:t>running multi-turn</a:t>
            </a:r>
            <a:br>
              <a:rPr lang="en-US" sz="2400" dirty="0"/>
            </a:br>
            <a:r>
              <a:rPr lang="en-US" sz="2400" dirty="0"/>
              <a:t>ERL in Berlin!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51201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D040A1FC-1D62-4EC1-BDFE-4D3321950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739" y="-85908"/>
            <a:ext cx="11036300" cy="998619"/>
          </a:xfrm>
        </p:spPr>
        <p:txBody>
          <a:bodyPr/>
          <a:lstStyle/>
          <a:p>
            <a:r>
              <a:rPr lang="en-US" dirty="0"/>
              <a:t>Acknowledgements</a:t>
            </a:r>
            <a:endParaRPr lang="de-DE" dirty="0"/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0A881A62-8A4F-4081-87C1-357CA73221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Fin</a:t>
            </a:r>
            <a:endParaRPr lang="de-DE" dirty="0"/>
          </a:p>
        </p:txBody>
      </p:sp>
      <p:pic>
        <p:nvPicPr>
          <p:cNvPr id="5" name="Picture 273" descr="CUCE ONLY-11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0450" y="1990911"/>
            <a:ext cx="1186168" cy="1152128"/>
          </a:xfrm>
          <a:prstGeom prst="rect">
            <a:avLst/>
          </a:prstGeom>
          <a:noFill/>
        </p:spPr>
      </p:pic>
      <p:pic>
        <p:nvPicPr>
          <p:cNvPr id="6" name="Picture 2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5840" y="665405"/>
            <a:ext cx="1088727" cy="10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7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6573" y="3215292"/>
            <a:ext cx="2613817" cy="59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Dokumente und Einstellungen\kamps\Eigene Dateien\Eigene Bilder\HoverSnaps\Capture20.02.2012-11.55.5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361" y="858029"/>
            <a:ext cx="1766120" cy="557723"/>
          </a:xfrm>
          <a:prstGeom prst="rect">
            <a:avLst/>
          </a:prstGeom>
          <a:noFill/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2" y="2381039"/>
            <a:ext cx="4191000" cy="762000"/>
          </a:xfrm>
          <a:prstGeom prst="rect">
            <a:avLst/>
          </a:prstGeom>
        </p:spPr>
      </p:pic>
      <p:sp>
        <p:nvSpPr>
          <p:cNvPr id="11" name="Textfeld 14"/>
          <p:cNvSpPr txBox="1"/>
          <p:nvPr/>
        </p:nvSpPr>
        <p:spPr>
          <a:xfrm>
            <a:off x="6405013" y="681038"/>
            <a:ext cx="5568619" cy="575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de-DE" sz="2400" dirty="0">
                <a:latin typeface="+mn-lt"/>
              </a:rPr>
              <a:t>Many </a:t>
            </a:r>
            <a:r>
              <a:rPr lang="de-DE" sz="2400" dirty="0" err="1">
                <a:latin typeface="+mn-lt"/>
              </a:rPr>
              <a:t>thanks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to</a:t>
            </a:r>
            <a:r>
              <a:rPr lang="de-DE" sz="2400" dirty="0">
                <a:latin typeface="+mn-lt"/>
              </a:rPr>
              <a:t>:</a:t>
            </a:r>
          </a:p>
          <a:p>
            <a:endParaRPr lang="de-DE" sz="2400" dirty="0">
              <a:latin typeface="+mn-lt"/>
            </a:endParaRPr>
          </a:p>
          <a:p>
            <a:r>
              <a:rPr lang="de-DE" sz="2400" dirty="0">
                <a:latin typeface="+mn-lt"/>
              </a:rPr>
              <a:t>J. Teichert, A. Arnold, P. </a:t>
            </a:r>
            <a:r>
              <a:rPr lang="de-DE" sz="2400" dirty="0" err="1">
                <a:latin typeface="+mn-lt"/>
              </a:rPr>
              <a:t>Murcek</a:t>
            </a:r>
            <a:r>
              <a:rPr lang="de-DE" sz="2400" dirty="0">
                <a:latin typeface="+mn-lt"/>
              </a:rPr>
              <a:t>, R. Rimmer, A. Burrill, F. </a:t>
            </a:r>
            <a:r>
              <a:rPr lang="de-DE" sz="2400" dirty="0" err="1">
                <a:latin typeface="+mn-lt"/>
              </a:rPr>
              <a:t>Marhauser</a:t>
            </a:r>
            <a:r>
              <a:rPr lang="de-DE" sz="2400" dirty="0">
                <a:latin typeface="+mn-lt"/>
              </a:rPr>
              <a:t>, S. Belomestnykh, E. Zaplatin, E. </a:t>
            </a:r>
            <a:r>
              <a:rPr lang="de-DE" sz="2400" dirty="0" err="1">
                <a:latin typeface="+mn-lt"/>
              </a:rPr>
              <a:t>Kako</a:t>
            </a:r>
            <a:r>
              <a:rPr lang="de-DE" sz="2400">
                <a:latin typeface="+mn-lt"/>
              </a:rPr>
              <a:t>, N. </a:t>
            </a:r>
            <a:r>
              <a:rPr lang="de-DE" sz="2400" dirty="0" err="1">
                <a:latin typeface="+mn-lt"/>
              </a:rPr>
              <a:t>Shipman</a:t>
            </a:r>
            <a:br>
              <a:rPr lang="de-DE" sz="2400" dirty="0">
                <a:latin typeface="+mn-lt"/>
              </a:rPr>
            </a:br>
            <a:r>
              <a:rPr lang="de-DE" sz="2400" dirty="0">
                <a:latin typeface="+mn-lt"/>
              </a:rPr>
              <a:t>R. Eichhorn, J. Sekutowicz, P. Kneisel, G. Ciovati, A. Matheisen, B. van-der-Horst, M. </a:t>
            </a:r>
            <a:r>
              <a:rPr lang="de-DE" sz="2400" dirty="0" err="1">
                <a:latin typeface="+mn-lt"/>
              </a:rPr>
              <a:t>Schmökel</a:t>
            </a:r>
            <a:r>
              <a:rPr lang="de-DE" sz="2400" dirty="0">
                <a:latin typeface="+mn-lt"/>
              </a:rPr>
              <a:t>, W.A. Clemens, C. Dreyfuss, D. Forehand, T. Harris, R.B. </a:t>
            </a:r>
            <a:r>
              <a:rPr lang="de-DE" sz="2400" dirty="0" err="1">
                <a:latin typeface="+mn-lt"/>
              </a:rPr>
              <a:t>Overton</a:t>
            </a:r>
            <a:r>
              <a:rPr lang="de-DE" sz="2400" dirty="0">
                <a:latin typeface="+mn-lt"/>
              </a:rPr>
              <a:t>, L. Turlington, M. </a:t>
            </a:r>
            <a:r>
              <a:rPr lang="de-DE" sz="2400" dirty="0" err="1">
                <a:latin typeface="+mn-lt"/>
              </a:rPr>
              <a:t>Schalwat</a:t>
            </a:r>
            <a:r>
              <a:rPr lang="de-DE" sz="2400" dirty="0">
                <a:latin typeface="+mn-lt"/>
              </a:rPr>
              <a:t>, S. Lederer, V. Volkov, I. Will,  MAC </a:t>
            </a:r>
            <a:r>
              <a:rPr lang="de-DE" sz="2400" dirty="0" err="1">
                <a:latin typeface="+mn-lt"/>
              </a:rPr>
              <a:t>members</a:t>
            </a:r>
            <a:endParaRPr lang="de-DE" sz="2400" dirty="0">
              <a:latin typeface="+mn-lt"/>
            </a:endParaRPr>
          </a:p>
          <a:p>
            <a:r>
              <a:rPr lang="de-DE" sz="2400" dirty="0">
                <a:latin typeface="+mn-lt"/>
              </a:rPr>
              <a:t>+</a:t>
            </a:r>
            <a:r>
              <a:rPr lang="de-DE" sz="2400" dirty="0" err="1">
                <a:latin typeface="+mn-lt"/>
              </a:rPr>
              <a:t>many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more</a:t>
            </a:r>
            <a:r>
              <a:rPr lang="de-DE" sz="2400" dirty="0">
                <a:latin typeface="+mn-lt"/>
              </a:rPr>
              <a:t>  </a:t>
            </a:r>
          </a:p>
          <a:p>
            <a:r>
              <a:rPr lang="en-US" sz="2667" dirty="0">
                <a:solidFill>
                  <a:schemeClr val="tx2"/>
                </a:solidFill>
                <a:latin typeface="+mn-lt"/>
              </a:rPr>
              <a:t>HZB </a:t>
            </a:r>
            <a:r>
              <a:rPr lang="en-US" sz="2667" dirty="0" err="1">
                <a:solidFill>
                  <a:schemeClr val="tx2"/>
                </a:solidFill>
                <a:latin typeface="+mn-lt"/>
              </a:rPr>
              <a:t>bERLinPro</a:t>
            </a:r>
            <a:r>
              <a:rPr lang="en-US" sz="2667" dirty="0">
                <a:solidFill>
                  <a:schemeClr val="tx2"/>
                </a:solidFill>
                <a:latin typeface="+mn-lt"/>
              </a:rPr>
              <a:t> Team &amp; friends</a:t>
            </a:r>
          </a:p>
          <a:p>
            <a:r>
              <a:rPr lang="en-US" sz="2667" dirty="0">
                <a:solidFill>
                  <a:schemeClr val="tx2"/>
                </a:solidFill>
                <a:latin typeface="+mn-lt"/>
              </a:rPr>
              <a:t>former colleagues</a:t>
            </a:r>
          </a:p>
          <a:p>
            <a:r>
              <a:rPr lang="en-US" sz="2667" dirty="0">
                <a:solidFill>
                  <a:schemeClr val="tx2"/>
                </a:solidFill>
                <a:latin typeface="+mn-lt"/>
              </a:rPr>
              <a:t>Team </a:t>
            </a:r>
            <a:r>
              <a:rPr lang="en-US" sz="2667" dirty="0" err="1">
                <a:solidFill>
                  <a:schemeClr val="tx2"/>
                </a:solidFill>
                <a:latin typeface="+mn-lt"/>
              </a:rPr>
              <a:t>Sealab</a:t>
            </a:r>
            <a:endParaRPr lang="en-US" sz="2667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Textfeld 15"/>
          <p:cNvSpPr txBox="1"/>
          <p:nvPr/>
        </p:nvSpPr>
        <p:spPr>
          <a:xfrm>
            <a:off x="815414" y="4869161"/>
            <a:ext cx="6816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de-DE" sz="3200" dirty="0" err="1">
                <a:latin typeface="+mn-lt"/>
              </a:rPr>
              <a:t>Thanks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for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your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attention</a:t>
            </a:r>
            <a:r>
              <a:rPr lang="de-DE" sz="3200" dirty="0">
                <a:latin typeface="+mn-lt"/>
              </a:rPr>
              <a:t>!</a:t>
            </a:r>
          </a:p>
        </p:txBody>
      </p:sp>
      <p:sp>
        <p:nvSpPr>
          <p:cNvPr id="13" name="Rechteck 12"/>
          <p:cNvSpPr/>
          <p:nvPr/>
        </p:nvSpPr>
        <p:spPr>
          <a:xfrm>
            <a:off x="3306748" y="2488207"/>
            <a:ext cx="218183" cy="329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2400"/>
          </a:p>
        </p:txBody>
      </p:sp>
      <p:pic>
        <p:nvPicPr>
          <p:cNvPr id="20" name="Picture 27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366" y="4088221"/>
            <a:ext cx="1590092" cy="436383"/>
          </a:xfrm>
          <a:prstGeom prst="rect">
            <a:avLst/>
          </a:prstGeom>
          <a:noFill/>
        </p:spPr>
      </p:pic>
      <p:pic>
        <p:nvPicPr>
          <p:cNvPr id="21" name="Grafik 13" descr="MBI-Schriftzug_de.gif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084" y="1900363"/>
            <a:ext cx="1404003" cy="7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673" y="4020462"/>
            <a:ext cx="967809" cy="704083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24931" y="5621179"/>
            <a:ext cx="2531567" cy="45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Grafik 23" descr="Logo_Small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4055" y="5301940"/>
            <a:ext cx="2266951" cy="8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uppieren 24"/>
          <p:cNvGrpSpPr/>
          <p:nvPr/>
        </p:nvGrpSpPr>
        <p:grpSpPr>
          <a:xfrm>
            <a:off x="4223792" y="841314"/>
            <a:ext cx="1862318" cy="864859"/>
            <a:chOff x="5724128" y="908720"/>
            <a:chExt cx="1656184" cy="792088"/>
          </a:xfrm>
        </p:grpSpPr>
        <p:pic>
          <p:nvPicPr>
            <p:cNvPr id="28" name="Grafik 27" descr="logo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24129" y="971104"/>
              <a:ext cx="1232508" cy="719538"/>
            </a:xfrm>
            <a:prstGeom prst="rect">
              <a:avLst/>
            </a:prstGeom>
          </p:spPr>
        </p:pic>
        <p:sp>
          <p:nvSpPr>
            <p:cNvPr id="27" name="Rechteck 26"/>
            <p:cNvSpPr/>
            <p:nvPr/>
          </p:nvSpPr>
          <p:spPr>
            <a:xfrm>
              <a:off x="5724128" y="908720"/>
              <a:ext cx="1656184" cy="792088"/>
            </a:xfrm>
            <a:prstGeom prst="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13"/>
          <a:srcRect t="26811" b="31448"/>
          <a:stretch/>
        </p:blipFill>
        <p:spPr>
          <a:xfrm>
            <a:off x="467219" y="3262956"/>
            <a:ext cx="1982405" cy="435100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0478" y="4182338"/>
            <a:ext cx="1066019" cy="380869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15"/>
          <a:srcRect l="10061" t="26126" r="18619" b="18169"/>
          <a:stretch/>
        </p:blipFill>
        <p:spPr>
          <a:xfrm>
            <a:off x="2054750" y="3777083"/>
            <a:ext cx="898676" cy="50325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8E59706-6253-9DA1-658B-617DC65B063B}"/>
              </a:ext>
            </a:extLst>
          </p:cNvPr>
          <p:cNvSpPr txBox="1"/>
          <p:nvPr/>
        </p:nvSpPr>
        <p:spPr>
          <a:xfrm>
            <a:off x="174963" y="6192595"/>
            <a:ext cx="4615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Funding: </a:t>
            </a:r>
            <a:r>
              <a:rPr lang="en-US" sz="1600" dirty="0" err="1"/>
              <a:t>Bundesministerium</a:t>
            </a:r>
            <a:r>
              <a:rPr lang="en-US" sz="1600" dirty="0"/>
              <a:t> für </a:t>
            </a:r>
            <a:r>
              <a:rPr lang="en-US" sz="1600" dirty="0" err="1"/>
              <a:t>Bildung</a:t>
            </a:r>
            <a:r>
              <a:rPr lang="en-US" sz="1600" dirty="0"/>
              <a:t> &amp; </a:t>
            </a:r>
            <a:r>
              <a:rPr lang="en-US" sz="1600" dirty="0" err="1"/>
              <a:t>Forschung</a:t>
            </a:r>
            <a:br>
              <a:rPr lang="en-US" sz="1600" dirty="0"/>
            </a:br>
            <a:r>
              <a:rPr lang="en-US" sz="1600" dirty="0" err="1"/>
              <a:t>Bundesland</a:t>
            </a:r>
            <a:r>
              <a:rPr lang="en-US" sz="1600" dirty="0"/>
              <a:t> Berlin, Helmholtz Gemeinschaft</a:t>
            </a:r>
            <a:endParaRPr lang="de-DE" sz="16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B225D20-49C4-1BDB-2034-E5D58EDD2A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7850" y="1811687"/>
            <a:ext cx="523875" cy="52387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8433E53-96BA-7BB5-DC29-7793298F50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41113" y="1623938"/>
            <a:ext cx="677020" cy="67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1894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cap="none" dirty="0"/>
              <a:t>Where is bERLinPro?</a:t>
            </a:r>
            <a:endParaRPr lang="de-DE" sz="2400" cap="non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B9E788D-888D-49EE-B2C8-DE21ED73C1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CECFB70-6FA5-4170-A3A5-454A9E5A14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20602" r="13899" b="16006"/>
          <a:stretch/>
        </p:blipFill>
        <p:spPr bwMode="auto">
          <a:xfrm>
            <a:off x="815413" y="912500"/>
            <a:ext cx="9985109" cy="4992555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</p:pic>
      <p:cxnSp>
        <p:nvCxnSpPr>
          <p:cNvPr id="12" name="Gerade Verbindung mit Pfeil 11"/>
          <p:cNvCxnSpPr/>
          <p:nvPr/>
        </p:nvCxnSpPr>
        <p:spPr>
          <a:xfrm flipH="1" flipV="1">
            <a:off x="5302527" y="5032128"/>
            <a:ext cx="1202591" cy="106597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385055" y="5995011"/>
            <a:ext cx="4934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TH2, TH1: Cleanrooms, SRF </a:t>
            </a:r>
            <a:r>
              <a:rPr lang="en-US" sz="2400" dirty="0" err="1"/>
              <a:t>Teststands</a:t>
            </a:r>
            <a:endParaRPr lang="de-DE" sz="2400" dirty="0"/>
          </a:p>
        </p:txBody>
      </p:sp>
      <p:cxnSp>
        <p:nvCxnSpPr>
          <p:cNvPr id="15" name="Gerade Verbindung mit Pfeil 14"/>
          <p:cNvCxnSpPr>
            <a:cxnSpLocks/>
            <a:stCxn id="13" idx="0"/>
          </p:cNvCxnSpPr>
          <p:nvPr/>
        </p:nvCxnSpPr>
        <p:spPr>
          <a:xfrm flipH="1" flipV="1">
            <a:off x="6734449" y="5057151"/>
            <a:ext cx="2117917" cy="9378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5396621" y="4060055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SLH</a:t>
            </a:r>
            <a:endParaRPr lang="de-DE" sz="2400" dirty="0"/>
          </a:p>
        </p:txBody>
      </p:sp>
      <p:sp>
        <p:nvSpPr>
          <p:cNvPr id="20" name="Rechteck 19"/>
          <p:cNvSpPr/>
          <p:nvPr/>
        </p:nvSpPr>
        <p:spPr>
          <a:xfrm rot="16512576">
            <a:off x="3529690" y="2351383"/>
            <a:ext cx="4076757" cy="359539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Circle">
              <a:avLst/>
            </a:prstTxWarp>
            <a:spAutoFit/>
          </a:bodyPr>
          <a:lstStyle/>
          <a:p>
            <a:pPr algn="ctr"/>
            <a:r>
              <a:rPr lang="de-DE" sz="3733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BESSY II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193624" y="4293099"/>
            <a:ext cx="1477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bERLinPro</a:t>
            </a:r>
            <a:endParaRPr lang="de-DE" sz="2400" b="1" dirty="0">
              <a:solidFill>
                <a:srgbClr val="00206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074159" y="864510"/>
            <a:ext cx="17338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 err="1">
                <a:solidFill>
                  <a:schemeClr val="bg1"/>
                </a:solidFill>
              </a:rPr>
              <a:t>Fala</a:t>
            </a:r>
            <a:r>
              <a:rPr lang="en-US" sz="2133" dirty="0">
                <a:solidFill>
                  <a:schemeClr val="bg1"/>
                </a:solidFill>
              </a:rPr>
              <a:t>-FEL Place</a:t>
            </a:r>
            <a:endParaRPr lang="de-DE" sz="2133" dirty="0">
              <a:solidFill>
                <a:schemeClr val="bg1"/>
              </a:solidFill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1409062" y="3621027"/>
            <a:ext cx="383438" cy="672072"/>
            <a:chOff x="809099" y="3477612"/>
            <a:chExt cx="287578" cy="504054"/>
          </a:xfrm>
        </p:grpSpPr>
        <p:cxnSp>
          <p:nvCxnSpPr>
            <p:cNvPr id="4" name="Gerade Verbindung mit Pfeil 3"/>
            <p:cNvCxnSpPr/>
            <p:nvPr/>
          </p:nvCxnSpPr>
          <p:spPr>
            <a:xfrm flipV="1">
              <a:off x="951818" y="3477612"/>
              <a:ext cx="0" cy="28803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Textfeld 4"/>
            <p:cNvSpPr txBox="1"/>
            <p:nvPr/>
          </p:nvSpPr>
          <p:spPr>
            <a:xfrm>
              <a:off x="809099" y="3570570"/>
              <a:ext cx="28757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</a:t>
              </a:r>
              <a:endParaRPr lang="de-DE" sz="2400" dirty="0"/>
            </a:p>
          </p:txBody>
        </p:sp>
        <p:cxnSp>
          <p:nvCxnSpPr>
            <p:cNvPr id="11" name="Gerader Verbinder 10"/>
            <p:cNvCxnSpPr/>
            <p:nvPr/>
          </p:nvCxnSpPr>
          <p:spPr>
            <a:xfrm>
              <a:off x="951818" y="3765642"/>
              <a:ext cx="0" cy="21602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Grafik 29" descr="Ein Bild, das Himmel, draußen, Gebäude, Gras enthält.&#10;&#10;Automatisch generierte Beschreibung">
            <a:extLst>
              <a:ext uri="{FF2B5EF4-FFF2-40B4-BE49-F238E27FC236}">
                <a16:creationId xmlns:a16="http://schemas.microsoft.com/office/drawing/2014/main" id="{5591CAC9-0FFF-4D83-87DA-D303FEF95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891" y="5247009"/>
            <a:ext cx="2065008" cy="1548756"/>
          </a:xfrm>
          <a:prstGeom prst="rect">
            <a:avLst/>
          </a:prstGeom>
        </p:spPr>
      </p:pic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192E3A55-43F8-4726-929D-35E734D7ECF7}"/>
              </a:ext>
            </a:extLst>
          </p:cNvPr>
          <p:cNvCxnSpPr/>
          <p:nvPr/>
        </p:nvCxnSpPr>
        <p:spPr>
          <a:xfrm flipV="1">
            <a:off x="4626263" y="5032128"/>
            <a:ext cx="607507" cy="94881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el 4">
            <a:extLst>
              <a:ext uri="{FF2B5EF4-FFF2-40B4-BE49-F238E27FC236}">
                <a16:creationId xmlns:a16="http://schemas.microsoft.com/office/drawing/2014/main" id="{01B0C61C-4797-4138-BA95-CCB4FCB81652}"/>
              </a:ext>
            </a:extLst>
          </p:cNvPr>
          <p:cNvSpPr txBox="1">
            <a:spLocks/>
          </p:cNvSpPr>
          <p:nvPr/>
        </p:nvSpPr>
        <p:spPr>
          <a:xfrm>
            <a:off x="2312624" y="62235"/>
            <a:ext cx="6990686" cy="845516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dirty="0" err="1"/>
              <a:t>bERLinPro</a:t>
            </a:r>
            <a:r>
              <a:rPr lang="de-DE" dirty="0"/>
              <a:t> in Berlin Adlershof</a:t>
            </a:r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4D0C257A-9F6F-4596-A82B-01662F7E71B0}"/>
              </a:ext>
            </a:extLst>
          </p:cNvPr>
          <p:cNvGrpSpPr/>
          <p:nvPr/>
        </p:nvGrpSpPr>
        <p:grpSpPr>
          <a:xfrm>
            <a:off x="7028622" y="912500"/>
            <a:ext cx="3853182" cy="3771900"/>
            <a:chOff x="7028622" y="912500"/>
            <a:chExt cx="3853182" cy="3771900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979693A3-2D3C-49D9-95DA-A7E971D45225}"/>
                </a:ext>
              </a:extLst>
            </p:cNvPr>
            <p:cNvGrpSpPr/>
            <p:nvPr/>
          </p:nvGrpSpPr>
          <p:grpSpPr>
            <a:xfrm>
              <a:off x="7028622" y="912500"/>
              <a:ext cx="3853182" cy="3771900"/>
              <a:chOff x="7028622" y="912500"/>
              <a:chExt cx="3853182" cy="3771900"/>
            </a:xfrm>
          </p:grpSpPr>
          <p:grpSp>
            <p:nvGrpSpPr>
              <p:cNvPr id="51" name="Gruppieren 50">
                <a:extLst>
                  <a:ext uri="{FF2B5EF4-FFF2-40B4-BE49-F238E27FC236}">
                    <a16:creationId xmlns:a16="http://schemas.microsoft.com/office/drawing/2014/main" id="{532CF3E3-22BB-487F-BF4C-E3EAAC41A58B}"/>
                  </a:ext>
                </a:extLst>
              </p:cNvPr>
              <p:cNvGrpSpPr/>
              <p:nvPr/>
            </p:nvGrpSpPr>
            <p:grpSpPr>
              <a:xfrm>
                <a:off x="7028622" y="912500"/>
                <a:ext cx="3771900" cy="3771900"/>
                <a:chOff x="7028622" y="912500"/>
                <a:chExt cx="3771900" cy="3771900"/>
              </a:xfrm>
            </p:grpSpPr>
            <p:sp>
              <p:nvSpPr>
                <p:cNvPr id="21" name="Textfeld 20"/>
                <p:cNvSpPr txBox="1"/>
                <p:nvPr/>
              </p:nvSpPr>
              <p:spPr>
                <a:xfrm rot="1219824">
                  <a:off x="9709433" y="2389686"/>
                  <a:ext cx="71846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MLS</a:t>
                  </a:r>
                  <a:endParaRPr lang="de-DE" sz="2400" dirty="0"/>
                </a:p>
              </p:txBody>
            </p:sp>
            <p:grpSp>
              <p:nvGrpSpPr>
                <p:cNvPr id="36" name="Gruppieren 35">
                  <a:extLst>
                    <a:ext uri="{FF2B5EF4-FFF2-40B4-BE49-F238E27FC236}">
                      <a16:creationId xmlns:a16="http://schemas.microsoft.com/office/drawing/2014/main" id="{CDF5A3C3-5339-4C44-8E87-C84381FD284C}"/>
                    </a:ext>
                  </a:extLst>
                </p:cNvPr>
                <p:cNvGrpSpPr/>
                <p:nvPr/>
              </p:nvGrpSpPr>
              <p:grpSpPr>
                <a:xfrm>
                  <a:off x="7028622" y="912500"/>
                  <a:ext cx="3771900" cy="3771900"/>
                  <a:chOff x="7028622" y="912500"/>
                  <a:chExt cx="3771900" cy="3771900"/>
                </a:xfrm>
              </p:grpSpPr>
              <p:grpSp>
                <p:nvGrpSpPr>
                  <p:cNvPr id="28" name="Gruppieren 27">
                    <a:extLst>
                      <a:ext uri="{FF2B5EF4-FFF2-40B4-BE49-F238E27FC236}">
                        <a16:creationId xmlns:a16="http://schemas.microsoft.com/office/drawing/2014/main" id="{BE9C33EA-7C16-407A-9B04-566460A16435}"/>
                      </a:ext>
                    </a:extLst>
                  </p:cNvPr>
                  <p:cNvGrpSpPr/>
                  <p:nvPr/>
                </p:nvGrpSpPr>
                <p:grpSpPr>
                  <a:xfrm>
                    <a:off x="7028622" y="912500"/>
                    <a:ext cx="3771900" cy="3771900"/>
                    <a:chOff x="7028622" y="912500"/>
                    <a:chExt cx="3771900" cy="3771900"/>
                  </a:xfrm>
                </p:grpSpPr>
                <p:grpSp>
                  <p:nvGrpSpPr>
                    <p:cNvPr id="27" name="Gruppieren 26">
                      <a:extLst>
                        <a:ext uri="{FF2B5EF4-FFF2-40B4-BE49-F238E27FC236}">
                          <a16:creationId xmlns:a16="http://schemas.microsoft.com/office/drawing/2014/main" id="{48D894D2-BAD4-42CB-9C52-6FF9597187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28622" y="912500"/>
                      <a:ext cx="3771900" cy="3771900"/>
                      <a:chOff x="7028622" y="912500"/>
                      <a:chExt cx="3771900" cy="3771900"/>
                    </a:xfrm>
                  </p:grpSpPr>
                  <p:pic>
                    <p:nvPicPr>
                      <p:cNvPr id="14" name="Grafik 13" descr="Ein Bild, das Karte enthält.&#10;&#10;Automatisch generierte Beschreibung">
                        <a:extLst>
                          <a:ext uri="{FF2B5EF4-FFF2-40B4-BE49-F238E27FC236}">
                            <a16:creationId xmlns:a16="http://schemas.microsoft.com/office/drawing/2014/main" id="{3BFAD33D-EEEF-4E34-AB14-75540358D59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28622" y="912500"/>
                        <a:ext cx="3771900" cy="3771900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25" name="Gerader Verbinder 24">
                        <a:extLst>
                          <a:ext uri="{FF2B5EF4-FFF2-40B4-BE49-F238E27FC236}">
                            <a16:creationId xmlns:a16="http://schemas.microsoft.com/office/drawing/2014/main" id="{892F4226-1EA6-4B76-93CD-6858D93A6F99}"/>
                          </a:ext>
                        </a:extLst>
                      </p:cNvPr>
                      <p:cNvCxnSpPr>
                        <a:stCxn id="18" idx="7"/>
                        <a:endCxn id="24" idx="2"/>
                      </p:cNvCxnSpPr>
                      <p:nvPr/>
                    </p:nvCxnSpPr>
                    <p:spPr>
                      <a:xfrm flipV="1">
                        <a:off x="8249339" y="3049466"/>
                        <a:ext cx="554694" cy="32078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8" name="Ellipse 17">
                      <a:extLst>
                        <a:ext uri="{FF2B5EF4-FFF2-40B4-BE49-F238E27FC236}">
                          <a16:creationId xmlns:a16="http://schemas.microsoft.com/office/drawing/2014/main" id="{5261FF04-33DA-46DB-A4A8-955301833A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68057" y="3358659"/>
                      <a:ext cx="95228" cy="79131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4" name="Ellipse 23">
                      <a:extLst>
                        <a:ext uri="{FF2B5EF4-FFF2-40B4-BE49-F238E27FC236}">
                          <a16:creationId xmlns:a16="http://schemas.microsoft.com/office/drawing/2014/main" id="{8D85AF86-5FC9-4652-9C3B-E3E4274095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04033" y="3009900"/>
                      <a:ext cx="95228" cy="79131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sp>
                <p:nvSpPr>
                  <p:cNvPr id="34" name="Textfeld 33">
                    <a:extLst>
                      <a:ext uri="{FF2B5EF4-FFF2-40B4-BE49-F238E27FC236}">
                        <a16:creationId xmlns:a16="http://schemas.microsoft.com/office/drawing/2014/main" id="{350734AD-3A2D-4BDD-8924-CFAEA0B67B2C}"/>
                      </a:ext>
                    </a:extLst>
                  </p:cNvPr>
                  <p:cNvSpPr txBox="1"/>
                  <p:nvPr/>
                </p:nvSpPr>
                <p:spPr>
                  <a:xfrm>
                    <a:off x="7810983" y="3402462"/>
                    <a:ext cx="59824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tx2"/>
                        </a:solidFill>
                      </a:rPr>
                      <a:t>Orsay</a:t>
                    </a:r>
                    <a:endParaRPr lang="de-DE" sz="1400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35" name="Textfeld 34">
                    <a:extLst>
                      <a:ext uri="{FF2B5EF4-FFF2-40B4-BE49-F238E27FC236}">
                        <a16:creationId xmlns:a16="http://schemas.microsoft.com/office/drawing/2014/main" id="{96972457-A24F-41F9-BA69-A2C67CA46717}"/>
                      </a:ext>
                    </a:extLst>
                  </p:cNvPr>
                  <p:cNvSpPr txBox="1"/>
                  <p:nvPr/>
                </p:nvSpPr>
                <p:spPr>
                  <a:xfrm>
                    <a:off x="8800164" y="2805621"/>
                    <a:ext cx="61266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tx2"/>
                        </a:solidFill>
                      </a:rPr>
                      <a:t>Berlin</a:t>
                    </a:r>
                    <a:endParaRPr lang="de-DE" sz="1400" dirty="0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31" name="Ellipse 30">
                  <a:extLst>
                    <a:ext uri="{FF2B5EF4-FFF2-40B4-BE49-F238E27FC236}">
                      <a16:creationId xmlns:a16="http://schemas.microsoft.com/office/drawing/2014/main" id="{09A4F441-3295-4853-91DC-1E321CCCCC48}"/>
                    </a:ext>
                  </a:extLst>
                </p:cNvPr>
                <p:cNvSpPr/>
                <p:nvPr/>
              </p:nvSpPr>
              <p:spPr>
                <a:xfrm>
                  <a:off x="8499022" y="3269302"/>
                  <a:ext cx="95228" cy="791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7" name="Ellipse 36">
                  <a:extLst>
                    <a:ext uri="{FF2B5EF4-FFF2-40B4-BE49-F238E27FC236}">
                      <a16:creationId xmlns:a16="http://schemas.microsoft.com/office/drawing/2014/main" id="{4EDBCDC1-6EF2-4CE7-B1B7-E9CAE62A57E5}"/>
                    </a:ext>
                  </a:extLst>
                </p:cNvPr>
                <p:cNvSpPr/>
                <p:nvPr/>
              </p:nvSpPr>
              <p:spPr>
                <a:xfrm>
                  <a:off x="8546636" y="3302023"/>
                  <a:ext cx="95228" cy="791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8" name="Textfeld 37">
                  <a:extLst>
                    <a:ext uri="{FF2B5EF4-FFF2-40B4-BE49-F238E27FC236}">
                      <a16:creationId xmlns:a16="http://schemas.microsoft.com/office/drawing/2014/main" id="{CC24A665-88F4-4965-BEC5-B8AA45B18B82}"/>
                    </a:ext>
                  </a:extLst>
                </p:cNvPr>
                <p:cNvSpPr txBox="1"/>
                <p:nvPr/>
              </p:nvSpPr>
              <p:spPr>
                <a:xfrm>
                  <a:off x="8589717" y="3250975"/>
                  <a:ext cx="148854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2"/>
                      </a:solidFill>
                    </a:rPr>
                    <a:t>Mainz, Darmstadt</a:t>
                  </a:r>
                  <a:endParaRPr lang="de-DE" sz="1400" dirty="0">
                    <a:solidFill>
                      <a:schemeClr val="tx2"/>
                    </a:solidFill>
                  </a:endParaRPr>
                </a:p>
              </p:txBody>
            </p:sp>
            <p:cxnSp>
              <p:nvCxnSpPr>
                <p:cNvPr id="39" name="Gerader Verbinder 38">
                  <a:extLst>
                    <a:ext uri="{FF2B5EF4-FFF2-40B4-BE49-F238E27FC236}">
                      <a16:creationId xmlns:a16="http://schemas.microsoft.com/office/drawing/2014/main" id="{D1479AC2-354A-4B54-A8EB-E1C7240E2668}"/>
                    </a:ext>
                  </a:extLst>
                </p:cNvPr>
                <p:cNvCxnSpPr>
                  <a:cxnSpLocks/>
                  <a:stCxn id="18" idx="6"/>
                  <a:endCxn id="37" idx="2"/>
                </p:cNvCxnSpPr>
                <p:nvPr/>
              </p:nvCxnSpPr>
              <p:spPr>
                <a:xfrm flipV="1">
                  <a:off x="8263285" y="3341589"/>
                  <a:ext cx="283351" cy="5663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5BFFB084-DDB6-4821-9FA4-9BCF583478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23651" y="3066167"/>
                  <a:ext cx="220282" cy="23755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feld 40">
                  <a:extLst>
                    <a:ext uri="{FF2B5EF4-FFF2-40B4-BE49-F238E27FC236}">
                      <a16:creationId xmlns:a16="http://schemas.microsoft.com/office/drawing/2014/main" id="{C03706CD-91F8-46F4-8C32-5F0D2A975BDE}"/>
                    </a:ext>
                  </a:extLst>
                </p:cNvPr>
                <p:cNvSpPr txBox="1"/>
                <p:nvPr/>
              </p:nvSpPr>
              <p:spPr>
                <a:xfrm>
                  <a:off x="8157059" y="3647356"/>
                  <a:ext cx="116538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solidFill>
                        <a:schemeClr val="tx2"/>
                      </a:solidFill>
                    </a:rPr>
                    <a:t>Cern</a:t>
                  </a:r>
                  <a:r>
                    <a:rPr lang="en-US" sz="1400" dirty="0">
                      <a:solidFill>
                        <a:schemeClr val="tx2"/>
                      </a:solidFill>
                    </a:rPr>
                    <a:t>, Geneva</a:t>
                  </a:r>
                  <a:endParaRPr lang="de-DE" sz="1400" dirty="0">
                    <a:solidFill>
                      <a:schemeClr val="tx2"/>
                    </a:solidFill>
                  </a:endParaRPr>
                </a:p>
              </p:txBody>
            </p:sp>
            <p:cxnSp>
              <p:nvCxnSpPr>
                <p:cNvPr id="42" name="Gerader Verbinder 41">
                  <a:extLst>
                    <a:ext uri="{FF2B5EF4-FFF2-40B4-BE49-F238E27FC236}">
                      <a16:creationId xmlns:a16="http://schemas.microsoft.com/office/drawing/2014/main" id="{7187691B-D61B-4FB5-83A2-38136A336FDF}"/>
                    </a:ext>
                  </a:extLst>
                </p:cNvPr>
                <p:cNvCxnSpPr>
                  <a:cxnSpLocks/>
                  <a:stCxn id="18" idx="5"/>
                </p:cNvCxnSpPr>
                <p:nvPr/>
              </p:nvCxnSpPr>
              <p:spPr>
                <a:xfrm>
                  <a:off x="8249339" y="3426202"/>
                  <a:ext cx="150225" cy="221154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3227D669-0A0E-4405-8CB8-76B1C339914F}"/>
                    </a:ext>
                  </a:extLst>
                </p:cNvPr>
                <p:cNvSpPr/>
                <p:nvPr/>
              </p:nvSpPr>
              <p:spPr>
                <a:xfrm>
                  <a:off x="8351950" y="3622804"/>
                  <a:ext cx="95228" cy="791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48" name="Gerader Verbinder 47">
                  <a:extLst>
                    <a:ext uri="{FF2B5EF4-FFF2-40B4-BE49-F238E27FC236}">
                      <a16:creationId xmlns:a16="http://schemas.microsoft.com/office/drawing/2014/main" id="{40A52F26-8DAC-45E7-AE36-35A24827841D}"/>
                    </a:ext>
                  </a:extLst>
                </p:cNvPr>
                <p:cNvCxnSpPr>
                  <a:cxnSpLocks/>
                  <a:stCxn id="37" idx="3"/>
                </p:cNvCxnSpPr>
                <p:nvPr/>
              </p:nvCxnSpPr>
              <p:spPr>
                <a:xfrm flipH="1">
                  <a:off x="8433232" y="3369566"/>
                  <a:ext cx="127350" cy="253238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E2988E1C-68A5-4414-9C9F-AD62524C674D}"/>
                  </a:ext>
                </a:extLst>
              </p:cNvPr>
              <p:cNvSpPr txBox="1"/>
              <p:nvPr/>
            </p:nvSpPr>
            <p:spPr>
              <a:xfrm>
                <a:off x="9403194" y="1865838"/>
                <a:ext cx="147861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ERLs in</a:t>
                </a:r>
                <a:br>
                  <a:rPr lang="en-US" dirty="0">
                    <a:solidFill>
                      <a:schemeClr val="tx2"/>
                    </a:solidFill>
                  </a:rPr>
                </a:br>
                <a:r>
                  <a:rPr lang="en-US" dirty="0">
                    <a:solidFill>
                      <a:schemeClr val="tx2"/>
                    </a:solidFill>
                  </a:rPr>
                  <a:t>Europe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(past, present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future)</a:t>
                </a:r>
                <a:endParaRPr lang="de-DE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85EF8FF6-6724-41EF-8FF0-669CDC1DAC91}"/>
                </a:ext>
              </a:extLst>
            </p:cNvPr>
            <p:cNvSpPr/>
            <p:nvPr/>
          </p:nvSpPr>
          <p:spPr>
            <a:xfrm>
              <a:off x="7876980" y="2861867"/>
              <a:ext cx="95228" cy="791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1FFDB52D-BC74-4E70-AD90-B499E7B6B16B}"/>
                </a:ext>
              </a:extLst>
            </p:cNvPr>
            <p:cNvCxnSpPr>
              <a:cxnSpLocks/>
            </p:cNvCxnSpPr>
            <p:nvPr/>
          </p:nvCxnSpPr>
          <p:spPr>
            <a:xfrm>
              <a:off x="7962328" y="2924666"/>
              <a:ext cx="242938" cy="4735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74226A9A-DDC9-4B47-9AA5-7281A948B595}"/>
                </a:ext>
              </a:extLst>
            </p:cNvPr>
            <p:cNvCxnSpPr>
              <a:cxnSpLocks/>
              <a:stCxn id="43" idx="5"/>
            </p:cNvCxnSpPr>
            <p:nvPr/>
          </p:nvCxnSpPr>
          <p:spPr>
            <a:xfrm>
              <a:off x="7958262" y="2929410"/>
              <a:ext cx="901925" cy="1441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609E8BB6-04AC-4AD4-8278-F48200299D60}"/>
                </a:ext>
              </a:extLst>
            </p:cNvPr>
            <p:cNvSpPr txBox="1"/>
            <p:nvPr/>
          </p:nvSpPr>
          <p:spPr>
            <a:xfrm>
              <a:off x="7851418" y="2598360"/>
              <a:ext cx="9366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Daresbury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DD1608BA-7CC5-4238-A71A-B5A59E15C2D4}"/>
              </a:ext>
            </a:extLst>
          </p:cNvPr>
          <p:cNvGrpSpPr/>
          <p:nvPr/>
        </p:nvGrpSpPr>
        <p:grpSpPr>
          <a:xfrm>
            <a:off x="1866912" y="856484"/>
            <a:ext cx="5143500" cy="4752255"/>
            <a:chOff x="2419419" y="345642"/>
            <a:chExt cx="5143500" cy="4752255"/>
          </a:xfrm>
        </p:grpSpPr>
        <p:pic>
          <p:nvPicPr>
            <p:cNvPr id="3" name="Grafik 2" descr="Ein Bild, das Himmel, draußen enthält.&#10;&#10;Automatisch generierte Beschreibung">
              <a:extLst>
                <a:ext uri="{FF2B5EF4-FFF2-40B4-BE49-F238E27FC236}">
                  <a16:creationId xmlns:a16="http://schemas.microsoft.com/office/drawing/2014/main" id="{F9F3958C-C2F1-42FD-8662-66D27CC41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705"/>
            <a:stretch/>
          </p:blipFill>
          <p:spPr>
            <a:xfrm>
              <a:off x="2419419" y="345642"/>
              <a:ext cx="5143500" cy="4752255"/>
            </a:xfrm>
            <a:prstGeom prst="rect">
              <a:avLst/>
            </a:prstGeom>
          </p:spPr>
        </p:pic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3CD42E13-1453-46C6-A786-1B47D2FEDDE9}"/>
                </a:ext>
              </a:extLst>
            </p:cNvPr>
            <p:cNvSpPr txBox="1"/>
            <p:nvPr/>
          </p:nvSpPr>
          <p:spPr>
            <a:xfrm rot="167620">
              <a:off x="5218748" y="3311519"/>
              <a:ext cx="889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SEALAB</a:t>
              </a:r>
              <a:endParaRPr lang="de-DE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5195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A19F7F62-3E88-DB95-5E4E-037A9F84BC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20602" r="13899" b="16006"/>
          <a:stretch/>
        </p:blipFill>
        <p:spPr bwMode="auto">
          <a:xfrm>
            <a:off x="45720" y="3082342"/>
            <a:ext cx="7167219" cy="3584421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151C2A1-1AF0-D37F-4CC3-D2CEF59FBBB7}"/>
              </a:ext>
            </a:extLst>
          </p:cNvPr>
          <p:cNvGrpSpPr>
            <a:grpSpLocks noChangeAspect="1"/>
          </p:cNvGrpSpPr>
          <p:nvPr/>
        </p:nvGrpSpPr>
        <p:grpSpPr>
          <a:xfrm>
            <a:off x="1480833" y="766442"/>
            <a:ext cx="9550403" cy="2126374"/>
            <a:chOff x="14392325" y="30440527"/>
            <a:chExt cx="13751073" cy="3061643"/>
          </a:xfrm>
        </p:grpSpPr>
        <p:pic>
          <p:nvPicPr>
            <p:cNvPr id="3" name="Grafik 3">
              <a:extLst>
                <a:ext uri="{FF2B5EF4-FFF2-40B4-BE49-F238E27FC236}">
                  <a16:creationId xmlns:a16="http://schemas.microsoft.com/office/drawing/2014/main" id="{D58A6D75-E1E6-E02B-9C1E-CE938891B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4" b="65624"/>
            <a:stretch/>
          </p:blipFill>
          <p:spPr>
            <a:xfrm>
              <a:off x="14392325" y="30440527"/>
              <a:ext cx="13751073" cy="2995469"/>
            </a:xfrm>
            <a:prstGeom prst="rect">
              <a:avLst/>
            </a:prstGeom>
          </p:spPr>
        </p:pic>
        <p:sp>
          <p:nvSpPr>
            <p:cNvPr id="4" name="Freihandform 33">
              <a:extLst>
                <a:ext uri="{FF2B5EF4-FFF2-40B4-BE49-F238E27FC236}">
                  <a16:creationId xmlns:a16="http://schemas.microsoft.com/office/drawing/2014/main" id="{787782EA-3580-14DF-E7BB-177DB99B79CE}"/>
                </a:ext>
              </a:extLst>
            </p:cNvPr>
            <p:cNvSpPr/>
            <p:nvPr/>
          </p:nvSpPr>
          <p:spPr>
            <a:xfrm>
              <a:off x="20785616" y="31523544"/>
              <a:ext cx="7344229" cy="1306286"/>
            </a:xfrm>
            <a:custGeom>
              <a:avLst/>
              <a:gdLst>
                <a:gd name="connsiteX0" fmla="*/ 0 w 7344229"/>
                <a:gd name="connsiteY0" fmla="*/ 1074057 h 1306286"/>
                <a:gd name="connsiteX1" fmla="*/ 1074057 w 7344229"/>
                <a:gd name="connsiteY1" fmla="*/ 0 h 1306286"/>
                <a:gd name="connsiteX2" fmla="*/ 3236686 w 7344229"/>
                <a:gd name="connsiteY2" fmla="*/ 0 h 1306286"/>
                <a:gd name="connsiteX3" fmla="*/ 3744686 w 7344229"/>
                <a:gd name="connsiteY3" fmla="*/ 0 h 1306286"/>
                <a:gd name="connsiteX4" fmla="*/ 4136571 w 7344229"/>
                <a:gd name="connsiteY4" fmla="*/ 362857 h 1306286"/>
                <a:gd name="connsiteX5" fmla="*/ 6371771 w 7344229"/>
                <a:gd name="connsiteY5" fmla="*/ 406400 h 1306286"/>
                <a:gd name="connsiteX6" fmla="*/ 7126514 w 7344229"/>
                <a:gd name="connsiteY6" fmla="*/ 1074057 h 1306286"/>
                <a:gd name="connsiteX7" fmla="*/ 7344229 w 7344229"/>
                <a:gd name="connsiteY7" fmla="*/ 1074057 h 1306286"/>
                <a:gd name="connsiteX8" fmla="*/ 7344229 w 7344229"/>
                <a:gd name="connsiteY8" fmla="*/ 1306286 h 1306286"/>
                <a:gd name="connsiteX9" fmla="*/ 6096000 w 7344229"/>
                <a:gd name="connsiteY9" fmla="*/ 1306286 h 1306286"/>
                <a:gd name="connsiteX10" fmla="*/ 6066971 w 7344229"/>
                <a:gd name="connsiteY10" fmla="*/ 1074057 h 1306286"/>
                <a:gd name="connsiteX11" fmla="*/ 2873829 w 7344229"/>
                <a:gd name="connsiteY11" fmla="*/ 1088571 h 1306286"/>
                <a:gd name="connsiteX12" fmla="*/ 2859314 w 7344229"/>
                <a:gd name="connsiteY12" fmla="*/ 682171 h 1306286"/>
                <a:gd name="connsiteX13" fmla="*/ 1378857 w 7344229"/>
                <a:gd name="connsiteY13" fmla="*/ 682171 h 1306286"/>
                <a:gd name="connsiteX14" fmla="*/ 1364343 w 7344229"/>
                <a:gd name="connsiteY14" fmla="*/ 1074057 h 1306286"/>
                <a:gd name="connsiteX15" fmla="*/ 0 w 7344229"/>
                <a:gd name="connsiteY15" fmla="*/ 1074057 h 130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344229" h="1306286">
                  <a:moveTo>
                    <a:pt x="0" y="1074057"/>
                  </a:moveTo>
                  <a:lnTo>
                    <a:pt x="1074057" y="0"/>
                  </a:lnTo>
                  <a:lnTo>
                    <a:pt x="3236686" y="0"/>
                  </a:lnTo>
                  <a:lnTo>
                    <a:pt x="3744686" y="0"/>
                  </a:lnTo>
                  <a:lnTo>
                    <a:pt x="4136571" y="362857"/>
                  </a:lnTo>
                  <a:lnTo>
                    <a:pt x="6371771" y="406400"/>
                  </a:lnTo>
                  <a:lnTo>
                    <a:pt x="7126514" y="1074057"/>
                  </a:lnTo>
                  <a:lnTo>
                    <a:pt x="7344229" y="1074057"/>
                  </a:lnTo>
                  <a:lnTo>
                    <a:pt x="7344229" y="1306286"/>
                  </a:lnTo>
                  <a:lnTo>
                    <a:pt x="6096000" y="1306286"/>
                  </a:lnTo>
                  <a:lnTo>
                    <a:pt x="6066971" y="1074057"/>
                  </a:lnTo>
                  <a:lnTo>
                    <a:pt x="2873829" y="1088571"/>
                  </a:lnTo>
                  <a:lnTo>
                    <a:pt x="2859314" y="682171"/>
                  </a:lnTo>
                  <a:lnTo>
                    <a:pt x="1378857" y="682171"/>
                  </a:lnTo>
                  <a:lnTo>
                    <a:pt x="1364343" y="1074057"/>
                  </a:lnTo>
                  <a:lnTo>
                    <a:pt x="0" y="107405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5" name="Freihandform 146">
              <a:extLst>
                <a:ext uri="{FF2B5EF4-FFF2-40B4-BE49-F238E27FC236}">
                  <a16:creationId xmlns:a16="http://schemas.microsoft.com/office/drawing/2014/main" id="{06F8B74F-B805-29B8-69CE-09614A954FF3}"/>
                </a:ext>
              </a:extLst>
            </p:cNvPr>
            <p:cNvSpPr/>
            <p:nvPr/>
          </p:nvSpPr>
          <p:spPr>
            <a:xfrm>
              <a:off x="14827729" y="30551314"/>
              <a:ext cx="6000750" cy="2014537"/>
            </a:xfrm>
            <a:custGeom>
              <a:avLst/>
              <a:gdLst>
                <a:gd name="connsiteX0" fmla="*/ 0 w 6000750"/>
                <a:gd name="connsiteY0" fmla="*/ 2014537 h 2014537"/>
                <a:gd name="connsiteX1" fmla="*/ 23812 w 6000750"/>
                <a:gd name="connsiteY1" fmla="*/ 0 h 2014537"/>
                <a:gd name="connsiteX2" fmla="*/ 6000750 w 6000750"/>
                <a:gd name="connsiteY2" fmla="*/ 0 h 2014537"/>
                <a:gd name="connsiteX3" fmla="*/ 5991225 w 6000750"/>
                <a:gd name="connsiteY3" fmla="*/ 1995487 h 2014537"/>
                <a:gd name="connsiteX4" fmla="*/ 0 w 6000750"/>
                <a:gd name="connsiteY4" fmla="*/ 2014537 h 2014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50" h="2014537">
                  <a:moveTo>
                    <a:pt x="0" y="2014537"/>
                  </a:moveTo>
                  <a:lnTo>
                    <a:pt x="23812" y="0"/>
                  </a:lnTo>
                  <a:lnTo>
                    <a:pt x="6000750" y="0"/>
                  </a:lnTo>
                  <a:lnTo>
                    <a:pt x="5991225" y="1995487"/>
                  </a:lnTo>
                  <a:lnTo>
                    <a:pt x="0" y="2014537"/>
                  </a:lnTo>
                  <a:close/>
                </a:path>
              </a:pathLst>
            </a:custGeom>
            <a:solidFill>
              <a:srgbClr val="90BFDC"/>
            </a:solidFill>
            <a:ln>
              <a:solidFill>
                <a:srgbClr val="0052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7415C242-FB24-59E9-19B3-15C2FA3C2776}"/>
                </a:ext>
              </a:extLst>
            </p:cNvPr>
            <p:cNvGrpSpPr/>
            <p:nvPr/>
          </p:nvGrpSpPr>
          <p:grpSpPr>
            <a:xfrm>
              <a:off x="14413845" y="32076687"/>
              <a:ext cx="203934" cy="430088"/>
              <a:chOff x="16702069" y="35060062"/>
              <a:chExt cx="203934" cy="430088"/>
            </a:xfrm>
          </p:grpSpPr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2C040193-2007-49CB-F9DE-FF61B0350140}"/>
                  </a:ext>
                </a:extLst>
              </p:cNvPr>
              <p:cNvSpPr/>
              <p:nvPr/>
            </p:nvSpPr>
            <p:spPr>
              <a:xfrm>
                <a:off x="16705106" y="35060062"/>
                <a:ext cx="189523" cy="1661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13" name="Gerader Verbinder 12">
                <a:extLst>
                  <a:ext uri="{FF2B5EF4-FFF2-40B4-BE49-F238E27FC236}">
                    <a16:creationId xmlns:a16="http://schemas.microsoft.com/office/drawing/2014/main" id="{7B67C6B6-6F47-0BA0-007E-C8A367EFFBE0}"/>
                  </a:ext>
                </a:extLst>
              </p:cNvPr>
              <p:cNvCxnSpPr>
                <a:stCxn id="12" idx="4"/>
              </p:cNvCxnSpPr>
              <p:nvPr/>
            </p:nvCxnSpPr>
            <p:spPr>
              <a:xfrm>
                <a:off x="16799868" y="35226171"/>
                <a:ext cx="2232" cy="10681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r Verbinder 13">
                <a:extLst>
                  <a:ext uri="{FF2B5EF4-FFF2-40B4-BE49-F238E27FC236}">
                    <a16:creationId xmlns:a16="http://schemas.microsoft.com/office/drawing/2014/main" id="{11525636-6AA8-FE58-FBB5-7E8901589CF9}"/>
                  </a:ext>
                </a:extLst>
              </p:cNvPr>
              <p:cNvCxnSpPr/>
              <p:nvPr/>
            </p:nvCxnSpPr>
            <p:spPr>
              <a:xfrm flipH="1">
                <a:off x="16705106" y="35332988"/>
                <a:ext cx="96994" cy="15716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Gerader Verbinder 14">
                <a:extLst>
                  <a:ext uri="{FF2B5EF4-FFF2-40B4-BE49-F238E27FC236}">
                    <a16:creationId xmlns:a16="http://schemas.microsoft.com/office/drawing/2014/main" id="{BB9C0BF5-075A-8E58-7A56-A9A95DF6E36F}"/>
                  </a:ext>
                </a:extLst>
              </p:cNvPr>
              <p:cNvCxnSpPr/>
              <p:nvPr/>
            </p:nvCxnSpPr>
            <p:spPr>
              <a:xfrm>
                <a:off x="16809009" y="35330083"/>
                <a:ext cx="96994" cy="15716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15">
                <a:extLst>
                  <a:ext uri="{FF2B5EF4-FFF2-40B4-BE49-F238E27FC236}">
                    <a16:creationId xmlns:a16="http://schemas.microsoft.com/office/drawing/2014/main" id="{9A13E01F-3FC3-8577-2038-670C27437084}"/>
                  </a:ext>
                </a:extLst>
              </p:cNvPr>
              <p:cNvCxnSpPr/>
              <p:nvPr/>
            </p:nvCxnSpPr>
            <p:spPr>
              <a:xfrm>
                <a:off x="16702069" y="35283208"/>
                <a:ext cx="90890" cy="290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16">
                <a:extLst>
                  <a:ext uri="{FF2B5EF4-FFF2-40B4-BE49-F238E27FC236}">
                    <a16:creationId xmlns:a16="http://schemas.microsoft.com/office/drawing/2014/main" id="{FD7F966D-0CBE-2EBE-8E57-F1AD88452711}"/>
                  </a:ext>
                </a:extLst>
              </p:cNvPr>
              <p:cNvCxnSpPr/>
              <p:nvPr/>
            </p:nvCxnSpPr>
            <p:spPr>
              <a:xfrm>
                <a:off x="16815113" y="35283208"/>
                <a:ext cx="90890" cy="290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Freihandform 150">
              <a:extLst>
                <a:ext uri="{FF2B5EF4-FFF2-40B4-BE49-F238E27FC236}">
                  <a16:creationId xmlns:a16="http://schemas.microsoft.com/office/drawing/2014/main" id="{3B98888D-9379-FEAD-9009-E5E14CC8753D}"/>
                </a:ext>
              </a:extLst>
            </p:cNvPr>
            <p:cNvSpPr/>
            <p:nvPr/>
          </p:nvSpPr>
          <p:spPr>
            <a:xfrm>
              <a:off x="18361730" y="32234744"/>
              <a:ext cx="8519886" cy="1219200"/>
            </a:xfrm>
            <a:custGeom>
              <a:avLst/>
              <a:gdLst>
                <a:gd name="connsiteX0" fmla="*/ 0 w 8519886"/>
                <a:gd name="connsiteY0" fmla="*/ 333828 h 1219200"/>
                <a:gd name="connsiteX1" fmla="*/ 0 w 8519886"/>
                <a:gd name="connsiteY1" fmla="*/ 1219200 h 1219200"/>
                <a:gd name="connsiteX2" fmla="*/ 8519886 w 8519886"/>
                <a:gd name="connsiteY2" fmla="*/ 1175657 h 1219200"/>
                <a:gd name="connsiteX3" fmla="*/ 8490857 w 8519886"/>
                <a:gd name="connsiteY3" fmla="*/ 377371 h 1219200"/>
                <a:gd name="connsiteX4" fmla="*/ 5283200 w 8519886"/>
                <a:gd name="connsiteY4" fmla="*/ 391886 h 1219200"/>
                <a:gd name="connsiteX5" fmla="*/ 5283200 w 8519886"/>
                <a:gd name="connsiteY5" fmla="*/ 0 h 1219200"/>
                <a:gd name="connsiteX6" fmla="*/ 3802743 w 8519886"/>
                <a:gd name="connsiteY6" fmla="*/ 0 h 1219200"/>
                <a:gd name="connsiteX7" fmla="*/ 3802743 w 8519886"/>
                <a:gd name="connsiteY7" fmla="*/ 377371 h 1219200"/>
                <a:gd name="connsiteX8" fmla="*/ 0 w 8519886"/>
                <a:gd name="connsiteY8" fmla="*/ 333828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9886" h="1219200">
                  <a:moveTo>
                    <a:pt x="0" y="333828"/>
                  </a:moveTo>
                  <a:lnTo>
                    <a:pt x="0" y="1219200"/>
                  </a:lnTo>
                  <a:lnTo>
                    <a:pt x="8519886" y="1175657"/>
                  </a:lnTo>
                  <a:lnTo>
                    <a:pt x="8490857" y="377371"/>
                  </a:lnTo>
                  <a:lnTo>
                    <a:pt x="5283200" y="391886"/>
                  </a:lnTo>
                  <a:lnTo>
                    <a:pt x="5283200" y="0"/>
                  </a:lnTo>
                  <a:lnTo>
                    <a:pt x="3802743" y="0"/>
                  </a:lnTo>
                  <a:lnTo>
                    <a:pt x="3802743" y="377371"/>
                  </a:lnTo>
                  <a:lnTo>
                    <a:pt x="0" y="333828"/>
                  </a:lnTo>
                  <a:close/>
                </a:path>
              </a:pathLst>
            </a:custGeom>
            <a:solidFill>
              <a:srgbClr val="019CD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4A50163-129F-7740-60F4-DD52B3807304}"/>
                </a:ext>
              </a:extLst>
            </p:cNvPr>
            <p:cNvSpPr txBox="1"/>
            <p:nvPr/>
          </p:nvSpPr>
          <p:spPr>
            <a:xfrm>
              <a:off x="15419596" y="30913676"/>
              <a:ext cx="2883242" cy="66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0000"/>
                  </a:solidFill>
                  <a:latin typeface="Source Sans Pro" panose="020B0503030403020204"/>
                  <a:cs typeface="Arial" charset="0"/>
                </a:rPr>
                <a:t>Technical Hall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3D5EACC-5847-D325-D3B4-4AD0209A23FA}"/>
                </a:ext>
              </a:extLst>
            </p:cNvPr>
            <p:cNvSpPr txBox="1"/>
            <p:nvPr/>
          </p:nvSpPr>
          <p:spPr>
            <a:xfrm>
              <a:off x="18424885" y="32837445"/>
              <a:ext cx="2133121" cy="66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0000"/>
                  </a:solidFill>
                  <a:latin typeface="Source Sans Pro" panose="020B0503030403020204"/>
                  <a:cs typeface="Arial" charset="0"/>
                </a:rPr>
                <a:t>Basement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C835499-A891-6898-F7C4-2C470ED54E75}"/>
                </a:ext>
              </a:extLst>
            </p:cNvPr>
            <p:cNvSpPr txBox="1"/>
            <p:nvPr/>
          </p:nvSpPr>
          <p:spPr>
            <a:xfrm>
              <a:off x="23644949" y="32735929"/>
              <a:ext cx="3213297" cy="66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 err="1">
                  <a:solidFill>
                    <a:srgbClr val="000000"/>
                  </a:solidFill>
                  <a:latin typeface="Source Sans Pro" panose="020B0503030403020204"/>
                  <a:cs typeface="Arial" charset="0"/>
                </a:rPr>
                <a:t>Accelerator</a:t>
              </a:r>
              <a:r>
                <a:rPr lang="de-DE" sz="2400" dirty="0">
                  <a:solidFill>
                    <a:srgbClr val="000000"/>
                  </a:solidFill>
                  <a:latin typeface="Source Sans Pro" panose="020B0503030403020204"/>
                  <a:cs typeface="Arial" charset="0"/>
                </a:rPr>
                <a:t> Hall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5319B9C-2FAB-EEF4-CD33-247094DBB2CA}"/>
                </a:ext>
              </a:extLst>
            </p:cNvPr>
            <p:cNvSpPr txBox="1"/>
            <p:nvPr/>
          </p:nvSpPr>
          <p:spPr>
            <a:xfrm>
              <a:off x="21971089" y="30747853"/>
              <a:ext cx="5216704" cy="66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5487"/>
                  </a:solidFill>
                  <a:latin typeface="Source Sans Pro" panose="020B0503030403020204"/>
                  <a:cs typeface="Arial" charset="0"/>
                </a:rPr>
                <a:t>Radiation </a:t>
              </a:r>
              <a:r>
                <a:rPr lang="de-DE" sz="2400" dirty="0" err="1">
                  <a:solidFill>
                    <a:srgbClr val="005487"/>
                  </a:solidFill>
                  <a:latin typeface="Source Sans Pro" panose="020B0503030403020204"/>
                  <a:cs typeface="Arial" charset="0"/>
                </a:rPr>
                <a:t>protection</a:t>
              </a:r>
              <a:r>
                <a:rPr lang="de-DE" sz="2400" dirty="0">
                  <a:solidFill>
                    <a:srgbClr val="005487"/>
                  </a:solidFill>
                  <a:latin typeface="Source Sans Pro" panose="020B0503030403020204"/>
                  <a:cs typeface="Arial" charset="0"/>
                </a:rPr>
                <a:t> </a:t>
              </a:r>
              <a:r>
                <a:rPr lang="de-DE" sz="2400" dirty="0" err="1">
                  <a:solidFill>
                    <a:srgbClr val="005487"/>
                  </a:solidFill>
                  <a:latin typeface="Source Sans Pro" panose="020B0503030403020204"/>
                  <a:cs typeface="Arial" charset="0"/>
                </a:rPr>
                <a:t>cover</a:t>
              </a:r>
              <a:endParaRPr lang="de-DE" sz="2400" dirty="0">
                <a:solidFill>
                  <a:srgbClr val="005487"/>
                </a:solidFill>
                <a:latin typeface="Source Sans Pro" panose="020B0503030403020204"/>
                <a:cs typeface="Arial" charset="0"/>
              </a:endParaRPr>
            </a:p>
          </p:txBody>
        </p:sp>
      </p:grpSp>
      <p:sp>
        <p:nvSpPr>
          <p:cNvPr id="19" name="Rechteck 18">
            <a:extLst>
              <a:ext uri="{FF2B5EF4-FFF2-40B4-BE49-F238E27FC236}">
                <a16:creationId xmlns:a16="http://schemas.microsoft.com/office/drawing/2014/main" id="{E86482D6-1BD6-6B24-F788-FD21F194EE98}"/>
              </a:ext>
            </a:extLst>
          </p:cNvPr>
          <p:cNvSpPr>
            <a:spLocks noChangeAspect="1"/>
          </p:cNvSpPr>
          <p:nvPr/>
        </p:nvSpPr>
        <p:spPr>
          <a:xfrm>
            <a:off x="7687765" y="2012558"/>
            <a:ext cx="206567" cy="815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B320241-ED2D-CEC4-D79B-772F3F56E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98" y="148891"/>
            <a:ext cx="1117064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667" b="0" dirty="0" err="1">
                <a:solidFill>
                  <a:srgbClr val="BCD233"/>
                </a:solidFill>
                <a:latin typeface="Source Sans Pro" panose="020B0503030403020204" pitchFamily="34" charset="0"/>
                <a:cs typeface="Arial"/>
              </a:rPr>
              <a:t>bERLinPro</a:t>
            </a:r>
            <a:r>
              <a:rPr lang="en-GB" sz="2667" b="0" dirty="0">
                <a:solidFill>
                  <a:srgbClr val="BCD233"/>
                </a:solidFill>
                <a:latin typeface="Source Sans Pro" panose="020B0503030403020204" pitchFamily="34" charset="0"/>
                <a:cs typeface="Arial"/>
              </a:rPr>
              <a:t>/</a:t>
            </a:r>
            <a:r>
              <a:rPr lang="en-GB" sz="2667" b="0" dirty="0" err="1">
                <a:solidFill>
                  <a:srgbClr val="BCD233"/>
                </a:solidFill>
                <a:latin typeface="Source Sans Pro" panose="020B0503030403020204" pitchFamily="34" charset="0"/>
                <a:cs typeface="Arial"/>
              </a:rPr>
              <a:t>SEALab</a:t>
            </a:r>
            <a:r>
              <a:rPr lang="en-GB" sz="2667" b="0" dirty="0">
                <a:solidFill>
                  <a:srgbClr val="BCD233"/>
                </a:solidFill>
                <a:latin typeface="Source Sans Pro" panose="020B0503030403020204" pitchFamily="34" charset="0"/>
                <a:cs typeface="Arial"/>
              </a:rPr>
              <a:t>: A quick orientation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79E3711A-1336-599C-85DF-BB67536ABA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151" y="3060300"/>
            <a:ext cx="4565771" cy="1067216"/>
          </a:xfrm>
          <a:prstGeom prst="rect">
            <a:avLst/>
          </a:prstGeom>
        </p:spPr>
      </p:pic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E5BA7659-EFB1-D19E-747D-6287D00B0066}"/>
              </a:ext>
            </a:extLst>
          </p:cNvPr>
          <p:cNvCxnSpPr/>
          <p:nvPr/>
        </p:nvCxnSpPr>
        <p:spPr bwMode="auto">
          <a:xfrm flipH="1">
            <a:off x="1925320" y="2717800"/>
            <a:ext cx="1285240" cy="227076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31" name="Grafik 30">
            <a:extLst>
              <a:ext uri="{FF2B5EF4-FFF2-40B4-BE49-F238E27FC236}">
                <a16:creationId xmlns:a16="http://schemas.microsoft.com/office/drawing/2014/main" id="{E93C91A9-01B3-F4BC-EC9F-8E9D43969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168" y="5859439"/>
            <a:ext cx="1136883" cy="849671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79057822-3813-C4FE-D981-EC11B17711AB}"/>
              </a:ext>
            </a:extLst>
          </p:cNvPr>
          <p:cNvSpPr txBox="1"/>
          <p:nvPr/>
        </p:nvSpPr>
        <p:spPr>
          <a:xfrm>
            <a:off x="7212939" y="4208250"/>
            <a:ext cx="453040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bERLinPro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is located in a 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sub-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terranous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radiation protection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shelter prepared for maximum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beam loss</a:t>
            </a:r>
          </a:p>
          <a:p>
            <a:pPr marL="380990" indent="-38099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All technical infrastructure, besides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the klystron and some cryogenic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installations are above ground in a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technical hall</a:t>
            </a:r>
          </a:p>
          <a:p>
            <a:pPr marL="380990" indent="-38099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3B4DF280-1C3C-616B-BD39-FAE124CB722C}"/>
              </a:ext>
            </a:extLst>
          </p:cNvPr>
          <p:cNvSpPr/>
          <p:nvPr/>
        </p:nvSpPr>
        <p:spPr>
          <a:xfrm rot="16512576">
            <a:off x="833085" y="4269830"/>
            <a:ext cx="5435676" cy="4793865"/>
          </a:xfrm>
          <a:prstGeom prst="rect">
            <a:avLst/>
          </a:prstGeom>
          <a:noFill/>
        </p:spPr>
        <p:txBody>
          <a:bodyPr spcFirstLastPara="1" wrap="none" lIns="162560" tIns="81280" rIns="162560" bIns="81280" numCol="1">
            <a:prstTxWarp prst="textCircl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de-DE" sz="2667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Source Sans Pro" panose="020B0503030403020204"/>
                <a:cs typeface="Arial" charset="0"/>
              </a:rPr>
              <a:t>BESSY II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A425AF84-B317-C2C0-F987-D27016B21E37}"/>
              </a:ext>
            </a:extLst>
          </p:cNvPr>
          <p:cNvSpPr txBox="1"/>
          <p:nvPr/>
        </p:nvSpPr>
        <p:spPr>
          <a:xfrm>
            <a:off x="698910" y="5773577"/>
            <a:ext cx="159530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133" b="1" dirty="0" err="1">
                <a:solidFill>
                  <a:srgbClr val="00589C"/>
                </a:solidFill>
                <a:latin typeface="Arial" charset="0"/>
                <a:cs typeface="Arial" charset="0"/>
              </a:rPr>
              <a:t>bERLinPro</a:t>
            </a:r>
            <a:endParaRPr lang="de-DE" sz="2133" b="1" dirty="0">
              <a:solidFill>
                <a:srgbClr val="00589C"/>
              </a:solidFill>
              <a:latin typeface="Arial" charset="0"/>
              <a:cs typeface="Arial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7E8280DE-FD9D-8E95-6DEF-D0FAC2A3A409}"/>
              </a:ext>
            </a:extLst>
          </p:cNvPr>
          <p:cNvSpPr txBox="1"/>
          <p:nvPr/>
        </p:nvSpPr>
        <p:spPr>
          <a:xfrm>
            <a:off x="2846490" y="5308959"/>
            <a:ext cx="1606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Arial" charset="0"/>
                <a:cs typeface="Arial" charset="0"/>
              </a:rPr>
              <a:t>HoBiCaT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sVTS</a:t>
            </a:r>
            <a:endParaRPr lang="de-DE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1EA26C09-A07F-8A64-E256-0C694712B0AD}"/>
              </a:ext>
            </a:extLst>
          </p:cNvPr>
          <p:cNvSpPr txBox="1"/>
          <p:nvPr/>
        </p:nvSpPr>
        <p:spPr>
          <a:xfrm>
            <a:off x="4085254" y="5788912"/>
            <a:ext cx="160717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133" dirty="0" err="1">
                <a:solidFill>
                  <a:srgbClr val="BCD233"/>
                </a:solidFill>
                <a:latin typeface="Arial" charset="0"/>
                <a:cs typeface="Arial" charset="0"/>
              </a:rPr>
              <a:t>LVTs,mVTS</a:t>
            </a:r>
            <a:endParaRPr lang="de-DE" sz="2133" dirty="0">
              <a:solidFill>
                <a:srgbClr val="BCD233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457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7850" y="14177"/>
            <a:ext cx="11036300" cy="907069"/>
          </a:xfrm>
        </p:spPr>
        <p:txBody>
          <a:bodyPr>
            <a:normAutofit/>
          </a:bodyPr>
          <a:lstStyle/>
          <a:p>
            <a:r>
              <a:rPr lang="en-US" cap="none" dirty="0"/>
              <a:t>bERLinPro ERL after re-scoping in 2012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31264B9-F02E-4A35-B099-DDEF46136D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61D896A4-F31B-4DE9-86EB-B6BC9836BE84}"/>
              </a:ext>
            </a:extLst>
          </p:cNvPr>
          <p:cNvGrpSpPr/>
          <p:nvPr/>
        </p:nvGrpSpPr>
        <p:grpSpPr>
          <a:xfrm>
            <a:off x="2809205" y="1819107"/>
            <a:ext cx="9090951" cy="3805767"/>
            <a:chOff x="58890" y="1564472"/>
            <a:chExt cx="9090950" cy="4604980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0C6FBD88-87DA-4D07-930B-9F9B5612D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90" y="1564472"/>
              <a:ext cx="9044574" cy="4604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0CCAE476-752A-4329-9AFA-5983FD00C85D}"/>
                </a:ext>
              </a:extLst>
            </p:cNvPr>
            <p:cNvGrpSpPr/>
            <p:nvPr/>
          </p:nvGrpSpPr>
          <p:grpSpPr>
            <a:xfrm>
              <a:off x="897098" y="2593676"/>
              <a:ext cx="8252742" cy="3254704"/>
              <a:chOff x="887862" y="2196515"/>
              <a:chExt cx="8252742" cy="3254704"/>
            </a:xfrm>
          </p:grpSpPr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E2CE6145-73BF-4F69-82C6-F008B07D4A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75813" y="2413944"/>
                <a:ext cx="1764791" cy="1005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914377" eaLnBrk="1" hangingPunct="1">
                  <a:defRPr/>
                </a:pPr>
                <a:r>
                  <a:rPr lang="en-GB" sz="1600" b="1" kern="0" dirty="0">
                    <a:latin typeface="+mn-lt"/>
                  </a:rPr>
                  <a:t>beam dump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6.5 MeV, 100 mA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= 650 kW</a:t>
                </a:r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70045967-934D-4ECA-9750-7BCA262BAC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58634" y="2811605"/>
                <a:ext cx="2217178" cy="1005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914377" eaLnBrk="1" hangingPunct="1">
                  <a:defRPr/>
                </a:pPr>
                <a:r>
                  <a:rPr lang="en-GB" sz="1600" b="1" kern="0" dirty="0" err="1">
                    <a:latin typeface="+mn-lt"/>
                  </a:rPr>
                  <a:t>linac</a:t>
                </a:r>
                <a:r>
                  <a:rPr lang="en-GB" sz="1600" b="1" kern="0" dirty="0">
                    <a:latin typeface="+mn-lt"/>
                  </a:rPr>
                  <a:t> module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3 x 7 cell SRF cavities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44 MeV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95BD3BA0-AD5D-4CCE-BEEA-542054BCEB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75887" y="3898690"/>
                <a:ext cx="2942490" cy="1005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914377" eaLnBrk="1" hangingPunct="1">
                  <a:defRPr/>
                </a:pPr>
                <a:r>
                  <a:rPr lang="en-GB" sz="1600" b="1" kern="0" dirty="0">
                    <a:latin typeface="+mn-lt"/>
                  </a:rPr>
                  <a:t>modified Cornell booster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3 x 2 cell SRF cavities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4.5 MeV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86DE72E3-258D-4D1C-B721-627E9BDAFC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7862" y="4445712"/>
                <a:ext cx="2939134" cy="1005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914377" eaLnBrk="1" hangingPunct="1">
                  <a:defRPr/>
                </a:pPr>
                <a:r>
                  <a:rPr lang="en-GB" sz="1600" b="1" kern="0" dirty="0" err="1">
                    <a:latin typeface="+mn-lt"/>
                  </a:rPr>
                  <a:t>srf</a:t>
                </a:r>
                <a:r>
                  <a:rPr lang="en-GB" sz="1600" b="1" kern="0" dirty="0">
                    <a:latin typeface="+mn-lt"/>
                  </a:rPr>
                  <a:t>-gun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1.4 cell SRF cavities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1.5-2.3 MeV, single SC solenoid, </a:t>
                </a:r>
              </a:p>
            </p:txBody>
          </p:sp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0261D5FD-5938-44EC-9713-7D8F025EF5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7132" y="3211408"/>
                <a:ext cx="1202644" cy="7075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914377" eaLnBrk="1" hangingPunct="1">
                  <a:defRPr/>
                </a:pPr>
                <a:r>
                  <a:rPr lang="en-GB" sz="1600" b="1" kern="0" dirty="0">
                    <a:latin typeface="+mn-lt"/>
                  </a:rPr>
                  <a:t>m</a:t>
                </a:r>
                <a:r>
                  <a:rPr lang="en-GB" sz="1600" b="1" kern="0" dirty="0" err="1">
                    <a:latin typeface="+mn-lt"/>
                  </a:rPr>
                  <a:t>erger</a:t>
                </a:r>
                <a:endParaRPr lang="en-GB" sz="1600" b="1" kern="0" dirty="0">
                  <a:latin typeface="+mn-lt"/>
                </a:endParaRP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dogleg</a:t>
                </a:r>
              </a:p>
            </p:txBody>
          </p:sp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87710504-C3CF-4BB4-9BC1-070874C9C713}"/>
                  </a:ext>
                </a:extLst>
              </p:cNvPr>
              <p:cNvSpPr txBox="1"/>
              <p:nvPr/>
            </p:nvSpPr>
            <p:spPr>
              <a:xfrm>
                <a:off x="2473132" y="2196515"/>
                <a:ext cx="1207062" cy="6081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GB" sz="1333" b="1" dirty="0">
                    <a:solidFill>
                      <a:srgbClr val="00589C"/>
                    </a:solidFill>
                  </a:rPr>
                  <a:t>test and </a:t>
                </a:r>
                <a:br>
                  <a:rPr lang="en-GB" sz="1333" b="1" dirty="0">
                    <a:solidFill>
                      <a:srgbClr val="00589C"/>
                    </a:solidFill>
                  </a:rPr>
                </a:br>
                <a:r>
                  <a:rPr lang="en-GB" sz="1333" b="1" dirty="0">
                    <a:solidFill>
                      <a:srgbClr val="00589C"/>
                    </a:solidFill>
                  </a:rPr>
                  <a:t>diagnostic line</a:t>
                </a:r>
              </a:p>
            </p:txBody>
          </p:sp>
        </p:grpSp>
      </p:grpSp>
      <p:sp>
        <p:nvSpPr>
          <p:cNvPr id="3" name="Textfeld 2"/>
          <p:cNvSpPr txBox="1"/>
          <p:nvPr/>
        </p:nvSpPr>
        <p:spPr>
          <a:xfrm>
            <a:off x="5327915" y="2125298"/>
            <a:ext cx="1205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589C"/>
                </a:solidFill>
                <a:cs typeface="Arial" charset="0"/>
              </a:rPr>
              <a:t>Recirculator</a:t>
            </a:r>
            <a:endParaRPr lang="de-DE" sz="1600" b="1" dirty="0">
              <a:solidFill>
                <a:srgbClr val="00589C"/>
              </a:solidFill>
              <a:cs typeface="Arial" charset="0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6514B173-54B9-4CA4-83CB-A2DFFF3EFC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864" y="739757"/>
            <a:ext cx="1708995" cy="50918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39349" y="798842"/>
            <a:ext cx="950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bERLinPro: 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accent3"/>
                </a:solidFill>
                <a:cs typeface="Arial" panose="020B0604020202020204" pitchFamily="34" charset="0"/>
              </a:rPr>
              <a:t>demonstration facility</a:t>
            </a:r>
            <a:r>
              <a:rPr lang="en-US" sz="2400" dirty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for ERL science and technology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8030" y="1180845"/>
            <a:ext cx="4285725" cy="5098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New developments: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Beam dynamics and manipulation</a:t>
            </a:r>
            <a:br>
              <a:rPr lang="en-US" sz="1600" dirty="0"/>
            </a:br>
            <a:r>
              <a:rPr lang="en-US" sz="1600" dirty="0"/>
              <a:t>(merger, </a:t>
            </a:r>
            <a:r>
              <a:rPr lang="en-US" sz="1600" dirty="0" err="1"/>
              <a:t>recirculator</a:t>
            </a:r>
            <a:r>
              <a:rPr lang="en-US" sz="1600" dirty="0"/>
              <a:t>, study </a:t>
            </a:r>
            <a:r>
              <a:rPr lang="en-US" sz="1600" dirty="0">
                <a:solidFill>
                  <a:srgbClr val="C00000"/>
                </a:solidFill>
              </a:rPr>
              <a:t>beam break-up</a:t>
            </a:r>
            <a:r>
              <a:rPr lang="en-US" sz="1600" dirty="0"/>
              <a:t>)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SRF systems: </a:t>
            </a:r>
            <a:r>
              <a:rPr lang="en-US" sz="1600" dirty="0">
                <a:solidFill>
                  <a:srgbClr val="C00000"/>
                </a:solidFill>
              </a:rPr>
              <a:t>Photo-injector, high power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booster, HOM damped </a:t>
            </a:r>
            <a:r>
              <a:rPr lang="en-US" sz="1600" dirty="0" err="1">
                <a:solidFill>
                  <a:srgbClr val="C00000"/>
                </a:solidFill>
              </a:rPr>
              <a:t>Linac</a:t>
            </a:r>
            <a:endParaRPr lang="en-US" sz="1600" dirty="0">
              <a:solidFill>
                <a:srgbClr val="C00000"/>
              </a:solidFill>
            </a:endParaRP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Electron source: </a:t>
            </a:r>
            <a:r>
              <a:rPr lang="en-US" sz="1600" dirty="0">
                <a:solidFill>
                  <a:srgbClr val="C00000"/>
                </a:solidFill>
              </a:rPr>
              <a:t>High repetition laser system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high QE cathode</a:t>
            </a:r>
            <a:r>
              <a:rPr lang="en-US" sz="1600" dirty="0"/>
              <a:t> development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Control of beam losses and</a:t>
            </a:r>
            <a:br>
              <a:rPr lang="en-US" sz="1600" dirty="0"/>
            </a:br>
            <a:r>
              <a:rPr lang="en-US" sz="1600" dirty="0"/>
              <a:t>radiation protection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High power beam dump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High power CW RF</a:t>
            </a:r>
          </a:p>
          <a:p>
            <a:pPr marL="838190" lvl="1" indent="-38099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600" dirty="0"/>
              <a:t>Few </a:t>
            </a:r>
            <a:r>
              <a:rPr lang="en-US" sz="1600" dirty="0">
                <a:solidFill>
                  <a:srgbClr val="C00000"/>
                </a:solidFill>
              </a:rPr>
              <a:t>100 kW</a:t>
            </a:r>
            <a:r>
              <a:rPr lang="en-US" sz="1600" dirty="0"/>
              <a:t> class</a:t>
            </a:r>
            <a:br>
              <a:rPr lang="en-US" sz="1600" dirty="0"/>
            </a:br>
            <a:r>
              <a:rPr lang="en-US" sz="1600" dirty="0"/>
              <a:t>klystrons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>
                <a:solidFill>
                  <a:srgbClr val="C00000"/>
                </a:solidFill>
                <a:sym typeface="Wingdings" panose="05000000000000000000" pitchFamily="2" charset="2"/>
              </a:rPr>
              <a:t>Power couplers</a:t>
            </a:r>
            <a:r>
              <a:rPr lang="en-US" sz="1600" dirty="0">
                <a:sym typeface="Wingdings" panose="05000000000000000000" pitchFamily="2" charset="2"/>
              </a:rPr>
              <a:t>!</a:t>
            </a:r>
            <a:endParaRPr lang="en-US" sz="1600" dirty="0"/>
          </a:p>
          <a:p>
            <a:pPr marL="838190" lvl="1" indent="-38099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600" dirty="0"/>
              <a:t>Some 10 kW solid</a:t>
            </a:r>
            <a:br>
              <a:rPr lang="en-US" sz="1600" dirty="0"/>
            </a:br>
            <a:r>
              <a:rPr lang="en-US" sz="1600" dirty="0"/>
              <a:t>state amplifier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Diagnostics, </a:t>
            </a:r>
            <a:r>
              <a:rPr lang="en-US" sz="1600" dirty="0">
                <a:solidFill>
                  <a:srgbClr val="C00000"/>
                </a:solidFill>
              </a:rPr>
              <a:t>synchronization</a:t>
            </a:r>
            <a:br>
              <a:rPr lang="en-US" sz="1600" dirty="0"/>
            </a:br>
            <a:r>
              <a:rPr lang="en-US" sz="1600" dirty="0"/>
              <a:t>machine protection, </a:t>
            </a:r>
            <a:r>
              <a:rPr lang="en-US" sz="1600" dirty="0">
                <a:solidFill>
                  <a:srgbClr val="C00000"/>
                </a:solidFill>
              </a:rPr>
              <a:t>beam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loss monitoring, LLRF and detuning control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A stable </a:t>
            </a:r>
            <a:r>
              <a:rPr lang="en-US" sz="1600" dirty="0" err="1"/>
              <a:t>Cryoplant</a:t>
            </a:r>
            <a:endParaRPr lang="en-US" sz="1600" dirty="0"/>
          </a:p>
          <a:p>
            <a:endParaRPr lang="de-DE" sz="1600" dirty="0"/>
          </a:p>
        </p:txBody>
      </p:sp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947945"/>
              </p:ext>
            </p:extLst>
          </p:nvPr>
        </p:nvGraphicFramePr>
        <p:xfrm>
          <a:off x="7667603" y="3961821"/>
          <a:ext cx="4320478" cy="2682240"/>
        </p:xfrm>
        <a:graphic>
          <a:graphicData uri="http://schemas.openxmlformats.org/drawingml/2006/table">
            <a:tbl>
              <a:tblPr firstRow="1" bandRow="1"/>
              <a:tblGrid>
                <a:gridCol w="2160239">
                  <a:extLst>
                    <a:ext uri="{9D8B030D-6E8A-4147-A177-3AD203B41FA5}">
                      <a16:colId xmlns:a16="http://schemas.microsoft.com/office/drawing/2014/main" val="2843411115"/>
                    </a:ext>
                  </a:extLst>
                </a:gridCol>
                <a:gridCol w="2160239">
                  <a:extLst>
                    <a:ext uri="{9D8B030D-6E8A-4147-A177-3AD203B41FA5}">
                      <a16:colId xmlns:a16="http://schemas.microsoft.com/office/drawing/2014/main" val="251592450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200" b="1" dirty="0"/>
                        <a:t>Parameter</a:t>
                      </a:r>
                      <a:endParaRPr lang="de-DE" sz="1200" b="1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bERLinPro</a:t>
                      </a:r>
                      <a:endParaRPr lang="de-DE" sz="1200" b="1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73718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1200" dirty="0"/>
                        <a:t>Beam energy </a:t>
                      </a:r>
                      <a:r>
                        <a:rPr lang="en-US" sz="1200" dirty="0" err="1"/>
                        <a:t>recirculator</a:t>
                      </a:r>
                      <a:r>
                        <a:rPr lang="en-US" sz="1200" dirty="0"/>
                        <a:t> (MeV)</a:t>
                      </a:r>
                      <a:endParaRPr lang="de-DE" sz="120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50</a:t>
                      </a:r>
                      <a:endParaRPr lang="de-DE" sz="120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32936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Beam current ERL mode (mA)</a:t>
                      </a:r>
                      <a:endParaRPr lang="de-DE" sz="12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100</a:t>
                      </a:r>
                      <a:endParaRPr lang="de-DE" sz="12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92671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/>
                        <a:t>Frequency RF and Laser (GHz)</a:t>
                      </a:r>
                      <a:endParaRPr lang="de-DE" sz="12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1.3</a:t>
                      </a:r>
                      <a:endParaRPr lang="de-DE" sz="12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52193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Normalized emittance (mm </a:t>
                      </a:r>
                      <a:r>
                        <a:rPr lang="en-US" sz="1200" b="1" dirty="0" err="1">
                          <a:solidFill>
                            <a:srgbClr val="C00000"/>
                          </a:solidFill>
                        </a:rPr>
                        <a:t>mrad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de-DE" sz="12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1 (&lt; 0.6 in simulations)</a:t>
                      </a:r>
                      <a:endParaRPr lang="de-DE" sz="12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78491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1200" b="1" dirty="0"/>
                        <a:t>Bunch length (</a:t>
                      </a:r>
                      <a:r>
                        <a:rPr lang="en-US" sz="1200" b="1" dirty="0" err="1"/>
                        <a:t>ps</a:t>
                      </a:r>
                      <a:r>
                        <a:rPr lang="en-US" sz="1200" b="1" dirty="0"/>
                        <a:t>)</a:t>
                      </a:r>
                      <a:endParaRPr lang="de-DE" sz="1200" b="1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&lt; 2 (ERL mode),</a:t>
                      </a:r>
                      <a:r>
                        <a:rPr lang="en-US" sz="1200" b="1" baseline="0" dirty="0"/>
                        <a:t> 100 fs @ 10 mA</a:t>
                      </a:r>
                      <a:endParaRPr lang="de-DE" sz="1200" b="1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3444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/>
                        <a:t>Beam losses</a:t>
                      </a:r>
                      <a:endParaRPr lang="de-DE" sz="1200" dirty="0"/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&lt;&lt; 10</a:t>
                      </a:r>
                      <a:r>
                        <a:rPr lang="en-US" sz="1200" baseline="30000" dirty="0">
                          <a:solidFill>
                            <a:srgbClr val="C00000"/>
                          </a:solidFill>
                        </a:rPr>
                        <a:t>-5</a:t>
                      </a:r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 @ 100 mA</a:t>
                      </a:r>
                      <a:endParaRPr lang="de-DE" sz="1200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297482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C5817F00-DBD4-0D95-D352-46112550CF17}"/>
              </a:ext>
            </a:extLst>
          </p:cNvPr>
          <p:cNvSpPr txBox="1"/>
          <p:nvPr/>
        </p:nvSpPr>
        <p:spPr>
          <a:xfrm>
            <a:off x="708368" y="6024904"/>
            <a:ext cx="634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fully funded 42 M€ project (including completely new building!)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6677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feld 305"/>
          <p:cNvSpPr txBox="1"/>
          <p:nvPr/>
        </p:nvSpPr>
        <p:spPr>
          <a:xfrm>
            <a:off x="2665553" y="1769205"/>
            <a:ext cx="66072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GB" sz="2000" b="1" dirty="0">
                <a:solidFill>
                  <a:srgbClr val="00589C"/>
                </a:solidFill>
              </a:rPr>
              <a:t>High energy electron </a:t>
            </a:r>
            <a:r>
              <a:rPr lang="en-GB" sz="2000" dirty="0">
                <a:solidFill>
                  <a:srgbClr val="00589C"/>
                </a:solidFill>
              </a:rPr>
              <a:t>c</a:t>
            </a:r>
            <a:r>
              <a:rPr lang="en-GB" sz="2000" b="1" dirty="0">
                <a:solidFill>
                  <a:srgbClr val="00589C"/>
                </a:solidFill>
              </a:rPr>
              <a:t>ooling of bunched proton/ion beams</a:t>
            </a:r>
          </a:p>
          <a:p>
            <a:pPr defTabSz="914377"/>
            <a:r>
              <a:rPr lang="en-GB" sz="2000" dirty="0">
                <a:solidFill>
                  <a:srgbClr val="000000"/>
                </a:solidFill>
              </a:rPr>
              <a:t> (e.g. hadron cooling of Electron-Ion-Collider EIC by BNL/JLAB)</a:t>
            </a:r>
          </a:p>
        </p:txBody>
      </p:sp>
      <p:sp>
        <p:nvSpPr>
          <p:cNvPr id="307" name="Textfeld 306"/>
          <p:cNvSpPr txBox="1"/>
          <p:nvPr/>
        </p:nvSpPr>
        <p:spPr>
          <a:xfrm>
            <a:off x="3056354" y="2486647"/>
            <a:ext cx="76692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GB" sz="2000" b="1" dirty="0">
                <a:solidFill>
                  <a:srgbClr val="00589C"/>
                </a:solidFill>
              </a:rPr>
              <a:t>Ultra high luminosity electron – ion collider (EIC, </a:t>
            </a:r>
            <a:r>
              <a:rPr lang="en-GB" sz="2000" b="1" dirty="0" err="1">
                <a:solidFill>
                  <a:srgbClr val="00589C"/>
                </a:solidFill>
              </a:rPr>
              <a:t>LHeC</a:t>
            </a:r>
            <a:r>
              <a:rPr lang="en-GB" sz="2000" b="1" dirty="0">
                <a:solidFill>
                  <a:srgbClr val="00589C"/>
                </a:solidFill>
              </a:rPr>
              <a:t>)</a:t>
            </a:r>
          </a:p>
          <a:p>
            <a:pPr defTabSz="914377"/>
            <a:r>
              <a:rPr lang="en-GB" sz="2000" dirty="0">
                <a:solidFill>
                  <a:srgbClr val="000000"/>
                </a:solidFill>
              </a:rPr>
              <a:t>  (ERL serving as high intensity electron factory for electron</a:t>
            </a:r>
            <a:br>
              <a:rPr lang="en-GB" sz="2000" dirty="0">
                <a:solidFill>
                  <a:srgbClr val="000000"/>
                </a:solidFill>
              </a:rPr>
            </a:br>
            <a:r>
              <a:rPr lang="en-GB" sz="2000" dirty="0">
                <a:solidFill>
                  <a:srgbClr val="000000"/>
                </a:solidFill>
              </a:rPr>
              <a:t>   hadron collisions at </a:t>
            </a:r>
            <a:r>
              <a:rPr lang="en-GB" sz="2000" dirty="0" err="1">
                <a:solidFill>
                  <a:srgbClr val="000000"/>
                </a:solidFill>
              </a:rPr>
              <a:t>LHeC</a:t>
            </a:r>
            <a:r>
              <a:rPr lang="en-GB" sz="2000" dirty="0">
                <a:solidFill>
                  <a:srgbClr val="000000"/>
                </a:solidFill>
              </a:rPr>
              <a:t> (7TeV p, 50 GeV e-), similar as former HERA )</a:t>
            </a:r>
          </a:p>
        </p:txBody>
      </p:sp>
      <p:sp>
        <p:nvSpPr>
          <p:cNvPr id="308" name="Textfeld 307"/>
          <p:cNvSpPr txBox="1"/>
          <p:nvPr/>
        </p:nvSpPr>
        <p:spPr>
          <a:xfrm>
            <a:off x="3999578" y="4462317"/>
            <a:ext cx="80668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GB" sz="2000" b="1" dirty="0">
                <a:solidFill>
                  <a:srgbClr val="00589C"/>
                </a:solidFill>
              </a:rPr>
              <a:t>Compact radiation sources, nuclear physics </a:t>
            </a:r>
          </a:p>
          <a:p>
            <a:pPr defTabSz="914377"/>
            <a:r>
              <a:rPr lang="en-GB" sz="2000" b="1" dirty="0">
                <a:solidFill>
                  <a:srgbClr val="00589C"/>
                </a:solidFill>
              </a:rPr>
              <a:t>   </a:t>
            </a:r>
            <a:r>
              <a:rPr lang="en-GB" sz="2000" dirty="0">
                <a:solidFill>
                  <a:srgbClr val="000000"/>
                </a:solidFill>
              </a:rPr>
              <a:t>(FEL, inverse Compton sources, next generation lithography, THz facility,</a:t>
            </a:r>
            <a:br>
              <a:rPr lang="en-GB" sz="2000" dirty="0">
                <a:solidFill>
                  <a:srgbClr val="000000"/>
                </a:solidFill>
              </a:rPr>
            </a:br>
            <a:r>
              <a:rPr lang="en-GB" sz="2000" dirty="0">
                <a:solidFill>
                  <a:srgbClr val="000000"/>
                </a:solidFill>
              </a:rPr>
              <a:t>    MESA, </a:t>
            </a:r>
            <a:r>
              <a:rPr lang="en-GB" sz="2000" dirty="0" err="1">
                <a:solidFill>
                  <a:srgbClr val="000000"/>
                </a:solidFill>
              </a:rPr>
              <a:t>Triumf</a:t>
            </a:r>
            <a:r>
              <a:rPr lang="en-GB" sz="20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09" name="Textfeld 308"/>
          <p:cNvSpPr txBox="1"/>
          <p:nvPr/>
        </p:nvSpPr>
        <p:spPr>
          <a:xfrm>
            <a:off x="4594478" y="5366862"/>
            <a:ext cx="3223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GB" sz="2000" b="1" dirty="0">
                <a:solidFill>
                  <a:srgbClr val="00589C"/>
                </a:solidFill>
              </a:rPr>
              <a:t>and more …: UED by injector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294611" y="1044133"/>
            <a:ext cx="724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GB" sz="2000" b="1" dirty="0">
                <a:solidFill>
                  <a:srgbClr val="00589C"/>
                </a:solidFill>
              </a:rPr>
              <a:t>Next generation multi-user light source</a:t>
            </a:r>
          </a:p>
          <a:p>
            <a:pPr defTabSz="914377"/>
            <a:r>
              <a:rPr lang="en-GB" sz="2000" dirty="0">
                <a:solidFill>
                  <a:srgbClr val="000000"/>
                </a:solidFill>
              </a:rPr>
              <a:t> (</a:t>
            </a:r>
            <a:r>
              <a:rPr lang="en-GB" sz="2000" dirty="0" err="1">
                <a:solidFill>
                  <a:srgbClr val="000000"/>
                </a:solidFill>
              </a:rPr>
              <a:t>e.g</a:t>
            </a:r>
            <a:r>
              <a:rPr lang="en-GB" sz="2000" dirty="0">
                <a:solidFill>
                  <a:srgbClr val="000000"/>
                </a:solidFill>
              </a:rPr>
              <a:t> XFEL oscillators, multi-ID facility as former ARC-</a:t>
            </a:r>
            <a:r>
              <a:rPr lang="en-GB" sz="2000" dirty="0" err="1">
                <a:solidFill>
                  <a:srgbClr val="000000"/>
                </a:solidFill>
              </a:rPr>
              <a:t>en</a:t>
            </a:r>
            <a:r>
              <a:rPr lang="en-GB" sz="2000" dirty="0">
                <a:solidFill>
                  <a:srgbClr val="000000"/>
                </a:solidFill>
              </a:rPr>
              <a:t>-</a:t>
            </a:r>
            <a:r>
              <a:rPr lang="en-GB" sz="2000" dirty="0" err="1">
                <a:solidFill>
                  <a:srgbClr val="000000"/>
                </a:solidFill>
              </a:rPr>
              <a:t>ciel</a:t>
            </a:r>
            <a:r>
              <a:rPr lang="en-GB" sz="2000" dirty="0">
                <a:solidFill>
                  <a:srgbClr val="000000"/>
                </a:solidFill>
              </a:rPr>
              <a:t> or 4GLS)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4CC5BC8-F345-4C52-BC3D-B5D554161EAA}"/>
              </a:ext>
            </a:extLst>
          </p:cNvPr>
          <p:cNvGrpSpPr/>
          <p:nvPr/>
        </p:nvGrpSpPr>
        <p:grpSpPr>
          <a:xfrm>
            <a:off x="109092" y="1110463"/>
            <a:ext cx="3243494" cy="4988492"/>
            <a:chOff x="109092" y="1110463"/>
            <a:chExt cx="3243494" cy="4988492"/>
          </a:xfrm>
        </p:grpSpPr>
        <p:sp>
          <p:nvSpPr>
            <p:cNvPr id="2" name="Geschweifte Klammer links 1"/>
            <p:cNvSpPr/>
            <p:nvPr/>
          </p:nvSpPr>
          <p:spPr>
            <a:xfrm rot="19933505">
              <a:off x="2584501" y="1110463"/>
              <a:ext cx="768085" cy="4988492"/>
            </a:xfrm>
            <a:prstGeom prst="leftBrace">
              <a:avLst>
                <a:gd name="adj1" fmla="val 66617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3" name="Textfeld 2"/>
            <p:cNvSpPr txBox="1"/>
            <p:nvPr/>
          </p:nvSpPr>
          <p:spPr>
            <a:xfrm flipH="1">
              <a:off x="109092" y="2912904"/>
              <a:ext cx="2336175" cy="230832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Many applications </a:t>
              </a:r>
              <a:r>
                <a:rPr lang="en-US" sz="2400" dirty="0" err="1"/>
                <a:t>b</a:t>
              </a:r>
              <a:r>
                <a:rPr lang="en-US" sz="2400" dirty="0" err="1">
                  <a:solidFill>
                    <a:schemeClr val="tx2"/>
                  </a:solidFill>
                </a:rPr>
                <a:t>ERL</a:t>
              </a:r>
              <a:r>
                <a:rPr lang="en-US" sz="2400" dirty="0" err="1"/>
                <a:t>inPro</a:t>
              </a:r>
              <a:r>
                <a:rPr lang="en-US" sz="2400" dirty="0"/>
                <a:t> would deliver important results or milestones for</a:t>
              </a:r>
              <a:endParaRPr lang="de-DE" sz="2400" dirty="0"/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2024269" y="565282"/>
            <a:ext cx="8742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From next generation </a:t>
            </a:r>
            <a:r>
              <a:rPr lang="en-US" sz="2400" dirty="0" err="1"/>
              <a:t>Lightsource</a:t>
            </a:r>
            <a:r>
              <a:rPr lang="en-US" sz="2400" dirty="0"/>
              <a:t> to many applications, e.g. HEP</a:t>
            </a:r>
            <a:endParaRPr lang="de-DE" sz="24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6B250B7-3E2A-4508-BD56-64BEF863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550" y="90714"/>
            <a:ext cx="6990686" cy="845516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bERLinPro</a:t>
            </a:r>
            <a:r>
              <a:rPr lang="de-DE" dirty="0"/>
              <a:t>, </a:t>
            </a:r>
            <a:r>
              <a:rPr lang="de-DE" dirty="0" err="1"/>
              <a:t>why</a:t>
            </a:r>
            <a:r>
              <a:rPr lang="de-DE" dirty="0"/>
              <a:t> ERLs?</a:t>
            </a:r>
            <a:br>
              <a:rPr lang="de-DE" dirty="0"/>
            </a:b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C403393-CED7-4ED9-97BD-5FAEC774C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de-DE" dirty="0"/>
          </a:p>
        </p:txBody>
      </p:sp>
      <p:sp>
        <p:nvSpPr>
          <p:cNvPr id="13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00584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00589C"/>
                </a:solidFill>
                <a:latin typeface="+mn-lt"/>
                <a:ea typeface="+mn-ea"/>
                <a:cs typeface="Arial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>
              <a:defRPr/>
            </a:pPr>
            <a:fld id="{FA556AEB-7B8C-4F6F-9EAA-AB10ADC43429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D7AF39E-5B0A-49C1-8E5C-42CFF1FAB67B}"/>
              </a:ext>
            </a:extLst>
          </p:cNvPr>
          <p:cNvSpPr txBox="1"/>
          <p:nvPr/>
        </p:nvSpPr>
        <p:spPr>
          <a:xfrm>
            <a:off x="3334717" y="3474482"/>
            <a:ext cx="74251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GB" sz="2000" b="1" dirty="0">
                <a:solidFill>
                  <a:srgbClr val="00589C"/>
                </a:solidFill>
              </a:rPr>
              <a:t>High energy, high luminosity </a:t>
            </a:r>
            <a:r>
              <a:rPr lang="en-GB" sz="2000" b="1" dirty="0" err="1">
                <a:solidFill>
                  <a:srgbClr val="00589C"/>
                </a:solidFill>
              </a:rPr>
              <a:t>e</a:t>
            </a:r>
            <a:r>
              <a:rPr lang="en-GB" sz="2000" b="1" baseline="30000" dirty="0" err="1">
                <a:solidFill>
                  <a:srgbClr val="00589C"/>
                </a:solidFill>
              </a:rPr>
              <a:t>+</a:t>
            </a:r>
            <a:r>
              <a:rPr lang="en-GB" sz="2000" b="1" dirty="0" err="1">
                <a:solidFill>
                  <a:srgbClr val="00589C"/>
                </a:solidFill>
              </a:rPr>
              <a:t>e</a:t>
            </a:r>
            <a:r>
              <a:rPr lang="en-GB" sz="2000" b="1" baseline="30000" dirty="0">
                <a:solidFill>
                  <a:srgbClr val="00589C"/>
                </a:solidFill>
              </a:rPr>
              <a:t>-</a:t>
            </a:r>
            <a:r>
              <a:rPr lang="en-GB" sz="2000" b="1" dirty="0">
                <a:solidFill>
                  <a:srgbClr val="00589C"/>
                </a:solidFill>
              </a:rPr>
              <a:t> collider</a:t>
            </a:r>
          </a:p>
          <a:p>
            <a:pPr defTabSz="914377"/>
            <a:r>
              <a:rPr lang="en-GB" sz="2000" dirty="0">
                <a:solidFill>
                  <a:srgbClr val="000000"/>
                </a:solidFill>
              </a:rPr>
              <a:t>  (Two ERL based ring collider with larger luminosity than </a:t>
            </a:r>
            <a:r>
              <a:rPr lang="en-GB" sz="2000" dirty="0" err="1">
                <a:solidFill>
                  <a:srgbClr val="000000"/>
                </a:solidFill>
              </a:rPr>
              <a:t>FCCee</a:t>
            </a:r>
            <a:r>
              <a:rPr lang="en-GB" sz="2000" dirty="0">
                <a:solidFill>
                  <a:srgbClr val="000000"/>
                </a:solidFill>
              </a:rPr>
              <a:t> or ILC</a:t>
            </a:r>
            <a:br>
              <a:rPr lang="en-GB" sz="2000" dirty="0">
                <a:solidFill>
                  <a:srgbClr val="000000"/>
                </a:solidFill>
              </a:rPr>
            </a:br>
            <a:r>
              <a:rPr lang="en-GB" sz="2000" dirty="0">
                <a:solidFill>
                  <a:srgbClr val="000000"/>
                </a:solidFill>
              </a:rPr>
              <a:t>    proposal: Physics Letters B 804 (2020) 135394)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E957825-6711-503A-0DAA-7B00C829B939}"/>
              </a:ext>
            </a:extLst>
          </p:cNvPr>
          <p:cNvSpPr txBox="1"/>
          <p:nvPr/>
        </p:nvSpPr>
        <p:spPr>
          <a:xfrm>
            <a:off x="502517" y="5804199"/>
            <a:ext cx="9434943" cy="769634"/>
          </a:xfrm>
          <a:prstGeom prst="rect">
            <a:avLst/>
          </a:prstGeom>
          <a:solidFill>
            <a:srgbClr val="BCD233"/>
          </a:solidFill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467" b="1" dirty="0">
                <a:solidFill>
                  <a:srgbClr val="00528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</a:rPr>
              <a:t>Prospect: ERLs allow efficient operation at high average brightness/luminosity with </a:t>
            </a:r>
            <a:r>
              <a:rPr lang="en-US" sz="1467" b="1" dirty="0" err="1">
                <a:solidFill>
                  <a:srgbClr val="00528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</a:rPr>
              <a:t>Linac</a:t>
            </a:r>
            <a:r>
              <a:rPr lang="en-US" sz="1467" b="1" dirty="0">
                <a:solidFill>
                  <a:srgbClr val="00528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</a:rPr>
              <a:t> class beam quality</a:t>
            </a:r>
            <a:br>
              <a:rPr lang="en-US" sz="1467" b="1" dirty="0">
                <a:solidFill>
                  <a:srgbClr val="00528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</a:rPr>
            </a:br>
            <a:r>
              <a:rPr lang="en-US" sz="1467" dirty="0">
                <a:solidFill>
                  <a:srgbClr val="00528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  <a:sym typeface="Wingdings" panose="05000000000000000000" pitchFamily="2" charset="2"/>
              </a:rPr>
              <a:t> Reduces </a:t>
            </a:r>
            <a:r>
              <a:rPr lang="en-US" sz="1467" dirty="0">
                <a:solidFill>
                  <a:srgbClr val="B2C1DB">
                    <a:lumMod val="75000"/>
                  </a:srgb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  <a:sym typeface="Wingdings" panose="05000000000000000000" pitchFamily="2" charset="2"/>
              </a:rPr>
              <a:t>ecological footprint</a:t>
            </a:r>
            <a:r>
              <a:rPr lang="en-US" sz="1467" dirty="0">
                <a:solidFill>
                  <a:srgbClr val="00528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  <a:sym typeface="Wingdings" panose="05000000000000000000" pitchFamily="2" charset="2"/>
              </a:rPr>
              <a:t> of large-scale science, especially when combining with higher</a:t>
            </a:r>
            <a:br>
              <a:rPr lang="en-US" sz="1467" dirty="0">
                <a:solidFill>
                  <a:srgbClr val="00528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  <a:sym typeface="Wingdings" panose="05000000000000000000" pitchFamily="2" charset="2"/>
              </a:rPr>
            </a:br>
            <a:r>
              <a:rPr lang="en-US" sz="1467" dirty="0">
                <a:solidFill>
                  <a:srgbClr val="00528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  <a:sym typeface="Wingdings" panose="05000000000000000000" pitchFamily="2" charset="2"/>
              </a:rPr>
              <a:t> T</a:t>
            </a:r>
            <a:r>
              <a:rPr lang="en-US" sz="1467" baseline="-25000" dirty="0">
                <a:solidFill>
                  <a:srgbClr val="00528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  <a:sym typeface="Wingdings" panose="05000000000000000000" pitchFamily="2" charset="2"/>
              </a:rPr>
              <a:t>C</a:t>
            </a:r>
            <a:r>
              <a:rPr lang="en-US" sz="1467" dirty="0">
                <a:solidFill>
                  <a:srgbClr val="00528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  <a:sym typeface="Wingdings" panose="05000000000000000000" pitchFamily="2" charset="2"/>
              </a:rPr>
              <a:t> SRF technology, vision of sustainable large-scale science driver</a:t>
            </a:r>
            <a:endParaRPr lang="de-DE" sz="2400" dirty="0">
              <a:solidFill>
                <a:srgbClr val="005288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741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/>
      <p:bldP spid="307" grpId="0"/>
      <p:bldP spid="308" grpId="0"/>
      <p:bldP spid="309" grpId="0"/>
      <p:bldP spid="9" grpId="0"/>
      <p:bldP spid="14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66120F-FCDE-EE69-7A84-68B7AEAB6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2108718"/>
            <a:ext cx="11036300" cy="1902441"/>
          </a:xfrm>
        </p:spPr>
        <p:txBody>
          <a:bodyPr>
            <a:normAutofit/>
          </a:bodyPr>
          <a:lstStyle/>
          <a:p>
            <a:r>
              <a:rPr lang="en-US" dirty="0"/>
              <a:t>Some recent achievements</a:t>
            </a:r>
            <a:br>
              <a:rPr lang="en-US" dirty="0"/>
            </a:br>
            <a:r>
              <a:rPr lang="en-US" dirty="0"/>
              <a:t>Status of the </a:t>
            </a:r>
            <a:r>
              <a:rPr lang="en-US" dirty="0" err="1"/>
              <a:t>facilty</a:t>
            </a:r>
            <a:br>
              <a:rPr lang="en-US" dirty="0"/>
            </a:br>
            <a:r>
              <a:rPr lang="en-US" sz="2700" dirty="0"/>
              <a:t>(remember w/o SRF)</a:t>
            </a:r>
            <a:endParaRPr lang="de-DE" sz="27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30B07A-09BA-1CC4-4E8C-128AC8D440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7175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77850" y="-51035"/>
            <a:ext cx="11036300" cy="1286514"/>
          </a:xfrm>
        </p:spPr>
        <p:txBody>
          <a:bodyPr>
            <a:normAutofit/>
          </a:bodyPr>
          <a:lstStyle/>
          <a:p>
            <a:r>
              <a:rPr lang="en-US" dirty="0"/>
              <a:t>Design optics versus challenges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830406-648B-48BF-957E-F922FE5B78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5" t="26595" b="27525"/>
          <a:stretch/>
        </p:blipFill>
        <p:spPr>
          <a:xfrm>
            <a:off x="24714" y="895707"/>
            <a:ext cx="7080548" cy="2802000"/>
          </a:xfrm>
          <a:prstGeom prst="rect">
            <a:avLst/>
          </a:prstGeom>
        </p:spPr>
      </p:pic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108258"/>
              </p:ext>
            </p:extLst>
          </p:nvPr>
        </p:nvGraphicFramePr>
        <p:xfrm>
          <a:off x="5164819" y="3458687"/>
          <a:ext cx="2395644" cy="1371600"/>
        </p:xfrm>
        <a:graphic>
          <a:graphicData uri="http://schemas.openxmlformats.org/drawingml/2006/table">
            <a:tbl>
              <a:tblPr firstRow="1" bandRow="1"/>
              <a:tblGrid>
                <a:gridCol w="1443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1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sz="1200" b="1" dirty="0"/>
                        <a:t>Parameters </a:t>
                      </a:r>
                      <a:r>
                        <a:rPr lang="de-DE" sz="1200" b="1" dirty="0" err="1"/>
                        <a:t>at</a:t>
                      </a:r>
                      <a:r>
                        <a:rPr lang="de-DE" sz="1200" b="1" dirty="0"/>
                        <a:t> LINAC </a:t>
                      </a:r>
                      <a:r>
                        <a:rPr lang="de-DE" sz="1200" b="1" dirty="0" err="1"/>
                        <a:t>exit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/>
                        <a:t>Energy / MeV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50.1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/>
                        <a:t>Bunch length / </a:t>
                      </a:r>
                      <a:r>
                        <a:rPr lang="en-US" sz="1200" dirty="0" err="1"/>
                        <a:t>ps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 4.65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/>
                        <a:t>Emittance </a:t>
                      </a:r>
                      <a:r>
                        <a:rPr lang="en-US" sz="1200" dirty="0" err="1"/>
                        <a:t>x,y</a:t>
                      </a:r>
                      <a:r>
                        <a:rPr lang="en-US" sz="1200" dirty="0"/>
                        <a:t> / µm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0.58/0.41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/>
                        <a:t>Energy spread / </a:t>
                      </a:r>
                      <a:r>
                        <a:rPr lang="en-US" sz="1200" dirty="0" err="1"/>
                        <a:t>keV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254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73" y="3838290"/>
            <a:ext cx="4608512" cy="200096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048322" y="830109"/>
            <a:ext cx="4176336" cy="6309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Injector and </a:t>
            </a:r>
            <a:r>
              <a:rPr lang="en-US" sz="2000" dirty="0" err="1"/>
              <a:t>recirculator</a:t>
            </a:r>
            <a:br>
              <a:rPr lang="en-US" sz="2000" dirty="0"/>
            </a:br>
            <a:r>
              <a:rPr lang="en-US" sz="2000" dirty="0"/>
              <a:t>optics design, magnet</a:t>
            </a:r>
            <a:br>
              <a:rPr lang="en-US" sz="2000" dirty="0"/>
            </a:br>
            <a:r>
              <a:rPr lang="en-US" sz="2000" dirty="0"/>
              <a:t>layout, collimators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Start to end simulations (Astra+</a:t>
            </a:r>
            <a:br>
              <a:rPr lang="en-US" sz="2000" dirty="0"/>
            </a:br>
            <a:r>
              <a:rPr lang="en-US" sz="2000" dirty="0"/>
              <a:t>Elegant), full 3D studies (OPAL),</a:t>
            </a:r>
            <a:br>
              <a:rPr lang="en-US" sz="2000" dirty="0"/>
            </a:br>
            <a:r>
              <a:rPr lang="en-US" sz="2000" dirty="0"/>
              <a:t>genetic optimization algorithms</a:t>
            </a:r>
            <a:br>
              <a:rPr lang="en-US" sz="2000" dirty="0"/>
            </a:br>
            <a:r>
              <a:rPr lang="en-US" sz="2000" dirty="0"/>
              <a:t>(MOGA), first look into ML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Wanted vs. unwanted</a:t>
            </a:r>
            <a:br>
              <a:rPr lang="en-US" sz="2000" dirty="0"/>
            </a:br>
            <a:r>
              <a:rPr lang="en-US" sz="2000" dirty="0"/>
              <a:t>beam studies, dark</a:t>
            </a:r>
            <a:br>
              <a:rPr lang="en-US" sz="2000" dirty="0"/>
            </a:br>
            <a:r>
              <a:rPr lang="en-US" sz="2000" dirty="0"/>
              <a:t>current, halo formation,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Beam break-up studies</a:t>
            </a:r>
            <a:br>
              <a:rPr lang="en-US" sz="2000" dirty="0"/>
            </a:br>
            <a:r>
              <a:rPr lang="en-US" sz="2000" dirty="0"/>
              <a:t>and countermeasures, wake</a:t>
            </a:r>
            <a:br>
              <a:rPr lang="en-US" sz="2000" dirty="0"/>
            </a:br>
            <a:r>
              <a:rPr lang="en-US" sz="2000" dirty="0"/>
              <a:t>analysis and component opt.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Orientation of injector cavities</a:t>
            </a:r>
            <a:br>
              <a:rPr lang="en-US" sz="2000" dirty="0"/>
            </a:br>
            <a:r>
              <a:rPr lang="en-US" sz="2000" dirty="0"/>
              <a:t>optimized to:</a:t>
            </a:r>
          </a:p>
          <a:p>
            <a:pPr marL="838190" lvl="1" indent="-38099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600" dirty="0"/>
              <a:t>Reduce coupler kick effects</a:t>
            </a:r>
          </a:p>
          <a:p>
            <a:pPr marL="838190" lvl="1" indent="-38099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600" dirty="0"/>
              <a:t>Limit back travelling dark current</a:t>
            </a:r>
            <a:br>
              <a:rPr lang="en-US" sz="1600" dirty="0"/>
            </a:br>
            <a:r>
              <a:rPr lang="en-US" sz="1600" dirty="0"/>
              <a:t>towards cathode</a:t>
            </a:r>
          </a:p>
          <a:p>
            <a:pPr marL="838190" lvl="1" indent="-38099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600" dirty="0"/>
              <a:t>Short pulse and low emittance modes</a:t>
            </a:r>
          </a:p>
          <a:p>
            <a:pPr>
              <a:buClr>
                <a:schemeClr val="accent3"/>
              </a:buClr>
            </a:pPr>
            <a:endParaRPr lang="en-US" sz="2000" dirty="0"/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12" name="Textfeld 11"/>
          <p:cNvSpPr txBox="1"/>
          <p:nvPr/>
        </p:nvSpPr>
        <p:spPr>
          <a:xfrm>
            <a:off x="269572" y="5811487"/>
            <a:ext cx="4208781" cy="954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M. Abo-Bakr, M. McAteer, J. </a:t>
            </a:r>
            <a:r>
              <a:rPr lang="en-US" sz="1867" dirty="0" err="1"/>
              <a:t>Völker</a:t>
            </a:r>
            <a:endParaRPr lang="en-US" sz="1867" dirty="0"/>
          </a:p>
          <a:p>
            <a:r>
              <a:rPr lang="en-US" sz="1867" dirty="0"/>
              <a:t>B. </a:t>
            </a:r>
            <a:r>
              <a:rPr lang="en-US" sz="1867" dirty="0" err="1"/>
              <a:t>Kuske</a:t>
            </a:r>
            <a:r>
              <a:rPr lang="en-US" sz="1867" dirty="0"/>
              <a:t>, M. </a:t>
            </a:r>
            <a:r>
              <a:rPr lang="en-US" sz="1867" dirty="0" err="1"/>
              <a:t>Matveenko</a:t>
            </a:r>
            <a:r>
              <a:rPr lang="en-US" sz="1867" dirty="0"/>
              <a:t>, E. </a:t>
            </a:r>
            <a:r>
              <a:rPr lang="en-US" sz="1867" dirty="0" err="1"/>
              <a:t>Panofski</a:t>
            </a:r>
            <a:r>
              <a:rPr lang="en-US" sz="1867" dirty="0"/>
              <a:t> et al.</a:t>
            </a:r>
            <a:br>
              <a:rPr lang="en-US" sz="1867" dirty="0"/>
            </a:br>
            <a:r>
              <a:rPr lang="en-US" sz="1867" b="1" dirty="0">
                <a:solidFill>
                  <a:schemeClr val="tx2"/>
                </a:solidFill>
              </a:rPr>
              <a:t>see Bettina’s talk on Tuesday</a:t>
            </a:r>
            <a:endParaRPr lang="de-DE" sz="1867" b="1" dirty="0">
              <a:solidFill>
                <a:schemeClr val="tx2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FED29A6-104A-4F70-B4E0-70970E9847E5}"/>
              </a:ext>
            </a:extLst>
          </p:cNvPr>
          <p:cNvSpPr txBox="1"/>
          <p:nvPr/>
        </p:nvSpPr>
        <p:spPr>
          <a:xfrm>
            <a:off x="856868" y="5137002"/>
            <a:ext cx="2545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 current losses along</a:t>
            </a:r>
          </a:p>
          <a:p>
            <a:r>
              <a:rPr lang="en-US" dirty="0"/>
              <a:t>injector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0BF480-32FC-2E4D-8044-CD5D7B00B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922304" y="3916572"/>
            <a:ext cx="1449263" cy="3480382"/>
          </a:xfrm>
          <a:prstGeom prst="rect">
            <a:avLst/>
          </a:prstGeom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76FF3A3F-2D22-6857-E737-3C158A1A2948}"/>
              </a:ext>
            </a:extLst>
          </p:cNvPr>
          <p:cNvCxnSpPr/>
          <p:nvPr/>
        </p:nvCxnSpPr>
        <p:spPr>
          <a:xfrm flipH="1">
            <a:off x="8005665" y="4758612"/>
            <a:ext cx="381462" cy="1735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4217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52703B-99D7-9A9B-EAA2-E57B470D6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838" y="466484"/>
            <a:ext cx="11036300" cy="740260"/>
          </a:xfrm>
        </p:spPr>
        <p:txBody>
          <a:bodyPr/>
          <a:lstStyle/>
          <a:p>
            <a:r>
              <a:rPr lang="en-US" dirty="0"/>
              <a:t>Beam vacuum system, magnets, cold boxes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81037E-BC79-090D-B394-62585B98F1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</p:txBody>
      </p:sp>
      <p:pic>
        <p:nvPicPr>
          <p:cNvPr id="7" name="Grafik 6" descr="Ein Bild, das drinnen, mehrere enthält.&#10;&#10;Automatisch generierte Beschreibung">
            <a:extLst>
              <a:ext uri="{FF2B5EF4-FFF2-40B4-BE49-F238E27FC236}">
                <a16:creationId xmlns:a16="http://schemas.microsoft.com/office/drawing/2014/main" id="{53490BAF-7906-A0FB-6BD0-EE307F9C8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62" y="1146955"/>
            <a:ext cx="3322306" cy="2491730"/>
          </a:xfrm>
          <a:prstGeom prst="rect">
            <a:avLst/>
          </a:prstGeom>
        </p:spPr>
      </p:pic>
      <p:pic>
        <p:nvPicPr>
          <p:cNvPr id="9" name="Grafik 8" descr="Ein Bild, das drinnen, Decke enthält.&#10;&#10;Automatisch generierte Beschreibung">
            <a:extLst>
              <a:ext uri="{FF2B5EF4-FFF2-40B4-BE49-F238E27FC236}">
                <a16:creationId xmlns:a16="http://schemas.microsoft.com/office/drawing/2014/main" id="{65CAEB02-FB04-6AC5-FFD4-573806802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63" y="3744734"/>
            <a:ext cx="3322306" cy="2491730"/>
          </a:xfrm>
          <a:prstGeom prst="rect">
            <a:avLst/>
          </a:prstGeom>
        </p:spPr>
      </p:pic>
      <p:pic>
        <p:nvPicPr>
          <p:cNvPr id="11" name="Grafik 10" descr="Ein Bild, das drinnen, Decke, mehrere, Fräse enthält.&#10;&#10;Automatisch generierte Beschreibung">
            <a:extLst>
              <a:ext uri="{FF2B5EF4-FFF2-40B4-BE49-F238E27FC236}">
                <a16:creationId xmlns:a16="http://schemas.microsoft.com/office/drawing/2014/main" id="{206E863A-00D2-7061-64D0-6434F3D9E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036" y="1146955"/>
            <a:ext cx="5746102" cy="430957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0A7C903-F9A3-E4E0-DD96-508501F67B58}"/>
              </a:ext>
            </a:extLst>
          </p:cNvPr>
          <p:cNvSpPr txBox="1"/>
          <p:nvPr/>
        </p:nvSpPr>
        <p:spPr>
          <a:xfrm>
            <a:off x="5910036" y="5486007"/>
            <a:ext cx="57990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Vacuum system complete, realigned with coordinate system</a:t>
            </a:r>
            <a:br>
              <a:rPr lang="en-US" dirty="0"/>
            </a:br>
            <a:r>
              <a:rPr lang="en-US" dirty="0"/>
              <a:t>adjusted to building (moved over the years)</a:t>
            </a:r>
            <a:br>
              <a:rPr lang="en-US" dirty="0"/>
            </a:br>
            <a:r>
              <a:rPr lang="en-US" dirty="0"/>
              <a:t>Cabling of diagnostics well advanced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335688C-A2E5-013F-52FE-5411AA1E9A78}"/>
              </a:ext>
            </a:extLst>
          </p:cNvPr>
          <p:cNvSpPr txBox="1"/>
          <p:nvPr/>
        </p:nvSpPr>
        <p:spPr>
          <a:xfrm>
            <a:off x="3633772" y="1320282"/>
            <a:ext cx="2276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Linac</a:t>
            </a:r>
            <a:r>
              <a:rPr lang="en-US" dirty="0"/>
              <a:t> section with</a:t>
            </a:r>
            <a:br>
              <a:rPr lang="en-US" dirty="0"/>
            </a:br>
            <a:r>
              <a:rPr lang="en-US" dirty="0" err="1"/>
              <a:t>coldbox</a:t>
            </a:r>
            <a:r>
              <a:rPr lang="en-US" dirty="0"/>
              <a:t> for cryogenics</a:t>
            </a:r>
          </a:p>
          <a:p>
            <a:r>
              <a:rPr lang="en-US" dirty="0"/>
              <a:t>supplies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3BF206F-43E5-FAFE-04C1-4508647A7051}"/>
              </a:ext>
            </a:extLst>
          </p:cNvPr>
          <p:cNvSpPr txBox="1"/>
          <p:nvPr/>
        </p:nvSpPr>
        <p:spPr>
          <a:xfrm>
            <a:off x="3694922" y="3900196"/>
            <a:ext cx="21641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Rail system at ceiling</a:t>
            </a:r>
            <a:br>
              <a:rPr lang="en-US" dirty="0"/>
            </a:br>
            <a:r>
              <a:rPr lang="en-US" dirty="0"/>
              <a:t>to allow ISO5 flow-</a:t>
            </a:r>
            <a:br>
              <a:rPr lang="en-US" dirty="0"/>
            </a:br>
            <a:r>
              <a:rPr lang="en-US" dirty="0"/>
              <a:t>boxes everywhere at</a:t>
            </a:r>
            <a:br>
              <a:rPr lang="en-US" dirty="0"/>
            </a:br>
            <a:r>
              <a:rPr lang="en-US" dirty="0"/>
              <a:t>the machine to avoid</a:t>
            </a:r>
            <a:br>
              <a:rPr lang="en-US" dirty="0"/>
            </a:br>
            <a:r>
              <a:rPr lang="en-US" dirty="0"/>
              <a:t>particulates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90955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0.9|9.6|18"/>
</p:tagLst>
</file>

<file path=ppt/theme/theme1.xml><?xml version="1.0" encoding="utf-8"?>
<a:theme xmlns:a="http://schemas.openxmlformats.org/drawingml/2006/main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Larissa-Design">
  <a:themeElements>
    <a:clrScheme name="Larissa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Larissa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2802</Words>
  <Application>Microsoft Office PowerPoint</Application>
  <PresentationFormat>Breitbild</PresentationFormat>
  <Paragraphs>379</Paragraphs>
  <Slides>22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34" baseType="lpstr">
      <vt:lpstr>Arial</vt:lpstr>
      <vt:lpstr>Back to the future 2002</vt:lpstr>
      <vt:lpstr>Calibri</vt:lpstr>
      <vt:lpstr>Century Gothic</vt:lpstr>
      <vt:lpstr>Century751 BT</vt:lpstr>
      <vt:lpstr>Source Sans Pro</vt:lpstr>
      <vt:lpstr>Source Sans Pro Light</vt:lpstr>
      <vt:lpstr>Source Sans Pro Semibold</vt:lpstr>
      <vt:lpstr>Symbol</vt:lpstr>
      <vt:lpstr>Wingdings</vt:lpstr>
      <vt:lpstr>Office</vt:lpstr>
      <vt:lpstr>1_Larissa-Design</vt:lpstr>
      <vt:lpstr>Status and Perspective of the Energy Recovery Linac at HZB</vt:lpstr>
      <vt:lpstr>bERLinPro: Past, present, future</vt:lpstr>
      <vt:lpstr>Where is bERLinPro?</vt:lpstr>
      <vt:lpstr>PowerPoint-Präsentation</vt:lpstr>
      <vt:lpstr>bERLinPro ERL after re-scoping in 2012</vt:lpstr>
      <vt:lpstr>Why bERLinPro, why ERLs? </vt:lpstr>
      <vt:lpstr>Some recent achievements Status of the facilty (remember w/o SRF)</vt:lpstr>
      <vt:lpstr>Design optics versus challenges</vt:lpstr>
      <vt:lpstr>Beam vacuum system, magnets, cold boxes</vt:lpstr>
      <vt:lpstr>RF and cryogenics installation status</vt:lpstr>
      <vt:lpstr>PowerPoint-Präsentation</vt:lpstr>
      <vt:lpstr>A glance at diagnostics and vacuum system</vt:lpstr>
      <vt:lpstr>PowerPoint-Präsentation</vt:lpstr>
      <vt:lpstr>PowerPoint-Präsentation</vt:lpstr>
      <vt:lpstr>bERLinPro, quo vadis?</vt:lpstr>
      <vt:lpstr>What is coming next?</vt:lpstr>
      <vt:lpstr>PowerPoint-Präsentation</vt:lpstr>
      <vt:lpstr>PowerPoint-Präsentation</vt:lpstr>
      <vt:lpstr>Realize a Linac for SEALab/bERLinPro</vt:lpstr>
      <vt:lpstr>When will we have first beam?</vt:lpstr>
      <vt:lpstr>But…….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Monica Mantel</dc:creator>
  <cp:lastModifiedBy>Neumann, Axel</cp:lastModifiedBy>
  <cp:revision>259</cp:revision>
  <dcterms:created xsi:type="dcterms:W3CDTF">2021-07-30T13:31:34Z</dcterms:created>
  <dcterms:modified xsi:type="dcterms:W3CDTF">2022-10-03T01:10:05Z</dcterms:modified>
</cp:coreProperties>
</file>