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573" r:id="rId3"/>
    <p:sldId id="574" r:id="rId4"/>
    <p:sldId id="575" r:id="rId5"/>
    <p:sldId id="405" r:id="rId6"/>
    <p:sldId id="348" r:id="rId7"/>
    <p:sldId id="342" r:id="rId8"/>
    <p:sldId id="343" r:id="rId9"/>
    <p:sldId id="344" r:id="rId10"/>
    <p:sldId id="291" r:id="rId11"/>
    <p:sldId id="591" r:id="rId12"/>
    <p:sldId id="349" r:id="rId13"/>
    <p:sldId id="576" r:id="rId14"/>
    <p:sldId id="588" r:id="rId15"/>
    <p:sldId id="592" r:id="rId16"/>
    <p:sldId id="578" r:id="rId17"/>
    <p:sldId id="577" r:id="rId18"/>
    <p:sldId id="580" r:id="rId19"/>
    <p:sldId id="579" r:id="rId20"/>
    <p:sldId id="583" r:id="rId21"/>
    <p:sldId id="581" r:id="rId22"/>
    <p:sldId id="593" r:id="rId23"/>
    <p:sldId id="584" r:id="rId24"/>
    <p:sldId id="582" r:id="rId25"/>
    <p:sldId id="585" r:id="rId26"/>
    <p:sldId id="586" r:id="rId27"/>
    <p:sldId id="587" r:id="rId28"/>
    <p:sldId id="589" r:id="rId29"/>
    <p:sldId id="404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K" initials="IV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99"/>
    <a:srgbClr val="22228B"/>
    <a:srgbClr val="4B4B7F"/>
    <a:srgbClr val="FF9900"/>
    <a:srgbClr val="FFCC00"/>
    <a:srgbClr val="0000FF"/>
    <a:srgbClr val="07E2E7"/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60"/>
  </p:normalViewPr>
  <p:slideViewPr>
    <p:cSldViewPr>
      <p:cViewPr varScale="1">
        <p:scale>
          <a:sx n="72" d="100"/>
          <a:sy n="72" d="100"/>
        </p:scale>
        <p:origin x="77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60559-5BA9-4E37-B734-B41659F2F70E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4FA69-5917-40A9-9A4A-98A04F715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0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093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0228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4293" y="420688"/>
            <a:ext cx="1058398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4295" y="1574800"/>
            <a:ext cx="5197231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9093" y="1574800"/>
            <a:ext cx="5199184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4295" y="3708400"/>
            <a:ext cx="5197231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9093" y="3708400"/>
            <a:ext cx="5199184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2034" y="436563"/>
            <a:ext cx="253609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87F14-91ED-487D-BC7C-090459A56659}" type="slidenum">
              <a:rPr lang="en-US" altLang="en-GB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GB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70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4293" y="420688"/>
            <a:ext cx="10583984" cy="526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2034" y="436563"/>
            <a:ext cx="253609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29B4C-A301-46D0-9ED2-D1057842F9F9}" type="slidenum">
              <a:rPr lang="en-US" altLang="en-GB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GB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17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" y="116631"/>
            <a:ext cx="4797471" cy="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052736"/>
            <a:ext cx="10363200" cy="55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4271797" y="836712"/>
            <a:ext cx="7920203" cy="0"/>
          </a:xfrm>
          <a:prstGeom prst="line">
            <a:avLst/>
          </a:prstGeom>
          <a:noFill/>
          <a:ln w="3492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3" name="Picture 17" descr="RHUL-Log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1" y="6916"/>
            <a:ext cx="155555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00" y="16343"/>
            <a:ext cx="183273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554" y="354918"/>
            <a:ext cx="887931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43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112" y="10324"/>
            <a:ext cx="155799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0" y="6639922"/>
            <a:ext cx="12189349" cy="230832"/>
          </a:xfrm>
          <a:prstGeom prst="rect">
            <a:avLst/>
          </a:prstGeom>
          <a:solidFill>
            <a:srgbClr val="00214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 indent="-228600" algn="just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GB" sz="900" dirty="0">
                <a:solidFill>
                  <a:srgbClr val="FFFFFF"/>
                </a:solidFill>
                <a:ea typeface="ＭＳ Ｐゴシック" pitchFamily="34" charset="-128"/>
              </a:rPr>
              <a:t>          Seminar at University of Chicago</a:t>
            </a:r>
            <a:r>
              <a:rPr lang="es-ES" sz="900" dirty="0">
                <a:solidFill>
                  <a:srgbClr val="FFFFFF"/>
                </a:solidFill>
                <a:ea typeface="ＭＳ Ｐゴシック" pitchFamily="34" charset="-128"/>
              </a:rPr>
              <a:t>, 10 Nov</a:t>
            </a:r>
            <a:r>
              <a:rPr lang="en-GB" sz="900" dirty="0">
                <a:solidFill>
                  <a:srgbClr val="FFFFFF"/>
                </a:solidFill>
                <a:ea typeface="ＭＳ Ｐゴシック" pitchFamily="34" charset="-128"/>
              </a:rPr>
              <a:t> 2015, A. Seryi, JAI	                         </a:t>
            </a:r>
            <a:fld id="{A405A8EF-BB29-418E-A946-83E853F395DF}" type="slidenum">
              <a:rPr lang="en-GB" sz="900">
                <a:solidFill>
                  <a:srgbClr val="22228B"/>
                </a:solidFill>
                <a:ea typeface="ＭＳ Ｐゴシック" pitchFamily="34" charset="-128"/>
              </a:rPr>
              <a:pPr marL="228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GB" sz="900" dirty="0">
              <a:solidFill>
                <a:srgbClr val="22228B"/>
              </a:solidFill>
              <a:ea typeface="ＭＳ Ｐゴシック" pitchFamily="34" charset="-12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1B3665"/>
              </a:clrFrom>
              <a:clrTo>
                <a:srgbClr val="1B366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" y="6640985"/>
            <a:ext cx="480317" cy="22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745" y="6641510"/>
            <a:ext cx="934395" cy="21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6654556"/>
            <a:ext cx="917448" cy="1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personal.rhul.ac.uk/usjd/135/RHUL%20logo%20CMYK%2075x22mm%20300dpi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68168" y="6643533"/>
            <a:ext cx="1056117" cy="21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2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6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33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80008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opscience.iop.org/article/10.1088/1748-0221/17/01/P01011/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hyperlink" Target="https://www.osti.gov/biblio/1209532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96688" y="764704"/>
            <a:ext cx="12192000" cy="4608512"/>
          </a:xfrm>
          <a:effectLst/>
        </p:spPr>
        <p:txBody>
          <a:bodyPr/>
          <a:lstStyle/>
          <a:p>
            <a:r>
              <a:rPr lang="en-GB" sz="3200" dirty="0"/>
              <a:t>Circular-Linear energy recovery accelerator to probe the energy-frontier</a:t>
            </a:r>
            <a:br>
              <a:rPr lang="en-GB" dirty="0"/>
            </a:br>
            <a:br>
              <a:rPr lang="en-GB" dirty="0"/>
            </a:br>
            <a:r>
              <a:rPr lang="en-GB" sz="2000" b="0" dirty="0"/>
              <a:t>I. V. Konoplev, S.A. Bogacz</a:t>
            </a:r>
            <a:br>
              <a:rPr lang="en-GB" sz="2000" b="0" dirty="0"/>
            </a:br>
            <a:r>
              <a:rPr lang="en-GB" sz="2000" b="0" dirty="0" err="1"/>
              <a:t>Ya</a:t>
            </a:r>
            <a:r>
              <a:rPr lang="en-GB" sz="2000" b="0" dirty="0"/>
              <a:t>. </a:t>
            </a:r>
            <a:r>
              <a:rPr lang="en-GB" sz="2000" b="0" dirty="0" err="1"/>
              <a:t>Shashkov</a:t>
            </a:r>
            <a:r>
              <a:rPr lang="en-GB" sz="2000" b="0" dirty="0"/>
              <a:t> </a:t>
            </a:r>
            <a:br>
              <a:rPr lang="en-GB" sz="2000" b="0" baseline="30000" dirty="0"/>
            </a:br>
            <a:br>
              <a:rPr lang="en-GB" sz="2000" b="0" dirty="0"/>
            </a:br>
            <a:endParaRPr lang="en-GB" sz="2000" b="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A360F-B9C2-46C8-A3CA-B34402FC63B5}"/>
              </a:ext>
            </a:extLst>
          </p:cNvPr>
          <p:cNvSpPr txBox="1"/>
          <p:nvPr/>
        </p:nvSpPr>
        <p:spPr>
          <a:xfrm>
            <a:off x="335360" y="6165304"/>
            <a:ext cx="125293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I.V. Konoplev et al 2022 JINST 17 P0101</a:t>
            </a:r>
          </a:p>
          <a:p>
            <a:r>
              <a:rPr lang="en-GB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https://iopscience.iop.org/article/10.1088/1748-0221/17/01/P01011/pdf</a:t>
            </a:r>
            <a:endParaRPr lang="en-GB" sz="1400" dirty="0"/>
          </a:p>
          <a:p>
            <a:endParaRPr lang="en-GB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999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Cavity optimisation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35" y="980729"/>
            <a:ext cx="4164253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99" y="2874049"/>
            <a:ext cx="5031451" cy="154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4" y="980726"/>
            <a:ext cx="404107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2" y="2852936"/>
            <a:ext cx="4580347" cy="156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68" y="4562021"/>
            <a:ext cx="3762003" cy="178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4841272"/>
            <a:ext cx="4479453" cy="150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39176" y="1772817"/>
            <a:ext cx="1272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TT&amp;LL cavity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92344" y="836713"/>
            <a:ext cx="1575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LL&amp;TT+LL cavity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38662" y="4422203"/>
            <a:ext cx="1598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TT&amp;LL+TT cavity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5D3F06-CADB-4DC3-AD35-954A4F2F5F08}"/>
              </a:ext>
            </a:extLst>
          </p:cNvPr>
          <p:cNvSpPr txBox="1"/>
          <p:nvPr/>
        </p:nvSpPr>
        <p:spPr>
          <a:xfrm>
            <a:off x="407368" y="6423719"/>
            <a:ext cx="11377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 I.V. Konoplev, Y. </a:t>
            </a:r>
            <a:r>
              <a:rPr lang="en-GB" sz="1200" dirty="0" err="1"/>
              <a:t>Shashkov</a:t>
            </a:r>
            <a:r>
              <a:rPr lang="en-GB" sz="1200" dirty="0"/>
              <a:t>, A. </a:t>
            </a:r>
            <a:r>
              <a:rPr lang="en-GB" sz="1200" dirty="0" err="1"/>
              <a:t>Bulygin</a:t>
            </a:r>
            <a:r>
              <a:rPr lang="en-GB" sz="1200" dirty="0"/>
              <a:t>, M.A. </a:t>
            </a:r>
            <a:r>
              <a:rPr lang="en-GB" sz="1200" dirty="0" err="1"/>
              <a:t>Gusarova</a:t>
            </a:r>
            <a:r>
              <a:rPr lang="en-GB" sz="1200" dirty="0"/>
              <a:t> and F. </a:t>
            </a:r>
            <a:r>
              <a:rPr lang="en-GB" sz="1200" dirty="0" err="1"/>
              <a:t>Marhauser</a:t>
            </a:r>
            <a:r>
              <a:rPr lang="en-GB" sz="1200" i="1" dirty="0"/>
              <a:t>, Ultimate energy recovery from spent relativistic electron beam in energy recovery linear accelerators</a:t>
            </a:r>
            <a:r>
              <a:rPr lang="en-GB" sz="1200" dirty="0"/>
              <a:t>, Phys. Rev. Accel. Beams 23 (2020) 071601</a:t>
            </a:r>
          </a:p>
        </p:txBody>
      </p:sp>
    </p:spTree>
    <p:extLst>
      <p:ext uri="{BB962C8B-B14F-4D97-AF65-F5344CB8AC3E}">
        <p14:creationId xmlns:p14="http://schemas.microsoft.com/office/powerpoint/2010/main" val="15109019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B37F12-10E7-4F56-9263-D028EDDB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204864"/>
            <a:ext cx="7403109" cy="367240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753310A-740D-4DA6-813C-6FE8855D15BA}"/>
              </a:ext>
            </a:extLst>
          </p:cNvPr>
          <p:cNvSpPr txBox="1">
            <a:spLocks/>
          </p:cNvSpPr>
          <p:nvPr/>
        </p:nvSpPr>
        <p:spPr>
          <a:xfrm>
            <a:off x="983432" y="354917"/>
            <a:ext cx="10801200" cy="92298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r>
              <a:rPr lang="en-GB" kern="0" dirty="0"/>
              <a:t>Asymmetric dual axis cavity with different number of cells on the axes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8E77C-E7F1-4699-95DB-352E68D30A89}"/>
              </a:ext>
            </a:extLst>
          </p:cNvPr>
          <p:cNvSpPr txBox="1"/>
          <p:nvPr/>
        </p:nvSpPr>
        <p:spPr>
          <a:xfrm>
            <a:off x="407368" y="6328209"/>
            <a:ext cx="11377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 I.V. Konoplev, Y. </a:t>
            </a:r>
            <a:r>
              <a:rPr lang="en-GB" sz="1200" dirty="0" err="1"/>
              <a:t>Shashkov</a:t>
            </a:r>
            <a:r>
              <a:rPr lang="en-GB" sz="1200" dirty="0"/>
              <a:t>, A. </a:t>
            </a:r>
            <a:r>
              <a:rPr lang="en-GB" sz="1200" dirty="0" err="1"/>
              <a:t>Bulygin</a:t>
            </a:r>
            <a:r>
              <a:rPr lang="en-GB" sz="1200" dirty="0"/>
              <a:t>, M.A. </a:t>
            </a:r>
            <a:r>
              <a:rPr lang="en-GB" sz="1200" dirty="0" err="1"/>
              <a:t>Gusarova</a:t>
            </a:r>
            <a:r>
              <a:rPr lang="en-GB" sz="1200" dirty="0"/>
              <a:t> and F. </a:t>
            </a:r>
            <a:r>
              <a:rPr lang="en-GB" sz="1200" dirty="0" err="1"/>
              <a:t>Marhauser</a:t>
            </a:r>
            <a:r>
              <a:rPr lang="en-GB" sz="1200" i="1" dirty="0"/>
              <a:t>, Ultimate energy recovery from spent relativistic electron beam in energy recovery linear accelerators</a:t>
            </a:r>
            <a:r>
              <a:rPr lang="en-GB" sz="1200" dirty="0"/>
              <a:t>, Phys. Rev. Accel. Beams 23 (2020) 071601</a:t>
            </a:r>
          </a:p>
        </p:txBody>
      </p:sp>
    </p:spTree>
    <p:extLst>
      <p:ext uri="{BB962C8B-B14F-4D97-AF65-F5344CB8AC3E}">
        <p14:creationId xmlns:p14="http://schemas.microsoft.com/office/powerpoint/2010/main" val="4633716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13735"/>
            <a:ext cx="12192000" cy="58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r>
              <a:rPr lang="en-GB" dirty="0"/>
              <a:t>Bridge optimisation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113355"/>
            <a:ext cx="42195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66" y="1223133"/>
            <a:ext cx="1075089" cy="151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429000"/>
            <a:ext cx="45243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Down Arrow 32"/>
          <p:cNvSpPr/>
          <p:nvPr/>
        </p:nvSpPr>
        <p:spPr bwMode="auto">
          <a:xfrm>
            <a:off x="3287688" y="2672341"/>
            <a:ext cx="792088" cy="1080120"/>
          </a:xfrm>
          <a:prstGeom prst="downArrow">
            <a:avLst/>
          </a:prstGeom>
          <a:solidFill>
            <a:srgbClr val="2626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2850034"/>
            <a:ext cx="5934112" cy="392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323343" y="1389133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- Resolved high field risk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- Improved the modes proximity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- Resolve the challenge with multipacting </a:t>
            </a:r>
          </a:p>
        </p:txBody>
      </p:sp>
    </p:spTree>
    <p:extLst>
      <p:ext uri="{BB962C8B-B14F-4D97-AF65-F5344CB8AC3E}">
        <p14:creationId xmlns:p14="http://schemas.microsoft.com/office/powerpoint/2010/main" val="3172252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BFFEC-DAE0-4738-8D3E-6A15283CE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890" y="1484784"/>
            <a:ext cx="6374219" cy="4815395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753310A-740D-4DA6-813C-6FE8855D15BA}"/>
              </a:ext>
            </a:extLst>
          </p:cNvPr>
          <p:cNvSpPr txBox="1">
            <a:spLocks/>
          </p:cNvSpPr>
          <p:nvPr/>
        </p:nvSpPr>
        <p:spPr>
          <a:xfrm>
            <a:off x="983432" y="354917"/>
            <a:ext cx="10801200" cy="92298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r>
              <a:rPr lang="en-GB" kern="0" dirty="0"/>
              <a:t>Asymmetric dual axis cavity with different number of cells on the axes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3A186B3-6F9D-45F7-B4FE-8619A2226470}"/>
              </a:ext>
            </a:extLst>
          </p:cNvPr>
          <p:cNvSpPr/>
          <p:nvPr/>
        </p:nvSpPr>
        <p:spPr bwMode="auto">
          <a:xfrm>
            <a:off x="4001766" y="2407767"/>
            <a:ext cx="216024" cy="64807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A7A0F60-7516-4BA6-A62A-708BE7253BBE}"/>
              </a:ext>
            </a:extLst>
          </p:cNvPr>
          <p:cNvSpPr/>
          <p:nvPr/>
        </p:nvSpPr>
        <p:spPr bwMode="auto">
          <a:xfrm rot="10617696">
            <a:off x="3987987" y="1696938"/>
            <a:ext cx="216024" cy="64807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3E906-6A2E-47C0-B517-921380FE0388}"/>
              </a:ext>
            </a:extLst>
          </p:cNvPr>
          <p:cNvSpPr txBox="1"/>
          <p:nvPr/>
        </p:nvSpPr>
        <p:spPr>
          <a:xfrm rot="16200000">
            <a:off x="3416677" y="259468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cathode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3CFC1-932D-4672-834A-51ACB2177F85}"/>
              </a:ext>
            </a:extLst>
          </p:cNvPr>
          <p:cNvSpPr txBox="1"/>
          <p:nvPr/>
        </p:nvSpPr>
        <p:spPr>
          <a:xfrm>
            <a:off x="3095276" y="1763676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collector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3A6319-0775-4292-B023-447C60674B7C}"/>
              </a:ext>
            </a:extLst>
          </p:cNvPr>
          <p:cNvSpPr/>
          <p:nvPr/>
        </p:nvSpPr>
        <p:spPr bwMode="auto">
          <a:xfrm>
            <a:off x="8363451" y="2051708"/>
            <a:ext cx="847650" cy="658612"/>
          </a:xfrm>
          <a:custGeom>
            <a:avLst/>
            <a:gdLst>
              <a:gd name="connsiteX0" fmla="*/ 54591 w 670926"/>
              <a:gd name="connsiteY0" fmla="*/ 818866 h 818866"/>
              <a:gd name="connsiteX1" fmla="*/ 545910 w 670926"/>
              <a:gd name="connsiteY1" fmla="*/ 682388 h 818866"/>
              <a:gd name="connsiteX2" fmla="*/ 668740 w 670926"/>
              <a:gd name="connsiteY2" fmla="*/ 300251 h 818866"/>
              <a:gd name="connsiteX3" fmla="*/ 477672 w 670926"/>
              <a:gd name="connsiteY3" fmla="*/ 54591 h 818866"/>
              <a:gd name="connsiteX4" fmla="*/ 0 w 670926"/>
              <a:gd name="connsiteY4" fmla="*/ 0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26" h="818866">
                <a:moveTo>
                  <a:pt x="54591" y="818866"/>
                </a:moveTo>
                <a:cubicBezTo>
                  <a:pt x="249071" y="793845"/>
                  <a:pt x="443552" y="768824"/>
                  <a:pt x="545910" y="682388"/>
                </a:cubicBezTo>
                <a:cubicBezTo>
                  <a:pt x="648268" y="595952"/>
                  <a:pt x="680113" y="404884"/>
                  <a:pt x="668740" y="300251"/>
                </a:cubicBezTo>
                <a:cubicBezTo>
                  <a:pt x="657367" y="195618"/>
                  <a:pt x="589129" y="104633"/>
                  <a:pt x="477672" y="54591"/>
                </a:cubicBezTo>
                <a:cubicBezTo>
                  <a:pt x="366215" y="4549"/>
                  <a:pt x="183107" y="2274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ACE108D4-5279-48B4-A840-17E6728C885A}"/>
              </a:ext>
            </a:extLst>
          </p:cNvPr>
          <p:cNvSpPr/>
          <p:nvPr/>
        </p:nvSpPr>
        <p:spPr bwMode="auto">
          <a:xfrm>
            <a:off x="8883953" y="2152384"/>
            <a:ext cx="415602" cy="40338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84643-9D23-4E73-A63B-6D4A659EC8EA}"/>
              </a:ext>
            </a:extLst>
          </p:cNvPr>
          <p:cNvSpPr txBox="1"/>
          <p:nvPr/>
        </p:nvSpPr>
        <p:spPr>
          <a:xfrm>
            <a:off x="407368" y="6328209"/>
            <a:ext cx="11377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 I.V. Konoplev, Y. </a:t>
            </a:r>
            <a:r>
              <a:rPr lang="en-GB" sz="1200" dirty="0" err="1"/>
              <a:t>Shashkov</a:t>
            </a:r>
            <a:r>
              <a:rPr lang="en-GB" sz="1200" dirty="0"/>
              <a:t>, A. </a:t>
            </a:r>
            <a:r>
              <a:rPr lang="en-GB" sz="1200" dirty="0" err="1"/>
              <a:t>Bulygin</a:t>
            </a:r>
            <a:r>
              <a:rPr lang="en-GB" sz="1200" dirty="0"/>
              <a:t>, M.A. </a:t>
            </a:r>
            <a:r>
              <a:rPr lang="en-GB" sz="1200" dirty="0" err="1"/>
              <a:t>Gusarova</a:t>
            </a:r>
            <a:r>
              <a:rPr lang="en-GB" sz="1200" dirty="0"/>
              <a:t> and F. </a:t>
            </a:r>
            <a:r>
              <a:rPr lang="en-GB" sz="1200" dirty="0" err="1"/>
              <a:t>Marhauser</a:t>
            </a:r>
            <a:r>
              <a:rPr lang="en-GB" sz="1200" i="1" dirty="0"/>
              <a:t>, Ultimate energy recovery from spent relativistic electron beam in energy recovery linear accelerators</a:t>
            </a:r>
            <a:r>
              <a:rPr lang="en-GB" sz="1200" dirty="0"/>
              <a:t>, Phys. Rev. Accel. Beams 23 (2020) 071601</a:t>
            </a:r>
          </a:p>
        </p:txBody>
      </p:sp>
    </p:spTree>
    <p:extLst>
      <p:ext uri="{BB962C8B-B14F-4D97-AF65-F5344CB8AC3E}">
        <p14:creationId xmlns:p14="http://schemas.microsoft.com/office/powerpoint/2010/main" val="14525099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339ADA-F62A-49BD-B503-8861BC0CF4C9}"/>
              </a:ext>
            </a:extLst>
          </p:cNvPr>
          <p:cNvSpPr txBox="1"/>
          <p:nvPr/>
        </p:nvSpPr>
        <p:spPr>
          <a:xfrm>
            <a:off x="1343472" y="2105561"/>
            <a:ext cx="97930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Circular-Linear energy recovery accelerator to probe the energy-frontier</a:t>
            </a:r>
          </a:p>
        </p:txBody>
      </p:sp>
    </p:spTree>
    <p:extLst>
      <p:ext uri="{BB962C8B-B14F-4D97-AF65-F5344CB8AC3E}">
        <p14:creationId xmlns:p14="http://schemas.microsoft.com/office/powerpoint/2010/main" val="4517329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EB0B-04C6-474A-A8AB-D7340859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4" y="354918"/>
            <a:ext cx="8879313" cy="913842"/>
          </a:xfrm>
        </p:spPr>
        <p:txBody>
          <a:bodyPr/>
          <a:lstStyle/>
          <a:p>
            <a:r>
              <a:rPr lang="en-US" dirty="0"/>
              <a:t>Circular-Linear energy recovery accelerator</a:t>
            </a:r>
            <a:r>
              <a:rPr lang="en-US" b="1" dirty="0"/>
              <a:t> </a:t>
            </a:r>
            <a:r>
              <a:rPr lang="en-US" dirty="0"/>
              <a:t>to address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4466-B690-48D6-BB1C-86F211A3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268760"/>
            <a:ext cx="10363200" cy="3816424"/>
          </a:xfrm>
        </p:spPr>
        <p:txBody>
          <a:bodyPr>
            <a:normAutofit/>
          </a:bodyPr>
          <a:lstStyle/>
          <a:p>
            <a:pPr marL="542925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Physical limits (ERL): </a:t>
            </a:r>
            <a:r>
              <a:rPr lang="en-GB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threshold current </a:t>
            </a:r>
            <a:r>
              <a:rPr lang="en-GB" dirty="0">
                <a:solidFill>
                  <a:schemeClr val="accent6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to increase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beam intensity for ERL       brightness, luminosity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542925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Societal impact (ERL): 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threshold current</a:t>
            </a:r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     </a:t>
            </a: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</a:p>
          <a:p>
            <a:pPr marL="942975" lvl="1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financial </a:t>
            </a:r>
            <a:r>
              <a:rPr lang="en-US" dirty="0">
                <a:solidFill>
                  <a:schemeClr val="accent6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(construction and energy efficiency ) </a:t>
            </a:r>
          </a:p>
          <a:p>
            <a:pPr marL="942975" lvl="1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societal cost </a:t>
            </a:r>
            <a:r>
              <a:rPr lang="en-US" dirty="0">
                <a:solidFill>
                  <a:schemeClr val="accent6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(delivering blue sky research and giving immediate reward to society - acceptance by society )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84DB21B-84E1-4987-B582-907498BCEDE1}"/>
              </a:ext>
            </a:extLst>
          </p:cNvPr>
          <p:cNvSpPr/>
          <p:nvPr/>
        </p:nvSpPr>
        <p:spPr bwMode="auto">
          <a:xfrm>
            <a:off x="5735960" y="1988840"/>
            <a:ext cx="576064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6590E1-0264-4DF8-A935-10B8042A268C}"/>
              </a:ext>
            </a:extLst>
          </p:cNvPr>
          <p:cNvSpPr/>
          <p:nvPr/>
        </p:nvSpPr>
        <p:spPr bwMode="auto">
          <a:xfrm>
            <a:off x="8976320" y="2636912"/>
            <a:ext cx="576064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010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C1BFF-FFC6-4FAD-8F5B-7E6E77706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70" y="1916832"/>
            <a:ext cx="10778459" cy="3312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3F2696-C3CE-4901-84CF-A1F7F1D953DA}"/>
              </a:ext>
            </a:extLst>
          </p:cNvPr>
          <p:cNvSpPr txBox="1"/>
          <p:nvPr/>
        </p:nvSpPr>
        <p:spPr>
          <a:xfrm>
            <a:off x="2927648" y="260648"/>
            <a:ext cx="763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Circular-Linear Energy Recovery Collider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333BE-F596-4727-8F4E-D4E2C83D6013}"/>
              </a:ext>
            </a:extLst>
          </p:cNvPr>
          <p:cNvSpPr txBox="1"/>
          <p:nvPr/>
        </p:nvSpPr>
        <p:spPr>
          <a:xfrm>
            <a:off x="4871864" y="980728"/>
            <a:ext cx="462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“Triangular” or ILC-configuration </a:t>
            </a:r>
          </a:p>
        </p:txBody>
      </p:sp>
    </p:spTree>
    <p:extLst>
      <p:ext uri="{BB962C8B-B14F-4D97-AF65-F5344CB8AC3E}">
        <p14:creationId xmlns:p14="http://schemas.microsoft.com/office/powerpoint/2010/main" val="2934863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DB6381-B34C-4A29-9E04-51E0405AD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1" y="1916832"/>
            <a:ext cx="11521280" cy="3312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AFB86F-07BF-4256-85C9-372FF1378DFD}"/>
              </a:ext>
            </a:extLst>
          </p:cNvPr>
          <p:cNvSpPr txBox="1"/>
          <p:nvPr/>
        </p:nvSpPr>
        <p:spPr>
          <a:xfrm>
            <a:off x="2927648" y="260648"/>
            <a:ext cx="763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Circular-Linear Energy Recovery Collider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23042-D98C-4ED6-9D89-80F304466F5C}"/>
              </a:ext>
            </a:extLst>
          </p:cNvPr>
          <p:cNvSpPr txBox="1"/>
          <p:nvPr/>
        </p:nvSpPr>
        <p:spPr>
          <a:xfrm>
            <a:off x="4871864" y="980728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“Linear” configuration </a:t>
            </a:r>
          </a:p>
        </p:txBody>
      </p:sp>
    </p:spTree>
    <p:extLst>
      <p:ext uri="{BB962C8B-B14F-4D97-AF65-F5344CB8AC3E}">
        <p14:creationId xmlns:p14="http://schemas.microsoft.com/office/powerpoint/2010/main" val="83668982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6CA7A-500E-4D58-BFC1-C98951919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3" y="2332911"/>
            <a:ext cx="11871763" cy="4048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A67630-FD8F-4655-BC14-0BFFA94B7D31}"/>
              </a:ext>
            </a:extLst>
          </p:cNvPr>
          <p:cNvSpPr txBox="1"/>
          <p:nvPr/>
        </p:nvSpPr>
        <p:spPr>
          <a:xfrm>
            <a:off x="2495599" y="1124744"/>
            <a:ext cx="720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</a:rPr>
              <a:t>C</a:t>
            </a:r>
            <a:r>
              <a:rPr lang="en-GB" sz="2400" b="0" i="0" u="none" strike="noStrike" baseline="0" dirty="0">
                <a:solidFill>
                  <a:srgbClr val="000000"/>
                </a:solidFill>
              </a:rPr>
              <a:t>onventional ERL based on dual axes asymmetric cavity 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FBE64-F951-4BEB-BFB6-819D574614B9}"/>
              </a:ext>
            </a:extLst>
          </p:cNvPr>
          <p:cNvSpPr txBox="1"/>
          <p:nvPr/>
        </p:nvSpPr>
        <p:spPr>
          <a:xfrm>
            <a:off x="3315665" y="162799"/>
            <a:ext cx="55606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Injection into storage ring</a:t>
            </a:r>
          </a:p>
        </p:txBody>
      </p:sp>
    </p:spTree>
    <p:extLst>
      <p:ext uri="{BB962C8B-B14F-4D97-AF65-F5344CB8AC3E}">
        <p14:creationId xmlns:p14="http://schemas.microsoft.com/office/powerpoint/2010/main" val="2296121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857C9-E06A-4D84-93CA-4DFBBAB07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55" y="1909424"/>
            <a:ext cx="10851889" cy="4176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06457A-C798-4002-9D5C-0B866029C302}"/>
              </a:ext>
            </a:extLst>
          </p:cNvPr>
          <p:cNvSpPr txBox="1"/>
          <p:nvPr/>
        </p:nvSpPr>
        <p:spPr>
          <a:xfrm>
            <a:off x="3431704" y="1104151"/>
            <a:ext cx="7969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Recirculating Energy Recovery system (RERS)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524AD-30D6-42A9-8116-A04BF8D6DD3A}"/>
              </a:ext>
            </a:extLst>
          </p:cNvPr>
          <p:cNvSpPr txBox="1"/>
          <p:nvPr/>
        </p:nvSpPr>
        <p:spPr>
          <a:xfrm>
            <a:off x="3315665" y="162799"/>
            <a:ext cx="55606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Injection into storage ring</a:t>
            </a:r>
          </a:p>
        </p:txBody>
      </p:sp>
    </p:spTree>
    <p:extLst>
      <p:ext uri="{BB962C8B-B14F-4D97-AF65-F5344CB8AC3E}">
        <p14:creationId xmlns:p14="http://schemas.microsoft.com/office/powerpoint/2010/main" val="187493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EB0B-04C6-474A-A8AB-D7340859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D</a:t>
            </a:r>
            <a:r>
              <a:rPr lang="en-US" b="1" dirty="0"/>
              <a:t>ifferent types of limitations*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4466-B690-48D6-BB1C-86F211A3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268760"/>
            <a:ext cx="10363200" cy="3024336"/>
          </a:xfrm>
        </p:spPr>
        <p:txBody>
          <a:bodyPr>
            <a:normAutofit/>
          </a:bodyPr>
          <a:lstStyle/>
          <a:p>
            <a:pPr marL="542925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physical limits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on high-gradient acceleration, high-field bending, beam size, beam brightness, and luminosity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542925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technology-dependent limits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e.g.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material properties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(critical current, tensile properties, …)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542925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societal imprints</a:t>
            </a: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(e.g. size, cost, electrical energy)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64275-8E59-4DBB-9270-D3B35BC01162}"/>
              </a:ext>
            </a:extLst>
          </p:cNvPr>
          <p:cNvSpPr txBox="1"/>
          <p:nvPr/>
        </p:nvSpPr>
        <p:spPr>
          <a:xfrm>
            <a:off x="1363329" y="5085184"/>
            <a:ext cx="957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* Frank Zimmermann, “the grand challenges and opportunities of ultimate high energy colliders”, CPM, A10, Tuesday 6 October 2020 </a:t>
            </a:r>
          </a:p>
        </p:txBody>
      </p:sp>
    </p:spTree>
    <p:extLst>
      <p:ext uri="{BB962C8B-B14F-4D97-AF65-F5344CB8AC3E}">
        <p14:creationId xmlns:p14="http://schemas.microsoft.com/office/powerpoint/2010/main" val="20984722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857C9-E06A-4D84-93CA-4DFBBAB07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8" y="1700808"/>
            <a:ext cx="11413194" cy="4392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6090F-E476-478E-A140-27E39F912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520" y="1532989"/>
            <a:ext cx="9292957" cy="51311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E6CA8-C29B-47E7-9B48-EB5AF1C7CB05}"/>
              </a:ext>
            </a:extLst>
          </p:cNvPr>
          <p:cNvSpPr txBox="1"/>
          <p:nvPr/>
        </p:nvSpPr>
        <p:spPr>
          <a:xfrm>
            <a:off x="3431704" y="1104151"/>
            <a:ext cx="7969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Recirculating Energy Recovery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5C4C2-08CA-480B-88CD-119DEDA598B3}"/>
              </a:ext>
            </a:extLst>
          </p:cNvPr>
          <p:cNvSpPr txBox="1"/>
          <p:nvPr/>
        </p:nvSpPr>
        <p:spPr>
          <a:xfrm>
            <a:off x="3315665" y="162799"/>
            <a:ext cx="55606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Injection into storage ring</a:t>
            </a:r>
          </a:p>
        </p:txBody>
      </p:sp>
    </p:spTree>
    <p:extLst>
      <p:ext uri="{BB962C8B-B14F-4D97-AF65-F5344CB8AC3E}">
        <p14:creationId xmlns:p14="http://schemas.microsoft.com/office/powerpoint/2010/main" val="333930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87B7F4-5289-4F60-963E-D2554DDC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00" y="58165"/>
            <a:ext cx="7060304" cy="70927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E10696-7C7E-44EE-B040-554212920C6B}"/>
              </a:ext>
            </a:extLst>
          </p:cNvPr>
          <p:cNvSpPr txBox="1"/>
          <p:nvPr/>
        </p:nvSpPr>
        <p:spPr>
          <a:xfrm>
            <a:off x="7578126" y="198370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Storage Ring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BC4884-3028-4E3F-A722-AE361053209B}"/>
              </a:ext>
            </a:extLst>
          </p:cNvPr>
          <p:cNvSpPr txBox="1"/>
          <p:nvPr/>
        </p:nvSpPr>
        <p:spPr>
          <a:xfrm>
            <a:off x="6996020" y="2132856"/>
            <a:ext cx="47166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intermediate energy (1 GeV), large (2 km) diameter, weekly radiating (below 1kW) storage ring with indication of the FEL stations for photon production.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57C54-8943-4CA2-A736-CDF594821735}"/>
              </a:ext>
            </a:extLst>
          </p:cNvPr>
          <p:cNvSpPr txBox="1"/>
          <p:nvPr/>
        </p:nvSpPr>
        <p:spPr>
          <a:xfrm>
            <a:off x="6024241" y="4764984"/>
            <a:ext cx="6113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[1] P.F. Tavares, S.C. </a:t>
            </a:r>
            <a:r>
              <a:rPr lang="en-GB" sz="1200" dirty="0" err="1"/>
              <a:t>Leemann</a:t>
            </a:r>
            <a:r>
              <a:rPr lang="en-GB" sz="1200" dirty="0"/>
              <a:t>, M. </a:t>
            </a:r>
            <a:r>
              <a:rPr lang="en-GB" sz="1200" dirty="0" err="1"/>
              <a:t>Sjöström</a:t>
            </a:r>
            <a:r>
              <a:rPr lang="en-GB" sz="1200" dirty="0"/>
              <a:t> and Å. Andersson, The MAX IV storage ring project, J. Synchrotron. </a:t>
            </a:r>
            <a:r>
              <a:rPr lang="en-GB" sz="1200" dirty="0" err="1"/>
              <a:t>Radiat</a:t>
            </a:r>
            <a:r>
              <a:rPr lang="en-GB" sz="1200" dirty="0"/>
              <a:t>. 21 (2014) 862.</a:t>
            </a:r>
          </a:p>
          <a:p>
            <a:r>
              <a:rPr lang="en-GB" sz="1200" dirty="0"/>
              <a:t>[2] P.F. Tavares et al., Commissioning and first-year operational results of the MAX IV 3 GeV ring, J. Synchrotron. </a:t>
            </a:r>
            <a:r>
              <a:rPr lang="en-GB" sz="1200" dirty="0" err="1"/>
              <a:t>Radiat</a:t>
            </a:r>
            <a:r>
              <a:rPr lang="en-GB" sz="1200" dirty="0"/>
              <a:t>. 25 (2018) 1291.</a:t>
            </a:r>
          </a:p>
        </p:txBody>
      </p:sp>
    </p:spTree>
    <p:extLst>
      <p:ext uri="{BB962C8B-B14F-4D97-AF65-F5344CB8AC3E}">
        <p14:creationId xmlns:p14="http://schemas.microsoft.com/office/powerpoint/2010/main" val="2484237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87B7F4-5289-4F60-963E-D2554DDC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62" y="896569"/>
            <a:ext cx="5949038" cy="5961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41E42-2B75-4E4C-9CA0-1E14E085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28" y="1628800"/>
            <a:ext cx="6251506" cy="2462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4DD6-A15F-498D-A5EB-2CA8C4F4D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28" y="3902361"/>
            <a:ext cx="6389162" cy="2377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E10696-7C7E-44EE-B040-554212920C6B}"/>
              </a:ext>
            </a:extLst>
          </p:cNvPr>
          <p:cNvSpPr txBox="1"/>
          <p:nvPr/>
        </p:nvSpPr>
        <p:spPr>
          <a:xfrm>
            <a:off x="4593024" y="176754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Storage Ring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BC4884-3028-4E3F-A722-AE361053209B}"/>
              </a:ext>
            </a:extLst>
          </p:cNvPr>
          <p:cNvSpPr txBox="1"/>
          <p:nvPr/>
        </p:nvSpPr>
        <p:spPr>
          <a:xfrm>
            <a:off x="6580383" y="5520134"/>
            <a:ext cx="4170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intermediate energy (1 GeV), large (2 km) diameter, weekly radiating (below 1kW) storage ring with indication of the FEL stations for photon production.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697AC-0E86-483E-B691-9FC85C0787F6}"/>
              </a:ext>
            </a:extLst>
          </p:cNvPr>
          <p:cNvSpPr txBox="1"/>
          <p:nvPr/>
        </p:nvSpPr>
        <p:spPr>
          <a:xfrm>
            <a:off x="358062" y="98246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Illustration of an example of the FEL station with dog-bone beam line for the beam energy recovery</a:t>
            </a:r>
          </a:p>
        </p:txBody>
      </p:sp>
    </p:spTree>
    <p:extLst>
      <p:ext uri="{BB962C8B-B14F-4D97-AF65-F5344CB8AC3E}">
        <p14:creationId xmlns:p14="http://schemas.microsoft.com/office/powerpoint/2010/main" val="353529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87B7F4-5289-4F60-963E-D2554DDC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62" y="896569"/>
            <a:ext cx="5949038" cy="5961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41E42-2B75-4E4C-9CA0-1E14E085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28" y="1758373"/>
            <a:ext cx="6251506" cy="2462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4DD6-A15F-498D-A5EB-2CA8C4F4D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28" y="3902361"/>
            <a:ext cx="6389162" cy="2377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8612D1-B339-46C8-B22C-3FFC1E920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594" y="1796651"/>
            <a:ext cx="10136736" cy="3576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82EC56-6090-4582-9ED8-383E8A17C868}"/>
              </a:ext>
            </a:extLst>
          </p:cNvPr>
          <p:cNvSpPr txBox="1"/>
          <p:nvPr/>
        </p:nvSpPr>
        <p:spPr>
          <a:xfrm>
            <a:off x="4593024" y="176754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Storage 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787E9-B162-460C-AC75-DB1D36BD984B}"/>
              </a:ext>
            </a:extLst>
          </p:cNvPr>
          <p:cNvSpPr txBox="1"/>
          <p:nvPr/>
        </p:nvSpPr>
        <p:spPr>
          <a:xfrm>
            <a:off x="6580383" y="5520134"/>
            <a:ext cx="4170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intermediate energy (1 GeV), large (2 km) diameter, weekly radiating (below 1kW) storage ring with indication of the FEL stations for photon production.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4F125-17C4-49F0-A377-BE2CB5A67659}"/>
              </a:ext>
            </a:extLst>
          </p:cNvPr>
          <p:cNvSpPr txBox="1"/>
          <p:nvPr/>
        </p:nvSpPr>
        <p:spPr>
          <a:xfrm>
            <a:off x="358062" y="98246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Illustration of an example of the FEL station with dog-bone beam line for the beam energy recovery</a:t>
            </a:r>
          </a:p>
        </p:txBody>
      </p:sp>
    </p:spTree>
    <p:extLst>
      <p:ext uri="{BB962C8B-B14F-4D97-AF65-F5344CB8AC3E}">
        <p14:creationId xmlns:p14="http://schemas.microsoft.com/office/powerpoint/2010/main" val="3170947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F5AAE-5DD6-46AF-A508-1DDA6DE6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2060848"/>
            <a:ext cx="12344229" cy="2520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7E06B9-EA50-4A78-9B65-0353BCEB66F6}"/>
              </a:ext>
            </a:extLst>
          </p:cNvPr>
          <p:cNvSpPr txBox="1"/>
          <p:nvPr/>
        </p:nvSpPr>
        <p:spPr>
          <a:xfrm>
            <a:off x="2855640" y="188640"/>
            <a:ext cx="8041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Liner Energy Recovery Collider</a:t>
            </a:r>
          </a:p>
        </p:txBody>
      </p:sp>
    </p:spTree>
    <p:extLst>
      <p:ext uri="{BB962C8B-B14F-4D97-AF65-F5344CB8AC3E}">
        <p14:creationId xmlns:p14="http://schemas.microsoft.com/office/powerpoint/2010/main" val="2279538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F5AAE-5DD6-46AF-A508-1DDA6DE6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052736"/>
            <a:ext cx="10804063" cy="1890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40507-8DE8-4843-840B-BED055266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837" y="2943448"/>
            <a:ext cx="9198346" cy="3725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53A52-F6BB-412E-B17E-6D9F2A0BD656}"/>
              </a:ext>
            </a:extLst>
          </p:cNvPr>
          <p:cNvSpPr txBox="1"/>
          <p:nvPr/>
        </p:nvSpPr>
        <p:spPr>
          <a:xfrm>
            <a:off x="2855640" y="188640"/>
            <a:ext cx="8041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Liner Energy Recovery Collider</a:t>
            </a:r>
          </a:p>
        </p:txBody>
      </p:sp>
    </p:spTree>
    <p:extLst>
      <p:ext uri="{BB962C8B-B14F-4D97-AF65-F5344CB8AC3E}">
        <p14:creationId xmlns:p14="http://schemas.microsoft.com/office/powerpoint/2010/main" val="1231179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C1BFF-FFC6-4FAD-8F5B-7E6E77706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8" y="1628799"/>
            <a:ext cx="11715720" cy="3600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BCB4A-D4D5-431B-B0D6-67ED48DDADAB}"/>
              </a:ext>
            </a:extLst>
          </p:cNvPr>
          <p:cNvSpPr txBox="1"/>
          <p:nvPr/>
        </p:nvSpPr>
        <p:spPr>
          <a:xfrm>
            <a:off x="2927648" y="188640"/>
            <a:ext cx="763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Circular-Linear Energy Recovery Collider</a:t>
            </a:r>
          </a:p>
        </p:txBody>
      </p:sp>
    </p:spTree>
    <p:extLst>
      <p:ext uri="{BB962C8B-B14F-4D97-AF65-F5344CB8AC3E}">
        <p14:creationId xmlns:p14="http://schemas.microsoft.com/office/powerpoint/2010/main" val="2401597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C1BFF-FFC6-4FAD-8F5B-7E6E77706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70" y="1628800"/>
            <a:ext cx="10778459" cy="3312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0B28E-1460-4E33-A12C-F2579249E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9" y="908719"/>
            <a:ext cx="7738566" cy="5851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BFC21C-20CF-4062-8B0B-E15C1C2CE83F}"/>
              </a:ext>
            </a:extLst>
          </p:cNvPr>
          <p:cNvSpPr txBox="1"/>
          <p:nvPr/>
        </p:nvSpPr>
        <p:spPr>
          <a:xfrm>
            <a:off x="2927648" y="260648"/>
            <a:ext cx="763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Circular-Linear Energy Recovery Collider</a:t>
            </a:r>
          </a:p>
        </p:txBody>
      </p:sp>
    </p:spTree>
    <p:extLst>
      <p:ext uri="{BB962C8B-B14F-4D97-AF65-F5344CB8AC3E}">
        <p14:creationId xmlns:p14="http://schemas.microsoft.com/office/powerpoint/2010/main" val="2861175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C1BFF-FFC6-4FAD-8F5B-7E6E77706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70" y="1628800"/>
            <a:ext cx="10778459" cy="3312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0B28E-1460-4E33-A12C-F2579249E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1" y="908720"/>
            <a:ext cx="7712987" cy="583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BFC21C-20CF-4062-8B0B-E15C1C2CE83F}"/>
              </a:ext>
            </a:extLst>
          </p:cNvPr>
          <p:cNvSpPr txBox="1"/>
          <p:nvPr/>
        </p:nvSpPr>
        <p:spPr>
          <a:xfrm>
            <a:off x="2927648" y="260648"/>
            <a:ext cx="763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Circular-Linear Energy Recovery Collider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736E40-5D1C-400B-BDC6-70222E2E3D30}"/>
              </a:ext>
            </a:extLst>
          </p:cNvPr>
          <p:cNvSpPr/>
          <p:nvPr/>
        </p:nvSpPr>
        <p:spPr bwMode="auto">
          <a:xfrm>
            <a:off x="5176511" y="4287149"/>
            <a:ext cx="792088" cy="432048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3C2935-343D-4D7F-9BF8-252371F1105D}"/>
              </a:ext>
            </a:extLst>
          </p:cNvPr>
          <p:cNvSpPr/>
          <p:nvPr/>
        </p:nvSpPr>
        <p:spPr bwMode="auto">
          <a:xfrm>
            <a:off x="6768131" y="4287149"/>
            <a:ext cx="792088" cy="432048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34ADB9-4CB4-4CC3-B776-02E6DF8AF052}"/>
              </a:ext>
            </a:extLst>
          </p:cNvPr>
          <p:cNvSpPr/>
          <p:nvPr/>
        </p:nvSpPr>
        <p:spPr bwMode="auto">
          <a:xfrm>
            <a:off x="8325475" y="4287149"/>
            <a:ext cx="792088" cy="432048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14B2E8-7BCA-47AC-A3A3-00C1002890A1}"/>
              </a:ext>
            </a:extLst>
          </p:cNvPr>
          <p:cNvSpPr/>
          <p:nvPr/>
        </p:nvSpPr>
        <p:spPr bwMode="auto">
          <a:xfrm>
            <a:off x="4025770" y="4293097"/>
            <a:ext cx="792088" cy="432048"/>
          </a:xfrm>
          <a:prstGeom prst="ellipse">
            <a:avLst/>
          </a:prstGeom>
          <a:solidFill>
            <a:srgbClr val="FF0000">
              <a:alpha val="1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56A18C-0C59-450F-9915-96725C9AC4EE}"/>
              </a:ext>
            </a:extLst>
          </p:cNvPr>
          <p:cNvSpPr/>
          <p:nvPr/>
        </p:nvSpPr>
        <p:spPr bwMode="auto">
          <a:xfrm>
            <a:off x="5083118" y="5919412"/>
            <a:ext cx="792088" cy="432048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DA0A2E-2C09-4895-893F-D804320DF3EC}"/>
              </a:ext>
            </a:extLst>
          </p:cNvPr>
          <p:cNvSpPr/>
          <p:nvPr/>
        </p:nvSpPr>
        <p:spPr bwMode="auto">
          <a:xfrm>
            <a:off x="6733616" y="5949280"/>
            <a:ext cx="792088" cy="432048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A8357A-E2D3-49B0-8A63-C1DF2AF84B2A}"/>
              </a:ext>
            </a:extLst>
          </p:cNvPr>
          <p:cNvSpPr/>
          <p:nvPr/>
        </p:nvSpPr>
        <p:spPr bwMode="auto">
          <a:xfrm>
            <a:off x="8264275" y="5877272"/>
            <a:ext cx="792088" cy="432048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12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7528" y="1080410"/>
            <a:ext cx="8496944" cy="2779006"/>
          </a:xfrm>
        </p:spPr>
        <p:txBody>
          <a:bodyPr/>
          <a:lstStyle/>
          <a:p>
            <a:pPr algn="ctr"/>
            <a:r>
              <a:rPr lang="en-GB" sz="2000" b="0" dirty="0"/>
              <a:t>The aluminium (7-cells) and copper (11-cells)  dual axis asymmetric cavities were constructed</a:t>
            </a:r>
          </a:p>
          <a:p>
            <a:pPr algn="ctr"/>
            <a:r>
              <a:rPr lang="en-GB" sz="2000" b="0" dirty="0"/>
              <a:t>  Preliminary studies of HOMs and path-band modes were carried out and HOMs localisation has been demonstrated </a:t>
            </a:r>
          </a:p>
          <a:p>
            <a:pPr algn="ctr"/>
            <a:r>
              <a:rPr lang="en-GB" sz="2000" b="0" dirty="0"/>
              <a:t>The first design of the SRF dual axes asymmetric cavity has been completed</a:t>
            </a:r>
          </a:p>
          <a:p>
            <a:pPr algn="ctr"/>
            <a:r>
              <a:rPr lang="en-GB" sz="2000" b="0" dirty="0"/>
              <a:t>Outlines of the new concepts of CLER –C and CLER-FEL have been presented  </a:t>
            </a:r>
            <a:r>
              <a:rPr lang="en-GB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697818"/>
          </a:xfrm>
          <a:effectLst/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9936" y="57332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Thank you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DC763-A2CA-4CC5-93E8-D23AEFD589EF}"/>
              </a:ext>
            </a:extLst>
          </p:cNvPr>
          <p:cNvSpPr txBox="1"/>
          <p:nvPr/>
        </p:nvSpPr>
        <p:spPr>
          <a:xfrm>
            <a:off x="479376" y="3996117"/>
            <a:ext cx="11233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Acknowledgement: </a:t>
            </a:r>
          </a:p>
          <a:p>
            <a:r>
              <a:rPr lang="en-GB" sz="1600" dirty="0"/>
              <a:t>Dr I.V. Konoplev would like to thank Sevastopol State University for partial support of the work via internal grant (42-01-09/169/2021-3). Dr. I. V. Konoplev would also like to thank STFC UK for partial support via grant (The John Adams Institute for Accelerator Science, ST/P002048/1). Work at Jefferson Lab has been supported by U.S. DOE under contracts DE-AC05-06OR23177 and DE-SC0012704. We would also like to acknowledge useful discussions with Dr. Ryan </a:t>
            </a:r>
            <a:r>
              <a:rPr lang="en-GB" sz="1600" dirty="0" err="1"/>
              <a:t>Bodenstein</a:t>
            </a:r>
            <a:r>
              <a:rPr lang="en-GB" sz="1600" dirty="0"/>
              <a:t> (JLAB). We would like to thank Dr. Andrew Hutton (JLAB) for useful suggestions and encouragements. </a:t>
            </a:r>
          </a:p>
        </p:txBody>
      </p:sp>
    </p:spTree>
    <p:extLst>
      <p:ext uri="{BB962C8B-B14F-4D97-AF65-F5344CB8AC3E}">
        <p14:creationId xmlns:p14="http://schemas.microsoft.com/office/powerpoint/2010/main" val="22153789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EB0B-04C6-474A-A8AB-D7340859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4" y="354918"/>
            <a:ext cx="8879313" cy="769826"/>
          </a:xfrm>
        </p:spPr>
        <p:txBody>
          <a:bodyPr/>
          <a:lstStyle/>
          <a:p>
            <a:r>
              <a:rPr lang="en-US" dirty="0"/>
              <a:t>Introduction: D</a:t>
            </a:r>
            <a:r>
              <a:rPr lang="en-US" b="1" dirty="0"/>
              <a:t>ifferent types of limitations to be addressed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4466-B690-48D6-BB1C-86F211A3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268760"/>
            <a:ext cx="10363200" cy="3024336"/>
          </a:xfrm>
        </p:spPr>
        <p:txBody>
          <a:bodyPr>
            <a:normAutofit fontScale="92500" lnSpcReduction="10000"/>
          </a:bodyPr>
          <a:lstStyle/>
          <a:p>
            <a:pPr marL="542925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physical limits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on high-gradient acceleration, high-field bending, beam size, beam brightness, </a:t>
            </a:r>
            <a:r>
              <a:rPr lang="en-GB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threshold current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and luminosity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542925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technology-dependent limits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e.g.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material properties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(critical current, tensile properties, …)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542925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societal imprints</a:t>
            </a: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(e.g. size, cost, electrical energy)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4614AA-2CF2-462F-92B8-2680CEBA25CB}"/>
              </a:ext>
            </a:extLst>
          </p:cNvPr>
          <p:cNvCxnSpPr/>
          <p:nvPr/>
        </p:nvCxnSpPr>
        <p:spPr bwMode="auto">
          <a:xfrm>
            <a:off x="4943872" y="2060848"/>
            <a:ext cx="288032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2F36AF-FE8F-450E-B364-3A589BD10B27}"/>
              </a:ext>
            </a:extLst>
          </p:cNvPr>
          <p:cNvCxnSpPr/>
          <p:nvPr/>
        </p:nvCxnSpPr>
        <p:spPr bwMode="auto">
          <a:xfrm>
            <a:off x="2207568" y="2492896"/>
            <a:ext cx="18002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59C9D9-916D-439C-8893-3D971C09D60F}"/>
              </a:ext>
            </a:extLst>
          </p:cNvPr>
          <p:cNvCxnSpPr/>
          <p:nvPr/>
        </p:nvCxnSpPr>
        <p:spPr bwMode="auto">
          <a:xfrm>
            <a:off x="1631504" y="4077072"/>
            <a:ext cx="266429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345729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EB0B-04C6-474A-A8AB-D7340859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4" y="354918"/>
            <a:ext cx="8879313" cy="913842"/>
          </a:xfrm>
        </p:spPr>
        <p:txBody>
          <a:bodyPr/>
          <a:lstStyle/>
          <a:p>
            <a:r>
              <a:rPr lang="en-US" dirty="0"/>
              <a:t>Introduction: D</a:t>
            </a:r>
            <a:r>
              <a:rPr lang="en-US" b="1" dirty="0"/>
              <a:t>ifferent types of ERL limitations </a:t>
            </a:r>
            <a:r>
              <a:rPr lang="en-US" dirty="0"/>
              <a:t>to be addressed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4466-B690-48D6-BB1C-86F211A3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268760"/>
            <a:ext cx="10363200" cy="3816424"/>
          </a:xfrm>
        </p:spPr>
        <p:txBody>
          <a:bodyPr>
            <a:normAutofit/>
          </a:bodyPr>
          <a:lstStyle/>
          <a:p>
            <a:pPr marL="542925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Physical limits (ERL): </a:t>
            </a:r>
            <a:r>
              <a:rPr lang="en-GB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threshold current </a:t>
            </a:r>
            <a:r>
              <a:rPr lang="en-GB" dirty="0">
                <a:solidFill>
                  <a:schemeClr val="accent6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to increase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beam intensity for ERL       brightness, luminosity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542925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Societal impact (ERL): 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threshold current</a:t>
            </a:r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     </a:t>
            </a: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</a:p>
          <a:p>
            <a:pPr marL="942975" lvl="1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financial </a:t>
            </a:r>
            <a:r>
              <a:rPr lang="en-US" dirty="0">
                <a:solidFill>
                  <a:schemeClr val="accent6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(construction and energy efficiency ) </a:t>
            </a:r>
          </a:p>
          <a:p>
            <a:pPr marL="942975" lvl="1" indent="-542925" defTabSz="685800">
              <a:spcBef>
                <a:spcPts val="1200"/>
              </a:spcBef>
              <a:buFont typeface="+mj-lt"/>
              <a:buAutoNum type="arabicPeriod"/>
              <a:tabLst>
                <a:tab pos="2228850" algn="ctr"/>
                <a:tab pos="4457700" algn="r"/>
              </a:tabLst>
              <a:defRPr/>
            </a:pP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societal cost </a:t>
            </a:r>
            <a:r>
              <a:rPr lang="en-US" dirty="0">
                <a:solidFill>
                  <a:schemeClr val="accent6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(delivering blue sky research and giving immediate reward to society - acceptance by society )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84DB21B-84E1-4987-B582-907498BCEDE1}"/>
              </a:ext>
            </a:extLst>
          </p:cNvPr>
          <p:cNvSpPr/>
          <p:nvPr/>
        </p:nvSpPr>
        <p:spPr bwMode="auto">
          <a:xfrm>
            <a:off x="5735960" y="1988840"/>
            <a:ext cx="576064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6590E1-0264-4DF8-A935-10B8042A268C}"/>
              </a:ext>
            </a:extLst>
          </p:cNvPr>
          <p:cNvSpPr/>
          <p:nvPr/>
        </p:nvSpPr>
        <p:spPr bwMode="auto">
          <a:xfrm>
            <a:off x="8976320" y="2636912"/>
            <a:ext cx="576064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425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AF05B8C-FF51-4D1A-92F5-7E58EABC5E22}"/>
              </a:ext>
            </a:extLst>
          </p:cNvPr>
          <p:cNvSpPr txBox="1">
            <a:spLocks/>
          </p:cNvSpPr>
          <p:nvPr/>
        </p:nvSpPr>
        <p:spPr>
          <a:xfrm>
            <a:off x="623392" y="228184"/>
            <a:ext cx="12192000" cy="11761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3200" kern="0" dirty="0">
                <a:solidFill>
                  <a:srgbClr val="2D2DB9">
                    <a:lumMod val="75000"/>
                  </a:srgbClr>
                </a:solidFill>
                <a:latin typeface="Arial"/>
              </a:rPr>
              <a:t>Introduction</a:t>
            </a:r>
          </a:p>
          <a:p>
            <a:pPr>
              <a:defRPr/>
            </a:pPr>
            <a:r>
              <a:rPr lang="en-US" sz="3200" kern="0" dirty="0">
                <a:solidFill>
                  <a:srgbClr val="2D2DB9">
                    <a:lumMod val="75000"/>
                  </a:srgbClr>
                </a:solidFill>
                <a:latin typeface="Arial"/>
              </a:rPr>
              <a:t>History: AERL (JAI, Oxford &amp; </a:t>
            </a:r>
            <a:r>
              <a:rPr lang="en-US" sz="3200" kern="0" dirty="0" err="1">
                <a:solidFill>
                  <a:srgbClr val="2D2DB9">
                    <a:lumMod val="75000"/>
                  </a:srgbClr>
                </a:solidFill>
                <a:latin typeface="Arial"/>
              </a:rPr>
              <a:t>JLab</a:t>
            </a:r>
            <a:r>
              <a:rPr lang="en-US" sz="3200" kern="0" dirty="0">
                <a:solidFill>
                  <a:srgbClr val="2D2DB9">
                    <a:lumMod val="75000"/>
                  </a:srgbClr>
                </a:solidFill>
                <a:latin typeface="Arial"/>
              </a:rPr>
              <a:t>, 2015-2019)</a:t>
            </a:r>
          </a:p>
          <a:p>
            <a:pPr>
              <a:defRPr/>
            </a:pPr>
            <a:endParaRPr lang="en-US" sz="2400" kern="0" dirty="0">
              <a:solidFill>
                <a:srgbClr val="2D2DB9">
                  <a:lumMod val="75000"/>
                </a:srgbClr>
              </a:solidFill>
              <a:latin typeface="Arial"/>
            </a:endParaRPr>
          </a:p>
          <a:p>
            <a:pPr>
              <a:defRPr/>
            </a:pPr>
            <a:r>
              <a:rPr lang="en-US" sz="3200" kern="0" dirty="0">
                <a:solidFill>
                  <a:srgbClr val="2D2DB9">
                    <a:lumMod val="75000"/>
                  </a:srgbClr>
                </a:solidFill>
                <a:latin typeface="Arial"/>
              </a:rPr>
              <a:t>         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A79FB98-EB1F-4FFD-AA6B-3388DE2EFB48}"/>
              </a:ext>
            </a:extLst>
          </p:cNvPr>
          <p:cNvSpPr txBox="1">
            <a:spLocks/>
          </p:cNvSpPr>
          <p:nvPr/>
        </p:nvSpPr>
        <p:spPr>
          <a:xfrm>
            <a:off x="1775520" y="1344299"/>
            <a:ext cx="8640960" cy="1131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3300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800080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000" kern="0" dirty="0">
                <a:solidFill>
                  <a:srgbClr val="2D2DB9">
                    <a:lumMod val="75000"/>
                  </a:srgbClr>
                </a:solidFill>
                <a:latin typeface="Arial"/>
              </a:rPr>
              <a:t>Aim:</a:t>
            </a:r>
            <a:r>
              <a:rPr lang="en-US" sz="2000" kern="0" dirty="0">
                <a:latin typeface="Arial"/>
              </a:rPr>
              <a:t> </a:t>
            </a:r>
          </a:p>
          <a:p>
            <a:pPr marL="457200" lvl="1" indent="0" algn="ctr">
              <a:buNone/>
              <a:defRPr/>
            </a:pPr>
            <a:r>
              <a:rPr lang="en-US" sz="2000" kern="0" dirty="0">
                <a:latin typeface="Arial"/>
              </a:rPr>
              <a:t>To surpass any existing designs of ERL in the e-beam current handling capabilities</a:t>
            </a:r>
          </a:p>
          <a:p>
            <a:pPr marL="457200" lvl="1" indent="0">
              <a:buNone/>
              <a:defRPr/>
            </a:pPr>
            <a:endParaRPr lang="en-US" sz="2000" kern="0" dirty="0">
              <a:latin typeface="Arial"/>
            </a:endParaRPr>
          </a:p>
          <a:p>
            <a:pPr marL="0" indent="0">
              <a:buNone/>
              <a:defRPr/>
            </a:pPr>
            <a:endParaRPr lang="en-US" sz="2400" kern="0" dirty="0">
              <a:latin typeface="Arial"/>
            </a:endParaRPr>
          </a:p>
          <a:p>
            <a:pPr>
              <a:defRPr/>
            </a:pPr>
            <a:endParaRPr lang="en-US" sz="2400" kern="0" dirty="0">
              <a:latin typeface="Arial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BD55D09-9594-4CCF-A437-CCAEE1F16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780928"/>
            <a:ext cx="5974598" cy="2926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72B97-2DBD-4F2B-A62D-90DF381A2467}"/>
              </a:ext>
            </a:extLst>
          </p:cNvPr>
          <p:cNvSpPr txBox="1"/>
          <p:nvPr/>
        </p:nvSpPr>
        <p:spPr>
          <a:xfrm>
            <a:off x="407368" y="6176124"/>
            <a:ext cx="11377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R. Ainsworth, G. Burt, I.V. Konoplev and A. Seryi, </a:t>
            </a:r>
            <a:r>
              <a:rPr lang="en-GB" sz="1400" i="1" dirty="0"/>
              <a:t>Asymmetric dual axis energy recovery linac for ultrahigh flux sources of coherent x-ray and THz radiation: Investigations towards its ultimate performance</a:t>
            </a:r>
            <a:r>
              <a:rPr lang="en-GB" sz="1400" dirty="0"/>
              <a:t>, Phys. Rev. Accel. Beams 19 (2016) 083502 [arXiv:1509.03675].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93B5F-73E8-4C97-AF13-5CCB3241C859}"/>
              </a:ext>
            </a:extLst>
          </p:cNvPr>
          <p:cNvSpPr txBox="1"/>
          <p:nvPr/>
        </p:nvSpPr>
        <p:spPr>
          <a:xfrm>
            <a:off x="9768408" y="4984575"/>
            <a:ext cx="296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Radio frequency cavities</a:t>
            </a:r>
          </a:p>
          <a:p>
            <a:r>
              <a:rPr lang="en-GB" sz="1200" dirty="0"/>
              <a:t>I Konoplev, G Burt</a:t>
            </a:r>
          </a:p>
          <a:p>
            <a:r>
              <a:rPr lang="en-GB" sz="1200" dirty="0"/>
              <a:t>US Patent 10,237,963</a:t>
            </a:r>
          </a:p>
        </p:txBody>
      </p:sp>
    </p:spTree>
    <p:extLst>
      <p:ext uri="{BB962C8B-B14F-4D97-AF65-F5344CB8AC3E}">
        <p14:creationId xmlns:p14="http://schemas.microsoft.com/office/powerpoint/2010/main" val="11008314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612" y="2107744"/>
            <a:ext cx="3455884" cy="439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1" y="581514"/>
            <a:ext cx="30765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10" y="1913088"/>
            <a:ext cx="18573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0" y="73764"/>
            <a:ext cx="12192000" cy="58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r>
              <a:rPr lang="en-GB" dirty="0"/>
              <a:t>Introduction: JLAB dual axis cavity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47003" y="785167"/>
            <a:ext cx="6118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The cavity was used as a prototype during the optimisation 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It was considered as an indication that such structure can be machined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7" y="2901867"/>
            <a:ext cx="1297328" cy="140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972289"/>
            <a:ext cx="1798358" cy="144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683AB6-38E4-4FEB-8226-A6250CA50395}"/>
              </a:ext>
            </a:extLst>
          </p:cNvPr>
          <p:cNvSpPr txBox="1"/>
          <p:nvPr/>
        </p:nvSpPr>
        <p:spPr>
          <a:xfrm>
            <a:off x="234912" y="4958492"/>
            <a:ext cx="65091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[1] A. Hutton and H. </a:t>
            </a:r>
            <a:r>
              <a:rPr lang="en-GB" sz="1200" dirty="0" err="1"/>
              <a:t>Areti</a:t>
            </a:r>
            <a:r>
              <a:rPr lang="en-GB" sz="1200" dirty="0"/>
              <a:t>, </a:t>
            </a:r>
            <a:r>
              <a:rPr lang="en-GB" sz="1200" i="1" dirty="0"/>
              <a:t>Accelerator stewardship test facility program — Elliptical twin cavity for accelerator applications</a:t>
            </a:r>
            <a:r>
              <a:rPr lang="en-GB" sz="1200" dirty="0"/>
              <a:t>, JLAB-HEP15-03 (2015) and online at </a:t>
            </a:r>
            <a:r>
              <a:rPr lang="en-GB" sz="1200" dirty="0">
                <a:hlinkClick r:id="rId7"/>
              </a:rPr>
              <a:t>https://www.osti.gov/biblio/1209532</a:t>
            </a:r>
            <a:r>
              <a:rPr lang="en-GB" sz="1200" dirty="0"/>
              <a:t>.</a:t>
            </a:r>
          </a:p>
          <a:p>
            <a:r>
              <a:rPr lang="en-GB" sz="1200" dirty="0"/>
              <a:t>[2] S.U. De Silva, H. Park, J.R. </a:t>
            </a:r>
            <a:r>
              <a:rPr lang="en-GB" sz="1200" dirty="0" err="1"/>
              <a:t>Delayen</a:t>
            </a:r>
            <a:r>
              <a:rPr lang="en-GB" sz="1200" dirty="0"/>
              <a:t>, F. </a:t>
            </a:r>
            <a:r>
              <a:rPr lang="en-GB" sz="1200" dirty="0" err="1"/>
              <a:t>Marhauser</a:t>
            </a:r>
            <a:r>
              <a:rPr lang="en-GB" sz="1200" dirty="0"/>
              <a:t> and A. Hutton, </a:t>
            </a:r>
            <a:r>
              <a:rPr lang="en-GB" sz="1200" i="1" dirty="0"/>
              <a:t>Electromagnetic design of a superconducting twin axis cavity</a:t>
            </a:r>
            <a:r>
              <a:rPr lang="en-GB" sz="1200" dirty="0"/>
              <a:t>, in proceedings of the 28th Linear Accelerator Conference (LINAC2016), East Lansing, MI, U.S.A., 25–30 September (2016).</a:t>
            </a:r>
          </a:p>
          <a:p>
            <a:r>
              <a:rPr lang="en-GB" sz="1200" dirty="0"/>
              <a:t>[3] H. Park, F. </a:t>
            </a:r>
            <a:r>
              <a:rPr lang="en-GB" sz="1200" dirty="0" err="1"/>
              <a:t>Marhauser</a:t>
            </a:r>
            <a:r>
              <a:rPr lang="en-GB" sz="1200" dirty="0"/>
              <a:t>, A. Hutton, S.U. De Silva and J.R. </a:t>
            </a:r>
            <a:r>
              <a:rPr lang="en-GB" sz="1200" dirty="0" err="1"/>
              <a:t>Delayen</a:t>
            </a:r>
            <a:r>
              <a:rPr lang="en-GB" sz="1200" dirty="0"/>
              <a:t>, Development of a </a:t>
            </a:r>
            <a:r>
              <a:rPr lang="en-GB" sz="1200" dirty="0" err="1"/>
              <a:t>superconductingtwin</a:t>
            </a:r>
            <a:r>
              <a:rPr lang="en-GB" sz="1200" dirty="0"/>
              <a:t> axis cavity, in proceedings of the 28th Linear Accelerator Conference (LINAC2016), East Lansing, MI, U.S.A., 25–30 September (2016).</a:t>
            </a:r>
          </a:p>
        </p:txBody>
      </p:sp>
    </p:spTree>
    <p:extLst>
      <p:ext uri="{BB962C8B-B14F-4D97-AF65-F5344CB8AC3E}">
        <p14:creationId xmlns:p14="http://schemas.microsoft.com/office/powerpoint/2010/main" val="20451955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124744"/>
            <a:ext cx="6172349" cy="504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68696" y="346614"/>
            <a:ext cx="12192000" cy="432048"/>
          </a:xfrm>
          <a:effectLst/>
        </p:spPr>
        <p:txBody>
          <a:bodyPr/>
          <a:lstStyle/>
          <a:p>
            <a:r>
              <a:rPr lang="en-GB" dirty="0"/>
              <a:t>Pass band modes experimental studies at two axes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96200" y="4675079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9900"/>
                </a:solidFill>
                <a:latin typeface="Arial"/>
              </a:rPr>
              <a:t>Red line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active axis</a:t>
            </a:r>
          </a:p>
          <a:p>
            <a:pPr>
              <a:defRPr/>
            </a:pPr>
            <a:r>
              <a:rPr lang="en-GB" sz="1400" dirty="0">
                <a:solidFill>
                  <a:srgbClr val="0070C0"/>
                </a:solidFill>
                <a:latin typeface="Arial"/>
              </a:rPr>
              <a:t>Blue line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passive axis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6240" y="1979349"/>
            <a:ext cx="2536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The RF coupler is located on one axis (active) while the field measurements are conducted on both axes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7614" y="1249154"/>
            <a:ext cx="1599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evanescent coupling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7614" y="1960500"/>
            <a:ext cx="1599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evanescent coupling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7614" y="3383192"/>
            <a:ext cx="1599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evanescent coupling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7614" y="4805884"/>
            <a:ext cx="1599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evanescent coupling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7614" y="2671846"/>
            <a:ext cx="1292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normal coupling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7614" y="4094538"/>
            <a:ext cx="1292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normal coupling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7614" y="5517232"/>
            <a:ext cx="1292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normal coupling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EB5A20-4C9E-4FF3-9261-2F9C756FE8DE}"/>
              </a:ext>
            </a:extLst>
          </p:cNvPr>
          <p:cNvSpPr txBox="1"/>
          <p:nvPr/>
        </p:nvSpPr>
        <p:spPr>
          <a:xfrm>
            <a:off x="201977" y="6359381"/>
            <a:ext cx="11847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I.V. Konoplev, K. </a:t>
            </a:r>
            <a:r>
              <a:rPr lang="en-GB" sz="1200" dirty="0" err="1"/>
              <a:t>Metodiev</a:t>
            </a:r>
            <a:r>
              <a:rPr lang="en-GB" sz="1200" dirty="0"/>
              <a:t>, A.J. Lancaster, G. Burt, R. Ainsworth and A. Seryi, </a:t>
            </a:r>
            <a:r>
              <a:rPr lang="en-GB" sz="1200" i="1" dirty="0"/>
              <a:t>Experimental studies of 7-cell dual axis asymmetric cavity for energy recovery linac</a:t>
            </a:r>
            <a:r>
              <a:rPr lang="en-GB" sz="1200" dirty="0"/>
              <a:t>, Phys. Rev. Accel. Beams 20 (2017)103501 [arXiv:1712.00494]</a:t>
            </a:r>
          </a:p>
        </p:txBody>
      </p:sp>
    </p:spTree>
    <p:extLst>
      <p:ext uri="{BB962C8B-B14F-4D97-AF65-F5344CB8AC3E}">
        <p14:creationId xmlns:p14="http://schemas.microsoft.com/office/powerpoint/2010/main" val="35029989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9482"/>
            <a:ext cx="12192000" cy="432048"/>
          </a:xfrm>
          <a:effectLst/>
        </p:spPr>
        <p:txBody>
          <a:bodyPr/>
          <a:lstStyle/>
          <a:p>
            <a:r>
              <a:rPr lang="en-GB" dirty="0"/>
              <a:t>HOMs measurements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983364"/>
            <a:ext cx="5184576" cy="549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368028"/>
            <a:ext cx="360461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731928"/>
            <a:ext cx="3600400" cy="12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63143" y="983364"/>
            <a:ext cx="3416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The RF coupler is located on one axis (active) while the field measurements are conducted on both axes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8168" y="1722025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9900"/>
                </a:solidFill>
                <a:latin typeface="Arial"/>
              </a:rPr>
              <a:t>Red line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active axis</a:t>
            </a:r>
          </a:p>
          <a:p>
            <a:pPr>
              <a:defRPr/>
            </a:pPr>
            <a:r>
              <a:rPr lang="en-GB" sz="1400" dirty="0">
                <a:solidFill>
                  <a:srgbClr val="0070C0"/>
                </a:solidFill>
                <a:latin typeface="Arial"/>
              </a:rPr>
              <a:t>Blue line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passive axis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1664" y="90872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HOMs localisation at one or another axis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B7FE3-4B3D-4900-A284-072C20AF6085}"/>
              </a:ext>
            </a:extLst>
          </p:cNvPr>
          <p:cNvSpPr txBox="1"/>
          <p:nvPr/>
        </p:nvSpPr>
        <p:spPr>
          <a:xfrm>
            <a:off x="263352" y="6526492"/>
            <a:ext cx="119286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M. </a:t>
            </a:r>
            <a:r>
              <a:rPr lang="en-GB" sz="1200" dirty="0" err="1"/>
              <a:t>Topp-Mugglestone</a:t>
            </a:r>
            <a:r>
              <a:rPr lang="en-GB" sz="1200" dirty="0"/>
              <a:t>, I.V. Konoplev, H. Zhang and A. Seryi, </a:t>
            </a:r>
            <a:r>
              <a:rPr lang="en-GB" sz="1200" i="1" dirty="0"/>
              <a:t>Studies of high order modes in asymmetric dual-axis cavity</a:t>
            </a:r>
            <a:r>
              <a:rPr lang="en-GB" sz="1200" dirty="0"/>
              <a:t>, Appl. Phys. Lett. 113 (2018) 243503.</a:t>
            </a:r>
          </a:p>
        </p:txBody>
      </p:sp>
    </p:spTree>
    <p:extLst>
      <p:ext uri="{BB962C8B-B14F-4D97-AF65-F5344CB8AC3E}">
        <p14:creationId xmlns:p14="http://schemas.microsoft.com/office/powerpoint/2010/main" val="7010486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60" y="980731"/>
            <a:ext cx="4248472" cy="313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34" y="980728"/>
            <a:ext cx="4168671" cy="31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68" y="4317467"/>
            <a:ext cx="1080117" cy="204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 bwMode="auto">
          <a:xfrm>
            <a:off x="4655840" y="5229200"/>
            <a:ext cx="2160240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436" y="4313241"/>
            <a:ext cx="1253360" cy="204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98083" y="4260127"/>
            <a:ext cx="2053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Tesla like cavity (TT)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93796" y="4248916"/>
            <a:ext cx="2419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Low Loss like cavity (LL)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63752" y="827420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Risk points due to high field intensity on the surface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5759" y="4193490"/>
            <a:ext cx="35365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0000"/>
                </a:solidFill>
                <a:latin typeface="Arial"/>
              </a:rPr>
              <a:t>Other risk factors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: </a:t>
            </a:r>
          </a:p>
          <a:p>
            <a:pPr marL="285750" indent="-2857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Multipacting</a:t>
            </a:r>
          </a:p>
          <a:p>
            <a:pPr marL="285750" indent="-2857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Proximity on modes to operating mode</a:t>
            </a:r>
          </a:p>
          <a:p>
            <a:pPr marL="285750" indent="-2857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Cost 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0" y="188640"/>
            <a:ext cx="1219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r>
              <a:rPr lang="en-GB" kern="0"/>
              <a:t>Cavity optimisation</a:t>
            </a:r>
            <a:endParaRPr lang="en-GB" kern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B613D-C4EC-4B44-976E-50D0668B3AEA}"/>
              </a:ext>
            </a:extLst>
          </p:cNvPr>
          <p:cNvSpPr txBox="1"/>
          <p:nvPr/>
        </p:nvSpPr>
        <p:spPr>
          <a:xfrm>
            <a:off x="407368" y="6328209"/>
            <a:ext cx="11377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 I.V. Konoplev, Y. </a:t>
            </a:r>
            <a:r>
              <a:rPr lang="en-GB" sz="1200" dirty="0" err="1"/>
              <a:t>Shashkov</a:t>
            </a:r>
            <a:r>
              <a:rPr lang="en-GB" sz="1200" dirty="0"/>
              <a:t>, A. </a:t>
            </a:r>
            <a:r>
              <a:rPr lang="en-GB" sz="1200" dirty="0" err="1"/>
              <a:t>Bulygin</a:t>
            </a:r>
            <a:r>
              <a:rPr lang="en-GB" sz="1200" dirty="0"/>
              <a:t>, M.A. </a:t>
            </a:r>
            <a:r>
              <a:rPr lang="en-GB" sz="1200" dirty="0" err="1"/>
              <a:t>Gusarova</a:t>
            </a:r>
            <a:r>
              <a:rPr lang="en-GB" sz="1200" dirty="0"/>
              <a:t> and F. </a:t>
            </a:r>
            <a:r>
              <a:rPr lang="en-GB" sz="1200" dirty="0" err="1"/>
              <a:t>Marhauser</a:t>
            </a:r>
            <a:r>
              <a:rPr lang="en-GB" sz="1200" i="1" dirty="0"/>
              <a:t>, Ultimate energy recovery from spent relativistic electron beam in energy recovery linear accelerators</a:t>
            </a:r>
            <a:r>
              <a:rPr lang="en-GB" sz="1200" dirty="0"/>
              <a:t>, Phys. Rev. Accel. Beams 23 (2020) 071601</a:t>
            </a:r>
          </a:p>
        </p:txBody>
      </p:sp>
    </p:spTree>
    <p:extLst>
      <p:ext uri="{BB962C8B-B14F-4D97-AF65-F5344CB8AC3E}">
        <p14:creationId xmlns:p14="http://schemas.microsoft.com/office/powerpoint/2010/main" val="588379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JAI">
  <a:themeElements>
    <a:clrScheme name="JA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59876</TotalTime>
  <Words>1544</Words>
  <Application>Microsoft Office PowerPoint</Application>
  <PresentationFormat>Widescreen</PresentationFormat>
  <Paragraphs>115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Times New Roman</vt:lpstr>
      <vt:lpstr>1_JAI</vt:lpstr>
      <vt:lpstr>Circular-Linear energy recovery accelerator to probe the energy-frontier  I. V. Konoplev, S.A. Bogacz Ya. Shashkov   </vt:lpstr>
      <vt:lpstr>Introduction: Different types of limitations*</vt:lpstr>
      <vt:lpstr>Introduction: Different types of limitations to be addressed </vt:lpstr>
      <vt:lpstr>Introduction: Different types of ERL limitations to be addressed </vt:lpstr>
      <vt:lpstr>PowerPoint Presentation</vt:lpstr>
      <vt:lpstr>PowerPoint Presentation</vt:lpstr>
      <vt:lpstr>Pass band modes experimental studies at two axes</vt:lpstr>
      <vt:lpstr>HOMs measurements  </vt:lpstr>
      <vt:lpstr>PowerPoint Presentation</vt:lpstr>
      <vt:lpstr>Cavity optimisation</vt:lpstr>
      <vt:lpstr>PowerPoint Presentation</vt:lpstr>
      <vt:lpstr>PowerPoint Presentation</vt:lpstr>
      <vt:lpstr>PowerPoint Presentation</vt:lpstr>
      <vt:lpstr>PowerPoint Presentation</vt:lpstr>
      <vt:lpstr>Circular-Linear energy recovery accelerator to address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Department of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</dc:title>
  <dc:creator>IVK</dc:creator>
  <cp:lastModifiedBy>Konoplev, Ivan</cp:lastModifiedBy>
  <cp:revision>224</cp:revision>
  <cp:lastPrinted>2019-06-13T12:05:19Z</cp:lastPrinted>
  <dcterms:created xsi:type="dcterms:W3CDTF">2016-07-15T11:20:01Z</dcterms:created>
  <dcterms:modified xsi:type="dcterms:W3CDTF">2022-10-05T11:15:03Z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759de7-3255-46b5-8dfe-736652f9c6c1_Enabled">
    <vt:lpwstr>true</vt:lpwstr>
  </property>
  <property fmtid="{D5CDD505-2E9C-101B-9397-08002B2CF9AE}" pid="3" name="MSIP_Label_22759de7-3255-46b5-8dfe-736652f9c6c1_SetDate">
    <vt:lpwstr>2022-07-20T08:15:30Z</vt:lpwstr>
  </property>
  <property fmtid="{D5CDD505-2E9C-101B-9397-08002B2CF9AE}" pid="4" name="MSIP_Label_22759de7-3255-46b5-8dfe-736652f9c6c1_Method">
    <vt:lpwstr>Standard</vt:lpwstr>
  </property>
  <property fmtid="{D5CDD505-2E9C-101B-9397-08002B2CF9AE}" pid="5" name="MSIP_Label_22759de7-3255-46b5-8dfe-736652f9c6c1_Name">
    <vt:lpwstr>22759de7-3255-46b5-8dfe-736652f9c6c1</vt:lpwstr>
  </property>
  <property fmtid="{D5CDD505-2E9C-101B-9397-08002B2CF9AE}" pid="6" name="MSIP_Label_22759de7-3255-46b5-8dfe-736652f9c6c1_SiteId">
    <vt:lpwstr>c6ac664b-ae27-4d5d-b4e6-bb5717196fc7</vt:lpwstr>
  </property>
  <property fmtid="{D5CDD505-2E9C-101B-9397-08002B2CF9AE}" pid="7" name="MSIP_Label_22759de7-3255-46b5-8dfe-736652f9c6c1_ActionId">
    <vt:lpwstr>fcbfd242-66f2-4ff0-9327-98e0dc4bcd52</vt:lpwstr>
  </property>
  <property fmtid="{D5CDD505-2E9C-101B-9397-08002B2CF9AE}" pid="8" name="MSIP_Label_22759de7-3255-46b5-8dfe-736652f9c6c1_ContentBits">
    <vt:lpwstr>0</vt:lpwstr>
  </property>
</Properties>
</file>