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(karl = 25 years, Val = 50 years, Bruce = 35 years, Chris? 10 years? Ralf = 25 years… that’s 145, so let’s call it 150+ years)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/>
            <a:r>
              <a:t>(karl = 25 years, Val = 50 years, Bruce = 35 years, Chris? 10 years? Ralf = 25 years… that’s 145, so let’s call it 150+ years)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6" descr="Bild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020" y="64614"/>
            <a:ext cx="1475780" cy="1093277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Gerade Verbindung 8"/>
          <p:cNvSpPr/>
          <p:nvPr/>
        </p:nvSpPr>
        <p:spPr>
          <a:xfrm>
            <a:off x="164882" y="1264214"/>
            <a:ext cx="11743592" cy="8"/>
          </a:xfrm>
          <a:prstGeom prst="line">
            <a:avLst/>
          </a:prstGeom>
          <a:ln w="762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" name="Gerade Verbindung 9"/>
          <p:cNvSpPr/>
          <p:nvPr/>
        </p:nvSpPr>
        <p:spPr>
          <a:xfrm>
            <a:off x="211973" y="6232609"/>
            <a:ext cx="11696501" cy="8"/>
          </a:xfrm>
          <a:prstGeom prst="line">
            <a:avLst/>
          </a:prstGeom>
          <a:ln w="762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8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7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  <a:lvl2pPr algn="ctr">
              <a:defRPr>
                <a:solidFill>
                  <a:srgbClr val="000000"/>
                </a:solidFill>
              </a:defRPr>
            </a:lvl2pPr>
            <a:lvl3pPr algn="ctr">
              <a:defRPr>
                <a:solidFill>
                  <a:srgbClr val="000000"/>
                </a:solidFill>
              </a:defRPr>
            </a:lvl3pPr>
            <a:lvl4pPr algn="ctr">
              <a:defRPr>
                <a:solidFill>
                  <a:srgbClr val="000000"/>
                </a:solidFill>
              </a:defRPr>
            </a:lvl4pPr>
            <a:lvl5pPr algn="ctr"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23900" indent="-2667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2pPr>
            <a:lvl3pPr marL="1234438" indent="-320038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3pPr>
            <a:lvl4pPr marL="17272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4pPr>
            <a:lvl5pPr marL="21844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Bild 6" descr="Bild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020" y="64614"/>
            <a:ext cx="1475780" cy="1093277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Gerade Verbindung 8"/>
          <p:cNvSpPr/>
          <p:nvPr/>
        </p:nvSpPr>
        <p:spPr>
          <a:xfrm>
            <a:off x="164882" y="1264214"/>
            <a:ext cx="11743592" cy="8"/>
          </a:xfrm>
          <a:prstGeom prst="line">
            <a:avLst/>
          </a:prstGeom>
          <a:ln w="762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2" name="Gerade Verbindung 9"/>
          <p:cNvSpPr/>
          <p:nvPr/>
        </p:nvSpPr>
        <p:spPr>
          <a:xfrm>
            <a:off x="211973" y="6232609"/>
            <a:ext cx="11696501" cy="8"/>
          </a:xfrm>
          <a:prstGeom prst="line">
            <a:avLst/>
          </a:prstGeom>
          <a:ln w="762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3" name="Title Text"/>
          <p:cNvSpPr txBox="1"/>
          <p:nvPr>
            <p:ph type="title"/>
          </p:nvPr>
        </p:nvSpPr>
        <p:spPr>
          <a:xfrm>
            <a:off x="1828800" y="22086"/>
            <a:ext cx="10079667" cy="1093277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14" name="Body Level One…"/>
          <p:cNvSpPr txBox="1"/>
          <p:nvPr>
            <p:ph type="body" idx="1"/>
          </p:nvPr>
        </p:nvSpPr>
        <p:spPr>
          <a:xfrm>
            <a:off x="211984" y="1446028"/>
            <a:ext cx="11696481" cy="4616461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23900" indent="-2667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2pPr>
            <a:lvl3pPr marL="1234438" indent="-320038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3pPr>
            <a:lvl4pPr marL="17272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4pPr>
            <a:lvl5pPr marL="21844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23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7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  <a:lvl2pPr algn="ctr">
              <a:defRPr>
                <a:solidFill>
                  <a:srgbClr val="000000"/>
                </a:solidFill>
              </a:defRPr>
            </a:lvl2pPr>
            <a:lvl3pPr algn="ctr">
              <a:defRPr>
                <a:solidFill>
                  <a:srgbClr val="000000"/>
                </a:solidFill>
              </a:defRPr>
            </a:lvl3pPr>
            <a:lvl4pPr algn="ctr">
              <a:defRPr>
                <a:solidFill>
                  <a:srgbClr val="000000"/>
                </a:solidFill>
              </a:defRPr>
            </a:lvl4pPr>
            <a:lvl5pPr algn="ctr"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/>
          <p:nvPr>
            <p:ph type="sldNum" sz="quarter" idx="2"/>
          </p:nvPr>
        </p:nvSpPr>
        <p:spPr>
          <a:xfrm>
            <a:off x="11649851" y="6414760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2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9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11649851" y="6414760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Text"/>
          <p:cNvSpPr txBox="1"/>
          <p:nvPr>
            <p:ph type="title"/>
          </p:nvPr>
        </p:nvSpPr>
        <p:spPr>
          <a:xfrm>
            <a:off x="1828800" y="22086"/>
            <a:ext cx="10079667" cy="1093277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41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23900" indent="-2667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2pPr>
            <a:lvl3pPr marL="1234438" indent="-320038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3pPr>
            <a:lvl4pPr marL="17272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4pPr>
            <a:lvl5pPr marL="21844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1649851" y="6414760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21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000000"/>
                </a:solidFill>
              </a:defRPr>
            </a:lvl1pPr>
            <a:lvl2pPr>
              <a:defRPr b="1">
                <a:solidFill>
                  <a:srgbClr val="000000"/>
                </a:solidFill>
              </a:defRPr>
            </a:lvl2pPr>
            <a:lvl3pPr>
              <a:defRPr b="1">
                <a:solidFill>
                  <a:srgbClr val="000000"/>
                </a:solidFill>
              </a:defRPr>
            </a:lvl3pPr>
            <a:lvl4pPr>
              <a:defRPr b="1">
                <a:solidFill>
                  <a:srgbClr val="000000"/>
                </a:solidFill>
              </a:defRPr>
            </a:lvl4pPr>
            <a:lvl5pPr>
              <a:defRPr b="1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Textplatzhalt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11649851" y="6414760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/>
          <p:nvPr>
            <p:ph type="title"/>
          </p:nvPr>
        </p:nvSpPr>
        <p:spPr>
          <a:xfrm>
            <a:off x="1828800" y="22086"/>
            <a:ext cx="10079667" cy="1093277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1649851" y="6414760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1649851" y="6414760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175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718457" indent="-261257"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2pPr>
            <a:lvl3pPr marL="1219200" indent="-304800"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3pPr>
            <a:lvl4pPr marL="1737360" indent="-365760"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4pPr>
            <a:lvl5pPr marL="2194560" indent="-365760"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Textplatzhalter 3"/>
          <p:cNvSpPr/>
          <p:nvPr>
            <p:ph type="body" sz="quarter" idx="21"/>
          </p:nvPr>
        </p:nvSpPr>
        <p:spPr>
          <a:xfrm>
            <a:off x="839781" y="2057400"/>
            <a:ext cx="3932253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xfrm>
            <a:off x="11649851" y="6414760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185" name="Bildplatzhalter 2"/>
          <p:cNvSpPr/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6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1649851" y="6414760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7" name="Body Level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828800" y="22086"/>
            <a:ext cx="10079667" cy="1093277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211984" y="1446028"/>
            <a:ext cx="11696481" cy="4616461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23900" indent="-2667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2pPr>
            <a:lvl3pPr marL="1234438" indent="-320038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3pPr>
            <a:lvl4pPr marL="17272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4pPr>
            <a:lvl5pPr marL="21844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1649851" y="6414760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23900" indent="-2667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2pPr>
            <a:lvl3pPr marL="1234438" indent="-320038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3pPr>
            <a:lvl4pPr marL="17272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4pPr>
            <a:lvl5pPr marL="21844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11649851" y="6414760"/>
            <a:ext cx="258621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Bild 6" descr="Bild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8707" y="136590"/>
            <a:ext cx="1475789" cy="1093277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Gerade Verbindung 8"/>
          <p:cNvSpPr/>
          <p:nvPr/>
        </p:nvSpPr>
        <p:spPr>
          <a:xfrm>
            <a:off x="164882" y="1264214"/>
            <a:ext cx="11743592" cy="8"/>
          </a:xfrm>
          <a:prstGeom prst="line">
            <a:avLst/>
          </a:prstGeom>
          <a:ln w="762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7" name="Gerade Verbindung 9"/>
          <p:cNvSpPr/>
          <p:nvPr/>
        </p:nvSpPr>
        <p:spPr>
          <a:xfrm>
            <a:off x="211973" y="6232609"/>
            <a:ext cx="11696501" cy="8"/>
          </a:xfrm>
          <a:prstGeom prst="line">
            <a:avLst/>
          </a:prstGeom>
          <a:ln w="762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1828800" y="22086"/>
            <a:ext cx="10079667" cy="1093277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23900" indent="-2667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2pPr>
            <a:lvl3pPr marL="1234438" indent="-320038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3pPr>
            <a:lvl4pPr marL="17272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4pPr>
            <a:lvl5pPr marL="21844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25"/>
          </a:xfrm>
          <a:prstGeom prst="rect">
            <a:avLst/>
          </a:prstGeom>
        </p:spPr>
        <p:txBody>
          <a:bodyPr anchor="b"/>
          <a:lstStyle>
            <a:lvl1pPr>
              <a:defRPr b="1">
                <a:solidFill>
                  <a:srgbClr val="000000"/>
                </a:solidFill>
              </a:defRPr>
            </a:lvl1pPr>
            <a:lvl2pPr>
              <a:defRPr b="1">
                <a:solidFill>
                  <a:srgbClr val="000000"/>
                </a:solidFill>
              </a:defRPr>
            </a:lvl2pPr>
            <a:lvl3pPr>
              <a:defRPr b="1">
                <a:solidFill>
                  <a:srgbClr val="000000"/>
                </a:solidFill>
              </a:defRPr>
            </a:lvl3pPr>
            <a:lvl4pPr>
              <a:defRPr b="1">
                <a:solidFill>
                  <a:srgbClr val="000000"/>
                </a:solidFill>
              </a:defRPr>
            </a:lvl4pPr>
            <a:lvl5pPr>
              <a:defRPr b="1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platzhalt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xfrm>
            <a:off x="1828800" y="22086"/>
            <a:ext cx="10079667" cy="1093277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1pPr>
            <a:lvl2pPr marL="718457" indent="-261257"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2pPr>
            <a:lvl3pPr marL="1219200" indent="-304800"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3pPr>
            <a:lvl4pPr marL="1737360" indent="-365760"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4pPr>
            <a:lvl5pPr marL="2194560" indent="-365760">
              <a:buSzPct val="100000"/>
              <a:buFont typeface="Arial"/>
              <a:buChar char="•"/>
              <a:defRPr sz="32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platzhalter 3"/>
          <p:cNvSpPr/>
          <p:nvPr>
            <p:ph type="body" sz="quarter" idx="21"/>
          </p:nvPr>
        </p:nvSpPr>
        <p:spPr>
          <a:xfrm>
            <a:off x="839778" y="2057400"/>
            <a:ext cx="3932259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Bildplatzhalter 2"/>
          <p:cNvSpPr/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xfrm>
            <a:off x="1828800" y="22086"/>
            <a:ext cx="10079667" cy="1093277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xfrm>
            <a:off x="211984" y="1446028"/>
            <a:ext cx="11696481" cy="4616461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1pPr>
            <a:lvl2pPr marL="723900" indent="-2667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2pPr>
            <a:lvl3pPr marL="1234438" indent="-320038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3pPr>
            <a:lvl4pPr marL="17272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4pPr>
            <a:lvl5pPr marL="2184400" indent="-355600">
              <a:buSzPct val="100000"/>
              <a:buFont typeface="Arial"/>
              <a:buChar char="•"/>
              <a:defRPr sz="2800">
                <a:solidFill>
                  <a:srgbClr val="000000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ti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6" descr="Bild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020" y="64614"/>
            <a:ext cx="1475780" cy="10932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Gerade Verbindung 8"/>
          <p:cNvSpPr/>
          <p:nvPr/>
        </p:nvSpPr>
        <p:spPr>
          <a:xfrm>
            <a:off x="164882" y="1264214"/>
            <a:ext cx="11743592" cy="8"/>
          </a:xfrm>
          <a:prstGeom prst="line">
            <a:avLst/>
          </a:prstGeom>
          <a:ln w="762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" name="Gerade Verbindung 9"/>
          <p:cNvSpPr/>
          <p:nvPr/>
        </p:nvSpPr>
        <p:spPr>
          <a:xfrm>
            <a:off x="211973" y="6232609"/>
            <a:ext cx="11696501" cy="8"/>
          </a:xfrm>
          <a:prstGeom prst="line">
            <a:avLst/>
          </a:prstGeom>
          <a:ln w="76200">
            <a:solidFill>
              <a:schemeClr val="accent1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831850" y="4589462"/>
            <a:ext cx="10515600" cy="15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11649852" y="6414760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400" u="none">
          <a:solidFill>
            <a:srgbClr val="888888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hyperlink" Target="https://github.com/ColwynGulliford/distgen" TargetMode="External"/><Relationship Id="rId6" Type="http://schemas.openxmlformats.org/officeDocument/2006/relationships/image" Target="../media/image13.png"/><Relationship Id="rId7" Type="http://schemas.openxmlformats.org/officeDocument/2006/relationships/hyperlink" Target="https://github.com/ColwynGulliford/lume-gpt" TargetMode="External"/><Relationship Id="rId8" Type="http://schemas.openxmlformats.org/officeDocument/2006/relationships/hyperlink" Target="https://www.lume.science" TargetMode="Externa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png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www.youtube.com/watch?v=4CugHYR-bQI&amp;t=65s" TargetMode="External"/><Relationship Id="rId3" Type="http://schemas.openxmlformats.org/officeDocument/2006/relationships/video" Target="https://www.youtube.com/embed/4CugHYR-bQI?feature=oembed" TargetMode="External"/><Relationship Id="rId4" Type="http://schemas.openxmlformats.org/officeDocument/2006/relationships/image" Target="../media/image4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www.xeleraresearch.com/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el 1"/>
          <p:cNvSpPr txBox="1"/>
          <p:nvPr>
            <p:ph type="ctrTitle"/>
          </p:nvPr>
        </p:nvSpPr>
        <p:spPr>
          <a:xfrm>
            <a:off x="-303855" y="1497396"/>
            <a:ext cx="12495859" cy="3249353"/>
          </a:xfrm>
          <a:prstGeom prst="rect">
            <a:avLst/>
          </a:prstGeom>
        </p:spPr>
        <p:txBody>
          <a:bodyPr/>
          <a:lstStyle/>
          <a:p>
            <a:pPr>
              <a:defRPr sz="4000"/>
            </a:pPr>
            <a:r>
              <a:t>Energy Recovery Linac Designs and Studies for Electron Cooling of Hadron Beams</a:t>
            </a:r>
            <a:br/>
            <a:br/>
            <a:r>
              <a:t>DoE Phase II SBIR</a:t>
            </a:r>
            <a:br/>
            <a:r>
              <a:t>October 4, 2022</a:t>
            </a:r>
          </a:p>
        </p:txBody>
      </p:sp>
      <p:sp>
        <p:nvSpPr>
          <p:cNvPr id="215" name="Untertitel 2"/>
          <p:cNvSpPr txBox="1"/>
          <p:nvPr>
            <p:ph type="subTitle" sz="half" idx="1"/>
          </p:nvPr>
        </p:nvSpPr>
        <p:spPr>
          <a:xfrm>
            <a:off x="-78356" y="5060260"/>
            <a:ext cx="12192007" cy="1655762"/>
          </a:xfrm>
          <a:prstGeom prst="rect">
            <a:avLst/>
          </a:prstGeom>
        </p:spPr>
        <p:txBody>
          <a:bodyPr/>
          <a:lstStyle/>
          <a:p>
            <a:pPr/>
            <a:r>
              <a:t>Val Kostroun (PI), Christopher Mayes, </a:t>
            </a:r>
            <a:r>
              <a:rPr u="sng"/>
              <a:t>Colwyn Gulliford</a:t>
            </a:r>
            <a:r>
              <a:t>, Nicholas Taylor, </a:t>
            </a:r>
          </a:p>
          <a:p>
            <a:pPr/>
            <a:r>
              <a:t>Bruce Dunham, Ralf Eichhorn, Joseph Conway, David Douglas</a:t>
            </a:r>
          </a:p>
        </p:txBody>
      </p:sp>
      <p:pic>
        <p:nvPicPr>
          <p:cNvPr id="21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9398" y="40882"/>
            <a:ext cx="3657604" cy="1143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54506" y="141977"/>
            <a:ext cx="2845487" cy="1041909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lide Number Placeholder 1"/>
          <p:cNvSpPr txBox="1"/>
          <p:nvPr>
            <p:ph type="sldNum" sz="quarter" idx="4294967295"/>
          </p:nvPr>
        </p:nvSpPr>
        <p:spPr>
          <a:xfrm>
            <a:off x="11727091" y="6414758"/>
            <a:ext cx="181378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 1"/>
          <p:cNvSpPr txBox="1"/>
          <p:nvPr>
            <p:ph type="title"/>
          </p:nvPr>
        </p:nvSpPr>
        <p:spPr>
          <a:xfrm>
            <a:off x="2359463" y="113526"/>
            <a:ext cx="10079671" cy="1093277"/>
          </a:xfrm>
          <a:prstGeom prst="rect">
            <a:avLst/>
          </a:prstGeom>
        </p:spPr>
        <p:txBody>
          <a:bodyPr/>
          <a:lstStyle/>
          <a:p>
            <a:pPr/>
            <a:r>
              <a:t>ERL Beam Dynamics Designs: Optics</a:t>
            </a:r>
          </a:p>
        </p:txBody>
      </p:sp>
      <p:pic>
        <p:nvPicPr>
          <p:cNvPr id="26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550" y="1416904"/>
            <a:ext cx="9900055" cy="4780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Mode B Analysis"/>
          <p:cNvSpPr txBox="1"/>
          <p:nvPr/>
        </p:nvSpPr>
        <p:spPr>
          <a:xfrm>
            <a:off x="2188777" y="368048"/>
            <a:ext cx="458212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Distgen and LUME-GPT</a:t>
            </a:r>
          </a:p>
        </p:txBody>
      </p:sp>
      <p:pic>
        <p:nvPicPr>
          <p:cNvPr id="271" name="Screen Shot 2022-10-03 at 9.15.32 PM.png" descr="Screen Shot 2022-10-03 at 9.15.3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170" y="2206906"/>
            <a:ext cx="2065967" cy="1911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Screen Shot 2022-10-03 at 9.16.17 PM.png" descr="Screen Shot 2022-10-03 at 9.16.1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8885" y="2206906"/>
            <a:ext cx="3009696" cy="1911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Screen Shot 2022-10-03 at 9.18.07 PM.png" descr="Screen Shot 2022-10-03 at 9.18.0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5072" y="4319312"/>
            <a:ext cx="2362164" cy="1559814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Distgen: Python code for generating initial particles"/>
          <p:cNvSpPr txBox="1"/>
          <p:nvPr/>
        </p:nvSpPr>
        <p:spPr>
          <a:xfrm>
            <a:off x="916309" y="1635036"/>
            <a:ext cx="5314052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Distgen: Python code for generating initial particles </a:t>
            </a:r>
          </a:p>
        </p:txBody>
      </p:sp>
      <p:sp>
        <p:nvSpPr>
          <p:cNvPr id="275" name="- Standard distribution types…"/>
          <p:cNvSpPr txBox="1"/>
          <p:nvPr/>
        </p:nvSpPr>
        <p:spPr>
          <a:xfrm>
            <a:off x="2673353" y="4215300"/>
            <a:ext cx="4373421" cy="176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- Standard distribution types</a:t>
            </a:r>
          </a:p>
          <a:p>
            <a:pPr/>
            <a:r>
              <a:t>- Low-discrepancy (Hammersley, etc)</a:t>
            </a:r>
          </a:p>
          <a:p>
            <a:pPr/>
            <a:r>
              <a:t>- Pseudo random generation (“rand”)</a:t>
            </a:r>
          </a:p>
          <a:p>
            <a:pPr/>
            <a:r>
              <a:t>- Output to GPT, ASTRA, h5 (Bmad), etc</a:t>
            </a:r>
          </a:p>
          <a:p>
            <a:pPr/>
          </a:p>
          <a:p>
            <a:pPr/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https://github.com/ColwynGulliford/distgen</a:t>
            </a:r>
          </a:p>
        </p:txBody>
      </p:sp>
      <p:sp>
        <p:nvSpPr>
          <p:cNvPr id="276" name="LUME-GPT: Python wrapper for running and…"/>
          <p:cNvSpPr txBox="1"/>
          <p:nvPr/>
        </p:nvSpPr>
        <p:spPr>
          <a:xfrm>
            <a:off x="7210118" y="1601588"/>
            <a:ext cx="4652920" cy="120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LUME-GPT: Python wrapper for running and </a:t>
            </a:r>
          </a:p>
          <a:p>
            <a:pPr/>
            <a:r>
              <a:t>displaying GPT simulations</a:t>
            </a:r>
          </a:p>
          <a:p>
            <a:pPr/>
            <a:r>
              <a:t>- Generate GPT lattice files </a:t>
            </a:r>
          </a:p>
          <a:p>
            <a:pPr/>
            <a:r>
              <a:t>- Plot lattice layouts</a:t>
            </a:r>
          </a:p>
        </p:txBody>
      </p:sp>
      <p:pic>
        <p:nvPicPr>
          <p:cNvPr id="277" name="Screen Shot 2022-04-25 at 9.37.17 PM.png" descr="Screen Shot 2022-04-25 at 9.37.17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37596" y="2733183"/>
            <a:ext cx="3972626" cy="2409030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https://github.com/ColwynGulliford/lume-gpt"/>
          <p:cNvSpPr txBox="1"/>
          <p:nvPr/>
        </p:nvSpPr>
        <p:spPr>
          <a:xfrm>
            <a:off x="7261073" y="5029983"/>
            <a:ext cx="4525672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rPr>
              <a:t>https://github.com/ColwynGulliford/lume-gpt</a:t>
            </a:r>
          </a:p>
        </p:txBody>
      </p:sp>
      <p:sp>
        <p:nvSpPr>
          <p:cNvPr id="279" name="Part of larger ecosystem:…"/>
          <p:cNvSpPr txBox="1"/>
          <p:nvPr/>
        </p:nvSpPr>
        <p:spPr>
          <a:xfrm>
            <a:off x="8098468" y="5472546"/>
            <a:ext cx="2670641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Part of larger ecosystem:</a:t>
            </a:r>
          </a:p>
          <a:p>
            <a:pPr/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 invalidUrl="" action="" tgtFrame="" tooltip="" history="1" highlightClick="0" endSnd="0"/>
              </a:rPr>
              <a:t>https://www.lume.science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Mode B Analysis"/>
          <p:cNvSpPr txBox="1"/>
          <p:nvPr/>
        </p:nvSpPr>
        <p:spPr>
          <a:xfrm>
            <a:off x="2188777" y="368048"/>
            <a:ext cx="797114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GPT:Bmad Hybrid Injector + Merger Model</a:t>
            </a:r>
          </a:p>
        </p:txBody>
      </p:sp>
      <p:sp>
        <p:nvSpPr>
          <p:cNvPr id="282" name="Optimize GPT:Bmad Hybrid"/>
          <p:cNvSpPr txBox="1"/>
          <p:nvPr/>
        </p:nvSpPr>
        <p:spPr>
          <a:xfrm>
            <a:off x="1812361" y="1601584"/>
            <a:ext cx="2069338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GPT Injector Model</a:t>
            </a:r>
          </a:p>
        </p:txBody>
      </p:sp>
      <p:pic>
        <p:nvPicPr>
          <p:cNvPr id="283" name="Screen Shot 2022-04-25 at 9.37.17 PM.png" descr="Screen Shot 2022-04-25 at 9.37.1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79" y="2065664"/>
            <a:ext cx="5549904" cy="3365502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Bmad: MG:LA"/>
          <p:cNvSpPr txBox="1"/>
          <p:nvPr/>
        </p:nvSpPr>
        <p:spPr>
          <a:xfrm>
            <a:off x="7263340" y="1315725"/>
            <a:ext cx="2982064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Bmad Merger + Linac Model</a:t>
            </a:r>
          </a:p>
        </p:txBody>
      </p:sp>
      <p:sp>
        <p:nvSpPr>
          <p:cNvPr id="285" name="Bmad: MG:LA"/>
          <p:cNvSpPr txBox="1"/>
          <p:nvPr/>
        </p:nvSpPr>
        <p:spPr>
          <a:xfrm>
            <a:off x="5562184" y="3280736"/>
            <a:ext cx="6457163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Optimize emittance vs. bunch length after 1st linac cryomodule</a:t>
            </a:r>
          </a:p>
        </p:txBody>
      </p:sp>
      <p:sp>
        <p:nvSpPr>
          <p:cNvPr id="286" name="Line"/>
          <p:cNvSpPr/>
          <p:nvPr/>
        </p:nvSpPr>
        <p:spPr>
          <a:xfrm flipH="1" flipV="1">
            <a:off x="10972792" y="2592278"/>
            <a:ext cx="346238" cy="688460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87" name="Screen Shot 2022-04-25 at 10.16.25 PM.png" descr="Screen Shot 2022-04-25 at 10.16.2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92161" y="3620908"/>
            <a:ext cx="3727986" cy="249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1" descr="Picture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95794" y="1625250"/>
            <a:ext cx="4577001" cy="14854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Mode B Analysis"/>
          <p:cNvSpPr txBox="1"/>
          <p:nvPr/>
        </p:nvSpPr>
        <p:spPr>
          <a:xfrm>
            <a:off x="2188776" y="368047"/>
            <a:ext cx="825477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Impact-T Injector: 10 Million particle tracking</a:t>
            </a:r>
          </a:p>
        </p:txBody>
      </p:sp>
      <p:pic>
        <p:nvPicPr>
          <p:cNvPr id="29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3607" y="1486142"/>
            <a:ext cx="9144001" cy="457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70688" y="1285637"/>
            <a:ext cx="3856176" cy="2570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35826" y="3580450"/>
            <a:ext cx="3856174" cy="25707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Mode B Analysis"/>
          <p:cNvSpPr txBox="1"/>
          <p:nvPr/>
        </p:nvSpPr>
        <p:spPr>
          <a:xfrm>
            <a:off x="2188778" y="368047"/>
            <a:ext cx="796050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Multipass Linac Optics: Mode A (150 MeV)</a:t>
            </a:r>
          </a:p>
        </p:txBody>
      </p:sp>
      <p:pic>
        <p:nvPicPr>
          <p:cNvPr id="2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3889" y="1384749"/>
            <a:ext cx="9974320" cy="4311859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Straight Arrow Connector 5"/>
          <p:cNvSpPr/>
          <p:nvPr/>
        </p:nvSpPr>
        <p:spPr>
          <a:xfrm flipV="1">
            <a:off x="1951837" y="5612522"/>
            <a:ext cx="623201" cy="714708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9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2528" y="5655862"/>
            <a:ext cx="1831166" cy="1202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674" y="5627137"/>
            <a:ext cx="1831165" cy="1214503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traight Arrow Connector 5"/>
          <p:cNvSpPr/>
          <p:nvPr/>
        </p:nvSpPr>
        <p:spPr>
          <a:xfrm flipH="1" flipV="1">
            <a:off x="10664911" y="5473251"/>
            <a:ext cx="486568" cy="182615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Mode B Analysis"/>
          <p:cNvSpPr txBox="1"/>
          <p:nvPr/>
        </p:nvSpPr>
        <p:spPr>
          <a:xfrm>
            <a:off x="2188778" y="368047"/>
            <a:ext cx="74718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Beam Tracking, Mode A (100k particles)</a:t>
            </a:r>
          </a:p>
        </p:txBody>
      </p:sp>
      <p:pic>
        <p:nvPicPr>
          <p:cNvPr id="30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0656" y="2334055"/>
            <a:ext cx="3891344" cy="2624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4725" y="2344191"/>
            <a:ext cx="3982550" cy="2614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716" y="2315664"/>
            <a:ext cx="3942011" cy="2614500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TextBox 5"/>
          <p:cNvSpPr txBox="1"/>
          <p:nvPr/>
        </p:nvSpPr>
        <p:spPr>
          <a:xfrm>
            <a:off x="747444" y="1917805"/>
            <a:ext cx="2746543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LA.CRMOD01.Mar.END\1</a:t>
            </a:r>
          </a:p>
        </p:txBody>
      </p:sp>
      <p:sp>
        <p:nvSpPr>
          <p:cNvPr id="307" name="TextBox 7"/>
          <p:cNvSpPr txBox="1"/>
          <p:nvPr/>
        </p:nvSpPr>
        <p:spPr>
          <a:xfrm>
            <a:off x="4629672" y="1917805"/>
            <a:ext cx="2695978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LA.Mar.END\1 (150 MeV)</a:t>
            </a:r>
          </a:p>
        </p:txBody>
      </p:sp>
      <p:sp>
        <p:nvSpPr>
          <p:cNvPr id="308" name="TextBox 8"/>
          <p:cNvSpPr txBox="1"/>
          <p:nvPr/>
        </p:nvSpPr>
        <p:spPr>
          <a:xfrm>
            <a:off x="9013941" y="1917805"/>
            <a:ext cx="2441706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LA.Mar.END\2 (6 MeV)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Mode B Analysis"/>
          <p:cNvSpPr txBox="1"/>
          <p:nvPr/>
        </p:nvSpPr>
        <p:spPr>
          <a:xfrm>
            <a:off x="2188778" y="368047"/>
            <a:ext cx="74718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Beam Tracking, Mode A (100k particles)</a:t>
            </a:r>
          </a:p>
        </p:txBody>
      </p:sp>
      <p:pic>
        <p:nvPicPr>
          <p:cNvPr id="3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6055" y="1476325"/>
            <a:ext cx="10003222" cy="45984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Mode B Analysis"/>
          <p:cNvSpPr txBox="1"/>
          <p:nvPr/>
        </p:nvSpPr>
        <p:spPr>
          <a:xfrm>
            <a:off x="2188778" y="368047"/>
            <a:ext cx="747183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Beam Tracking, Mode A (100k particles)</a:t>
            </a:r>
          </a:p>
        </p:txBody>
      </p:sp>
      <p:pic>
        <p:nvPicPr>
          <p:cNvPr id="31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781" y="1433234"/>
            <a:ext cx="10132543" cy="4596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Box 5"/>
          <p:cNvSpPr txBox="1"/>
          <p:nvPr/>
        </p:nvSpPr>
        <p:spPr>
          <a:xfrm>
            <a:off x="4016409" y="260732"/>
            <a:ext cx="5666837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4000"/>
            </a:lvl1pPr>
          </a:lstStyle>
          <a:p>
            <a:pPr/>
            <a:r>
              <a:t>Incorporating Precooler: </a:t>
            </a:r>
          </a:p>
        </p:txBody>
      </p:sp>
      <p:sp>
        <p:nvSpPr>
          <p:cNvPr id="317" name="Slide Number Placeholder 1"/>
          <p:cNvSpPr txBox="1"/>
          <p:nvPr>
            <p:ph type="sldNum" sz="quarter" idx="4294967295"/>
          </p:nvPr>
        </p:nvSpPr>
        <p:spPr>
          <a:xfrm>
            <a:off x="11649850" y="6414758"/>
            <a:ext cx="258620" cy="2483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25" name="Group 3"/>
          <p:cNvGrpSpPr/>
          <p:nvPr/>
        </p:nvGrpSpPr>
        <p:grpSpPr>
          <a:xfrm>
            <a:off x="143302" y="3534444"/>
            <a:ext cx="8727920" cy="2615760"/>
            <a:chOff x="-1" y="0"/>
            <a:chExt cx="8727919" cy="2615758"/>
          </a:xfrm>
        </p:grpSpPr>
        <p:sp>
          <p:nvSpPr>
            <p:cNvPr id="318" name="TextBox 4"/>
            <p:cNvSpPr txBox="1"/>
            <p:nvPr/>
          </p:nvSpPr>
          <p:spPr>
            <a:xfrm>
              <a:off x="-2" y="-1"/>
              <a:ext cx="4103375" cy="7607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sz="2400" u="sng"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t>Combined SHC with Precooler</a:t>
              </a:r>
            </a:p>
            <a:p>
              <a:pPr>
                <a:defRPr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t>(197 MHz SRF injector)</a:t>
              </a:r>
            </a:p>
          </p:txBody>
        </p:sp>
        <p:grpSp>
          <p:nvGrpSpPr>
            <p:cNvPr id="324" name="Group 5"/>
            <p:cNvGrpSpPr/>
            <p:nvPr/>
          </p:nvGrpSpPr>
          <p:grpSpPr>
            <a:xfrm>
              <a:off x="610319" y="1113396"/>
              <a:ext cx="8117600" cy="1502362"/>
              <a:chOff x="-1" y="-1"/>
              <a:chExt cx="8117599" cy="1502361"/>
            </a:xfrm>
          </p:grpSpPr>
          <p:grpSp>
            <p:nvGrpSpPr>
              <p:cNvPr id="321" name="Group 6"/>
              <p:cNvGrpSpPr/>
              <p:nvPr/>
            </p:nvGrpSpPr>
            <p:grpSpPr>
              <a:xfrm>
                <a:off x="-2" y="-2"/>
                <a:ext cx="8117600" cy="1392595"/>
                <a:chOff x="0" y="0"/>
                <a:chExt cx="8117599" cy="1392594"/>
              </a:xfrm>
            </p:grpSpPr>
            <p:pic>
              <p:nvPicPr>
                <p:cNvPr id="319" name="Picture 9" descr="Picture 9"/>
                <p:cNvPicPr>
                  <a:picLocks noChangeAspect="1"/>
                </p:cNvPicPr>
                <p:nvPr/>
              </p:nvPicPr>
              <p:blipFill>
                <a:blip r:embed="rId2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8117600" cy="139259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20" name="Picture 10" descr="Picture 10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3329561" y="123458"/>
                  <a:ext cx="406570" cy="58882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322" name="Picture 7" descr="Picture 7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39147" t="0" r="37191" b="0"/>
              <a:stretch>
                <a:fillRect/>
              </a:stretch>
            </p:blipFill>
            <p:spPr>
              <a:xfrm>
                <a:off x="4067440" y="1037285"/>
                <a:ext cx="372135" cy="46507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3" name="Picture 8" descr="Picture 8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486744" y="1064911"/>
                <a:ext cx="372134" cy="3256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29" name="Group 11"/>
          <p:cNvGrpSpPr/>
          <p:nvPr/>
        </p:nvGrpSpPr>
        <p:grpSpPr>
          <a:xfrm>
            <a:off x="195490" y="1274876"/>
            <a:ext cx="7374113" cy="2336329"/>
            <a:chOff x="0" y="-1"/>
            <a:chExt cx="7374112" cy="2336328"/>
          </a:xfrm>
        </p:grpSpPr>
        <p:pic>
          <p:nvPicPr>
            <p:cNvPr id="326" name="Picture 12" descr="Picture 12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38447" y="787536"/>
              <a:ext cx="6835666" cy="14979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7" name="TextBox 13"/>
            <p:cNvSpPr txBox="1"/>
            <p:nvPr/>
          </p:nvSpPr>
          <p:spPr>
            <a:xfrm>
              <a:off x="0" y="-2"/>
              <a:ext cx="3702905" cy="760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>
                <a:defRPr sz="2400" u="sng"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t>SHC only: 591 MHz Injector</a:t>
              </a:r>
            </a:p>
            <a:p>
              <a:pPr>
                <a:defRPr sz="24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t>(591 MHz SRF injector)</a:t>
              </a:r>
            </a:p>
          </p:txBody>
        </p:sp>
        <p:pic>
          <p:nvPicPr>
            <p:cNvPr id="328" name="Picture 14" descr="Picture 1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154097" y="1978382"/>
              <a:ext cx="677536" cy="357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0" name="TextBox 19"/>
          <p:cNvSpPr txBox="1"/>
          <p:nvPr/>
        </p:nvSpPr>
        <p:spPr>
          <a:xfrm>
            <a:off x="506783" y="2560448"/>
            <a:ext cx="2039982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Ballistic compression</a:t>
            </a:r>
          </a:p>
        </p:txBody>
      </p:sp>
      <p:sp>
        <p:nvSpPr>
          <p:cNvPr id="331" name="TextBox 21"/>
          <p:cNvSpPr txBox="1"/>
          <p:nvPr/>
        </p:nvSpPr>
        <p:spPr>
          <a:xfrm>
            <a:off x="2444530" y="4540691"/>
            <a:ext cx="2068779" cy="333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Chicane compression</a:t>
            </a:r>
          </a:p>
        </p:txBody>
      </p:sp>
      <p:sp>
        <p:nvSpPr>
          <p:cNvPr id="332" name="Also requires significant modifications to cooling section"/>
          <p:cNvSpPr txBox="1"/>
          <p:nvPr/>
        </p:nvSpPr>
        <p:spPr>
          <a:xfrm>
            <a:off x="8012355" y="3103881"/>
            <a:ext cx="3959886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Also requires significant modifications to cooling section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Mode B Analysis"/>
          <p:cNvSpPr txBox="1"/>
          <p:nvPr/>
        </p:nvSpPr>
        <p:spPr>
          <a:xfrm>
            <a:off x="2188776" y="368048"/>
            <a:ext cx="920962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Impact-T New Injector: 10 Million particle tracking</a:t>
            </a:r>
          </a:p>
        </p:txBody>
      </p:sp>
      <p:pic>
        <p:nvPicPr>
          <p:cNvPr id="33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49" y="1417441"/>
            <a:ext cx="6403413" cy="4517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5583" y="3878093"/>
            <a:ext cx="2797324" cy="2143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83597" y="1525739"/>
            <a:ext cx="2901296" cy="2128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/>
          <p:nvPr>
            <p:ph type="title"/>
          </p:nvPr>
        </p:nvSpPr>
        <p:spPr>
          <a:xfrm>
            <a:off x="2220629" y="116844"/>
            <a:ext cx="8634726" cy="1093277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/>
            <a:r>
              <a:t>Outline</a:t>
            </a:r>
          </a:p>
        </p:txBody>
      </p:sp>
      <p:sp>
        <p:nvSpPr>
          <p:cNvPr id="221" name="Text Placeholder 2"/>
          <p:cNvSpPr txBox="1"/>
          <p:nvPr>
            <p:ph type="body" idx="1"/>
          </p:nvPr>
        </p:nvSpPr>
        <p:spPr>
          <a:xfrm>
            <a:off x="211983" y="1446028"/>
            <a:ext cx="11696483" cy="4616461"/>
          </a:xfrm>
          <a:prstGeom prst="rect">
            <a:avLst/>
          </a:prstGeom>
        </p:spPr>
        <p:txBody>
          <a:bodyPr/>
          <a:lstStyle/>
          <a:p>
            <a:pPr marL="228599" indent="-228599">
              <a:lnSpc>
                <a:spcPct val="72000"/>
              </a:lnSpc>
              <a:defRPr sz="3000"/>
            </a:pPr>
            <a:r>
              <a:t>Xelera Background</a:t>
            </a:r>
          </a:p>
          <a:p>
            <a:pPr marL="228599" indent="-228599">
              <a:lnSpc>
                <a:spcPct val="72000"/>
              </a:lnSpc>
              <a:defRPr sz="3000"/>
            </a:pPr>
            <a:r>
              <a:t>EIC Cooler ERL Specs and Layout</a:t>
            </a:r>
          </a:p>
          <a:p>
            <a:pPr marL="228599" indent="-228599">
              <a:lnSpc>
                <a:spcPct val="72000"/>
              </a:lnSpc>
              <a:defRPr sz="3000"/>
            </a:pPr>
            <a:r>
              <a:t>Design Details</a:t>
            </a:r>
          </a:p>
          <a:p>
            <a:pPr marL="228599" indent="-228599">
              <a:lnSpc>
                <a:spcPct val="72000"/>
              </a:lnSpc>
              <a:defRPr sz="3000"/>
            </a:pPr>
            <a:r>
              <a:t>Next steps: Precooler</a:t>
            </a:r>
          </a:p>
          <a:p>
            <a:pPr marL="228599" indent="-228599">
              <a:lnSpc>
                <a:spcPct val="72000"/>
              </a:lnSpc>
              <a:defRPr sz="3000"/>
            </a:pPr>
            <a:r>
              <a:t>Conclusion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Mode B Analysis"/>
          <p:cNvSpPr txBox="1"/>
          <p:nvPr/>
        </p:nvSpPr>
        <p:spPr>
          <a:xfrm>
            <a:off x="2188776" y="368048"/>
            <a:ext cx="920962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Impact-T New Injector: 10 Million particle tracking</a:t>
            </a:r>
          </a:p>
        </p:txBody>
      </p:sp>
      <p:pic>
        <p:nvPicPr>
          <p:cNvPr id="34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49" y="1417441"/>
            <a:ext cx="6403413" cy="4517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Screen Shot 2022-08-22 at 8.39.36 PM.png" descr="Screen Shot 2022-08-22 at 8.39.3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23724" y="1776621"/>
            <a:ext cx="5491166" cy="1959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35583" y="3878093"/>
            <a:ext cx="2797324" cy="2143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Mode B Analysis"/>
          <p:cNvSpPr txBox="1"/>
          <p:nvPr/>
        </p:nvSpPr>
        <p:spPr>
          <a:xfrm>
            <a:off x="2188777" y="368049"/>
            <a:ext cx="302278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Updated Layout</a:t>
            </a:r>
          </a:p>
        </p:txBody>
      </p:sp>
      <p:pic>
        <p:nvPicPr>
          <p:cNvPr id="345" name="Top View Whole Ring.png" descr="Top View Whole R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8101" y="1601585"/>
            <a:ext cx="7619515" cy="4285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Mode B Analysis"/>
          <p:cNvSpPr txBox="1"/>
          <p:nvPr/>
        </p:nvSpPr>
        <p:spPr>
          <a:xfrm>
            <a:off x="2188777" y="368049"/>
            <a:ext cx="302278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Updated Layout</a:t>
            </a:r>
          </a:p>
        </p:txBody>
      </p:sp>
      <p:pic>
        <p:nvPicPr>
          <p:cNvPr id="348" name="Top View Whole Ring.png" descr="Top View Whole Rin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7752" y="1601585"/>
            <a:ext cx="7619517" cy="4285979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Oval"/>
          <p:cNvSpPr/>
          <p:nvPr/>
        </p:nvSpPr>
        <p:spPr>
          <a:xfrm>
            <a:off x="9818329" y="3390831"/>
            <a:ext cx="256441" cy="215069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350" name="Injector.png" descr="Injecto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110" y="1537157"/>
            <a:ext cx="6726554" cy="3783687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Rectangle"/>
          <p:cNvSpPr/>
          <p:nvPr/>
        </p:nvSpPr>
        <p:spPr>
          <a:xfrm>
            <a:off x="261174" y="1549856"/>
            <a:ext cx="6750426" cy="375828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352" name="Line"/>
          <p:cNvSpPr/>
          <p:nvPr/>
        </p:nvSpPr>
        <p:spPr>
          <a:xfrm flipH="1" flipV="1">
            <a:off x="6763028" y="1381322"/>
            <a:ext cx="3248754" cy="2024822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53" name="Line"/>
          <p:cNvSpPr/>
          <p:nvPr/>
        </p:nvSpPr>
        <p:spPr>
          <a:xfrm flipH="1">
            <a:off x="6994697" y="3605364"/>
            <a:ext cx="3010194" cy="1692782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54" name="Rectangle"/>
          <p:cNvSpPr/>
          <p:nvPr/>
        </p:nvSpPr>
        <p:spPr>
          <a:xfrm>
            <a:off x="6153286" y="1319019"/>
            <a:ext cx="1270002" cy="2150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Mode B Analysis"/>
          <p:cNvSpPr txBox="1"/>
          <p:nvPr/>
        </p:nvSpPr>
        <p:spPr>
          <a:xfrm>
            <a:off x="1954840" y="357251"/>
            <a:ext cx="967798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chemeClr val="accent5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https://www.youtube.com/watch?v=4CugHYR-bQI&amp;t=65s</a:t>
            </a:r>
          </a:p>
        </p:txBody>
      </p:sp>
      <p:pic>
        <p:nvPicPr>
          <p:cNvPr id="357" name="ERL 2022 v1" descr="ERL 2022 v1"/>
          <p:cNvPicPr>
            <a:picLocks noChangeAspect="0"/>
          </p:cNvPicPr>
          <p:nvPr>
            <a:videoFile xmlns:mc="http://schemas.openxmlformats.org/markup-compatibility/2006" xmlns:aiw="http://developer.apple.com/namespaces/iwork" r:link="rId3" mc:Ignorable="aiw" aiw:title="ERL 2022 v1" aiw:author="Xelera Research LLC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68675" y="1370545"/>
            <a:ext cx="8454650" cy="475574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357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3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Mode B Analysis"/>
          <p:cNvSpPr txBox="1"/>
          <p:nvPr/>
        </p:nvSpPr>
        <p:spPr>
          <a:xfrm>
            <a:off x="2201135" y="368048"/>
            <a:ext cx="234645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Conclusions</a:t>
            </a:r>
          </a:p>
        </p:txBody>
      </p:sp>
      <p:sp>
        <p:nvSpPr>
          <p:cNvPr id="360" name="Xelera has:…"/>
          <p:cNvSpPr txBox="1"/>
          <p:nvPr/>
        </p:nvSpPr>
        <p:spPr>
          <a:xfrm>
            <a:off x="992099" y="1578617"/>
            <a:ext cx="10408540" cy="3647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 sz="2300"/>
            </a:pPr>
            <a:r>
              <a:t>Produced an initial closed lattice for EIC ERL cooler.</a:t>
            </a:r>
          </a:p>
          <a:p>
            <a:pPr marL="180472" indent="-180472">
              <a:buSzPct val="100000"/>
              <a:buChar char="•"/>
              <a:defRPr sz="2300"/>
            </a:pPr>
          </a:p>
          <a:p>
            <a:pPr marL="180472" indent="-180472">
              <a:buSzPct val="100000"/>
              <a:buChar char="•"/>
              <a:defRPr sz="2300"/>
            </a:pPr>
            <a:r>
              <a:t>Used this as the basis for further studies (e.g. tolerances, start-to-end, BBU).</a:t>
            </a:r>
          </a:p>
          <a:p>
            <a:pPr marL="180472" indent="-180472">
              <a:buSzPct val="100000"/>
              <a:buChar char="•"/>
              <a:defRPr sz="2300"/>
            </a:pPr>
          </a:p>
          <a:p>
            <a:pPr marL="180472" indent="-180472">
              <a:buSzPct val="100000"/>
              <a:buChar char="•"/>
              <a:defRPr sz="2300"/>
            </a:pPr>
            <a:r>
              <a:t>Incorporating major changes into the design (precooler and new cooling section design).</a:t>
            </a:r>
          </a:p>
          <a:p>
            <a:pPr>
              <a:defRPr b="1" i="1" sz="2300"/>
            </a:pPr>
          </a:p>
          <a:p>
            <a:pPr>
              <a:defRPr b="1" i="1" sz="2300"/>
            </a:pPr>
            <a:r>
              <a:t>Thank you to our colleagues at BNL/JLAB/Cornell</a:t>
            </a:r>
          </a:p>
          <a:p>
            <a:pPr>
              <a:defRPr b="1" i="1" sz="2300"/>
            </a:pPr>
          </a:p>
          <a:p>
            <a:pPr>
              <a:defRPr b="1" i="1" sz="2300"/>
            </a:pPr>
            <a:r>
              <a:t>Thank you ERL’22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/>
          <p:nvPr>
            <p:ph type="title"/>
          </p:nvPr>
        </p:nvSpPr>
        <p:spPr>
          <a:xfrm>
            <a:off x="2220629" y="116844"/>
            <a:ext cx="8634726" cy="1093277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/>
            <a:r>
              <a:t>Xelera Research LLC: Company Overview</a:t>
            </a:r>
          </a:p>
        </p:txBody>
      </p:sp>
      <p:sp>
        <p:nvSpPr>
          <p:cNvPr id="226" name="Text Placeholder 2"/>
          <p:cNvSpPr txBox="1"/>
          <p:nvPr>
            <p:ph type="body" idx="1"/>
          </p:nvPr>
        </p:nvSpPr>
        <p:spPr>
          <a:xfrm>
            <a:off x="211983" y="1446028"/>
            <a:ext cx="11696483" cy="4616461"/>
          </a:xfrm>
          <a:prstGeom prst="rect">
            <a:avLst/>
          </a:prstGeom>
        </p:spPr>
        <p:txBody>
          <a:bodyPr/>
          <a:lstStyle/>
          <a:p>
            <a:pPr marL="221741" indent="-221741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Formed in 2013 by 5 partners – 150+ years of accelerator design expertise</a:t>
            </a:r>
          </a:p>
          <a:p>
            <a:pPr marL="221741" indent="-221741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Most of Xelera came from the Cornell ERL development team, who designed and built the world’s highest current, high brightness photoinjector, which evolved into significant component of CBETA</a:t>
            </a:r>
          </a:p>
          <a:p>
            <a:pPr marL="221741" indent="-221741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Now at 10 total employees</a:t>
            </a:r>
          </a:p>
          <a:p>
            <a:pPr marL="221741" indent="-221741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Focus Areas:</a:t>
            </a:r>
          </a:p>
          <a:p>
            <a:pPr lvl="1" marL="702183" indent="-258699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Accelerator design &amp; simulations (EIC magnetized injector design, EIC Cooler)</a:t>
            </a:r>
          </a:p>
          <a:p>
            <a:pPr lvl="1" marL="702183" indent="-258699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Radiation physics consulting  (ASU BioDesign C safety systems design)</a:t>
            </a:r>
          </a:p>
          <a:p>
            <a:pPr lvl="1" marL="702183" indent="-258699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Accelerator hardware:</a:t>
            </a:r>
          </a:p>
          <a:p>
            <a:pPr lvl="2" marL="1197404" indent="-310435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Electron &amp; X-ray beam stops (ASU Graves Lab)</a:t>
            </a:r>
          </a:p>
          <a:p>
            <a:pPr lvl="2" marL="1197404" indent="-310435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Cathode transport systems (ASU Karkare Lab)</a:t>
            </a:r>
          </a:p>
          <a:p>
            <a:pPr lvl="2" marL="1197404" indent="-310435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Vacuum system designs, coatings (JLab, Poelker)</a:t>
            </a:r>
          </a:p>
          <a:p>
            <a:pPr lvl="2" marL="1197404" indent="-310435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Higher Order Mode loads (HZB, Germany)</a:t>
            </a:r>
          </a:p>
          <a:p>
            <a:pPr lvl="2" marL="1197404" indent="-310435" defTabSz="886967">
              <a:lnSpc>
                <a:spcPct val="72000"/>
              </a:lnSpc>
              <a:spcBef>
                <a:spcPts val="900"/>
              </a:spcBef>
              <a:defRPr sz="2000"/>
            </a:pPr>
            <a:r>
              <a:t>Electron source design and fabrication (JLEIC Cooler Magnetized Gun)</a:t>
            </a:r>
          </a:p>
        </p:txBody>
      </p:sp>
      <p:sp>
        <p:nvSpPr>
          <p:cNvPr id="227" name="TextBox 3"/>
          <p:cNvSpPr txBox="1"/>
          <p:nvPr/>
        </p:nvSpPr>
        <p:spPr>
          <a:xfrm>
            <a:off x="3221371" y="6273229"/>
            <a:ext cx="4870010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defRPr>
            </a:pPr>
            <a:r>
              <a:rPr>
                <a:hlinkClick r:id="rId3" invalidUrl="" action="" tgtFrame="" tooltip="" history="1" highlightClick="0" endSnd="0"/>
              </a:rPr>
              <a:t>www.</a:t>
            </a:r>
            <a:r>
              <a:rPr>
                <a:hlinkClick r:id="rId3" invalidUrl="" action="" tgtFrame="" tooltip="" history="1" highlightClick="0" endSnd="0"/>
              </a:rPr>
              <a:t>X</a:t>
            </a:r>
            <a:r>
              <a:rPr>
                <a:hlinkClick r:id="rId3" invalidUrl="" action="" tgtFrame="" tooltip="" history="1" highlightClick="0" endSnd="0"/>
              </a:rPr>
              <a:t>eleraResearch.com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1"/>
          <p:cNvSpPr txBox="1"/>
          <p:nvPr>
            <p:ph type="title"/>
          </p:nvPr>
        </p:nvSpPr>
        <p:spPr>
          <a:xfrm>
            <a:off x="2427608" y="105434"/>
            <a:ext cx="7201914" cy="1093277"/>
          </a:xfrm>
          <a:prstGeom prst="rect">
            <a:avLst/>
          </a:prstGeom>
        </p:spPr>
        <p:txBody>
          <a:bodyPr/>
          <a:lstStyle>
            <a:lvl1pPr>
              <a:defRPr sz="3900"/>
            </a:lvl1pPr>
          </a:lstStyle>
          <a:p>
            <a:pPr/>
            <a:r>
              <a:t>Project Technical Objectives</a:t>
            </a:r>
          </a:p>
        </p:txBody>
      </p:sp>
      <p:sp>
        <p:nvSpPr>
          <p:cNvPr id="232" name="Text Placeholder 2"/>
          <p:cNvSpPr txBox="1"/>
          <p:nvPr>
            <p:ph type="body" idx="1"/>
          </p:nvPr>
        </p:nvSpPr>
        <p:spPr>
          <a:xfrm>
            <a:off x="211981" y="1446028"/>
            <a:ext cx="11780326" cy="4616461"/>
          </a:xfrm>
          <a:prstGeom prst="rect">
            <a:avLst/>
          </a:prstGeom>
        </p:spPr>
        <p:txBody>
          <a:bodyPr/>
          <a:lstStyle/>
          <a:p>
            <a:pPr marL="185196" indent="-185196" defTabSz="740793">
              <a:spcBef>
                <a:spcPts val="600"/>
              </a:spcBef>
              <a:defRPr b="1" sz="1746"/>
            </a:pPr>
            <a:r>
              <a:t>ERL Beam Dynamics Designs Satisfying Specifications for CeC of the EIC</a:t>
            </a:r>
            <a:endParaRPr i="1"/>
          </a:p>
          <a:p>
            <a:pPr lvl="1" marL="571027" indent="-185196" defTabSz="740793">
              <a:spcBef>
                <a:spcPts val="600"/>
              </a:spcBef>
              <a:defRPr sz="1746"/>
            </a:pPr>
            <a:r>
              <a:t>Optimized lattice from cathode to beam stop</a:t>
            </a:r>
          </a:p>
          <a:p>
            <a:pPr lvl="1" marL="571027" indent="-185196" defTabSz="740793">
              <a:spcBef>
                <a:spcPts val="600"/>
              </a:spcBef>
              <a:defRPr sz="1746"/>
            </a:pPr>
            <a:r>
              <a:t>Include relevant effects: space charge, CSR</a:t>
            </a:r>
          </a:p>
          <a:p>
            <a:pPr lvl="1" marL="571027" indent="-185196" defTabSz="740793">
              <a:spcBef>
                <a:spcPts val="600"/>
              </a:spcBef>
              <a:defRPr sz="1746"/>
            </a:pPr>
          </a:p>
          <a:p>
            <a:pPr marL="185196" indent="-185196" defTabSz="740793">
              <a:spcBef>
                <a:spcPts val="600"/>
              </a:spcBef>
              <a:defRPr b="1" sz="1746"/>
            </a:pPr>
            <a:r>
              <a:t>Tolerance Studies:</a:t>
            </a:r>
            <a:r>
              <a:rPr b="0"/>
              <a:t> </a:t>
            </a:r>
            <a:r>
              <a:t> </a:t>
            </a:r>
          </a:p>
          <a:p>
            <a:pPr lvl="1" marL="571027" indent="-185196" defTabSz="740793">
              <a:spcBef>
                <a:spcPts val="600"/>
              </a:spcBef>
              <a:defRPr sz="1746"/>
            </a:pPr>
            <a:r>
              <a:t>Investigate error effects (misalignments, mis-powering, and field inhomogeneities)</a:t>
            </a:r>
          </a:p>
          <a:p>
            <a:pPr lvl="1" marL="571027" indent="-185196" defTabSz="740793">
              <a:spcBef>
                <a:spcPts val="600"/>
              </a:spcBef>
              <a:defRPr sz="1746"/>
            </a:pPr>
            <a:r>
              <a:t>Practical correction strategies</a:t>
            </a:r>
          </a:p>
          <a:p>
            <a:pPr lvl="1" marL="571027" indent="-185196" defTabSz="740793">
              <a:spcBef>
                <a:spcPts val="600"/>
              </a:spcBef>
              <a:defRPr sz="1746"/>
            </a:pPr>
            <a:r>
              <a:t>Cost/benefit analysis of higher quality hardware versus cost. </a:t>
            </a:r>
          </a:p>
          <a:p>
            <a:pPr marL="185196" indent="-185196" defTabSz="740793">
              <a:spcBef>
                <a:spcPts val="600"/>
              </a:spcBef>
              <a:defRPr i="1" sz="1746"/>
            </a:pPr>
          </a:p>
          <a:p>
            <a:pPr marL="185196" indent="-185196" defTabSz="740793">
              <a:spcBef>
                <a:spcPts val="600"/>
              </a:spcBef>
              <a:defRPr b="1" sz="1746"/>
            </a:pPr>
            <a:r>
              <a:t>Beam Breakup (BBU) Studies: </a:t>
            </a:r>
            <a:r>
              <a:rPr b="0"/>
              <a:t>demonstrate the threshold current is below the operating current.  </a:t>
            </a:r>
            <a:r>
              <a:t> </a:t>
            </a:r>
            <a:endParaRPr i="1"/>
          </a:p>
          <a:p>
            <a:pPr marL="185196" indent="-185196" defTabSz="740793">
              <a:spcBef>
                <a:spcPts val="600"/>
              </a:spcBef>
              <a:defRPr i="1" sz="1746"/>
            </a:pPr>
          </a:p>
          <a:p>
            <a:pPr marL="185196" indent="-185196" defTabSz="740793">
              <a:spcBef>
                <a:spcPts val="600"/>
              </a:spcBef>
              <a:defRPr b="1" sz="1746"/>
            </a:pPr>
            <a:r>
              <a:t>Start-to-End Simulation Studies: </a:t>
            </a:r>
            <a:r>
              <a:rPr b="0"/>
              <a:t>High fidelity simulations to confirm cooling specs satisfied and beam can be energy recovered</a:t>
            </a:r>
          </a:p>
          <a:p>
            <a:pPr marL="185196" indent="-185196" defTabSz="740793">
              <a:spcBef>
                <a:spcPts val="600"/>
              </a:spcBef>
              <a:defRPr i="1" sz="1746"/>
            </a:pPr>
          </a:p>
          <a:p>
            <a:pPr marL="185196" indent="-185196" defTabSz="740793">
              <a:spcBef>
                <a:spcPts val="600"/>
              </a:spcBef>
              <a:defRPr b="1" sz="1746"/>
            </a:pPr>
            <a:r>
              <a:t>Beam Halo Studies: </a:t>
            </a:r>
            <a:r>
              <a:rPr b="0"/>
              <a:t>Catalogue likely sources, investigate mitigation strategies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 txBox="1"/>
          <p:nvPr>
            <p:ph type="title"/>
          </p:nvPr>
        </p:nvSpPr>
        <p:spPr>
          <a:xfrm>
            <a:off x="3125582" y="113526"/>
            <a:ext cx="10079674" cy="1093277"/>
          </a:xfrm>
          <a:prstGeom prst="rect">
            <a:avLst/>
          </a:prstGeom>
        </p:spPr>
        <p:txBody>
          <a:bodyPr/>
          <a:lstStyle/>
          <a:p>
            <a:pPr/>
            <a:r>
              <a:t>Collaboration	</a:t>
            </a:r>
          </a:p>
        </p:txBody>
      </p:sp>
      <p:sp>
        <p:nvSpPr>
          <p:cNvPr id="235" name="Text Placeholder 2"/>
          <p:cNvSpPr txBox="1"/>
          <p:nvPr>
            <p:ph type="body" idx="1"/>
          </p:nvPr>
        </p:nvSpPr>
        <p:spPr>
          <a:xfrm>
            <a:off x="211983" y="1446028"/>
            <a:ext cx="11980017" cy="4616461"/>
          </a:xfrm>
          <a:prstGeom prst="rect">
            <a:avLst/>
          </a:prstGeom>
        </p:spPr>
        <p:txBody>
          <a:bodyPr/>
          <a:lstStyle/>
          <a:p>
            <a:pPr marL="226313" indent="-226313" defTabSz="905255">
              <a:lnSpc>
                <a:spcPct val="72000"/>
              </a:lnSpc>
              <a:spcBef>
                <a:spcPts val="900"/>
              </a:spcBef>
              <a:defRPr sz="2400"/>
            </a:pPr>
          </a:p>
          <a:p>
            <a:pPr lvl="1" marL="716661" indent="-264033" defTabSz="905255">
              <a:lnSpc>
                <a:spcPct val="72000"/>
              </a:lnSpc>
              <a:spcBef>
                <a:spcPts val="900"/>
              </a:spcBef>
              <a:defRPr sz="2400"/>
            </a:pPr>
            <a:r>
              <a:t>Erdong Wang, Steve Peggs, Will Bergan, Derong Xu (BNL)</a:t>
            </a:r>
          </a:p>
          <a:p>
            <a:pPr lvl="1" marL="716661" indent="-264033" defTabSz="905255">
              <a:lnSpc>
                <a:spcPct val="72000"/>
              </a:lnSpc>
              <a:spcBef>
                <a:spcPts val="900"/>
              </a:spcBef>
              <a:defRPr sz="2400"/>
            </a:pPr>
            <a:r>
              <a:t>Steve Benson, Kirsten Deitrick (JLab)</a:t>
            </a:r>
          </a:p>
          <a:p>
            <a:pPr lvl="1" marL="716661" indent="-264033" defTabSz="905255">
              <a:lnSpc>
                <a:spcPct val="72000"/>
              </a:lnSpc>
              <a:spcBef>
                <a:spcPts val="900"/>
              </a:spcBef>
              <a:defRPr sz="2400"/>
            </a:pPr>
            <a:r>
              <a:t>Georg Hoffstaetter, Ningdong Wang (Cornell)</a:t>
            </a:r>
          </a:p>
        </p:txBody>
      </p:sp>
      <p:pic>
        <p:nvPicPr>
          <p:cNvPr id="23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8973" y="4027595"/>
            <a:ext cx="3657604" cy="1143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0061" y="4194012"/>
            <a:ext cx="2845487" cy="1041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Screen Shot 2022-10-03 at 9.52.14 PM.png" descr="Screen Shot 2022-10-03 at 9.52.1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06231" y="3559266"/>
            <a:ext cx="2311401" cy="2311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Mode B Analysis"/>
          <p:cNvSpPr txBox="1"/>
          <p:nvPr/>
        </p:nvSpPr>
        <p:spPr>
          <a:xfrm>
            <a:off x="2201135" y="368049"/>
            <a:ext cx="764270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300"/>
            </a:lvl1pPr>
          </a:lstStyle>
          <a:p>
            <a:pPr/>
            <a:r>
              <a:t>ERL Designs: Specs and Original Layout</a:t>
            </a:r>
          </a:p>
        </p:txBody>
      </p:sp>
      <p:pic>
        <p:nvPicPr>
          <p:cNvPr id="24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4529" y="1343910"/>
            <a:ext cx="8789776" cy="484475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2" name="Table"/>
          <p:cNvGraphicFramePr/>
          <p:nvPr/>
        </p:nvGraphicFramePr>
        <p:xfrm>
          <a:off x="1916802" y="1734335"/>
          <a:ext cx="5046310" cy="221118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682103"/>
                <a:gridCol w="1682103"/>
                <a:gridCol w="1682103"/>
              </a:tblGrid>
              <a:tr h="372764"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Electron Beam Parameters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Mode A: 275 GeV Hadrons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Mode B: 100 GeV Hadrons</a:t>
                      </a:r>
                    </a:p>
                  </a:txBody>
                  <a:tcPr marL="0" marR="0" marT="0" marB="0" anchor="t" anchorCtr="0" horzOverflow="overflow"/>
                </a:tc>
              </a:tr>
              <a:tr h="372764"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Energy 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/>
                        <a:t>150 MeV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/>
                        <a:t>55 MeV</a:t>
                      </a:r>
                    </a:p>
                  </a:txBody>
                  <a:tcPr marL="0" marR="0" marT="0" marB="0" anchor="t" anchorCtr="0" horzOverflow="overflow"/>
                </a:tc>
              </a:tr>
              <a:tr h="366414"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Bunch charge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/>
                        <a:t>1 nC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/>
                        <a:t>1 nC</a:t>
                      </a:r>
                    </a:p>
                  </a:txBody>
                  <a:tcPr marL="0" marR="0" marT="0" marB="0" anchor="t" anchorCtr="0" horzOverflow="overflow"/>
                </a:tc>
              </a:tr>
              <a:tr h="366414"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Bunch length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/>
                        <a:t>7 mm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/>
                        <a:t>14 mm</a:t>
                      </a:r>
                    </a:p>
                  </a:txBody>
                  <a:tcPr marL="0" marR="0" marT="0" marB="0" anchor="t" anchorCtr="0" horzOverflow="overflow"/>
                </a:tc>
              </a:tr>
              <a:tr h="366414"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Slice energy spread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/>
                        <a:t>1E-04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/>
                        <a:t>1E-04</a:t>
                      </a:r>
                    </a:p>
                  </a:txBody>
                  <a:tcPr marL="0" marR="0" marT="0" marB="0" anchor="t" anchorCtr="0" horzOverflow="overflow"/>
                </a:tc>
              </a:tr>
              <a:tr h="366414">
                <a:tc>
                  <a:txBody>
                    <a:bodyPr/>
                    <a:lstStyle/>
                    <a:p>
                      <a:pPr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200">
                          <a:solidFill>
                            <a:srgbClr val="FFFFFF"/>
                          </a:solidFill>
                        </a:rPr>
                        <a:t>Bunch rep. rate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/>
                        <a:t>98.5 MHz</a:t>
                      </a:r>
                    </a:p>
                  </a:txBody>
                  <a:tcPr marL="0" marR="0" marT="0" marB="0" anchor="t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1200"/>
                        <a:t>98.5 MHz</a:t>
                      </a:r>
                    </a:p>
                  </a:txBody>
                  <a:tcPr marL="0" marR="0" marT="0" marB="0" anchor="t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1"/>
          <p:cNvSpPr txBox="1"/>
          <p:nvPr>
            <p:ph type="title"/>
          </p:nvPr>
        </p:nvSpPr>
        <p:spPr>
          <a:xfrm>
            <a:off x="3125582" y="113526"/>
            <a:ext cx="10079674" cy="1093277"/>
          </a:xfrm>
          <a:prstGeom prst="rect">
            <a:avLst/>
          </a:prstGeom>
        </p:spPr>
        <p:txBody>
          <a:bodyPr/>
          <a:lstStyle/>
          <a:p>
            <a:pPr/>
            <a:r>
              <a:t>Layout: Plan View</a:t>
            </a:r>
          </a:p>
        </p:txBody>
      </p:sp>
      <p:pic>
        <p:nvPicPr>
          <p:cNvPr id="24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1249396"/>
            <a:ext cx="12192002" cy="17929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7560" y="3455703"/>
            <a:ext cx="11005326" cy="1883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6174" y="4264904"/>
            <a:ext cx="4602489" cy="1883414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Rectangle"/>
          <p:cNvSpPr/>
          <p:nvPr/>
        </p:nvSpPr>
        <p:spPr>
          <a:xfrm>
            <a:off x="2754047" y="4263685"/>
            <a:ext cx="4586743" cy="1885851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sp>
        <p:nvSpPr>
          <p:cNvPr id="249" name="Line"/>
          <p:cNvSpPr/>
          <p:nvPr/>
        </p:nvSpPr>
        <p:spPr>
          <a:xfrm flipV="1">
            <a:off x="7334549" y="4041912"/>
            <a:ext cx="990380" cy="224626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0" name="Line"/>
          <p:cNvSpPr/>
          <p:nvPr/>
        </p:nvSpPr>
        <p:spPr>
          <a:xfrm flipV="1">
            <a:off x="7342641" y="4972327"/>
            <a:ext cx="3614226" cy="1169987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51" name="Original Layout"/>
          <p:cNvSpPr txBox="1"/>
          <p:nvPr/>
        </p:nvSpPr>
        <p:spPr>
          <a:xfrm>
            <a:off x="396404" y="1321632"/>
            <a:ext cx="1500851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Original Layout</a:t>
            </a:r>
          </a:p>
        </p:txBody>
      </p:sp>
      <p:sp>
        <p:nvSpPr>
          <p:cNvPr id="252" name="Inside Layout"/>
          <p:cNvSpPr txBox="1"/>
          <p:nvPr/>
        </p:nvSpPr>
        <p:spPr>
          <a:xfrm>
            <a:off x="396403" y="3082478"/>
            <a:ext cx="1328621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Inside Layout</a:t>
            </a:r>
          </a:p>
        </p:txBody>
      </p:sp>
      <p:sp>
        <p:nvSpPr>
          <p:cNvPr id="253" name="Addition of…"/>
          <p:cNvSpPr txBox="1"/>
          <p:nvPr/>
        </p:nvSpPr>
        <p:spPr>
          <a:xfrm>
            <a:off x="856045" y="4894019"/>
            <a:ext cx="1774993" cy="625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Addition of </a:t>
            </a:r>
          </a:p>
          <a:p>
            <a:pPr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t>Early turn around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1"/>
          <p:cNvSpPr txBox="1"/>
          <p:nvPr>
            <p:ph type="title"/>
          </p:nvPr>
        </p:nvSpPr>
        <p:spPr>
          <a:xfrm>
            <a:off x="2697214" y="121764"/>
            <a:ext cx="10079674" cy="1093277"/>
          </a:xfrm>
          <a:prstGeom prst="rect">
            <a:avLst/>
          </a:prstGeom>
        </p:spPr>
        <p:txBody>
          <a:bodyPr/>
          <a:lstStyle/>
          <a:p>
            <a:pPr/>
            <a:r>
              <a:t>3D Models and Renders (Blender)</a:t>
            </a:r>
          </a:p>
        </p:txBody>
      </p:sp>
      <p:sp>
        <p:nvSpPr>
          <p:cNvPr id="256" name="Optimize GPT:Bmad Hybrid"/>
          <p:cNvSpPr txBox="1"/>
          <p:nvPr/>
        </p:nvSpPr>
        <p:spPr>
          <a:xfrm>
            <a:off x="7204260" y="5639487"/>
            <a:ext cx="4170270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End of Linac, Dump, to Hadrons, Return</a:t>
            </a:r>
          </a:p>
        </p:txBody>
      </p:sp>
      <p:sp>
        <p:nvSpPr>
          <p:cNvPr id="257" name="Optimize GPT:Bmad Hybrid"/>
          <p:cNvSpPr txBox="1"/>
          <p:nvPr/>
        </p:nvSpPr>
        <p:spPr>
          <a:xfrm>
            <a:off x="1432766" y="5639487"/>
            <a:ext cx="2493052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/>
            <a:r>
              <a:t>Injector, Merger, Return</a:t>
            </a:r>
          </a:p>
        </p:txBody>
      </p:sp>
      <p:pic>
        <p:nvPicPr>
          <p:cNvPr id="25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693" y="1902698"/>
            <a:ext cx="5721716" cy="3218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02118" y="1902698"/>
            <a:ext cx="5721714" cy="3218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1"/>
          <p:cNvSpPr txBox="1"/>
          <p:nvPr/>
        </p:nvSpPr>
        <p:spPr>
          <a:xfrm>
            <a:off x="2697214" y="121764"/>
            <a:ext cx="10079674" cy="1093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>
            <a:lvl1pPr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3D Models and Renders (Blender)</a:t>
            </a:r>
          </a:p>
        </p:txBody>
      </p:sp>
      <p:sp>
        <p:nvSpPr>
          <p:cNvPr id="262" name="Optimize GPT:Bmad Hybrid"/>
          <p:cNvSpPr txBox="1"/>
          <p:nvPr/>
        </p:nvSpPr>
        <p:spPr>
          <a:xfrm>
            <a:off x="1136206" y="5334689"/>
            <a:ext cx="4094820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Merge electrons with hadrons into common “Modulator” cooling section.</a:t>
            </a:r>
          </a:p>
        </p:txBody>
      </p:sp>
      <p:sp>
        <p:nvSpPr>
          <p:cNvPr id="263" name="Optimize GPT:Bmad Hybrid"/>
          <p:cNvSpPr txBox="1"/>
          <p:nvPr/>
        </p:nvSpPr>
        <p:spPr>
          <a:xfrm>
            <a:off x="7060665" y="5334689"/>
            <a:ext cx="4094820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Demerge electrons from hadrons, into the “Amplifier” section.</a:t>
            </a:r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86199" y="1714499"/>
            <a:ext cx="5843752" cy="3287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1093" y="1714499"/>
            <a:ext cx="5559979" cy="31274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-Design">
  <a:themeElements>
    <a:clrScheme name="Office-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