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640"/>
    <p:restoredTop sz="96400"/>
  </p:normalViewPr>
  <p:slideViewPr>
    <p:cSldViewPr snapToGrid="0" snapToObjects="1">
      <p:cViewPr>
        <p:scale>
          <a:sx n="30" d="100"/>
          <a:sy n="30" d="100"/>
        </p:scale>
        <p:origin x="35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9875AB-BE69-5144-A4CC-65E01A263023}"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197144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75AB-BE69-5144-A4CC-65E01A263023}"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23198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75AB-BE69-5144-A4CC-65E01A263023}"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154897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875AB-BE69-5144-A4CC-65E01A263023}"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264227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875AB-BE69-5144-A4CC-65E01A263023}"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129578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9875AB-BE69-5144-A4CC-65E01A263023}" type="datetimeFigureOut">
              <a:rPr lang="en-US" smtClean="0"/>
              <a:t>9/12/22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279658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875AB-BE69-5144-A4CC-65E01A263023}" type="datetimeFigureOut">
              <a:rPr lang="en-US" smtClean="0"/>
              <a:t>9/12/22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135286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9875AB-BE69-5144-A4CC-65E01A263023}" type="datetimeFigureOut">
              <a:rPr lang="en-US" smtClean="0"/>
              <a:t>9/12/22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166019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875AB-BE69-5144-A4CC-65E01A263023}" type="datetimeFigureOut">
              <a:rPr lang="en-US" smtClean="0"/>
              <a:t>9/12/22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385452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C29875AB-BE69-5144-A4CC-65E01A263023}" type="datetimeFigureOut">
              <a:rPr lang="en-US" smtClean="0"/>
              <a:t>9/12/22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65953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C29875AB-BE69-5144-A4CC-65E01A263023}" type="datetimeFigureOut">
              <a:rPr lang="en-US" smtClean="0"/>
              <a:t>9/12/22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A77E0-1277-6549-9726-17D4221E7450}" type="slidenum">
              <a:rPr lang="en-US" smtClean="0"/>
              <a:t>‹#›</a:t>
            </a:fld>
            <a:endParaRPr lang="en-US"/>
          </a:p>
        </p:txBody>
      </p:sp>
    </p:spTree>
    <p:extLst>
      <p:ext uri="{BB962C8B-B14F-4D97-AF65-F5344CB8AC3E}">
        <p14:creationId xmlns:p14="http://schemas.microsoft.com/office/powerpoint/2010/main" val="346599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C29875AB-BE69-5144-A4CC-65E01A263023}" type="datetimeFigureOut">
              <a:rPr lang="en-US" smtClean="0"/>
              <a:t>9/12/22</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9A3A77E0-1277-6549-9726-17D4221E7450}" type="slidenum">
              <a:rPr lang="en-US" smtClean="0"/>
              <a:t>‹#›</a:t>
            </a:fld>
            <a:endParaRPr lang="en-US"/>
          </a:p>
        </p:txBody>
      </p:sp>
    </p:spTree>
    <p:extLst>
      <p:ext uri="{BB962C8B-B14F-4D97-AF65-F5344CB8AC3E}">
        <p14:creationId xmlns:p14="http://schemas.microsoft.com/office/powerpoint/2010/main" val="1117781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5.png"/><Relationship Id="rId5" Type="http://schemas.openxmlformats.org/officeDocument/2006/relationships/oleObject" Target="../embeddings/oleObject2.bin"/><Relationship Id="rId15" Type="http://schemas.openxmlformats.org/officeDocument/2006/relationships/image" Target="../media/image9.tiff"/><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4.bin"/><Relationship Id="rId1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8000">
              <a:srgbClr val="ECFF27">
                <a:lumMod val="94000"/>
                <a:alpha val="45000"/>
              </a:srgbClr>
            </a:gs>
            <a:gs pos="26000">
              <a:schemeClr val="accent1">
                <a:lumMod val="36000"/>
                <a:lumOff val="64000"/>
              </a:schemeClr>
            </a:gs>
            <a:gs pos="38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392566-EE54-1549-B341-B05C1E8999C9}"/>
              </a:ext>
            </a:extLst>
          </p:cNvPr>
          <p:cNvSpPr txBox="1"/>
          <p:nvPr/>
        </p:nvSpPr>
        <p:spPr>
          <a:xfrm>
            <a:off x="10515600" y="914400"/>
            <a:ext cx="11887200" cy="1200329"/>
          </a:xfrm>
          <a:prstGeom prst="rect">
            <a:avLst/>
          </a:prstGeom>
          <a:noFill/>
        </p:spPr>
        <p:txBody>
          <a:bodyPr wrap="none" rtlCol="0">
            <a:spAutoFit/>
          </a:bodyPr>
          <a:lstStyle/>
          <a:p>
            <a:pPr algn="ctr"/>
            <a:r>
              <a:rPr lang="en-US" sz="7200" b="1" dirty="0">
                <a:latin typeface="Consolas" panose="020B0609020204030204" pitchFamily="49" charset="0"/>
                <a:cs typeface="Consolas" panose="020B0609020204030204" pitchFamily="49" charset="0"/>
              </a:rPr>
              <a:t>Test of ERL BPM at RHIC</a:t>
            </a:r>
          </a:p>
        </p:txBody>
      </p:sp>
      <p:sp>
        <p:nvSpPr>
          <p:cNvPr id="5" name="Footer Placeholder 3">
            <a:extLst>
              <a:ext uri="{FF2B5EF4-FFF2-40B4-BE49-F238E27FC236}">
                <a16:creationId xmlns:a16="http://schemas.microsoft.com/office/drawing/2014/main" id="{4A8856AF-E157-7346-AC2A-D645A7406987}"/>
              </a:ext>
            </a:extLst>
          </p:cNvPr>
          <p:cNvSpPr>
            <a:spLocks noGrp="1"/>
          </p:cNvSpPr>
          <p:nvPr>
            <p:ph type="ftr" sz="quarter" idx="11"/>
          </p:nvPr>
        </p:nvSpPr>
        <p:spPr>
          <a:xfrm rot="10800000" flipV="1">
            <a:off x="22457359" y="42074782"/>
            <a:ext cx="9797143" cy="849086"/>
          </a:xfrm>
        </p:spPr>
        <p:txBody>
          <a:bodyPr/>
          <a:lstStyle/>
          <a:p>
            <a:r>
              <a:rPr lang="en-US" sz="3200" dirty="0"/>
              <a:t>ERL 2022, Ithaca, NY, October 3-6, 2022</a:t>
            </a:r>
          </a:p>
        </p:txBody>
      </p:sp>
      <p:sp>
        <p:nvSpPr>
          <p:cNvPr id="6" name="TextBox 5">
            <a:extLst>
              <a:ext uri="{FF2B5EF4-FFF2-40B4-BE49-F238E27FC236}">
                <a16:creationId xmlns:a16="http://schemas.microsoft.com/office/drawing/2014/main" id="{CB5F34A9-DCD0-BF47-BF14-12661B7AEC02}"/>
              </a:ext>
            </a:extLst>
          </p:cNvPr>
          <p:cNvSpPr txBox="1"/>
          <p:nvPr/>
        </p:nvSpPr>
        <p:spPr>
          <a:xfrm>
            <a:off x="1033604" y="5118506"/>
            <a:ext cx="6629846" cy="4031873"/>
          </a:xfrm>
          <a:prstGeom prst="rect">
            <a:avLst/>
          </a:prstGeom>
          <a:noFill/>
        </p:spPr>
        <p:txBody>
          <a:bodyPr wrap="square" rtlCol="0">
            <a:spAutoFit/>
          </a:bodyPr>
          <a:lstStyle/>
          <a:p>
            <a:r>
              <a:rPr lang="en-US" sz="3200" dirty="0"/>
              <a:t>Commonly used BPMs process average amplitude of the signal induced on the pick-up electrodes. This technique is not acceptable for ERL where two or more beam can propagate through a vacuum system and each has own trajectory. The solution is in utilizing the phase information.</a:t>
            </a:r>
          </a:p>
        </p:txBody>
      </p:sp>
      <p:graphicFrame>
        <p:nvGraphicFramePr>
          <p:cNvPr id="29" name="Object 28">
            <a:extLst>
              <a:ext uri="{FF2B5EF4-FFF2-40B4-BE49-F238E27FC236}">
                <a16:creationId xmlns:a16="http://schemas.microsoft.com/office/drawing/2014/main" id="{DFE07648-BCFF-EB4D-B0D5-9C3D920C276E}"/>
              </a:ext>
            </a:extLst>
          </p:cNvPr>
          <p:cNvGraphicFramePr>
            <a:graphicFrameLocks noChangeAspect="1"/>
          </p:cNvGraphicFramePr>
          <p:nvPr>
            <p:extLst>
              <p:ext uri="{D42A27DB-BD31-4B8C-83A1-F6EECF244321}">
                <p14:modId xmlns:p14="http://schemas.microsoft.com/office/powerpoint/2010/main" val="414710435"/>
              </p:ext>
            </p:extLst>
          </p:nvPr>
        </p:nvGraphicFramePr>
        <p:xfrm>
          <a:off x="8646763" y="5626483"/>
          <a:ext cx="3519836" cy="2956349"/>
        </p:xfrm>
        <a:graphic>
          <a:graphicData uri="http://schemas.openxmlformats.org/presentationml/2006/ole">
            <mc:AlternateContent xmlns:mc="http://schemas.openxmlformats.org/markup-compatibility/2006">
              <mc:Choice xmlns:v="urn:schemas-microsoft-com:vml" Requires="v">
                <p:oleObj spid="_x0000_s1103" name="Equation" r:id="rId3" imgW="1028700" imgH="863600" progId="Equation.3">
                  <p:embed/>
                </p:oleObj>
              </mc:Choice>
              <mc:Fallback>
                <p:oleObj name="Equation" r:id="rId3" imgW="1028700" imgH="863600" progId="Equation.3">
                  <p:embed/>
                  <p:pic>
                    <p:nvPicPr>
                      <p:cNvPr id="31" name="Object 30">
                        <a:extLst>
                          <a:ext uri="{FF2B5EF4-FFF2-40B4-BE49-F238E27FC236}">
                            <a16:creationId xmlns:a16="http://schemas.microsoft.com/office/drawing/2014/main" id="{B1004B95-0EC0-AD41-8CBA-4640BFBD361D}"/>
                          </a:ext>
                        </a:extLst>
                      </p:cNvPr>
                      <p:cNvPicPr/>
                      <p:nvPr/>
                    </p:nvPicPr>
                    <p:blipFill>
                      <a:blip r:embed="rId4"/>
                      <a:stretch>
                        <a:fillRect/>
                      </a:stretch>
                    </p:blipFill>
                    <p:spPr>
                      <a:xfrm>
                        <a:off x="8646763" y="5626483"/>
                        <a:ext cx="3519836" cy="2956349"/>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2A19733-5DDD-5643-A072-C31DC2799664}"/>
              </a:ext>
            </a:extLst>
          </p:cNvPr>
          <p:cNvGraphicFramePr>
            <a:graphicFrameLocks noChangeAspect="1"/>
          </p:cNvGraphicFramePr>
          <p:nvPr>
            <p:extLst>
              <p:ext uri="{D42A27DB-BD31-4B8C-83A1-F6EECF244321}">
                <p14:modId xmlns:p14="http://schemas.microsoft.com/office/powerpoint/2010/main" val="570738878"/>
              </p:ext>
            </p:extLst>
          </p:nvPr>
        </p:nvGraphicFramePr>
        <p:xfrm>
          <a:off x="21270893" y="6381227"/>
          <a:ext cx="10859931" cy="1433421"/>
        </p:xfrm>
        <a:graphic>
          <a:graphicData uri="http://schemas.openxmlformats.org/presentationml/2006/ole">
            <mc:AlternateContent xmlns:mc="http://schemas.openxmlformats.org/markup-compatibility/2006">
              <mc:Choice xmlns:v="urn:schemas-microsoft-com:vml" Requires="v">
                <p:oleObj spid="_x0000_s1104" name="Equation" r:id="rId5" imgW="3848100" imgH="508000" progId="Equation.3">
                  <p:embed/>
                </p:oleObj>
              </mc:Choice>
              <mc:Fallback>
                <p:oleObj name="Equation" r:id="rId5" imgW="3848100" imgH="508000" progId="Equation.3">
                  <p:embed/>
                  <p:pic>
                    <p:nvPicPr>
                      <p:cNvPr id="32" name="Object 31">
                        <a:extLst>
                          <a:ext uri="{FF2B5EF4-FFF2-40B4-BE49-F238E27FC236}">
                            <a16:creationId xmlns:a16="http://schemas.microsoft.com/office/drawing/2014/main" id="{CAE7B3FC-F38D-314A-86F4-1087D1D53839}"/>
                          </a:ext>
                        </a:extLst>
                      </p:cNvPr>
                      <p:cNvPicPr/>
                      <p:nvPr/>
                    </p:nvPicPr>
                    <p:blipFill>
                      <a:blip r:embed="rId6"/>
                      <a:stretch>
                        <a:fillRect/>
                      </a:stretch>
                    </p:blipFill>
                    <p:spPr>
                      <a:xfrm>
                        <a:off x="21270893" y="6381227"/>
                        <a:ext cx="10859931" cy="1433421"/>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88C495F7-2A95-7D46-A262-45509AF260E1}"/>
              </a:ext>
            </a:extLst>
          </p:cNvPr>
          <p:cNvSpPr txBox="1"/>
          <p:nvPr/>
        </p:nvSpPr>
        <p:spPr>
          <a:xfrm>
            <a:off x="1033604" y="17755983"/>
            <a:ext cx="6130765" cy="3046988"/>
          </a:xfrm>
          <a:prstGeom prst="rect">
            <a:avLst/>
          </a:prstGeom>
          <a:solidFill>
            <a:schemeClr val="accent6">
              <a:lumMod val="20000"/>
              <a:lumOff val="80000"/>
            </a:schemeClr>
          </a:solidFill>
        </p:spPr>
        <p:txBody>
          <a:bodyPr wrap="square" rtlCol="0">
            <a:spAutoFit/>
          </a:bodyPr>
          <a:lstStyle/>
          <a:p>
            <a:pPr indent="465138"/>
            <a:r>
              <a:rPr lang="en-US" sz="3200" dirty="0"/>
              <a:t>The processing frequency </a:t>
            </a:r>
            <a:r>
              <a:rPr lang="en-US" sz="3200" dirty="0">
                <a:latin typeface="Symbol" pitchFamily="2" charset="2"/>
              </a:rPr>
              <a:t>w</a:t>
            </a:r>
            <a:r>
              <a:rPr lang="en-US" sz="3200" dirty="0"/>
              <a:t> should be multiple of the revolution (repetition) frequency but generally not equal to RF frequency (since the decelerated beam is 180 degree off). </a:t>
            </a:r>
          </a:p>
        </p:txBody>
      </p:sp>
      <p:sp>
        <p:nvSpPr>
          <p:cNvPr id="32" name="TextBox 31">
            <a:extLst>
              <a:ext uri="{FF2B5EF4-FFF2-40B4-BE49-F238E27FC236}">
                <a16:creationId xmlns:a16="http://schemas.microsoft.com/office/drawing/2014/main" id="{6F1A623A-03A9-3246-977F-659F7785C797}"/>
              </a:ext>
            </a:extLst>
          </p:cNvPr>
          <p:cNvSpPr txBox="1"/>
          <p:nvPr/>
        </p:nvSpPr>
        <p:spPr>
          <a:xfrm>
            <a:off x="9229011" y="17466659"/>
            <a:ext cx="4293170" cy="2062103"/>
          </a:xfrm>
          <a:prstGeom prst="rect">
            <a:avLst/>
          </a:prstGeom>
          <a:solidFill>
            <a:schemeClr val="accent5">
              <a:lumMod val="20000"/>
              <a:lumOff val="80000"/>
            </a:schemeClr>
          </a:solidFill>
        </p:spPr>
        <p:txBody>
          <a:bodyPr wrap="square" rtlCol="0">
            <a:spAutoFit/>
          </a:bodyPr>
          <a:lstStyle/>
          <a:p>
            <a:pPr indent="465138"/>
            <a:r>
              <a:rPr lang="en-US" sz="3200" dirty="0"/>
              <a:t>For k=10 mm, 100 microns difference gives 0.01 radians (0.57°) relative phase shift.</a:t>
            </a:r>
          </a:p>
        </p:txBody>
      </p:sp>
      <p:sp>
        <p:nvSpPr>
          <p:cNvPr id="33" name="TextBox 32">
            <a:extLst>
              <a:ext uri="{FF2B5EF4-FFF2-40B4-BE49-F238E27FC236}">
                <a16:creationId xmlns:a16="http://schemas.microsoft.com/office/drawing/2014/main" id="{FADE276A-C947-E04C-B6F8-0BE98C7C27E2}"/>
              </a:ext>
            </a:extLst>
          </p:cNvPr>
          <p:cNvSpPr txBox="1"/>
          <p:nvPr/>
        </p:nvSpPr>
        <p:spPr>
          <a:xfrm>
            <a:off x="4488126" y="10170877"/>
            <a:ext cx="8904307" cy="1077218"/>
          </a:xfrm>
          <a:prstGeom prst="rect">
            <a:avLst/>
          </a:prstGeom>
          <a:noFill/>
        </p:spPr>
        <p:txBody>
          <a:bodyPr wrap="square" rtlCol="0">
            <a:spAutoFit/>
          </a:bodyPr>
          <a:lstStyle/>
          <a:p>
            <a:r>
              <a:rPr lang="en-US" sz="3200" dirty="0"/>
              <a:t>For the small displacement we can neglect the second order terms and assuming </a:t>
            </a:r>
            <a:r>
              <a:rPr lang="en-US" sz="3200" i="1" dirty="0"/>
              <a:t>V</a:t>
            </a:r>
            <a:r>
              <a:rPr lang="en-US" sz="3200" i="1" baseline="-25000" dirty="0"/>
              <a:t>1</a:t>
            </a:r>
            <a:r>
              <a:rPr lang="en-US" sz="3200" i="1" dirty="0"/>
              <a:t>=V</a:t>
            </a:r>
            <a:r>
              <a:rPr lang="en-US" sz="3200" i="1" baseline="-25000" dirty="0"/>
              <a:t>2</a:t>
            </a:r>
            <a:r>
              <a:rPr lang="en-US" sz="3200" i="1" dirty="0"/>
              <a:t>=V</a:t>
            </a:r>
            <a:r>
              <a:rPr lang="en-US" sz="3200" i="1" baseline="-25000" dirty="0"/>
              <a:t>0</a:t>
            </a:r>
            <a:r>
              <a:rPr lang="en-US" sz="3200" i="1" dirty="0"/>
              <a:t> </a:t>
            </a:r>
            <a:r>
              <a:rPr lang="en-US" sz="3200" dirty="0"/>
              <a:t>receive</a:t>
            </a:r>
          </a:p>
        </p:txBody>
      </p:sp>
      <p:graphicFrame>
        <p:nvGraphicFramePr>
          <p:cNvPr id="34" name="Object 33">
            <a:extLst>
              <a:ext uri="{FF2B5EF4-FFF2-40B4-BE49-F238E27FC236}">
                <a16:creationId xmlns:a16="http://schemas.microsoft.com/office/drawing/2014/main" id="{A6B02513-5DF1-3E43-BF72-BA694B3B1607}"/>
              </a:ext>
            </a:extLst>
          </p:cNvPr>
          <p:cNvGraphicFramePr>
            <a:graphicFrameLocks noChangeAspect="1"/>
          </p:cNvGraphicFramePr>
          <p:nvPr>
            <p:extLst>
              <p:ext uri="{D42A27DB-BD31-4B8C-83A1-F6EECF244321}">
                <p14:modId xmlns:p14="http://schemas.microsoft.com/office/powerpoint/2010/main" val="225495267"/>
              </p:ext>
            </p:extLst>
          </p:nvPr>
        </p:nvGraphicFramePr>
        <p:xfrm>
          <a:off x="2146166" y="12032522"/>
          <a:ext cx="5028826" cy="3011693"/>
        </p:xfrm>
        <a:graphic>
          <a:graphicData uri="http://schemas.openxmlformats.org/presentationml/2006/ole">
            <mc:AlternateContent xmlns:mc="http://schemas.openxmlformats.org/markup-compatibility/2006">
              <mc:Choice xmlns:v="urn:schemas-microsoft-com:vml" Requires="v">
                <p:oleObj spid="_x0000_s1105" name="Equation" r:id="rId7" imgW="2247900" imgH="1346200" progId="Equation.3">
                  <p:embed/>
                </p:oleObj>
              </mc:Choice>
              <mc:Fallback>
                <p:oleObj name="Equation" r:id="rId7" imgW="2247900" imgH="1346200" progId="Equation.3">
                  <p:embed/>
                  <p:pic>
                    <p:nvPicPr>
                      <p:cNvPr id="4" name="Object 3"/>
                      <p:cNvPicPr/>
                      <p:nvPr/>
                    </p:nvPicPr>
                    <p:blipFill>
                      <a:blip r:embed="rId8"/>
                      <a:stretch>
                        <a:fillRect/>
                      </a:stretch>
                    </p:blipFill>
                    <p:spPr>
                      <a:xfrm>
                        <a:off x="2146166" y="12032522"/>
                        <a:ext cx="5028826" cy="3011693"/>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22B1B3CC-4663-7248-874E-15E60CD93F34}"/>
              </a:ext>
            </a:extLst>
          </p:cNvPr>
          <p:cNvSpPr txBox="1"/>
          <p:nvPr/>
        </p:nvSpPr>
        <p:spPr>
          <a:xfrm>
            <a:off x="1033604" y="15340249"/>
            <a:ext cx="6611039" cy="1569660"/>
          </a:xfrm>
          <a:prstGeom prst="rect">
            <a:avLst/>
          </a:prstGeom>
          <a:noFill/>
        </p:spPr>
        <p:txBody>
          <a:bodyPr wrap="square" rtlCol="0">
            <a:spAutoFit/>
          </a:bodyPr>
          <a:lstStyle/>
          <a:p>
            <a:r>
              <a:rPr lang="en-US" sz="3200" dirty="0"/>
              <a:t>Amplitude processing gives average position of the beams. Phase processing gives:</a:t>
            </a:r>
          </a:p>
        </p:txBody>
      </p:sp>
      <p:graphicFrame>
        <p:nvGraphicFramePr>
          <p:cNvPr id="36" name="Object 35">
            <a:extLst>
              <a:ext uri="{FF2B5EF4-FFF2-40B4-BE49-F238E27FC236}">
                <a16:creationId xmlns:a16="http://schemas.microsoft.com/office/drawing/2014/main" id="{2420878A-82CD-D14E-AEF9-8594CCC213E3}"/>
              </a:ext>
            </a:extLst>
          </p:cNvPr>
          <p:cNvGraphicFramePr>
            <a:graphicFrameLocks noChangeAspect="1"/>
          </p:cNvGraphicFramePr>
          <p:nvPr>
            <p:extLst>
              <p:ext uri="{D42A27DB-BD31-4B8C-83A1-F6EECF244321}">
                <p14:modId xmlns:p14="http://schemas.microsoft.com/office/powerpoint/2010/main" val="988928895"/>
              </p:ext>
            </p:extLst>
          </p:nvPr>
        </p:nvGraphicFramePr>
        <p:xfrm>
          <a:off x="9081492" y="12000934"/>
          <a:ext cx="6259906" cy="2709512"/>
        </p:xfrm>
        <a:graphic>
          <a:graphicData uri="http://schemas.openxmlformats.org/presentationml/2006/ole">
            <mc:AlternateContent xmlns:mc="http://schemas.openxmlformats.org/markup-compatibility/2006">
              <mc:Choice xmlns:v="urn:schemas-microsoft-com:vml" Requires="v">
                <p:oleObj spid="_x0000_s1106" name="Equation" r:id="rId9" imgW="2552700" imgH="1104900" progId="Equation.3">
                  <p:embed/>
                </p:oleObj>
              </mc:Choice>
              <mc:Fallback>
                <p:oleObj name="Equation" r:id="rId9" imgW="2552700" imgH="1104900" progId="Equation.3">
                  <p:embed/>
                  <p:pic>
                    <p:nvPicPr>
                      <p:cNvPr id="6" name="Object 5"/>
                      <p:cNvPicPr/>
                      <p:nvPr/>
                    </p:nvPicPr>
                    <p:blipFill>
                      <a:blip r:embed="rId10"/>
                      <a:stretch>
                        <a:fillRect/>
                      </a:stretch>
                    </p:blipFill>
                    <p:spPr>
                      <a:xfrm>
                        <a:off x="9081492" y="12000934"/>
                        <a:ext cx="6259906" cy="2709512"/>
                      </a:xfrm>
                      <a:prstGeom prst="rect">
                        <a:avLst/>
                      </a:prstGeom>
                    </p:spPr>
                  </p:pic>
                </p:oleObj>
              </mc:Fallback>
            </mc:AlternateContent>
          </a:graphicData>
        </a:graphic>
      </p:graphicFrame>
      <p:sp>
        <p:nvSpPr>
          <p:cNvPr id="37" name="TextBox 36">
            <a:extLst>
              <a:ext uri="{FF2B5EF4-FFF2-40B4-BE49-F238E27FC236}">
                <a16:creationId xmlns:a16="http://schemas.microsoft.com/office/drawing/2014/main" id="{1E2ABC44-B802-5848-9B5D-C770328B32E8}"/>
              </a:ext>
            </a:extLst>
          </p:cNvPr>
          <p:cNvSpPr txBox="1"/>
          <p:nvPr/>
        </p:nvSpPr>
        <p:spPr>
          <a:xfrm>
            <a:off x="9229011" y="15231657"/>
            <a:ext cx="4933534" cy="1569660"/>
          </a:xfrm>
          <a:prstGeom prst="rect">
            <a:avLst/>
          </a:prstGeom>
          <a:noFill/>
        </p:spPr>
        <p:txBody>
          <a:bodyPr wrap="square" rtlCol="0">
            <a:spAutoFit/>
          </a:bodyPr>
          <a:lstStyle/>
          <a:p>
            <a:r>
              <a:rPr lang="en-US" sz="3200" dirty="0"/>
              <a:t>Phase shift gives information on the difference in the orbits.</a:t>
            </a:r>
          </a:p>
        </p:txBody>
      </p:sp>
      <p:sp>
        <p:nvSpPr>
          <p:cNvPr id="38" name="TextBox 37">
            <a:extLst>
              <a:ext uri="{FF2B5EF4-FFF2-40B4-BE49-F238E27FC236}">
                <a16:creationId xmlns:a16="http://schemas.microsoft.com/office/drawing/2014/main" id="{5D16E2BD-3D01-6A4E-9A2E-22BA6F665A7D}"/>
              </a:ext>
            </a:extLst>
          </p:cNvPr>
          <p:cNvSpPr txBox="1"/>
          <p:nvPr/>
        </p:nvSpPr>
        <p:spPr>
          <a:xfrm>
            <a:off x="12119774" y="2107307"/>
            <a:ext cx="8678851" cy="1446550"/>
          </a:xfrm>
          <a:prstGeom prst="rect">
            <a:avLst/>
          </a:prstGeom>
          <a:noFill/>
        </p:spPr>
        <p:txBody>
          <a:bodyPr wrap="none" rtlCol="0">
            <a:spAutoFit/>
          </a:bodyPr>
          <a:lstStyle/>
          <a:p>
            <a:pPr algn="ctr"/>
            <a:r>
              <a:rPr lang="en-US" sz="4400" dirty="0">
                <a:latin typeface="Futura Medium" panose="020B0602020204020303" pitchFamily="34" charset="-79"/>
                <a:cs typeface="Futura Medium" panose="020B0602020204020303" pitchFamily="34" charset="-79"/>
              </a:rPr>
              <a:t>Igor Pinayev</a:t>
            </a:r>
          </a:p>
          <a:p>
            <a:pPr algn="ctr"/>
            <a:r>
              <a:rPr lang="en-US" sz="4400" dirty="0">
                <a:latin typeface="Futura Medium" panose="020B0602020204020303" pitchFamily="34" charset="-79"/>
                <a:cs typeface="Futura Medium" panose="020B0602020204020303" pitchFamily="34" charset="-79"/>
              </a:rPr>
              <a:t>Brookhaven National Laboratory</a:t>
            </a:r>
          </a:p>
        </p:txBody>
      </p:sp>
      <p:pic>
        <p:nvPicPr>
          <p:cNvPr id="39" name="Picture 38">
            <a:extLst>
              <a:ext uri="{FF2B5EF4-FFF2-40B4-BE49-F238E27FC236}">
                <a16:creationId xmlns:a16="http://schemas.microsoft.com/office/drawing/2014/main" id="{511C52E0-499E-764F-A4AC-ACB0A1231853}"/>
              </a:ext>
            </a:extLst>
          </p:cNvPr>
          <p:cNvPicPr/>
          <p:nvPr/>
        </p:nvPicPr>
        <p:blipFill rotWithShape="1">
          <a:blip r:embed="rId11">
            <a:extLst>
              <a:ext uri="{28A0092B-C50C-407E-A947-70E740481C1C}">
                <a14:useLocalDpi xmlns:a14="http://schemas.microsoft.com/office/drawing/2010/main" val="0"/>
              </a:ext>
            </a:extLst>
          </a:blip>
          <a:srcRect l="9303" r="7679" b="5352"/>
          <a:stretch/>
        </p:blipFill>
        <p:spPr bwMode="auto">
          <a:xfrm>
            <a:off x="932122" y="23924199"/>
            <a:ext cx="14659273" cy="6586117"/>
          </a:xfrm>
          <a:prstGeom prst="rect">
            <a:avLst/>
          </a:prstGeom>
          <a:ln>
            <a:noFill/>
          </a:ln>
          <a:extLst>
            <a:ext uri="{53640926-AAD7-44D8-BBD7-CCE9431645EC}">
              <a14:shadowObscured xmlns:a14="http://schemas.microsoft.com/office/drawing/2010/main"/>
            </a:ext>
          </a:extLst>
        </p:spPr>
      </p:pic>
      <p:grpSp>
        <p:nvGrpSpPr>
          <p:cNvPr id="77" name="Group 76">
            <a:extLst>
              <a:ext uri="{FF2B5EF4-FFF2-40B4-BE49-F238E27FC236}">
                <a16:creationId xmlns:a16="http://schemas.microsoft.com/office/drawing/2014/main" id="{1B86C8FC-17EB-294C-B3C8-0EDB7B0D53F6}"/>
              </a:ext>
            </a:extLst>
          </p:cNvPr>
          <p:cNvGrpSpPr/>
          <p:nvPr/>
        </p:nvGrpSpPr>
        <p:grpSpPr>
          <a:xfrm>
            <a:off x="12900054" y="5100757"/>
            <a:ext cx="7118289" cy="4220649"/>
            <a:chOff x="23778806" y="7587562"/>
            <a:chExt cx="7118289" cy="4220649"/>
          </a:xfrm>
        </p:grpSpPr>
        <p:sp>
          <p:nvSpPr>
            <p:cNvPr id="55" name="TextBox 54">
              <a:extLst>
                <a:ext uri="{FF2B5EF4-FFF2-40B4-BE49-F238E27FC236}">
                  <a16:creationId xmlns:a16="http://schemas.microsoft.com/office/drawing/2014/main" id="{32F05330-E1AC-0B4A-A582-CC13FF2C8944}"/>
                </a:ext>
              </a:extLst>
            </p:cNvPr>
            <p:cNvSpPr txBox="1"/>
            <p:nvPr/>
          </p:nvSpPr>
          <p:spPr>
            <a:xfrm>
              <a:off x="25291156" y="9001269"/>
              <a:ext cx="833883" cy="584775"/>
            </a:xfrm>
            <a:prstGeom prst="rect">
              <a:avLst/>
            </a:prstGeom>
            <a:noFill/>
          </p:spPr>
          <p:txBody>
            <a:bodyPr wrap="none" rtlCol="0">
              <a:spAutoFit/>
            </a:bodyPr>
            <a:lstStyle/>
            <a:p>
              <a:r>
                <a:rPr lang="en-US" sz="3200" dirty="0"/>
                <a:t>Δt</a:t>
              </a:r>
              <a:r>
                <a:rPr lang="en-US" sz="3200" baseline="-25000" dirty="0"/>
                <a:t>12</a:t>
              </a:r>
            </a:p>
          </p:txBody>
        </p:sp>
        <mc:AlternateContent xmlns:mc="http://schemas.openxmlformats.org/markup-compatibility/2006">
          <mc:Choice xmlns:a14="http://schemas.microsoft.com/office/drawing/2010/main" Requires="a14">
            <p:sp>
              <p:nvSpPr>
                <p:cNvPr id="65" name="TextBox 64">
                  <a:extLst>
                    <a:ext uri="{FF2B5EF4-FFF2-40B4-BE49-F238E27FC236}">
                      <a16:creationId xmlns:a16="http://schemas.microsoft.com/office/drawing/2014/main" id="{8ED3F568-90A4-0A45-8A1C-A41ABA2DBED9}"/>
                    </a:ext>
                  </a:extLst>
                </p:cNvPr>
                <p:cNvSpPr txBox="1"/>
                <p:nvPr/>
              </p:nvSpPr>
              <p:spPr>
                <a:xfrm rot="10800000" flipH="1" flipV="1">
                  <a:off x="26687764" y="9208634"/>
                  <a:ext cx="797199"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𝛿</m:t>
                            </m:r>
                          </m:e>
                          <m:sub>
                            <m:r>
                              <a:rPr lang="en-US" sz="3200" b="0" i="1" smtClean="0">
                                <a:latin typeface="Cambria Math" panose="02040503050406030204" pitchFamily="18" charset="0"/>
                              </a:rPr>
                              <m:t>1</m:t>
                            </m:r>
                          </m:sub>
                        </m:sSub>
                      </m:oMath>
                    </m:oMathPara>
                  </a14:m>
                  <a:endParaRPr lang="en-US" sz="3200" dirty="0"/>
                </a:p>
              </p:txBody>
            </p:sp>
          </mc:Choice>
          <mc:Fallback>
            <p:sp>
              <p:nvSpPr>
                <p:cNvPr id="65" name="TextBox 64">
                  <a:extLst>
                    <a:ext uri="{FF2B5EF4-FFF2-40B4-BE49-F238E27FC236}">
                      <a16:creationId xmlns:a16="http://schemas.microsoft.com/office/drawing/2014/main" id="{8ED3F568-90A4-0A45-8A1C-A41ABA2DBED9}"/>
                    </a:ext>
                  </a:extLst>
                </p:cNvPr>
                <p:cNvSpPr txBox="1">
                  <a:spLocks noRot="1" noChangeAspect="1" noMove="1" noResize="1" noEditPoints="1" noAdjustHandles="1" noChangeArrowheads="1" noChangeShapeType="1" noTextEdit="1"/>
                </p:cNvSpPr>
                <p:nvPr/>
              </p:nvSpPr>
              <p:spPr>
                <a:xfrm rot="10800000" flipH="1" flipV="1">
                  <a:off x="26687764" y="9208634"/>
                  <a:ext cx="797199" cy="492443"/>
                </a:xfrm>
                <a:prstGeom prst="rect">
                  <a:avLst/>
                </a:prstGeom>
                <a:blipFill>
                  <a:blip r:embed="rId12"/>
                  <a:stretch>
                    <a:fillRect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FA49F47E-9AD2-4649-BD55-EB52E60F5200}"/>
                    </a:ext>
                  </a:extLst>
                </p:cNvPr>
                <p:cNvSpPr txBox="1"/>
                <p:nvPr/>
              </p:nvSpPr>
              <p:spPr>
                <a:xfrm>
                  <a:off x="23778806" y="9833403"/>
                  <a:ext cx="49237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𝛿</m:t>
                            </m:r>
                          </m:e>
                          <m:sub>
                            <m:r>
                              <a:rPr lang="en-US" sz="3200" b="0" i="1" smtClean="0">
                                <a:latin typeface="Cambria Math" panose="02040503050406030204" pitchFamily="18" charset="0"/>
                              </a:rPr>
                              <m:t>2</m:t>
                            </m:r>
                          </m:sub>
                        </m:sSub>
                      </m:oMath>
                    </m:oMathPara>
                  </a14:m>
                  <a:endParaRPr lang="en-US" sz="3200" dirty="0"/>
                </a:p>
              </p:txBody>
            </p:sp>
          </mc:Choice>
          <mc:Fallback>
            <p:sp>
              <p:nvSpPr>
                <p:cNvPr id="66" name="TextBox 65">
                  <a:extLst>
                    <a:ext uri="{FF2B5EF4-FFF2-40B4-BE49-F238E27FC236}">
                      <a16:creationId xmlns:a16="http://schemas.microsoft.com/office/drawing/2014/main" id="{FA49F47E-9AD2-4649-BD55-EB52E60F5200}"/>
                    </a:ext>
                  </a:extLst>
                </p:cNvPr>
                <p:cNvSpPr txBox="1">
                  <a:spLocks noRot="1" noChangeAspect="1" noMove="1" noResize="1" noEditPoints="1" noAdjustHandles="1" noChangeArrowheads="1" noChangeShapeType="1" noTextEdit="1"/>
                </p:cNvSpPr>
                <p:nvPr/>
              </p:nvSpPr>
              <p:spPr>
                <a:xfrm>
                  <a:off x="23778806" y="9833403"/>
                  <a:ext cx="492379" cy="492443"/>
                </a:xfrm>
                <a:prstGeom prst="rect">
                  <a:avLst/>
                </a:prstGeom>
                <a:blipFill>
                  <a:blip r:embed="rId13"/>
                  <a:stretch>
                    <a:fillRect l="-17500" r="-2500" b="-12500"/>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9E5E66F4-67A0-3A44-89ED-0D0A9ECEEE46}"/>
                </a:ext>
              </a:extLst>
            </p:cNvPr>
            <p:cNvCxnSpPr>
              <a:cxnSpLocks/>
            </p:cNvCxnSpPr>
            <p:nvPr/>
          </p:nvCxnSpPr>
          <p:spPr>
            <a:xfrm>
              <a:off x="23924063" y="8686865"/>
              <a:ext cx="3393098"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132CC98-A367-0D49-BE7D-27CD9D5E5482}"/>
                </a:ext>
              </a:extLst>
            </p:cNvPr>
            <p:cNvCxnSpPr>
              <a:cxnSpLocks/>
            </p:cNvCxnSpPr>
            <p:nvPr/>
          </p:nvCxnSpPr>
          <p:spPr>
            <a:xfrm>
              <a:off x="23959071" y="10843445"/>
              <a:ext cx="3358090" cy="0"/>
            </a:xfrm>
            <a:prstGeom prst="line">
              <a:avLst/>
            </a:prstGeom>
            <a:ln w="38100"/>
            <a:effectLst/>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43A02392-F793-884B-A479-2B754A44801E}"/>
                </a:ext>
              </a:extLst>
            </p:cNvPr>
            <p:cNvSpPr/>
            <p:nvPr/>
          </p:nvSpPr>
          <p:spPr>
            <a:xfrm>
              <a:off x="26117354" y="9111019"/>
              <a:ext cx="525660" cy="20306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8BC45E0-C304-EE48-8A27-2E0BCF30756B}"/>
                </a:ext>
              </a:extLst>
            </p:cNvPr>
            <p:cNvSpPr/>
            <p:nvPr/>
          </p:nvSpPr>
          <p:spPr>
            <a:xfrm>
              <a:off x="24515637" y="10187016"/>
              <a:ext cx="525660" cy="20306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1A3A8C0-209A-A146-98D1-6B96B3D5CC3A}"/>
                </a:ext>
              </a:extLst>
            </p:cNvPr>
            <p:cNvGrpSpPr/>
            <p:nvPr/>
          </p:nvGrpSpPr>
          <p:grpSpPr>
            <a:xfrm>
              <a:off x="28062850" y="7587562"/>
              <a:ext cx="2777749" cy="1918073"/>
              <a:chOff x="3663178" y="1763638"/>
              <a:chExt cx="1966345" cy="1091863"/>
            </a:xfrm>
          </p:grpSpPr>
          <p:cxnSp>
            <p:nvCxnSpPr>
              <p:cNvPr id="45" name="Straight Arrow Connector 44">
                <a:extLst>
                  <a:ext uri="{FF2B5EF4-FFF2-40B4-BE49-F238E27FC236}">
                    <a16:creationId xmlns:a16="http://schemas.microsoft.com/office/drawing/2014/main" id="{B339A075-EDB2-EA42-AB8C-9CFDFC9C175A}"/>
                  </a:ext>
                </a:extLst>
              </p:cNvPr>
              <p:cNvCxnSpPr>
                <a:cxnSpLocks/>
              </p:cNvCxnSpPr>
              <p:nvPr/>
            </p:nvCxnSpPr>
            <p:spPr>
              <a:xfrm>
                <a:off x="3663178" y="2384452"/>
                <a:ext cx="196634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A769483E-6D17-384B-8784-6DC75B25DBC1}"/>
                  </a:ext>
                </a:extLst>
              </p:cNvPr>
              <p:cNvCxnSpPr/>
              <p:nvPr/>
            </p:nvCxnSpPr>
            <p:spPr>
              <a:xfrm flipV="1">
                <a:off x="3663178" y="1797706"/>
                <a:ext cx="0" cy="105779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7" name="Freeform 46">
                <a:extLst>
                  <a:ext uri="{FF2B5EF4-FFF2-40B4-BE49-F238E27FC236}">
                    <a16:creationId xmlns:a16="http://schemas.microsoft.com/office/drawing/2014/main" id="{578FC7D3-66B6-3243-8A99-4CA2CB26D65D}"/>
                  </a:ext>
                </a:extLst>
              </p:cNvPr>
              <p:cNvSpPr/>
              <p:nvPr/>
            </p:nvSpPr>
            <p:spPr>
              <a:xfrm>
                <a:off x="3663178" y="1889913"/>
                <a:ext cx="873788" cy="618051"/>
              </a:xfrm>
              <a:custGeom>
                <a:avLst/>
                <a:gdLst>
                  <a:gd name="connsiteX0" fmla="*/ 0 w 881740"/>
                  <a:gd name="connsiteY0" fmla="*/ 599635 h 794846"/>
                  <a:gd name="connsiteX1" fmla="*/ 169877 w 881740"/>
                  <a:gd name="connsiteY1" fmla="*/ 599635 h 794846"/>
                  <a:gd name="connsiteX2" fmla="*/ 291217 w 881740"/>
                  <a:gd name="connsiteY2" fmla="*/ 1001 h 794846"/>
                  <a:gd name="connsiteX3" fmla="*/ 364021 w 881740"/>
                  <a:gd name="connsiteY3" fmla="*/ 761428 h 794846"/>
                  <a:gd name="connsiteX4" fmla="*/ 541987 w 881740"/>
                  <a:gd name="connsiteY4" fmla="*/ 656263 h 794846"/>
                  <a:gd name="connsiteX5" fmla="*/ 881740 w 881740"/>
                  <a:gd name="connsiteY5" fmla="*/ 623904 h 794846"/>
                  <a:gd name="connsiteX0" fmla="*/ 0 w 881740"/>
                  <a:gd name="connsiteY0" fmla="*/ 602405 h 797616"/>
                  <a:gd name="connsiteX1" fmla="*/ 194145 w 881740"/>
                  <a:gd name="connsiteY1" fmla="*/ 477120 h 797616"/>
                  <a:gd name="connsiteX2" fmla="*/ 291217 w 881740"/>
                  <a:gd name="connsiteY2" fmla="*/ 3771 h 797616"/>
                  <a:gd name="connsiteX3" fmla="*/ 364021 w 881740"/>
                  <a:gd name="connsiteY3" fmla="*/ 764198 h 797616"/>
                  <a:gd name="connsiteX4" fmla="*/ 541987 w 881740"/>
                  <a:gd name="connsiteY4" fmla="*/ 659033 h 797616"/>
                  <a:gd name="connsiteX5" fmla="*/ 881740 w 881740"/>
                  <a:gd name="connsiteY5" fmla="*/ 626674 h 797616"/>
                  <a:gd name="connsiteX0" fmla="*/ 0 w 873788"/>
                  <a:gd name="connsiteY0" fmla="*/ 602405 h 797616"/>
                  <a:gd name="connsiteX1" fmla="*/ 194145 w 873788"/>
                  <a:gd name="connsiteY1" fmla="*/ 477120 h 797616"/>
                  <a:gd name="connsiteX2" fmla="*/ 291217 w 873788"/>
                  <a:gd name="connsiteY2" fmla="*/ 3771 h 797616"/>
                  <a:gd name="connsiteX3" fmla="*/ 364021 w 873788"/>
                  <a:gd name="connsiteY3" fmla="*/ 764198 h 797616"/>
                  <a:gd name="connsiteX4" fmla="*/ 541987 w 873788"/>
                  <a:gd name="connsiteY4" fmla="*/ 659033 h 797616"/>
                  <a:gd name="connsiteX5" fmla="*/ 873788 w 873788"/>
                  <a:gd name="connsiteY5" fmla="*/ 652329 h 797616"/>
                  <a:gd name="connsiteX0" fmla="*/ 0 w 873788"/>
                  <a:gd name="connsiteY0" fmla="*/ 602405 h 797616"/>
                  <a:gd name="connsiteX1" fmla="*/ 194145 w 873788"/>
                  <a:gd name="connsiteY1" fmla="*/ 477120 h 797616"/>
                  <a:gd name="connsiteX2" fmla="*/ 291217 w 873788"/>
                  <a:gd name="connsiteY2" fmla="*/ 3771 h 797616"/>
                  <a:gd name="connsiteX3" fmla="*/ 364021 w 873788"/>
                  <a:gd name="connsiteY3" fmla="*/ 764198 h 797616"/>
                  <a:gd name="connsiteX4" fmla="*/ 541987 w 873788"/>
                  <a:gd name="connsiteY4" fmla="*/ 659033 h 797616"/>
                  <a:gd name="connsiteX5" fmla="*/ 873788 w 873788"/>
                  <a:gd name="connsiteY5" fmla="*/ 647199 h 797616"/>
                  <a:gd name="connsiteX0" fmla="*/ 0 w 873788"/>
                  <a:gd name="connsiteY0" fmla="*/ 633232 h 797657"/>
                  <a:gd name="connsiteX1" fmla="*/ 194145 w 873788"/>
                  <a:gd name="connsiteY1" fmla="*/ 477161 h 797657"/>
                  <a:gd name="connsiteX2" fmla="*/ 291217 w 873788"/>
                  <a:gd name="connsiteY2" fmla="*/ 3812 h 797657"/>
                  <a:gd name="connsiteX3" fmla="*/ 364021 w 873788"/>
                  <a:gd name="connsiteY3" fmla="*/ 764239 h 797657"/>
                  <a:gd name="connsiteX4" fmla="*/ 541987 w 873788"/>
                  <a:gd name="connsiteY4" fmla="*/ 659074 h 797657"/>
                  <a:gd name="connsiteX5" fmla="*/ 873788 w 873788"/>
                  <a:gd name="connsiteY5" fmla="*/ 647240 h 797657"/>
                  <a:gd name="connsiteX0" fmla="*/ 0 w 873788"/>
                  <a:gd name="connsiteY0" fmla="*/ 633232 h 797657"/>
                  <a:gd name="connsiteX1" fmla="*/ 194145 w 873788"/>
                  <a:gd name="connsiteY1" fmla="*/ 477161 h 797657"/>
                  <a:gd name="connsiteX2" fmla="*/ 291217 w 873788"/>
                  <a:gd name="connsiteY2" fmla="*/ 3812 h 797657"/>
                  <a:gd name="connsiteX3" fmla="*/ 364021 w 873788"/>
                  <a:gd name="connsiteY3" fmla="*/ 764239 h 797657"/>
                  <a:gd name="connsiteX4" fmla="*/ 541987 w 873788"/>
                  <a:gd name="connsiteY4" fmla="*/ 659074 h 797657"/>
                  <a:gd name="connsiteX5" fmla="*/ 873788 w 873788"/>
                  <a:gd name="connsiteY5" fmla="*/ 647240 h 7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788" h="797657">
                    <a:moveTo>
                      <a:pt x="0" y="633232"/>
                    </a:moveTo>
                    <a:cubicBezTo>
                      <a:pt x="72597" y="626677"/>
                      <a:pt x="145609" y="582064"/>
                      <a:pt x="194145" y="477161"/>
                    </a:cubicBezTo>
                    <a:cubicBezTo>
                      <a:pt x="242681" y="372258"/>
                      <a:pt x="262904" y="-44034"/>
                      <a:pt x="291217" y="3812"/>
                    </a:cubicBezTo>
                    <a:cubicBezTo>
                      <a:pt x="319530" y="51658"/>
                      <a:pt x="322226" y="655029"/>
                      <a:pt x="364021" y="764239"/>
                    </a:cubicBezTo>
                    <a:cubicBezTo>
                      <a:pt x="405816" y="873449"/>
                      <a:pt x="455701" y="681995"/>
                      <a:pt x="541987" y="659074"/>
                    </a:cubicBezTo>
                    <a:cubicBezTo>
                      <a:pt x="628273" y="636153"/>
                      <a:pt x="873788" y="647240"/>
                      <a:pt x="873788" y="647240"/>
                    </a:cubicBez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Freeform 47">
                <a:extLst>
                  <a:ext uri="{FF2B5EF4-FFF2-40B4-BE49-F238E27FC236}">
                    <a16:creationId xmlns:a16="http://schemas.microsoft.com/office/drawing/2014/main" id="{FC897120-80A6-1C46-9A26-2DD6B4685FB2}"/>
                  </a:ext>
                </a:extLst>
              </p:cNvPr>
              <p:cNvSpPr/>
              <p:nvPr/>
            </p:nvSpPr>
            <p:spPr>
              <a:xfrm>
                <a:off x="4539194" y="1763638"/>
                <a:ext cx="885716" cy="801584"/>
              </a:xfrm>
              <a:custGeom>
                <a:avLst/>
                <a:gdLst>
                  <a:gd name="connsiteX0" fmla="*/ 0 w 881740"/>
                  <a:gd name="connsiteY0" fmla="*/ 599635 h 794846"/>
                  <a:gd name="connsiteX1" fmla="*/ 169877 w 881740"/>
                  <a:gd name="connsiteY1" fmla="*/ 599635 h 794846"/>
                  <a:gd name="connsiteX2" fmla="*/ 291217 w 881740"/>
                  <a:gd name="connsiteY2" fmla="*/ 1001 h 794846"/>
                  <a:gd name="connsiteX3" fmla="*/ 364021 w 881740"/>
                  <a:gd name="connsiteY3" fmla="*/ 761428 h 794846"/>
                  <a:gd name="connsiteX4" fmla="*/ 541987 w 881740"/>
                  <a:gd name="connsiteY4" fmla="*/ 656263 h 794846"/>
                  <a:gd name="connsiteX5" fmla="*/ 881740 w 881740"/>
                  <a:gd name="connsiteY5" fmla="*/ 623904 h 794846"/>
                  <a:gd name="connsiteX0" fmla="*/ 0 w 881740"/>
                  <a:gd name="connsiteY0" fmla="*/ 602540 h 797751"/>
                  <a:gd name="connsiteX1" fmla="*/ 186056 w 881740"/>
                  <a:gd name="connsiteY1" fmla="*/ 473105 h 797751"/>
                  <a:gd name="connsiteX2" fmla="*/ 291217 w 881740"/>
                  <a:gd name="connsiteY2" fmla="*/ 3906 h 797751"/>
                  <a:gd name="connsiteX3" fmla="*/ 364021 w 881740"/>
                  <a:gd name="connsiteY3" fmla="*/ 764333 h 797751"/>
                  <a:gd name="connsiteX4" fmla="*/ 541987 w 881740"/>
                  <a:gd name="connsiteY4" fmla="*/ 659168 h 797751"/>
                  <a:gd name="connsiteX5" fmla="*/ 881740 w 881740"/>
                  <a:gd name="connsiteY5" fmla="*/ 626809 h 797751"/>
                  <a:gd name="connsiteX0" fmla="*/ 0 w 881740"/>
                  <a:gd name="connsiteY0" fmla="*/ 602540 h 801551"/>
                  <a:gd name="connsiteX1" fmla="*/ 186056 w 881740"/>
                  <a:gd name="connsiteY1" fmla="*/ 473105 h 801551"/>
                  <a:gd name="connsiteX2" fmla="*/ 291217 w 881740"/>
                  <a:gd name="connsiteY2" fmla="*/ 3906 h 801551"/>
                  <a:gd name="connsiteX3" fmla="*/ 364021 w 881740"/>
                  <a:gd name="connsiteY3" fmla="*/ 764333 h 801551"/>
                  <a:gd name="connsiteX4" fmla="*/ 541987 w 881740"/>
                  <a:gd name="connsiteY4" fmla="*/ 659168 h 801551"/>
                  <a:gd name="connsiteX5" fmla="*/ 881740 w 881740"/>
                  <a:gd name="connsiteY5" fmla="*/ 626809 h 801551"/>
                  <a:gd name="connsiteX0" fmla="*/ 0 w 881740"/>
                  <a:gd name="connsiteY0" fmla="*/ 602540 h 801551"/>
                  <a:gd name="connsiteX1" fmla="*/ 186056 w 881740"/>
                  <a:gd name="connsiteY1" fmla="*/ 473105 h 801551"/>
                  <a:gd name="connsiteX2" fmla="*/ 291217 w 881740"/>
                  <a:gd name="connsiteY2" fmla="*/ 3906 h 801551"/>
                  <a:gd name="connsiteX3" fmla="*/ 364021 w 881740"/>
                  <a:gd name="connsiteY3" fmla="*/ 764333 h 801551"/>
                  <a:gd name="connsiteX4" fmla="*/ 541987 w 881740"/>
                  <a:gd name="connsiteY4" fmla="*/ 659168 h 801551"/>
                  <a:gd name="connsiteX5" fmla="*/ 881740 w 881740"/>
                  <a:gd name="connsiteY5" fmla="*/ 626809 h 801551"/>
                  <a:gd name="connsiteX0" fmla="*/ 0 w 885716"/>
                  <a:gd name="connsiteY0" fmla="*/ 626427 h 801584"/>
                  <a:gd name="connsiteX1" fmla="*/ 190032 w 885716"/>
                  <a:gd name="connsiteY1" fmla="*/ 473138 h 801584"/>
                  <a:gd name="connsiteX2" fmla="*/ 295193 w 885716"/>
                  <a:gd name="connsiteY2" fmla="*/ 3939 h 801584"/>
                  <a:gd name="connsiteX3" fmla="*/ 367997 w 885716"/>
                  <a:gd name="connsiteY3" fmla="*/ 764366 h 801584"/>
                  <a:gd name="connsiteX4" fmla="*/ 545963 w 885716"/>
                  <a:gd name="connsiteY4" fmla="*/ 659201 h 801584"/>
                  <a:gd name="connsiteX5" fmla="*/ 885716 w 885716"/>
                  <a:gd name="connsiteY5" fmla="*/ 626842 h 801584"/>
                  <a:gd name="connsiteX0" fmla="*/ 0 w 885716"/>
                  <a:gd name="connsiteY0" fmla="*/ 626427 h 801584"/>
                  <a:gd name="connsiteX1" fmla="*/ 190032 w 885716"/>
                  <a:gd name="connsiteY1" fmla="*/ 473138 h 801584"/>
                  <a:gd name="connsiteX2" fmla="*/ 295193 w 885716"/>
                  <a:gd name="connsiteY2" fmla="*/ 3939 h 801584"/>
                  <a:gd name="connsiteX3" fmla="*/ 367997 w 885716"/>
                  <a:gd name="connsiteY3" fmla="*/ 764366 h 801584"/>
                  <a:gd name="connsiteX4" fmla="*/ 545963 w 885716"/>
                  <a:gd name="connsiteY4" fmla="*/ 659201 h 801584"/>
                  <a:gd name="connsiteX5" fmla="*/ 885716 w 885716"/>
                  <a:gd name="connsiteY5" fmla="*/ 626842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716" h="801584">
                    <a:moveTo>
                      <a:pt x="0" y="626427"/>
                    </a:moveTo>
                    <a:cubicBezTo>
                      <a:pt x="96451" y="616678"/>
                      <a:pt x="140833" y="576886"/>
                      <a:pt x="190032" y="473138"/>
                    </a:cubicBezTo>
                    <a:cubicBezTo>
                      <a:pt x="239231" y="369390"/>
                      <a:pt x="265532" y="-44599"/>
                      <a:pt x="295193" y="3939"/>
                    </a:cubicBezTo>
                    <a:cubicBezTo>
                      <a:pt x="324854" y="52477"/>
                      <a:pt x="326202" y="655156"/>
                      <a:pt x="367997" y="764366"/>
                    </a:cubicBezTo>
                    <a:cubicBezTo>
                      <a:pt x="409792" y="873576"/>
                      <a:pt x="469951" y="712944"/>
                      <a:pt x="545963" y="659201"/>
                    </a:cubicBezTo>
                    <a:cubicBezTo>
                      <a:pt x="628274" y="612426"/>
                      <a:pt x="885716" y="626842"/>
                      <a:pt x="885716" y="626842"/>
                    </a:cubicBez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2AB27717-396D-8049-8348-BB318B488CC6}"/>
                </a:ext>
              </a:extLst>
            </p:cNvPr>
            <p:cNvGrpSpPr/>
            <p:nvPr/>
          </p:nvGrpSpPr>
          <p:grpSpPr>
            <a:xfrm>
              <a:off x="25093002" y="8358705"/>
              <a:ext cx="1094663" cy="622586"/>
              <a:chOff x="4301922" y="4276617"/>
              <a:chExt cx="774903" cy="354407"/>
            </a:xfrm>
          </p:grpSpPr>
          <p:sp>
            <p:nvSpPr>
              <p:cNvPr id="50" name="Freeform 49">
                <a:extLst>
                  <a:ext uri="{FF2B5EF4-FFF2-40B4-BE49-F238E27FC236}">
                    <a16:creationId xmlns:a16="http://schemas.microsoft.com/office/drawing/2014/main" id="{2C958BBB-544F-6C44-86CB-C77D368B9FA4}"/>
                  </a:ext>
                </a:extLst>
              </p:cNvPr>
              <p:cNvSpPr/>
              <p:nvPr/>
            </p:nvSpPr>
            <p:spPr>
              <a:xfrm>
                <a:off x="4301922" y="4518586"/>
                <a:ext cx="774903" cy="112438"/>
              </a:xfrm>
              <a:custGeom>
                <a:avLst/>
                <a:gdLst>
                  <a:gd name="connsiteX0" fmla="*/ 0 w 678835"/>
                  <a:gd name="connsiteY0" fmla="*/ 88986 h 99098"/>
                  <a:gd name="connsiteX1" fmla="*/ 339753 w 678835"/>
                  <a:gd name="connsiteY1" fmla="*/ 0 h 99098"/>
                  <a:gd name="connsiteX2" fmla="*/ 663327 w 678835"/>
                  <a:gd name="connsiteY2" fmla="*/ 88986 h 99098"/>
                  <a:gd name="connsiteX3" fmla="*/ 630970 w 678835"/>
                  <a:gd name="connsiteY3" fmla="*/ 97076 h 99098"/>
                  <a:gd name="connsiteX0" fmla="*/ 0 w 678835"/>
                  <a:gd name="connsiteY0" fmla="*/ 97452 h 107564"/>
                  <a:gd name="connsiteX1" fmla="*/ 297419 w 678835"/>
                  <a:gd name="connsiteY1" fmla="*/ 0 h 107564"/>
                  <a:gd name="connsiteX2" fmla="*/ 663327 w 678835"/>
                  <a:gd name="connsiteY2" fmla="*/ 97452 h 107564"/>
                  <a:gd name="connsiteX3" fmla="*/ 630970 w 678835"/>
                  <a:gd name="connsiteY3" fmla="*/ 105542 h 107564"/>
                  <a:gd name="connsiteX0" fmla="*/ 0 w 800303"/>
                  <a:gd name="connsiteY0" fmla="*/ 97452 h 207142"/>
                  <a:gd name="connsiteX1" fmla="*/ 297419 w 800303"/>
                  <a:gd name="connsiteY1" fmla="*/ 0 h 207142"/>
                  <a:gd name="connsiteX2" fmla="*/ 663327 w 800303"/>
                  <a:gd name="connsiteY2" fmla="*/ 97452 h 207142"/>
                  <a:gd name="connsiteX3" fmla="*/ 800303 w 800303"/>
                  <a:gd name="connsiteY3" fmla="*/ 207142 h 207142"/>
                  <a:gd name="connsiteX0" fmla="*/ 0 w 800303"/>
                  <a:gd name="connsiteY0" fmla="*/ 104007 h 213697"/>
                  <a:gd name="connsiteX1" fmla="*/ 297419 w 800303"/>
                  <a:gd name="connsiteY1" fmla="*/ 6555 h 213697"/>
                  <a:gd name="connsiteX2" fmla="*/ 493994 w 800303"/>
                  <a:gd name="connsiteY2" fmla="*/ 19340 h 213697"/>
                  <a:gd name="connsiteX3" fmla="*/ 800303 w 800303"/>
                  <a:gd name="connsiteY3" fmla="*/ 213697 h 213697"/>
                  <a:gd name="connsiteX0" fmla="*/ 0 w 774903"/>
                  <a:gd name="connsiteY0" fmla="*/ 104007 h 112097"/>
                  <a:gd name="connsiteX1" fmla="*/ 297419 w 774903"/>
                  <a:gd name="connsiteY1" fmla="*/ 6555 h 112097"/>
                  <a:gd name="connsiteX2" fmla="*/ 493994 w 774903"/>
                  <a:gd name="connsiteY2" fmla="*/ 19340 h 112097"/>
                  <a:gd name="connsiteX3" fmla="*/ 774903 w 774903"/>
                  <a:gd name="connsiteY3" fmla="*/ 112097 h 112097"/>
                  <a:gd name="connsiteX0" fmla="*/ 0 w 774903"/>
                  <a:gd name="connsiteY0" fmla="*/ 98318 h 106408"/>
                  <a:gd name="connsiteX1" fmla="*/ 272019 w 774903"/>
                  <a:gd name="connsiteY1" fmla="*/ 9333 h 106408"/>
                  <a:gd name="connsiteX2" fmla="*/ 493994 w 774903"/>
                  <a:gd name="connsiteY2" fmla="*/ 13651 h 106408"/>
                  <a:gd name="connsiteX3" fmla="*/ 774903 w 774903"/>
                  <a:gd name="connsiteY3" fmla="*/ 106408 h 106408"/>
                  <a:gd name="connsiteX0" fmla="*/ 0 w 774903"/>
                  <a:gd name="connsiteY0" fmla="*/ 98318 h 98318"/>
                  <a:gd name="connsiteX1" fmla="*/ 272019 w 774903"/>
                  <a:gd name="connsiteY1" fmla="*/ 9333 h 98318"/>
                  <a:gd name="connsiteX2" fmla="*/ 493994 w 774903"/>
                  <a:gd name="connsiteY2" fmla="*/ 13651 h 98318"/>
                  <a:gd name="connsiteX3" fmla="*/ 774903 w 774903"/>
                  <a:gd name="connsiteY3" fmla="*/ 87358 h 98318"/>
                  <a:gd name="connsiteX0" fmla="*/ 0 w 774903"/>
                  <a:gd name="connsiteY0" fmla="*/ 96875 h 96875"/>
                  <a:gd name="connsiteX1" fmla="*/ 272019 w 774903"/>
                  <a:gd name="connsiteY1" fmla="*/ 7890 h 96875"/>
                  <a:gd name="connsiteX2" fmla="*/ 535269 w 774903"/>
                  <a:gd name="connsiteY2" fmla="*/ 15383 h 96875"/>
                  <a:gd name="connsiteX3" fmla="*/ 774903 w 774903"/>
                  <a:gd name="connsiteY3" fmla="*/ 85915 h 96875"/>
                  <a:gd name="connsiteX0" fmla="*/ 0 w 774903"/>
                  <a:gd name="connsiteY0" fmla="*/ 106534 h 106534"/>
                  <a:gd name="connsiteX1" fmla="*/ 262494 w 774903"/>
                  <a:gd name="connsiteY1" fmla="*/ 4849 h 106534"/>
                  <a:gd name="connsiteX2" fmla="*/ 535269 w 774903"/>
                  <a:gd name="connsiteY2" fmla="*/ 25042 h 106534"/>
                  <a:gd name="connsiteX3" fmla="*/ 774903 w 774903"/>
                  <a:gd name="connsiteY3" fmla="*/ 95574 h 106534"/>
                  <a:gd name="connsiteX0" fmla="*/ 0 w 774903"/>
                  <a:gd name="connsiteY0" fmla="*/ 110625 h 110625"/>
                  <a:gd name="connsiteX1" fmla="*/ 262494 w 774903"/>
                  <a:gd name="connsiteY1" fmla="*/ 8940 h 110625"/>
                  <a:gd name="connsiteX2" fmla="*/ 535269 w 774903"/>
                  <a:gd name="connsiteY2" fmla="*/ 29133 h 110625"/>
                  <a:gd name="connsiteX3" fmla="*/ 774903 w 774903"/>
                  <a:gd name="connsiteY3" fmla="*/ 99665 h 110625"/>
                  <a:gd name="connsiteX0" fmla="*/ 0 w 774903"/>
                  <a:gd name="connsiteY0" fmla="*/ 105208 h 105208"/>
                  <a:gd name="connsiteX1" fmla="*/ 262494 w 774903"/>
                  <a:gd name="connsiteY1" fmla="*/ 3523 h 105208"/>
                  <a:gd name="connsiteX2" fmla="*/ 535269 w 774903"/>
                  <a:gd name="connsiteY2" fmla="*/ 23716 h 105208"/>
                  <a:gd name="connsiteX3" fmla="*/ 774903 w 774903"/>
                  <a:gd name="connsiteY3" fmla="*/ 94248 h 105208"/>
                  <a:gd name="connsiteX0" fmla="*/ 0 w 774903"/>
                  <a:gd name="connsiteY0" fmla="*/ 110625 h 110625"/>
                  <a:gd name="connsiteX1" fmla="*/ 262494 w 774903"/>
                  <a:gd name="connsiteY1" fmla="*/ 8940 h 110625"/>
                  <a:gd name="connsiteX2" fmla="*/ 535269 w 774903"/>
                  <a:gd name="connsiteY2" fmla="*/ 29133 h 110625"/>
                  <a:gd name="connsiteX3" fmla="*/ 774903 w 774903"/>
                  <a:gd name="connsiteY3" fmla="*/ 99665 h 110625"/>
                  <a:gd name="connsiteX0" fmla="*/ 0 w 774903"/>
                  <a:gd name="connsiteY0" fmla="*/ 113916 h 113916"/>
                  <a:gd name="connsiteX1" fmla="*/ 262494 w 774903"/>
                  <a:gd name="connsiteY1" fmla="*/ 12231 h 113916"/>
                  <a:gd name="connsiteX2" fmla="*/ 535269 w 774903"/>
                  <a:gd name="connsiteY2" fmla="*/ 32424 h 113916"/>
                  <a:gd name="connsiteX3" fmla="*/ 774903 w 774903"/>
                  <a:gd name="connsiteY3" fmla="*/ 102956 h 113916"/>
                  <a:gd name="connsiteX0" fmla="*/ 0 w 774903"/>
                  <a:gd name="connsiteY0" fmla="*/ 113916 h 113916"/>
                  <a:gd name="connsiteX1" fmla="*/ 262494 w 774903"/>
                  <a:gd name="connsiteY1" fmla="*/ 12231 h 113916"/>
                  <a:gd name="connsiteX2" fmla="*/ 535269 w 774903"/>
                  <a:gd name="connsiteY2" fmla="*/ 32424 h 113916"/>
                  <a:gd name="connsiteX3" fmla="*/ 774903 w 774903"/>
                  <a:gd name="connsiteY3" fmla="*/ 102956 h 113916"/>
                  <a:gd name="connsiteX0" fmla="*/ 0 w 774903"/>
                  <a:gd name="connsiteY0" fmla="*/ 113916 h 113916"/>
                  <a:gd name="connsiteX1" fmla="*/ 262494 w 774903"/>
                  <a:gd name="connsiteY1" fmla="*/ 12231 h 113916"/>
                  <a:gd name="connsiteX2" fmla="*/ 535269 w 774903"/>
                  <a:gd name="connsiteY2" fmla="*/ 32424 h 113916"/>
                  <a:gd name="connsiteX3" fmla="*/ 774903 w 774903"/>
                  <a:gd name="connsiteY3" fmla="*/ 102956 h 113916"/>
                  <a:gd name="connsiteX0" fmla="*/ 0 w 774903"/>
                  <a:gd name="connsiteY0" fmla="*/ 113916 h 113916"/>
                  <a:gd name="connsiteX1" fmla="*/ 262494 w 774903"/>
                  <a:gd name="connsiteY1" fmla="*/ 12231 h 113916"/>
                  <a:gd name="connsiteX2" fmla="*/ 535269 w 774903"/>
                  <a:gd name="connsiteY2" fmla="*/ 32424 h 113916"/>
                  <a:gd name="connsiteX3" fmla="*/ 774903 w 774903"/>
                  <a:gd name="connsiteY3" fmla="*/ 102956 h 113916"/>
                  <a:gd name="connsiteX0" fmla="*/ 0 w 774903"/>
                  <a:gd name="connsiteY0" fmla="*/ 115620 h 115620"/>
                  <a:gd name="connsiteX1" fmla="*/ 262494 w 774903"/>
                  <a:gd name="connsiteY1" fmla="*/ 13935 h 115620"/>
                  <a:gd name="connsiteX2" fmla="*/ 535269 w 774903"/>
                  <a:gd name="connsiteY2" fmla="*/ 34128 h 115620"/>
                  <a:gd name="connsiteX3" fmla="*/ 774903 w 774903"/>
                  <a:gd name="connsiteY3" fmla="*/ 104660 h 115620"/>
                  <a:gd name="connsiteX0" fmla="*/ 0 w 774903"/>
                  <a:gd name="connsiteY0" fmla="*/ 118328 h 118328"/>
                  <a:gd name="connsiteX1" fmla="*/ 262494 w 774903"/>
                  <a:gd name="connsiteY1" fmla="*/ 16643 h 118328"/>
                  <a:gd name="connsiteX2" fmla="*/ 544794 w 774903"/>
                  <a:gd name="connsiteY2" fmla="*/ 24136 h 118328"/>
                  <a:gd name="connsiteX3" fmla="*/ 774903 w 774903"/>
                  <a:gd name="connsiteY3" fmla="*/ 107368 h 118328"/>
                  <a:gd name="connsiteX0" fmla="*/ 0 w 774903"/>
                  <a:gd name="connsiteY0" fmla="*/ 112438 h 112438"/>
                  <a:gd name="connsiteX1" fmla="*/ 262494 w 774903"/>
                  <a:gd name="connsiteY1" fmla="*/ 10753 h 112438"/>
                  <a:gd name="connsiteX2" fmla="*/ 544794 w 774903"/>
                  <a:gd name="connsiteY2" fmla="*/ 18246 h 112438"/>
                  <a:gd name="connsiteX3" fmla="*/ 774903 w 774903"/>
                  <a:gd name="connsiteY3" fmla="*/ 101478 h 112438"/>
                  <a:gd name="connsiteX0" fmla="*/ 0 w 774903"/>
                  <a:gd name="connsiteY0" fmla="*/ 112438 h 112438"/>
                  <a:gd name="connsiteX1" fmla="*/ 262494 w 774903"/>
                  <a:gd name="connsiteY1" fmla="*/ 10753 h 112438"/>
                  <a:gd name="connsiteX2" fmla="*/ 544794 w 774903"/>
                  <a:gd name="connsiteY2" fmla="*/ 18246 h 112438"/>
                  <a:gd name="connsiteX3" fmla="*/ 774903 w 774903"/>
                  <a:gd name="connsiteY3" fmla="*/ 101478 h 112438"/>
                </a:gdLst>
                <a:ahLst/>
                <a:cxnLst>
                  <a:cxn ang="0">
                    <a:pos x="connsiteX0" y="connsiteY0"/>
                  </a:cxn>
                  <a:cxn ang="0">
                    <a:pos x="connsiteX1" y="connsiteY1"/>
                  </a:cxn>
                  <a:cxn ang="0">
                    <a:pos x="connsiteX2" y="connsiteY2"/>
                  </a:cxn>
                  <a:cxn ang="0">
                    <a:pos x="connsiteX3" y="connsiteY3"/>
                  </a:cxn>
                </a:cxnLst>
                <a:rect l="l" t="t" r="r" b="b"/>
                <a:pathLst>
                  <a:path w="774903" h="112438">
                    <a:moveTo>
                      <a:pt x="0" y="112438"/>
                    </a:moveTo>
                    <a:cubicBezTo>
                      <a:pt x="114599" y="67945"/>
                      <a:pt x="171695" y="26452"/>
                      <a:pt x="262494" y="10753"/>
                    </a:cubicBezTo>
                    <a:cubicBezTo>
                      <a:pt x="353293" y="-4946"/>
                      <a:pt x="423233" y="-4283"/>
                      <a:pt x="544794" y="18246"/>
                    </a:cubicBezTo>
                    <a:cubicBezTo>
                      <a:pt x="643722" y="54457"/>
                      <a:pt x="695025" y="77967"/>
                      <a:pt x="774903" y="101478"/>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00B7F1CB-9A1B-004A-B020-6DD4A9200A3C}"/>
                  </a:ext>
                </a:extLst>
              </p:cNvPr>
              <p:cNvCxnSpPr>
                <a:cxnSpLocks/>
              </p:cNvCxnSpPr>
              <p:nvPr/>
            </p:nvCxnSpPr>
            <p:spPr>
              <a:xfrm flipV="1">
                <a:off x="4687804" y="4276617"/>
                <a:ext cx="0" cy="2419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2" name="Straight Arrow Connector 51">
              <a:extLst>
                <a:ext uri="{FF2B5EF4-FFF2-40B4-BE49-F238E27FC236}">
                  <a16:creationId xmlns:a16="http://schemas.microsoft.com/office/drawing/2014/main" id="{566516AD-1F39-524B-A25B-589283A25ED4}"/>
                </a:ext>
              </a:extLst>
            </p:cNvPr>
            <p:cNvCxnSpPr>
              <a:cxnSpLocks/>
            </p:cNvCxnSpPr>
            <p:nvPr/>
          </p:nvCxnSpPr>
          <p:spPr>
            <a:xfrm flipV="1">
              <a:off x="25640810" y="8352253"/>
              <a:ext cx="2132995" cy="33502"/>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15C558E4-3885-5D4D-8648-E62F51493DA6}"/>
                </a:ext>
              </a:extLst>
            </p:cNvPr>
            <p:cNvCxnSpPr>
              <a:cxnSpLocks/>
            </p:cNvCxnSpPr>
            <p:nvPr/>
          </p:nvCxnSpPr>
          <p:spPr>
            <a:xfrm>
              <a:off x="25656933" y="11140603"/>
              <a:ext cx="2116872" cy="0"/>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F3C9A4BB-D3A9-CA49-AF2D-94B97053D605}"/>
                </a:ext>
              </a:extLst>
            </p:cNvPr>
            <p:cNvCxnSpPr/>
            <p:nvPr/>
          </p:nvCxnSpPr>
          <p:spPr>
            <a:xfrm>
              <a:off x="24778466" y="9594768"/>
              <a:ext cx="1656971"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E055000D-E2A4-DD45-B970-C6D30B7FC307}"/>
                </a:ext>
              </a:extLst>
            </p:cNvPr>
            <p:cNvGrpSpPr/>
            <p:nvPr/>
          </p:nvGrpSpPr>
          <p:grpSpPr>
            <a:xfrm>
              <a:off x="28119346" y="9878677"/>
              <a:ext cx="2777749" cy="1929534"/>
              <a:chOff x="3663178" y="3455871"/>
              <a:chExt cx="1966345" cy="1098387"/>
            </a:xfrm>
          </p:grpSpPr>
          <p:cxnSp>
            <p:nvCxnSpPr>
              <p:cNvPr id="57" name="Straight Arrow Connector 56">
                <a:extLst>
                  <a:ext uri="{FF2B5EF4-FFF2-40B4-BE49-F238E27FC236}">
                    <a16:creationId xmlns:a16="http://schemas.microsoft.com/office/drawing/2014/main" id="{15AFBC75-D996-C64E-B903-69753E32A4F7}"/>
                  </a:ext>
                </a:extLst>
              </p:cNvPr>
              <p:cNvCxnSpPr>
                <a:cxnSpLocks/>
              </p:cNvCxnSpPr>
              <p:nvPr/>
            </p:nvCxnSpPr>
            <p:spPr>
              <a:xfrm>
                <a:off x="3663178" y="4083209"/>
                <a:ext cx="196634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57E7047A-1490-6740-A1D7-01EB2650D319}"/>
                  </a:ext>
                </a:extLst>
              </p:cNvPr>
              <p:cNvCxnSpPr/>
              <p:nvPr/>
            </p:nvCxnSpPr>
            <p:spPr>
              <a:xfrm flipV="1">
                <a:off x="3663178" y="3496463"/>
                <a:ext cx="0" cy="105779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9" name="Freeform 58">
                <a:extLst>
                  <a:ext uri="{FF2B5EF4-FFF2-40B4-BE49-F238E27FC236}">
                    <a16:creationId xmlns:a16="http://schemas.microsoft.com/office/drawing/2014/main" id="{326E709D-E010-2746-8EA8-EF9C15370881}"/>
                  </a:ext>
                </a:extLst>
              </p:cNvPr>
              <p:cNvSpPr/>
              <p:nvPr/>
            </p:nvSpPr>
            <p:spPr>
              <a:xfrm>
                <a:off x="4559074" y="3589652"/>
                <a:ext cx="873788" cy="618051"/>
              </a:xfrm>
              <a:custGeom>
                <a:avLst/>
                <a:gdLst>
                  <a:gd name="connsiteX0" fmla="*/ 0 w 881740"/>
                  <a:gd name="connsiteY0" fmla="*/ 599635 h 794846"/>
                  <a:gd name="connsiteX1" fmla="*/ 169877 w 881740"/>
                  <a:gd name="connsiteY1" fmla="*/ 599635 h 794846"/>
                  <a:gd name="connsiteX2" fmla="*/ 291217 w 881740"/>
                  <a:gd name="connsiteY2" fmla="*/ 1001 h 794846"/>
                  <a:gd name="connsiteX3" fmla="*/ 364021 w 881740"/>
                  <a:gd name="connsiteY3" fmla="*/ 761428 h 794846"/>
                  <a:gd name="connsiteX4" fmla="*/ 541987 w 881740"/>
                  <a:gd name="connsiteY4" fmla="*/ 656263 h 794846"/>
                  <a:gd name="connsiteX5" fmla="*/ 881740 w 881740"/>
                  <a:gd name="connsiteY5" fmla="*/ 623904 h 794846"/>
                  <a:gd name="connsiteX0" fmla="*/ 0 w 881740"/>
                  <a:gd name="connsiteY0" fmla="*/ 602405 h 797616"/>
                  <a:gd name="connsiteX1" fmla="*/ 194145 w 881740"/>
                  <a:gd name="connsiteY1" fmla="*/ 477120 h 797616"/>
                  <a:gd name="connsiteX2" fmla="*/ 291217 w 881740"/>
                  <a:gd name="connsiteY2" fmla="*/ 3771 h 797616"/>
                  <a:gd name="connsiteX3" fmla="*/ 364021 w 881740"/>
                  <a:gd name="connsiteY3" fmla="*/ 764198 h 797616"/>
                  <a:gd name="connsiteX4" fmla="*/ 541987 w 881740"/>
                  <a:gd name="connsiteY4" fmla="*/ 659033 h 797616"/>
                  <a:gd name="connsiteX5" fmla="*/ 881740 w 881740"/>
                  <a:gd name="connsiteY5" fmla="*/ 626674 h 797616"/>
                  <a:gd name="connsiteX0" fmla="*/ 0 w 873788"/>
                  <a:gd name="connsiteY0" fmla="*/ 602405 h 797616"/>
                  <a:gd name="connsiteX1" fmla="*/ 194145 w 873788"/>
                  <a:gd name="connsiteY1" fmla="*/ 477120 h 797616"/>
                  <a:gd name="connsiteX2" fmla="*/ 291217 w 873788"/>
                  <a:gd name="connsiteY2" fmla="*/ 3771 h 797616"/>
                  <a:gd name="connsiteX3" fmla="*/ 364021 w 873788"/>
                  <a:gd name="connsiteY3" fmla="*/ 764198 h 797616"/>
                  <a:gd name="connsiteX4" fmla="*/ 541987 w 873788"/>
                  <a:gd name="connsiteY4" fmla="*/ 659033 h 797616"/>
                  <a:gd name="connsiteX5" fmla="*/ 873788 w 873788"/>
                  <a:gd name="connsiteY5" fmla="*/ 652329 h 797616"/>
                  <a:gd name="connsiteX0" fmla="*/ 0 w 873788"/>
                  <a:gd name="connsiteY0" fmla="*/ 602405 h 797616"/>
                  <a:gd name="connsiteX1" fmla="*/ 194145 w 873788"/>
                  <a:gd name="connsiteY1" fmla="*/ 477120 h 797616"/>
                  <a:gd name="connsiteX2" fmla="*/ 291217 w 873788"/>
                  <a:gd name="connsiteY2" fmla="*/ 3771 h 797616"/>
                  <a:gd name="connsiteX3" fmla="*/ 364021 w 873788"/>
                  <a:gd name="connsiteY3" fmla="*/ 764198 h 797616"/>
                  <a:gd name="connsiteX4" fmla="*/ 541987 w 873788"/>
                  <a:gd name="connsiteY4" fmla="*/ 659033 h 797616"/>
                  <a:gd name="connsiteX5" fmla="*/ 873788 w 873788"/>
                  <a:gd name="connsiteY5" fmla="*/ 647199 h 797616"/>
                  <a:gd name="connsiteX0" fmla="*/ 0 w 873788"/>
                  <a:gd name="connsiteY0" fmla="*/ 633232 h 797657"/>
                  <a:gd name="connsiteX1" fmla="*/ 194145 w 873788"/>
                  <a:gd name="connsiteY1" fmla="*/ 477161 h 797657"/>
                  <a:gd name="connsiteX2" fmla="*/ 291217 w 873788"/>
                  <a:gd name="connsiteY2" fmla="*/ 3812 h 797657"/>
                  <a:gd name="connsiteX3" fmla="*/ 364021 w 873788"/>
                  <a:gd name="connsiteY3" fmla="*/ 764239 h 797657"/>
                  <a:gd name="connsiteX4" fmla="*/ 541987 w 873788"/>
                  <a:gd name="connsiteY4" fmla="*/ 659074 h 797657"/>
                  <a:gd name="connsiteX5" fmla="*/ 873788 w 873788"/>
                  <a:gd name="connsiteY5" fmla="*/ 647240 h 797657"/>
                  <a:gd name="connsiteX0" fmla="*/ 0 w 873788"/>
                  <a:gd name="connsiteY0" fmla="*/ 633232 h 797657"/>
                  <a:gd name="connsiteX1" fmla="*/ 194145 w 873788"/>
                  <a:gd name="connsiteY1" fmla="*/ 477161 h 797657"/>
                  <a:gd name="connsiteX2" fmla="*/ 291217 w 873788"/>
                  <a:gd name="connsiteY2" fmla="*/ 3812 h 797657"/>
                  <a:gd name="connsiteX3" fmla="*/ 364021 w 873788"/>
                  <a:gd name="connsiteY3" fmla="*/ 764239 h 797657"/>
                  <a:gd name="connsiteX4" fmla="*/ 541987 w 873788"/>
                  <a:gd name="connsiteY4" fmla="*/ 659074 h 797657"/>
                  <a:gd name="connsiteX5" fmla="*/ 873788 w 873788"/>
                  <a:gd name="connsiteY5" fmla="*/ 647240 h 79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788" h="797657">
                    <a:moveTo>
                      <a:pt x="0" y="633232"/>
                    </a:moveTo>
                    <a:cubicBezTo>
                      <a:pt x="72597" y="626677"/>
                      <a:pt x="145609" y="582064"/>
                      <a:pt x="194145" y="477161"/>
                    </a:cubicBezTo>
                    <a:cubicBezTo>
                      <a:pt x="242681" y="372258"/>
                      <a:pt x="262904" y="-44034"/>
                      <a:pt x="291217" y="3812"/>
                    </a:cubicBezTo>
                    <a:cubicBezTo>
                      <a:pt x="319530" y="51658"/>
                      <a:pt x="322226" y="655029"/>
                      <a:pt x="364021" y="764239"/>
                    </a:cubicBezTo>
                    <a:cubicBezTo>
                      <a:pt x="405816" y="873449"/>
                      <a:pt x="455701" y="681995"/>
                      <a:pt x="541987" y="659074"/>
                    </a:cubicBezTo>
                    <a:cubicBezTo>
                      <a:pt x="628273" y="636153"/>
                      <a:pt x="873788" y="647240"/>
                      <a:pt x="873788" y="647240"/>
                    </a:cubicBez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0" name="Freeform 59">
                <a:extLst>
                  <a:ext uri="{FF2B5EF4-FFF2-40B4-BE49-F238E27FC236}">
                    <a16:creationId xmlns:a16="http://schemas.microsoft.com/office/drawing/2014/main" id="{FDF82926-E2E0-D547-B52E-CC1FE72F551D}"/>
                  </a:ext>
                </a:extLst>
              </p:cNvPr>
              <p:cNvSpPr/>
              <p:nvPr/>
            </p:nvSpPr>
            <p:spPr>
              <a:xfrm>
                <a:off x="3673358" y="3455871"/>
                <a:ext cx="885716" cy="801584"/>
              </a:xfrm>
              <a:custGeom>
                <a:avLst/>
                <a:gdLst>
                  <a:gd name="connsiteX0" fmla="*/ 0 w 881740"/>
                  <a:gd name="connsiteY0" fmla="*/ 599635 h 794846"/>
                  <a:gd name="connsiteX1" fmla="*/ 169877 w 881740"/>
                  <a:gd name="connsiteY1" fmla="*/ 599635 h 794846"/>
                  <a:gd name="connsiteX2" fmla="*/ 291217 w 881740"/>
                  <a:gd name="connsiteY2" fmla="*/ 1001 h 794846"/>
                  <a:gd name="connsiteX3" fmla="*/ 364021 w 881740"/>
                  <a:gd name="connsiteY3" fmla="*/ 761428 h 794846"/>
                  <a:gd name="connsiteX4" fmla="*/ 541987 w 881740"/>
                  <a:gd name="connsiteY4" fmla="*/ 656263 h 794846"/>
                  <a:gd name="connsiteX5" fmla="*/ 881740 w 881740"/>
                  <a:gd name="connsiteY5" fmla="*/ 623904 h 794846"/>
                  <a:gd name="connsiteX0" fmla="*/ 0 w 881740"/>
                  <a:gd name="connsiteY0" fmla="*/ 602540 h 797751"/>
                  <a:gd name="connsiteX1" fmla="*/ 186056 w 881740"/>
                  <a:gd name="connsiteY1" fmla="*/ 473105 h 797751"/>
                  <a:gd name="connsiteX2" fmla="*/ 291217 w 881740"/>
                  <a:gd name="connsiteY2" fmla="*/ 3906 h 797751"/>
                  <a:gd name="connsiteX3" fmla="*/ 364021 w 881740"/>
                  <a:gd name="connsiteY3" fmla="*/ 764333 h 797751"/>
                  <a:gd name="connsiteX4" fmla="*/ 541987 w 881740"/>
                  <a:gd name="connsiteY4" fmla="*/ 659168 h 797751"/>
                  <a:gd name="connsiteX5" fmla="*/ 881740 w 881740"/>
                  <a:gd name="connsiteY5" fmla="*/ 626809 h 797751"/>
                  <a:gd name="connsiteX0" fmla="*/ 0 w 881740"/>
                  <a:gd name="connsiteY0" fmla="*/ 602540 h 801551"/>
                  <a:gd name="connsiteX1" fmla="*/ 186056 w 881740"/>
                  <a:gd name="connsiteY1" fmla="*/ 473105 h 801551"/>
                  <a:gd name="connsiteX2" fmla="*/ 291217 w 881740"/>
                  <a:gd name="connsiteY2" fmla="*/ 3906 h 801551"/>
                  <a:gd name="connsiteX3" fmla="*/ 364021 w 881740"/>
                  <a:gd name="connsiteY3" fmla="*/ 764333 h 801551"/>
                  <a:gd name="connsiteX4" fmla="*/ 541987 w 881740"/>
                  <a:gd name="connsiteY4" fmla="*/ 659168 h 801551"/>
                  <a:gd name="connsiteX5" fmla="*/ 881740 w 881740"/>
                  <a:gd name="connsiteY5" fmla="*/ 626809 h 801551"/>
                  <a:gd name="connsiteX0" fmla="*/ 0 w 881740"/>
                  <a:gd name="connsiteY0" fmla="*/ 602540 h 801551"/>
                  <a:gd name="connsiteX1" fmla="*/ 186056 w 881740"/>
                  <a:gd name="connsiteY1" fmla="*/ 473105 h 801551"/>
                  <a:gd name="connsiteX2" fmla="*/ 291217 w 881740"/>
                  <a:gd name="connsiteY2" fmla="*/ 3906 h 801551"/>
                  <a:gd name="connsiteX3" fmla="*/ 364021 w 881740"/>
                  <a:gd name="connsiteY3" fmla="*/ 764333 h 801551"/>
                  <a:gd name="connsiteX4" fmla="*/ 541987 w 881740"/>
                  <a:gd name="connsiteY4" fmla="*/ 659168 h 801551"/>
                  <a:gd name="connsiteX5" fmla="*/ 881740 w 881740"/>
                  <a:gd name="connsiteY5" fmla="*/ 626809 h 801551"/>
                  <a:gd name="connsiteX0" fmla="*/ 0 w 885716"/>
                  <a:gd name="connsiteY0" fmla="*/ 626427 h 801584"/>
                  <a:gd name="connsiteX1" fmla="*/ 190032 w 885716"/>
                  <a:gd name="connsiteY1" fmla="*/ 473138 h 801584"/>
                  <a:gd name="connsiteX2" fmla="*/ 295193 w 885716"/>
                  <a:gd name="connsiteY2" fmla="*/ 3939 h 801584"/>
                  <a:gd name="connsiteX3" fmla="*/ 367997 w 885716"/>
                  <a:gd name="connsiteY3" fmla="*/ 764366 h 801584"/>
                  <a:gd name="connsiteX4" fmla="*/ 545963 w 885716"/>
                  <a:gd name="connsiteY4" fmla="*/ 659201 h 801584"/>
                  <a:gd name="connsiteX5" fmla="*/ 885716 w 885716"/>
                  <a:gd name="connsiteY5" fmla="*/ 626842 h 801584"/>
                  <a:gd name="connsiteX0" fmla="*/ 0 w 885716"/>
                  <a:gd name="connsiteY0" fmla="*/ 626427 h 801584"/>
                  <a:gd name="connsiteX1" fmla="*/ 190032 w 885716"/>
                  <a:gd name="connsiteY1" fmla="*/ 473138 h 801584"/>
                  <a:gd name="connsiteX2" fmla="*/ 295193 w 885716"/>
                  <a:gd name="connsiteY2" fmla="*/ 3939 h 801584"/>
                  <a:gd name="connsiteX3" fmla="*/ 367997 w 885716"/>
                  <a:gd name="connsiteY3" fmla="*/ 764366 h 801584"/>
                  <a:gd name="connsiteX4" fmla="*/ 545963 w 885716"/>
                  <a:gd name="connsiteY4" fmla="*/ 659201 h 801584"/>
                  <a:gd name="connsiteX5" fmla="*/ 885716 w 885716"/>
                  <a:gd name="connsiteY5" fmla="*/ 626842 h 80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716" h="801584">
                    <a:moveTo>
                      <a:pt x="0" y="626427"/>
                    </a:moveTo>
                    <a:cubicBezTo>
                      <a:pt x="96451" y="616678"/>
                      <a:pt x="140833" y="576886"/>
                      <a:pt x="190032" y="473138"/>
                    </a:cubicBezTo>
                    <a:cubicBezTo>
                      <a:pt x="239231" y="369390"/>
                      <a:pt x="265532" y="-44599"/>
                      <a:pt x="295193" y="3939"/>
                    </a:cubicBezTo>
                    <a:cubicBezTo>
                      <a:pt x="324854" y="52477"/>
                      <a:pt x="326202" y="655156"/>
                      <a:pt x="367997" y="764366"/>
                    </a:cubicBezTo>
                    <a:cubicBezTo>
                      <a:pt x="409792" y="873576"/>
                      <a:pt x="469951" y="712944"/>
                      <a:pt x="545963" y="659201"/>
                    </a:cubicBezTo>
                    <a:cubicBezTo>
                      <a:pt x="628274" y="612426"/>
                      <a:pt x="885716" y="626842"/>
                      <a:pt x="885716" y="626842"/>
                    </a:cubicBez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61" name="Straight Connector 60">
              <a:extLst>
                <a:ext uri="{FF2B5EF4-FFF2-40B4-BE49-F238E27FC236}">
                  <a16:creationId xmlns:a16="http://schemas.microsoft.com/office/drawing/2014/main" id="{357F4BF2-B95A-8649-8E87-4F203E53872F}"/>
                </a:ext>
              </a:extLst>
            </p:cNvPr>
            <p:cNvCxnSpPr>
              <a:cxnSpLocks/>
            </p:cNvCxnSpPr>
            <p:nvPr/>
          </p:nvCxnSpPr>
          <p:spPr>
            <a:xfrm>
              <a:off x="23924063" y="9798719"/>
              <a:ext cx="3393098"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a16="http://schemas.microsoft.com/office/drawing/2014/main" id="{B9D8999B-A2E2-3247-BEDE-AE878E369E31}"/>
                </a:ext>
              </a:extLst>
            </p:cNvPr>
            <p:cNvGrpSpPr/>
            <p:nvPr/>
          </p:nvGrpSpPr>
          <p:grpSpPr>
            <a:xfrm rot="10800000">
              <a:off x="25093003" y="10518017"/>
              <a:ext cx="1094663" cy="622586"/>
              <a:chOff x="4301922" y="4276617"/>
              <a:chExt cx="774903" cy="354407"/>
            </a:xfrm>
          </p:grpSpPr>
          <p:sp>
            <p:nvSpPr>
              <p:cNvPr id="63" name="Freeform 62">
                <a:extLst>
                  <a:ext uri="{FF2B5EF4-FFF2-40B4-BE49-F238E27FC236}">
                    <a16:creationId xmlns:a16="http://schemas.microsoft.com/office/drawing/2014/main" id="{464DC8D9-AC2A-404A-A2D7-C9FFF77533D9}"/>
                  </a:ext>
                </a:extLst>
              </p:cNvPr>
              <p:cNvSpPr/>
              <p:nvPr/>
            </p:nvSpPr>
            <p:spPr>
              <a:xfrm>
                <a:off x="4301922" y="4518586"/>
                <a:ext cx="774903" cy="112438"/>
              </a:xfrm>
              <a:custGeom>
                <a:avLst/>
                <a:gdLst>
                  <a:gd name="connsiteX0" fmla="*/ 0 w 678835"/>
                  <a:gd name="connsiteY0" fmla="*/ 88986 h 99098"/>
                  <a:gd name="connsiteX1" fmla="*/ 339753 w 678835"/>
                  <a:gd name="connsiteY1" fmla="*/ 0 h 99098"/>
                  <a:gd name="connsiteX2" fmla="*/ 663327 w 678835"/>
                  <a:gd name="connsiteY2" fmla="*/ 88986 h 99098"/>
                  <a:gd name="connsiteX3" fmla="*/ 630970 w 678835"/>
                  <a:gd name="connsiteY3" fmla="*/ 97076 h 99098"/>
                  <a:gd name="connsiteX0" fmla="*/ 0 w 678835"/>
                  <a:gd name="connsiteY0" fmla="*/ 97452 h 107564"/>
                  <a:gd name="connsiteX1" fmla="*/ 297419 w 678835"/>
                  <a:gd name="connsiteY1" fmla="*/ 0 h 107564"/>
                  <a:gd name="connsiteX2" fmla="*/ 663327 w 678835"/>
                  <a:gd name="connsiteY2" fmla="*/ 97452 h 107564"/>
                  <a:gd name="connsiteX3" fmla="*/ 630970 w 678835"/>
                  <a:gd name="connsiteY3" fmla="*/ 105542 h 107564"/>
                  <a:gd name="connsiteX0" fmla="*/ 0 w 800303"/>
                  <a:gd name="connsiteY0" fmla="*/ 97452 h 207142"/>
                  <a:gd name="connsiteX1" fmla="*/ 297419 w 800303"/>
                  <a:gd name="connsiteY1" fmla="*/ 0 h 207142"/>
                  <a:gd name="connsiteX2" fmla="*/ 663327 w 800303"/>
                  <a:gd name="connsiteY2" fmla="*/ 97452 h 207142"/>
                  <a:gd name="connsiteX3" fmla="*/ 800303 w 800303"/>
                  <a:gd name="connsiteY3" fmla="*/ 207142 h 207142"/>
                  <a:gd name="connsiteX0" fmla="*/ 0 w 800303"/>
                  <a:gd name="connsiteY0" fmla="*/ 104007 h 213697"/>
                  <a:gd name="connsiteX1" fmla="*/ 297419 w 800303"/>
                  <a:gd name="connsiteY1" fmla="*/ 6555 h 213697"/>
                  <a:gd name="connsiteX2" fmla="*/ 493994 w 800303"/>
                  <a:gd name="connsiteY2" fmla="*/ 19340 h 213697"/>
                  <a:gd name="connsiteX3" fmla="*/ 800303 w 800303"/>
                  <a:gd name="connsiteY3" fmla="*/ 213697 h 213697"/>
                  <a:gd name="connsiteX0" fmla="*/ 0 w 774903"/>
                  <a:gd name="connsiteY0" fmla="*/ 104007 h 112097"/>
                  <a:gd name="connsiteX1" fmla="*/ 297419 w 774903"/>
                  <a:gd name="connsiteY1" fmla="*/ 6555 h 112097"/>
                  <a:gd name="connsiteX2" fmla="*/ 493994 w 774903"/>
                  <a:gd name="connsiteY2" fmla="*/ 19340 h 112097"/>
                  <a:gd name="connsiteX3" fmla="*/ 774903 w 774903"/>
                  <a:gd name="connsiteY3" fmla="*/ 112097 h 112097"/>
                  <a:gd name="connsiteX0" fmla="*/ 0 w 774903"/>
                  <a:gd name="connsiteY0" fmla="*/ 98318 h 106408"/>
                  <a:gd name="connsiteX1" fmla="*/ 272019 w 774903"/>
                  <a:gd name="connsiteY1" fmla="*/ 9333 h 106408"/>
                  <a:gd name="connsiteX2" fmla="*/ 493994 w 774903"/>
                  <a:gd name="connsiteY2" fmla="*/ 13651 h 106408"/>
                  <a:gd name="connsiteX3" fmla="*/ 774903 w 774903"/>
                  <a:gd name="connsiteY3" fmla="*/ 106408 h 106408"/>
                  <a:gd name="connsiteX0" fmla="*/ 0 w 774903"/>
                  <a:gd name="connsiteY0" fmla="*/ 98318 h 98318"/>
                  <a:gd name="connsiteX1" fmla="*/ 272019 w 774903"/>
                  <a:gd name="connsiteY1" fmla="*/ 9333 h 98318"/>
                  <a:gd name="connsiteX2" fmla="*/ 493994 w 774903"/>
                  <a:gd name="connsiteY2" fmla="*/ 13651 h 98318"/>
                  <a:gd name="connsiteX3" fmla="*/ 774903 w 774903"/>
                  <a:gd name="connsiteY3" fmla="*/ 87358 h 98318"/>
                  <a:gd name="connsiteX0" fmla="*/ 0 w 774903"/>
                  <a:gd name="connsiteY0" fmla="*/ 96875 h 96875"/>
                  <a:gd name="connsiteX1" fmla="*/ 272019 w 774903"/>
                  <a:gd name="connsiteY1" fmla="*/ 7890 h 96875"/>
                  <a:gd name="connsiteX2" fmla="*/ 535269 w 774903"/>
                  <a:gd name="connsiteY2" fmla="*/ 15383 h 96875"/>
                  <a:gd name="connsiteX3" fmla="*/ 774903 w 774903"/>
                  <a:gd name="connsiteY3" fmla="*/ 85915 h 96875"/>
                  <a:gd name="connsiteX0" fmla="*/ 0 w 774903"/>
                  <a:gd name="connsiteY0" fmla="*/ 106534 h 106534"/>
                  <a:gd name="connsiteX1" fmla="*/ 262494 w 774903"/>
                  <a:gd name="connsiteY1" fmla="*/ 4849 h 106534"/>
                  <a:gd name="connsiteX2" fmla="*/ 535269 w 774903"/>
                  <a:gd name="connsiteY2" fmla="*/ 25042 h 106534"/>
                  <a:gd name="connsiteX3" fmla="*/ 774903 w 774903"/>
                  <a:gd name="connsiteY3" fmla="*/ 95574 h 106534"/>
                  <a:gd name="connsiteX0" fmla="*/ 0 w 774903"/>
                  <a:gd name="connsiteY0" fmla="*/ 110625 h 110625"/>
                  <a:gd name="connsiteX1" fmla="*/ 262494 w 774903"/>
                  <a:gd name="connsiteY1" fmla="*/ 8940 h 110625"/>
                  <a:gd name="connsiteX2" fmla="*/ 535269 w 774903"/>
                  <a:gd name="connsiteY2" fmla="*/ 29133 h 110625"/>
                  <a:gd name="connsiteX3" fmla="*/ 774903 w 774903"/>
                  <a:gd name="connsiteY3" fmla="*/ 99665 h 110625"/>
                  <a:gd name="connsiteX0" fmla="*/ 0 w 774903"/>
                  <a:gd name="connsiteY0" fmla="*/ 105208 h 105208"/>
                  <a:gd name="connsiteX1" fmla="*/ 262494 w 774903"/>
                  <a:gd name="connsiteY1" fmla="*/ 3523 h 105208"/>
                  <a:gd name="connsiteX2" fmla="*/ 535269 w 774903"/>
                  <a:gd name="connsiteY2" fmla="*/ 23716 h 105208"/>
                  <a:gd name="connsiteX3" fmla="*/ 774903 w 774903"/>
                  <a:gd name="connsiteY3" fmla="*/ 94248 h 105208"/>
                  <a:gd name="connsiteX0" fmla="*/ 0 w 774903"/>
                  <a:gd name="connsiteY0" fmla="*/ 110625 h 110625"/>
                  <a:gd name="connsiteX1" fmla="*/ 262494 w 774903"/>
                  <a:gd name="connsiteY1" fmla="*/ 8940 h 110625"/>
                  <a:gd name="connsiteX2" fmla="*/ 535269 w 774903"/>
                  <a:gd name="connsiteY2" fmla="*/ 29133 h 110625"/>
                  <a:gd name="connsiteX3" fmla="*/ 774903 w 774903"/>
                  <a:gd name="connsiteY3" fmla="*/ 99665 h 110625"/>
                  <a:gd name="connsiteX0" fmla="*/ 0 w 774903"/>
                  <a:gd name="connsiteY0" fmla="*/ 113916 h 113916"/>
                  <a:gd name="connsiteX1" fmla="*/ 262494 w 774903"/>
                  <a:gd name="connsiteY1" fmla="*/ 12231 h 113916"/>
                  <a:gd name="connsiteX2" fmla="*/ 535269 w 774903"/>
                  <a:gd name="connsiteY2" fmla="*/ 32424 h 113916"/>
                  <a:gd name="connsiteX3" fmla="*/ 774903 w 774903"/>
                  <a:gd name="connsiteY3" fmla="*/ 102956 h 113916"/>
                  <a:gd name="connsiteX0" fmla="*/ 0 w 774903"/>
                  <a:gd name="connsiteY0" fmla="*/ 113916 h 113916"/>
                  <a:gd name="connsiteX1" fmla="*/ 262494 w 774903"/>
                  <a:gd name="connsiteY1" fmla="*/ 12231 h 113916"/>
                  <a:gd name="connsiteX2" fmla="*/ 535269 w 774903"/>
                  <a:gd name="connsiteY2" fmla="*/ 32424 h 113916"/>
                  <a:gd name="connsiteX3" fmla="*/ 774903 w 774903"/>
                  <a:gd name="connsiteY3" fmla="*/ 102956 h 113916"/>
                  <a:gd name="connsiteX0" fmla="*/ 0 w 774903"/>
                  <a:gd name="connsiteY0" fmla="*/ 113916 h 113916"/>
                  <a:gd name="connsiteX1" fmla="*/ 262494 w 774903"/>
                  <a:gd name="connsiteY1" fmla="*/ 12231 h 113916"/>
                  <a:gd name="connsiteX2" fmla="*/ 535269 w 774903"/>
                  <a:gd name="connsiteY2" fmla="*/ 32424 h 113916"/>
                  <a:gd name="connsiteX3" fmla="*/ 774903 w 774903"/>
                  <a:gd name="connsiteY3" fmla="*/ 102956 h 113916"/>
                  <a:gd name="connsiteX0" fmla="*/ 0 w 774903"/>
                  <a:gd name="connsiteY0" fmla="*/ 113916 h 113916"/>
                  <a:gd name="connsiteX1" fmla="*/ 262494 w 774903"/>
                  <a:gd name="connsiteY1" fmla="*/ 12231 h 113916"/>
                  <a:gd name="connsiteX2" fmla="*/ 535269 w 774903"/>
                  <a:gd name="connsiteY2" fmla="*/ 32424 h 113916"/>
                  <a:gd name="connsiteX3" fmla="*/ 774903 w 774903"/>
                  <a:gd name="connsiteY3" fmla="*/ 102956 h 113916"/>
                  <a:gd name="connsiteX0" fmla="*/ 0 w 774903"/>
                  <a:gd name="connsiteY0" fmla="*/ 115620 h 115620"/>
                  <a:gd name="connsiteX1" fmla="*/ 262494 w 774903"/>
                  <a:gd name="connsiteY1" fmla="*/ 13935 h 115620"/>
                  <a:gd name="connsiteX2" fmla="*/ 535269 w 774903"/>
                  <a:gd name="connsiteY2" fmla="*/ 34128 h 115620"/>
                  <a:gd name="connsiteX3" fmla="*/ 774903 w 774903"/>
                  <a:gd name="connsiteY3" fmla="*/ 104660 h 115620"/>
                  <a:gd name="connsiteX0" fmla="*/ 0 w 774903"/>
                  <a:gd name="connsiteY0" fmla="*/ 118328 h 118328"/>
                  <a:gd name="connsiteX1" fmla="*/ 262494 w 774903"/>
                  <a:gd name="connsiteY1" fmla="*/ 16643 h 118328"/>
                  <a:gd name="connsiteX2" fmla="*/ 544794 w 774903"/>
                  <a:gd name="connsiteY2" fmla="*/ 24136 h 118328"/>
                  <a:gd name="connsiteX3" fmla="*/ 774903 w 774903"/>
                  <a:gd name="connsiteY3" fmla="*/ 107368 h 118328"/>
                  <a:gd name="connsiteX0" fmla="*/ 0 w 774903"/>
                  <a:gd name="connsiteY0" fmla="*/ 112438 h 112438"/>
                  <a:gd name="connsiteX1" fmla="*/ 262494 w 774903"/>
                  <a:gd name="connsiteY1" fmla="*/ 10753 h 112438"/>
                  <a:gd name="connsiteX2" fmla="*/ 544794 w 774903"/>
                  <a:gd name="connsiteY2" fmla="*/ 18246 h 112438"/>
                  <a:gd name="connsiteX3" fmla="*/ 774903 w 774903"/>
                  <a:gd name="connsiteY3" fmla="*/ 101478 h 112438"/>
                  <a:gd name="connsiteX0" fmla="*/ 0 w 774903"/>
                  <a:gd name="connsiteY0" fmla="*/ 112438 h 112438"/>
                  <a:gd name="connsiteX1" fmla="*/ 262494 w 774903"/>
                  <a:gd name="connsiteY1" fmla="*/ 10753 h 112438"/>
                  <a:gd name="connsiteX2" fmla="*/ 544794 w 774903"/>
                  <a:gd name="connsiteY2" fmla="*/ 18246 h 112438"/>
                  <a:gd name="connsiteX3" fmla="*/ 774903 w 774903"/>
                  <a:gd name="connsiteY3" fmla="*/ 101478 h 112438"/>
                </a:gdLst>
                <a:ahLst/>
                <a:cxnLst>
                  <a:cxn ang="0">
                    <a:pos x="connsiteX0" y="connsiteY0"/>
                  </a:cxn>
                  <a:cxn ang="0">
                    <a:pos x="connsiteX1" y="connsiteY1"/>
                  </a:cxn>
                  <a:cxn ang="0">
                    <a:pos x="connsiteX2" y="connsiteY2"/>
                  </a:cxn>
                  <a:cxn ang="0">
                    <a:pos x="connsiteX3" y="connsiteY3"/>
                  </a:cxn>
                </a:cxnLst>
                <a:rect l="l" t="t" r="r" b="b"/>
                <a:pathLst>
                  <a:path w="774903" h="112438">
                    <a:moveTo>
                      <a:pt x="0" y="112438"/>
                    </a:moveTo>
                    <a:cubicBezTo>
                      <a:pt x="114599" y="67945"/>
                      <a:pt x="171695" y="26452"/>
                      <a:pt x="262494" y="10753"/>
                    </a:cubicBezTo>
                    <a:cubicBezTo>
                      <a:pt x="353293" y="-4946"/>
                      <a:pt x="423233" y="-4283"/>
                      <a:pt x="544794" y="18246"/>
                    </a:cubicBezTo>
                    <a:cubicBezTo>
                      <a:pt x="643722" y="54457"/>
                      <a:pt x="695025" y="77967"/>
                      <a:pt x="774903" y="101478"/>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6CABBC98-939A-3442-B5CE-41BDC199E5D3}"/>
                  </a:ext>
                </a:extLst>
              </p:cNvPr>
              <p:cNvCxnSpPr>
                <a:cxnSpLocks/>
              </p:cNvCxnSpPr>
              <p:nvPr/>
            </p:nvCxnSpPr>
            <p:spPr>
              <a:xfrm flipV="1">
                <a:off x="4687804" y="4276617"/>
                <a:ext cx="0" cy="2419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EA1AD0AB-4723-C34F-BBB6-62ACA963FE2D}"/>
                </a:ext>
              </a:extLst>
            </p:cNvPr>
            <p:cNvCxnSpPr>
              <a:cxnSpLocks/>
            </p:cNvCxnSpPr>
            <p:nvPr/>
          </p:nvCxnSpPr>
          <p:spPr>
            <a:xfrm>
              <a:off x="26732775" y="9212553"/>
              <a:ext cx="0" cy="586166"/>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ECFD1696-C7C1-0F4B-ACFA-3BDC68E53F41}"/>
                </a:ext>
              </a:extLst>
            </p:cNvPr>
            <p:cNvCxnSpPr>
              <a:cxnSpLocks/>
            </p:cNvCxnSpPr>
            <p:nvPr/>
          </p:nvCxnSpPr>
          <p:spPr>
            <a:xfrm>
              <a:off x="24472260" y="9798719"/>
              <a:ext cx="0" cy="489831"/>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70" name="TextBox 69">
            <a:extLst>
              <a:ext uri="{FF2B5EF4-FFF2-40B4-BE49-F238E27FC236}">
                <a16:creationId xmlns:a16="http://schemas.microsoft.com/office/drawing/2014/main" id="{7D1C9D5B-EFF5-1440-B95E-6D54D9565C04}"/>
              </a:ext>
            </a:extLst>
          </p:cNvPr>
          <p:cNvSpPr txBox="1"/>
          <p:nvPr/>
        </p:nvSpPr>
        <p:spPr>
          <a:xfrm>
            <a:off x="1171596" y="41805727"/>
            <a:ext cx="15426018" cy="1077218"/>
          </a:xfrm>
          <a:prstGeom prst="rect">
            <a:avLst/>
          </a:prstGeom>
          <a:noFill/>
        </p:spPr>
        <p:txBody>
          <a:bodyPr wrap="none" rtlCol="0">
            <a:spAutoFit/>
          </a:bodyPr>
          <a:lstStyle/>
          <a:p>
            <a:r>
              <a:rPr lang="en-US" sz="3200" dirty="0"/>
              <a:t>I. Pinayev, Beam Position Monitor for Energy Recovery Linac, Proc. IBIC2012, TUPA15</a:t>
            </a:r>
          </a:p>
          <a:p>
            <a:r>
              <a:rPr lang="en-US" sz="3200" dirty="0"/>
              <a:t>I. Pinayev, Monitoring Beam Position in the Multibeam Accelerators, Proc. ERL2013, WG405</a:t>
            </a:r>
          </a:p>
        </p:txBody>
      </p:sp>
      <p:sp>
        <p:nvSpPr>
          <p:cNvPr id="72" name="TextBox 71">
            <a:extLst>
              <a:ext uri="{FF2B5EF4-FFF2-40B4-BE49-F238E27FC236}">
                <a16:creationId xmlns:a16="http://schemas.microsoft.com/office/drawing/2014/main" id="{33B1630E-CBED-7647-A3F2-0F1721DB8C69}"/>
              </a:ext>
            </a:extLst>
          </p:cNvPr>
          <p:cNvSpPr txBox="1"/>
          <p:nvPr/>
        </p:nvSpPr>
        <p:spPr>
          <a:xfrm>
            <a:off x="16125029" y="27821710"/>
            <a:ext cx="15952209" cy="2554545"/>
          </a:xfrm>
          <a:prstGeom prst="rect">
            <a:avLst/>
          </a:prstGeom>
          <a:noFill/>
        </p:spPr>
        <p:txBody>
          <a:bodyPr wrap="square" rtlCol="0">
            <a:spAutoFit/>
          </a:bodyPr>
          <a:lstStyle/>
          <a:p>
            <a:pPr indent="465138"/>
            <a:r>
              <a:rPr lang="en-US" sz="3200" dirty="0"/>
              <a:t>There are four BPM pick-ups available in the coherent electron cooling section for additional units. We can control and measure beam position in the arcs independently as well as adjust bunch separation in time by changing the RF settings in the RHIC. Two quadrupoles located at the common straight section can be used to measure the beam trajectories independently with possibility to extrapolate beam trajectories to the location of the BPMs.</a:t>
            </a:r>
          </a:p>
        </p:txBody>
      </p:sp>
      <p:sp>
        <p:nvSpPr>
          <p:cNvPr id="73" name="TextBox 72">
            <a:extLst>
              <a:ext uri="{FF2B5EF4-FFF2-40B4-BE49-F238E27FC236}">
                <a16:creationId xmlns:a16="http://schemas.microsoft.com/office/drawing/2014/main" id="{B18F0BB5-B4A8-6F4F-9CA4-A267E9DF3EF2}"/>
              </a:ext>
            </a:extLst>
          </p:cNvPr>
          <p:cNvSpPr txBox="1"/>
          <p:nvPr/>
        </p:nvSpPr>
        <p:spPr>
          <a:xfrm>
            <a:off x="1793575" y="32447512"/>
            <a:ext cx="13707857" cy="6494085"/>
          </a:xfrm>
          <a:prstGeom prst="rect">
            <a:avLst/>
          </a:prstGeom>
          <a:noFill/>
        </p:spPr>
        <p:txBody>
          <a:bodyPr wrap="square" rtlCol="0">
            <a:spAutoFit/>
          </a:bodyPr>
          <a:lstStyle/>
          <a:p>
            <a:pPr indent="473075"/>
            <a:r>
              <a:rPr lang="en-US" sz="3200" dirty="0"/>
              <a:t>The measurements will start with establishing phase shifts in the individual channels. It will be performed with a single ring filled. The long-term stability can be studied during regular RHIC operations when during refill only one ring has circulating beam. </a:t>
            </a:r>
          </a:p>
          <a:p>
            <a:pPr indent="473075"/>
            <a:r>
              <a:rPr lang="en-US" sz="3200" dirty="0"/>
              <a:t>We will study spectral contend of the PUE signal to evaluate best frequency for signal processing.</a:t>
            </a:r>
          </a:p>
          <a:p>
            <a:pPr indent="473075"/>
            <a:r>
              <a:rPr lang="en-US" sz="3200" dirty="0"/>
              <a:t>For each ring filled we will establish the dependence of the beam trajectory in the common section with BPM readings just outside the common section to find independent way to steer the beams in controlled manner.</a:t>
            </a:r>
          </a:p>
          <a:p>
            <a:pPr indent="473075"/>
            <a:r>
              <a:rPr lang="en-US" sz="3200" dirty="0"/>
              <a:t>The first test will be aimed at proof-of-the-principle. With beams with equal intensity and known trajectories we will calculate the positions with time separation measured with oscilloscope connected to the BPM button (part of the CeC diagnostics) and known distances between the elements. </a:t>
            </a:r>
          </a:p>
        </p:txBody>
      </p:sp>
      <p:pic>
        <p:nvPicPr>
          <p:cNvPr id="75" name="Picture 74">
            <a:extLst>
              <a:ext uri="{FF2B5EF4-FFF2-40B4-BE49-F238E27FC236}">
                <a16:creationId xmlns:a16="http://schemas.microsoft.com/office/drawing/2014/main" id="{653E034C-6CBD-9B4F-B4E3-4C1B48E32353}"/>
              </a:ext>
            </a:extLst>
          </p:cNvPr>
          <p:cNvPicPr>
            <a:picLocks noChangeAspect="1"/>
          </p:cNvPicPr>
          <p:nvPr/>
        </p:nvPicPr>
        <p:blipFill rotWithShape="1">
          <a:blip r:embed="rId14"/>
          <a:srcRect l="383" t="7682" r="18420" b="8278"/>
          <a:stretch/>
        </p:blipFill>
        <p:spPr>
          <a:xfrm>
            <a:off x="18629468" y="10501487"/>
            <a:ext cx="11358909" cy="4042504"/>
          </a:xfrm>
          <a:prstGeom prst="rect">
            <a:avLst/>
          </a:prstGeom>
        </p:spPr>
      </p:pic>
      <p:sp>
        <p:nvSpPr>
          <p:cNvPr id="76" name="TextBox 75">
            <a:extLst>
              <a:ext uri="{FF2B5EF4-FFF2-40B4-BE49-F238E27FC236}">
                <a16:creationId xmlns:a16="http://schemas.microsoft.com/office/drawing/2014/main" id="{6DEBC361-1040-8242-8B96-043ABF8A60BE}"/>
              </a:ext>
            </a:extLst>
          </p:cNvPr>
          <p:cNvSpPr txBox="1"/>
          <p:nvPr/>
        </p:nvSpPr>
        <p:spPr>
          <a:xfrm>
            <a:off x="16120180" y="23704221"/>
            <a:ext cx="15879295" cy="3046988"/>
          </a:xfrm>
          <a:prstGeom prst="rect">
            <a:avLst/>
          </a:prstGeom>
          <a:noFill/>
        </p:spPr>
        <p:txBody>
          <a:bodyPr wrap="square" rtlCol="0">
            <a:spAutoFit/>
          </a:bodyPr>
          <a:lstStyle/>
          <a:p>
            <a:pPr indent="465138"/>
            <a:r>
              <a:rPr lang="en-US" sz="3200" dirty="0"/>
              <a:t>There are presently seven PUE which are equipped with diplexers to separate signals for the hadron and electron BPMs. The lumped LC diplexer ZDPLX-2150-S+ by Mini-Circuits has lower passband from DC to 25 MHz and higher passband above 30 </a:t>
            </a:r>
            <a:r>
              <a:rPr lang="en-US" sz="3200" dirty="0" err="1"/>
              <a:t>MHz.</a:t>
            </a:r>
            <a:r>
              <a:rPr lang="en-US" sz="3200" dirty="0"/>
              <a:t> At low frequency port the insertion loss is below 1 dB at 18.6 </a:t>
            </a:r>
            <a:r>
              <a:rPr lang="en-US" sz="3200" dirty="0" err="1"/>
              <a:t>MHz.</a:t>
            </a:r>
            <a:r>
              <a:rPr lang="en-US" sz="3200" dirty="0"/>
              <a:t>  Three CeC BPM units are Libera Single Pass tuned to 9.3 </a:t>
            </a:r>
            <a:r>
              <a:rPr lang="en-US" sz="3200" dirty="0" err="1"/>
              <a:t>MHz.</a:t>
            </a:r>
            <a:r>
              <a:rPr lang="en-US" sz="3200" dirty="0"/>
              <a:t> There are also two DX BPMs located on the same straight that are part of RHIC Instrumentation. </a:t>
            </a:r>
          </a:p>
        </p:txBody>
      </p:sp>
      <p:sp>
        <p:nvSpPr>
          <p:cNvPr id="78" name="TextBox 77">
            <a:extLst>
              <a:ext uri="{FF2B5EF4-FFF2-40B4-BE49-F238E27FC236}">
                <a16:creationId xmlns:a16="http://schemas.microsoft.com/office/drawing/2014/main" id="{D40A93BC-0845-A542-93AC-CCF4AAD1BDE2}"/>
              </a:ext>
            </a:extLst>
          </p:cNvPr>
          <p:cNvSpPr txBox="1"/>
          <p:nvPr/>
        </p:nvSpPr>
        <p:spPr>
          <a:xfrm>
            <a:off x="15341398" y="17068794"/>
            <a:ext cx="13778211" cy="1569660"/>
          </a:xfrm>
          <a:prstGeom prst="rect">
            <a:avLst/>
          </a:prstGeom>
          <a:noFill/>
        </p:spPr>
        <p:txBody>
          <a:bodyPr wrap="square" rtlCol="0">
            <a:spAutoFit/>
          </a:bodyPr>
          <a:lstStyle/>
          <a:p>
            <a:pPr indent="465138"/>
            <a:r>
              <a:rPr lang="en-US" sz="3200" dirty="0"/>
              <a:t>The distance from location of BPM to the center of straight section (hadron beam aligned) is 3.3 m. Hence, the time delay is 22 nanoseconds and tangent values is 0.75 for processing frequency of 9.31 </a:t>
            </a:r>
            <a:r>
              <a:rPr lang="en-US" sz="3200" dirty="0" err="1"/>
              <a:t>MHz.</a:t>
            </a:r>
            <a:endParaRPr lang="en-US" sz="3200" dirty="0"/>
          </a:p>
        </p:txBody>
      </p:sp>
      <p:pic>
        <p:nvPicPr>
          <p:cNvPr id="79" name="Picture 78">
            <a:extLst>
              <a:ext uri="{FF2B5EF4-FFF2-40B4-BE49-F238E27FC236}">
                <a16:creationId xmlns:a16="http://schemas.microsoft.com/office/drawing/2014/main" id="{65D31204-9474-E843-BFA9-9DCC31FB7953}"/>
              </a:ext>
            </a:extLst>
          </p:cNvPr>
          <p:cNvPicPr>
            <a:picLocks noChangeAspect="1"/>
          </p:cNvPicPr>
          <p:nvPr/>
        </p:nvPicPr>
        <p:blipFill>
          <a:blip r:embed="rId15"/>
          <a:stretch>
            <a:fillRect/>
          </a:stretch>
        </p:blipFill>
        <p:spPr>
          <a:xfrm>
            <a:off x="11623333" y="19598114"/>
            <a:ext cx="20365720" cy="3787014"/>
          </a:xfrm>
          <a:prstGeom prst="rect">
            <a:avLst/>
          </a:prstGeom>
        </p:spPr>
      </p:pic>
      <p:sp>
        <p:nvSpPr>
          <p:cNvPr id="80" name="TextBox 79">
            <a:extLst>
              <a:ext uri="{FF2B5EF4-FFF2-40B4-BE49-F238E27FC236}">
                <a16:creationId xmlns:a16="http://schemas.microsoft.com/office/drawing/2014/main" id="{48D04900-BB68-E54C-9930-829731A0BD3C}"/>
              </a:ext>
            </a:extLst>
          </p:cNvPr>
          <p:cNvSpPr txBox="1"/>
          <p:nvPr/>
        </p:nvSpPr>
        <p:spPr>
          <a:xfrm>
            <a:off x="18026742" y="14847806"/>
            <a:ext cx="12834257" cy="1569660"/>
          </a:xfrm>
          <a:prstGeom prst="rect">
            <a:avLst/>
          </a:prstGeom>
          <a:noFill/>
        </p:spPr>
        <p:txBody>
          <a:bodyPr wrap="square" rtlCol="0">
            <a:spAutoFit/>
          </a:bodyPr>
          <a:lstStyle/>
          <a:p>
            <a:pPr indent="465138"/>
            <a:r>
              <a:rPr lang="en-US" sz="3200" dirty="0"/>
              <a:t>Traces from four channels in the same BPM. The buffer holds slightly longer than two turns data. The abort gap introduces amplitude modulation and sidebands fitting might be required for more accurate measurements.</a:t>
            </a:r>
          </a:p>
        </p:txBody>
      </p:sp>
      <p:sp>
        <p:nvSpPr>
          <p:cNvPr id="81" name="TextBox 80">
            <a:extLst>
              <a:ext uri="{FF2B5EF4-FFF2-40B4-BE49-F238E27FC236}">
                <a16:creationId xmlns:a16="http://schemas.microsoft.com/office/drawing/2014/main" id="{3FB7FC8A-5704-534C-B538-AA2424ADA111}"/>
              </a:ext>
            </a:extLst>
          </p:cNvPr>
          <p:cNvSpPr txBox="1"/>
          <p:nvPr/>
        </p:nvSpPr>
        <p:spPr>
          <a:xfrm>
            <a:off x="1521100" y="30823889"/>
            <a:ext cx="13481319" cy="523220"/>
          </a:xfrm>
          <a:prstGeom prst="rect">
            <a:avLst/>
          </a:prstGeom>
          <a:noFill/>
        </p:spPr>
        <p:txBody>
          <a:bodyPr wrap="none" rtlCol="0">
            <a:spAutoFit/>
          </a:bodyPr>
          <a:lstStyle/>
          <a:p>
            <a:r>
              <a:rPr lang="en-US" sz="2800" dirty="0"/>
              <a:t>The signals from two electrodes with different shifts of the beams from center of beampipe.</a:t>
            </a:r>
          </a:p>
        </p:txBody>
      </p:sp>
      <p:sp>
        <p:nvSpPr>
          <p:cNvPr id="82" name="TextBox 81">
            <a:extLst>
              <a:ext uri="{FF2B5EF4-FFF2-40B4-BE49-F238E27FC236}">
                <a16:creationId xmlns:a16="http://schemas.microsoft.com/office/drawing/2014/main" id="{47474F91-3A83-B442-A543-6A639614C3FD}"/>
              </a:ext>
            </a:extLst>
          </p:cNvPr>
          <p:cNvSpPr txBox="1"/>
          <p:nvPr/>
        </p:nvSpPr>
        <p:spPr>
          <a:xfrm>
            <a:off x="16895053" y="32447512"/>
            <a:ext cx="14329550" cy="4031873"/>
          </a:xfrm>
          <a:prstGeom prst="rect">
            <a:avLst/>
          </a:prstGeom>
          <a:noFill/>
        </p:spPr>
        <p:txBody>
          <a:bodyPr wrap="square" rtlCol="0">
            <a:spAutoFit/>
          </a:bodyPr>
          <a:lstStyle/>
          <a:p>
            <a:pPr indent="473075"/>
            <a:r>
              <a:rPr lang="en-US" sz="3200" dirty="0"/>
              <a:t>Next, we will steer the beam and measure change in the orbit. The BPM readings will be compared with measurements based on the steering by the quadrupoles.</a:t>
            </a:r>
          </a:p>
          <a:p>
            <a:pPr indent="473075"/>
            <a:r>
              <a:rPr lang="en-US" sz="3200" dirty="0"/>
              <a:t>We will change the timing between bunches using RHIC RF and study the system applicability for obtaining reasonable readings including small separation time.</a:t>
            </a:r>
          </a:p>
          <a:p>
            <a:pPr indent="473075"/>
            <a:r>
              <a:rPr lang="en-US" sz="3200" dirty="0"/>
              <a:t>We will study systematic errors due to the unequal beam intensities when intentionally reduce circulating current in one of the rings using scrapers.</a:t>
            </a:r>
          </a:p>
          <a:p>
            <a:pPr indent="473075"/>
            <a:r>
              <a:rPr lang="en-US" sz="3200" dirty="0"/>
              <a:t>The described above measurements will be performed with different processing frequency and/or filling pattern in RHIC.</a:t>
            </a:r>
          </a:p>
        </p:txBody>
      </p:sp>
    </p:spTree>
    <p:extLst>
      <p:ext uri="{BB962C8B-B14F-4D97-AF65-F5344CB8AC3E}">
        <p14:creationId xmlns:p14="http://schemas.microsoft.com/office/powerpoint/2010/main" val="3862898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1512</TotalTime>
  <Words>697</Words>
  <Application>Microsoft Macintosh PowerPoint</Application>
  <PresentationFormat>Custom</PresentationFormat>
  <Paragraphs>28</Paragraphs>
  <Slides>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Calibri Light</vt:lpstr>
      <vt:lpstr>Cambria Math</vt:lpstr>
      <vt:lpstr>Consolas</vt:lpstr>
      <vt:lpstr>Futura Medium</vt:lpstr>
      <vt:lpstr>Symbol</vt:lpstr>
      <vt:lpstr>Office Theme</vt:lpstr>
      <vt:lpstr>Equation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Pinayev, Igor</dc:creator>
  <cp:lastModifiedBy>Pinayev, Igor</cp:lastModifiedBy>
  <cp:revision>21</cp:revision>
  <dcterms:created xsi:type="dcterms:W3CDTF">2022-09-12T13:25:27Z</dcterms:created>
  <dcterms:modified xsi:type="dcterms:W3CDTF">2022-09-13T14:38:07Z</dcterms:modified>
</cp:coreProperties>
</file>