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8" r:id="rId4"/>
    <p:sldId id="277" r:id="rId5"/>
    <p:sldId id="293" r:id="rId6"/>
    <p:sldId id="259" r:id="rId7"/>
    <p:sldId id="280" r:id="rId8"/>
    <p:sldId id="282" r:id="rId9"/>
    <p:sldId id="283" r:id="rId10"/>
    <p:sldId id="284" r:id="rId11"/>
    <p:sldId id="286" r:id="rId12"/>
    <p:sldId id="288" r:id="rId13"/>
    <p:sldId id="295" r:id="rId14"/>
    <p:sldId id="287" r:id="rId15"/>
    <p:sldId id="296" r:id="rId16"/>
    <p:sldId id="291" r:id="rId17"/>
    <p:sldId id="290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0" y="1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2F0D-5BFB-E8CA-B2C9-F7C423C2C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72471-0346-AFC2-B950-5C125DF0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B17F7-F04C-70D2-3F84-839C059B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3DA-E3F3-4DFF-86A3-6E00D74F1FA8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7A8EC-8024-7921-BC95-D7FE2B9F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FBFA8-BE4F-F071-01DE-064FD3C6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A9-05E8-40D0-81BE-70F0F3E2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3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10AD-743C-99E8-A3C4-5D30056F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74616-2E0D-CAB2-97FF-C56E4BC92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7EAA2-B0B2-238A-477F-EF21A358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3DA-E3F3-4DFF-86A3-6E00D74F1FA8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A505E-613F-ED27-54C6-50A2A4E8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6C67E-C515-13DD-5D7D-43B3137A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A9-05E8-40D0-81BE-70F0F3E2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5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4E228C-1469-54E7-ECFC-80FC4669C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E10D6-314D-5D48-E7A9-77948A7F1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537A6-C1DD-FB09-A06E-F04AC8CB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3DA-E3F3-4DFF-86A3-6E00D74F1FA8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21DAB-EB2A-9E99-0A92-087C8F0BB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F85A0-CEE7-7541-1705-05C27D70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A9-05E8-40D0-81BE-70F0F3E2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97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BA13-09C7-03EB-F5D2-F0A65A43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4D284-1A3D-6326-F3A1-0BC5413EC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BE3DB-4C0A-A901-516A-EC7018F3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3DA-E3F3-4DFF-86A3-6E00D74F1FA8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490B1-81D8-7DEB-D1DB-7737FA96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AFED2-7A7F-FE08-D5DA-80847C8E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A9-05E8-40D0-81BE-70F0F3E2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4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81C51-88B2-2765-5ACD-B8E81231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DD52D-8747-435C-A601-83415F337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10793-984A-0F1B-208B-672659FC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3DA-E3F3-4DFF-86A3-6E00D74F1FA8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B434D-1992-B05E-1B1E-3D89BA92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B2500-F2E7-A741-4D14-501F048B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A9-05E8-40D0-81BE-70F0F3E2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6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10C4-4B52-E605-A521-C02062D0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76EF3-08CB-5721-2B3A-EED149BFE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DEEB8-3245-8B12-C013-C7EF2410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B5C2F-282E-D933-C536-BE34E2AA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3DA-E3F3-4DFF-86A3-6E00D74F1FA8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16D6-D5A5-3F7E-B276-0A4257EB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E3675-4EC6-8173-7F92-2659ED3A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A9-05E8-40D0-81BE-70F0F3E2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1E76-945D-F057-5859-0528B30C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7AF34-A23D-F346-C5B2-542E7B86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EE557-8BC7-4674-E09B-3F8227E54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938749-383A-97D6-9292-5E3DF72BD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E9BC3-96E3-F59E-6E12-A861EAC0D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83FE6-5738-56CE-BFAA-4129B191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3DA-E3F3-4DFF-86A3-6E00D74F1FA8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B0FB2-0329-5F9C-7836-89E417C6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73FF37-9CB5-D212-DC13-FAF3459A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A9-05E8-40D0-81BE-70F0F3E2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9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AD08-68C9-13F6-103A-97C1DC3B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30DD4-CCAA-5CE3-7749-6E7CB955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3DA-E3F3-4DFF-86A3-6E00D74F1FA8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D2A29-1C1D-CC21-2706-F53C3D08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EB585-68F0-F293-3355-A74E3BD4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A9-05E8-40D0-81BE-70F0F3E2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1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045BF-AF14-E154-E775-EDED901A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3DA-E3F3-4DFF-86A3-6E00D74F1FA8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3272C-257B-A99B-1499-FE1DFE46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F1102-3FB3-7496-19D7-E6ED2CD5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A9-05E8-40D0-81BE-70F0F3E2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4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C215-B918-D1B7-C3E7-1F779D21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2CFD3-F914-AC5E-F0BD-C83699988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91AE2-5BF1-B2D5-46A7-72DEB7B65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EE470-A926-84D5-E480-0FCFA89B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3DA-E3F3-4DFF-86A3-6E00D74F1FA8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EFC81-8B2E-2AD7-A188-F4A63C95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3B3EC-FAE5-FBF0-EEF6-9B669731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A9-05E8-40D0-81BE-70F0F3E2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7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CAD7-9206-AB1D-0B6F-6D887433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80D7A-5918-BA77-042F-A2B3FD2C7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5885C-E5D0-C9CC-6AE3-4A4263E69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952FE-2375-0112-0B36-5D2D0D74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3DA-E3F3-4DFF-86A3-6E00D74F1FA8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AC76B-9F2D-232C-632A-A5A10DA3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AE7A1-A1A4-720F-3039-218ECA2D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A9-05E8-40D0-81BE-70F0F3E2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C0ECA-11FD-F57A-DE93-E18E9F28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0070E-6DEF-CC7A-9AED-73B68686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62A4-8B84-44FD-02B1-B78B79CF9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443DA-E3F3-4DFF-86A3-6E00D74F1FA8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8FB58-F0D4-A7F1-025D-D0F258070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E5363-9BF5-6694-1540-996464E7D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5FA9-05E8-40D0-81BE-70F0F3E2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63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2.emf"/><Relationship Id="rId9" Type="http://schemas.openxmlformats.org/officeDocument/2006/relationships/hyperlink" Target="https://link.aps.org/doi/10.1103/PhysRevAccelBeams.25.0210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1.png"/><Relationship Id="rId5" Type="http://schemas.openxmlformats.org/officeDocument/2006/relationships/image" Target="../media/image250.png"/><Relationship Id="rId10" Type="http://schemas.openxmlformats.org/officeDocument/2006/relationships/hyperlink" Target="http://link.aps.org/doi/10.1103/PhysRevSTAB.14.014403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5C9A-5D3A-4A11-93CA-A240F78AC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950" y="1122363"/>
            <a:ext cx="9944100" cy="2387600"/>
          </a:xfrm>
        </p:spPr>
        <p:txBody>
          <a:bodyPr>
            <a:normAutofit/>
          </a:bodyPr>
          <a:lstStyle/>
          <a:p>
            <a:r>
              <a:rPr lang="en-GB" dirty="0"/>
              <a:t>ERL longitudinal matches for light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11C81-312F-4F41-A21A-335F511D9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Gustavo Pérez Segurana</a:t>
            </a:r>
          </a:p>
          <a:p>
            <a:r>
              <a:rPr lang="en-GB" dirty="0"/>
              <a:t>Lancaster University &amp; The Cockcroft Institute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B8EFF-51F3-4119-80C2-B6D1D1928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85"/>
            <a:ext cx="1993651" cy="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7003B-B724-4FE7-95E3-41033F382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728" y="5786732"/>
            <a:ext cx="1801504" cy="10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18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912-B917-42F6-B25A-A3A2589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Compressive match with SR loss compensation – Common transport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377F0-7265-4E6C-A3E4-173606DF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5495E-02AB-43D9-9DBD-4A4835C22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56734-9197-6B2E-7259-69F24B3132A2}"/>
              </a:ext>
            </a:extLst>
          </p:cNvPr>
          <p:cNvSpPr txBox="1"/>
          <p:nvPr/>
        </p:nvSpPr>
        <p:spPr>
          <a:xfrm>
            <a:off x="430778" y="2530365"/>
            <a:ext cx="60488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/>
              <a:t>Path length symmetry between acceleration and deceleration passes does not match the energy asymmetry.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If we choose to match the energy compensation we cannot match the chirp compensation.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/>
              <a:t>As the energy lost to SR increases, the difference between the average energy of accelerating and decelerating beams will also increase.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BCA579-01A0-FBC2-F87C-5F4ECC77D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380" y="2530365"/>
            <a:ext cx="5187982" cy="28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9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912-B917-42F6-B25A-A3A2589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spread minimization – </a:t>
            </a:r>
            <a:br>
              <a:rPr lang="en-GB" dirty="0"/>
            </a:br>
            <a:r>
              <a:rPr lang="en-GB" dirty="0"/>
              <a:t>RF phase configurations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377F0-7265-4E6C-A3E4-173606DF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56734-9197-6B2E-7259-69F24B3132A2}"/>
              </a:ext>
            </a:extLst>
          </p:cNvPr>
          <p:cNvSpPr txBox="1"/>
          <p:nvPr/>
        </p:nvSpPr>
        <p:spPr>
          <a:xfrm>
            <a:off x="407129" y="2367495"/>
            <a:ext cx="75150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lphaLcParenR"/>
            </a:pPr>
            <a:r>
              <a:rPr lang="en-GB" sz="2000" dirty="0"/>
              <a:t>The bunch is thus chirped into all odd arcs and </a:t>
            </a:r>
            <a:r>
              <a:rPr lang="en-GB" sz="2000" dirty="0" err="1"/>
              <a:t>dechirped</a:t>
            </a:r>
            <a:r>
              <a:rPr lang="en-GB" sz="2000" dirty="0"/>
              <a:t> into all even arcs.</a:t>
            </a:r>
          </a:p>
          <a:p>
            <a:pPr lvl="1"/>
            <a:r>
              <a:rPr lang="en-GB" sz="2000" dirty="0"/>
              <a:t>Linearize with arcs 1, 3 &amp; 5.</a:t>
            </a:r>
          </a:p>
          <a:p>
            <a:pPr marL="457200" indent="-457200" algn="l">
              <a:buFont typeface="+mj-lt"/>
              <a:buAutoNum type="alphaLcParenR"/>
            </a:pPr>
            <a:endParaRPr lang="en-GB" sz="2000" dirty="0"/>
          </a:p>
          <a:p>
            <a:pPr marL="457200" indent="-457200" algn="l">
              <a:buFont typeface="+mj-lt"/>
              <a:buAutoNum type="alphaLcParenR"/>
            </a:pPr>
            <a:r>
              <a:rPr lang="en-GB" sz="2000" dirty="0"/>
              <a:t>First half of accelerating passes are on the same phase and the second half on the opposite side of crest.</a:t>
            </a:r>
          </a:p>
          <a:p>
            <a:pPr lvl="1"/>
            <a:r>
              <a:rPr lang="en-GB" sz="2000" dirty="0"/>
              <a:t>Linearize with arcs 1, 2 &amp; 3.</a:t>
            </a:r>
          </a:p>
          <a:p>
            <a:pPr marL="457200" indent="-457200" algn="l">
              <a:buFont typeface="+mj-lt"/>
              <a:buAutoNum type="alphaLcParenR"/>
            </a:pPr>
            <a:endParaRPr lang="en-GB" sz="2000" dirty="0"/>
          </a:p>
          <a:p>
            <a:pPr marL="457200" indent="-457200" algn="l">
              <a:buFont typeface="+mj-lt"/>
              <a:buAutoNum type="alphaLcParenR"/>
            </a:pPr>
            <a:r>
              <a:rPr lang="en-GB" sz="2000" dirty="0"/>
              <a:t>First half of accelerating passes are on the same phase, beam is </a:t>
            </a:r>
            <a:r>
              <a:rPr lang="en-GB" sz="2000" dirty="0" err="1"/>
              <a:t>dechirped</a:t>
            </a:r>
            <a:r>
              <a:rPr lang="en-GB" sz="2000" dirty="0"/>
              <a:t> in the next pass, remaining passes on crest.</a:t>
            </a:r>
          </a:p>
          <a:p>
            <a:pPr lvl="1"/>
            <a:r>
              <a:rPr lang="en-GB" sz="2000" dirty="0"/>
              <a:t>Imbalance between the two </a:t>
            </a:r>
            <a:r>
              <a:rPr lang="en-GB" sz="2000" dirty="0" err="1"/>
              <a:t>linacs</a:t>
            </a:r>
            <a:r>
              <a:rPr lang="en-GB" sz="2000" dirty="0"/>
              <a:t>.</a:t>
            </a:r>
          </a:p>
          <a:p>
            <a:pPr marL="457200" indent="-457200" algn="l">
              <a:buFont typeface="+mj-lt"/>
              <a:buAutoNum type="alphaLcParenR"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DFAC72-E98D-22B0-FA82-B8D60FDD1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91" y="1239812"/>
            <a:ext cx="3245507" cy="1864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EA7D8C-2C99-5EF9-C302-C8D4F6B22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291" y="3104100"/>
            <a:ext cx="3253509" cy="1864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FD97AD-6AB2-951C-B8DE-B09BF795D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289" y="4996978"/>
            <a:ext cx="3253509" cy="183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912-B917-42F6-B25A-A3A2589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Bunch length control through alternate sign linearization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FBA20D-9B8F-0D39-3381-156653E5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56" y="1615966"/>
            <a:ext cx="6961643" cy="5242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A8A122-5942-171E-9922-95A15488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786" y="4514652"/>
            <a:ext cx="3893810" cy="1978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DFB334-8E9D-611A-6C00-E390F158AC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8941" y="1615966"/>
                <a:ext cx="491267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GB" b="0" i="0" u="none" strike="noStrike" baseline="0" dirty="0"/>
                  <a:t>Linearization of the longitudinal phase space during acceleration results in a compression of the high energy tail and elongation of the low energy tail.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GB" b="0" i="0" u="none" strike="noStrike" baseline="0" dirty="0"/>
                  <a:t>This bunch elongation can be controlled by splitting the linearization process into several steps and utilising arcs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u="none" strike="noStrike" baseline="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u="none" strike="noStrike" baseline="0" dirty="0" smtClean="0"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</m:oMath>
                </a14:m>
                <a:r>
                  <a:rPr lang="en-GB" b="0" i="0" u="none" strike="noStrike" baseline="0" dirty="0"/>
                  <a:t> values with opposite signs.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DFB334-8E9D-611A-6C00-E390F158A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941" y="1615966"/>
                <a:ext cx="4912670" cy="2308324"/>
              </a:xfrm>
              <a:prstGeom prst="rect">
                <a:avLst/>
              </a:prstGeom>
              <a:blipFill>
                <a:blip r:embed="rId4"/>
                <a:stretch>
                  <a:fillRect l="-744" t="-1319" r="-868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91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912-B917-42F6-B25A-A3A2589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Bunch length control through alternate sign 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DFB334-8E9D-611A-6C00-E390F158AC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8941" y="1615966"/>
                <a:ext cx="49126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GB" b="0" i="0" u="none" strike="noStrike" baseline="0" dirty="0"/>
                  <a:t>The</a:t>
                </a:r>
                <a:r>
                  <a:rPr lang="en-GB" b="0" i="0" u="none" strike="noStrike" dirty="0"/>
                  <a:t> same concept can be used to do a preliminary compression of the bunch by adjusting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u="none" strike="no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u="none" strike="noStrike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u="none" strike="noStrike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GB" b="0" i="0" u="none" strike="noStrike" baseline="0" dirty="0"/>
                  <a:t> and pathlengths accordingly.</a:t>
                </a:r>
                <a:endParaRPr lang="en-GB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GB" b="0" i="0" u="none" strike="noStrike" baseline="0" dirty="0"/>
                  <a:t>Potential</a:t>
                </a:r>
                <a:r>
                  <a:rPr lang="en-GB" b="0" i="0" u="none" strike="noStrike" dirty="0"/>
                  <a:t> match for PERLE.</a:t>
                </a:r>
                <a:endParaRPr lang="en-GB" b="0" i="0" u="none" strike="noStrike" baseline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DFB334-8E9D-611A-6C00-E390F158A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941" y="1615966"/>
                <a:ext cx="4912670" cy="1200329"/>
              </a:xfrm>
              <a:prstGeom prst="rect">
                <a:avLst/>
              </a:prstGeom>
              <a:blipFill>
                <a:blip r:embed="rId2"/>
                <a:stretch>
                  <a:fillRect l="-744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40B68-D40D-776F-2089-ADDB857AA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5" y="1615966"/>
            <a:ext cx="7065006" cy="5167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E0EBD3-1ACF-3C13-CF5B-4DEF360AC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702" y="5084749"/>
            <a:ext cx="3363337" cy="1653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EC7607-5AC3-75BA-E25C-A398D2CA6FE7}"/>
              </a:ext>
            </a:extLst>
          </p:cNvPr>
          <p:cNvSpPr txBox="1"/>
          <p:nvPr/>
        </p:nvSpPr>
        <p:spPr>
          <a:xfrm>
            <a:off x="7929360" y="6171052"/>
            <a:ext cx="110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(x10 resultant)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D81A3-5BD9-E601-E019-A40B09E29263}"/>
              </a:ext>
            </a:extLst>
          </p:cNvPr>
          <p:cNvSpPr txBox="1"/>
          <p:nvPr/>
        </p:nvSpPr>
        <p:spPr>
          <a:xfrm>
            <a:off x="9605760" y="6171051"/>
            <a:ext cx="110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(x10 resultant)</a:t>
            </a:r>
          </a:p>
        </p:txBody>
      </p:sp>
    </p:spTree>
    <p:extLst>
      <p:ext uri="{BB962C8B-B14F-4D97-AF65-F5344CB8AC3E}">
        <p14:creationId xmlns:p14="http://schemas.microsoft.com/office/powerpoint/2010/main" val="171645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912-B917-42F6-B25A-A3A2589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spread minimization with SR loss – Common Transport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377F0-7265-4E6C-A3E4-173606DF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5495E-02AB-43D9-9DBD-4A4835C22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56734-9197-6B2E-7259-69F24B3132A2}"/>
              </a:ext>
            </a:extLst>
          </p:cNvPr>
          <p:cNvSpPr txBox="1"/>
          <p:nvPr/>
        </p:nvSpPr>
        <p:spPr>
          <a:xfrm>
            <a:off x="407129" y="2089200"/>
            <a:ext cx="583459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/>
              <a:t>Energy acceptance necessary in arc 1 of a 3-turn common transport ERL (LHeC-like) for a range of peak energies (b</a:t>
            </a:r>
            <a:r>
              <a:rPr lang="en-GB" sz="2000" dirty="0"/>
              <a:t>lack dashed contour lines</a:t>
            </a:r>
            <a:r>
              <a:rPr lang="en-GB" sz="2000" b="0" i="0" u="none" strike="noStrike" baseline="0" dirty="0"/>
              <a:t>), </a:t>
            </a:r>
            <a:r>
              <a:rPr lang="en-GB" sz="2000" dirty="0"/>
              <a:t>i</a:t>
            </a:r>
            <a:r>
              <a:rPr lang="en-GB" sz="2000" b="0" i="0" u="none" strike="noStrike" baseline="0" dirty="0"/>
              <a:t>njection and dump energies matched.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0" i="0" u="none" strike="noStrike" baseline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Tuning the top energy arc path length can only match the decelerating energy at a single stage.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Numerical optimizations where all arc path lengths are allowed to change result in very far off-crest passes.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9599F-9AB3-8F46-789F-07171B81F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564" y="1295249"/>
            <a:ext cx="5260307" cy="44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912-B917-42F6-B25A-A3A2589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spread minimization with SR loss – Common Transport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377F0-7265-4E6C-A3E4-173606DF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5495E-02AB-43D9-9DBD-4A4835C22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56734-9197-6B2E-7259-69F24B3132A2}"/>
              </a:ext>
            </a:extLst>
          </p:cNvPr>
          <p:cNvSpPr txBox="1"/>
          <p:nvPr/>
        </p:nvSpPr>
        <p:spPr>
          <a:xfrm>
            <a:off x="407129" y="2089200"/>
            <a:ext cx="583459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/>
              <a:t>Energy acceptance necessary in arc 1 of a 3-turn common transport </a:t>
            </a:r>
            <a:r>
              <a:rPr lang="en-GB" sz="2000" dirty="0"/>
              <a:t>ERL (LHeC-like) for </a:t>
            </a:r>
            <a:r>
              <a:rPr lang="en-GB" sz="2000" b="0" i="0" u="none" strike="noStrike" baseline="0" dirty="0"/>
              <a:t>a range of peak energies (b</a:t>
            </a:r>
            <a:r>
              <a:rPr lang="en-GB" sz="2000" dirty="0"/>
              <a:t>lack dashed contour lines</a:t>
            </a:r>
            <a:r>
              <a:rPr lang="en-GB" sz="2000" b="0" i="0" u="none" strike="noStrike" baseline="0" dirty="0"/>
              <a:t>), </a:t>
            </a:r>
            <a:r>
              <a:rPr lang="en-GB" sz="2000" dirty="0"/>
              <a:t>i</a:t>
            </a:r>
            <a:r>
              <a:rPr lang="en-GB" sz="2000" b="0" i="0" u="none" strike="noStrike" baseline="0" dirty="0"/>
              <a:t>njection and dump energies matched.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0" i="0" u="none" strike="noStrike" baseline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Tuning the top energy arc path length can only match the decelerating energy at a single stage.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Numerical optimizations where all arc path lengths are allowed to change result in very far off-crest passes.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E3E32-0FBC-9B1D-F1CF-2474D4D91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899" y="2089200"/>
            <a:ext cx="2416310" cy="31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912-B917-42F6-B25A-A3A2589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spread minimization with SR loss – Separate Transport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377F0-7265-4E6C-A3E4-173606DF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56734-9197-6B2E-7259-69F24B3132A2}"/>
              </a:ext>
            </a:extLst>
          </p:cNvPr>
          <p:cNvSpPr txBox="1"/>
          <p:nvPr/>
        </p:nvSpPr>
        <p:spPr>
          <a:xfrm>
            <a:off x="407129" y="2176664"/>
            <a:ext cx="462604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/>
              <a:t>A separate transport solution is readily available since accelerating and decelerating beams need not share the same centroid energy.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/>
              <a:t>First 4 deceleration passes made further off-crest.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0" i="0" u="none" strike="noStrike" baseline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Linearization in arcs 1 and 4 during acceleration and arcs 8 and 11 during deceleration (chirps of opposite sign).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CAA27-52A4-3307-B273-17B6C91A0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963" y="1702234"/>
            <a:ext cx="6358908" cy="47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912-B917-42F6-B25A-A3A2589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Parasitic crossings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56734-9197-6B2E-7259-69F24B3132A2}"/>
              </a:ext>
            </a:extLst>
          </p:cNvPr>
          <p:cNvSpPr txBox="1"/>
          <p:nvPr/>
        </p:nvSpPr>
        <p:spPr>
          <a:xfrm>
            <a:off x="407129" y="1785881"/>
            <a:ext cx="109466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Although a parasitic crossing has the potential to significantly degrade the beam, this may be mitigated by keeping the minimum bunch lengths relatively large during the compression due to uncompensated rf curvature.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4E6497-BF17-B644-4764-E8ECFD80C9D4}"/>
              </a:ext>
            </a:extLst>
          </p:cNvPr>
          <p:cNvSpPr/>
          <p:nvPr/>
        </p:nvSpPr>
        <p:spPr>
          <a:xfrm rot="18838796">
            <a:off x="6332400" y="897541"/>
            <a:ext cx="1266207" cy="320088"/>
          </a:xfrm>
          <a:custGeom>
            <a:avLst/>
            <a:gdLst>
              <a:gd name="connsiteX0" fmla="*/ 0 w 1343771"/>
              <a:gd name="connsiteY0" fmla="*/ 63611 h 127221"/>
              <a:gd name="connsiteX1" fmla="*/ 671886 w 1343771"/>
              <a:gd name="connsiteY1" fmla="*/ 0 h 127221"/>
              <a:gd name="connsiteX2" fmla="*/ 1343772 w 1343771"/>
              <a:gd name="connsiteY2" fmla="*/ 63611 h 127221"/>
              <a:gd name="connsiteX3" fmla="*/ 671886 w 1343771"/>
              <a:gd name="connsiteY3" fmla="*/ 127222 h 127221"/>
              <a:gd name="connsiteX4" fmla="*/ 0 w 1343771"/>
              <a:gd name="connsiteY4" fmla="*/ 63611 h 127221"/>
              <a:gd name="connsiteX0" fmla="*/ 0 w 1393466"/>
              <a:gd name="connsiteY0" fmla="*/ 64864 h 138821"/>
              <a:gd name="connsiteX1" fmla="*/ 671886 w 1393466"/>
              <a:gd name="connsiteY1" fmla="*/ 1253 h 138821"/>
              <a:gd name="connsiteX2" fmla="*/ 1393466 w 1393466"/>
              <a:gd name="connsiteY2" fmla="*/ 116359 h 138821"/>
              <a:gd name="connsiteX3" fmla="*/ 671886 w 1393466"/>
              <a:gd name="connsiteY3" fmla="*/ 128475 h 138821"/>
              <a:gd name="connsiteX4" fmla="*/ 0 w 1393466"/>
              <a:gd name="connsiteY4" fmla="*/ 64864 h 138821"/>
              <a:gd name="connsiteX0" fmla="*/ 0 w 1294480"/>
              <a:gd name="connsiteY0" fmla="*/ 190212 h 198686"/>
              <a:gd name="connsiteX1" fmla="*/ 572900 w 1294480"/>
              <a:gd name="connsiteY1" fmla="*/ 1126 h 198686"/>
              <a:gd name="connsiteX2" fmla="*/ 1294480 w 1294480"/>
              <a:gd name="connsiteY2" fmla="*/ 116232 h 198686"/>
              <a:gd name="connsiteX3" fmla="*/ 572900 w 1294480"/>
              <a:gd name="connsiteY3" fmla="*/ 128348 h 198686"/>
              <a:gd name="connsiteX4" fmla="*/ 0 w 1294480"/>
              <a:gd name="connsiteY4" fmla="*/ 190212 h 198686"/>
              <a:gd name="connsiteX0" fmla="*/ 0 w 1266073"/>
              <a:gd name="connsiteY0" fmla="*/ 189699 h 197981"/>
              <a:gd name="connsiteX1" fmla="*/ 572900 w 1266073"/>
              <a:gd name="connsiteY1" fmla="*/ 613 h 197981"/>
              <a:gd name="connsiteX2" fmla="*/ 1266073 w 1266073"/>
              <a:gd name="connsiteY2" fmla="*/ 132083 h 197981"/>
              <a:gd name="connsiteX3" fmla="*/ 572900 w 1266073"/>
              <a:gd name="connsiteY3" fmla="*/ 127835 h 197981"/>
              <a:gd name="connsiteX4" fmla="*/ 0 w 1266073"/>
              <a:gd name="connsiteY4" fmla="*/ 189699 h 197981"/>
              <a:gd name="connsiteX0" fmla="*/ 28 w 1266101"/>
              <a:gd name="connsiteY0" fmla="*/ 189699 h 194724"/>
              <a:gd name="connsiteX1" fmla="*/ 572928 w 1266101"/>
              <a:gd name="connsiteY1" fmla="*/ 613 h 194724"/>
              <a:gd name="connsiteX2" fmla="*/ 1266101 w 1266101"/>
              <a:gd name="connsiteY2" fmla="*/ 132083 h 194724"/>
              <a:gd name="connsiteX3" fmla="*/ 595214 w 1266101"/>
              <a:gd name="connsiteY3" fmla="*/ 139478 h 194724"/>
              <a:gd name="connsiteX4" fmla="*/ 28 w 1266101"/>
              <a:gd name="connsiteY4" fmla="*/ 189699 h 194724"/>
              <a:gd name="connsiteX0" fmla="*/ 87 w 1266160"/>
              <a:gd name="connsiteY0" fmla="*/ 217983 h 224610"/>
              <a:gd name="connsiteX1" fmla="*/ 556623 w 1266160"/>
              <a:gd name="connsiteY1" fmla="*/ 489 h 224610"/>
              <a:gd name="connsiteX2" fmla="*/ 1266160 w 1266160"/>
              <a:gd name="connsiteY2" fmla="*/ 160367 h 224610"/>
              <a:gd name="connsiteX3" fmla="*/ 595273 w 1266160"/>
              <a:gd name="connsiteY3" fmla="*/ 167762 h 224610"/>
              <a:gd name="connsiteX4" fmla="*/ 87 w 1266160"/>
              <a:gd name="connsiteY4" fmla="*/ 217983 h 224610"/>
              <a:gd name="connsiteX0" fmla="*/ 66 w 1266139"/>
              <a:gd name="connsiteY0" fmla="*/ 217983 h 221714"/>
              <a:gd name="connsiteX1" fmla="*/ 556602 w 1266139"/>
              <a:gd name="connsiteY1" fmla="*/ 489 h 221714"/>
              <a:gd name="connsiteX2" fmla="*/ 1266139 w 1266139"/>
              <a:gd name="connsiteY2" fmla="*/ 160367 h 221714"/>
              <a:gd name="connsiteX3" fmla="*/ 590129 w 1266139"/>
              <a:gd name="connsiteY3" fmla="*/ 139555 h 221714"/>
              <a:gd name="connsiteX4" fmla="*/ 66 w 1266139"/>
              <a:gd name="connsiteY4" fmla="*/ 217983 h 221714"/>
              <a:gd name="connsiteX0" fmla="*/ 400 w 1266473"/>
              <a:gd name="connsiteY0" fmla="*/ 217983 h 220627"/>
              <a:gd name="connsiteX1" fmla="*/ 556936 w 1266473"/>
              <a:gd name="connsiteY1" fmla="*/ 489 h 220627"/>
              <a:gd name="connsiteX2" fmla="*/ 1266473 w 1266473"/>
              <a:gd name="connsiteY2" fmla="*/ 160367 h 220627"/>
              <a:gd name="connsiteX3" fmla="*/ 641358 w 1266473"/>
              <a:gd name="connsiteY3" fmla="*/ 123591 h 220627"/>
              <a:gd name="connsiteX4" fmla="*/ 400 w 1266473"/>
              <a:gd name="connsiteY4" fmla="*/ 217983 h 220627"/>
              <a:gd name="connsiteX0" fmla="*/ 134 w 1266207"/>
              <a:gd name="connsiteY0" fmla="*/ 239804 h 243292"/>
              <a:gd name="connsiteX1" fmla="*/ 590799 w 1266207"/>
              <a:gd name="connsiteY1" fmla="*/ 424 h 243292"/>
              <a:gd name="connsiteX2" fmla="*/ 1266207 w 1266207"/>
              <a:gd name="connsiteY2" fmla="*/ 182188 h 243292"/>
              <a:gd name="connsiteX3" fmla="*/ 641092 w 1266207"/>
              <a:gd name="connsiteY3" fmla="*/ 145412 h 243292"/>
              <a:gd name="connsiteX4" fmla="*/ 134 w 1266207"/>
              <a:gd name="connsiteY4" fmla="*/ 239804 h 24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6207" h="243292">
                <a:moveTo>
                  <a:pt x="134" y="239804"/>
                </a:moveTo>
                <a:cubicBezTo>
                  <a:pt x="-8248" y="215639"/>
                  <a:pt x="379787" y="10027"/>
                  <a:pt x="590799" y="424"/>
                </a:cubicBezTo>
                <a:cubicBezTo>
                  <a:pt x="801811" y="-9179"/>
                  <a:pt x="1266207" y="147057"/>
                  <a:pt x="1266207" y="182188"/>
                </a:cubicBezTo>
                <a:cubicBezTo>
                  <a:pt x="1266207" y="217319"/>
                  <a:pt x="852104" y="135809"/>
                  <a:pt x="641092" y="145412"/>
                </a:cubicBezTo>
                <a:cubicBezTo>
                  <a:pt x="430080" y="155015"/>
                  <a:pt x="8516" y="263969"/>
                  <a:pt x="134" y="23980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F7F2C8-1985-F242-3C65-64017AD6B629}"/>
              </a:ext>
            </a:extLst>
          </p:cNvPr>
          <p:cNvSpPr/>
          <p:nvPr/>
        </p:nvSpPr>
        <p:spPr>
          <a:xfrm rot="16200000">
            <a:off x="7563066" y="871909"/>
            <a:ext cx="1071184" cy="565247"/>
          </a:xfrm>
          <a:custGeom>
            <a:avLst/>
            <a:gdLst>
              <a:gd name="connsiteX0" fmla="*/ 0 w 1071184"/>
              <a:gd name="connsiteY0" fmla="*/ 117142 h 234284"/>
              <a:gd name="connsiteX1" fmla="*/ 535592 w 1071184"/>
              <a:gd name="connsiteY1" fmla="*/ 0 h 234284"/>
              <a:gd name="connsiteX2" fmla="*/ 1071184 w 1071184"/>
              <a:gd name="connsiteY2" fmla="*/ 117142 h 234284"/>
              <a:gd name="connsiteX3" fmla="*/ 535592 w 1071184"/>
              <a:gd name="connsiteY3" fmla="*/ 234284 h 234284"/>
              <a:gd name="connsiteX4" fmla="*/ 0 w 1071184"/>
              <a:gd name="connsiteY4" fmla="*/ 117142 h 234284"/>
              <a:gd name="connsiteX0" fmla="*/ 0 w 1079135"/>
              <a:gd name="connsiteY0" fmla="*/ 134578 h 510858"/>
              <a:gd name="connsiteX1" fmla="*/ 535592 w 1079135"/>
              <a:gd name="connsiteY1" fmla="*/ 17436 h 510858"/>
              <a:gd name="connsiteX2" fmla="*/ 1079135 w 1079135"/>
              <a:gd name="connsiteY2" fmla="*/ 500338 h 510858"/>
              <a:gd name="connsiteX3" fmla="*/ 535592 w 1079135"/>
              <a:gd name="connsiteY3" fmla="*/ 251720 h 510858"/>
              <a:gd name="connsiteX4" fmla="*/ 0 w 1079135"/>
              <a:gd name="connsiteY4" fmla="*/ 134578 h 510858"/>
              <a:gd name="connsiteX0" fmla="*/ 0 w 1102990"/>
              <a:gd name="connsiteY0" fmla="*/ 134581 h 510858"/>
              <a:gd name="connsiteX1" fmla="*/ 559447 w 1102990"/>
              <a:gd name="connsiteY1" fmla="*/ 17436 h 510858"/>
              <a:gd name="connsiteX2" fmla="*/ 1102990 w 1102990"/>
              <a:gd name="connsiteY2" fmla="*/ 500338 h 510858"/>
              <a:gd name="connsiteX3" fmla="*/ 559447 w 1102990"/>
              <a:gd name="connsiteY3" fmla="*/ 251720 h 510858"/>
              <a:gd name="connsiteX4" fmla="*/ 0 w 1102990"/>
              <a:gd name="connsiteY4" fmla="*/ 134581 h 510858"/>
              <a:gd name="connsiteX0" fmla="*/ 0 w 1071185"/>
              <a:gd name="connsiteY0" fmla="*/ 538713 h 546494"/>
              <a:gd name="connsiteX1" fmla="*/ 527642 w 1071185"/>
              <a:gd name="connsiteY1" fmla="*/ 149 h 546494"/>
              <a:gd name="connsiteX2" fmla="*/ 1071185 w 1071185"/>
              <a:gd name="connsiteY2" fmla="*/ 483051 h 546494"/>
              <a:gd name="connsiteX3" fmla="*/ 527642 w 1071185"/>
              <a:gd name="connsiteY3" fmla="*/ 234433 h 546494"/>
              <a:gd name="connsiteX4" fmla="*/ 0 w 1071185"/>
              <a:gd name="connsiteY4" fmla="*/ 538713 h 546494"/>
              <a:gd name="connsiteX0" fmla="*/ 0 w 1071185"/>
              <a:gd name="connsiteY0" fmla="*/ 538713 h 543793"/>
              <a:gd name="connsiteX1" fmla="*/ 527642 w 1071185"/>
              <a:gd name="connsiteY1" fmla="*/ 149 h 543793"/>
              <a:gd name="connsiteX2" fmla="*/ 1071185 w 1071185"/>
              <a:gd name="connsiteY2" fmla="*/ 483051 h 543793"/>
              <a:gd name="connsiteX3" fmla="*/ 527642 w 1071185"/>
              <a:gd name="connsiteY3" fmla="*/ 282144 h 543793"/>
              <a:gd name="connsiteX4" fmla="*/ 0 w 1071185"/>
              <a:gd name="connsiteY4" fmla="*/ 538713 h 543793"/>
              <a:gd name="connsiteX0" fmla="*/ 0 w 1071185"/>
              <a:gd name="connsiteY0" fmla="*/ 538713 h 541628"/>
              <a:gd name="connsiteX1" fmla="*/ 527642 w 1071185"/>
              <a:gd name="connsiteY1" fmla="*/ 149 h 541628"/>
              <a:gd name="connsiteX2" fmla="*/ 1071185 w 1071185"/>
              <a:gd name="connsiteY2" fmla="*/ 483051 h 541628"/>
              <a:gd name="connsiteX3" fmla="*/ 527642 w 1071185"/>
              <a:gd name="connsiteY3" fmla="*/ 226485 h 541628"/>
              <a:gd name="connsiteX4" fmla="*/ 0 w 1071185"/>
              <a:gd name="connsiteY4" fmla="*/ 538713 h 541628"/>
              <a:gd name="connsiteX0" fmla="*/ 0 w 1071184"/>
              <a:gd name="connsiteY0" fmla="*/ 538590 h 541464"/>
              <a:gd name="connsiteX1" fmla="*/ 527642 w 1071184"/>
              <a:gd name="connsiteY1" fmla="*/ 26 h 541464"/>
              <a:gd name="connsiteX2" fmla="*/ 1071184 w 1071184"/>
              <a:gd name="connsiteY2" fmla="*/ 514736 h 541464"/>
              <a:gd name="connsiteX3" fmla="*/ 527642 w 1071184"/>
              <a:gd name="connsiteY3" fmla="*/ 226362 h 541464"/>
              <a:gd name="connsiteX4" fmla="*/ 0 w 1071184"/>
              <a:gd name="connsiteY4" fmla="*/ 538590 h 541464"/>
              <a:gd name="connsiteX0" fmla="*/ 0 w 1071184"/>
              <a:gd name="connsiteY0" fmla="*/ 562520 h 565247"/>
              <a:gd name="connsiteX1" fmla="*/ 527642 w 1071184"/>
              <a:gd name="connsiteY1" fmla="*/ 102 h 565247"/>
              <a:gd name="connsiteX2" fmla="*/ 1071184 w 1071184"/>
              <a:gd name="connsiteY2" fmla="*/ 514812 h 565247"/>
              <a:gd name="connsiteX3" fmla="*/ 527642 w 1071184"/>
              <a:gd name="connsiteY3" fmla="*/ 226438 h 565247"/>
              <a:gd name="connsiteX4" fmla="*/ 0 w 1071184"/>
              <a:gd name="connsiteY4" fmla="*/ 562520 h 56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184" h="565247">
                <a:moveTo>
                  <a:pt x="0" y="562520"/>
                </a:moveTo>
                <a:cubicBezTo>
                  <a:pt x="0" y="524797"/>
                  <a:pt x="349111" y="8053"/>
                  <a:pt x="527642" y="102"/>
                </a:cubicBezTo>
                <a:cubicBezTo>
                  <a:pt x="706173" y="-7849"/>
                  <a:pt x="1071184" y="450116"/>
                  <a:pt x="1071184" y="514812"/>
                </a:cubicBezTo>
                <a:cubicBezTo>
                  <a:pt x="1071184" y="579508"/>
                  <a:pt x="706173" y="218487"/>
                  <a:pt x="527642" y="226438"/>
                </a:cubicBezTo>
                <a:cubicBezTo>
                  <a:pt x="349111" y="234389"/>
                  <a:pt x="0" y="600243"/>
                  <a:pt x="0" y="5625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FAF976-7343-6D0E-9662-C1DFA6BEBB92}"/>
              </a:ext>
            </a:extLst>
          </p:cNvPr>
          <p:cNvSpPr/>
          <p:nvPr/>
        </p:nvSpPr>
        <p:spPr>
          <a:xfrm rot="13374858">
            <a:off x="8943561" y="1006387"/>
            <a:ext cx="1113234" cy="351813"/>
          </a:xfrm>
          <a:custGeom>
            <a:avLst/>
            <a:gdLst>
              <a:gd name="connsiteX0" fmla="*/ 0 w 1343771"/>
              <a:gd name="connsiteY0" fmla="*/ 63611 h 127221"/>
              <a:gd name="connsiteX1" fmla="*/ 671886 w 1343771"/>
              <a:gd name="connsiteY1" fmla="*/ 0 h 127221"/>
              <a:gd name="connsiteX2" fmla="*/ 1343772 w 1343771"/>
              <a:gd name="connsiteY2" fmla="*/ 63611 h 127221"/>
              <a:gd name="connsiteX3" fmla="*/ 671886 w 1343771"/>
              <a:gd name="connsiteY3" fmla="*/ 127222 h 127221"/>
              <a:gd name="connsiteX4" fmla="*/ 0 w 1343771"/>
              <a:gd name="connsiteY4" fmla="*/ 63611 h 127221"/>
              <a:gd name="connsiteX0" fmla="*/ 0 w 1187770"/>
              <a:gd name="connsiteY0" fmla="*/ 67863 h 190546"/>
              <a:gd name="connsiteX1" fmla="*/ 671886 w 1187770"/>
              <a:gd name="connsiteY1" fmla="*/ 4252 h 190546"/>
              <a:gd name="connsiteX2" fmla="*/ 1187770 w 1187770"/>
              <a:gd name="connsiteY2" fmla="*/ 180330 h 190546"/>
              <a:gd name="connsiteX3" fmla="*/ 671886 w 1187770"/>
              <a:gd name="connsiteY3" fmla="*/ 131474 h 190546"/>
              <a:gd name="connsiteX4" fmla="*/ 0 w 1187770"/>
              <a:gd name="connsiteY4" fmla="*/ 67863 h 190546"/>
              <a:gd name="connsiteX0" fmla="*/ 0 w 1230580"/>
              <a:gd name="connsiteY0" fmla="*/ 157753 h 184956"/>
              <a:gd name="connsiteX1" fmla="*/ 714696 w 1230580"/>
              <a:gd name="connsiteY1" fmla="*/ 56 h 184956"/>
              <a:gd name="connsiteX2" fmla="*/ 1230580 w 1230580"/>
              <a:gd name="connsiteY2" fmla="*/ 176134 h 184956"/>
              <a:gd name="connsiteX3" fmla="*/ 714696 w 1230580"/>
              <a:gd name="connsiteY3" fmla="*/ 127278 h 184956"/>
              <a:gd name="connsiteX4" fmla="*/ 0 w 1230580"/>
              <a:gd name="connsiteY4" fmla="*/ 157753 h 184956"/>
              <a:gd name="connsiteX0" fmla="*/ 0 w 1092866"/>
              <a:gd name="connsiteY0" fmla="*/ 86278 h 188293"/>
              <a:gd name="connsiteX1" fmla="*/ 576982 w 1092866"/>
              <a:gd name="connsiteY1" fmla="*/ 2332 h 188293"/>
              <a:gd name="connsiteX2" fmla="*/ 1092866 w 1092866"/>
              <a:gd name="connsiteY2" fmla="*/ 178410 h 188293"/>
              <a:gd name="connsiteX3" fmla="*/ 576982 w 1092866"/>
              <a:gd name="connsiteY3" fmla="*/ 129554 h 188293"/>
              <a:gd name="connsiteX4" fmla="*/ 0 w 1092866"/>
              <a:gd name="connsiteY4" fmla="*/ 86278 h 188293"/>
              <a:gd name="connsiteX0" fmla="*/ 0 w 1040456"/>
              <a:gd name="connsiteY0" fmla="*/ 88545 h 236305"/>
              <a:gd name="connsiteX1" fmla="*/ 576982 w 1040456"/>
              <a:gd name="connsiteY1" fmla="*/ 4599 h 236305"/>
              <a:gd name="connsiteX2" fmla="*/ 1040456 w 1040456"/>
              <a:gd name="connsiteY2" fmla="*/ 229404 h 236305"/>
              <a:gd name="connsiteX3" fmla="*/ 576982 w 1040456"/>
              <a:gd name="connsiteY3" fmla="*/ 131821 h 236305"/>
              <a:gd name="connsiteX4" fmla="*/ 0 w 1040456"/>
              <a:gd name="connsiteY4" fmla="*/ 88545 h 236305"/>
              <a:gd name="connsiteX0" fmla="*/ 106 w 1040562"/>
              <a:gd name="connsiteY0" fmla="*/ 119210 h 266970"/>
              <a:gd name="connsiteX1" fmla="*/ 623266 w 1040562"/>
              <a:gd name="connsiteY1" fmla="*/ 3189 h 266970"/>
              <a:gd name="connsiteX2" fmla="*/ 1040562 w 1040562"/>
              <a:gd name="connsiteY2" fmla="*/ 260069 h 266970"/>
              <a:gd name="connsiteX3" fmla="*/ 577088 w 1040562"/>
              <a:gd name="connsiteY3" fmla="*/ 162486 h 266970"/>
              <a:gd name="connsiteX4" fmla="*/ 106 w 1040562"/>
              <a:gd name="connsiteY4" fmla="*/ 119210 h 266970"/>
              <a:gd name="connsiteX0" fmla="*/ 23 w 1040479"/>
              <a:gd name="connsiteY0" fmla="*/ 119007 h 264763"/>
              <a:gd name="connsiteX1" fmla="*/ 623183 w 1040479"/>
              <a:gd name="connsiteY1" fmla="*/ 2986 h 264763"/>
              <a:gd name="connsiteX2" fmla="*/ 1040479 w 1040479"/>
              <a:gd name="connsiteY2" fmla="*/ 259866 h 264763"/>
              <a:gd name="connsiteX3" fmla="*/ 601526 w 1040479"/>
              <a:gd name="connsiteY3" fmla="*/ 106915 h 264763"/>
              <a:gd name="connsiteX4" fmla="*/ 23 w 1040479"/>
              <a:gd name="connsiteY4" fmla="*/ 119007 h 264763"/>
              <a:gd name="connsiteX0" fmla="*/ 106 w 1040562"/>
              <a:gd name="connsiteY0" fmla="*/ 119210 h 266970"/>
              <a:gd name="connsiteX1" fmla="*/ 623266 w 1040562"/>
              <a:gd name="connsiteY1" fmla="*/ 3189 h 266970"/>
              <a:gd name="connsiteX2" fmla="*/ 1040562 w 1040562"/>
              <a:gd name="connsiteY2" fmla="*/ 260069 h 266970"/>
              <a:gd name="connsiteX3" fmla="*/ 577086 w 1040562"/>
              <a:gd name="connsiteY3" fmla="*/ 162486 h 266970"/>
              <a:gd name="connsiteX4" fmla="*/ 106 w 1040562"/>
              <a:gd name="connsiteY4" fmla="*/ 119210 h 266970"/>
              <a:gd name="connsiteX0" fmla="*/ 106 w 1045158"/>
              <a:gd name="connsiteY0" fmla="*/ 120352 h 295380"/>
              <a:gd name="connsiteX1" fmla="*/ 623266 w 1045158"/>
              <a:gd name="connsiteY1" fmla="*/ 4331 h 295380"/>
              <a:gd name="connsiteX2" fmla="*/ 1045158 w 1045158"/>
              <a:gd name="connsiteY2" fmla="*/ 289509 h 295380"/>
              <a:gd name="connsiteX3" fmla="*/ 577086 w 1045158"/>
              <a:gd name="connsiteY3" fmla="*/ 163628 h 295380"/>
              <a:gd name="connsiteX4" fmla="*/ 106 w 1045158"/>
              <a:gd name="connsiteY4" fmla="*/ 120352 h 295380"/>
              <a:gd name="connsiteX0" fmla="*/ 121 w 988578"/>
              <a:gd name="connsiteY0" fmla="*/ 111882 h 296156"/>
              <a:gd name="connsiteX1" fmla="*/ 566686 w 988578"/>
              <a:gd name="connsiteY1" fmla="*/ 5052 h 296156"/>
              <a:gd name="connsiteX2" fmla="*/ 988578 w 988578"/>
              <a:gd name="connsiteY2" fmla="*/ 290230 h 296156"/>
              <a:gd name="connsiteX3" fmla="*/ 520506 w 988578"/>
              <a:gd name="connsiteY3" fmla="*/ 164349 h 296156"/>
              <a:gd name="connsiteX4" fmla="*/ 121 w 988578"/>
              <a:gd name="connsiteY4" fmla="*/ 111882 h 296156"/>
              <a:gd name="connsiteX0" fmla="*/ 121 w 984391"/>
              <a:gd name="connsiteY0" fmla="*/ 110178 h 256494"/>
              <a:gd name="connsiteX1" fmla="*/ 566686 w 984391"/>
              <a:gd name="connsiteY1" fmla="*/ 3348 h 256494"/>
              <a:gd name="connsiteX2" fmla="*/ 984391 w 984391"/>
              <a:gd name="connsiteY2" fmla="*/ 248990 h 256494"/>
              <a:gd name="connsiteX3" fmla="*/ 520506 w 984391"/>
              <a:gd name="connsiteY3" fmla="*/ 162645 h 256494"/>
              <a:gd name="connsiteX4" fmla="*/ 121 w 984391"/>
              <a:gd name="connsiteY4" fmla="*/ 110178 h 2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91" h="256494">
                <a:moveTo>
                  <a:pt x="121" y="110178"/>
                </a:moveTo>
                <a:cubicBezTo>
                  <a:pt x="7818" y="83628"/>
                  <a:pt x="402641" y="-19787"/>
                  <a:pt x="566686" y="3348"/>
                </a:cubicBezTo>
                <a:cubicBezTo>
                  <a:pt x="730731" y="26483"/>
                  <a:pt x="984391" y="213859"/>
                  <a:pt x="984391" y="248990"/>
                </a:cubicBezTo>
                <a:cubicBezTo>
                  <a:pt x="984391" y="284121"/>
                  <a:pt x="684551" y="185780"/>
                  <a:pt x="520506" y="162645"/>
                </a:cubicBezTo>
                <a:cubicBezTo>
                  <a:pt x="356461" y="139510"/>
                  <a:pt x="-7576" y="136728"/>
                  <a:pt x="121" y="1101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509428-E96A-B15A-9D58-EBDF6DC8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417" y="2687584"/>
            <a:ext cx="6351161" cy="2553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FC0FB1-1D54-667E-9B17-B30F76750B78}"/>
              </a:ext>
            </a:extLst>
          </p:cNvPr>
          <p:cNvSpPr txBox="1"/>
          <p:nvPr/>
        </p:nvSpPr>
        <p:spPr>
          <a:xfrm>
            <a:off x="407129" y="2974737"/>
            <a:ext cx="52352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Compressive longitudinal match with energy spread growth at the interaction point.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The separate transport configurations' independent control over each arc's longitudinal dispersions enables the use of these transformations during deceleration without compromising the beam quality before it reaches the interaction region.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D7E68B-D4AF-0F77-2631-6A6F2768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5353981"/>
            <a:ext cx="1423284" cy="144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912-B917-42F6-B25A-A3A2589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&amp; Further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377F0-7265-4E6C-A3E4-173606DF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5495E-02AB-43D9-9DBD-4A4835C22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837775-F903-55E1-8FD2-5D7505E9B486}"/>
              </a:ext>
            </a:extLst>
          </p:cNvPr>
          <p:cNvSpPr txBox="1"/>
          <p:nvPr/>
        </p:nvSpPr>
        <p:spPr>
          <a:xfrm>
            <a:off x="838200" y="1405139"/>
            <a:ext cx="52940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Comprehensive study of possible longitudinal matches for ERLs.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Matches without need for synchrotron radiation energy loses compensation available for both separate transport and common transport.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Synchrotron radiation compensating matches available for separate transport topologies.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Common transport solutions for synchrotron radiation compensating matches present issues due to the large energy acceptance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PhD student at Lancaster University and Cockcroft Institute continuing this work implementing collective effects to the analysis.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7F0AD-F31E-1F0F-4C17-ABCF8198F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335" y="1690688"/>
            <a:ext cx="5137465" cy="3989615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59687120-F7F4-227A-5D1C-D89DF3D4A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4802" y="2451874"/>
            <a:ext cx="598914" cy="598914"/>
          </a:xfrm>
          <a:prstGeom prst="rect">
            <a:avLst/>
          </a:prstGeom>
        </p:spPr>
      </p:pic>
      <p:pic>
        <p:nvPicPr>
          <p:cNvPr id="14" name="Graphic 13" descr="Exclamation mark with solid fill">
            <a:extLst>
              <a:ext uri="{FF2B5EF4-FFF2-40B4-BE49-F238E27FC236}">
                <a16:creationId xmlns:a16="http://schemas.microsoft.com/office/drawing/2014/main" id="{8226E7E4-2357-A7CE-82EA-CF0883182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02508" y="2871803"/>
            <a:ext cx="581443" cy="581443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65CCA6E8-67E3-E86E-EFF4-D1C53E08B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4802" y="4667779"/>
            <a:ext cx="598914" cy="598914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0DCD335E-6C32-CDC8-D897-1861294F8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7562" y="2854332"/>
            <a:ext cx="598914" cy="598914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3C49E8EC-D6FE-163B-7AA5-CD9CADF43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16238" y="5072292"/>
            <a:ext cx="598914" cy="598914"/>
          </a:xfrm>
          <a:prstGeom prst="rect">
            <a:avLst/>
          </a:prstGeom>
        </p:spPr>
      </p:pic>
      <p:pic>
        <p:nvPicPr>
          <p:cNvPr id="20" name="Graphic 19" descr="Exclamation mark with solid fill">
            <a:extLst>
              <a:ext uri="{FF2B5EF4-FFF2-40B4-BE49-F238E27FC236}">
                <a16:creationId xmlns:a16="http://schemas.microsoft.com/office/drawing/2014/main" id="{7156D372-6199-CC6B-E4E3-AFDC9E528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02508" y="5098860"/>
            <a:ext cx="581443" cy="5814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AF4130-3744-482F-4B68-99D0A6F25D8A}"/>
              </a:ext>
            </a:extLst>
          </p:cNvPr>
          <p:cNvSpPr txBox="1"/>
          <p:nvPr/>
        </p:nvSpPr>
        <p:spPr>
          <a:xfrm>
            <a:off x="2320825" y="6286000"/>
            <a:ext cx="8237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9"/>
              </a:rPr>
              <a:t>Construction of self-consistent longitudinal matches in </a:t>
            </a:r>
            <a:r>
              <a:rPr lang="en-GB" sz="1600" dirty="0" err="1">
                <a:hlinkClick r:id="rId9"/>
              </a:rPr>
              <a:t>multipass</a:t>
            </a:r>
            <a:r>
              <a:rPr lang="en-GB" sz="1600" dirty="0">
                <a:hlinkClick r:id="rId9"/>
              </a:rPr>
              <a:t> energy recovery </a:t>
            </a:r>
            <a:r>
              <a:rPr lang="en-GB" sz="1600" dirty="0" err="1">
                <a:hlinkClick r:id="rId9"/>
              </a:rPr>
              <a:t>linacs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296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8DED-0ECD-4B19-A43F-E94A1E66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62"/>
            <a:ext cx="10515600" cy="1325563"/>
          </a:xfrm>
        </p:spPr>
        <p:txBody>
          <a:bodyPr/>
          <a:lstStyle/>
          <a:p>
            <a:r>
              <a:rPr lang="en-GB"/>
              <a:t>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6C96A-8838-4A10-B9C5-0ACAC0F0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18" y="2951399"/>
            <a:ext cx="2618923" cy="796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E9F53-A18F-4C26-B008-5ED44D694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96" y="2272031"/>
            <a:ext cx="2618924" cy="914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5802E0-F4A2-4DF7-B77D-0151307C31F4}"/>
              </a:ext>
            </a:extLst>
          </p:cNvPr>
          <p:cNvSpPr txBox="1"/>
          <p:nvPr/>
        </p:nvSpPr>
        <p:spPr>
          <a:xfrm>
            <a:off x="838200" y="4858284"/>
            <a:ext cx="9650027" cy="1193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In all cases, we want high average power/high luminosity.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These conditions can be achieved in an ERL with high efficiency.</a:t>
            </a:r>
          </a:p>
          <a:p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563DA-08EB-406A-967D-9C447EA49E57}"/>
              </a:ext>
            </a:extLst>
          </p:cNvPr>
          <p:cNvSpPr txBox="1"/>
          <p:nvPr/>
        </p:nvSpPr>
        <p:spPr>
          <a:xfrm>
            <a:off x="1032336" y="2397401"/>
            <a:ext cx="5715445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FEL</a:t>
            </a:r>
          </a:p>
          <a:p>
            <a:pPr lvl="1"/>
            <a:r>
              <a:rPr lang="en-GB" sz="2000" dirty="0"/>
              <a:t>Compressive match</a:t>
            </a:r>
          </a:p>
          <a:p>
            <a:endParaRPr lang="en-GB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Inverse Compton Scattering</a:t>
            </a:r>
          </a:p>
          <a:p>
            <a:pPr lvl="1"/>
            <a:r>
              <a:rPr lang="en-GB" sz="2000" dirty="0"/>
              <a:t>Energy spread minimizing match</a:t>
            </a:r>
          </a:p>
          <a:p>
            <a:endParaRPr lang="en-GB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B05FF6-6F94-443D-8064-D0112EDA2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D70E0-D63A-451F-97D9-1DA5EDE59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36BFB7F-8320-446A-97CD-04D0B7D2B811}"/>
              </a:ext>
            </a:extLst>
          </p:cNvPr>
          <p:cNvSpPr txBox="1">
            <a:spLocks/>
          </p:cNvSpPr>
          <p:nvPr/>
        </p:nvSpPr>
        <p:spPr>
          <a:xfrm>
            <a:off x="1032337" y="1403142"/>
            <a:ext cx="10515600" cy="51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Provide high 6-D brightness electron bunches for use in:</a:t>
            </a:r>
          </a:p>
        </p:txBody>
      </p:sp>
    </p:spTree>
    <p:extLst>
      <p:ext uri="{BB962C8B-B14F-4D97-AF65-F5344CB8AC3E}">
        <p14:creationId xmlns:p14="http://schemas.microsoft.com/office/powerpoint/2010/main" val="164674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8DED-0ECD-4B19-A43F-E94A1E66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ERL topologies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169BF-EB02-EEEE-B2E5-D48EA9772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0728"/>
            <a:ext cx="5157787" cy="823912"/>
          </a:xfrm>
        </p:spPr>
        <p:txBody>
          <a:bodyPr/>
          <a:lstStyle/>
          <a:p>
            <a:r>
              <a:rPr lang="en-GB" sz="2400" dirty="0"/>
              <a:t>Common Transport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F7D428-CC91-7019-FE81-902FBFDD8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84640"/>
            <a:ext cx="5157787" cy="3684588"/>
          </a:xfrm>
        </p:spPr>
        <p:txBody>
          <a:bodyPr>
            <a:normAutofit/>
          </a:bodyPr>
          <a:lstStyle/>
          <a:p>
            <a:r>
              <a:rPr lang="en-GB" sz="2000" dirty="0"/>
              <a:t>Beam traverses the same arc accelerating and decelerating.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Decelerating arc path lengths and longitudinal dispersions defined during acceleration.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D7EDDD-9B66-5752-F09A-63204F3ED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0728"/>
            <a:ext cx="5183188" cy="823912"/>
          </a:xfrm>
        </p:spPr>
        <p:txBody>
          <a:bodyPr/>
          <a:lstStyle/>
          <a:p>
            <a:r>
              <a:rPr lang="en-GB" sz="2400" dirty="0"/>
              <a:t>Separate Transport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745174-EE60-40F9-A46B-073CFC27C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4640"/>
            <a:ext cx="5183188" cy="3684588"/>
          </a:xfrm>
        </p:spPr>
        <p:txBody>
          <a:bodyPr>
            <a:normAutofit/>
          </a:bodyPr>
          <a:lstStyle/>
          <a:p>
            <a:r>
              <a:rPr lang="en-GB" sz="2000" dirty="0"/>
              <a:t>Beam only traverses each arc once.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Independent control over all arc path lengths and longitudinal dispersions.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B05FF6-6F94-443D-8064-D0112EDA2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D70E0-D63A-451F-97D9-1DA5EDE59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42D4D0-14B9-605A-2FB9-621BA14C4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37" y="3080142"/>
            <a:ext cx="4165435" cy="11559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F8073D-E07B-F5ED-4252-B27447EB3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124" y="2834040"/>
            <a:ext cx="4165436" cy="17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8DED-0ECD-4B19-A43F-E94A1E66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5"/>
            <a:ext cx="10515600" cy="1325563"/>
          </a:xfrm>
        </p:spPr>
        <p:txBody>
          <a:bodyPr/>
          <a:lstStyle/>
          <a:p>
            <a:r>
              <a:rPr lang="en-GB" dirty="0"/>
              <a:t>Local and Global Constraints on ERLs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F544-0420-4926-9B67-AD81BB5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7"/>
            <a:ext cx="10515600" cy="4754175"/>
          </a:xfrm>
        </p:spPr>
        <p:txBody>
          <a:bodyPr>
            <a:normAutofit/>
          </a:bodyPr>
          <a:lstStyle/>
          <a:p>
            <a:r>
              <a:rPr lang="en-GB" dirty="0"/>
              <a:t>Separate transport:</a:t>
            </a:r>
          </a:p>
          <a:p>
            <a:pPr lvl="1"/>
            <a:r>
              <a:rPr lang="en-GB" dirty="0"/>
              <a:t>Achieve right energies at interaction point and dump.</a:t>
            </a:r>
          </a:p>
          <a:p>
            <a:pPr lvl="1"/>
            <a:r>
              <a:rPr lang="en-GB" dirty="0"/>
              <a:t>Achieve constrained longitudinal phase space at interaction point.</a:t>
            </a:r>
          </a:p>
          <a:p>
            <a:pPr lvl="1"/>
            <a:r>
              <a:rPr lang="en-GB" dirty="0"/>
              <a:t>Withstand and transport disruptions at interaction point with very low losses.</a:t>
            </a:r>
          </a:p>
          <a:p>
            <a:pPr lvl="1"/>
            <a:r>
              <a:rPr lang="en-GB" dirty="0"/>
              <a:t>Achieve constrained longitudinal phase space at dump.</a:t>
            </a:r>
          </a:p>
          <a:p>
            <a:pPr lvl="1"/>
            <a:r>
              <a:rPr lang="en-GB" dirty="0"/>
              <a:t>At every point in the system, the beam energy spread must fit within the energy acceptance (&lt; few %).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dirty="0"/>
              <a:t>Common transport:</a:t>
            </a:r>
          </a:p>
          <a:p>
            <a:pPr lvl="1"/>
            <a:r>
              <a:rPr lang="en-GB" dirty="0"/>
              <a:t>All the above.</a:t>
            </a:r>
          </a:p>
          <a:p>
            <a:pPr lvl="1"/>
            <a:r>
              <a:rPr lang="en-GB" dirty="0"/>
              <a:t>Intermediate energies are the same accelerating and decelerating.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B05FF6-6F94-443D-8064-D0112EDA2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D70E0-D63A-451F-97D9-1DA5EDE59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8DED-0ECD-4B19-A43F-E94A1E66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62"/>
            <a:ext cx="10515600" cy="1325563"/>
          </a:xfrm>
        </p:spPr>
        <p:txBody>
          <a:bodyPr/>
          <a:lstStyle/>
          <a:p>
            <a:r>
              <a:rPr lang="en-GB" dirty="0"/>
              <a:t>Preferred match properties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B05FF6-6F94-443D-8064-D0112EDA2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D70E0-D63A-451F-97D9-1DA5EDE59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B36BFB7F-8320-446A-97CD-04D0B7D2B8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063" y="1722664"/>
                <a:ext cx="11022420" cy="4122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2400" dirty="0"/>
                  <a:t>F</a:t>
                </a:r>
                <a:r>
                  <a:rPr lang="en-GB" sz="2400" b="0" i="0" u="none" strike="noStrike" baseline="0" dirty="0"/>
                  <a:t>avour isochronous arcs over non-isochronous</a:t>
                </a:r>
                <a:r>
                  <a:rPr lang="en-GB" sz="2400" dirty="0"/>
                  <a:t> </a:t>
                </a:r>
                <a:r>
                  <a:rPr lang="en-GB" sz="2400" b="0" i="0" u="none" strike="noStrike" baseline="0" dirty="0"/>
                  <a:t>arcs.</a:t>
                </a:r>
              </a:p>
              <a:p>
                <a:pPr lvl="1"/>
                <a:r>
                  <a:rPr lang="en-GB" sz="2000" dirty="0"/>
                  <a:t>Minimize beam degradation due to collective effects that become magnified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GB" sz="2000" dirty="0"/>
                  <a:t> excursions and the resulting longitudinal bunch charge distribution modulations.</a:t>
                </a:r>
              </a:p>
              <a:p>
                <a:r>
                  <a:rPr lang="en-GB" sz="2400" dirty="0"/>
                  <a:t>No parasitic compressions.</a:t>
                </a:r>
              </a:p>
              <a:p>
                <a:pPr lvl="1"/>
                <a:r>
                  <a:rPr lang="en-GB" sz="2000" dirty="0"/>
                  <a:t>Also know as overcompressions, where the bunch head and tail exchange places.</a:t>
                </a:r>
              </a:p>
              <a:p>
                <a:pPr lvl="1"/>
                <a:r>
                  <a:rPr lang="en-GB" sz="2000" dirty="0"/>
                  <a:t>Expect significant beam degradation.</a:t>
                </a:r>
              </a:p>
              <a:p>
                <a:r>
                  <a:rPr lang="en-GB" sz="2400" dirty="0"/>
                  <a:t>No harmonic RF </a:t>
                </a:r>
              </a:p>
              <a:p>
                <a:pPr lvl="1"/>
                <a:r>
                  <a:rPr lang="en-GB" sz="2000" dirty="0"/>
                  <a:t>Odd harmonics used for linearization.</a:t>
                </a:r>
              </a:p>
              <a:p>
                <a:pPr lvl="1"/>
                <a:r>
                  <a:rPr lang="en-GB" sz="2000" dirty="0"/>
                  <a:t>Even harmonics required to compensate for energy</a:t>
                </a:r>
              </a:p>
              <a:p>
                <a:pPr marL="457200" lvl="1" indent="0">
                  <a:buNone/>
                </a:pPr>
                <a:r>
                  <a:rPr lang="en-GB" sz="2000" dirty="0"/>
                  <a:t>	lost due to synchrotron radiation.</a:t>
                </a:r>
              </a:p>
              <a:p>
                <a:pPr lvl="1"/>
                <a:r>
                  <a:rPr lang="en-GB" sz="2000" dirty="0"/>
                  <a:t>Cost.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B36BFB7F-8320-446A-97CD-04D0B7D2B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63" y="1722664"/>
                <a:ext cx="11022420" cy="4122963"/>
              </a:xfrm>
              <a:prstGeom prst="rect">
                <a:avLst/>
              </a:prstGeom>
              <a:blipFill>
                <a:blip r:embed="rId4"/>
                <a:stretch>
                  <a:fillRect l="-774" t="-2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7C922D9-6EFD-101F-B1E7-BD1218130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264" y="3830297"/>
            <a:ext cx="4718834" cy="158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912-B917-42F6-B25A-A3A2589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Semi-analytical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377F0-7265-4E6C-A3E4-173606DF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5495E-02AB-43D9-9DBD-4A4835C22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D5628-3CB2-44DB-A801-198DE6154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7" y="1957388"/>
            <a:ext cx="4133850" cy="570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CAF8B-ED12-4ED1-87D8-F95D5C55F2C0}"/>
                  </a:ext>
                </a:extLst>
              </p:cNvPr>
              <p:cNvSpPr txBox="1"/>
              <p:nvPr/>
            </p:nvSpPr>
            <p:spPr>
              <a:xfrm>
                <a:off x="1032337" y="1501914"/>
                <a:ext cx="547324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Approximate energy distribution at the gun as a polynomial where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200" dirty="0"/>
                  <a:t> is the longitudinal position of the particles in the bunch, and assuming the reference particle is always at design energy.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CAF8B-ED12-4ED1-87D8-F95D5C55F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37" y="1501914"/>
                <a:ext cx="5473240" cy="1785104"/>
              </a:xfrm>
              <a:prstGeom prst="rect">
                <a:avLst/>
              </a:prstGeom>
              <a:blipFill>
                <a:blip r:embed="rId5"/>
                <a:stretch>
                  <a:fillRect l="-1448" t="-2048" r="-891" b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61371CF-6B86-41C9-ABF6-73E03E838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7" y="2993860"/>
            <a:ext cx="4654086" cy="336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6D4E1E-BE79-47F3-A271-B4F648084623}"/>
                  </a:ext>
                </a:extLst>
              </p:cNvPr>
              <p:cNvSpPr txBox="1"/>
              <p:nvPr/>
            </p:nvSpPr>
            <p:spPr>
              <a:xfrm>
                <a:off x="1032337" y="3362889"/>
                <a:ext cx="51874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Arcs are defined as drifts where the index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200" dirty="0"/>
                  <a:t> indicates the </a:t>
                </a:r>
                <a:r>
                  <a:rPr lang="en-GB" sz="2200" dirty="0" err="1"/>
                  <a:t>i</a:t>
                </a:r>
                <a:r>
                  <a:rPr lang="en-GB" sz="2200" baseline="30000" dirty="0" err="1"/>
                  <a:t>th</a:t>
                </a:r>
                <a:r>
                  <a:rPr lang="en-GB" sz="2200" dirty="0"/>
                  <a:t>  element.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6D4E1E-BE79-47F3-A271-B4F648084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37" y="3362889"/>
                <a:ext cx="5187488" cy="769441"/>
              </a:xfrm>
              <a:prstGeom prst="rect">
                <a:avLst/>
              </a:prstGeom>
              <a:blipFill>
                <a:blip r:embed="rId7"/>
                <a:stretch>
                  <a:fillRect l="-1528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EBC1F29-6583-483F-BFAC-99BC1B2AD6F3}"/>
              </a:ext>
            </a:extLst>
          </p:cNvPr>
          <p:cNvSpPr txBox="1"/>
          <p:nvPr/>
        </p:nvSpPr>
        <p:spPr>
          <a:xfrm>
            <a:off x="1032337" y="4404806"/>
            <a:ext cx="5187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RF cavities are approximated as thin lenses.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47CEA8-7325-410A-BCAE-D3CEB56BD7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7" y="4410854"/>
            <a:ext cx="3167063" cy="2805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50E5FC-5D1D-4086-8459-377EA5CF60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7" y="5023154"/>
            <a:ext cx="3900486" cy="65531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B25324-222F-48F2-BA26-EC2C4EED0901}"/>
              </a:ext>
            </a:extLst>
          </p:cNvPr>
          <p:cNvSpPr/>
          <p:nvPr/>
        </p:nvSpPr>
        <p:spPr>
          <a:xfrm>
            <a:off x="2266950" y="6196121"/>
            <a:ext cx="8139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/>
              <a:t>I. </a:t>
            </a:r>
            <a:r>
              <a:rPr lang="en-GB" sz="1600" err="1"/>
              <a:t>Zagorodnov</a:t>
            </a:r>
            <a:r>
              <a:rPr lang="en-GB" sz="1600"/>
              <a:t> and M. </a:t>
            </a:r>
            <a:r>
              <a:rPr lang="en-GB" sz="1600" err="1"/>
              <a:t>Dohlus</a:t>
            </a:r>
            <a:r>
              <a:rPr lang="en-GB" sz="1600"/>
              <a:t>, </a:t>
            </a:r>
            <a:r>
              <a:rPr lang="en-GB" sz="1600" i="1" err="1"/>
              <a:t>Semianalytical</a:t>
            </a:r>
            <a:r>
              <a:rPr lang="en-GB" sz="1600" i="1"/>
              <a:t> </a:t>
            </a:r>
            <a:r>
              <a:rPr lang="en-GB" sz="1600" i="1" err="1"/>
              <a:t>modeling</a:t>
            </a:r>
            <a:r>
              <a:rPr lang="en-GB" sz="1600" i="1"/>
              <a:t> of multistage bunch compression with collective effects</a:t>
            </a:r>
            <a:r>
              <a:rPr lang="en-GB" sz="1600"/>
              <a:t>, </a:t>
            </a:r>
            <a:r>
              <a:rPr lang="en-GB" sz="1600">
                <a:hlinkClick r:id="rId10"/>
              </a:rPr>
              <a:t>Phys. Rev. ST Accel. Beams </a:t>
            </a:r>
            <a:r>
              <a:rPr lang="en-GB" sz="1600" b="1">
                <a:hlinkClick r:id="rId10"/>
              </a:rPr>
              <a:t>14</a:t>
            </a:r>
            <a:r>
              <a:rPr lang="en-GB" sz="1600">
                <a:hlinkClick r:id="rId10"/>
              </a:rPr>
              <a:t>, 014403 (2011)</a:t>
            </a:r>
            <a:r>
              <a:rPr lang="en-GB" sz="160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991D41-A056-4309-8A5D-F6CAE40E8A7D}"/>
                  </a:ext>
                </a:extLst>
              </p:cNvPr>
              <p:cNvSpPr txBox="1"/>
              <p:nvPr/>
            </p:nvSpPr>
            <p:spPr>
              <a:xfrm>
                <a:off x="6505577" y="3499243"/>
                <a:ext cx="5187488" cy="442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56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56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b="0" i="1" dirty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56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66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991D41-A056-4309-8A5D-F6CAE40E8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77" y="3499243"/>
                <a:ext cx="5187488" cy="442237"/>
              </a:xfrm>
              <a:prstGeom prst="rect">
                <a:avLst/>
              </a:prstGeom>
              <a:blipFill>
                <a:blip r:embed="rId11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912-B917-42F6-B25A-A3A2589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Longitudinal matches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377F0-7265-4E6C-A3E4-173606DF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5495E-02AB-43D9-9DBD-4A4835C22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920386-53F1-E281-C44F-C377C0FF2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814" y="1411666"/>
            <a:ext cx="6096000" cy="4733986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158DD21-CC7E-6333-786C-D30369F8EFE9}"/>
              </a:ext>
            </a:extLst>
          </p:cNvPr>
          <p:cNvSpPr/>
          <p:nvPr/>
        </p:nvSpPr>
        <p:spPr>
          <a:xfrm>
            <a:off x="2858814" y="2700490"/>
            <a:ext cx="1488668" cy="90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93F54A0-3603-07F3-5C57-63FF466B4A8F}"/>
              </a:ext>
            </a:extLst>
          </p:cNvPr>
          <p:cNvSpPr/>
          <p:nvPr/>
        </p:nvSpPr>
        <p:spPr>
          <a:xfrm>
            <a:off x="4347482" y="2700490"/>
            <a:ext cx="1488668" cy="90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679123F-E9EF-2509-D93A-81F1F70D0646}"/>
              </a:ext>
            </a:extLst>
          </p:cNvPr>
          <p:cNvSpPr/>
          <p:nvPr/>
        </p:nvSpPr>
        <p:spPr>
          <a:xfrm>
            <a:off x="5836150" y="2700489"/>
            <a:ext cx="1488668" cy="90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788A882-D326-DDE1-468C-FF29CB1F61D5}"/>
              </a:ext>
            </a:extLst>
          </p:cNvPr>
          <p:cNvSpPr/>
          <p:nvPr/>
        </p:nvSpPr>
        <p:spPr>
          <a:xfrm>
            <a:off x="7324817" y="2700489"/>
            <a:ext cx="1574253" cy="90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2BABE0B-0344-756D-EF0F-ED4CFCD22541}"/>
              </a:ext>
            </a:extLst>
          </p:cNvPr>
          <p:cNvSpPr/>
          <p:nvPr/>
        </p:nvSpPr>
        <p:spPr>
          <a:xfrm>
            <a:off x="3550057" y="1963511"/>
            <a:ext cx="1488668" cy="73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9305EA-2E0C-F4C9-9C7A-FE261211D9F3}"/>
              </a:ext>
            </a:extLst>
          </p:cNvPr>
          <p:cNvSpPr/>
          <p:nvPr/>
        </p:nvSpPr>
        <p:spPr>
          <a:xfrm>
            <a:off x="6580482" y="1963510"/>
            <a:ext cx="1488668" cy="73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E1BB0F-7686-D53B-5EA3-48D181F60A15}"/>
              </a:ext>
            </a:extLst>
          </p:cNvPr>
          <p:cNvSpPr/>
          <p:nvPr/>
        </p:nvSpPr>
        <p:spPr>
          <a:xfrm>
            <a:off x="3603148" y="4618417"/>
            <a:ext cx="1488668" cy="73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BB9D23-9AA7-7C81-FF30-FE2E9370D437}"/>
              </a:ext>
            </a:extLst>
          </p:cNvPr>
          <p:cNvSpPr/>
          <p:nvPr/>
        </p:nvSpPr>
        <p:spPr>
          <a:xfrm>
            <a:off x="6710996" y="4655155"/>
            <a:ext cx="1488668" cy="73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085222F-2E82-794D-DAEE-A2A6E3CB6A5B}"/>
              </a:ext>
            </a:extLst>
          </p:cNvPr>
          <p:cNvSpPr/>
          <p:nvPr/>
        </p:nvSpPr>
        <p:spPr>
          <a:xfrm>
            <a:off x="2773497" y="5355395"/>
            <a:ext cx="1488668" cy="90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2A562E4-C58B-E276-6A67-841357647514}"/>
              </a:ext>
            </a:extLst>
          </p:cNvPr>
          <p:cNvSpPr/>
          <p:nvPr/>
        </p:nvSpPr>
        <p:spPr>
          <a:xfrm>
            <a:off x="4269205" y="5355395"/>
            <a:ext cx="1488668" cy="90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55B7363-97EE-CCFD-A953-CCA71460C576}"/>
              </a:ext>
            </a:extLst>
          </p:cNvPr>
          <p:cNvSpPr/>
          <p:nvPr/>
        </p:nvSpPr>
        <p:spPr>
          <a:xfrm>
            <a:off x="5966662" y="5392133"/>
            <a:ext cx="1488668" cy="90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BCCDC16-C2F2-628E-E4AD-B62585F070B9}"/>
              </a:ext>
            </a:extLst>
          </p:cNvPr>
          <p:cNvSpPr/>
          <p:nvPr/>
        </p:nvSpPr>
        <p:spPr>
          <a:xfrm>
            <a:off x="7462370" y="5392133"/>
            <a:ext cx="1488668" cy="90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0CEBACC-F4A8-F601-7595-51ECC7B67F1E}"/>
              </a:ext>
            </a:extLst>
          </p:cNvPr>
          <p:cNvSpPr/>
          <p:nvPr/>
        </p:nvSpPr>
        <p:spPr>
          <a:xfrm>
            <a:off x="4347481" y="1236929"/>
            <a:ext cx="2924243" cy="90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2769DC3-5B36-9C02-B661-99609305979F}"/>
              </a:ext>
            </a:extLst>
          </p:cNvPr>
          <p:cNvSpPr/>
          <p:nvPr/>
        </p:nvSpPr>
        <p:spPr>
          <a:xfrm>
            <a:off x="4032429" y="3905839"/>
            <a:ext cx="3882845" cy="90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912-B917-42F6-B25A-A3A2589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Compressive match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377F0-7265-4E6C-A3E4-173606DF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5495E-02AB-43D9-9DBD-4A4835C22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56734-9197-6B2E-7259-69F24B3132A2}"/>
                  </a:ext>
                </a:extLst>
              </p:cNvPr>
              <p:cNvSpPr txBox="1"/>
              <p:nvPr/>
            </p:nvSpPr>
            <p:spPr>
              <a:xfrm>
                <a:off x="407129" y="2367495"/>
                <a:ext cx="5394699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GB" sz="2000" b="0" i="0" u="none" strike="noStrike" baseline="0" dirty="0"/>
                  <a:t>At the top energy a combination of arc-like and chicane-like sections with equal and opposite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GB" sz="2000" b="0" i="0" u="none" strike="noStrike" baseline="0" dirty="0"/>
                  <a:t> values compress and decompress the bunch.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GB" sz="2000" b="0" i="0" u="none" strike="noStrike" baseline="0" dirty="0"/>
                  <a:t>As the compression and decompression of the bunch happens at the top energy arc, this match is available in both common and separate transport configurations.</a:t>
                </a:r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56734-9197-6B2E-7259-69F24B313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9" y="2367495"/>
                <a:ext cx="5394699" cy="2554545"/>
              </a:xfrm>
              <a:prstGeom prst="rect">
                <a:avLst/>
              </a:prstGeom>
              <a:blipFill>
                <a:blip r:embed="rId4"/>
                <a:stretch>
                  <a:fillRect l="-1017" t="-1193" r="-1808" b="-33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7015CDF-B1E4-5F94-EA5D-85B929E88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314" y="1690688"/>
            <a:ext cx="5740557" cy="390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4DAB0A-3FC3-3D3C-2C25-9AEE31ADDC42}"/>
              </a:ext>
            </a:extLst>
          </p:cNvPr>
          <p:cNvSpPr txBox="1"/>
          <p:nvPr/>
        </p:nvSpPr>
        <p:spPr>
          <a:xfrm>
            <a:off x="10664263" y="4442878"/>
            <a:ext cx="100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Acceleration</a:t>
            </a:r>
          </a:p>
          <a:p>
            <a:r>
              <a:rPr lang="en-GB" sz="1200" dirty="0">
                <a:solidFill>
                  <a:srgbClr val="FF0000"/>
                </a:solidFill>
              </a:rPr>
              <a:t>Deceleration</a:t>
            </a:r>
          </a:p>
          <a:p>
            <a:r>
              <a:rPr lang="en-GB" sz="1200" dirty="0">
                <a:solidFill>
                  <a:schemeClr val="accent1"/>
                </a:solidFill>
              </a:rPr>
              <a:t>Resultant</a:t>
            </a:r>
          </a:p>
        </p:txBody>
      </p:sp>
    </p:spTree>
    <p:extLst>
      <p:ext uri="{BB962C8B-B14F-4D97-AF65-F5344CB8AC3E}">
        <p14:creationId xmlns:p14="http://schemas.microsoft.com/office/powerpoint/2010/main" val="244657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4912-B917-42F6-B25A-A3A2589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Compressive match with SR loss compensation – Separate Transport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377F0-7265-4E6C-A3E4-173606DF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5495E-02AB-43D9-9DBD-4A4835C22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56734-9197-6B2E-7259-69F24B3132A2}"/>
              </a:ext>
            </a:extLst>
          </p:cNvPr>
          <p:cNvSpPr txBox="1"/>
          <p:nvPr/>
        </p:nvSpPr>
        <p:spPr>
          <a:xfrm>
            <a:off x="407129" y="2367495"/>
            <a:ext cx="53946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/>
              <a:t>Independent control of longitudinal dispersions enables linearization during acceleration and deceleration as well as bunch length control.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B536E-E1E2-BA06-5357-8B2502AEF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174" y="2095639"/>
            <a:ext cx="5341036" cy="35725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480077-883F-02E2-16C6-466FC8652BFD}"/>
              </a:ext>
            </a:extLst>
          </p:cNvPr>
          <p:cNvSpPr txBox="1"/>
          <p:nvPr/>
        </p:nvSpPr>
        <p:spPr>
          <a:xfrm rot="21027669">
            <a:off x="11178139" y="5024551"/>
            <a:ext cx="110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(x10 resultant)</a:t>
            </a:r>
          </a:p>
        </p:txBody>
      </p:sp>
    </p:spTree>
    <p:extLst>
      <p:ext uri="{BB962C8B-B14F-4D97-AF65-F5344CB8AC3E}">
        <p14:creationId xmlns:p14="http://schemas.microsoft.com/office/powerpoint/2010/main" val="2191218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1090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ERL longitudinal matches for light sources</vt:lpstr>
      <vt:lpstr>Context</vt:lpstr>
      <vt:lpstr>ERL topologies</vt:lpstr>
      <vt:lpstr>Local and Global Constraints on ERLs</vt:lpstr>
      <vt:lpstr>Preferred match properties </vt:lpstr>
      <vt:lpstr>Semi-analytical model</vt:lpstr>
      <vt:lpstr>Longitudinal matches</vt:lpstr>
      <vt:lpstr>Compressive match</vt:lpstr>
      <vt:lpstr>Compressive match with SR loss compensation – Separate Transport</vt:lpstr>
      <vt:lpstr>Compressive match with SR loss compensation – Common transport</vt:lpstr>
      <vt:lpstr>Energy spread minimization –  RF phase configurations</vt:lpstr>
      <vt:lpstr>Bunch length control through alternate sign linearization</vt:lpstr>
      <vt:lpstr>Bunch length control through alternate sign linearization</vt:lpstr>
      <vt:lpstr>Energy spread minimization with SR loss – Common Transport</vt:lpstr>
      <vt:lpstr>Energy spread minimization with SR loss – Common Transport</vt:lpstr>
      <vt:lpstr>Energy spread minimization with SR loss – Separate Transport</vt:lpstr>
      <vt:lpstr>Parasitic crossings</vt:lpstr>
      <vt:lpstr>Conclusions &amp; Further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ERL longitudinal matches for light sources</dc:title>
  <dc:creator>Gustavo</dc:creator>
  <cp:lastModifiedBy>Gustavo</cp:lastModifiedBy>
  <cp:revision>11</cp:revision>
  <dcterms:created xsi:type="dcterms:W3CDTF">2022-09-25T10:41:59Z</dcterms:created>
  <dcterms:modified xsi:type="dcterms:W3CDTF">2022-10-01T18:49:51Z</dcterms:modified>
</cp:coreProperties>
</file>