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42"/>
  </p:notesMasterIdLst>
  <p:sldIdLst>
    <p:sldId id="295" r:id="rId3"/>
    <p:sldId id="293" r:id="rId4"/>
    <p:sldId id="260" r:id="rId5"/>
    <p:sldId id="257" r:id="rId6"/>
    <p:sldId id="259" r:id="rId7"/>
    <p:sldId id="266" r:id="rId8"/>
    <p:sldId id="289" r:id="rId9"/>
    <p:sldId id="258" r:id="rId10"/>
    <p:sldId id="283" r:id="rId11"/>
    <p:sldId id="263" r:id="rId12"/>
    <p:sldId id="272" r:id="rId13"/>
    <p:sldId id="291" r:id="rId14"/>
    <p:sldId id="273" r:id="rId15"/>
    <p:sldId id="274" r:id="rId16"/>
    <p:sldId id="290" r:id="rId17"/>
    <p:sldId id="275" r:id="rId18"/>
    <p:sldId id="279" r:id="rId19"/>
    <p:sldId id="292" r:id="rId20"/>
    <p:sldId id="288" r:id="rId21"/>
    <p:sldId id="278" r:id="rId22"/>
    <p:sldId id="268" r:id="rId23"/>
    <p:sldId id="294" r:id="rId24"/>
    <p:sldId id="320" r:id="rId25"/>
    <p:sldId id="267" r:id="rId26"/>
    <p:sldId id="281" r:id="rId27"/>
    <p:sldId id="296" r:id="rId28"/>
    <p:sldId id="265" r:id="rId29"/>
    <p:sldId id="300" r:id="rId30"/>
    <p:sldId id="302" r:id="rId31"/>
    <p:sldId id="306" r:id="rId32"/>
    <p:sldId id="307" r:id="rId33"/>
    <p:sldId id="310" r:id="rId34"/>
    <p:sldId id="311" r:id="rId35"/>
    <p:sldId id="321" r:id="rId36"/>
    <p:sldId id="315" r:id="rId37"/>
    <p:sldId id="319" r:id="rId38"/>
    <p:sldId id="287" r:id="rId39"/>
    <p:sldId id="286" r:id="rId40"/>
    <p:sldId id="28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7"/>
    <p:restoredTop sz="97852"/>
  </p:normalViewPr>
  <p:slideViewPr>
    <p:cSldViewPr snapToGrid="0" snapToObjects="1">
      <p:cViewPr varScale="1">
        <p:scale>
          <a:sx n="221" d="100"/>
          <a:sy n="221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323FB-816A-2740-B708-E3265B26A959}" type="datetimeFigureOut">
              <a:rPr lang="en-US" smtClean="0"/>
              <a:t>9/27/22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76B0-07F8-5741-BA22-F13AEB844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7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2AC72-E5D6-8C45-BF0C-951FF818538E}"/>
              </a:ext>
            </a:extLst>
          </p:cNvPr>
          <p:cNvSpPr/>
          <p:nvPr/>
        </p:nvSpPr>
        <p:spPr>
          <a:xfrm>
            <a:off x="0" y="694661"/>
            <a:ext cx="12192000" cy="134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442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16B846-0D06-7A4E-BEB8-0DA6A8C249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>
                <a:solidFill>
                  <a:srgbClr val="7030A0"/>
                </a:solidFill>
              </a:defRPr>
            </a:lvl1pPr>
          </a:lstStyle>
          <a:p>
            <a:fld id="{AB6DB490-BFBF-254D-A4B8-3EF9019AC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79405" y="847728"/>
            <a:ext cx="11645900" cy="5547096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600"/>
            </a:lvl4pPr>
            <a:lvl5pPr>
              <a:defRPr sz="9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7F6557A-6AAD-A141-AF9D-B989C7800C55}"/>
              </a:ext>
            </a:extLst>
          </p:cNvPr>
          <p:cNvSpPr txBox="1">
            <a:spLocks/>
          </p:cNvSpPr>
          <p:nvPr/>
        </p:nvSpPr>
        <p:spPr>
          <a:xfrm>
            <a:off x="1409527" y="6465128"/>
            <a:ext cx="411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7030A0"/>
                </a:solidFill>
              </a:rPr>
              <a:t>Ghost Collider 9/1/22</a:t>
            </a:r>
          </a:p>
        </p:txBody>
      </p:sp>
    </p:spTree>
    <p:extLst>
      <p:ext uri="{BB962C8B-B14F-4D97-AF65-F5344CB8AC3E}">
        <p14:creationId xmlns:p14="http://schemas.microsoft.com/office/powerpoint/2010/main" val="410947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F482EAB-8552-964A-9DE7-755B1E8ED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4709" y="6465128"/>
            <a:ext cx="3354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Ghost Collider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8DC23F-258A-4E43-B4DA-B9649525E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12192000" cy="4206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91A289E-0793-2141-9490-A3821C5EF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2034" y="6449679"/>
            <a:ext cx="3354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Ghost Collider</a:t>
            </a:r>
          </a:p>
        </p:txBody>
      </p:sp>
    </p:spTree>
    <p:extLst>
      <p:ext uri="{BB962C8B-B14F-4D97-AF65-F5344CB8AC3E}">
        <p14:creationId xmlns:p14="http://schemas.microsoft.com/office/powerpoint/2010/main" val="299376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2BACF8-20BF-6B4D-A8B5-B072202EEF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D5028-F9CA-394A-B54D-1E3CF3C7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91F4-5C33-924D-956E-AF927569D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20825-4BBA-D74A-AD46-44633205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193A2-8061-5449-87A3-E3FC0FD1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Ghost Collider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C1CE-CCA8-534C-ABF0-640D8780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2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CE7B65E-0FA5-C947-9CC6-B9EFB62F0F9E}"/>
              </a:ext>
            </a:extLst>
          </p:cNvPr>
          <p:cNvSpPr txBox="1">
            <a:spLocks/>
          </p:cNvSpPr>
          <p:nvPr/>
        </p:nvSpPr>
        <p:spPr>
          <a:xfrm>
            <a:off x="1354413" y="6468327"/>
            <a:ext cx="4316764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2AC72-E5D6-8C45-BF0C-951FF818538E}"/>
              </a:ext>
            </a:extLst>
          </p:cNvPr>
          <p:cNvSpPr/>
          <p:nvPr/>
        </p:nvSpPr>
        <p:spPr>
          <a:xfrm>
            <a:off x="0" y="694661"/>
            <a:ext cx="12192000" cy="134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E0CD-34BF-4D75-A21B-C9EAD646EF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ERL 22 October 4,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5029E-ECA1-AAAF-85A8-5C238DAA5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D68C66-ED62-5540-BC9A-015317262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6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5" y="104780"/>
            <a:ext cx="11645900" cy="571499"/>
          </a:xfrm>
        </p:spPr>
        <p:txBody>
          <a:bodyPr/>
          <a:lstStyle>
            <a:lvl1pPr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fld id="{AB6DB490-BFBF-254D-A4B8-3EF9019ACE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79405" y="847728"/>
            <a:ext cx="11645900" cy="5547096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600"/>
            </a:lvl4pPr>
            <a:lvl5pPr>
              <a:defRPr sz="9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7F6557A-6AAD-A141-AF9D-B989C7800C55}"/>
              </a:ext>
            </a:extLst>
          </p:cNvPr>
          <p:cNvSpPr txBox="1">
            <a:spLocks/>
          </p:cNvSpPr>
          <p:nvPr/>
        </p:nvSpPr>
        <p:spPr>
          <a:xfrm>
            <a:off x="1182532" y="6465128"/>
            <a:ext cx="4341795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ERL 22, October 4, 2022</a:t>
            </a:r>
          </a:p>
        </p:txBody>
      </p:sp>
    </p:spTree>
    <p:extLst>
      <p:ext uri="{BB962C8B-B14F-4D97-AF65-F5344CB8AC3E}">
        <p14:creationId xmlns:p14="http://schemas.microsoft.com/office/powerpoint/2010/main" val="229911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F482EAB-8552-964A-9DE7-755B1E8ED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4709" y="6465128"/>
            <a:ext cx="3354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ERL 22 October 4, 2022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8DC23F-258A-4E43-B4DA-B9649525E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3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12192000" cy="4206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91A289E-0793-2141-9490-A3821C5EF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2034" y="6449679"/>
            <a:ext cx="3354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Ghost Collider</a:t>
            </a:r>
          </a:p>
        </p:txBody>
      </p:sp>
    </p:spTree>
    <p:extLst>
      <p:ext uri="{BB962C8B-B14F-4D97-AF65-F5344CB8AC3E}">
        <p14:creationId xmlns:p14="http://schemas.microsoft.com/office/powerpoint/2010/main" val="155555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CBEB4E-9A4E-8548-BB69-A2AACC1369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405" y="104780"/>
            <a:ext cx="11645900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524327" y="646513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6DB490-BFBF-254D-A4B8-3EF9019AC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79401" y="904875"/>
            <a:ext cx="116459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E7851-5B09-AC48-A9FE-B72C59FEB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4709" y="6465128"/>
            <a:ext cx="3354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rgbClr val="0432FF"/>
                </a:solidFill>
              </a:defRPr>
            </a:lvl1pPr>
          </a:lstStyle>
          <a:p>
            <a:r>
              <a:rPr lang="en-US" dirty="0"/>
              <a:t>Ghost Collider 1/10/22</a:t>
            </a:r>
          </a:p>
        </p:txBody>
      </p:sp>
    </p:spTree>
    <p:extLst>
      <p:ext uri="{BB962C8B-B14F-4D97-AF65-F5344CB8AC3E}">
        <p14:creationId xmlns:p14="http://schemas.microsoft.com/office/powerpoint/2010/main" val="12933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ctr" defTabSz="342891" rtl="0" eaLnBrk="1" latinLnBrk="0" hangingPunct="1">
        <a:spcBef>
          <a:spcPct val="0"/>
        </a:spcBef>
        <a:buNone/>
        <a:defRPr sz="3200" b="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marR="0" indent="-342891" algn="l" defTabSz="685783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FF6600"/>
        </a:buClr>
        <a:buSzTx/>
        <a:buFont typeface="Arial" panose="020B0604020202020204" pitchFamily="34" charset="0"/>
        <a:buChar char="•"/>
        <a:tabLst/>
        <a:defRPr sz="19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marR="0" indent="-214308" algn="l" defTabSz="685783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9" marR="0" indent="-171446" algn="l" defTabSz="685783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16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1" marR="0" indent="-171446" algn="l" defTabSz="685783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marR="0" indent="-171446" algn="l" defTabSz="68578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405" y="104780"/>
            <a:ext cx="11645900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524327" y="646513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6DB490-BFBF-254D-A4B8-3EF9019AC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79401" y="904875"/>
            <a:ext cx="116459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E7851-5B09-AC48-A9FE-B72C59FEB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5915" y="6465128"/>
            <a:ext cx="386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Ghost Collider October 4, 2022</a:t>
            </a:r>
          </a:p>
        </p:txBody>
      </p:sp>
    </p:spTree>
    <p:extLst>
      <p:ext uri="{BB962C8B-B14F-4D97-AF65-F5344CB8AC3E}">
        <p14:creationId xmlns:p14="http://schemas.microsoft.com/office/powerpoint/2010/main" val="199996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dt="0"/>
  <p:txStyles>
    <p:titleStyle>
      <a:lvl1pPr algn="ctr" defTabSz="342891" rtl="0" eaLnBrk="1" latinLnBrk="0" hangingPunct="1">
        <a:spcBef>
          <a:spcPct val="0"/>
        </a:spcBef>
        <a:buNone/>
        <a:defRPr sz="3200" b="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marR="0" indent="-342891" algn="l" defTabSz="685783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FF6600"/>
        </a:buClr>
        <a:buSzTx/>
        <a:buFont typeface="Arial" panose="020B0604020202020204" pitchFamily="34" charset="0"/>
        <a:buChar char="•"/>
        <a:tabLst/>
        <a:defRPr sz="19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marR="0" indent="-214308" algn="l" defTabSz="685783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9" marR="0" indent="-171446" algn="l" defTabSz="685783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16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1" marR="0" indent="-171446" algn="l" defTabSz="685783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marR="0" indent="-171446" algn="l" defTabSz="68578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dico.fnal.gov/event/8903/contributions/110580/attachments/71967/86347/Acceleration_NF_MC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711.00568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paper.kek.jp/erl2019/papers/tucoxbs04.pdf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C1FE8E-8250-DEF0-91FB-3EC833391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85000" pressure="0"/>
                    </a14:imgEffect>
                  </a14:imgLayer>
                </a14:imgProps>
              </a:ext>
            </a:extLst>
          </a:blip>
          <a:srcRect t="970" b="46428"/>
          <a:stretch/>
        </p:blipFill>
        <p:spPr>
          <a:xfrm>
            <a:off x="0" y="0"/>
            <a:ext cx="12192000" cy="6465130"/>
          </a:xfrm>
          <a:prstGeom prst="rect">
            <a:avLst/>
          </a:prstGeom>
          <a:effectLst>
            <a:outerShdw algn="ctr" rotWithShape="0">
              <a:srgbClr val="000000">
                <a:alpha val="1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F6D419-CCC6-E5BD-7DDF-4FBCC4D68096}"/>
              </a:ext>
            </a:extLst>
          </p:cNvPr>
          <p:cNvSpPr/>
          <p:nvPr/>
        </p:nvSpPr>
        <p:spPr>
          <a:xfrm>
            <a:off x="1" y="0"/>
            <a:ext cx="12192000" cy="646513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201934B-09B3-5050-D867-D130B4945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609322"/>
            <a:ext cx="8534400" cy="102947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Andrew Hutton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833C85-366A-1374-6DDA-DDB10927AB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2060"/>
                </a:solidFill>
                <a:effectLst/>
                <a:latin typeface="Liberation Sans"/>
              </a:rPr>
              <a:t>Beam Dynamics Challenges of a Far-Future </a:t>
            </a:r>
            <a:br>
              <a:rPr lang="en-US" b="0" i="0" u="none" strike="noStrike" dirty="0">
                <a:solidFill>
                  <a:srgbClr val="002060"/>
                </a:solidFill>
                <a:effectLst/>
                <a:latin typeface="Liberation Sans"/>
              </a:rPr>
            </a:br>
            <a:r>
              <a:rPr lang="en-US" b="0" i="0" u="none" strike="noStrike" dirty="0">
                <a:solidFill>
                  <a:srgbClr val="002060"/>
                </a:solidFill>
                <a:effectLst/>
                <a:latin typeface="Liberation Sans"/>
              </a:rPr>
              <a:t>ERL-Based Collider - The Ghost Collider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8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4295-A7D6-A340-8914-BC2B6B5C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and Chicane 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4D491-73DA-E441-97E4-380A5E96C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10</a:t>
            </a:fld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8B4A1B7-70A2-4C57-EC3B-88A9630C8B5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After collision, send the positrons through the opposite chicane to delay them by 𝜆/2</a:t>
            </a:r>
          </a:p>
          <a:p>
            <a:pPr lvl="1"/>
            <a:r>
              <a:rPr lang="en-US" dirty="0"/>
              <a:t>Requires a total of four chicanes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36B5E6-3FF4-594D-A038-13FAB0B2D2AA}"/>
              </a:ext>
            </a:extLst>
          </p:cNvPr>
          <p:cNvSpPr/>
          <p:nvPr/>
        </p:nvSpPr>
        <p:spPr>
          <a:xfrm>
            <a:off x="697100" y="3231760"/>
            <a:ext cx="2952665" cy="27753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Linac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22416-F383-C441-8D2D-065A3333FFC1}"/>
              </a:ext>
            </a:extLst>
          </p:cNvPr>
          <p:cNvSpPr/>
          <p:nvPr/>
        </p:nvSpPr>
        <p:spPr>
          <a:xfrm>
            <a:off x="697100" y="3736558"/>
            <a:ext cx="2952665" cy="27753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D42A81-172B-6E46-A7E2-F2510282FDC2}"/>
              </a:ext>
            </a:extLst>
          </p:cNvPr>
          <p:cNvSpPr/>
          <p:nvPr/>
        </p:nvSpPr>
        <p:spPr>
          <a:xfrm>
            <a:off x="8406407" y="3231760"/>
            <a:ext cx="2952665" cy="27753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C2D96C-BA4B-0F47-8022-B24701A5104B}"/>
              </a:ext>
            </a:extLst>
          </p:cNvPr>
          <p:cNvSpPr/>
          <p:nvPr/>
        </p:nvSpPr>
        <p:spPr>
          <a:xfrm>
            <a:off x="8406407" y="3736558"/>
            <a:ext cx="2952665" cy="27753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0CFE0A-3FCE-F144-92A4-77755D666B22}"/>
              </a:ext>
            </a:extLst>
          </p:cNvPr>
          <p:cNvGrpSpPr/>
          <p:nvPr/>
        </p:nvGrpSpPr>
        <p:grpSpPr>
          <a:xfrm>
            <a:off x="2518471" y="1255392"/>
            <a:ext cx="7018138" cy="4754880"/>
            <a:chOff x="2518471" y="1255392"/>
            <a:chExt cx="7018138" cy="475488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25484C-0001-5C4D-9490-3AD2AEEE20AC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3649765" y="3621266"/>
              <a:ext cx="2384882" cy="254059"/>
            </a:xfrm>
            <a:prstGeom prst="line">
              <a:avLst/>
            </a:prstGeom>
            <a:ln w="15875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5E9B512-1B7A-D94B-8466-44609B7A48B4}"/>
                </a:ext>
              </a:extLst>
            </p:cNvPr>
            <p:cNvGrpSpPr/>
            <p:nvPr/>
          </p:nvGrpSpPr>
          <p:grpSpPr>
            <a:xfrm>
              <a:off x="5113007" y="1255392"/>
              <a:ext cx="4423602" cy="4130366"/>
              <a:chOff x="5113007" y="1255392"/>
              <a:chExt cx="4423602" cy="4130366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EC8C776-3987-774C-892F-514020CDC3F0}"/>
                  </a:ext>
                </a:extLst>
              </p:cNvPr>
              <p:cNvCxnSpPr>
                <a:cxnSpLocks/>
                <a:endCxn id="7" idx="1"/>
              </p:cNvCxnSpPr>
              <p:nvPr/>
            </p:nvCxnSpPr>
            <p:spPr>
              <a:xfrm flipV="1">
                <a:off x="6043502" y="3370527"/>
                <a:ext cx="2362905" cy="262142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DFA9F3C-4A1C-4F43-A52E-0A2847F339E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1210294">
                <a:off x="5113007" y="1255392"/>
                <a:ext cx="4423602" cy="4130366"/>
                <a:chOff x="7386056" y="662542"/>
                <a:chExt cx="5485452" cy="5121838"/>
              </a:xfrm>
            </p:grpSpPr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id="{C86D5B7C-402D-3A46-A7B8-B31163071A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9298897">
                  <a:off x="10101222" y="662542"/>
                  <a:ext cx="2770286" cy="2775676"/>
                </a:xfrm>
                <a:prstGeom prst="arc">
                  <a:avLst>
                    <a:gd name="adj1" fmla="val 17792142"/>
                    <a:gd name="adj2" fmla="val 19501347"/>
                  </a:avLst>
                </a:prstGeom>
                <a:ln w="19050">
                  <a:solidFill>
                    <a:srgbClr val="0432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86FEDCCF-9DAE-9949-AEED-27B6FAE244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7216865">
                  <a:off x="7388751" y="662542"/>
                  <a:ext cx="2770286" cy="2775676"/>
                </a:xfrm>
                <a:prstGeom prst="arc">
                  <a:avLst>
                    <a:gd name="adj1" fmla="val 17792142"/>
                    <a:gd name="adj2" fmla="val 19501347"/>
                  </a:avLst>
                </a:prstGeom>
                <a:ln w="19050">
                  <a:solidFill>
                    <a:srgbClr val="0432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F1634CC4-4A41-0F40-A284-D639862A0E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42798">
                  <a:off x="8865357" y="3008175"/>
                  <a:ext cx="2770286" cy="2775676"/>
                </a:xfrm>
                <a:prstGeom prst="arc">
                  <a:avLst>
                    <a:gd name="adj1" fmla="val 17792142"/>
                    <a:gd name="adj2" fmla="val 19501347"/>
                  </a:avLst>
                </a:prstGeom>
                <a:ln w="19050">
                  <a:solidFill>
                    <a:srgbClr val="0432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8624CD1B-B20E-D24F-8D8E-6887AC244A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325250">
                  <a:off x="8636799" y="3008704"/>
                  <a:ext cx="2770286" cy="2775676"/>
                </a:xfrm>
                <a:prstGeom prst="arc">
                  <a:avLst>
                    <a:gd name="adj1" fmla="val 17792142"/>
                    <a:gd name="adj2" fmla="val 19501347"/>
                  </a:avLst>
                </a:prstGeom>
                <a:ln w="19050">
                  <a:solidFill>
                    <a:srgbClr val="0432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21A084-4D02-1C49-90AF-62A9C59715A9}"/>
                </a:ext>
              </a:extLst>
            </p:cNvPr>
            <p:cNvGrpSpPr>
              <a:grpSpLocks noChangeAspect="1"/>
            </p:cNvGrpSpPr>
            <p:nvPr/>
          </p:nvGrpSpPr>
          <p:grpSpPr>
            <a:xfrm rot="10417097">
              <a:off x="2518471" y="1879906"/>
              <a:ext cx="4423602" cy="4130366"/>
              <a:chOff x="7386056" y="662542"/>
              <a:chExt cx="5485452" cy="5121838"/>
            </a:xfrm>
          </p:grpSpPr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AA3D1CF9-5840-D446-BC0A-8ABC9C3D2C8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298897">
                <a:off x="10101222" y="662542"/>
                <a:ext cx="2770286" cy="2775676"/>
              </a:xfrm>
              <a:prstGeom prst="arc">
                <a:avLst>
                  <a:gd name="adj1" fmla="val 17792142"/>
                  <a:gd name="adj2" fmla="val 19501347"/>
                </a:avLst>
              </a:prstGeom>
              <a:ln w="1905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8A017B9C-7E2B-854B-B3B1-EA6F6BA7A4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216865">
                <a:off x="7388751" y="662542"/>
                <a:ext cx="2770286" cy="2775676"/>
              </a:xfrm>
              <a:prstGeom prst="arc">
                <a:avLst>
                  <a:gd name="adj1" fmla="val 17792142"/>
                  <a:gd name="adj2" fmla="val 19501347"/>
                </a:avLst>
              </a:prstGeom>
              <a:ln w="1905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E8961CCA-050F-BC4D-98DE-4C2F3CD75A2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42798">
                <a:off x="8865357" y="3008175"/>
                <a:ext cx="2770286" cy="2775676"/>
              </a:xfrm>
              <a:prstGeom prst="arc">
                <a:avLst>
                  <a:gd name="adj1" fmla="val 17792142"/>
                  <a:gd name="adj2" fmla="val 19501347"/>
                </a:avLst>
              </a:prstGeom>
              <a:ln w="1905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A7B0B3F9-1637-F345-B7DA-C6A8CB7983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325250">
                <a:off x="8636799" y="3008704"/>
                <a:ext cx="2770286" cy="2775676"/>
              </a:xfrm>
              <a:prstGeom prst="arc">
                <a:avLst>
                  <a:gd name="adj1" fmla="val 17792142"/>
                  <a:gd name="adj2" fmla="val 19501347"/>
                </a:avLst>
              </a:prstGeom>
              <a:ln w="1905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1F7DBC-2E6E-924A-921B-A15ADB4ECB6A}"/>
              </a:ext>
            </a:extLst>
          </p:cNvPr>
          <p:cNvGrpSpPr/>
          <p:nvPr/>
        </p:nvGrpSpPr>
        <p:grpSpPr>
          <a:xfrm rot="10800000">
            <a:off x="2519523" y="1256448"/>
            <a:ext cx="7018138" cy="4754880"/>
            <a:chOff x="2518471" y="1255392"/>
            <a:chExt cx="7018138" cy="4754880"/>
          </a:xfrm>
          <a:scene3d>
            <a:camera prst="orthographicFront">
              <a:rot lat="10800000" lon="0" rev="0"/>
            </a:camera>
            <a:lightRig rig="threePt" dir="t"/>
          </a:scene3d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6EB4C49-78EC-6C41-B596-E37A9EB86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9765" y="3621266"/>
              <a:ext cx="2384882" cy="254059"/>
            </a:xfrm>
            <a:prstGeom prst="line">
              <a:avLst/>
            </a:prstGeom>
            <a:ln w="15875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7FF8FEE-AD71-E64D-B7C7-03CEF6985949}"/>
                </a:ext>
              </a:extLst>
            </p:cNvPr>
            <p:cNvGrpSpPr/>
            <p:nvPr/>
          </p:nvGrpSpPr>
          <p:grpSpPr>
            <a:xfrm>
              <a:off x="5113007" y="1255392"/>
              <a:ext cx="4423602" cy="4130366"/>
              <a:chOff x="5113007" y="1255392"/>
              <a:chExt cx="4423602" cy="413036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EB34CF3-99DC-F64F-8EED-093393E3FC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502" y="3370527"/>
                <a:ext cx="2362905" cy="262142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DB270E4-11B4-8244-AC47-9C23D5F155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1210294">
                <a:off x="5113007" y="1255392"/>
                <a:ext cx="4423602" cy="4130366"/>
                <a:chOff x="7386056" y="662542"/>
                <a:chExt cx="5485452" cy="5121838"/>
              </a:xfrm>
            </p:grpSpPr>
            <p:sp>
              <p:nvSpPr>
                <p:cNvPr id="38" name="Arc 37">
                  <a:extLst>
                    <a:ext uri="{FF2B5EF4-FFF2-40B4-BE49-F238E27FC236}">
                      <a16:creationId xmlns:a16="http://schemas.microsoft.com/office/drawing/2014/main" id="{4744654C-2271-7340-BE57-F835AE6FA2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9298897">
                  <a:off x="10101222" y="662542"/>
                  <a:ext cx="2770286" cy="2775676"/>
                </a:xfrm>
                <a:prstGeom prst="arc">
                  <a:avLst>
                    <a:gd name="adj1" fmla="val 17792142"/>
                    <a:gd name="adj2" fmla="val 19501347"/>
                  </a:avLst>
                </a:prstGeom>
                <a:ln w="19050">
                  <a:solidFill>
                    <a:srgbClr val="0432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39" name="Arc 38">
                  <a:extLst>
                    <a:ext uri="{FF2B5EF4-FFF2-40B4-BE49-F238E27FC236}">
                      <a16:creationId xmlns:a16="http://schemas.microsoft.com/office/drawing/2014/main" id="{297949C8-92D1-DE4C-BBF8-7D8D6E4439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7216865">
                  <a:off x="7388751" y="662542"/>
                  <a:ext cx="2770286" cy="2775676"/>
                </a:xfrm>
                <a:prstGeom prst="arc">
                  <a:avLst>
                    <a:gd name="adj1" fmla="val 17792142"/>
                    <a:gd name="adj2" fmla="val 19501347"/>
                  </a:avLst>
                </a:prstGeom>
                <a:ln w="19050">
                  <a:solidFill>
                    <a:srgbClr val="0432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6D92117F-A72E-EA40-88DB-9DF3404960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42798">
                  <a:off x="8865357" y="3008175"/>
                  <a:ext cx="2770286" cy="2775676"/>
                </a:xfrm>
                <a:prstGeom prst="arc">
                  <a:avLst>
                    <a:gd name="adj1" fmla="val 17792142"/>
                    <a:gd name="adj2" fmla="val 19501347"/>
                  </a:avLst>
                </a:prstGeom>
                <a:ln w="19050">
                  <a:solidFill>
                    <a:srgbClr val="0432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96859688-EF0A-A74A-A28B-4B970E119A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325250">
                  <a:off x="8636799" y="3008704"/>
                  <a:ext cx="2770286" cy="2775676"/>
                </a:xfrm>
                <a:prstGeom prst="arc">
                  <a:avLst>
                    <a:gd name="adj1" fmla="val 17792142"/>
                    <a:gd name="adj2" fmla="val 19501347"/>
                  </a:avLst>
                </a:prstGeom>
                <a:ln w="19050">
                  <a:solidFill>
                    <a:srgbClr val="0432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4D3A8AC-DEFF-E04E-B008-EA961A72800C}"/>
                </a:ext>
              </a:extLst>
            </p:cNvPr>
            <p:cNvGrpSpPr>
              <a:grpSpLocks noChangeAspect="1"/>
            </p:cNvGrpSpPr>
            <p:nvPr/>
          </p:nvGrpSpPr>
          <p:grpSpPr>
            <a:xfrm rot="10417097">
              <a:off x="2518471" y="1879906"/>
              <a:ext cx="4423602" cy="4130366"/>
              <a:chOff x="7386056" y="662542"/>
              <a:chExt cx="5485452" cy="5121838"/>
            </a:xfrm>
          </p:grpSpPr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C5FC131F-2178-0948-A91D-0F5381B18F0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298897">
                <a:off x="10101222" y="662542"/>
                <a:ext cx="2770286" cy="2775676"/>
              </a:xfrm>
              <a:prstGeom prst="arc">
                <a:avLst>
                  <a:gd name="adj1" fmla="val 17792142"/>
                  <a:gd name="adj2" fmla="val 19501347"/>
                </a:avLst>
              </a:prstGeom>
              <a:ln w="1905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D8B05648-F3F9-A445-B4D7-C81E2041EDF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216865">
                <a:off x="7388751" y="662542"/>
                <a:ext cx="2770286" cy="2775676"/>
              </a:xfrm>
              <a:prstGeom prst="arc">
                <a:avLst>
                  <a:gd name="adj1" fmla="val 17792142"/>
                  <a:gd name="adj2" fmla="val 19501347"/>
                </a:avLst>
              </a:prstGeom>
              <a:ln w="1905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D3D96FFD-B94A-A64B-9039-9F17A31ADC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042798">
                <a:off x="8865357" y="3008175"/>
                <a:ext cx="2770286" cy="2775676"/>
              </a:xfrm>
              <a:prstGeom prst="arc">
                <a:avLst>
                  <a:gd name="adj1" fmla="val 17792142"/>
                  <a:gd name="adj2" fmla="val 19501347"/>
                </a:avLst>
              </a:prstGeom>
              <a:ln w="1905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B639E657-A3D1-D745-A212-C4F655460B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325250">
                <a:off x="8636799" y="3008704"/>
                <a:ext cx="2770286" cy="2775676"/>
              </a:xfrm>
              <a:prstGeom prst="arc">
                <a:avLst>
                  <a:gd name="adj1" fmla="val 17792142"/>
                  <a:gd name="adj2" fmla="val 19501347"/>
                </a:avLst>
              </a:prstGeom>
              <a:ln w="19050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5DCBCE5-01AE-8443-88BB-FD5E8D6409BF}"/>
              </a:ext>
            </a:extLst>
          </p:cNvPr>
          <p:cNvSpPr txBox="1"/>
          <p:nvPr/>
        </p:nvSpPr>
        <p:spPr>
          <a:xfrm>
            <a:off x="1639614" y="318761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Linac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746754-D744-A042-A79F-7A75F69612EE}"/>
              </a:ext>
            </a:extLst>
          </p:cNvPr>
          <p:cNvSpPr txBox="1"/>
          <p:nvPr/>
        </p:nvSpPr>
        <p:spPr>
          <a:xfrm>
            <a:off x="1644776" y="369065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Linac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08E4BD-04D6-774B-877A-E57A9BBC3493}"/>
              </a:ext>
            </a:extLst>
          </p:cNvPr>
          <p:cNvSpPr txBox="1"/>
          <p:nvPr/>
        </p:nvSpPr>
        <p:spPr>
          <a:xfrm>
            <a:off x="9505507" y="315844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Linac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3EBB08-B292-1243-8660-FB170A74223D}"/>
              </a:ext>
            </a:extLst>
          </p:cNvPr>
          <p:cNvSpPr txBox="1"/>
          <p:nvPr/>
        </p:nvSpPr>
        <p:spPr>
          <a:xfrm>
            <a:off x="9525793" y="367708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Linac 4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3719E0D-0EAA-8949-BD19-2EDD0A995A18}"/>
              </a:ext>
            </a:extLst>
          </p:cNvPr>
          <p:cNvSpPr/>
          <p:nvPr/>
        </p:nvSpPr>
        <p:spPr>
          <a:xfrm>
            <a:off x="8535133" y="2403494"/>
            <a:ext cx="736052" cy="734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4F458D-6E0A-044E-820E-8385D329C4BE}"/>
              </a:ext>
            </a:extLst>
          </p:cNvPr>
          <p:cNvSpPr txBox="1"/>
          <p:nvPr/>
        </p:nvSpPr>
        <p:spPr>
          <a:xfrm>
            <a:off x="8596314" y="2470511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← e-</a:t>
            </a:r>
          </a:p>
          <a:p>
            <a:r>
              <a:rPr lang="en-US" dirty="0">
                <a:solidFill>
                  <a:srgbClr val="00B050"/>
                </a:solidFill>
              </a:rPr>
              <a:t>e+ →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954337-C789-474D-A29C-013CF517E5F1}"/>
              </a:ext>
            </a:extLst>
          </p:cNvPr>
          <p:cNvSpPr/>
          <p:nvPr/>
        </p:nvSpPr>
        <p:spPr>
          <a:xfrm>
            <a:off x="2697267" y="2402496"/>
            <a:ext cx="736052" cy="734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CE6F04-8EC8-CF4C-BAD2-2607338DC3B5}"/>
              </a:ext>
            </a:extLst>
          </p:cNvPr>
          <p:cNvSpPr txBox="1"/>
          <p:nvPr/>
        </p:nvSpPr>
        <p:spPr>
          <a:xfrm>
            <a:off x="2738319" y="2444720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e+ →</a:t>
            </a:r>
          </a:p>
          <a:p>
            <a:r>
              <a:rPr lang="en-US" dirty="0">
                <a:solidFill>
                  <a:srgbClr val="0432FF"/>
                </a:solidFill>
              </a:rPr>
              <a:t>← e-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B6F0287-9A91-9942-82D6-16B350177716}"/>
              </a:ext>
            </a:extLst>
          </p:cNvPr>
          <p:cNvSpPr/>
          <p:nvPr/>
        </p:nvSpPr>
        <p:spPr>
          <a:xfrm>
            <a:off x="9436162" y="2388473"/>
            <a:ext cx="736052" cy="734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CC5768-2407-D740-AC59-AB2895055022}"/>
              </a:ext>
            </a:extLst>
          </p:cNvPr>
          <p:cNvSpPr txBox="1"/>
          <p:nvPr/>
        </p:nvSpPr>
        <p:spPr>
          <a:xfrm>
            <a:off x="9505188" y="2464118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← e+</a:t>
            </a:r>
          </a:p>
          <a:p>
            <a:r>
              <a:rPr lang="en-US" dirty="0">
                <a:solidFill>
                  <a:srgbClr val="0432FF"/>
                </a:solidFill>
              </a:rPr>
              <a:t>e- →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FF34448-ACD3-C040-8113-5028B1D96DA5}"/>
              </a:ext>
            </a:extLst>
          </p:cNvPr>
          <p:cNvSpPr/>
          <p:nvPr/>
        </p:nvSpPr>
        <p:spPr>
          <a:xfrm>
            <a:off x="1718962" y="2388533"/>
            <a:ext cx="736052" cy="734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130FE3-4A46-F949-9BD9-8B7C45FDD046}"/>
              </a:ext>
            </a:extLst>
          </p:cNvPr>
          <p:cNvSpPr txBox="1"/>
          <p:nvPr/>
        </p:nvSpPr>
        <p:spPr>
          <a:xfrm>
            <a:off x="1778226" y="2434891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e-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432FF"/>
                </a:solidFill>
              </a:rPr>
              <a:t>→</a:t>
            </a:r>
          </a:p>
          <a:p>
            <a:r>
              <a:rPr lang="en-US" dirty="0">
                <a:solidFill>
                  <a:srgbClr val="00B050"/>
                </a:solidFill>
              </a:rPr>
              <a:t>← e+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930E1AB-E1BF-8249-BF01-BA6D646DACFD}"/>
              </a:ext>
            </a:extLst>
          </p:cNvPr>
          <p:cNvSpPr/>
          <p:nvPr/>
        </p:nvSpPr>
        <p:spPr>
          <a:xfrm>
            <a:off x="1671756" y="4106944"/>
            <a:ext cx="736052" cy="734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D15992-9C31-E34B-8EF6-4A0D2EC9FD9F}"/>
              </a:ext>
            </a:extLst>
          </p:cNvPr>
          <p:cNvSpPr txBox="1"/>
          <p:nvPr/>
        </p:nvSpPr>
        <p:spPr>
          <a:xfrm>
            <a:off x="1718962" y="4175933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e+ →</a:t>
            </a:r>
          </a:p>
          <a:p>
            <a:r>
              <a:rPr lang="en-US" dirty="0">
                <a:solidFill>
                  <a:srgbClr val="0432FF"/>
                </a:solidFill>
              </a:rPr>
              <a:t>← e-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F3AD01E-77BE-1947-8F22-3A825DB9EBF3}"/>
              </a:ext>
            </a:extLst>
          </p:cNvPr>
          <p:cNvSpPr/>
          <p:nvPr/>
        </p:nvSpPr>
        <p:spPr>
          <a:xfrm>
            <a:off x="2679055" y="4140277"/>
            <a:ext cx="736052" cy="734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12162F-3950-7742-89AA-48A875A8BA6F}"/>
              </a:ext>
            </a:extLst>
          </p:cNvPr>
          <p:cNvSpPr txBox="1"/>
          <p:nvPr/>
        </p:nvSpPr>
        <p:spPr>
          <a:xfrm>
            <a:off x="2708663" y="4192567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e-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432FF"/>
                </a:solidFill>
              </a:rPr>
              <a:t>→</a:t>
            </a:r>
          </a:p>
          <a:p>
            <a:r>
              <a:rPr lang="en-US" dirty="0">
                <a:solidFill>
                  <a:srgbClr val="00B050"/>
                </a:solidFill>
              </a:rPr>
              <a:t>← e+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C1431DB-19B2-004A-85CB-4D7FE40DE810}"/>
              </a:ext>
            </a:extLst>
          </p:cNvPr>
          <p:cNvSpPr/>
          <p:nvPr/>
        </p:nvSpPr>
        <p:spPr>
          <a:xfrm>
            <a:off x="9474803" y="4111877"/>
            <a:ext cx="736052" cy="734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2FBF0F-9375-4B4D-81A9-E821F04B7A4E}"/>
              </a:ext>
            </a:extLst>
          </p:cNvPr>
          <p:cNvSpPr txBox="1"/>
          <p:nvPr/>
        </p:nvSpPr>
        <p:spPr>
          <a:xfrm>
            <a:off x="9544345" y="4157452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← e-</a:t>
            </a:r>
          </a:p>
          <a:p>
            <a:r>
              <a:rPr lang="en-US" dirty="0">
                <a:solidFill>
                  <a:srgbClr val="00B050"/>
                </a:solidFill>
              </a:rPr>
              <a:t>e+ →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B006A53-9ACA-304F-A0BE-498801AEE441}"/>
              </a:ext>
            </a:extLst>
          </p:cNvPr>
          <p:cNvSpPr/>
          <p:nvPr/>
        </p:nvSpPr>
        <p:spPr>
          <a:xfrm>
            <a:off x="8587354" y="4128787"/>
            <a:ext cx="736052" cy="7341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75C7F8-F0C6-9443-900B-F98D3AEA0F67}"/>
              </a:ext>
            </a:extLst>
          </p:cNvPr>
          <p:cNvSpPr txBox="1"/>
          <p:nvPr/>
        </p:nvSpPr>
        <p:spPr>
          <a:xfrm>
            <a:off x="8667604" y="4209379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← e+</a:t>
            </a:r>
          </a:p>
          <a:p>
            <a:r>
              <a:rPr lang="en-US" dirty="0">
                <a:solidFill>
                  <a:srgbClr val="0432FF"/>
                </a:solidFill>
              </a:rPr>
              <a:t>e- →</a:t>
            </a:r>
          </a:p>
        </p:txBody>
      </p:sp>
      <p:pic>
        <p:nvPicPr>
          <p:cNvPr id="10" name="Graphic 9" descr="Star">
            <a:extLst>
              <a:ext uri="{FF2B5EF4-FFF2-40B4-BE49-F238E27FC236}">
                <a16:creationId xmlns:a16="http://schemas.microsoft.com/office/drawing/2014/main" id="{3B4181CA-68E0-6841-9E85-C54E6B7FB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6313" y="3406017"/>
            <a:ext cx="414378" cy="414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F30D0B-E1CF-1B43-B5DC-35293C120966}"/>
              </a:ext>
            </a:extLst>
          </p:cNvPr>
          <p:cNvSpPr txBox="1"/>
          <p:nvPr/>
        </p:nvSpPr>
        <p:spPr>
          <a:xfrm>
            <a:off x="801756" y="5658678"/>
            <a:ext cx="1058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Alex Bogacz proposed a different layout in the muon collider  for a similar purpose: </a:t>
            </a:r>
            <a:r>
              <a:rPr lang="en-US" dirty="0">
                <a:hlinkClick r:id="rId4"/>
              </a:rPr>
              <a:t>https://indico.fnal.gov/event/8903/contributions/110580/attachments/71967/86347/Acceleration_NF_MC.pdf</a:t>
            </a:r>
            <a:r>
              <a:rPr lang="en-US" dirty="0"/>
              <a:t>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07F0FE-6690-52DC-A20F-C8EA6D6D9BCF}"/>
              </a:ext>
            </a:extLst>
          </p:cNvPr>
          <p:cNvCxnSpPr/>
          <p:nvPr/>
        </p:nvCxnSpPr>
        <p:spPr>
          <a:xfrm>
            <a:off x="4581645" y="3096228"/>
            <a:ext cx="277793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3F5F01C-CB6E-027B-B76E-E43069D3116E}"/>
              </a:ext>
            </a:extLst>
          </p:cNvPr>
          <p:cNvCxnSpPr>
            <a:cxnSpLocks/>
          </p:cNvCxnSpPr>
          <p:nvPr/>
        </p:nvCxnSpPr>
        <p:spPr>
          <a:xfrm>
            <a:off x="7234177" y="3819646"/>
            <a:ext cx="314446" cy="308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B7FE959-B73C-EDDD-E53E-09FCCB279E44}"/>
              </a:ext>
            </a:extLst>
          </p:cNvPr>
          <p:cNvCxnSpPr>
            <a:cxnSpLocks/>
          </p:cNvCxnSpPr>
          <p:nvPr/>
        </p:nvCxnSpPr>
        <p:spPr>
          <a:xfrm flipV="1">
            <a:off x="4531489" y="3692324"/>
            <a:ext cx="279721" cy="28936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B01BCE3-45DA-2206-1714-97FD09085D4B}"/>
              </a:ext>
            </a:extLst>
          </p:cNvPr>
          <p:cNvCxnSpPr/>
          <p:nvPr/>
        </p:nvCxnSpPr>
        <p:spPr>
          <a:xfrm>
            <a:off x="7195596" y="3102015"/>
            <a:ext cx="277793" cy="0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7C8AB06-C884-CA2F-D58A-C9540123BB10}"/>
              </a:ext>
            </a:extLst>
          </p:cNvPr>
          <p:cNvCxnSpPr>
            <a:cxnSpLocks/>
          </p:cNvCxnSpPr>
          <p:nvPr/>
        </p:nvCxnSpPr>
        <p:spPr>
          <a:xfrm flipH="1">
            <a:off x="7205240" y="3418390"/>
            <a:ext cx="252714" cy="2893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062EDE2-4171-1143-569D-698F0CCC0295}"/>
              </a:ext>
            </a:extLst>
          </p:cNvPr>
          <p:cNvCxnSpPr>
            <a:cxnSpLocks/>
          </p:cNvCxnSpPr>
          <p:nvPr/>
        </p:nvCxnSpPr>
        <p:spPr>
          <a:xfrm flipH="1">
            <a:off x="4529561" y="4166886"/>
            <a:ext cx="252712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87C7E34-6AF3-DE25-584E-EE64BA799E5B}"/>
              </a:ext>
            </a:extLst>
          </p:cNvPr>
          <p:cNvCxnSpPr>
            <a:cxnSpLocks/>
          </p:cNvCxnSpPr>
          <p:nvPr/>
        </p:nvCxnSpPr>
        <p:spPr>
          <a:xfrm flipH="1">
            <a:off x="7282409" y="4168814"/>
            <a:ext cx="252712" cy="0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C41967E-FA35-48E2-8CCA-7014D617CB79}"/>
              </a:ext>
            </a:extLst>
          </p:cNvPr>
          <p:cNvCxnSpPr>
            <a:cxnSpLocks/>
          </p:cNvCxnSpPr>
          <p:nvPr/>
        </p:nvCxnSpPr>
        <p:spPr>
          <a:xfrm flipH="1" flipV="1">
            <a:off x="4490977" y="3418390"/>
            <a:ext cx="245000" cy="30864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82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2448-5579-E542-93AF-480EFBEE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Chicane Dimensions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03955A-EF73-E44D-B383-0488EA400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C728E-2179-FB4F-98B7-A8234787F9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Assuming the chicane radius of curvature equal to the FCC</a:t>
            </a:r>
          </a:p>
          <a:p>
            <a:r>
              <a:rPr lang="en-US" dirty="0"/>
              <a:t>Here are the chicane dimensions: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Conclusion: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Chicanes need a separate tunnel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31C8F0D-1C64-6C4C-AD3C-64CC90CD3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50376"/>
              </p:ext>
            </p:extLst>
          </p:nvPr>
        </p:nvGraphicFramePr>
        <p:xfrm>
          <a:off x="2592716" y="2126859"/>
          <a:ext cx="6194254" cy="247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45400" imgH="3060700" progId="Excel.Sheet.12">
                  <p:embed/>
                </p:oleObj>
              </mc:Choice>
              <mc:Fallback>
                <p:oleObj name="Worksheet" r:id="rId2" imgW="7645400" imgH="3060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2716" y="2126859"/>
                        <a:ext cx="6194254" cy="247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66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7325-6C13-836D-7C59-1C1710CF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 to be Addressed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21E2B5-85A0-9237-8465-2275EFF1E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87BCA-04F3-13FB-9BB9-6EE6CC1E5C2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injection/extraction of the four beams is complex</a:t>
            </a:r>
          </a:p>
          <a:p>
            <a:pPr lvl="1"/>
            <a:r>
              <a:rPr lang="en-US" dirty="0"/>
              <a:t>8 transfer lines!</a:t>
            </a:r>
          </a:p>
          <a:p>
            <a:pPr lvl="3"/>
            <a:endParaRPr lang="en-US" dirty="0"/>
          </a:p>
          <a:p>
            <a:pPr marL="801688" indent="-328613"/>
            <a:r>
              <a:rPr lang="en-US" dirty="0">
                <a:solidFill>
                  <a:srgbClr val="FF0000"/>
                </a:solidFill>
              </a:rPr>
              <a:t>Is there a viable kicker design with short pulses and high repetition rate?</a:t>
            </a:r>
          </a:p>
          <a:p>
            <a:pPr lvl="2"/>
            <a:endParaRPr lang="en-US" dirty="0"/>
          </a:p>
          <a:p>
            <a:r>
              <a:rPr lang="en-US" dirty="0"/>
              <a:t>Need to consider the stability of the whole machine </a:t>
            </a:r>
          </a:p>
          <a:p>
            <a:pPr lvl="1"/>
            <a:r>
              <a:rPr lang="en-US" dirty="0"/>
              <a:t>This is not a single-pass collider because the beams are recovered and reinjected </a:t>
            </a:r>
          </a:p>
          <a:p>
            <a:pPr lvl="3"/>
            <a:endParaRPr lang="en-US" dirty="0"/>
          </a:p>
          <a:p>
            <a:pPr marL="801688" indent="-328613"/>
            <a:r>
              <a:rPr lang="en-US" dirty="0">
                <a:solidFill>
                  <a:srgbClr val="FF0000"/>
                </a:solidFill>
              </a:rPr>
              <a:t>Can the beams be sufficiently damped in the Injector to prevent multi-turn instabilities?</a:t>
            </a:r>
          </a:p>
        </p:txBody>
      </p:sp>
    </p:spTree>
    <p:extLst>
      <p:ext uri="{BB962C8B-B14F-4D97-AF65-F5344CB8AC3E}">
        <p14:creationId xmlns:p14="http://schemas.microsoft.com/office/powerpoint/2010/main" val="368449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19BA-BA13-5949-8E1A-18555AF9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Energy Replacement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41705-17E1-CE47-8E17-5431F73D7D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2732C-4F3D-1149-A110-88D1FD15877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Both the electrons and positrons lose energy in the Arcs</a:t>
            </a:r>
          </a:p>
          <a:p>
            <a:pPr lvl="1"/>
            <a:r>
              <a:rPr lang="en-US" dirty="0"/>
              <a:t>There are two superposed Arcs, one for electrons and one for positrons</a:t>
            </a:r>
          </a:p>
          <a:p>
            <a:r>
              <a:rPr lang="en-US" dirty="0"/>
              <a:t>The two bunches in each Arc are separated by 𝜆/2</a:t>
            </a:r>
          </a:p>
          <a:p>
            <a:pPr lvl="1"/>
            <a:r>
              <a:rPr lang="en-US" dirty="0"/>
              <a:t>One going to the IR</a:t>
            </a:r>
          </a:p>
          <a:p>
            <a:pPr lvl="1"/>
            <a:r>
              <a:rPr lang="en-US" dirty="0"/>
              <a:t>One coming from the IR</a:t>
            </a:r>
          </a:p>
          <a:p>
            <a:r>
              <a:rPr lang="en-US" dirty="0"/>
              <a:t>An RF system in the Arc would have to be at twice the Linac frequency to accelerate both bunches</a:t>
            </a:r>
          </a:p>
          <a:p>
            <a:r>
              <a:rPr lang="en-US" dirty="0"/>
              <a:t>The linac frequency is already high to reduce 𝜆, so this is not a good option</a:t>
            </a:r>
          </a:p>
          <a:p>
            <a:pPr lvl="1"/>
            <a:r>
              <a:rPr lang="en-US" dirty="0"/>
              <a:t>In addition, the bunches will produce HOMs which must be coupled out</a:t>
            </a:r>
          </a:p>
          <a:p>
            <a:pPr lvl="1"/>
            <a:r>
              <a:rPr lang="en-US" dirty="0"/>
              <a:t>Need a lower, not higher, frequency</a:t>
            </a:r>
          </a:p>
          <a:p>
            <a:r>
              <a:rPr lang="en-US" dirty="0">
                <a:solidFill>
                  <a:srgbClr val="0432FF"/>
                </a:solidFill>
                <a:highlight>
                  <a:srgbClr val="FFFF00"/>
                </a:highlight>
              </a:rPr>
              <a:t>Solution - no RF in the Arcs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01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5ABD-475B-C04D-A81D-CFC049CA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Synchrotron Energy Losses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52A30E-A34A-6849-961A-0478DF20DB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D4011-23CC-C449-A421-3D12F3951F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9404" y="847728"/>
            <a:ext cx="11802868" cy="5547096"/>
          </a:xfrm>
        </p:spPr>
        <p:txBody>
          <a:bodyPr/>
          <a:lstStyle/>
          <a:p>
            <a:r>
              <a:rPr lang="en-US" dirty="0"/>
              <a:t>To estimate the synchrotron radiation energy loss in the Arcs, assume that the bend radius 𝜌 = 2,690 m, </a:t>
            </a:r>
            <a:r>
              <a:rPr lang="en-US" dirty="0">
                <a:solidFill>
                  <a:srgbClr val="0432FF"/>
                </a:solidFill>
              </a:rPr>
              <a:t>one quarter that of the FCC-ee (10.76 km)</a:t>
            </a:r>
          </a:p>
          <a:p>
            <a:r>
              <a:rPr lang="en-US" dirty="0"/>
              <a:t>For a circular ring U</a:t>
            </a:r>
            <a:r>
              <a:rPr lang="en-US" baseline="-25000" dirty="0"/>
              <a:t>Ring</a:t>
            </a:r>
            <a:r>
              <a:rPr lang="en-US" dirty="0"/>
              <a:t>(eV) = 8.85 x 10</a:t>
            </a:r>
            <a:r>
              <a:rPr lang="en-US" baseline="30000" dirty="0"/>
              <a:t>4</a:t>
            </a:r>
            <a:r>
              <a:rPr lang="en-US" dirty="0"/>
              <a:t> x E(GeV)</a:t>
            </a:r>
            <a:r>
              <a:rPr lang="en-US" baseline="30000" dirty="0"/>
              <a:t>4</a:t>
            </a:r>
            <a:r>
              <a:rPr lang="en-US" dirty="0"/>
              <a:t> /𝜌(m) = 6.8 GeV</a:t>
            </a:r>
          </a:p>
          <a:p>
            <a:r>
              <a:rPr lang="en-US" dirty="0"/>
              <a:t>For both Arcs = 7/6 times the length, </a:t>
            </a:r>
            <a:r>
              <a:rPr lang="en-US" dirty="0">
                <a:solidFill>
                  <a:srgbClr val="0432FF"/>
                </a:solidFill>
                <a:highlight>
                  <a:srgbClr val="FFFF00"/>
                </a:highlight>
              </a:rPr>
              <a:t>U</a:t>
            </a:r>
            <a:r>
              <a:rPr lang="en-US" baseline="-25000" dirty="0">
                <a:solidFill>
                  <a:srgbClr val="0432FF"/>
                </a:solidFill>
                <a:highlight>
                  <a:srgbClr val="FFFF00"/>
                </a:highlight>
              </a:rPr>
              <a:t>Arcs</a:t>
            </a:r>
            <a:r>
              <a:rPr lang="en-US" dirty="0">
                <a:solidFill>
                  <a:srgbClr val="0432FF"/>
                </a:solidFill>
                <a:highlight>
                  <a:srgbClr val="FFFF00"/>
                </a:highlight>
              </a:rPr>
              <a:t> = 16.32 GeV</a:t>
            </a:r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Chicane losses are small compared to the Arc losses</a:t>
            </a:r>
          </a:p>
        </p:txBody>
      </p:sp>
    </p:spTree>
    <p:extLst>
      <p:ext uri="{BB962C8B-B14F-4D97-AF65-F5344CB8AC3E}">
        <p14:creationId xmlns:p14="http://schemas.microsoft.com/office/powerpoint/2010/main" val="420812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5ABD-475B-C04D-A81D-CFC049CA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Pre-Acceleration Boosters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52A30E-A34A-6849-961A-0478DF20DB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D4011-23CC-C449-A421-3D12F3951F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9404" y="847728"/>
            <a:ext cx="11802868" cy="5547096"/>
          </a:xfrm>
        </p:spPr>
        <p:txBody>
          <a:bodyPr/>
          <a:lstStyle/>
          <a:p>
            <a:r>
              <a:rPr lang="en-US" dirty="0"/>
              <a:t>The only viable place to compensate for the energy loss due to the synchrotron radiation is between the Injector and the Linacs</a:t>
            </a:r>
          </a:p>
          <a:p>
            <a:r>
              <a:rPr lang="en-US" dirty="0"/>
              <a:t>Since the beam energy is low, BBU in the cavities is a concern</a:t>
            </a:r>
          </a:p>
          <a:p>
            <a:r>
              <a:rPr lang="en-US" dirty="0"/>
              <a:t>Ideally, a low frequency for the Booster with a large aperture would be preferred</a:t>
            </a:r>
          </a:p>
          <a:p>
            <a:r>
              <a:rPr lang="en-US" dirty="0"/>
              <a:t>Offsetting the injectors would enable separation of the bunches in the Boosters</a:t>
            </a:r>
          </a:p>
          <a:p>
            <a:pPr lvl="1"/>
            <a:r>
              <a:rPr lang="en-US" dirty="0"/>
              <a:t>Same sign particles can be separated by many 𝜆, minimizing BBU</a:t>
            </a:r>
          </a:p>
          <a:p>
            <a:pPr lvl="3"/>
            <a:endParaRPr lang="en-US" dirty="0"/>
          </a:p>
          <a:p>
            <a:pPr marL="801688" indent="-328613"/>
            <a:r>
              <a:rPr lang="en-US" dirty="0">
                <a:solidFill>
                  <a:srgbClr val="FF0000"/>
                </a:solidFill>
              </a:rPr>
              <a:t>Need to estimate the maximum bunch charge in the Booster</a:t>
            </a:r>
          </a:p>
        </p:txBody>
      </p:sp>
    </p:spTree>
    <p:extLst>
      <p:ext uri="{BB962C8B-B14F-4D97-AF65-F5344CB8AC3E}">
        <p14:creationId xmlns:p14="http://schemas.microsoft.com/office/powerpoint/2010/main" val="243886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0FB1-1020-F442-950F-30AE4C74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Energies in the Arcs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5CE75-7524-6042-80A3-23F00B4C9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45730-8794-4746-B851-B9632D79FF6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9405" y="847728"/>
            <a:ext cx="11501778" cy="5547096"/>
          </a:xfrm>
        </p:spPr>
        <p:txBody>
          <a:bodyPr>
            <a:normAutofit/>
          </a:bodyPr>
          <a:lstStyle/>
          <a:p>
            <a:r>
              <a:rPr lang="en-US" dirty="0"/>
              <a:t>Required IR energy = 250 GeV</a:t>
            </a:r>
          </a:p>
          <a:p>
            <a:r>
              <a:rPr lang="en-US" dirty="0"/>
              <a:t>Injector energy = 1 GeV</a:t>
            </a:r>
          </a:p>
          <a:p>
            <a:r>
              <a:rPr lang="en-US" dirty="0"/>
              <a:t>Booster energy gain = 16 GeV</a:t>
            </a:r>
          </a:p>
          <a:p>
            <a:r>
              <a:rPr lang="en-US" dirty="0"/>
              <a:t>Each Arc loses 8 GeV</a:t>
            </a:r>
          </a:p>
          <a:p>
            <a:pPr lvl="1"/>
            <a:r>
              <a:rPr lang="en-US" dirty="0"/>
              <a:t>Ignore Chicane losses</a:t>
            </a:r>
          </a:p>
          <a:p>
            <a:r>
              <a:rPr lang="en-US" dirty="0"/>
              <a:t>IR energy = 250 GeV = 1 + 16 + Linac energy gain - 8 + Linac energy gain GeV</a:t>
            </a:r>
          </a:p>
          <a:p>
            <a:r>
              <a:rPr lang="en-US" dirty="0"/>
              <a:t>Linac energy gain = 120.5 GeV</a:t>
            </a:r>
          </a:p>
          <a:p>
            <a:r>
              <a:rPr lang="en-US" dirty="0"/>
              <a:t>Energies in Arc after first acceleration: 	137.5 GeV at entrance, 129.5 GeV at exit Energies in Arc after first deceleration:	129.5 GeV at entrance, 121.5 GeV at exit</a:t>
            </a:r>
          </a:p>
          <a:p>
            <a:r>
              <a:rPr lang="en-US" dirty="0"/>
              <a:t>Each arc has particles of the same sign with energies 137.5 GeV and 129.5 GeV at the entrance and 129.5 GeV and 121.5 GeV at exit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A correction for the energy droop must be applied to the Arc bend magnets 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The Arcs will still need a ~ ±3% energy acceptance</a:t>
            </a:r>
          </a:p>
        </p:txBody>
      </p:sp>
    </p:spTree>
    <p:extLst>
      <p:ext uri="{BB962C8B-B14F-4D97-AF65-F5344CB8AC3E}">
        <p14:creationId xmlns:p14="http://schemas.microsoft.com/office/powerpoint/2010/main" val="2571517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4A5E-8D20-504B-B8E9-B644D37A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Region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217B0D-9501-1B4C-97BE-B4B9A8CA1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D4738-A6DF-4B43-B041-3D82624DCC9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Electrons and positrons arrive at the IR from both directions, focused by the same IR quads</a:t>
            </a:r>
          </a:p>
          <a:p>
            <a:r>
              <a:rPr lang="en-US" dirty="0"/>
              <a:t>It is hard to make unequal transverse beta values for both particles in both directions</a:t>
            </a:r>
          </a:p>
          <a:p>
            <a:pPr lvl="1"/>
            <a:r>
              <a:rPr lang="en-US" dirty="0"/>
              <a:t>Usually, electrons and positrons travel in opposite directions, so the focusing is identical</a:t>
            </a:r>
          </a:p>
          <a:p>
            <a:r>
              <a:rPr lang="en-US" dirty="0">
                <a:solidFill>
                  <a:srgbClr val="0432FF"/>
                </a:solidFill>
                <a:highlight>
                  <a:srgbClr val="FFFF00"/>
                </a:highlight>
              </a:rPr>
              <a:t>Best solution is equal transverse beta values at the IR</a:t>
            </a:r>
          </a:p>
          <a:p>
            <a:pPr lvl="1"/>
            <a:r>
              <a:rPr lang="en-US" dirty="0"/>
              <a:t>Triplet focusing in the IR final focus quads can make a secondary focus with equal beta values in the chicanes and chords where the electrons and positrons are separated</a:t>
            </a:r>
          </a:p>
          <a:p>
            <a:pPr lvl="1"/>
            <a:r>
              <a:rPr lang="en-US" dirty="0"/>
              <a:t>Focusing in the chicanes can match to the equal beta values in the secondary focus</a:t>
            </a:r>
          </a:p>
          <a:p>
            <a:r>
              <a:rPr lang="en-US" dirty="0">
                <a:solidFill>
                  <a:srgbClr val="0432FF"/>
                </a:solidFill>
                <a:highlight>
                  <a:srgbClr val="FFFF00"/>
                </a:highlight>
              </a:rPr>
              <a:t>Because, to first order, there is no coherent beam-beam effect and no disruption, there is no requirement that the emittance ratio be equal to the ratio of the beta values</a:t>
            </a:r>
          </a:p>
          <a:p>
            <a:pPr lvl="1"/>
            <a:r>
              <a:rPr lang="en-US" dirty="0"/>
              <a:t>The injector complex can provide either flat or round beams depending on the coupling</a:t>
            </a:r>
          </a:p>
          <a:p>
            <a:pPr lvl="1"/>
            <a:r>
              <a:rPr lang="en-US" dirty="0"/>
              <a:t>It is not obvious which is better for luminosity</a:t>
            </a:r>
          </a:p>
          <a:p>
            <a:r>
              <a:rPr lang="en-US" dirty="0"/>
              <a:t>Ultra-flat beams are not required</a:t>
            </a:r>
          </a:p>
        </p:txBody>
      </p:sp>
    </p:spTree>
    <p:extLst>
      <p:ext uri="{BB962C8B-B14F-4D97-AF65-F5344CB8AC3E}">
        <p14:creationId xmlns:p14="http://schemas.microsoft.com/office/powerpoint/2010/main" val="2770184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62D-BDA9-33CA-B455-BD92C7A1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 to be Addressed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AEA99A-ABC9-0F2D-2383-F126F3540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AC0B3-387C-8B64-E7B8-DC05650A97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Chromaticity created by the Final Focus Quads must be corrected</a:t>
            </a:r>
          </a:p>
          <a:p>
            <a:r>
              <a:rPr lang="en-US" dirty="0"/>
              <a:t>The chicanes have dispersion which can be used</a:t>
            </a:r>
          </a:p>
          <a:p>
            <a:r>
              <a:rPr lang="en-US" dirty="0"/>
              <a:t>The chords have ~zero dispersion </a:t>
            </a:r>
          </a:p>
          <a:p>
            <a:pPr lvl="2"/>
            <a:endParaRPr lang="en-US" dirty="0"/>
          </a:p>
          <a:p>
            <a:pPr marL="801688" indent="-328613"/>
            <a:r>
              <a:rPr lang="en-US" dirty="0">
                <a:solidFill>
                  <a:srgbClr val="FF0000"/>
                </a:solidFill>
              </a:rPr>
              <a:t>Is chromatic correction of the IR possible on only one side? </a:t>
            </a:r>
          </a:p>
          <a:p>
            <a:pPr marL="801688" indent="-328613"/>
            <a:r>
              <a:rPr lang="en-US" dirty="0">
                <a:solidFill>
                  <a:srgbClr val="FF0000"/>
                </a:solidFill>
              </a:rPr>
              <a:t>Can a secondary focus be used to partially compensate the chromatic errors?</a:t>
            </a:r>
          </a:p>
          <a:p>
            <a:pPr marL="801688" indent="-328613"/>
            <a:r>
              <a:rPr lang="en-US" dirty="0">
                <a:solidFill>
                  <a:srgbClr val="FF0000"/>
                </a:solidFill>
              </a:rPr>
              <a:t>Are flat beams or round beams better for luminosity?</a:t>
            </a:r>
          </a:p>
          <a:p>
            <a:pPr marL="801688" indent="-32861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D6A7-65D4-4044-AE4B-858BE4DD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 in the 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FFEC1-9654-804C-9625-969DC422F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E6E92-4584-BC4A-ACCB-60AE928247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ILC</a:t>
            </a:r>
            <a:r>
              <a:rPr lang="en-US" dirty="0">
                <a:solidFill>
                  <a:srgbClr val="0432FF"/>
                </a:solidFill>
              </a:rPr>
              <a:t>*</a:t>
            </a:r>
            <a:r>
              <a:rPr lang="en-US" dirty="0"/>
              <a:t> operates with a large vertical disruption parameter (34.5)</a:t>
            </a:r>
          </a:p>
          <a:p>
            <a:r>
              <a:rPr lang="en-US" dirty="0"/>
              <a:t>This leads to vertical oscillations in the collision and a luminosity enhancement of </a:t>
            </a:r>
            <a:r>
              <a:rPr lang="en-US" dirty="0">
                <a:highlight>
                  <a:srgbClr val="FFFF00"/>
                </a:highlight>
              </a:rPr>
              <a:t>2.55</a:t>
            </a:r>
            <a:r>
              <a:rPr lang="en-US" dirty="0"/>
              <a:t>  </a:t>
            </a:r>
          </a:p>
          <a:p>
            <a:r>
              <a:rPr lang="en-US" dirty="0"/>
              <a:t>The ghost collider will have a quasi-zero disruption parameter so for the same bunch charge, loses a factor 2.55  </a:t>
            </a:r>
          </a:p>
          <a:p>
            <a:r>
              <a:rPr lang="en-US" dirty="0"/>
              <a:t>However, there is a factor 4 increase in luminosity as four bunches are colliding not two, and the luminosity is proportional to the bunch number squared</a:t>
            </a:r>
          </a:p>
          <a:p>
            <a:pPr lvl="1"/>
            <a:r>
              <a:rPr lang="en-US" dirty="0"/>
              <a:t>Alternatively, consider that there are e+e+, e+e-, e-e+, and e-e- collisions, i.e. four times the luminosity</a:t>
            </a:r>
          </a:p>
          <a:p>
            <a:r>
              <a:rPr lang="en-US" dirty="0">
                <a:solidFill>
                  <a:srgbClr val="0432FF"/>
                </a:solidFill>
                <a:highlight>
                  <a:srgbClr val="00FF00"/>
                </a:highlight>
              </a:rPr>
              <a:t>The ghost collider produces a higher luminosity with the same collision repetition rate, bunch population, and IR design as the ILC  </a:t>
            </a:r>
          </a:p>
          <a:p>
            <a:pPr lvl="1"/>
            <a:r>
              <a:rPr lang="en-US" dirty="0"/>
              <a:t>And it hasn’t been optimized yet . . . . 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Unfortunately, the synchrotron radiation in the Arcs is also large due to the four bunches</a:t>
            </a:r>
            <a:r>
              <a:rPr lang="en-US" dirty="0">
                <a:solidFill>
                  <a:srgbClr val="FF0000"/>
                </a:solidFill>
              </a:rPr>
              <a:t>  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D2A45-7133-BC4B-A8EF-BF864C571732}"/>
              </a:ext>
            </a:extLst>
          </p:cNvPr>
          <p:cNvSpPr txBox="1"/>
          <p:nvPr/>
        </p:nvSpPr>
        <p:spPr>
          <a:xfrm>
            <a:off x="1168736" y="6025351"/>
            <a:ext cx="38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* https://arxiv.org/pdf/1711.00568.pdf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4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150D0-E29D-BB5E-721A-010E518B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69632-9264-96DD-AFD1-FD041E8B4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C85E9-2078-F88A-A922-41810DC85D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ln w="19050">
            <a:solidFill>
              <a:srgbClr val="0432FF"/>
            </a:solidFill>
          </a:ln>
        </p:spPr>
        <p:txBody>
          <a:bodyPr/>
          <a:lstStyle/>
          <a:p>
            <a:r>
              <a:rPr lang="en-US" dirty="0"/>
              <a:t>From the European Accelerator R&amp;D Roadmap		 </a:t>
            </a:r>
            <a:r>
              <a:rPr lang="en-US" dirty="0">
                <a:solidFill>
                  <a:srgbClr val="0432FF"/>
                </a:solidFill>
              </a:rPr>
              <a:t>https://arxiv.org/pdf/2201.07895.pdf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For percent-level measurements, a luminosity of 10</a:t>
            </a:r>
            <a:r>
              <a:rPr lang="en-US" baseline="30000" dirty="0"/>
              <a:t>36</a:t>
            </a:r>
            <a:r>
              <a:rPr lang="en-US" dirty="0"/>
              <a:t> cm</a:t>
            </a:r>
            <a:r>
              <a:rPr lang="en-US" baseline="30000" dirty="0"/>
              <a:t>−2</a:t>
            </a:r>
            <a:r>
              <a:rPr lang="en-US" dirty="0"/>
              <a:t> s</a:t>
            </a:r>
            <a:r>
              <a:rPr lang="en-US" baseline="30000" dirty="0"/>
              <a:t>−1</a:t>
            </a:r>
            <a:r>
              <a:rPr lang="en-US" dirty="0"/>
              <a:t> is required </a:t>
            </a:r>
          </a:p>
          <a:p>
            <a:r>
              <a:rPr lang="en-US" dirty="0"/>
              <a:t>This is significantly beyond the present proposals and will need a new vision</a:t>
            </a:r>
          </a:p>
          <a:p>
            <a:endParaRPr lang="en-US" dirty="0"/>
          </a:p>
          <a:p>
            <a:r>
              <a:rPr lang="en-US" dirty="0"/>
              <a:t>The “Ghost Collider” is an initial concept for such a facility, but would need significant R&amp;D before it could be adopted</a:t>
            </a:r>
          </a:p>
          <a:p>
            <a:pPr lvl="1"/>
            <a:r>
              <a:rPr lang="en-US" dirty="0"/>
              <a:t>This talk describes the concept and lists the R&amp;D required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08434-5616-4AD6-A50B-3CB9238A0796}"/>
              </a:ext>
            </a:extLst>
          </p:cNvPr>
          <p:cNvSpPr txBox="1"/>
          <p:nvPr/>
        </p:nvSpPr>
        <p:spPr>
          <a:xfrm>
            <a:off x="764101" y="1490008"/>
            <a:ext cx="10676507" cy="19389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A particularly interesting prospect is to design and possibly build an energy efficient, ultra-high- luminosity ERL-based electron-positron collider, which would enable the exploration of the Higgs vacuum potential with a precise measurement of the tri-linear Higgs coupling. The e+e− → ZH → HH production cross-section is maximal near 500 GeV collision energy with a value of about 0.1 fb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5985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5E58-3F04-F243-B330-36CBC756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and Electrical Power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9A1EE3-2586-FB4A-B8CE-B844DB043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9B2A2-C8C9-FE41-A772-78E788B404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895" y="847725"/>
            <a:ext cx="11966713" cy="5546725"/>
          </a:xfrm>
        </p:spPr>
        <p:txBody>
          <a:bodyPr/>
          <a:lstStyle/>
          <a:p>
            <a:r>
              <a:rPr lang="en-US" dirty="0"/>
              <a:t>I am not yet sure how to estimate the luminosity, but here are some considerations:</a:t>
            </a:r>
          </a:p>
          <a:p>
            <a:r>
              <a:rPr lang="en-US" dirty="0"/>
              <a:t>Facility energy consumption is dominated by cryogenic requirements and Booster RF power</a:t>
            </a:r>
          </a:p>
          <a:p>
            <a:pPr lvl="1"/>
            <a:r>
              <a:rPr lang="en-US" dirty="0"/>
              <a:t>Operation at 4.5K is preferred</a:t>
            </a:r>
          </a:p>
          <a:p>
            <a:pPr lvl="1"/>
            <a:r>
              <a:rPr lang="en-US" dirty="0"/>
              <a:t>Linac RF frequency should be lower to reduce RF requirements, but higher to reduce chicane length</a:t>
            </a:r>
          </a:p>
          <a:p>
            <a:r>
              <a:rPr lang="en-US" dirty="0"/>
              <a:t>Booster RF power is proportional to circulating current</a:t>
            </a:r>
          </a:p>
          <a:p>
            <a:pPr lvl="1"/>
            <a:r>
              <a:rPr lang="en-US" dirty="0"/>
              <a:t>Minimize the circulating current</a:t>
            </a:r>
          </a:p>
          <a:p>
            <a:r>
              <a:rPr lang="en-US" dirty="0"/>
              <a:t>High-charge bunches maximize luminosity for the same colliding current</a:t>
            </a:r>
          </a:p>
          <a:p>
            <a:pPr lvl="1"/>
            <a:r>
              <a:rPr lang="en-US" dirty="0"/>
              <a:t>Bunch charge limited by BBU in Booster and instabilities in the Arcs (CSR)</a:t>
            </a:r>
          </a:p>
          <a:p>
            <a:r>
              <a:rPr lang="en-US" dirty="0"/>
              <a:t>Setting up the required bunch patterns is complicated; imposes CW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74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7CBD-9B56-DF44-8EC5-9070B7E0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studies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E0810-7B7F-934B-AA1C-08CA5A872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5C31-332D-C64E-B137-F970DF86AC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should the luminosity be estimated and optimized?  </a:t>
            </a:r>
          </a:p>
          <a:p>
            <a:pPr lvl="1"/>
            <a:r>
              <a:rPr lang="en-US" dirty="0"/>
              <a:t>Require high luminosity, but need low current to minimize both RF power in the booster section and synchrotron radiation power loss in the Arcs</a:t>
            </a:r>
          </a:p>
          <a:p>
            <a:pPr lvl="1"/>
            <a:r>
              <a:rPr lang="en-US" dirty="0"/>
              <a:t>Need high bunch charge for high luminosity, but high bunch charge increases HOMs in the Booster, which can create BBU instability</a:t>
            </a:r>
          </a:p>
          <a:p>
            <a:r>
              <a:rPr lang="en-US" dirty="0">
                <a:solidFill>
                  <a:srgbClr val="FF0000"/>
                </a:solidFill>
              </a:rPr>
              <a:t>How well timed and steered do the bunches have to be?</a:t>
            </a:r>
          </a:p>
          <a:p>
            <a:pPr lvl="1"/>
            <a:r>
              <a:rPr lang="en-US" dirty="0"/>
              <a:t>Timing errors mean excitation of longitudinal HOMs</a:t>
            </a:r>
          </a:p>
          <a:p>
            <a:pPr lvl="1"/>
            <a:r>
              <a:rPr lang="en-US" dirty="0"/>
              <a:t>Steering errors mean excitation of transverse HOMs</a:t>
            </a:r>
          </a:p>
          <a:p>
            <a:r>
              <a:rPr lang="en-US" dirty="0">
                <a:solidFill>
                  <a:srgbClr val="FF0000"/>
                </a:solidFill>
              </a:rPr>
              <a:t>High RF frequency is preferred to minimize the chicane length, low RF frequency is preferred to minimize cryogenic power requirements.  How should the best frequency be selected?  </a:t>
            </a:r>
          </a:p>
          <a:p>
            <a:r>
              <a:rPr lang="en-US" dirty="0">
                <a:solidFill>
                  <a:srgbClr val="FF0000"/>
                </a:solidFill>
              </a:rPr>
              <a:t>What is the best balance between high bunch current and high bunch repetition rate? </a:t>
            </a:r>
          </a:p>
          <a:p>
            <a:r>
              <a:rPr lang="en-US" dirty="0">
                <a:solidFill>
                  <a:srgbClr val="FF0000"/>
                </a:solidFill>
              </a:rPr>
              <a:t>What codes should be used to simulate beam-beam interaction?</a:t>
            </a:r>
          </a:p>
          <a:p>
            <a:r>
              <a:rPr lang="en-US" dirty="0">
                <a:solidFill>
                  <a:srgbClr val="FF0000"/>
                </a:solidFill>
              </a:rPr>
              <a:t>Is beamsstrahlung a problem?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C0BCC-13B4-34B3-A506-ABBA395B4AE0}"/>
              </a:ext>
            </a:extLst>
          </p:cNvPr>
          <p:cNvSpPr txBox="1"/>
          <p:nvPr/>
        </p:nvSpPr>
        <p:spPr>
          <a:xfrm>
            <a:off x="8704162" y="65107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52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1440DD-773C-9C09-AB89-D4118D7E4F84}"/>
              </a:ext>
            </a:extLst>
          </p:cNvPr>
          <p:cNvSpPr/>
          <p:nvPr/>
        </p:nvSpPr>
        <p:spPr>
          <a:xfrm>
            <a:off x="0" y="676279"/>
            <a:ext cx="12191827" cy="163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1FE8E-8250-DEF0-91FB-3EC833391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85000" pressure="0"/>
                    </a14:imgEffect>
                  </a14:imgLayer>
                </a14:imgProps>
              </a:ext>
            </a:extLst>
          </a:blip>
          <a:srcRect t="970" b="46428"/>
          <a:stretch/>
        </p:blipFill>
        <p:spPr>
          <a:xfrm>
            <a:off x="0" y="0"/>
            <a:ext cx="12192000" cy="6465130"/>
          </a:xfrm>
          <a:prstGeom prst="rect">
            <a:avLst/>
          </a:prstGeom>
          <a:effectLst>
            <a:outerShdw algn="ctr" rotWithShape="0">
              <a:srgbClr val="000000">
                <a:alpha val="1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F6D419-CCC6-E5BD-7DDF-4FBCC4D68096}"/>
              </a:ext>
            </a:extLst>
          </p:cNvPr>
          <p:cNvSpPr/>
          <p:nvPr/>
        </p:nvSpPr>
        <p:spPr>
          <a:xfrm>
            <a:off x="6355" y="0"/>
            <a:ext cx="12192000" cy="646513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833C85-366A-1374-6DDA-DDB10927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738DE-A7E2-EF7F-DC46-6E0DBF0FB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44C507-3FD8-3EA2-B1E4-71CDF072C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568DFB-BA6E-F74D-9F2B-35B8A01BF6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25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82AC-88B7-6F4C-BDF5-0624FB04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the Twin-Axis e+e- ERL Collider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87C2-7F2C-0A44-A61D-D268E71A7D0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initial idea for a linear collider ERLC based on twin-axis cavities came from Valeri Telnov </a:t>
            </a:r>
            <a:r>
              <a:rPr lang="en-US" dirty="0">
                <a:solidFill>
                  <a:srgbClr val="0432FF"/>
                </a:solidFill>
              </a:rPr>
              <a:t>V. Telnov, A high-luminosity superconducting twin e+e- linear collider with energy recovery, Journal of Instrumentation 16 (2021) P12025 </a:t>
            </a:r>
            <a:endParaRPr lang="en-US" dirty="0"/>
          </a:p>
          <a:p>
            <a:r>
              <a:rPr lang="en-US" dirty="0"/>
              <a:t>The development of twin axis cavities goes back further, including this cavity built at Jefferson Lab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7971-6678-A049-975A-F4027E13B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ED382-FA39-BD4B-84BE-173B4DDFA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0592" y="2820256"/>
            <a:ext cx="9374124" cy="34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1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2392-F38E-DE44-ABB8-D1767327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Twin Axis Cavity Proposals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364E49-6CB2-A142-94DD-105B5F19D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15E129-BE47-D647-9979-18E5D1BBF1E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880" y="716112"/>
            <a:ext cx="8827008" cy="5775017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9DF2C8-DC0B-A348-AD58-68A959AFEA56}"/>
              </a:ext>
            </a:extLst>
          </p:cNvPr>
          <p:cNvSpPr/>
          <p:nvPr/>
        </p:nvSpPr>
        <p:spPr>
          <a:xfrm>
            <a:off x="2139696" y="5577840"/>
            <a:ext cx="1298448" cy="92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50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D8C4-4EA8-404F-8AF3-76973A62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ERLC Proposal by Valeri Telnov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C5859-47E7-614E-8BB5-7574C09C15C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888" y="685073"/>
            <a:ext cx="9477800" cy="528746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4C181-25FB-AB4C-9AA8-2428B2036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EAB9C-18C6-AE94-413B-5062949356AC}"/>
              </a:ext>
            </a:extLst>
          </p:cNvPr>
          <p:cNvSpPr txBox="1"/>
          <p:nvPr/>
        </p:nvSpPr>
        <p:spPr>
          <a:xfrm>
            <a:off x="5624492" y="5844712"/>
            <a:ext cx="666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V. Telnov, A high-luminosity superconducting twin e+e- linear collider with energy recovery, Journal of Instrumentation 16 (2021) P12025</a:t>
            </a:r>
          </a:p>
        </p:txBody>
      </p:sp>
    </p:spTree>
    <p:extLst>
      <p:ext uri="{BB962C8B-B14F-4D97-AF65-F5344CB8AC3E}">
        <p14:creationId xmlns:p14="http://schemas.microsoft.com/office/powerpoint/2010/main" val="3984070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D014-954B-5F44-8750-240EDFAB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Similarity with Dogbone ERL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5D980-2E6B-5F4C-8EF5-6CB95648E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AF631-ABB2-854A-BA81-6BB5DCAF715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Alex Bogacz proposed a somewhat similar layout for the LHeC</a:t>
            </a:r>
          </a:p>
          <a:p>
            <a:pPr lvl="1"/>
            <a:r>
              <a:rPr lang="en-US" dirty="0"/>
              <a:t>S.A. Bogacz, 'The LHeC ERL - Optics and Performance Optimization' </a:t>
            </a:r>
            <a:br>
              <a:rPr lang="en-US" dirty="0"/>
            </a:br>
            <a:r>
              <a:rPr lang="en-US" dirty="0"/>
              <a:t>Proceedings of ERL 2019, doi:10.18429/JACoW-ERL2019-TUCOXBS04, </a:t>
            </a:r>
            <a:br>
              <a:rPr lang="en-US" dirty="0"/>
            </a:br>
            <a:r>
              <a:rPr lang="en-US" dirty="0">
                <a:hlinkClick r:id="rId2"/>
              </a:rPr>
              <a:t>https://epaper.kek.jp/erl2019/papers/tucoxbs04.pdf</a:t>
            </a:r>
            <a:r>
              <a:rPr lang="en-US" dirty="0"/>
              <a:t> 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A0EFF-8E8B-E44B-8EE5-013E0FA9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55" y="2645356"/>
            <a:ext cx="7620000" cy="3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77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3DD8-2172-883B-6268-9C11BD2F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Quadrupole HOMs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3450C8-253F-FA28-CEBD-2D5415199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A901A-F24B-3724-40DB-96C352BC427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the electrons and positrons in the same bucket have different polarities, one will be focused while the other is defocused, and vice versa</a:t>
            </a:r>
          </a:p>
          <a:p>
            <a:r>
              <a:rPr lang="en-US" dirty="0"/>
              <a:t>In addition, since they have different energies (except for a couple of specific places) the transverse sizes of the two beams will be different</a:t>
            </a:r>
          </a:p>
          <a:p>
            <a:r>
              <a:rPr lang="en-US" dirty="0"/>
              <a:t>Here is the progression of the beam sizes through a 60° lattice with energy ratio of about 3:1, the ratio near the center of the linacs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shape change is no different from an electron bunch traversing a cavity in a FODO lattice</a:t>
            </a:r>
          </a:p>
          <a:p>
            <a:r>
              <a:rPr lang="en-US" dirty="0"/>
              <a:t>Quadrupole HOM modes will be not be excited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532D96-B7D1-A731-D5FB-267BC2B1D4C2}"/>
              </a:ext>
            </a:extLst>
          </p:cNvPr>
          <p:cNvGrpSpPr/>
          <p:nvPr/>
        </p:nvGrpSpPr>
        <p:grpSpPr>
          <a:xfrm>
            <a:off x="2454441" y="3285610"/>
            <a:ext cx="7092971" cy="1283251"/>
            <a:chOff x="2911641" y="2245953"/>
            <a:chExt cx="7092971" cy="128325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7D3EDE3-AF54-CEA3-6FFE-E8E9B62A55E2}"/>
                </a:ext>
              </a:extLst>
            </p:cNvPr>
            <p:cNvSpPr/>
            <p:nvPr/>
          </p:nvSpPr>
          <p:spPr>
            <a:xfrm>
              <a:off x="2911641" y="2430379"/>
              <a:ext cx="1281363" cy="914400"/>
            </a:xfrm>
            <a:prstGeom prst="ellipse">
              <a:avLst/>
            </a:prstGeom>
            <a:solidFill>
              <a:srgbClr val="FF0000">
                <a:alpha val="5028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000884-AF0C-D3C2-9675-CE5B157708D5}"/>
                </a:ext>
              </a:extLst>
            </p:cNvPr>
            <p:cNvSpPr/>
            <p:nvPr/>
          </p:nvSpPr>
          <p:spPr>
            <a:xfrm>
              <a:off x="4449089" y="2384658"/>
              <a:ext cx="1188720" cy="1005840"/>
            </a:xfrm>
            <a:prstGeom prst="ellipse">
              <a:avLst/>
            </a:prstGeom>
            <a:solidFill>
              <a:srgbClr val="FF0000">
                <a:alpha val="5028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75EE2A-16F5-A9B3-7CE5-81DA98C1D04E}"/>
                </a:ext>
              </a:extLst>
            </p:cNvPr>
            <p:cNvSpPr/>
            <p:nvPr/>
          </p:nvSpPr>
          <p:spPr>
            <a:xfrm>
              <a:off x="5999983" y="2340731"/>
              <a:ext cx="1097280" cy="1097280"/>
            </a:xfrm>
            <a:prstGeom prst="ellipse">
              <a:avLst/>
            </a:prstGeom>
            <a:solidFill>
              <a:srgbClr val="FF0000">
                <a:alpha val="5028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97C5788-1909-2020-1E9B-6634C2DC5E29}"/>
                </a:ext>
              </a:extLst>
            </p:cNvPr>
            <p:cNvSpPr/>
            <p:nvPr/>
          </p:nvSpPr>
          <p:spPr>
            <a:xfrm>
              <a:off x="7589874" y="2293218"/>
              <a:ext cx="1005840" cy="1188720"/>
            </a:xfrm>
            <a:prstGeom prst="ellipse">
              <a:avLst/>
            </a:prstGeom>
            <a:solidFill>
              <a:srgbClr val="FF0000">
                <a:alpha val="5028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29406F2-D31C-15BA-0C60-B60A99526931}"/>
                </a:ext>
              </a:extLst>
            </p:cNvPr>
            <p:cNvSpPr/>
            <p:nvPr/>
          </p:nvSpPr>
          <p:spPr>
            <a:xfrm>
              <a:off x="9088325" y="2245953"/>
              <a:ext cx="916287" cy="1283251"/>
            </a:xfrm>
            <a:prstGeom prst="ellipse">
              <a:avLst/>
            </a:prstGeom>
            <a:solidFill>
              <a:srgbClr val="FF0000">
                <a:alpha val="50289"/>
              </a:srgbClr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AD74B7-3FAC-A324-EFF5-548A78869F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0802" y="2629027"/>
              <a:ext cx="748701" cy="534282"/>
            </a:xfrm>
            <a:prstGeom prst="ellipse">
              <a:avLst/>
            </a:prstGeom>
            <a:solidFill>
              <a:srgbClr val="0070C0">
                <a:alpha val="50289"/>
              </a:srgbClr>
            </a:solidFill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19D261-BD6F-230F-769E-ADCFDCAAF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2100" y="2609904"/>
              <a:ext cx="694580" cy="587720"/>
            </a:xfrm>
            <a:prstGeom prst="ellipse">
              <a:avLst/>
            </a:prstGeom>
            <a:solidFill>
              <a:srgbClr val="0070C0">
                <a:alpha val="50289"/>
              </a:srgbClr>
            </a:solidFill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0DA735-75AF-2466-9B52-9FF627F42F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5243" y="2577325"/>
              <a:ext cx="641142" cy="641142"/>
            </a:xfrm>
            <a:prstGeom prst="ellipse">
              <a:avLst/>
            </a:prstGeom>
            <a:solidFill>
              <a:srgbClr val="0070C0">
                <a:alpha val="50289"/>
              </a:srgbClr>
            </a:solidFill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B5B50F-8EBA-2273-A0E8-20915D758E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7974" y="2544740"/>
              <a:ext cx="587720" cy="694579"/>
            </a:xfrm>
            <a:prstGeom prst="ellipse">
              <a:avLst/>
            </a:prstGeom>
            <a:solidFill>
              <a:srgbClr val="0070C0">
                <a:alpha val="50289"/>
              </a:srgbClr>
            </a:solidFill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9D56EC-D9E8-949A-A429-1F1382D205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78252" y="2517844"/>
              <a:ext cx="535391" cy="749808"/>
            </a:xfrm>
            <a:prstGeom prst="ellipse">
              <a:avLst/>
            </a:prstGeom>
            <a:solidFill>
              <a:srgbClr val="0070C0">
                <a:alpha val="50289"/>
              </a:srgbClr>
            </a:solidFill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4410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A164-025D-C159-9186-8189EFD9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 Correction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8AC72B-B312-B22D-FAAF-75F0000B76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AA728-77DA-D591-2170-7EE3FFEE6E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Thread electron orbit coming from left side</a:t>
            </a:r>
          </a:p>
          <a:p>
            <a:pPr lvl="1"/>
            <a:r>
              <a:rPr lang="en-US" dirty="0"/>
              <a:t>Save the BPMs and correctors</a:t>
            </a:r>
          </a:p>
          <a:p>
            <a:r>
              <a:rPr lang="en-US" dirty="0"/>
              <a:t>Thread positron orbit coming from left side</a:t>
            </a:r>
          </a:p>
          <a:p>
            <a:pPr lvl="1"/>
            <a:r>
              <a:rPr lang="en-US" dirty="0"/>
              <a:t>Save the BPMs and correctors</a:t>
            </a:r>
          </a:p>
          <a:p>
            <a:r>
              <a:rPr lang="en-US" dirty="0"/>
              <a:t>Thread electron orbit coming from right side</a:t>
            </a:r>
          </a:p>
          <a:p>
            <a:pPr lvl="1"/>
            <a:r>
              <a:rPr lang="en-US" dirty="0"/>
              <a:t>Save the BPMs and correctors</a:t>
            </a:r>
          </a:p>
          <a:p>
            <a:r>
              <a:rPr lang="en-US" dirty="0"/>
              <a:t>Thread positron orbit coming from right side</a:t>
            </a:r>
          </a:p>
          <a:p>
            <a:pPr lvl="1"/>
            <a:r>
              <a:rPr lang="en-US" dirty="0"/>
              <a:t>Save the BPMs and correctors</a:t>
            </a:r>
          </a:p>
          <a:p>
            <a:r>
              <a:rPr lang="en-US" dirty="0"/>
              <a:t>With four different orbits, minimize the average orbit error using all of the correctors</a:t>
            </a:r>
          </a:p>
          <a:p>
            <a:pPr marL="801688" indent="-328613"/>
            <a:r>
              <a:rPr lang="en-US" dirty="0">
                <a:solidFill>
                  <a:srgbClr val="FF0000"/>
                </a:solidFill>
              </a:rPr>
              <a:t>Would minimizing the orbit difference between electrons and positrons going in the same direction be better?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D8C4-4EA8-404F-8AF3-76973A62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ERLC Proposal by Valery Telnov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4C181-25FB-AB4C-9AA8-2428B2036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C5859-47E7-614E-8BB5-7574C09C15C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938" y="881442"/>
            <a:ext cx="9184643" cy="512392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24C042-0918-5D35-45C6-A1DB7D5A8F9F}"/>
              </a:ext>
            </a:extLst>
          </p:cNvPr>
          <p:cNvSpPr txBox="1"/>
          <p:nvPr/>
        </p:nvSpPr>
        <p:spPr>
          <a:xfrm>
            <a:off x="213258" y="6099786"/>
            <a:ext cx="531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V. Telnov, Journal of Instrumentation 16 (2021) P12025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A003C5-A32A-13B1-5BBB-777CBB021D6B}"/>
              </a:ext>
            </a:extLst>
          </p:cNvPr>
          <p:cNvSpPr/>
          <p:nvPr/>
        </p:nvSpPr>
        <p:spPr>
          <a:xfrm>
            <a:off x="1307938" y="858438"/>
            <a:ext cx="8968998" cy="5123921"/>
          </a:xfrm>
          <a:prstGeom prst="rect">
            <a:avLst/>
          </a:prstGeom>
          <a:noFill/>
          <a:ln w="19050">
            <a:solidFill>
              <a:srgbClr val="043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6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E79E-7F52-B748-8802-45C5AC7D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Chicane Geometry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C29CDB-BB85-024D-9DA9-B56DB498B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30</a:t>
            </a:fld>
            <a:endParaRPr lang="en-US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B4EB30A-2BC4-864F-816D-B0CEA3F3E3BD}"/>
              </a:ext>
            </a:extLst>
          </p:cNvPr>
          <p:cNvCxnSpPr/>
          <p:nvPr/>
        </p:nvCxnSpPr>
        <p:spPr>
          <a:xfrm>
            <a:off x="2216426" y="1938130"/>
            <a:ext cx="7752522" cy="0"/>
          </a:xfrm>
          <a:prstGeom prst="straightConnector1">
            <a:avLst/>
          </a:prstGeom>
          <a:ln w="19050">
            <a:solidFill>
              <a:srgbClr val="0432FF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24A0F14-9A8F-4745-B809-0080FF94A450}"/>
              </a:ext>
            </a:extLst>
          </p:cNvPr>
          <p:cNvSpPr txBox="1"/>
          <p:nvPr/>
        </p:nvSpPr>
        <p:spPr>
          <a:xfrm>
            <a:off x="4919870" y="1749287"/>
            <a:ext cx="1724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Chicane length L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4D7D8A8-A1CB-9343-9561-5BC30A6CF23D}"/>
              </a:ext>
            </a:extLst>
          </p:cNvPr>
          <p:cNvCxnSpPr>
            <a:cxnSpLocks/>
          </p:cNvCxnSpPr>
          <p:nvPr/>
        </p:nvCxnSpPr>
        <p:spPr>
          <a:xfrm>
            <a:off x="6410740" y="3299791"/>
            <a:ext cx="0" cy="1610140"/>
          </a:xfrm>
          <a:prstGeom prst="straightConnector1">
            <a:avLst/>
          </a:prstGeom>
          <a:ln w="19050">
            <a:solidFill>
              <a:srgbClr val="0432FF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A6C7508-661A-294E-B089-9E83E2A9BBA6}"/>
              </a:ext>
            </a:extLst>
          </p:cNvPr>
          <p:cNvSpPr txBox="1"/>
          <p:nvPr/>
        </p:nvSpPr>
        <p:spPr>
          <a:xfrm>
            <a:off x="6036366" y="3532320"/>
            <a:ext cx="7536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Offset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5258112-1721-E74B-B27B-7C586B70D061}"/>
              </a:ext>
            </a:extLst>
          </p:cNvPr>
          <p:cNvCxnSpPr>
            <a:cxnSpLocks/>
          </p:cNvCxnSpPr>
          <p:nvPr/>
        </p:nvCxnSpPr>
        <p:spPr>
          <a:xfrm flipH="1">
            <a:off x="6256294" y="4222196"/>
            <a:ext cx="1905800" cy="1950917"/>
          </a:xfrm>
          <a:prstGeom prst="straightConnector1">
            <a:avLst/>
          </a:prstGeom>
          <a:ln w="19050">
            <a:solidFill>
              <a:srgbClr val="0432FF"/>
            </a:solidFill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DFE6CD-B195-7440-87F3-6F7B54BA862B}"/>
              </a:ext>
            </a:extLst>
          </p:cNvPr>
          <p:cNvGrpSpPr/>
          <p:nvPr/>
        </p:nvGrpSpPr>
        <p:grpSpPr>
          <a:xfrm>
            <a:off x="-524790" y="-586379"/>
            <a:ext cx="13241581" cy="9370033"/>
            <a:chOff x="-1496649" y="-586379"/>
            <a:chExt cx="13241581" cy="937003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47B4F2B-47A7-B945-B172-801C06F9A55A}"/>
                </a:ext>
              </a:extLst>
            </p:cNvPr>
            <p:cNvGrpSpPr/>
            <p:nvPr/>
          </p:nvGrpSpPr>
          <p:grpSpPr>
            <a:xfrm>
              <a:off x="1398952" y="1320798"/>
              <a:ext cx="5486400" cy="5486400"/>
              <a:chOff x="1398952" y="1320798"/>
              <a:chExt cx="5486400" cy="5486400"/>
            </a:xfrm>
          </p:grpSpPr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C3B64E84-4798-224E-B52D-655B3E2641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8952" y="1320798"/>
                <a:ext cx="5486400" cy="5486400"/>
              </a:xfrm>
              <a:prstGeom prst="arc">
                <a:avLst>
                  <a:gd name="adj1" fmla="val 16200000"/>
                  <a:gd name="adj2" fmla="val 18899721"/>
                </a:avLst>
              </a:prstGeom>
              <a:ln w="25400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A089CA1-5F80-8A4C-8A7C-310C8A9EBEE7}"/>
                  </a:ext>
                </a:extLst>
              </p:cNvPr>
              <p:cNvCxnSpPr>
                <a:cxnSpLocks/>
                <a:endCxn id="5" idx="2"/>
              </p:cNvCxnSpPr>
              <p:nvPr/>
            </p:nvCxnSpPr>
            <p:spPr>
              <a:xfrm flipV="1">
                <a:off x="4142150" y="2124105"/>
                <a:ext cx="1939580" cy="1949420"/>
              </a:xfrm>
              <a:prstGeom prst="line">
                <a:avLst/>
              </a:prstGeom>
              <a:ln w="3175"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EDD80DC-EE51-114B-A182-FE19E5DCB4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2150" y="1320798"/>
                <a:ext cx="0" cy="2752727"/>
              </a:xfrm>
              <a:prstGeom prst="line">
                <a:avLst/>
              </a:prstGeom>
              <a:ln w="3175"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BB3437E-F77B-FC48-9ABE-4EF4F26D155D}"/>
                </a:ext>
              </a:extLst>
            </p:cNvPr>
            <p:cNvGrpSpPr/>
            <p:nvPr/>
          </p:nvGrpSpPr>
          <p:grpSpPr>
            <a:xfrm rot="10800000">
              <a:off x="6258532" y="-586379"/>
              <a:ext cx="5486400" cy="5486400"/>
              <a:chOff x="1398952" y="1320798"/>
              <a:chExt cx="5486400" cy="5486400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A0433FA6-CAAF-7F42-836E-46D8E2C851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8952" y="1320798"/>
                <a:ext cx="5486400" cy="5486400"/>
              </a:xfrm>
              <a:prstGeom prst="arc">
                <a:avLst>
                  <a:gd name="adj1" fmla="val 16200000"/>
                  <a:gd name="adj2" fmla="val 18899721"/>
                </a:avLst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A0A1B93-031D-0A45-A20F-29C58EECCC51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4142150" y="2124105"/>
                <a:ext cx="1939580" cy="194942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DB169C9-7E8B-F34B-AA7A-33CC78A0F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2150" y="1320798"/>
                <a:ext cx="0" cy="275272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07D696C-C5E4-FC42-AE83-9BAAE20BC433}"/>
                </a:ext>
              </a:extLst>
            </p:cNvPr>
            <p:cNvGrpSpPr/>
            <p:nvPr/>
          </p:nvGrpSpPr>
          <p:grpSpPr>
            <a:xfrm rot="18903672">
              <a:off x="2382418" y="3297254"/>
              <a:ext cx="5486400" cy="5486400"/>
              <a:chOff x="1398952" y="1320798"/>
              <a:chExt cx="5486400" cy="5486400"/>
            </a:xfrm>
          </p:grpSpPr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C8090B81-8658-A247-92A9-ADC77786C9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8952" y="1320798"/>
                <a:ext cx="5486400" cy="5486400"/>
              </a:xfrm>
              <a:prstGeom prst="arc">
                <a:avLst>
                  <a:gd name="adj1" fmla="val 16200000"/>
                  <a:gd name="adj2" fmla="val 18899721"/>
                </a:avLst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AEEBB06-51CC-FC44-B88C-3AA201A0B0F6}"/>
                  </a:ext>
                </a:extLst>
              </p:cNvPr>
              <p:cNvCxnSpPr>
                <a:cxnSpLocks/>
                <a:endCxn id="32" idx="2"/>
              </p:cNvCxnSpPr>
              <p:nvPr/>
            </p:nvCxnSpPr>
            <p:spPr>
              <a:xfrm flipV="1">
                <a:off x="4142150" y="2124105"/>
                <a:ext cx="1939580" cy="194942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1D1DCBB-E902-8842-94F9-622E35714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2150" y="1320798"/>
                <a:ext cx="0" cy="275272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EE22104-7E03-3847-8E72-77CE9B12D673}"/>
                </a:ext>
              </a:extLst>
            </p:cNvPr>
            <p:cNvGrpSpPr/>
            <p:nvPr/>
          </p:nvGrpSpPr>
          <p:grpSpPr>
            <a:xfrm rot="8103839">
              <a:off x="-1496649" y="-583376"/>
              <a:ext cx="5486400" cy="5486400"/>
              <a:chOff x="1398952" y="1320798"/>
              <a:chExt cx="5486400" cy="5486400"/>
            </a:xfrm>
          </p:grpSpPr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9335B1C6-DCAB-264E-96BE-B8AE843C3A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8952" y="1320798"/>
                <a:ext cx="5486400" cy="5486400"/>
              </a:xfrm>
              <a:prstGeom prst="arc">
                <a:avLst>
                  <a:gd name="adj1" fmla="val 16200000"/>
                  <a:gd name="adj2" fmla="val 18899721"/>
                </a:avLst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A9360FF-6C33-A74D-9A66-A41239DBEDDD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 flipV="1">
                <a:off x="4142150" y="2124105"/>
                <a:ext cx="1939580" cy="194942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BAB84B1-058E-BB4D-93CC-F0BE2CD21A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2150" y="1320798"/>
                <a:ext cx="0" cy="275272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4C0B626-F836-FC49-AA75-063BE518A4F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907756"/>
              <a:ext cx="10651331" cy="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7FAD5FF-4561-4146-9FAD-558C1CBB6DD1}"/>
                </a:ext>
              </a:extLst>
            </p:cNvPr>
            <p:cNvGrpSpPr/>
            <p:nvPr/>
          </p:nvGrpSpPr>
          <p:grpSpPr>
            <a:xfrm>
              <a:off x="2373089" y="3290520"/>
              <a:ext cx="5486400" cy="5486400"/>
              <a:chOff x="1389013" y="1310859"/>
              <a:chExt cx="5486400" cy="5486400"/>
            </a:xfrm>
          </p:grpSpPr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12872F56-A891-6E45-B786-DE53945DB0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89013" y="1310859"/>
                <a:ext cx="5486400" cy="5486400"/>
              </a:xfrm>
              <a:prstGeom prst="arc">
                <a:avLst>
                  <a:gd name="adj1" fmla="val 16200000"/>
                  <a:gd name="adj2" fmla="val 18899721"/>
                </a:avLst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3DD5301-B772-3946-A0EE-27088C43F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2150" y="1320798"/>
                <a:ext cx="0" cy="2752727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49298C2-238A-3948-A598-15296CEEA131}"/>
                  </a:ext>
                </a:extLst>
              </p:cNvPr>
              <p:cNvCxnSpPr>
                <a:cxnSpLocks/>
                <a:endCxn id="46" idx="2"/>
              </p:cNvCxnSpPr>
              <p:nvPr/>
            </p:nvCxnSpPr>
            <p:spPr>
              <a:xfrm flipV="1">
                <a:off x="4132211" y="2114166"/>
                <a:ext cx="1939580" cy="194942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0F8D601-0540-424D-8D14-480349965DF1}"/>
                </a:ext>
              </a:extLst>
            </p:cNvPr>
            <p:cNvSpPr txBox="1"/>
            <p:nvPr/>
          </p:nvSpPr>
          <p:spPr>
            <a:xfrm rot="18962536">
              <a:off x="5952087" y="4813889"/>
              <a:ext cx="98406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432FF"/>
                  </a:solidFill>
                </a:rPr>
                <a:t>Arc Radius R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84B1133-08AF-394A-B167-B0E0F59023AC}"/>
                </a:ext>
              </a:extLst>
            </p:cNvPr>
            <p:cNvCxnSpPr>
              <a:endCxn id="36" idx="2"/>
            </p:cNvCxnSpPr>
            <p:nvPr/>
          </p:nvCxnSpPr>
          <p:spPr>
            <a:xfrm>
              <a:off x="0" y="4900021"/>
              <a:ext cx="1243710" cy="3002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CAA94E7-96D8-334F-9495-8ABAB0701CC7}"/>
                </a:ext>
              </a:extLst>
            </p:cNvPr>
            <p:cNvCxnSpPr>
              <a:stCxn id="28" idx="0"/>
            </p:cNvCxnSpPr>
            <p:nvPr/>
          </p:nvCxnSpPr>
          <p:spPr>
            <a:xfrm>
              <a:off x="9001732" y="4900021"/>
              <a:ext cx="1649599" cy="7735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45B4A22-C1FB-E84F-A11C-4D3532A30838}"/>
              </a:ext>
            </a:extLst>
          </p:cNvPr>
          <p:cNvSpPr txBox="1"/>
          <p:nvPr/>
        </p:nvSpPr>
        <p:spPr>
          <a:xfrm>
            <a:off x="5516880" y="5181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𝜃/2</a:t>
            </a:r>
          </a:p>
        </p:txBody>
      </p:sp>
      <p:sp>
        <p:nvSpPr>
          <p:cNvPr id="70" name="Arc 69">
            <a:extLst>
              <a:ext uri="{FF2B5EF4-FFF2-40B4-BE49-F238E27FC236}">
                <a16:creationId xmlns:a16="http://schemas.microsoft.com/office/drawing/2014/main" id="{1239D703-BBF0-A34E-A0D5-B95977D3E60D}"/>
              </a:ext>
            </a:extLst>
          </p:cNvPr>
          <p:cNvSpPr/>
          <p:nvPr/>
        </p:nvSpPr>
        <p:spPr>
          <a:xfrm rot="17266405">
            <a:off x="5715092" y="5471372"/>
            <a:ext cx="565745" cy="553692"/>
          </a:xfrm>
          <a:prstGeom prst="arc">
            <a:avLst/>
          </a:prstGeom>
          <a:ln w="19050">
            <a:solidFill>
              <a:srgbClr val="043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DBBC313-3A81-F146-AC6E-F5ABF2702349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4173101" y="4093827"/>
            <a:ext cx="3854625" cy="11770"/>
          </a:xfrm>
          <a:prstGeom prst="straightConnector1">
            <a:avLst/>
          </a:prstGeom>
          <a:ln w="19050">
            <a:solidFill>
              <a:srgbClr val="FF0000"/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D802732-4D84-7247-A175-32BC3BD0A9F1}"/>
              </a:ext>
            </a:extLst>
          </p:cNvPr>
          <p:cNvSpPr txBox="1"/>
          <p:nvPr/>
        </p:nvSpPr>
        <p:spPr>
          <a:xfrm>
            <a:off x="4934078" y="3915348"/>
            <a:ext cx="7505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Chord</a:t>
            </a:r>
          </a:p>
        </p:txBody>
      </p:sp>
    </p:spTree>
    <p:extLst>
      <p:ext uri="{BB962C8B-B14F-4D97-AF65-F5344CB8AC3E}">
        <p14:creationId xmlns:p14="http://schemas.microsoft.com/office/powerpoint/2010/main" val="1351223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2448-5579-E542-93AF-480EFBEE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Chicane Dimensions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03955A-EF73-E44D-B383-0488EA400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C728E-2179-FB4F-98B7-A8234787F9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Consider the central arc: it is exactly half the chicane length L/2, the chord is exactly half the chicane length and the transverse displacement is exactly half of the chicane offset O/2</a:t>
            </a:r>
          </a:p>
          <a:p>
            <a:r>
              <a:rPr lang="en-US" dirty="0"/>
              <a:t>The goal is to create a difference between the chicane and the straight beamline D = 𝜆/2</a:t>
            </a:r>
          </a:p>
          <a:p>
            <a:r>
              <a:rPr lang="en-US" dirty="0"/>
              <a:t>Using the standard formulae for the central arc intersected by a chord:</a:t>
            </a:r>
          </a:p>
          <a:p>
            <a:pPr lvl="1"/>
            <a:r>
              <a:rPr lang="en-US" dirty="0"/>
              <a:t>Arc length = R𝜃 where R is the radius of the arc and 𝜃 is the bending angle</a:t>
            </a:r>
          </a:p>
          <a:p>
            <a:pPr lvl="2"/>
            <a:r>
              <a:rPr lang="en-US" dirty="0"/>
              <a:t>Here assume that R ≃ 14,800 m (similar to FCC)</a:t>
            </a:r>
          </a:p>
          <a:p>
            <a:pPr lvl="1"/>
            <a:r>
              <a:rPr lang="en-US" dirty="0"/>
              <a:t>Chord length = L/2 = 2Rsin(𝜃/2) ≃ R𝜃 - 2R[𝜃/2 – (𝜃/2)</a:t>
            </a:r>
            <a:r>
              <a:rPr lang="en-US" baseline="30000" dirty="0"/>
              <a:t>3</a:t>
            </a:r>
            <a:r>
              <a:rPr lang="en-US" dirty="0"/>
              <a:t>/3!]</a:t>
            </a:r>
          </a:p>
          <a:p>
            <a:pPr lvl="1"/>
            <a:r>
              <a:rPr lang="en-US" dirty="0"/>
              <a:t>Arc length – chord length D = 𝜆/2 ≃ R𝜃</a:t>
            </a:r>
            <a:r>
              <a:rPr lang="en-US" baseline="30000" dirty="0"/>
              <a:t>3</a:t>
            </a:r>
            <a:r>
              <a:rPr lang="en-US" dirty="0"/>
              <a:t>/24 </a:t>
            </a:r>
          </a:p>
          <a:p>
            <a:pPr lvl="1"/>
            <a:r>
              <a:rPr lang="en-US" dirty="0"/>
              <a:t>𝜃 = (12𝜆/R)</a:t>
            </a:r>
            <a:r>
              <a:rPr lang="en-US" baseline="30000" dirty="0"/>
              <a:t>1/3</a:t>
            </a:r>
          </a:p>
          <a:p>
            <a:pPr lvl="1"/>
            <a:r>
              <a:rPr lang="en-US" dirty="0"/>
              <a:t>Chicane length = L = 2R(12𝜆/R)</a:t>
            </a:r>
            <a:r>
              <a:rPr lang="en-US" baseline="30000" dirty="0"/>
              <a:t>1/3</a:t>
            </a:r>
            <a:r>
              <a:rPr lang="en-US" dirty="0"/>
              <a:t> </a:t>
            </a:r>
            <a:r>
              <a:rPr lang="en-US" dirty="0">
                <a:solidFill>
                  <a:srgbClr val="0432FF"/>
                </a:solidFill>
              </a:rPr>
              <a:t>= 4(3𝜆R</a:t>
            </a:r>
            <a:r>
              <a:rPr lang="en-US" baseline="30000" dirty="0">
                <a:solidFill>
                  <a:srgbClr val="0432FF"/>
                </a:solidFill>
              </a:rPr>
              <a:t>2</a:t>
            </a:r>
            <a:r>
              <a:rPr lang="en-US" dirty="0">
                <a:solidFill>
                  <a:srgbClr val="0432FF"/>
                </a:solidFill>
              </a:rPr>
              <a:t>)</a:t>
            </a:r>
            <a:r>
              <a:rPr lang="en-US" baseline="30000" dirty="0">
                <a:solidFill>
                  <a:srgbClr val="0432FF"/>
                </a:solidFill>
              </a:rPr>
              <a:t>1/3</a:t>
            </a:r>
            <a:endParaRPr lang="en-US" dirty="0"/>
          </a:p>
          <a:p>
            <a:pPr lvl="1"/>
            <a:r>
              <a:rPr lang="en-US" dirty="0"/>
              <a:t>Sagitta ≃ (L/2)</a:t>
            </a:r>
            <a:r>
              <a:rPr lang="en-US" baseline="30000" dirty="0"/>
              <a:t>2</a:t>
            </a:r>
            <a:r>
              <a:rPr lang="en-US" dirty="0"/>
              <a:t>/8R = L</a:t>
            </a:r>
            <a:r>
              <a:rPr lang="en-US" baseline="30000" dirty="0"/>
              <a:t>2</a:t>
            </a:r>
            <a:r>
              <a:rPr lang="en-US" dirty="0"/>
              <a:t>/32R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Chicane offset = L</a:t>
            </a:r>
            <a:r>
              <a:rPr lang="en-US" baseline="30000" dirty="0">
                <a:solidFill>
                  <a:srgbClr val="0432FF"/>
                </a:solidFill>
              </a:rPr>
              <a:t>2</a:t>
            </a:r>
            <a:r>
              <a:rPr lang="en-US" dirty="0">
                <a:solidFill>
                  <a:srgbClr val="0432FF"/>
                </a:solidFill>
              </a:rPr>
              <a:t>/16R = 16(3𝜆)</a:t>
            </a:r>
            <a:r>
              <a:rPr lang="en-US" baseline="30000" dirty="0">
                <a:solidFill>
                  <a:srgbClr val="0432FF"/>
                </a:solidFill>
              </a:rPr>
              <a:t>1/3</a:t>
            </a:r>
            <a:r>
              <a:rPr lang="en-US" dirty="0">
                <a:solidFill>
                  <a:srgbClr val="0432FF"/>
                </a:solidFill>
              </a:rPr>
              <a:t>R</a:t>
            </a:r>
            <a:r>
              <a:rPr lang="en-US" baseline="30000" dirty="0">
                <a:solidFill>
                  <a:srgbClr val="0432FF"/>
                </a:solidFill>
              </a:rPr>
              <a:t>1/3</a:t>
            </a:r>
          </a:p>
          <a:p>
            <a:pPr lvl="1"/>
            <a:r>
              <a:rPr lang="en-US" dirty="0"/>
              <a:t>Weak dependence of offset on bending radius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31C8F0D-1C64-6C4C-AD3C-64CC90CD3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12746"/>
              </p:ext>
            </p:extLst>
          </p:nvPr>
        </p:nvGraphicFramePr>
        <p:xfrm>
          <a:off x="5932012" y="3801343"/>
          <a:ext cx="6194254" cy="247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45400" imgH="3060700" progId="Excel.Sheet.12">
                  <p:embed/>
                </p:oleObj>
              </mc:Choice>
              <mc:Fallback>
                <p:oleObj name="Worksheet" r:id="rId2" imgW="7645400" imgH="306070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31C8F0D-1C64-6C4C-AD3C-64CC90CD3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32012" y="3801343"/>
                        <a:ext cx="6194254" cy="247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280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A8FE-B825-E74C-A459-0CCB8127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Geometry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BABC7-2582-3246-A03F-05358A9A6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DEC7E-C19D-2F42-B7EA-C2762A8884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9405" y="847728"/>
            <a:ext cx="6127491" cy="5547096"/>
          </a:xfrm>
        </p:spPr>
        <p:txBody>
          <a:bodyPr>
            <a:normAutofit/>
          </a:bodyPr>
          <a:lstStyle/>
          <a:p>
            <a:r>
              <a:rPr lang="en-US" dirty="0"/>
              <a:t>Using the normal scaling for a storage ring, the radius of curvature should scale as the square of the energy</a:t>
            </a:r>
          </a:p>
          <a:p>
            <a:r>
              <a:rPr lang="en-US" dirty="0"/>
              <a:t>So the arcs in the Ghost Collider should have a radius and circumference ¼ of that of a circular collider of the same energy at the IP</a:t>
            </a:r>
          </a:p>
          <a:p>
            <a:pPr lvl="1"/>
            <a:r>
              <a:rPr lang="en-US" dirty="0"/>
              <a:t>Assume that the entry and exit to the arcs is a 60° bend of the same radius</a:t>
            </a:r>
          </a:p>
          <a:p>
            <a:pPr lvl="1"/>
            <a:r>
              <a:rPr lang="en-US" dirty="0"/>
              <a:t>The circumference of each arc is then 7/6 of a ring</a:t>
            </a:r>
          </a:p>
          <a:p>
            <a:r>
              <a:rPr lang="en-US" dirty="0"/>
              <a:t>The total circumference of two arcs is 7/12 of the circumference of a full-energy ring</a:t>
            </a:r>
          </a:p>
          <a:p>
            <a:pPr lvl="1"/>
            <a:r>
              <a:rPr lang="en-US" dirty="0"/>
              <a:t>The total synchrotron radiation energy loss is also 7/12 of the same current in a full energy ring </a:t>
            </a:r>
          </a:p>
          <a:p>
            <a:pPr lvl="1"/>
            <a:r>
              <a:rPr lang="en-US" dirty="0"/>
              <a:t>Requires two superposed rings, one for electrons, one for positrons</a:t>
            </a:r>
            <a:endParaRPr lang="en-US" dirty="0">
              <a:solidFill>
                <a:srgbClr val="0432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99925730-5026-8348-BB09-01FF1AD89BD0}"/>
              </a:ext>
            </a:extLst>
          </p:cNvPr>
          <p:cNvSpPr/>
          <p:nvPr/>
        </p:nvSpPr>
        <p:spPr>
          <a:xfrm>
            <a:off x="6509506" y="3912424"/>
            <a:ext cx="2739453" cy="2746948"/>
          </a:xfrm>
          <a:prstGeom prst="arc">
            <a:avLst>
              <a:gd name="adj1" fmla="val 16200000"/>
              <a:gd name="adj2" fmla="val 20065109"/>
            </a:avLst>
          </a:prstGeom>
          <a:ln w="38100">
            <a:solidFill>
              <a:srgbClr val="0432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AF7383-3A6C-B74A-A6E2-D31476D65B07}"/>
              </a:ext>
            </a:extLst>
          </p:cNvPr>
          <p:cNvGrpSpPr/>
          <p:nvPr/>
        </p:nvGrpSpPr>
        <p:grpSpPr>
          <a:xfrm>
            <a:off x="6490741" y="2535936"/>
            <a:ext cx="5128235" cy="3350192"/>
            <a:chOff x="6490741" y="2535936"/>
            <a:chExt cx="5128235" cy="335019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81F8F8-3E83-F049-9374-F10489B1CFC6}"/>
                </a:ext>
              </a:extLst>
            </p:cNvPr>
            <p:cNvSpPr/>
            <p:nvPr/>
          </p:nvSpPr>
          <p:spPr>
            <a:xfrm>
              <a:off x="8875776" y="2535936"/>
              <a:ext cx="2743200" cy="2743200"/>
            </a:xfrm>
            <a:prstGeom prst="ellipse">
              <a:avLst/>
            </a:prstGeom>
            <a:noFill/>
            <a:ln w="38100">
              <a:solidFill>
                <a:srgbClr val="0432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C96799-5EC9-A141-B4A5-E08F4F2240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0741" y="3911284"/>
              <a:ext cx="1401581" cy="0"/>
            </a:xfrm>
            <a:prstGeom prst="line">
              <a:avLst/>
            </a:prstGeom>
            <a:ln w="38100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CC460CA7-D434-5249-A264-BD134705A1B8}"/>
                </a:ext>
              </a:extLst>
            </p:cNvPr>
            <p:cNvSpPr/>
            <p:nvPr/>
          </p:nvSpPr>
          <p:spPr>
            <a:xfrm>
              <a:off x="6508257" y="3139180"/>
              <a:ext cx="2739453" cy="2746948"/>
            </a:xfrm>
            <a:prstGeom prst="arc">
              <a:avLst>
                <a:gd name="adj1" fmla="val 16200000"/>
                <a:gd name="adj2" fmla="val 20065109"/>
              </a:avLst>
            </a:prstGeom>
            <a:ln w="38100">
              <a:solidFill>
                <a:srgbClr val="0432FF"/>
              </a:solidFill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171FE0-B424-B844-AC21-01509F78B1AB}"/>
                </a:ext>
              </a:extLst>
            </p:cNvPr>
            <p:cNvSpPr/>
            <p:nvPr/>
          </p:nvSpPr>
          <p:spPr>
            <a:xfrm rot="3246438">
              <a:off x="8812210" y="3746185"/>
              <a:ext cx="683242" cy="692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AAF74EC-F008-2B40-92A0-B76EE44D7C4C}"/>
                </a:ext>
              </a:extLst>
            </p:cNvPr>
            <p:cNvSpPr/>
            <p:nvPr/>
          </p:nvSpPr>
          <p:spPr>
            <a:xfrm rot="2438017">
              <a:off x="8822204" y="3355189"/>
              <a:ext cx="683242" cy="692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F115348-58EE-424D-A6B1-87A9B49AE8F1}"/>
              </a:ext>
            </a:extLst>
          </p:cNvPr>
          <p:cNvCxnSpPr>
            <a:cxnSpLocks/>
          </p:cNvCxnSpPr>
          <p:nvPr/>
        </p:nvCxnSpPr>
        <p:spPr>
          <a:xfrm>
            <a:off x="7815072" y="2371344"/>
            <a:ext cx="2499360" cy="15422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935AB4B-A9DA-2841-9A46-DE4A32EA932E}"/>
              </a:ext>
            </a:extLst>
          </p:cNvPr>
          <p:cNvCxnSpPr>
            <a:cxnSpLocks/>
          </p:cNvCxnSpPr>
          <p:nvPr/>
        </p:nvCxnSpPr>
        <p:spPr>
          <a:xfrm flipV="1">
            <a:off x="9162288" y="3919728"/>
            <a:ext cx="1139952" cy="83515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7805824-35C0-2A48-AEC9-C2693C5FD849}"/>
              </a:ext>
            </a:extLst>
          </p:cNvPr>
          <p:cNvSpPr txBox="1"/>
          <p:nvPr/>
        </p:nvSpPr>
        <p:spPr>
          <a:xfrm>
            <a:off x="9570720" y="372465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60°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0A6CF3-01B6-864F-9739-5403D4D72A6D}"/>
              </a:ext>
            </a:extLst>
          </p:cNvPr>
          <p:cNvCxnSpPr>
            <a:cxnSpLocks/>
          </p:cNvCxnSpPr>
          <p:nvPr/>
        </p:nvCxnSpPr>
        <p:spPr>
          <a:xfrm flipV="1">
            <a:off x="7821168" y="2359152"/>
            <a:ext cx="0" cy="15422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2D346D6-F9E1-A94F-AA0A-3574774034B1}"/>
              </a:ext>
            </a:extLst>
          </p:cNvPr>
          <p:cNvSpPr txBox="1"/>
          <p:nvPr/>
        </p:nvSpPr>
        <p:spPr>
          <a:xfrm>
            <a:off x="7851648" y="266395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60°</a:t>
            </a:r>
          </a:p>
        </p:txBody>
      </p:sp>
    </p:spTree>
    <p:extLst>
      <p:ext uri="{BB962C8B-B14F-4D97-AF65-F5344CB8AC3E}">
        <p14:creationId xmlns:p14="http://schemas.microsoft.com/office/powerpoint/2010/main" val="64133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19BA-BA13-5949-8E1A-18555AF9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Energy Replacement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41705-17E1-CE47-8E17-5431F73D7D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2732C-4F3D-1149-A110-88D1FD15877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Both the electrons and positrons lose energy in the Arcs</a:t>
            </a:r>
          </a:p>
          <a:p>
            <a:pPr lvl="1"/>
            <a:r>
              <a:rPr lang="en-US" dirty="0"/>
              <a:t>There are two superposed Arcs, one for electrons and one for positrons</a:t>
            </a:r>
          </a:p>
          <a:p>
            <a:r>
              <a:rPr lang="en-US" dirty="0"/>
              <a:t>The two bunches in each Arc are separated by 𝜆/2,</a:t>
            </a:r>
          </a:p>
          <a:p>
            <a:pPr lvl="1"/>
            <a:r>
              <a:rPr lang="en-US" dirty="0"/>
              <a:t>One going to the IR</a:t>
            </a:r>
          </a:p>
          <a:p>
            <a:pPr lvl="1"/>
            <a:r>
              <a:rPr lang="en-US" dirty="0"/>
              <a:t>One coming from the IR</a:t>
            </a:r>
          </a:p>
          <a:p>
            <a:r>
              <a:rPr lang="en-US" dirty="0"/>
              <a:t>An RF system in the Arc would have to be at twice the Linac frequency to accelerate both bunches</a:t>
            </a:r>
          </a:p>
          <a:p>
            <a:r>
              <a:rPr lang="en-US" dirty="0"/>
              <a:t>The linac frequency is already high to reduce 𝜆, so this is not a good option</a:t>
            </a:r>
          </a:p>
          <a:p>
            <a:pPr lvl="1"/>
            <a:r>
              <a:rPr lang="en-US" dirty="0"/>
              <a:t>In addition, the bunches will produce HOMs which must be coupled out</a:t>
            </a:r>
          </a:p>
          <a:p>
            <a:pPr lvl="1"/>
            <a:r>
              <a:rPr lang="en-US" dirty="0"/>
              <a:t>Need a lower, not higher, frequency</a:t>
            </a:r>
          </a:p>
          <a:p>
            <a:r>
              <a:rPr lang="en-US" dirty="0">
                <a:solidFill>
                  <a:srgbClr val="0432FF"/>
                </a:solidFill>
              </a:rPr>
              <a:t>Solution - no RF in the Arcs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9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5ABD-475B-C04D-A81D-CFC049CA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Synchrotron Energy Losses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52A30E-A34A-6849-961A-0478DF20DB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D4011-23CC-C449-A421-3D12F3951F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9404" y="847728"/>
            <a:ext cx="11802868" cy="5547096"/>
          </a:xfrm>
        </p:spPr>
        <p:txBody>
          <a:bodyPr/>
          <a:lstStyle/>
          <a:p>
            <a:r>
              <a:rPr lang="en-US" dirty="0"/>
              <a:t>To estimate the synchrotron radiation energy loss in the Arcs, assume that the bend radius 𝜌 = 2,690 m, </a:t>
            </a:r>
            <a:r>
              <a:rPr lang="en-US" dirty="0">
                <a:solidFill>
                  <a:srgbClr val="0432FF"/>
                </a:solidFill>
              </a:rPr>
              <a:t>one quarter that of the FCC-ee (10.76 km)</a:t>
            </a:r>
          </a:p>
          <a:p>
            <a:r>
              <a:rPr lang="en-US" dirty="0"/>
              <a:t>For a circular ring U</a:t>
            </a:r>
            <a:r>
              <a:rPr lang="en-US" baseline="-25000" dirty="0"/>
              <a:t>Ring</a:t>
            </a:r>
            <a:r>
              <a:rPr lang="en-US" dirty="0"/>
              <a:t>(eV) = 8.85 x 10</a:t>
            </a:r>
            <a:r>
              <a:rPr lang="en-US" baseline="30000" dirty="0"/>
              <a:t>4</a:t>
            </a:r>
            <a:r>
              <a:rPr lang="en-US" dirty="0"/>
              <a:t> x E(GeV)</a:t>
            </a:r>
            <a:r>
              <a:rPr lang="en-US" baseline="30000" dirty="0"/>
              <a:t>4</a:t>
            </a:r>
            <a:r>
              <a:rPr lang="en-US" dirty="0"/>
              <a:t> /𝜌(m) = 6.8 GeV</a:t>
            </a:r>
          </a:p>
          <a:p>
            <a:r>
              <a:rPr lang="en-US" dirty="0"/>
              <a:t>For both Arcs = 7/6 times the length, </a:t>
            </a:r>
            <a:r>
              <a:rPr lang="en-US" dirty="0">
                <a:solidFill>
                  <a:srgbClr val="0432FF"/>
                </a:solidFill>
                <a:highlight>
                  <a:srgbClr val="FFFF00"/>
                </a:highlight>
              </a:rPr>
              <a:t>U</a:t>
            </a:r>
            <a:r>
              <a:rPr lang="en-US" baseline="-25000" dirty="0">
                <a:solidFill>
                  <a:srgbClr val="0432FF"/>
                </a:solidFill>
                <a:highlight>
                  <a:srgbClr val="FFFF00"/>
                </a:highlight>
              </a:rPr>
              <a:t>Arcs</a:t>
            </a:r>
            <a:r>
              <a:rPr lang="en-US" dirty="0">
                <a:solidFill>
                  <a:srgbClr val="0432FF"/>
                </a:solidFill>
                <a:highlight>
                  <a:srgbClr val="FFFF00"/>
                </a:highlight>
              </a:rPr>
              <a:t> = 16.32 GeV</a:t>
            </a:r>
          </a:p>
          <a:p>
            <a:endParaRPr lang="en-US" dirty="0"/>
          </a:p>
          <a:p>
            <a:r>
              <a:rPr lang="en-US" dirty="0"/>
              <a:t>Bend angle per Chicane = 90.3 mrad (L-Band), 68.4 mrad (S-Band), 54.3 mrad (C-Band)</a:t>
            </a:r>
          </a:p>
          <a:p>
            <a:r>
              <a:rPr lang="en-US" dirty="0"/>
              <a:t>Each bunch traverses 4 chicanes, two before the IR, two after the IR</a:t>
            </a:r>
          </a:p>
          <a:p>
            <a:r>
              <a:rPr lang="en-US" dirty="0"/>
              <a:t>Total Chicane bend 𝜃</a:t>
            </a:r>
            <a:r>
              <a:rPr lang="en-US" baseline="-25000" dirty="0"/>
              <a:t>Tot</a:t>
            </a:r>
            <a:r>
              <a:rPr lang="en-US" dirty="0"/>
              <a:t> = 361.2 mrad (L-Band), 273.6 mrad (S-Band), 217.2 mrad (C-Band)</a:t>
            </a:r>
          </a:p>
          <a:p>
            <a:r>
              <a:rPr lang="en-US" dirty="0"/>
              <a:t>Total energy loss in Chicanes = 8.85 x 10</a:t>
            </a:r>
            <a:r>
              <a:rPr lang="en-US" baseline="30000" dirty="0"/>
              <a:t>4</a:t>
            </a:r>
            <a:r>
              <a:rPr lang="en-US" dirty="0"/>
              <a:t> x E(GeV)</a:t>
            </a:r>
            <a:r>
              <a:rPr lang="en-US" baseline="30000" dirty="0"/>
              <a:t>4 </a:t>
            </a:r>
            <a:r>
              <a:rPr lang="en-US" dirty="0"/>
              <a:t>/ 𝜌(m) x (𝜃</a:t>
            </a:r>
            <a:r>
              <a:rPr lang="en-US" baseline="-25000" dirty="0"/>
              <a:t>Tot</a:t>
            </a:r>
            <a:r>
              <a:rPr lang="en-US" dirty="0"/>
              <a:t> /2𝜋)  					= 0.18 GeV (L-Band), 0.14 GeV (S-Band), 0.11 GeV (C-Band)</a:t>
            </a:r>
            <a:endParaRPr lang="en-US" baseline="30000" dirty="0"/>
          </a:p>
          <a:p>
            <a:r>
              <a:rPr lang="en-US" dirty="0">
                <a:solidFill>
                  <a:srgbClr val="0432FF"/>
                </a:solidFill>
              </a:rPr>
              <a:t>Chicane losses are small compared to the Arc losses</a:t>
            </a:r>
          </a:p>
        </p:txBody>
      </p:sp>
    </p:spTree>
    <p:extLst>
      <p:ext uri="{BB962C8B-B14F-4D97-AF65-F5344CB8AC3E}">
        <p14:creationId xmlns:p14="http://schemas.microsoft.com/office/powerpoint/2010/main" val="1653392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532F-2F4B-2E4C-975B-14A775D8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Entrance and Exit from the Arcs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849EB1-CB9A-714B-A98B-8CB6E0330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95775-4792-1F47-8634-B41C444150A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Assume that the cavities in the twin axis cryomodule are stacked vertically</a:t>
            </a:r>
          </a:p>
          <a:p>
            <a:r>
              <a:rPr lang="en-US" dirty="0"/>
              <a:t>At the end of the Linac 1, a small vertical bend can separate electrons from positrons</a:t>
            </a:r>
          </a:p>
          <a:p>
            <a:r>
              <a:rPr lang="en-US" dirty="0"/>
              <a:t>The electrons and positrons can then be bent into two separate Arcs</a:t>
            </a:r>
          </a:p>
          <a:p>
            <a:pPr lvl="1"/>
            <a:r>
              <a:rPr lang="en-US" dirty="0"/>
              <a:t>Because of the energy droop, best if particles go in the same direction in twin axis dipoles</a:t>
            </a:r>
          </a:p>
          <a:p>
            <a:pPr lvl="1"/>
            <a:r>
              <a:rPr lang="en-US" dirty="0"/>
              <a:t>Allows for the same droop correction in both Arcs </a:t>
            </a:r>
          </a:p>
          <a:p>
            <a:r>
              <a:rPr lang="en-US" dirty="0"/>
              <a:t>Simultaneously, electrons and positrons that are decelerated in Linac 2 arrive at the Arc entrance</a:t>
            </a:r>
          </a:p>
          <a:p>
            <a:pPr lvl="1"/>
            <a:r>
              <a:rPr lang="en-US" dirty="0"/>
              <a:t>Again a small vertical bend can separate electrons from positrons </a:t>
            </a:r>
          </a:p>
          <a:p>
            <a:r>
              <a:rPr lang="en-US" dirty="0">
                <a:solidFill>
                  <a:srgbClr val="FF0000"/>
                </a:solidFill>
              </a:rPr>
              <a:t>However, when the accelerating electrons and positrons arrive at the end of the Arc, the small bend will send them to the wrong place</a:t>
            </a:r>
          </a:p>
          <a:p>
            <a:pPr lvl="1"/>
            <a:r>
              <a:rPr lang="en-US" dirty="0"/>
              <a:t>Positrons bend the same as electrons going in the opposite direction</a:t>
            </a:r>
          </a:p>
          <a:p>
            <a:r>
              <a:rPr lang="en-US" dirty="0"/>
              <a:t>The energy difference between the two electron bunches and the two positron bunches can be used to separate the two bunches in each Arc by incorporating a high dispersion region and a septum magnet in the entrance and exit beamlines</a:t>
            </a:r>
          </a:p>
        </p:txBody>
      </p:sp>
    </p:spTree>
    <p:extLst>
      <p:ext uri="{BB962C8B-B14F-4D97-AF65-F5344CB8AC3E}">
        <p14:creationId xmlns:p14="http://schemas.microsoft.com/office/powerpoint/2010/main" val="3577647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5E58-3F04-F243-B330-36CBC756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5" y="104780"/>
            <a:ext cx="11645900" cy="571499"/>
          </a:xfrm>
        </p:spPr>
        <p:txBody>
          <a:bodyPr/>
          <a:lstStyle/>
          <a:p>
            <a:r>
              <a:rPr lang="en-US" dirty="0"/>
              <a:t>Luminosity and Electrical Power Consumption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9A1EE3-2586-FB4A-B8CE-B844DB043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524327" y="6465130"/>
            <a:ext cx="1143000" cy="365125"/>
          </a:xfrm>
        </p:spPr>
        <p:txBody>
          <a:bodyPr/>
          <a:lstStyle/>
          <a:p>
            <a:fld id="{AB6DB490-BFBF-254D-A4B8-3EF9019ACE5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9B2A2-C8C9-FE41-A772-78E788B4043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895" y="847725"/>
            <a:ext cx="11966713" cy="5546725"/>
          </a:xfrm>
        </p:spPr>
        <p:txBody>
          <a:bodyPr/>
          <a:lstStyle/>
          <a:p>
            <a:r>
              <a:rPr lang="en-US" dirty="0"/>
              <a:t>I am not yet sure how to estimate the luminosity, but here are some considerations:</a:t>
            </a:r>
          </a:p>
          <a:p>
            <a:r>
              <a:rPr lang="en-US" dirty="0"/>
              <a:t>Facility energy consumption is dominated by cryogenic requirements and Booster RF power</a:t>
            </a:r>
          </a:p>
          <a:p>
            <a:pPr lvl="1"/>
            <a:r>
              <a:rPr lang="en-US" dirty="0"/>
              <a:t>Operation at 4.5K is preferred</a:t>
            </a:r>
          </a:p>
          <a:p>
            <a:pPr lvl="1"/>
            <a:r>
              <a:rPr lang="en-US" dirty="0"/>
              <a:t>Linac RF frequency should be lower to reduce RF requirements, but higher to reduce chicane length</a:t>
            </a:r>
          </a:p>
          <a:p>
            <a:r>
              <a:rPr lang="en-US" dirty="0"/>
              <a:t>Booster RF power is proportional to circulating current</a:t>
            </a:r>
          </a:p>
          <a:p>
            <a:pPr lvl="1"/>
            <a:r>
              <a:rPr lang="en-US" dirty="0"/>
              <a:t>Minimize the circulating current</a:t>
            </a:r>
          </a:p>
          <a:p>
            <a:r>
              <a:rPr lang="en-US" dirty="0"/>
              <a:t>Linac RF power determined by luminosity causing incomplete compensation, as well as timing and steering errors which generate HOMs</a:t>
            </a:r>
          </a:p>
          <a:p>
            <a:pPr lvl="1"/>
            <a:r>
              <a:rPr lang="en-US" dirty="0"/>
              <a:t>Energy of particles that collide is not recovered</a:t>
            </a:r>
          </a:p>
          <a:p>
            <a:r>
              <a:rPr lang="en-US" dirty="0"/>
              <a:t>High-charge bunches maximize luminosity for the same colliding current</a:t>
            </a:r>
          </a:p>
          <a:p>
            <a:pPr lvl="1"/>
            <a:r>
              <a:rPr lang="en-US" dirty="0"/>
              <a:t>Bunch charge limited by BBU in Booster and instabilities in the Arcs (CSR)</a:t>
            </a:r>
          </a:p>
          <a:p>
            <a:r>
              <a:rPr lang="en-US" dirty="0"/>
              <a:t>Setting up the required bunch patterns is complicated; imposes CW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14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9125-B652-3940-B635-26ABE3B9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Current Compensation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8119E-0DDA-EB47-9EDD-89348DCAA8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F3F68-AD5E-C042-9BAC-D7D7C5AAE6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How equal do the bunches have to be to avoid significant HOM production?</a:t>
            </a:r>
          </a:p>
          <a:p>
            <a:pPr lvl="1"/>
            <a:r>
              <a:rPr lang="en-US" dirty="0"/>
              <a:t>High luminosity means a loss of particles due to beam-beam collisions</a:t>
            </a:r>
          </a:p>
          <a:p>
            <a:pPr lvl="1"/>
            <a:r>
              <a:rPr lang="en-US" dirty="0"/>
              <a:t>Decelerating bunches will have fewer particles than the accelerating bunches</a:t>
            </a:r>
          </a:p>
          <a:p>
            <a:pPr lvl="1"/>
            <a:r>
              <a:rPr lang="en-US" dirty="0"/>
              <a:t>Means incomplete energy cancelation and excitation of HOMs</a:t>
            </a:r>
          </a:p>
          <a:p>
            <a:r>
              <a:rPr lang="en-US" dirty="0"/>
              <a:t>How can we estimate the size of this effect?</a:t>
            </a:r>
          </a:p>
          <a:p>
            <a:r>
              <a:rPr lang="en-US" dirty="0"/>
              <a:t>In all colliders, it is desirable to reduce the number of interactions per crossing to make it possible to isolate the reactions</a:t>
            </a:r>
          </a:p>
          <a:p>
            <a:r>
              <a:rPr lang="en-US" dirty="0"/>
              <a:t>Assume that there will be at most 10 interactions per bunch</a:t>
            </a:r>
          </a:p>
          <a:p>
            <a:r>
              <a:rPr lang="en-US" dirty="0"/>
              <a:t>In all colliders, the bunch population is ~10</a:t>
            </a:r>
            <a:r>
              <a:rPr lang="en-US" baseline="30000" dirty="0"/>
              <a:t>10</a:t>
            </a:r>
            <a:r>
              <a:rPr lang="en-US" dirty="0"/>
              <a:t> particles/bunch  </a:t>
            </a:r>
          </a:p>
          <a:p>
            <a:r>
              <a:rPr lang="en-US" dirty="0"/>
              <a:t>The difference of outgoing and incoming bunch populations will be &lt;&lt;10</a:t>
            </a:r>
            <a:r>
              <a:rPr lang="en-US" baseline="30000" dirty="0"/>
              <a:t>-9</a:t>
            </a:r>
          </a:p>
          <a:p>
            <a:r>
              <a:rPr lang="en-US" dirty="0">
                <a:solidFill>
                  <a:srgbClr val="0432FF"/>
                </a:solidFill>
              </a:rPr>
              <a:t>The effect is too small to have an impact on energy recovery</a:t>
            </a:r>
          </a:p>
        </p:txBody>
      </p:sp>
    </p:spTree>
    <p:extLst>
      <p:ext uri="{BB962C8B-B14F-4D97-AF65-F5344CB8AC3E}">
        <p14:creationId xmlns:p14="http://schemas.microsoft.com/office/powerpoint/2010/main" val="4071216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8ACF-CB9E-934B-8548-B6A054E9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as Ghost Bunch Testbed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506DE-0643-454A-BFEF-FEE31FC7C8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98BBA-5D08-4F47-83AE-B820576170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Install the positron source in the South stub tunnel</a:t>
            </a:r>
          </a:p>
          <a:p>
            <a:r>
              <a:rPr lang="en-US" dirty="0"/>
              <a:t>Electrons are accelerated in the North Linac </a:t>
            </a:r>
          </a:p>
          <a:p>
            <a:r>
              <a:rPr lang="en-US" dirty="0"/>
              <a:t>The South Linac is tuned a half-period away from nominal so electrons are decelerated</a:t>
            </a:r>
          </a:p>
          <a:p>
            <a:r>
              <a:rPr lang="en-US" dirty="0"/>
              <a:t>Inject positrons into the same bucket as the electrons to create ghost bunches</a:t>
            </a:r>
          </a:p>
          <a:p>
            <a:r>
              <a:rPr lang="en-US" dirty="0"/>
              <a:t>Positrons will be accelerated as the electrons are decelerated so no power is needed in the South Linac</a:t>
            </a:r>
          </a:p>
          <a:p>
            <a:r>
              <a:rPr lang="en-US" dirty="0">
                <a:solidFill>
                  <a:srgbClr val="FF0000"/>
                </a:solidFill>
              </a:rPr>
              <a:t>Requires two dumps </a:t>
            </a:r>
            <a:r>
              <a:rPr lang="en-US" dirty="0"/>
              <a:t>at the first splitter magnet in Arc 2</a:t>
            </a:r>
          </a:p>
          <a:p>
            <a:pPr lvl="1"/>
            <a:r>
              <a:rPr lang="en-US" dirty="0"/>
              <a:t>One for electrons above the splitter magnet for an energy equal to the Injector</a:t>
            </a:r>
          </a:p>
          <a:p>
            <a:pPr lvl="1"/>
            <a:r>
              <a:rPr lang="en-US" dirty="0"/>
              <a:t>One for positrons below the splitter magnet for an energy equal to the sum of the positron Injector and the South Linac</a:t>
            </a:r>
          </a:p>
          <a:p>
            <a:r>
              <a:rPr lang="en-US" dirty="0"/>
              <a:t>Electrons and positrons can be tuned up separately to minimize timing and steering errors</a:t>
            </a:r>
          </a:p>
          <a:p>
            <a:r>
              <a:rPr lang="en-US" dirty="0"/>
              <a:t>Best would be to have a cryomodule equipped with probes to measure HOMs in the cavities</a:t>
            </a:r>
          </a:p>
          <a:p>
            <a:r>
              <a:rPr lang="en-US" dirty="0">
                <a:solidFill>
                  <a:srgbClr val="FF0000"/>
                </a:solidFill>
              </a:rPr>
              <a:t>Requires a positron source </a:t>
            </a:r>
            <a:r>
              <a:rPr lang="en-US" dirty="0"/>
              <a:t>– is Jefferson lab proposing to build one?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72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92876-DEB4-CB4B-A881-B81F78D2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Ghost Collider Test Facility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BE546-4901-214A-BA8D-06CC068A9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CF737-D863-7349-A446-BB518591710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cene3d>
            <a:camera prst="orthographicFront"/>
            <a:lightRig rig="threePt" dir="t"/>
          </a:scene3d>
          <a:sp3d/>
        </p:spPr>
        <p:txBody>
          <a:bodyPr>
            <a:flatTx/>
          </a:bodyPr>
          <a:lstStyle/>
          <a:p>
            <a:r>
              <a:rPr lang="en-US" dirty="0"/>
              <a:t>Because of the intra-bunch energy recovery, the two linac axes do not need to be coupled for energy recovery</a:t>
            </a:r>
          </a:p>
          <a:p>
            <a:pPr lvl="1"/>
            <a:r>
              <a:rPr lang="en-US" sz="2000" dirty="0">
                <a:solidFill>
                  <a:srgbClr val="0432FF"/>
                </a:solidFill>
              </a:rPr>
              <a:t>A test facility does not have to wait for the development of an integrated twin-axis cryomodule</a:t>
            </a:r>
          </a:p>
          <a:p>
            <a:r>
              <a:rPr lang="en-US" dirty="0"/>
              <a:t>Injection energy needs to be “sufficiently” relativistic</a:t>
            </a:r>
          </a:p>
          <a:p>
            <a:pPr lvl="1"/>
            <a:r>
              <a:rPr lang="en-US" dirty="0"/>
              <a:t>Particles must stay synchronized over the length of the Linac</a:t>
            </a:r>
          </a:p>
          <a:p>
            <a:pPr lvl="2"/>
            <a:r>
              <a:rPr lang="en-US" dirty="0"/>
              <a:t>5 MeV injection should be more than sufficient for 5 - 10 MeV Linacs, with collisions at 15 - 25 MeV</a:t>
            </a:r>
          </a:p>
          <a:p>
            <a:pPr lvl="2"/>
            <a:r>
              <a:rPr lang="en-US" dirty="0"/>
              <a:t>Could all be CEBAF ¼ cryomodules</a:t>
            </a:r>
          </a:p>
          <a:p>
            <a:r>
              <a:rPr lang="en-US" dirty="0"/>
              <a:t>Needs positron and electron bunches with high charge </a:t>
            </a:r>
          </a:p>
          <a:p>
            <a:pPr lvl="1"/>
            <a:r>
              <a:rPr lang="en-US" dirty="0"/>
              <a:t>Positron accumulation in a storage ring is certainly required</a:t>
            </a:r>
          </a:p>
          <a:p>
            <a:pPr lvl="1"/>
            <a:r>
              <a:rPr lang="en-US" dirty="0"/>
              <a:t>Electrons may also need a storage ring</a:t>
            </a:r>
          </a:p>
          <a:p>
            <a:r>
              <a:rPr lang="en-US" dirty="0">
                <a:solidFill>
                  <a:srgbClr val="0432FF"/>
                </a:solidFill>
              </a:rPr>
              <a:t>Would fit inside the LERF vault</a:t>
            </a:r>
          </a:p>
          <a:p>
            <a:r>
              <a:rPr lang="en-US" dirty="0"/>
              <a:t>Test facility could test the Ghost Collider concept, particularly for the beam optics and the factors determining the luminosity</a:t>
            </a:r>
          </a:p>
        </p:txBody>
      </p:sp>
    </p:spTree>
    <p:extLst>
      <p:ext uri="{BB962C8B-B14F-4D97-AF65-F5344CB8AC3E}">
        <p14:creationId xmlns:p14="http://schemas.microsoft.com/office/powerpoint/2010/main" val="111303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82AC-88B7-6F4C-BDF5-0624FB04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the Twin-Axis e+e- Colliders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7971-6678-A049-975A-F4027E13B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87C2-7F2C-0A44-A61D-D268E71A7D0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Erk Jensen suggested a different layout</a:t>
            </a:r>
            <a:r>
              <a:rPr lang="en-US" dirty="0">
                <a:solidFill>
                  <a:srgbClr val="0432FF"/>
                </a:solidFill>
              </a:rPr>
              <a:t>*</a:t>
            </a:r>
            <a:r>
              <a:rPr lang="en-US" dirty="0"/>
              <a:t>, and realized that if accelerating electrons and decelerating positrons (or vice versa) shared the same bucket, there would be:</a:t>
            </a:r>
          </a:p>
          <a:p>
            <a:pPr lvl="1"/>
            <a:r>
              <a:rPr lang="en-US" sz="2000" dirty="0">
                <a:solidFill>
                  <a:srgbClr val="0432FF"/>
                </a:solidFill>
                <a:highlight>
                  <a:srgbClr val="FFFF00"/>
                </a:highlight>
              </a:rPr>
              <a:t>No excitation of higher modes (HOMs)</a:t>
            </a:r>
          </a:p>
          <a:p>
            <a:pPr lvl="1"/>
            <a:r>
              <a:rPr lang="en-US" sz="2000" dirty="0">
                <a:solidFill>
                  <a:srgbClr val="0432FF"/>
                </a:solidFill>
                <a:highlight>
                  <a:srgbClr val="FFFF00"/>
                </a:highlight>
              </a:rPr>
              <a:t>No Multi-bunch Beam Break-Up (MBBU)</a:t>
            </a:r>
          </a:p>
          <a:p>
            <a:r>
              <a:rPr lang="en-US" dirty="0"/>
              <a:t>Bunches consisting of equal numbers of electrons and positrons going in the same direction can be thought of as “ghost” bunches which do not interact electromagnetically with their environment</a:t>
            </a:r>
          </a:p>
          <a:p>
            <a:pPr lvl="1"/>
            <a:r>
              <a:rPr lang="en-US" dirty="0"/>
              <a:t>They produce synchrotron radiation</a:t>
            </a:r>
          </a:p>
          <a:p>
            <a:pPr lvl="1"/>
            <a:r>
              <a:rPr lang="en-US" dirty="0"/>
              <a:t>They will be visible on a fluorescent screen</a:t>
            </a:r>
          </a:p>
          <a:p>
            <a:r>
              <a:rPr lang="en-US" dirty="0"/>
              <a:t>Magnetic fields will separate the electrons and positrons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EC03B-7F43-569E-37E7-0F5BEA5A67A4}"/>
              </a:ext>
            </a:extLst>
          </p:cNvPr>
          <p:cNvSpPr txBox="1"/>
          <p:nvPr/>
        </p:nvSpPr>
        <p:spPr>
          <a:xfrm>
            <a:off x="266695" y="5922146"/>
            <a:ext cx="1127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25425"/>
            <a:r>
              <a:rPr lang="en-US" dirty="0"/>
              <a:t> * https://indico.cern.ch/event/1040671/#9-energy-recovery-and-sustaina</a:t>
            </a:r>
          </a:p>
        </p:txBody>
      </p:sp>
    </p:spTree>
    <p:extLst>
      <p:ext uri="{BB962C8B-B14F-4D97-AF65-F5344CB8AC3E}">
        <p14:creationId xmlns:p14="http://schemas.microsoft.com/office/powerpoint/2010/main" val="313671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ABAF-C2DC-5946-9BA8-30D436CB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Layout by Erk Jensen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A66E6-6192-5749-A3E6-83A34B90F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888EC2-D62F-2A49-B932-BE09CC189CA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6123" y="847725"/>
            <a:ext cx="10172453" cy="5546725"/>
          </a:xfr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02BF7676-CE3B-36BB-CF0F-196BD0187F80}"/>
              </a:ext>
            </a:extLst>
          </p:cNvPr>
          <p:cNvSpPr/>
          <p:nvPr/>
        </p:nvSpPr>
        <p:spPr>
          <a:xfrm>
            <a:off x="383558" y="5889371"/>
            <a:ext cx="995423" cy="21866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5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82AC-88B7-6F4C-BDF5-0624FB04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“Ghost” Bunches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7971-6678-A049-975A-F4027E13B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87C2-7F2C-0A44-A61D-D268E71A7D0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also other advantages to “ghost” bunches:</a:t>
            </a:r>
          </a:p>
          <a:p>
            <a:pPr lvl="1"/>
            <a:r>
              <a:rPr lang="en-US" sz="2000" dirty="0">
                <a:solidFill>
                  <a:srgbClr val="0432FF"/>
                </a:solidFill>
                <a:highlight>
                  <a:srgbClr val="FFFF00"/>
                </a:highlight>
              </a:rPr>
              <a:t>No excitation of dipole HOMs</a:t>
            </a:r>
          </a:p>
          <a:p>
            <a:pPr lvl="1"/>
            <a:r>
              <a:rPr lang="en-US" sz="2000" dirty="0">
                <a:solidFill>
                  <a:srgbClr val="0432FF"/>
                </a:solidFill>
                <a:highlight>
                  <a:srgbClr val="FFFF00"/>
                </a:highlight>
              </a:rPr>
              <a:t>No requirement for a large aperture to allow HOMs to couple out</a:t>
            </a:r>
          </a:p>
          <a:p>
            <a:pPr lvl="2"/>
            <a:r>
              <a:rPr lang="en-US" dirty="0"/>
              <a:t>Higher frequencies are possible – 3 GHz or (perhaps) 6 GHz</a:t>
            </a:r>
          </a:p>
          <a:p>
            <a:pPr lvl="2"/>
            <a:r>
              <a:rPr lang="en-US" dirty="0"/>
              <a:t>Alternatively, the aperture could be reduced to reduce the cryogenic load at 1.3 GHz</a:t>
            </a:r>
          </a:p>
          <a:p>
            <a:pPr lvl="1"/>
            <a:r>
              <a:rPr lang="en-US" sz="2000" dirty="0">
                <a:solidFill>
                  <a:srgbClr val="0432FF"/>
                </a:solidFill>
                <a:highlight>
                  <a:srgbClr val="FFFF00"/>
                </a:highlight>
              </a:rPr>
              <a:t>Minimize requirement to couple out HOMs to higher temperature (with associated heat leakage)</a:t>
            </a:r>
          </a:p>
          <a:p>
            <a:r>
              <a:rPr lang="en-US" dirty="0"/>
              <a:t>Obviously, these advantages are only true to first order</a:t>
            </a:r>
          </a:p>
          <a:p>
            <a:pPr lvl="4"/>
            <a:endParaRPr lang="en-US" dirty="0"/>
          </a:p>
          <a:p>
            <a:r>
              <a:rPr lang="en-US" dirty="0"/>
              <a:t>Note that bunches are accelerated in both directions in the Linacs</a:t>
            </a:r>
          </a:p>
          <a:p>
            <a:pPr lvl="1"/>
            <a:r>
              <a:rPr lang="en-US" dirty="0"/>
              <a:t>The twin-axis linac can be considered as a folded linac with the same total length and equal gradient</a:t>
            </a:r>
          </a:p>
          <a:p>
            <a:pPr lvl="4"/>
            <a:endParaRPr lang="en-US" dirty="0"/>
          </a:p>
          <a:p>
            <a:r>
              <a:rPr lang="en-US" dirty="0"/>
              <a:t>Energy is transferred between electrons and positrons in each bucket </a:t>
            </a:r>
          </a:p>
          <a:p>
            <a:pPr lvl="1"/>
            <a:r>
              <a:rPr lang="en-US" dirty="0"/>
              <a:t>Intra-bucket energy recovery</a:t>
            </a:r>
          </a:p>
          <a:p>
            <a:r>
              <a:rPr lang="en-US" dirty="0">
                <a:solidFill>
                  <a:srgbClr val="0432FF"/>
                </a:solidFill>
                <a:highlight>
                  <a:srgbClr val="00FF00"/>
                </a:highlight>
              </a:rPr>
              <a:t>The two linacs do not need to be coupled for energy recovery – no twin axis cavities!</a:t>
            </a:r>
          </a:p>
        </p:txBody>
      </p:sp>
    </p:spTree>
    <p:extLst>
      <p:ext uri="{BB962C8B-B14F-4D97-AF65-F5344CB8AC3E}">
        <p14:creationId xmlns:p14="http://schemas.microsoft.com/office/powerpoint/2010/main" val="131783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579A-4FD6-62EB-AF9A-7DC1D59D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 to be Addressed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14498-748A-8B83-9923-1278B1EBE1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CEF19-BF28-5904-AA18-2FB518DE9E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Since the electrons and positrons don’t have the same energy, they don’t have exactly the same velocity</a:t>
            </a:r>
          </a:p>
          <a:p>
            <a:r>
              <a:rPr lang="en-US" dirty="0"/>
              <a:t>There is a finite probability that an electron and a positron will collide and annihilate</a:t>
            </a:r>
          </a:p>
          <a:p>
            <a:pPr lvl="4"/>
            <a:endParaRPr lang="en-US" dirty="0"/>
          </a:p>
          <a:p>
            <a:pPr marL="801688" indent="-328613"/>
            <a:r>
              <a:rPr lang="en-US" dirty="0">
                <a:solidFill>
                  <a:srgbClr val="FF0000"/>
                </a:solidFill>
              </a:rPr>
              <a:t>How do you calculate the annihilation probability?</a:t>
            </a:r>
          </a:p>
          <a:p>
            <a:pPr marL="801688" indent="-328613"/>
            <a:r>
              <a:rPr lang="en-US" dirty="0">
                <a:solidFill>
                  <a:srgbClr val="FF0000"/>
                </a:solidFill>
              </a:rPr>
              <a:t>What is the energy of the two photons that are emitted?</a:t>
            </a:r>
          </a:p>
          <a:p>
            <a:pPr marL="801688" indent="-328613"/>
            <a:r>
              <a:rPr lang="en-US" dirty="0">
                <a:solidFill>
                  <a:srgbClr val="FF0000"/>
                </a:solidFill>
              </a:rPr>
              <a:t>Is it just the particle total energy (kinetic energy plus the rest mass) for each particle?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Magnetic fields deflect the electrons and positrons in opposite directions</a:t>
            </a:r>
          </a:p>
          <a:p>
            <a:r>
              <a:rPr lang="en-US" dirty="0"/>
              <a:t>Quad transverse position errors will tend to separate the electrons and positrons</a:t>
            </a:r>
          </a:p>
          <a:p>
            <a:r>
              <a:rPr lang="en-US" dirty="0"/>
              <a:t>This separation excites transverse dipole HOMs in the cavities leading to BBU instability</a:t>
            </a:r>
          </a:p>
          <a:p>
            <a:pPr lvl="4"/>
            <a:endParaRPr lang="en-US" dirty="0">
              <a:solidFill>
                <a:srgbClr val="FF0000"/>
              </a:solidFill>
            </a:endParaRPr>
          </a:p>
          <a:p>
            <a:pPr marL="801688" indent="-328613"/>
            <a:r>
              <a:rPr lang="en-US" dirty="0">
                <a:solidFill>
                  <a:srgbClr val="FF0000"/>
                </a:solidFill>
              </a:rPr>
              <a:t>Need simulations to estimate the orbit differences between electrons and positrons to determine the threshold for BBU</a:t>
            </a:r>
          </a:p>
        </p:txBody>
      </p:sp>
    </p:spTree>
    <p:extLst>
      <p:ext uri="{BB962C8B-B14F-4D97-AF65-F5344CB8AC3E}">
        <p14:creationId xmlns:p14="http://schemas.microsoft.com/office/powerpoint/2010/main" val="403291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4730-1521-334F-9768-04DD03E4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Opportunities – The Ghost Collider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F864-0595-9D45-8472-0726DC5B1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BDDD-6DDC-9C4D-903A-90B41BD7BE0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If positrons and electrons in a single bucket can be brought into collision with positrons and electrons which are also in a single bucket</a:t>
            </a:r>
          </a:p>
          <a:p>
            <a:pPr lvl="1"/>
            <a:r>
              <a:rPr lang="en-US" dirty="0"/>
              <a:t>This is like two neutral plasmas colliding</a:t>
            </a:r>
          </a:p>
          <a:p>
            <a:pPr lvl="1"/>
            <a:r>
              <a:rPr lang="en-US" sz="2200" dirty="0">
                <a:solidFill>
                  <a:srgbClr val="0432FF"/>
                </a:solidFill>
                <a:highlight>
                  <a:srgbClr val="00FF00"/>
                </a:highlight>
              </a:rPr>
              <a:t>There will be no coherent beam-beam effect</a:t>
            </a:r>
          </a:p>
          <a:p>
            <a:r>
              <a:rPr lang="en-US" dirty="0"/>
              <a:t>This was first tried (unsuccessfully) at Orsay by Joel Le Duff and the DCI Storage Ring Team</a:t>
            </a:r>
          </a:p>
          <a:p>
            <a:pPr marL="342891" lvl="1" indent="0">
              <a:buNone/>
            </a:pPr>
            <a:r>
              <a:rPr lang="en-US" sz="2200" dirty="0">
                <a:solidFill>
                  <a:srgbClr val="0432FF"/>
                </a:solidFill>
                <a:latin typeface="Times" pitchFamily="2" charset="0"/>
              </a:rPr>
              <a:t>“Experimental results on space charge compensation with the two rings are presented which include studies with three beams (strong-weak interaction) and four beams (strong-strong interaction). These studies were carried out at the energy of 0.8 GeV </a:t>
            </a:r>
          </a:p>
          <a:p>
            <a:pPr marL="342891" lvl="1" indent="0">
              <a:buNone/>
            </a:pPr>
            <a:r>
              <a:rPr lang="en-US" sz="2200" dirty="0">
                <a:solidFill>
                  <a:srgbClr val="0432FF"/>
                </a:solidFill>
                <a:latin typeface="Times" pitchFamily="2" charset="0"/>
              </a:rPr>
              <a:t>“The present status of the space charge compensation does not permit a gain in luminosity with double ring operation, apart from a factor 2 that could be achieved with two independent rings”</a:t>
            </a:r>
            <a:endParaRPr lang="en-US" dirty="0"/>
          </a:p>
          <a:p>
            <a:r>
              <a:rPr lang="en-US" dirty="0"/>
              <a:t>In a high-energy linear collider, the interaction would be more stable</a:t>
            </a:r>
          </a:p>
          <a:p>
            <a:pPr lvl="1"/>
            <a:r>
              <a:rPr lang="en-US" dirty="0"/>
              <a:t>And again, this cancellation is only true to first order</a:t>
            </a:r>
          </a:p>
          <a:p>
            <a:r>
              <a:rPr lang="en-US" dirty="0"/>
              <a:t>So how can this be achieved?</a:t>
            </a:r>
          </a:p>
          <a:p>
            <a:pPr lvl="4"/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1700" dirty="0"/>
              <a:t>“Status Report on D. C. I, The Orsay Storage Ring Group, IEEE Transactions on Nuclear Science, Vol. NS-26, No.3, June 1979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A53497-71C7-8B45-8CAB-450C58A59A86}"/>
              </a:ext>
            </a:extLst>
          </p:cNvPr>
          <p:cNvSpPr/>
          <p:nvPr/>
        </p:nvSpPr>
        <p:spPr>
          <a:xfrm>
            <a:off x="548640" y="2362370"/>
            <a:ext cx="11286802" cy="2077357"/>
          </a:xfrm>
          <a:prstGeom prst="rect">
            <a:avLst/>
          </a:prstGeom>
          <a:noFill/>
          <a:ln w="25400">
            <a:solidFill>
              <a:srgbClr val="043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9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4295-A7D6-A340-8914-BC2B6B5C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4D491-73DA-E441-97E4-380A5E96C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6DB490-BFBF-254D-A4B8-3EF9019ACE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521E06A-3E85-2E4F-80CC-45940730E7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Inject electrons into a bucket which accelerates the electrons</a:t>
            </a:r>
          </a:p>
          <a:p>
            <a:r>
              <a:rPr lang="en-US" dirty="0"/>
              <a:t>Inject positrons into the bucket 𝜆/2 behind the electrons which accelerates the positrons</a:t>
            </a:r>
          </a:p>
          <a:p>
            <a:r>
              <a:rPr lang="en-US" dirty="0"/>
              <a:t>Introduce a chicane for the electrons between the Linac and the Interaction Region to delay the electrons by 𝜆/2</a:t>
            </a:r>
          </a:p>
          <a:p>
            <a:r>
              <a:rPr lang="en-US" dirty="0"/>
              <a:t>Do the same for the other linac</a:t>
            </a:r>
          </a:p>
          <a:p>
            <a:r>
              <a:rPr lang="en-US" dirty="0"/>
              <a:t>Collide with a small crossing angle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05BC9A-85C7-164B-ABAC-394EC731F6F9}"/>
              </a:ext>
            </a:extLst>
          </p:cNvPr>
          <p:cNvGrpSpPr>
            <a:grpSpLocks noChangeAspect="1"/>
          </p:cNvGrpSpPr>
          <p:nvPr/>
        </p:nvGrpSpPr>
        <p:grpSpPr>
          <a:xfrm>
            <a:off x="896113" y="1755263"/>
            <a:ext cx="9603424" cy="6350503"/>
            <a:chOff x="5113007" y="1255392"/>
            <a:chExt cx="6246065" cy="41303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5E9B512-1B7A-D94B-8466-44609B7A48B4}"/>
                </a:ext>
              </a:extLst>
            </p:cNvPr>
            <p:cNvGrpSpPr/>
            <p:nvPr/>
          </p:nvGrpSpPr>
          <p:grpSpPr>
            <a:xfrm>
              <a:off x="5113007" y="1255392"/>
              <a:ext cx="4423602" cy="4130366"/>
              <a:chOff x="5113007" y="1255392"/>
              <a:chExt cx="4423602" cy="4130366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EC8C776-3987-774C-892F-514020CDC3F0}"/>
                  </a:ext>
                </a:extLst>
              </p:cNvPr>
              <p:cNvCxnSpPr>
                <a:cxnSpLocks/>
                <a:endCxn id="7" idx="1"/>
              </p:cNvCxnSpPr>
              <p:nvPr/>
            </p:nvCxnSpPr>
            <p:spPr>
              <a:xfrm flipV="1">
                <a:off x="6043502" y="3370527"/>
                <a:ext cx="2362905" cy="262142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DFA9F3C-4A1C-4F43-A52E-0A2847F339E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1210294">
                <a:off x="5113007" y="1255392"/>
                <a:ext cx="4423602" cy="4130366"/>
                <a:chOff x="7386056" y="662542"/>
                <a:chExt cx="5485452" cy="5121838"/>
              </a:xfrm>
            </p:grpSpPr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id="{C86D5B7C-402D-3A46-A7B8-B31163071A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9298897">
                  <a:off x="10101222" y="662542"/>
                  <a:ext cx="2770286" cy="2775676"/>
                </a:xfrm>
                <a:prstGeom prst="arc">
                  <a:avLst>
                    <a:gd name="adj1" fmla="val 17792142"/>
                    <a:gd name="adj2" fmla="val 19501347"/>
                  </a:avLst>
                </a:prstGeom>
                <a:ln w="19050">
                  <a:solidFill>
                    <a:srgbClr val="0432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86FEDCCF-9DAE-9949-AEED-27B6FAE244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7216865">
                  <a:off x="7388751" y="662542"/>
                  <a:ext cx="2770286" cy="2775676"/>
                </a:xfrm>
                <a:prstGeom prst="arc">
                  <a:avLst>
                    <a:gd name="adj1" fmla="val 17792142"/>
                    <a:gd name="adj2" fmla="val 19501347"/>
                  </a:avLst>
                </a:prstGeom>
                <a:ln w="19050">
                  <a:solidFill>
                    <a:srgbClr val="0432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F1634CC4-4A41-0F40-A284-D639862A0E9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42798">
                  <a:off x="8865357" y="3008175"/>
                  <a:ext cx="2770286" cy="2775676"/>
                </a:xfrm>
                <a:prstGeom prst="arc">
                  <a:avLst>
                    <a:gd name="adj1" fmla="val 17792142"/>
                    <a:gd name="adj2" fmla="val 19501347"/>
                  </a:avLst>
                </a:prstGeom>
                <a:ln w="19050">
                  <a:solidFill>
                    <a:srgbClr val="0432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8624CD1B-B20E-D24F-8D8E-6887AC244A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325250">
                  <a:off x="8636799" y="3008704"/>
                  <a:ext cx="2770286" cy="2775676"/>
                </a:xfrm>
                <a:prstGeom prst="arc">
                  <a:avLst>
                    <a:gd name="adj1" fmla="val 17792142"/>
                    <a:gd name="adj2" fmla="val 19501347"/>
                  </a:avLst>
                </a:prstGeom>
                <a:ln w="19050">
                  <a:solidFill>
                    <a:srgbClr val="0432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41E8EE-7990-FA47-B423-45435411F07A}"/>
                </a:ext>
              </a:extLst>
            </p:cNvPr>
            <p:cNvGrpSpPr/>
            <p:nvPr/>
          </p:nvGrpSpPr>
          <p:grpSpPr>
            <a:xfrm>
              <a:off x="5836313" y="2388473"/>
              <a:ext cx="5522759" cy="1431922"/>
              <a:chOff x="5836313" y="2388473"/>
              <a:chExt cx="5522759" cy="143192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D42A81-172B-6E46-A7E2-F2510282FDC2}"/>
                  </a:ext>
                </a:extLst>
              </p:cNvPr>
              <p:cNvSpPr/>
              <p:nvPr/>
            </p:nvSpPr>
            <p:spPr>
              <a:xfrm>
                <a:off x="8406407" y="3231760"/>
                <a:ext cx="2952665" cy="2775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408E4BD-04D6-774B-877A-E57A9BBC3493}"/>
                  </a:ext>
                </a:extLst>
              </p:cNvPr>
              <p:cNvSpPr txBox="1"/>
              <p:nvPr/>
            </p:nvSpPr>
            <p:spPr>
              <a:xfrm>
                <a:off x="9636346" y="3245669"/>
                <a:ext cx="432885" cy="240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Linac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3719E0D-0EAA-8949-BD19-2EDD0A995A18}"/>
                  </a:ext>
                </a:extLst>
              </p:cNvPr>
              <p:cNvSpPr/>
              <p:nvPr/>
            </p:nvSpPr>
            <p:spPr>
              <a:xfrm>
                <a:off x="8535133" y="2403494"/>
                <a:ext cx="736052" cy="7341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64F458D-6E0A-044E-820E-8385D329C4BE}"/>
                  </a:ext>
                </a:extLst>
              </p:cNvPr>
              <p:cNvSpPr txBox="1"/>
              <p:nvPr/>
            </p:nvSpPr>
            <p:spPr>
              <a:xfrm>
                <a:off x="8596314" y="2470511"/>
                <a:ext cx="676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432FF"/>
                    </a:solidFill>
                  </a:rPr>
                  <a:t>← e-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e+ →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B6F0287-9A91-9942-82D6-16B350177716}"/>
                  </a:ext>
                </a:extLst>
              </p:cNvPr>
              <p:cNvSpPr/>
              <p:nvPr/>
            </p:nvSpPr>
            <p:spPr>
              <a:xfrm>
                <a:off x="9436162" y="2388473"/>
                <a:ext cx="736052" cy="7341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1CC5768-2407-D740-AC59-AB2895055022}"/>
                  </a:ext>
                </a:extLst>
              </p:cNvPr>
              <p:cNvSpPr txBox="1"/>
              <p:nvPr/>
            </p:nvSpPr>
            <p:spPr>
              <a:xfrm>
                <a:off x="9505188" y="2464118"/>
                <a:ext cx="676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← e+</a:t>
                </a:r>
              </a:p>
              <a:p>
                <a:r>
                  <a:rPr lang="en-US" dirty="0">
                    <a:solidFill>
                      <a:srgbClr val="0432FF"/>
                    </a:solidFill>
                  </a:rPr>
                  <a:t>e- →</a:t>
                </a:r>
              </a:p>
            </p:txBody>
          </p:sp>
          <p:pic>
            <p:nvPicPr>
              <p:cNvPr id="10" name="Graphic 9" descr="Star">
                <a:extLst>
                  <a:ext uri="{FF2B5EF4-FFF2-40B4-BE49-F238E27FC236}">
                    <a16:creationId xmlns:a16="http://schemas.microsoft.com/office/drawing/2014/main" id="{3B4181CA-68E0-6841-9E85-C54E6B7FBA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836313" y="3406017"/>
                <a:ext cx="414378" cy="414378"/>
              </a:xfrm>
              <a:prstGeom prst="rect">
                <a:avLst/>
              </a:prstGeom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8298D4-8476-ED3E-C4A8-86FE4FDA43A4}"/>
              </a:ext>
            </a:extLst>
          </p:cNvPr>
          <p:cNvSpPr txBox="1"/>
          <p:nvPr/>
        </p:nvSpPr>
        <p:spPr>
          <a:xfrm>
            <a:off x="6356983" y="5784311"/>
            <a:ext cx="333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Arrows indicate change in energy</a:t>
            </a:r>
          </a:p>
        </p:txBody>
      </p:sp>
    </p:spTree>
    <p:extLst>
      <p:ext uri="{BB962C8B-B14F-4D97-AF65-F5344CB8AC3E}">
        <p14:creationId xmlns:p14="http://schemas.microsoft.com/office/powerpoint/2010/main" val="2837844443"/>
      </p:ext>
    </p:extLst>
  </p:cSld>
  <p:clrMapOvr>
    <a:masterClrMapping/>
  </p:clrMapOvr>
</p:sld>
</file>

<file path=ppt/theme/theme1.xml><?xml version="1.0" encoding="utf-8"?>
<a:theme xmlns:a="http://schemas.openxmlformats.org/drawingml/2006/main" name="S and T Review July2015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5 kW ERR template.potx" id="{F78BEF17-C9F6-DF40-B933-2767E7E5933F}" vid="{5CD317E9-F0C1-174D-A22D-0DD283A24DE1}"/>
    </a:ext>
  </a:extLst>
</a:theme>
</file>

<file path=ppt/theme/theme2.xml><?xml version="1.0" encoding="utf-8"?>
<a:theme xmlns:a="http://schemas.openxmlformats.org/drawingml/2006/main" name="1_S and T Review July2015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5 kW ERR template.potx" id="{F78BEF17-C9F6-DF40-B933-2767E7E5933F}" vid="{5CD317E9-F0C1-174D-A22D-0DD283A24D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ERL Roadmap for European Strategy October 2022v1</Template>
  <TotalTime>35139</TotalTime>
  <Words>3911</Words>
  <Application>Microsoft Macintosh PowerPoint</Application>
  <PresentationFormat>Widescreen</PresentationFormat>
  <Paragraphs>395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Liberation Sans</vt:lpstr>
      <vt:lpstr>Times</vt:lpstr>
      <vt:lpstr>S and T Review July2015 Template</vt:lpstr>
      <vt:lpstr>1_S and T Review July2015 Template</vt:lpstr>
      <vt:lpstr>Worksheet</vt:lpstr>
      <vt:lpstr>Beam Dynamics Challenges of a Far-Future  ERL-Based Collider - The Ghost Collider</vt:lpstr>
      <vt:lpstr>Motivation</vt:lpstr>
      <vt:lpstr>ERLC Proposal by Valery Telnov</vt:lpstr>
      <vt:lpstr>Origin of the Twin-Axis e+e- Colliders (2)</vt:lpstr>
      <vt:lpstr>Suggested Layout by Erk Jensen</vt:lpstr>
      <vt:lpstr>“Ghost” Bunches</vt:lpstr>
      <vt:lpstr>Questions to be Addressed</vt:lpstr>
      <vt:lpstr>Further Opportunities – The Ghost Collider</vt:lpstr>
      <vt:lpstr>The Idea (1)</vt:lpstr>
      <vt:lpstr>Linac and Chicane Layout</vt:lpstr>
      <vt:lpstr>Chicane Dimensions</vt:lpstr>
      <vt:lpstr>Questions to be Addressed</vt:lpstr>
      <vt:lpstr>Arc Energy Replacement</vt:lpstr>
      <vt:lpstr>Estimated Synchrotron Energy Losses</vt:lpstr>
      <vt:lpstr>Linac Pre-Acceleration Boosters</vt:lpstr>
      <vt:lpstr>Approximate Energies in the Arcs</vt:lpstr>
      <vt:lpstr>Interaction Region</vt:lpstr>
      <vt:lpstr>Questions to be Addressed</vt:lpstr>
      <vt:lpstr>Collisions in the IR</vt:lpstr>
      <vt:lpstr>Luminosity and Electrical Power Consumption</vt:lpstr>
      <vt:lpstr>Future studies</vt:lpstr>
      <vt:lpstr>Thank you for your attention</vt:lpstr>
      <vt:lpstr>Backup Slides</vt:lpstr>
      <vt:lpstr>Origin of the Twin-Axis e+e- ERL Collider</vt:lpstr>
      <vt:lpstr>Twin Axis Cavity Proposals</vt:lpstr>
      <vt:lpstr>ERLC Proposal by Valeri Telnov</vt:lpstr>
      <vt:lpstr>Note: Similarity with Dogbone ERL</vt:lpstr>
      <vt:lpstr>Quadrupole HOMs</vt:lpstr>
      <vt:lpstr>Orbit Correction</vt:lpstr>
      <vt:lpstr>Chicane Geometry</vt:lpstr>
      <vt:lpstr>Chicane Dimensions</vt:lpstr>
      <vt:lpstr>Arc Geometry</vt:lpstr>
      <vt:lpstr>Arc Energy Replacement</vt:lpstr>
      <vt:lpstr>Estimated Synchrotron Energy Losses</vt:lpstr>
      <vt:lpstr>Entrance and Exit from the Arcs</vt:lpstr>
      <vt:lpstr>Luminosity and Electrical Power Consumption</vt:lpstr>
      <vt:lpstr>Incomplete Current Compensation</vt:lpstr>
      <vt:lpstr>CEBAF as Ghost Bunch Testbed</vt:lpstr>
      <vt:lpstr>Ghost Collider Test Facility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HH500 – a 250 GeV, 1036cm-2s-1 Collider</dc:title>
  <dc:creator>Andrew Hutton</dc:creator>
  <cp:lastModifiedBy>Andrew Hutton</cp:lastModifiedBy>
  <cp:revision>190</cp:revision>
  <dcterms:created xsi:type="dcterms:W3CDTF">2021-12-17T15:37:49Z</dcterms:created>
  <dcterms:modified xsi:type="dcterms:W3CDTF">2022-09-27T16:07:18Z</dcterms:modified>
</cp:coreProperties>
</file>