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989" r:id="rId1"/>
    <p:sldMasterId id="2147484008" r:id="rId2"/>
    <p:sldMasterId id="2147484017" r:id="rId3"/>
    <p:sldMasterId id="2147484026" r:id="rId4"/>
    <p:sldMasterId id="2147484035" r:id="rId5"/>
    <p:sldMasterId id="2147484044" r:id="rId6"/>
  </p:sldMasterIdLst>
  <p:notesMasterIdLst>
    <p:notesMasterId r:id="rId32"/>
  </p:notesMasterIdLst>
  <p:sldIdLst>
    <p:sldId id="256" r:id="rId7"/>
    <p:sldId id="257" r:id="rId8"/>
    <p:sldId id="311" r:id="rId9"/>
    <p:sldId id="293" r:id="rId10"/>
    <p:sldId id="295" r:id="rId11"/>
    <p:sldId id="296" r:id="rId12"/>
    <p:sldId id="297" r:id="rId13"/>
    <p:sldId id="298" r:id="rId14"/>
    <p:sldId id="299" r:id="rId15"/>
    <p:sldId id="318" r:id="rId16"/>
    <p:sldId id="300" r:id="rId17"/>
    <p:sldId id="301" r:id="rId18"/>
    <p:sldId id="308" r:id="rId19"/>
    <p:sldId id="310" r:id="rId20"/>
    <p:sldId id="302" r:id="rId21"/>
    <p:sldId id="304" r:id="rId22"/>
    <p:sldId id="303" r:id="rId23"/>
    <p:sldId id="313" r:id="rId24"/>
    <p:sldId id="305" r:id="rId25"/>
    <p:sldId id="312" r:id="rId26"/>
    <p:sldId id="316" r:id="rId27"/>
    <p:sldId id="317" r:id="rId28"/>
    <p:sldId id="307" r:id="rId29"/>
    <p:sldId id="314" r:id="rId30"/>
    <p:sldId id="315" r:id="rId31"/>
  </p:sldIdLst>
  <p:sldSz cx="12192000" cy="6858000"/>
  <p:notesSz cx="6997700" cy="9271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19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6C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9" autoAdjust="0"/>
    <p:restoredTop sz="94660"/>
  </p:normalViewPr>
  <p:slideViewPr>
    <p:cSldViewPr snapToGrid="0">
      <p:cViewPr varScale="1">
        <p:scale>
          <a:sx n="130" d="100"/>
          <a:sy n="130" d="100"/>
        </p:scale>
        <p:origin x="162" y="7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919"/>
        <p:guide pos="22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12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963988" y="0"/>
            <a:ext cx="303212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9475FB-82D4-4C07-8BEF-D07D8FF46519}" type="datetimeFigureOut">
              <a:rPr kumimoji="1" lang="ja-JP" altLang="en-US" smtClean="0"/>
              <a:t>2022/9/28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58875"/>
            <a:ext cx="5562600" cy="31289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00088" y="4462463"/>
            <a:ext cx="5597525" cy="36496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805863"/>
            <a:ext cx="3032125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963988" y="8805863"/>
            <a:ext cx="3032125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1B8DF7-6090-4CAD-8F91-20CD5BD62C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2881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pt_bkg1.png"/>
          <p:cNvPicPr>
            <a:picLocks noChangeAspect="1"/>
          </p:cNvPicPr>
          <p:nvPr/>
        </p:nvPicPr>
        <p:blipFill>
          <a:blip r:embed="rId2" cstate="print"/>
          <a:srcRect t="2948"/>
          <a:stretch>
            <a:fillRect/>
          </a:stretch>
        </p:blipFill>
        <p:spPr bwMode="auto">
          <a:xfrm>
            <a:off x="94750" y="0"/>
            <a:ext cx="12002508" cy="6655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50699" y="1238250"/>
            <a:ext cx="9986635" cy="4539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6447" tIns="43223" rIns="86447" bIns="43223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sz="26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032000" y="4071938"/>
            <a:ext cx="8128000" cy="1143000"/>
          </a:xfrm>
        </p:spPr>
        <p:txBody>
          <a:bodyPr/>
          <a:lstStyle>
            <a:lvl1pPr marL="0" indent="0" algn="ctr">
              <a:buNone/>
              <a:defRPr/>
            </a:lvl1pPr>
            <a:lvl2pPr marL="432235" indent="0" algn="ctr">
              <a:buNone/>
              <a:defRPr/>
            </a:lvl2pPr>
            <a:lvl3pPr marL="864469" indent="0" algn="ctr">
              <a:buNone/>
              <a:defRPr/>
            </a:lvl3pPr>
            <a:lvl4pPr marL="1296702" indent="0" algn="ctr">
              <a:buNone/>
              <a:defRPr/>
            </a:lvl4pPr>
            <a:lvl5pPr marL="1728938" indent="0" algn="ctr">
              <a:buNone/>
              <a:defRPr/>
            </a:lvl5pPr>
            <a:lvl6pPr marL="2161172" indent="0" algn="ctr">
              <a:buNone/>
              <a:defRPr/>
            </a:lvl6pPr>
            <a:lvl7pPr marL="2593406" indent="0" algn="ctr">
              <a:buNone/>
              <a:defRPr/>
            </a:lvl7pPr>
            <a:lvl8pPr marL="3025640" indent="0" algn="ctr">
              <a:buNone/>
              <a:defRPr/>
            </a:lvl8pPr>
            <a:lvl9pPr marL="3457874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5251" y="3143254"/>
            <a:ext cx="12001499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61" tIns="22425" rIns="56061" bIns="22425"/>
          <a:lstStyle/>
          <a:p>
            <a:pPr lvl="0"/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203200" y="6387149"/>
            <a:ext cx="12598400" cy="348941"/>
          </a:xfrm>
          <a:prstGeom prst="rect">
            <a:avLst/>
          </a:prstGeom>
          <a:noFill/>
        </p:spPr>
        <p:txBody>
          <a:bodyPr wrap="square" lIns="86486" tIns="43243" rIns="86486" bIns="43243" rtlCol="0">
            <a:spAutoFit/>
          </a:bodyPr>
          <a:lstStyle/>
          <a:p>
            <a:pPr algn="ctr"/>
            <a:r>
              <a:rPr lang="en-US" sz="85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This material is based upon work supported by the U.S. Department of Energy Office of Science under Cooperative Agreement DE-SC0000661, the State of Michigan and</a:t>
            </a:r>
            <a:r>
              <a:rPr lang="en-US" sz="850" kern="1200" baseline="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 Michigan </a:t>
            </a:r>
          </a:p>
          <a:p>
            <a:pPr algn="ctr"/>
            <a:r>
              <a:rPr lang="en-US" sz="850" kern="1200" baseline="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  State University. </a:t>
            </a:r>
            <a:r>
              <a:rPr lang="en-US" sz="85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Michigan State University operates FRIB as a DOE Office of Science National User Facility in support of the mission of the Office of Nuclear Physics.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015216" y="415239"/>
            <a:ext cx="3657600" cy="20999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71295"/>
            <a:ext cx="2133600" cy="204389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3037" y="1320108"/>
            <a:ext cx="10486572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487207" y="3009306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11987896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1600" y="285756"/>
            <a:ext cx="11988800" cy="48577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sv-SE"/>
              <a:t>T. Konomi, ERL22, SRF/24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32576"/>
            <a:ext cx="12183897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548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3037" y="1320108"/>
            <a:ext cx="10486572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487207" y="3009306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11987896" cy="4266900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1600" y="285756"/>
            <a:ext cx="11988800" cy="48577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sv-SE"/>
              <a:t>T. Konomi, ERL22, SRF/24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5447409"/>
            <a:ext cx="12192000" cy="6858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0" y="6057009"/>
            <a:ext cx="1219200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5460114"/>
            <a:ext cx="12089496" cy="584200"/>
          </a:xfrm>
        </p:spPr>
        <p:txBody>
          <a:bodyPr anchor="ctr"/>
          <a:lstStyle>
            <a:lvl1pPr marL="137099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/>
              <a:t>Add takeaway message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32576"/>
            <a:ext cx="12183897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628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93037" y="1320108"/>
            <a:ext cx="10486572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487207" y="3009306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2" y="281882"/>
            <a:ext cx="11988797" cy="48637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1" y="1067100"/>
            <a:ext cx="5897640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6192765" y="1071569"/>
            <a:ext cx="5897636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sv-SE"/>
              <a:t>T. Konomi, ERL22, SRF/24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4F88C639-55E7-4D97-AC8D-4B42A67367B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32576"/>
            <a:ext cx="12183897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0434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93037" y="1320108"/>
            <a:ext cx="10486572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487207" y="3009306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81882"/>
            <a:ext cx="11988800" cy="48637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11988805" cy="243333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101600" y="3581401"/>
            <a:ext cx="11988805" cy="243333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sv-SE"/>
              <a:t>T. Konomi, ERL22, SRF/24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BCDB990A-6268-4898-A641-7F04AAB15EE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32576"/>
            <a:ext cx="12183897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6586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93037" y="1320108"/>
            <a:ext cx="10486572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487207" y="3009306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2" y="281882"/>
            <a:ext cx="11988797" cy="48637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1" y="1067100"/>
            <a:ext cx="5892800" cy="243333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6167374" y="1067100"/>
            <a:ext cx="5923033" cy="243333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101609" y="3581401"/>
            <a:ext cx="5892799" cy="243333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6167374" y="3581401"/>
            <a:ext cx="5923033" cy="243333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sv-SE"/>
              <a:t>T. Konomi, ERL22, SRF/24</a:t>
            </a:r>
            <a:endParaRPr lang="en-US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74887700-F8AD-4E75-9DA6-99EB4D2760D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32576"/>
            <a:ext cx="12183897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906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93037" y="1320108"/>
            <a:ext cx="10486572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487207" y="3009306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81882"/>
            <a:ext cx="11988800" cy="48637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sv-SE"/>
              <a:t>T. Konomi, ERL22, SRF/24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32576"/>
            <a:ext cx="12183897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632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93037" y="1320108"/>
            <a:ext cx="10486572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487207" y="3009306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81882"/>
            <a:ext cx="11988800" cy="48637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sv-SE"/>
              <a:t>T. Konomi, ERL22, SRF/24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888FC917-2F4D-45AC-AA7A-EF80FFB23A8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3951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pt_bkg1.png"/>
          <p:cNvPicPr>
            <a:picLocks noChangeAspect="1"/>
          </p:cNvPicPr>
          <p:nvPr/>
        </p:nvPicPr>
        <p:blipFill>
          <a:blip r:embed="rId2" cstate="print"/>
          <a:srcRect t="2948"/>
          <a:stretch>
            <a:fillRect/>
          </a:stretch>
        </p:blipFill>
        <p:spPr bwMode="auto">
          <a:xfrm>
            <a:off x="94750" y="0"/>
            <a:ext cx="12002508" cy="6655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50699" y="1238250"/>
            <a:ext cx="9986635" cy="4539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6447" tIns="43223" rIns="86447" bIns="43223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sz="26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032000" y="4071938"/>
            <a:ext cx="8128000" cy="1143000"/>
          </a:xfrm>
        </p:spPr>
        <p:txBody>
          <a:bodyPr/>
          <a:lstStyle>
            <a:lvl1pPr marL="0" indent="0" algn="ctr">
              <a:buNone/>
              <a:defRPr/>
            </a:lvl1pPr>
            <a:lvl2pPr marL="432235" indent="0" algn="ctr">
              <a:buNone/>
              <a:defRPr/>
            </a:lvl2pPr>
            <a:lvl3pPr marL="864469" indent="0" algn="ctr">
              <a:buNone/>
              <a:defRPr/>
            </a:lvl3pPr>
            <a:lvl4pPr marL="1296702" indent="0" algn="ctr">
              <a:buNone/>
              <a:defRPr/>
            </a:lvl4pPr>
            <a:lvl5pPr marL="1728938" indent="0" algn="ctr">
              <a:buNone/>
              <a:defRPr/>
            </a:lvl5pPr>
            <a:lvl6pPr marL="2161172" indent="0" algn="ctr">
              <a:buNone/>
              <a:defRPr/>
            </a:lvl6pPr>
            <a:lvl7pPr marL="2593406" indent="0" algn="ctr">
              <a:buNone/>
              <a:defRPr/>
            </a:lvl7pPr>
            <a:lvl8pPr marL="3025640" indent="0" algn="ctr">
              <a:buNone/>
              <a:defRPr/>
            </a:lvl8pPr>
            <a:lvl9pPr marL="3457874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5251" y="3143254"/>
            <a:ext cx="12001499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61" tIns="22425" rIns="56061" bIns="22425"/>
          <a:lstStyle/>
          <a:p>
            <a:pPr lvl="0"/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203200" y="6387149"/>
            <a:ext cx="12598400" cy="348941"/>
          </a:xfrm>
          <a:prstGeom prst="rect">
            <a:avLst/>
          </a:prstGeom>
          <a:noFill/>
        </p:spPr>
        <p:txBody>
          <a:bodyPr wrap="square" lIns="86486" tIns="43243" rIns="86486" bIns="43243" rtlCol="0">
            <a:spAutoFit/>
          </a:bodyPr>
          <a:lstStyle/>
          <a:p>
            <a:pPr algn="ctr"/>
            <a:r>
              <a:rPr lang="en-US" sz="85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This material is based upon work supported by the U.S. Department of Energy Office of Science under Cooperative Agreement DE-SC0000661, the State of Michigan and</a:t>
            </a:r>
            <a:r>
              <a:rPr lang="en-US" sz="850" kern="1200" baseline="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 Michigan </a:t>
            </a:r>
          </a:p>
          <a:p>
            <a:pPr algn="ctr"/>
            <a:r>
              <a:rPr lang="en-US" sz="850" kern="1200" baseline="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  State University. </a:t>
            </a:r>
            <a:r>
              <a:rPr lang="en-US" sz="85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Michigan State University operates FRIB as a DOE Office of Science National User Facility in support of the mission of the Office of Nuclear Physics.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015216" y="415239"/>
            <a:ext cx="3657600" cy="20999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71295"/>
            <a:ext cx="2133600" cy="204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5138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3037" y="1320108"/>
            <a:ext cx="10486572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487207" y="3009306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11987896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1600" y="285756"/>
            <a:ext cx="11988800" cy="48577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sv-SE"/>
              <a:t>T. Konomi, ERL22, SRF/24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32576"/>
            <a:ext cx="12183897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878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3037" y="1320108"/>
            <a:ext cx="10486572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487207" y="3009306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11987896" cy="4266900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1600" y="285756"/>
            <a:ext cx="11988800" cy="48577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sv-SE"/>
              <a:t>T. Konomi, ERL22, SRF/24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5447409"/>
            <a:ext cx="12192000" cy="6858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0" y="6057009"/>
            <a:ext cx="1219200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5460114"/>
            <a:ext cx="12089496" cy="584200"/>
          </a:xfrm>
        </p:spPr>
        <p:txBody>
          <a:bodyPr anchor="ctr"/>
          <a:lstStyle>
            <a:lvl1pPr marL="137099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/>
              <a:t>Add takeaway message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32576"/>
            <a:ext cx="12183897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683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3037" y="1320108"/>
            <a:ext cx="10486572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487207" y="3009306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11987896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1600" y="285756"/>
            <a:ext cx="11988800" cy="48577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sv-SE"/>
              <a:t>T. Konomi, ERL22, SRF/24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32576"/>
            <a:ext cx="12183897" cy="7254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93037" y="1320108"/>
            <a:ext cx="10486572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487207" y="3009306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2" y="281882"/>
            <a:ext cx="11988797" cy="48637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1" y="1067100"/>
            <a:ext cx="5897640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6192765" y="1071569"/>
            <a:ext cx="5897636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sv-SE"/>
              <a:t>T. Konomi, ERL22, SRF/24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4F88C639-55E7-4D97-AC8D-4B42A67367B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32576"/>
            <a:ext cx="12183897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0440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93037" y="1320108"/>
            <a:ext cx="10486572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487207" y="3009306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81882"/>
            <a:ext cx="11988800" cy="48637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11988805" cy="243333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101600" y="3581401"/>
            <a:ext cx="11988805" cy="243333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sv-SE"/>
              <a:t>T. Konomi, ERL22, SRF/24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BCDB990A-6268-4898-A641-7F04AAB15EE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32576"/>
            <a:ext cx="12183897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983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93037" y="1320108"/>
            <a:ext cx="10486572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487207" y="3009306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2" y="281882"/>
            <a:ext cx="11988797" cy="48637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1" y="1067100"/>
            <a:ext cx="5892800" cy="243333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6167374" y="1067100"/>
            <a:ext cx="5923033" cy="243333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101609" y="3581401"/>
            <a:ext cx="5892799" cy="243333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6167374" y="3581401"/>
            <a:ext cx="5923033" cy="243333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sv-SE"/>
              <a:t>T. Konomi, ERL22, SRF/24</a:t>
            </a:r>
            <a:endParaRPr lang="en-US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74887700-F8AD-4E75-9DA6-99EB4D2760D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32576"/>
            <a:ext cx="12183897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0854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93037" y="1320108"/>
            <a:ext cx="10486572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487207" y="3009306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81882"/>
            <a:ext cx="11988800" cy="48637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sv-SE"/>
              <a:t>T. Konomi, ERL22, SRF/24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32576"/>
            <a:ext cx="12183897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2411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93037" y="1320108"/>
            <a:ext cx="10486572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487207" y="3009306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81882"/>
            <a:ext cx="11988800" cy="48637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sv-SE"/>
              <a:t>T. Konomi, ERL22, SRF/24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888FC917-2F4D-45AC-AA7A-EF80FFB23A8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619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pt_bkg1.png"/>
          <p:cNvPicPr>
            <a:picLocks noChangeAspect="1"/>
          </p:cNvPicPr>
          <p:nvPr/>
        </p:nvPicPr>
        <p:blipFill>
          <a:blip r:embed="rId2" cstate="print"/>
          <a:srcRect t="2948"/>
          <a:stretch>
            <a:fillRect/>
          </a:stretch>
        </p:blipFill>
        <p:spPr bwMode="auto">
          <a:xfrm>
            <a:off x="94750" y="0"/>
            <a:ext cx="12002508" cy="6655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50699" y="1238250"/>
            <a:ext cx="9986635" cy="4539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6447" tIns="43223" rIns="86447" bIns="43223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sz="26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032000" y="4071938"/>
            <a:ext cx="8128000" cy="1143000"/>
          </a:xfrm>
        </p:spPr>
        <p:txBody>
          <a:bodyPr/>
          <a:lstStyle>
            <a:lvl1pPr marL="0" indent="0" algn="ctr">
              <a:buNone/>
              <a:defRPr/>
            </a:lvl1pPr>
            <a:lvl2pPr marL="432235" indent="0" algn="ctr">
              <a:buNone/>
              <a:defRPr/>
            </a:lvl2pPr>
            <a:lvl3pPr marL="864469" indent="0" algn="ctr">
              <a:buNone/>
              <a:defRPr/>
            </a:lvl3pPr>
            <a:lvl4pPr marL="1296702" indent="0" algn="ctr">
              <a:buNone/>
              <a:defRPr/>
            </a:lvl4pPr>
            <a:lvl5pPr marL="1728938" indent="0" algn="ctr">
              <a:buNone/>
              <a:defRPr/>
            </a:lvl5pPr>
            <a:lvl6pPr marL="2161172" indent="0" algn="ctr">
              <a:buNone/>
              <a:defRPr/>
            </a:lvl6pPr>
            <a:lvl7pPr marL="2593406" indent="0" algn="ctr">
              <a:buNone/>
              <a:defRPr/>
            </a:lvl7pPr>
            <a:lvl8pPr marL="3025640" indent="0" algn="ctr">
              <a:buNone/>
              <a:defRPr/>
            </a:lvl8pPr>
            <a:lvl9pPr marL="3457874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5251" y="3143254"/>
            <a:ext cx="12001499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61" tIns="22425" rIns="56061" bIns="22425"/>
          <a:lstStyle/>
          <a:p>
            <a:pPr lvl="0"/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203200" y="6387149"/>
            <a:ext cx="12598400" cy="348941"/>
          </a:xfrm>
          <a:prstGeom prst="rect">
            <a:avLst/>
          </a:prstGeom>
          <a:noFill/>
        </p:spPr>
        <p:txBody>
          <a:bodyPr wrap="square" lIns="86486" tIns="43243" rIns="86486" bIns="43243" rtlCol="0">
            <a:spAutoFit/>
          </a:bodyPr>
          <a:lstStyle/>
          <a:p>
            <a:pPr algn="ctr"/>
            <a:r>
              <a:rPr lang="en-US" sz="85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This material is based upon work supported by the U.S. Department of Energy Office of Science under Cooperative Agreement DE-SC0000661, the State of Michigan and</a:t>
            </a:r>
            <a:r>
              <a:rPr lang="en-US" sz="850" kern="1200" baseline="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 Michigan </a:t>
            </a:r>
          </a:p>
          <a:p>
            <a:pPr algn="ctr"/>
            <a:r>
              <a:rPr lang="en-US" sz="850" kern="1200" baseline="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  State University. </a:t>
            </a:r>
            <a:r>
              <a:rPr lang="en-US" sz="85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Michigan State University operates FRIB as a DOE Office of Science National User Facility in support of the mission of the Office of Nuclear Physics.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015216" y="415239"/>
            <a:ext cx="3657600" cy="20999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71295"/>
            <a:ext cx="2133600" cy="204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331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3037" y="1320108"/>
            <a:ext cx="10486572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487207" y="3009306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11987896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1600" y="285756"/>
            <a:ext cx="11988800" cy="48577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sv-SE"/>
              <a:t>T. Konomi, ERL22, SRF/24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32576"/>
            <a:ext cx="12183897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8179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3037" y="1320108"/>
            <a:ext cx="10486572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487207" y="3009306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11987896" cy="4266900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1600" y="285756"/>
            <a:ext cx="11988800" cy="48577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sv-SE"/>
              <a:t>T. Konomi, ERL22, SRF/24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5447409"/>
            <a:ext cx="12192000" cy="6858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0" y="6057009"/>
            <a:ext cx="1219200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5460114"/>
            <a:ext cx="12089496" cy="584200"/>
          </a:xfrm>
        </p:spPr>
        <p:txBody>
          <a:bodyPr anchor="ctr"/>
          <a:lstStyle>
            <a:lvl1pPr marL="137099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/>
              <a:t>Add takeaway message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32576"/>
            <a:ext cx="12183897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227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93037" y="1320108"/>
            <a:ext cx="10486572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487207" y="3009306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2" y="281882"/>
            <a:ext cx="11988797" cy="48637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1" y="1067100"/>
            <a:ext cx="5897640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6192765" y="1071569"/>
            <a:ext cx="5897636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sv-SE"/>
              <a:t>T. Konomi, ERL22, SRF/24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4F88C639-55E7-4D97-AC8D-4B42A67367B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32576"/>
            <a:ext cx="12183897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0309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93037" y="1320108"/>
            <a:ext cx="10486572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487207" y="3009306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81882"/>
            <a:ext cx="11988800" cy="48637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11988805" cy="243333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101600" y="3581401"/>
            <a:ext cx="11988805" cy="243333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sv-SE"/>
              <a:t>T. Konomi, ERL22, SRF/24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BCDB990A-6268-4898-A641-7F04AAB15EE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32576"/>
            <a:ext cx="12183897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317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3037" y="1320108"/>
            <a:ext cx="10486572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487207" y="3009306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11987896" cy="4266900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1600" y="285756"/>
            <a:ext cx="11988800" cy="48577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sv-SE"/>
              <a:t>T. Konomi, ERL22, SRF/24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5447409"/>
            <a:ext cx="12192000" cy="6858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0" y="6057009"/>
            <a:ext cx="1219200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5460114"/>
            <a:ext cx="12089496" cy="584200"/>
          </a:xfrm>
        </p:spPr>
        <p:txBody>
          <a:bodyPr anchor="ctr"/>
          <a:lstStyle>
            <a:lvl1pPr marL="137099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/>
              <a:t>Add takeaway message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32576"/>
            <a:ext cx="12183897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000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93037" y="1320108"/>
            <a:ext cx="10486572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487207" y="3009306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2" y="281882"/>
            <a:ext cx="11988797" cy="48637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1" y="1067100"/>
            <a:ext cx="5892800" cy="243333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6167374" y="1067100"/>
            <a:ext cx="5923033" cy="243333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101609" y="3581401"/>
            <a:ext cx="5892799" cy="243333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6167374" y="3581401"/>
            <a:ext cx="5923033" cy="243333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sv-SE"/>
              <a:t>T. Konomi, ERL22, SRF/24</a:t>
            </a:r>
            <a:endParaRPr lang="en-US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74887700-F8AD-4E75-9DA6-99EB4D2760D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32576"/>
            <a:ext cx="12183897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8809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93037" y="1320108"/>
            <a:ext cx="10486572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487207" y="3009306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81882"/>
            <a:ext cx="11988800" cy="48637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sv-SE"/>
              <a:t>T. Konomi, ERL22, SRF/24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32576"/>
            <a:ext cx="12183897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3555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93037" y="1320108"/>
            <a:ext cx="10486572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487207" y="3009306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81882"/>
            <a:ext cx="11988800" cy="48637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sv-SE"/>
              <a:t>T. Konomi, ERL22, SRF/24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888FC917-2F4D-45AC-AA7A-EF80FFB23A8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9959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pt_bkg1.png"/>
          <p:cNvPicPr>
            <a:picLocks noChangeAspect="1"/>
          </p:cNvPicPr>
          <p:nvPr/>
        </p:nvPicPr>
        <p:blipFill>
          <a:blip r:embed="rId2" cstate="print"/>
          <a:srcRect t="2948"/>
          <a:stretch>
            <a:fillRect/>
          </a:stretch>
        </p:blipFill>
        <p:spPr bwMode="auto">
          <a:xfrm>
            <a:off x="94750" y="0"/>
            <a:ext cx="12002508" cy="6655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50699" y="1238250"/>
            <a:ext cx="9986635" cy="4539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6447" tIns="43223" rIns="86447" bIns="43223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sz="26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032000" y="4071938"/>
            <a:ext cx="8128000" cy="1143000"/>
          </a:xfrm>
        </p:spPr>
        <p:txBody>
          <a:bodyPr/>
          <a:lstStyle>
            <a:lvl1pPr marL="0" indent="0" algn="ctr">
              <a:buNone/>
              <a:defRPr/>
            </a:lvl1pPr>
            <a:lvl2pPr marL="432235" indent="0" algn="ctr">
              <a:buNone/>
              <a:defRPr/>
            </a:lvl2pPr>
            <a:lvl3pPr marL="864469" indent="0" algn="ctr">
              <a:buNone/>
              <a:defRPr/>
            </a:lvl3pPr>
            <a:lvl4pPr marL="1296702" indent="0" algn="ctr">
              <a:buNone/>
              <a:defRPr/>
            </a:lvl4pPr>
            <a:lvl5pPr marL="1728938" indent="0" algn="ctr">
              <a:buNone/>
              <a:defRPr/>
            </a:lvl5pPr>
            <a:lvl6pPr marL="2161172" indent="0" algn="ctr">
              <a:buNone/>
              <a:defRPr/>
            </a:lvl6pPr>
            <a:lvl7pPr marL="2593406" indent="0" algn="ctr">
              <a:buNone/>
              <a:defRPr/>
            </a:lvl7pPr>
            <a:lvl8pPr marL="3025640" indent="0" algn="ctr">
              <a:buNone/>
              <a:defRPr/>
            </a:lvl8pPr>
            <a:lvl9pPr marL="3457874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5251" y="3143254"/>
            <a:ext cx="12001499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61" tIns="22425" rIns="56061" bIns="22425"/>
          <a:lstStyle/>
          <a:p>
            <a:pPr lvl="0"/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203200" y="6387149"/>
            <a:ext cx="12598400" cy="348941"/>
          </a:xfrm>
          <a:prstGeom prst="rect">
            <a:avLst/>
          </a:prstGeom>
          <a:noFill/>
        </p:spPr>
        <p:txBody>
          <a:bodyPr wrap="square" lIns="86486" tIns="43243" rIns="86486" bIns="43243" rtlCol="0">
            <a:spAutoFit/>
          </a:bodyPr>
          <a:lstStyle/>
          <a:p>
            <a:pPr algn="ctr"/>
            <a:r>
              <a:rPr lang="en-US" sz="85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This material is based upon work supported by the U.S. Department of Energy Office of Science under Cooperative Agreement DE-SC0000661, the State of Michigan and</a:t>
            </a:r>
            <a:r>
              <a:rPr lang="en-US" sz="850" kern="1200" baseline="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 Michigan </a:t>
            </a:r>
          </a:p>
          <a:p>
            <a:pPr algn="ctr"/>
            <a:r>
              <a:rPr lang="en-US" sz="850" kern="1200" baseline="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  State University. </a:t>
            </a:r>
            <a:r>
              <a:rPr lang="en-US" sz="85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Michigan State University operates FRIB as a DOE Office of Science National User Facility in support of the mission of the Office of Nuclear Physics.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015216" y="415239"/>
            <a:ext cx="3657600" cy="20999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71295"/>
            <a:ext cx="2133600" cy="204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723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3037" y="1320108"/>
            <a:ext cx="10486572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487207" y="3009306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11987896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1600" y="285756"/>
            <a:ext cx="11988800" cy="48577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sv-SE"/>
              <a:t>T. Konomi, ERL22, SRF/24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32576"/>
            <a:ext cx="12183897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212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3037" y="1320108"/>
            <a:ext cx="10486572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487207" y="3009306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11987896" cy="4266900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1600" y="285756"/>
            <a:ext cx="11988800" cy="48577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sv-SE"/>
              <a:t>T. Konomi, ERL22, SRF/24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5447409"/>
            <a:ext cx="12192000" cy="6858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0" y="6057009"/>
            <a:ext cx="1219200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5460114"/>
            <a:ext cx="12089496" cy="584200"/>
          </a:xfrm>
        </p:spPr>
        <p:txBody>
          <a:bodyPr anchor="ctr"/>
          <a:lstStyle>
            <a:lvl1pPr marL="137099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/>
              <a:t>Add takeaway message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32576"/>
            <a:ext cx="12183897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8975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93037" y="1320108"/>
            <a:ext cx="10486572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487207" y="3009306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2" y="281882"/>
            <a:ext cx="11988797" cy="48637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1" y="1067100"/>
            <a:ext cx="5897640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6192765" y="1071569"/>
            <a:ext cx="5897636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sv-SE"/>
              <a:t>T. Konomi, ERL22, SRF/24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4F88C639-55E7-4D97-AC8D-4B42A67367B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32576"/>
            <a:ext cx="12183897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666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93037" y="1320108"/>
            <a:ext cx="10486572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487207" y="3009306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81882"/>
            <a:ext cx="11988800" cy="48637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11988805" cy="243333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101600" y="3581401"/>
            <a:ext cx="11988805" cy="243333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sv-SE"/>
              <a:t>T. Konomi, ERL22, SRF/24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BCDB990A-6268-4898-A641-7F04AAB15EE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32576"/>
            <a:ext cx="12183897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4075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93037" y="1320108"/>
            <a:ext cx="10486572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487207" y="3009306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2" y="281882"/>
            <a:ext cx="11988797" cy="48637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1" y="1067100"/>
            <a:ext cx="5892800" cy="243333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6167374" y="1067100"/>
            <a:ext cx="5923033" cy="243333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101609" y="3581401"/>
            <a:ext cx="5892799" cy="243333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6167374" y="3581401"/>
            <a:ext cx="5923033" cy="243333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sv-SE"/>
              <a:t>T. Konomi, ERL22, SRF/24</a:t>
            </a:r>
            <a:endParaRPr lang="en-US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74887700-F8AD-4E75-9DA6-99EB4D2760D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32576"/>
            <a:ext cx="12183897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4876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93037" y="1320108"/>
            <a:ext cx="10486572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487207" y="3009306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81882"/>
            <a:ext cx="11988800" cy="48637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sv-SE"/>
              <a:t>T. Konomi, ERL22, SRF/24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32576"/>
            <a:ext cx="12183897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71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93037" y="1320108"/>
            <a:ext cx="10486572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487207" y="3009306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2" y="281882"/>
            <a:ext cx="11988797" cy="48637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1" y="1067100"/>
            <a:ext cx="5897640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6192765" y="1071569"/>
            <a:ext cx="5897636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sv-SE"/>
              <a:t>T. Konomi, ERL22, SRF/24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4F88C639-55E7-4D97-AC8D-4B42A67367B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32576"/>
            <a:ext cx="12183897" cy="7254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93037" y="1320108"/>
            <a:ext cx="10486572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487207" y="3009306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81882"/>
            <a:ext cx="11988800" cy="48637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sv-SE"/>
              <a:t>T. Konomi, ERL22, SRF/24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888FC917-2F4D-45AC-AA7A-EF80FFB23A8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1753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0070C0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070C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sv-SE"/>
              <a:t>T. Konomi, ERL22, SRF/24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, Slide </a:t>
            </a:r>
            <a:fld id="{D30A2C6D-39BC-4576-856C-8743CF76CC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9830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T. Konomi, ERL22, SRF/24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D30A2C6D-39BC-4576-856C-8743CF76CC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7750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T. Konomi, ERL22, SRF/24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D30A2C6D-39BC-4576-856C-8743CF76CC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4695DC0-B25D-409E-88A4-A1BE20F515B0}"/>
              </a:ext>
            </a:extLst>
          </p:cNvPr>
          <p:cNvCxnSpPr>
            <a:cxnSpLocks/>
          </p:cNvCxnSpPr>
          <p:nvPr/>
        </p:nvCxnSpPr>
        <p:spPr>
          <a:xfrm>
            <a:off x="-321408" y="5841048"/>
            <a:ext cx="4415888" cy="1265872"/>
          </a:xfrm>
          <a:prstGeom prst="line">
            <a:avLst/>
          </a:prstGeom>
          <a:ln w="190500">
            <a:solidFill>
              <a:srgbClr val="DD6430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ED52CC7-6EC4-44D5-8516-619929E75329}"/>
              </a:ext>
            </a:extLst>
          </p:cNvPr>
          <p:cNvCxnSpPr>
            <a:cxnSpLocks/>
          </p:cNvCxnSpPr>
          <p:nvPr/>
        </p:nvCxnSpPr>
        <p:spPr>
          <a:xfrm>
            <a:off x="-727808" y="6013768"/>
            <a:ext cx="4415888" cy="1265872"/>
          </a:xfrm>
          <a:prstGeom prst="line">
            <a:avLst/>
          </a:prstGeom>
          <a:ln w="190500">
            <a:solidFill>
              <a:srgbClr val="6C9BD2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87387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T. Konomi, ERL22, SRF/24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D30A2C6D-39BC-4576-856C-8743CF76CC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9994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T. Konomi, ERL22, SRF/24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D30A2C6D-39BC-4576-856C-8743CF76CC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0408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2672" y="268144"/>
            <a:ext cx="7661564" cy="71553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altLang="ja-JP" dirty="0"/>
              <a:t>T. Konomi, ERL22, SRF/24</a:t>
            </a:r>
            <a:endParaRPr lang="en-US" altLang="ja-JP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749280" y="6356350"/>
            <a:ext cx="1016000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D30A2C6D-39BC-4576-856C-8743CF76CC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3329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T. Konomi, ERL22, SRF/24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D30A2C6D-39BC-4576-856C-8743CF76CC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5416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T. Konomi, ERL22, SRF/24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D30A2C6D-39BC-4576-856C-8743CF76CC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2373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T. Konomi, ERL22, SRF/24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D30A2C6D-39BC-4576-856C-8743CF76CC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640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93037" y="1320108"/>
            <a:ext cx="10486572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487207" y="3009306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81882"/>
            <a:ext cx="11988800" cy="48637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11988805" cy="243333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101600" y="3581401"/>
            <a:ext cx="11988805" cy="243333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sv-SE"/>
              <a:t>T. Konomi, ERL22, SRF/24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BCDB990A-6268-4898-A641-7F04AAB15E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32576"/>
            <a:ext cx="12183897" cy="7254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T. Konomi, ERL22, SRF/24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D30A2C6D-39BC-4576-856C-8743CF76CC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6827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T. Konomi, ERL22, SRF/24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D30A2C6D-39BC-4576-856C-8743CF76CC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5799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032000" y="4071938"/>
            <a:ext cx="8128000" cy="1143000"/>
          </a:xfrm>
        </p:spPr>
        <p:txBody>
          <a:bodyPr/>
          <a:lstStyle>
            <a:lvl1pPr marL="0" indent="0" algn="ctr">
              <a:buNone/>
              <a:defRPr/>
            </a:lvl1pPr>
            <a:lvl2pPr marL="432235" indent="0" algn="ctr">
              <a:buNone/>
              <a:defRPr/>
            </a:lvl2pPr>
            <a:lvl3pPr marL="864469" indent="0" algn="ctr">
              <a:buNone/>
              <a:defRPr/>
            </a:lvl3pPr>
            <a:lvl4pPr marL="1296702" indent="0" algn="ctr">
              <a:buNone/>
              <a:defRPr/>
            </a:lvl4pPr>
            <a:lvl5pPr marL="1728938" indent="0" algn="ctr">
              <a:buNone/>
              <a:defRPr/>
            </a:lvl5pPr>
            <a:lvl6pPr marL="2161172" indent="0" algn="ctr">
              <a:buNone/>
              <a:defRPr/>
            </a:lvl6pPr>
            <a:lvl7pPr marL="2593406" indent="0" algn="ctr">
              <a:buNone/>
              <a:defRPr/>
            </a:lvl7pPr>
            <a:lvl8pPr marL="3025640" indent="0" algn="ctr">
              <a:buNone/>
              <a:defRPr/>
            </a:lvl8pPr>
            <a:lvl9pPr marL="3457874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5251" y="3143254"/>
            <a:ext cx="12001499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61" tIns="22425" rIns="56061" bIns="22425"/>
          <a:lstStyle/>
          <a:p>
            <a:pPr lvl="0"/>
            <a:r>
              <a:rPr lang="ja-JP" altLang="en-US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990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93037" y="1320108"/>
            <a:ext cx="10486572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487207" y="3009306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2" y="281882"/>
            <a:ext cx="11988797" cy="48637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1" y="1067100"/>
            <a:ext cx="5892800" cy="243333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6167374" y="1067100"/>
            <a:ext cx="5923033" cy="243333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101609" y="3581401"/>
            <a:ext cx="5892799" cy="243333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6167374" y="3581401"/>
            <a:ext cx="5923033" cy="243333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sv-SE"/>
              <a:t>T. Konomi, ERL22, SRF/24</a:t>
            </a:r>
            <a:endParaRPr lang="en-US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74887700-F8AD-4E75-9DA6-99EB4D2760D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32576"/>
            <a:ext cx="12183897" cy="7254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93037" y="1320108"/>
            <a:ext cx="10486572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487207" y="3009306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81882"/>
            <a:ext cx="11988800" cy="48637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sv-SE"/>
              <a:t>T. Konomi, ERL22, SRF/24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CF988859-7953-4624-98C4-717249B46A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32576"/>
            <a:ext cx="12183897" cy="7254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93037" y="1320108"/>
            <a:ext cx="10486572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487207" y="3009306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81882"/>
            <a:ext cx="11988800" cy="48637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sv-SE"/>
              <a:t>T. Konomi, ERL22, SRF/24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888FC917-2F4D-45AC-AA7A-EF80FFB23A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pt_bkg1.png"/>
          <p:cNvPicPr>
            <a:picLocks noChangeAspect="1"/>
          </p:cNvPicPr>
          <p:nvPr/>
        </p:nvPicPr>
        <p:blipFill>
          <a:blip r:embed="rId2" cstate="print"/>
          <a:srcRect t="2948"/>
          <a:stretch>
            <a:fillRect/>
          </a:stretch>
        </p:blipFill>
        <p:spPr bwMode="auto">
          <a:xfrm>
            <a:off x="94750" y="0"/>
            <a:ext cx="12002508" cy="6655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50699" y="1238250"/>
            <a:ext cx="9986635" cy="4539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6447" tIns="43223" rIns="86447" bIns="43223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sz="26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032000" y="4071938"/>
            <a:ext cx="8128000" cy="1143000"/>
          </a:xfrm>
        </p:spPr>
        <p:txBody>
          <a:bodyPr/>
          <a:lstStyle>
            <a:lvl1pPr marL="0" indent="0" algn="ctr">
              <a:buNone/>
              <a:defRPr/>
            </a:lvl1pPr>
            <a:lvl2pPr marL="432235" indent="0" algn="ctr">
              <a:buNone/>
              <a:defRPr/>
            </a:lvl2pPr>
            <a:lvl3pPr marL="864469" indent="0" algn="ctr">
              <a:buNone/>
              <a:defRPr/>
            </a:lvl3pPr>
            <a:lvl4pPr marL="1296702" indent="0" algn="ctr">
              <a:buNone/>
              <a:defRPr/>
            </a:lvl4pPr>
            <a:lvl5pPr marL="1728938" indent="0" algn="ctr">
              <a:buNone/>
              <a:defRPr/>
            </a:lvl5pPr>
            <a:lvl6pPr marL="2161172" indent="0" algn="ctr">
              <a:buNone/>
              <a:defRPr/>
            </a:lvl6pPr>
            <a:lvl7pPr marL="2593406" indent="0" algn="ctr">
              <a:buNone/>
              <a:defRPr/>
            </a:lvl7pPr>
            <a:lvl8pPr marL="3025640" indent="0" algn="ctr">
              <a:buNone/>
              <a:defRPr/>
            </a:lvl8pPr>
            <a:lvl9pPr marL="3457874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5251" y="3143254"/>
            <a:ext cx="12001499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61" tIns="22425" rIns="56061" bIns="22425"/>
          <a:lstStyle/>
          <a:p>
            <a:pPr lvl="0"/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203200" y="6387149"/>
            <a:ext cx="12598400" cy="348941"/>
          </a:xfrm>
          <a:prstGeom prst="rect">
            <a:avLst/>
          </a:prstGeom>
          <a:noFill/>
        </p:spPr>
        <p:txBody>
          <a:bodyPr wrap="square" lIns="86486" tIns="43243" rIns="86486" bIns="43243" rtlCol="0">
            <a:spAutoFit/>
          </a:bodyPr>
          <a:lstStyle/>
          <a:p>
            <a:pPr algn="ctr"/>
            <a:r>
              <a:rPr lang="en-US" sz="85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This material is based upon work supported by the U.S. Department of Energy Office of Science under Cooperative Agreement DE-SC0000661, the State of Michigan and</a:t>
            </a:r>
            <a:r>
              <a:rPr lang="en-US" sz="850" kern="1200" baseline="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 Michigan </a:t>
            </a:r>
          </a:p>
          <a:p>
            <a:pPr algn="ctr"/>
            <a:r>
              <a:rPr lang="en-US" sz="850" kern="1200" baseline="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  State University. </a:t>
            </a:r>
            <a:r>
              <a:rPr lang="en-US" sz="85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Michigan State University operates FRIB as a DOE Office of Science National User Facility in support of the mission of the Office of Nuclear Physics.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015216" y="415239"/>
            <a:ext cx="3657600" cy="20999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71295"/>
            <a:ext cx="2133600" cy="204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858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6.jpg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0795" y="75904"/>
            <a:ext cx="11990413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0795" y="1067100"/>
            <a:ext cx="11990413" cy="502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520907" y="6356450"/>
            <a:ext cx="5655095" cy="364628"/>
          </a:xfrm>
          <a:prstGeom prst="rect">
            <a:avLst/>
          </a:prstGeom>
        </p:spPr>
        <p:txBody>
          <a:bodyPr lIns="0" tIns="45712" rIns="0" bIns="45712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sv-SE"/>
              <a:t>T. Konomi, ERL22, SRF/24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176000" y="6356450"/>
            <a:ext cx="1016000" cy="364628"/>
          </a:xfrm>
          <a:prstGeom prst="rect">
            <a:avLst/>
          </a:prstGeom>
        </p:spPr>
        <p:txBody>
          <a:bodyPr vert="horz" wrap="square" lIns="0" tIns="45712" rIns="0" bIns="45712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00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, Slide </a:t>
            </a:r>
            <a:fld id="{D30A2C6D-39BC-4576-856C-8743CF76CC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4007" r:id="rId3"/>
    <p:sldLayoutId id="2147483992" r:id="rId4"/>
    <p:sldLayoutId id="2147483993" r:id="rId5"/>
    <p:sldLayoutId id="2147483994" r:id="rId6"/>
    <p:sldLayoutId id="2147483995" r:id="rId7"/>
    <p:sldLayoutId id="2147483996" r:id="rId8"/>
  </p:sldLayoutIdLst>
  <p:hf hdr="0" dt="0"/>
  <p:txStyles>
    <p:titleStyle>
      <a:lvl1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kumimoji="1"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kumimoji="1"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kumimoji="1"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kumimoji="1"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kumimoji="1"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036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kumimoji="1"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14074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kumimoji="1"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371109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kumimoji="1"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828148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kumimoji="1"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0178" indent="-180178" algn="l" defTabSz="803293" rtl="0" eaLnBrk="1" fontAlgn="base" hangingPunct="1">
        <a:lnSpc>
          <a:spcPct val="90000"/>
        </a:lnSpc>
        <a:spcBef>
          <a:spcPts val="1206"/>
        </a:spcBef>
        <a:spcAft>
          <a:spcPct val="0"/>
        </a:spcAft>
        <a:buSzPct val="100000"/>
        <a:buFont typeface="Wingdings" pitchFamily="2" charset="2"/>
        <a:buChar char="§"/>
        <a:defRPr kumimoji="1" sz="22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63359" indent="-151650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Arial" pitchFamily="34" charset="0"/>
        <a:buChar char="•"/>
        <a:defRPr kumimoji="1" sz="20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591584" indent="-160658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Lucida Grande" charset="0"/>
        <a:buChar char="»"/>
        <a:defRPr kumimoji="1"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28219" indent="-133632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kumimoji="1" sz="16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1002991" indent="-180178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kumimoji="1" sz="14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2223294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kumimoji="1" sz="13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680333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kumimoji="1" sz="13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137372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kumimoji="1" sz="13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594407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kumimoji="1" sz="13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07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6" algn="l" defTabSz="91407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4" algn="l" defTabSz="91407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09" algn="l" defTabSz="91407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8" algn="l" defTabSz="91407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6" algn="l" defTabSz="91407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24" algn="l" defTabSz="91407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60" algn="l" defTabSz="91407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6" algn="l" defTabSz="91407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0795" y="75904"/>
            <a:ext cx="11990413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0795" y="1067100"/>
            <a:ext cx="11990413" cy="502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520907" y="6356450"/>
            <a:ext cx="5655095" cy="364628"/>
          </a:xfrm>
          <a:prstGeom prst="rect">
            <a:avLst/>
          </a:prstGeom>
        </p:spPr>
        <p:txBody>
          <a:bodyPr lIns="0" tIns="45712" rIns="0" bIns="45712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sv-SE"/>
              <a:t>T. Konomi, ERL22, SRF/24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176000" y="6356450"/>
            <a:ext cx="1016000" cy="364628"/>
          </a:xfrm>
          <a:prstGeom prst="rect">
            <a:avLst/>
          </a:prstGeom>
        </p:spPr>
        <p:txBody>
          <a:bodyPr vert="horz" wrap="square" lIns="0" tIns="45712" rIns="0" bIns="45712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00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, Slide </a:t>
            </a:r>
            <a:fld id="{D30A2C6D-39BC-4576-856C-8743CF76CC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328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</p:sldLayoutIdLst>
  <p:hf hdr="0" dt="0"/>
  <p:txStyles>
    <p:titleStyle>
      <a:lvl1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kumimoji="1"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kumimoji="1"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kumimoji="1"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kumimoji="1"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kumimoji="1"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036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kumimoji="1"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14074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kumimoji="1"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371109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kumimoji="1"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828148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kumimoji="1"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0178" indent="-180178" algn="l" defTabSz="803293" rtl="0" eaLnBrk="1" fontAlgn="base" hangingPunct="1">
        <a:lnSpc>
          <a:spcPct val="90000"/>
        </a:lnSpc>
        <a:spcBef>
          <a:spcPts val="1206"/>
        </a:spcBef>
        <a:spcAft>
          <a:spcPct val="0"/>
        </a:spcAft>
        <a:buSzPct val="100000"/>
        <a:buFont typeface="Wingdings" pitchFamily="2" charset="2"/>
        <a:buChar char="§"/>
        <a:defRPr kumimoji="1" sz="22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63359" indent="-151650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Arial" pitchFamily="34" charset="0"/>
        <a:buChar char="•"/>
        <a:defRPr kumimoji="1" sz="20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591584" indent="-160658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Lucida Grande" charset="0"/>
        <a:buChar char="»"/>
        <a:defRPr kumimoji="1"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28219" indent="-133632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kumimoji="1" sz="16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1002991" indent="-180178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kumimoji="1" sz="14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2223294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kumimoji="1" sz="13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680333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kumimoji="1" sz="13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137372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kumimoji="1" sz="13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594407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kumimoji="1" sz="13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07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6" algn="l" defTabSz="91407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4" algn="l" defTabSz="91407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09" algn="l" defTabSz="91407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8" algn="l" defTabSz="91407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6" algn="l" defTabSz="91407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24" algn="l" defTabSz="91407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60" algn="l" defTabSz="91407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6" algn="l" defTabSz="91407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0795" y="75904"/>
            <a:ext cx="11990413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0795" y="1067100"/>
            <a:ext cx="11990413" cy="502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520907" y="6356450"/>
            <a:ext cx="5655095" cy="364628"/>
          </a:xfrm>
          <a:prstGeom prst="rect">
            <a:avLst/>
          </a:prstGeom>
        </p:spPr>
        <p:txBody>
          <a:bodyPr lIns="0" tIns="45712" rIns="0" bIns="45712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sv-SE"/>
              <a:t>T. Konomi, ERL22, SRF/24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176000" y="6356450"/>
            <a:ext cx="1016000" cy="364628"/>
          </a:xfrm>
          <a:prstGeom prst="rect">
            <a:avLst/>
          </a:prstGeom>
        </p:spPr>
        <p:txBody>
          <a:bodyPr vert="horz" wrap="square" lIns="0" tIns="45712" rIns="0" bIns="45712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00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, Slide </a:t>
            </a:r>
            <a:fld id="{D30A2C6D-39BC-4576-856C-8743CF76CC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682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  <p:sldLayoutId id="2147484019" r:id="rId2"/>
    <p:sldLayoutId id="2147484020" r:id="rId3"/>
    <p:sldLayoutId id="2147484021" r:id="rId4"/>
    <p:sldLayoutId id="2147484022" r:id="rId5"/>
    <p:sldLayoutId id="2147484023" r:id="rId6"/>
    <p:sldLayoutId id="2147484024" r:id="rId7"/>
    <p:sldLayoutId id="2147484025" r:id="rId8"/>
  </p:sldLayoutIdLst>
  <p:hf hdr="0" dt="0"/>
  <p:txStyles>
    <p:titleStyle>
      <a:lvl1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kumimoji="1"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kumimoji="1"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kumimoji="1"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kumimoji="1"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kumimoji="1"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036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kumimoji="1"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14074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kumimoji="1"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371109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kumimoji="1"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828148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kumimoji="1"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0178" indent="-180178" algn="l" defTabSz="803293" rtl="0" eaLnBrk="1" fontAlgn="base" hangingPunct="1">
        <a:lnSpc>
          <a:spcPct val="90000"/>
        </a:lnSpc>
        <a:spcBef>
          <a:spcPts val="1206"/>
        </a:spcBef>
        <a:spcAft>
          <a:spcPct val="0"/>
        </a:spcAft>
        <a:buSzPct val="100000"/>
        <a:buFont typeface="Wingdings" pitchFamily="2" charset="2"/>
        <a:buChar char="§"/>
        <a:defRPr kumimoji="1" sz="22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63359" indent="-151650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Arial" pitchFamily="34" charset="0"/>
        <a:buChar char="•"/>
        <a:defRPr kumimoji="1" sz="20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591584" indent="-160658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Lucida Grande" charset="0"/>
        <a:buChar char="»"/>
        <a:defRPr kumimoji="1"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28219" indent="-133632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kumimoji="1" sz="16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1002991" indent="-180178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kumimoji="1" sz="14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2223294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kumimoji="1" sz="13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680333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kumimoji="1" sz="13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137372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kumimoji="1" sz="13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594407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kumimoji="1" sz="13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07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6" algn="l" defTabSz="91407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4" algn="l" defTabSz="91407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09" algn="l" defTabSz="91407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8" algn="l" defTabSz="91407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6" algn="l" defTabSz="91407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24" algn="l" defTabSz="91407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60" algn="l" defTabSz="91407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6" algn="l" defTabSz="91407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0795" y="75904"/>
            <a:ext cx="11990413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0795" y="1067100"/>
            <a:ext cx="11990413" cy="502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520907" y="6356450"/>
            <a:ext cx="5655095" cy="364628"/>
          </a:xfrm>
          <a:prstGeom prst="rect">
            <a:avLst/>
          </a:prstGeom>
        </p:spPr>
        <p:txBody>
          <a:bodyPr lIns="0" tIns="45712" rIns="0" bIns="45712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sv-SE"/>
              <a:t>T. Konomi, ERL22, SRF/24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176000" y="6356450"/>
            <a:ext cx="1016000" cy="364628"/>
          </a:xfrm>
          <a:prstGeom prst="rect">
            <a:avLst/>
          </a:prstGeom>
        </p:spPr>
        <p:txBody>
          <a:bodyPr vert="horz" wrap="square" lIns="0" tIns="45712" rIns="0" bIns="45712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00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, Slide </a:t>
            </a:r>
            <a:fld id="{D30A2C6D-39BC-4576-856C-8743CF76CC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563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</p:sldLayoutIdLst>
  <p:hf hdr="0" dt="0"/>
  <p:txStyles>
    <p:titleStyle>
      <a:lvl1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kumimoji="1"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kumimoji="1"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kumimoji="1"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kumimoji="1"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kumimoji="1"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036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kumimoji="1"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14074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kumimoji="1"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371109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kumimoji="1"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828148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kumimoji="1"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0178" indent="-180178" algn="l" defTabSz="803293" rtl="0" eaLnBrk="1" fontAlgn="base" hangingPunct="1">
        <a:lnSpc>
          <a:spcPct val="90000"/>
        </a:lnSpc>
        <a:spcBef>
          <a:spcPts val="1206"/>
        </a:spcBef>
        <a:spcAft>
          <a:spcPct val="0"/>
        </a:spcAft>
        <a:buSzPct val="100000"/>
        <a:buFont typeface="Wingdings" pitchFamily="2" charset="2"/>
        <a:buChar char="§"/>
        <a:defRPr kumimoji="1" sz="22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63359" indent="-151650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Arial" pitchFamily="34" charset="0"/>
        <a:buChar char="•"/>
        <a:defRPr kumimoji="1" sz="20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591584" indent="-160658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Lucida Grande" charset="0"/>
        <a:buChar char="»"/>
        <a:defRPr kumimoji="1"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28219" indent="-133632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kumimoji="1" sz="16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1002991" indent="-180178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kumimoji="1" sz="14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2223294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kumimoji="1" sz="13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680333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kumimoji="1" sz="13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137372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kumimoji="1" sz="13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594407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kumimoji="1" sz="13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07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6" algn="l" defTabSz="91407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4" algn="l" defTabSz="91407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09" algn="l" defTabSz="91407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8" algn="l" defTabSz="91407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6" algn="l" defTabSz="91407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24" algn="l" defTabSz="91407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60" algn="l" defTabSz="91407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6" algn="l" defTabSz="91407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0795" y="75904"/>
            <a:ext cx="11990413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0795" y="1067100"/>
            <a:ext cx="11990413" cy="502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520907" y="6356450"/>
            <a:ext cx="5655095" cy="364628"/>
          </a:xfrm>
          <a:prstGeom prst="rect">
            <a:avLst/>
          </a:prstGeom>
        </p:spPr>
        <p:txBody>
          <a:bodyPr lIns="0" tIns="45712" rIns="0" bIns="45712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sv-SE"/>
              <a:t>T. Konomi, ERL22, SRF/24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176000" y="6356450"/>
            <a:ext cx="1016000" cy="364628"/>
          </a:xfrm>
          <a:prstGeom prst="rect">
            <a:avLst/>
          </a:prstGeom>
        </p:spPr>
        <p:txBody>
          <a:bodyPr vert="horz" wrap="square" lIns="0" tIns="45712" rIns="0" bIns="45712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00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, Slide </a:t>
            </a:r>
            <a:fld id="{D30A2C6D-39BC-4576-856C-8743CF76CC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962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</p:sldLayoutIdLst>
  <p:hf hdr="0" dt="0"/>
  <p:txStyles>
    <p:titleStyle>
      <a:lvl1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kumimoji="1"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kumimoji="1"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kumimoji="1"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kumimoji="1"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kumimoji="1"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036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kumimoji="1"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14074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kumimoji="1"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371109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kumimoji="1"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828148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kumimoji="1"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0178" indent="-180178" algn="l" defTabSz="803293" rtl="0" eaLnBrk="1" fontAlgn="base" hangingPunct="1">
        <a:lnSpc>
          <a:spcPct val="90000"/>
        </a:lnSpc>
        <a:spcBef>
          <a:spcPts val="1206"/>
        </a:spcBef>
        <a:spcAft>
          <a:spcPct val="0"/>
        </a:spcAft>
        <a:buSzPct val="100000"/>
        <a:buFont typeface="Wingdings" pitchFamily="2" charset="2"/>
        <a:buChar char="§"/>
        <a:defRPr kumimoji="1" sz="22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63359" indent="-151650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Arial" pitchFamily="34" charset="0"/>
        <a:buChar char="•"/>
        <a:defRPr kumimoji="1" sz="20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591584" indent="-160658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Lucida Grande" charset="0"/>
        <a:buChar char="»"/>
        <a:defRPr kumimoji="1"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28219" indent="-133632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kumimoji="1" sz="16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1002991" indent="-180178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kumimoji="1" sz="14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2223294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kumimoji="1" sz="13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680333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kumimoji="1" sz="13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137372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kumimoji="1" sz="13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594407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kumimoji="1" sz="13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07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6" algn="l" defTabSz="91407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4" algn="l" defTabSz="91407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09" algn="l" defTabSz="91407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8" algn="l" defTabSz="91407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6" algn="l" defTabSz="91407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24" algn="l" defTabSz="91407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60" algn="l" defTabSz="91407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6" algn="l" defTabSz="91407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0280" y="6356350"/>
            <a:ext cx="4693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sv-SE" dirty="0"/>
              <a:t>T. Konomi, ERL22, SRF/24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49280" y="6356350"/>
            <a:ext cx="916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, Slide </a:t>
            </a:r>
            <a:fld id="{D30A2C6D-39BC-4576-856C-8743CF76CC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Picture 7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69C8DE71-210D-4A86-AF36-B35607A0F63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88883" y="208809"/>
            <a:ext cx="1129833" cy="661613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D4981FC2-391A-47F3-A3BA-7A651411C53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501063" y="136525"/>
            <a:ext cx="2287820" cy="865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52A519-9CAA-44DF-8093-10C07AD7F8C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5803901"/>
            <a:ext cx="3586510" cy="10541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30708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3059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  <p:sldLayoutId id="2147484056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rgbClr val="0070C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rgbClr val="0070C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rgbClr val="0070C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rgbClr val="0070C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rgbClr val="0070C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image" Target="../media/image14.wmf"/><Relationship Id="rId7" Type="http://schemas.openxmlformats.org/officeDocument/2006/relationships/oleObject" Target="../embeddings/oleObject5.bin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2.wmf"/><Relationship Id="rId4" Type="http://schemas.openxmlformats.org/officeDocument/2006/relationships/oleObject" Target="../embeddings/oleObject7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7" Type="http://schemas.openxmlformats.org/officeDocument/2006/relationships/image" Target="../media/image25.png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4.wmf"/><Relationship Id="rId4" Type="http://schemas.openxmlformats.org/officeDocument/2006/relationships/oleObject" Target="../embeddings/oleObject9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27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image" Target="../media/image32.jpeg"/><Relationship Id="rId7" Type="http://schemas.openxmlformats.org/officeDocument/2006/relationships/image" Target="../media/image33.wm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6.x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33.png"/><Relationship Id="rId9" Type="http://schemas.openxmlformats.org/officeDocument/2006/relationships/image" Target="../media/image34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w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6.x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41.wmf"/><Relationship Id="rId9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5.wmf"/><Relationship Id="rId7" Type="http://schemas.openxmlformats.org/officeDocument/2006/relationships/image" Target="../media/image47.wmf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46.x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46.wmf"/><Relationship Id="rId4" Type="http://schemas.openxmlformats.org/officeDocument/2006/relationships/oleObject" Target="../embeddings/oleObject19.bin"/><Relationship Id="rId9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oleObject" Target="../embeddings/oleObject21.bin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51.wmf"/><Relationship Id="rId4" Type="http://schemas.openxmlformats.org/officeDocument/2006/relationships/oleObject" Target="../embeddings/oleObject22.bin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5.w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6.xml"/><Relationship Id="rId6" Type="http://schemas.openxmlformats.org/officeDocument/2006/relationships/oleObject" Target="../embeddings/oleObject24.bin"/><Relationship Id="rId5" Type="http://schemas.openxmlformats.org/officeDocument/2006/relationships/image" Target="../media/image54.wmf"/><Relationship Id="rId4" Type="http://schemas.openxmlformats.org/officeDocument/2006/relationships/oleObject" Target="../embeddings/oleObject23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58.wmf"/><Relationship Id="rId4" Type="http://schemas.openxmlformats.org/officeDocument/2006/relationships/oleObject" Target="../embeddings/oleObject25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字幕 1">
            <a:extLst>
              <a:ext uri="{FF2B5EF4-FFF2-40B4-BE49-F238E27FC236}">
                <a16:creationId xmlns:a16="http://schemas.microsoft.com/office/drawing/2014/main" id="{C94C17B4-EED8-CC2C-0EF4-D8AD0F2726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altLang="ja-JP" sz="4000" dirty="0"/>
              <a:t>October 4, 2022</a:t>
            </a:r>
            <a:endParaRPr lang="en-US" altLang="ja-JP" dirty="0"/>
          </a:p>
          <a:p>
            <a:pPr algn="ctr"/>
            <a:r>
              <a:rPr lang="en-US" altLang="ja-JP" sz="2800" u="sng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Taro Konomi*</a:t>
            </a:r>
            <a:r>
              <a:rPr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, Kensei Umemori, Hiroshi Sakai, Eiji Kako </a:t>
            </a:r>
            <a:r>
              <a:rPr kumimoji="1"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(KEK),</a:t>
            </a:r>
          </a:p>
          <a:p>
            <a:pPr algn="ctr"/>
            <a:r>
              <a:rPr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Tomoko Ota, Atsushi Miyamoto</a:t>
            </a:r>
            <a:r>
              <a:rPr kumimoji="1"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(Toshiba)</a:t>
            </a:r>
            <a:endParaRPr kumimoji="1" lang="ja-JP" altLang="en-US" sz="28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BE1B4447-8097-310E-B2EC-71F425C70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641" y="1970307"/>
            <a:ext cx="10998717" cy="1458693"/>
          </a:xfrm>
        </p:spPr>
        <p:txBody>
          <a:bodyPr>
            <a:noAutofit/>
          </a:bodyPr>
          <a:lstStyle/>
          <a:p>
            <a:r>
              <a:rPr kumimoji="1" lang="en-US" altLang="ja-JP" sz="4000" dirty="0"/>
              <a:t>Design of the 9-cell superconducting cavity for EUV light source accelerator</a:t>
            </a:r>
            <a:endParaRPr kumimoji="1" lang="ja-JP" altLang="en-US" sz="40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1047ECC-636B-FE0A-E22B-57C7AF28FF79}"/>
              </a:ext>
            </a:extLst>
          </p:cNvPr>
          <p:cNvSpPr txBox="1"/>
          <p:nvPr/>
        </p:nvSpPr>
        <p:spPr>
          <a:xfrm>
            <a:off x="3328864" y="6259418"/>
            <a:ext cx="50897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>
                <a:solidFill>
                  <a:srgbClr val="0070C0"/>
                </a:solidFill>
              </a:rPr>
              <a:t>*Current affiliation is Michigan State University (MSU) - FRIB. </a:t>
            </a:r>
            <a:endParaRPr kumimoji="1" lang="ja-JP" altLang="en-US" sz="1400" dirty="0">
              <a:solidFill>
                <a:srgbClr val="0070C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775DEE6-3644-7474-2401-C73E79BDE6F7}"/>
              </a:ext>
            </a:extLst>
          </p:cNvPr>
          <p:cNvSpPr txBox="1"/>
          <p:nvPr/>
        </p:nvSpPr>
        <p:spPr>
          <a:xfrm>
            <a:off x="4343400" y="209055"/>
            <a:ext cx="39934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solidFill>
                  <a:srgbClr val="0070C0"/>
                </a:solidFill>
              </a:rPr>
              <a:t>ERL2022, October 3-6, 2022, Cornell</a:t>
            </a:r>
          </a:p>
          <a:p>
            <a:pPr algn="l"/>
            <a:r>
              <a:rPr kumimoji="1" lang="en-US" altLang="ja-JP" dirty="0">
                <a:solidFill>
                  <a:srgbClr val="0070C0"/>
                </a:solidFill>
              </a:rPr>
              <a:t>SRF/24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952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BD7D9C-5F1E-5278-B851-3816CEEAA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End cell optimization method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F3B15CB2-1B75-4959-8206-9F65000F6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altLang="ja-JP"/>
              <a:t>T. Konomi, ERL22, SRF/24</a:t>
            </a:r>
            <a:endParaRPr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5C586F2-A86B-9AC4-0AAA-52F2CF277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D30A2C6D-39BC-4576-856C-8743CF76CCF1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graphicFrame>
        <p:nvGraphicFramePr>
          <p:cNvPr id="6" name="オブジェクト 5">
            <a:extLst>
              <a:ext uri="{FF2B5EF4-FFF2-40B4-BE49-F238E27FC236}">
                <a16:creationId xmlns:a16="http://schemas.microsoft.com/office/drawing/2014/main" id="{830CCC92-C059-3A25-3D1B-543DED59A7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6247670"/>
              </p:ext>
            </p:extLst>
          </p:nvPr>
        </p:nvGraphicFramePr>
        <p:xfrm>
          <a:off x="602672" y="1673525"/>
          <a:ext cx="4419996" cy="4139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KGPlot" r:id="rId2" imgW="5817108" imgH="5460492" progId="KGraph_Plot">
                  <p:embed/>
                </p:oleObj>
              </mc:Choice>
              <mc:Fallback>
                <p:oleObj name="KGPlot" r:id="rId2" imgW="5817108" imgH="5460492" progId="KGraph_Plot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672" y="1673525"/>
                        <a:ext cx="4419996" cy="413936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20E11A6-382D-418F-FEC2-EB05EEC82713}"/>
              </a:ext>
            </a:extLst>
          </p:cNvPr>
          <p:cNvSpPr txBox="1"/>
          <p:nvPr/>
        </p:nvSpPr>
        <p:spPr>
          <a:xfrm>
            <a:off x="422695" y="1143933"/>
            <a:ext cx="5348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solidFill>
                  <a:srgbClr val="0070C0"/>
                </a:solidFill>
              </a:rPr>
              <a:t>Low Frequency HOMs: TE111, TM110, and TM011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E88EC67-4260-11BB-A16C-02FEE2D8B5C8}"/>
              </a:ext>
            </a:extLst>
          </p:cNvPr>
          <p:cNvSpPr txBox="1"/>
          <p:nvPr/>
        </p:nvSpPr>
        <p:spPr>
          <a:xfrm>
            <a:off x="707699" y="5890449"/>
            <a:ext cx="441999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dirty="0"/>
              <a:t>Sweep end cell HOM frequency and tune to high impedance HOMs of center cell.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22217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B357C4-A087-9777-7AF0-A39AC819E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End cell tuning method (1)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C6265A72-FCD1-FA67-FDB4-82401A232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T. Konomi, ERL22, SRF/24</a:t>
            </a:r>
            <a:endParaRPr 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3D26463-5A14-EF60-CC1D-43933D84C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D30A2C6D-39BC-4576-856C-8743CF76CCF1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graphicFrame>
        <p:nvGraphicFramePr>
          <p:cNvPr id="5" name="オブジェクト 4">
            <a:extLst>
              <a:ext uri="{FF2B5EF4-FFF2-40B4-BE49-F238E27FC236}">
                <a16:creationId xmlns:a16="http://schemas.microsoft.com/office/drawing/2014/main" id="{AF668460-6F3D-B8B3-F8E3-D5BE595049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8492438"/>
              </p:ext>
            </p:extLst>
          </p:nvPr>
        </p:nvGraphicFramePr>
        <p:xfrm>
          <a:off x="7185122" y="1455747"/>
          <a:ext cx="2705085" cy="2386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KGPlot" r:id="rId2" imgW="5867280" imgH="5511600" progId="KGraph_Plot">
                  <p:embed/>
                </p:oleObj>
              </mc:Choice>
              <mc:Fallback>
                <p:oleObj name="KGPlot" r:id="rId2" imgW="5867280" imgH="5511600" progId="KGraph_Plot">
                  <p:embed/>
                  <p:pic>
                    <p:nvPicPr>
                      <p:cNvPr id="14" name="オブジェクト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85122" y="1455747"/>
                        <a:ext cx="2705085" cy="23868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図 5">
            <a:extLst>
              <a:ext uri="{FF2B5EF4-FFF2-40B4-BE49-F238E27FC236}">
                <a16:creationId xmlns:a16="http://schemas.microsoft.com/office/drawing/2014/main" id="{4E67F6EA-FE02-247D-5EDD-31F9A68EF0AA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1" r="50000" b="3973"/>
          <a:stretch/>
        </p:blipFill>
        <p:spPr bwMode="auto">
          <a:xfrm>
            <a:off x="4938367" y="4249041"/>
            <a:ext cx="4785888" cy="2608961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B026EDD-741C-0493-4466-C3BFBACE98B9}"/>
              </a:ext>
            </a:extLst>
          </p:cNvPr>
          <p:cNvSpPr txBox="1"/>
          <p:nvPr/>
        </p:nvSpPr>
        <p:spPr>
          <a:xfrm>
            <a:off x="704025" y="899528"/>
            <a:ext cx="6135013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End cell frequency was calculated by tuning curve method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.</a:t>
            </a:r>
            <a:endParaRPr kumimoji="1" lang="en-US" altLang="ja-JP" sz="16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94DC2DF-AF66-0DF9-B4B2-4EE5C75595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0" t="16945" b="33333"/>
          <a:stretch/>
        </p:blipFill>
        <p:spPr bwMode="auto">
          <a:xfrm>
            <a:off x="1663478" y="1425576"/>
            <a:ext cx="2844316" cy="1268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24B6707-C236-54A4-186A-D83EF1737C39}"/>
              </a:ext>
            </a:extLst>
          </p:cNvPr>
          <p:cNvSpPr txBox="1"/>
          <p:nvPr/>
        </p:nvSpPr>
        <p:spPr>
          <a:xfrm rot="5400000">
            <a:off x="3881446" y="1825740"/>
            <a:ext cx="961470" cy="461665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Electric</a:t>
            </a:r>
          </a:p>
          <a:p>
            <a:pPr algn="ctr"/>
            <a:r>
              <a:rPr kumimoji="1"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boundary</a:t>
            </a:r>
            <a:endParaRPr kumimoji="1" lang="ja-JP" altLang="en-US" sz="12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0BE3695-0A40-7F37-FAC4-BD2599D609C1}"/>
              </a:ext>
            </a:extLst>
          </p:cNvPr>
          <p:cNvSpPr txBox="1"/>
          <p:nvPr/>
        </p:nvSpPr>
        <p:spPr>
          <a:xfrm rot="16200000">
            <a:off x="1340489" y="1858502"/>
            <a:ext cx="1004854" cy="461665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Magnetic</a:t>
            </a:r>
            <a:r>
              <a:rPr kumimoji="1"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endParaRPr kumimoji="1" lang="en-US" altLang="ja-JP" sz="12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/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Boundary</a:t>
            </a:r>
            <a:endParaRPr kumimoji="1" lang="ja-JP" altLang="en-US" sz="12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B05BFE74-5E2E-07F7-5880-F1A5A34249C9}"/>
              </a:ext>
            </a:extLst>
          </p:cNvPr>
          <p:cNvCxnSpPr/>
          <p:nvPr/>
        </p:nvCxnSpPr>
        <p:spPr>
          <a:xfrm>
            <a:off x="2741876" y="2550780"/>
            <a:ext cx="1297867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AE7AA10-2954-44D8-7650-3202605E7AD9}"/>
              </a:ext>
            </a:extLst>
          </p:cNvPr>
          <p:cNvSpPr txBox="1"/>
          <p:nvPr/>
        </p:nvSpPr>
        <p:spPr>
          <a:xfrm>
            <a:off x="737109" y="3017393"/>
            <a:ext cx="41174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Imaginary short plane is magnetic boundary.</a:t>
            </a:r>
            <a:endParaRPr lang="ja-JP" altLang="en-US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⇒</a:t>
            </a:r>
            <a:r>
              <a:rPr lang="en-US" altLang="ja-JP" sz="1400" dirty="0">
                <a:latin typeface="Symbol" panose="05050102010706020507" pitchFamily="18" charset="2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End cell can be calculated only </a:t>
            </a:r>
            <a:r>
              <a:rPr lang="en-US" altLang="ja-JP" sz="1400" dirty="0">
                <a:latin typeface="Symbol" panose="05050102010706020507" pitchFamily="18" charset="2"/>
                <a:ea typeface="メイリオ" panose="020B0604030504040204" pitchFamily="50" charset="-128"/>
                <a:cs typeface="メイリオ" panose="020B0604030504040204" pitchFamily="50" charset="-128"/>
              </a:rPr>
              <a:t>p </a:t>
            </a:r>
            <a:r>
              <a: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mode.</a:t>
            </a:r>
            <a:endParaRPr kumimoji="1"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3" name="フリーフォーム 11">
            <a:extLst>
              <a:ext uri="{FF2B5EF4-FFF2-40B4-BE49-F238E27FC236}">
                <a16:creationId xmlns:a16="http://schemas.microsoft.com/office/drawing/2014/main" id="{567FD43E-C1FF-8312-CE4C-4A18579F4F98}"/>
              </a:ext>
            </a:extLst>
          </p:cNvPr>
          <p:cNvSpPr/>
          <p:nvPr/>
        </p:nvSpPr>
        <p:spPr>
          <a:xfrm>
            <a:off x="8283154" y="1686165"/>
            <a:ext cx="949001" cy="879602"/>
          </a:xfrm>
          <a:custGeom>
            <a:avLst/>
            <a:gdLst>
              <a:gd name="connsiteX0" fmla="*/ 0 w 1524000"/>
              <a:gd name="connsiteY0" fmla="*/ 0 h 1503680"/>
              <a:gd name="connsiteX1" fmla="*/ 294640 w 1524000"/>
              <a:gd name="connsiteY1" fmla="*/ 497840 h 1503680"/>
              <a:gd name="connsiteX2" fmla="*/ 568960 w 1524000"/>
              <a:gd name="connsiteY2" fmla="*/ 843280 h 1503680"/>
              <a:gd name="connsiteX3" fmla="*/ 914400 w 1524000"/>
              <a:gd name="connsiteY3" fmla="*/ 1168400 h 1503680"/>
              <a:gd name="connsiteX4" fmla="*/ 1361440 w 1524000"/>
              <a:gd name="connsiteY4" fmla="*/ 1432560 h 1503680"/>
              <a:gd name="connsiteX5" fmla="*/ 1524000 w 1524000"/>
              <a:gd name="connsiteY5" fmla="*/ 1503680 h 1503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4000" h="1503680">
                <a:moveTo>
                  <a:pt x="0" y="0"/>
                </a:moveTo>
                <a:cubicBezTo>
                  <a:pt x="99906" y="178646"/>
                  <a:pt x="199813" y="357293"/>
                  <a:pt x="294640" y="497840"/>
                </a:cubicBezTo>
                <a:cubicBezTo>
                  <a:pt x="389467" y="638387"/>
                  <a:pt x="465667" y="731520"/>
                  <a:pt x="568960" y="843280"/>
                </a:cubicBezTo>
                <a:cubicBezTo>
                  <a:pt x="672253" y="955040"/>
                  <a:pt x="782320" y="1070187"/>
                  <a:pt x="914400" y="1168400"/>
                </a:cubicBezTo>
                <a:cubicBezTo>
                  <a:pt x="1046480" y="1266613"/>
                  <a:pt x="1259840" y="1376680"/>
                  <a:pt x="1361440" y="1432560"/>
                </a:cubicBezTo>
                <a:cubicBezTo>
                  <a:pt x="1463040" y="1488440"/>
                  <a:pt x="1493520" y="1496060"/>
                  <a:pt x="1524000" y="1503680"/>
                </a:cubicBezTo>
              </a:path>
            </a:pathLst>
          </a:custGeom>
          <a:noFill/>
          <a:ln w="190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D9B54084-B6DD-0845-CC22-8827BD983D39}"/>
              </a:ext>
            </a:extLst>
          </p:cNvPr>
          <p:cNvCxnSpPr/>
          <p:nvPr/>
        </p:nvCxnSpPr>
        <p:spPr>
          <a:xfrm>
            <a:off x="8751264" y="1636860"/>
            <a:ext cx="0" cy="1694748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182B0E1-3156-84D4-5DA9-5F404208F573}"/>
              </a:ext>
            </a:extLst>
          </p:cNvPr>
          <p:cNvSpPr txBox="1"/>
          <p:nvPr/>
        </p:nvSpPr>
        <p:spPr>
          <a:xfrm>
            <a:off x="8916626" y="2833800"/>
            <a:ext cx="135180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>
                <a:solidFill>
                  <a:srgbClr val="FF0000"/>
                </a:solidFill>
              </a:rPr>
              <a:t>Cavity resonance</a:t>
            </a:r>
            <a:endParaRPr kumimoji="1" lang="ja-JP" altLang="en-US" sz="1200" b="1" dirty="0">
              <a:solidFill>
                <a:srgbClr val="FF0000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EAF2239-2C83-5070-521F-764FF0DBE42E}"/>
              </a:ext>
            </a:extLst>
          </p:cNvPr>
          <p:cNvSpPr txBox="1"/>
          <p:nvPr/>
        </p:nvSpPr>
        <p:spPr>
          <a:xfrm>
            <a:off x="8832470" y="1880002"/>
            <a:ext cx="1579980" cy="263395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noAutofit/>
          </a:bodyPr>
          <a:lstStyle/>
          <a:p>
            <a:r>
              <a:rPr kumimoji="1" lang="en-US" altLang="ja-JP" sz="1200" b="1" dirty="0">
                <a:solidFill>
                  <a:srgbClr val="00B050"/>
                </a:solidFill>
              </a:rPr>
              <a:t>Beam pipe resonance</a:t>
            </a:r>
            <a:endParaRPr kumimoji="1" lang="ja-JP" altLang="en-US" sz="1200" b="1" dirty="0">
              <a:solidFill>
                <a:srgbClr val="00B050"/>
              </a:solidFill>
            </a:endParaRPr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72BB1DEB-B624-3090-FC86-F903B83DE423}"/>
              </a:ext>
            </a:extLst>
          </p:cNvPr>
          <p:cNvCxnSpPr>
            <a:stCxn id="15" idx="1"/>
          </p:cNvCxnSpPr>
          <p:nvPr/>
        </p:nvCxnSpPr>
        <p:spPr>
          <a:xfrm flipH="1" flipV="1">
            <a:off x="8748314" y="2939660"/>
            <a:ext cx="168312" cy="1249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2CACF5AB-6A48-F581-7F33-710EFC2EDC7E}"/>
              </a:ext>
            </a:extLst>
          </p:cNvPr>
          <p:cNvCxnSpPr/>
          <p:nvPr/>
        </p:nvCxnSpPr>
        <p:spPr>
          <a:xfrm flipH="1">
            <a:off x="8955487" y="2078343"/>
            <a:ext cx="267326" cy="28127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960E170D-2058-B5FE-C536-C493938789C2}"/>
              </a:ext>
            </a:extLst>
          </p:cNvPr>
          <p:cNvSpPr txBox="1"/>
          <p:nvPr/>
        </p:nvSpPr>
        <p:spPr>
          <a:xfrm>
            <a:off x="488375" y="3551267"/>
            <a:ext cx="5607625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TM010,TE111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,</a:t>
            </a:r>
            <a:r>
              <a:rPr kumimoji="1"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TM110,TM011 response.</a:t>
            </a:r>
            <a:endParaRPr lang="en-US" altLang="ja-JP" sz="16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Cell length and iris diameter have the major effect.</a:t>
            </a: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06CA72DB-831A-1B1C-52CC-86B31ECF3A08}"/>
              </a:ext>
            </a:extLst>
          </p:cNvPr>
          <p:cNvGrpSpPr/>
          <p:nvPr/>
        </p:nvGrpSpPr>
        <p:grpSpPr>
          <a:xfrm>
            <a:off x="1780973" y="4144823"/>
            <a:ext cx="2705116" cy="2588566"/>
            <a:chOff x="10290" y="971099"/>
            <a:chExt cx="3280973" cy="3610549"/>
          </a:xfrm>
        </p:grpSpPr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253C8EEC-ABD5-6996-AF18-676210A0A4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67" t="18910" r="38941" b="19670"/>
            <a:stretch/>
          </p:blipFill>
          <p:spPr bwMode="auto">
            <a:xfrm>
              <a:off x="307020" y="971099"/>
              <a:ext cx="2977534" cy="3610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円/楕円 25">
              <a:extLst>
                <a:ext uri="{FF2B5EF4-FFF2-40B4-BE49-F238E27FC236}">
                  <a16:creationId xmlns:a16="http://schemas.microsoft.com/office/drawing/2014/main" id="{962F4DB4-CE73-8863-7776-57D191CBFDC6}"/>
                </a:ext>
              </a:extLst>
            </p:cNvPr>
            <p:cNvSpPr/>
            <p:nvPr/>
          </p:nvSpPr>
          <p:spPr>
            <a:xfrm>
              <a:off x="10290" y="1069908"/>
              <a:ext cx="1069322" cy="1314976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cxnSp>
          <p:nvCxnSpPr>
            <p:cNvPr id="23" name="直線矢印コネクタ 22">
              <a:extLst>
                <a:ext uri="{FF2B5EF4-FFF2-40B4-BE49-F238E27FC236}">
                  <a16:creationId xmlns:a16="http://schemas.microsoft.com/office/drawing/2014/main" id="{4648A88F-4752-408D-2A86-570ECCDAA622}"/>
                </a:ext>
              </a:extLst>
            </p:cNvPr>
            <p:cNvCxnSpPr/>
            <p:nvPr/>
          </p:nvCxnSpPr>
          <p:spPr>
            <a:xfrm>
              <a:off x="525493" y="2775628"/>
              <a:ext cx="861576" cy="745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矢印コネクタ 23">
              <a:extLst>
                <a:ext uri="{FF2B5EF4-FFF2-40B4-BE49-F238E27FC236}">
                  <a16:creationId xmlns:a16="http://schemas.microsoft.com/office/drawing/2014/main" id="{0845CBE6-D056-48E8-8964-3484CD6FA80F}"/>
                </a:ext>
              </a:extLst>
            </p:cNvPr>
            <p:cNvCxnSpPr/>
            <p:nvPr/>
          </p:nvCxnSpPr>
          <p:spPr>
            <a:xfrm>
              <a:off x="544951" y="1646074"/>
              <a:ext cx="484156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矢印コネクタ 24">
              <a:extLst>
                <a:ext uri="{FF2B5EF4-FFF2-40B4-BE49-F238E27FC236}">
                  <a16:creationId xmlns:a16="http://schemas.microsoft.com/office/drawing/2014/main" id="{4D5C20AC-B976-A205-36C7-8A2BA2DB79BB}"/>
                </a:ext>
              </a:extLst>
            </p:cNvPr>
            <p:cNvCxnSpPr/>
            <p:nvPr/>
          </p:nvCxnSpPr>
          <p:spPr>
            <a:xfrm flipV="1">
              <a:off x="544951" y="1069908"/>
              <a:ext cx="0" cy="555324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39F24241-77F0-5043-160D-F40880C836AD}"/>
                </a:ext>
              </a:extLst>
            </p:cNvPr>
            <p:cNvSpPr txBox="1"/>
            <p:nvPr/>
          </p:nvSpPr>
          <p:spPr>
            <a:xfrm>
              <a:off x="259830" y="1233369"/>
              <a:ext cx="265663" cy="22840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noAutofit/>
            </a:bodyPr>
            <a:lstStyle/>
            <a:p>
              <a:r>
                <a:rPr lang="en-US" altLang="ja-JP" sz="1200" b="1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B2</a:t>
              </a:r>
              <a:endParaRPr kumimoji="1" lang="ja-JP" altLang="en-US" sz="1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44CEA15C-5B23-9965-4DBB-42380E48C1AD}"/>
                </a:ext>
              </a:extLst>
            </p:cNvPr>
            <p:cNvSpPr txBox="1"/>
            <p:nvPr/>
          </p:nvSpPr>
          <p:spPr>
            <a:xfrm>
              <a:off x="654198" y="1700808"/>
              <a:ext cx="225170" cy="27124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noAutofit/>
            </a:bodyPr>
            <a:lstStyle/>
            <a:p>
              <a:r>
                <a:rPr lang="en-US" altLang="ja-JP" sz="1200" b="1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A2</a:t>
              </a:r>
              <a:endParaRPr kumimoji="1" lang="ja-JP" altLang="en-US" sz="1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cxnSp>
          <p:nvCxnSpPr>
            <p:cNvPr id="28" name="直線矢印コネクタ 27">
              <a:extLst>
                <a:ext uri="{FF2B5EF4-FFF2-40B4-BE49-F238E27FC236}">
                  <a16:creationId xmlns:a16="http://schemas.microsoft.com/office/drawing/2014/main" id="{DB35DDA1-D59E-4035-6E06-173725E73D27}"/>
                </a:ext>
              </a:extLst>
            </p:cNvPr>
            <p:cNvCxnSpPr/>
            <p:nvPr/>
          </p:nvCxnSpPr>
          <p:spPr>
            <a:xfrm>
              <a:off x="1289419" y="2134761"/>
              <a:ext cx="0" cy="669321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7314890E-6EBE-E2FA-F73A-45F5928F08BC}"/>
                </a:ext>
              </a:extLst>
            </p:cNvPr>
            <p:cNvSpPr txBox="1"/>
            <p:nvPr/>
          </p:nvSpPr>
          <p:spPr>
            <a:xfrm>
              <a:off x="1008050" y="2302145"/>
              <a:ext cx="201012" cy="19774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noAutofit/>
            </a:bodyPr>
            <a:lstStyle/>
            <a:p>
              <a:r>
                <a:rPr lang="en-US" altLang="ja-JP" sz="1200" b="1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R1</a:t>
              </a:r>
              <a:endParaRPr kumimoji="1" lang="ja-JP" altLang="en-US" sz="1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2C8F5A21-C315-B4C6-7A54-F30AC1461A1F}"/>
                </a:ext>
              </a:extLst>
            </p:cNvPr>
            <p:cNvSpPr txBox="1"/>
            <p:nvPr/>
          </p:nvSpPr>
          <p:spPr>
            <a:xfrm>
              <a:off x="554563" y="3573016"/>
              <a:ext cx="201013" cy="25331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noAutofit/>
            </a:bodyPr>
            <a:lstStyle/>
            <a:p>
              <a:r>
                <a:rPr lang="en-US" altLang="ja-JP" sz="1200" b="1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R2</a:t>
              </a:r>
              <a:endParaRPr kumimoji="1" lang="ja-JP" altLang="en-US" sz="1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cxnSp>
          <p:nvCxnSpPr>
            <p:cNvPr id="31" name="直線矢印コネクタ 30">
              <a:extLst>
                <a:ext uri="{FF2B5EF4-FFF2-40B4-BE49-F238E27FC236}">
                  <a16:creationId xmlns:a16="http://schemas.microsoft.com/office/drawing/2014/main" id="{52815D20-8F5D-78F7-CF49-33D8C2804CF9}"/>
                </a:ext>
              </a:extLst>
            </p:cNvPr>
            <p:cNvCxnSpPr/>
            <p:nvPr/>
          </p:nvCxnSpPr>
          <p:spPr>
            <a:xfrm>
              <a:off x="395536" y="2868597"/>
              <a:ext cx="0" cy="1604997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7DFAE714-63A4-8762-D140-BE045B797144}"/>
                </a:ext>
              </a:extLst>
            </p:cNvPr>
            <p:cNvSpPr txBox="1"/>
            <p:nvPr/>
          </p:nvSpPr>
          <p:spPr>
            <a:xfrm>
              <a:off x="709047" y="2804082"/>
              <a:ext cx="449199" cy="27159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noAutofit/>
            </a:bodyPr>
            <a:lstStyle/>
            <a:p>
              <a:r>
                <a:rPr kumimoji="1" lang="en-US" altLang="ja-JP" sz="1200" b="1" dirty="0" err="1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xlen</a:t>
              </a:r>
              <a:endParaRPr kumimoji="1" lang="ja-JP" altLang="en-US" sz="1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cxnSp>
          <p:nvCxnSpPr>
            <p:cNvPr id="33" name="直線矢印コネクタ 32">
              <a:extLst>
                <a:ext uri="{FF2B5EF4-FFF2-40B4-BE49-F238E27FC236}">
                  <a16:creationId xmlns:a16="http://schemas.microsoft.com/office/drawing/2014/main" id="{F8759E97-7E48-470F-230A-D13D302B1DF4}"/>
                </a:ext>
              </a:extLst>
            </p:cNvPr>
            <p:cNvCxnSpPr/>
            <p:nvPr/>
          </p:nvCxnSpPr>
          <p:spPr>
            <a:xfrm flipH="1">
              <a:off x="1475656" y="1425499"/>
              <a:ext cx="320131" cy="32955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9494208D-21AA-D10C-7CDE-678838216D38}"/>
                </a:ext>
              </a:extLst>
            </p:cNvPr>
            <p:cNvSpPr txBox="1"/>
            <p:nvPr/>
          </p:nvSpPr>
          <p:spPr>
            <a:xfrm>
              <a:off x="1416736" y="1116462"/>
              <a:ext cx="1740488" cy="38636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12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Cavity side circle</a:t>
              </a:r>
              <a:endParaRPr kumimoji="1"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5" name="円/楕円 40">
              <a:extLst>
                <a:ext uri="{FF2B5EF4-FFF2-40B4-BE49-F238E27FC236}">
                  <a16:creationId xmlns:a16="http://schemas.microsoft.com/office/drawing/2014/main" id="{1C3A358E-F3E3-4ED4-120B-E51A0741CA1A}"/>
                </a:ext>
              </a:extLst>
            </p:cNvPr>
            <p:cNvSpPr/>
            <p:nvPr/>
          </p:nvSpPr>
          <p:spPr>
            <a:xfrm>
              <a:off x="1131395" y="1682759"/>
              <a:ext cx="344261" cy="422832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8A4752AE-E828-D261-90FE-12441A1EEE0C}"/>
                </a:ext>
              </a:extLst>
            </p:cNvPr>
            <p:cNvSpPr txBox="1"/>
            <p:nvPr/>
          </p:nvSpPr>
          <p:spPr>
            <a:xfrm>
              <a:off x="1430506" y="1933618"/>
              <a:ext cx="225170" cy="27124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noAutofit/>
            </a:bodyPr>
            <a:lstStyle/>
            <a:p>
              <a:r>
                <a:rPr lang="en-US" altLang="ja-JP" sz="1200" b="1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A1</a:t>
              </a:r>
              <a:endParaRPr kumimoji="1" lang="ja-JP" altLang="en-US" sz="1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cxnSp>
          <p:nvCxnSpPr>
            <p:cNvPr id="37" name="直線矢印コネクタ 36">
              <a:extLst>
                <a:ext uri="{FF2B5EF4-FFF2-40B4-BE49-F238E27FC236}">
                  <a16:creationId xmlns:a16="http://schemas.microsoft.com/office/drawing/2014/main" id="{9F08FA1F-A3C9-FADA-9EA3-F6679AAC9429}"/>
                </a:ext>
              </a:extLst>
            </p:cNvPr>
            <p:cNvCxnSpPr/>
            <p:nvPr/>
          </p:nvCxnSpPr>
          <p:spPr>
            <a:xfrm>
              <a:off x="1298880" y="1894175"/>
              <a:ext cx="200774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矢印コネクタ 37">
              <a:extLst>
                <a:ext uri="{FF2B5EF4-FFF2-40B4-BE49-F238E27FC236}">
                  <a16:creationId xmlns:a16="http://schemas.microsoft.com/office/drawing/2014/main" id="{840FC40E-C58D-9788-0A40-FB5D667D4C71}"/>
                </a:ext>
              </a:extLst>
            </p:cNvPr>
            <p:cNvCxnSpPr/>
            <p:nvPr/>
          </p:nvCxnSpPr>
          <p:spPr>
            <a:xfrm flipV="1">
              <a:off x="1303525" y="1651541"/>
              <a:ext cx="5266" cy="28291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87F8C858-A8C2-B811-7D79-32098CCE6589}"/>
                </a:ext>
              </a:extLst>
            </p:cNvPr>
            <p:cNvSpPr txBox="1"/>
            <p:nvPr/>
          </p:nvSpPr>
          <p:spPr>
            <a:xfrm>
              <a:off x="1205336" y="1411513"/>
              <a:ext cx="225170" cy="27124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noAutofit/>
            </a:bodyPr>
            <a:lstStyle/>
            <a:p>
              <a:r>
                <a:rPr lang="en-US" altLang="ja-JP" sz="1200" b="1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B1</a:t>
              </a:r>
              <a:endParaRPr kumimoji="1" lang="ja-JP" altLang="en-US" sz="1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0" name="円/楕円 45">
              <a:extLst>
                <a:ext uri="{FF2B5EF4-FFF2-40B4-BE49-F238E27FC236}">
                  <a16:creationId xmlns:a16="http://schemas.microsoft.com/office/drawing/2014/main" id="{157D6CB7-AFFE-80AA-B3A7-D85B48888AF4}"/>
                </a:ext>
              </a:extLst>
            </p:cNvPr>
            <p:cNvSpPr/>
            <p:nvPr/>
          </p:nvSpPr>
          <p:spPr>
            <a:xfrm>
              <a:off x="1224427" y="3420237"/>
              <a:ext cx="344261" cy="422832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F9528334-9C88-0F1B-F459-C09C434203AC}"/>
                </a:ext>
              </a:extLst>
            </p:cNvPr>
            <p:cNvSpPr txBox="1"/>
            <p:nvPr/>
          </p:nvSpPr>
          <p:spPr>
            <a:xfrm>
              <a:off x="1523538" y="3671096"/>
              <a:ext cx="225170" cy="27124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noAutofit/>
            </a:bodyPr>
            <a:lstStyle/>
            <a:p>
              <a:r>
                <a:rPr lang="en-US" altLang="ja-JP" sz="1200" b="1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A3</a:t>
              </a:r>
              <a:endParaRPr kumimoji="1" lang="ja-JP" altLang="en-US" sz="1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cxnSp>
          <p:nvCxnSpPr>
            <p:cNvPr id="42" name="直線矢印コネクタ 41">
              <a:extLst>
                <a:ext uri="{FF2B5EF4-FFF2-40B4-BE49-F238E27FC236}">
                  <a16:creationId xmlns:a16="http://schemas.microsoft.com/office/drawing/2014/main" id="{1FC14DD7-2519-5EDE-476F-247272E87DD5}"/>
                </a:ext>
              </a:extLst>
            </p:cNvPr>
            <p:cNvCxnSpPr/>
            <p:nvPr/>
          </p:nvCxnSpPr>
          <p:spPr>
            <a:xfrm>
              <a:off x="1391912" y="3631653"/>
              <a:ext cx="200774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矢印コネクタ 42">
              <a:extLst>
                <a:ext uri="{FF2B5EF4-FFF2-40B4-BE49-F238E27FC236}">
                  <a16:creationId xmlns:a16="http://schemas.microsoft.com/office/drawing/2014/main" id="{648A9467-1C07-B7CF-8F15-EF781AC64E1D}"/>
                </a:ext>
              </a:extLst>
            </p:cNvPr>
            <p:cNvCxnSpPr/>
            <p:nvPr/>
          </p:nvCxnSpPr>
          <p:spPr>
            <a:xfrm flipV="1">
              <a:off x="1396557" y="3389019"/>
              <a:ext cx="5266" cy="28291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D7020A16-46B4-0F10-C9F6-C4BB2CEFF7F8}"/>
                </a:ext>
              </a:extLst>
            </p:cNvPr>
            <p:cNvSpPr txBox="1"/>
            <p:nvPr/>
          </p:nvSpPr>
          <p:spPr>
            <a:xfrm>
              <a:off x="1298368" y="3148991"/>
              <a:ext cx="225170" cy="27124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noAutofit/>
            </a:bodyPr>
            <a:lstStyle/>
            <a:p>
              <a:r>
                <a:rPr lang="en-US" altLang="ja-JP" sz="1200" b="1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B3</a:t>
              </a:r>
              <a:endParaRPr kumimoji="1" lang="ja-JP" altLang="en-US" sz="1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558853B3-53CB-9646-3328-06CFF4B14986}"/>
                </a:ext>
              </a:extLst>
            </p:cNvPr>
            <p:cNvSpPr txBox="1"/>
            <p:nvPr/>
          </p:nvSpPr>
          <p:spPr>
            <a:xfrm>
              <a:off x="1146371" y="4049142"/>
              <a:ext cx="2144892" cy="38636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12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Beam pipe side circle</a:t>
              </a:r>
              <a:endParaRPr kumimoji="1"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cxnSp>
          <p:nvCxnSpPr>
            <p:cNvPr id="46" name="直線矢印コネクタ 45">
              <a:extLst>
                <a:ext uri="{FF2B5EF4-FFF2-40B4-BE49-F238E27FC236}">
                  <a16:creationId xmlns:a16="http://schemas.microsoft.com/office/drawing/2014/main" id="{300D6E78-7FC7-095F-5B2C-1F14BE2668B0}"/>
                </a:ext>
              </a:extLst>
            </p:cNvPr>
            <p:cNvCxnSpPr/>
            <p:nvPr/>
          </p:nvCxnSpPr>
          <p:spPr>
            <a:xfrm flipH="1" flipV="1">
              <a:off x="1355307" y="3806720"/>
              <a:ext cx="93032" cy="24242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E2E0A539-5EFE-2652-9A1F-16FE2C248B6C}"/>
              </a:ext>
            </a:extLst>
          </p:cNvPr>
          <p:cNvSpPr txBox="1"/>
          <p:nvPr/>
        </p:nvSpPr>
        <p:spPr>
          <a:xfrm>
            <a:off x="6270780" y="4260844"/>
            <a:ext cx="17684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l-GR" altLang="ja-JP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Φ</a:t>
            </a:r>
            <a:r>
              <a:rPr kumimoji="1"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110 BP side cell</a:t>
            </a:r>
            <a:endParaRPr kumimoji="1" lang="ja-JP" altLang="en-US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graphicFrame>
        <p:nvGraphicFramePr>
          <p:cNvPr id="48" name="オブジェクト 47">
            <a:extLst>
              <a:ext uri="{FF2B5EF4-FFF2-40B4-BE49-F238E27FC236}">
                <a16:creationId xmlns:a16="http://schemas.microsoft.com/office/drawing/2014/main" id="{681163C8-9557-DA7E-3420-47616A61EE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5673201"/>
              </p:ext>
            </p:extLst>
          </p:nvPr>
        </p:nvGraphicFramePr>
        <p:xfrm>
          <a:off x="4679968" y="1347020"/>
          <a:ext cx="1992809" cy="19079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KGPlot" r:id="rId7" imgW="5867280" imgH="5613120" progId="KGraph_Plot">
                  <p:embed/>
                </p:oleObj>
              </mc:Choice>
              <mc:Fallback>
                <p:oleObj name="KGPlot" r:id="rId7" imgW="5867280" imgH="5613120" progId="KGraph_Plot">
                  <p:embed/>
                  <p:pic>
                    <p:nvPicPr>
                      <p:cNvPr id="55" name="オブジェクト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9968" y="1347020"/>
                        <a:ext cx="1992809" cy="19079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9E2D3F4C-0416-49E2-A834-EF3EAA5B70FC}"/>
              </a:ext>
            </a:extLst>
          </p:cNvPr>
          <p:cNvSpPr/>
          <p:nvPr/>
        </p:nvSpPr>
        <p:spPr>
          <a:xfrm>
            <a:off x="5161479" y="1412427"/>
            <a:ext cx="324036" cy="15598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フリーフォーム 56">
            <a:extLst>
              <a:ext uri="{FF2B5EF4-FFF2-40B4-BE49-F238E27FC236}">
                <a16:creationId xmlns:a16="http://schemas.microsoft.com/office/drawing/2014/main" id="{42D55D7E-DC8C-1380-B333-0142DA2F94DD}"/>
              </a:ext>
            </a:extLst>
          </p:cNvPr>
          <p:cNvSpPr/>
          <p:nvPr/>
        </p:nvSpPr>
        <p:spPr>
          <a:xfrm>
            <a:off x="5469002" y="1521050"/>
            <a:ext cx="1881879" cy="541113"/>
          </a:xfrm>
          <a:custGeom>
            <a:avLst/>
            <a:gdLst>
              <a:gd name="connsiteX0" fmla="*/ 0 w 1355075"/>
              <a:gd name="connsiteY0" fmla="*/ 541113 h 541113"/>
              <a:gd name="connsiteX1" fmla="*/ 1068636 w 1355075"/>
              <a:gd name="connsiteY1" fmla="*/ 12304 h 541113"/>
              <a:gd name="connsiteX2" fmla="*/ 1355075 w 1355075"/>
              <a:gd name="connsiteY2" fmla="*/ 188574 h 541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55075" h="541113">
                <a:moveTo>
                  <a:pt x="0" y="541113"/>
                </a:moveTo>
                <a:cubicBezTo>
                  <a:pt x="421395" y="306086"/>
                  <a:pt x="842790" y="71060"/>
                  <a:pt x="1068636" y="12304"/>
                </a:cubicBezTo>
                <a:cubicBezTo>
                  <a:pt x="1294482" y="-46452"/>
                  <a:pt x="1277957" y="120637"/>
                  <a:pt x="1355075" y="188574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301466BB-8971-3016-55F8-7355F16B93FD}"/>
              </a:ext>
            </a:extLst>
          </p:cNvPr>
          <p:cNvSpPr txBox="1"/>
          <p:nvPr/>
        </p:nvSpPr>
        <p:spPr>
          <a:xfrm>
            <a:off x="6630629" y="1243150"/>
            <a:ext cx="752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Zoom</a:t>
            </a:r>
            <a:endParaRPr kumimoji="1" lang="ja-JP" altLang="en-US" sz="16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68ABE0D0-E11A-8986-22CC-A3445E8FCCC7}"/>
              </a:ext>
            </a:extLst>
          </p:cNvPr>
          <p:cNvSpPr txBox="1"/>
          <p:nvPr/>
        </p:nvSpPr>
        <p:spPr>
          <a:xfrm>
            <a:off x="2209043" y="2691252"/>
            <a:ext cx="24513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Change the beam pipe length </a:t>
            </a:r>
            <a:endParaRPr kumimoji="1" lang="ja-JP" altLang="en-US" sz="12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B6D249D6-662E-8C8A-F33C-B7DFCCFF767E}"/>
              </a:ext>
            </a:extLst>
          </p:cNvPr>
          <p:cNvSpPr/>
          <p:nvPr/>
        </p:nvSpPr>
        <p:spPr>
          <a:xfrm>
            <a:off x="5564038" y="6320703"/>
            <a:ext cx="310551" cy="3043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C7FBA37A-B829-E8D1-CAFB-82C111EA4A95}"/>
              </a:ext>
            </a:extLst>
          </p:cNvPr>
          <p:cNvSpPr/>
          <p:nvPr/>
        </p:nvSpPr>
        <p:spPr>
          <a:xfrm>
            <a:off x="6041654" y="6320703"/>
            <a:ext cx="310551" cy="3043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66A397AC-BC19-8CAB-A81A-2A1B77B7779A}"/>
              </a:ext>
            </a:extLst>
          </p:cNvPr>
          <p:cNvSpPr/>
          <p:nvPr/>
        </p:nvSpPr>
        <p:spPr>
          <a:xfrm>
            <a:off x="7572403" y="6320703"/>
            <a:ext cx="310551" cy="3043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B679E8D0-320E-7D7F-16B0-0D917DE553C9}"/>
              </a:ext>
            </a:extLst>
          </p:cNvPr>
          <p:cNvSpPr/>
          <p:nvPr/>
        </p:nvSpPr>
        <p:spPr>
          <a:xfrm>
            <a:off x="7972603" y="6320703"/>
            <a:ext cx="310551" cy="3043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B53C07C2-9BB1-05C2-5484-22A904CE266A}"/>
              </a:ext>
            </a:extLst>
          </p:cNvPr>
          <p:cNvSpPr/>
          <p:nvPr/>
        </p:nvSpPr>
        <p:spPr>
          <a:xfrm>
            <a:off x="8437763" y="6320703"/>
            <a:ext cx="310551" cy="3043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9452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8C97F4D-1C71-AC34-6415-5F99E7B0A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End cell tuning method (2)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EB5750DF-9CA6-D605-815A-2272084D7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T. Konomi, ERL22, SRF/24</a:t>
            </a:r>
            <a:endParaRPr 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7127352-4F83-67B9-C029-851CC70EB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D30A2C6D-39BC-4576-856C-8743CF76CCF1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27A37CB-A6B9-4B3D-ED28-67AD7A01CBD2}"/>
              </a:ext>
            </a:extLst>
          </p:cNvPr>
          <p:cNvSpPr/>
          <p:nvPr/>
        </p:nvSpPr>
        <p:spPr>
          <a:xfrm>
            <a:off x="387523" y="1386505"/>
            <a:ext cx="6595716" cy="10963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61F5153-1204-492A-CCA8-4CBBF3CB5338}"/>
              </a:ext>
            </a:extLst>
          </p:cNvPr>
          <p:cNvSpPr txBox="1"/>
          <p:nvPr/>
        </p:nvSpPr>
        <p:spPr>
          <a:xfrm>
            <a:off x="445298" y="1386505"/>
            <a:ext cx="65957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Modify the end cell shape to match the center cell frequency.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There is no shape matching more than 3 HOMs at once.</a:t>
            </a:r>
            <a:endParaRPr kumimoji="1" lang="ja-JP" altLang="en-US" sz="16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CE297FA-DE67-00E2-F08D-87848216DC7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155" y="1569606"/>
            <a:ext cx="4622944" cy="4199397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E1083F2-72FB-9114-0B8E-4276A2FA203A}"/>
              </a:ext>
            </a:extLst>
          </p:cNvPr>
          <p:cNvSpPr txBox="1"/>
          <p:nvPr/>
        </p:nvSpPr>
        <p:spPr>
          <a:xfrm>
            <a:off x="1786879" y="1955349"/>
            <a:ext cx="48558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φ110BP side cell</a:t>
            </a:r>
            <a:r>
              <a:rPr kumimoji="1"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kumimoji="1"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adjust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kumimoji="1"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TE111 and TM011.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φ100BP side cell adjust TM110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and TM011.</a:t>
            </a: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EA822C1C-C1E3-EE75-2AB1-2DBD4F9B5FCC}"/>
              </a:ext>
            </a:extLst>
          </p:cNvPr>
          <p:cNvGrpSpPr/>
          <p:nvPr/>
        </p:nvGrpSpPr>
        <p:grpSpPr>
          <a:xfrm>
            <a:off x="1131541" y="2965739"/>
            <a:ext cx="2699581" cy="2588566"/>
            <a:chOff x="10290" y="971099"/>
            <a:chExt cx="3274264" cy="3610549"/>
          </a:xfrm>
        </p:grpSpPr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F2CE8B22-EDC0-1561-6579-189FF67CC0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67" t="18910" r="38941" b="19670"/>
            <a:stretch/>
          </p:blipFill>
          <p:spPr bwMode="auto">
            <a:xfrm>
              <a:off x="307020" y="971099"/>
              <a:ext cx="2977534" cy="3610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円/楕円 10">
              <a:extLst>
                <a:ext uri="{FF2B5EF4-FFF2-40B4-BE49-F238E27FC236}">
                  <a16:creationId xmlns:a16="http://schemas.microsoft.com/office/drawing/2014/main" id="{28769AA2-E50F-DFFF-0B72-708E674F1F55}"/>
                </a:ext>
              </a:extLst>
            </p:cNvPr>
            <p:cNvSpPr/>
            <p:nvPr/>
          </p:nvSpPr>
          <p:spPr>
            <a:xfrm>
              <a:off x="10290" y="1069908"/>
              <a:ext cx="1069322" cy="1314976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10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cxnSp>
          <p:nvCxnSpPr>
            <p:cNvPr id="12" name="直線矢印コネクタ 11">
              <a:extLst>
                <a:ext uri="{FF2B5EF4-FFF2-40B4-BE49-F238E27FC236}">
                  <a16:creationId xmlns:a16="http://schemas.microsoft.com/office/drawing/2014/main" id="{DD715CB5-13B7-2005-0164-5300889589B7}"/>
                </a:ext>
              </a:extLst>
            </p:cNvPr>
            <p:cNvCxnSpPr/>
            <p:nvPr/>
          </p:nvCxnSpPr>
          <p:spPr>
            <a:xfrm>
              <a:off x="525493" y="2775628"/>
              <a:ext cx="861576" cy="745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矢印コネクタ 12">
              <a:extLst>
                <a:ext uri="{FF2B5EF4-FFF2-40B4-BE49-F238E27FC236}">
                  <a16:creationId xmlns:a16="http://schemas.microsoft.com/office/drawing/2014/main" id="{29373267-1A74-0CE1-38D8-FB06C39FF39B}"/>
                </a:ext>
              </a:extLst>
            </p:cNvPr>
            <p:cNvCxnSpPr/>
            <p:nvPr/>
          </p:nvCxnSpPr>
          <p:spPr>
            <a:xfrm>
              <a:off x="544951" y="1646074"/>
              <a:ext cx="484156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矢印コネクタ 13">
              <a:extLst>
                <a:ext uri="{FF2B5EF4-FFF2-40B4-BE49-F238E27FC236}">
                  <a16:creationId xmlns:a16="http://schemas.microsoft.com/office/drawing/2014/main" id="{F4ACB55C-BF56-EC43-0858-F5B7D510E379}"/>
                </a:ext>
              </a:extLst>
            </p:cNvPr>
            <p:cNvCxnSpPr/>
            <p:nvPr/>
          </p:nvCxnSpPr>
          <p:spPr>
            <a:xfrm flipV="1">
              <a:off x="544951" y="1069908"/>
              <a:ext cx="0" cy="555324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9B305893-19B0-29CF-CBDA-27A6C4431EA6}"/>
                </a:ext>
              </a:extLst>
            </p:cNvPr>
            <p:cNvSpPr txBox="1"/>
            <p:nvPr/>
          </p:nvSpPr>
          <p:spPr>
            <a:xfrm>
              <a:off x="259830" y="1233369"/>
              <a:ext cx="265663" cy="22840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noAutofit/>
            </a:bodyPr>
            <a:lstStyle/>
            <a:p>
              <a:r>
                <a:rPr lang="en-US" altLang="ja-JP" sz="1100" b="1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B2</a:t>
              </a:r>
              <a:endParaRPr kumimoji="1" lang="ja-JP" altLang="en-US" sz="11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A9D87413-6869-B23E-3386-FBBCD0FC03CE}"/>
                </a:ext>
              </a:extLst>
            </p:cNvPr>
            <p:cNvSpPr txBox="1"/>
            <p:nvPr/>
          </p:nvSpPr>
          <p:spPr>
            <a:xfrm>
              <a:off x="654198" y="1700808"/>
              <a:ext cx="225170" cy="27124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noAutofit/>
            </a:bodyPr>
            <a:lstStyle/>
            <a:p>
              <a:r>
                <a:rPr lang="en-US" altLang="ja-JP" sz="1100" b="1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A2</a:t>
              </a:r>
              <a:endParaRPr kumimoji="1" lang="ja-JP" altLang="en-US" sz="11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cxnSp>
          <p:nvCxnSpPr>
            <p:cNvPr id="17" name="直線矢印コネクタ 16">
              <a:extLst>
                <a:ext uri="{FF2B5EF4-FFF2-40B4-BE49-F238E27FC236}">
                  <a16:creationId xmlns:a16="http://schemas.microsoft.com/office/drawing/2014/main" id="{1AFFE4F4-20F1-FB2A-29D7-D190B954DF58}"/>
                </a:ext>
              </a:extLst>
            </p:cNvPr>
            <p:cNvCxnSpPr/>
            <p:nvPr/>
          </p:nvCxnSpPr>
          <p:spPr>
            <a:xfrm>
              <a:off x="1289419" y="2134761"/>
              <a:ext cx="0" cy="669321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BB7FF695-0E2B-7B8B-E5BD-66BF975019CB}"/>
                </a:ext>
              </a:extLst>
            </p:cNvPr>
            <p:cNvSpPr txBox="1"/>
            <p:nvPr/>
          </p:nvSpPr>
          <p:spPr>
            <a:xfrm>
              <a:off x="1008050" y="2302145"/>
              <a:ext cx="201012" cy="19774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noAutofit/>
            </a:bodyPr>
            <a:lstStyle/>
            <a:p>
              <a:r>
                <a:rPr lang="en-US" altLang="ja-JP" sz="1100" b="1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R1</a:t>
              </a:r>
              <a:endParaRPr kumimoji="1" lang="ja-JP" altLang="en-US" sz="11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2A0EC5C0-445F-9F6E-5D2B-089C5D7E2AED}"/>
                </a:ext>
              </a:extLst>
            </p:cNvPr>
            <p:cNvSpPr txBox="1"/>
            <p:nvPr/>
          </p:nvSpPr>
          <p:spPr>
            <a:xfrm>
              <a:off x="554563" y="3573016"/>
              <a:ext cx="201013" cy="25331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noAutofit/>
            </a:bodyPr>
            <a:lstStyle/>
            <a:p>
              <a:r>
                <a:rPr lang="en-US" altLang="ja-JP" sz="1100" b="1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R2</a:t>
              </a:r>
              <a:endParaRPr kumimoji="1" lang="ja-JP" altLang="en-US" sz="11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cxnSp>
          <p:nvCxnSpPr>
            <p:cNvPr id="20" name="直線矢印コネクタ 19">
              <a:extLst>
                <a:ext uri="{FF2B5EF4-FFF2-40B4-BE49-F238E27FC236}">
                  <a16:creationId xmlns:a16="http://schemas.microsoft.com/office/drawing/2014/main" id="{F5C86BF6-BBD3-21EE-788D-5F9A5E7568F0}"/>
                </a:ext>
              </a:extLst>
            </p:cNvPr>
            <p:cNvCxnSpPr/>
            <p:nvPr/>
          </p:nvCxnSpPr>
          <p:spPr>
            <a:xfrm>
              <a:off x="395536" y="2868597"/>
              <a:ext cx="0" cy="1604997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D670B70A-2222-78D5-6664-68A043A3B605}"/>
                </a:ext>
              </a:extLst>
            </p:cNvPr>
            <p:cNvSpPr txBox="1"/>
            <p:nvPr/>
          </p:nvSpPr>
          <p:spPr>
            <a:xfrm>
              <a:off x="709047" y="2804082"/>
              <a:ext cx="449199" cy="27159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noAutofit/>
            </a:bodyPr>
            <a:lstStyle/>
            <a:p>
              <a:r>
                <a:rPr kumimoji="1" lang="en-US" altLang="ja-JP" sz="1100" b="1" dirty="0" err="1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xlen</a:t>
              </a:r>
              <a:endParaRPr kumimoji="1" lang="ja-JP" altLang="en-US" sz="11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cxnSp>
          <p:nvCxnSpPr>
            <p:cNvPr id="22" name="直線矢印コネクタ 21">
              <a:extLst>
                <a:ext uri="{FF2B5EF4-FFF2-40B4-BE49-F238E27FC236}">
                  <a16:creationId xmlns:a16="http://schemas.microsoft.com/office/drawing/2014/main" id="{78521710-7D43-36C0-77B5-15CBF143DCD8}"/>
                </a:ext>
              </a:extLst>
            </p:cNvPr>
            <p:cNvCxnSpPr/>
            <p:nvPr/>
          </p:nvCxnSpPr>
          <p:spPr>
            <a:xfrm flipH="1">
              <a:off x="1475656" y="1425499"/>
              <a:ext cx="320131" cy="32955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46294219-6142-4CDB-9D17-1B991D349707}"/>
                </a:ext>
              </a:extLst>
            </p:cNvPr>
            <p:cNvSpPr txBox="1"/>
            <p:nvPr/>
          </p:nvSpPr>
          <p:spPr>
            <a:xfrm>
              <a:off x="1416738" y="1116462"/>
              <a:ext cx="1618004" cy="36489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11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Cavity side circle</a:t>
              </a:r>
              <a:endParaRPr kumimoji="1"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4" name="円/楕円 23">
              <a:extLst>
                <a:ext uri="{FF2B5EF4-FFF2-40B4-BE49-F238E27FC236}">
                  <a16:creationId xmlns:a16="http://schemas.microsoft.com/office/drawing/2014/main" id="{9E489479-C153-5A7E-A7C7-48AE7BA4EB09}"/>
                </a:ext>
              </a:extLst>
            </p:cNvPr>
            <p:cNvSpPr/>
            <p:nvPr/>
          </p:nvSpPr>
          <p:spPr>
            <a:xfrm>
              <a:off x="1131395" y="1682759"/>
              <a:ext cx="344261" cy="422832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10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1233A6D2-0219-3562-BDBC-5373B37DE5EA}"/>
                </a:ext>
              </a:extLst>
            </p:cNvPr>
            <p:cNvSpPr txBox="1"/>
            <p:nvPr/>
          </p:nvSpPr>
          <p:spPr>
            <a:xfrm>
              <a:off x="1430506" y="1933618"/>
              <a:ext cx="225170" cy="27124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noAutofit/>
            </a:bodyPr>
            <a:lstStyle/>
            <a:p>
              <a:r>
                <a:rPr lang="en-US" altLang="ja-JP" sz="1100" b="1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A1</a:t>
              </a:r>
              <a:endParaRPr kumimoji="1" lang="ja-JP" altLang="en-US" sz="11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cxnSp>
          <p:nvCxnSpPr>
            <p:cNvPr id="26" name="直線矢印コネクタ 25">
              <a:extLst>
                <a:ext uri="{FF2B5EF4-FFF2-40B4-BE49-F238E27FC236}">
                  <a16:creationId xmlns:a16="http://schemas.microsoft.com/office/drawing/2014/main" id="{07798A7F-D20F-A3DD-F520-B6CA9FCF573A}"/>
                </a:ext>
              </a:extLst>
            </p:cNvPr>
            <p:cNvCxnSpPr/>
            <p:nvPr/>
          </p:nvCxnSpPr>
          <p:spPr>
            <a:xfrm>
              <a:off x="1298880" y="1894175"/>
              <a:ext cx="200774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矢印コネクタ 26">
              <a:extLst>
                <a:ext uri="{FF2B5EF4-FFF2-40B4-BE49-F238E27FC236}">
                  <a16:creationId xmlns:a16="http://schemas.microsoft.com/office/drawing/2014/main" id="{30BC6ACE-3825-574D-88B2-47827AC1D034}"/>
                </a:ext>
              </a:extLst>
            </p:cNvPr>
            <p:cNvCxnSpPr/>
            <p:nvPr/>
          </p:nvCxnSpPr>
          <p:spPr>
            <a:xfrm flipV="1">
              <a:off x="1303525" y="1651541"/>
              <a:ext cx="5266" cy="28291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6DAAFAD0-8CD9-D3AD-5BC3-004E6BD81C00}"/>
                </a:ext>
              </a:extLst>
            </p:cNvPr>
            <p:cNvSpPr txBox="1"/>
            <p:nvPr/>
          </p:nvSpPr>
          <p:spPr>
            <a:xfrm>
              <a:off x="1205336" y="1411513"/>
              <a:ext cx="225170" cy="27124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noAutofit/>
            </a:bodyPr>
            <a:lstStyle/>
            <a:p>
              <a:r>
                <a:rPr lang="en-US" altLang="ja-JP" sz="1100" b="1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B1</a:t>
              </a:r>
              <a:endParaRPr kumimoji="1" lang="ja-JP" altLang="en-US" sz="11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9" name="円/楕円 28">
              <a:extLst>
                <a:ext uri="{FF2B5EF4-FFF2-40B4-BE49-F238E27FC236}">
                  <a16:creationId xmlns:a16="http://schemas.microsoft.com/office/drawing/2014/main" id="{2A50DAD8-534C-9771-EA3D-CF6706C7693C}"/>
                </a:ext>
              </a:extLst>
            </p:cNvPr>
            <p:cNvSpPr/>
            <p:nvPr/>
          </p:nvSpPr>
          <p:spPr>
            <a:xfrm>
              <a:off x="1224427" y="3420237"/>
              <a:ext cx="344261" cy="422832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10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B4522213-5D09-E816-8E67-869378FBF769}"/>
                </a:ext>
              </a:extLst>
            </p:cNvPr>
            <p:cNvSpPr txBox="1"/>
            <p:nvPr/>
          </p:nvSpPr>
          <p:spPr>
            <a:xfrm>
              <a:off x="1523538" y="3671096"/>
              <a:ext cx="225170" cy="27124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noAutofit/>
            </a:bodyPr>
            <a:lstStyle/>
            <a:p>
              <a:r>
                <a:rPr lang="en-US" altLang="ja-JP" sz="1100" b="1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A3</a:t>
              </a:r>
              <a:endParaRPr kumimoji="1" lang="ja-JP" altLang="en-US" sz="11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cxnSp>
          <p:nvCxnSpPr>
            <p:cNvPr id="31" name="直線矢印コネクタ 30">
              <a:extLst>
                <a:ext uri="{FF2B5EF4-FFF2-40B4-BE49-F238E27FC236}">
                  <a16:creationId xmlns:a16="http://schemas.microsoft.com/office/drawing/2014/main" id="{0777D52D-A15C-C0AF-2CDC-F2A5C9C150BC}"/>
                </a:ext>
              </a:extLst>
            </p:cNvPr>
            <p:cNvCxnSpPr/>
            <p:nvPr/>
          </p:nvCxnSpPr>
          <p:spPr>
            <a:xfrm>
              <a:off x="1391912" y="3631653"/>
              <a:ext cx="200774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矢印コネクタ 31">
              <a:extLst>
                <a:ext uri="{FF2B5EF4-FFF2-40B4-BE49-F238E27FC236}">
                  <a16:creationId xmlns:a16="http://schemas.microsoft.com/office/drawing/2014/main" id="{3D78E125-EAB1-52B7-5EAA-E5A346B397D4}"/>
                </a:ext>
              </a:extLst>
            </p:cNvPr>
            <p:cNvCxnSpPr/>
            <p:nvPr/>
          </p:nvCxnSpPr>
          <p:spPr>
            <a:xfrm flipV="1">
              <a:off x="1396557" y="3389019"/>
              <a:ext cx="5266" cy="28291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1EEC4176-76E3-3795-0D11-FEEAAB475582}"/>
                </a:ext>
              </a:extLst>
            </p:cNvPr>
            <p:cNvSpPr txBox="1"/>
            <p:nvPr/>
          </p:nvSpPr>
          <p:spPr>
            <a:xfrm>
              <a:off x="1298368" y="3148991"/>
              <a:ext cx="225170" cy="27124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noAutofit/>
            </a:bodyPr>
            <a:lstStyle/>
            <a:p>
              <a:r>
                <a:rPr lang="en-US" altLang="ja-JP" sz="1100" b="1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B3</a:t>
              </a:r>
              <a:endParaRPr kumimoji="1" lang="ja-JP" altLang="en-US" sz="11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21020DD8-E817-188E-7B58-1149384544A9}"/>
                </a:ext>
              </a:extLst>
            </p:cNvPr>
            <p:cNvSpPr txBox="1"/>
            <p:nvPr/>
          </p:nvSpPr>
          <p:spPr>
            <a:xfrm>
              <a:off x="1146370" y="4049142"/>
              <a:ext cx="1989355" cy="36489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11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Beam pipe side circle</a:t>
              </a:r>
              <a:endParaRPr kumimoji="1"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cxnSp>
          <p:nvCxnSpPr>
            <p:cNvPr id="35" name="直線矢印コネクタ 34">
              <a:extLst>
                <a:ext uri="{FF2B5EF4-FFF2-40B4-BE49-F238E27FC236}">
                  <a16:creationId xmlns:a16="http://schemas.microsoft.com/office/drawing/2014/main" id="{4A0FFFB2-9E86-821C-AE28-4B683E99ED3A}"/>
                </a:ext>
              </a:extLst>
            </p:cNvPr>
            <p:cNvCxnSpPr/>
            <p:nvPr/>
          </p:nvCxnSpPr>
          <p:spPr>
            <a:xfrm flipH="1" flipV="1">
              <a:off x="1355307" y="3806720"/>
              <a:ext cx="93032" cy="24242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2C6DC2B9-402A-1E32-88E4-103BCF853B0C}"/>
              </a:ext>
            </a:extLst>
          </p:cNvPr>
          <p:cNvSpPr txBox="1"/>
          <p:nvPr/>
        </p:nvSpPr>
        <p:spPr>
          <a:xfrm>
            <a:off x="3947446" y="3413140"/>
            <a:ext cx="319670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Constrained conditions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Not re-entrant shape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</a:t>
            </a:r>
            <a:endParaRPr lang="en-US" altLang="ja-JP" sz="16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lvl="1"/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Xlen-A1-A2&gt;0mm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Pressing is possible :</a:t>
            </a:r>
          </a:p>
          <a:p>
            <a:pPr lvl="1"/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Absolute value&gt;5mm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Feasible shape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</a:t>
            </a:r>
            <a:endParaRPr lang="en-US" altLang="ja-JP" sz="16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lvl="1"/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Change amount &lt;20mm </a:t>
            </a:r>
            <a:endParaRPr kumimoji="1" lang="ja-JP" altLang="en-US" sz="16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7" name="右矢印 36">
            <a:extLst>
              <a:ext uri="{FF2B5EF4-FFF2-40B4-BE49-F238E27FC236}">
                <a16:creationId xmlns:a16="http://schemas.microsoft.com/office/drawing/2014/main" id="{12C66FCD-DBED-3456-085C-089EF33BA5CD}"/>
              </a:ext>
            </a:extLst>
          </p:cNvPr>
          <p:cNvSpPr/>
          <p:nvPr/>
        </p:nvSpPr>
        <p:spPr>
          <a:xfrm>
            <a:off x="1582822" y="2098494"/>
            <a:ext cx="138704" cy="36004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6F470F1D-C493-1714-B8C5-1E1DBDE6FAA2}"/>
              </a:ext>
            </a:extLst>
          </p:cNvPr>
          <p:cNvSpPr txBox="1"/>
          <p:nvPr/>
        </p:nvSpPr>
        <p:spPr>
          <a:xfrm>
            <a:off x="7408213" y="1324173"/>
            <a:ext cx="43588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TE111 </a:t>
            </a:r>
            <a:r>
              <a:rPr kumimoji="1" lang="en-US" altLang="ja-JP" sz="1400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Qext</a:t>
            </a:r>
            <a:r>
              <a:rPr kumimoji="1"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of </a:t>
            </a:r>
            <a:r>
              <a:rPr kumimoji="1" lang="el-GR" altLang="ja-JP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Φ</a:t>
            </a:r>
            <a:r>
              <a:rPr kumimoji="1"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110 BP side cell </a:t>
            </a:r>
          </a:p>
          <a:p>
            <a:r>
              <a: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Condition </a:t>
            </a:r>
            <a:r>
              <a:rPr kumimoji="1" lang="en-US" altLang="ja-JP" sz="1400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Δ</a:t>
            </a:r>
            <a:r>
              <a:rPr lang="en-US" altLang="ja-JP" sz="1400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f</a:t>
            </a:r>
            <a:r>
              <a: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(TE111)=0MHz, </a:t>
            </a:r>
            <a:r>
              <a:rPr lang="en-US" altLang="ja-JP" sz="1400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Δf</a:t>
            </a:r>
            <a:r>
              <a: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(TM011)=0MHz</a:t>
            </a:r>
            <a:endParaRPr kumimoji="1" lang="ja-JP" altLang="en-US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5C1CD9AC-EAD9-B8A7-4B67-3A673FEA83F5}"/>
              </a:ext>
            </a:extLst>
          </p:cNvPr>
          <p:cNvSpPr txBox="1"/>
          <p:nvPr/>
        </p:nvSpPr>
        <p:spPr>
          <a:xfrm>
            <a:off x="7981244" y="1779742"/>
            <a:ext cx="107407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Qext</a:t>
            </a:r>
            <a:endParaRPr kumimoji="1" lang="ja-JP" altLang="en-US" sz="1600" b="1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A20418DF-E593-73F0-A9CE-873918AA0D94}"/>
              </a:ext>
            </a:extLst>
          </p:cNvPr>
          <p:cNvCxnSpPr/>
          <p:nvPr/>
        </p:nvCxnSpPr>
        <p:spPr>
          <a:xfrm flipH="1">
            <a:off x="9961468" y="2941595"/>
            <a:ext cx="126014" cy="702448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76B7E364-CFE4-FAF4-E6B6-92532F026049}"/>
              </a:ext>
            </a:extLst>
          </p:cNvPr>
          <p:cNvSpPr txBox="1"/>
          <p:nvPr/>
        </p:nvSpPr>
        <p:spPr>
          <a:xfrm>
            <a:off x="9809060" y="2399971"/>
            <a:ext cx="1872629" cy="46166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Minimum </a:t>
            </a:r>
            <a:r>
              <a:rPr kumimoji="1" lang="en-US" altLang="ja-JP" sz="1200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Qext</a:t>
            </a:r>
            <a:r>
              <a:rPr kumimoji="1"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.</a:t>
            </a:r>
          </a:p>
          <a:p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This is the best shape.</a:t>
            </a:r>
            <a:endParaRPr kumimoji="1" lang="ja-JP" altLang="en-US" sz="12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835685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B8F4DC3-8E5F-C7F9-D239-210E2DF46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End cell optimization:</a:t>
            </a:r>
            <a:r>
              <a:rPr kumimoji="1" lang="ja-JP" altLang="en-US" dirty="0"/>
              <a:t> </a:t>
            </a:r>
            <a:r>
              <a:rPr kumimoji="1" lang="en-US" altLang="ja-JP" dirty="0"/>
              <a:t>Dipole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2AFCB7C7-ACAA-2895-9CDA-9C2BCAE3E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T. Konomi, ERL22, SRF/24</a:t>
            </a:r>
            <a:endParaRPr 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2FECD17-E646-2A26-95B4-47D9849F7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D30A2C6D-39BC-4576-856C-8743CF76CCF1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4438CEA-8369-D97A-87D2-0FFCDB144937}"/>
              </a:ext>
            </a:extLst>
          </p:cNvPr>
          <p:cNvSpPr txBox="1"/>
          <p:nvPr/>
        </p:nvSpPr>
        <p:spPr>
          <a:xfrm>
            <a:off x="1563903" y="2612898"/>
            <a:ext cx="40863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φ110BP side cell tuning for </a:t>
            </a:r>
            <a:r>
              <a:rPr kumimoji="1"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TE111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graphicFrame>
        <p:nvGraphicFramePr>
          <p:cNvPr id="6" name="オブジェクト 5">
            <a:extLst>
              <a:ext uri="{FF2B5EF4-FFF2-40B4-BE49-F238E27FC236}">
                <a16:creationId xmlns:a16="http://schemas.microsoft.com/office/drawing/2014/main" id="{101CDAB1-4579-15AC-2387-7CDF06A313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0539304"/>
              </p:ext>
            </p:extLst>
          </p:nvPr>
        </p:nvGraphicFramePr>
        <p:xfrm>
          <a:off x="1259820" y="2918353"/>
          <a:ext cx="4626005" cy="38133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KGPlot" r:id="rId2" imgW="6946920" imgH="5727600" progId="KGraph_Plot">
                  <p:embed/>
                </p:oleObj>
              </mc:Choice>
              <mc:Fallback>
                <p:oleObj name="KGPlot" r:id="rId2" imgW="6946920" imgH="5727600" progId="KGraph_Plot">
                  <p:embed/>
                  <p:pic>
                    <p:nvPicPr>
                      <p:cNvPr id="8" name="オブジェクト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820" y="2918353"/>
                        <a:ext cx="4626005" cy="38133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BE49A88-9D0B-216F-A800-9873F813235F}"/>
              </a:ext>
            </a:extLst>
          </p:cNvPr>
          <p:cNvSpPr txBox="1"/>
          <p:nvPr/>
        </p:nvSpPr>
        <p:spPr>
          <a:xfrm>
            <a:off x="1842985" y="1136566"/>
            <a:ext cx="7614585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The end cell frequency is changed to match the high impedance mode.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Because the end cell frequency is the </a:t>
            </a:r>
            <a:r>
              <a:rPr lang="en-US" altLang="ja-JP" sz="1600" dirty="0">
                <a:latin typeface="Symbol" panose="05050102010706020507" pitchFamily="18" charset="2"/>
                <a:ea typeface="メイリオ" panose="020B0604030504040204" pitchFamily="50" charset="-128"/>
                <a:cs typeface="Times New Roman" panose="02020603050405020304" pitchFamily="18" charset="0"/>
              </a:rPr>
              <a:t>p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mode frequency.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Target impedance is 5.5x10</a:t>
            </a:r>
            <a:r>
              <a:rPr lang="en-US" altLang="ja-JP" sz="1600" baseline="30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4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which BBU threshold is 200mA.</a:t>
            </a:r>
          </a:p>
          <a:p>
            <a:pPr lvl="1"/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⇒　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All Shapes satisfy dipole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mode target.</a:t>
            </a:r>
          </a:p>
          <a:p>
            <a:pPr lvl="1"/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⇒　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EUV shape is designed focusing on Monopole HOMs</a:t>
            </a:r>
          </a:p>
        </p:txBody>
      </p:sp>
      <p:graphicFrame>
        <p:nvGraphicFramePr>
          <p:cNvPr id="8" name="オブジェクト 7">
            <a:extLst>
              <a:ext uri="{FF2B5EF4-FFF2-40B4-BE49-F238E27FC236}">
                <a16:creationId xmlns:a16="http://schemas.microsoft.com/office/drawing/2014/main" id="{02C9F79A-F6C5-F642-3305-C711FE7E11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9346613"/>
              </p:ext>
            </p:extLst>
          </p:nvPr>
        </p:nvGraphicFramePr>
        <p:xfrm>
          <a:off x="5878929" y="2919220"/>
          <a:ext cx="4572000" cy="38133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KGPlot" r:id="rId4" imgW="6870600" imgH="5727600" progId="KGraph_Plot">
                  <p:embed/>
                </p:oleObj>
              </mc:Choice>
              <mc:Fallback>
                <p:oleObj name="KGPlot" r:id="rId4" imgW="6870600" imgH="5727600" progId="KGraph_Plot">
                  <p:embed/>
                  <p:pic>
                    <p:nvPicPr>
                      <p:cNvPr id="11" name="オブジェクト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8929" y="2919220"/>
                        <a:ext cx="4572000" cy="381335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57985E7-F59F-E919-4A56-48C723DD37C5}"/>
              </a:ext>
            </a:extLst>
          </p:cNvPr>
          <p:cNvSpPr txBox="1"/>
          <p:nvPr/>
        </p:nvSpPr>
        <p:spPr>
          <a:xfrm>
            <a:off x="6130958" y="2601797"/>
            <a:ext cx="414568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φ100BP side cell tuning for </a:t>
            </a:r>
            <a:r>
              <a:rPr kumimoji="1"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TM110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78847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1CB34E0-4A79-044F-4399-163DEC07A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End cell optimization:</a:t>
            </a:r>
            <a:r>
              <a:rPr kumimoji="1" lang="ja-JP" altLang="en-US" dirty="0"/>
              <a:t> </a:t>
            </a:r>
            <a:r>
              <a:rPr kumimoji="1" lang="en-US" altLang="ja-JP" dirty="0"/>
              <a:t>Monopole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CD9D8026-F56F-008C-0B5B-90966DDE8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T. Konomi, ERL22, SRF/24</a:t>
            </a:r>
            <a:endParaRPr 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43AF432-24A9-5364-B768-7F1BC3CB4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D30A2C6D-39BC-4576-856C-8743CF76CCF1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graphicFrame>
        <p:nvGraphicFramePr>
          <p:cNvPr id="5" name="オブジェクト 4">
            <a:extLst>
              <a:ext uri="{FF2B5EF4-FFF2-40B4-BE49-F238E27FC236}">
                <a16:creationId xmlns:a16="http://schemas.microsoft.com/office/drawing/2014/main" id="{23F7A76D-695C-AA48-BDD5-D08FD64C86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209392"/>
              </p:ext>
            </p:extLst>
          </p:nvPr>
        </p:nvGraphicFramePr>
        <p:xfrm>
          <a:off x="7449986" y="1482384"/>
          <a:ext cx="4614862" cy="459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KGPlot" r:id="rId2" imgW="5562360" imgH="5549760" progId="KGraph_Plot">
                  <p:embed/>
                </p:oleObj>
              </mc:Choice>
              <mc:Fallback>
                <p:oleObj name="KGPlot" r:id="rId2" imgW="5562360" imgH="5549760" progId="KGraph_Plot">
                  <p:embed/>
                  <p:pic>
                    <p:nvPicPr>
                      <p:cNvPr id="4" name="オブジェクト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49986" y="1482384"/>
                        <a:ext cx="4614862" cy="45910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オブジェクト 5">
            <a:extLst>
              <a:ext uri="{FF2B5EF4-FFF2-40B4-BE49-F238E27FC236}">
                <a16:creationId xmlns:a16="http://schemas.microsoft.com/office/drawing/2014/main" id="{D208C638-C2F7-C8EB-464B-8299C32337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6715884"/>
              </p:ext>
            </p:extLst>
          </p:nvPr>
        </p:nvGraphicFramePr>
        <p:xfrm>
          <a:off x="3610518" y="1518091"/>
          <a:ext cx="3882979" cy="29670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KGPlot" r:id="rId4" imgW="7315200" imgH="5587920" progId="KGraph_Plot">
                  <p:embed/>
                </p:oleObj>
              </mc:Choice>
              <mc:Fallback>
                <p:oleObj name="KGPlot" r:id="rId4" imgW="7315200" imgH="5587920" progId="KGraph_Plot">
                  <p:embed/>
                  <p:pic>
                    <p:nvPicPr>
                      <p:cNvPr id="5" name="オブジェクト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0518" y="1518091"/>
                        <a:ext cx="3882979" cy="29670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9BCEC66-585C-A102-F1F3-93600919B749}"/>
              </a:ext>
            </a:extLst>
          </p:cNvPr>
          <p:cNvSpPr txBox="1"/>
          <p:nvPr/>
        </p:nvSpPr>
        <p:spPr>
          <a:xfrm>
            <a:off x="179218" y="1847456"/>
            <a:ext cx="3288186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Highest impedance of monopole HOM is the TM110-</a:t>
            </a:r>
            <a:r>
              <a:rPr kumimoji="1" lang="en-US" altLang="ja-JP" sz="1600" dirty="0">
                <a:latin typeface="Symbol" panose="05050102010706020507" pitchFamily="18" charset="2"/>
                <a:ea typeface="メイリオ" panose="020B0604030504040204" pitchFamily="50" charset="-128"/>
                <a:cs typeface="メイリオ" panose="020B0604030504040204" pitchFamily="50" charset="-128"/>
              </a:rPr>
              <a:t>p</a:t>
            </a:r>
            <a:r>
              <a:rPr kumimoji="1"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/9 mode.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Both end cells were tuned to the highest impedance mode.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Minimum value of R/Q*</a:t>
            </a:r>
            <a:r>
              <a:rPr kumimoji="1" lang="en-US" altLang="ja-JP" sz="1600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Qext</a:t>
            </a:r>
            <a:r>
              <a:rPr kumimoji="1"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is 5x10</a:t>
            </a:r>
            <a:r>
              <a:rPr kumimoji="1" lang="en-US" altLang="ja-JP" sz="1600" baseline="30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4</a:t>
            </a:r>
            <a:r>
              <a:rPr kumimoji="1"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Ohm.</a:t>
            </a:r>
          </a:p>
          <a:p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	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⇒ 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Heating Power is 20W</a:t>
            </a:r>
            <a:endParaRPr kumimoji="1" lang="en-US" altLang="ja-JP" sz="16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5E4618C-2ADC-BBBA-E198-3B3B69EE7F05}"/>
              </a:ext>
            </a:extLst>
          </p:cNvPr>
          <p:cNvSpPr txBox="1"/>
          <p:nvPr/>
        </p:nvSpPr>
        <p:spPr>
          <a:xfrm>
            <a:off x="9437531" y="1364730"/>
            <a:ext cx="1457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TM011-</a:t>
            </a:r>
            <a:r>
              <a:rPr kumimoji="1" lang="en-US" altLang="ja-JP" dirty="0">
                <a:latin typeface="Symbol" panose="05050102010706020507" pitchFamily="18" charset="2"/>
                <a:ea typeface="メイリオ" panose="020B0604030504040204" pitchFamily="50" charset="-128"/>
                <a:cs typeface="メイリオ" panose="020B0604030504040204" pitchFamily="50" charset="-128"/>
              </a:rPr>
              <a:t>p</a:t>
            </a:r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/9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9" name="フリーフォーム 11">
            <a:extLst>
              <a:ext uri="{FF2B5EF4-FFF2-40B4-BE49-F238E27FC236}">
                <a16:creationId xmlns:a16="http://schemas.microsoft.com/office/drawing/2014/main" id="{7C46AEA9-F128-3DA3-B179-423FFAEECE97}"/>
              </a:ext>
            </a:extLst>
          </p:cNvPr>
          <p:cNvSpPr/>
          <p:nvPr/>
        </p:nvSpPr>
        <p:spPr>
          <a:xfrm>
            <a:off x="6368152" y="2402381"/>
            <a:ext cx="1113905" cy="1471353"/>
          </a:xfrm>
          <a:custGeom>
            <a:avLst/>
            <a:gdLst>
              <a:gd name="connsiteX0" fmla="*/ 0 w 1113905"/>
              <a:gd name="connsiteY0" fmla="*/ 0 h 1471353"/>
              <a:gd name="connsiteX1" fmla="*/ 523702 w 1113905"/>
              <a:gd name="connsiteY1" fmla="*/ 1221971 h 1471353"/>
              <a:gd name="connsiteX2" fmla="*/ 1113905 w 1113905"/>
              <a:gd name="connsiteY2" fmla="*/ 1471353 h 1471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3905" h="1471353">
                <a:moveTo>
                  <a:pt x="0" y="0"/>
                </a:moveTo>
                <a:cubicBezTo>
                  <a:pt x="169025" y="488373"/>
                  <a:pt x="338051" y="976746"/>
                  <a:pt x="523702" y="1221971"/>
                </a:cubicBezTo>
                <a:cubicBezTo>
                  <a:pt x="709353" y="1467197"/>
                  <a:pt x="911629" y="1469275"/>
                  <a:pt x="1113905" y="1471353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A9650D2F-17C5-560D-EF08-813A8E893B26}"/>
                  </a:ext>
                </a:extLst>
              </p:cNvPr>
              <p:cNvSpPr txBox="1"/>
              <p:nvPr/>
            </p:nvSpPr>
            <p:spPr>
              <a:xfrm>
                <a:off x="3752246" y="4698218"/>
                <a:ext cx="3782121" cy="1138004"/>
              </a:xfrm>
              <a:prstGeom prst="rect">
                <a:avLst/>
              </a:prstGeom>
              <a:noFill/>
              <a:ln>
                <a:solidFill>
                  <a:schemeClr val="bg2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Monopole HOM Power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00" i="1" dirty="0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ja-JP" sz="1600" dirty="0">
                              <a:latin typeface="Cambria Math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1600" dirty="0">
                              <a:latin typeface="Cambria Math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  <m:t>b</m:t>
                          </m:r>
                        </m:sub>
                      </m:sSub>
                      <m:r>
                        <a:rPr lang="en-US" altLang="ja-JP" sz="1600" i="1" dirty="0">
                          <a:latin typeface="Cambria Math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m:t>=</m:t>
                      </m:r>
                      <m:d>
                        <m:dPr>
                          <m:ctrlPr>
                            <a:rPr lang="en-US" altLang="ja-JP" sz="1600" i="1" dirty="0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ja-JP" sz="1600" i="1" dirty="0"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  <a:cs typeface="メイリオ" panose="020B0604030504040204" pitchFamily="50" charset="-128"/>
                                </a:rPr>
                              </m:ctrlPr>
                            </m:fPr>
                            <m:num>
                              <m:r>
                                <a:rPr lang="en-US" altLang="ja-JP" sz="1600" i="1" dirty="0">
                                  <a:latin typeface="Cambria Math"/>
                                  <a:ea typeface="メイリオ" panose="020B0604030504040204" pitchFamily="50" charset="-128"/>
                                  <a:cs typeface="メイリオ" panose="020B0604030504040204" pitchFamily="50" charset="-128"/>
                                </a:rPr>
                                <m:t>𝑅</m:t>
                              </m:r>
                            </m:num>
                            <m:den>
                              <m:r>
                                <a:rPr lang="en-US" altLang="ja-JP" sz="1600" i="1" dirty="0">
                                  <a:latin typeface="Cambria Math"/>
                                  <a:ea typeface="メイリオ" panose="020B0604030504040204" pitchFamily="50" charset="-128"/>
                                  <a:cs typeface="メイリオ" panose="020B0604030504040204" pitchFamily="50" charset="-128"/>
                                </a:rPr>
                                <m:t>𝑄</m:t>
                              </m:r>
                            </m:den>
                          </m:f>
                        </m:e>
                      </m:d>
                      <m:sSub>
                        <m:sSubPr>
                          <m:ctrlPr>
                            <a:rPr lang="en-US" altLang="ja-JP" sz="1600" i="1" dirty="0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</m:ctrlPr>
                        </m:sSubPr>
                        <m:e>
                          <m:r>
                            <a:rPr lang="en-US" altLang="ja-JP" sz="1600" i="1" dirty="0">
                              <a:latin typeface="Cambria Math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  <m:t>𝑄</m:t>
                          </m:r>
                        </m:e>
                        <m:sub>
                          <m:r>
                            <a:rPr lang="en-US" altLang="ja-JP" sz="1600" i="1" dirty="0">
                              <a:latin typeface="Cambria Math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  <m:t>𝑒𝑥𝑡</m:t>
                          </m:r>
                        </m:sub>
                      </m:sSub>
                      <m:r>
                        <a:rPr lang="en-US" altLang="ja-JP" sz="1600" i="1" dirty="0">
                          <a:latin typeface="Cambria Math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m:t> </m:t>
                      </m:r>
                      <m:sSubSup>
                        <m:sSubSupPr>
                          <m:ctrlPr>
                            <a:rPr lang="en-US" altLang="ja-JP" sz="1600" i="1" dirty="0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</m:ctrlPr>
                        </m:sSubSupPr>
                        <m:e>
                          <m:r>
                            <a:rPr lang="en-US" altLang="ja-JP" sz="1600" i="1" dirty="0">
                              <a:latin typeface="Cambria Math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  <m:t>𝐼</m:t>
                          </m:r>
                        </m:e>
                        <m:sub>
                          <m:r>
                            <a:rPr lang="en-US" altLang="ja-JP" sz="1600" i="1" dirty="0">
                              <a:latin typeface="Cambria Math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  <m:t>0</m:t>
                          </m:r>
                        </m:sub>
                        <m:sup>
                          <m:r>
                            <a:rPr lang="en-US" altLang="ja-JP" sz="1600" i="1" dirty="0">
                              <a:latin typeface="Cambria Math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altLang="ja-JP" sz="1600" i="1" dirty="0">
                  <a:latin typeface="Cambria Math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i="1" dirty="0">
                          <a:latin typeface="Cambria Math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m:t>=5×</m:t>
                      </m:r>
                      <m:sSup>
                        <m:sSupPr>
                          <m:ctrlPr>
                            <a:rPr lang="en-US" altLang="ja-JP" sz="1600" i="1" dirty="0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</m:ctrlPr>
                        </m:sSupPr>
                        <m:e>
                          <m:r>
                            <a:rPr lang="en-US" altLang="ja-JP" sz="1600" i="1" dirty="0">
                              <a:latin typeface="Cambria Math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  <m:t>10</m:t>
                          </m:r>
                        </m:e>
                        <m:sup>
                          <m:r>
                            <a:rPr lang="en-US" altLang="ja-JP" sz="1600" i="1" dirty="0">
                              <a:latin typeface="Cambria Math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  <m:t>4</m:t>
                          </m:r>
                        </m:sup>
                      </m:sSup>
                      <m:r>
                        <a:rPr lang="en-US" altLang="ja-JP" sz="1600" i="1" dirty="0">
                          <a:latin typeface="Cambria Math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m:t>×</m:t>
                      </m:r>
                      <m:sSup>
                        <m:sSupPr>
                          <m:ctrlPr>
                            <a:rPr lang="en-US" altLang="ja-JP" sz="1600" i="1" dirty="0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sz="1600" i="1" dirty="0"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  <a:cs typeface="メイリオ" panose="020B0604030504040204" pitchFamily="50" charset="-128"/>
                                </a:rPr>
                              </m:ctrlPr>
                            </m:dPr>
                            <m:e>
                              <m:r>
                                <a:rPr lang="en-US" altLang="ja-JP" sz="1600" i="1" dirty="0">
                                  <a:latin typeface="Cambria Math"/>
                                  <a:ea typeface="メイリオ" panose="020B0604030504040204" pitchFamily="50" charset="-128"/>
                                  <a:cs typeface="メイリオ" panose="020B0604030504040204" pitchFamily="50" charset="-128"/>
                                </a:rPr>
                                <m:t>0.</m:t>
                              </m:r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  <a:cs typeface="メイリオ" panose="020B0604030504040204" pitchFamily="50" charset="-128"/>
                                </a:rPr>
                                <m:t>0</m:t>
                              </m:r>
                              <m:r>
                                <a:rPr lang="en-US" altLang="ja-JP" sz="1600" i="1" dirty="0">
                                  <a:latin typeface="Cambria Math"/>
                                  <a:ea typeface="メイリオ" panose="020B0604030504040204" pitchFamily="50" charset="-128"/>
                                  <a:cs typeface="メイリオ" panose="020B0604030504040204" pitchFamily="50" charset="-128"/>
                                </a:rPr>
                                <m:t>2</m:t>
                              </m:r>
                              <m:r>
                                <a:rPr lang="en-US" altLang="ja-JP" sz="1600" i="1" dirty="0">
                                  <a:latin typeface="Cambria Math"/>
                                  <a:ea typeface="メイリオ" panose="020B0604030504040204" pitchFamily="50" charset="-128"/>
                                  <a:cs typeface="メイリオ" panose="020B0604030504040204" pitchFamily="50" charset="-128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en-US" altLang="ja-JP" sz="1600" i="1" dirty="0">
                              <a:latin typeface="Cambria Math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  <m:t>2</m:t>
                          </m:r>
                        </m:sup>
                      </m:sSup>
                      <m:r>
                        <a:rPr lang="en-US" altLang="ja-JP" sz="1600" i="1" dirty="0">
                          <a:latin typeface="Cambria Math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m:t>=20 </m:t>
                      </m:r>
                      <m:r>
                        <a:rPr lang="en-US" altLang="ja-JP" sz="1600" i="1" dirty="0">
                          <a:latin typeface="Cambria Math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m:t>𝑊</m:t>
                      </m:r>
                    </m:oMath>
                  </m:oMathPara>
                </a14:m>
                <a:endParaRPr kumimoji="1" lang="en-US" altLang="ja-JP" sz="1600" b="1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A9650D2F-17C5-560D-EF08-813A8E893B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2246" y="4698218"/>
                <a:ext cx="3782121" cy="1138004"/>
              </a:xfrm>
              <a:prstGeom prst="rect">
                <a:avLst/>
              </a:prstGeom>
              <a:blipFill>
                <a:blip r:embed="rId7"/>
                <a:stretch>
                  <a:fillRect l="-804" t="-1064"/>
                </a:stretch>
              </a:blipFill>
              <a:ln>
                <a:solidFill>
                  <a:schemeClr val="bg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31950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E091FC-D2F5-CD61-ACDA-0F8943D34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Cavity parameter with perfect HOM damper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E9AB71D-CEA8-285D-5726-9FDEA55B9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T. Konomi, ERL22, SRF/24</a:t>
            </a:r>
            <a:endParaRPr 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1440032-F4CB-6CF8-599F-060F77FEB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D30A2C6D-39BC-4576-856C-8743CF76CCF1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F779DE4-0719-F52D-9D9F-78897BF895F5}"/>
              </a:ext>
            </a:extLst>
          </p:cNvPr>
          <p:cNvSpPr txBox="1"/>
          <p:nvPr/>
        </p:nvSpPr>
        <p:spPr>
          <a:xfrm>
            <a:off x="5805492" y="2895901"/>
            <a:ext cx="1885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Monopole HOM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5ED22BA-F983-EE4F-658D-A1D4F39283EC}"/>
              </a:ext>
            </a:extLst>
          </p:cNvPr>
          <p:cNvSpPr txBox="1"/>
          <p:nvPr/>
        </p:nvSpPr>
        <p:spPr>
          <a:xfrm>
            <a:off x="9639424" y="2912024"/>
            <a:ext cx="1507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Dipole HOM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A67A8CCD-3160-196E-0C85-32AA84C0C2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" t="83178" r="884" b="3239"/>
          <a:stretch/>
        </p:blipFill>
        <p:spPr bwMode="auto">
          <a:xfrm>
            <a:off x="2105928" y="1778017"/>
            <a:ext cx="7549647" cy="75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オブジェクト 7">
            <a:extLst>
              <a:ext uri="{FF2B5EF4-FFF2-40B4-BE49-F238E27FC236}">
                <a16:creationId xmlns:a16="http://schemas.microsoft.com/office/drawing/2014/main" id="{1FAF2ED5-E680-6756-3EAB-55CCF8B6FC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6750818"/>
              </p:ext>
            </p:extLst>
          </p:nvPr>
        </p:nvGraphicFramePr>
        <p:xfrm>
          <a:off x="5083175" y="3122613"/>
          <a:ext cx="3143250" cy="300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KGPlot" r:id="rId3" imgW="5816520" imgH="5562360" progId="KGraph_Plot">
                  <p:embed/>
                </p:oleObj>
              </mc:Choice>
              <mc:Fallback>
                <p:oleObj name="KGPlot" r:id="rId3" imgW="5816520" imgH="5562360" progId="KGraph_Plot">
                  <p:embed/>
                  <p:pic>
                    <p:nvPicPr>
                      <p:cNvPr id="14" name="オブジェクト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3175" y="3122613"/>
                        <a:ext cx="3143250" cy="30083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オブジェクト 8">
            <a:extLst>
              <a:ext uri="{FF2B5EF4-FFF2-40B4-BE49-F238E27FC236}">
                <a16:creationId xmlns:a16="http://schemas.microsoft.com/office/drawing/2014/main" id="{30CDD323-9250-75CC-B1C6-ED37BB1405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0846765"/>
              </p:ext>
            </p:extLst>
          </p:nvPr>
        </p:nvGraphicFramePr>
        <p:xfrm>
          <a:off x="8633429" y="3122613"/>
          <a:ext cx="3143251" cy="29251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KGPlot" r:id="rId5" imgW="5956200" imgH="5562360" progId="KGraph_Plot">
                  <p:embed/>
                </p:oleObj>
              </mc:Choice>
              <mc:Fallback>
                <p:oleObj name="KGPlot" r:id="rId5" imgW="5956200" imgH="5562360" progId="KGraph_Plot">
                  <p:embed/>
                  <p:pic>
                    <p:nvPicPr>
                      <p:cNvPr id="16" name="オブジェクト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33429" y="3122613"/>
                        <a:ext cx="3143251" cy="292514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ECEDEEA-72BB-7563-AC46-795DF59963F7}"/>
              </a:ext>
            </a:extLst>
          </p:cNvPr>
          <p:cNvSpPr txBox="1"/>
          <p:nvPr/>
        </p:nvSpPr>
        <p:spPr>
          <a:xfrm>
            <a:off x="180974" y="3096690"/>
            <a:ext cx="2922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Accelerating parameters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graphicFrame>
        <p:nvGraphicFramePr>
          <p:cNvPr id="11" name="表 10">
            <a:extLst>
              <a:ext uri="{FF2B5EF4-FFF2-40B4-BE49-F238E27FC236}">
                <a16:creationId xmlns:a16="http://schemas.microsoft.com/office/drawing/2014/main" id="{1CC27CEF-C09D-44D2-7B8C-29762C0EA2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118794"/>
              </p:ext>
            </p:extLst>
          </p:nvPr>
        </p:nvGraphicFramePr>
        <p:xfrm>
          <a:off x="232128" y="3528912"/>
          <a:ext cx="4479799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16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93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9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91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0970"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Cavity Parameters</a:t>
                      </a:r>
                      <a:endParaRPr kumimoji="1" lang="ja-JP" altLang="en-US" sz="12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KEK-EUV</a:t>
                      </a:r>
                      <a:endParaRPr kumimoji="1" lang="ja-JP" altLang="en-US" sz="12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KEK-</a:t>
                      </a:r>
                      <a:r>
                        <a:rPr kumimoji="1" lang="en-US" altLang="ja-JP" sz="1200" dirty="0" err="1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cERL</a:t>
                      </a:r>
                      <a:endParaRPr kumimoji="1" lang="ja-JP" altLang="en-US" sz="12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TESLA</a:t>
                      </a:r>
                      <a:endParaRPr kumimoji="1" lang="ja-JP" altLang="en-US" sz="12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970"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Frequency</a:t>
                      </a:r>
                      <a:r>
                        <a:rPr kumimoji="1" lang="ja-JP" altLang="en-US" sz="12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 </a:t>
                      </a:r>
                      <a:r>
                        <a:rPr kumimoji="1" lang="en-US" altLang="ja-JP" sz="12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(MHz)</a:t>
                      </a:r>
                      <a:endParaRPr kumimoji="1" lang="ja-JP" altLang="en-US" sz="12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1300</a:t>
                      </a:r>
                      <a:endParaRPr kumimoji="1" lang="ja-JP" altLang="en-US" sz="12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1300</a:t>
                      </a:r>
                      <a:endParaRPr kumimoji="1" lang="ja-JP" altLang="en-US" sz="12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1300</a:t>
                      </a:r>
                      <a:endParaRPr kumimoji="1" lang="ja-JP" altLang="en-US" sz="12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0970"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solidFill>
                            <a:srgbClr val="FF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Iris diameter</a:t>
                      </a:r>
                      <a:r>
                        <a:rPr kumimoji="1" lang="ja-JP" altLang="en-US" sz="1200" b="1" baseline="0" dirty="0">
                          <a:solidFill>
                            <a:srgbClr val="FF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 </a:t>
                      </a:r>
                      <a:r>
                        <a:rPr kumimoji="1" lang="en-US" altLang="ja-JP" sz="1200" b="1" dirty="0">
                          <a:solidFill>
                            <a:srgbClr val="FF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(mm)</a:t>
                      </a:r>
                      <a:endParaRPr kumimoji="1" lang="ja-JP" altLang="en-US" sz="1200" b="1" dirty="0">
                        <a:solidFill>
                          <a:srgbClr val="FF0000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solidFill>
                            <a:srgbClr val="FF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70</a:t>
                      </a:r>
                      <a:endParaRPr kumimoji="1" lang="ja-JP" altLang="en-US" sz="1200" b="1" dirty="0">
                        <a:solidFill>
                          <a:srgbClr val="FF0000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solidFill>
                            <a:srgbClr val="FF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80</a:t>
                      </a:r>
                      <a:endParaRPr kumimoji="1" lang="ja-JP" altLang="en-US" sz="1200" b="1" dirty="0">
                        <a:solidFill>
                          <a:srgbClr val="FF0000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solidFill>
                            <a:srgbClr val="FF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70</a:t>
                      </a:r>
                      <a:endParaRPr kumimoji="1" lang="ja-JP" altLang="en-US" sz="1200" b="1" dirty="0">
                        <a:solidFill>
                          <a:srgbClr val="FF0000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970"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R/Q (Ω)</a:t>
                      </a:r>
                      <a:endParaRPr kumimoji="1" lang="ja-JP" altLang="en-US" sz="12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1009</a:t>
                      </a:r>
                      <a:endParaRPr kumimoji="1" lang="ja-JP" altLang="en-US" sz="12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897</a:t>
                      </a:r>
                      <a:endParaRPr kumimoji="1" lang="ja-JP" altLang="en-US" sz="12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1036</a:t>
                      </a:r>
                      <a:endParaRPr kumimoji="1" lang="ja-JP" altLang="en-US" sz="12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0970"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G</a:t>
                      </a:r>
                      <a:r>
                        <a:rPr kumimoji="1" lang="en-US" altLang="ja-JP" sz="1200" baseline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 (Ω)</a:t>
                      </a:r>
                      <a:endParaRPr kumimoji="1" lang="ja-JP" altLang="en-US" sz="12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269</a:t>
                      </a:r>
                      <a:endParaRPr kumimoji="1" lang="ja-JP" altLang="en-US" sz="12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289</a:t>
                      </a:r>
                      <a:endParaRPr kumimoji="1" lang="ja-JP" altLang="en-US" sz="12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270</a:t>
                      </a:r>
                      <a:endParaRPr kumimoji="1" lang="ja-JP" altLang="en-US" sz="12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0970"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Ep/</a:t>
                      </a:r>
                      <a:r>
                        <a:rPr kumimoji="1" lang="en-US" altLang="ja-JP" sz="1200" dirty="0" err="1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Eacc</a:t>
                      </a:r>
                      <a:endParaRPr kumimoji="1" lang="ja-JP" altLang="en-US" sz="12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solidFill>
                            <a:srgbClr val="FF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2.0</a:t>
                      </a:r>
                      <a:endParaRPr kumimoji="1" lang="ja-JP" altLang="en-US" sz="1200" b="1" dirty="0">
                        <a:solidFill>
                          <a:srgbClr val="FF0000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solidFill>
                            <a:srgbClr val="FF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3.0</a:t>
                      </a:r>
                      <a:endParaRPr kumimoji="1" lang="ja-JP" altLang="en-US" sz="1200" b="1" dirty="0">
                        <a:solidFill>
                          <a:srgbClr val="FF0000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solidFill>
                            <a:srgbClr val="FF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2.0</a:t>
                      </a:r>
                      <a:endParaRPr kumimoji="1" lang="ja-JP" altLang="en-US" sz="1200" b="1" dirty="0">
                        <a:solidFill>
                          <a:srgbClr val="FF0000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0970">
                <a:tc>
                  <a:txBody>
                    <a:bodyPr/>
                    <a:lstStyle/>
                    <a:p>
                      <a:r>
                        <a:rPr kumimoji="1" lang="en-US" altLang="ja-JP" sz="1200" dirty="0" err="1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Hp</a:t>
                      </a:r>
                      <a:r>
                        <a:rPr kumimoji="1" lang="en-US" altLang="ja-JP" sz="12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/</a:t>
                      </a:r>
                      <a:r>
                        <a:rPr kumimoji="1" lang="en-US" altLang="ja-JP" sz="1200" dirty="0" err="1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Eacc</a:t>
                      </a:r>
                      <a:r>
                        <a:rPr kumimoji="1" lang="ja-JP" altLang="en-US" sz="1200" baseline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 </a:t>
                      </a:r>
                      <a:r>
                        <a:rPr kumimoji="1" lang="en-US" altLang="ja-JP" sz="12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(</a:t>
                      </a:r>
                      <a:r>
                        <a:rPr kumimoji="1" lang="en-US" altLang="ja-JP" sz="1200" dirty="0" err="1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mT</a:t>
                      </a:r>
                      <a:r>
                        <a:rPr kumimoji="1" lang="en-US" altLang="ja-JP" sz="12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/(MV/m))</a:t>
                      </a:r>
                      <a:endParaRPr kumimoji="1" lang="ja-JP" altLang="en-US" sz="12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4.23</a:t>
                      </a:r>
                      <a:endParaRPr kumimoji="1" lang="ja-JP" altLang="en-US" sz="12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4.25</a:t>
                      </a:r>
                      <a:endParaRPr kumimoji="1" lang="ja-JP" altLang="en-US" sz="12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4.26</a:t>
                      </a:r>
                      <a:endParaRPr kumimoji="1" lang="ja-JP" altLang="en-US" sz="12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0970"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BBU limit</a:t>
                      </a:r>
                      <a:endParaRPr kumimoji="1" lang="ja-JP" altLang="en-US" sz="12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highlight>
                            <a:srgbClr val="FFFF00"/>
                          </a:highlight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&gt;190</a:t>
                      </a:r>
                      <a:r>
                        <a:rPr kumimoji="1" lang="en-US" altLang="ja-JP" sz="1200" baseline="0" dirty="0">
                          <a:highlight>
                            <a:srgbClr val="FFFF00"/>
                          </a:highlight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 mA</a:t>
                      </a:r>
                      <a:endParaRPr kumimoji="1" lang="ja-JP" altLang="en-US" sz="1200" dirty="0">
                        <a:highlight>
                          <a:srgbClr val="FFFF00"/>
                        </a:highlight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highlight>
                            <a:srgbClr val="FFFF00"/>
                          </a:highlight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~600</a:t>
                      </a:r>
                      <a:r>
                        <a:rPr kumimoji="1" lang="en-US" altLang="ja-JP" sz="1200" baseline="0" dirty="0">
                          <a:highlight>
                            <a:srgbClr val="FFFF00"/>
                          </a:highlight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 mA?</a:t>
                      </a:r>
                      <a:endParaRPr kumimoji="1" lang="ja-JP" altLang="en-US" sz="1200" dirty="0">
                        <a:highlight>
                          <a:srgbClr val="FFFF00"/>
                        </a:highlight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highlight>
                            <a:srgbClr val="FFFF00"/>
                          </a:highlight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~80 mA?</a:t>
                      </a:r>
                      <a:endParaRPr kumimoji="1" lang="ja-JP" altLang="en-US" sz="1200" dirty="0">
                        <a:highlight>
                          <a:srgbClr val="FFFF00"/>
                        </a:highlight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20349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>
            <a:extLst>
              <a:ext uri="{FF2B5EF4-FFF2-40B4-BE49-F238E27FC236}">
                <a16:creationId xmlns:a16="http://schemas.microsoft.com/office/drawing/2014/main" id="{447A7B7A-73D6-E9AD-1046-A34712B91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6000" dirty="0">
                <a:solidFill>
                  <a:srgbClr val="0070C0"/>
                </a:solidFill>
              </a:rPr>
              <a:t>HOM damper design</a:t>
            </a:r>
            <a:endParaRPr lang="ja-JP" altLang="en-US" dirty="0"/>
          </a:p>
        </p:txBody>
      </p:sp>
      <p:sp>
        <p:nvSpPr>
          <p:cNvPr id="7" name="テキスト プレースホルダー 6">
            <a:extLst>
              <a:ext uri="{FF2B5EF4-FFF2-40B4-BE49-F238E27FC236}">
                <a16:creationId xmlns:a16="http://schemas.microsoft.com/office/drawing/2014/main" id="{57F98E7D-768B-C10A-FC71-EFFBA4EEC6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003C3403-A817-4D72-2AE8-1D4DF9CAC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T. Konomi, ERL22, SRF/24</a:t>
            </a:r>
            <a:endParaRPr 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7373FC8-A32E-8595-15CE-75EFD0BBF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D30A2C6D-39BC-4576-856C-8743CF76CCF1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7565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2C6F0CC-52F6-7946-5F05-11E9BA877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HOM damper structure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723CF143-22B8-5DC7-CDDC-FB07BADEB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T. Konomi, ERL22, SRF/24</a:t>
            </a:r>
            <a:endParaRPr 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DCFDEDF-4D8F-5C9F-484E-65E7EADE4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D30A2C6D-39BC-4576-856C-8743CF76CCF1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F61E385-91E9-F022-0DFC-E32036EE6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25" y="1126010"/>
            <a:ext cx="6425663" cy="407400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A74C48D-0083-F268-CBA1-874702835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112" y="1349596"/>
            <a:ext cx="4011463" cy="375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8148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C267B64-F0D3-2410-9D65-5FF8CD938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Damper material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DB997EEC-18E6-DCD1-90DF-F3090F3C3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T. Konomi, ERL22, SRF/24</a:t>
            </a:r>
            <a:endParaRPr 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3A982CE-5953-F551-17C2-156E9F2B3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D30A2C6D-39BC-4576-856C-8743CF76CCF1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5D250DC-CE52-63BA-0003-BFE2E32D31FB}"/>
              </a:ext>
            </a:extLst>
          </p:cNvPr>
          <p:cNvSpPr txBox="1"/>
          <p:nvPr/>
        </p:nvSpPr>
        <p:spPr>
          <a:xfrm>
            <a:off x="3686013" y="1437172"/>
            <a:ext cx="7489679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AlN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(Sienna Tec. : STL-150D) is one candidate for absorber.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We measured Loss tangent, outgassing and tested brazing.</a:t>
            </a:r>
          </a:p>
        </p:txBody>
      </p:sp>
      <p:pic>
        <p:nvPicPr>
          <p:cNvPr id="9" name="Picture 13" descr="C:\Users\Public\Pictures\20160226~\DSC07301.JPG">
            <a:extLst>
              <a:ext uri="{FF2B5EF4-FFF2-40B4-BE49-F238E27FC236}">
                <a16:creationId xmlns:a16="http://schemas.microsoft.com/office/drawing/2014/main" id="{B2F9D706-36F4-C3E5-742A-D9D9BEA32E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3" t="37527" r="5003" b="18108"/>
          <a:stretch/>
        </p:blipFill>
        <p:spPr bwMode="auto">
          <a:xfrm>
            <a:off x="300076" y="4311051"/>
            <a:ext cx="2813131" cy="103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C:\Users\Public\Pictures\20160226~\DSC07397.JPG">
            <a:extLst>
              <a:ext uri="{FF2B5EF4-FFF2-40B4-BE49-F238E27FC236}">
                <a16:creationId xmlns:a16="http://schemas.microsoft.com/office/drawing/2014/main" id="{086B117E-77C7-E119-50F3-98A80A1E1C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0" t="35000" r="40500" b="32500"/>
          <a:stretch/>
        </p:blipFill>
        <p:spPr bwMode="auto">
          <a:xfrm>
            <a:off x="203409" y="2030569"/>
            <a:ext cx="2012442" cy="208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フリーフォーム 7">
            <a:extLst>
              <a:ext uri="{FF2B5EF4-FFF2-40B4-BE49-F238E27FC236}">
                <a16:creationId xmlns:a16="http://schemas.microsoft.com/office/drawing/2014/main" id="{323A6F02-0BCF-7B31-4588-2C542B4475AB}"/>
              </a:ext>
            </a:extLst>
          </p:cNvPr>
          <p:cNvSpPr/>
          <p:nvPr/>
        </p:nvSpPr>
        <p:spPr>
          <a:xfrm>
            <a:off x="1506732" y="2835007"/>
            <a:ext cx="163952" cy="1712933"/>
          </a:xfrm>
          <a:custGeom>
            <a:avLst/>
            <a:gdLst>
              <a:gd name="connsiteX0" fmla="*/ 0 w 609600"/>
              <a:gd name="connsiteY0" fmla="*/ 0 h 767255"/>
              <a:gd name="connsiteX1" fmla="*/ 420414 w 609600"/>
              <a:gd name="connsiteY1" fmla="*/ 147145 h 767255"/>
              <a:gd name="connsiteX2" fmla="*/ 609600 w 609600"/>
              <a:gd name="connsiteY2" fmla="*/ 767255 h 767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9600" h="767255">
                <a:moveTo>
                  <a:pt x="0" y="0"/>
                </a:moveTo>
                <a:cubicBezTo>
                  <a:pt x="159407" y="9634"/>
                  <a:pt x="318814" y="19269"/>
                  <a:pt x="420414" y="147145"/>
                </a:cubicBezTo>
                <a:cubicBezTo>
                  <a:pt x="522014" y="275021"/>
                  <a:pt x="565807" y="521138"/>
                  <a:pt x="609600" y="767255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052FA46-2461-CA97-5BB7-B970E65C5319}"/>
              </a:ext>
            </a:extLst>
          </p:cNvPr>
          <p:cNvSpPr txBox="1"/>
          <p:nvPr/>
        </p:nvSpPr>
        <p:spPr>
          <a:xfrm>
            <a:off x="25764" y="1652795"/>
            <a:ext cx="336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RF parameter measurement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B1795C29-9F9B-48F6-3364-A88BBEE87DD3}"/>
                  </a:ext>
                </a:extLst>
              </p:cNvPr>
              <p:cNvSpPr txBox="1"/>
              <p:nvPr/>
            </p:nvSpPr>
            <p:spPr>
              <a:xfrm>
                <a:off x="3625271" y="5524871"/>
                <a:ext cx="7285969" cy="82663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2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𝜖</m:t>
                      </m:r>
                      <m:d>
                        <m:dPr>
                          <m:ctrlPr>
                            <a:rPr kumimoji="1" lang="en-US" altLang="ja-JP" sz="12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12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kumimoji="1" lang="en-US" altLang="ja-JP" sz="12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sz="12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12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kumimoji="1" lang="en-US" altLang="ja-JP" sz="1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 kumimoji="1" lang="en-US" altLang="ja-JP" sz="12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kumimoji="1" lang="en-US" altLang="ja-JP" sz="12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ja-JP" sz="12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12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kumimoji="1" lang="en-US" altLang="ja-JP" sz="12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kumimoji="1" lang="en-US" altLang="ja-JP" sz="12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1" lang="en-US" altLang="ja-JP" sz="12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12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kumimoji="1" lang="en-US" altLang="ja-JP" sz="12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ja-JP" sz="12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r>
                            <a:rPr kumimoji="1" lang="en-US" altLang="ja-JP" sz="12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kumimoji="1" lang="en-US" altLang="ja-JP" sz="12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kumimoji="1" lang="en-US" altLang="ja-JP" sz="12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kumimoji="1" lang="en-US" altLang="ja-JP" sz="1200" b="0" i="1" dirty="0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2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ja-JP" altLang="ja-JP" sz="1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2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ja-JP" altLang="ja-JP" sz="12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ja-JP" sz="12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2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altLang="ja-JP" sz="12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ja-JP" sz="12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lang="ja-JP" altLang="ja-JP" sz="12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ja-JP" altLang="ja-JP" sz="12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12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  <m:r>
                                        <a:rPr lang="en-US" altLang="ja-JP" sz="12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/</m:t>
                                      </m:r>
                                      <m:sSub>
                                        <m:sSubPr>
                                          <m:ctrlPr>
                                            <a:rPr lang="ja-JP" altLang="ja-JP" sz="1200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sz="1200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en-US" altLang="ja-JP" sz="12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altLang="ja-JP" sz="12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ja-JP" sz="12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ja-JP" sz="12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ja-JP" altLang="ja-JP" sz="12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ja-JP" sz="12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2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altLang="ja-JP" sz="12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ja-JP" sz="12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lang="ja-JP" altLang="ja-JP" sz="12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ja-JP" altLang="ja-JP" sz="12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12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  <m:r>
                                        <a:rPr lang="en-US" altLang="ja-JP" sz="12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/</m:t>
                                      </m:r>
                                      <m:sSub>
                                        <m:sSubPr>
                                          <m:ctrlPr>
                                            <a:rPr lang="ja-JP" altLang="ja-JP" sz="1200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sz="1200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en-US" altLang="ja-JP" sz="12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altLang="ja-JP" sz="12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ja-JP" sz="12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ja-JP" sz="12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ja-JP" altLang="ja-JP" sz="12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ja-JP" sz="12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2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altLang="ja-JP" sz="12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ja-JP" sz="12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lang="ja-JP" altLang="ja-JP" sz="12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ja-JP" altLang="ja-JP" sz="12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12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  <m:r>
                                        <a:rPr lang="en-US" altLang="ja-JP" sz="12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/</m:t>
                                      </m:r>
                                      <m:sSub>
                                        <m:sSubPr>
                                          <m:ctrlPr>
                                            <a:rPr lang="ja-JP" altLang="ja-JP" sz="1200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sz="1200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en-US" altLang="ja-JP" sz="12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  <m:r>
                                        <a:rPr lang="en-US" altLang="ja-JP" sz="12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ja-JP" sz="12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altLang="ja-JP" sz="120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ja-JP" sz="120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  <m:r>
                        <a:rPr lang="en-US" altLang="ja-JP" sz="120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ja-JP" altLang="ja-JP" sz="1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ja-JP" altLang="ja-JP" sz="12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ja-JP" sz="12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2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altLang="ja-JP" sz="12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ja-JP" sz="12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altLang="ja-JP" sz="12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altLang="ja-JP" sz="12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ja-JP" altLang="ja-JP" sz="12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2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altLang="ja-JP" sz="12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ja-JP" sz="12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lang="ja-JP" altLang="ja-JP" sz="12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ja-JP" altLang="ja-JP" sz="12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12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  <m:r>
                                        <a:rPr lang="en-US" altLang="ja-JP" sz="12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/</m:t>
                                      </m:r>
                                      <m:sSub>
                                        <m:sSubPr>
                                          <m:ctrlPr>
                                            <a:rPr lang="ja-JP" altLang="ja-JP" sz="1200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sz="1200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en-US" altLang="ja-JP" sz="12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altLang="ja-JP" sz="12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ja-JP" sz="12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ja-JP" sz="12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ja-JP" altLang="ja-JP" sz="12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ja-JP" sz="12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2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altLang="ja-JP" sz="12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ja-JP" sz="120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altLang="ja-JP" sz="12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altLang="ja-JP" sz="12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ja-JP" altLang="ja-JP" sz="12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2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altLang="ja-JP" sz="12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ja-JP" sz="12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lang="ja-JP" altLang="ja-JP" sz="12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ja-JP" altLang="ja-JP" sz="12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12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  <m:r>
                                        <a:rPr lang="en-US" altLang="ja-JP" sz="12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/</m:t>
                                      </m:r>
                                      <m:sSub>
                                        <m:sSubPr>
                                          <m:ctrlPr>
                                            <a:rPr lang="ja-JP" altLang="ja-JP" sz="1200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sz="1200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en-US" altLang="ja-JP" sz="12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altLang="ja-JP" sz="12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ja-JP" sz="12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ja-JP" sz="12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ja-JP" altLang="ja-JP" sz="12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ja-JP" sz="12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2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altLang="ja-JP" sz="12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altLang="ja-JP" sz="120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altLang="ja-JP" sz="12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altLang="ja-JP" sz="12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ja-JP" altLang="ja-JP" sz="12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2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altLang="ja-JP" sz="12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ja-JP" sz="12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lang="ja-JP" altLang="ja-JP" sz="12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ja-JP" altLang="ja-JP" sz="12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12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  <m:r>
                                        <a:rPr lang="en-US" altLang="ja-JP" sz="12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/</m:t>
                                      </m:r>
                                      <m:sSub>
                                        <m:sSubPr>
                                          <m:ctrlPr>
                                            <a:rPr lang="ja-JP" altLang="ja-JP" sz="1200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sz="1200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en-US" altLang="ja-JP" sz="12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  <m:r>
                                        <a:rPr lang="en-US" altLang="ja-JP" sz="12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ja-JP" sz="12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kumimoji="1" lang="ja-JP" altLang="en-US" sz="12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B1795C29-9F9B-48F6-3364-A88BBEE87D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5271" y="5524871"/>
                <a:ext cx="7285969" cy="826637"/>
              </a:xfrm>
              <a:prstGeom prst="rect">
                <a:avLst/>
              </a:prstGeom>
              <a:blipFill>
                <a:blip r:embed="rId5"/>
                <a:stretch>
                  <a:fillRect b="-73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4" name="オブジェクト 13">
            <a:extLst>
              <a:ext uri="{FF2B5EF4-FFF2-40B4-BE49-F238E27FC236}">
                <a16:creationId xmlns:a16="http://schemas.microsoft.com/office/drawing/2014/main" id="{DA32B226-92DE-BE0B-619F-96ECB9108E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5495554"/>
              </p:ext>
            </p:extLst>
          </p:nvPr>
        </p:nvGraphicFramePr>
        <p:xfrm>
          <a:off x="7191091" y="2188365"/>
          <a:ext cx="3262917" cy="32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KGPlot" r:id="rId6" imgW="5651280" imgH="5613120" progId="KGraph_Plot">
                  <p:embed/>
                </p:oleObj>
              </mc:Choice>
              <mc:Fallback>
                <p:oleObj name="KGPlot" r:id="rId6" imgW="5651280" imgH="5613120" progId="KGraph_Plot">
                  <p:embed/>
                  <p:pic>
                    <p:nvPicPr>
                      <p:cNvPr id="7" name="オブジェクト 6">
                        <a:extLst>
                          <a:ext uri="{FF2B5EF4-FFF2-40B4-BE49-F238E27FC236}">
                            <a16:creationId xmlns:a16="http://schemas.microsoft.com/office/drawing/2014/main" id="{153FDF51-34EF-452D-BCEC-4EE41AF4FB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191091" y="2188365"/>
                        <a:ext cx="3262917" cy="324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オブジェクト 14">
            <a:extLst>
              <a:ext uri="{FF2B5EF4-FFF2-40B4-BE49-F238E27FC236}">
                <a16:creationId xmlns:a16="http://schemas.microsoft.com/office/drawing/2014/main" id="{E663A2B5-464F-BD9D-C113-D823242C22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8973680"/>
              </p:ext>
            </p:extLst>
          </p:nvPr>
        </p:nvGraphicFramePr>
        <p:xfrm>
          <a:off x="3625271" y="2144880"/>
          <a:ext cx="3338788" cy="32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KGPlot" r:id="rId8" imgW="5803920" imgH="5626080" progId="KGraph_Plot">
                  <p:embed/>
                </p:oleObj>
              </mc:Choice>
              <mc:Fallback>
                <p:oleObj name="KGPlot" r:id="rId8" imgW="5803920" imgH="5626080" progId="KGraph_Plot">
                  <p:embed/>
                  <p:pic>
                    <p:nvPicPr>
                      <p:cNvPr id="8" name="オブジェクト 7">
                        <a:extLst>
                          <a:ext uri="{FF2B5EF4-FFF2-40B4-BE49-F238E27FC236}">
                            <a16:creationId xmlns:a16="http://schemas.microsoft.com/office/drawing/2014/main" id="{FA6BCC04-1940-401E-8FDF-4E6AF94823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625271" y="2144880"/>
                        <a:ext cx="3338788" cy="324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1A68F16-6435-8B11-3350-061139FF67FD}"/>
              </a:ext>
            </a:extLst>
          </p:cNvPr>
          <p:cNvSpPr txBox="1"/>
          <p:nvPr/>
        </p:nvSpPr>
        <p:spPr>
          <a:xfrm>
            <a:off x="3279604" y="223185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CADD023-1423-A965-6E2E-46B7B34C0B6A}"/>
              </a:ext>
            </a:extLst>
          </p:cNvPr>
          <p:cNvSpPr txBox="1"/>
          <p:nvPr/>
        </p:nvSpPr>
        <p:spPr>
          <a:xfrm>
            <a:off x="6964059" y="2244455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6806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E26F63C-E4C2-20E8-1B6F-8AE92B6D9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608" y="275459"/>
            <a:ext cx="8242290" cy="71553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Damper shape optimization method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93BB13BB-CC4A-D37A-B520-79ED7775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T. Konomi, ERL22, SRF/24</a:t>
            </a:r>
            <a:endParaRPr 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AF25736-72BA-C620-FCB8-D68D60A0E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D30A2C6D-39BC-4576-856C-8743CF76CCF1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291" t="27509" r="9672" b="52961"/>
          <a:stretch/>
        </p:blipFill>
        <p:spPr>
          <a:xfrm>
            <a:off x="152583" y="2754780"/>
            <a:ext cx="3960000" cy="912368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44C5D85-D23E-275D-13E6-F913C31DDEDF}"/>
              </a:ext>
            </a:extLst>
          </p:cNvPr>
          <p:cNvSpPr txBox="1"/>
          <p:nvPr/>
        </p:nvSpPr>
        <p:spPr>
          <a:xfrm>
            <a:off x="66109" y="978722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solidFill>
                  <a:srgbClr val="0070C0"/>
                </a:solidFill>
              </a:rPr>
              <a:t>TM01 mode From Port 1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pic>
        <p:nvPicPr>
          <p:cNvPr id="21" name="Picture 1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291" t="27810" r="10609" b="52960"/>
          <a:stretch/>
        </p:blipFill>
        <p:spPr>
          <a:xfrm>
            <a:off x="143957" y="1308771"/>
            <a:ext cx="3960000" cy="914470"/>
          </a:xfrm>
          <a:prstGeom prst="rect">
            <a:avLst/>
          </a:prstGeom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00000000-0008-0000-0100-000005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888" t="23242" r="10673" b="55367"/>
          <a:stretch/>
        </p:blipFill>
        <p:spPr>
          <a:xfrm>
            <a:off x="174529" y="4209297"/>
            <a:ext cx="3960000" cy="939028"/>
          </a:xfrm>
          <a:prstGeom prst="rect">
            <a:avLst/>
          </a:prstGeom>
        </p:spPr>
      </p:pic>
      <p:pic>
        <p:nvPicPr>
          <p:cNvPr id="18433" name="Picture 1">
            <a:extLst>
              <a:ext uri="{FF2B5EF4-FFF2-40B4-BE49-F238E27FC236}">
                <a16:creationId xmlns:a16="http://schemas.microsoft.com/office/drawing/2014/main" id="{969116B1-01CA-F255-0322-08709D3C7C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9" t="24153" r="9561" b="53129"/>
          <a:stretch/>
        </p:blipFill>
        <p:spPr bwMode="auto">
          <a:xfrm>
            <a:off x="174529" y="5611094"/>
            <a:ext cx="3960000" cy="881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8D900EA-06AD-7D11-EEF7-BDF26975010C}"/>
              </a:ext>
            </a:extLst>
          </p:cNvPr>
          <p:cNvSpPr txBox="1"/>
          <p:nvPr/>
        </p:nvSpPr>
        <p:spPr>
          <a:xfrm>
            <a:off x="0" y="2427150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solidFill>
                  <a:srgbClr val="0070C0"/>
                </a:solidFill>
              </a:rPr>
              <a:t>TM01 mode From Port 2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C353143C-5E8C-F1AB-3C61-36EC4A92E63B}"/>
              </a:ext>
            </a:extLst>
          </p:cNvPr>
          <p:cNvSpPr txBox="1"/>
          <p:nvPr/>
        </p:nvSpPr>
        <p:spPr>
          <a:xfrm>
            <a:off x="27678" y="3793334"/>
            <a:ext cx="2642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solidFill>
                  <a:srgbClr val="0070C0"/>
                </a:solidFill>
              </a:rPr>
              <a:t>TE11 mode From Port 1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9972F1D8-F518-4C58-7FD2-8390270FA36E}"/>
              </a:ext>
            </a:extLst>
          </p:cNvPr>
          <p:cNvSpPr txBox="1"/>
          <p:nvPr/>
        </p:nvSpPr>
        <p:spPr>
          <a:xfrm>
            <a:off x="-38431" y="5241762"/>
            <a:ext cx="2642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solidFill>
                  <a:srgbClr val="0070C0"/>
                </a:solidFill>
              </a:rPr>
              <a:t>TE11 mode From Port 2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A1A2D40-1451-9631-305A-02C4FC6A1AC7}"/>
              </a:ext>
            </a:extLst>
          </p:cNvPr>
          <p:cNvSpPr txBox="1"/>
          <p:nvPr/>
        </p:nvSpPr>
        <p:spPr>
          <a:xfrm>
            <a:off x="3183628" y="1066008"/>
            <a:ext cx="950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>
                <a:solidFill>
                  <a:srgbClr val="0070C0"/>
                </a:solidFill>
              </a:rPr>
              <a:t>3000MHz</a:t>
            </a:r>
            <a:endParaRPr kumimoji="1" lang="ja-JP" altLang="en-US" sz="1400" dirty="0">
              <a:solidFill>
                <a:srgbClr val="0070C0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BBC08F22-9944-2A01-E9A8-37374E463100}"/>
              </a:ext>
            </a:extLst>
          </p:cNvPr>
          <p:cNvSpPr txBox="1"/>
          <p:nvPr/>
        </p:nvSpPr>
        <p:spPr>
          <a:xfrm>
            <a:off x="3250827" y="2549968"/>
            <a:ext cx="950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>
                <a:solidFill>
                  <a:srgbClr val="0070C0"/>
                </a:solidFill>
              </a:rPr>
              <a:t>3000MHz</a:t>
            </a:r>
            <a:endParaRPr kumimoji="1" lang="ja-JP" altLang="en-US" sz="1400" dirty="0">
              <a:solidFill>
                <a:srgbClr val="0070C0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D0198B2-5D90-C893-E475-82C20937997D}"/>
              </a:ext>
            </a:extLst>
          </p:cNvPr>
          <p:cNvSpPr txBox="1"/>
          <p:nvPr/>
        </p:nvSpPr>
        <p:spPr>
          <a:xfrm>
            <a:off x="66109" y="2086500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solidFill>
                  <a:srgbClr val="0070C0"/>
                </a:solidFill>
              </a:rPr>
              <a:t>Port1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58C1E91-EC06-EE67-0912-2DEDE502FE3B}"/>
              </a:ext>
            </a:extLst>
          </p:cNvPr>
          <p:cNvSpPr txBox="1"/>
          <p:nvPr/>
        </p:nvSpPr>
        <p:spPr>
          <a:xfrm>
            <a:off x="3383947" y="2036967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solidFill>
                  <a:srgbClr val="0070C0"/>
                </a:solidFill>
              </a:rPr>
              <a:t>Port2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3B87CAB-EA79-8DD3-65DB-F88632D5C8F2}"/>
              </a:ext>
            </a:extLst>
          </p:cNvPr>
          <p:cNvSpPr txBox="1"/>
          <p:nvPr/>
        </p:nvSpPr>
        <p:spPr>
          <a:xfrm>
            <a:off x="3201334" y="3995073"/>
            <a:ext cx="950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>
                <a:solidFill>
                  <a:srgbClr val="0070C0"/>
                </a:solidFill>
              </a:rPr>
              <a:t>2000MHz</a:t>
            </a:r>
            <a:endParaRPr kumimoji="1" lang="ja-JP" altLang="en-US" sz="1400" dirty="0">
              <a:solidFill>
                <a:srgbClr val="0070C0"/>
              </a:solidFill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BA0BE23C-6542-5A0C-A568-75A989BC02EA}"/>
              </a:ext>
            </a:extLst>
          </p:cNvPr>
          <p:cNvSpPr txBox="1"/>
          <p:nvPr/>
        </p:nvSpPr>
        <p:spPr>
          <a:xfrm>
            <a:off x="3146996" y="5362549"/>
            <a:ext cx="950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>
                <a:solidFill>
                  <a:srgbClr val="0070C0"/>
                </a:solidFill>
              </a:rPr>
              <a:t>2000MHz</a:t>
            </a:r>
            <a:endParaRPr kumimoji="1" lang="ja-JP" altLang="en-US" sz="1400" dirty="0">
              <a:solidFill>
                <a:srgbClr val="0070C0"/>
              </a:solidFill>
            </a:endParaRPr>
          </a:p>
        </p:txBody>
      </p:sp>
      <p:graphicFrame>
        <p:nvGraphicFramePr>
          <p:cNvPr id="9" name="オブジェクト 8">
            <a:extLst>
              <a:ext uri="{FF2B5EF4-FFF2-40B4-BE49-F238E27FC236}">
                <a16:creationId xmlns:a16="http://schemas.microsoft.com/office/drawing/2014/main" id="{A02B95F7-D9DE-806C-B032-06C47B49FE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0905523"/>
              </p:ext>
            </p:extLst>
          </p:nvPr>
        </p:nvGraphicFramePr>
        <p:xfrm>
          <a:off x="5252000" y="1066008"/>
          <a:ext cx="5235009" cy="5076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KGPlot" r:id="rId6" imgW="5778360" imgH="5613480" progId="KGraph_Plot">
                  <p:embed/>
                </p:oleObj>
              </mc:Choice>
              <mc:Fallback>
                <p:oleObj name="KGPlot" r:id="rId6" imgW="5778360" imgH="5613480" progId="KGraph_Plot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2000" y="1066008"/>
                        <a:ext cx="5235009" cy="50768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47198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B7758294-48F2-C2A2-F7D9-974259E51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Outline</a:t>
            </a:r>
            <a:endParaRPr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D0A2970-7646-EA89-282E-80C539F1413D}"/>
              </a:ext>
            </a:extLst>
          </p:cNvPr>
          <p:cNvSpPr txBox="1"/>
          <p:nvPr/>
        </p:nvSpPr>
        <p:spPr>
          <a:xfrm>
            <a:off x="683139" y="1038522"/>
            <a:ext cx="6463436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kumimoji="1" lang="en-US" altLang="ja-JP" sz="2400" b="1" dirty="0">
                <a:solidFill>
                  <a:srgbClr val="0070C0"/>
                </a:solidFill>
              </a:rPr>
              <a:t>Introduction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ja-JP" sz="2000" dirty="0">
                <a:solidFill>
                  <a:srgbClr val="0070C0"/>
                </a:solidFill>
              </a:rPr>
              <a:t>Accelerator Parameter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ja-JP" sz="2000" dirty="0">
                <a:solidFill>
                  <a:srgbClr val="0070C0"/>
                </a:solidFill>
              </a:rPr>
              <a:t>Module and cavity layout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kumimoji="1" lang="en-US" altLang="ja-JP" sz="2400" b="1" dirty="0">
                <a:solidFill>
                  <a:srgbClr val="0070C0"/>
                </a:solidFill>
              </a:rPr>
              <a:t>Cavity design for 10 mA class </a:t>
            </a:r>
            <a:r>
              <a:rPr kumimoji="1" lang="en-US" altLang="ja-JP" sz="2400" b="1" dirty="0" err="1">
                <a:solidFill>
                  <a:srgbClr val="0070C0"/>
                </a:solidFill>
              </a:rPr>
              <a:t>cERL</a:t>
            </a:r>
            <a:r>
              <a:rPr kumimoji="1" lang="en-US" altLang="ja-JP" sz="2400" b="1" dirty="0">
                <a:solidFill>
                  <a:srgbClr val="0070C0"/>
                </a:solidFill>
              </a:rPr>
              <a:t>-FEL</a:t>
            </a:r>
            <a:r>
              <a:rPr kumimoji="1" lang="en-US" altLang="ja-JP" sz="2400" dirty="0">
                <a:solidFill>
                  <a:srgbClr val="0070C0"/>
                </a:solidFill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ja-JP" sz="2000" dirty="0">
                <a:solidFill>
                  <a:srgbClr val="0070C0"/>
                </a:solidFill>
              </a:rPr>
              <a:t>Cavity parameter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ja-JP" sz="2000" dirty="0">
                <a:solidFill>
                  <a:srgbClr val="0070C0"/>
                </a:solidFill>
              </a:rPr>
              <a:t>Center cell design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ja-JP" sz="2000" dirty="0">
                <a:solidFill>
                  <a:srgbClr val="0070C0"/>
                </a:solidFill>
              </a:rPr>
              <a:t>Beam pipe design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ja-JP" sz="2000" dirty="0">
                <a:solidFill>
                  <a:srgbClr val="0070C0"/>
                </a:solidFill>
              </a:rPr>
              <a:t>End cell optimization method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ja-JP" sz="2000" dirty="0">
                <a:solidFill>
                  <a:srgbClr val="0070C0"/>
                </a:solidFill>
              </a:rPr>
              <a:t>End cell optimization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ja-JP" sz="2000" dirty="0">
                <a:solidFill>
                  <a:srgbClr val="0070C0"/>
                </a:solidFill>
              </a:rPr>
              <a:t>HOM parameter with ideal HOM damper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kumimoji="1" lang="en-US" altLang="ja-JP" sz="2400" b="1" dirty="0">
                <a:solidFill>
                  <a:srgbClr val="0070C0"/>
                </a:solidFill>
              </a:rPr>
              <a:t>HOM damper design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ja-JP" sz="2000" dirty="0">
                <a:solidFill>
                  <a:srgbClr val="0070C0"/>
                </a:solidFill>
              </a:rPr>
              <a:t>HOM damper structure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ja-JP" sz="2000" dirty="0">
                <a:solidFill>
                  <a:srgbClr val="0070C0"/>
                </a:solidFill>
              </a:rPr>
              <a:t>Damper material property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ja-JP" sz="2000" dirty="0">
                <a:solidFill>
                  <a:srgbClr val="0070C0"/>
                </a:solidFill>
              </a:rPr>
              <a:t>Damper design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ja-JP" sz="2000" dirty="0">
                <a:solidFill>
                  <a:srgbClr val="0070C0"/>
                </a:solidFill>
              </a:rPr>
              <a:t>HOM parameter with designed HOM damper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kumimoji="1" lang="en-US" altLang="ja-JP" sz="2400" b="1" dirty="0">
                <a:solidFill>
                  <a:srgbClr val="0070C0"/>
                </a:solidFill>
              </a:rPr>
              <a:t>Summary </a:t>
            </a:r>
            <a:endParaRPr kumimoji="1" lang="ja-JP" altLang="en-US" sz="2400" b="1" dirty="0">
              <a:solidFill>
                <a:srgbClr val="0070C0"/>
              </a:solidFill>
            </a:endParaRPr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2E10ADB-458E-BB45-C5FE-9AB6E780E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T. Konomi, ERL22, SRF/24</a:t>
            </a:r>
            <a:endParaRPr lang="en-US" dirty="0"/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287A1397-63AC-1EB0-DEF9-B612E7A1D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D30A2C6D-39BC-4576-856C-8743CF76CCF1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12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>
            <a:extLst>
              <a:ext uri="{FF2B5EF4-FFF2-40B4-BE49-F238E27FC236}">
                <a16:creationId xmlns:a16="http://schemas.microsoft.com/office/drawing/2014/main" id="{D065FB0A-51BA-D565-8C2A-7F71098723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0" t="26007" r="11264" b="61964"/>
          <a:stretch/>
        </p:blipFill>
        <p:spPr bwMode="auto">
          <a:xfrm>
            <a:off x="1236370" y="1329851"/>
            <a:ext cx="9851113" cy="104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A8B30D5C-5538-FBFE-4036-DA90F5769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2800" dirty="0"/>
              <a:t>Full cavity HOM simulation: monopole mode</a:t>
            </a:r>
            <a:endParaRPr kumimoji="1" lang="ja-JP" altLang="en-US" sz="2800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BB04836B-250C-BBEE-1A72-143529BFF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T. Konomi, ERL22, SRF/24</a:t>
            </a:r>
            <a:endParaRPr 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C1DCDA3-4FF6-54FF-DBD7-BE88CF4A9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D30A2C6D-39BC-4576-856C-8743CF76CCF1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EB84EB45-D29E-174B-2BA4-4288602B85C2}"/>
              </a:ext>
            </a:extLst>
          </p:cNvPr>
          <p:cNvCxnSpPr>
            <a:cxnSpLocks/>
          </p:cNvCxnSpPr>
          <p:nvPr/>
        </p:nvCxnSpPr>
        <p:spPr>
          <a:xfrm>
            <a:off x="3003550" y="1454150"/>
            <a:ext cx="60325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BF7402BB-8C99-604E-7F6B-D04B7E1F6A66}"/>
              </a:ext>
            </a:extLst>
          </p:cNvPr>
          <p:cNvCxnSpPr>
            <a:cxnSpLocks/>
          </p:cNvCxnSpPr>
          <p:nvPr/>
        </p:nvCxnSpPr>
        <p:spPr>
          <a:xfrm>
            <a:off x="8483600" y="1428750"/>
            <a:ext cx="85725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4F61595-9F46-B05E-41AE-9D0F9F2C1389}"/>
              </a:ext>
            </a:extLst>
          </p:cNvPr>
          <p:cNvSpPr txBox="1"/>
          <p:nvPr/>
        </p:nvSpPr>
        <p:spPr>
          <a:xfrm>
            <a:off x="207034" y="899580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solidFill>
                  <a:srgbClr val="0070C0"/>
                </a:solidFill>
              </a:rPr>
              <a:t>Magnetic or Electric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0D4D81CC-99A6-EC0E-5DDE-185935CC981F}"/>
              </a:ext>
            </a:extLst>
          </p:cNvPr>
          <p:cNvCxnSpPr/>
          <p:nvPr/>
        </p:nvCxnSpPr>
        <p:spPr>
          <a:xfrm>
            <a:off x="948906" y="1259457"/>
            <a:ext cx="287464" cy="509113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EA598832-E12D-2BBA-07D3-BC1FCBCA3E86}"/>
              </a:ext>
            </a:extLst>
          </p:cNvPr>
          <p:cNvCxnSpPr>
            <a:cxnSpLocks/>
          </p:cNvCxnSpPr>
          <p:nvPr/>
        </p:nvCxnSpPr>
        <p:spPr>
          <a:xfrm flipH="1">
            <a:off x="11087483" y="1268912"/>
            <a:ext cx="212306" cy="518568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5B37E882-424C-046C-0E46-EF48E5C40673}"/>
              </a:ext>
            </a:extLst>
          </p:cNvPr>
          <p:cNvSpPr txBox="1"/>
          <p:nvPr/>
        </p:nvSpPr>
        <p:spPr>
          <a:xfrm>
            <a:off x="10049640" y="964794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solidFill>
                  <a:srgbClr val="0070C0"/>
                </a:solidFill>
              </a:rPr>
              <a:t>Magnetic or Electric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graphicFrame>
        <p:nvGraphicFramePr>
          <p:cNvPr id="24" name="オブジェクト 23">
            <a:extLst>
              <a:ext uri="{FF2B5EF4-FFF2-40B4-BE49-F238E27FC236}">
                <a16:creationId xmlns:a16="http://schemas.microsoft.com/office/drawing/2014/main" id="{252321BB-536D-BB2A-897E-4F06AE1C3F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0511813"/>
              </p:ext>
            </p:extLst>
          </p:nvPr>
        </p:nvGraphicFramePr>
        <p:xfrm>
          <a:off x="484188" y="3670300"/>
          <a:ext cx="3149600" cy="313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KGPlot" r:id="rId3" imgW="5753160" imgH="5727600" progId="KGraph_Plot">
                  <p:embed/>
                </p:oleObj>
              </mc:Choice>
              <mc:Fallback>
                <p:oleObj name="KGPlot" r:id="rId3" imgW="5753160" imgH="5727600" progId="KGraph_Plo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4188" y="3670300"/>
                        <a:ext cx="3149600" cy="31353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オブジェクト 25">
            <a:extLst>
              <a:ext uri="{FF2B5EF4-FFF2-40B4-BE49-F238E27FC236}">
                <a16:creationId xmlns:a16="http://schemas.microsoft.com/office/drawing/2014/main" id="{198010A2-9A33-C411-C02C-6F36010532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7307652"/>
              </p:ext>
            </p:extLst>
          </p:nvPr>
        </p:nvGraphicFramePr>
        <p:xfrm>
          <a:off x="4259263" y="3670300"/>
          <a:ext cx="3149600" cy="313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KGPlot" r:id="rId5" imgW="5753160" imgH="5727600" progId="KGraph_Plot">
                  <p:embed/>
                </p:oleObj>
              </mc:Choice>
              <mc:Fallback>
                <p:oleObj name="KGPlot" r:id="rId5" imgW="5753160" imgH="5727600" progId="KGraph_Plo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59263" y="3670300"/>
                        <a:ext cx="3149600" cy="31353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オブジェクト 27">
            <a:extLst>
              <a:ext uri="{FF2B5EF4-FFF2-40B4-BE49-F238E27FC236}">
                <a16:creationId xmlns:a16="http://schemas.microsoft.com/office/drawing/2014/main" id="{2AA9DD77-D985-9476-404A-F5E0120FAA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5245820"/>
              </p:ext>
            </p:extLst>
          </p:nvPr>
        </p:nvGraphicFramePr>
        <p:xfrm>
          <a:off x="8264525" y="3670300"/>
          <a:ext cx="3149600" cy="313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KGPlot" r:id="rId7" imgW="5753160" imgH="5727600" progId="KGraph_Plot">
                  <p:embed/>
                </p:oleObj>
              </mc:Choice>
              <mc:Fallback>
                <p:oleObj name="KGPlot" r:id="rId7" imgW="5753160" imgH="5727600" progId="KGraph_Plo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264525" y="3670300"/>
                        <a:ext cx="3149600" cy="31353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4B9A3D4-37E9-322C-DB1E-E7E09E32DBD4}"/>
              </a:ext>
            </a:extLst>
          </p:cNvPr>
          <p:cNvSpPr txBox="1"/>
          <p:nvPr/>
        </p:nvSpPr>
        <p:spPr>
          <a:xfrm>
            <a:off x="3021103" y="1044613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solidFill>
                  <a:srgbClr val="0070C0"/>
                </a:solidFill>
              </a:rPr>
              <a:t>127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52D34D42-1796-78DC-DC25-CAEBC9A33E1A}"/>
              </a:ext>
            </a:extLst>
          </p:cNvPr>
          <p:cNvSpPr txBox="1"/>
          <p:nvPr/>
        </p:nvSpPr>
        <p:spPr>
          <a:xfrm>
            <a:off x="8547535" y="1059418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solidFill>
                  <a:srgbClr val="0070C0"/>
                </a:solidFill>
              </a:rPr>
              <a:t>182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pic>
        <p:nvPicPr>
          <p:cNvPr id="19460" name="Picture 4">
            <a:extLst>
              <a:ext uri="{FF2B5EF4-FFF2-40B4-BE49-F238E27FC236}">
                <a16:creationId xmlns:a16="http://schemas.microsoft.com/office/drawing/2014/main" id="{14CA7B49-14ED-9FF4-9329-9B0E7CEE9F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2" t="30836" r="10116" b="55442"/>
          <a:stretch/>
        </p:blipFill>
        <p:spPr bwMode="auto">
          <a:xfrm>
            <a:off x="1236370" y="2412220"/>
            <a:ext cx="9965030" cy="114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3A3DB836-3946-F1DF-F605-21D0814B4539}"/>
              </a:ext>
            </a:extLst>
          </p:cNvPr>
          <p:cNvSpPr txBox="1"/>
          <p:nvPr/>
        </p:nvSpPr>
        <p:spPr>
          <a:xfrm>
            <a:off x="-83128" y="1580103"/>
            <a:ext cx="1454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solidFill>
                  <a:srgbClr val="0070C0"/>
                </a:solidFill>
              </a:rPr>
              <a:t>Accelerating</a:t>
            </a:r>
          </a:p>
          <a:p>
            <a:pPr algn="l"/>
            <a:r>
              <a:rPr kumimoji="1" lang="en-US" altLang="ja-JP" dirty="0">
                <a:solidFill>
                  <a:srgbClr val="0070C0"/>
                </a:solidFill>
              </a:rPr>
              <a:t> mode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F462CB81-A671-D3C9-9144-3686E5225813}"/>
              </a:ext>
            </a:extLst>
          </p:cNvPr>
          <p:cNvSpPr txBox="1"/>
          <p:nvPr/>
        </p:nvSpPr>
        <p:spPr>
          <a:xfrm>
            <a:off x="-83128" y="2544364"/>
            <a:ext cx="1454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dirty="0">
                <a:solidFill>
                  <a:srgbClr val="0070C0"/>
                </a:solidFill>
              </a:rPr>
              <a:t>2468.9 MHz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34" name="フリーフォーム: 図形 33">
            <a:extLst>
              <a:ext uri="{FF2B5EF4-FFF2-40B4-BE49-F238E27FC236}">
                <a16:creationId xmlns:a16="http://schemas.microsoft.com/office/drawing/2014/main" id="{A1D3D78D-B964-FFBB-CF50-11A14F8157AC}"/>
              </a:ext>
            </a:extLst>
          </p:cNvPr>
          <p:cNvSpPr/>
          <p:nvPr/>
        </p:nvSpPr>
        <p:spPr>
          <a:xfrm>
            <a:off x="8991600" y="3492500"/>
            <a:ext cx="901700" cy="945592"/>
          </a:xfrm>
          <a:custGeom>
            <a:avLst/>
            <a:gdLst>
              <a:gd name="connsiteX0" fmla="*/ 0 w 901700"/>
              <a:gd name="connsiteY0" fmla="*/ 0 h 945592"/>
              <a:gd name="connsiteX1" fmla="*/ 368300 w 901700"/>
              <a:gd name="connsiteY1" fmla="*/ 876300 h 945592"/>
              <a:gd name="connsiteX2" fmla="*/ 901700 w 901700"/>
              <a:gd name="connsiteY2" fmla="*/ 825500 h 94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1700" h="945592">
                <a:moveTo>
                  <a:pt x="0" y="0"/>
                </a:moveTo>
                <a:cubicBezTo>
                  <a:pt x="109008" y="369358"/>
                  <a:pt x="218017" y="738717"/>
                  <a:pt x="368300" y="876300"/>
                </a:cubicBezTo>
                <a:cubicBezTo>
                  <a:pt x="518583" y="1013883"/>
                  <a:pt x="710141" y="919691"/>
                  <a:pt x="901700" y="825500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39208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3F7DD2-CDBE-CDAB-C65C-0019349D4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2800" dirty="0"/>
              <a:t>Full cavity HOM simulation: Dipole mode</a:t>
            </a:r>
            <a:endParaRPr kumimoji="1" lang="ja-JP" altLang="en-US" sz="2800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C3E1824-3F7E-8894-D07A-2871D516D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T. Konomi, ERL22, SRF/24</a:t>
            </a:r>
            <a:endParaRPr 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0908CBC-A2F0-62CF-AF3D-BC44FC1E7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D30A2C6D-39BC-4576-856C-8743CF76CCF1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graphicFrame>
        <p:nvGraphicFramePr>
          <p:cNvPr id="5" name="オブジェクト 4">
            <a:extLst>
              <a:ext uri="{FF2B5EF4-FFF2-40B4-BE49-F238E27FC236}">
                <a16:creationId xmlns:a16="http://schemas.microsoft.com/office/drawing/2014/main" id="{3D7528E8-8863-9889-0A4B-87B8DD0356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8709844"/>
              </p:ext>
            </p:extLst>
          </p:nvPr>
        </p:nvGraphicFramePr>
        <p:xfrm>
          <a:off x="3990265" y="3338424"/>
          <a:ext cx="3372346" cy="33957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KGPlot" r:id="rId2" imgW="5689440" imgH="5727600" progId="KGraph_Plot">
                  <p:embed/>
                </p:oleObj>
              </mc:Choice>
              <mc:Fallback>
                <p:oleObj name="KGPlot" r:id="rId2" imgW="5689440" imgH="5727600" progId="KGraph_Plot">
                  <p:embed/>
                  <p:pic>
                    <p:nvPicPr>
                      <p:cNvPr id="5" name="オブジェクト 4">
                        <a:extLst>
                          <a:ext uri="{FF2B5EF4-FFF2-40B4-BE49-F238E27FC236}">
                            <a16:creationId xmlns:a16="http://schemas.microsoft.com/office/drawing/2014/main" id="{3D7528E8-8863-9889-0A4B-87B8DD0356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990265" y="3338424"/>
                        <a:ext cx="3372346" cy="339575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オブジェクト 5">
            <a:extLst>
              <a:ext uri="{FF2B5EF4-FFF2-40B4-BE49-F238E27FC236}">
                <a16:creationId xmlns:a16="http://schemas.microsoft.com/office/drawing/2014/main" id="{1AD6028D-5022-33C0-5F72-E95A621ECC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0404405"/>
              </p:ext>
            </p:extLst>
          </p:nvPr>
        </p:nvGraphicFramePr>
        <p:xfrm>
          <a:off x="471407" y="3338423"/>
          <a:ext cx="3374146" cy="33957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KGPlot" r:id="rId4" imgW="5689440" imgH="5727600" progId="KGraph_Plot">
                  <p:embed/>
                </p:oleObj>
              </mc:Choice>
              <mc:Fallback>
                <p:oleObj name="KGPlot" r:id="rId4" imgW="5689440" imgH="5727600" progId="KGraph_Plot">
                  <p:embed/>
                  <p:pic>
                    <p:nvPicPr>
                      <p:cNvPr id="6" name="オブジェクト 5">
                        <a:extLst>
                          <a:ext uri="{FF2B5EF4-FFF2-40B4-BE49-F238E27FC236}">
                            <a16:creationId xmlns:a16="http://schemas.microsoft.com/office/drawing/2014/main" id="{1AD6028D-5022-33C0-5F72-E95A621ECC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1407" y="3338423"/>
                        <a:ext cx="3374146" cy="339575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オブジェクト 7">
            <a:extLst>
              <a:ext uri="{FF2B5EF4-FFF2-40B4-BE49-F238E27FC236}">
                <a16:creationId xmlns:a16="http://schemas.microsoft.com/office/drawing/2014/main" id="{2FB41303-CF5B-11AC-4857-4A0F5B2E4B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1443067"/>
              </p:ext>
            </p:extLst>
          </p:nvPr>
        </p:nvGraphicFramePr>
        <p:xfrm>
          <a:off x="8025845" y="3450620"/>
          <a:ext cx="3372346" cy="32835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KGPlot" r:id="rId6" imgW="5880240" imgH="5727600" progId="KGraph_Plot">
                  <p:embed/>
                </p:oleObj>
              </mc:Choice>
              <mc:Fallback>
                <p:oleObj name="KGPlot" r:id="rId6" imgW="5880240" imgH="5727600" progId="KGraph_Plot">
                  <p:embed/>
                  <p:pic>
                    <p:nvPicPr>
                      <p:cNvPr id="8" name="オブジェクト 7">
                        <a:extLst>
                          <a:ext uri="{FF2B5EF4-FFF2-40B4-BE49-F238E27FC236}">
                            <a16:creationId xmlns:a16="http://schemas.microsoft.com/office/drawing/2014/main" id="{2FB41303-CF5B-11AC-4857-4A0F5B2E4B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025845" y="3450620"/>
                        <a:ext cx="3372346" cy="328355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484" name="Picture 4">
            <a:extLst>
              <a:ext uri="{FF2B5EF4-FFF2-40B4-BE49-F238E27FC236}">
                <a16:creationId xmlns:a16="http://schemas.microsoft.com/office/drawing/2014/main" id="{34566071-E496-3548-FC19-AEF1F4ACB9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4" t="29232" r="11504" b="58522"/>
          <a:stretch/>
        </p:blipFill>
        <p:spPr bwMode="auto">
          <a:xfrm>
            <a:off x="2000597" y="1054109"/>
            <a:ext cx="9995772" cy="107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>
            <a:extLst>
              <a:ext uri="{FF2B5EF4-FFF2-40B4-BE49-F238E27FC236}">
                <a16:creationId xmlns:a16="http://schemas.microsoft.com/office/drawing/2014/main" id="{D1E09152-E4F2-BF36-A417-AD3764231B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9" t="28985" r="11295" b="57704"/>
          <a:stretch/>
        </p:blipFill>
        <p:spPr bwMode="auto">
          <a:xfrm>
            <a:off x="2000598" y="2124676"/>
            <a:ext cx="9995772" cy="1148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46E10BD-7270-1F27-6946-201A98CB3628}"/>
              </a:ext>
            </a:extLst>
          </p:cNvPr>
          <p:cNvSpPr txBox="1"/>
          <p:nvPr/>
        </p:nvSpPr>
        <p:spPr>
          <a:xfrm>
            <a:off x="471407" y="2337001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solidFill>
                  <a:srgbClr val="0070C0"/>
                </a:solidFill>
              </a:rPr>
              <a:t>2590.9 MHz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2C0A01B-F17F-8195-D751-269EC20DE8EA}"/>
              </a:ext>
            </a:extLst>
          </p:cNvPr>
          <p:cNvSpPr txBox="1"/>
          <p:nvPr/>
        </p:nvSpPr>
        <p:spPr>
          <a:xfrm>
            <a:off x="471407" y="1156677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solidFill>
                  <a:srgbClr val="0070C0"/>
                </a:solidFill>
              </a:rPr>
              <a:t>1730.8 MHz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7" name="フリーフォーム: 図形 6">
            <a:extLst>
              <a:ext uri="{FF2B5EF4-FFF2-40B4-BE49-F238E27FC236}">
                <a16:creationId xmlns:a16="http://schemas.microsoft.com/office/drawing/2014/main" id="{F7220CA6-EC32-2E61-3AD1-8EDFC69477F8}"/>
              </a:ext>
            </a:extLst>
          </p:cNvPr>
          <p:cNvSpPr/>
          <p:nvPr/>
        </p:nvSpPr>
        <p:spPr>
          <a:xfrm>
            <a:off x="9144001" y="1880558"/>
            <a:ext cx="777283" cy="2001329"/>
          </a:xfrm>
          <a:custGeom>
            <a:avLst/>
            <a:gdLst>
              <a:gd name="connsiteX0" fmla="*/ 43132 w 509117"/>
              <a:gd name="connsiteY0" fmla="*/ 0 h 2208363"/>
              <a:gd name="connsiteX1" fmla="*/ 508958 w 509117"/>
              <a:gd name="connsiteY1" fmla="*/ 1388853 h 2208363"/>
              <a:gd name="connsiteX2" fmla="*/ 0 w 509117"/>
              <a:gd name="connsiteY2" fmla="*/ 2208363 h 2208363"/>
              <a:gd name="connsiteX0" fmla="*/ 229770 w 509607"/>
              <a:gd name="connsiteY0" fmla="*/ 0 h 2227566"/>
              <a:gd name="connsiteX1" fmla="*/ 508958 w 509607"/>
              <a:gd name="connsiteY1" fmla="*/ 1408056 h 2227566"/>
              <a:gd name="connsiteX2" fmla="*/ 0 w 509607"/>
              <a:gd name="connsiteY2" fmla="*/ 2227566 h 2227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9607" h="2227566">
                <a:moveTo>
                  <a:pt x="229770" y="0"/>
                </a:moveTo>
                <a:cubicBezTo>
                  <a:pt x="466277" y="510396"/>
                  <a:pt x="516147" y="1039996"/>
                  <a:pt x="508958" y="1408056"/>
                </a:cubicBezTo>
                <a:cubicBezTo>
                  <a:pt x="501769" y="1776116"/>
                  <a:pt x="250884" y="2001841"/>
                  <a:pt x="0" y="2227566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フリーフォーム: 図形 8">
            <a:extLst>
              <a:ext uri="{FF2B5EF4-FFF2-40B4-BE49-F238E27FC236}">
                <a16:creationId xmlns:a16="http://schemas.microsoft.com/office/drawing/2014/main" id="{BF7A9586-4281-7374-7014-77AF965288C6}"/>
              </a:ext>
            </a:extLst>
          </p:cNvPr>
          <p:cNvSpPr/>
          <p:nvPr/>
        </p:nvSpPr>
        <p:spPr>
          <a:xfrm>
            <a:off x="10066094" y="3001993"/>
            <a:ext cx="311001" cy="1048054"/>
          </a:xfrm>
          <a:custGeom>
            <a:avLst/>
            <a:gdLst>
              <a:gd name="connsiteX0" fmla="*/ 0 w 371386"/>
              <a:gd name="connsiteY0" fmla="*/ 0 h 1285335"/>
              <a:gd name="connsiteX1" fmla="*/ 370936 w 371386"/>
              <a:gd name="connsiteY1" fmla="*/ 681486 h 1285335"/>
              <a:gd name="connsiteX2" fmla="*/ 60385 w 371386"/>
              <a:gd name="connsiteY2" fmla="*/ 1285335 h 1285335"/>
              <a:gd name="connsiteX0" fmla="*/ 77638 w 311001"/>
              <a:gd name="connsiteY0" fmla="*/ 0 h 1317877"/>
              <a:gd name="connsiteX1" fmla="*/ 310551 w 311001"/>
              <a:gd name="connsiteY1" fmla="*/ 714028 h 1317877"/>
              <a:gd name="connsiteX2" fmla="*/ 0 w 311001"/>
              <a:gd name="connsiteY2" fmla="*/ 1317877 h 1317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1001" h="1317877">
                <a:moveTo>
                  <a:pt x="77638" y="0"/>
                </a:moveTo>
                <a:cubicBezTo>
                  <a:pt x="258074" y="233632"/>
                  <a:pt x="300487" y="499806"/>
                  <a:pt x="310551" y="714028"/>
                </a:cubicBezTo>
                <a:cubicBezTo>
                  <a:pt x="320615" y="928250"/>
                  <a:pt x="160307" y="1123063"/>
                  <a:pt x="0" y="1317877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59334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A67EA6-E24A-2EA7-E374-CA2371798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Comparison </a:t>
            </a:r>
            <a:r>
              <a:rPr lang="en-US" altLang="ja-JP" dirty="0"/>
              <a:t>S</a:t>
            </a:r>
            <a:r>
              <a:rPr kumimoji="1" lang="en-US" altLang="ja-JP" dirty="0"/>
              <a:t>imulation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0D4F3A2-4F5C-F45F-27A8-E5ADB16E6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T. Konomi, ERL22, SRF/24</a:t>
            </a:r>
            <a:endParaRPr 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FFD118B-AC2B-7412-B053-CF3DCDA73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D30A2C6D-39BC-4576-856C-8743CF76CCF1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graphicFrame>
        <p:nvGraphicFramePr>
          <p:cNvPr id="7" name="オブジェクト 6">
            <a:extLst>
              <a:ext uri="{FF2B5EF4-FFF2-40B4-BE49-F238E27FC236}">
                <a16:creationId xmlns:a16="http://schemas.microsoft.com/office/drawing/2014/main" id="{CF0877F8-F38D-C0FC-2540-0F485AF82A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0257135"/>
              </p:ext>
            </p:extLst>
          </p:nvPr>
        </p:nvGraphicFramePr>
        <p:xfrm>
          <a:off x="770901" y="2607858"/>
          <a:ext cx="4511675" cy="431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KGPlot" r:id="rId2" imgW="5816520" imgH="5562360" progId="KGraph_Plot">
                  <p:embed/>
                </p:oleObj>
              </mc:Choice>
              <mc:Fallback>
                <p:oleObj name="KGPlot" r:id="rId2" imgW="5816520" imgH="5562360" progId="KGraph_Plot">
                  <p:embed/>
                  <p:pic>
                    <p:nvPicPr>
                      <p:cNvPr id="8" name="オブジェクト 7">
                        <a:extLst>
                          <a:ext uri="{FF2B5EF4-FFF2-40B4-BE49-F238E27FC236}">
                            <a16:creationId xmlns:a16="http://schemas.microsoft.com/office/drawing/2014/main" id="{1FAF2ED5-E680-6756-3EAB-55CCF8B6FC1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0901" y="2607858"/>
                        <a:ext cx="4511675" cy="43195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オブジェクト 7">
            <a:extLst>
              <a:ext uri="{FF2B5EF4-FFF2-40B4-BE49-F238E27FC236}">
                <a16:creationId xmlns:a16="http://schemas.microsoft.com/office/drawing/2014/main" id="{CBB05AB7-0965-2F5D-33AF-4CA8316A61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9700987"/>
              </p:ext>
            </p:extLst>
          </p:nvPr>
        </p:nvGraphicFramePr>
        <p:xfrm>
          <a:off x="6866881" y="2635094"/>
          <a:ext cx="4511676" cy="41955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KGPlot" r:id="rId4" imgW="5956200" imgH="5562360" progId="KGraph_Plot">
                  <p:embed/>
                </p:oleObj>
              </mc:Choice>
              <mc:Fallback>
                <p:oleObj name="KGPlot" r:id="rId4" imgW="5956200" imgH="5562360" progId="KGraph_Plot">
                  <p:embed/>
                  <p:pic>
                    <p:nvPicPr>
                      <p:cNvPr id="9" name="オブジェクト 8">
                        <a:extLst>
                          <a:ext uri="{FF2B5EF4-FFF2-40B4-BE49-F238E27FC236}">
                            <a16:creationId xmlns:a16="http://schemas.microsoft.com/office/drawing/2014/main" id="{30CDD323-9250-75CC-B1C6-ED37BB14051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66881" y="2635094"/>
                        <a:ext cx="4511676" cy="419558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表 9">
            <a:extLst>
              <a:ext uri="{FF2B5EF4-FFF2-40B4-BE49-F238E27FC236}">
                <a16:creationId xmlns:a16="http://schemas.microsoft.com/office/drawing/2014/main" id="{8339FBED-E8A0-1EC8-38AA-AEDDD6FADF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952147"/>
              </p:ext>
            </p:extLst>
          </p:nvPr>
        </p:nvGraphicFramePr>
        <p:xfrm>
          <a:off x="8495216" y="136525"/>
          <a:ext cx="3435858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16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93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48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0970"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Cavity Parameters</a:t>
                      </a:r>
                      <a:endParaRPr kumimoji="1" lang="ja-JP" altLang="en-US" sz="12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KEK-EUV</a:t>
                      </a:r>
                      <a:endParaRPr kumimoji="1" lang="ja-JP" altLang="en-US" sz="12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TESLA</a:t>
                      </a:r>
                      <a:endParaRPr kumimoji="1" lang="ja-JP" altLang="en-US" sz="12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970"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Frequency</a:t>
                      </a:r>
                      <a:r>
                        <a:rPr kumimoji="1" lang="ja-JP" altLang="en-US" sz="12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 </a:t>
                      </a:r>
                      <a:r>
                        <a:rPr kumimoji="1" lang="en-US" altLang="ja-JP" sz="12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(MHz)</a:t>
                      </a:r>
                      <a:endParaRPr kumimoji="1" lang="ja-JP" altLang="en-US" sz="12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1300</a:t>
                      </a:r>
                      <a:endParaRPr kumimoji="1" lang="ja-JP" altLang="en-US" sz="12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1300</a:t>
                      </a:r>
                      <a:endParaRPr kumimoji="1" lang="ja-JP" altLang="en-US" sz="12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0970"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solidFill>
                            <a:srgbClr val="FF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Iris diameter</a:t>
                      </a:r>
                      <a:r>
                        <a:rPr kumimoji="1" lang="ja-JP" altLang="en-US" sz="1200" b="1" baseline="0" dirty="0">
                          <a:solidFill>
                            <a:srgbClr val="FF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 </a:t>
                      </a:r>
                      <a:r>
                        <a:rPr kumimoji="1" lang="en-US" altLang="ja-JP" sz="1200" b="1" dirty="0">
                          <a:solidFill>
                            <a:srgbClr val="FF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(mm)</a:t>
                      </a:r>
                      <a:endParaRPr kumimoji="1" lang="ja-JP" altLang="en-US" sz="1200" b="1" dirty="0">
                        <a:solidFill>
                          <a:srgbClr val="FF0000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solidFill>
                            <a:srgbClr val="FF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70</a:t>
                      </a:r>
                      <a:endParaRPr kumimoji="1" lang="ja-JP" altLang="en-US" sz="1200" b="1" dirty="0">
                        <a:solidFill>
                          <a:srgbClr val="FF0000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solidFill>
                            <a:srgbClr val="FF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70</a:t>
                      </a:r>
                      <a:endParaRPr kumimoji="1" lang="ja-JP" altLang="en-US" sz="1200" b="1" dirty="0">
                        <a:solidFill>
                          <a:srgbClr val="FF0000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970"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R/Q (Ω)</a:t>
                      </a:r>
                      <a:endParaRPr kumimoji="1" lang="ja-JP" altLang="en-US" sz="12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1009</a:t>
                      </a:r>
                      <a:endParaRPr kumimoji="1" lang="ja-JP" altLang="en-US" sz="12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1036</a:t>
                      </a:r>
                      <a:endParaRPr kumimoji="1" lang="ja-JP" altLang="en-US" sz="12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0970"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G</a:t>
                      </a:r>
                      <a:r>
                        <a:rPr kumimoji="1" lang="en-US" altLang="ja-JP" sz="1200" baseline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 (Ω)</a:t>
                      </a:r>
                      <a:endParaRPr kumimoji="1" lang="ja-JP" altLang="en-US" sz="12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269</a:t>
                      </a:r>
                      <a:endParaRPr kumimoji="1" lang="ja-JP" altLang="en-US" sz="12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270</a:t>
                      </a:r>
                      <a:endParaRPr kumimoji="1" lang="ja-JP" altLang="en-US" sz="12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0970"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Ep/</a:t>
                      </a:r>
                      <a:r>
                        <a:rPr kumimoji="1" lang="en-US" altLang="ja-JP" sz="1200" dirty="0" err="1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Eacc</a:t>
                      </a:r>
                      <a:endParaRPr kumimoji="1" lang="ja-JP" altLang="en-US" sz="12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solidFill>
                            <a:srgbClr val="FF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2.0</a:t>
                      </a:r>
                      <a:endParaRPr kumimoji="1" lang="ja-JP" altLang="en-US" sz="1200" b="1" dirty="0">
                        <a:solidFill>
                          <a:srgbClr val="FF0000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solidFill>
                            <a:srgbClr val="FF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2.0</a:t>
                      </a:r>
                      <a:endParaRPr kumimoji="1" lang="ja-JP" altLang="en-US" sz="1200" b="1" dirty="0">
                        <a:solidFill>
                          <a:srgbClr val="FF0000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0970">
                <a:tc>
                  <a:txBody>
                    <a:bodyPr/>
                    <a:lstStyle/>
                    <a:p>
                      <a:r>
                        <a:rPr kumimoji="1" lang="en-US" altLang="ja-JP" sz="1200" dirty="0" err="1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Hp</a:t>
                      </a:r>
                      <a:r>
                        <a:rPr kumimoji="1" lang="en-US" altLang="ja-JP" sz="12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/</a:t>
                      </a:r>
                      <a:r>
                        <a:rPr kumimoji="1" lang="en-US" altLang="ja-JP" sz="1200" dirty="0" err="1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Eacc</a:t>
                      </a:r>
                      <a:r>
                        <a:rPr kumimoji="1" lang="ja-JP" altLang="en-US" sz="1200" baseline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 </a:t>
                      </a:r>
                      <a:r>
                        <a:rPr kumimoji="1" lang="en-US" altLang="ja-JP" sz="12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(</a:t>
                      </a:r>
                      <a:r>
                        <a:rPr kumimoji="1" lang="en-US" altLang="ja-JP" sz="1200" dirty="0" err="1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mT</a:t>
                      </a:r>
                      <a:r>
                        <a:rPr kumimoji="1" lang="en-US" altLang="ja-JP" sz="12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/(MV/m))</a:t>
                      </a:r>
                      <a:endParaRPr kumimoji="1" lang="ja-JP" altLang="en-US" sz="12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4.23</a:t>
                      </a:r>
                      <a:endParaRPr kumimoji="1" lang="ja-JP" altLang="en-US" sz="12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4.26</a:t>
                      </a:r>
                      <a:endParaRPr kumimoji="1" lang="ja-JP" altLang="en-US" sz="12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0970"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BBU limit</a:t>
                      </a:r>
                      <a:endParaRPr kumimoji="1" lang="ja-JP" altLang="en-US" sz="12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&gt;190</a:t>
                      </a:r>
                      <a:r>
                        <a:rPr kumimoji="1" lang="en-US" altLang="ja-JP" sz="1200" baseline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 mA</a:t>
                      </a:r>
                      <a:endParaRPr kumimoji="1" lang="ja-JP" altLang="en-US" sz="12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~80 mA</a:t>
                      </a:r>
                      <a:endParaRPr kumimoji="1" lang="ja-JP" altLang="en-US" sz="12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AE1FD55-E5E4-EEC3-1116-4FF6AABA424F}"/>
              </a:ext>
            </a:extLst>
          </p:cNvPr>
          <p:cNvSpPr txBox="1"/>
          <p:nvPr/>
        </p:nvSpPr>
        <p:spPr>
          <a:xfrm>
            <a:off x="1824861" y="2494141"/>
            <a:ext cx="1885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Monopole HOM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B602DE5-3702-5CC0-5D51-845138F87994}"/>
              </a:ext>
            </a:extLst>
          </p:cNvPr>
          <p:cNvSpPr txBox="1"/>
          <p:nvPr/>
        </p:nvSpPr>
        <p:spPr>
          <a:xfrm>
            <a:off x="8264236" y="2423192"/>
            <a:ext cx="1507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Dipole HOM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CA5DF83-EC6A-5700-3112-F0AD6E6E4BCC}"/>
              </a:ext>
            </a:extLst>
          </p:cNvPr>
          <p:cNvSpPr txBox="1"/>
          <p:nvPr/>
        </p:nvSpPr>
        <p:spPr>
          <a:xfrm>
            <a:off x="168048" y="1116814"/>
            <a:ext cx="73921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solidFill>
                  <a:srgbClr val="0070C0"/>
                </a:solidFill>
              </a:rPr>
              <a:t>Monopole mode of EUV FULL  (include HOM damper shape)</a:t>
            </a:r>
          </a:p>
          <a:p>
            <a:r>
              <a:rPr kumimoji="1" lang="en-US" altLang="ja-JP" dirty="0">
                <a:solidFill>
                  <a:srgbClr val="0070C0"/>
                </a:solidFill>
              </a:rPr>
              <a:t>	 </a:t>
            </a:r>
            <a:r>
              <a:rPr kumimoji="1" lang="en-US" altLang="ja-JP" dirty="0">
                <a:solidFill>
                  <a:srgbClr val="0070C0"/>
                </a:solidFill>
                <a:sym typeface="Wingdings" panose="05000000000000000000" pitchFamily="2" charset="2"/>
              </a:rPr>
              <a:t> </a:t>
            </a:r>
            <a:r>
              <a:rPr kumimoji="1" lang="en-US" altLang="ja-JP" dirty="0">
                <a:solidFill>
                  <a:srgbClr val="0070C0"/>
                </a:solidFill>
              </a:rPr>
              <a:t>2468.9 MHz</a:t>
            </a:r>
            <a:r>
              <a:rPr kumimoji="1" lang="ja-JP" altLang="en-US" dirty="0">
                <a:solidFill>
                  <a:srgbClr val="0070C0"/>
                </a:solidFill>
              </a:rPr>
              <a:t> </a:t>
            </a:r>
            <a:r>
              <a:rPr kumimoji="1" lang="en-US" altLang="ja-JP" dirty="0">
                <a:solidFill>
                  <a:srgbClr val="0070C0"/>
                </a:solidFill>
              </a:rPr>
              <a:t>HOM</a:t>
            </a:r>
            <a:r>
              <a:rPr kumimoji="1" lang="ja-JP" altLang="en-US" dirty="0">
                <a:solidFill>
                  <a:srgbClr val="0070C0"/>
                </a:solidFill>
              </a:rPr>
              <a:t> </a:t>
            </a:r>
            <a:r>
              <a:rPr kumimoji="1" lang="en-US" altLang="ja-JP" dirty="0">
                <a:solidFill>
                  <a:srgbClr val="0070C0"/>
                </a:solidFill>
              </a:rPr>
              <a:t>is higher than Ideal HOM damper simulation.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solidFill>
                  <a:srgbClr val="0070C0"/>
                </a:solidFill>
              </a:rPr>
              <a:t>Dipole mode of EUV FULL </a:t>
            </a:r>
          </a:p>
          <a:p>
            <a:r>
              <a:rPr kumimoji="1" lang="en-US" altLang="ja-JP" dirty="0">
                <a:solidFill>
                  <a:srgbClr val="0070C0"/>
                </a:solidFill>
                <a:sym typeface="Wingdings" panose="05000000000000000000" pitchFamily="2" charset="2"/>
              </a:rPr>
              <a:t> 	 Well agree with Ideal HOM damper simulation</a:t>
            </a:r>
            <a:r>
              <a:rPr kumimoji="1" lang="en-US" altLang="ja-JP" dirty="0">
                <a:solidFill>
                  <a:srgbClr val="0070C0"/>
                </a:solidFill>
              </a:rPr>
              <a:t> 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9785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D9134AB-1C67-B63A-12A0-5968BAD73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Summary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760DE0C5-FDEE-D059-5976-96FD4AF38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T. Konomi, ERL22, SRF/24</a:t>
            </a:r>
            <a:endParaRPr 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65D4694-0481-69DF-3852-12E1F6A8E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D30A2C6D-39BC-4576-856C-8743CF76CCF1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FDB807F-DB6A-143F-900A-F0B2F397DBC2}"/>
              </a:ext>
            </a:extLst>
          </p:cNvPr>
          <p:cNvSpPr txBox="1"/>
          <p:nvPr/>
        </p:nvSpPr>
        <p:spPr>
          <a:xfrm>
            <a:off x="1419150" y="1522791"/>
            <a:ext cx="957559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EUV cavity has been designing for EUV-ERL/FEL accelerator.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Cryomodule has been designing based on ILC cryomodule.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Cavity designed based on KEK-</a:t>
            </a:r>
            <a:r>
              <a:rPr lang="en-US" altLang="ja-JP" sz="2400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cERL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cavity.</a:t>
            </a:r>
          </a:p>
          <a:p>
            <a:pPr>
              <a:spcAft>
                <a:spcPts val="600"/>
              </a:spcAft>
            </a:pP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	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⇒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9-cell cavity + beam line damper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Center cell is TESAL shape.</a:t>
            </a:r>
            <a:endParaRPr lang="en-US" altLang="ja-JP" sz="105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Maximum impedance of Dipole HOM is 3x10</a:t>
            </a:r>
            <a:r>
              <a:rPr lang="en-US" altLang="ja-JP" sz="2400" baseline="30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4 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Ohm/cm</a:t>
            </a:r>
            <a:r>
              <a:rPr lang="en-US" altLang="ja-JP" sz="2400" baseline="30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/GHz.</a:t>
            </a:r>
          </a:p>
          <a:p>
            <a:pPr>
              <a:spcAft>
                <a:spcPts val="600"/>
              </a:spcAft>
            </a:pP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	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⇒ 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BBU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limit is more than 195 mA.</a:t>
            </a:r>
            <a:endParaRPr lang="en-US" altLang="ja-JP" sz="105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Maximum impedance of Monopole HOM is 1.1x10</a:t>
            </a:r>
            <a:r>
              <a:rPr lang="en-US" altLang="ja-JP" sz="2400" baseline="30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5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Ohm.</a:t>
            </a:r>
          </a:p>
          <a:p>
            <a:pPr lvl="1">
              <a:spcAft>
                <a:spcPts val="600"/>
              </a:spcAft>
            </a:pP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	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⇒ 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This HOM power is about 40 W</a:t>
            </a:r>
          </a:p>
        </p:txBody>
      </p:sp>
    </p:spTree>
    <p:extLst>
      <p:ext uri="{BB962C8B-B14F-4D97-AF65-F5344CB8AC3E}">
        <p14:creationId xmlns:p14="http://schemas.microsoft.com/office/powerpoint/2010/main" val="10876116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CA91BA2-3190-6BD8-2A30-2BD727B68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Damper Position requirement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A7BAA0D5-BA73-8E2B-234D-DC483B9FD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T. Konomi, ERL22, SRF/24</a:t>
            </a:r>
            <a:endParaRPr 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30341CD-7925-DA72-4DF9-CB7B70968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D30A2C6D-39BC-4576-856C-8743CF76CCF1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E53AA8B-A923-2823-FB83-BE78C82631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13" t="30044" r="2914" b="52466"/>
          <a:stretch/>
        </p:blipFill>
        <p:spPr>
          <a:xfrm>
            <a:off x="6069206" y="986020"/>
            <a:ext cx="5838987" cy="62381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D33BCCE-3A40-E558-71E5-79C7745A9A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192" t="30044" r="2914" b="52466"/>
          <a:stretch/>
        </p:blipFill>
        <p:spPr>
          <a:xfrm>
            <a:off x="6435670" y="1609830"/>
            <a:ext cx="5242302" cy="175705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7ED346D-10D6-B75B-58B2-FA620A54E557}"/>
              </a:ext>
            </a:extLst>
          </p:cNvPr>
          <p:cNvSpPr txBox="1"/>
          <p:nvPr/>
        </p:nvSpPr>
        <p:spPr>
          <a:xfrm>
            <a:off x="10829441" y="1117734"/>
            <a:ext cx="6815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800" dirty="0">
                <a:solidFill>
                  <a:srgbClr val="0070C0"/>
                </a:solidFill>
              </a:rPr>
              <a:t>ID110mm</a:t>
            </a:r>
          </a:p>
          <a:p>
            <a:pPr algn="l"/>
            <a:r>
              <a:rPr kumimoji="1" lang="en-US" altLang="ja-JP" sz="800" dirty="0">
                <a:solidFill>
                  <a:srgbClr val="0070C0"/>
                </a:solidFill>
              </a:rPr>
              <a:t>OD130mm</a:t>
            </a:r>
            <a:endParaRPr kumimoji="1" lang="ja-JP" altLang="en-US" sz="800" dirty="0">
              <a:solidFill>
                <a:srgbClr val="0070C0"/>
              </a:solidFill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3C38FE14-F346-111F-8945-65F1241AC46E}"/>
              </a:ext>
            </a:extLst>
          </p:cNvPr>
          <p:cNvCxnSpPr/>
          <p:nvPr/>
        </p:nvCxnSpPr>
        <p:spPr>
          <a:xfrm flipV="1">
            <a:off x="7578672" y="1720853"/>
            <a:ext cx="0" cy="76750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EB88D5B5-5CA0-6898-1631-34465C1AEC77}"/>
              </a:ext>
            </a:extLst>
          </p:cNvPr>
          <p:cNvCxnSpPr/>
          <p:nvPr/>
        </p:nvCxnSpPr>
        <p:spPr>
          <a:xfrm flipV="1">
            <a:off x="8382000" y="1739347"/>
            <a:ext cx="0" cy="76750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E8DD8CF6-8A75-35A3-936D-85A53A8B2CC5}"/>
              </a:ext>
            </a:extLst>
          </p:cNvPr>
          <p:cNvCxnSpPr/>
          <p:nvPr/>
        </p:nvCxnSpPr>
        <p:spPr>
          <a:xfrm>
            <a:off x="7586422" y="1846019"/>
            <a:ext cx="77104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DE184CC-0814-C303-EDCA-6B336A5F9397}"/>
              </a:ext>
            </a:extLst>
          </p:cNvPr>
          <p:cNvSpPr txBox="1"/>
          <p:nvPr/>
        </p:nvSpPr>
        <p:spPr>
          <a:xfrm>
            <a:off x="7798055" y="153618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/>
              <a:t>L</a:t>
            </a:r>
            <a:endParaRPr kumimoji="1" lang="ja-JP" altLang="en-US" dirty="0"/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A00741E9-875F-AA26-69B3-A06AB3D146A3}"/>
              </a:ext>
            </a:extLst>
          </p:cNvPr>
          <p:cNvCxnSpPr/>
          <p:nvPr/>
        </p:nvCxnSpPr>
        <p:spPr>
          <a:xfrm>
            <a:off x="9907292" y="2069024"/>
            <a:ext cx="0" cy="87177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3FE9AAC-F48D-6271-FFD3-8936D5CD70BE}"/>
              </a:ext>
            </a:extLst>
          </p:cNvPr>
          <p:cNvSpPr txBox="1"/>
          <p:nvPr/>
        </p:nvSpPr>
        <p:spPr>
          <a:xfrm>
            <a:off x="9880169" y="2303689"/>
            <a:ext cx="701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/>
              <a:t>φ110</a:t>
            </a:r>
            <a:endParaRPr kumimoji="1" lang="ja-JP" altLang="en-US" dirty="0"/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A9259AEE-8AF8-189B-E11F-823BDD657608}"/>
              </a:ext>
            </a:extLst>
          </p:cNvPr>
          <p:cNvCxnSpPr>
            <a:cxnSpLocks/>
          </p:cNvCxnSpPr>
          <p:nvPr/>
        </p:nvCxnSpPr>
        <p:spPr>
          <a:xfrm>
            <a:off x="8377808" y="2235629"/>
            <a:ext cx="79687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EED940C8-FDBC-08CA-48E4-3B8B516C050F}"/>
              </a:ext>
            </a:extLst>
          </p:cNvPr>
          <p:cNvCxnSpPr/>
          <p:nvPr/>
        </p:nvCxnSpPr>
        <p:spPr>
          <a:xfrm flipV="1">
            <a:off x="9174679" y="1762930"/>
            <a:ext cx="0" cy="76750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4000529-81C8-F834-AD0F-22EE1D6B6DDC}"/>
              </a:ext>
            </a:extLst>
          </p:cNvPr>
          <p:cNvSpPr txBox="1"/>
          <p:nvPr/>
        </p:nvSpPr>
        <p:spPr>
          <a:xfrm>
            <a:off x="8487434" y="2214601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/>
              <a:t>100</a:t>
            </a:r>
            <a:endParaRPr kumimoji="1" lang="ja-JP" altLang="en-US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CA77D33-3AEC-12BB-4B1F-3835E1006832}"/>
              </a:ext>
            </a:extLst>
          </p:cNvPr>
          <p:cNvSpPr txBox="1"/>
          <p:nvPr/>
        </p:nvSpPr>
        <p:spPr>
          <a:xfrm>
            <a:off x="9211159" y="1661353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dirty="0"/>
              <a:t>左右・外周隙間</a:t>
            </a:r>
            <a:r>
              <a:rPr kumimoji="1" lang="en-US" altLang="ja-JP" dirty="0"/>
              <a:t>5㎜</a:t>
            </a:r>
            <a:endParaRPr kumimoji="1" lang="ja-JP" altLang="en-US" dirty="0"/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1269E4E6-16D7-C2BF-461D-409DC59462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90" t="29978" r="4217" b="53254"/>
          <a:stretch/>
        </p:blipFill>
        <p:spPr>
          <a:xfrm>
            <a:off x="162730" y="979306"/>
            <a:ext cx="5800243" cy="636382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075A303-7BCE-3793-0CAE-A24428848DA5}"/>
              </a:ext>
            </a:extLst>
          </p:cNvPr>
          <p:cNvSpPr txBox="1"/>
          <p:nvPr/>
        </p:nvSpPr>
        <p:spPr>
          <a:xfrm>
            <a:off x="291228" y="1117734"/>
            <a:ext cx="6815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800" dirty="0">
                <a:solidFill>
                  <a:srgbClr val="0070C0"/>
                </a:solidFill>
              </a:rPr>
              <a:t>ID100mm</a:t>
            </a:r>
          </a:p>
          <a:p>
            <a:pPr algn="l"/>
            <a:r>
              <a:rPr kumimoji="1" lang="en-US" altLang="ja-JP" sz="800" dirty="0">
                <a:solidFill>
                  <a:srgbClr val="0070C0"/>
                </a:solidFill>
              </a:rPr>
              <a:t>OD120mm</a:t>
            </a:r>
            <a:endParaRPr kumimoji="1" lang="ja-JP" altLang="en-US" sz="800" dirty="0">
              <a:solidFill>
                <a:srgbClr val="0070C0"/>
              </a:solidFill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0CF6013C-4C14-6BE1-E029-08E03CC1A3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90" t="29978" r="59454" b="53254"/>
          <a:stretch/>
        </p:blipFill>
        <p:spPr>
          <a:xfrm>
            <a:off x="514028" y="1609830"/>
            <a:ext cx="5038373" cy="1757050"/>
          </a:xfrm>
          <a:prstGeom prst="rect">
            <a:avLst/>
          </a:prstGeom>
        </p:spPr>
      </p:pic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B64E2141-D308-4222-4D9F-881139B15230}"/>
              </a:ext>
            </a:extLst>
          </p:cNvPr>
          <p:cNvCxnSpPr/>
          <p:nvPr/>
        </p:nvCxnSpPr>
        <p:spPr>
          <a:xfrm flipV="1">
            <a:off x="3663846" y="1725478"/>
            <a:ext cx="0" cy="76750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55FA9202-8CD9-E5F8-5CF9-0F4A8D783B08}"/>
              </a:ext>
            </a:extLst>
          </p:cNvPr>
          <p:cNvCxnSpPr/>
          <p:nvPr/>
        </p:nvCxnSpPr>
        <p:spPr>
          <a:xfrm flipV="1">
            <a:off x="4450171" y="1718064"/>
            <a:ext cx="0" cy="76750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DB67E4E1-2F2B-2474-D0A2-067CBA9F2A0C}"/>
              </a:ext>
            </a:extLst>
          </p:cNvPr>
          <p:cNvCxnSpPr/>
          <p:nvPr/>
        </p:nvCxnSpPr>
        <p:spPr>
          <a:xfrm>
            <a:off x="3671381" y="1896668"/>
            <a:ext cx="77104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CAAA3FBF-9EBA-315A-E0C2-0755AB74AE19}"/>
              </a:ext>
            </a:extLst>
          </p:cNvPr>
          <p:cNvSpPr txBox="1"/>
          <p:nvPr/>
        </p:nvSpPr>
        <p:spPr>
          <a:xfrm>
            <a:off x="3883014" y="158683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/>
              <a:t>L</a:t>
            </a:r>
            <a:endParaRPr kumimoji="1" lang="ja-JP" altLang="en-US" dirty="0"/>
          </a:p>
        </p:txBody>
      </p: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05566E67-DA58-4761-075F-29B5C425EC95}"/>
              </a:ext>
            </a:extLst>
          </p:cNvPr>
          <p:cNvCxnSpPr>
            <a:cxnSpLocks/>
          </p:cNvCxnSpPr>
          <p:nvPr/>
        </p:nvCxnSpPr>
        <p:spPr>
          <a:xfrm>
            <a:off x="911708" y="2117648"/>
            <a:ext cx="0" cy="74391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4AFBFCC-7826-567F-B632-AD6D5D6619DC}"/>
              </a:ext>
            </a:extLst>
          </p:cNvPr>
          <p:cNvSpPr txBox="1"/>
          <p:nvPr/>
        </p:nvSpPr>
        <p:spPr>
          <a:xfrm>
            <a:off x="909139" y="2269567"/>
            <a:ext cx="718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/>
              <a:t>φ100</a:t>
            </a:r>
            <a:endParaRPr kumimoji="1" lang="ja-JP" altLang="en-US" dirty="0"/>
          </a:p>
        </p:txBody>
      </p: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DFC899C4-D56F-8C03-9227-C161A1845E08}"/>
              </a:ext>
            </a:extLst>
          </p:cNvPr>
          <p:cNvCxnSpPr>
            <a:cxnSpLocks/>
          </p:cNvCxnSpPr>
          <p:nvPr/>
        </p:nvCxnSpPr>
        <p:spPr>
          <a:xfrm>
            <a:off x="2874725" y="2371364"/>
            <a:ext cx="79687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CB228E9C-FF5C-D6E8-2D46-C7CA39C80140}"/>
              </a:ext>
            </a:extLst>
          </p:cNvPr>
          <p:cNvCxnSpPr/>
          <p:nvPr/>
        </p:nvCxnSpPr>
        <p:spPr>
          <a:xfrm flipV="1">
            <a:off x="2883549" y="1724182"/>
            <a:ext cx="0" cy="76750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3BBBF877-7E08-5F00-2680-84BAE0ADD49E}"/>
              </a:ext>
            </a:extLst>
          </p:cNvPr>
          <p:cNvSpPr txBox="1"/>
          <p:nvPr/>
        </p:nvSpPr>
        <p:spPr>
          <a:xfrm>
            <a:off x="3005729" y="2340268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/>
              <a:t>100</a:t>
            </a:r>
            <a:endParaRPr kumimoji="1" lang="ja-JP" altLang="en-US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491C8801-82E0-B27E-245A-ED110195D6AD}"/>
              </a:ext>
            </a:extLst>
          </p:cNvPr>
          <p:cNvSpPr txBox="1"/>
          <p:nvPr/>
        </p:nvSpPr>
        <p:spPr>
          <a:xfrm>
            <a:off x="763691" y="1685901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dirty="0"/>
              <a:t>左右・外周隙間</a:t>
            </a:r>
            <a:r>
              <a:rPr kumimoji="1" lang="en-US" altLang="ja-JP" dirty="0"/>
              <a:t>5㎜</a:t>
            </a:r>
            <a:endParaRPr kumimoji="1" lang="ja-JP" altLang="en-US" dirty="0"/>
          </a:p>
        </p:txBody>
      </p:sp>
      <p:graphicFrame>
        <p:nvGraphicFramePr>
          <p:cNvPr id="31" name="オブジェクト 30">
            <a:extLst>
              <a:ext uri="{FF2B5EF4-FFF2-40B4-BE49-F238E27FC236}">
                <a16:creationId xmlns:a16="http://schemas.microsoft.com/office/drawing/2014/main" id="{F995DF34-E2AB-AED3-18AF-E70785891D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4498052"/>
              </p:ext>
            </p:extLst>
          </p:nvPr>
        </p:nvGraphicFramePr>
        <p:xfrm>
          <a:off x="7313915" y="3398156"/>
          <a:ext cx="2900201" cy="2836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KGPlot" r:id="rId4" imgW="5740560" imgH="5613480" progId="KGraph_Plot">
                  <p:embed/>
                </p:oleObj>
              </mc:Choice>
              <mc:Fallback>
                <p:oleObj name="KGPlot" r:id="rId4" imgW="5740560" imgH="5613480" progId="KGraph_Plot">
                  <p:embed/>
                  <p:pic>
                    <p:nvPicPr>
                      <p:cNvPr id="24" name="オブジェクト 23">
                        <a:extLst>
                          <a:ext uri="{FF2B5EF4-FFF2-40B4-BE49-F238E27FC236}">
                            <a16:creationId xmlns:a16="http://schemas.microsoft.com/office/drawing/2014/main" id="{122DA5B9-5C55-4B54-89F8-7F6AEB8F42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313915" y="3398156"/>
                        <a:ext cx="2900201" cy="2836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オブジェクト 31">
            <a:extLst>
              <a:ext uri="{FF2B5EF4-FFF2-40B4-BE49-F238E27FC236}">
                <a16:creationId xmlns:a16="http://schemas.microsoft.com/office/drawing/2014/main" id="{40E79383-5131-E9E6-860D-84F020A55A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4913929"/>
              </p:ext>
            </p:extLst>
          </p:nvPr>
        </p:nvGraphicFramePr>
        <p:xfrm>
          <a:off x="1778582" y="3398156"/>
          <a:ext cx="2810379" cy="27421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KGPlot" r:id="rId6" imgW="5753160" imgH="5613480" progId="KGraph_Plot">
                  <p:embed/>
                </p:oleObj>
              </mc:Choice>
              <mc:Fallback>
                <p:oleObj name="KGPlot" r:id="rId6" imgW="5753160" imgH="5613480" progId="KGraph_Plot">
                  <p:embed/>
                  <p:pic>
                    <p:nvPicPr>
                      <p:cNvPr id="43" name="オブジェクト 42">
                        <a:extLst>
                          <a:ext uri="{FF2B5EF4-FFF2-40B4-BE49-F238E27FC236}">
                            <a16:creationId xmlns:a16="http://schemas.microsoft.com/office/drawing/2014/main" id="{DD5E8F7B-44F6-4FD7-839C-E41B1A8B6CD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78582" y="3398156"/>
                        <a:ext cx="2810379" cy="27421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F566A96E-2D58-AEDB-4936-74FC43525043}"/>
              </a:ext>
            </a:extLst>
          </p:cNvPr>
          <p:cNvSpPr txBox="1"/>
          <p:nvPr/>
        </p:nvSpPr>
        <p:spPr>
          <a:xfrm>
            <a:off x="3502616" y="6211669"/>
            <a:ext cx="5486310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solidFill>
                  <a:srgbClr val="0070C0"/>
                </a:solidFill>
              </a:rPr>
              <a:t>HOM</a:t>
            </a:r>
            <a:r>
              <a:rPr kumimoji="1" lang="ja-JP" altLang="en-US" dirty="0">
                <a:solidFill>
                  <a:srgbClr val="0070C0"/>
                </a:solidFill>
              </a:rPr>
              <a:t>ダンパーの</a:t>
            </a:r>
            <a:r>
              <a:rPr kumimoji="1" lang="en-US" altLang="ja-JP" dirty="0">
                <a:solidFill>
                  <a:srgbClr val="0070C0"/>
                </a:solidFill>
              </a:rPr>
              <a:t>Q</a:t>
            </a:r>
            <a:r>
              <a:rPr kumimoji="1" lang="ja-JP" altLang="en-US" dirty="0">
                <a:solidFill>
                  <a:srgbClr val="0070C0"/>
                </a:solidFill>
              </a:rPr>
              <a:t>を</a:t>
            </a:r>
            <a:r>
              <a:rPr kumimoji="1" lang="en-US" altLang="ja-JP" dirty="0">
                <a:solidFill>
                  <a:srgbClr val="0070C0"/>
                </a:solidFill>
              </a:rPr>
              <a:t>1E12</a:t>
            </a:r>
            <a:r>
              <a:rPr kumimoji="1" lang="ja-JP" altLang="en-US" dirty="0">
                <a:solidFill>
                  <a:srgbClr val="0070C0"/>
                </a:solidFill>
              </a:rPr>
              <a:t>以上にしようとすると、</a:t>
            </a:r>
            <a:endParaRPr kumimoji="1" lang="en-US" altLang="ja-JP" dirty="0">
              <a:solidFill>
                <a:srgbClr val="0070C0"/>
              </a:solidFill>
            </a:endParaRPr>
          </a:p>
          <a:p>
            <a:r>
              <a:rPr kumimoji="1" lang="el-GR" altLang="ja-JP" dirty="0">
                <a:solidFill>
                  <a:srgbClr val="0070C0"/>
                </a:solidFill>
              </a:rPr>
              <a:t>Φ</a:t>
            </a:r>
            <a:r>
              <a:rPr kumimoji="1" lang="en-US" altLang="ja-JP" dirty="0">
                <a:solidFill>
                  <a:srgbClr val="0070C0"/>
                </a:solidFill>
              </a:rPr>
              <a:t>100</a:t>
            </a:r>
            <a:r>
              <a:rPr kumimoji="1" lang="ja-JP" altLang="en-US" dirty="0">
                <a:solidFill>
                  <a:srgbClr val="0070C0"/>
                </a:solidFill>
              </a:rPr>
              <a:t>㎜側は</a:t>
            </a:r>
            <a:r>
              <a:rPr kumimoji="1" lang="en-US" altLang="ja-JP" dirty="0">
                <a:solidFill>
                  <a:srgbClr val="0070C0"/>
                </a:solidFill>
              </a:rPr>
              <a:t>260mm</a:t>
            </a:r>
            <a:r>
              <a:rPr kumimoji="1" lang="ja-JP" altLang="en-US" dirty="0">
                <a:solidFill>
                  <a:srgbClr val="0070C0"/>
                </a:solidFill>
              </a:rPr>
              <a:t>以上、</a:t>
            </a:r>
            <a:r>
              <a:rPr kumimoji="1" lang="el-GR" altLang="ja-JP" dirty="0">
                <a:solidFill>
                  <a:srgbClr val="0070C0"/>
                </a:solidFill>
              </a:rPr>
              <a:t>Φ</a:t>
            </a:r>
            <a:r>
              <a:rPr kumimoji="1" lang="en-US" altLang="ja-JP" dirty="0">
                <a:solidFill>
                  <a:srgbClr val="0070C0"/>
                </a:solidFill>
              </a:rPr>
              <a:t>110</a:t>
            </a:r>
            <a:r>
              <a:rPr kumimoji="1" lang="ja-JP" altLang="en-US" dirty="0">
                <a:solidFill>
                  <a:srgbClr val="0070C0"/>
                </a:solidFill>
              </a:rPr>
              <a:t>㎜側は</a:t>
            </a:r>
            <a:r>
              <a:rPr kumimoji="1" lang="en-US" altLang="ja-JP" dirty="0">
                <a:solidFill>
                  <a:srgbClr val="0070C0"/>
                </a:solidFill>
              </a:rPr>
              <a:t>290mm</a:t>
            </a:r>
            <a:r>
              <a:rPr kumimoji="1" lang="ja-JP" altLang="en-US" dirty="0">
                <a:solidFill>
                  <a:srgbClr val="0070C0"/>
                </a:solidFill>
              </a:rPr>
              <a:t>以上</a:t>
            </a:r>
          </a:p>
        </p:txBody>
      </p:sp>
    </p:spTree>
    <p:extLst>
      <p:ext uri="{BB962C8B-B14F-4D97-AF65-F5344CB8AC3E}">
        <p14:creationId xmlns:p14="http://schemas.microsoft.com/office/powerpoint/2010/main" val="450560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E73B5FC-330D-2020-8FBE-66C3FD41A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Nb Beam Pipe requirement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C208F193-7185-BCDE-2C35-36CC9CBD6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T. Konomi, ERL22, SRF/24</a:t>
            </a:r>
            <a:endParaRPr 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3782FC6-28A8-9944-5086-7BA381420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D30A2C6D-39BC-4576-856C-8743CF76CCF1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EB647BC-2F3C-6401-DDC7-C26ECD5356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38" t="40979" r="7954" b="40030"/>
          <a:stretch/>
        </p:blipFill>
        <p:spPr>
          <a:xfrm>
            <a:off x="83127" y="3089563"/>
            <a:ext cx="8063345" cy="1086984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6882DC9-9FA1-D55A-49D4-9E90E24CF5D3}"/>
              </a:ext>
            </a:extLst>
          </p:cNvPr>
          <p:cNvSpPr txBox="1"/>
          <p:nvPr/>
        </p:nvSpPr>
        <p:spPr>
          <a:xfrm>
            <a:off x="6096000" y="1336963"/>
            <a:ext cx="3012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solidFill>
                  <a:srgbClr val="0070C0"/>
                </a:solidFill>
              </a:rPr>
              <a:t>SUS Conductivity:7.69e+06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8DD44FDF-8CB3-69E3-73B1-D32B9EE275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57" t="32269" r="11307" b="51662"/>
          <a:stretch/>
        </p:blipFill>
        <p:spPr>
          <a:xfrm>
            <a:off x="83127" y="1891145"/>
            <a:ext cx="8063346" cy="1004456"/>
          </a:xfrm>
          <a:prstGeom prst="rect">
            <a:avLst/>
          </a:prstGeom>
        </p:spPr>
      </p:pic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5A812CA5-5970-0E94-ABF7-38D9EED5BFEA}"/>
              </a:ext>
            </a:extLst>
          </p:cNvPr>
          <p:cNvCxnSpPr/>
          <p:nvPr/>
        </p:nvCxnSpPr>
        <p:spPr>
          <a:xfrm flipH="1">
            <a:off x="7301345" y="1593273"/>
            <a:ext cx="235528" cy="588818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5CB6A5DE-71E3-B74E-5605-A8F9BB287619}"/>
              </a:ext>
            </a:extLst>
          </p:cNvPr>
          <p:cNvCxnSpPr/>
          <p:nvPr/>
        </p:nvCxnSpPr>
        <p:spPr>
          <a:xfrm>
            <a:off x="5645727" y="2895601"/>
            <a:ext cx="450273" cy="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FBA9E83E-FBF1-CFB0-8B85-10186F99FBD7}"/>
              </a:ext>
            </a:extLst>
          </p:cNvPr>
          <p:cNvCxnSpPr>
            <a:cxnSpLocks/>
          </p:cNvCxnSpPr>
          <p:nvPr/>
        </p:nvCxnSpPr>
        <p:spPr>
          <a:xfrm flipH="1">
            <a:off x="6289964" y="2902528"/>
            <a:ext cx="526473" cy="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FAEF66BB-1035-B348-BBC0-BC973CA1B529}"/>
              </a:ext>
            </a:extLst>
          </p:cNvPr>
          <p:cNvCxnSpPr>
            <a:cxnSpLocks/>
          </p:cNvCxnSpPr>
          <p:nvPr/>
        </p:nvCxnSpPr>
        <p:spPr>
          <a:xfrm>
            <a:off x="6096000" y="2597728"/>
            <a:ext cx="0" cy="42256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323F362B-6CC1-1C20-2B8E-A932E2B46954}"/>
              </a:ext>
            </a:extLst>
          </p:cNvPr>
          <p:cNvCxnSpPr>
            <a:cxnSpLocks/>
          </p:cNvCxnSpPr>
          <p:nvPr/>
        </p:nvCxnSpPr>
        <p:spPr>
          <a:xfrm>
            <a:off x="6289964" y="2597728"/>
            <a:ext cx="0" cy="42256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CE7F634-7665-D648-8BF9-1A2CA4CCBDFA}"/>
              </a:ext>
            </a:extLst>
          </p:cNvPr>
          <p:cNvSpPr txBox="1"/>
          <p:nvPr/>
        </p:nvSpPr>
        <p:spPr>
          <a:xfrm>
            <a:off x="6327475" y="28956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solidFill>
                  <a:srgbClr val="0070C0"/>
                </a:solidFill>
              </a:rPr>
              <a:t>L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66E61380-0227-E270-8F47-DCEE22D218B6}"/>
              </a:ext>
            </a:extLst>
          </p:cNvPr>
          <p:cNvCxnSpPr/>
          <p:nvPr/>
        </p:nvCxnSpPr>
        <p:spPr>
          <a:xfrm>
            <a:off x="1309255" y="4169619"/>
            <a:ext cx="450273" cy="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FF02F49A-517C-D478-CDF5-5CB92AF990A3}"/>
              </a:ext>
            </a:extLst>
          </p:cNvPr>
          <p:cNvCxnSpPr>
            <a:cxnSpLocks/>
          </p:cNvCxnSpPr>
          <p:nvPr/>
        </p:nvCxnSpPr>
        <p:spPr>
          <a:xfrm flipH="1">
            <a:off x="2098965" y="4183474"/>
            <a:ext cx="526473" cy="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4F7052D0-A21A-7EA2-9E69-2B05D9BA1B4F}"/>
              </a:ext>
            </a:extLst>
          </p:cNvPr>
          <p:cNvCxnSpPr>
            <a:cxnSpLocks/>
          </p:cNvCxnSpPr>
          <p:nvPr/>
        </p:nvCxnSpPr>
        <p:spPr>
          <a:xfrm>
            <a:off x="1759528" y="3871746"/>
            <a:ext cx="0" cy="42256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40774772-EA19-43A0-BCB8-4A2CEB2B873B}"/>
              </a:ext>
            </a:extLst>
          </p:cNvPr>
          <p:cNvCxnSpPr>
            <a:cxnSpLocks/>
          </p:cNvCxnSpPr>
          <p:nvPr/>
        </p:nvCxnSpPr>
        <p:spPr>
          <a:xfrm>
            <a:off x="2098965" y="3878674"/>
            <a:ext cx="0" cy="42256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FAE99EE-F504-95DB-3DEF-43F4491F2FBD}"/>
              </a:ext>
            </a:extLst>
          </p:cNvPr>
          <p:cNvSpPr txBox="1"/>
          <p:nvPr/>
        </p:nvSpPr>
        <p:spPr>
          <a:xfrm>
            <a:off x="2136476" y="417654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solidFill>
                  <a:srgbClr val="0070C0"/>
                </a:solidFill>
              </a:rPr>
              <a:t>L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graphicFrame>
        <p:nvGraphicFramePr>
          <p:cNvPr id="19" name="オブジェクト 18">
            <a:extLst>
              <a:ext uri="{FF2B5EF4-FFF2-40B4-BE49-F238E27FC236}">
                <a16:creationId xmlns:a16="http://schemas.microsoft.com/office/drawing/2014/main" id="{157E4EF6-FE70-0D45-7B88-EF03F35BB9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8668962"/>
              </p:ext>
            </p:extLst>
          </p:nvPr>
        </p:nvGraphicFramePr>
        <p:xfrm>
          <a:off x="8742218" y="1243723"/>
          <a:ext cx="3418609" cy="3426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KGPlot" r:id="rId4" imgW="5715000" imgH="5727600" progId="KGraph_Plot">
                  <p:embed/>
                </p:oleObj>
              </mc:Choice>
              <mc:Fallback>
                <p:oleObj name="KGPlot" r:id="rId4" imgW="5715000" imgH="5727600" progId="KGraph_Plot">
                  <p:embed/>
                  <p:pic>
                    <p:nvPicPr>
                      <p:cNvPr id="30" name="オブジェクト 29">
                        <a:extLst>
                          <a:ext uri="{FF2B5EF4-FFF2-40B4-BE49-F238E27FC236}">
                            <a16:creationId xmlns:a16="http://schemas.microsoft.com/office/drawing/2014/main" id="{2670AD7E-D6BD-446A-94A2-BFACADA6E2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742218" y="1243723"/>
                        <a:ext cx="3418609" cy="34262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表 27">
            <a:extLst>
              <a:ext uri="{FF2B5EF4-FFF2-40B4-BE49-F238E27FC236}">
                <a16:creationId xmlns:a16="http://schemas.microsoft.com/office/drawing/2014/main" id="{17B7BB8D-BED5-089C-F051-17BCCE66C6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9697124"/>
              </p:ext>
            </p:extLst>
          </p:nvPr>
        </p:nvGraphicFramePr>
        <p:xfrm>
          <a:off x="1914781" y="4822259"/>
          <a:ext cx="6096000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70226789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15744447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5276609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Nb BP length Q&gt;1E12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err="1"/>
                        <a:t>AlN</a:t>
                      </a:r>
                      <a:r>
                        <a:rPr kumimoji="1" lang="en-US" altLang="ja-JP" dirty="0"/>
                        <a:t> position Q&gt;1E12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77058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l-GR" altLang="ja-JP" dirty="0"/>
                        <a:t>Φ</a:t>
                      </a:r>
                      <a:r>
                        <a:rPr kumimoji="1" lang="en-US" altLang="ja-JP" dirty="0"/>
                        <a:t>100 BP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&gt; 120mm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&gt;260mm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90250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l-GR" altLang="ja-JP" dirty="0"/>
                        <a:t>Φ</a:t>
                      </a:r>
                      <a:r>
                        <a:rPr kumimoji="1" lang="en-US" altLang="ja-JP" dirty="0"/>
                        <a:t>110 BP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&gt; 150mm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&gt;290mm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18044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4455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>
            <a:extLst>
              <a:ext uri="{FF2B5EF4-FFF2-40B4-BE49-F238E27FC236}">
                <a16:creationId xmlns:a16="http://schemas.microsoft.com/office/drawing/2014/main" id="{447A7B7A-73D6-E9AD-1046-A34712B91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6000" dirty="0">
                <a:solidFill>
                  <a:srgbClr val="0070C0"/>
                </a:solidFill>
              </a:rPr>
              <a:t>Introduction</a:t>
            </a:r>
            <a:endParaRPr lang="ja-JP" altLang="en-US" dirty="0"/>
          </a:p>
        </p:txBody>
      </p:sp>
      <p:sp>
        <p:nvSpPr>
          <p:cNvPr id="7" name="テキスト プレースホルダー 6">
            <a:extLst>
              <a:ext uri="{FF2B5EF4-FFF2-40B4-BE49-F238E27FC236}">
                <a16:creationId xmlns:a16="http://schemas.microsoft.com/office/drawing/2014/main" id="{57F98E7D-768B-C10A-FC71-EFFBA4EEC6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003C3403-A817-4D72-2AE8-1D4DF9CAC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T. Konomi, ERL22, SRF/24</a:t>
            </a:r>
            <a:endParaRPr 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7373FC8-A32E-8595-15CE-75EFD0BBF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D30A2C6D-39BC-4576-856C-8743CF76CCF1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61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C82DDEA-8E9B-B2F8-714B-2E3B12877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Introduction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B63E0AD4-0127-9708-2F1F-B3FAE079D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T. Konomi, ERL22, SRF/24</a:t>
            </a:r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BFCB880-09A5-A475-A9D0-E253D323B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178" y="1603455"/>
            <a:ext cx="6843301" cy="4173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18636AC-B5A2-7E6C-B6AC-BE460B159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618" y="1596925"/>
            <a:ext cx="3090827" cy="1836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B9AC3B8-172A-6F1E-F70D-7776EBF9FF2D}"/>
              </a:ext>
            </a:extLst>
          </p:cNvPr>
          <p:cNvSpPr txBox="1"/>
          <p:nvPr/>
        </p:nvSpPr>
        <p:spPr>
          <a:xfrm>
            <a:off x="4870129" y="1227592"/>
            <a:ext cx="1277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KEK-</a:t>
            </a:r>
            <a:r>
              <a:rPr kumimoji="1" lang="en-US" altLang="ja-JP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cERL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8" name="右矢印 8">
            <a:extLst>
              <a:ext uri="{FF2B5EF4-FFF2-40B4-BE49-F238E27FC236}">
                <a16:creationId xmlns:a16="http://schemas.microsoft.com/office/drawing/2014/main" id="{739BD40B-30DD-6E38-D1E3-84E7CFEE4608}"/>
              </a:ext>
            </a:extLst>
          </p:cNvPr>
          <p:cNvSpPr/>
          <p:nvPr/>
        </p:nvSpPr>
        <p:spPr>
          <a:xfrm rot="2540616">
            <a:off x="7123670" y="2762710"/>
            <a:ext cx="468052" cy="54470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A40BCAC-68DD-A484-227C-4BF240A9323D}"/>
              </a:ext>
            </a:extLst>
          </p:cNvPr>
          <p:cNvSpPr txBox="1"/>
          <p:nvPr/>
        </p:nvSpPr>
        <p:spPr>
          <a:xfrm>
            <a:off x="9121306" y="1234122"/>
            <a:ext cx="2836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KEK- EUV Light source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F21B6034-4A05-D63B-756B-A0A09BE19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D30A2C6D-39BC-4576-856C-8743CF76CCF1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graphicFrame>
        <p:nvGraphicFramePr>
          <p:cNvPr id="11" name="表 10">
            <a:extLst>
              <a:ext uri="{FF2B5EF4-FFF2-40B4-BE49-F238E27FC236}">
                <a16:creationId xmlns:a16="http://schemas.microsoft.com/office/drawing/2014/main" id="{4295B3DC-462B-FAC9-70E3-7589FEC6A6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8682581"/>
              </p:ext>
            </p:extLst>
          </p:nvPr>
        </p:nvGraphicFramePr>
        <p:xfrm>
          <a:off x="602672" y="1657164"/>
          <a:ext cx="3788410" cy="354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47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3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Parameters</a:t>
                      </a:r>
                      <a:endParaRPr kumimoji="1" lang="ja-JP" altLang="en-US" sz="16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Target value</a:t>
                      </a:r>
                      <a:endParaRPr kumimoji="1" lang="ja-JP" altLang="en-US" sz="16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Wave</a:t>
                      </a:r>
                      <a:r>
                        <a:rPr kumimoji="1" lang="en-US" altLang="ja-JP" sz="1600" baseline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length</a:t>
                      </a:r>
                      <a:endParaRPr kumimoji="1" lang="ja-JP" altLang="en-US" sz="16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13.5 nm</a:t>
                      </a:r>
                      <a:endParaRPr kumimoji="1" lang="ja-JP" altLang="en-US" sz="16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EUV Power</a:t>
                      </a:r>
                      <a:endParaRPr kumimoji="1" lang="ja-JP" altLang="en-US" sz="16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10 kW</a:t>
                      </a:r>
                      <a:endParaRPr kumimoji="1" lang="ja-JP" altLang="en-US" sz="16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Bunch charge</a:t>
                      </a:r>
                      <a:endParaRPr kumimoji="1" lang="ja-JP" altLang="en-US" sz="16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60 </a:t>
                      </a:r>
                      <a:r>
                        <a:rPr kumimoji="1" lang="en-US" altLang="ja-JP" sz="1600" dirty="0" err="1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pC</a:t>
                      </a:r>
                      <a:endParaRPr kumimoji="1" lang="ja-JP" altLang="en-US" sz="16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Beam energy</a:t>
                      </a:r>
                      <a:endParaRPr kumimoji="1" lang="ja-JP" altLang="en-US" sz="16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800 MeV</a:t>
                      </a:r>
                      <a:endParaRPr kumimoji="1" lang="ja-JP" altLang="en-US" sz="16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Repetition frequency</a:t>
                      </a:r>
                      <a:endParaRPr kumimoji="1" lang="ja-JP" altLang="en-US" sz="16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162.5</a:t>
                      </a:r>
                      <a:r>
                        <a:rPr kumimoji="1" lang="ja-JP" altLang="en-US" sz="1600" baseline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 </a:t>
                      </a:r>
                      <a:r>
                        <a:rPr kumimoji="1" lang="en-US" altLang="ja-JP" sz="1600" baseline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MHz</a:t>
                      </a:r>
                      <a:endParaRPr kumimoji="1" lang="ja-JP" altLang="en-US" sz="16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Average</a:t>
                      </a:r>
                      <a:r>
                        <a:rPr kumimoji="1" lang="en-US" altLang="ja-JP" sz="1600" baseline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 current</a:t>
                      </a:r>
                      <a:endParaRPr kumimoji="1" lang="ja-JP" altLang="en-US" sz="16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1" dirty="0">
                          <a:solidFill>
                            <a:srgbClr val="FF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9.75 mA</a:t>
                      </a:r>
                      <a:endParaRPr kumimoji="1" lang="ja-JP" altLang="en-US" sz="1600" b="1" dirty="0">
                        <a:solidFill>
                          <a:srgbClr val="FF0000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Accelerating</a:t>
                      </a:r>
                      <a:r>
                        <a:rPr kumimoji="1" lang="en-US" altLang="ja-JP" sz="1600" baseline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 gradient</a:t>
                      </a:r>
                      <a:endParaRPr kumimoji="1" lang="ja-JP" altLang="en-US" sz="16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1" dirty="0">
                          <a:solidFill>
                            <a:srgbClr val="FF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12.5 MV/m</a:t>
                      </a:r>
                      <a:endParaRPr kumimoji="1" lang="ja-JP" altLang="en-US" sz="1600" b="1" dirty="0">
                        <a:solidFill>
                          <a:srgbClr val="FF0000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Number of cavities</a:t>
                      </a:r>
                      <a:endParaRPr kumimoji="1" lang="ja-JP" altLang="en-US" sz="16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64</a:t>
                      </a:r>
                      <a:endParaRPr kumimoji="1" lang="ja-JP" altLang="en-US" sz="16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8D61572-1DD9-05F6-6555-794B50F04619}"/>
              </a:ext>
            </a:extLst>
          </p:cNvPr>
          <p:cNvSpPr txBox="1"/>
          <p:nvPr/>
        </p:nvSpPr>
        <p:spPr>
          <a:xfrm>
            <a:off x="222575" y="5776866"/>
            <a:ext cx="6928948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The beam current is lower than KEK-</a:t>
            </a:r>
            <a:r>
              <a:rPr lang="en-US" altLang="ja-JP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cERL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target </a:t>
            </a:r>
          </a:p>
          <a:p>
            <a:pPr lvl="1"/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⇒ 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Requirement of HOM damping efficiency decreases.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12.5 MV/m can be realized with high reliability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83567F6-345D-679F-0B4F-D25D8A78914A}"/>
              </a:ext>
            </a:extLst>
          </p:cNvPr>
          <p:cNvSpPr txBox="1"/>
          <p:nvPr/>
        </p:nvSpPr>
        <p:spPr>
          <a:xfrm>
            <a:off x="529210" y="1238809"/>
            <a:ext cx="3931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cERL</a:t>
            </a:r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-FEL Accelerator Parameters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1298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E2025C9-CEFA-2093-C9AA-CC28A0C09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Module and cavity Layout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90B7DC84-7625-B2E9-2EFB-D381E6CB1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T. Konomi, ERL22, SRF/24</a:t>
            </a:r>
            <a:endParaRPr 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A98A9D6-AC2A-C563-0F31-7932D285D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D30A2C6D-39BC-4576-856C-8743CF76CCF1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780710AB-1F00-3D18-E105-46E36467BA09}"/>
              </a:ext>
            </a:extLst>
          </p:cNvPr>
          <p:cNvCxnSpPr/>
          <p:nvPr/>
        </p:nvCxnSpPr>
        <p:spPr>
          <a:xfrm>
            <a:off x="8401876" y="4857825"/>
            <a:ext cx="1" cy="36970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A2F648B4-E7A3-67F6-E7B5-F2D30010B705}"/>
              </a:ext>
            </a:extLst>
          </p:cNvPr>
          <p:cNvCxnSpPr/>
          <p:nvPr/>
        </p:nvCxnSpPr>
        <p:spPr>
          <a:xfrm>
            <a:off x="8622375" y="4864917"/>
            <a:ext cx="1" cy="36970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CAD61F0B-CCDC-0710-CAA8-160FF15CD620}"/>
              </a:ext>
            </a:extLst>
          </p:cNvPr>
          <p:cNvSpPr/>
          <p:nvPr/>
        </p:nvSpPr>
        <p:spPr>
          <a:xfrm rot="13652599">
            <a:off x="8040166" y="5121316"/>
            <a:ext cx="288032" cy="11711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6FABFA8-9FAD-E478-56BA-33EBFF449A30}"/>
              </a:ext>
            </a:extLst>
          </p:cNvPr>
          <p:cNvSpPr/>
          <p:nvPr/>
        </p:nvSpPr>
        <p:spPr>
          <a:xfrm>
            <a:off x="8175343" y="3682200"/>
            <a:ext cx="643860" cy="7393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DF9E57FD-2979-D340-7239-F9E028663004}"/>
              </a:ext>
            </a:extLst>
          </p:cNvPr>
          <p:cNvSpPr/>
          <p:nvPr/>
        </p:nvSpPr>
        <p:spPr>
          <a:xfrm>
            <a:off x="4545589" y="4449046"/>
            <a:ext cx="893996" cy="61582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3E2E8E42-41D2-4394-6AB2-E92D689916E1}"/>
              </a:ext>
            </a:extLst>
          </p:cNvPr>
          <p:cNvCxnSpPr/>
          <p:nvPr/>
        </p:nvCxnSpPr>
        <p:spPr>
          <a:xfrm>
            <a:off x="2577350" y="4330754"/>
            <a:ext cx="0" cy="1525234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3AA9983E-B68A-BC20-67C9-13AD89BB6A5C}"/>
              </a:ext>
            </a:extLst>
          </p:cNvPr>
          <p:cNvCxnSpPr/>
          <p:nvPr/>
        </p:nvCxnSpPr>
        <p:spPr>
          <a:xfrm>
            <a:off x="5210848" y="4330754"/>
            <a:ext cx="0" cy="1525234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B9CF6694-DA03-D0F9-B7A6-FC1A21ED8F8B}"/>
              </a:ext>
            </a:extLst>
          </p:cNvPr>
          <p:cNvCxnSpPr/>
          <p:nvPr/>
        </p:nvCxnSpPr>
        <p:spPr>
          <a:xfrm>
            <a:off x="2302527" y="5503261"/>
            <a:ext cx="329449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8EA93731-7081-F94A-CC0D-085B5F9DE8A6}"/>
              </a:ext>
            </a:extLst>
          </p:cNvPr>
          <p:cNvCxnSpPr/>
          <p:nvPr/>
        </p:nvCxnSpPr>
        <p:spPr>
          <a:xfrm>
            <a:off x="2295674" y="5317810"/>
            <a:ext cx="3294498" cy="0"/>
          </a:xfrm>
          <a:prstGeom prst="lin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E19751F1-A9AD-79D1-A370-E6D539DE97C5}"/>
              </a:ext>
            </a:extLst>
          </p:cNvPr>
          <p:cNvCxnSpPr/>
          <p:nvPr/>
        </p:nvCxnSpPr>
        <p:spPr>
          <a:xfrm>
            <a:off x="2273156" y="5176427"/>
            <a:ext cx="3294498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547B7806-F282-38D2-F6A5-530D02AB2FCF}"/>
              </a:ext>
            </a:extLst>
          </p:cNvPr>
          <p:cNvCxnSpPr/>
          <p:nvPr/>
        </p:nvCxnSpPr>
        <p:spPr>
          <a:xfrm flipH="1" flipV="1">
            <a:off x="3745123" y="4969167"/>
            <a:ext cx="0" cy="194852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306CA027-284B-A197-4D39-0FA20149374B}"/>
              </a:ext>
            </a:extLst>
          </p:cNvPr>
          <p:cNvCxnSpPr/>
          <p:nvPr/>
        </p:nvCxnSpPr>
        <p:spPr>
          <a:xfrm flipV="1">
            <a:off x="3897523" y="4976528"/>
            <a:ext cx="0" cy="336197"/>
          </a:xfrm>
          <a:prstGeom prst="line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E57638D9-6F18-B87A-9616-D58E913D9E15}"/>
              </a:ext>
            </a:extLst>
          </p:cNvPr>
          <p:cNvCxnSpPr/>
          <p:nvPr/>
        </p:nvCxnSpPr>
        <p:spPr>
          <a:xfrm flipH="1" flipV="1">
            <a:off x="4049923" y="4972712"/>
            <a:ext cx="0" cy="194852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9978515E-2D46-60F8-8941-0444598F7D61}"/>
              </a:ext>
            </a:extLst>
          </p:cNvPr>
          <p:cNvCxnSpPr/>
          <p:nvPr/>
        </p:nvCxnSpPr>
        <p:spPr>
          <a:xfrm>
            <a:off x="4541094" y="4464729"/>
            <a:ext cx="0" cy="577935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45EE6354-7C1C-59CA-6A7C-0CDC990CF2FE}"/>
              </a:ext>
            </a:extLst>
          </p:cNvPr>
          <p:cNvSpPr/>
          <p:nvPr/>
        </p:nvSpPr>
        <p:spPr>
          <a:xfrm>
            <a:off x="2387240" y="4446093"/>
            <a:ext cx="872925" cy="61582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009A4F0E-5CD7-22F4-7904-88D5E022BB5A}"/>
              </a:ext>
            </a:extLst>
          </p:cNvPr>
          <p:cNvCxnSpPr/>
          <p:nvPr/>
        </p:nvCxnSpPr>
        <p:spPr>
          <a:xfrm>
            <a:off x="3249147" y="4446093"/>
            <a:ext cx="0" cy="577935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円/楕円 229">
            <a:extLst>
              <a:ext uri="{FF2B5EF4-FFF2-40B4-BE49-F238E27FC236}">
                <a16:creationId xmlns:a16="http://schemas.microsoft.com/office/drawing/2014/main" id="{B1CB5407-5400-1DC4-8EF6-7CF70327CA8E}"/>
              </a:ext>
            </a:extLst>
          </p:cNvPr>
          <p:cNvSpPr/>
          <p:nvPr/>
        </p:nvSpPr>
        <p:spPr>
          <a:xfrm>
            <a:off x="2473670" y="4508023"/>
            <a:ext cx="258818" cy="51708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AFA114F4-3F30-FE46-71AD-22B03C33291C}"/>
              </a:ext>
            </a:extLst>
          </p:cNvPr>
          <p:cNvSpPr/>
          <p:nvPr/>
        </p:nvSpPr>
        <p:spPr>
          <a:xfrm>
            <a:off x="3220017" y="4638135"/>
            <a:ext cx="359867" cy="2598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円/楕円 231">
            <a:extLst>
              <a:ext uri="{FF2B5EF4-FFF2-40B4-BE49-F238E27FC236}">
                <a16:creationId xmlns:a16="http://schemas.microsoft.com/office/drawing/2014/main" id="{9E8689BA-B5AE-B1D6-D2C7-8AB9C4A028C4}"/>
              </a:ext>
            </a:extLst>
          </p:cNvPr>
          <p:cNvSpPr/>
          <p:nvPr/>
        </p:nvSpPr>
        <p:spPr>
          <a:xfrm>
            <a:off x="2718124" y="4507116"/>
            <a:ext cx="258818" cy="51708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円/楕円 232">
            <a:extLst>
              <a:ext uri="{FF2B5EF4-FFF2-40B4-BE49-F238E27FC236}">
                <a16:creationId xmlns:a16="http://schemas.microsoft.com/office/drawing/2014/main" id="{3CD9206A-8F04-2585-B919-98482F0DC582}"/>
              </a:ext>
            </a:extLst>
          </p:cNvPr>
          <p:cNvSpPr/>
          <p:nvPr/>
        </p:nvSpPr>
        <p:spPr>
          <a:xfrm>
            <a:off x="2973053" y="4507116"/>
            <a:ext cx="258818" cy="51708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A194E248-9FEC-BFC0-E7DC-34303C3E2207}"/>
              </a:ext>
            </a:extLst>
          </p:cNvPr>
          <p:cNvSpPr/>
          <p:nvPr/>
        </p:nvSpPr>
        <p:spPr>
          <a:xfrm>
            <a:off x="4216553" y="4640412"/>
            <a:ext cx="359867" cy="2598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円/楕円 234">
            <a:extLst>
              <a:ext uri="{FF2B5EF4-FFF2-40B4-BE49-F238E27FC236}">
                <a16:creationId xmlns:a16="http://schemas.microsoft.com/office/drawing/2014/main" id="{25D94E86-5B78-275D-E511-245CC5A120FD}"/>
              </a:ext>
            </a:extLst>
          </p:cNvPr>
          <p:cNvSpPr/>
          <p:nvPr/>
        </p:nvSpPr>
        <p:spPr>
          <a:xfrm>
            <a:off x="4545265" y="4511776"/>
            <a:ext cx="258818" cy="51708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円/楕円 235">
            <a:extLst>
              <a:ext uri="{FF2B5EF4-FFF2-40B4-BE49-F238E27FC236}">
                <a16:creationId xmlns:a16="http://schemas.microsoft.com/office/drawing/2014/main" id="{539B5C41-5DFD-0D76-EAD2-9ACCE45D5496}"/>
              </a:ext>
            </a:extLst>
          </p:cNvPr>
          <p:cNvSpPr/>
          <p:nvPr/>
        </p:nvSpPr>
        <p:spPr>
          <a:xfrm>
            <a:off x="4785178" y="4511776"/>
            <a:ext cx="258818" cy="51708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E570E6BD-ED5C-43EE-7718-6F0C103A7C16}"/>
              </a:ext>
            </a:extLst>
          </p:cNvPr>
          <p:cNvSpPr/>
          <p:nvPr/>
        </p:nvSpPr>
        <p:spPr>
          <a:xfrm>
            <a:off x="3303538" y="4895560"/>
            <a:ext cx="152324" cy="56173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1E6F561E-5474-36E1-2FC9-D3253A21068C}"/>
              </a:ext>
            </a:extLst>
          </p:cNvPr>
          <p:cNvSpPr/>
          <p:nvPr/>
        </p:nvSpPr>
        <p:spPr>
          <a:xfrm>
            <a:off x="3802253" y="4562145"/>
            <a:ext cx="174260" cy="407022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6F669CEA-1B42-39EF-ED21-C9B35FC89C22}"/>
              </a:ext>
            </a:extLst>
          </p:cNvPr>
          <p:cNvSpPr/>
          <p:nvPr/>
        </p:nvSpPr>
        <p:spPr>
          <a:xfrm>
            <a:off x="3174619" y="5316493"/>
            <a:ext cx="405264" cy="56173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6B3CB1EA-AE44-6F0C-36F9-D3D4A62B3E7E}"/>
              </a:ext>
            </a:extLst>
          </p:cNvPr>
          <p:cNvSpPr/>
          <p:nvPr/>
        </p:nvSpPr>
        <p:spPr>
          <a:xfrm>
            <a:off x="3635959" y="4562145"/>
            <a:ext cx="174260" cy="407022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8BCAE2EB-34FF-FB41-C639-CE5EBB032267}"/>
              </a:ext>
            </a:extLst>
          </p:cNvPr>
          <p:cNvSpPr/>
          <p:nvPr/>
        </p:nvSpPr>
        <p:spPr>
          <a:xfrm>
            <a:off x="3975977" y="4560026"/>
            <a:ext cx="174260" cy="407022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円/楕円 243">
            <a:extLst>
              <a:ext uri="{FF2B5EF4-FFF2-40B4-BE49-F238E27FC236}">
                <a16:creationId xmlns:a16="http://schemas.microsoft.com/office/drawing/2014/main" id="{2734D46C-3211-707A-A262-1EC182A90D0A}"/>
              </a:ext>
            </a:extLst>
          </p:cNvPr>
          <p:cNvSpPr/>
          <p:nvPr/>
        </p:nvSpPr>
        <p:spPr>
          <a:xfrm>
            <a:off x="3472879" y="4540403"/>
            <a:ext cx="45719" cy="455272"/>
          </a:xfrm>
          <a:prstGeom prst="ellipse">
            <a:avLst/>
          </a:pr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円/楕円 244">
            <a:extLst>
              <a:ext uri="{FF2B5EF4-FFF2-40B4-BE49-F238E27FC236}">
                <a16:creationId xmlns:a16="http://schemas.microsoft.com/office/drawing/2014/main" id="{428E93D7-D82E-887A-7B3B-37E9CFB6EC50}"/>
              </a:ext>
            </a:extLst>
          </p:cNvPr>
          <p:cNvSpPr/>
          <p:nvPr/>
        </p:nvSpPr>
        <p:spPr>
          <a:xfrm>
            <a:off x="3525624" y="4540403"/>
            <a:ext cx="45719" cy="455272"/>
          </a:xfrm>
          <a:prstGeom prst="ellipse">
            <a:avLst/>
          </a:pr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円/楕円 245">
            <a:extLst>
              <a:ext uri="{FF2B5EF4-FFF2-40B4-BE49-F238E27FC236}">
                <a16:creationId xmlns:a16="http://schemas.microsoft.com/office/drawing/2014/main" id="{6ADCE9A4-4835-8A2E-F120-09E3EF8A5DC7}"/>
              </a:ext>
            </a:extLst>
          </p:cNvPr>
          <p:cNvSpPr/>
          <p:nvPr/>
        </p:nvSpPr>
        <p:spPr>
          <a:xfrm>
            <a:off x="3580128" y="4540403"/>
            <a:ext cx="45719" cy="455272"/>
          </a:xfrm>
          <a:prstGeom prst="ellipse">
            <a:avLst/>
          </a:pr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円/楕円 246">
            <a:extLst>
              <a:ext uri="{FF2B5EF4-FFF2-40B4-BE49-F238E27FC236}">
                <a16:creationId xmlns:a16="http://schemas.microsoft.com/office/drawing/2014/main" id="{9CC76933-03F9-6FEC-2AD5-8AC96EA38398}"/>
              </a:ext>
            </a:extLst>
          </p:cNvPr>
          <p:cNvSpPr/>
          <p:nvPr/>
        </p:nvSpPr>
        <p:spPr>
          <a:xfrm>
            <a:off x="3632873" y="4540403"/>
            <a:ext cx="45719" cy="455272"/>
          </a:xfrm>
          <a:prstGeom prst="ellipse">
            <a:avLst/>
          </a:pr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円/楕円 247">
            <a:extLst>
              <a:ext uri="{FF2B5EF4-FFF2-40B4-BE49-F238E27FC236}">
                <a16:creationId xmlns:a16="http://schemas.microsoft.com/office/drawing/2014/main" id="{8D2C751C-E313-4FF5-AD95-E69249AA038A}"/>
              </a:ext>
            </a:extLst>
          </p:cNvPr>
          <p:cNvSpPr/>
          <p:nvPr/>
        </p:nvSpPr>
        <p:spPr>
          <a:xfrm>
            <a:off x="4104422" y="4538147"/>
            <a:ext cx="45719" cy="455272"/>
          </a:xfrm>
          <a:prstGeom prst="ellipse">
            <a:avLst/>
          </a:pr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円/楕円 248">
            <a:extLst>
              <a:ext uri="{FF2B5EF4-FFF2-40B4-BE49-F238E27FC236}">
                <a16:creationId xmlns:a16="http://schemas.microsoft.com/office/drawing/2014/main" id="{D8BB1A38-C526-B2E1-8776-2AB3B877DB94}"/>
              </a:ext>
            </a:extLst>
          </p:cNvPr>
          <p:cNvSpPr/>
          <p:nvPr/>
        </p:nvSpPr>
        <p:spPr>
          <a:xfrm>
            <a:off x="4157167" y="4538147"/>
            <a:ext cx="45719" cy="455272"/>
          </a:xfrm>
          <a:prstGeom prst="ellipse">
            <a:avLst/>
          </a:pr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円/楕円 249">
            <a:extLst>
              <a:ext uri="{FF2B5EF4-FFF2-40B4-BE49-F238E27FC236}">
                <a16:creationId xmlns:a16="http://schemas.microsoft.com/office/drawing/2014/main" id="{A6C575D6-39F4-2002-9146-6E14ACC4C8CA}"/>
              </a:ext>
            </a:extLst>
          </p:cNvPr>
          <p:cNvSpPr/>
          <p:nvPr/>
        </p:nvSpPr>
        <p:spPr>
          <a:xfrm>
            <a:off x="4211671" y="4538147"/>
            <a:ext cx="45719" cy="455272"/>
          </a:xfrm>
          <a:prstGeom prst="ellipse">
            <a:avLst/>
          </a:pr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円/楕円 250">
            <a:extLst>
              <a:ext uri="{FF2B5EF4-FFF2-40B4-BE49-F238E27FC236}">
                <a16:creationId xmlns:a16="http://schemas.microsoft.com/office/drawing/2014/main" id="{CB204606-6159-7574-6632-07DCD4A207D4}"/>
              </a:ext>
            </a:extLst>
          </p:cNvPr>
          <p:cNvSpPr/>
          <p:nvPr/>
        </p:nvSpPr>
        <p:spPr>
          <a:xfrm>
            <a:off x="4264416" y="4538147"/>
            <a:ext cx="45719" cy="455272"/>
          </a:xfrm>
          <a:prstGeom prst="ellipse">
            <a:avLst/>
          </a:pr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円/楕円 251">
            <a:extLst>
              <a:ext uri="{FF2B5EF4-FFF2-40B4-BE49-F238E27FC236}">
                <a16:creationId xmlns:a16="http://schemas.microsoft.com/office/drawing/2014/main" id="{05032BD5-3BFD-D8F5-375E-BF43A2E4570D}"/>
              </a:ext>
            </a:extLst>
          </p:cNvPr>
          <p:cNvSpPr/>
          <p:nvPr/>
        </p:nvSpPr>
        <p:spPr>
          <a:xfrm>
            <a:off x="5027001" y="4508023"/>
            <a:ext cx="258818" cy="51708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B92FACF8-45A6-F3EE-5016-68C9CD8E79B3}"/>
              </a:ext>
            </a:extLst>
          </p:cNvPr>
          <p:cNvCxnSpPr/>
          <p:nvPr/>
        </p:nvCxnSpPr>
        <p:spPr>
          <a:xfrm>
            <a:off x="2379221" y="4446092"/>
            <a:ext cx="874809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8384E18F-FC96-ACE8-5403-1676843DE1D9}"/>
              </a:ext>
            </a:extLst>
          </p:cNvPr>
          <p:cNvCxnSpPr/>
          <p:nvPr/>
        </p:nvCxnSpPr>
        <p:spPr>
          <a:xfrm>
            <a:off x="2366889" y="5043404"/>
            <a:ext cx="874809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E93ADF47-A669-31D3-16F0-7246B2D424A9}"/>
              </a:ext>
            </a:extLst>
          </p:cNvPr>
          <p:cNvCxnSpPr/>
          <p:nvPr/>
        </p:nvCxnSpPr>
        <p:spPr>
          <a:xfrm>
            <a:off x="4545589" y="5053419"/>
            <a:ext cx="874809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7F97B917-94B1-C8D5-A22D-C5A39588B19D}"/>
              </a:ext>
            </a:extLst>
          </p:cNvPr>
          <p:cNvCxnSpPr/>
          <p:nvPr/>
        </p:nvCxnSpPr>
        <p:spPr>
          <a:xfrm>
            <a:off x="4556605" y="4455677"/>
            <a:ext cx="874809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正方形/長方形 62">
            <a:extLst>
              <a:ext uri="{FF2B5EF4-FFF2-40B4-BE49-F238E27FC236}">
                <a16:creationId xmlns:a16="http://schemas.microsoft.com/office/drawing/2014/main" id="{A17A43DB-7629-3AEC-53E8-7945FF070397}"/>
              </a:ext>
            </a:extLst>
          </p:cNvPr>
          <p:cNvSpPr/>
          <p:nvPr/>
        </p:nvSpPr>
        <p:spPr>
          <a:xfrm>
            <a:off x="2267329" y="3961819"/>
            <a:ext cx="3269674" cy="252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正方形/長方形 63">
            <a:extLst>
              <a:ext uri="{FF2B5EF4-FFF2-40B4-BE49-F238E27FC236}">
                <a16:creationId xmlns:a16="http://schemas.microsoft.com/office/drawing/2014/main" id="{0C19445B-41DF-75A5-2DAB-C19A991D51AB}"/>
              </a:ext>
            </a:extLst>
          </p:cNvPr>
          <p:cNvSpPr/>
          <p:nvPr/>
        </p:nvSpPr>
        <p:spPr>
          <a:xfrm>
            <a:off x="2813809" y="4215416"/>
            <a:ext cx="112510" cy="23067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736F6986-D96B-BC05-D0E6-EE8E0EB300EC}"/>
              </a:ext>
            </a:extLst>
          </p:cNvPr>
          <p:cNvSpPr/>
          <p:nvPr/>
        </p:nvSpPr>
        <p:spPr>
          <a:xfrm>
            <a:off x="4783820" y="4215415"/>
            <a:ext cx="112510" cy="23067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F812E58E-0BC8-C766-D97F-FAADB9046FDE}"/>
              </a:ext>
            </a:extLst>
          </p:cNvPr>
          <p:cNvSpPr txBox="1"/>
          <p:nvPr/>
        </p:nvSpPr>
        <p:spPr>
          <a:xfrm>
            <a:off x="9568901" y="3953465"/>
            <a:ext cx="838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W/C line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B562E349-B918-E844-9422-74E2E64F7191}"/>
              </a:ext>
            </a:extLst>
          </p:cNvPr>
          <p:cNvSpPr txBox="1"/>
          <p:nvPr/>
        </p:nvSpPr>
        <p:spPr>
          <a:xfrm>
            <a:off x="5533081" y="5158837"/>
            <a:ext cx="494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r>
              <a:rPr kumimoji="1"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13B19EE6-8F5C-3254-4BB0-10B5BE320BA1}"/>
              </a:ext>
            </a:extLst>
          </p:cNvPr>
          <p:cNvSpPr txBox="1"/>
          <p:nvPr/>
        </p:nvSpPr>
        <p:spPr>
          <a:xfrm>
            <a:off x="5525017" y="5333271"/>
            <a:ext cx="583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en-US" altLang="ja-JP" sz="14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kumimoji="1" lang="en-US" altLang="ja-JP" sz="140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E98C4478-BDC3-CDB2-A394-BA59A9810432}"/>
              </a:ext>
            </a:extLst>
          </p:cNvPr>
          <p:cNvSpPr txBox="1"/>
          <p:nvPr/>
        </p:nvSpPr>
        <p:spPr>
          <a:xfrm>
            <a:off x="5763076" y="3751162"/>
            <a:ext cx="10182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2K 2-Phase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正方形/長方形 69">
            <a:extLst>
              <a:ext uri="{FF2B5EF4-FFF2-40B4-BE49-F238E27FC236}">
                <a16:creationId xmlns:a16="http://schemas.microsoft.com/office/drawing/2014/main" id="{D5476F98-809F-B6EB-7FCF-8EED1FBCDF73}"/>
              </a:ext>
            </a:extLst>
          </p:cNvPr>
          <p:cNvSpPr/>
          <p:nvPr/>
        </p:nvSpPr>
        <p:spPr>
          <a:xfrm>
            <a:off x="2289175" y="3983853"/>
            <a:ext cx="3235843" cy="864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角丸四角形 264">
            <a:extLst>
              <a:ext uri="{FF2B5EF4-FFF2-40B4-BE49-F238E27FC236}">
                <a16:creationId xmlns:a16="http://schemas.microsoft.com/office/drawing/2014/main" id="{A4826E68-711D-ABA7-DAD3-224886A95C58}"/>
              </a:ext>
            </a:extLst>
          </p:cNvPr>
          <p:cNvSpPr/>
          <p:nvPr/>
        </p:nvSpPr>
        <p:spPr>
          <a:xfrm>
            <a:off x="3356320" y="4873524"/>
            <a:ext cx="50814" cy="1008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rgbClr val="7030A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D87C0312-557C-B1DD-74C2-044751C01631}"/>
              </a:ext>
            </a:extLst>
          </p:cNvPr>
          <p:cNvSpPr txBox="1"/>
          <p:nvPr/>
        </p:nvSpPr>
        <p:spPr>
          <a:xfrm>
            <a:off x="3135758" y="3571141"/>
            <a:ext cx="6447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Damper</a:t>
            </a:r>
            <a:endParaRPr kumimoji="1" lang="ja-JP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4" name="直線矢印コネクタ 73">
            <a:extLst>
              <a:ext uri="{FF2B5EF4-FFF2-40B4-BE49-F238E27FC236}">
                <a16:creationId xmlns:a16="http://schemas.microsoft.com/office/drawing/2014/main" id="{11FABD05-93ED-8D57-2B91-54AEBB871837}"/>
              </a:ext>
            </a:extLst>
          </p:cNvPr>
          <p:cNvCxnSpPr>
            <a:endCxn id="45" idx="0"/>
          </p:cNvCxnSpPr>
          <p:nvPr/>
        </p:nvCxnSpPr>
        <p:spPr>
          <a:xfrm>
            <a:off x="3632873" y="3832751"/>
            <a:ext cx="256511" cy="72939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矢印コネクタ 74">
            <a:extLst>
              <a:ext uri="{FF2B5EF4-FFF2-40B4-BE49-F238E27FC236}">
                <a16:creationId xmlns:a16="http://schemas.microsoft.com/office/drawing/2014/main" id="{8CCF5A83-657F-5083-730F-439C9B7FD4D8}"/>
              </a:ext>
            </a:extLst>
          </p:cNvPr>
          <p:cNvCxnSpPr>
            <a:cxnSpLocks/>
            <a:endCxn id="49" idx="0"/>
          </p:cNvCxnSpPr>
          <p:nvPr/>
        </p:nvCxnSpPr>
        <p:spPr>
          <a:xfrm flipH="1">
            <a:off x="4063107" y="3832752"/>
            <a:ext cx="41315" cy="7272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テキスト ボックス 76">
            <a:extLst>
              <a:ext uri="{FF2B5EF4-FFF2-40B4-BE49-F238E27FC236}">
                <a16:creationId xmlns:a16="http://schemas.microsoft.com/office/drawing/2014/main" id="{58343CE7-0983-16EC-CA0F-56B6533941E5}"/>
              </a:ext>
            </a:extLst>
          </p:cNvPr>
          <p:cNvSpPr txBox="1"/>
          <p:nvPr/>
        </p:nvSpPr>
        <p:spPr>
          <a:xfrm>
            <a:off x="3904913" y="3590379"/>
            <a:ext cx="14302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 antenna &amp;BPM</a:t>
            </a:r>
            <a:endParaRPr kumimoji="1" lang="ja-JP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フリーフォーム 272">
            <a:extLst>
              <a:ext uri="{FF2B5EF4-FFF2-40B4-BE49-F238E27FC236}">
                <a16:creationId xmlns:a16="http://schemas.microsoft.com/office/drawing/2014/main" id="{E1E83F69-6ED5-72D5-0B07-DCBA73A5DF7B}"/>
              </a:ext>
            </a:extLst>
          </p:cNvPr>
          <p:cNvSpPr/>
          <p:nvPr/>
        </p:nvSpPr>
        <p:spPr>
          <a:xfrm>
            <a:off x="5205523" y="4408816"/>
            <a:ext cx="103471" cy="86247"/>
          </a:xfrm>
          <a:custGeom>
            <a:avLst/>
            <a:gdLst>
              <a:gd name="connsiteX0" fmla="*/ 0 w 4549966"/>
              <a:gd name="connsiteY0" fmla="*/ 22033 h 1696598"/>
              <a:gd name="connsiteX1" fmla="*/ 771180 w 4549966"/>
              <a:gd name="connsiteY1" fmla="*/ 1696597 h 1696598"/>
              <a:gd name="connsiteX2" fmla="*/ 1520327 w 4549966"/>
              <a:gd name="connsiteY2" fmla="*/ 33050 h 1696598"/>
              <a:gd name="connsiteX3" fmla="*/ 2291508 w 4549966"/>
              <a:gd name="connsiteY3" fmla="*/ 1685580 h 1696598"/>
              <a:gd name="connsiteX4" fmla="*/ 3029638 w 4549966"/>
              <a:gd name="connsiteY4" fmla="*/ 33050 h 1696598"/>
              <a:gd name="connsiteX5" fmla="*/ 3811836 w 4549966"/>
              <a:gd name="connsiteY5" fmla="*/ 1674563 h 1696598"/>
              <a:gd name="connsiteX6" fmla="*/ 4549966 w 4549966"/>
              <a:gd name="connsiteY6" fmla="*/ 0 h 1696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49966" h="1696598">
                <a:moveTo>
                  <a:pt x="0" y="22033"/>
                </a:moveTo>
                <a:cubicBezTo>
                  <a:pt x="258896" y="858397"/>
                  <a:pt x="517792" y="1694761"/>
                  <a:pt x="771180" y="1696597"/>
                </a:cubicBezTo>
                <a:cubicBezTo>
                  <a:pt x="1024568" y="1698433"/>
                  <a:pt x="1266939" y="34886"/>
                  <a:pt x="1520327" y="33050"/>
                </a:cubicBezTo>
                <a:cubicBezTo>
                  <a:pt x="1773715" y="31214"/>
                  <a:pt x="2039956" y="1685580"/>
                  <a:pt x="2291508" y="1685580"/>
                </a:cubicBezTo>
                <a:cubicBezTo>
                  <a:pt x="2543060" y="1685580"/>
                  <a:pt x="2776250" y="34886"/>
                  <a:pt x="3029638" y="33050"/>
                </a:cubicBezTo>
                <a:cubicBezTo>
                  <a:pt x="3283026" y="31214"/>
                  <a:pt x="3558448" y="1680071"/>
                  <a:pt x="3811836" y="1674563"/>
                </a:cubicBezTo>
                <a:cubicBezTo>
                  <a:pt x="4065224" y="1669055"/>
                  <a:pt x="4307595" y="834527"/>
                  <a:pt x="4549966" y="0"/>
                </a:cubicBezTo>
              </a:path>
            </a:pathLst>
          </a:cu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フリーフォーム 273">
            <a:extLst>
              <a:ext uri="{FF2B5EF4-FFF2-40B4-BE49-F238E27FC236}">
                <a16:creationId xmlns:a16="http://schemas.microsoft.com/office/drawing/2014/main" id="{C108459A-1B73-9F25-22A0-5B130F13E67E}"/>
              </a:ext>
            </a:extLst>
          </p:cNvPr>
          <p:cNvSpPr/>
          <p:nvPr/>
        </p:nvSpPr>
        <p:spPr>
          <a:xfrm>
            <a:off x="5205523" y="5006645"/>
            <a:ext cx="103471" cy="86247"/>
          </a:xfrm>
          <a:custGeom>
            <a:avLst/>
            <a:gdLst>
              <a:gd name="connsiteX0" fmla="*/ 0 w 4549966"/>
              <a:gd name="connsiteY0" fmla="*/ 22033 h 1696598"/>
              <a:gd name="connsiteX1" fmla="*/ 771180 w 4549966"/>
              <a:gd name="connsiteY1" fmla="*/ 1696597 h 1696598"/>
              <a:gd name="connsiteX2" fmla="*/ 1520327 w 4549966"/>
              <a:gd name="connsiteY2" fmla="*/ 33050 h 1696598"/>
              <a:gd name="connsiteX3" fmla="*/ 2291508 w 4549966"/>
              <a:gd name="connsiteY3" fmla="*/ 1685580 h 1696598"/>
              <a:gd name="connsiteX4" fmla="*/ 3029638 w 4549966"/>
              <a:gd name="connsiteY4" fmla="*/ 33050 h 1696598"/>
              <a:gd name="connsiteX5" fmla="*/ 3811836 w 4549966"/>
              <a:gd name="connsiteY5" fmla="*/ 1674563 h 1696598"/>
              <a:gd name="connsiteX6" fmla="*/ 4549966 w 4549966"/>
              <a:gd name="connsiteY6" fmla="*/ 0 h 1696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49966" h="1696598">
                <a:moveTo>
                  <a:pt x="0" y="22033"/>
                </a:moveTo>
                <a:cubicBezTo>
                  <a:pt x="258896" y="858397"/>
                  <a:pt x="517792" y="1694761"/>
                  <a:pt x="771180" y="1696597"/>
                </a:cubicBezTo>
                <a:cubicBezTo>
                  <a:pt x="1024568" y="1698433"/>
                  <a:pt x="1266939" y="34886"/>
                  <a:pt x="1520327" y="33050"/>
                </a:cubicBezTo>
                <a:cubicBezTo>
                  <a:pt x="1773715" y="31214"/>
                  <a:pt x="2039956" y="1685580"/>
                  <a:pt x="2291508" y="1685580"/>
                </a:cubicBezTo>
                <a:cubicBezTo>
                  <a:pt x="2543060" y="1685580"/>
                  <a:pt x="2776250" y="34886"/>
                  <a:pt x="3029638" y="33050"/>
                </a:cubicBezTo>
                <a:cubicBezTo>
                  <a:pt x="3283026" y="31214"/>
                  <a:pt x="3558448" y="1680071"/>
                  <a:pt x="3811836" y="1674563"/>
                </a:cubicBezTo>
                <a:cubicBezTo>
                  <a:pt x="4065224" y="1669055"/>
                  <a:pt x="4307595" y="834527"/>
                  <a:pt x="4549966" y="0"/>
                </a:cubicBezTo>
              </a:path>
            </a:pathLst>
          </a:cu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" name="フリーフォーム 274">
            <a:extLst>
              <a:ext uri="{FF2B5EF4-FFF2-40B4-BE49-F238E27FC236}">
                <a16:creationId xmlns:a16="http://schemas.microsoft.com/office/drawing/2014/main" id="{5910FBBE-FF38-E2AC-F8C9-CE764409D0E4}"/>
              </a:ext>
            </a:extLst>
          </p:cNvPr>
          <p:cNvSpPr/>
          <p:nvPr/>
        </p:nvSpPr>
        <p:spPr>
          <a:xfrm>
            <a:off x="2464678" y="4397799"/>
            <a:ext cx="103471" cy="86247"/>
          </a:xfrm>
          <a:custGeom>
            <a:avLst/>
            <a:gdLst>
              <a:gd name="connsiteX0" fmla="*/ 0 w 4549966"/>
              <a:gd name="connsiteY0" fmla="*/ 22033 h 1696598"/>
              <a:gd name="connsiteX1" fmla="*/ 771180 w 4549966"/>
              <a:gd name="connsiteY1" fmla="*/ 1696597 h 1696598"/>
              <a:gd name="connsiteX2" fmla="*/ 1520327 w 4549966"/>
              <a:gd name="connsiteY2" fmla="*/ 33050 h 1696598"/>
              <a:gd name="connsiteX3" fmla="*/ 2291508 w 4549966"/>
              <a:gd name="connsiteY3" fmla="*/ 1685580 h 1696598"/>
              <a:gd name="connsiteX4" fmla="*/ 3029638 w 4549966"/>
              <a:gd name="connsiteY4" fmla="*/ 33050 h 1696598"/>
              <a:gd name="connsiteX5" fmla="*/ 3811836 w 4549966"/>
              <a:gd name="connsiteY5" fmla="*/ 1674563 h 1696598"/>
              <a:gd name="connsiteX6" fmla="*/ 4549966 w 4549966"/>
              <a:gd name="connsiteY6" fmla="*/ 0 h 1696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49966" h="1696598">
                <a:moveTo>
                  <a:pt x="0" y="22033"/>
                </a:moveTo>
                <a:cubicBezTo>
                  <a:pt x="258896" y="858397"/>
                  <a:pt x="517792" y="1694761"/>
                  <a:pt x="771180" y="1696597"/>
                </a:cubicBezTo>
                <a:cubicBezTo>
                  <a:pt x="1024568" y="1698433"/>
                  <a:pt x="1266939" y="34886"/>
                  <a:pt x="1520327" y="33050"/>
                </a:cubicBezTo>
                <a:cubicBezTo>
                  <a:pt x="1773715" y="31214"/>
                  <a:pt x="2039956" y="1685580"/>
                  <a:pt x="2291508" y="1685580"/>
                </a:cubicBezTo>
                <a:cubicBezTo>
                  <a:pt x="2543060" y="1685580"/>
                  <a:pt x="2776250" y="34886"/>
                  <a:pt x="3029638" y="33050"/>
                </a:cubicBezTo>
                <a:cubicBezTo>
                  <a:pt x="3283026" y="31214"/>
                  <a:pt x="3558448" y="1680071"/>
                  <a:pt x="3811836" y="1674563"/>
                </a:cubicBezTo>
                <a:cubicBezTo>
                  <a:pt x="4065224" y="1669055"/>
                  <a:pt x="4307595" y="834527"/>
                  <a:pt x="4549966" y="0"/>
                </a:cubicBezTo>
              </a:path>
            </a:pathLst>
          </a:cu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" name="フリーフォーム 275">
            <a:extLst>
              <a:ext uri="{FF2B5EF4-FFF2-40B4-BE49-F238E27FC236}">
                <a16:creationId xmlns:a16="http://schemas.microsoft.com/office/drawing/2014/main" id="{278FE1F4-485E-47CD-58A5-E4F6A1EB200B}"/>
              </a:ext>
            </a:extLst>
          </p:cNvPr>
          <p:cNvSpPr/>
          <p:nvPr/>
        </p:nvSpPr>
        <p:spPr>
          <a:xfrm>
            <a:off x="2464678" y="4995628"/>
            <a:ext cx="103471" cy="86247"/>
          </a:xfrm>
          <a:custGeom>
            <a:avLst/>
            <a:gdLst>
              <a:gd name="connsiteX0" fmla="*/ 0 w 4549966"/>
              <a:gd name="connsiteY0" fmla="*/ 22033 h 1696598"/>
              <a:gd name="connsiteX1" fmla="*/ 771180 w 4549966"/>
              <a:gd name="connsiteY1" fmla="*/ 1696597 h 1696598"/>
              <a:gd name="connsiteX2" fmla="*/ 1520327 w 4549966"/>
              <a:gd name="connsiteY2" fmla="*/ 33050 h 1696598"/>
              <a:gd name="connsiteX3" fmla="*/ 2291508 w 4549966"/>
              <a:gd name="connsiteY3" fmla="*/ 1685580 h 1696598"/>
              <a:gd name="connsiteX4" fmla="*/ 3029638 w 4549966"/>
              <a:gd name="connsiteY4" fmla="*/ 33050 h 1696598"/>
              <a:gd name="connsiteX5" fmla="*/ 3811836 w 4549966"/>
              <a:gd name="connsiteY5" fmla="*/ 1674563 h 1696598"/>
              <a:gd name="connsiteX6" fmla="*/ 4549966 w 4549966"/>
              <a:gd name="connsiteY6" fmla="*/ 0 h 1696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49966" h="1696598">
                <a:moveTo>
                  <a:pt x="0" y="22033"/>
                </a:moveTo>
                <a:cubicBezTo>
                  <a:pt x="258896" y="858397"/>
                  <a:pt x="517792" y="1694761"/>
                  <a:pt x="771180" y="1696597"/>
                </a:cubicBezTo>
                <a:cubicBezTo>
                  <a:pt x="1024568" y="1698433"/>
                  <a:pt x="1266939" y="34886"/>
                  <a:pt x="1520327" y="33050"/>
                </a:cubicBezTo>
                <a:cubicBezTo>
                  <a:pt x="1773715" y="31214"/>
                  <a:pt x="2039956" y="1685580"/>
                  <a:pt x="2291508" y="1685580"/>
                </a:cubicBezTo>
                <a:cubicBezTo>
                  <a:pt x="2543060" y="1685580"/>
                  <a:pt x="2776250" y="34886"/>
                  <a:pt x="3029638" y="33050"/>
                </a:cubicBezTo>
                <a:cubicBezTo>
                  <a:pt x="3283026" y="31214"/>
                  <a:pt x="3558448" y="1680071"/>
                  <a:pt x="3811836" y="1674563"/>
                </a:cubicBezTo>
                <a:cubicBezTo>
                  <a:pt x="4065224" y="1669055"/>
                  <a:pt x="4307595" y="834527"/>
                  <a:pt x="4549966" y="0"/>
                </a:cubicBezTo>
              </a:path>
            </a:pathLst>
          </a:cu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8FCA8616-CB4E-27B9-4EE0-71E6161441B9}"/>
              </a:ext>
            </a:extLst>
          </p:cNvPr>
          <p:cNvSpPr txBox="1"/>
          <p:nvPr/>
        </p:nvSpPr>
        <p:spPr>
          <a:xfrm>
            <a:off x="5530701" y="4156788"/>
            <a:ext cx="6063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Tuner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FE4F0242-40E9-17AE-0B80-336734B5A514}"/>
              </a:ext>
            </a:extLst>
          </p:cNvPr>
          <p:cNvSpPr txBox="1"/>
          <p:nvPr/>
        </p:nvSpPr>
        <p:spPr>
          <a:xfrm>
            <a:off x="1658619" y="4120784"/>
            <a:ext cx="6063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Tuner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4" name="直線矢印コネクタ 83">
            <a:extLst>
              <a:ext uri="{FF2B5EF4-FFF2-40B4-BE49-F238E27FC236}">
                <a16:creationId xmlns:a16="http://schemas.microsoft.com/office/drawing/2014/main" id="{74EA8BC5-2708-1E90-20CF-4CF0A569E172}"/>
              </a:ext>
            </a:extLst>
          </p:cNvPr>
          <p:cNvCxnSpPr/>
          <p:nvPr/>
        </p:nvCxnSpPr>
        <p:spPr>
          <a:xfrm flipH="1">
            <a:off x="5329754" y="4330755"/>
            <a:ext cx="254349" cy="7806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矢印コネクタ 84">
            <a:extLst>
              <a:ext uri="{FF2B5EF4-FFF2-40B4-BE49-F238E27FC236}">
                <a16:creationId xmlns:a16="http://schemas.microsoft.com/office/drawing/2014/main" id="{D7E52036-E31D-DDC1-0B29-DD7F002BFC68}"/>
              </a:ext>
            </a:extLst>
          </p:cNvPr>
          <p:cNvCxnSpPr/>
          <p:nvPr/>
        </p:nvCxnSpPr>
        <p:spPr>
          <a:xfrm>
            <a:off x="2145505" y="4330754"/>
            <a:ext cx="281449" cy="5798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矢印コネクタ 85">
            <a:extLst>
              <a:ext uri="{FF2B5EF4-FFF2-40B4-BE49-F238E27FC236}">
                <a16:creationId xmlns:a16="http://schemas.microsoft.com/office/drawing/2014/main" id="{9BC19432-4F37-23AF-3937-FD8BC58F5444}"/>
              </a:ext>
            </a:extLst>
          </p:cNvPr>
          <p:cNvCxnSpPr/>
          <p:nvPr/>
        </p:nvCxnSpPr>
        <p:spPr>
          <a:xfrm flipH="1" flipV="1">
            <a:off x="3607600" y="5855988"/>
            <a:ext cx="172886" cy="1607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6504136B-05F0-0B4C-6333-D3A1B9587213}"/>
              </a:ext>
            </a:extLst>
          </p:cNvPr>
          <p:cNvSpPr txBox="1"/>
          <p:nvPr/>
        </p:nvSpPr>
        <p:spPr>
          <a:xfrm>
            <a:off x="5160430" y="5665941"/>
            <a:ext cx="9236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Tuning Shaft</a:t>
            </a:r>
            <a:endParaRPr kumimoji="1" lang="ja-JP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9082BE83-566F-6CAE-14C2-B81C69C05E95}"/>
              </a:ext>
            </a:extLst>
          </p:cNvPr>
          <p:cNvSpPr txBox="1"/>
          <p:nvPr/>
        </p:nvSpPr>
        <p:spPr>
          <a:xfrm>
            <a:off x="1707077" y="5631801"/>
            <a:ext cx="9236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Tuning Shaft</a:t>
            </a:r>
            <a:endParaRPr kumimoji="1" lang="ja-JP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円/楕円 284">
            <a:extLst>
              <a:ext uri="{FF2B5EF4-FFF2-40B4-BE49-F238E27FC236}">
                <a16:creationId xmlns:a16="http://schemas.microsoft.com/office/drawing/2014/main" id="{A3695A96-330E-8D3B-9B90-6ACD2FF6B1AB}"/>
              </a:ext>
            </a:extLst>
          </p:cNvPr>
          <p:cNvSpPr/>
          <p:nvPr/>
        </p:nvSpPr>
        <p:spPr>
          <a:xfrm>
            <a:off x="5180973" y="5145504"/>
            <a:ext cx="60774" cy="612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1" name="円/楕円 285">
            <a:extLst>
              <a:ext uri="{FF2B5EF4-FFF2-40B4-BE49-F238E27FC236}">
                <a16:creationId xmlns:a16="http://schemas.microsoft.com/office/drawing/2014/main" id="{CAE8AC4E-48A4-A415-3C6A-460AD8411E56}"/>
              </a:ext>
            </a:extLst>
          </p:cNvPr>
          <p:cNvSpPr/>
          <p:nvPr/>
        </p:nvSpPr>
        <p:spPr>
          <a:xfrm>
            <a:off x="5179868" y="5283618"/>
            <a:ext cx="60774" cy="612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2" name="円/楕円 286">
            <a:extLst>
              <a:ext uri="{FF2B5EF4-FFF2-40B4-BE49-F238E27FC236}">
                <a16:creationId xmlns:a16="http://schemas.microsoft.com/office/drawing/2014/main" id="{7CEA5DE2-7081-B216-A516-8523110C1AC5}"/>
              </a:ext>
            </a:extLst>
          </p:cNvPr>
          <p:cNvSpPr/>
          <p:nvPr/>
        </p:nvSpPr>
        <p:spPr>
          <a:xfrm>
            <a:off x="5180735" y="5474114"/>
            <a:ext cx="60774" cy="61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3" name="円/楕円 287">
            <a:extLst>
              <a:ext uri="{FF2B5EF4-FFF2-40B4-BE49-F238E27FC236}">
                <a16:creationId xmlns:a16="http://schemas.microsoft.com/office/drawing/2014/main" id="{629E110D-10BC-1459-94DB-743EF18236B8}"/>
              </a:ext>
            </a:extLst>
          </p:cNvPr>
          <p:cNvSpPr/>
          <p:nvPr/>
        </p:nvSpPr>
        <p:spPr>
          <a:xfrm>
            <a:off x="2545249" y="5144105"/>
            <a:ext cx="60774" cy="612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4" name="円/楕円 288">
            <a:extLst>
              <a:ext uri="{FF2B5EF4-FFF2-40B4-BE49-F238E27FC236}">
                <a16:creationId xmlns:a16="http://schemas.microsoft.com/office/drawing/2014/main" id="{AF2CD7EE-8438-A3D5-7137-6EC2683AD725}"/>
              </a:ext>
            </a:extLst>
          </p:cNvPr>
          <p:cNvSpPr/>
          <p:nvPr/>
        </p:nvSpPr>
        <p:spPr>
          <a:xfrm>
            <a:off x="2544144" y="5282219"/>
            <a:ext cx="60774" cy="612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5" name="円/楕円 289">
            <a:extLst>
              <a:ext uri="{FF2B5EF4-FFF2-40B4-BE49-F238E27FC236}">
                <a16:creationId xmlns:a16="http://schemas.microsoft.com/office/drawing/2014/main" id="{AAFA002C-0773-EEE3-9408-9BDAB2B87A4A}"/>
              </a:ext>
            </a:extLst>
          </p:cNvPr>
          <p:cNvSpPr/>
          <p:nvPr/>
        </p:nvSpPr>
        <p:spPr>
          <a:xfrm>
            <a:off x="2545011" y="5472715"/>
            <a:ext cx="60774" cy="61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6" name="円/楕円 290">
            <a:extLst>
              <a:ext uri="{FF2B5EF4-FFF2-40B4-BE49-F238E27FC236}">
                <a16:creationId xmlns:a16="http://schemas.microsoft.com/office/drawing/2014/main" id="{03102853-8F77-640E-2289-5909556B800F}"/>
              </a:ext>
            </a:extLst>
          </p:cNvPr>
          <p:cNvSpPr/>
          <p:nvPr/>
        </p:nvSpPr>
        <p:spPr>
          <a:xfrm>
            <a:off x="4017929" y="4935483"/>
            <a:ext cx="60774" cy="612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円/楕円 291">
            <a:extLst>
              <a:ext uri="{FF2B5EF4-FFF2-40B4-BE49-F238E27FC236}">
                <a16:creationId xmlns:a16="http://schemas.microsoft.com/office/drawing/2014/main" id="{3E9262E7-37E1-F969-1949-7F267A62654D}"/>
              </a:ext>
            </a:extLst>
          </p:cNvPr>
          <p:cNvSpPr/>
          <p:nvPr/>
        </p:nvSpPr>
        <p:spPr>
          <a:xfrm>
            <a:off x="3718467" y="4937579"/>
            <a:ext cx="60774" cy="612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8" name="円/楕円 292">
            <a:extLst>
              <a:ext uri="{FF2B5EF4-FFF2-40B4-BE49-F238E27FC236}">
                <a16:creationId xmlns:a16="http://schemas.microsoft.com/office/drawing/2014/main" id="{E940E4F2-E4D3-D56D-EA3B-D9F9ED50928F}"/>
              </a:ext>
            </a:extLst>
          </p:cNvPr>
          <p:cNvSpPr/>
          <p:nvPr/>
        </p:nvSpPr>
        <p:spPr>
          <a:xfrm>
            <a:off x="3867057" y="4927863"/>
            <a:ext cx="60774" cy="612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9" name="直線矢印コネクタ 98">
            <a:extLst>
              <a:ext uri="{FF2B5EF4-FFF2-40B4-BE49-F238E27FC236}">
                <a16:creationId xmlns:a16="http://schemas.microsoft.com/office/drawing/2014/main" id="{B1A3F835-6EFA-94BE-6178-CDBA46A2C782}"/>
              </a:ext>
            </a:extLst>
          </p:cNvPr>
          <p:cNvCxnSpPr/>
          <p:nvPr/>
        </p:nvCxnSpPr>
        <p:spPr>
          <a:xfrm flipH="1">
            <a:off x="5560944" y="3911605"/>
            <a:ext cx="254349" cy="7806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円/楕円 295">
            <a:extLst>
              <a:ext uri="{FF2B5EF4-FFF2-40B4-BE49-F238E27FC236}">
                <a16:creationId xmlns:a16="http://schemas.microsoft.com/office/drawing/2014/main" id="{88BD04AF-5F90-7EA2-84E6-058428BEDA85}"/>
              </a:ext>
            </a:extLst>
          </p:cNvPr>
          <p:cNvSpPr/>
          <p:nvPr/>
        </p:nvSpPr>
        <p:spPr>
          <a:xfrm>
            <a:off x="7214025" y="3737720"/>
            <a:ext cx="2520000" cy="252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1" name="円/楕円 296">
            <a:extLst>
              <a:ext uri="{FF2B5EF4-FFF2-40B4-BE49-F238E27FC236}">
                <a16:creationId xmlns:a16="http://schemas.microsoft.com/office/drawing/2014/main" id="{3ADBCA50-4761-C674-2760-35BAD9697C47}"/>
              </a:ext>
            </a:extLst>
          </p:cNvPr>
          <p:cNvSpPr/>
          <p:nvPr/>
        </p:nvSpPr>
        <p:spPr>
          <a:xfrm>
            <a:off x="8164913" y="5177600"/>
            <a:ext cx="720000" cy="7200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" name="円/楕円 297">
            <a:extLst>
              <a:ext uri="{FF2B5EF4-FFF2-40B4-BE49-F238E27FC236}">
                <a16:creationId xmlns:a16="http://schemas.microsoft.com/office/drawing/2014/main" id="{1512A683-1D53-4AEE-29A6-385086B0CD22}"/>
              </a:ext>
            </a:extLst>
          </p:cNvPr>
          <p:cNvSpPr/>
          <p:nvPr/>
        </p:nvSpPr>
        <p:spPr>
          <a:xfrm>
            <a:off x="8149849" y="4313584"/>
            <a:ext cx="720000" cy="72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3" name="直線コネクタ 102">
            <a:extLst>
              <a:ext uri="{FF2B5EF4-FFF2-40B4-BE49-F238E27FC236}">
                <a16:creationId xmlns:a16="http://schemas.microsoft.com/office/drawing/2014/main" id="{E424C0DA-A25F-E634-DECB-A128C75EE815}"/>
              </a:ext>
            </a:extLst>
          </p:cNvPr>
          <p:cNvCxnSpPr/>
          <p:nvPr/>
        </p:nvCxnSpPr>
        <p:spPr>
          <a:xfrm flipV="1">
            <a:off x="7923315" y="4156788"/>
            <a:ext cx="0" cy="1557237"/>
          </a:xfrm>
          <a:prstGeom prst="line">
            <a:avLst/>
          </a:prstGeom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線コネクタ 103">
            <a:extLst>
              <a:ext uri="{FF2B5EF4-FFF2-40B4-BE49-F238E27FC236}">
                <a16:creationId xmlns:a16="http://schemas.microsoft.com/office/drawing/2014/main" id="{5CDE1994-3CC4-8536-1896-547C89240BB4}"/>
              </a:ext>
            </a:extLst>
          </p:cNvPr>
          <p:cNvCxnSpPr/>
          <p:nvPr/>
        </p:nvCxnSpPr>
        <p:spPr>
          <a:xfrm flipV="1">
            <a:off x="9037575" y="4156788"/>
            <a:ext cx="1865" cy="1557237"/>
          </a:xfrm>
          <a:prstGeom prst="line">
            <a:avLst/>
          </a:prstGeom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線コネクタ 104">
            <a:extLst>
              <a:ext uri="{FF2B5EF4-FFF2-40B4-BE49-F238E27FC236}">
                <a16:creationId xmlns:a16="http://schemas.microsoft.com/office/drawing/2014/main" id="{C476E7F3-1210-70DA-7DEB-F4AFF8F9C508}"/>
              </a:ext>
            </a:extLst>
          </p:cNvPr>
          <p:cNvCxnSpPr/>
          <p:nvPr/>
        </p:nvCxnSpPr>
        <p:spPr>
          <a:xfrm flipH="1">
            <a:off x="7920633" y="4156787"/>
            <a:ext cx="1143535" cy="0"/>
          </a:xfrm>
          <a:prstGeom prst="line">
            <a:avLst/>
          </a:prstGeom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線コネクタ 105">
            <a:extLst>
              <a:ext uri="{FF2B5EF4-FFF2-40B4-BE49-F238E27FC236}">
                <a16:creationId xmlns:a16="http://schemas.microsoft.com/office/drawing/2014/main" id="{EB0A6528-3A5F-634C-62AC-D24A4A4B9BE6}"/>
              </a:ext>
            </a:extLst>
          </p:cNvPr>
          <p:cNvCxnSpPr/>
          <p:nvPr/>
        </p:nvCxnSpPr>
        <p:spPr>
          <a:xfrm flipV="1">
            <a:off x="7743295" y="4058938"/>
            <a:ext cx="0" cy="1737808"/>
          </a:xfrm>
          <a:prstGeom prst="lin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線コネクタ 106">
            <a:extLst>
              <a:ext uri="{FF2B5EF4-FFF2-40B4-BE49-F238E27FC236}">
                <a16:creationId xmlns:a16="http://schemas.microsoft.com/office/drawing/2014/main" id="{103B6FE1-A403-EADE-2917-6FD6FC8F725A}"/>
              </a:ext>
            </a:extLst>
          </p:cNvPr>
          <p:cNvCxnSpPr/>
          <p:nvPr/>
        </p:nvCxnSpPr>
        <p:spPr>
          <a:xfrm flipV="1">
            <a:off x="9219459" y="4070322"/>
            <a:ext cx="7466" cy="1692285"/>
          </a:xfrm>
          <a:prstGeom prst="lin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直線コネクタ 107">
            <a:extLst>
              <a:ext uri="{FF2B5EF4-FFF2-40B4-BE49-F238E27FC236}">
                <a16:creationId xmlns:a16="http://schemas.microsoft.com/office/drawing/2014/main" id="{233EB372-9A6B-4DFE-684C-E019AB75F759}"/>
              </a:ext>
            </a:extLst>
          </p:cNvPr>
          <p:cNvCxnSpPr/>
          <p:nvPr/>
        </p:nvCxnSpPr>
        <p:spPr>
          <a:xfrm flipH="1" flipV="1">
            <a:off x="7743797" y="4062045"/>
            <a:ext cx="1475663" cy="8277"/>
          </a:xfrm>
          <a:prstGeom prst="lin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正方形/長方形 108">
            <a:extLst>
              <a:ext uri="{FF2B5EF4-FFF2-40B4-BE49-F238E27FC236}">
                <a16:creationId xmlns:a16="http://schemas.microsoft.com/office/drawing/2014/main" id="{627955C0-CF0C-F990-0053-C93A51DCC61F}"/>
              </a:ext>
            </a:extLst>
          </p:cNvPr>
          <p:cNvSpPr/>
          <p:nvPr/>
        </p:nvSpPr>
        <p:spPr>
          <a:xfrm rot="16200000">
            <a:off x="9095176" y="5204582"/>
            <a:ext cx="152324" cy="623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" name="正方形/長方形 109">
            <a:extLst>
              <a:ext uri="{FF2B5EF4-FFF2-40B4-BE49-F238E27FC236}">
                <a16:creationId xmlns:a16="http://schemas.microsoft.com/office/drawing/2014/main" id="{6EF6DA57-1FB3-0FB1-75FC-68457D483DBF}"/>
              </a:ext>
            </a:extLst>
          </p:cNvPr>
          <p:cNvSpPr/>
          <p:nvPr/>
        </p:nvSpPr>
        <p:spPr>
          <a:xfrm rot="16200000">
            <a:off x="9305160" y="5230524"/>
            <a:ext cx="405264" cy="56173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" name="角丸四角形 306">
            <a:extLst>
              <a:ext uri="{FF2B5EF4-FFF2-40B4-BE49-F238E27FC236}">
                <a16:creationId xmlns:a16="http://schemas.microsoft.com/office/drawing/2014/main" id="{3405FE34-B3F9-A5BC-2439-54C2263441D8}"/>
              </a:ext>
            </a:extLst>
          </p:cNvPr>
          <p:cNvSpPr/>
          <p:nvPr/>
        </p:nvSpPr>
        <p:spPr>
          <a:xfrm rot="16200000">
            <a:off x="9296781" y="5046846"/>
            <a:ext cx="61200" cy="93608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rgbClr val="7030A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" name="円弧 111">
            <a:extLst>
              <a:ext uri="{FF2B5EF4-FFF2-40B4-BE49-F238E27FC236}">
                <a16:creationId xmlns:a16="http://schemas.microsoft.com/office/drawing/2014/main" id="{58E29FB9-44CB-5B30-88B2-EDFC6E1F014A}"/>
              </a:ext>
            </a:extLst>
          </p:cNvPr>
          <p:cNvSpPr/>
          <p:nvPr/>
        </p:nvSpPr>
        <p:spPr>
          <a:xfrm>
            <a:off x="7743797" y="5247639"/>
            <a:ext cx="1475663" cy="907586"/>
          </a:xfrm>
          <a:prstGeom prst="arc">
            <a:avLst>
              <a:gd name="adj1" fmla="val 21553011"/>
              <a:gd name="adj2" fmla="val 10800000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" name="円弧 112">
            <a:extLst>
              <a:ext uri="{FF2B5EF4-FFF2-40B4-BE49-F238E27FC236}">
                <a16:creationId xmlns:a16="http://schemas.microsoft.com/office/drawing/2014/main" id="{5AD8B5DC-FEE9-DEF6-F96A-3E94FDA63127}"/>
              </a:ext>
            </a:extLst>
          </p:cNvPr>
          <p:cNvSpPr/>
          <p:nvPr/>
        </p:nvSpPr>
        <p:spPr>
          <a:xfrm>
            <a:off x="7916506" y="5227526"/>
            <a:ext cx="1122934" cy="796151"/>
          </a:xfrm>
          <a:prstGeom prst="arc">
            <a:avLst>
              <a:gd name="adj1" fmla="val 21553011"/>
              <a:gd name="adj2" fmla="val 10800000"/>
            </a:avLst>
          </a:prstGeom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4" name="直線コネクタ 113">
            <a:extLst>
              <a:ext uri="{FF2B5EF4-FFF2-40B4-BE49-F238E27FC236}">
                <a16:creationId xmlns:a16="http://schemas.microsoft.com/office/drawing/2014/main" id="{CF367A5D-2265-C445-49A6-7C58452D75B0}"/>
              </a:ext>
            </a:extLst>
          </p:cNvPr>
          <p:cNvCxnSpPr/>
          <p:nvPr/>
        </p:nvCxnSpPr>
        <p:spPr>
          <a:xfrm flipH="1">
            <a:off x="9395076" y="5176104"/>
            <a:ext cx="31536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直線コネクタ 114">
            <a:extLst>
              <a:ext uri="{FF2B5EF4-FFF2-40B4-BE49-F238E27FC236}">
                <a16:creationId xmlns:a16="http://schemas.microsoft.com/office/drawing/2014/main" id="{A8067842-8126-318E-1F69-E24DC90FD407}"/>
              </a:ext>
            </a:extLst>
          </p:cNvPr>
          <p:cNvCxnSpPr/>
          <p:nvPr/>
        </p:nvCxnSpPr>
        <p:spPr>
          <a:xfrm flipH="1" flipV="1">
            <a:off x="9384495" y="5174244"/>
            <a:ext cx="0" cy="68743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円/楕円 311">
            <a:extLst>
              <a:ext uri="{FF2B5EF4-FFF2-40B4-BE49-F238E27FC236}">
                <a16:creationId xmlns:a16="http://schemas.microsoft.com/office/drawing/2014/main" id="{D01AE6B0-D1CA-2871-6089-F9780DC566D4}"/>
              </a:ext>
            </a:extLst>
          </p:cNvPr>
          <p:cNvSpPr/>
          <p:nvPr/>
        </p:nvSpPr>
        <p:spPr>
          <a:xfrm>
            <a:off x="7986261" y="4956430"/>
            <a:ext cx="216000" cy="2160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" name="円/楕円 312">
            <a:extLst>
              <a:ext uri="{FF2B5EF4-FFF2-40B4-BE49-F238E27FC236}">
                <a16:creationId xmlns:a16="http://schemas.microsoft.com/office/drawing/2014/main" id="{B90B9FF9-4A36-0D67-D641-AB36C0C662C5}"/>
              </a:ext>
            </a:extLst>
          </p:cNvPr>
          <p:cNvSpPr/>
          <p:nvPr/>
        </p:nvSpPr>
        <p:spPr>
          <a:xfrm>
            <a:off x="8798634" y="4949371"/>
            <a:ext cx="108000" cy="1080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8" name="円/楕円 313">
            <a:extLst>
              <a:ext uri="{FF2B5EF4-FFF2-40B4-BE49-F238E27FC236}">
                <a16:creationId xmlns:a16="http://schemas.microsoft.com/office/drawing/2014/main" id="{6D9D576E-5666-E87A-F26D-3E684310C6E6}"/>
              </a:ext>
            </a:extLst>
          </p:cNvPr>
          <p:cNvSpPr/>
          <p:nvPr/>
        </p:nvSpPr>
        <p:spPr>
          <a:xfrm>
            <a:off x="7924771" y="4785824"/>
            <a:ext cx="144000" cy="1440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9" name="円/楕円 314">
            <a:extLst>
              <a:ext uri="{FF2B5EF4-FFF2-40B4-BE49-F238E27FC236}">
                <a16:creationId xmlns:a16="http://schemas.microsoft.com/office/drawing/2014/main" id="{4A92D578-E886-D024-7BE8-75FB034253B7}"/>
              </a:ext>
            </a:extLst>
          </p:cNvPr>
          <p:cNvSpPr/>
          <p:nvPr/>
        </p:nvSpPr>
        <p:spPr>
          <a:xfrm>
            <a:off x="9075281" y="4777289"/>
            <a:ext cx="108000" cy="1080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0" name="円/楕円 315">
            <a:extLst>
              <a:ext uri="{FF2B5EF4-FFF2-40B4-BE49-F238E27FC236}">
                <a16:creationId xmlns:a16="http://schemas.microsoft.com/office/drawing/2014/main" id="{E7EE07EE-E62F-DCF2-1464-CD4F1F874D99}"/>
              </a:ext>
            </a:extLst>
          </p:cNvPr>
          <p:cNvSpPr/>
          <p:nvPr/>
        </p:nvSpPr>
        <p:spPr>
          <a:xfrm>
            <a:off x="7743850" y="4782115"/>
            <a:ext cx="144000" cy="1440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1" name="直線コネクタ 120">
            <a:extLst>
              <a:ext uri="{FF2B5EF4-FFF2-40B4-BE49-F238E27FC236}">
                <a16:creationId xmlns:a16="http://schemas.microsoft.com/office/drawing/2014/main" id="{11CB685D-C8AB-A70E-F4F0-E7E51CFB070F}"/>
              </a:ext>
            </a:extLst>
          </p:cNvPr>
          <p:cNvCxnSpPr>
            <a:stCxn id="117" idx="5"/>
          </p:cNvCxnSpPr>
          <p:nvPr/>
        </p:nvCxnSpPr>
        <p:spPr>
          <a:xfrm>
            <a:off x="8890818" y="5041555"/>
            <a:ext cx="82310" cy="4376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直線コネクタ 121">
            <a:extLst>
              <a:ext uri="{FF2B5EF4-FFF2-40B4-BE49-F238E27FC236}">
                <a16:creationId xmlns:a16="http://schemas.microsoft.com/office/drawing/2014/main" id="{F66D7484-2788-FA19-D506-7E5E667536A9}"/>
              </a:ext>
            </a:extLst>
          </p:cNvPr>
          <p:cNvCxnSpPr>
            <a:stCxn id="119" idx="4"/>
          </p:cNvCxnSpPr>
          <p:nvPr/>
        </p:nvCxnSpPr>
        <p:spPr>
          <a:xfrm>
            <a:off x="9129282" y="4885289"/>
            <a:ext cx="80393" cy="400132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線矢印コネクタ 122">
            <a:extLst>
              <a:ext uri="{FF2B5EF4-FFF2-40B4-BE49-F238E27FC236}">
                <a16:creationId xmlns:a16="http://schemas.microsoft.com/office/drawing/2014/main" id="{17B95A6C-7444-3EFA-E9C2-B75B7E2C99FB}"/>
              </a:ext>
            </a:extLst>
          </p:cNvPr>
          <p:cNvCxnSpPr>
            <a:endCxn id="116" idx="2"/>
          </p:cNvCxnSpPr>
          <p:nvPr/>
        </p:nvCxnSpPr>
        <p:spPr>
          <a:xfrm>
            <a:off x="7056501" y="4854116"/>
            <a:ext cx="929761" cy="21031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テキスト ボックス 123">
            <a:extLst>
              <a:ext uri="{FF2B5EF4-FFF2-40B4-BE49-F238E27FC236}">
                <a16:creationId xmlns:a16="http://schemas.microsoft.com/office/drawing/2014/main" id="{2D28C01E-FB52-F4B4-59F8-2292DBFAB649}"/>
              </a:ext>
            </a:extLst>
          </p:cNvPr>
          <p:cNvSpPr txBox="1"/>
          <p:nvPr/>
        </p:nvSpPr>
        <p:spPr>
          <a:xfrm>
            <a:off x="6087975" y="4649462"/>
            <a:ext cx="10182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2K 2-Phase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テキスト ボックス 124">
            <a:extLst>
              <a:ext uri="{FF2B5EF4-FFF2-40B4-BE49-F238E27FC236}">
                <a16:creationId xmlns:a16="http://schemas.microsoft.com/office/drawing/2014/main" id="{EE8A96C9-CD98-2D78-DA4F-DE498E9236D6}"/>
              </a:ext>
            </a:extLst>
          </p:cNvPr>
          <p:cNvSpPr txBox="1"/>
          <p:nvPr/>
        </p:nvSpPr>
        <p:spPr>
          <a:xfrm>
            <a:off x="5537793" y="4989064"/>
            <a:ext cx="404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5K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6" name="直線矢印コネクタ 125">
            <a:extLst>
              <a:ext uri="{FF2B5EF4-FFF2-40B4-BE49-F238E27FC236}">
                <a16:creationId xmlns:a16="http://schemas.microsoft.com/office/drawing/2014/main" id="{5658DAAF-DF43-5679-C63D-FA4CAA208462}"/>
              </a:ext>
            </a:extLst>
          </p:cNvPr>
          <p:cNvCxnSpPr/>
          <p:nvPr/>
        </p:nvCxnSpPr>
        <p:spPr>
          <a:xfrm flipH="1">
            <a:off x="8979038" y="3905049"/>
            <a:ext cx="637849" cy="6990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テキスト ボックス 126">
            <a:extLst>
              <a:ext uri="{FF2B5EF4-FFF2-40B4-BE49-F238E27FC236}">
                <a16:creationId xmlns:a16="http://schemas.microsoft.com/office/drawing/2014/main" id="{EF5A7BAE-2D4E-AF21-97AC-CF306C42599C}"/>
              </a:ext>
            </a:extLst>
          </p:cNvPr>
          <p:cNvSpPr txBox="1"/>
          <p:nvPr/>
        </p:nvSpPr>
        <p:spPr>
          <a:xfrm>
            <a:off x="6912085" y="3704994"/>
            <a:ext cx="6783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5K out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8" name="直線矢印コネクタ 127">
            <a:extLst>
              <a:ext uri="{FF2B5EF4-FFF2-40B4-BE49-F238E27FC236}">
                <a16:creationId xmlns:a16="http://schemas.microsoft.com/office/drawing/2014/main" id="{3655076F-D8B3-49F6-6E2C-8138E550E4A8}"/>
              </a:ext>
            </a:extLst>
          </p:cNvPr>
          <p:cNvCxnSpPr>
            <a:endCxn id="118" idx="0"/>
          </p:cNvCxnSpPr>
          <p:nvPr/>
        </p:nvCxnSpPr>
        <p:spPr>
          <a:xfrm>
            <a:off x="7411715" y="3983854"/>
            <a:ext cx="585056" cy="80197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テキスト ボックス 128">
            <a:extLst>
              <a:ext uri="{FF2B5EF4-FFF2-40B4-BE49-F238E27FC236}">
                <a16:creationId xmlns:a16="http://schemas.microsoft.com/office/drawing/2014/main" id="{D30403B0-25D9-B35C-CED0-CBDDBA82A334}"/>
              </a:ext>
            </a:extLst>
          </p:cNvPr>
          <p:cNvSpPr txBox="1"/>
          <p:nvPr/>
        </p:nvSpPr>
        <p:spPr>
          <a:xfrm>
            <a:off x="9795524" y="4375640"/>
            <a:ext cx="6783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r>
              <a:rPr kumimoji="1"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 in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0" name="直線矢印コネクタ 129">
            <a:extLst>
              <a:ext uri="{FF2B5EF4-FFF2-40B4-BE49-F238E27FC236}">
                <a16:creationId xmlns:a16="http://schemas.microsoft.com/office/drawing/2014/main" id="{2342C37D-77A7-91E1-1BE9-C0BED7BFED80}"/>
              </a:ext>
            </a:extLst>
          </p:cNvPr>
          <p:cNvCxnSpPr/>
          <p:nvPr/>
        </p:nvCxnSpPr>
        <p:spPr>
          <a:xfrm flipH="1">
            <a:off x="9151663" y="4573928"/>
            <a:ext cx="685182" cy="2118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テキスト ボックス 130">
            <a:extLst>
              <a:ext uri="{FF2B5EF4-FFF2-40B4-BE49-F238E27FC236}">
                <a16:creationId xmlns:a16="http://schemas.microsoft.com/office/drawing/2014/main" id="{5F42BCD5-F646-095D-E155-B6C0806DC450}"/>
              </a:ext>
            </a:extLst>
          </p:cNvPr>
          <p:cNvSpPr txBox="1"/>
          <p:nvPr/>
        </p:nvSpPr>
        <p:spPr>
          <a:xfrm>
            <a:off x="6505500" y="4067863"/>
            <a:ext cx="768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r>
              <a:rPr kumimoji="1"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 out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2" name="直線矢印コネクタ 131">
            <a:extLst>
              <a:ext uri="{FF2B5EF4-FFF2-40B4-BE49-F238E27FC236}">
                <a16:creationId xmlns:a16="http://schemas.microsoft.com/office/drawing/2014/main" id="{AB701038-A2BF-54F3-86C4-293709B81BE2}"/>
              </a:ext>
            </a:extLst>
          </p:cNvPr>
          <p:cNvCxnSpPr/>
          <p:nvPr/>
        </p:nvCxnSpPr>
        <p:spPr>
          <a:xfrm>
            <a:off x="7150057" y="4310676"/>
            <a:ext cx="602231" cy="47088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円/楕円 328">
            <a:extLst>
              <a:ext uri="{FF2B5EF4-FFF2-40B4-BE49-F238E27FC236}">
                <a16:creationId xmlns:a16="http://schemas.microsoft.com/office/drawing/2014/main" id="{038A3E43-29CD-2EF0-E473-061260918D80}"/>
              </a:ext>
            </a:extLst>
          </p:cNvPr>
          <p:cNvSpPr/>
          <p:nvPr/>
        </p:nvSpPr>
        <p:spPr>
          <a:xfrm>
            <a:off x="8895423" y="4277512"/>
            <a:ext cx="108000" cy="1080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4" name="円/楕円 329">
            <a:extLst>
              <a:ext uri="{FF2B5EF4-FFF2-40B4-BE49-F238E27FC236}">
                <a16:creationId xmlns:a16="http://schemas.microsoft.com/office/drawing/2014/main" id="{10B1AD0C-48B4-FA3E-B39E-89FF878BBEBA}"/>
              </a:ext>
            </a:extLst>
          </p:cNvPr>
          <p:cNvSpPr/>
          <p:nvPr/>
        </p:nvSpPr>
        <p:spPr>
          <a:xfrm>
            <a:off x="8895423" y="4421528"/>
            <a:ext cx="108000" cy="1080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5" name="円/楕円 330">
            <a:extLst>
              <a:ext uri="{FF2B5EF4-FFF2-40B4-BE49-F238E27FC236}">
                <a16:creationId xmlns:a16="http://schemas.microsoft.com/office/drawing/2014/main" id="{0A021D33-17B2-73AE-B305-4B71B8E89358}"/>
              </a:ext>
            </a:extLst>
          </p:cNvPr>
          <p:cNvSpPr/>
          <p:nvPr/>
        </p:nvSpPr>
        <p:spPr>
          <a:xfrm>
            <a:off x="8895423" y="4573928"/>
            <a:ext cx="108000" cy="10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6" name="テキスト ボックス 135">
            <a:extLst>
              <a:ext uri="{FF2B5EF4-FFF2-40B4-BE49-F238E27FC236}">
                <a16:creationId xmlns:a16="http://schemas.microsoft.com/office/drawing/2014/main" id="{903F5D4F-75E8-FB43-B90C-A563134E79B9}"/>
              </a:ext>
            </a:extLst>
          </p:cNvPr>
          <p:cNvSpPr txBox="1"/>
          <p:nvPr/>
        </p:nvSpPr>
        <p:spPr>
          <a:xfrm>
            <a:off x="9568901" y="3747951"/>
            <a:ext cx="604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Cable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7" name="直線矢印コネクタ 136">
            <a:extLst>
              <a:ext uri="{FF2B5EF4-FFF2-40B4-BE49-F238E27FC236}">
                <a16:creationId xmlns:a16="http://schemas.microsoft.com/office/drawing/2014/main" id="{A18824C1-4294-1357-5C7B-DBC682E036F5}"/>
              </a:ext>
            </a:extLst>
          </p:cNvPr>
          <p:cNvCxnSpPr/>
          <p:nvPr/>
        </p:nvCxnSpPr>
        <p:spPr>
          <a:xfrm flipH="1">
            <a:off x="8869850" y="4104522"/>
            <a:ext cx="747037" cy="8416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テキスト ボックス 137">
            <a:extLst>
              <a:ext uri="{FF2B5EF4-FFF2-40B4-BE49-F238E27FC236}">
                <a16:creationId xmlns:a16="http://schemas.microsoft.com/office/drawing/2014/main" id="{1167F23E-FDEF-87CF-91DC-A952BFF8CDAE}"/>
              </a:ext>
            </a:extLst>
          </p:cNvPr>
          <p:cNvSpPr txBox="1"/>
          <p:nvPr/>
        </p:nvSpPr>
        <p:spPr>
          <a:xfrm>
            <a:off x="9568901" y="3537676"/>
            <a:ext cx="5886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5K in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9" name="テキスト ボックス 138">
            <a:extLst>
              <a:ext uri="{FF2B5EF4-FFF2-40B4-BE49-F238E27FC236}">
                <a16:creationId xmlns:a16="http://schemas.microsoft.com/office/drawing/2014/main" id="{41DD61B2-EA50-0771-4A1F-90F2D876197F}"/>
              </a:ext>
            </a:extLst>
          </p:cNvPr>
          <p:cNvSpPr txBox="1"/>
          <p:nvPr/>
        </p:nvSpPr>
        <p:spPr>
          <a:xfrm>
            <a:off x="9568901" y="3331319"/>
            <a:ext cx="5886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1"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 in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0" name="直線矢印コネクタ 139">
            <a:extLst>
              <a:ext uri="{FF2B5EF4-FFF2-40B4-BE49-F238E27FC236}">
                <a16:creationId xmlns:a16="http://schemas.microsoft.com/office/drawing/2014/main" id="{90B3785C-4DA2-FB40-9606-AE31E55F1DBD}"/>
              </a:ext>
            </a:extLst>
          </p:cNvPr>
          <p:cNvCxnSpPr/>
          <p:nvPr/>
        </p:nvCxnSpPr>
        <p:spPr>
          <a:xfrm flipH="1">
            <a:off x="9013659" y="3737440"/>
            <a:ext cx="637849" cy="6990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直線矢印コネクタ 140">
            <a:extLst>
              <a:ext uri="{FF2B5EF4-FFF2-40B4-BE49-F238E27FC236}">
                <a16:creationId xmlns:a16="http://schemas.microsoft.com/office/drawing/2014/main" id="{8D8B5CC1-1817-8648-FFB4-6BAAA8794528}"/>
              </a:ext>
            </a:extLst>
          </p:cNvPr>
          <p:cNvCxnSpPr/>
          <p:nvPr/>
        </p:nvCxnSpPr>
        <p:spPr>
          <a:xfrm flipH="1">
            <a:off x="8992639" y="3578460"/>
            <a:ext cx="637849" cy="6990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テキスト ボックス 141">
            <a:extLst>
              <a:ext uri="{FF2B5EF4-FFF2-40B4-BE49-F238E27FC236}">
                <a16:creationId xmlns:a16="http://schemas.microsoft.com/office/drawing/2014/main" id="{D0B8539C-3F1A-65CF-1E30-922850543AD9}"/>
              </a:ext>
            </a:extLst>
          </p:cNvPr>
          <p:cNvSpPr txBox="1"/>
          <p:nvPr/>
        </p:nvSpPr>
        <p:spPr>
          <a:xfrm>
            <a:off x="7340653" y="3393660"/>
            <a:ext cx="9637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1"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ja-JP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 out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3" name="直線矢印コネクタ 142">
            <a:extLst>
              <a:ext uri="{FF2B5EF4-FFF2-40B4-BE49-F238E27FC236}">
                <a16:creationId xmlns:a16="http://schemas.microsoft.com/office/drawing/2014/main" id="{49F96610-ECAB-4D46-955F-482B55169339}"/>
              </a:ext>
            </a:extLst>
          </p:cNvPr>
          <p:cNvCxnSpPr/>
          <p:nvPr/>
        </p:nvCxnSpPr>
        <p:spPr>
          <a:xfrm>
            <a:off x="7818253" y="3727386"/>
            <a:ext cx="451021" cy="7599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正方形/長方形 143">
            <a:extLst>
              <a:ext uri="{FF2B5EF4-FFF2-40B4-BE49-F238E27FC236}">
                <a16:creationId xmlns:a16="http://schemas.microsoft.com/office/drawing/2014/main" id="{127EF9FF-E52B-2D83-E58B-C2ACB92193F0}"/>
              </a:ext>
            </a:extLst>
          </p:cNvPr>
          <p:cNvSpPr/>
          <p:nvPr/>
        </p:nvSpPr>
        <p:spPr>
          <a:xfrm>
            <a:off x="5942835" y="1973261"/>
            <a:ext cx="3960200" cy="807756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5" name="テキスト ボックス 144">
            <a:extLst>
              <a:ext uri="{FF2B5EF4-FFF2-40B4-BE49-F238E27FC236}">
                <a16:creationId xmlns:a16="http://schemas.microsoft.com/office/drawing/2014/main" id="{77BC251E-7853-DAD7-B85C-1360348E4069}"/>
              </a:ext>
            </a:extLst>
          </p:cNvPr>
          <p:cNvSpPr txBox="1"/>
          <p:nvPr/>
        </p:nvSpPr>
        <p:spPr>
          <a:xfrm>
            <a:off x="7674469" y="1187109"/>
            <a:ext cx="2278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2K Return Pipe &amp; Cavity 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Support</a:t>
            </a:r>
            <a:endParaRPr lang="ja-JP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6" name="直線矢印コネクタ 145">
            <a:extLst>
              <a:ext uri="{FF2B5EF4-FFF2-40B4-BE49-F238E27FC236}">
                <a16:creationId xmlns:a16="http://schemas.microsoft.com/office/drawing/2014/main" id="{F4734D67-47AD-B8A1-2F6E-666A39778DCF}"/>
              </a:ext>
            </a:extLst>
          </p:cNvPr>
          <p:cNvCxnSpPr>
            <a:endCxn id="159" idx="0"/>
          </p:cNvCxnSpPr>
          <p:nvPr/>
        </p:nvCxnSpPr>
        <p:spPr>
          <a:xfrm flipH="1">
            <a:off x="7983795" y="1433457"/>
            <a:ext cx="222606" cy="727534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直線矢印コネクタ 146">
            <a:extLst>
              <a:ext uri="{FF2B5EF4-FFF2-40B4-BE49-F238E27FC236}">
                <a16:creationId xmlns:a16="http://schemas.microsoft.com/office/drawing/2014/main" id="{CB2769D1-E9ED-A549-226C-0F8B75C010F7}"/>
              </a:ext>
            </a:extLst>
          </p:cNvPr>
          <p:cNvCxnSpPr/>
          <p:nvPr/>
        </p:nvCxnSpPr>
        <p:spPr>
          <a:xfrm flipH="1">
            <a:off x="6812597" y="1576160"/>
            <a:ext cx="171803" cy="502137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テキスト ボックス 147">
            <a:extLst>
              <a:ext uri="{FF2B5EF4-FFF2-40B4-BE49-F238E27FC236}">
                <a16:creationId xmlns:a16="http://schemas.microsoft.com/office/drawing/2014/main" id="{3C49A38C-4237-8312-4636-3E7CF35A1A20}"/>
              </a:ext>
            </a:extLst>
          </p:cNvPr>
          <p:cNvSpPr txBox="1"/>
          <p:nvPr/>
        </p:nvSpPr>
        <p:spPr>
          <a:xfrm>
            <a:off x="6812597" y="1299161"/>
            <a:ext cx="8050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5K Shield</a:t>
            </a:r>
            <a:endParaRPr kumimoji="1" lang="ja-JP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9" name="テキスト ボックス 148">
            <a:extLst>
              <a:ext uri="{FF2B5EF4-FFF2-40B4-BE49-F238E27FC236}">
                <a16:creationId xmlns:a16="http://schemas.microsoft.com/office/drawing/2014/main" id="{3107118B-1B46-71EE-3BAE-85EE2B1CD5F5}"/>
              </a:ext>
            </a:extLst>
          </p:cNvPr>
          <p:cNvSpPr txBox="1"/>
          <p:nvPr/>
        </p:nvSpPr>
        <p:spPr>
          <a:xfrm>
            <a:off x="3973090" y="1254211"/>
            <a:ext cx="8819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80K Shield</a:t>
            </a:r>
            <a:endParaRPr kumimoji="1" lang="ja-JP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0" name="直線矢印コネクタ 149">
            <a:extLst>
              <a:ext uri="{FF2B5EF4-FFF2-40B4-BE49-F238E27FC236}">
                <a16:creationId xmlns:a16="http://schemas.microsoft.com/office/drawing/2014/main" id="{6117CD5C-623C-8A48-DE7F-E57A2AE07097}"/>
              </a:ext>
            </a:extLst>
          </p:cNvPr>
          <p:cNvCxnSpPr/>
          <p:nvPr/>
        </p:nvCxnSpPr>
        <p:spPr>
          <a:xfrm>
            <a:off x="4844599" y="1421127"/>
            <a:ext cx="395537" cy="542836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テキスト ボックス 150">
            <a:extLst>
              <a:ext uri="{FF2B5EF4-FFF2-40B4-BE49-F238E27FC236}">
                <a16:creationId xmlns:a16="http://schemas.microsoft.com/office/drawing/2014/main" id="{5261A79C-B9BE-C3DE-7613-9D0A740A602D}"/>
              </a:ext>
            </a:extLst>
          </p:cNvPr>
          <p:cNvSpPr txBox="1"/>
          <p:nvPr/>
        </p:nvSpPr>
        <p:spPr>
          <a:xfrm>
            <a:off x="5924209" y="3013775"/>
            <a:ext cx="10775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 Damper</a:t>
            </a:r>
            <a:endParaRPr kumimoji="1" lang="ja-JP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" name="テキスト ボックス 151">
            <a:extLst>
              <a:ext uri="{FF2B5EF4-FFF2-40B4-BE49-F238E27FC236}">
                <a16:creationId xmlns:a16="http://schemas.microsoft.com/office/drawing/2014/main" id="{3623A1DB-564F-CD14-F3AB-6383FAFB1F05}"/>
              </a:ext>
            </a:extLst>
          </p:cNvPr>
          <p:cNvSpPr txBox="1"/>
          <p:nvPr/>
        </p:nvSpPr>
        <p:spPr>
          <a:xfrm>
            <a:off x="5047661" y="3275602"/>
            <a:ext cx="10454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 Coupler</a:t>
            </a:r>
            <a:endParaRPr kumimoji="1" lang="ja-JP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" name="テキスト ボックス 152">
            <a:extLst>
              <a:ext uri="{FF2B5EF4-FFF2-40B4-BE49-F238E27FC236}">
                <a16:creationId xmlns:a16="http://schemas.microsoft.com/office/drawing/2014/main" id="{95A0E29B-9EA5-FA91-78E0-88C6490AF2F7}"/>
              </a:ext>
            </a:extLst>
          </p:cNvPr>
          <p:cNvSpPr txBox="1"/>
          <p:nvPr/>
        </p:nvSpPr>
        <p:spPr>
          <a:xfrm>
            <a:off x="1463135" y="1220874"/>
            <a:ext cx="9854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Room Temp.</a:t>
            </a:r>
            <a:endParaRPr kumimoji="1" lang="ja-JP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4" name="直線矢印コネクタ 153">
            <a:extLst>
              <a:ext uri="{FF2B5EF4-FFF2-40B4-BE49-F238E27FC236}">
                <a16:creationId xmlns:a16="http://schemas.microsoft.com/office/drawing/2014/main" id="{22C31B0C-4496-6685-DEDD-FF0D94ED1CDF}"/>
              </a:ext>
            </a:extLst>
          </p:cNvPr>
          <p:cNvCxnSpPr/>
          <p:nvPr/>
        </p:nvCxnSpPr>
        <p:spPr>
          <a:xfrm>
            <a:off x="2042663" y="1482638"/>
            <a:ext cx="71189" cy="373809"/>
          </a:xfrm>
          <a:prstGeom prst="straightConnector1">
            <a:avLst/>
          </a:prstGeom>
          <a:ln w="31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5" name="直線矢印コネクタ 154">
            <a:extLst>
              <a:ext uri="{FF2B5EF4-FFF2-40B4-BE49-F238E27FC236}">
                <a16:creationId xmlns:a16="http://schemas.microsoft.com/office/drawing/2014/main" id="{2D855163-CB92-3A5C-8C86-73362990F246}"/>
              </a:ext>
            </a:extLst>
          </p:cNvPr>
          <p:cNvCxnSpPr/>
          <p:nvPr/>
        </p:nvCxnSpPr>
        <p:spPr>
          <a:xfrm flipH="1">
            <a:off x="3126882" y="1336625"/>
            <a:ext cx="215932" cy="616328"/>
          </a:xfrm>
          <a:prstGeom prst="straightConnector1">
            <a:avLst/>
          </a:prstGeom>
          <a:ln w="3175"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6" name="正方形/長方形 155">
            <a:extLst>
              <a:ext uri="{FF2B5EF4-FFF2-40B4-BE49-F238E27FC236}">
                <a16:creationId xmlns:a16="http://schemas.microsoft.com/office/drawing/2014/main" id="{5B47BCA1-C275-C8AC-FBFE-68790EB519BC}"/>
              </a:ext>
            </a:extLst>
          </p:cNvPr>
          <p:cNvSpPr/>
          <p:nvPr/>
        </p:nvSpPr>
        <p:spPr>
          <a:xfrm>
            <a:off x="3096679" y="1070673"/>
            <a:ext cx="6719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Support</a:t>
            </a:r>
            <a:endParaRPr lang="ja-JP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7" name="正方形/長方形 156">
            <a:extLst>
              <a:ext uri="{FF2B5EF4-FFF2-40B4-BE49-F238E27FC236}">
                <a16:creationId xmlns:a16="http://schemas.microsoft.com/office/drawing/2014/main" id="{108EC2F4-9D80-64AC-01ED-45AC3CDF30D6}"/>
              </a:ext>
            </a:extLst>
          </p:cNvPr>
          <p:cNvSpPr/>
          <p:nvPr/>
        </p:nvSpPr>
        <p:spPr>
          <a:xfrm>
            <a:off x="8594087" y="1867214"/>
            <a:ext cx="291088" cy="306522"/>
          </a:xfrm>
          <a:prstGeom prst="rect">
            <a:avLst/>
          </a:prstGeom>
          <a:solidFill>
            <a:schemeClr val="bg2">
              <a:lumMod val="9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8" name="正方形/長方形 157">
            <a:extLst>
              <a:ext uri="{FF2B5EF4-FFF2-40B4-BE49-F238E27FC236}">
                <a16:creationId xmlns:a16="http://schemas.microsoft.com/office/drawing/2014/main" id="{FF8E91D1-E2F6-7791-660B-1EFAE4F5EBAD}"/>
              </a:ext>
            </a:extLst>
          </p:cNvPr>
          <p:cNvSpPr/>
          <p:nvPr/>
        </p:nvSpPr>
        <p:spPr>
          <a:xfrm>
            <a:off x="7095241" y="1862978"/>
            <a:ext cx="291088" cy="306522"/>
          </a:xfrm>
          <a:prstGeom prst="rect">
            <a:avLst/>
          </a:prstGeom>
          <a:solidFill>
            <a:schemeClr val="bg2">
              <a:lumMod val="9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9" name="正方形/長方形 158">
            <a:extLst>
              <a:ext uri="{FF2B5EF4-FFF2-40B4-BE49-F238E27FC236}">
                <a16:creationId xmlns:a16="http://schemas.microsoft.com/office/drawing/2014/main" id="{669078A6-7618-02BF-853A-755B9849A8AD}"/>
              </a:ext>
            </a:extLst>
          </p:cNvPr>
          <p:cNvSpPr/>
          <p:nvPr/>
        </p:nvSpPr>
        <p:spPr>
          <a:xfrm>
            <a:off x="6272552" y="2160992"/>
            <a:ext cx="3422486" cy="19262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0" name="正方形/長方形 159">
            <a:extLst>
              <a:ext uri="{FF2B5EF4-FFF2-40B4-BE49-F238E27FC236}">
                <a16:creationId xmlns:a16="http://schemas.microsoft.com/office/drawing/2014/main" id="{747843EC-1CB2-E959-C0D2-B0F36C9B6F10}"/>
              </a:ext>
            </a:extLst>
          </p:cNvPr>
          <p:cNvSpPr/>
          <p:nvPr/>
        </p:nvSpPr>
        <p:spPr>
          <a:xfrm>
            <a:off x="6290948" y="2073533"/>
            <a:ext cx="695353" cy="60357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61" name="グループ化 160">
            <a:extLst>
              <a:ext uri="{FF2B5EF4-FFF2-40B4-BE49-F238E27FC236}">
                <a16:creationId xmlns:a16="http://schemas.microsoft.com/office/drawing/2014/main" id="{7ECB41C7-BC04-D8C0-7C73-BAEDC078147A}"/>
              </a:ext>
            </a:extLst>
          </p:cNvPr>
          <p:cNvGrpSpPr/>
          <p:nvPr/>
        </p:nvGrpSpPr>
        <p:grpSpPr>
          <a:xfrm>
            <a:off x="6272553" y="2421696"/>
            <a:ext cx="735697" cy="194612"/>
            <a:chOff x="4562972" y="296652"/>
            <a:chExt cx="871683" cy="271689"/>
          </a:xfrm>
        </p:grpSpPr>
        <p:sp>
          <p:nvSpPr>
            <p:cNvPr id="162" name="正方形/長方形 161">
              <a:extLst>
                <a:ext uri="{FF2B5EF4-FFF2-40B4-BE49-F238E27FC236}">
                  <a16:creationId xmlns:a16="http://schemas.microsoft.com/office/drawing/2014/main" id="{EF519567-5E94-3E72-97EE-207D782B0D93}"/>
                </a:ext>
              </a:extLst>
            </p:cNvPr>
            <p:cNvSpPr/>
            <p:nvPr/>
          </p:nvSpPr>
          <p:spPr>
            <a:xfrm>
              <a:off x="5326643" y="365493"/>
              <a:ext cx="108012" cy="136509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3" name="正方形/長方形 162">
              <a:extLst>
                <a:ext uri="{FF2B5EF4-FFF2-40B4-BE49-F238E27FC236}">
                  <a16:creationId xmlns:a16="http://schemas.microsoft.com/office/drawing/2014/main" id="{6D1E15C3-D79A-E015-0DEB-61382AC6D14D}"/>
                </a:ext>
              </a:extLst>
            </p:cNvPr>
            <p:cNvSpPr/>
            <p:nvPr/>
          </p:nvSpPr>
          <p:spPr>
            <a:xfrm>
              <a:off x="4562972" y="364241"/>
              <a:ext cx="108012" cy="136509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4" name="円/楕円 28">
              <a:extLst>
                <a:ext uri="{FF2B5EF4-FFF2-40B4-BE49-F238E27FC236}">
                  <a16:creationId xmlns:a16="http://schemas.microsoft.com/office/drawing/2014/main" id="{6FA64C84-5590-85D9-6018-4A4916DC2E95}"/>
                </a:ext>
              </a:extLst>
            </p:cNvPr>
            <p:cNvSpPr/>
            <p:nvPr/>
          </p:nvSpPr>
          <p:spPr>
            <a:xfrm>
              <a:off x="4661634" y="296652"/>
              <a:ext cx="77683" cy="27168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5" name="円/楕円 29">
              <a:extLst>
                <a:ext uri="{FF2B5EF4-FFF2-40B4-BE49-F238E27FC236}">
                  <a16:creationId xmlns:a16="http://schemas.microsoft.com/office/drawing/2014/main" id="{C9CA8A1E-B6D3-F239-32B8-759667A54099}"/>
                </a:ext>
              </a:extLst>
            </p:cNvPr>
            <p:cNvSpPr/>
            <p:nvPr/>
          </p:nvSpPr>
          <p:spPr>
            <a:xfrm>
              <a:off x="4733642" y="296652"/>
              <a:ext cx="77683" cy="27168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6" name="円/楕円 30">
              <a:extLst>
                <a:ext uri="{FF2B5EF4-FFF2-40B4-BE49-F238E27FC236}">
                  <a16:creationId xmlns:a16="http://schemas.microsoft.com/office/drawing/2014/main" id="{79E67823-D249-8FB0-4950-2812F6BBF0B2}"/>
                </a:ext>
              </a:extLst>
            </p:cNvPr>
            <p:cNvSpPr/>
            <p:nvPr/>
          </p:nvSpPr>
          <p:spPr>
            <a:xfrm>
              <a:off x="4807843" y="296652"/>
              <a:ext cx="77683" cy="27168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7" name="円/楕円 31">
              <a:extLst>
                <a:ext uri="{FF2B5EF4-FFF2-40B4-BE49-F238E27FC236}">
                  <a16:creationId xmlns:a16="http://schemas.microsoft.com/office/drawing/2014/main" id="{4E5CD664-1AA4-FFD2-8399-8E87A5ED61E3}"/>
                </a:ext>
              </a:extLst>
            </p:cNvPr>
            <p:cNvSpPr/>
            <p:nvPr/>
          </p:nvSpPr>
          <p:spPr>
            <a:xfrm>
              <a:off x="4879851" y="296652"/>
              <a:ext cx="77683" cy="27168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8" name="円/楕円 32">
              <a:extLst>
                <a:ext uri="{FF2B5EF4-FFF2-40B4-BE49-F238E27FC236}">
                  <a16:creationId xmlns:a16="http://schemas.microsoft.com/office/drawing/2014/main" id="{AB1DBDAD-8264-DFB4-AC20-EE9ACD6322C0}"/>
                </a:ext>
              </a:extLst>
            </p:cNvPr>
            <p:cNvSpPr/>
            <p:nvPr/>
          </p:nvSpPr>
          <p:spPr>
            <a:xfrm>
              <a:off x="4957534" y="296652"/>
              <a:ext cx="77683" cy="27168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9" name="円/楕円 33">
              <a:extLst>
                <a:ext uri="{FF2B5EF4-FFF2-40B4-BE49-F238E27FC236}">
                  <a16:creationId xmlns:a16="http://schemas.microsoft.com/office/drawing/2014/main" id="{07079357-DA5C-5D16-B0A4-2C911FF462C1}"/>
                </a:ext>
              </a:extLst>
            </p:cNvPr>
            <p:cNvSpPr/>
            <p:nvPr/>
          </p:nvSpPr>
          <p:spPr>
            <a:xfrm>
              <a:off x="5029542" y="296652"/>
              <a:ext cx="77683" cy="27168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0" name="円/楕円 34">
              <a:extLst>
                <a:ext uri="{FF2B5EF4-FFF2-40B4-BE49-F238E27FC236}">
                  <a16:creationId xmlns:a16="http://schemas.microsoft.com/office/drawing/2014/main" id="{E9883C07-5C10-A07E-4D99-8B761FCAC37C}"/>
                </a:ext>
              </a:extLst>
            </p:cNvPr>
            <p:cNvSpPr/>
            <p:nvPr/>
          </p:nvSpPr>
          <p:spPr>
            <a:xfrm>
              <a:off x="5107301" y="296652"/>
              <a:ext cx="77683" cy="27168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1" name="円/楕円 35">
              <a:extLst>
                <a:ext uri="{FF2B5EF4-FFF2-40B4-BE49-F238E27FC236}">
                  <a16:creationId xmlns:a16="http://schemas.microsoft.com/office/drawing/2014/main" id="{A87C636C-3A12-5818-4727-75479FD0EE60}"/>
                </a:ext>
              </a:extLst>
            </p:cNvPr>
            <p:cNvSpPr/>
            <p:nvPr/>
          </p:nvSpPr>
          <p:spPr>
            <a:xfrm>
              <a:off x="5179309" y="296652"/>
              <a:ext cx="77683" cy="27168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2" name="円/楕円 36">
              <a:extLst>
                <a:ext uri="{FF2B5EF4-FFF2-40B4-BE49-F238E27FC236}">
                  <a16:creationId xmlns:a16="http://schemas.microsoft.com/office/drawing/2014/main" id="{AF61554F-483E-D23E-95E5-111798142703}"/>
                </a:ext>
              </a:extLst>
            </p:cNvPr>
            <p:cNvSpPr/>
            <p:nvPr/>
          </p:nvSpPr>
          <p:spPr>
            <a:xfrm>
              <a:off x="5252518" y="296652"/>
              <a:ext cx="77683" cy="27168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73" name="グループ化 172">
            <a:extLst>
              <a:ext uri="{FF2B5EF4-FFF2-40B4-BE49-F238E27FC236}">
                <a16:creationId xmlns:a16="http://schemas.microsoft.com/office/drawing/2014/main" id="{A117DD4C-2BFE-6EAF-4466-4FB37C599252}"/>
              </a:ext>
            </a:extLst>
          </p:cNvPr>
          <p:cNvGrpSpPr/>
          <p:nvPr/>
        </p:nvGrpSpPr>
        <p:grpSpPr>
          <a:xfrm>
            <a:off x="7169532" y="2423450"/>
            <a:ext cx="735697" cy="194612"/>
            <a:chOff x="4562972" y="296652"/>
            <a:chExt cx="871683" cy="271689"/>
          </a:xfrm>
        </p:grpSpPr>
        <p:sp>
          <p:nvSpPr>
            <p:cNvPr id="174" name="正方形/長方形 173">
              <a:extLst>
                <a:ext uri="{FF2B5EF4-FFF2-40B4-BE49-F238E27FC236}">
                  <a16:creationId xmlns:a16="http://schemas.microsoft.com/office/drawing/2014/main" id="{27DB9789-49BE-BB7C-4964-C3BB0C66446E}"/>
                </a:ext>
              </a:extLst>
            </p:cNvPr>
            <p:cNvSpPr/>
            <p:nvPr/>
          </p:nvSpPr>
          <p:spPr>
            <a:xfrm>
              <a:off x="5326643" y="365493"/>
              <a:ext cx="108012" cy="136509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5" name="正方形/長方形 174">
              <a:extLst>
                <a:ext uri="{FF2B5EF4-FFF2-40B4-BE49-F238E27FC236}">
                  <a16:creationId xmlns:a16="http://schemas.microsoft.com/office/drawing/2014/main" id="{E2FFCB50-CD56-6411-4EDE-6D93E5F73921}"/>
                </a:ext>
              </a:extLst>
            </p:cNvPr>
            <p:cNvSpPr/>
            <p:nvPr/>
          </p:nvSpPr>
          <p:spPr>
            <a:xfrm>
              <a:off x="4562972" y="364241"/>
              <a:ext cx="108012" cy="136509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6" name="円/楕円 40">
              <a:extLst>
                <a:ext uri="{FF2B5EF4-FFF2-40B4-BE49-F238E27FC236}">
                  <a16:creationId xmlns:a16="http://schemas.microsoft.com/office/drawing/2014/main" id="{1ED2B0B4-5D0C-6C1B-5EF1-68D5E120FA99}"/>
                </a:ext>
              </a:extLst>
            </p:cNvPr>
            <p:cNvSpPr/>
            <p:nvPr/>
          </p:nvSpPr>
          <p:spPr>
            <a:xfrm>
              <a:off x="4661634" y="296652"/>
              <a:ext cx="77683" cy="27168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7" name="円/楕円 41">
              <a:extLst>
                <a:ext uri="{FF2B5EF4-FFF2-40B4-BE49-F238E27FC236}">
                  <a16:creationId xmlns:a16="http://schemas.microsoft.com/office/drawing/2014/main" id="{B1DBE6BD-9541-83BB-569E-902CD3D630D9}"/>
                </a:ext>
              </a:extLst>
            </p:cNvPr>
            <p:cNvSpPr/>
            <p:nvPr/>
          </p:nvSpPr>
          <p:spPr>
            <a:xfrm>
              <a:off x="4733642" y="296652"/>
              <a:ext cx="77683" cy="27168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8" name="円/楕円 42">
              <a:extLst>
                <a:ext uri="{FF2B5EF4-FFF2-40B4-BE49-F238E27FC236}">
                  <a16:creationId xmlns:a16="http://schemas.microsoft.com/office/drawing/2014/main" id="{366EE4E6-F83F-1480-C702-D20E5132AC27}"/>
                </a:ext>
              </a:extLst>
            </p:cNvPr>
            <p:cNvSpPr/>
            <p:nvPr/>
          </p:nvSpPr>
          <p:spPr>
            <a:xfrm>
              <a:off x="4807843" y="296652"/>
              <a:ext cx="77683" cy="27168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9" name="円/楕円 43">
              <a:extLst>
                <a:ext uri="{FF2B5EF4-FFF2-40B4-BE49-F238E27FC236}">
                  <a16:creationId xmlns:a16="http://schemas.microsoft.com/office/drawing/2014/main" id="{29E8D57A-BC18-EDF3-E76B-A32A86DA0BF4}"/>
                </a:ext>
              </a:extLst>
            </p:cNvPr>
            <p:cNvSpPr/>
            <p:nvPr/>
          </p:nvSpPr>
          <p:spPr>
            <a:xfrm>
              <a:off x="4879851" y="296652"/>
              <a:ext cx="77683" cy="27168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0" name="円/楕円 44">
              <a:extLst>
                <a:ext uri="{FF2B5EF4-FFF2-40B4-BE49-F238E27FC236}">
                  <a16:creationId xmlns:a16="http://schemas.microsoft.com/office/drawing/2014/main" id="{3E5CBF8B-9BCA-EEBE-D21D-4C8A351EF3CE}"/>
                </a:ext>
              </a:extLst>
            </p:cNvPr>
            <p:cNvSpPr/>
            <p:nvPr/>
          </p:nvSpPr>
          <p:spPr>
            <a:xfrm>
              <a:off x="4957534" y="296652"/>
              <a:ext cx="77683" cy="27168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1" name="円/楕円 45">
              <a:extLst>
                <a:ext uri="{FF2B5EF4-FFF2-40B4-BE49-F238E27FC236}">
                  <a16:creationId xmlns:a16="http://schemas.microsoft.com/office/drawing/2014/main" id="{86FA4097-4C8F-E7B8-689C-22D51800148D}"/>
                </a:ext>
              </a:extLst>
            </p:cNvPr>
            <p:cNvSpPr/>
            <p:nvPr/>
          </p:nvSpPr>
          <p:spPr>
            <a:xfrm>
              <a:off x="5029542" y="296652"/>
              <a:ext cx="77683" cy="27168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2" name="円/楕円 46">
              <a:extLst>
                <a:ext uri="{FF2B5EF4-FFF2-40B4-BE49-F238E27FC236}">
                  <a16:creationId xmlns:a16="http://schemas.microsoft.com/office/drawing/2014/main" id="{D7677B3B-9933-0F87-7196-4DA687FBFD5C}"/>
                </a:ext>
              </a:extLst>
            </p:cNvPr>
            <p:cNvSpPr/>
            <p:nvPr/>
          </p:nvSpPr>
          <p:spPr>
            <a:xfrm>
              <a:off x="5107301" y="296652"/>
              <a:ext cx="77683" cy="27168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3" name="円/楕円 47">
              <a:extLst>
                <a:ext uri="{FF2B5EF4-FFF2-40B4-BE49-F238E27FC236}">
                  <a16:creationId xmlns:a16="http://schemas.microsoft.com/office/drawing/2014/main" id="{61A3CE81-C2F4-359C-EC4D-F4B5FDF058FB}"/>
                </a:ext>
              </a:extLst>
            </p:cNvPr>
            <p:cNvSpPr/>
            <p:nvPr/>
          </p:nvSpPr>
          <p:spPr>
            <a:xfrm>
              <a:off x="5179309" y="296652"/>
              <a:ext cx="77683" cy="27168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4" name="円/楕円 48">
              <a:extLst>
                <a:ext uri="{FF2B5EF4-FFF2-40B4-BE49-F238E27FC236}">
                  <a16:creationId xmlns:a16="http://schemas.microsoft.com/office/drawing/2014/main" id="{359C3F00-A3F1-0EF9-2351-3774B744D23B}"/>
                </a:ext>
              </a:extLst>
            </p:cNvPr>
            <p:cNvSpPr/>
            <p:nvPr/>
          </p:nvSpPr>
          <p:spPr>
            <a:xfrm>
              <a:off x="5252518" y="296652"/>
              <a:ext cx="77683" cy="27168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85" name="グループ化 184">
            <a:extLst>
              <a:ext uri="{FF2B5EF4-FFF2-40B4-BE49-F238E27FC236}">
                <a16:creationId xmlns:a16="http://schemas.microsoft.com/office/drawing/2014/main" id="{54518DBC-5F8E-4388-87A8-9162FB55C9E8}"/>
              </a:ext>
            </a:extLst>
          </p:cNvPr>
          <p:cNvGrpSpPr/>
          <p:nvPr/>
        </p:nvGrpSpPr>
        <p:grpSpPr>
          <a:xfrm>
            <a:off x="8062357" y="2424245"/>
            <a:ext cx="735697" cy="194612"/>
            <a:chOff x="4562972" y="296652"/>
            <a:chExt cx="871683" cy="271689"/>
          </a:xfrm>
        </p:grpSpPr>
        <p:sp>
          <p:nvSpPr>
            <p:cNvPr id="186" name="正方形/長方形 185">
              <a:extLst>
                <a:ext uri="{FF2B5EF4-FFF2-40B4-BE49-F238E27FC236}">
                  <a16:creationId xmlns:a16="http://schemas.microsoft.com/office/drawing/2014/main" id="{E2BACEE3-171D-65C7-20A9-6EA30C8447B5}"/>
                </a:ext>
              </a:extLst>
            </p:cNvPr>
            <p:cNvSpPr/>
            <p:nvPr/>
          </p:nvSpPr>
          <p:spPr>
            <a:xfrm>
              <a:off x="5326643" y="365493"/>
              <a:ext cx="108012" cy="136509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7" name="正方形/長方形 186">
              <a:extLst>
                <a:ext uri="{FF2B5EF4-FFF2-40B4-BE49-F238E27FC236}">
                  <a16:creationId xmlns:a16="http://schemas.microsoft.com/office/drawing/2014/main" id="{FB3320B9-E787-AF9C-5DB6-9938B74EC736}"/>
                </a:ext>
              </a:extLst>
            </p:cNvPr>
            <p:cNvSpPr/>
            <p:nvPr/>
          </p:nvSpPr>
          <p:spPr>
            <a:xfrm>
              <a:off x="4562972" y="364241"/>
              <a:ext cx="108012" cy="136509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8" name="円/楕円 52">
              <a:extLst>
                <a:ext uri="{FF2B5EF4-FFF2-40B4-BE49-F238E27FC236}">
                  <a16:creationId xmlns:a16="http://schemas.microsoft.com/office/drawing/2014/main" id="{600DF600-1937-997C-1FF6-C174A63FE750}"/>
                </a:ext>
              </a:extLst>
            </p:cNvPr>
            <p:cNvSpPr/>
            <p:nvPr/>
          </p:nvSpPr>
          <p:spPr>
            <a:xfrm>
              <a:off x="4661634" y="296652"/>
              <a:ext cx="77683" cy="27168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9" name="円/楕円 53">
              <a:extLst>
                <a:ext uri="{FF2B5EF4-FFF2-40B4-BE49-F238E27FC236}">
                  <a16:creationId xmlns:a16="http://schemas.microsoft.com/office/drawing/2014/main" id="{CF45E2D3-59FD-8934-F8E7-53AB6E13820D}"/>
                </a:ext>
              </a:extLst>
            </p:cNvPr>
            <p:cNvSpPr/>
            <p:nvPr/>
          </p:nvSpPr>
          <p:spPr>
            <a:xfrm>
              <a:off x="4733642" y="296652"/>
              <a:ext cx="77683" cy="27168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0" name="円/楕円 54">
              <a:extLst>
                <a:ext uri="{FF2B5EF4-FFF2-40B4-BE49-F238E27FC236}">
                  <a16:creationId xmlns:a16="http://schemas.microsoft.com/office/drawing/2014/main" id="{A2CD3D25-8D00-4526-DB71-7A4FE01721C6}"/>
                </a:ext>
              </a:extLst>
            </p:cNvPr>
            <p:cNvSpPr/>
            <p:nvPr/>
          </p:nvSpPr>
          <p:spPr>
            <a:xfrm>
              <a:off x="4807843" y="296652"/>
              <a:ext cx="77683" cy="27168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1" name="円/楕円 55">
              <a:extLst>
                <a:ext uri="{FF2B5EF4-FFF2-40B4-BE49-F238E27FC236}">
                  <a16:creationId xmlns:a16="http://schemas.microsoft.com/office/drawing/2014/main" id="{F16213D9-2A57-41FF-548C-745235A50798}"/>
                </a:ext>
              </a:extLst>
            </p:cNvPr>
            <p:cNvSpPr/>
            <p:nvPr/>
          </p:nvSpPr>
          <p:spPr>
            <a:xfrm>
              <a:off x="4879851" y="296652"/>
              <a:ext cx="77683" cy="27168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2" name="円/楕円 56">
              <a:extLst>
                <a:ext uri="{FF2B5EF4-FFF2-40B4-BE49-F238E27FC236}">
                  <a16:creationId xmlns:a16="http://schemas.microsoft.com/office/drawing/2014/main" id="{45743E9A-9E8B-A4FF-AAFF-65568389657C}"/>
                </a:ext>
              </a:extLst>
            </p:cNvPr>
            <p:cNvSpPr/>
            <p:nvPr/>
          </p:nvSpPr>
          <p:spPr>
            <a:xfrm>
              <a:off x="4957534" y="296652"/>
              <a:ext cx="77683" cy="27168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3" name="円/楕円 57">
              <a:extLst>
                <a:ext uri="{FF2B5EF4-FFF2-40B4-BE49-F238E27FC236}">
                  <a16:creationId xmlns:a16="http://schemas.microsoft.com/office/drawing/2014/main" id="{740D02DC-0404-B406-9BB2-3E0E32BBFDA4}"/>
                </a:ext>
              </a:extLst>
            </p:cNvPr>
            <p:cNvSpPr/>
            <p:nvPr/>
          </p:nvSpPr>
          <p:spPr>
            <a:xfrm>
              <a:off x="5029542" y="296652"/>
              <a:ext cx="77683" cy="27168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4" name="円/楕円 58">
              <a:extLst>
                <a:ext uri="{FF2B5EF4-FFF2-40B4-BE49-F238E27FC236}">
                  <a16:creationId xmlns:a16="http://schemas.microsoft.com/office/drawing/2014/main" id="{E8843A8C-46D3-47B0-772E-1DDE39AED0A0}"/>
                </a:ext>
              </a:extLst>
            </p:cNvPr>
            <p:cNvSpPr/>
            <p:nvPr/>
          </p:nvSpPr>
          <p:spPr>
            <a:xfrm>
              <a:off x="5107301" y="296652"/>
              <a:ext cx="77683" cy="27168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5" name="円/楕円 59">
              <a:extLst>
                <a:ext uri="{FF2B5EF4-FFF2-40B4-BE49-F238E27FC236}">
                  <a16:creationId xmlns:a16="http://schemas.microsoft.com/office/drawing/2014/main" id="{17EFFBAB-0E26-BCFB-8E9C-37080771D384}"/>
                </a:ext>
              </a:extLst>
            </p:cNvPr>
            <p:cNvSpPr/>
            <p:nvPr/>
          </p:nvSpPr>
          <p:spPr>
            <a:xfrm>
              <a:off x="5179309" y="296652"/>
              <a:ext cx="77683" cy="27168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6" name="円/楕円 60">
              <a:extLst>
                <a:ext uri="{FF2B5EF4-FFF2-40B4-BE49-F238E27FC236}">
                  <a16:creationId xmlns:a16="http://schemas.microsoft.com/office/drawing/2014/main" id="{6F66714B-974E-7E6D-C6D4-79F517F0BDDC}"/>
                </a:ext>
              </a:extLst>
            </p:cNvPr>
            <p:cNvSpPr/>
            <p:nvPr/>
          </p:nvSpPr>
          <p:spPr>
            <a:xfrm>
              <a:off x="5252518" y="296652"/>
              <a:ext cx="77683" cy="27168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97" name="グループ化 196">
            <a:extLst>
              <a:ext uri="{FF2B5EF4-FFF2-40B4-BE49-F238E27FC236}">
                <a16:creationId xmlns:a16="http://schemas.microsoft.com/office/drawing/2014/main" id="{F47AD65E-58F4-0E5F-7D3D-04028606092F}"/>
              </a:ext>
            </a:extLst>
          </p:cNvPr>
          <p:cNvGrpSpPr/>
          <p:nvPr/>
        </p:nvGrpSpPr>
        <p:grpSpPr>
          <a:xfrm>
            <a:off x="8959342" y="2425201"/>
            <a:ext cx="735697" cy="194612"/>
            <a:chOff x="4562972" y="296652"/>
            <a:chExt cx="871683" cy="271689"/>
          </a:xfrm>
        </p:grpSpPr>
        <p:sp>
          <p:nvSpPr>
            <p:cNvPr id="198" name="正方形/長方形 197">
              <a:extLst>
                <a:ext uri="{FF2B5EF4-FFF2-40B4-BE49-F238E27FC236}">
                  <a16:creationId xmlns:a16="http://schemas.microsoft.com/office/drawing/2014/main" id="{FA32C532-D313-4A2B-5E1F-766AA49C2E4B}"/>
                </a:ext>
              </a:extLst>
            </p:cNvPr>
            <p:cNvSpPr/>
            <p:nvPr/>
          </p:nvSpPr>
          <p:spPr>
            <a:xfrm>
              <a:off x="5326643" y="365493"/>
              <a:ext cx="108012" cy="136509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9" name="正方形/長方形 198">
              <a:extLst>
                <a:ext uri="{FF2B5EF4-FFF2-40B4-BE49-F238E27FC236}">
                  <a16:creationId xmlns:a16="http://schemas.microsoft.com/office/drawing/2014/main" id="{DF2CB17C-BCD1-2094-2031-147E74B496CD}"/>
                </a:ext>
              </a:extLst>
            </p:cNvPr>
            <p:cNvSpPr/>
            <p:nvPr/>
          </p:nvSpPr>
          <p:spPr>
            <a:xfrm>
              <a:off x="4562972" y="364241"/>
              <a:ext cx="108012" cy="136509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0" name="円/楕円 64">
              <a:extLst>
                <a:ext uri="{FF2B5EF4-FFF2-40B4-BE49-F238E27FC236}">
                  <a16:creationId xmlns:a16="http://schemas.microsoft.com/office/drawing/2014/main" id="{7CE097A7-75FA-867A-3867-EA9A9CF1994F}"/>
                </a:ext>
              </a:extLst>
            </p:cNvPr>
            <p:cNvSpPr/>
            <p:nvPr/>
          </p:nvSpPr>
          <p:spPr>
            <a:xfrm>
              <a:off x="4661634" y="296652"/>
              <a:ext cx="77683" cy="27168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1" name="円/楕円 65">
              <a:extLst>
                <a:ext uri="{FF2B5EF4-FFF2-40B4-BE49-F238E27FC236}">
                  <a16:creationId xmlns:a16="http://schemas.microsoft.com/office/drawing/2014/main" id="{17CF3F8D-2FFA-2D44-233F-0199BA94856F}"/>
                </a:ext>
              </a:extLst>
            </p:cNvPr>
            <p:cNvSpPr/>
            <p:nvPr/>
          </p:nvSpPr>
          <p:spPr>
            <a:xfrm>
              <a:off x="4733642" y="296652"/>
              <a:ext cx="77683" cy="27168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2" name="円/楕円 66">
              <a:extLst>
                <a:ext uri="{FF2B5EF4-FFF2-40B4-BE49-F238E27FC236}">
                  <a16:creationId xmlns:a16="http://schemas.microsoft.com/office/drawing/2014/main" id="{5B1CD534-DEEE-05E8-B360-F78DA4654335}"/>
                </a:ext>
              </a:extLst>
            </p:cNvPr>
            <p:cNvSpPr/>
            <p:nvPr/>
          </p:nvSpPr>
          <p:spPr>
            <a:xfrm>
              <a:off x="4807843" y="296652"/>
              <a:ext cx="77683" cy="27168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3" name="円/楕円 67">
              <a:extLst>
                <a:ext uri="{FF2B5EF4-FFF2-40B4-BE49-F238E27FC236}">
                  <a16:creationId xmlns:a16="http://schemas.microsoft.com/office/drawing/2014/main" id="{4E6B4B59-32F3-2FE9-2272-482FD9073A7B}"/>
                </a:ext>
              </a:extLst>
            </p:cNvPr>
            <p:cNvSpPr/>
            <p:nvPr/>
          </p:nvSpPr>
          <p:spPr>
            <a:xfrm>
              <a:off x="4879851" y="296652"/>
              <a:ext cx="77683" cy="27168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4" name="円/楕円 68">
              <a:extLst>
                <a:ext uri="{FF2B5EF4-FFF2-40B4-BE49-F238E27FC236}">
                  <a16:creationId xmlns:a16="http://schemas.microsoft.com/office/drawing/2014/main" id="{81133AC0-1033-F06C-C707-67B0874D3C3C}"/>
                </a:ext>
              </a:extLst>
            </p:cNvPr>
            <p:cNvSpPr/>
            <p:nvPr/>
          </p:nvSpPr>
          <p:spPr>
            <a:xfrm>
              <a:off x="4957534" y="296652"/>
              <a:ext cx="77683" cy="27168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5" name="円/楕円 69">
              <a:extLst>
                <a:ext uri="{FF2B5EF4-FFF2-40B4-BE49-F238E27FC236}">
                  <a16:creationId xmlns:a16="http://schemas.microsoft.com/office/drawing/2014/main" id="{C9496D78-60E1-361E-B169-B5A4B37C7EA8}"/>
                </a:ext>
              </a:extLst>
            </p:cNvPr>
            <p:cNvSpPr/>
            <p:nvPr/>
          </p:nvSpPr>
          <p:spPr>
            <a:xfrm>
              <a:off x="5029542" y="296652"/>
              <a:ext cx="77683" cy="27168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6" name="円/楕円 70">
              <a:extLst>
                <a:ext uri="{FF2B5EF4-FFF2-40B4-BE49-F238E27FC236}">
                  <a16:creationId xmlns:a16="http://schemas.microsoft.com/office/drawing/2014/main" id="{FE481687-7F92-5CD8-FA6A-D46BBBDBE24A}"/>
                </a:ext>
              </a:extLst>
            </p:cNvPr>
            <p:cNvSpPr/>
            <p:nvPr/>
          </p:nvSpPr>
          <p:spPr>
            <a:xfrm>
              <a:off x="5107301" y="296652"/>
              <a:ext cx="77683" cy="27168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7" name="円/楕円 71">
              <a:extLst>
                <a:ext uri="{FF2B5EF4-FFF2-40B4-BE49-F238E27FC236}">
                  <a16:creationId xmlns:a16="http://schemas.microsoft.com/office/drawing/2014/main" id="{308540CE-1343-9530-DAA1-0D7AA7E339B6}"/>
                </a:ext>
              </a:extLst>
            </p:cNvPr>
            <p:cNvSpPr/>
            <p:nvPr/>
          </p:nvSpPr>
          <p:spPr>
            <a:xfrm>
              <a:off x="5179309" y="296652"/>
              <a:ext cx="77683" cy="27168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8" name="円/楕円 72">
              <a:extLst>
                <a:ext uri="{FF2B5EF4-FFF2-40B4-BE49-F238E27FC236}">
                  <a16:creationId xmlns:a16="http://schemas.microsoft.com/office/drawing/2014/main" id="{8CEB9352-C54A-AB0C-060D-D46F49805835}"/>
                </a:ext>
              </a:extLst>
            </p:cNvPr>
            <p:cNvSpPr/>
            <p:nvPr/>
          </p:nvSpPr>
          <p:spPr>
            <a:xfrm>
              <a:off x="5252518" y="296652"/>
              <a:ext cx="77683" cy="27168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09" name="正方形/長方形 208">
            <a:extLst>
              <a:ext uri="{FF2B5EF4-FFF2-40B4-BE49-F238E27FC236}">
                <a16:creationId xmlns:a16="http://schemas.microsoft.com/office/drawing/2014/main" id="{CE339605-99D7-5170-DD30-4C9409720F31}"/>
              </a:ext>
            </a:extLst>
          </p:cNvPr>
          <p:cNvSpPr/>
          <p:nvPr/>
        </p:nvSpPr>
        <p:spPr>
          <a:xfrm>
            <a:off x="6303205" y="2567074"/>
            <a:ext cx="38587" cy="2114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0" name="正方形/長方形 209">
            <a:extLst>
              <a:ext uri="{FF2B5EF4-FFF2-40B4-BE49-F238E27FC236}">
                <a16:creationId xmlns:a16="http://schemas.microsoft.com/office/drawing/2014/main" id="{EB0F6716-671F-E614-FAC5-275019EA3F78}"/>
              </a:ext>
            </a:extLst>
          </p:cNvPr>
          <p:cNvSpPr/>
          <p:nvPr/>
        </p:nvSpPr>
        <p:spPr>
          <a:xfrm>
            <a:off x="7195819" y="2567893"/>
            <a:ext cx="38587" cy="2114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1" name="正方形/長方形 210">
            <a:extLst>
              <a:ext uri="{FF2B5EF4-FFF2-40B4-BE49-F238E27FC236}">
                <a16:creationId xmlns:a16="http://schemas.microsoft.com/office/drawing/2014/main" id="{EFEF81D2-53B1-25AC-9982-58BAB6643FA2}"/>
              </a:ext>
            </a:extLst>
          </p:cNvPr>
          <p:cNvSpPr/>
          <p:nvPr/>
        </p:nvSpPr>
        <p:spPr>
          <a:xfrm>
            <a:off x="8096109" y="2565603"/>
            <a:ext cx="38587" cy="2114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2" name="正方形/長方形 211">
            <a:extLst>
              <a:ext uri="{FF2B5EF4-FFF2-40B4-BE49-F238E27FC236}">
                <a16:creationId xmlns:a16="http://schemas.microsoft.com/office/drawing/2014/main" id="{5B0DA98C-ACED-EDC1-26E5-9C85B7884670}"/>
              </a:ext>
            </a:extLst>
          </p:cNvPr>
          <p:cNvSpPr/>
          <p:nvPr/>
        </p:nvSpPr>
        <p:spPr>
          <a:xfrm>
            <a:off x="8985629" y="2571398"/>
            <a:ext cx="38587" cy="2114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3" name="正方形/長方形 212">
            <a:extLst>
              <a:ext uri="{FF2B5EF4-FFF2-40B4-BE49-F238E27FC236}">
                <a16:creationId xmlns:a16="http://schemas.microsoft.com/office/drawing/2014/main" id="{65CA2887-779A-57F4-D57E-2B177D665EEF}"/>
              </a:ext>
            </a:extLst>
          </p:cNvPr>
          <p:cNvSpPr/>
          <p:nvPr/>
        </p:nvSpPr>
        <p:spPr>
          <a:xfrm>
            <a:off x="7008249" y="2442407"/>
            <a:ext cx="157860" cy="1531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4" name="正方形/長方形 213">
            <a:extLst>
              <a:ext uri="{FF2B5EF4-FFF2-40B4-BE49-F238E27FC236}">
                <a16:creationId xmlns:a16="http://schemas.microsoft.com/office/drawing/2014/main" id="{3AD116AB-84A0-5C2B-2EB3-C3F11F5B2C35}"/>
              </a:ext>
            </a:extLst>
          </p:cNvPr>
          <p:cNvSpPr/>
          <p:nvPr/>
        </p:nvSpPr>
        <p:spPr>
          <a:xfrm>
            <a:off x="7905228" y="2442301"/>
            <a:ext cx="157860" cy="1531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5" name="正方形/長方形 214">
            <a:extLst>
              <a:ext uri="{FF2B5EF4-FFF2-40B4-BE49-F238E27FC236}">
                <a16:creationId xmlns:a16="http://schemas.microsoft.com/office/drawing/2014/main" id="{8A42CE18-AE78-5255-B2D0-63CA53547A65}"/>
              </a:ext>
            </a:extLst>
          </p:cNvPr>
          <p:cNvSpPr/>
          <p:nvPr/>
        </p:nvSpPr>
        <p:spPr>
          <a:xfrm>
            <a:off x="8803747" y="2445933"/>
            <a:ext cx="157860" cy="1531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6" name="正方形/長方形 215">
            <a:extLst>
              <a:ext uri="{FF2B5EF4-FFF2-40B4-BE49-F238E27FC236}">
                <a16:creationId xmlns:a16="http://schemas.microsoft.com/office/drawing/2014/main" id="{EDC56924-7FED-D253-BAC9-CB017B3A19F7}"/>
              </a:ext>
            </a:extLst>
          </p:cNvPr>
          <p:cNvSpPr/>
          <p:nvPr/>
        </p:nvSpPr>
        <p:spPr>
          <a:xfrm>
            <a:off x="6114566" y="2440649"/>
            <a:ext cx="157860" cy="1531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7" name="正方形/長方形 216">
            <a:extLst>
              <a:ext uri="{FF2B5EF4-FFF2-40B4-BE49-F238E27FC236}">
                <a16:creationId xmlns:a16="http://schemas.microsoft.com/office/drawing/2014/main" id="{1BD6B155-F509-AFB9-13E3-749B334B3B47}"/>
              </a:ext>
            </a:extLst>
          </p:cNvPr>
          <p:cNvSpPr/>
          <p:nvPr/>
        </p:nvSpPr>
        <p:spPr>
          <a:xfrm>
            <a:off x="9692799" y="2442791"/>
            <a:ext cx="157860" cy="1531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8" name="正方形/長方形 217">
            <a:extLst>
              <a:ext uri="{FF2B5EF4-FFF2-40B4-BE49-F238E27FC236}">
                <a16:creationId xmlns:a16="http://schemas.microsoft.com/office/drawing/2014/main" id="{694925CE-D70A-E832-DBF0-93E34695D32B}"/>
              </a:ext>
            </a:extLst>
          </p:cNvPr>
          <p:cNvSpPr/>
          <p:nvPr/>
        </p:nvSpPr>
        <p:spPr>
          <a:xfrm>
            <a:off x="6270547" y="2725498"/>
            <a:ext cx="102662" cy="2114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9" name="正方形/長方形 218">
            <a:extLst>
              <a:ext uri="{FF2B5EF4-FFF2-40B4-BE49-F238E27FC236}">
                <a16:creationId xmlns:a16="http://schemas.microsoft.com/office/drawing/2014/main" id="{9806C9EC-D534-5DC8-6836-47830A3D59F8}"/>
              </a:ext>
            </a:extLst>
          </p:cNvPr>
          <p:cNvSpPr/>
          <p:nvPr/>
        </p:nvSpPr>
        <p:spPr>
          <a:xfrm>
            <a:off x="7165096" y="2726317"/>
            <a:ext cx="102662" cy="2114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0" name="正方形/長方形 219">
            <a:extLst>
              <a:ext uri="{FF2B5EF4-FFF2-40B4-BE49-F238E27FC236}">
                <a16:creationId xmlns:a16="http://schemas.microsoft.com/office/drawing/2014/main" id="{492C188D-8954-7986-66E4-0B17BD4C94CC}"/>
              </a:ext>
            </a:extLst>
          </p:cNvPr>
          <p:cNvSpPr/>
          <p:nvPr/>
        </p:nvSpPr>
        <p:spPr>
          <a:xfrm>
            <a:off x="8073831" y="2712485"/>
            <a:ext cx="102662" cy="2114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1" name="正方形/長方形 220">
            <a:extLst>
              <a:ext uri="{FF2B5EF4-FFF2-40B4-BE49-F238E27FC236}">
                <a16:creationId xmlns:a16="http://schemas.microsoft.com/office/drawing/2014/main" id="{0C8AE887-59D7-475F-7693-274D06080DC3}"/>
              </a:ext>
            </a:extLst>
          </p:cNvPr>
          <p:cNvSpPr/>
          <p:nvPr/>
        </p:nvSpPr>
        <p:spPr>
          <a:xfrm>
            <a:off x="8951968" y="2722899"/>
            <a:ext cx="102662" cy="2114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2" name="正方形/長方形 221">
            <a:extLst>
              <a:ext uri="{FF2B5EF4-FFF2-40B4-BE49-F238E27FC236}">
                <a16:creationId xmlns:a16="http://schemas.microsoft.com/office/drawing/2014/main" id="{2B2B3CAA-B330-73A1-F1DF-23D3403BF04E}"/>
              </a:ext>
            </a:extLst>
          </p:cNvPr>
          <p:cNvSpPr/>
          <p:nvPr/>
        </p:nvSpPr>
        <p:spPr>
          <a:xfrm>
            <a:off x="5884890" y="2464333"/>
            <a:ext cx="227904" cy="977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3" name="正方形/長方形 222">
            <a:extLst>
              <a:ext uri="{FF2B5EF4-FFF2-40B4-BE49-F238E27FC236}">
                <a16:creationId xmlns:a16="http://schemas.microsoft.com/office/drawing/2014/main" id="{3B1CEA8B-6F3A-36B3-FB3E-7B761FEDE7BB}"/>
              </a:ext>
            </a:extLst>
          </p:cNvPr>
          <p:cNvSpPr/>
          <p:nvPr/>
        </p:nvSpPr>
        <p:spPr>
          <a:xfrm>
            <a:off x="9850659" y="2468351"/>
            <a:ext cx="227904" cy="977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4" name="テキスト ボックス 223">
            <a:extLst>
              <a:ext uri="{FF2B5EF4-FFF2-40B4-BE49-F238E27FC236}">
                <a16:creationId xmlns:a16="http://schemas.microsoft.com/office/drawing/2014/main" id="{42D346C3-FA2D-A33F-B46C-C913451F9797}"/>
              </a:ext>
            </a:extLst>
          </p:cNvPr>
          <p:cNvSpPr txBox="1"/>
          <p:nvPr/>
        </p:nvSpPr>
        <p:spPr>
          <a:xfrm>
            <a:off x="6952372" y="2452345"/>
            <a:ext cx="33855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80K</a:t>
            </a:r>
            <a:endParaRPr kumimoji="1" lang="ja-JP" altLang="en-US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" name="テキスト ボックス 224">
            <a:extLst>
              <a:ext uri="{FF2B5EF4-FFF2-40B4-BE49-F238E27FC236}">
                <a16:creationId xmlns:a16="http://schemas.microsoft.com/office/drawing/2014/main" id="{6D71F521-09CF-0B77-C5DA-84716E826D06}"/>
              </a:ext>
            </a:extLst>
          </p:cNvPr>
          <p:cNvSpPr txBox="1"/>
          <p:nvPr/>
        </p:nvSpPr>
        <p:spPr>
          <a:xfrm>
            <a:off x="6055880" y="2444964"/>
            <a:ext cx="33855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80K</a:t>
            </a:r>
            <a:endParaRPr kumimoji="1" lang="ja-JP" altLang="en-US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6" name="テキスト ボックス 225">
            <a:extLst>
              <a:ext uri="{FF2B5EF4-FFF2-40B4-BE49-F238E27FC236}">
                <a16:creationId xmlns:a16="http://schemas.microsoft.com/office/drawing/2014/main" id="{D9497850-6D1F-8CE1-542F-B61D8FC519F1}"/>
              </a:ext>
            </a:extLst>
          </p:cNvPr>
          <p:cNvSpPr txBox="1"/>
          <p:nvPr/>
        </p:nvSpPr>
        <p:spPr>
          <a:xfrm>
            <a:off x="7843474" y="2449106"/>
            <a:ext cx="33855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80K</a:t>
            </a:r>
            <a:endParaRPr kumimoji="1" lang="ja-JP" altLang="en-US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7" name="テキスト ボックス 226">
            <a:extLst>
              <a:ext uri="{FF2B5EF4-FFF2-40B4-BE49-F238E27FC236}">
                <a16:creationId xmlns:a16="http://schemas.microsoft.com/office/drawing/2014/main" id="{16DC247E-5FB6-3204-6B30-AAE792451875}"/>
              </a:ext>
            </a:extLst>
          </p:cNvPr>
          <p:cNvSpPr txBox="1"/>
          <p:nvPr/>
        </p:nvSpPr>
        <p:spPr>
          <a:xfrm>
            <a:off x="8737936" y="2449900"/>
            <a:ext cx="33855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80K</a:t>
            </a:r>
            <a:endParaRPr kumimoji="1" lang="ja-JP" altLang="en-US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8" name="テキスト ボックス 227">
            <a:extLst>
              <a:ext uri="{FF2B5EF4-FFF2-40B4-BE49-F238E27FC236}">
                <a16:creationId xmlns:a16="http://schemas.microsoft.com/office/drawing/2014/main" id="{5532C0C9-6FDA-39DE-E501-8A38DD2B4816}"/>
              </a:ext>
            </a:extLst>
          </p:cNvPr>
          <p:cNvSpPr txBox="1"/>
          <p:nvPr/>
        </p:nvSpPr>
        <p:spPr>
          <a:xfrm>
            <a:off x="9628859" y="2445934"/>
            <a:ext cx="33855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80K</a:t>
            </a:r>
            <a:endParaRPr kumimoji="1" lang="ja-JP" altLang="en-US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9" name="正方形/長方形 228">
            <a:extLst>
              <a:ext uri="{FF2B5EF4-FFF2-40B4-BE49-F238E27FC236}">
                <a16:creationId xmlns:a16="http://schemas.microsoft.com/office/drawing/2014/main" id="{838726ED-5976-B967-A4DA-52952D327942}"/>
              </a:ext>
            </a:extLst>
          </p:cNvPr>
          <p:cNvSpPr/>
          <p:nvPr/>
        </p:nvSpPr>
        <p:spPr>
          <a:xfrm>
            <a:off x="7189510" y="2069625"/>
            <a:ext cx="658698" cy="60357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0" name="正方形/長方形 229">
            <a:extLst>
              <a:ext uri="{FF2B5EF4-FFF2-40B4-BE49-F238E27FC236}">
                <a16:creationId xmlns:a16="http://schemas.microsoft.com/office/drawing/2014/main" id="{0E07C0FC-DF78-4B07-85EB-DD1F580DAC09}"/>
              </a:ext>
            </a:extLst>
          </p:cNvPr>
          <p:cNvSpPr/>
          <p:nvPr/>
        </p:nvSpPr>
        <p:spPr>
          <a:xfrm>
            <a:off x="8080117" y="2067864"/>
            <a:ext cx="705371" cy="60357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1" name="正方形/長方形 230">
            <a:extLst>
              <a:ext uri="{FF2B5EF4-FFF2-40B4-BE49-F238E27FC236}">
                <a16:creationId xmlns:a16="http://schemas.microsoft.com/office/drawing/2014/main" id="{8366E862-BC40-19E0-E1FC-E1311A7B1663}"/>
              </a:ext>
            </a:extLst>
          </p:cNvPr>
          <p:cNvSpPr/>
          <p:nvPr/>
        </p:nvSpPr>
        <p:spPr>
          <a:xfrm>
            <a:off x="8981981" y="2063128"/>
            <a:ext cx="658698" cy="60357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2" name="正方形/長方形 231">
            <a:extLst>
              <a:ext uri="{FF2B5EF4-FFF2-40B4-BE49-F238E27FC236}">
                <a16:creationId xmlns:a16="http://schemas.microsoft.com/office/drawing/2014/main" id="{15F9751F-D965-CE12-8FA6-9DD2B7026853}"/>
              </a:ext>
            </a:extLst>
          </p:cNvPr>
          <p:cNvSpPr/>
          <p:nvPr/>
        </p:nvSpPr>
        <p:spPr>
          <a:xfrm>
            <a:off x="4435386" y="1849665"/>
            <a:ext cx="291088" cy="306522"/>
          </a:xfrm>
          <a:prstGeom prst="rect">
            <a:avLst/>
          </a:prstGeom>
          <a:solidFill>
            <a:schemeClr val="bg2">
              <a:lumMod val="9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3" name="正方形/長方形 232">
            <a:extLst>
              <a:ext uri="{FF2B5EF4-FFF2-40B4-BE49-F238E27FC236}">
                <a16:creationId xmlns:a16="http://schemas.microsoft.com/office/drawing/2014/main" id="{89C936A4-D5E4-95D1-E840-95C5E874D429}"/>
              </a:ext>
            </a:extLst>
          </p:cNvPr>
          <p:cNvSpPr/>
          <p:nvPr/>
        </p:nvSpPr>
        <p:spPr>
          <a:xfrm>
            <a:off x="2936540" y="1856446"/>
            <a:ext cx="291088" cy="306522"/>
          </a:xfrm>
          <a:prstGeom prst="rect">
            <a:avLst/>
          </a:prstGeom>
          <a:solidFill>
            <a:schemeClr val="bg2">
              <a:lumMod val="9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4" name="正方形/長方形 233">
            <a:extLst>
              <a:ext uri="{FF2B5EF4-FFF2-40B4-BE49-F238E27FC236}">
                <a16:creationId xmlns:a16="http://schemas.microsoft.com/office/drawing/2014/main" id="{53EEF9E9-7621-E371-EFD8-D3A6CB8175AD}"/>
              </a:ext>
            </a:extLst>
          </p:cNvPr>
          <p:cNvSpPr/>
          <p:nvPr/>
        </p:nvSpPr>
        <p:spPr>
          <a:xfrm>
            <a:off x="2030414" y="2160992"/>
            <a:ext cx="3505923" cy="19262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5" name="正方形/長方形 234">
            <a:extLst>
              <a:ext uri="{FF2B5EF4-FFF2-40B4-BE49-F238E27FC236}">
                <a16:creationId xmlns:a16="http://schemas.microsoft.com/office/drawing/2014/main" id="{D91B9C3C-CA79-75E2-0812-AAF2E6E9CB4F}"/>
              </a:ext>
            </a:extLst>
          </p:cNvPr>
          <p:cNvSpPr/>
          <p:nvPr/>
        </p:nvSpPr>
        <p:spPr>
          <a:xfrm>
            <a:off x="1913248" y="1965021"/>
            <a:ext cx="3960200" cy="807756"/>
          </a:xfrm>
          <a:prstGeom prst="rect">
            <a:avLst/>
          </a:prstGeom>
          <a:noFill/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6" name="正方形/長方形 235">
            <a:extLst>
              <a:ext uri="{FF2B5EF4-FFF2-40B4-BE49-F238E27FC236}">
                <a16:creationId xmlns:a16="http://schemas.microsoft.com/office/drawing/2014/main" id="{C6F82C60-DDE8-C4FD-9A29-FD81CABB0F9B}"/>
              </a:ext>
            </a:extLst>
          </p:cNvPr>
          <p:cNvSpPr/>
          <p:nvPr/>
        </p:nvSpPr>
        <p:spPr>
          <a:xfrm>
            <a:off x="2136699" y="2067001"/>
            <a:ext cx="690901" cy="60357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7" name="正方形/長方形 236">
            <a:extLst>
              <a:ext uri="{FF2B5EF4-FFF2-40B4-BE49-F238E27FC236}">
                <a16:creationId xmlns:a16="http://schemas.microsoft.com/office/drawing/2014/main" id="{404C97BF-D849-1355-AEF5-75FD87A49A44}"/>
              </a:ext>
            </a:extLst>
          </p:cNvPr>
          <p:cNvSpPr/>
          <p:nvPr/>
        </p:nvSpPr>
        <p:spPr>
          <a:xfrm>
            <a:off x="2758386" y="2464476"/>
            <a:ext cx="91162" cy="977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8" name="正方形/長方形 237">
            <a:extLst>
              <a:ext uri="{FF2B5EF4-FFF2-40B4-BE49-F238E27FC236}">
                <a16:creationId xmlns:a16="http://schemas.microsoft.com/office/drawing/2014/main" id="{7237EABE-810A-45AC-E93E-8A472AE5119C}"/>
              </a:ext>
            </a:extLst>
          </p:cNvPr>
          <p:cNvSpPr/>
          <p:nvPr/>
        </p:nvSpPr>
        <p:spPr>
          <a:xfrm>
            <a:off x="2113851" y="2463579"/>
            <a:ext cx="91162" cy="977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9" name="円/楕円 103">
            <a:extLst>
              <a:ext uri="{FF2B5EF4-FFF2-40B4-BE49-F238E27FC236}">
                <a16:creationId xmlns:a16="http://schemas.microsoft.com/office/drawing/2014/main" id="{6BA2F871-C7F3-4323-3CFF-57345617EB76}"/>
              </a:ext>
            </a:extLst>
          </p:cNvPr>
          <p:cNvSpPr/>
          <p:nvPr/>
        </p:nvSpPr>
        <p:spPr>
          <a:xfrm>
            <a:off x="2197121" y="2415165"/>
            <a:ext cx="65564" cy="19461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0" name="円/楕円 104">
            <a:extLst>
              <a:ext uri="{FF2B5EF4-FFF2-40B4-BE49-F238E27FC236}">
                <a16:creationId xmlns:a16="http://schemas.microsoft.com/office/drawing/2014/main" id="{FD51E402-293B-4E84-0320-1F102F76F590}"/>
              </a:ext>
            </a:extLst>
          </p:cNvPr>
          <p:cNvSpPr/>
          <p:nvPr/>
        </p:nvSpPr>
        <p:spPr>
          <a:xfrm>
            <a:off x="2257896" y="2415165"/>
            <a:ext cx="65564" cy="19461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1" name="円/楕円 105">
            <a:extLst>
              <a:ext uri="{FF2B5EF4-FFF2-40B4-BE49-F238E27FC236}">
                <a16:creationId xmlns:a16="http://schemas.microsoft.com/office/drawing/2014/main" id="{B9B0CD63-E2C5-DCB2-5BD6-A4C7050A55C4}"/>
              </a:ext>
            </a:extLst>
          </p:cNvPr>
          <p:cNvSpPr/>
          <p:nvPr/>
        </p:nvSpPr>
        <p:spPr>
          <a:xfrm>
            <a:off x="2320521" y="2415165"/>
            <a:ext cx="65564" cy="19461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2" name="円/楕円 106">
            <a:extLst>
              <a:ext uri="{FF2B5EF4-FFF2-40B4-BE49-F238E27FC236}">
                <a16:creationId xmlns:a16="http://schemas.microsoft.com/office/drawing/2014/main" id="{F2D557B1-B9D1-C87A-945A-BB9533EEF48A}"/>
              </a:ext>
            </a:extLst>
          </p:cNvPr>
          <p:cNvSpPr/>
          <p:nvPr/>
        </p:nvSpPr>
        <p:spPr>
          <a:xfrm>
            <a:off x="2381296" y="2415165"/>
            <a:ext cx="65564" cy="19461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3" name="円/楕円 107">
            <a:extLst>
              <a:ext uri="{FF2B5EF4-FFF2-40B4-BE49-F238E27FC236}">
                <a16:creationId xmlns:a16="http://schemas.microsoft.com/office/drawing/2014/main" id="{E2DC39D4-968F-4191-31DC-C2FCDA0581C3}"/>
              </a:ext>
            </a:extLst>
          </p:cNvPr>
          <p:cNvSpPr/>
          <p:nvPr/>
        </p:nvSpPr>
        <p:spPr>
          <a:xfrm>
            <a:off x="2446860" y="2415165"/>
            <a:ext cx="65564" cy="19461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4" name="円/楕円 108">
            <a:extLst>
              <a:ext uri="{FF2B5EF4-FFF2-40B4-BE49-F238E27FC236}">
                <a16:creationId xmlns:a16="http://schemas.microsoft.com/office/drawing/2014/main" id="{3411E3D3-4790-D1E1-7D61-FC4C92D8CF70}"/>
              </a:ext>
            </a:extLst>
          </p:cNvPr>
          <p:cNvSpPr/>
          <p:nvPr/>
        </p:nvSpPr>
        <p:spPr>
          <a:xfrm>
            <a:off x="2507634" y="2415165"/>
            <a:ext cx="65564" cy="19461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5" name="円/楕円 109">
            <a:extLst>
              <a:ext uri="{FF2B5EF4-FFF2-40B4-BE49-F238E27FC236}">
                <a16:creationId xmlns:a16="http://schemas.microsoft.com/office/drawing/2014/main" id="{2BD41C17-21DB-2437-C16C-81CB88D3C2F3}"/>
              </a:ext>
            </a:extLst>
          </p:cNvPr>
          <p:cNvSpPr/>
          <p:nvPr/>
        </p:nvSpPr>
        <p:spPr>
          <a:xfrm>
            <a:off x="2573263" y="2415165"/>
            <a:ext cx="65564" cy="19461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6" name="円/楕円 110">
            <a:extLst>
              <a:ext uri="{FF2B5EF4-FFF2-40B4-BE49-F238E27FC236}">
                <a16:creationId xmlns:a16="http://schemas.microsoft.com/office/drawing/2014/main" id="{EF54829F-D3CE-36D3-4325-8414D1578987}"/>
              </a:ext>
            </a:extLst>
          </p:cNvPr>
          <p:cNvSpPr/>
          <p:nvPr/>
        </p:nvSpPr>
        <p:spPr>
          <a:xfrm>
            <a:off x="2634037" y="2415165"/>
            <a:ext cx="65564" cy="19461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7" name="円/楕円 111">
            <a:extLst>
              <a:ext uri="{FF2B5EF4-FFF2-40B4-BE49-F238E27FC236}">
                <a16:creationId xmlns:a16="http://schemas.microsoft.com/office/drawing/2014/main" id="{F5168C75-733A-8AE3-7B14-E28DB1F2194F}"/>
              </a:ext>
            </a:extLst>
          </p:cNvPr>
          <p:cNvSpPr/>
          <p:nvPr/>
        </p:nvSpPr>
        <p:spPr>
          <a:xfrm>
            <a:off x="2695825" y="2415165"/>
            <a:ext cx="65564" cy="19461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8" name="正方形/長方形 247">
            <a:extLst>
              <a:ext uri="{FF2B5EF4-FFF2-40B4-BE49-F238E27FC236}">
                <a16:creationId xmlns:a16="http://schemas.microsoft.com/office/drawing/2014/main" id="{854E1C71-EC21-5803-9368-C38A2A94E665}"/>
              </a:ext>
            </a:extLst>
          </p:cNvPr>
          <p:cNvSpPr/>
          <p:nvPr/>
        </p:nvSpPr>
        <p:spPr>
          <a:xfrm>
            <a:off x="3655365" y="2466230"/>
            <a:ext cx="91162" cy="977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9" name="正方形/長方形 248">
            <a:extLst>
              <a:ext uri="{FF2B5EF4-FFF2-40B4-BE49-F238E27FC236}">
                <a16:creationId xmlns:a16="http://schemas.microsoft.com/office/drawing/2014/main" id="{F2FFD2D4-64C0-8719-38CE-0F29476EADA8}"/>
              </a:ext>
            </a:extLst>
          </p:cNvPr>
          <p:cNvSpPr/>
          <p:nvPr/>
        </p:nvSpPr>
        <p:spPr>
          <a:xfrm>
            <a:off x="3010830" y="2465333"/>
            <a:ext cx="91162" cy="977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0" name="円/楕円 114">
            <a:extLst>
              <a:ext uri="{FF2B5EF4-FFF2-40B4-BE49-F238E27FC236}">
                <a16:creationId xmlns:a16="http://schemas.microsoft.com/office/drawing/2014/main" id="{9A8F6C09-B5A5-B7E8-C8DA-9380ED2663D7}"/>
              </a:ext>
            </a:extLst>
          </p:cNvPr>
          <p:cNvSpPr/>
          <p:nvPr/>
        </p:nvSpPr>
        <p:spPr>
          <a:xfrm>
            <a:off x="3094100" y="2416919"/>
            <a:ext cx="65564" cy="19461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1" name="円/楕円 115">
            <a:extLst>
              <a:ext uri="{FF2B5EF4-FFF2-40B4-BE49-F238E27FC236}">
                <a16:creationId xmlns:a16="http://schemas.microsoft.com/office/drawing/2014/main" id="{8AE15411-E9D0-21BC-35B6-D8273884A432}"/>
              </a:ext>
            </a:extLst>
          </p:cNvPr>
          <p:cNvSpPr/>
          <p:nvPr/>
        </p:nvSpPr>
        <p:spPr>
          <a:xfrm>
            <a:off x="3154875" y="2416919"/>
            <a:ext cx="65564" cy="19461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2" name="円/楕円 116">
            <a:extLst>
              <a:ext uri="{FF2B5EF4-FFF2-40B4-BE49-F238E27FC236}">
                <a16:creationId xmlns:a16="http://schemas.microsoft.com/office/drawing/2014/main" id="{55AC115D-A9CD-798B-BA72-1CB9CD1ECA02}"/>
              </a:ext>
            </a:extLst>
          </p:cNvPr>
          <p:cNvSpPr/>
          <p:nvPr/>
        </p:nvSpPr>
        <p:spPr>
          <a:xfrm>
            <a:off x="3217500" y="2416919"/>
            <a:ext cx="65564" cy="19461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3" name="円/楕円 117">
            <a:extLst>
              <a:ext uri="{FF2B5EF4-FFF2-40B4-BE49-F238E27FC236}">
                <a16:creationId xmlns:a16="http://schemas.microsoft.com/office/drawing/2014/main" id="{BA12944B-A95D-ED16-A8CE-B3E0366146A6}"/>
              </a:ext>
            </a:extLst>
          </p:cNvPr>
          <p:cNvSpPr/>
          <p:nvPr/>
        </p:nvSpPr>
        <p:spPr>
          <a:xfrm>
            <a:off x="3278275" y="2416919"/>
            <a:ext cx="65564" cy="19461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4" name="円/楕円 118">
            <a:extLst>
              <a:ext uri="{FF2B5EF4-FFF2-40B4-BE49-F238E27FC236}">
                <a16:creationId xmlns:a16="http://schemas.microsoft.com/office/drawing/2014/main" id="{68ABDD5B-5C8D-8403-2CEA-7F0E3CC188D5}"/>
              </a:ext>
            </a:extLst>
          </p:cNvPr>
          <p:cNvSpPr/>
          <p:nvPr/>
        </p:nvSpPr>
        <p:spPr>
          <a:xfrm>
            <a:off x="3343839" y="2416919"/>
            <a:ext cx="65564" cy="19461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5" name="円/楕円 119">
            <a:extLst>
              <a:ext uri="{FF2B5EF4-FFF2-40B4-BE49-F238E27FC236}">
                <a16:creationId xmlns:a16="http://schemas.microsoft.com/office/drawing/2014/main" id="{219595A3-D4B2-29DF-DF2E-D52F7E26B638}"/>
              </a:ext>
            </a:extLst>
          </p:cNvPr>
          <p:cNvSpPr/>
          <p:nvPr/>
        </p:nvSpPr>
        <p:spPr>
          <a:xfrm>
            <a:off x="3404613" y="2416919"/>
            <a:ext cx="65564" cy="19461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6" name="円/楕円 120">
            <a:extLst>
              <a:ext uri="{FF2B5EF4-FFF2-40B4-BE49-F238E27FC236}">
                <a16:creationId xmlns:a16="http://schemas.microsoft.com/office/drawing/2014/main" id="{1C56B1AB-9116-3112-409E-3E10229A549A}"/>
              </a:ext>
            </a:extLst>
          </p:cNvPr>
          <p:cNvSpPr/>
          <p:nvPr/>
        </p:nvSpPr>
        <p:spPr>
          <a:xfrm>
            <a:off x="3470242" y="2416919"/>
            <a:ext cx="65564" cy="19461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7" name="円/楕円 121">
            <a:extLst>
              <a:ext uri="{FF2B5EF4-FFF2-40B4-BE49-F238E27FC236}">
                <a16:creationId xmlns:a16="http://schemas.microsoft.com/office/drawing/2014/main" id="{2470EC42-16C2-0500-78F4-7F7A1E8E6B1B}"/>
              </a:ext>
            </a:extLst>
          </p:cNvPr>
          <p:cNvSpPr/>
          <p:nvPr/>
        </p:nvSpPr>
        <p:spPr>
          <a:xfrm>
            <a:off x="3531016" y="2416919"/>
            <a:ext cx="65564" cy="19461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8" name="円/楕円 122">
            <a:extLst>
              <a:ext uri="{FF2B5EF4-FFF2-40B4-BE49-F238E27FC236}">
                <a16:creationId xmlns:a16="http://schemas.microsoft.com/office/drawing/2014/main" id="{8D3BF924-5BA6-2A27-2F26-EECB61273E6E}"/>
              </a:ext>
            </a:extLst>
          </p:cNvPr>
          <p:cNvSpPr/>
          <p:nvPr/>
        </p:nvSpPr>
        <p:spPr>
          <a:xfrm>
            <a:off x="3592804" y="2416919"/>
            <a:ext cx="65564" cy="19461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59" name="グループ化 258">
            <a:extLst>
              <a:ext uri="{FF2B5EF4-FFF2-40B4-BE49-F238E27FC236}">
                <a16:creationId xmlns:a16="http://schemas.microsoft.com/office/drawing/2014/main" id="{327BF222-2E8E-C6C1-B2F4-50A7844C77F9}"/>
              </a:ext>
            </a:extLst>
          </p:cNvPr>
          <p:cNvGrpSpPr/>
          <p:nvPr/>
        </p:nvGrpSpPr>
        <p:grpSpPr>
          <a:xfrm>
            <a:off x="3903656" y="2417713"/>
            <a:ext cx="735697" cy="194612"/>
            <a:chOff x="4562972" y="296652"/>
            <a:chExt cx="871683" cy="271689"/>
          </a:xfrm>
        </p:grpSpPr>
        <p:sp>
          <p:nvSpPr>
            <p:cNvPr id="260" name="正方形/長方形 259">
              <a:extLst>
                <a:ext uri="{FF2B5EF4-FFF2-40B4-BE49-F238E27FC236}">
                  <a16:creationId xmlns:a16="http://schemas.microsoft.com/office/drawing/2014/main" id="{EA3D5DB2-0310-A367-E097-D01004CE534C}"/>
                </a:ext>
              </a:extLst>
            </p:cNvPr>
            <p:cNvSpPr/>
            <p:nvPr/>
          </p:nvSpPr>
          <p:spPr>
            <a:xfrm>
              <a:off x="5326643" y="365493"/>
              <a:ext cx="108012" cy="136509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1" name="正方形/長方形 260">
              <a:extLst>
                <a:ext uri="{FF2B5EF4-FFF2-40B4-BE49-F238E27FC236}">
                  <a16:creationId xmlns:a16="http://schemas.microsoft.com/office/drawing/2014/main" id="{DAB85114-7B6B-E1EA-9B48-2EEE4D2A122D}"/>
                </a:ext>
              </a:extLst>
            </p:cNvPr>
            <p:cNvSpPr/>
            <p:nvPr/>
          </p:nvSpPr>
          <p:spPr>
            <a:xfrm>
              <a:off x="4562972" y="364241"/>
              <a:ext cx="108012" cy="136509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2" name="円/楕円 126">
              <a:extLst>
                <a:ext uri="{FF2B5EF4-FFF2-40B4-BE49-F238E27FC236}">
                  <a16:creationId xmlns:a16="http://schemas.microsoft.com/office/drawing/2014/main" id="{B43F64B3-A4EA-8FB9-CF41-433CE12DE326}"/>
                </a:ext>
              </a:extLst>
            </p:cNvPr>
            <p:cNvSpPr/>
            <p:nvPr/>
          </p:nvSpPr>
          <p:spPr>
            <a:xfrm>
              <a:off x="4661634" y="296652"/>
              <a:ext cx="77683" cy="27168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3" name="円/楕円 127">
              <a:extLst>
                <a:ext uri="{FF2B5EF4-FFF2-40B4-BE49-F238E27FC236}">
                  <a16:creationId xmlns:a16="http://schemas.microsoft.com/office/drawing/2014/main" id="{BAB8AABF-A0D1-A7AC-5A05-A343C391F94E}"/>
                </a:ext>
              </a:extLst>
            </p:cNvPr>
            <p:cNvSpPr/>
            <p:nvPr/>
          </p:nvSpPr>
          <p:spPr>
            <a:xfrm>
              <a:off x="4733642" y="296652"/>
              <a:ext cx="77683" cy="27168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4" name="円/楕円 128">
              <a:extLst>
                <a:ext uri="{FF2B5EF4-FFF2-40B4-BE49-F238E27FC236}">
                  <a16:creationId xmlns:a16="http://schemas.microsoft.com/office/drawing/2014/main" id="{5D17D6D5-B7FE-8029-906C-FF1EABBC34F2}"/>
                </a:ext>
              </a:extLst>
            </p:cNvPr>
            <p:cNvSpPr/>
            <p:nvPr/>
          </p:nvSpPr>
          <p:spPr>
            <a:xfrm>
              <a:off x="4807843" y="296652"/>
              <a:ext cx="77683" cy="27168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5" name="円/楕円 129">
              <a:extLst>
                <a:ext uri="{FF2B5EF4-FFF2-40B4-BE49-F238E27FC236}">
                  <a16:creationId xmlns:a16="http://schemas.microsoft.com/office/drawing/2014/main" id="{FF3E1F54-08ED-49D7-4EFC-D369A25E0E5C}"/>
                </a:ext>
              </a:extLst>
            </p:cNvPr>
            <p:cNvSpPr/>
            <p:nvPr/>
          </p:nvSpPr>
          <p:spPr>
            <a:xfrm>
              <a:off x="4879851" y="296652"/>
              <a:ext cx="77683" cy="27168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6" name="円/楕円 130">
              <a:extLst>
                <a:ext uri="{FF2B5EF4-FFF2-40B4-BE49-F238E27FC236}">
                  <a16:creationId xmlns:a16="http://schemas.microsoft.com/office/drawing/2014/main" id="{B8AD358C-0294-6827-A2CF-0B68374D790A}"/>
                </a:ext>
              </a:extLst>
            </p:cNvPr>
            <p:cNvSpPr/>
            <p:nvPr/>
          </p:nvSpPr>
          <p:spPr>
            <a:xfrm>
              <a:off x="4957534" y="296652"/>
              <a:ext cx="77683" cy="27168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7" name="円/楕円 131">
              <a:extLst>
                <a:ext uri="{FF2B5EF4-FFF2-40B4-BE49-F238E27FC236}">
                  <a16:creationId xmlns:a16="http://schemas.microsoft.com/office/drawing/2014/main" id="{5815E2CF-5011-1B9E-4F74-7003E10C8D46}"/>
                </a:ext>
              </a:extLst>
            </p:cNvPr>
            <p:cNvSpPr/>
            <p:nvPr/>
          </p:nvSpPr>
          <p:spPr>
            <a:xfrm>
              <a:off x="5029542" y="296652"/>
              <a:ext cx="77683" cy="27168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8" name="円/楕円 132">
              <a:extLst>
                <a:ext uri="{FF2B5EF4-FFF2-40B4-BE49-F238E27FC236}">
                  <a16:creationId xmlns:a16="http://schemas.microsoft.com/office/drawing/2014/main" id="{7A470878-B1E8-0D46-0D92-8307B4EDDF21}"/>
                </a:ext>
              </a:extLst>
            </p:cNvPr>
            <p:cNvSpPr/>
            <p:nvPr/>
          </p:nvSpPr>
          <p:spPr>
            <a:xfrm>
              <a:off x="5107301" y="296652"/>
              <a:ext cx="77683" cy="27168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9" name="円/楕円 133">
              <a:extLst>
                <a:ext uri="{FF2B5EF4-FFF2-40B4-BE49-F238E27FC236}">
                  <a16:creationId xmlns:a16="http://schemas.microsoft.com/office/drawing/2014/main" id="{69485A68-B6B8-1057-77E5-13C65392D1C9}"/>
                </a:ext>
              </a:extLst>
            </p:cNvPr>
            <p:cNvSpPr/>
            <p:nvPr/>
          </p:nvSpPr>
          <p:spPr>
            <a:xfrm>
              <a:off x="5179309" y="296652"/>
              <a:ext cx="77683" cy="27168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0" name="円/楕円 134">
              <a:extLst>
                <a:ext uri="{FF2B5EF4-FFF2-40B4-BE49-F238E27FC236}">
                  <a16:creationId xmlns:a16="http://schemas.microsoft.com/office/drawing/2014/main" id="{0B01EEF5-4712-B39C-0D5D-B03B40B0A621}"/>
                </a:ext>
              </a:extLst>
            </p:cNvPr>
            <p:cNvSpPr/>
            <p:nvPr/>
          </p:nvSpPr>
          <p:spPr>
            <a:xfrm>
              <a:off x="5252518" y="296652"/>
              <a:ext cx="77683" cy="27168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71" name="グループ化 270">
            <a:extLst>
              <a:ext uri="{FF2B5EF4-FFF2-40B4-BE49-F238E27FC236}">
                <a16:creationId xmlns:a16="http://schemas.microsoft.com/office/drawing/2014/main" id="{6E81DF0B-BE4A-7ED7-095C-9EAC93D88900}"/>
              </a:ext>
            </a:extLst>
          </p:cNvPr>
          <p:cNvGrpSpPr/>
          <p:nvPr/>
        </p:nvGrpSpPr>
        <p:grpSpPr>
          <a:xfrm>
            <a:off x="4800641" y="2418670"/>
            <a:ext cx="735697" cy="194612"/>
            <a:chOff x="4562972" y="296652"/>
            <a:chExt cx="871683" cy="271689"/>
          </a:xfrm>
        </p:grpSpPr>
        <p:sp>
          <p:nvSpPr>
            <p:cNvPr id="272" name="正方形/長方形 271">
              <a:extLst>
                <a:ext uri="{FF2B5EF4-FFF2-40B4-BE49-F238E27FC236}">
                  <a16:creationId xmlns:a16="http://schemas.microsoft.com/office/drawing/2014/main" id="{B658E4FD-8521-4CB4-C07D-50419823E99E}"/>
                </a:ext>
              </a:extLst>
            </p:cNvPr>
            <p:cNvSpPr/>
            <p:nvPr/>
          </p:nvSpPr>
          <p:spPr>
            <a:xfrm>
              <a:off x="5326643" y="365493"/>
              <a:ext cx="108012" cy="136509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3" name="正方形/長方形 272">
              <a:extLst>
                <a:ext uri="{FF2B5EF4-FFF2-40B4-BE49-F238E27FC236}">
                  <a16:creationId xmlns:a16="http://schemas.microsoft.com/office/drawing/2014/main" id="{AAACB892-B8B6-852B-0581-1CA6EB588205}"/>
                </a:ext>
              </a:extLst>
            </p:cNvPr>
            <p:cNvSpPr/>
            <p:nvPr/>
          </p:nvSpPr>
          <p:spPr>
            <a:xfrm>
              <a:off x="4562972" y="364241"/>
              <a:ext cx="108012" cy="136509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4" name="円/楕円 138">
              <a:extLst>
                <a:ext uri="{FF2B5EF4-FFF2-40B4-BE49-F238E27FC236}">
                  <a16:creationId xmlns:a16="http://schemas.microsoft.com/office/drawing/2014/main" id="{0563D2B2-AD9F-BB89-BF38-05E828767962}"/>
                </a:ext>
              </a:extLst>
            </p:cNvPr>
            <p:cNvSpPr/>
            <p:nvPr/>
          </p:nvSpPr>
          <p:spPr>
            <a:xfrm>
              <a:off x="4661634" y="296652"/>
              <a:ext cx="77683" cy="27168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5" name="円/楕円 139">
              <a:extLst>
                <a:ext uri="{FF2B5EF4-FFF2-40B4-BE49-F238E27FC236}">
                  <a16:creationId xmlns:a16="http://schemas.microsoft.com/office/drawing/2014/main" id="{AAE27D11-5776-3919-B96E-E8C4A85F15FD}"/>
                </a:ext>
              </a:extLst>
            </p:cNvPr>
            <p:cNvSpPr/>
            <p:nvPr/>
          </p:nvSpPr>
          <p:spPr>
            <a:xfrm>
              <a:off x="4733642" y="296652"/>
              <a:ext cx="77683" cy="27168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6" name="円/楕円 140">
              <a:extLst>
                <a:ext uri="{FF2B5EF4-FFF2-40B4-BE49-F238E27FC236}">
                  <a16:creationId xmlns:a16="http://schemas.microsoft.com/office/drawing/2014/main" id="{14722799-691C-A511-E8F8-2B0067879B2E}"/>
                </a:ext>
              </a:extLst>
            </p:cNvPr>
            <p:cNvSpPr/>
            <p:nvPr/>
          </p:nvSpPr>
          <p:spPr>
            <a:xfrm>
              <a:off x="4807843" y="296652"/>
              <a:ext cx="77683" cy="27168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7" name="円/楕円 141">
              <a:extLst>
                <a:ext uri="{FF2B5EF4-FFF2-40B4-BE49-F238E27FC236}">
                  <a16:creationId xmlns:a16="http://schemas.microsoft.com/office/drawing/2014/main" id="{92E82B5F-B956-AF01-A41C-5D5A9715C444}"/>
                </a:ext>
              </a:extLst>
            </p:cNvPr>
            <p:cNvSpPr/>
            <p:nvPr/>
          </p:nvSpPr>
          <p:spPr>
            <a:xfrm>
              <a:off x="4879851" y="296652"/>
              <a:ext cx="77683" cy="27168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8" name="円/楕円 142">
              <a:extLst>
                <a:ext uri="{FF2B5EF4-FFF2-40B4-BE49-F238E27FC236}">
                  <a16:creationId xmlns:a16="http://schemas.microsoft.com/office/drawing/2014/main" id="{C7649193-3589-1B6B-5DF5-45F7175B7972}"/>
                </a:ext>
              </a:extLst>
            </p:cNvPr>
            <p:cNvSpPr/>
            <p:nvPr/>
          </p:nvSpPr>
          <p:spPr>
            <a:xfrm>
              <a:off x="4957534" y="296652"/>
              <a:ext cx="77683" cy="27168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9" name="円/楕円 143">
              <a:extLst>
                <a:ext uri="{FF2B5EF4-FFF2-40B4-BE49-F238E27FC236}">
                  <a16:creationId xmlns:a16="http://schemas.microsoft.com/office/drawing/2014/main" id="{965E559B-B4BA-6F99-7065-7BEDF794B2A2}"/>
                </a:ext>
              </a:extLst>
            </p:cNvPr>
            <p:cNvSpPr/>
            <p:nvPr/>
          </p:nvSpPr>
          <p:spPr>
            <a:xfrm>
              <a:off x="5029542" y="296652"/>
              <a:ext cx="77683" cy="27168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0" name="円/楕円 144">
              <a:extLst>
                <a:ext uri="{FF2B5EF4-FFF2-40B4-BE49-F238E27FC236}">
                  <a16:creationId xmlns:a16="http://schemas.microsoft.com/office/drawing/2014/main" id="{BBD40BC3-41C0-F469-CEAD-29CDB0D20852}"/>
                </a:ext>
              </a:extLst>
            </p:cNvPr>
            <p:cNvSpPr/>
            <p:nvPr/>
          </p:nvSpPr>
          <p:spPr>
            <a:xfrm>
              <a:off x="5107301" y="296652"/>
              <a:ext cx="77683" cy="27168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1" name="円/楕円 145">
              <a:extLst>
                <a:ext uri="{FF2B5EF4-FFF2-40B4-BE49-F238E27FC236}">
                  <a16:creationId xmlns:a16="http://schemas.microsoft.com/office/drawing/2014/main" id="{D56D8DCD-C285-82F7-C349-B657D6722066}"/>
                </a:ext>
              </a:extLst>
            </p:cNvPr>
            <p:cNvSpPr/>
            <p:nvPr/>
          </p:nvSpPr>
          <p:spPr>
            <a:xfrm>
              <a:off x="5179309" y="296652"/>
              <a:ext cx="77683" cy="27168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2" name="円/楕円 146">
              <a:extLst>
                <a:ext uri="{FF2B5EF4-FFF2-40B4-BE49-F238E27FC236}">
                  <a16:creationId xmlns:a16="http://schemas.microsoft.com/office/drawing/2014/main" id="{45105BF0-F9D3-6011-4B4F-83A7F386A684}"/>
                </a:ext>
              </a:extLst>
            </p:cNvPr>
            <p:cNvSpPr/>
            <p:nvPr/>
          </p:nvSpPr>
          <p:spPr>
            <a:xfrm>
              <a:off x="5252518" y="296652"/>
              <a:ext cx="77683" cy="27168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83" name="正方形/長方形 282">
            <a:extLst>
              <a:ext uri="{FF2B5EF4-FFF2-40B4-BE49-F238E27FC236}">
                <a16:creationId xmlns:a16="http://schemas.microsoft.com/office/drawing/2014/main" id="{389CC142-38BE-D964-6237-7831ADE55560}"/>
              </a:ext>
            </a:extLst>
          </p:cNvPr>
          <p:cNvSpPr/>
          <p:nvPr/>
        </p:nvSpPr>
        <p:spPr>
          <a:xfrm>
            <a:off x="2150428" y="2562064"/>
            <a:ext cx="38587" cy="2114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4" name="正方形/長方形 283">
            <a:extLst>
              <a:ext uri="{FF2B5EF4-FFF2-40B4-BE49-F238E27FC236}">
                <a16:creationId xmlns:a16="http://schemas.microsoft.com/office/drawing/2014/main" id="{CAA78852-F43E-B375-33F6-E0B29C369DAE}"/>
              </a:ext>
            </a:extLst>
          </p:cNvPr>
          <p:cNvSpPr/>
          <p:nvPr/>
        </p:nvSpPr>
        <p:spPr>
          <a:xfrm>
            <a:off x="3037119" y="2561361"/>
            <a:ext cx="38587" cy="2114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5" name="正方形/長方形 284">
            <a:extLst>
              <a:ext uri="{FF2B5EF4-FFF2-40B4-BE49-F238E27FC236}">
                <a16:creationId xmlns:a16="http://schemas.microsoft.com/office/drawing/2014/main" id="{3B374024-183C-807F-8A59-0227E65DE7E6}"/>
              </a:ext>
            </a:extLst>
          </p:cNvPr>
          <p:cNvSpPr/>
          <p:nvPr/>
        </p:nvSpPr>
        <p:spPr>
          <a:xfrm>
            <a:off x="3933768" y="2561640"/>
            <a:ext cx="38587" cy="2114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6" name="正方形/長方形 285">
            <a:extLst>
              <a:ext uri="{FF2B5EF4-FFF2-40B4-BE49-F238E27FC236}">
                <a16:creationId xmlns:a16="http://schemas.microsoft.com/office/drawing/2014/main" id="{1869D642-A681-A35A-A4A5-D07092FE8DC3}"/>
              </a:ext>
            </a:extLst>
          </p:cNvPr>
          <p:cNvSpPr/>
          <p:nvPr/>
        </p:nvSpPr>
        <p:spPr>
          <a:xfrm>
            <a:off x="4826929" y="2564866"/>
            <a:ext cx="38587" cy="2114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7" name="正方形/長方形 286">
            <a:extLst>
              <a:ext uri="{FF2B5EF4-FFF2-40B4-BE49-F238E27FC236}">
                <a16:creationId xmlns:a16="http://schemas.microsoft.com/office/drawing/2014/main" id="{56F37184-AB51-16C3-63E2-6D3FC27FEFF4}"/>
              </a:ext>
            </a:extLst>
          </p:cNvPr>
          <p:cNvSpPr/>
          <p:nvPr/>
        </p:nvSpPr>
        <p:spPr>
          <a:xfrm>
            <a:off x="2849548" y="2435876"/>
            <a:ext cx="157860" cy="1531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8" name="正方形/長方形 287">
            <a:extLst>
              <a:ext uri="{FF2B5EF4-FFF2-40B4-BE49-F238E27FC236}">
                <a16:creationId xmlns:a16="http://schemas.microsoft.com/office/drawing/2014/main" id="{DA1D2F65-6A3E-893B-05F7-31917436D343}"/>
              </a:ext>
            </a:extLst>
          </p:cNvPr>
          <p:cNvSpPr/>
          <p:nvPr/>
        </p:nvSpPr>
        <p:spPr>
          <a:xfrm>
            <a:off x="3746527" y="2435770"/>
            <a:ext cx="157860" cy="1531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9" name="正方形/長方形 288">
            <a:extLst>
              <a:ext uri="{FF2B5EF4-FFF2-40B4-BE49-F238E27FC236}">
                <a16:creationId xmlns:a16="http://schemas.microsoft.com/office/drawing/2014/main" id="{D55FEF68-A7CB-9870-0DE6-514616B7A513}"/>
              </a:ext>
            </a:extLst>
          </p:cNvPr>
          <p:cNvSpPr/>
          <p:nvPr/>
        </p:nvSpPr>
        <p:spPr>
          <a:xfrm>
            <a:off x="4645046" y="2439402"/>
            <a:ext cx="157860" cy="1531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0" name="正方形/長方形 289">
            <a:extLst>
              <a:ext uri="{FF2B5EF4-FFF2-40B4-BE49-F238E27FC236}">
                <a16:creationId xmlns:a16="http://schemas.microsoft.com/office/drawing/2014/main" id="{1C34B6BB-B605-19B8-8D8B-00635CF5353C}"/>
              </a:ext>
            </a:extLst>
          </p:cNvPr>
          <p:cNvSpPr/>
          <p:nvPr/>
        </p:nvSpPr>
        <p:spPr>
          <a:xfrm>
            <a:off x="1955866" y="2434117"/>
            <a:ext cx="157860" cy="1531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1" name="正方形/長方形 290">
            <a:extLst>
              <a:ext uri="{FF2B5EF4-FFF2-40B4-BE49-F238E27FC236}">
                <a16:creationId xmlns:a16="http://schemas.microsoft.com/office/drawing/2014/main" id="{AAF7D321-B5BD-83BD-917E-A5AC41CDDDCD}"/>
              </a:ext>
            </a:extLst>
          </p:cNvPr>
          <p:cNvSpPr/>
          <p:nvPr/>
        </p:nvSpPr>
        <p:spPr>
          <a:xfrm>
            <a:off x="5534098" y="2436259"/>
            <a:ext cx="157860" cy="1531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2" name="正方形/長方形 291">
            <a:extLst>
              <a:ext uri="{FF2B5EF4-FFF2-40B4-BE49-F238E27FC236}">
                <a16:creationId xmlns:a16="http://schemas.microsoft.com/office/drawing/2014/main" id="{EB6F1808-ECCE-5D38-BF8F-3F134735E6EF}"/>
              </a:ext>
            </a:extLst>
          </p:cNvPr>
          <p:cNvSpPr/>
          <p:nvPr/>
        </p:nvSpPr>
        <p:spPr>
          <a:xfrm>
            <a:off x="2117769" y="2720488"/>
            <a:ext cx="102662" cy="2114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3" name="正方形/長方形 292">
            <a:extLst>
              <a:ext uri="{FF2B5EF4-FFF2-40B4-BE49-F238E27FC236}">
                <a16:creationId xmlns:a16="http://schemas.microsoft.com/office/drawing/2014/main" id="{F689F1C1-BF15-BC8C-E0E1-0C1D9909C199}"/>
              </a:ext>
            </a:extLst>
          </p:cNvPr>
          <p:cNvSpPr/>
          <p:nvPr/>
        </p:nvSpPr>
        <p:spPr>
          <a:xfrm>
            <a:off x="3006395" y="2719785"/>
            <a:ext cx="102662" cy="2114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4" name="正方形/長方形 293">
            <a:extLst>
              <a:ext uri="{FF2B5EF4-FFF2-40B4-BE49-F238E27FC236}">
                <a16:creationId xmlns:a16="http://schemas.microsoft.com/office/drawing/2014/main" id="{6BA164D1-7501-C2B8-50C4-9184BC9EF1E8}"/>
              </a:ext>
            </a:extLst>
          </p:cNvPr>
          <p:cNvSpPr/>
          <p:nvPr/>
        </p:nvSpPr>
        <p:spPr>
          <a:xfrm>
            <a:off x="3911490" y="2708522"/>
            <a:ext cx="102662" cy="2114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5" name="正方形/長方形 294">
            <a:extLst>
              <a:ext uri="{FF2B5EF4-FFF2-40B4-BE49-F238E27FC236}">
                <a16:creationId xmlns:a16="http://schemas.microsoft.com/office/drawing/2014/main" id="{A5825A8E-F3BD-6020-66E3-8044B67E4BAD}"/>
              </a:ext>
            </a:extLst>
          </p:cNvPr>
          <p:cNvSpPr/>
          <p:nvPr/>
        </p:nvSpPr>
        <p:spPr>
          <a:xfrm>
            <a:off x="4793267" y="2716367"/>
            <a:ext cx="102662" cy="2114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6" name="正方形/長方形 295">
            <a:extLst>
              <a:ext uri="{FF2B5EF4-FFF2-40B4-BE49-F238E27FC236}">
                <a16:creationId xmlns:a16="http://schemas.microsoft.com/office/drawing/2014/main" id="{10C4AB1B-C9F2-373D-6709-1B2BB1239A8C}"/>
              </a:ext>
            </a:extLst>
          </p:cNvPr>
          <p:cNvSpPr/>
          <p:nvPr/>
        </p:nvSpPr>
        <p:spPr>
          <a:xfrm>
            <a:off x="1726189" y="2457801"/>
            <a:ext cx="227904" cy="977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7" name="正方形/長方形 296">
            <a:extLst>
              <a:ext uri="{FF2B5EF4-FFF2-40B4-BE49-F238E27FC236}">
                <a16:creationId xmlns:a16="http://schemas.microsoft.com/office/drawing/2014/main" id="{00555609-2B08-C4B4-6A34-64428B276B1E}"/>
              </a:ext>
            </a:extLst>
          </p:cNvPr>
          <p:cNvSpPr/>
          <p:nvPr/>
        </p:nvSpPr>
        <p:spPr>
          <a:xfrm>
            <a:off x="5691958" y="2465297"/>
            <a:ext cx="227904" cy="977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8" name="テキスト ボックス 297">
            <a:extLst>
              <a:ext uri="{FF2B5EF4-FFF2-40B4-BE49-F238E27FC236}">
                <a16:creationId xmlns:a16="http://schemas.microsoft.com/office/drawing/2014/main" id="{C1E1AA49-F8FF-E89C-9CEB-E7C9929E9192}"/>
              </a:ext>
            </a:extLst>
          </p:cNvPr>
          <p:cNvSpPr txBox="1"/>
          <p:nvPr/>
        </p:nvSpPr>
        <p:spPr>
          <a:xfrm>
            <a:off x="2793671" y="2445813"/>
            <a:ext cx="33855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80K</a:t>
            </a:r>
            <a:endParaRPr kumimoji="1" lang="ja-JP" altLang="en-US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9" name="テキスト ボックス 298">
            <a:extLst>
              <a:ext uri="{FF2B5EF4-FFF2-40B4-BE49-F238E27FC236}">
                <a16:creationId xmlns:a16="http://schemas.microsoft.com/office/drawing/2014/main" id="{B159D778-8682-9899-FB09-9CA2A9463299}"/>
              </a:ext>
            </a:extLst>
          </p:cNvPr>
          <p:cNvSpPr txBox="1"/>
          <p:nvPr/>
        </p:nvSpPr>
        <p:spPr>
          <a:xfrm>
            <a:off x="1897179" y="2438432"/>
            <a:ext cx="33855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80K</a:t>
            </a:r>
            <a:endParaRPr kumimoji="1" lang="ja-JP" altLang="en-US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0" name="テキスト ボックス 299">
            <a:extLst>
              <a:ext uri="{FF2B5EF4-FFF2-40B4-BE49-F238E27FC236}">
                <a16:creationId xmlns:a16="http://schemas.microsoft.com/office/drawing/2014/main" id="{66752908-95EA-989A-7A12-67EEDE4F54BA}"/>
              </a:ext>
            </a:extLst>
          </p:cNvPr>
          <p:cNvSpPr txBox="1"/>
          <p:nvPr/>
        </p:nvSpPr>
        <p:spPr>
          <a:xfrm>
            <a:off x="3684773" y="2442574"/>
            <a:ext cx="33855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80K</a:t>
            </a:r>
            <a:endParaRPr kumimoji="1" lang="ja-JP" altLang="en-US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1" name="テキスト ボックス 300">
            <a:extLst>
              <a:ext uri="{FF2B5EF4-FFF2-40B4-BE49-F238E27FC236}">
                <a16:creationId xmlns:a16="http://schemas.microsoft.com/office/drawing/2014/main" id="{C654EFF3-059E-A793-5B84-5874C80A8DEC}"/>
              </a:ext>
            </a:extLst>
          </p:cNvPr>
          <p:cNvSpPr txBox="1"/>
          <p:nvPr/>
        </p:nvSpPr>
        <p:spPr>
          <a:xfrm>
            <a:off x="4579235" y="2443369"/>
            <a:ext cx="33855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80K</a:t>
            </a:r>
            <a:endParaRPr kumimoji="1" lang="ja-JP" altLang="en-US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2" name="テキスト ボックス 301">
            <a:extLst>
              <a:ext uri="{FF2B5EF4-FFF2-40B4-BE49-F238E27FC236}">
                <a16:creationId xmlns:a16="http://schemas.microsoft.com/office/drawing/2014/main" id="{ABC5212A-6D7B-91AB-A5DF-6FE2B6D67420}"/>
              </a:ext>
            </a:extLst>
          </p:cNvPr>
          <p:cNvSpPr txBox="1"/>
          <p:nvPr/>
        </p:nvSpPr>
        <p:spPr>
          <a:xfrm>
            <a:off x="5470159" y="2439403"/>
            <a:ext cx="33855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80K</a:t>
            </a:r>
            <a:endParaRPr kumimoji="1" lang="ja-JP" altLang="en-US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3" name="正方形/長方形 302">
            <a:extLst>
              <a:ext uri="{FF2B5EF4-FFF2-40B4-BE49-F238E27FC236}">
                <a16:creationId xmlns:a16="http://schemas.microsoft.com/office/drawing/2014/main" id="{FBC38BA5-1F5B-57C6-F7E7-EE2C12229AC0}"/>
              </a:ext>
            </a:extLst>
          </p:cNvPr>
          <p:cNvSpPr/>
          <p:nvPr/>
        </p:nvSpPr>
        <p:spPr>
          <a:xfrm>
            <a:off x="3030810" y="2063094"/>
            <a:ext cx="658698" cy="60357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4" name="正方形/長方形 303">
            <a:extLst>
              <a:ext uri="{FF2B5EF4-FFF2-40B4-BE49-F238E27FC236}">
                <a16:creationId xmlns:a16="http://schemas.microsoft.com/office/drawing/2014/main" id="{6F9B6F5F-9AC4-86F2-ADA1-54A6AE30FABC}"/>
              </a:ext>
            </a:extLst>
          </p:cNvPr>
          <p:cNvSpPr/>
          <p:nvPr/>
        </p:nvSpPr>
        <p:spPr>
          <a:xfrm>
            <a:off x="3918514" y="2061332"/>
            <a:ext cx="708273" cy="60357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5" name="正方形/長方形 304">
            <a:extLst>
              <a:ext uri="{FF2B5EF4-FFF2-40B4-BE49-F238E27FC236}">
                <a16:creationId xmlns:a16="http://schemas.microsoft.com/office/drawing/2014/main" id="{FF1C1940-B889-1C39-7EF6-2104A71D93FA}"/>
              </a:ext>
            </a:extLst>
          </p:cNvPr>
          <p:cNvSpPr/>
          <p:nvPr/>
        </p:nvSpPr>
        <p:spPr>
          <a:xfrm>
            <a:off x="4823280" y="2056596"/>
            <a:ext cx="658698" cy="60357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6" name="正方形/長方形 305">
            <a:extLst>
              <a:ext uri="{FF2B5EF4-FFF2-40B4-BE49-F238E27FC236}">
                <a16:creationId xmlns:a16="http://schemas.microsoft.com/office/drawing/2014/main" id="{0654144A-78A5-B53B-5F21-63923BCA8B0B}"/>
              </a:ext>
            </a:extLst>
          </p:cNvPr>
          <p:cNvSpPr/>
          <p:nvPr/>
        </p:nvSpPr>
        <p:spPr>
          <a:xfrm>
            <a:off x="1652590" y="1848296"/>
            <a:ext cx="8325406" cy="10071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07" name="直線矢印コネクタ 306">
            <a:extLst>
              <a:ext uri="{FF2B5EF4-FFF2-40B4-BE49-F238E27FC236}">
                <a16:creationId xmlns:a16="http://schemas.microsoft.com/office/drawing/2014/main" id="{3C3123DC-56D4-A71D-16FF-933E72859299}"/>
              </a:ext>
            </a:extLst>
          </p:cNvPr>
          <p:cNvCxnSpPr>
            <a:endCxn id="291" idx="2"/>
          </p:cNvCxnSpPr>
          <p:nvPr/>
        </p:nvCxnSpPr>
        <p:spPr>
          <a:xfrm flipH="1" flipV="1">
            <a:off x="5613028" y="2589447"/>
            <a:ext cx="312778" cy="49494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" name="正方形/長方形 307">
            <a:extLst>
              <a:ext uri="{FF2B5EF4-FFF2-40B4-BE49-F238E27FC236}">
                <a16:creationId xmlns:a16="http://schemas.microsoft.com/office/drawing/2014/main" id="{201F17A8-179B-8DDE-F287-9A5E6F651CA5}"/>
              </a:ext>
            </a:extLst>
          </p:cNvPr>
          <p:cNvSpPr/>
          <p:nvPr/>
        </p:nvSpPr>
        <p:spPr>
          <a:xfrm>
            <a:off x="5739825" y="2449620"/>
            <a:ext cx="45719" cy="144016"/>
          </a:xfrm>
          <a:prstGeom prst="rect">
            <a:avLst/>
          </a:prstGeom>
          <a:solidFill>
            <a:schemeClr val="bg2">
              <a:lumMod val="5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9" name="二等辺三角形 308">
            <a:extLst>
              <a:ext uri="{FF2B5EF4-FFF2-40B4-BE49-F238E27FC236}">
                <a16:creationId xmlns:a16="http://schemas.microsoft.com/office/drawing/2014/main" id="{02B7A65F-E26D-ED11-3BF8-81A1158C20AD}"/>
              </a:ext>
            </a:extLst>
          </p:cNvPr>
          <p:cNvSpPr/>
          <p:nvPr/>
        </p:nvSpPr>
        <p:spPr>
          <a:xfrm flipV="1">
            <a:off x="5737052" y="2398539"/>
            <a:ext cx="60775" cy="45719"/>
          </a:xfrm>
          <a:prstGeom prst="triangle">
            <a:avLst/>
          </a:prstGeom>
          <a:solidFill>
            <a:schemeClr val="bg2">
              <a:lumMod val="5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0" name="正方形/長方形 309">
            <a:extLst>
              <a:ext uri="{FF2B5EF4-FFF2-40B4-BE49-F238E27FC236}">
                <a16:creationId xmlns:a16="http://schemas.microsoft.com/office/drawing/2014/main" id="{02608048-DE73-4687-B50B-BF5EB23AF395}"/>
              </a:ext>
            </a:extLst>
          </p:cNvPr>
          <p:cNvSpPr/>
          <p:nvPr/>
        </p:nvSpPr>
        <p:spPr>
          <a:xfrm>
            <a:off x="6019658" y="2452534"/>
            <a:ext cx="45719" cy="144016"/>
          </a:xfrm>
          <a:prstGeom prst="rect">
            <a:avLst/>
          </a:prstGeom>
          <a:solidFill>
            <a:schemeClr val="bg2">
              <a:lumMod val="5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1" name="二等辺三角形 310">
            <a:extLst>
              <a:ext uri="{FF2B5EF4-FFF2-40B4-BE49-F238E27FC236}">
                <a16:creationId xmlns:a16="http://schemas.microsoft.com/office/drawing/2014/main" id="{3CE0584E-033E-6942-22A8-1DBE86B38B96}"/>
              </a:ext>
            </a:extLst>
          </p:cNvPr>
          <p:cNvSpPr/>
          <p:nvPr/>
        </p:nvSpPr>
        <p:spPr>
          <a:xfrm flipV="1">
            <a:off x="6009265" y="2401453"/>
            <a:ext cx="60775" cy="45719"/>
          </a:xfrm>
          <a:prstGeom prst="triangle">
            <a:avLst/>
          </a:prstGeom>
          <a:solidFill>
            <a:schemeClr val="bg2">
              <a:lumMod val="5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2" name="正方形/長方形 311">
            <a:extLst>
              <a:ext uri="{FF2B5EF4-FFF2-40B4-BE49-F238E27FC236}">
                <a16:creationId xmlns:a16="http://schemas.microsoft.com/office/drawing/2014/main" id="{CED0F941-C165-3C78-2F31-3B9A682BD414}"/>
              </a:ext>
            </a:extLst>
          </p:cNvPr>
          <p:cNvSpPr/>
          <p:nvPr/>
        </p:nvSpPr>
        <p:spPr>
          <a:xfrm>
            <a:off x="1887397" y="2451715"/>
            <a:ext cx="45719" cy="144016"/>
          </a:xfrm>
          <a:prstGeom prst="rect">
            <a:avLst/>
          </a:prstGeom>
          <a:solidFill>
            <a:schemeClr val="bg2">
              <a:lumMod val="5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3" name="二等辺三角形 312">
            <a:extLst>
              <a:ext uri="{FF2B5EF4-FFF2-40B4-BE49-F238E27FC236}">
                <a16:creationId xmlns:a16="http://schemas.microsoft.com/office/drawing/2014/main" id="{EF0D1997-B5ED-8572-FB1C-41B5C0C1D0DA}"/>
              </a:ext>
            </a:extLst>
          </p:cNvPr>
          <p:cNvSpPr/>
          <p:nvPr/>
        </p:nvSpPr>
        <p:spPr>
          <a:xfrm flipV="1">
            <a:off x="1884624" y="2400634"/>
            <a:ext cx="60775" cy="45719"/>
          </a:xfrm>
          <a:prstGeom prst="triangle">
            <a:avLst/>
          </a:prstGeom>
          <a:solidFill>
            <a:schemeClr val="bg2">
              <a:lumMod val="5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4" name="正方形/長方形 313">
            <a:extLst>
              <a:ext uri="{FF2B5EF4-FFF2-40B4-BE49-F238E27FC236}">
                <a16:creationId xmlns:a16="http://schemas.microsoft.com/office/drawing/2014/main" id="{6E368C38-E1A3-E8E0-AB00-82DDB2247986}"/>
              </a:ext>
            </a:extLst>
          </p:cNvPr>
          <p:cNvSpPr/>
          <p:nvPr/>
        </p:nvSpPr>
        <p:spPr>
          <a:xfrm>
            <a:off x="1741470" y="2451715"/>
            <a:ext cx="45719" cy="144016"/>
          </a:xfrm>
          <a:prstGeom prst="rect">
            <a:avLst/>
          </a:prstGeom>
          <a:solidFill>
            <a:schemeClr val="bg2">
              <a:lumMod val="5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5" name="二等辺三角形 314">
            <a:extLst>
              <a:ext uri="{FF2B5EF4-FFF2-40B4-BE49-F238E27FC236}">
                <a16:creationId xmlns:a16="http://schemas.microsoft.com/office/drawing/2014/main" id="{3C2B0C63-7D0B-73FB-81D7-5F7E4F2C9C14}"/>
              </a:ext>
            </a:extLst>
          </p:cNvPr>
          <p:cNvSpPr/>
          <p:nvPr/>
        </p:nvSpPr>
        <p:spPr>
          <a:xfrm flipV="1">
            <a:off x="1738697" y="2400634"/>
            <a:ext cx="60775" cy="45719"/>
          </a:xfrm>
          <a:prstGeom prst="triangle">
            <a:avLst/>
          </a:prstGeom>
          <a:solidFill>
            <a:schemeClr val="bg2">
              <a:lumMod val="5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6" name="正方形/長方形 315">
            <a:extLst>
              <a:ext uri="{FF2B5EF4-FFF2-40B4-BE49-F238E27FC236}">
                <a16:creationId xmlns:a16="http://schemas.microsoft.com/office/drawing/2014/main" id="{2A2DDADC-62E1-5DEF-D3D5-C11D442CD89C}"/>
              </a:ext>
            </a:extLst>
          </p:cNvPr>
          <p:cNvSpPr/>
          <p:nvPr/>
        </p:nvSpPr>
        <p:spPr>
          <a:xfrm>
            <a:off x="10014006" y="2452534"/>
            <a:ext cx="45719" cy="144016"/>
          </a:xfrm>
          <a:prstGeom prst="rect">
            <a:avLst/>
          </a:prstGeom>
          <a:solidFill>
            <a:schemeClr val="bg2">
              <a:lumMod val="5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7" name="二等辺三角形 316">
            <a:extLst>
              <a:ext uri="{FF2B5EF4-FFF2-40B4-BE49-F238E27FC236}">
                <a16:creationId xmlns:a16="http://schemas.microsoft.com/office/drawing/2014/main" id="{42C5F20E-5D31-3F6D-574C-EA6AF4A19D7F}"/>
              </a:ext>
            </a:extLst>
          </p:cNvPr>
          <p:cNvSpPr/>
          <p:nvPr/>
        </p:nvSpPr>
        <p:spPr>
          <a:xfrm flipV="1">
            <a:off x="10011233" y="2401453"/>
            <a:ext cx="60775" cy="45719"/>
          </a:xfrm>
          <a:prstGeom prst="triangle">
            <a:avLst/>
          </a:prstGeom>
          <a:solidFill>
            <a:schemeClr val="bg2">
              <a:lumMod val="5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8" name="円/楕円 182">
            <a:extLst>
              <a:ext uri="{FF2B5EF4-FFF2-40B4-BE49-F238E27FC236}">
                <a16:creationId xmlns:a16="http://schemas.microsoft.com/office/drawing/2014/main" id="{E1177B2D-6215-917D-F59D-117F15AE11AB}"/>
              </a:ext>
            </a:extLst>
          </p:cNvPr>
          <p:cNvSpPr/>
          <p:nvPr/>
        </p:nvSpPr>
        <p:spPr>
          <a:xfrm>
            <a:off x="2682106" y="2339107"/>
            <a:ext cx="492745" cy="7452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9" name="正方形/長方形 318">
            <a:extLst>
              <a:ext uri="{FF2B5EF4-FFF2-40B4-BE49-F238E27FC236}">
                <a16:creationId xmlns:a16="http://schemas.microsoft.com/office/drawing/2014/main" id="{110DB328-5294-E5E4-06C1-20898C69703F}"/>
              </a:ext>
            </a:extLst>
          </p:cNvPr>
          <p:cNvSpPr/>
          <p:nvPr/>
        </p:nvSpPr>
        <p:spPr>
          <a:xfrm>
            <a:off x="5685591" y="1180218"/>
            <a:ext cx="462054" cy="6693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0" name="角丸四角形 184">
            <a:extLst>
              <a:ext uri="{FF2B5EF4-FFF2-40B4-BE49-F238E27FC236}">
                <a16:creationId xmlns:a16="http://schemas.microsoft.com/office/drawing/2014/main" id="{17C66898-5C17-FB6A-1235-9537B2C524EA}"/>
              </a:ext>
            </a:extLst>
          </p:cNvPr>
          <p:cNvSpPr/>
          <p:nvPr/>
        </p:nvSpPr>
        <p:spPr>
          <a:xfrm>
            <a:off x="5835074" y="1254210"/>
            <a:ext cx="125633" cy="13384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1" name="正方形/長方形 320">
            <a:extLst>
              <a:ext uri="{FF2B5EF4-FFF2-40B4-BE49-F238E27FC236}">
                <a16:creationId xmlns:a16="http://schemas.microsoft.com/office/drawing/2014/main" id="{924C7F10-E31E-265C-9EE4-D72C8EA4718F}"/>
              </a:ext>
            </a:extLst>
          </p:cNvPr>
          <p:cNvSpPr/>
          <p:nvPr/>
        </p:nvSpPr>
        <p:spPr>
          <a:xfrm>
            <a:off x="5895202" y="1411763"/>
            <a:ext cx="112830" cy="1130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2" name="角丸四角形 186">
            <a:extLst>
              <a:ext uri="{FF2B5EF4-FFF2-40B4-BE49-F238E27FC236}">
                <a16:creationId xmlns:a16="http://schemas.microsoft.com/office/drawing/2014/main" id="{0A631E4B-B8D4-D24E-3835-620A0B5B345A}"/>
              </a:ext>
            </a:extLst>
          </p:cNvPr>
          <p:cNvSpPr/>
          <p:nvPr/>
        </p:nvSpPr>
        <p:spPr>
          <a:xfrm>
            <a:off x="5805910" y="1615297"/>
            <a:ext cx="159557" cy="1262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23" name="直線コネクタ 322">
            <a:extLst>
              <a:ext uri="{FF2B5EF4-FFF2-40B4-BE49-F238E27FC236}">
                <a16:creationId xmlns:a16="http://schemas.microsoft.com/office/drawing/2014/main" id="{81D7CE5B-F4FE-F649-B938-74ED4633EDA1}"/>
              </a:ext>
            </a:extLst>
          </p:cNvPr>
          <p:cNvCxnSpPr/>
          <p:nvPr/>
        </p:nvCxnSpPr>
        <p:spPr>
          <a:xfrm flipH="1" flipV="1">
            <a:off x="5869804" y="930336"/>
            <a:ext cx="0" cy="368824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直線コネクタ 323">
            <a:extLst>
              <a:ext uri="{FF2B5EF4-FFF2-40B4-BE49-F238E27FC236}">
                <a16:creationId xmlns:a16="http://schemas.microsoft.com/office/drawing/2014/main" id="{084EF59F-6C91-3CAA-EE0C-8BEA8D34D3F7}"/>
              </a:ext>
            </a:extLst>
          </p:cNvPr>
          <p:cNvCxnSpPr/>
          <p:nvPr/>
        </p:nvCxnSpPr>
        <p:spPr>
          <a:xfrm flipV="1">
            <a:off x="5869803" y="1388051"/>
            <a:ext cx="1" cy="256738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直線コネクタ 324">
            <a:extLst>
              <a:ext uri="{FF2B5EF4-FFF2-40B4-BE49-F238E27FC236}">
                <a16:creationId xmlns:a16="http://schemas.microsoft.com/office/drawing/2014/main" id="{6C46A462-A402-57AC-144B-F43BCB61F118}"/>
              </a:ext>
            </a:extLst>
          </p:cNvPr>
          <p:cNvCxnSpPr/>
          <p:nvPr/>
        </p:nvCxnSpPr>
        <p:spPr>
          <a:xfrm flipV="1">
            <a:off x="5925807" y="1389534"/>
            <a:ext cx="1" cy="256738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6" name="直線コネクタ 325">
            <a:extLst>
              <a:ext uri="{FF2B5EF4-FFF2-40B4-BE49-F238E27FC236}">
                <a16:creationId xmlns:a16="http://schemas.microsoft.com/office/drawing/2014/main" id="{0972B1C6-E406-8CEB-3D6B-EE755DD31DAF}"/>
              </a:ext>
            </a:extLst>
          </p:cNvPr>
          <p:cNvCxnSpPr/>
          <p:nvPr/>
        </p:nvCxnSpPr>
        <p:spPr>
          <a:xfrm flipH="1" flipV="1">
            <a:off x="5779355" y="1461472"/>
            <a:ext cx="92482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直線コネクタ 326">
            <a:extLst>
              <a:ext uri="{FF2B5EF4-FFF2-40B4-BE49-F238E27FC236}">
                <a16:creationId xmlns:a16="http://schemas.microsoft.com/office/drawing/2014/main" id="{51C0AA2D-5AF2-117B-2048-E6C4293DA031}"/>
              </a:ext>
            </a:extLst>
          </p:cNvPr>
          <p:cNvCxnSpPr/>
          <p:nvPr/>
        </p:nvCxnSpPr>
        <p:spPr>
          <a:xfrm flipH="1" flipV="1">
            <a:off x="5780993" y="1466239"/>
            <a:ext cx="4550" cy="630583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8" name="二等辺三角形 327">
            <a:extLst>
              <a:ext uri="{FF2B5EF4-FFF2-40B4-BE49-F238E27FC236}">
                <a16:creationId xmlns:a16="http://schemas.microsoft.com/office/drawing/2014/main" id="{BC3C4DCE-8FC3-0C04-AD09-1C64898CEE59}"/>
              </a:ext>
            </a:extLst>
          </p:cNvPr>
          <p:cNvSpPr/>
          <p:nvPr/>
        </p:nvSpPr>
        <p:spPr>
          <a:xfrm>
            <a:off x="5909662" y="1568667"/>
            <a:ext cx="36000" cy="36000"/>
          </a:xfrm>
          <a:prstGeom prst="triangle">
            <a:avLst/>
          </a:prstGeom>
          <a:solidFill>
            <a:srgbClr val="FF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9" name="二等辺三角形 328">
            <a:extLst>
              <a:ext uri="{FF2B5EF4-FFF2-40B4-BE49-F238E27FC236}">
                <a16:creationId xmlns:a16="http://schemas.microsoft.com/office/drawing/2014/main" id="{F9A52F75-8303-C9EC-3382-F0B0C2B40562}"/>
              </a:ext>
            </a:extLst>
          </p:cNvPr>
          <p:cNvSpPr/>
          <p:nvPr/>
        </p:nvSpPr>
        <p:spPr>
          <a:xfrm flipV="1">
            <a:off x="5908902" y="1549141"/>
            <a:ext cx="36000" cy="36000"/>
          </a:xfrm>
          <a:prstGeom prst="triangle">
            <a:avLst/>
          </a:prstGeom>
          <a:solidFill>
            <a:srgbClr val="FF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0" name="二等辺三角形 329">
            <a:extLst>
              <a:ext uri="{FF2B5EF4-FFF2-40B4-BE49-F238E27FC236}">
                <a16:creationId xmlns:a16="http://schemas.microsoft.com/office/drawing/2014/main" id="{7DF7D87E-9782-EE23-5300-13798B49851B}"/>
              </a:ext>
            </a:extLst>
          </p:cNvPr>
          <p:cNvSpPr/>
          <p:nvPr/>
        </p:nvSpPr>
        <p:spPr>
          <a:xfrm>
            <a:off x="5851186" y="1566475"/>
            <a:ext cx="36000" cy="36000"/>
          </a:xfrm>
          <a:prstGeom prst="triangle">
            <a:avLst/>
          </a:prstGeom>
          <a:solidFill>
            <a:srgbClr val="FF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1" name="二等辺三角形 330">
            <a:extLst>
              <a:ext uri="{FF2B5EF4-FFF2-40B4-BE49-F238E27FC236}">
                <a16:creationId xmlns:a16="http://schemas.microsoft.com/office/drawing/2014/main" id="{57C6F7B4-6763-0D0B-A761-8D94A0CFDD97}"/>
              </a:ext>
            </a:extLst>
          </p:cNvPr>
          <p:cNvSpPr/>
          <p:nvPr/>
        </p:nvSpPr>
        <p:spPr>
          <a:xfrm flipV="1">
            <a:off x="5850426" y="1546949"/>
            <a:ext cx="36000" cy="36000"/>
          </a:xfrm>
          <a:prstGeom prst="triangle">
            <a:avLst/>
          </a:prstGeom>
          <a:solidFill>
            <a:srgbClr val="FF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2" name="二等辺三角形 331">
            <a:extLst>
              <a:ext uri="{FF2B5EF4-FFF2-40B4-BE49-F238E27FC236}">
                <a16:creationId xmlns:a16="http://schemas.microsoft.com/office/drawing/2014/main" id="{4592FC88-4FB6-6E48-DDC5-225F50B1FC3B}"/>
              </a:ext>
            </a:extLst>
          </p:cNvPr>
          <p:cNvSpPr/>
          <p:nvPr/>
        </p:nvSpPr>
        <p:spPr>
          <a:xfrm>
            <a:off x="5761355" y="1568856"/>
            <a:ext cx="36000" cy="36000"/>
          </a:xfrm>
          <a:prstGeom prst="triangle">
            <a:avLst/>
          </a:prstGeom>
          <a:solidFill>
            <a:srgbClr val="FF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3" name="二等辺三角形 332">
            <a:extLst>
              <a:ext uri="{FF2B5EF4-FFF2-40B4-BE49-F238E27FC236}">
                <a16:creationId xmlns:a16="http://schemas.microsoft.com/office/drawing/2014/main" id="{0EBEF06A-08E9-393B-54B4-AAB5538F86B1}"/>
              </a:ext>
            </a:extLst>
          </p:cNvPr>
          <p:cNvSpPr/>
          <p:nvPr/>
        </p:nvSpPr>
        <p:spPr>
          <a:xfrm flipV="1">
            <a:off x="5760595" y="1549330"/>
            <a:ext cx="36000" cy="36000"/>
          </a:xfrm>
          <a:prstGeom prst="triangle">
            <a:avLst/>
          </a:prstGeom>
          <a:solidFill>
            <a:srgbClr val="FF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34" name="直線コネクタ 333">
            <a:extLst>
              <a:ext uri="{FF2B5EF4-FFF2-40B4-BE49-F238E27FC236}">
                <a16:creationId xmlns:a16="http://schemas.microsoft.com/office/drawing/2014/main" id="{2F3A4793-7247-54CA-4C7A-910B4C7AB344}"/>
              </a:ext>
            </a:extLst>
          </p:cNvPr>
          <p:cNvCxnSpPr/>
          <p:nvPr/>
        </p:nvCxnSpPr>
        <p:spPr>
          <a:xfrm flipH="1" flipV="1">
            <a:off x="5837306" y="1736829"/>
            <a:ext cx="132" cy="529978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5" name="直線コネクタ 334">
            <a:extLst>
              <a:ext uri="{FF2B5EF4-FFF2-40B4-BE49-F238E27FC236}">
                <a16:creationId xmlns:a16="http://schemas.microsoft.com/office/drawing/2014/main" id="{DC13E071-B32C-AF97-9F32-699A6AB72129}"/>
              </a:ext>
            </a:extLst>
          </p:cNvPr>
          <p:cNvCxnSpPr/>
          <p:nvPr/>
        </p:nvCxnSpPr>
        <p:spPr>
          <a:xfrm flipH="1">
            <a:off x="5484069" y="2092370"/>
            <a:ext cx="301474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6" name="直線コネクタ 335">
            <a:extLst>
              <a:ext uri="{FF2B5EF4-FFF2-40B4-BE49-F238E27FC236}">
                <a16:creationId xmlns:a16="http://schemas.microsoft.com/office/drawing/2014/main" id="{C9C3A62C-7960-9F3C-86A2-E69C4177000D}"/>
              </a:ext>
            </a:extLst>
          </p:cNvPr>
          <p:cNvCxnSpPr/>
          <p:nvPr/>
        </p:nvCxnSpPr>
        <p:spPr>
          <a:xfrm flipH="1">
            <a:off x="6047045" y="2096821"/>
            <a:ext cx="282068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7" name="直線コネクタ 336">
            <a:extLst>
              <a:ext uri="{FF2B5EF4-FFF2-40B4-BE49-F238E27FC236}">
                <a16:creationId xmlns:a16="http://schemas.microsoft.com/office/drawing/2014/main" id="{F5300691-07E5-FD88-16A8-7CBC78CD390C}"/>
              </a:ext>
            </a:extLst>
          </p:cNvPr>
          <p:cNvCxnSpPr/>
          <p:nvPr/>
        </p:nvCxnSpPr>
        <p:spPr>
          <a:xfrm flipV="1">
            <a:off x="6051809" y="1216110"/>
            <a:ext cx="8835" cy="885296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8" name="直線コネクタ 337">
            <a:extLst>
              <a:ext uri="{FF2B5EF4-FFF2-40B4-BE49-F238E27FC236}">
                <a16:creationId xmlns:a16="http://schemas.microsoft.com/office/drawing/2014/main" id="{B0D7D6EB-D52A-8629-FCE4-9537DB9EB7CE}"/>
              </a:ext>
            </a:extLst>
          </p:cNvPr>
          <p:cNvCxnSpPr>
            <a:endCxn id="282" idx="7"/>
          </p:cNvCxnSpPr>
          <p:nvPr/>
        </p:nvCxnSpPr>
        <p:spPr>
          <a:xfrm flipH="1">
            <a:off x="5438577" y="2266808"/>
            <a:ext cx="396497" cy="180363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直線コネクタ 338">
            <a:extLst>
              <a:ext uri="{FF2B5EF4-FFF2-40B4-BE49-F238E27FC236}">
                <a16:creationId xmlns:a16="http://schemas.microsoft.com/office/drawing/2014/main" id="{DAB6C6EB-0ACC-C248-CE36-CB9BFF4A1731}"/>
              </a:ext>
            </a:extLst>
          </p:cNvPr>
          <p:cNvCxnSpPr/>
          <p:nvPr/>
        </p:nvCxnSpPr>
        <p:spPr>
          <a:xfrm flipH="1" flipV="1">
            <a:off x="5984519" y="651603"/>
            <a:ext cx="0" cy="160352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直線コネクタ 339">
            <a:extLst>
              <a:ext uri="{FF2B5EF4-FFF2-40B4-BE49-F238E27FC236}">
                <a16:creationId xmlns:a16="http://schemas.microsoft.com/office/drawing/2014/main" id="{E924B767-F0B7-1E64-99CC-1551150CC85B}"/>
              </a:ext>
            </a:extLst>
          </p:cNvPr>
          <p:cNvCxnSpPr>
            <a:cxnSpLocks/>
            <a:stCxn id="234" idx="3"/>
            <a:endCxn id="159" idx="1"/>
          </p:cNvCxnSpPr>
          <p:nvPr/>
        </p:nvCxnSpPr>
        <p:spPr>
          <a:xfrm>
            <a:off x="5536337" y="2257303"/>
            <a:ext cx="73621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1" name="二等辺三角形 340">
            <a:extLst>
              <a:ext uri="{FF2B5EF4-FFF2-40B4-BE49-F238E27FC236}">
                <a16:creationId xmlns:a16="http://schemas.microsoft.com/office/drawing/2014/main" id="{6F875FEB-7BA5-6674-AB77-3CDD55E469B6}"/>
              </a:ext>
            </a:extLst>
          </p:cNvPr>
          <p:cNvSpPr/>
          <p:nvPr/>
        </p:nvSpPr>
        <p:spPr>
          <a:xfrm>
            <a:off x="5850606" y="1093476"/>
            <a:ext cx="36000" cy="36000"/>
          </a:xfrm>
          <a:prstGeom prst="triangle">
            <a:avLst/>
          </a:prstGeom>
          <a:solidFill>
            <a:srgbClr val="FF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2" name="二等辺三角形 341">
            <a:extLst>
              <a:ext uri="{FF2B5EF4-FFF2-40B4-BE49-F238E27FC236}">
                <a16:creationId xmlns:a16="http://schemas.microsoft.com/office/drawing/2014/main" id="{524EC9EA-1799-4030-C17E-EB77E3E3C6F5}"/>
              </a:ext>
            </a:extLst>
          </p:cNvPr>
          <p:cNvSpPr/>
          <p:nvPr/>
        </p:nvSpPr>
        <p:spPr>
          <a:xfrm flipV="1">
            <a:off x="5849846" y="1073950"/>
            <a:ext cx="36000" cy="36000"/>
          </a:xfrm>
          <a:prstGeom prst="triangle">
            <a:avLst/>
          </a:prstGeom>
          <a:solidFill>
            <a:srgbClr val="FF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43" name="直線コネクタ 342">
            <a:extLst>
              <a:ext uri="{FF2B5EF4-FFF2-40B4-BE49-F238E27FC236}">
                <a16:creationId xmlns:a16="http://schemas.microsoft.com/office/drawing/2014/main" id="{0534E52E-69D6-2E03-588F-ED31EBDE3D79}"/>
              </a:ext>
            </a:extLst>
          </p:cNvPr>
          <p:cNvCxnSpPr/>
          <p:nvPr/>
        </p:nvCxnSpPr>
        <p:spPr>
          <a:xfrm flipH="1" flipV="1">
            <a:off x="5909998" y="885386"/>
            <a:ext cx="0" cy="368824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4" name="直線コネクタ 343">
            <a:extLst>
              <a:ext uri="{FF2B5EF4-FFF2-40B4-BE49-F238E27FC236}">
                <a16:creationId xmlns:a16="http://schemas.microsoft.com/office/drawing/2014/main" id="{5346F758-3C6B-EB40-7C66-AE603932CB70}"/>
              </a:ext>
            </a:extLst>
          </p:cNvPr>
          <p:cNvCxnSpPr/>
          <p:nvPr/>
        </p:nvCxnSpPr>
        <p:spPr>
          <a:xfrm flipH="1">
            <a:off x="5918237" y="1220873"/>
            <a:ext cx="151802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5" name="直線コネクタ 344">
            <a:extLst>
              <a:ext uri="{FF2B5EF4-FFF2-40B4-BE49-F238E27FC236}">
                <a16:creationId xmlns:a16="http://schemas.microsoft.com/office/drawing/2014/main" id="{2DD81BE7-B85A-3E1E-E941-9FA725D3AB21}"/>
              </a:ext>
            </a:extLst>
          </p:cNvPr>
          <p:cNvCxnSpPr/>
          <p:nvPr/>
        </p:nvCxnSpPr>
        <p:spPr>
          <a:xfrm flipV="1">
            <a:off x="5737051" y="1069799"/>
            <a:ext cx="0" cy="883155"/>
          </a:xfrm>
          <a:prstGeom prst="line">
            <a:avLst/>
          </a:prstGeom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6" name="直線コネクタ 345">
            <a:extLst>
              <a:ext uri="{FF2B5EF4-FFF2-40B4-BE49-F238E27FC236}">
                <a16:creationId xmlns:a16="http://schemas.microsoft.com/office/drawing/2014/main" id="{1E56C0A3-11D0-5E8D-D2F8-C105043D5A39}"/>
              </a:ext>
            </a:extLst>
          </p:cNvPr>
          <p:cNvCxnSpPr/>
          <p:nvPr/>
        </p:nvCxnSpPr>
        <p:spPr>
          <a:xfrm flipV="1">
            <a:off x="6105663" y="1088835"/>
            <a:ext cx="0" cy="883155"/>
          </a:xfrm>
          <a:prstGeom prst="line">
            <a:avLst/>
          </a:prstGeom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7" name="直線矢印コネクタ 346">
            <a:extLst>
              <a:ext uri="{FF2B5EF4-FFF2-40B4-BE49-F238E27FC236}">
                <a16:creationId xmlns:a16="http://schemas.microsoft.com/office/drawing/2014/main" id="{ED662EE5-1FDE-6C56-F56C-F5668747A56D}"/>
              </a:ext>
            </a:extLst>
          </p:cNvPr>
          <p:cNvCxnSpPr/>
          <p:nvPr/>
        </p:nvCxnSpPr>
        <p:spPr>
          <a:xfrm>
            <a:off x="5735061" y="1249291"/>
            <a:ext cx="0" cy="171836"/>
          </a:xfrm>
          <a:prstGeom prst="straightConnector1">
            <a:avLst/>
          </a:prstGeom>
          <a:ln w="12700">
            <a:solidFill>
              <a:schemeClr val="accent4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8" name="直線矢印コネクタ 347">
            <a:extLst>
              <a:ext uri="{FF2B5EF4-FFF2-40B4-BE49-F238E27FC236}">
                <a16:creationId xmlns:a16="http://schemas.microsoft.com/office/drawing/2014/main" id="{E8C4EEC1-8AA6-C752-485E-07C37DCB2456}"/>
              </a:ext>
            </a:extLst>
          </p:cNvPr>
          <p:cNvCxnSpPr/>
          <p:nvPr/>
        </p:nvCxnSpPr>
        <p:spPr>
          <a:xfrm flipV="1">
            <a:off x="6106486" y="1267175"/>
            <a:ext cx="0" cy="116865"/>
          </a:xfrm>
          <a:prstGeom prst="straightConnector1">
            <a:avLst/>
          </a:prstGeom>
          <a:ln w="12700">
            <a:solidFill>
              <a:schemeClr val="accent4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9" name="直線矢印コネクタ 348">
            <a:extLst>
              <a:ext uri="{FF2B5EF4-FFF2-40B4-BE49-F238E27FC236}">
                <a16:creationId xmlns:a16="http://schemas.microsoft.com/office/drawing/2014/main" id="{BC9EBDAB-9603-0C0F-0B19-D93B18868643}"/>
              </a:ext>
            </a:extLst>
          </p:cNvPr>
          <p:cNvCxnSpPr/>
          <p:nvPr/>
        </p:nvCxnSpPr>
        <p:spPr>
          <a:xfrm flipV="1">
            <a:off x="6051266" y="1972318"/>
            <a:ext cx="0" cy="116865"/>
          </a:xfrm>
          <a:prstGeom prst="straightConnector1">
            <a:avLst/>
          </a:prstGeom>
          <a:ln w="127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0" name="直線矢印コネクタ 349">
            <a:extLst>
              <a:ext uri="{FF2B5EF4-FFF2-40B4-BE49-F238E27FC236}">
                <a16:creationId xmlns:a16="http://schemas.microsoft.com/office/drawing/2014/main" id="{F718EFE3-6301-923C-0FBC-957D7A212421}"/>
              </a:ext>
            </a:extLst>
          </p:cNvPr>
          <p:cNvCxnSpPr/>
          <p:nvPr/>
        </p:nvCxnSpPr>
        <p:spPr>
          <a:xfrm>
            <a:off x="5784747" y="1891292"/>
            <a:ext cx="0" cy="171836"/>
          </a:xfrm>
          <a:prstGeom prst="straightConnector1">
            <a:avLst/>
          </a:prstGeom>
          <a:ln w="127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1" name="直線矢印コネクタ 350">
            <a:extLst>
              <a:ext uri="{FF2B5EF4-FFF2-40B4-BE49-F238E27FC236}">
                <a16:creationId xmlns:a16="http://schemas.microsoft.com/office/drawing/2014/main" id="{D42E9B85-130A-459C-538C-55F05C302308}"/>
              </a:ext>
            </a:extLst>
          </p:cNvPr>
          <p:cNvCxnSpPr/>
          <p:nvPr/>
        </p:nvCxnSpPr>
        <p:spPr>
          <a:xfrm flipV="1">
            <a:off x="5981889" y="2096822"/>
            <a:ext cx="0" cy="116865"/>
          </a:xfrm>
          <a:prstGeom prst="straightConnector1">
            <a:avLst/>
          </a:prstGeom>
          <a:ln w="3175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2" name="直線矢印コネクタ 351">
            <a:extLst>
              <a:ext uri="{FF2B5EF4-FFF2-40B4-BE49-F238E27FC236}">
                <a16:creationId xmlns:a16="http://schemas.microsoft.com/office/drawing/2014/main" id="{5E2225C7-64BE-5F0A-CA9A-D415D814BC58}"/>
              </a:ext>
            </a:extLst>
          </p:cNvPr>
          <p:cNvCxnSpPr/>
          <p:nvPr/>
        </p:nvCxnSpPr>
        <p:spPr>
          <a:xfrm>
            <a:off x="5834281" y="2096822"/>
            <a:ext cx="0" cy="116865"/>
          </a:xfrm>
          <a:prstGeom prst="straightConnector1">
            <a:avLst/>
          </a:prstGeom>
          <a:ln w="3175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3" name="直線矢印コネクタ 352">
            <a:extLst>
              <a:ext uri="{FF2B5EF4-FFF2-40B4-BE49-F238E27FC236}">
                <a16:creationId xmlns:a16="http://schemas.microsoft.com/office/drawing/2014/main" id="{ED2B57EF-187A-EB1F-7D0C-414CF3D019D5}"/>
              </a:ext>
            </a:extLst>
          </p:cNvPr>
          <p:cNvCxnSpPr/>
          <p:nvPr/>
        </p:nvCxnSpPr>
        <p:spPr>
          <a:xfrm>
            <a:off x="2139190" y="1088834"/>
            <a:ext cx="3376905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4" name="テキスト ボックス 353">
            <a:extLst>
              <a:ext uri="{FF2B5EF4-FFF2-40B4-BE49-F238E27FC236}">
                <a16:creationId xmlns:a16="http://schemas.microsoft.com/office/drawing/2014/main" id="{BF4D0FC6-9712-6D76-664E-1A098CF0536E}"/>
              </a:ext>
            </a:extLst>
          </p:cNvPr>
          <p:cNvSpPr txBox="1"/>
          <p:nvPr/>
        </p:nvSpPr>
        <p:spPr>
          <a:xfrm>
            <a:off x="3369508" y="757485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～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10m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55" name="テキスト ボックス 354">
            <a:extLst>
              <a:ext uri="{FF2B5EF4-FFF2-40B4-BE49-F238E27FC236}">
                <a16:creationId xmlns:a16="http://schemas.microsoft.com/office/drawing/2014/main" id="{DED22ACE-C294-3D53-3733-9875904E7994}"/>
              </a:ext>
            </a:extLst>
          </p:cNvPr>
          <p:cNvSpPr txBox="1"/>
          <p:nvPr/>
        </p:nvSpPr>
        <p:spPr>
          <a:xfrm>
            <a:off x="6137389" y="972977"/>
            <a:ext cx="7793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Cold Box</a:t>
            </a:r>
            <a:endParaRPr kumimoji="1" lang="ja-JP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6" name="テキスト ボックス 355">
            <a:extLst>
              <a:ext uri="{FF2B5EF4-FFF2-40B4-BE49-F238E27FC236}">
                <a16:creationId xmlns:a16="http://schemas.microsoft.com/office/drawing/2014/main" id="{171084BC-C053-81BD-53D6-9D485A38136C}"/>
              </a:ext>
            </a:extLst>
          </p:cNvPr>
          <p:cNvSpPr txBox="1"/>
          <p:nvPr/>
        </p:nvSpPr>
        <p:spPr>
          <a:xfrm>
            <a:off x="1056917" y="6280277"/>
            <a:ext cx="574182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EUV module is designed based on ILC module.</a:t>
            </a:r>
          </a:p>
        </p:txBody>
      </p:sp>
    </p:spTree>
    <p:extLst>
      <p:ext uri="{BB962C8B-B14F-4D97-AF65-F5344CB8AC3E}">
        <p14:creationId xmlns:p14="http://schemas.microsoft.com/office/powerpoint/2010/main" val="4265188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>
            <a:extLst>
              <a:ext uri="{FF2B5EF4-FFF2-40B4-BE49-F238E27FC236}">
                <a16:creationId xmlns:a16="http://schemas.microsoft.com/office/drawing/2014/main" id="{447A7B7A-73D6-E9AD-1046-A34712B91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6000" dirty="0">
                <a:solidFill>
                  <a:srgbClr val="0070C0"/>
                </a:solidFill>
              </a:rPr>
              <a:t>Cavity design</a:t>
            </a:r>
            <a:endParaRPr lang="ja-JP" altLang="en-US" dirty="0"/>
          </a:p>
        </p:txBody>
      </p:sp>
      <p:sp>
        <p:nvSpPr>
          <p:cNvPr id="7" name="テキスト プレースホルダー 6">
            <a:extLst>
              <a:ext uri="{FF2B5EF4-FFF2-40B4-BE49-F238E27FC236}">
                <a16:creationId xmlns:a16="http://schemas.microsoft.com/office/drawing/2014/main" id="{57F98E7D-768B-C10A-FC71-EFFBA4EEC6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003C3403-A817-4D72-2AE8-1D4DF9CAC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T. Konomi, ERL22, SRF/24</a:t>
            </a:r>
            <a:endParaRPr 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7373FC8-A32E-8595-15CE-75EFD0BBF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D30A2C6D-39BC-4576-856C-8743CF76CCF1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402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>
            <a:extLst>
              <a:ext uri="{FF2B5EF4-FFF2-40B4-BE49-F238E27FC236}">
                <a16:creationId xmlns:a16="http://schemas.microsoft.com/office/drawing/2014/main" id="{652D20D3-DA15-B6AB-24BD-947ECBBBF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Target cavity parameters</a:t>
            </a:r>
            <a:endParaRPr lang="ja-JP" alt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F450FF6-6B90-8612-7F0D-08638DF75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T. Konomi, ERL22, SRF/24</a:t>
            </a:r>
            <a:endParaRPr 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41FF519-DB97-2689-3F85-51EDC017C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D30A2C6D-39BC-4576-856C-8743CF76CCF1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DC6C7FFF-073A-1094-CE48-7FDE1EAE2A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8935178"/>
              </p:ext>
            </p:extLst>
          </p:nvPr>
        </p:nvGraphicFramePr>
        <p:xfrm>
          <a:off x="6246329" y="3366083"/>
          <a:ext cx="5868652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61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96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9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38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7289"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Cavity Parameters</a:t>
                      </a:r>
                      <a:endParaRPr kumimoji="1" lang="ja-JP" altLang="en-US" sz="16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KEK-EUV</a:t>
                      </a:r>
                      <a:endParaRPr kumimoji="1" lang="ja-JP" altLang="en-US" sz="16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KEK-</a:t>
                      </a:r>
                      <a:r>
                        <a:rPr kumimoji="1" lang="en-US" altLang="ja-JP" sz="1600" dirty="0" err="1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cERL</a:t>
                      </a:r>
                      <a:endParaRPr kumimoji="1" lang="ja-JP" altLang="en-US" sz="16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TESLA</a:t>
                      </a:r>
                      <a:endParaRPr kumimoji="1" lang="ja-JP" altLang="en-US" sz="16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7289"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Frequency</a:t>
                      </a:r>
                      <a:r>
                        <a:rPr kumimoji="1" lang="ja-JP" altLang="en-US" sz="1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 </a:t>
                      </a:r>
                      <a:r>
                        <a:rPr kumimoji="1" lang="en-US" altLang="ja-JP" sz="1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(MHz)</a:t>
                      </a:r>
                      <a:endParaRPr kumimoji="1" lang="ja-JP" altLang="en-US" sz="16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1300</a:t>
                      </a:r>
                      <a:endParaRPr kumimoji="1" lang="ja-JP" altLang="en-US" sz="16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1300</a:t>
                      </a:r>
                      <a:endParaRPr kumimoji="1" lang="ja-JP" altLang="en-US" sz="16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1300</a:t>
                      </a:r>
                      <a:endParaRPr kumimoji="1" lang="ja-JP" altLang="en-US" sz="16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7289">
                <a:tc>
                  <a:txBody>
                    <a:bodyPr/>
                    <a:lstStyle/>
                    <a:p>
                      <a:r>
                        <a:rPr kumimoji="1" lang="en-US" altLang="ja-JP" sz="1600" b="1" dirty="0">
                          <a:solidFill>
                            <a:srgbClr val="FF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Iris diameter</a:t>
                      </a:r>
                      <a:r>
                        <a:rPr kumimoji="1" lang="ja-JP" altLang="en-US" sz="1600" b="1" baseline="0" dirty="0">
                          <a:solidFill>
                            <a:srgbClr val="FF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 </a:t>
                      </a:r>
                      <a:r>
                        <a:rPr kumimoji="1" lang="en-US" altLang="ja-JP" sz="1600" b="1" dirty="0">
                          <a:solidFill>
                            <a:srgbClr val="FF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(mm)</a:t>
                      </a:r>
                      <a:endParaRPr kumimoji="1" lang="ja-JP" altLang="en-US" sz="1600" b="1" dirty="0">
                        <a:solidFill>
                          <a:srgbClr val="FF0000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1" dirty="0">
                          <a:solidFill>
                            <a:srgbClr val="FF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70</a:t>
                      </a:r>
                      <a:endParaRPr kumimoji="1" lang="ja-JP" altLang="en-US" sz="1600" b="1" dirty="0">
                        <a:solidFill>
                          <a:srgbClr val="FF0000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1" dirty="0">
                          <a:solidFill>
                            <a:srgbClr val="FF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80</a:t>
                      </a:r>
                      <a:endParaRPr kumimoji="1" lang="ja-JP" altLang="en-US" sz="1600" b="1" dirty="0">
                        <a:solidFill>
                          <a:srgbClr val="FF0000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1" dirty="0">
                          <a:solidFill>
                            <a:srgbClr val="FF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70</a:t>
                      </a:r>
                      <a:endParaRPr kumimoji="1" lang="ja-JP" altLang="en-US" sz="1600" b="1" dirty="0">
                        <a:solidFill>
                          <a:srgbClr val="FF0000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7289"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R/Q (Ω)</a:t>
                      </a:r>
                      <a:endParaRPr kumimoji="1" lang="ja-JP" altLang="en-US" sz="16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1009</a:t>
                      </a:r>
                      <a:endParaRPr kumimoji="1" lang="ja-JP" altLang="en-US" sz="16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897</a:t>
                      </a:r>
                      <a:endParaRPr kumimoji="1" lang="ja-JP" altLang="en-US" sz="16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1036</a:t>
                      </a:r>
                      <a:endParaRPr kumimoji="1" lang="ja-JP" altLang="en-US" sz="16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7289"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G</a:t>
                      </a:r>
                      <a:r>
                        <a:rPr kumimoji="1" lang="en-US" altLang="ja-JP" sz="1600" baseline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 (Ω)</a:t>
                      </a:r>
                      <a:endParaRPr kumimoji="1" lang="ja-JP" altLang="en-US" sz="16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269</a:t>
                      </a:r>
                      <a:endParaRPr kumimoji="1" lang="ja-JP" altLang="en-US" sz="16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289</a:t>
                      </a:r>
                      <a:endParaRPr kumimoji="1" lang="ja-JP" altLang="en-US" sz="16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270</a:t>
                      </a:r>
                      <a:endParaRPr kumimoji="1" lang="ja-JP" altLang="en-US" sz="16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7289"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Ep/</a:t>
                      </a:r>
                      <a:r>
                        <a:rPr kumimoji="1" lang="en-US" altLang="ja-JP" sz="1600" dirty="0" err="1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Eacc</a:t>
                      </a:r>
                      <a:endParaRPr kumimoji="1" lang="ja-JP" altLang="en-US" sz="16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1" dirty="0">
                          <a:solidFill>
                            <a:srgbClr val="FF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2.0</a:t>
                      </a:r>
                      <a:endParaRPr kumimoji="1" lang="ja-JP" altLang="en-US" sz="1600" b="1" dirty="0">
                        <a:solidFill>
                          <a:srgbClr val="FF0000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1" dirty="0">
                          <a:solidFill>
                            <a:srgbClr val="FF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3.0</a:t>
                      </a:r>
                      <a:endParaRPr kumimoji="1" lang="ja-JP" altLang="en-US" sz="1600" b="1" dirty="0">
                        <a:solidFill>
                          <a:srgbClr val="FF0000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1" dirty="0">
                          <a:solidFill>
                            <a:srgbClr val="FF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2.0</a:t>
                      </a:r>
                      <a:endParaRPr kumimoji="1" lang="ja-JP" altLang="en-US" sz="1600" b="1" dirty="0">
                        <a:solidFill>
                          <a:srgbClr val="FF0000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7289">
                <a:tc>
                  <a:txBody>
                    <a:bodyPr/>
                    <a:lstStyle/>
                    <a:p>
                      <a:r>
                        <a:rPr kumimoji="1" lang="en-US" altLang="ja-JP" sz="1600" dirty="0" err="1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Hp</a:t>
                      </a:r>
                      <a:r>
                        <a:rPr kumimoji="1" lang="en-US" altLang="ja-JP" sz="1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/</a:t>
                      </a:r>
                      <a:r>
                        <a:rPr kumimoji="1" lang="en-US" altLang="ja-JP" sz="1600" dirty="0" err="1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Eacc</a:t>
                      </a:r>
                      <a:r>
                        <a:rPr kumimoji="1" lang="ja-JP" altLang="en-US" sz="1600" baseline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 </a:t>
                      </a:r>
                      <a:r>
                        <a:rPr kumimoji="1" lang="en-US" altLang="ja-JP" sz="1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(</a:t>
                      </a:r>
                      <a:r>
                        <a:rPr kumimoji="1" lang="en-US" altLang="ja-JP" sz="1600" dirty="0" err="1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mT</a:t>
                      </a:r>
                      <a:r>
                        <a:rPr kumimoji="1" lang="en-US" altLang="ja-JP" sz="1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/(MV/m))</a:t>
                      </a:r>
                      <a:endParaRPr kumimoji="1" lang="ja-JP" altLang="en-US" sz="16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4.23</a:t>
                      </a:r>
                      <a:endParaRPr kumimoji="1" lang="ja-JP" altLang="en-US" sz="16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4.25</a:t>
                      </a:r>
                      <a:endParaRPr kumimoji="1" lang="ja-JP" altLang="en-US" sz="16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4.26</a:t>
                      </a:r>
                      <a:endParaRPr kumimoji="1" lang="ja-JP" altLang="en-US" sz="16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7289"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BBU limit</a:t>
                      </a:r>
                      <a:endParaRPr kumimoji="1" lang="ja-JP" altLang="en-US" sz="16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highlight>
                            <a:srgbClr val="FFFF00"/>
                          </a:highlight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&gt;195</a:t>
                      </a:r>
                      <a:r>
                        <a:rPr kumimoji="1" lang="en-US" altLang="ja-JP" sz="1600" baseline="0" dirty="0">
                          <a:highlight>
                            <a:srgbClr val="FFFF00"/>
                          </a:highlight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 mA</a:t>
                      </a:r>
                      <a:endParaRPr kumimoji="1" lang="ja-JP" altLang="en-US" sz="1600" dirty="0">
                        <a:highlight>
                          <a:srgbClr val="FFFF00"/>
                        </a:highlight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>
                          <a:highlight>
                            <a:srgbClr val="FFFF00"/>
                          </a:highlight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~600</a:t>
                      </a:r>
                      <a:r>
                        <a:rPr kumimoji="1" lang="en-US" altLang="ja-JP" sz="1600" baseline="0">
                          <a:highlight>
                            <a:srgbClr val="FFFF00"/>
                          </a:highlight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 mA</a:t>
                      </a:r>
                      <a:endParaRPr kumimoji="1" lang="ja-JP" altLang="en-US" sz="1600" dirty="0">
                        <a:highlight>
                          <a:srgbClr val="FFFF00"/>
                        </a:highlight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highlight>
                            <a:srgbClr val="FFFF00"/>
                          </a:highlight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~80 mA</a:t>
                      </a:r>
                      <a:endParaRPr kumimoji="1" lang="ja-JP" altLang="en-US" sz="1600" dirty="0">
                        <a:highlight>
                          <a:srgbClr val="FFFF00"/>
                        </a:highlight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0A57896-4C7E-4DDB-E370-0F9E7065094B}"/>
              </a:ext>
            </a:extLst>
          </p:cNvPr>
          <p:cNvSpPr txBox="1"/>
          <p:nvPr/>
        </p:nvSpPr>
        <p:spPr>
          <a:xfrm>
            <a:off x="2012098" y="1348117"/>
            <a:ext cx="7488164" cy="15081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Concepts of Cavity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EUV cavity designed based on KEK-</a:t>
            </a:r>
            <a:r>
              <a:rPr lang="en-US" altLang="ja-JP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cERL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main linac</a:t>
            </a:r>
          </a:p>
          <a:p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	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⇒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Large beam pipe 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＋ 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Beamline damper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Beam pipe diameters is Φ100mm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and Φ110mm.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The center cell shape is TESLA cell to decrease Ep/</a:t>
            </a:r>
            <a:r>
              <a:rPr kumimoji="1" lang="en-US" altLang="ja-JP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Eacc</a:t>
            </a:r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=2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8C86DBC5-6CD7-F0A7-4318-DA41E942E4A5}"/>
              </a:ext>
            </a:extLst>
          </p:cNvPr>
          <p:cNvGrpSpPr/>
          <p:nvPr/>
        </p:nvGrpSpPr>
        <p:grpSpPr>
          <a:xfrm>
            <a:off x="91791" y="3696940"/>
            <a:ext cx="6106622" cy="1766810"/>
            <a:chOff x="2905407" y="2248975"/>
            <a:chExt cx="6106622" cy="1766810"/>
          </a:xfrm>
        </p:grpSpPr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C04A3085-909D-F921-E2D5-6240A937A16D}"/>
                </a:ext>
              </a:extLst>
            </p:cNvPr>
            <p:cNvGrpSpPr/>
            <p:nvPr/>
          </p:nvGrpSpPr>
          <p:grpSpPr>
            <a:xfrm>
              <a:off x="4204481" y="2902225"/>
              <a:ext cx="3509162" cy="684076"/>
              <a:chOff x="4562972" y="296652"/>
              <a:chExt cx="871683" cy="271689"/>
            </a:xfrm>
            <a:solidFill>
              <a:srgbClr val="AFEAFF"/>
            </a:solidFill>
          </p:grpSpPr>
          <p:sp>
            <p:nvSpPr>
              <p:cNvPr id="10" name="正方形/長方形 9">
                <a:extLst>
                  <a:ext uri="{FF2B5EF4-FFF2-40B4-BE49-F238E27FC236}">
                    <a16:creationId xmlns:a16="http://schemas.microsoft.com/office/drawing/2014/main" id="{90C8C55B-64A2-A5BB-D269-9FB5DE50249B}"/>
                  </a:ext>
                </a:extLst>
              </p:cNvPr>
              <p:cNvSpPr/>
              <p:nvPr/>
            </p:nvSpPr>
            <p:spPr>
              <a:xfrm>
                <a:off x="5326643" y="365493"/>
                <a:ext cx="108012" cy="136509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  <p:sp>
            <p:nvSpPr>
              <p:cNvPr id="11" name="正方形/長方形 10">
                <a:extLst>
                  <a:ext uri="{FF2B5EF4-FFF2-40B4-BE49-F238E27FC236}">
                    <a16:creationId xmlns:a16="http://schemas.microsoft.com/office/drawing/2014/main" id="{7074DC37-ADF5-73C6-4473-4192DF0C27D4}"/>
                  </a:ext>
                </a:extLst>
              </p:cNvPr>
              <p:cNvSpPr/>
              <p:nvPr/>
            </p:nvSpPr>
            <p:spPr>
              <a:xfrm>
                <a:off x="4562972" y="364241"/>
                <a:ext cx="108012" cy="136509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  <p:sp>
            <p:nvSpPr>
              <p:cNvPr id="12" name="円/楕円 28">
                <a:extLst>
                  <a:ext uri="{FF2B5EF4-FFF2-40B4-BE49-F238E27FC236}">
                    <a16:creationId xmlns:a16="http://schemas.microsoft.com/office/drawing/2014/main" id="{185C28A6-4C00-0DFF-24CE-B89EA854C921}"/>
                  </a:ext>
                </a:extLst>
              </p:cNvPr>
              <p:cNvSpPr/>
              <p:nvPr/>
            </p:nvSpPr>
            <p:spPr>
              <a:xfrm>
                <a:off x="4661634" y="296652"/>
                <a:ext cx="77683" cy="271689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  <p:sp>
            <p:nvSpPr>
              <p:cNvPr id="13" name="円/楕円 29">
                <a:extLst>
                  <a:ext uri="{FF2B5EF4-FFF2-40B4-BE49-F238E27FC236}">
                    <a16:creationId xmlns:a16="http://schemas.microsoft.com/office/drawing/2014/main" id="{4BA6FB6A-CC4C-30E0-41F1-C17360CE726A}"/>
                  </a:ext>
                </a:extLst>
              </p:cNvPr>
              <p:cNvSpPr/>
              <p:nvPr/>
            </p:nvSpPr>
            <p:spPr>
              <a:xfrm>
                <a:off x="4733642" y="296652"/>
                <a:ext cx="77683" cy="271689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  <p:sp>
            <p:nvSpPr>
              <p:cNvPr id="14" name="円/楕円 30">
                <a:extLst>
                  <a:ext uri="{FF2B5EF4-FFF2-40B4-BE49-F238E27FC236}">
                    <a16:creationId xmlns:a16="http://schemas.microsoft.com/office/drawing/2014/main" id="{03C9A417-5D40-743F-31B1-EA25E8A25B2E}"/>
                  </a:ext>
                </a:extLst>
              </p:cNvPr>
              <p:cNvSpPr/>
              <p:nvPr/>
            </p:nvSpPr>
            <p:spPr>
              <a:xfrm>
                <a:off x="4807843" y="296652"/>
                <a:ext cx="77683" cy="271689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  <p:sp>
            <p:nvSpPr>
              <p:cNvPr id="15" name="円/楕円 31">
                <a:extLst>
                  <a:ext uri="{FF2B5EF4-FFF2-40B4-BE49-F238E27FC236}">
                    <a16:creationId xmlns:a16="http://schemas.microsoft.com/office/drawing/2014/main" id="{82B8F05C-B141-0793-C246-AC59CF86B009}"/>
                  </a:ext>
                </a:extLst>
              </p:cNvPr>
              <p:cNvSpPr/>
              <p:nvPr/>
            </p:nvSpPr>
            <p:spPr>
              <a:xfrm>
                <a:off x="4879851" y="296652"/>
                <a:ext cx="77683" cy="271689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  <p:sp>
            <p:nvSpPr>
              <p:cNvPr id="16" name="円/楕円 32">
                <a:extLst>
                  <a:ext uri="{FF2B5EF4-FFF2-40B4-BE49-F238E27FC236}">
                    <a16:creationId xmlns:a16="http://schemas.microsoft.com/office/drawing/2014/main" id="{1ACCA148-0919-EB92-CCB6-095004F384B8}"/>
                  </a:ext>
                </a:extLst>
              </p:cNvPr>
              <p:cNvSpPr/>
              <p:nvPr/>
            </p:nvSpPr>
            <p:spPr>
              <a:xfrm>
                <a:off x="4957534" y="296652"/>
                <a:ext cx="77683" cy="271689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  <p:sp>
            <p:nvSpPr>
              <p:cNvPr id="17" name="円/楕円 33">
                <a:extLst>
                  <a:ext uri="{FF2B5EF4-FFF2-40B4-BE49-F238E27FC236}">
                    <a16:creationId xmlns:a16="http://schemas.microsoft.com/office/drawing/2014/main" id="{0F676F26-C84B-9D43-EEAC-10BCB915212D}"/>
                  </a:ext>
                </a:extLst>
              </p:cNvPr>
              <p:cNvSpPr/>
              <p:nvPr/>
            </p:nvSpPr>
            <p:spPr>
              <a:xfrm>
                <a:off x="5029542" y="296652"/>
                <a:ext cx="77683" cy="271689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  <p:sp>
            <p:nvSpPr>
              <p:cNvPr id="18" name="円/楕円 34">
                <a:extLst>
                  <a:ext uri="{FF2B5EF4-FFF2-40B4-BE49-F238E27FC236}">
                    <a16:creationId xmlns:a16="http://schemas.microsoft.com/office/drawing/2014/main" id="{9394DCD4-B07B-485C-80BF-254C4B8AF0DE}"/>
                  </a:ext>
                </a:extLst>
              </p:cNvPr>
              <p:cNvSpPr/>
              <p:nvPr/>
            </p:nvSpPr>
            <p:spPr>
              <a:xfrm>
                <a:off x="5107301" y="296652"/>
                <a:ext cx="77683" cy="271689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  <p:sp>
            <p:nvSpPr>
              <p:cNvPr id="19" name="円/楕円 35">
                <a:extLst>
                  <a:ext uri="{FF2B5EF4-FFF2-40B4-BE49-F238E27FC236}">
                    <a16:creationId xmlns:a16="http://schemas.microsoft.com/office/drawing/2014/main" id="{BC44B7F9-E31B-4AC3-99A2-AEF6A63DFF5A}"/>
                  </a:ext>
                </a:extLst>
              </p:cNvPr>
              <p:cNvSpPr/>
              <p:nvPr/>
            </p:nvSpPr>
            <p:spPr>
              <a:xfrm>
                <a:off x="5179309" y="296652"/>
                <a:ext cx="77683" cy="271689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  <p:sp>
            <p:nvSpPr>
              <p:cNvPr id="20" name="円/楕円 36">
                <a:extLst>
                  <a:ext uri="{FF2B5EF4-FFF2-40B4-BE49-F238E27FC236}">
                    <a16:creationId xmlns:a16="http://schemas.microsoft.com/office/drawing/2014/main" id="{5A7DF636-07FA-FD9C-8564-B6CFD3A5B786}"/>
                  </a:ext>
                </a:extLst>
              </p:cNvPr>
              <p:cNvSpPr/>
              <p:nvPr/>
            </p:nvSpPr>
            <p:spPr>
              <a:xfrm>
                <a:off x="5252518" y="296652"/>
                <a:ext cx="77683" cy="271689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</p:grpSp>
        <p:sp>
          <p:nvSpPr>
            <p:cNvPr id="21" name="左中かっこ 20">
              <a:extLst>
                <a:ext uri="{FF2B5EF4-FFF2-40B4-BE49-F238E27FC236}">
                  <a16:creationId xmlns:a16="http://schemas.microsoft.com/office/drawing/2014/main" id="{CC402A92-1004-CCA2-99AD-E359F20B4016}"/>
                </a:ext>
              </a:extLst>
            </p:cNvPr>
            <p:cNvSpPr/>
            <p:nvPr/>
          </p:nvSpPr>
          <p:spPr>
            <a:xfrm rot="16200000" flipH="1">
              <a:off x="5854727" y="1687185"/>
              <a:ext cx="160067" cy="2091296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F6020ED6-7BB3-3AA5-BA35-1F517D96638E}"/>
                </a:ext>
              </a:extLst>
            </p:cNvPr>
            <p:cNvSpPr txBox="1"/>
            <p:nvPr/>
          </p:nvSpPr>
          <p:spPr>
            <a:xfrm>
              <a:off x="5134829" y="2381105"/>
              <a:ext cx="180357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TESLA Center Cell</a:t>
              </a:r>
              <a:endParaRPr kumimoji="1" lang="ja-JP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7A578B60-FAE4-6695-EA85-01AD17387B0A}"/>
                </a:ext>
              </a:extLst>
            </p:cNvPr>
            <p:cNvSpPr txBox="1"/>
            <p:nvPr/>
          </p:nvSpPr>
          <p:spPr>
            <a:xfrm>
              <a:off x="4204482" y="2298358"/>
              <a:ext cx="9092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End Cell</a:t>
              </a:r>
              <a:endParaRPr kumimoji="1" lang="ja-JP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80B0EAF3-8815-FD70-ADAD-B8C501FD7E9C}"/>
                </a:ext>
              </a:extLst>
            </p:cNvPr>
            <p:cNvSpPr txBox="1"/>
            <p:nvPr/>
          </p:nvSpPr>
          <p:spPr>
            <a:xfrm>
              <a:off x="6805862" y="2248975"/>
              <a:ext cx="9092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End Cell</a:t>
              </a:r>
              <a:endParaRPr kumimoji="1" lang="ja-JP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5" name="直線矢印コネクタ 24">
              <a:extLst>
                <a:ext uri="{FF2B5EF4-FFF2-40B4-BE49-F238E27FC236}">
                  <a16:creationId xmlns:a16="http://schemas.microsoft.com/office/drawing/2014/main" id="{1B4E9AE0-C4C4-8171-63D7-5B3B0E741BF4}"/>
                </a:ext>
              </a:extLst>
            </p:cNvPr>
            <p:cNvCxnSpPr>
              <a:stCxn id="23" idx="2"/>
            </p:cNvCxnSpPr>
            <p:nvPr/>
          </p:nvCxnSpPr>
          <p:spPr>
            <a:xfrm>
              <a:off x="4659094" y="2636912"/>
              <a:ext cx="96879" cy="25913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矢印コネクタ 25">
              <a:extLst>
                <a:ext uri="{FF2B5EF4-FFF2-40B4-BE49-F238E27FC236}">
                  <a16:creationId xmlns:a16="http://schemas.microsoft.com/office/drawing/2014/main" id="{14111CBB-FF18-519E-5DE8-039943BD7D43}"/>
                </a:ext>
              </a:extLst>
            </p:cNvPr>
            <p:cNvCxnSpPr>
              <a:stCxn id="24" idx="2"/>
            </p:cNvCxnSpPr>
            <p:nvPr/>
          </p:nvCxnSpPr>
          <p:spPr>
            <a:xfrm flipH="1">
              <a:off x="7128243" y="2587530"/>
              <a:ext cx="132230" cy="3173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FA09B8AF-DC71-E06E-6D10-4F978BE54E5E}"/>
                </a:ext>
              </a:extLst>
            </p:cNvPr>
            <p:cNvSpPr/>
            <p:nvPr/>
          </p:nvSpPr>
          <p:spPr>
            <a:xfrm>
              <a:off x="3605679" y="3032364"/>
              <a:ext cx="598803" cy="423793"/>
            </a:xfrm>
            <a:prstGeom prst="rect">
              <a:avLst/>
            </a:prstGeom>
            <a:solidFill>
              <a:srgbClr val="FF000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586E7742-AC6C-C3A1-45CD-80970C80D251}"/>
                </a:ext>
              </a:extLst>
            </p:cNvPr>
            <p:cNvSpPr/>
            <p:nvPr/>
          </p:nvSpPr>
          <p:spPr>
            <a:xfrm>
              <a:off x="7699121" y="3032363"/>
              <a:ext cx="598803" cy="423793"/>
            </a:xfrm>
            <a:prstGeom prst="rect">
              <a:avLst/>
            </a:prstGeom>
            <a:solidFill>
              <a:srgbClr val="FF000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F59C372B-3380-4206-9469-0E9F4E1AEC77}"/>
                </a:ext>
              </a:extLst>
            </p:cNvPr>
            <p:cNvSpPr txBox="1"/>
            <p:nvPr/>
          </p:nvSpPr>
          <p:spPr>
            <a:xfrm>
              <a:off x="5342490" y="3677231"/>
              <a:ext cx="13756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HOM Damper</a:t>
              </a:r>
              <a:endParaRPr kumimoji="1" lang="ja-JP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0" name="直線矢印コネクタ 29">
              <a:extLst>
                <a:ext uri="{FF2B5EF4-FFF2-40B4-BE49-F238E27FC236}">
                  <a16:creationId xmlns:a16="http://schemas.microsoft.com/office/drawing/2014/main" id="{8A3AB7A4-E817-C137-8502-6CEC649A04FE}"/>
                </a:ext>
              </a:extLst>
            </p:cNvPr>
            <p:cNvCxnSpPr>
              <a:stCxn id="29" idx="1"/>
            </p:cNvCxnSpPr>
            <p:nvPr/>
          </p:nvCxnSpPr>
          <p:spPr>
            <a:xfrm flipH="1" flipV="1">
              <a:off x="4115854" y="3511266"/>
              <a:ext cx="1226636" cy="33524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矢印コネクタ 30">
              <a:extLst>
                <a:ext uri="{FF2B5EF4-FFF2-40B4-BE49-F238E27FC236}">
                  <a16:creationId xmlns:a16="http://schemas.microsoft.com/office/drawing/2014/main" id="{AD5944AD-B187-DF29-6B6B-23363C6329D0}"/>
                </a:ext>
              </a:extLst>
            </p:cNvPr>
            <p:cNvCxnSpPr>
              <a:stCxn id="29" idx="3"/>
            </p:cNvCxnSpPr>
            <p:nvPr/>
          </p:nvCxnSpPr>
          <p:spPr>
            <a:xfrm flipV="1">
              <a:off x="6718188" y="3511266"/>
              <a:ext cx="1006396" cy="33524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雲形吹き出し 22">
              <a:extLst>
                <a:ext uri="{FF2B5EF4-FFF2-40B4-BE49-F238E27FC236}">
                  <a16:creationId xmlns:a16="http://schemas.microsoft.com/office/drawing/2014/main" id="{A79105D6-1341-F3B5-6AD8-6F2540D84EAC}"/>
                </a:ext>
              </a:extLst>
            </p:cNvPr>
            <p:cNvSpPr/>
            <p:nvPr/>
          </p:nvSpPr>
          <p:spPr>
            <a:xfrm>
              <a:off x="5594111" y="3007210"/>
              <a:ext cx="716765" cy="504056"/>
            </a:xfrm>
            <a:prstGeom prst="cloudCallout">
              <a:avLst>
                <a:gd name="adj1" fmla="val -2928"/>
                <a:gd name="adj2" fmla="val -6832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  <p:sp>
          <p:nvSpPr>
            <p:cNvPr id="33" name="右矢印 23">
              <a:extLst>
                <a:ext uri="{FF2B5EF4-FFF2-40B4-BE49-F238E27FC236}">
                  <a16:creationId xmlns:a16="http://schemas.microsoft.com/office/drawing/2014/main" id="{FD85EC69-9445-6F87-7846-21A98008E91B}"/>
                </a:ext>
              </a:extLst>
            </p:cNvPr>
            <p:cNvSpPr/>
            <p:nvPr/>
          </p:nvSpPr>
          <p:spPr>
            <a:xfrm>
              <a:off x="6323618" y="3132074"/>
              <a:ext cx="1840296" cy="222574"/>
            </a:xfrm>
            <a:prstGeom prst="rightArrow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  <p:sp>
          <p:nvSpPr>
            <p:cNvPr id="34" name="右矢印 24">
              <a:extLst>
                <a:ext uri="{FF2B5EF4-FFF2-40B4-BE49-F238E27FC236}">
                  <a16:creationId xmlns:a16="http://schemas.microsoft.com/office/drawing/2014/main" id="{B0EA752C-752F-A4BA-0029-6F81E529E9E7}"/>
                </a:ext>
              </a:extLst>
            </p:cNvPr>
            <p:cNvSpPr/>
            <p:nvPr/>
          </p:nvSpPr>
          <p:spPr>
            <a:xfrm rot="10800000">
              <a:off x="3905079" y="3139400"/>
              <a:ext cx="1731437" cy="216025"/>
            </a:xfrm>
            <a:prstGeom prst="rightArrow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DF7FEC62-E96C-89A8-C890-D0DC246E4209}"/>
                </a:ext>
              </a:extLst>
            </p:cNvPr>
            <p:cNvSpPr txBox="1"/>
            <p:nvPr/>
          </p:nvSpPr>
          <p:spPr>
            <a:xfrm>
              <a:off x="5638252" y="3068960"/>
              <a:ext cx="8897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HOM</a:t>
              </a:r>
              <a:endParaRPr kumimoji="1" lang="ja-JP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0CB6A149-DC4B-E713-7C55-D58C41F56B80}"/>
                </a:ext>
              </a:extLst>
            </p:cNvPr>
            <p:cNvSpPr txBox="1"/>
            <p:nvPr/>
          </p:nvSpPr>
          <p:spPr>
            <a:xfrm>
              <a:off x="2905407" y="2483522"/>
              <a:ext cx="13163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Φ100 mm BP</a:t>
              </a:r>
              <a:endParaRPr kumimoji="1" lang="ja-JP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01A2152F-18D4-21DA-2A9F-2AADCA7C2204}"/>
                </a:ext>
              </a:extLst>
            </p:cNvPr>
            <p:cNvSpPr txBox="1"/>
            <p:nvPr/>
          </p:nvSpPr>
          <p:spPr>
            <a:xfrm>
              <a:off x="7703273" y="2550382"/>
              <a:ext cx="13087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Φ110 mm BP</a:t>
              </a:r>
              <a:endParaRPr kumimoji="1" lang="ja-JP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8" name="直線矢印コネクタ 37">
              <a:extLst>
                <a:ext uri="{FF2B5EF4-FFF2-40B4-BE49-F238E27FC236}">
                  <a16:creationId xmlns:a16="http://schemas.microsoft.com/office/drawing/2014/main" id="{DF167EDD-B066-5B19-BD36-D79AF79FA693}"/>
                </a:ext>
              </a:extLst>
            </p:cNvPr>
            <p:cNvCxnSpPr>
              <a:endCxn id="10" idx="0"/>
            </p:cNvCxnSpPr>
            <p:nvPr/>
          </p:nvCxnSpPr>
          <p:spPr>
            <a:xfrm flipH="1">
              <a:off x="7496231" y="2822077"/>
              <a:ext cx="251145" cy="25348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矢印コネクタ 38">
              <a:extLst>
                <a:ext uri="{FF2B5EF4-FFF2-40B4-BE49-F238E27FC236}">
                  <a16:creationId xmlns:a16="http://schemas.microsoft.com/office/drawing/2014/main" id="{05173302-EC6D-E9B7-9AB6-76137B58084A}"/>
                </a:ext>
              </a:extLst>
            </p:cNvPr>
            <p:cNvCxnSpPr>
              <a:endCxn id="11" idx="0"/>
            </p:cNvCxnSpPr>
            <p:nvPr/>
          </p:nvCxnSpPr>
          <p:spPr>
            <a:xfrm>
              <a:off x="4115855" y="2766479"/>
              <a:ext cx="306041" cy="30592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98202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7BCD490-2387-CB33-E286-764A00893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Center cell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28FA83A-2E11-58C3-32E7-C5047E9D3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56167" y="6430007"/>
            <a:ext cx="4693920" cy="365125"/>
          </a:xfrm>
        </p:spPr>
        <p:txBody>
          <a:bodyPr/>
          <a:lstStyle/>
          <a:p>
            <a:pPr>
              <a:defRPr/>
            </a:pPr>
            <a:r>
              <a:rPr lang="sv-SE"/>
              <a:t>T. Konomi, ERL22, SRF/24</a:t>
            </a:r>
            <a:endParaRPr 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F7BEA99-58B6-0BF6-7D64-0A767A6F5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D30A2C6D-39BC-4576-856C-8743CF76CCF1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graphicFrame>
        <p:nvGraphicFramePr>
          <p:cNvPr id="5" name="オブジェクト 4">
            <a:extLst>
              <a:ext uri="{FF2B5EF4-FFF2-40B4-BE49-F238E27FC236}">
                <a16:creationId xmlns:a16="http://schemas.microsoft.com/office/drawing/2014/main" id="{71CAD32F-0159-0EF0-798C-477D8951FD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196401"/>
              </p:ext>
            </p:extLst>
          </p:nvPr>
        </p:nvGraphicFramePr>
        <p:xfrm>
          <a:off x="7069101" y="2001466"/>
          <a:ext cx="4915177" cy="43548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KGPlot" r:id="rId2" imgW="5829120" imgH="5448240" progId="KGraph_Plot">
                  <p:embed/>
                </p:oleObj>
              </mc:Choice>
              <mc:Fallback>
                <p:oleObj name="KGPlot" r:id="rId2" imgW="5829120" imgH="5448240" progId="KGraph_Plot">
                  <p:embed/>
                  <p:pic>
                    <p:nvPicPr>
                      <p:cNvPr id="4" name="オブジェクト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9101" y="2001466"/>
                        <a:ext cx="4915177" cy="435488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AFECE01E-07F3-AA72-2E1C-A6831D74E792}"/>
              </a:ext>
            </a:extLst>
          </p:cNvPr>
          <p:cNvGrpSpPr/>
          <p:nvPr/>
        </p:nvGrpSpPr>
        <p:grpSpPr>
          <a:xfrm>
            <a:off x="207722" y="4267754"/>
            <a:ext cx="3248665" cy="1357120"/>
            <a:chOff x="1821490" y="4232846"/>
            <a:chExt cx="4692245" cy="1843998"/>
          </a:xfrm>
        </p:grpSpPr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B53D7CA9-8F76-BE47-3980-18CDF59F5577}"/>
                </a:ext>
              </a:extLst>
            </p:cNvPr>
            <p:cNvGrpSpPr/>
            <p:nvPr/>
          </p:nvGrpSpPr>
          <p:grpSpPr>
            <a:xfrm>
              <a:off x="2420293" y="4842750"/>
              <a:ext cx="3509162" cy="684076"/>
              <a:chOff x="4562972" y="296652"/>
              <a:chExt cx="871683" cy="271689"/>
            </a:xfrm>
            <a:solidFill>
              <a:srgbClr val="AFEAFF"/>
            </a:solidFill>
          </p:grpSpPr>
          <p:sp>
            <p:nvSpPr>
              <p:cNvPr id="23" name="正方形/長方形 22">
                <a:extLst>
                  <a:ext uri="{FF2B5EF4-FFF2-40B4-BE49-F238E27FC236}">
                    <a16:creationId xmlns:a16="http://schemas.microsoft.com/office/drawing/2014/main" id="{66DC7BA0-FFD6-9804-0E71-6EB8DA391611}"/>
                  </a:ext>
                </a:extLst>
              </p:cNvPr>
              <p:cNvSpPr/>
              <p:nvPr/>
            </p:nvSpPr>
            <p:spPr>
              <a:xfrm>
                <a:off x="5326643" y="365493"/>
                <a:ext cx="108012" cy="136509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4" name="正方形/長方形 23">
                <a:extLst>
                  <a:ext uri="{FF2B5EF4-FFF2-40B4-BE49-F238E27FC236}">
                    <a16:creationId xmlns:a16="http://schemas.microsoft.com/office/drawing/2014/main" id="{2C4A94A5-119B-F513-3C84-4CD8AEBFE2A7}"/>
                  </a:ext>
                </a:extLst>
              </p:cNvPr>
              <p:cNvSpPr/>
              <p:nvPr/>
            </p:nvSpPr>
            <p:spPr>
              <a:xfrm>
                <a:off x="4562972" y="364241"/>
                <a:ext cx="108012" cy="136509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" name="円/楕円 7">
                <a:extLst>
                  <a:ext uri="{FF2B5EF4-FFF2-40B4-BE49-F238E27FC236}">
                    <a16:creationId xmlns:a16="http://schemas.microsoft.com/office/drawing/2014/main" id="{09092544-1802-6285-9A38-9ED826A5BF23}"/>
                  </a:ext>
                </a:extLst>
              </p:cNvPr>
              <p:cNvSpPr/>
              <p:nvPr/>
            </p:nvSpPr>
            <p:spPr>
              <a:xfrm>
                <a:off x="4661634" y="296652"/>
                <a:ext cx="77683" cy="271689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6" name="円/楕円 8">
                <a:extLst>
                  <a:ext uri="{FF2B5EF4-FFF2-40B4-BE49-F238E27FC236}">
                    <a16:creationId xmlns:a16="http://schemas.microsoft.com/office/drawing/2014/main" id="{A95B2EBF-C1F0-3A19-ABCC-241D485FC643}"/>
                  </a:ext>
                </a:extLst>
              </p:cNvPr>
              <p:cNvSpPr/>
              <p:nvPr/>
            </p:nvSpPr>
            <p:spPr>
              <a:xfrm>
                <a:off x="4733642" y="296652"/>
                <a:ext cx="77683" cy="271689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7" name="円/楕円 9">
                <a:extLst>
                  <a:ext uri="{FF2B5EF4-FFF2-40B4-BE49-F238E27FC236}">
                    <a16:creationId xmlns:a16="http://schemas.microsoft.com/office/drawing/2014/main" id="{3B6F3636-275C-EC17-A7A8-66161C1A940F}"/>
                  </a:ext>
                </a:extLst>
              </p:cNvPr>
              <p:cNvSpPr/>
              <p:nvPr/>
            </p:nvSpPr>
            <p:spPr>
              <a:xfrm>
                <a:off x="4807843" y="296652"/>
                <a:ext cx="77683" cy="271689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8" name="円/楕円 10">
                <a:extLst>
                  <a:ext uri="{FF2B5EF4-FFF2-40B4-BE49-F238E27FC236}">
                    <a16:creationId xmlns:a16="http://schemas.microsoft.com/office/drawing/2014/main" id="{0E649A9A-35AE-93DA-B6EC-D83BBE972A6B}"/>
                  </a:ext>
                </a:extLst>
              </p:cNvPr>
              <p:cNvSpPr/>
              <p:nvPr/>
            </p:nvSpPr>
            <p:spPr>
              <a:xfrm>
                <a:off x="4879851" y="296652"/>
                <a:ext cx="77683" cy="271689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9" name="円/楕円 11">
                <a:extLst>
                  <a:ext uri="{FF2B5EF4-FFF2-40B4-BE49-F238E27FC236}">
                    <a16:creationId xmlns:a16="http://schemas.microsoft.com/office/drawing/2014/main" id="{ED0B0D57-8536-515A-4FFA-2A5CC5C82D8E}"/>
                  </a:ext>
                </a:extLst>
              </p:cNvPr>
              <p:cNvSpPr/>
              <p:nvPr/>
            </p:nvSpPr>
            <p:spPr>
              <a:xfrm>
                <a:off x="4957534" y="296652"/>
                <a:ext cx="77683" cy="271689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0" name="円/楕円 12">
                <a:extLst>
                  <a:ext uri="{FF2B5EF4-FFF2-40B4-BE49-F238E27FC236}">
                    <a16:creationId xmlns:a16="http://schemas.microsoft.com/office/drawing/2014/main" id="{74948510-99E3-971A-34FD-DADF8C406412}"/>
                  </a:ext>
                </a:extLst>
              </p:cNvPr>
              <p:cNvSpPr/>
              <p:nvPr/>
            </p:nvSpPr>
            <p:spPr>
              <a:xfrm>
                <a:off x="5029542" y="296652"/>
                <a:ext cx="77683" cy="271689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1" name="円/楕円 13">
                <a:extLst>
                  <a:ext uri="{FF2B5EF4-FFF2-40B4-BE49-F238E27FC236}">
                    <a16:creationId xmlns:a16="http://schemas.microsoft.com/office/drawing/2014/main" id="{0C5F5518-EF02-83AA-1E89-1484537E19C6}"/>
                  </a:ext>
                </a:extLst>
              </p:cNvPr>
              <p:cNvSpPr/>
              <p:nvPr/>
            </p:nvSpPr>
            <p:spPr>
              <a:xfrm>
                <a:off x="5107301" y="296652"/>
                <a:ext cx="77683" cy="271689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2" name="円/楕円 14">
                <a:extLst>
                  <a:ext uri="{FF2B5EF4-FFF2-40B4-BE49-F238E27FC236}">
                    <a16:creationId xmlns:a16="http://schemas.microsoft.com/office/drawing/2014/main" id="{BBFA07EF-C0FF-E8C3-15D0-96FA1CA3CB90}"/>
                  </a:ext>
                </a:extLst>
              </p:cNvPr>
              <p:cNvSpPr/>
              <p:nvPr/>
            </p:nvSpPr>
            <p:spPr>
              <a:xfrm>
                <a:off x="5179309" y="296652"/>
                <a:ext cx="77683" cy="271689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3" name="円/楕円 15">
                <a:extLst>
                  <a:ext uri="{FF2B5EF4-FFF2-40B4-BE49-F238E27FC236}">
                    <a16:creationId xmlns:a16="http://schemas.microsoft.com/office/drawing/2014/main" id="{7AE4489F-B79C-5B25-656E-8D7593843222}"/>
                  </a:ext>
                </a:extLst>
              </p:cNvPr>
              <p:cNvSpPr/>
              <p:nvPr/>
            </p:nvSpPr>
            <p:spPr>
              <a:xfrm>
                <a:off x="5252518" y="296652"/>
                <a:ext cx="77683" cy="271689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8" name="左中かっこ 7">
              <a:extLst>
                <a:ext uri="{FF2B5EF4-FFF2-40B4-BE49-F238E27FC236}">
                  <a16:creationId xmlns:a16="http://schemas.microsoft.com/office/drawing/2014/main" id="{E5B5C5E1-1B1C-2C62-BA6F-C2DFB14D6DAD}"/>
                </a:ext>
              </a:extLst>
            </p:cNvPr>
            <p:cNvSpPr/>
            <p:nvPr/>
          </p:nvSpPr>
          <p:spPr>
            <a:xfrm rot="16200000" flipH="1">
              <a:off x="4070538" y="3627710"/>
              <a:ext cx="160067" cy="2091296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7DB6EA60-328B-1E1C-54D6-CBF27BDF6722}"/>
                </a:ext>
              </a:extLst>
            </p:cNvPr>
            <p:cNvSpPr txBox="1"/>
            <p:nvPr/>
          </p:nvSpPr>
          <p:spPr>
            <a:xfrm>
              <a:off x="3491632" y="4232846"/>
              <a:ext cx="1456795" cy="4181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Center Cell</a:t>
              </a:r>
              <a:endParaRPr kumimoji="1" lang="ja-JP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F6D2EC53-E871-AD5D-C6D8-CA0688241EFE}"/>
                </a:ext>
              </a:extLst>
            </p:cNvPr>
            <p:cNvSpPr txBox="1"/>
            <p:nvPr/>
          </p:nvSpPr>
          <p:spPr>
            <a:xfrm>
              <a:off x="2437605" y="4252230"/>
              <a:ext cx="1181275" cy="4181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End Cell</a:t>
              </a:r>
              <a:endParaRPr kumimoji="1" lang="ja-JP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2786BB96-F56F-5F38-9F64-73F9CDF87A32}"/>
                </a:ext>
              </a:extLst>
            </p:cNvPr>
            <p:cNvSpPr txBox="1"/>
            <p:nvPr/>
          </p:nvSpPr>
          <p:spPr>
            <a:xfrm>
              <a:off x="5021673" y="4286899"/>
              <a:ext cx="1181275" cy="4181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End Cell</a:t>
              </a:r>
              <a:endParaRPr kumimoji="1" lang="ja-JP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2" name="直線矢印コネクタ 11">
              <a:extLst>
                <a:ext uri="{FF2B5EF4-FFF2-40B4-BE49-F238E27FC236}">
                  <a16:creationId xmlns:a16="http://schemas.microsoft.com/office/drawing/2014/main" id="{9755E4EA-9B9B-6C7F-8043-CC3EB9A06788}"/>
                </a:ext>
              </a:extLst>
            </p:cNvPr>
            <p:cNvCxnSpPr/>
            <p:nvPr/>
          </p:nvCxnSpPr>
          <p:spPr>
            <a:xfrm>
              <a:off x="2971782" y="4593324"/>
              <a:ext cx="1" cy="24324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矢印コネクタ 12">
              <a:extLst>
                <a:ext uri="{FF2B5EF4-FFF2-40B4-BE49-F238E27FC236}">
                  <a16:creationId xmlns:a16="http://schemas.microsoft.com/office/drawing/2014/main" id="{A00B231E-B551-224A-4029-58A5C44B5641}"/>
                </a:ext>
              </a:extLst>
            </p:cNvPr>
            <p:cNvCxnSpPr/>
            <p:nvPr/>
          </p:nvCxnSpPr>
          <p:spPr>
            <a:xfrm>
              <a:off x="5344055" y="4593324"/>
              <a:ext cx="0" cy="25210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752D3B4A-9AED-E02E-F6CE-DBE219BAE8AD}"/>
                </a:ext>
              </a:extLst>
            </p:cNvPr>
            <p:cNvSpPr/>
            <p:nvPr/>
          </p:nvSpPr>
          <p:spPr>
            <a:xfrm>
              <a:off x="1821490" y="4972888"/>
              <a:ext cx="598803" cy="423793"/>
            </a:xfrm>
            <a:prstGeom prst="rect">
              <a:avLst/>
            </a:prstGeom>
            <a:solidFill>
              <a:srgbClr val="FF000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7713FC9D-6F85-E0AA-2CD8-EBA33BEA177B}"/>
                </a:ext>
              </a:extLst>
            </p:cNvPr>
            <p:cNvSpPr/>
            <p:nvPr/>
          </p:nvSpPr>
          <p:spPr>
            <a:xfrm>
              <a:off x="5914932" y="4972887"/>
              <a:ext cx="598803" cy="423793"/>
            </a:xfrm>
            <a:prstGeom prst="rect">
              <a:avLst/>
            </a:prstGeom>
            <a:solidFill>
              <a:srgbClr val="FF000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360764E9-5AAB-ED33-B59B-691F45373530}"/>
                </a:ext>
              </a:extLst>
            </p:cNvPr>
            <p:cNvSpPr txBox="1"/>
            <p:nvPr/>
          </p:nvSpPr>
          <p:spPr>
            <a:xfrm>
              <a:off x="3406078" y="5700469"/>
              <a:ext cx="1627089" cy="376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HOM Damper</a:t>
              </a:r>
              <a:endParaRPr kumimoji="1" lang="ja-JP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7" name="直線矢印コネクタ 16">
              <a:extLst>
                <a:ext uri="{FF2B5EF4-FFF2-40B4-BE49-F238E27FC236}">
                  <a16:creationId xmlns:a16="http://schemas.microsoft.com/office/drawing/2014/main" id="{A9D17D2E-5D2B-AFC0-A6F2-4AE4FF5059B8}"/>
                </a:ext>
              </a:extLst>
            </p:cNvPr>
            <p:cNvCxnSpPr>
              <a:stCxn id="16" idx="1"/>
            </p:cNvCxnSpPr>
            <p:nvPr/>
          </p:nvCxnSpPr>
          <p:spPr>
            <a:xfrm flipH="1" flipV="1">
              <a:off x="2286027" y="5498418"/>
              <a:ext cx="1120051" cy="39024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矢印コネクタ 17">
              <a:extLst>
                <a:ext uri="{FF2B5EF4-FFF2-40B4-BE49-F238E27FC236}">
                  <a16:creationId xmlns:a16="http://schemas.microsoft.com/office/drawing/2014/main" id="{F28A28A0-B11D-788C-B7B2-7C55329E5F80}"/>
                </a:ext>
              </a:extLst>
            </p:cNvPr>
            <p:cNvCxnSpPr/>
            <p:nvPr/>
          </p:nvCxnSpPr>
          <p:spPr>
            <a:xfrm flipV="1">
              <a:off x="4901500" y="5477921"/>
              <a:ext cx="1019491" cy="41073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雲形吹き出し 27">
              <a:extLst>
                <a:ext uri="{FF2B5EF4-FFF2-40B4-BE49-F238E27FC236}">
                  <a16:creationId xmlns:a16="http://schemas.microsoft.com/office/drawing/2014/main" id="{18D95B5B-ED60-FD1C-F734-B7EE3E4F770F}"/>
                </a:ext>
              </a:extLst>
            </p:cNvPr>
            <p:cNvSpPr/>
            <p:nvPr/>
          </p:nvSpPr>
          <p:spPr>
            <a:xfrm>
              <a:off x="3809922" y="4947735"/>
              <a:ext cx="716765" cy="504056"/>
            </a:xfrm>
            <a:prstGeom prst="cloudCallout">
              <a:avLst>
                <a:gd name="adj1" fmla="val -2928"/>
                <a:gd name="adj2" fmla="val -6832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右矢印 28">
              <a:extLst>
                <a:ext uri="{FF2B5EF4-FFF2-40B4-BE49-F238E27FC236}">
                  <a16:creationId xmlns:a16="http://schemas.microsoft.com/office/drawing/2014/main" id="{74DECE88-C15A-6B3A-A594-28F041BF034A}"/>
                </a:ext>
              </a:extLst>
            </p:cNvPr>
            <p:cNvSpPr/>
            <p:nvPr/>
          </p:nvSpPr>
          <p:spPr>
            <a:xfrm>
              <a:off x="4539430" y="5072599"/>
              <a:ext cx="1840296" cy="222574"/>
            </a:xfrm>
            <a:prstGeom prst="rightArrow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右矢印 29">
              <a:extLst>
                <a:ext uri="{FF2B5EF4-FFF2-40B4-BE49-F238E27FC236}">
                  <a16:creationId xmlns:a16="http://schemas.microsoft.com/office/drawing/2014/main" id="{0FAC3E12-4FCD-D1F2-82B2-715C35339B6E}"/>
                </a:ext>
              </a:extLst>
            </p:cNvPr>
            <p:cNvSpPr/>
            <p:nvPr/>
          </p:nvSpPr>
          <p:spPr>
            <a:xfrm rot="10800000">
              <a:off x="2120890" y="5079924"/>
              <a:ext cx="1731437" cy="216025"/>
            </a:xfrm>
            <a:prstGeom prst="rightArrow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91475B25-F240-7F7F-42DF-7A534F9C9D79}"/>
                </a:ext>
              </a:extLst>
            </p:cNvPr>
            <p:cNvSpPr txBox="1"/>
            <p:nvPr/>
          </p:nvSpPr>
          <p:spPr>
            <a:xfrm>
              <a:off x="3787439" y="4999219"/>
              <a:ext cx="889797" cy="418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HOM</a:t>
              </a:r>
              <a:endParaRPr kumimoji="1" lang="ja-JP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CE4CAC6D-5C65-DCFC-7EC7-6B0233072A94}"/>
              </a:ext>
            </a:extLst>
          </p:cNvPr>
          <p:cNvSpPr txBox="1"/>
          <p:nvPr/>
        </p:nvSpPr>
        <p:spPr>
          <a:xfrm>
            <a:off x="7620290" y="1829187"/>
            <a:ext cx="3569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Passband of TES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L</a:t>
            </a:r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 center cell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1278209C-E8AE-4A0D-8627-F2CF0C6687F8}"/>
              </a:ext>
            </a:extLst>
          </p:cNvPr>
          <p:cNvSpPr txBox="1"/>
          <p:nvPr/>
        </p:nvSpPr>
        <p:spPr>
          <a:xfrm>
            <a:off x="321334" y="1402687"/>
            <a:ext cx="6781793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EUV cavity was designed focusing on the low frequency HOMs.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Passband of 9-cell HOMs are ruled by the center cell</a:t>
            </a:r>
          </a:p>
          <a:p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	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⇒ 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R/Q and </a:t>
            </a:r>
            <a:r>
              <a:rPr lang="en-US" altLang="ja-JP" sz="1600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Rt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/Q changes are small</a:t>
            </a:r>
          </a:p>
          <a:p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	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⇒ </a:t>
            </a:r>
            <a:r>
              <a:rPr lang="en-US" altLang="ja-JP" sz="1600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Qext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control the impedance R and </a:t>
            </a:r>
            <a:r>
              <a:rPr lang="en-US" altLang="ja-JP" sz="1600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Rt</a:t>
            </a:r>
            <a:endParaRPr lang="en-US" altLang="ja-JP" sz="16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Frequency matching lower R and Rt.</a:t>
            </a: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3D50B666-10D4-E5FF-1AFE-D7C3518898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42" t="17477" b="17697"/>
          <a:stretch/>
        </p:blipFill>
        <p:spPr bwMode="auto">
          <a:xfrm>
            <a:off x="3809779" y="3101646"/>
            <a:ext cx="2694173" cy="2778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4394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9791A40-70B0-B8F8-0FA9-FDCD7CB18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Beam pipe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B4487D5E-FD7C-01DE-E68E-E6D3A24B6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T. Konomi, ERL22, SRF/24</a:t>
            </a:r>
            <a:endParaRPr 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2E9F6F-6F22-23E3-5646-9A9EE7FC5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D30A2C6D-39BC-4576-856C-8743CF76CCF1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graphicFrame>
        <p:nvGraphicFramePr>
          <p:cNvPr id="5" name="表 4">
            <a:extLst>
              <a:ext uri="{FF2B5EF4-FFF2-40B4-BE49-F238E27FC236}">
                <a16:creationId xmlns:a16="http://schemas.microsoft.com/office/drawing/2014/main" id="{8E5A61F5-8580-9AA6-CCD2-F3C7819EC9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8471839"/>
              </p:ext>
            </p:extLst>
          </p:nvPr>
        </p:nvGraphicFramePr>
        <p:xfrm>
          <a:off x="6367352" y="2827986"/>
          <a:ext cx="5082096" cy="124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77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92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50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693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Beam pipe</a:t>
                      </a:r>
                    </a:p>
                    <a:p>
                      <a:pPr algn="ctr"/>
                      <a:r>
                        <a:rPr kumimoji="1" lang="en-US" altLang="ja-JP" sz="1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diameter</a:t>
                      </a:r>
                      <a:endParaRPr kumimoji="1" lang="ja-JP" altLang="en-US" sz="16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Cutoff monopole</a:t>
                      </a:r>
                    </a:p>
                    <a:p>
                      <a:pPr algn="ctr"/>
                      <a:r>
                        <a:rPr kumimoji="1" lang="en-US" altLang="ja-JP" sz="1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(TM01)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Cutoff Dipole (TE11)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956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φ110</a:t>
                      </a:r>
                      <a:endParaRPr kumimoji="1" lang="ja-JP" altLang="en-US" sz="16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2086.4</a:t>
                      </a:r>
                      <a:endParaRPr kumimoji="1" lang="ja-JP" altLang="en-US" sz="16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1597.1</a:t>
                      </a:r>
                      <a:endParaRPr kumimoji="1" lang="ja-JP" altLang="en-US" sz="16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316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φ100</a:t>
                      </a:r>
                      <a:endParaRPr kumimoji="1" lang="ja-JP" altLang="en-US" sz="16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2295.0</a:t>
                      </a:r>
                      <a:endParaRPr kumimoji="1" lang="ja-JP" altLang="en-US" sz="16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1756.8</a:t>
                      </a:r>
                      <a:endParaRPr kumimoji="1" lang="ja-JP" altLang="en-US" sz="16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" name="オブジェクト 5">
            <a:extLst>
              <a:ext uri="{FF2B5EF4-FFF2-40B4-BE49-F238E27FC236}">
                <a16:creationId xmlns:a16="http://schemas.microsoft.com/office/drawing/2014/main" id="{10FA08D4-08DC-6E49-7F53-6CEAA949F2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1347806"/>
              </p:ext>
            </p:extLst>
          </p:nvPr>
        </p:nvGraphicFramePr>
        <p:xfrm>
          <a:off x="838200" y="2750515"/>
          <a:ext cx="4627563" cy="38393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KGPlot" r:id="rId2" imgW="6514920" imgH="5626080" progId="KGraph_Plot">
                  <p:embed/>
                </p:oleObj>
              </mc:Choice>
              <mc:Fallback>
                <p:oleObj name="KGPlot" r:id="rId2" imgW="6514920" imgH="5626080" progId="KGraph_Plot">
                  <p:embed/>
                  <p:pic>
                    <p:nvPicPr>
                      <p:cNvPr id="48" name="オブジェクト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2750515"/>
                        <a:ext cx="4627563" cy="38393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D9CBE3E9-54BE-56E6-F1F8-34630F54D717}"/>
              </a:ext>
            </a:extLst>
          </p:cNvPr>
          <p:cNvSpPr/>
          <p:nvPr/>
        </p:nvSpPr>
        <p:spPr>
          <a:xfrm>
            <a:off x="9757260" y="3359569"/>
            <a:ext cx="1692188" cy="64807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正方形/長方形 7">
                <a:extLst>
                  <a:ext uri="{FF2B5EF4-FFF2-40B4-BE49-F238E27FC236}">
                    <a16:creationId xmlns:a16="http://schemas.microsoft.com/office/drawing/2014/main" id="{4A63BE7E-0088-D411-F61B-951E5E648767}"/>
                  </a:ext>
                </a:extLst>
              </p:cNvPr>
              <p:cNvSpPr/>
              <p:nvPr/>
            </p:nvSpPr>
            <p:spPr>
              <a:xfrm>
                <a:off x="7554690" y="4560532"/>
                <a:ext cx="3071894" cy="1390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ja-JP" sz="16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Monopole TM01-mode</a:t>
                </a:r>
              </a:p>
              <a:p>
                <a:r>
                  <a:rPr lang="ja-JP" altLang="en-US" sz="16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　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altLang="ja-JP" sz="1600" i="1">
                            <a:latin typeface="Cambria Math"/>
                          </a:rPr>
                          <m:t>𝑇𝑀</m:t>
                        </m:r>
                      </m:sub>
                    </m:sSub>
                    <m:r>
                      <a:rPr lang="en-US" altLang="ja-JP" sz="16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1600" i="1">
                            <a:latin typeface="Cambria Math"/>
                          </a:rPr>
                          <m:t>𝑐</m:t>
                        </m:r>
                      </m:num>
                      <m:den>
                        <m:r>
                          <a:rPr lang="en-US" altLang="ja-JP" sz="1600" i="1">
                            <a:latin typeface="Cambria Math"/>
                          </a:rPr>
                          <m:t>2</m:t>
                        </m:r>
                        <m:r>
                          <a:rPr lang="en-US" altLang="ja-JP" sz="1600" i="1">
                            <a:latin typeface="Cambria Math"/>
                          </a:rPr>
                          <m:t>𝜋</m:t>
                        </m:r>
                      </m:den>
                    </m:f>
                    <m:d>
                      <m:d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ja-JP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ja-JP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1600" i="1">
                                    <a:latin typeface="Cambria Math"/>
                                  </a:rPr>
                                  <m:t>𝑗</m:t>
                                </m:r>
                              </m:e>
                              <m:sub>
                                <m:r>
                                  <a:rPr lang="en-US" altLang="ja-JP" sz="1600" i="1">
                                    <a:latin typeface="Cambria Math"/>
                                  </a:rPr>
                                  <m:t>𝑚𝑛</m:t>
                                </m:r>
                              </m:sub>
                            </m:sSub>
                          </m:num>
                          <m:den>
                            <m:r>
                              <a:rPr lang="en-US" altLang="ja-JP" sz="1600" i="1">
                                <a:latin typeface="Cambria Math"/>
                              </a:rPr>
                              <m:t>𝑎</m:t>
                            </m:r>
                          </m:den>
                        </m:f>
                      </m:e>
                    </m:d>
                    <m:r>
                      <a:rPr lang="en-US" altLang="ja-JP" sz="160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1600">
                            <a:latin typeface="Cambria Math"/>
                          </a:rPr>
                          <m:t>229.5</m:t>
                        </m:r>
                        <m:r>
                          <a:rPr lang="en-US" altLang="ja-JP" sz="1600" i="1">
                            <a:latin typeface="Cambria Math"/>
                          </a:rPr>
                          <m:t>0</m:t>
                        </m:r>
                      </m:num>
                      <m:den>
                        <m:r>
                          <a:rPr lang="en-US" altLang="ja-JP" sz="1600" i="1">
                            <a:latin typeface="Cambria Math"/>
                          </a:rPr>
                          <m:t>𝜙</m:t>
                        </m:r>
                      </m:den>
                    </m:f>
                    <m:r>
                      <a:rPr lang="en-US" altLang="ja-JP" sz="1600" i="1">
                        <a:latin typeface="Cambria Math"/>
                      </a:rPr>
                      <m:t>[</m:t>
                    </m:r>
                    <m:r>
                      <a:rPr lang="en-US" altLang="ja-JP" sz="1600" i="1">
                        <a:latin typeface="Cambria Math"/>
                      </a:rPr>
                      <m:t>𝑀𝐻𝑧</m:t>
                    </m:r>
                    <m:r>
                      <a:rPr lang="en-US" altLang="ja-JP" sz="1600" i="1">
                        <a:latin typeface="Cambria Math"/>
                      </a:rPr>
                      <m:t>]</m:t>
                    </m:r>
                  </m:oMath>
                </a14:m>
                <a:endParaRPr lang="en-US" altLang="ja-JP" sz="16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  <a:p>
                <a:r>
                  <a:rPr lang="en-US" altLang="ja-JP" sz="16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Dipole TE11-mode</a:t>
                </a:r>
              </a:p>
              <a:p>
                <a:r>
                  <a:rPr lang="ja-JP" altLang="en-US" sz="16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　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altLang="ja-JP" sz="1600" i="1">
                            <a:latin typeface="Cambria Math"/>
                          </a:rPr>
                          <m:t>𝑇𝐸</m:t>
                        </m:r>
                      </m:sub>
                    </m:sSub>
                    <m:r>
                      <a:rPr lang="en-US" altLang="ja-JP" sz="16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1600" i="1">
                            <a:latin typeface="Cambria Math"/>
                          </a:rPr>
                          <m:t>𝑐</m:t>
                        </m:r>
                      </m:num>
                      <m:den>
                        <m:r>
                          <a:rPr lang="en-US" altLang="ja-JP" sz="1600" i="1">
                            <a:latin typeface="Cambria Math"/>
                          </a:rPr>
                          <m:t>2</m:t>
                        </m:r>
                        <m:r>
                          <a:rPr lang="en-US" altLang="ja-JP" sz="1600" i="1">
                            <a:latin typeface="Cambria Math"/>
                          </a:rPr>
                          <m:t>𝜋</m:t>
                        </m:r>
                      </m:den>
                    </m:f>
                    <m:d>
                      <m:d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ja-JP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altLang="ja-JP" sz="16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ja-JP" sz="1600" i="1">
                                    <a:latin typeface="Cambria Math"/>
                                  </a:rPr>
                                  <m:t>𝑗</m:t>
                                </m:r>
                              </m:e>
                              <m:sub>
                                <m:r>
                                  <a:rPr lang="en-US" altLang="ja-JP" sz="1600" i="1">
                                    <a:latin typeface="Cambria Math"/>
                                  </a:rPr>
                                  <m:t>𝑚𝑛</m:t>
                                </m:r>
                              </m:sub>
                              <m:sup>
                                <m:r>
                                  <a:rPr lang="en-US" altLang="ja-JP" sz="1600" i="1">
                                    <a:latin typeface="Cambria Math"/>
                                  </a:rPr>
                                  <m:t>′</m:t>
                                </m:r>
                              </m:sup>
                            </m:sSubSup>
                          </m:num>
                          <m:den>
                            <m:r>
                              <a:rPr lang="en-US" altLang="ja-JP" sz="1600" i="1">
                                <a:latin typeface="Cambria Math"/>
                              </a:rPr>
                              <m:t>𝑎</m:t>
                            </m:r>
                          </m:den>
                        </m:f>
                      </m:e>
                    </m:d>
                    <m:f>
                      <m:f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1600">
                            <a:latin typeface="Cambria Math"/>
                          </a:rPr>
                          <m:t>175.68</m:t>
                        </m:r>
                      </m:num>
                      <m:den>
                        <m:r>
                          <a:rPr lang="en-US" altLang="ja-JP" sz="1600" i="1">
                            <a:latin typeface="Cambria Math"/>
                          </a:rPr>
                          <m:t>𝜙</m:t>
                        </m:r>
                      </m:den>
                    </m:f>
                    <m:r>
                      <a:rPr lang="en-US" altLang="ja-JP" sz="1600" i="1">
                        <a:latin typeface="Cambria Math"/>
                      </a:rPr>
                      <m:t>[</m:t>
                    </m:r>
                    <m:r>
                      <a:rPr lang="en-US" altLang="ja-JP" sz="1600" i="1">
                        <a:latin typeface="Cambria Math"/>
                      </a:rPr>
                      <m:t>𝑀𝐻𝑧</m:t>
                    </m:r>
                    <m:r>
                      <a:rPr lang="en-US" altLang="ja-JP" sz="1600" i="1">
                        <a:latin typeface="Cambria Math"/>
                      </a:rPr>
                      <m:t>]</m:t>
                    </m:r>
                  </m:oMath>
                </a14:m>
                <a:endParaRPr lang="ja-JP" altLang="en-US" sz="16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mc:Choice>
        <mc:Fallback xmlns="">
          <p:sp>
            <p:nvSpPr>
              <p:cNvPr id="8" name="正方形/長方形 7">
                <a:extLst>
                  <a:ext uri="{FF2B5EF4-FFF2-40B4-BE49-F238E27FC236}">
                    <a16:creationId xmlns:a16="http://schemas.microsoft.com/office/drawing/2014/main" id="{4A63BE7E-0088-D411-F61B-951E5E6487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4690" y="4560532"/>
                <a:ext cx="3071894" cy="1390830"/>
              </a:xfrm>
              <a:prstGeom prst="rect">
                <a:avLst/>
              </a:prstGeom>
              <a:blipFill>
                <a:blip r:embed="rId5"/>
                <a:stretch>
                  <a:fillRect l="-992" t="-1316" b="-87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9DF1B3E-D8E8-54D8-493E-DB0EF82C0671}"/>
              </a:ext>
            </a:extLst>
          </p:cNvPr>
          <p:cNvSpPr txBox="1"/>
          <p:nvPr/>
        </p:nvSpPr>
        <p:spPr>
          <a:xfrm>
            <a:off x="7554691" y="4221978"/>
            <a:ext cx="19021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Formula of 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cutoff</a:t>
            </a:r>
            <a:endParaRPr kumimoji="1" lang="ja-JP" altLang="en-US" sz="16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D895D14-60B2-574E-3800-342AF55C3819}"/>
              </a:ext>
            </a:extLst>
          </p:cNvPr>
          <p:cNvSpPr txBox="1"/>
          <p:nvPr/>
        </p:nvSpPr>
        <p:spPr>
          <a:xfrm>
            <a:off x="1599202" y="2489432"/>
            <a:ext cx="32607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Passband of TESLA Center Cell</a:t>
            </a:r>
            <a:endParaRPr kumimoji="1" lang="ja-JP" altLang="en-US" sz="16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0119CFA-4751-0555-5959-588752786B1B}"/>
              </a:ext>
            </a:extLst>
          </p:cNvPr>
          <p:cNvSpPr txBox="1"/>
          <p:nvPr/>
        </p:nvSpPr>
        <p:spPr>
          <a:xfrm>
            <a:off x="2996010" y="1264565"/>
            <a:ext cx="6604757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φ100mm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and φ110mm Beam pipes are selected.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Beam pipe diameter are minimized.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Asymmetry design to damp the high frequency HOMs </a:t>
            </a:r>
          </a:p>
        </p:txBody>
      </p:sp>
    </p:spTree>
    <p:extLst>
      <p:ext uri="{BB962C8B-B14F-4D97-AF65-F5344CB8AC3E}">
        <p14:creationId xmlns:p14="http://schemas.microsoft.com/office/powerpoint/2010/main" val="154893374"/>
      </p:ext>
    </p:extLst>
  </p:cSld>
  <p:clrMapOvr>
    <a:masterClrMapping/>
  </p:clrMapOvr>
</p:sld>
</file>

<file path=ppt/theme/theme1.xml><?xml version="1.0" encoding="utf-8"?>
<a:theme xmlns:a="http://schemas.openxmlformats.org/drawingml/2006/main" name="MSU them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SU theme" id="{453EE63E-E91E-4F28-9E53-7CE474FFE1EE}" vid="{9D419B70-06CE-4A1C-B7D5-7A86ECFF6777}"/>
    </a:ext>
  </a:extLst>
</a:theme>
</file>

<file path=ppt/theme/theme2.xml><?xml version="1.0" encoding="utf-8"?>
<a:theme xmlns:a="http://schemas.openxmlformats.org/drawingml/2006/main" name="1_MSU theme">
  <a:themeElements>
    <a:clrScheme name="シック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SU theme" id="{453EE63E-E91E-4F28-9E53-7CE474FFE1EE}" vid="{9D419B70-06CE-4A1C-B7D5-7A86ECFF6777}"/>
    </a:ext>
  </a:extLst>
</a:theme>
</file>

<file path=ppt/theme/theme3.xml><?xml version="1.0" encoding="utf-8"?>
<a:theme xmlns:a="http://schemas.openxmlformats.org/drawingml/2006/main" name="2_MSU theme">
  <a:themeElements>
    <a:clrScheme name="シック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SU theme" id="{453EE63E-E91E-4F28-9E53-7CE474FFE1EE}" vid="{9D419B70-06CE-4A1C-B7D5-7A86ECFF6777}"/>
    </a:ext>
  </a:extLst>
</a:theme>
</file>

<file path=ppt/theme/theme4.xml><?xml version="1.0" encoding="utf-8"?>
<a:theme xmlns:a="http://schemas.openxmlformats.org/drawingml/2006/main" name="3_MSU theme">
  <a:themeElements>
    <a:clrScheme name="シック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SU theme" id="{453EE63E-E91E-4F28-9E53-7CE474FFE1EE}" vid="{9D419B70-06CE-4A1C-B7D5-7A86ECFF6777}"/>
    </a:ext>
  </a:extLst>
</a:theme>
</file>

<file path=ppt/theme/theme5.xml><?xml version="1.0" encoding="utf-8"?>
<a:theme xmlns:a="http://schemas.openxmlformats.org/drawingml/2006/main" name="4_MSU theme">
  <a:themeElements>
    <a:clrScheme name="シック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SU theme" id="{453EE63E-E91E-4F28-9E53-7CE474FFE1EE}" vid="{9D419B70-06CE-4A1C-B7D5-7A86ECFF6777}"/>
    </a:ext>
  </a:extLst>
</a:theme>
</file>

<file path=ppt/theme/theme6.xml><?xml version="1.0" encoding="utf-8"?>
<a:theme xmlns:a="http://schemas.openxmlformats.org/drawingml/2006/main" name="KEK CASA theme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Arial Black"/>
        <a:ea typeface="メイリオ"/>
        <a:cs typeface=""/>
      </a:majorFont>
      <a:minorFont>
        <a:latin typeface="Arial"/>
        <a:ea typeface="メイリオ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headEnd type="none" w="med" len="med"/>
          <a:tailEnd type="none" w="med" len="med"/>
        </a:ln>
      </a:spPr>
      <a:bodyPr rtlCol="0" anchor="ctr"/>
      <a:lstStyle>
        <a:defPPr algn="ctr">
          <a:defRPr kumimoji="1"/>
        </a:defPPr>
      </a:lstStyle>
      <a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a:style>
    </a:spDef>
    <a:lnDef>
      <a:spPr>
        <a:ln>
          <a:headEnd type="none" w="med" len="med"/>
          <a:tailEnd type="none" w="med" len="med"/>
        </a:ln>
      </a:spPr>
      <a:bodyPr/>
      <a:lstStyle/>
      <a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kumimoji="1" dirty="0" smtClean="0">
            <a:solidFill>
              <a:srgbClr val="0070C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KEK CASA theme" id="{2736C82D-296F-49CC-B817-A3D8A934A472}" vid="{3E72BFFC-EA20-4932-A7EF-722B804B8331}"/>
    </a:ext>
  </a:extLst>
</a:theme>
</file>

<file path=ppt/theme/theme7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9535</TotalTime>
  <Words>1658</Words>
  <Application>Microsoft Office PowerPoint</Application>
  <PresentationFormat>ワイド画面</PresentationFormat>
  <Paragraphs>427</Paragraphs>
  <Slides>25</Slides>
  <Notes>0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6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25</vt:i4>
      </vt:variant>
    </vt:vector>
  </HeadingPairs>
  <TitlesOfParts>
    <vt:vector size="42" baseType="lpstr">
      <vt:lpstr>Lucida Grande</vt:lpstr>
      <vt:lpstr>メイリオ</vt:lpstr>
      <vt:lpstr>游ゴシック</vt:lpstr>
      <vt:lpstr>Arial</vt:lpstr>
      <vt:lpstr>Arial Black</vt:lpstr>
      <vt:lpstr>Cambria Math</vt:lpstr>
      <vt:lpstr>Helvetica</vt:lpstr>
      <vt:lpstr>Symbol</vt:lpstr>
      <vt:lpstr>Times New Roman</vt:lpstr>
      <vt:lpstr>Wingdings</vt:lpstr>
      <vt:lpstr>MSU theme</vt:lpstr>
      <vt:lpstr>1_MSU theme</vt:lpstr>
      <vt:lpstr>2_MSU theme</vt:lpstr>
      <vt:lpstr>3_MSU theme</vt:lpstr>
      <vt:lpstr>4_MSU theme</vt:lpstr>
      <vt:lpstr>KEK CASA theme</vt:lpstr>
      <vt:lpstr>KGPlot</vt:lpstr>
      <vt:lpstr>Design of the 9-cell superconducting cavity for EUV light source accelerator</vt:lpstr>
      <vt:lpstr>Outline</vt:lpstr>
      <vt:lpstr>Introduction</vt:lpstr>
      <vt:lpstr>Introduction</vt:lpstr>
      <vt:lpstr>Module and cavity Layout</vt:lpstr>
      <vt:lpstr>Cavity design</vt:lpstr>
      <vt:lpstr>Target cavity parameters</vt:lpstr>
      <vt:lpstr>Center cell</vt:lpstr>
      <vt:lpstr>Beam pipe</vt:lpstr>
      <vt:lpstr>End cell optimization method</vt:lpstr>
      <vt:lpstr>End cell tuning method (1)</vt:lpstr>
      <vt:lpstr>End cell tuning method (2)</vt:lpstr>
      <vt:lpstr>End cell optimization: Dipole</vt:lpstr>
      <vt:lpstr>End cell optimization: Monopole</vt:lpstr>
      <vt:lpstr>Cavity parameter with perfect HOM damper</vt:lpstr>
      <vt:lpstr>HOM damper design</vt:lpstr>
      <vt:lpstr>HOM damper structure</vt:lpstr>
      <vt:lpstr>Damper material</vt:lpstr>
      <vt:lpstr>Damper shape optimization method</vt:lpstr>
      <vt:lpstr>Full cavity HOM simulation: monopole mode</vt:lpstr>
      <vt:lpstr>Full cavity HOM simulation: Dipole mode</vt:lpstr>
      <vt:lpstr>Comparison Simulation</vt:lpstr>
      <vt:lpstr>Summary</vt:lpstr>
      <vt:lpstr>Damper Position requirement</vt:lpstr>
      <vt:lpstr>Nb Beam Pipe requirement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Cavity design for cERL-FEL</dc:title>
  <dc:creator>許斐 太郎</dc:creator>
  <cp:lastModifiedBy>許斐 太郎</cp:lastModifiedBy>
  <cp:revision>17</cp:revision>
  <dcterms:created xsi:type="dcterms:W3CDTF">2022-05-15T13:58:16Z</dcterms:created>
  <dcterms:modified xsi:type="dcterms:W3CDTF">2022-09-28T11:45:49Z</dcterms:modified>
</cp:coreProperties>
</file>