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56" r:id="rId5"/>
    <p:sldId id="2314" r:id="rId6"/>
    <p:sldId id="258" r:id="rId7"/>
    <p:sldId id="2420" r:id="rId8"/>
    <p:sldId id="2320" r:id="rId9"/>
    <p:sldId id="3660" r:id="rId10"/>
    <p:sldId id="2424" r:id="rId11"/>
    <p:sldId id="2275" r:id="rId12"/>
    <p:sldId id="2374" r:id="rId13"/>
    <p:sldId id="2352" r:id="rId14"/>
    <p:sldId id="2343" r:id="rId15"/>
    <p:sldId id="2429" r:id="rId16"/>
    <p:sldId id="2433" r:id="rId17"/>
    <p:sldId id="2368" r:id="rId18"/>
    <p:sldId id="2421" r:id="rId19"/>
    <p:sldId id="2405" r:id="rId20"/>
    <p:sldId id="2431" r:id="rId21"/>
    <p:sldId id="2426" r:id="rId22"/>
    <p:sldId id="2286" r:id="rId23"/>
    <p:sldId id="2425" r:id="rId24"/>
    <p:sldId id="2274" r:id="rId25"/>
    <p:sldId id="2432" r:id="rId26"/>
    <p:sldId id="2434" r:id="rId27"/>
    <p:sldId id="2406" r:id="rId28"/>
    <p:sldId id="2412" r:id="rId29"/>
    <p:sldId id="2430" r:id="rId30"/>
    <p:sldId id="3661" r:id="rId31"/>
    <p:sldId id="3662" r:id="rId32"/>
    <p:sldId id="2399" r:id="rId33"/>
    <p:sldId id="2350" r:id="rId34"/>
    <p:sldId id="2351" r:id="rId35"/>
    <p:sldId id="2371" r:id="rId36"/>
    <p:sldId id="2422" r:id="rId37"/>
    <p:sldId id="2370" r:id="rId38"/>
    <p:sldId id="2329" r:id="rId39"/>
    <p:sldId id="2331" r:id="rId40"/>
    <p:sldId id="2280" r:id="rId41"/>
    <p:sldId id="2332" r:id="rId42"/>
    <p:sldId id="228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6EA"/>
    <a:srgbClr val="2B425B"/>
    <a:srgbClr val="4472C4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24"/>
  </p:normalViewPr>
  <p:slideViewPr>
    <p:cSldViewPr snapToGrid="0" snapToObjects="1">
      <p:cViewPr varScale="1">
        <p:scale>
          <a:sx n="155" d="100"/>
          <a:sy n="155" d="100"/>
        </p:scale>
        <p:origin x="2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448132-F614-A80B-48E2-0B46F2A710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3E332-0819-77CA-1C4F-AC02162181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ECE2D-444F-1D49-B62E-32F4F415FECE}" type="datetimeFigureOut">
              <a:rPr lang="en-US" smtClean="0"/>
              <a:t>10/4/22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B0DA5-EBD6-7EF2-E100-1A1641F78D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LINAC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EAFF25-9679-CC4A-8E85-EEEB4600DE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A00F0-A460-F747-919E-B04BFAD707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9728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10/4/22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LINAC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D965D-C947-D575-1C3F-AE9C60DFA9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148840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use Pamela to study entire beamline. Now we use 3D PIC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DA995-0775-5446-8DD5-F8E2EF2311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225115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evaluation of average luminosity, we should cool the vertical in first 2 hours in the store. We plan to maintain the collisions in the same time, by slowly adjusting down electron vertical beta-function in the IP as the proton vertical emittance decreases.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2 hours the proton beam emittances should be at their design table values, then the cooler is retuned to maintaining these emittances against IBS.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A036B-C20E-617D-B47B-BF52265E39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103793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4C4A6-AD4B-0DCA-FC01-D29E735617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2230717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of we have chicane in amplification stage, one effect we find is unequal path length of electron and protons caused cooling time increase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7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C68ECD-B69B-574F-ABCE-2ECDEFF33179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B46C9-9F05-1ADA-F4FD-4D1D543230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217822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FC978-061F-A622-7A15-5FE8C2F944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940584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D15F6-C27A-C3D7-9BC0-C8A6FE6324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LINAC 2022</a:t>
            </a:r>
          </a:p>
        </p:txBody>
      </p:sp>
    </p:spTree>
    <p:extLst>
      <p:ext uri="{BB962C8B-B14F-4D97-AF65-F5344CB8AC3E}">
        <p14:creationId xmlns:p14="http://schemas.microsoft.com/office/powerpoint/2010/main" val="3812773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Fractional change in the spectral power in the hadron beam at the </a:t>
            </a:r>
            <a:r>
              <a:rPr lang="en-US" altLang="zh-CN" dirty="0"/>
              <a:t>3.6</a:t>
            </a:r>
            <a:r>
              <a:rPr lang="zh-CN" altLang="en-US" dirty="0"/>
              <a:t> </a:t>
            </a:r>
            <a:r>
              <a:rPr lang="en-US" dirty="0"/>
              <a:t>µm wavelength for the fully nonlinear case. Good agreement between theory and simulation is observed. Hadron FFT signal, square of 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2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ADFA68-B25F-E088-401D-44B7D3AE3F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F94B5892-F858-D24A-897E-A8F5EFB23778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1761EE-8EEB-62E2-BA02-EFA90B50050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A0EE5-F7EC-2D70-A915-BC0A2A3DA3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r>
              <a:rPr lang="en-US" dirty="0"/>
              <a:t>Matrix is sum of drift and bend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6664" y="2790092"/>
            <a:ext cx="582150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08443" y="4642339"/>
            <a:ext cx="5289726" cy="58029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,Title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Dates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9B97D-A666-E623-41E8-9A711F91AB5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628650" y="6362006"/>
            <a:ext cx="2602747" cy="365125"/>
          </a:xfrm>
        </p:spPr>
        <p:txBody>
          <a:bodyPr/>
          <a:lstStyle/>
          <a:p>
            <a:r>
              <a:rPr lang="en-US"/>
              <a:t>LINAC 2022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LINAC 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emf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tiff"/><Relationship Id="rId7" Type="http://schemas.openxmlformats.org/officeDocument/2006/relationships/image" Target="../media/image3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4.png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8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7" Type="http://schemas.openxmlformats.org/officeDocument/2006/relationships/image" Target="NUL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2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3710" y="1654052"/>
            <a:ext cx="6252065" cy="1774948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Strong</a:t>
            </a:r>
            <a:r>
              <a:rPr lang="zh-CN" altLang="en-US" sz="3600" dirty="0"/>
              <a:t> </a:t>
            </a:r>
            <a:r>
              <a:rPr lang="en-US" altLang="zh-CN" sz="3600" dirty="0"/>
              <a:t>Hadron</a:t>
            </a:r>
            <a:r>
              <a:rPr lang="zh-CN" altLang="en-US" sz="3600" dirty="0"/>
              <a:t> </a:t>
            </a:r>
            <a:r>
              <a:rPr lang="en-US" altLang="zh-CN" sz="3600" dirty="0"/>
              <a:t>Cooling</a:t>
            </a:r>
            <a:r>
              <a:rPr lang="zh-CN" altLang="en-US" sz="3600" dirty="0"/>
              <a:t> </a:t>
            </a:r>
            <a:r>
              <a:rPr lang="en-US" altLang="zh-CN" sz="3600" dirty="0"/>
              <a:t>in</a:t>
            </a:r>
            <a:r>
              <a:rPr lang="zh-CN" altLang="en-US" sz="3600" dirty="0"/>
              <a:t> </a:t>
            </a:r>
            <a:r>
              <a:rPr lang="en-US" altLang="zh-CN" sz="3600" dirty="0"/>
              <a:t>EIC</a:t>
            </a:r>
            <a:r>
              <a:rPr lang="zh-CN" altLang="en-US" sz="3600" dirty="0"/>
              <a:t> </a:t>
            </a:r>
            <a:r>
              <a:rPr lang="en-US" altLang="zh-CN" sz="3600" dirty="0"/>
              <a:t>with</a:t>
            </a:r>
            <a:r>
              <a:rPr lang="zh-CN" altLang="en-US" sz="3600" dirty="0"/>
              <a:t> </a:t>
            </a:r>
            <a:r>
              <a:rPr lang="en-US" altLang="zh-CN" sz="3600" dirty="0"/>
              <a:t>an</a:t>
            </a:r>
            <a:r>
              <a:rPr lang="zh-CN" altLang="en-US" sz="3600" dirty="0"/>
              <a:t> </a:t>
            </a:r>
            <a:r>
              <a:rPr lang="en-US" altLang="zh-CN" sz="3600" dirty="0"/>
              <a:t>ERL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5610" y="3808709"/>
            <a:ext cx="5230906" cy="19805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Erdong Wang on behalf of SHC BNL/</a:t>
            </a:r>
            <a:r>
              <a:rPr lang="en-US" dirty="0" err="1"/>
              <a:t>JLab</a:t>
            </a:r>
            <a:r>
              <a:rPr lang="en-US" dirty="0"/>
              <a:t> design Team</a:t>
            </a:r>
          </a:p>
          <a:p>
            <a:endParaRPr lang="en-US" altLang="zh-CN" dirty="0"/>
          </a:p>
          <a:p>
            <a:r>
              <a:rPr lang="en-US" altLang="zh-CN" dirty="0"/>
              <a:t>Brookhaven</a:t>
            </a:r>
            <a:r>
              <a:rPr lang="zh-CN" altLang="en-US" dirty="0"/>
              <a:t> </a:t>
            </a:r>
            <a:r>
              <a:rPr lang="en-US" altLang="zh-CN" dirty="0"/>
              <a:t>National</a:t>
            </a:r>
            <a:r>
              <a:rPr lang="zh-CN" altLang="en-US" dirty="0"/>
              <a:t> </a:t>
            </a:r>
            <a:r>
              <a:rPr lang="en-US" altLang="zh-CN" dirty="0"/>
              <a:t>Laboratory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altLang="zh-CN" dirty="0"/>
              <a:t>ERL</a:t>
            </a:r>
            <a:r>
              <a:rPr lang="zh-CN" altLang="en-US" dirty="0"/>
              <a:t> </a:t>
            </a:r>
            <a:r>
              <a:rPr lang="en-US" altLang="zh-CN" dirty="0"/>
              <a:t>2022</a:t>
            </a:r>
            <a:endParaRPr lang="en-US" dirty="0"/>
          </a:p>
          <a:p>
            <a:r>
              <a:rPr lang="en-US" altLang="zh-CN" sz="1400" dirty="0"/>
              <a:t>October</a:t>
            </a:r>
            <a:r>
              <a:rPr lang="zh-CN" altLang="en-US" sz="1400" dirty="0"/>
              <a:t> </a:t>
            </a:r>
            <a:r>
              <a:rPr lang="en-US" altLang="zh-CN" sz="1400" dirty="0"/>
              <a:t>3-6,</a:t>
            </a:r>
            <a:r>
              <a:rPr lang="zh-CN" altLang="en-US" sz="1400" dirty="0"/>
              <a:t> </a:t>
            </a:r>
            <a:r>
              <a:rPr lang="en-US" altLang="zh-CN" sz="1400" dirty="0"/>
              <a:t>2022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4D81A-94D4-6E44-9275-7F201BC6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1648"/>
            <a:ext cx="8515350" cy="737244"/>
          </a:xfrm>
        </p:spPr>
        <p:txBody>
          <a:bodyPr/>
          <a:lstStyle/>
          <a:p>
            <a:r>
              <a:rPr lang="en-US" dirty="0"/>
              <a:t>Chicane</a:t>
            </a:r>
            <a:r>
              <a:rPr lang="en-US" altLang="zh-CN" dirty="0"/>
              <a:t>s</a:t>
            </a:r>
            <a:r>
              <a:rPr lang="en-US" dirty="0"/>
              <a:t> of the amplification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91BA5-CEC0-A040-852D-A4EECB6C5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A8E531-70E0-FE44-BE83-CF5CBBBEDC82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3C9A6-E2E1-714B-8B77-E082E35C0F1E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848AAC-7CEE-0D4A-9069-86AFB4F92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70" y="3824608"/>
            <a:ext cx="3250022" cy="27308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99AF1EA-0E2D-4D4A-8990-913EA06EEB69}"/>
              </a:ext>
            </a:extLst>
          </p:cNvPr>
          <p:cNvGrpSpPr/>
          <p:nvPr/>
        </p:nvGrpSpPr>
        <p:grpSpPr>
          <a:xfrm>
            <a:off x="101176" y="2973859"/>
            <a:ext cx="4652056" cy="845089"/>
            <a:chOff x="2095929" y="4662174"/>
            <a:chExt cx="8292954" cy="11581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71E8E0-AA9A-1A46-87E4-805FEA7E2057}"/>
                </a:ext>
              </a:extLst>
            </p:cNvPr>
            <p:cNvSpPr/>
            <p:nvPr/>
          </p:nvSpPr>
          <p:spPr>
            <a:xfrm>
              <a:off x="2856216" y="5296309"/>
              <a:ext cx="585627" cy="523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841CFE-7D97-5245-9307-C54F94B0B8BD}"/>
                </a:ext>
              </a:extLst>
            </p:cNvPr>
            <p:cNvSpPr/>
            <p:nvPr/>
          </p:nvSpPr>
          <p:spPr>
            <a:xfrm>
              <a:off x="5012077" y="4662174"/>
              <a:ext cx="585627" cy="523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F063055-79CF-294F-AF4A-E3AA4EC66006}"/>
                </a:ext>
              </a:extLst>
            </p:cNvPr>
            <p:cNvSpPr/>
            <p:nvPr/>
          </p:nvSpPr>
          <p:spPr>
            <a:xfrm>
              <a:off x="6840877" y="4662174"/>
              <a:ext cx="585627" cy="523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58995B-6563-C845-ACAF-17E7B641C635}"/>
                </a:ext>
              </a:extLst>
            </p:cNvPr>
            <p:cNvSpPr/>
            <p:nvPr/>
          </p:nvSpPr>
          <p:spPr>
            <a:xfrm>
              <a:off x="9042970" y="5296309"/>
              <a:ext cx="585627" cy="52398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B5C317C-0103-B845-B9F6-FC344E88EDA7}"/>
                </a:ext>
              </a:extLst>
            </p:cNvPr>
            <p:cNvCxnSpPr>
              <a:cxnSpLocks/>
            </p:cNvCxnSpPr>
            <p:nvPr/>
          </p:nvCxnSpPr>
          <p:spPr>
            <a:xfrm>
              <a:off x="2095929" y="5558300"/>
              <a:ext cx="1053100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D5420A-DDA9-A04C-AD9F-FCEE31B117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9029" y="4924165"/>
              <a:ext cx="2155861" cy="634136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CD0CDD6-FF92-7247-857A-02182B9DB29F}"/>
                </a:ext>
              </a:extLst>
            </p:cNvPr>
            <p:cNvCxnSpPr>
              <a:cxnSpLocks/>
            </p:cNvCxnSpPr>
            <p:nvPr/>
          </p:nvCxnSpPr>
          <p:spPr>
            <a:xfrm>
              <a:off x="5294616" y="4928165"/>
              <a:ext cx="1839074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754D59-99C9-984A-B493-4D5BC31B7F9F}"/>
                </a:ext>
              </a:extLst>
            </p:cNvPr>
            <p:cNvCxnSpPr>
              <a:cxnSpLocks/>
            </p:cNvCxnSpPr>
            <p:nvPr/>
          </p:nvCxnSpPr>
          <p:spPr>
            <a:xfrm>
              <a:off x="7133690" y="4924165"/>
              <a:ext cx="2202093" cy="634135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A84448-1170-E94F-978B-782AEA969B9D}"/>
                </a:ext>
              </a:extLst>
            </p:cNvPr>
            <p:cNvCxnSpPr>
              <a:cxnSpLocks/>
            </p:cNvCxnSpPr>
            <p:nvPr/>
          </p:nvCxnSpPr>
          <p:spPr>
            <a:xfrm>
              <a:off x="9335783" y="5561724"/>
              <a:ext cx="1053100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1A2703-CE54-3140-8656-2C1AF09B55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4893" y="4791169"/>
              <a:ext cx="1828797" cy="1"/>
            </a:xfrm>
            <a:prstGeom prst="line">
              <a:avLst/>
            </a:prstGeom>
            <a:ln w="38100">
              <a:solidFill>
                <a:srgbClr val="FF0000"/>
              </a:solidFill>
              <a:prstDash val="lgDash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E629649-EBB4-614B-B6E7-374F6A4E69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4890" y="5051160"/>
              <a:ext cx="1828801" cy="6001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Curved Connector 24">
              <a:extLst>
                <a:ext uri="{FF2B5EF4-FFF2-40B4-BE49-F238E27FC236}">
                  <a16:creationId xmlns:a16="http://schemas.microsoft.com/office/drawing/2014/main" id="{792F17CA-A854-D743-97CD-E0866E4A6C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5262" y="4791169"/>
              <a:ext cx="2109628" cy="767131"/>
            </a:xfrm>
            <a:prstGeom prst="curvedConnector3">
              <a:avLst>
                <a:gd name="adj1" fmla="val 47078"/>
              </a:avLst>
            </a:prstGeom>
            <a:ln w="381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>
              <a:extLst>
                <a:ext uri="{FF2B5EF4-FFF2-40B4-BE49-F238E27FC236}">
                  <a16:creationId xmlns:a16="http://schemas.microsoft.com/office/drawing/2014/main" id="{954E878E-9AAF-1A42-A583-43E789DCB9AB}"/>
                </a:ext>
              </a:extLst>
            </p:cNvPr>
            <p:cNvCxnSpPr>
              <a:cxnSpLocks/>
            </p:cNvCxnSpPr>
            <p:nvPr/>
          </p:nvCxnSpPr>
          <p:spPr>
            <a:xfrm>
              <a:off x="7143109" y="4791169"/>
              <a:ext cx="2192674" cy="767131"/>
            </a:xfrm>
            <a:prstGeom prst="curvedConnector3">
              <a:avLst>
                <a:gd name="adj1" fmla="val 58903"/>
              </a:avLst>
            </a:prstGeom>
            <a:ln w="381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6279A8-F184-8043-8D5C-C87AECE26733}"/>
                </a:ext>
              </a:extLst>
            </p:cNvPr>
            <p:cNvSpPr/>
            <p:nvPr/>
          </p:nvSpPr>
          <p:spPr>
            <a:xfrm>
              <a:off x="3215811" y="5075404"/>
              <a:ext cx="2167847" cy="452093"/>
            </a:xfrm>
            <a:custGeom>
              <a:avLst/>
              <a:gdLst>
                <a:gd name="connsiteX0" fmla="*/ 0 w 2167847"/>
                <a:gd name="connsiteY0" fmla="*/ 452093 h 452093"/>
                <a:gd name="connsiteX1" fmla="*/ 71919 w 2167847"/>
                <a:gd name="connsiteY1" fmla="*/ 421270 h 452093"/>
                <a:gd name="connsiteX2" fmla="*/ 92468 w 2167847"/>
                <a:gd name="connsiteY2" fmla="*/ 400722 h 452093"/>
                <a:gd name="connsiteX3" fmla="*/ 154113 w 2167847"/>
                <a:gd name="connsiteY3" fmla="*/ 380174 h 452093"/>
                <a:gd name="connsiteX4" fmla="*/ 184935 w 2167847"/>
                <a:gd name="connsiteY4" fmla="*/ 369899 h 452093"/>
                <a:gd name="connsiteX5" fmla="*/ 246580 w 2167847"/>
                <a:gd name="connsiteY5" fmla="*/ 339077 h 452093"/>
                <a:gd name="connsiteX6" fmla="*/ 277402 w 2167847"/>
                <a:gd name="connsiteY6" fmla="*/ 318529 h 452093"/>
                <a:gd name="connsiteX7" fmla="*/ 297951 w 2167847"/>
                <a:gd name="connsiteY7" fmla="*/ 297980 h 452093"/>
                <a:gd name="connsiteX8" fmla="*/ 359596 w 2167847"/>
                <a:gd name="connsiteY8" fmla="*/ 277432 h 452093"/>
                <a:gd name="connsiteX9" fmla="*/ 421241 w 2167847"/>
                <a:gd name="connsiteY9" fmla="*/ 256884 h 452093"/>
                <a:gd name="connsiteX10" fmla="*/ 452063 w 2167847"/>
                <a:gd name="connsiteY10" fmla="*/ 246609 h 452093"/>
                <a:gd name="connsiteX11" fmla="*/ 523982 w 2167847"/>
                <a:gd name="connsiteY11" fmla="*/ 226061 h 452093"/>
                <a:gd name="connsiteX12" fmla="*/ 667820 w 2167847"/>
                <a:gd name="connsiteY12" fmla="*/ 205513 h 452093"/>
                <a:gd name="connsiteX13" fmla="*/ 934949 w 2167847"/>
                <a:gd name="connsiteY13" fmla="*/ 215787 h 452093"/>
                <a:gd name="connsiteX14" fmla="*/ 996593 w 2167847"/>
                <a:gd name="connsiteY14" fmla="*/ 236335 h 452093"/>
                <a:gd name="connsiteX15" fmla="*/ 1089061 w 2167847"/>
                <a:gd name="connsiteY15" fmla="*/ 256884 h 452093"/>
                <a:gd name="connsiteX16" fmla="*/ 1315092 w 2167847"/>
                <a:gd name="connsiteY16" fmla="*/ 246609 h 452093"/>
                <a:gd name="connsiteX17" fmla="*/ 1458931 w 2167847"/>
                <a:gd name="connsiteY17" fmla="*/ 205513 h 452093"/>
                <a:gd name="connsiteX18" fmla="*/ 1489753 w 2167847"/>
                <a:gd name="connsiteY18" fmla="*/ 195239 h 452093"/>
                <a:gd name="connsiteX19" fmla="*/ 1571946 w 2167847"/>
                <a:gd name="connsiteY19" fmla="*/ 174690 h 452093"/>
                <a:gd name="connsiteX20" fmla="*/ 1613043 w 2167847"/>
                <a:gd name="connsiteY20" fmla="*/ 164416 h 452093"/>
                <a:gd name="connsiteX21" fmla="*/ 1736333 w 2167847"/>
                <a:gd name="connsiteY21" fmla="*/ 123320 h 452093"/>
                <a:gd name="connsiteX22" fmla="*/ 1982913 w 2167847"/>
                <a:gd name="connsiteY22" fmla="*/ 41126 h 452093"/>
                <a:gd name="connsiteX23" fmla="*/ 2054832 w 2167847"/>
                <a:gd name="connsiteY23" fmla="*/ 20578 h 452093"/>
                <a:gd name="connsiteX24" fmla="*/ 2085654 w 2167847"/>
                <a:gd name="connsiteY24" fmla="*/ 10304 h 452093"/>
                <a:gd name="connsiteX25" fmla="*/ 2167847 w 2167847"/>
                <a:gd name="connsiteY25" fmla="*/ 30 h 452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67847" h="452093">
                  <a:moveTo>
                    <a:pt x="0" y="452093"/>
                  </a:moveTo>
                  <a:cubicBezTo>
                    <a:pt x="23973" y="441819"/>
                    <a:pt x="49119" y="433936"/>
                    <a:pt x="71919" y="421270"/>
                  </a:cubicBezTo>
                  <a:cubicBezTo>
                    <a:pt x="80387" y="416566"/>
                    <a:pt x="83804" y="405054"/>
                    <a:pt x="92468" y="400722"/>
                  </a:cubicBezTo>
                  <a:cubicBezTo>
                    <a:pt x="111841" y="391036"/>
                    <a:pt x="133565" y="387024"/>
                    <a:pt x="154113" y="380174"/>
                  </a:cubicBezTo>
                  <a:cubicBezTo>
                    <a:pt x="164387" y="376749"/>
                    <a:pt x="175924" y="375906"/>
                    <a:pt x="184935" y="369899"/>
                  </a:cubicBezTo>
                  <a:cubicBezTo>
                    <a:pt x="273275" y="311007"/>
                    <a:pt x="161502" y="381616"/>
                    <a:pt x="246580" y="339077"/>
                  </a:cubicBezTo>
                  <a:cubicBezTo>
                    <a:pt x="257624" y="333555"/>
                    <a:pt x="267760" y="326243"/>
                    <a:pt x="277402" y="318529"/>
                  </a:cubicBezTo>
                  <a:cubicBezTo>
                    <a:pt x="284966" y="312478"/>
                    <a:pt x="289287" y="302312"/>
                    <a:pt x="297951" y="297980"/>
                  </a:cubicBezTo>
                  <a:cubicBezTo>
                    <a:pt x="317324" y="288293"/>
                    <a:pt x="339048" y="284281"/>
                    <a:pt x="359596" y="277432"/>
                  </a:cubicBezTo>
                  <a:lnTo>
                    <a:pt x="421241" y="256884"/>
                  </a:lnTo>
                  <a:lnTo>
                    <a:pt x="452063" y="246609"/>
                  </a:lnTo>
                  <a:cubicBezTo>
                    <a:pt x="476488" y="238467"/>
                    <a:pt x="498187" y="230360"/>
                    <a:pt x="523982" y="226061"/>
                  </a:cubicBezTo>
                  <a:cubicBezTo>
                    <a:pt x="571756" y="218099"/>
                    <a:pt x="667820" y="205513"/>
                    <a:pt x="667820" y="205513"/>
                  </a:cubicBezTo>
                  <a:cubicBezTo>
                    <a:pt x="756863" y="208938"/>
                    <a:pt x="846229" y="207470"/>
                    <a:pt x="934949" y="215787"/>
                  </a:cubicBezTo>
                  <a:cubicBezTo>
                    <a:pt x="956514" y="217809"/>
                    <a:pt x="976045" y="229486"/>
                    <a:pt x="996593" y="236335"/>
                  </a:cubicBezTo>
                  <a:cubicBezTo>
                    <a:pt x="1047177" y="253196"/>
                    <a:pt x="1016738" y="244829"/>
                    <a:pt x="1089061" y="256884"/>
                  </a:cubicBezTo>
                  <a:cubicBezTo>
                    <a:pt x="1164405" y="253459"/>
                    <a:pt x="1240045" y="254114"/>
                    <a:pt x="1315092" y="246609"/>
                  </a:cubicBezTo>
                  <a:cubicBezTo>
                    <a:pt x="1351953" y="242923"/>
                    <a:pt x="1421379" y="218030"/>
                    <a:pt x="1458931" y="205513"/>
                  </a:cubicBezTo>
                  <a:cubicBezTo>
                    <a:pt x="1469205" y="202088"/>
                    <a:pt x="1479247" y="197866"/>
                    <a:pt x="1489753" y="195239"/>
                  </a:cubicBezTo>
                  <a:lnTo>
                    <a:pt x="1571946" y="174690"/>
                  </a:lnTo>
                  <a:cubicBezTo>
                    <a:pt x="1585645" y="171265"/>
                    <a:pt x="1599647" y="168881"/>
                    <a:pt x="1613043" y="164416"/>
                  </a:cubicBezTo>
                  <a:lnTo>
                    <a:pt x="1736333" y="123320"/>
                  </a:lnTo>
                  <a:lnTo>
                    <a:pt x="1982913" y="41126"/>
                  </a:lnTo>
                  <a:cubicBezTo>
                    <a:pt x="2056821" y="16490"/>
                    <a:pt x="1964516" y="46382"/>
                    <a:pt x="2054832" y="20578"/>
                  </a:cubicBezTo>
                  <a:cubicBezTo>
                    <a:pt x="2065245" y="17603"/>
                    <a:pt x="2075082" y="12653"/>
                    <a:pt x="2085654" y="10304"/>
                  </a:cubicBezTo>
                  <a:cubicBezTo>
                    <a:pt x="2136955" y="-1096"/>
                    <a:pt x="2132090" y="30"/>
                    <a:pt x="2167847" y="30"/>
                  </a:cubicBezTo>
                </a:path>
              </a:pathLst>
            </a:cu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1698187-72A0-6C43-A5B0-F53284451BD0}"/>
                </a:ext>
              </a:extLst>
            </p:cNvPr>
            <p:cNvSpPr/>
            <p:nvPr/>
          </p:nvSpPr>
          <p:spPr>
            <a:xfrm>
              <a:off x="7140539" y="5044612"/>
              <a:ext cx="2198670" cy="452090"/>
            </a:xfrm>
            <a:custGeom>
              <a:avLst/>
              <a:gdLst>
                <a:gd name="connsiteX0" fmla="*/ 0 w 2198670"/>
                <a:gd name="connsiteY0" fmla="*/ 0 h 452090"/>
                <a:gd name="connsiteX1" fmla="*/ 71919 w 2198670"/>
                <a:gd name="connsiteY1" fmla="*/ 10274 h 452090"/>
                <a:gd name="connsiteX2" fmla="*/ 133564 w 2198670"/>
                <a:gd name="connsiteY2" fmla="*/ 30822 h 452090"/>
                <a:gd name="connsiteX3" fmla="*/ 226032 w 2198670"/>
                <a:gd name="connsiteY3" fmla="*/ 61645 h 452090"/>
                <a:gd name="connsiteX4" fmla="*/ 256854 w 2198670"/>
                <a:gd name="connsiteY4" fmla="*/ 71919 h 452090"/>
                <a:gd name="connsiteX5" fmla="*/ 369870 w 2198670"/>
                <a:gd name="connsiteY5" fmla="*/ 102741 h 452090"/>
                <a:gd name="connsiteX6" fmla="*/ 462337 w 2198670"/>
                <a:gd name="connsiteY6" fmla="*/ 133564 h 452090"/>
                <a:gd name="connsiteX7" fmla="*/ 493160 w 2198670"/>
                <a:gd name="connsiteY7" fmla="*/ 143838 h 452090"/>
                <a:gd name="connsiteX8" fmla="*/ 606176 w 2198670"/>
                <a:gd name="connsiteY8" fmla="*/ 164386 h 452090"/>
                <a:gd name="connsiteX9" fmla="*/ 636998 w 2198670"/>
                <a:gd name="connsiteY9" fmla="*/ 174660 h 452090"/>
                <a:gd name="connsiteX10" fmla="*/ 791110 w 2198670"/>
                <a:gd name="connsiteY10" fmla="*/ 205483 h 452090"/>
                <a:gd name="connsiteX11" fmla="*/ 842481 w 2198670"/>
                <a:gd name="connsiteY11" fmla="*/ 215757 h 452090"/>
                <a:gd name="connsiteX12" fmla="*/ 893852 w 2198670"/>
                <a:gd name="connsiteY12" fmla="*/ 226031 h 452090"/>
                <a:gd name="connsiteX13" fmla="*/ 986319 w 2198670"/>
                <a:gd name="connsiteY13" fmla="*/ 236305 h 452090"/>
                <a:gd name="connsiteX14" fmla="*/ 1047964 w 2198670"/>
                <a:gd name="connsiteY14" fmla="*/ 246579 h 452090"/>
                <a:gd name="connsiteX15" fmla="*/ 1150706 w 2198670"/>
                <a:gd name="connsiteY15" fmla="*/ 267128 h 452090"/>
                <a:gd name="connsiteX16" fmla="*/ 1695236 w 2198670"/>
                <a:gd name="connsiteY16" fmla="*/ 287676 h 452090"/>
                <a:gd name="connsiteX17" fmla="*/ 1777430 w 2198670"/>
                <a:gd name="connsiteY17" fmla="*/ 297950 h 452090"/>
                <a:gd name="connsiteX18" fmla="*/ 1880171 w 2198670"/>
                <a:gd name="connsiteY18" fmla="*/ 328773 h 452090"/>
                <a:gd name="connsiteX19" fmla="*/ 1941816 w 2198670"/>
                <a:gd name="connsiteY19" fmla="*/ 349321 h 452090"/>
                <a:gd name="connsiteX20" fmla="*/ 2034283 w 2198670"/>
                <a:gd name="connsiteY20" fmla="*/ 390418 h 452090"/>
                <a:gd name="connsiteX21" fmla="*/ 2065106 w 2198670"/>
                <a:gd name="connsiteY21" fmla="*/ 400692 h 452090"/>
                <a:gd name="connsiteX22" fmla="*/ 2157573 w 2198670"/>
                <a:gd name="connsiteY22" fmla="*/ 441788 h 452090"/>
                <a:gd name="connsiteX23" fmla="*/ 2198670 w 2198670"/>
                <a:gd name="connsiteY23" fmla="*/ 452063 h 452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8670" h="452090">
                  <a:moveTo>
                    <a:pt x="0" y="0"/>
                  </a:moveTo>
                  <a:cubicBezTo>
                    <a:pt x="23973" y="3425"/>
                    <a:pt x="48323" y="4829"/>
                    <a:pt x="71919" y="10274"/>
                  </a:cubicBezTo>
                  <a:cubicBezTo>
                    <a:pt x="93024" y="15144"/>
                    <a:pt x="113016" y="23973"/>
                    <a:pt x="133564" y="30822"/>
                  </a:cubicBezTo>
                  <a:lnTo>
                    <a:pt x="226032" y="61645"/>
                  </a:lnTo>
                  <a:cubicBezTo>
                    <a:pt x="236306" y="65070"/>
                    <a:pt x="246235" y="69795"/>
                    <a:pt x="256854" y="71919"/>
                  </a:cubicBezTo>
                  <a:cubicBezTo>
                    <a:pt x="329463" y="86441"/>
                    <a:pt x="291659" y="76671"/>
                    <a:pt x="369870" y="102741"/>
                  </a:cubicBezTo>
                  <a:lnTo>
                    <a:pt x="462337" y="133564"/>
                  </a:lnTo>
                  <a:cubicBezTo>
                    <a:pt x="472611" y="136989"/>
                    <a:pt x="482477" y="142058"/>
                    <a:pt x="493160" y="143838"/>
                  </a:cubicBezTo>
                  <a:cubicBezTo>
                    <a:pt x="520639" y="148418"/>
                    <a:pt x="577458" y="157206"/>
                    <a:pt x="606176" y="164386"/>
                  </a:cubicBezTo>
                  <a:cubicBezTo>
                    <a:pt x="616682" y="167013"/>
                    <a:pt x="626446" y="172225"/>
                    <a:pt x="636998" y="174660"/>
                  </a:cubicBezTo>
                  <a:cubicBezTo>
                    <a:pt x="637017" y="174664"/>
                    <a:pt x="765414" y="200344"/>
                    <a:pt x="791110" y="205483"/>
                  </a:cubicBezTo>
                  <a:lnTo>
                    <a:pt x="842481" y="215757"/>
                  </a:lnTo>
                  <a:cubicBezTo>
                    <a:pt x="859605" y="219182"/>
                    <a:pt x="876496" y="224103"/>
                    <a:pt x="893852" y="226031"/>
                  </a:cubicBezTo>
                  <a:cubicBezTo>
                    <a:pt x="924674" y="229456"/>
                    <a:pt x="955579" y="232206"/>
                    <a:pt x="986319" y="236305"/>
                  </a:cubicBezTo>
                  <a:cubicBezTo>
                    <a:pt x="1006968" y="239058"/>
                    <a:pt x="1027489" y="242740"/>
                    <a:pt x="1047964" y="246579"/>
                  </a:cubicBezTo>
                  <a:cubicBezTo>
                    <a:pt x="1082291" y="253015"/>
                    <a:pt x="1115901" y="264228"/>
                    <a:pt x="1150706" y="267128"/>
                  </a:cubicBezTo>
                  <a:cubicBezTo>
                    <a:pt x="1413966" y="289066"/>
                    <a:pt x="1232769" y="276396"/>
                    <a:pt x="1695236" y="287676"/>
                  </a:cubicBezTo>
                  <a:cubicBezTo>
                    <a:pt x="1722634" y="291101"/>
                    <a:pt x="1750194" y="293411"/>
                    <a:pt x="1777430" y="297950"/>
                  </a:cubicBezTo>
                  <a:cubicBezTo>
                    <a:pt x="1808487" y="303126"/>
                    <a:pt x="1852763" y="319637"/>
                    <a:pt x="1880171" y="328773"/>
                  </a:cubicBezTo>
                  <a:cubicBezTo>
                    <a:pt x="1880172" y="328773"/>
                    <a:pt x="1941815" y="349320"/>
                    <a:pt x="1941816" y="349321"/>
                  </a:cubicBezTo>
                  <a:cubicBezTo>
                    <a:pt x="1990660" y="381883"/>
                    <a:pt x="1960927" y="365965"/>
                    <a:pt x="2034283" y="390418"/>
                  </a:cubicBezTo>
                  <a:lnTo>
                    <a:pt x="2065106" y="400692"/>
                  </a:lnTo>
                  <a:cubicBezTo>
                    <a:pt x="2113951" y="433255"/>
                    <a:pt x="2084212" y="417334"/>
                    <a:pt x="2157573" y="441788"/>
                  </a:cubicBezTo>
                  <a:cubicBezTo>
                    <a:pt x="2191647" y="453146"/>
                    <a:pt x="2177565" y="452063"/>
                    <a:pt x="2198670" y="452063"/>
                  </a:cubicBezTo>
                </a:path>
              </a:pathLst>
            </a:cu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086D6A1-4927-E44B-9469-A125A9668C29}"/>
              </a:ext>
            </a:extLst>
          </p:cNvPr>
          <p:cNvSpPr txBox="1"/>
          <p:nvPr/>
        </p:nvSpPr>
        <p:spPr>
          <a:xfrm>
            <a:off x="5090616" y="2005838"/>
            <a:ext cx="3727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micro-bunched amplification has three chicanes.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Between the chicane there are drifts with triplets maintain small beam size to get quarter of plasma wavelength.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7BC26B-0D21-7C4E-8C78-908F416F1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325" y="3773163"/>
            <a:ext cx="3898265" cy="2488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FEFD9-FD18-28A3-F029-382B37801981}"/>
              </a:ext>
            </a:extLst>
          </p:cNvPr>
          <p:cNvSpPr txBox="1"/>
          <p:nvPr/>
        </p:nvSpPr>
        <p:spPr>
          <a:xfrm>
            <a:off x="4971567" y="1094075"/>
            <a:ext cx="3727779" cy="830997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Requirements: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R56_e from Mid M to K is zero.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R56_e tunable for each chicane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FB7052-372A-B0BF-5BD3-8A263DCE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75" y="1243823"/>
            <a:ext cx="3537559" cy="1269484"/>
          </a:xfrm>
          <a:prstGeom prst="rect">
            <a:avLst/>
          </a:prstGeom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0CEA0186-21D8-8C5D-C295-60B24964664A}"/>
              </a:ext>
            </a:extLst>
          </p:cNvPr>
          <p:cNvSpPr/>
          <p:nvPr/>
        </p:nvSpPr>
        <p:spPr>
          <a:xfrm>
            <a:off x="87011" y="2430769"/>
            <a:ext cx="4742679" cy="1468534"/>
          </a:xfrm>
          <a:custGeom>
            <a:avLst/>
            <a:gdLst>
              <a:gd name="connsiteX0" fmla="*/ 2504265 w 4989440"/>
              <a:gd name="connsiteY0" fmla="*/ 0 h 1512210"/>
              <a:gd name="connsiteX1" fmla="*/ 2676084 w 4989440"/>
              <a:gd name="connsiteY1" fmla="*/ 171819 h 1512210"/>
              <a:gd name="connsiteX2" fmla="*/ 2590175 w 4989440"/>
              <a:gd name="connsiteY2" fmla="*/ 171819 h 1512210"/>
              <a:gd name="connsiteX3" fmla="*/ 2590175 w 4989440"/>
              <a:gd name="connsiteY3" fmla="*/ 446504 h 1512210"/>
              <a:gd name="connsiteX4" fmla="*/ 4989440 w 4989440"/>
              <a:gd name="connsiteY4" fmla="*/ 446504 h 1512210"/>
              <a:gd name="connsiteX5" fmla="*/ 4989440 w 4989440"/>
              <a:gd name="connsiteY5" fmla="*/ 1512210 h 1512210"/>
              <a:gd name="connsiteX6" fmla="*/ 0 w 4989440"/>
              <a:gd name="connsiteY6" fmla="*/ 1512210 h 1512210"/>
              <a:gd name="connsiteX7" fmla="*/ 0 w 4989440"/>
              <a:gd name="connsiteY7" fmla="*/ 446504 h 1512210"/>
              <a:gd name="connsiteX8" fmla="*/ 2418356 w 4989440"/>
              <a:gd name="connsiteY8" fmla="*/ 446504 h 1512210"/>
              <a:gd name="connsiteX9" fmla="*/ 2418356 w 4989440"/>
              <a:gd name="connsiteY9" fmla="*/ 171819 h 1512210"/>
              <a:gd name="connsiteX10" fmla="*/ 2332446 w 4989440"/>
              <a:gd name="connsiteY10" fmla="*/ 171819 h 151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89440" h="1512210">
                <a:moveTo>
                  <a:pt x="2504265" y="0"/>
                </a:moveTo>
                <a:lnTo>
                  <a:pt x="2676084" y="171819"/>
                </a:lnTo>
                <a:lnTo>
                  <a:pt x="2590175" y="171819"/>
                </a:lnTo>
                <a:lnTo>
                  <a:pt x="2590175" y="446504"/>
                </a:lnTo>
                <a:lnTo>
                  <a:pt x="4989440" y="446504"/>
                </a:lnTo>
                <a:lnTo>
                  <a:pt x="4989440" y="1512210"/>
                </a:lnTo>
                <a:lnTo>
                  <a:pt x="0" y="1512210"/>
                </a:lnTo>
                <a:lnTo>
                  <a:pt x="0" y="446504"/>
                </a:lnTo>
                <a:lnTo>
                  <a:pt x="2418356" y="446504"/>
                </a:lnTo>
                <a:lnTo>
                  <a:pt x="2418356" y="171819"/>
                </a:lnTo>
                <a:lnTo>
                  <a:pt x="2332446" y="171819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5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92A10-1044-DB4C-B6A2-578B21ED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CSR in chicane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29298-429B-4244-AB74-C36F245C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DE5BF4-6E5F-0C48-A2B2-EDB3A73EC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180" y="1628941"/>
            <a:ext cx="3375044" cy="195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1D717E-35EA-AB4F-ACB4-86994CDE5353}"/>
              </a:ext>
            </a:extLst>
          </p:cNvPr>
          <p:cNvCxnSpPr>
            <a:cxnSpLocks/>
          </p:cNvCxnSpPr>
          <p:nvPr/>
        </p:nvCxnSpPr>
        <p:spPr>
          <a:xfrm>
            <a:off x="7180270" y="1731308"/>
            <a:ext cx="0" cy="1464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7503673-DC60-264C-B1B6-A2E4129DBDC9}"/>
              </a:ext>
            </a:extLst>
          </p:cNvPr>
          <p:cNvSpPr txBox="1"/>
          <p:nvPr/>
        </p:nvSpPr>
        <p:spPr>
          <a:xfrm>
            <a:off x="7590174" y="2826566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j-lt"/>
              </a:rPr>
              <a:t>dp</a:t>
            </a:r>
            <a:r>
              <a:rPr lang="en-US" dirty="0">
                <a:latin typeface="+mj-lt"/>
              </a:rPr>
              <a:t>/p=1.3e-5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1CCAB-7AF5-4645-85CE-16FC5C714169}"/>
              </a:ext>
            </a:extLst>
          </p:cNvPr>
          <p:cNvSpPr txBox="1"/>
          <p:nvPr/>
        </p:nvSpPr>
        <p:spPr>
          <a:xfrm>
            <a:off x="5600701" y="4331776"/>
            <a:ext cx="3293352" cy="1477328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CSR caused energy spread increasing is much smaller than sliced </a:t>
            </a:r>
            <a:r>
              <a:rPr lang="en-US" dirty="0" err="1">
                <a:latin typeface="+mj-lt"/>
              </a:rPr>
              <a:t>dp</a:t>
            </a:r>
            <a:r>
              <a:rPr lang="en-US" dirty="0">
                <a:latin typeface="+mj-lt"/>
              </a:rPr>
              <a:t>/p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Micro bunch shift~ R56_local x R56~140nm.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4FE9CE-77C6-114E-BB7F-95E1D08EDD88}"/>
              </a:ext>
            </a:extLst>
          </p:cNvPr>
          <p:cNvSpPr txBox="1"/>
          <p:nvPr/>
        </p:nvSpPr>
        <p:spPr>
          <a:xfrm>
            <a:off x="503695" y="3921489"/>
            <a:ext cx="4912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Send a small density perturbation in the beam with the wavenumber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Calculate the ratio(G) of its amplitude at the exit to the amplitude at the entrance.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CSR </a:t>
            </a:r>
            <a:r>
              <a:rPr lang="en-US" dirty="0" err="1">
                <a:latin typeface="+mj-lt"/>
              </a:rPr>
              <a:t>microbunch</a:t>
            </a:r>
            <a:r>
              <a:rPr lang="en-US" dirty="0">
                <a:latin typeface="+mj-lt"/>
              </a:rPr>
              <a:t> is eliminated in the amplification chicanes.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FCD2E-BFA6-5443-BD34-48438008EB13}"/>
              </a:ext>
            </a:extLst>
          </p:cNvPr>
          <p:cNvSpPr txBox="1"/>
          <p:nvPr/>
        </p:nvSpPr>
        <p:spPr>
          <a:xfrm>
            <a:off x="0" y="5911806"/>
            <a:ext cx="4606441" cy="461665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j-lt"/>
              </a:rPr>
              <a:t>S. </a:t>
            </a:r>
            <a:r>
              <a:rPr lang="en-US" sz="1200" dirty="0" err="1">
                <a:latin typeface="+mj-lt"/>
              </a:rPr>
              <a:t>Heifets</a:t>
            </a:r>
            <a:r>
              <a:rPr lang="en-US" sz="1200" dirty="0">
                <a:latin typeface="+mj-lt"/>
              </a:rPr>
              <a:t>, G. </a:t>
            </a:r>
            <a:r>
              <a:rPr lang="en-US" sz="1200" dirty="0" err="1">
                <a:latin typeface="+mj-lt"/>
              </a:rPr>
              <a:t>Stupakov</a:t>
            </a:r>
            <a:r>
              <a:rPr lang="en-US" sz="1200" dirty="0">
                <a:latin typeface="+mj-lt"/>
              </a:rPr>
              <a:t> and S. </a:t>
            </a:r>
            <a:r>
              <a:rPr lang="en-US" sz="1200" dirty="0" err="1">
                <a:latin typeface="+mj-lt"/>
              </a:rPr>
              <a:t>Krinsky</a:t>
            </a:r>
            <a:r>
              <a:rPr lang="en-US" sz="1200" dirty="0">
                <a:latin typeface="+mj-lt"/>
              </a:rPr>
              <a:t>. “Coherent synchrotron radiation instability in a bunch compressor”, PRAB,5,064401 (2002).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4BB85-0C24-2845-9365-B2FBD890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55" y="1589480"/>
            <a:ext cx="3498014" cy="2332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68AE2D-20C3-BB52-F40D-6EBEECE1AE11}"/>
              </a:ext>
            </a:extLst>
          </p:cNvPr>
          <p:cNvSpPr/>
          <p:nvPr/>
        </p:nvSpPr>
        <p:spPr>
          <a:xfrm>
            <a:off x="1252151" y="2915043"/>
            <a:ext cx="387179" cy="667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C24AF0-B3E4-1112-4EB1-B9B7339BD3F3}"/>
              </a:ext>
            </a:extLst>
          </p:cNvPr>
          <p:cNvSpPr txBox="1"/>
          <p:nvPr/>
        </p:nvSpPr>
        <p:spPr>
          <a:xfrm>
            <a:off x="1817176" y="2912886"/>
            <a:ext cx="2286000" cy="369332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CSR micro-bunch gain</a:t>
            </a:r>
          </a:p>
        </p:txBody>
      </p:sp>
    </p:spTree>
    <p:extLst>
      <p:ext uri="{BB962C8B-B14F-4D97-AF65-F5344CB8AC3E}">
        <p14:creationId xmlns:p14="http://schemas.microsoft.com/office/powerpoint/2010/main" val="3460092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5EAFCA-5A11-A649-91AA-90BD9E039806}"/>
              </a:ext>
            </a:extLst>
          </p:cNvPr>
          <p:cNvGrpSpPr/>
          <p:nvPr/>
        </p:nvGrpSpPr>
        <p:grpSpPr>
          <a:xfrm>
            <a:off x="264844" y="1322455"/>
            <a:ext cx="3036856" cy="1922372"/>
            <a:chOff x="198180" y="1051867"/>
            <a:chExt cx="3036856" cy="19223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17ABBC5-E1B6-9B49-804E-5FEE234D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80" y="1051867"/>
              <a:ext cx="3036856" cy="19223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85715E-BBD5-9041-B66B-CBDED1F99F78}"/>
                    </a:ext>
                  </a:extLst>
                </p:cNvPr>
                <p:cNvSpPr txBox="1"/>
                <p:nvPr/>
              </p:nvSpPr>
              <p:spPr>
                <a:xfrm>
                  <a:off x="2347241" y="2295366"/>
                  <a:ext cx="623307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&gt;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B85715E-BBD5-9041-B66B-CBDED1F99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7241" y="2295366"/>
                  <a:ext cx="623307" cy="246221"/>
                </a:xfrm>
                <a:prstGeom prst="rect">
                  <a:avLst/>
                </a:prstGeom>
                <a:blipFill>
                  <a:blip r:embed="rId4"/>
                  <a:stretch>
                    <a:fillRect l="-12000" r="-60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E8289C5-B08B-CA4A-9FA1-34D41F43C57B}"/>
                    </a:ext>
                  </a:extLst>
                </p:cNvPr>
                <p:cNvSpPr txBox="1"/>
                <p:nvPr/>
              </p:nvSpPr>
              <p:spPr>
                <a:xfrm>
                  <a:off x="1215147" y="1880576"/>
                  <a:ext cx="66293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E8289C5-B08B-CA4A-9FA1-34D41F43C5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5147" y="1880576"/>
                  <a:ext cx="662937" cy="246221"/>
                </a:xfrm>
                <a:prstGeom prst="rect">
                  <a:avLst/>
                </a:prstGeom>
                <a:blipFill>
                  <a:blip r:embed="rId5"/>
                  <a:stretch>
                    <a:fillRect l="-5556" r="-1852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E07A6A-6EEB-3643-8FDD-3ED16165B0F0}"/>
                </a:ext>
              </a:extLst>
            </p:cNvPr>
            <p:cNvSpPr/>
            <p:nvPr/>
          </p:nvSpPr>
          <p:spPr>
            <a:xfrm>
              <a:off x="2054996" y="2496569"/>
              <a:ext cx="76767" cy="6880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A1F6DF0-E0C4-AA4F-9770-791BD5DE4553}"/>
                </a:ext>
              </a:extLst>
            </p:cNvPr>
            <p:cNvSpPr/>
            <p:nvPr/>
          </p:nvSpPr>
          <p:spPr>
            <a:xfrm>
              <a:off x="2250207" y="2391857"/>
              <a:ext cx="76767" cy="6880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5F5BB9D-4DFF-2545-BE30-404082F3DF43}"/>
                </a:ext>
              </a:extLst>
            </p:cNvPr>
            <p:cNvSpPr/>
            <p:nvPr/>
          </p:nvSpPr>
          <p:spPr>
            <a:xfrm>
              <a:off x="1856015" y="1959667"/>
              <a:ext cx="76767" cy="688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5364F91-53E6-3D43-9DFB-D0243872BBBB}"/>
                    </a:ext>
                  </a:extLst>
                </p:cNvPr>
                <p:cNvSpPr txBox="1"/>
                <p:nvPr/>
              </p:nvSpPr>
              <p:spPr>
                <a:xfrm>
                  <a:off x="1385140" y="2360110"/>
                  <a:ext cx="66293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5364F91-53E6-3D43-9DFB-D0243872B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5140" y="2360110"/>
                  <a:ext cx="662937" cy="246221"/>
                </a:xfrm>
                <a:prstGeom prst="rect">
                  <a:avLst/>
                </a:prstGeom>
                <a:blipFill>
                  <a:blip r:embed="rId6"/>
                  <a:stretch>
                    <a:fillRect l="-7547" r="-1887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B72C94A-BCBA-1842-B598-F84E7BD4EFFA}"/>
              </a:ext>
            </a:extLst>
          </p:cNvPr>
          <p:cNvSpPr/>
          <p:nvPr/>
        </p:nvSpPr>
        <p:spPr>
          <a:xfrm>
            <a:off x="66972" y="5919557"/>
            <a:ext cx="7606037" cy="276999"/>
          </a:xfrm>
          <a:prstGeom prst="rect">
            <a:avLst/>
          </a:prstGeom>
          <a:solidFill>
            <a:srgbClr val="CFD6EC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*) </a:t>
            </a:r>
            <a:r>
              <a:rPr lang="en-US" sz="1200" dirty="0">
                <a:latin typeface="+mj-lt"/>
              </a:rPr>
              <a:t>S. </a:t>
            </a:r>
            <a:r>
              <a:rPr lang="en-US" sz="1200" dirty="0" err="1">
                <a:latin typeface="+mj-lt"/>
              </a:rPr>
              <a:t>Seletskiy</a:t>
            </a:r>
            <a:r>
              <a:rPr lang="en-US" sz="1200" dirty="0">
                <a:latin typeface="+mj-lt"/>
              </a:rPr>
              <a:t>, A. </a:t>
            </a:r>
            <a:r>
              <a:rPr lang="en-US" sz="1200" dirty="0" err="1">
                <a:latin typeface="+mj-lt"/>
              </a:rPr>
              <a:t>Fedotov</a:t>
            </a:r>
            <a:r>
              <a:rPr lang="en-US" sz="1200" dirty="0">
                <a:latin typeface="+mj-lt"/>
              </a:rPr>
              <a:t>, D. </a:t>
            </a:r>
            <a:r>
              <a:rPr lang="en-US" sz="1200" dirty="0" err="1">
                <a:latin typeface="+mj-lt"/>
              </a:rPr>
              <a:t>Kayran</a:t>
            </a:r>
            <a:r>
              <a:rPr lang="en-US" sz="1200" dirty="0">
                <a:latin typeface="+mj-lt"/>
              </a:rPr>
              <a:t>. “Effect of coherent excitation in coherent electron cooler”, arXiv:2106.12617 (2021).</a:t>
            </a:r>
            <a:endParaRPr lang="en-US" sz="120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32010F-B2A8-F440-A300-B03EEC82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807"/>
            <a:ext cx="9054700" cy="70289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Unequal path-length of electrons and protons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B545B7-E66D-E04D-A9B9-8450D6F1ED4E}"/>
                  </a:ext>
                </a:extLst>
              </p:cNvPr>
              <p:cNvSpPr txBox="1"/>
              <p:nvPr/>
            </p:nvSpPr>
            <p:spPr>
              <a:xfrm>
                <a:off x="3869990" y="1490885"/>
                <a:ext cx="4519182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Jitter of the path-length of electrons and ions between M/K leads to deterioration of cooling*. Simulations show that the rms pathlength jitter ~0.5</a:t>
                </a:r>
                <a:r>
                  <a:rPr lang="en-US" dirty="0">
                    <a:latin typeface="+mj-lt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>
                    <a:latin typeface="+mj-lt"/>
                  </a:rPr>
                  <a:t>m noticeably increases the cooling time.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1B545B7-E66D-E04D-A9B9-8450D6F1E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9990" y="1490885"/>
                <a:ext cx="4519182" cy="1477328"/>
              </a:xfrm>
              <a:prstGeom prst="rect">
                <a:avLst/>
              </a:prstGeom>
              <a:blipFill>
                <a:blip r:embed="rId7"/>
                <a:stretch>
                  <a:fillRect l="-1120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8DEE9A16-572E-6F43-9D09-103C5745E404}"/>
              </a:ext>
            </a:extLst>
          </p:cNvPr>
          <p:cNvSpPr txBox="1"/>
          <p:nvPr/>
        </p:nvSpPr>
        <p:spPr>
          <a:xfrm>
            <a:off x="3684712" y="3623510"/>
            <a:ext cx="4889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Cooling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section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electron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beamline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Hadron PS and </a:t>
            </a:r>
            <a:r>
              <a:rPr lang="en-US" altLang="zh-CN" dirty="0" err="1">
                <a:latin typeface="+mj-lt"/>
              </a:rPr>
              <a:t>Cryo</a:t>
            </a:r>
            <a:r>
              <a:rPr lang="en-US" altLang="zh-CN" dirty="0">
                <a:latin typeface="+mj-lt"/>
              </a:rPr>
              <a:t>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RF amplitude and phase jitter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Laser jitter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9552C-CF27-7440-829B-71439A86D9CA}"/>
              </a:ext>
            </a:extLst>
          </p:cNvPr>
          <p:cNvSpPr txBox="1"/>
          <p:nvPr/>
        </p:nvSpPr>
        <p:spPr>
          <a:xfrm>
            <a:off x="3971577" y="3316603"/>
            <a:ext cx="2649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Contributions to the jitter: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2970-F0E4-1345-8AC6-BFBC6ABD145A}"/>
              </a:ext>
            </a:extLst>
          </p:cNvPr>
          <p:cNvSpPr txBox="1"/>
          <p:nvPr/>
        </p:nvSpPr>
        <p:spPr>
          <a:xfrm>
            <a:off x="3876205" y="5129742"/>
            <a:ext cx="4512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A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feedback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system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for the path control seems</a:t>
            </a:r>
            <a:r>
              <a:rPr lang="zh-CN" altLang="en-US" dirty="0">
                <a:latin typeface="+mj-lt"/>
              </a:rPr>
              <a:t> </a:t>
            </a:r>
            <a:endParaRPr lang="en-US" altLang="zh-CN" dirty="0">
              <a:latin typeface="+mj-lt"/>
            </a:endParaRPr>
          </a:p>
          <a:p>
            <a:r>
              <a:rPr lang="en-US" altLang="zh-CN" dirty="0">
                <a:latin typeface="+mj-lt"/>
              </a:rPr>
              <a:t>necessary.</a:t>
            </a:r>
            <a:endParaRPr lang="en-US" dirty="0">
              <a:latin typeface="+mj-lt"/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85EB3D3A-CE40-FD47-B71D-1B8BC559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7295" y="6369948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3CF84A-1FDA-29E5-6047-BC129FF08B14}"/>
              </a:ext>
            </a:extLst>
          </p:cNvPr>
          <p:cNvGrpSpPr/>
          <p:nvPr/>
        </p:nvGrpSpPr>
        <p:grpSpPr>
          <a:xfrm>
            <a:off x="240397" y="3317608"/>
            <a:ext cx="3364564" cy="2428557"/>
            <a:chOff x="240397" y="3317608"/>
            <a:chExt cx="3364564" cy="24285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39D734-3599-2CCA-FABA-331E710A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397" y="3317608"/>
              <a:ext cx="3364564" cy="242855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CCF9D01-0429-0B84-6727-F77C77AD8507}"/>
                </a:ext>
              </a:extLst>
            </p:cNvPr>
            <p:cNvSpPr/>
            <p:nvPr/>
          </p:nvSpPr>
          <p:spPr>
            <a:xfrm>
              <a:off x="2422143" y="4077730"/>
              <a:ext cx="106873" cy="1070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38623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C1894-3277-0F4A-97C5-2D721312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CeC</a:t>
            </a:r>
            <a:r>
              <a:rPr lang="en-US" sz="4000" dirty="0"/>
              <a:t> challenges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4590AF-3C07-764F-A556-AE6582FDF1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87674"/>
                <a:ext cx="7886700" cy="392412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CeC  needs a high-quality electron beam with high current, small energy spread and small noise in the beam. It requires development of an ERL with parameters beyond the state of the art.</a:t>
                </a:r>
              </a:p>
              <a:p>
                <a:r>
                  <a:rPr lang="en-US" sz="1800" dirty="0"/>
                  <a:t>Amplification is limited by the saturation and the noise in the amplifier.</a:t>
                </a:r>
              </a:p>
              <a:p>
                <a:r>
                  <a:rPr lang="en-US" sz="1800" dirty="0"/>
                  <a:t>Relatively large length of the system. The plasma wavelength scales as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1800" dirty="0">
                                <a:latin typeface="Symbol" pitchFamily="2" charset="2"/>
                              </a:rPr>
                              <m:t>g</m:t>
                            </m:r>
                          </m:e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𝐼𝑒</m:t>
                        </m:r>
                      </m:e>
                    </m:rad>
                  </m:oMath>
                </a14:m>
                <a:endParaRPr lang="en-US" sz="1800" b="0" dirty="0">
                  <a:ea typeface="Cambria Math" panose="02040503050406030204" pitchFamily="18" charset="0"/>
                </a:endParaRPr>
              </a:p>
              <a:p>
                <a:r>
                  <a:rPr lang="en-US" sz="1800" dirty="0"/>
                  <a:t>Path length control for electrons and hadrons with sub-micron accuracy. An exquisite stability of the system.</a:t>
                </a:r>
              </a:p>
              <a:p>
                <a:r>
                  <a:rPr lang="en-US" sz="1800" dirty="0"/>
                  <a:t>The RHIC straight section and e-beam average current limit the cooling rate. The margin may be not large.</a:t>
                </a:r>
              </a:p>
              <a:p>
                <a:r>
                  <a:rPr lang="en-US" sz="1800" dirty="0"/>
                  <a:t>Theoretical analysis is done in quasi-1D; some 3D effects are now understood.3D simulation is in progress. Computer simulations involve small spatial scales (∼ 1 </a:t>
                </a:r>
                <a:r>
                  <a:rPr lang="el-GR" sz="1800" dirty="0"/>
                  <a:t>μ</a:t>
                </a:r>
                <a:r>
                  <a:rPr lang="en-US" sz="1800" dirty="0"/>
                  <a:t>m), long times (∼ 1 hour), 3D.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4590AF-3C07-764F-A556-AE6582FDF1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87674"/>
                <a:ext cx="7886700" cy="3924126"/>
              </a:xfrm>
              <a:blipFill>
                <a:blip r:embed="rId2"/>
                <a:stretch>
                  <a:fillRect l="-482" t="-1290" r="-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66024-380B-2F44-A164-D0E6C4C8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773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1CA89-8406-E458-7F05-8304B792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Hadron Cooler ERL Specifications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21D9B-DD21-4B45-06FC-B9CA2296B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D1CD35-DB46-1D3D-58F7-93B5221F637E}"/>
              </a:ext>
            </a:extLst>
          </p:cNvPr>
          <p:cNvSpPr txBox="1">
            <a:spLocks/>
          </p:cNvSpPr>
          <p:nvPr/>
        </p:nvSpPr>
        <p:spPr>
          <a:xfrm>
            <a:off x="1397858" y="965737"/>
            <a:ext cx="6348284" cy="36561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endParaRPr lang="en-US" sz="2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C7C64-FCE2-41B6-33B5-4083A5DA18C9}"/>
              </a:ext>
            </a:extLst>
          </p:cNvPr>
          <p:cNvSpPr txBox="1"/>
          <p:nvPr/>
        </p:nvSpPr>
        <p:spPr>
          <a:xfrm>
            <a:off x="1231642" y="1814254"/>
            <a:ext cx="6991421" cy="307777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The EIC cooler ERL features an unprecedented large beam current and small energy spread.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742E24-9E15-A363-8A71-01F51BA957DA}"/>
              </a:ext>
            </a:extLst>
          </p:cNvPr>
          <p:cNvGrpSpPr/>
          <p:nvPr/>
        </p:nvGrpSpPr>
        <p:grpSpPr>
          <a:xfrm>
            <a:off x="1598515" y="2623964"/>
            <a:ext cx="5946969" cy="3436163"/>
            <a:chOff x="1540680" y="2266882"/>
            <a:chExt cx="5946969" cy="3436163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AB70A354-BA95-2A91-21A8-065B5FA28503}"/>
                </a:ext>
              </a:extLst>
            </p:cNvPr>
            <p:cNvSpPr txBox="1">
              <a:spLocks/>
            </p:cNvSpPr>
            <p:nvPr/>
          </p:nvSpPr>
          <p:spPr>
            <a:xfrm>
              <a:off x="1540680" y="2266882"/>
              <a:ext cx="5946969" cy="3436163"/>
            </a:xfrm>
            <a:prstGeom prst="rect">
              <a:avLst/>
            </a:prstGeom>
          </p:spPr>
          <p:txBody>
            <a:bodyPr vert="horz" lIns="68580" tIns="34290" rIns="68580" bIns="3429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j-lt"/>
                  <a:ea typeface="Arial" charset="0"/>
                  <a:cs typeface="Arial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b="1" u="sng" dirty="0"/>
                <a:t>Case</a:t>
              </a:r>
              <a:r>
                <a:rPr lang="en-US" sz="1350" u="sng" dirty="0"/>
                <a:t>	</a:t>
              </a:r>
              <a:r>
                <a:rPr lang="en-US" sz="1350" b="1" u="sng" dirty="0"/>
                <a:t>100 GeV	275 GeV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Electron Energy (MeV)	55	150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Electron Norm. Emit. (x/y) (mm-</a:t>
              </a:r>
              <a:r>
                <a:rPr lang="en-US" sz="1350" dirty="0" err="1"/>
                <a:t>mrad</a:t>
              </a:r>
              <a:r>
                <a:rPr lang="en-US" sz="1350" dirty="0"/>
                <a:t>)	2.8 / 2.8	2.8 / 2.8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Repetition rate (MHz)	98.5	98.5</a:t>
              </a:r>
              <a:br>
                <a:rPr lang="en-US" sz="1350" dirty="0"/>
              </a:br>
              <a:r>
                <a:rPr lang="en-US" sz="1350" dirty="0"/>
                <a:t>Electron Bunch Charge (</a:t>
              </a:r>
              <a:r>
                <a:rPr lang="en-US" sz="1350" dirty="0" err="1"/>
                <a:t>nC</a:t>
              </a:r>
              <a:r>
                <a:rPr lang="en-US" sz="1350" dirty="0"/>
                <a:t>)	1	1</a:t>
              </a:r>
              <a:br>
                <a:rPr lang="en-US" sz="1350" dirty="0"/>
              </a:br>
              <a:r>
                <a:rPr lang="en-US" sz="1350" dirty="0"/>
                <a:t>Electron Peak Current (A)	10	17</a:t>
              </a:r>
              <a:br>
                <a:rPr lang="en-US" sz="1350" dirty="0"/>
              </a:br>
              <a:r>
                <a:rPr lang="en-US" sz="1350" dirty="0"/>
                <a:t>Electron Bunch Length (mm, rms)*	12	7</a:t>
              </a:r>
              <a:br>
                <a:rPr lang="en-US" sz="1350" dirty="0"/>
              </a:br>
              <a:r>
                <a:rPr lang="en-US" sz="1350" dirty="0"/>
                <a:t>Electron Fractional Energy Spread	10</a:t>
              </a:r>
              <a:r>
                <a:rPr lang="en-US" sz="1350" baseline="30000" dirty="0"/>
                <a:t>-4</a:t>
              </a:r>
              <a:r>
                <a:rPr lang="en-US" sz="1350" dirty="0"/>
                <a:t>	10</a:t>
              </a:r>
              <a:r>
                <a:rPr lang="en-US" sz="1350" baseline="30000" dirty="0"/>
                <a:t>-4</a:t>
              </a:r>
              <a:br>
                <a:rPr lang="en-US" sz="1350" dirty="0"/>
              </a:br>
              <a:r>
                <a:rPr lang="en-US" sz="1350" dirty="0"/>
                <a:t>Hor./Vert. Elec. Betas in Modulator (m)	86.6 / 14.1	64/ 11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Hor./Vert. Electron Betas in Kicker (m)	49.7 / 10	16 / 2</a:t>
              </a:r>
              <a:br>
                <a:rPr lang="en-US" sz="1350" dirty="0"/>
              </a:br>
              <a:r>
                <a:rPr lang="en-US" sz="1350" dirty="0"/>
                <a:t>Modulator Length (m)	55	55</a:t>
              </a:r>
              <a:br>
                <a:rPr lang="en-US" sz="1350" dirty="0"/>
              </a:br>
              <a:r>
                <a:rPr lang="en-US" sz="1350" dirty="0"/>
                <a:t>Kicker Length (m)	55	55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H/V/L Cooling time(</a:t>
              </a:r>
              <a:r>
                <a:rPr lang="en-US" sz="1350" dirty="0" err="1"/>
                <a:t>hr</a:t>
              </a:r>
              <a:r>
                <a:rPr lang="en-US" sz="1350" dirty="0"/>
                <a:t>)</a:t>
              </a:r>
              <a:r>
                <a:rPr lang="en-US" sz="1350" dirty="0">
                  <a:solidFill>
                    <a:srgbClr val="00B050"/>
                  </a:solidFill>
                </a:rPr>
                <a:t>	1.3/2.5/1.7	0.8/2.1/1.2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r>
                <a:rPr lang="en-US" sz="1350" dirty="0"/>
                <a:t>H/V/L IBS time(</a:t>
              </a:r>
              <a:r>
                <a:rPr lang="en-US" sz="1350" dirty="0" err="1"/>
                <a:t>hr</a:t>
              </a:r>
              <a:r>
                <a:rPr lang="en-US" sz="1350" dirty="0"/>
                <a:t>)</a:t>
              </a:r>
              <a:r>
                <a:rPr lang="en-US" sz="1350" dirty="0">
                  <a:solidFill>
                    <a:srgbClr val="FF0000"/>
                  </a:solidFill>
                </a:rPr>
                <a:t>	2/4/2.5	2/5/2.9</a:t>
              </a: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tabLst>
                  <a:tab pos="3942160" algn="ctr"/>
                  <a:tab pos="4964906" algn="ctr"/>
                </a:tabLst>
              </a:pPr>
              <a:endParaRPr lang="en-US" sz="1350" dirty="0"/>
            </a:p>
            <a:p>
              <a:endParaRPr lang="en-US" sz="2100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926E493-9ADF-C4AD-6600-F3B0EB0C1510}"/>
                </a:ext>
              </a:extLst>
            </p:cNvPr>
            <p:cNvSpPr/>
            <p:nvPr/>
          </p:nvSpPr>
          <p:spPr>
            <a:xfrm>
              <a:off x="5264538" y="3222300"/>
              <a:ext cx="1610140" cy="88475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994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005B-BC26-D962-34C3-5A27B073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Longitudinal matching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9481C-74C6-099A-EA77-E23A506B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8CE10FF-27D4-2B9F-52F3-23CAF971B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dirty="0"/>
              <a:t>Due to the long proton bunches, we need very long electron bunches with very small energy spread.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We</a:t>
            </a:r>
            <a:r>
              <a:rPr lang="zh-CN" altLang="en-US" sz="1600" dirty="0"/>
              <a:t> </a:t>
            </a:r>
            <a:r>
              <a:rPr lang="en-US" sz="1600" dirty="0"/>
              <a:t>use the </a:t>
            </a:r>
            <a:r>
              <a:rPr lang="en-US" altLang="zh-CN" sz="1600" dirty="0"/>
              <a:t>5</a:t>
            </a:r>
            <a:r>
              <a:rPr lang="zh-CN" altLang="en-US" sz="1600" dirty="0"/>
              <a:t> </a:t>
            </a:r>
            <a:r>
              <a:rPr lang="en-US" altLang="zh-CN" sz="1600" dirty="0"/>
              <a:t>cell</a:t>
            </a:r>
            <a:r>
              <a:rPr lang="zh-CN" altLang="en-US" sz="1600" dirty="0"/>
              <a:t> </a:t>
            </a:r>
            <a:r>
              <a:rPr lang="en-US" sz="1600" dirty="0"/>
              <a:t> 591 MHz</a:t>
            </a:r>
            <a:r>
              <a:rPr lang="zh-CN" altLang="en-US" sz="1600" dirty="0"/>
              <a:t> </a:t>
            </a:r>
            <a:r>
              <a:rPr lang="en-US" altLang="zh-CN" sz="1600" dirty="0"/>
              <a:t>SRF</a:t>
            </a:r>
            <a:r>
              <a:rPr lang="zh-CN" altLang="en-US" sz="1600" dirty="0"/>
              <a:t> </a:t>
            </a:r>
            <a:r>
              <a:rPr lang="en-US" altLang="zh-CN" sz="1600" dirty="0"/>
              <a:t>cavity</a:t>
            </a:r>
            <a:r>
              <a:rPr lang="zh-CN" altLang="en-US" sz="1600" dirty="0"/>
              <a:t> </a:t>
            </a:r>
            <a:r>
              <a:rPr lang="en-US" altLang="zh-CN" sz="1600" dirty="0"/>
              <a:t>as</a:t>
            </a:r>
            <a:r>
              <a:rPr lang="zh-CN" altLang="en-US" sz="1600" dirty="0"/>
              <a:t> </a:t>
            </a:r>
            <a:r>
              <a:rPr lang="en-US" altLang="zh-CN" sz="1600" dirty="0"/>
              <a:t>the</a:t>
            </a:r>
            <a:r>
              <a:rPr lang="zh-CN" altLang="en-US" sz="1600" dirty="0"/>
              <a:t> </a:t>
            </a:r>
            <a:r>
              <a:rPr lang="en-US" altLang="zh-CN" sz="1600" dirty="0"/>
              <a:t>main</a:t>
            </a:r>
            <a:r>
              <a:rPr lang="zh-CN" altLang="en-US" sz="1600" dirty="0"/>
              <a:t> </a:t>
            </a:r>
            <a:r>
              <a:rPr lang="en-US" altLang="zh-CN" sz="1600" dirty="0" err="1"/>
              <a:t>linac</a:t>
            </a:r>
            <a:endParaRPr lang="en-US" sz="1600" dirty="0"/>
          </a:p>
          <a:p>
            <a:pPr>
              <a:lnSpc>
                <a:spcPct val="130000"/>
              </a:lnSpc>
            </a:pPr>
            <a:r>
              <a:rPr lang="en-US" sz="1600" dirty="0"/>
              <a:t>At 7 mm </a:t>
            </a:r>
            <a:r>
              <a:rPr lang="en-US" sz="1600" i="1" dirty="0"/>
              <a:t>rms</a:t>
            </a:r>
            <a:r>
              <a:rPr lang="en-US" sz="1600" dirty="0"/>
              <a:t>, the 6σ full bunch length is 30° of RF phase. We have to cancel the RF curvature </a:t>
            </a:r>
            <a:r>
              <a:rPr lang="en-US" altLang="zh-CN" sz="1600" dirty="0"/>
              <a:t>using</a:t>
            </a:r>
            <a:r>
              <a:rPr lang="zh-CN" altLang="en-US" sz="1600" dirty="0"/>
              <a:t> </a:t>
            </a:r>
            <a:r>
              <a:rPr lang="en-US" altLang="zh-CN" sz="1600" dirty="0"/>
              <a:t>third</a:t>
            </a:r>
            <a:r>
              <a:rPr lang="zh-CN" altLang="en-US" sz="1600" dirty="0"/>
              <a:t> </a:t>
            </a:r>
            <a:r>
              <a:rPr lang="en-US" altLang="zh-CN" sz="1600" dirty="0"/>
              <a:t>harmonic</a:t>
            </a:r>
            <a:r>
              <a:rPr lang="zh-CN" altLang="en-US" sz="1600" dirty="0"/>
              <a:t> </a:t>
            </a:r>
            <a:r>
              <a:rPr lang="en-US" altLang="zh-CN" sz="1600" dirty="0"/>
              <a:t>cavity</a:t>
            </a:r>
            <a:r>
              <a:rPr lang="en-US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Take</a:t>
            </a:r>
            <a:r>
              <a:rPr lang="zh-CN" altLang="en-US" sz="1600" dirty="0"/>
              <a:t> </a:t>
            </a:r>
            <a:r>
              <a:rPr lang="en-US" sz="1600" dirty="0"/>
              <a:t>space charge and CSR into account to minimize any energy slew or curvature in the bunch.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 12 mm rms bunch is 50° so it must be stretched by </a:t>
            </a:r>
            <a:r>
              <a:rPr lang="en-US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alt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56</a:t>
            </a:r>
            <a:r>
              <a:rPr lang="en-US" sz="1600" dirty="0"/>
              <a:t> chicane and </a:t>
            </a:r>
            <a:r>
              <a:rPr lang="en-US" sz="1600" dirty="0" err="1"/>
              <a:t>dechirper</a:t>
            </a:r>
            <a:r>
              <a:rPr lang="en-US" sz="1600" dirty="0"/>
              <a:t> cavity.</a:t>
            </a:r>
            <a:r>
              <a:rPr lang="en-US" altLang="zh-CN" sz="1600" dirty="0"/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The return</a:t>
            </a:r>
            <a:r>
              <a:rPr lang="zh-CN" altLang="en-US" sz="1600" dirty="0"/>
              <a:t> </a:t>
            </a:r>
            <a:r>
              <a:rPr lang="en-US" altLang="zh-CN" sz="1600" dirty="0"/>
              <a:t>beam</a:t>
            </a:r>
            <a:r>
              <a:rPr lang="zh-CN" altLang="en-US" sz="1600" dirty="0"/>
              <a:t> </a:t>
            </a:r>
            <a:r>
              <a:rPr lang="en-US" altLang="zh-CN" sz="1600" dirty="0"/>
              <a:t>has</a:t>
            </a:r>
            <a:r>
              <a:rPr lang="zh-CN" altLang="en-US" sz="1600" dirty="0"/>
              <a:t> </a:t>
            </a:r>
            <a:r>
              <a:rPr lang="en-US" altLang="zh-CN" sz="1600" dirty="0"/>
              <a:t>to</a:t>
            </a:r>
            <a:r>
              <a:rPr lang="zh-CN" altLang="en-US" sz="1600" dirty="0"/>
              <a:t> </a:t>
            </a:r>
            <a:r>
              <a:rPr lang="en-US" altLang="zh-CN" sz="1600" dirty="0"/>
              <a:t>be</a:t>
            </a:r>
            <a:r>
              <a:rPr lang="zh-CN" altLang="en-US" sz="1600" dirty="0"/>
              <a:t> </a:t>
            </a:r>
            <a:r>
              <a:rPr lang="en-US" altLang="zh-CN" sz="1600" dirty="0"/>
              <a:t>chirped</a:t>
            </a:r>
            <a:r>
              <a:rPr lang="zh-CN" altLang="en-US" sz="1600" dirty="0"/>
              <a:t> </a:t>
            </a:r>
            <a:r>
              <a:rPr lang="en-US" altLang="zh-CN" sz="1600" dirty="0"/>
              <a:t>and compressed before back to the </a:t>
            </a:r>
            <a:r>
              <a:rPr lang="en-US" altLang="zh-CN" sz="1600" dirty="0" err="1"/>
              <a:t>Linac</a:t>
            </a:r>
            <a:endParaRPr lang="en-US" altLang="zh-CN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Precooler beam is kicked out at 13 MeV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9178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4AEBB6D-2C37-95BA-2E22-1C5A8B981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53" y="1374862"/>
            <a:ext cx="8161535" cy="13585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0708C19-E43D-754E-AF71-9386D44FBD03}"/>
              </a:ext>
            </a:extLst>
          </p:cNvPr>
          <p:cNvSpPr txBox="1"/>
          <p:nvPr/>
        </p:nvSpPr>
        <p:spPr>
          <a:xfrm>
            <a:off x="3969254" y="2242531"/>
            <a:ext cx="878767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R56=0.475 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9D2EB7-8A19-FB4C-AC04-278A30FE7A30}"/>
              </a:ext>
            </a:extLst>
          </p:cNvPr>
          <p:cNvSpPr txBox="1"/>
          <p:nvPr/>
        </p:nvSpPr>
        <p:spPr>
          <a:xfrm>
            <a:off x="3011215" y="2230082"/>
            <a:ext cx="105028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off-crest=30 deg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4D828D-C1E8-B540-99F6-1A2DF384FB69}"/>
              </a:ext>
            </a:extLst>
          </p:cNvPr>
          <p:cNvSpPr txBox="1"/>
          <p:nvPr/>
        </p:nvSpPr>
        <p:spPr>
          <a:xfrm>
            <a:off x="4879429" y="2236161"/>
            <a:ext cx="108234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off-crest=1.2 deg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AFA9C3D1-FBBF-B525-BB9E-2A845387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452" y="279400"/>
            <a:ext cx="7571096" cy="994172"/>
          </a:xfrm>
        </p:spPr>
        <p:txBody>
          <a:bodyPr>
            <a:normAutofit/>
          </a:bodyPr>
          <a:lstStyle/>
          <a:p>
            <a:r>
              <a:rPr lang="en-US" dirty="0" err="1"/>
              <a:t>SHC+pre-cooler</a:t>
            </a:r>
            <a:r>
              <a:rPr lang="en-US" dirty="0"/>
              <a:t> hybrid ERL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06C82-C0B7-8211-5F47-1B8A2D7C3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8300E4-39A3-0FC9-9EDA-EDD47A5CF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9468" y="3014061"/>
            <a:ext cx="2219383" cy="1721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13CBB-7921-51DD-4176-164715DA42BB}"/>
              </a:ext>
            </a:extLst>
          </p:cNvPr>
          <p:cNvSpPr txBox="1"/>
          <p:nvPr/>
        </p:nvSpPr>
        <p:spPr>
          <a:xfrm>
            <a:off x="49723" y="5300787"/>
            <a:ext cx="6813492" cy="1600438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Precooler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bunch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charge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is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2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 err="1">
                <a:latin typeface="+mj-lt"/>
              </a:rPr>
              <a:t>nC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for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10</a:t>
            </a:r>
            <a:r>
              <a:rPr lang="en-US" altLang="zh-CN" sz="1400" baseline="30000" dirty="0">
                <a:latin typeface="+mj-lt"/>
              </a:rPr>
              <a:t>-4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 err="1">
                <a:latin typeface="+mj-lt"/>
              </a:rPr>
              <a:t>dp</a:t>
            </a:r>
            <a:r>
              <a:rPr lang="en-US" altLang="zh-CN" sz="1400" dirty="0">
                <a:latin typeface="+mj-lt"/>
              </a:rPr>
              <a:t>/p,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197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MHz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cavities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will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be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needed.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SHC takes advantage of using 197 MHz and compresses the beam at 14 MeV using chicane.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The chicane has four dipoles for 14 MeV beam and other three dipoles for high energy return beam. They have the same time of flight.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Using 591 MHz+1774 MHz cavity to accelerate beam to the cooling energy.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Chicane with </a:t>
            </a:r>
            <a:r>
              <a:rPr lang="en-US" altLang="zh-CN" sz="1400" dirty="0" err="1">
                <a:latin typeface="+mj-lt"/>
              </a:rPr>
              <a:t>dechirp</a:t>
            </a:r>
            <a:r>
              <a:rPr lang="en-US" altLang="zh-CN" sz="1400" dirty="0">
                <a:latin typeface="+mj-lt"/>
              </a:rPr>
              <a:t> cavity to stretch beam from 7 mm to 12 mm.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FDCF78-FC24-DE1E-8DF0-8B585CE669FD}"/>
              </a:ext>
            </a:extLst>
          </p:cNvPr>
          <p:cNvGrpSpPr/>
          <p:nvPr/>
        </p:nvGrpSpPr>
        <p:grpSpPr>
          <a:xfrm>
            <a:off x="591242" y="2769206"/>
            <a:ext cx="2011915" cy="390227"/>
            <a:chOff x="5940162" y="1359858"/>
            <a:chExt cx="4008235" cy="90142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62051E1-E552-800C-68B9-71CA40D7F3D6}"/>
                </a:ext>
              </a:extLst>
            </p:cNvPr>
            <p:cNvCxnSpPr/>
            <p:nvPr/>
          </p:nvCxnSpPr>
          <p:spPr>
            <a:xfrm flipV="1">
              <a:off x="5940162" y="1805171"/>
              <a:ext cx="4008235" cy="108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22F7418-92DF-0699-D131-4083EA1716B1}"/>
                </a:ext>
              </a:extLst>
            </p:cNvPr>
            <p:cNvSpPr/>
            <p:nvPr/>
          </p:nvSpPr>
          <p:spPr>
            <a:xfrm>
              <a:off x="6365081" y="1370659"/>
              <a:ext cx="1135651" cy="890627"/>
            </a:xfrm>
            <a:custGeom>
              <a:avLst/>
              <a:gdLst>
                <a:gd name="connsiteX0" fmla="*/ 232488 w 1135651"/>
                <a:gd name="connsiteY0" fmla="*/ 0 h 890627"/>
                <a:gd name="connsiteX1" fmla="*/ 826552 w 1135651"/>
                <a:gd name="connsiteY1" fmla="*/ 0 h 890627"/>
                <a:gd name="connsiteX2" fmla="*/ 1024259 w 1135651"/>
                <a:gd name="connsiteY2" fmla="*/ 0 h 890627"/>
                <a:gd name="connsiteX3" fmla="*/ 1073687 w 1135651"/>
                <a:gd name="connsiteY3" fmla="*/ 49428 h 890627"/>
                <a:gd name="connsiteX4" fmla="*/ 1073687 w 1135651"/>
                <a:gd name="connsiteY4" fmla="*/ 247135 h 890627"/>
                <a:gd name="connsiteX5" fmla="*/ 1073687 w 1135651"/>
                <a:gd name="connsiteY5" fmla="*/ 366074 h 890627"/>
                <a:gd name="connsiteX6" fmla="*/ 1135651 w 1135651"/>
                <a:gd name="connsiteY6" fmla="*/ 366074 h 890627"/>
                <a:gd name="connsiteX7" fmla="*/ 1135651 w 1135651"/>
                <a:gd name="connsiteY7" fmla="*/ 513980 h 890627"/>
                <a:gd name="connsiteX8" fmla="*/ 1073687 w 1135651"/>
                <a:gd name="connsiteY8" fmla="*/ 513980 h 890627"/>
                <a:gd name="connsiteX9" fmla="*/ 1073687 w 1135651"/>
                <a:gd name="connsiteY9" fmla="*/ 643492 h 890627"/>
                <a:gd name="connsiteX10" fmla="*/ 1073687 w 1135651"/>
                <a:gd name="connsiteY10" fmla="*/ 841199 h 890627"/>
                <a:gd name="connsiteX11" fmla="*/ 1024259 w 1135651"/>
                <a:gd name="connsiteY11" fmla="*/ 890627 h 890627"/>
                <a:gd name="connsiteX12" fmla="*/ 826552 w 1135651"/>
                <a:gd name="connsiteY12" fmla="*/ 890627 h 890627"/>
                <a:gd name="connsiteX13" fmla="*/ 232488 w 1135651"/>
                <a:gd name="connsiteY13" fmla="*/ 890627 h 890627"/>
                <a:gd name="connsiteX14" fmla="*/ 183060 w 1135651"/>
                <a:gd name="connsiteY14" fmla="*/ 841199 h 890627"/>
                <a:gd name="connsiteX15" fmla="*/ 183060 w 1135651"/>
                <a:gd name="connsiteY15" fmla="*/ 643492 h 890627"/>
                <a:gd name="connsiteX16" fmla="*/ 232488 w 1135651"/>
                <a:gd name="connsiteY16" fmla="*/ 594064 h 890627"/>
                <a:gd name="connsiteX17" fmla="*/ 777124 w 1135651"/>
                <a:gd name="connsiteY17" fmla="*/ 594064 h 890627"/>
                <a:gd name="connsiteX18" fmla="*/ 777124 w 1135651"/>
                <a:gd name="connsiteY18" fmla="*/ 513980 h 890627"/>
                <a:gd name="connsiteX19" fmla="*/ 0 w 1135651"/>
                <a:gd name="connsiteY19" fmla="*/ 513980 h 890627"/>
                <a:gd name="connsiteX20" fmla="*/ 0 w 1135651"/>
                <a:gd name="connsiteY20" fmla="*/ 366074 h 890627"/>
                <a:gd name="connsiteX21" fmla="*/ 777124 w 1135651"/>
                <a:gd name="connsiteY21" fmla="*/ 366074 h 890627"/>
                <a:gd name="connsiteX22" fmla="*/ 777124 w 1135651"/>
                <a:gd name="connsiteY22" fmla="*/ 296563 h 890627"/>
                <a:gd name="connsiteX23" fmla="*/ 232488 w 1135651"/>
                <a:gd name="connsiteY23" fmla="*/ 296563 h 890627"/>
                <a:gd name="connsiteX24" fmla="*/ 183060 w 1135651"/>
                <a:gd name="connsiteY24" fmla="*/ 247135 h 890627"/>
                <a:gd name="connsiteX25" fmla="*/ 183060 w 1135651"/>
                <a:gd name="connsiteY25" fmla="*/ 49428 h 890627"/>
                <a:gd name="connsiteX26" fmla="*/ 232488 w 1135651"/>
                <a:gd name="connsiteY26" fmla="*/ 0 h 89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5651" h="890627">
                  <a:moveTo>
                    <a:pt x="232488" y="0"/>
                  </a:moveTo>
                  <a:lnTo>
                    <a:pt x="826552" y="0"/>
                  </a:lnTo>
                  <a:lnTo>
                    <a:pt x="1024259" y="0"/>
                  </a:lnTo>
                  <a:cubicBezTo>
                    <a:pt x="1051557" y="0"/>
                    <a:pt x="1073687" y="22130"/>
                    <a:pt x="1073687" y="49428"/>
                  </a:cubicBezTo>
                  <a:lnTo>
                    <a:pt x="1073687" y="247135"/>
                  </a:lnTo>
                  <a:lnTo>
                    <a:pt x="1073687" y="366074"/>
                  </a:lnTo>
                  <a:lnTo>
                    <a:pt x="1135651" y="366074"/>
                  </a:lnTo>
                  <a:lnTo>
                    <a:pt x="1135651" y="513980"/>
                  </a:lnTo>
                  <a:lnTo>
                    <a:pt x="1073687" y="513980"/>
                  </a:lnTo>
                  <a:lnTo>
                    <a:pt x="1073687" y="643492"/>
                  </a:lnTo>
                  <a:lnTo>
                    <a:pt x="1073687" y="841199"/>
                  </a:lnTo>
                  <a:cubicBezTo>
                    <a:pt x="1073687" y="868497"/>
                    <a:pt x="1051557" y="890627"/>
                    <a:pt x="1024259" y="890627"/>
                  </a:cubicBezTo>
                  <a:lnTo>
                    <a:pt x="826552" y="890627"/>
                  </a:lnTo>
                  <a:lnTo>
                    <a:pt x="232488" y="890627"/>
                  </a:lnTo>
                  <a:cubicBezTo>
                    <a:pt x="205190" y="890627"/>
                    <a:pt x="183060" y="868497"/>
                    <a:pt x="183060" y="841199"/>
                  </a:cubicBezTo>
                  <a:lnTo>
                    <a:pt x="183060" y="643492"/>
                  </a:lnTo>
                  <a:cubicBezTo>
                    <a:pt x="183060" y="616194"/>
                    <a:pt x="205190" y="594064"/>
                    <a:pt x="232488" y="594064"/>
                  </a:cubicBezTo>
                  <a:lnTo>
                    <a:pt x="777124" y="594064"/>
                  </a:lnTo>
                  <a:lnTo>
                    <a:pt x="777124" y="513980"/>
                  </a:lnTo>
                  <a:lnTo>
                    <a:pt x="0" y="513980"/>
                  </a:lnTo>
                  <a:lnTo>
                    <a:pt x="0" y="366074"/>
                  </a:lnTo>
                  <a:lnTo>
                    <a:pt x="777124" y="366074"/>
                  </a:lnTo>
                  <a:lnTo>
                    <a:pt x="777124" y="296563"/>
                  </a:lnTo>
                  <a:lnTo>
                    <a:pt x="232488" y="296563"/>
                  </a:lnTo>
                  <a:cubicBezTo>
                    <a:pt x="205190" y="296563"/>
                    <a:pt x="183060" y="274433"/>
                    <a:pt x="183060" y="247135"/>
                  </a:cubicBezTo>
                  <a:lnTo>
                    <a:pt x="183060" y="49428"/>
                  </a:lnTo>
                  <a:cubicBezTo>
                    <a:pt x="183060" y="22130"/>
                    <a:pt x="205190" y="0"/>
                    <a:pt x="23248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7A2DBF1-3281-F2A4-9355-FAA1F26BB4C3}"/>
                </a:ext>
              </a:extLst>
            </p:cNvPr>
            <p:cNvSpPr/>
            <p:nvPr/>
          </p:nvSpPr>
          <p:spPr>
            <a:xfrm rot="10800000">
              <a:off x="7844182" y="1359858"/>
              <a:ext cx="1135651" cy="890627"/>
            </a:xfrm>
            <a:custGeom>
              <a:avLst/>
              <a:gdLst>
                <a:gd name="connsiteX0" fmla="*/ 232488 w 1135651"/>
                <a:gd name="connsiteY0" fmla="*/ 0 h 890627"/>
                <a:gd name="connsiteX1" fmla="*/ 826552 w 1135651"/>
                <a:gd name="connsiteY1" fmla="*/ 0 h 890627"/>
                <a:gd name="connsiteX2" fmla="*/ 1024259 w 1135651"/>
                <a:gd name="connsiteY2" fmla="*/ 0 h 890627"/>
                <a:gd name="connsiteX3" fmla="*/ 1073687 w 1135651"/>
                <a:gd name="connsiteY3" fmla="*/ 49428 h 890627"/>
                <a:gd name="connsiteX4" fmla="*/ 1073687 w 1135651"/>
                <a:gd name="connsiteY4" fmla="*/ 247135 h 890627"/>
                <a:gd name="connsiteX5" fmla="*/ 1073687 w 1135651"/>
                <a:gd name="connsiteY5" fmla="*/ 366074 h 890627"/>
                <a:gd name="connsiteX6" fmla="*/ 1135651 w 1135651"/>
                <a:gd name="connsiteY6" fmla="*/ 366074 h 890627"/>
                <a:gd name="connsiteX7" fmla="*/ 1135651 w 1135651"/>
                <a:gd name="connsiteY7" fmla="*/ 513980 h 890627"/>
                <a:gd name="connsiteX8" fmla="*/ 1073687 w 1135651"/>
                <a:gd name="connsiteY8" fmla="*/ 513980 h 890627"/>
                <a:gd name="connsiteX9" fmla="*/ 1073687 w 1135651"/>
                <a:gd name="connsiteY9" fmla="*/ 643492 h 890627"/>
                <a:gd name="connsiteX10" fmla="*/ 1073687 w 1135651"/>
                <a:gd name="connsiteY10" fmla="*/ 841199 h 890627"/>
                <a:gd name="connsiteX11" fmla="*/ 1024259 w 1135651"/>
                <a:gd name="connsiteY11" fmla="*/ 890627 h 890627"/>
                <a:gd name="connsiteX12" fmla="*/ 826552 w 1135651"/>
                <a:gd name="connsiteY12" fmla="*/ 890627 h 890627"/>
                <a:gd name="connsiteX13" fmla="*/ 232488 w 1135651"/>
                <a:gd name="connsiteY13" fmla="*/ 890627 h 890627"/>
                <a:gd name="connsiteX14" fmla="*/ 183060 w 1135651"/>
                <a:gd name="connsiteY14" fmla="*/ 841199 h 890627"/>
                <a:gd name="connsiteX15" fmla="*/ 183060 w 1135651"/>
                <a:gd name="connsiteY15" fmla="*/ 643492 h 890627"/>
                <a:gd name="connsiteX16" fmla="*/ 232488 w 1135651"/>
                <a:gd name="connsiteY16" fmla="*/ 594064 h 890627"/>
                <a:gd name="connsiteX17" fmla="*/ 777124 w 1135651"/>
                <a:gd name="connsiteY17" fmla="*/ 594064 h 890627"/>
                <a:gd name="connsiteX18" fmla="*/ 777124 w 1135651"/>
                <a:gd name="connsiteY18" fmla="*/ 513980 h 890627"/>
                <a:gd name="connsiteX19" fmla="*/ 0 w 1135651"/>
                <a:gd name="connsiteY19" fmla="*/ 513980 h 890627"/>
                <a:gd name="connsiteX20" fmla="*/ 0 w 1135651"/>
                <a:gd name="connsiteY20" fmla="*/ 366074 h 890627"/>
                <a:gd name="connsiteX21" fmla="*/ 777124 w 1135651"/>
                <a:gd name="connsiteY21" fmla="*/ 366074 h 890627"/>
                <a:gd name="connsiteX22" fmla="*/ 777124 w 1135651"/>
                <a:gd name="connsiteY22" fmla="*/ 296563 h 890627"/>
                <a:gd name="connsiteX23" fmla="*/ 232488 w 1135651"/>
                <a:gd name="connsiteY23" fmla="*/ 296563 h 890627"/>
                <a:gd name="connsiteX24" fmla="*/ 183060 w 1135651"/>
                <a:gd name="connsiteY24" fmla="*/ 247135 h 890627"/>
                <a:gd name="connsiteX25" fmla="*/ 183060 w 1135651"/>
                <a:gd name="connsiteY25" fmla="*/ 49428 h 890627"/>
                <a:gd name="connsiteX26" fmla="*/ 232488 w 1135651"/>
                <a:gd name="connsiteY26" fmla="*/ 0 h 89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35651" h="890627">
                  <a:moveTo>
                    <a:pt x="232488" y="0"/>
                  </a:moveTo>
                  <a:lnTo>
                    <a:pt x="826552" y="0"/>
                  </a:lnTo>
                  <a:lnTo>
                    <a:pt x="1024259" y="0"/>
                  </a:lnTo>
                  <a:cubicBezTo>
                    <a:pt x="1051557" y="0"/>
                    <a:pt x="1073687" y="22130"/>
                    <a:pt x="1073687" y="49428"/>
                  </a:cubicBezTo>
                  <a:lnTo>
                    <a:pt x="1073687" y="247135"/>
                  </a:lnTo>
                  <a:lnTo>
                    <a:pt x="1073687" y="366074"/>
                  </a:lnTo>
                  <a:lnTo>
                    <a:pt x="1135651" y="366074"/>
                  </a:lnTo>
                  <a:lnTo>
                    <a:pt x="1135651" y="513980"/>
                  </a:lnTo>
                  <a:lnTo>
                    <a:pt x="1073687" y="513980"/>
                  </a:lnTo>
                  <a:lnTo>
                    <a:pt x="1073687" y="643492"/>
                  </a:lnTo>
                  <a:lnTo>
                    <a:pt x="1073687" y="841199"/>
                  </a:lnTo>
                  <a:cubicBezTo>
                    <a:pt x="1073687" y="868497"/>
                    <a:pt x="1051557" y="890627"/>
                    <a:pt x="1024259" y="890627"/>
                  </a:cubicBezTo>
                  <a:lnTo>
                    <a:pt x="826552" y="890627"/>
                  </a:lnTo>
                  <a:lnTo>
                    <a:pt x="232488" y="890627"/>
                  </a:lnTo>
                  <a:cubicBezTo>
                    <a:pt x="205190" y="890627"/>
                    <a:pt x="183060" y="868497"/>
                    <a:pt x="183060" y="841199"/>
                  </a:cubicBezTo>
                  <a:lnTo>
                    <a:pt x="183060" y="643492"/>
                  </a:lnTo>
                  <a:cubicBezTo>
                    <a:pt x="183060" y="616194"/>
                    <a:pt x="205190" y="594064"/>
                    <a:pt x="232488" y="594064"/>
                  </a:cubicBezTo>
                  <a:lnTo>
                    <a:pt x="777124" y="594064"/>
                  </a:lnTo>
                  <a:lnTo>
                    <a:pt x="777124" y="513980"/>
                  </a:lnTo>
                  <a:lnTo>
                    <a:pt x="0" y="513980"/>
                  </a:lnTo>
                  <a:lnTo>
                    <a:pt x="0" y="366074"/>
                  </a:lnTo>
                  <a:lnTo>
                    <a:pt x="777124" y="366074"/>
                  </a:lnTo>
                  <a:lnTo>
                    <a:pt x="777124" y="296563"/>
                  </a:lnTo>
                  <a:lnTo>
                    <a:pt x="232488" y="296563"/>
                  </a:lnTo>
                  <a:cubicBezTo>
                    <a:pt x="205190" y="296563"/>
                    <a:pt x="183060" y="274433"/>
                    <a:pt x="183060" y="247135"/>
                  </a:cubicBezTo>
                  <a:lnTo>
                    <a:pt x="183060" y="49428"/>
                  </a:lnTo>
                  <a:cubicBezTo>
                    <a:pt x="183060" y="22130"/>
                    <a:pt x="205190" y="0"/>
                    <a:pt x="23248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535BC47-C972-4E15-6E1C-C60E4405D1A5}"/>
                </a:ext>
              </a:extLst>
            </p:cNvPr>
            <p:cNvSpPr/>
            <p:nvPr/>
          </p:nvSpPr>
          <p:spPr>
            <a:xfrm>
              <a:off x="9323283" y="1475972"/>
              <a:ext cx="275008" cy="67999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</p:grpSp>
      <p:sp>
        <p:nvSpPr>
          <p:cNvPr id="18" name="Freeform 17">
            <a:extLst>
              <a:ext uri="{FF2B5EF4-FFF2-40B4-BE49-F238E27FC236}">
                <a16:creationId xmlns:a16="http://schemas.microsoft.com/office/drawing/2014/main" id="{DE810EAA-53C2-C4AF-C57D-6319E0D2CD49}"/>
              </a:ext>
            </a:extLst>
          </p:cNvPr>
          <p:cNvSpPr/>
          <p:nvPr/>
        </p:nvSpPr>
        <p:spPr>
          <a:xfrm rot="10800000">
            <a:off x="581187" y="1895539"/>
            <a:ext cx="2234520" cy="1342137"/>
          </a:xfrm>
          <a:custGeom>
            <a:avLst/>
            <a:gdLst>
              <a:gd name="connsiteX0" fmla="*/ 1161310 w 2172626"/>
              <a:gd name="connsiteY0" fmla="*/ 1856677 h 1856677"/>
              <a:gd name="connsiteX1" fmla="*/ 1002452 w 2172626"/>
              <a:gd name="connsiteY1" fmla="*/ 1697820 h 1856677"/>
              <a:gd name="connsiteX2" fmla="*/ 1081881 w 2172626"/>
              <a:gd name="connsiteY2" fmla="*/ 1697820 h 1856677"/>
              <a:gd name="connsiteX3" fmla="*/ 1081881 w 2172626"/>
              <a:gd name="connsiteY3" fmla="*/ 722925 h 1856677"/>
              <a:gd name="connsiteX4" fmla="*/ 120490 w 2172626"/>
              <a:gd name="connsiteY4" fmla="*/ 722925 h 1856677"/>
              <a:gd name="connsiteX5" fmla="*/ 0 w 2172626"/>
              <a:gd name="connsiteY5" fmla="*/ 602435 h 1856677"/>
              <a:gd name="connsiteX6" fmla="*/ 0 w 2172626"/>
              <a:gd name="connsiteY6" fmla="*/ 120490 h 1856677"/>
              <a:gd name="connsiteX7" fmla="*/ 120490 w 2172626"/>
              <a:gd name="connsiteY7" fmla="*/ 0 h 1856677"/>
              <a:gd name="connsiteX8" fmla="*/ 2052136 w 2172626"/>
              <a:gd name="connsiteY8" fmla="*/ 0 h 1856677"/>
              <a:gd name="connsiteX9" fmla="*/ 2172626 w 2172626"/>
              <a:gd name="connsiteY9" fmla="*/ 120490 h 1856677"/>
              <a:gd name="connsiteX10" fmla="*/ 2172626 w 2172626"/>
              <a:gd name="connsiteY10" fmla="*/ 602435 h 1856677"/>
              <a:gd name="connsiteX11" fmla="*/ 2052136 w 2172626"/>
              <a:gd name="connsiteY11" fmla="*/ 722925 h 1856677"/>
              <a:gd name="connsiteX12" fmla="*/ 1240738 w 2172626"/>
              <a:gd name="connsiteY12" fmla="*/ 722925 h 1856677"/>
              <a:gd name="connsiteX13" fmla="*/ 1240738 w 2172626"/>
              <a:gd name="connsiteY13" fmla="*/ 1697820 h 1856677"/>
              <a:gd name="connsiteX14" fmla="*/ 1320167 w 2172626"/>
              <a:gd name="connsiteY14" fmla="*/ 1697820 h 18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72626" h="1856677">
                <a:moveTo>
                  <a:pt x="1161310" y="1856677"/>
                </a:moveTo>
                <a:lnTo>
                  <a:pt x="1002452" y="1697820"/>
                </a:lnTo>
                <a:lnTo>
                  <a:pt x="1081881" y="1697820"/>
                </a:lnTo>
                <a:lnTo>
                  <a:pt x="1081881" y="722925"/>
                </a:lnTo>
                <a:lnTo>
                  <a:pt x="120490" y="722925"/>
                </a:lnTo>
                <a:cubicBezTo>
                  <a:pt x="53945" y="722925"/>
                  <a:pt x="0" y="668980"/>
                  <a:pt x="0" y="602435"/>
                </a:cubicBezTo>
                <a:lnTo>
                  <a:pt x="0" y="120490"/>
                </a:lnTo>
                <a:cubicBezTo>
                  <a:pt x="0" y="53945"/>
                  <a:pt x="53945" y="0"/>
                  <a:pt x="120490" y="0"/>
                </a:cubicBezTo>
                <a:lnTo>
                  <a:pt x="2052136" y="0"/>
                </a:lnTo>
                <a:cubicBezTo>
                  <a:pt x="2118681" y="0"/>
                  <a:pt x="2172626" y="53945"/>
                  <a:pt x="2172626" y="120490"/>
                </a:cubicBezTo>
                <a:lnTo>
                  <a:pt x="2172626" y="602435"/>
                </a:lnTo>
                <a:cubicBezTo>
                  <a:pt x="2172626" y="668980"/>
                  <a:pt x="2118681" y="722925"/>
                  <a:pt x="2052136" y="722925"/>
                </a:cubicBezTo>
                <a:lnTo>
                  <a:pt x="1240738" y="722925"/>
                </a:lnTo>
                <a:lnTo>
                  <a:pt x="1240738" y="1697820"/>
                </a:lnTo>
                <a:lnTo>
                  <a:pt x="1320167" y="1697820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B23C0568-2C07-C9D5-B7AA-81053239BBF2}"/>
              </a:ext>
            </a:extLst>
          </p:cNvPr>
          <p:cNvSpPr/>
          <p:nvPr/>
        </p:nvSpPr>
        <p:spPr>
          <a:xfrm>
            <a:off x="3861114" y="2257234"/>
            <a:ext cx="2214407" cy="2636861"/>
          </a:xfrm>
          <a:custGeom>
            <a:avLst/>
            <a:gdLst>
              <a:gd name="connsiteX0" fmla="*/ 288689 w 4820419"/>
              <a:gd name="connsiteY0" fmla="*/ 0 h 2636861"/>
              <a:gd name="connsiteX1" fmla="*/ 350517 w 4820419"/>
              <a:gd name="connsiteY1" fmla="*/ 61829 h 2636861"/>
              <a:gd name="connsiteX2" fmla="*/ 319603 w 4820419"/>
              <a:gd name="connsiteY2" fmla="*/ 61829 h 2636861"/>
              <a:gd name="connsiteX3" fmla="*/ 319603 w 4820419"/>
              <a:gd name="connsiteY3" fmla="*/ 714514 h 2636861"/>
              <a:gd name="connsiteX4" fmla="*/ 4820419 w 4820419"/>
              <a:gd name="connsiteY4" fmla="*/ 714514 h 2636861"/>
              <a:gd name="connsiteX5" fmla="*/ 4820419 w 4820419"/>
              <a:gd name="connsiteY5" fmla="*/ 2636861 h 2636861"/>
              <a:gd name="connsiteX6" fmla="*/ 0 w 4820419"/>
              <a:gd name="connsiteY6" fmla="*/ 2636861 h 2636861"/>
              <a:gd name="connsiteX7" fmla="*/ 0 w 4820419"/>
              <a:gd name="connsiteY7" fmla="*/ 714514 h 2636861"/>
              <a:gd name="connsiteX8" fmla="*/ 257774 w 4820419"/>
              <a:gd name="connsiteY8" fmla="*/ 714514 h 2636861"/>
              <a:gd name="connsiteX9" fmla="*/ 257774 w 4820419"/>
              <a:gd name="connsiteY9" fmla="*/ 61829 h 2636861"/>
              <a:gd name="connsiteX10" fmla="*/ 226860 w 4820419"/>
              <a:gd name="connsiteY10" fmla="*/ 61829 h 263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20419" h="2636861">
                <a:moveTo>
                  <a:pt x="288689" y="0"/>
                </a:moveTo>
                <a:lnTo>
                  <a:pt x="350517" y="61829"/>
                </a:lnTo>
                <a:lnTo>
                  <a:pt x="319603" y="61829"/>
                </a:lnTo>
                <a:lnTo>
                  <a:pt x="319603" y="714514"/>
                </a:lnTo>
                <a:lnTo>
                  <a:pt x="4820419" y="714514"/>
                </a:lnTo>
                <a:lnTo>
                  <a:pt x="4820419" y="2636861"/>
                </a:lnTo>
                <a:lnTo>
                  <a:pt x="0" y="2636861"/>
                </a:lnTo>
                <a:lnTo>
                  <a:pt x="0" y="714514"/>
                </a:lnTo>
                <a:lnTo>
                  <a:pt x="257774" y="714514"/>
                </a:lnTo>
                <a:lnTo>
                  <a:pt x="257774" y="61829"/>
                </a:lnTo>
                <a:lnTo>
                  <a:pt x="226860" y="61829"/>
                </a:ln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00C4A2-FAA0-FA56-59B4-BB28358B1E60}"/>
              </a:ext>
            </a:extLst>
          </p:cNvPr>
          <p:cNvGrpSpPr/>
          <p:nvPr/>
        </p:nvGrpSpPr>
        <p:grpSpPr>
          <a:xfrm>
            <a:off x="6751829" y="2629913"/>
            <a:ext cx="2360495" cy="2989427"/>
            <a:chOff x="5600700" y="2535437"/>
            <a:chExt cx="2360495" cy="29894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50F2B-368D-2634-94D0-ADFFCA658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9648" y="4109685"/>
              <a:ext cx="2192497" cy="130308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49E958-65F4-2C44-F0BB-B57205E6E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9061" y="2758813"/>
              <a:ext cx="2001203" cy="1250752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8EC89D0-47AD-9375-0BDD-7E6F695E5D5C}"/>
                </a:ext>
              </a:extLst>
            </p:cNvPr>
            <p:cNvSpPr/>
            <p:nvPr/>
          </p:nvSpPr>
          <p:spPr>
            <a:xfrm>
              <a:off x="5600700" y="2535437"/>
              <a:ext cx="2360495" cy="2989427"/>
            </a:xfrm>
            <a:prstGeom prst="roundRect">
              <a:avLst>
                <a:gd name="adj" fmla="val 6070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</p:grpSp>
      <p:graphicFrame>
        <p:nvGraphicFramePr>
          <p:cNvPr id="11" name="Table 26">
            <a:extLst>
              <a:ext uri="{FF2B5EF4-FFF2-40B4-BE49-F238E27FC236}">
                <a16:creationId xmlns:a16="http://schemas.microsoft.com/office/drawing/2014/main" id="{B60D229F-9A8E-C3D1-BD3F-DD290E022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896134"/>
              </p:ext>
            </p:extLst>
          </p:nvPr>
        </p:nvGraphicFramePr>
        <p:xfrm>
          <a:off x="402229" y="3257270"/>
          <a:ext cx="2936181" cy="192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9532">
                  <a:extLst>
                    <a:ext uri="{9D8B030D-6E8A-4147-A177-3AD203B41FA5}">
                      <a16:colId xmlns:a16="http://schemas.microsoft.com/office/drawing/2014/main" val="2094989633"/>
                    </a:ext>
                  </a:extLst>
                </a:gridCol>
                <a:gridCol w="1486649">
                  <a:extLst>
                    <a:ext uri="{9D8B030D-6E8A-4147-A177-3AD203B41FA5}">
                      <a16:colId xmlns:a16="http://schemas.microsoft.com/office/drawing/2014/main" val="1947469099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SHC+ precooler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6194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Bunch charge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 err="1"/>
                        <a:t>nC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68807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RMS emittance x/y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2.4/2.5 mm-</a:t>
                      </a:r>
                      <a:r>
                        <a:rPr lang="en-US" sz="1400" dirty="0" err="1">
                          <a:latin typeface="+mj-lt"/>
                        </a:rPr>
                        <a:t>mrad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99967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rms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dp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/p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j-lt"/>
                        </a:rPr>
                        <a:t>4e-5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59586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Slice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+mj-lt"/>
                        </a:rPr>
                        <a:t>dp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/p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+mj-lt"/>
                        </a:rPr>
                        <a:t>2e-5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88934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+mj-lt"/>
                        </a:rPr>
                        <a:t>rms Bunch length</a:t>
                      </a:r>
                    </a:p>
                  </a:txBody>
                  <a:tcPr marL="68580" marR="68580" marT="34290" marB="34290">
                    <a:solidFill>
                      <a:srgbClr val="2B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j-lt"/>
                        </a:rPr>
                        <a:t>7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65461873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AC84BA06-DBE8-D651-8ED6-78F2E1026F6C}"/>
              </a:ext>
            </a:extLst>
          </p:cNvPr>
          <p:cNvSpPr/>
          <p:nvPr/>
        </p:nvSpPr>
        <p:spPr>
          <a:xfrm>
            <a:off x="1804086" y="1374862"/>
            <a:ext cx="48529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A4943C-B836-2484-A0B3-B6156B1B28F9}"/>
              </a:ext>
            </a:extLst>
          </p:cNvPr>
          <p:cNvSpPr/>
          <p:nvPr/>
        </p:nvSpPr>
        <p:spPr>
          <a:xfrm rot="1761883">
            <a:off x="2984892" y="1448225"/>
            <a:ext cx="482471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BF4918-FCB8-0266-FF36-3506EE736CD4}"/>
              </a:ext>
            </a:extLst>
          </p:cNvPr>
          <p:cNvSpPr/>
          <p:nvPr/>
        </p:nvSpPr>
        <p:spPr>
          <a:xfrm rot="19586910">
            <a:off x="6540459" y="1789484"/>
            <a:ext cx="215061" cy="514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D2BC40-0F67-9952-3833-D9D9D8AD4BCC}"/>
              </a:ext>
            </a:extLst>
          </p:cNvPr>
          <p:cNvSpPr/>
          <p:nvPr/>
        </p:nvSpPr>
        <p:spPr>
          <a:xfrm>
            <a:off x="7837546" y="1819930"/>
            <a:ext cx="72156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EE154A-B1AD-4F75-21B5-E4F1A1E96A94}"/>
              </a:ext>
            </a:extLst>
          </p:cNvPr>
          <p:cNvSpPr/>
          <p:nvPr/>
        </p:nvSpPr>
        <p:spPr>
          <a:xfrm rot="907809" flipV="1">
            <a:off x="2668329" y="2813661"/>
            <a:ext cx="636368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C97FF5-0CBB-7421-6D40-C7C786BEEB71}"/>
              </a:ext>
            </a:extLst>
          </p:cNvPr>
          <p:cNvSpPr/>
          <p:nvPr/>
        </p:nvSpPr>
        <p:spPr>
          <a:xfrm rot="1047118" flipV="1">
            <a:off x="2547683" y="2228719"/>
            <a:ext cx="415155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70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6CFB-D4CB-7524-3546-025A275E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SHC ERL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8DFFE-9B13-50C1-1EDB-3C1A43530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Cathode lifetime maintenance – 100 mA operation.</a:t>
            </a:r>
          </a:p>
          <a:p>
            <a:r>
              <a:rPr lang="en-US" dirty="0"/>
              <a:t>Control of Halo – Derive realistic collimation scheme.</a:t>
            </a:r>
          </a:p>
          <a:p>
            <a:r>
              <a:rPr lang="en-US" dirty="0"/>
              <a:t>Test out ion clearing schemes.</a:t>
            </a:r>
          </a:p>
          <a:p>
            <a:r>
              <a:rPr lang="en-US" dirty="0"/>
              <a:t>Work out RF transient response and control – must maintain energy and energy spread to 10</a:t>
            </a:r>
            <a:r>
              <a:rPr lang="en-US" baseline="30000" dirty="0"/>
              <a:t>-4</a:t>
            </a:r>
            <a:r>
              <a:rPr lang="en-US" dirty="0"/>
              <a:t>.</a:t>
            </a:r>
          </a:p>
          <a:p>
            <a:r>
              <a:rPr lang="en-US" dirty="0"/>
              <a:t>Demonstrate BBU threshold above 100 mA.</a:t>
            </a:r>
          </a:p>
          <a:p>
            <a:r>
              <a:rPr lang="en-US" dirty="0"/>
              <a:t>Try to shorten the </a:t>
            </a:r>
            <a:r>
              <a:rPr lang="en-US" dirty="0" err="1"/>
              <a:t>linac</a:t>
            </a:r>
            <a:r>
              <a:rPr lang="en-US" dirty="0"/>
              <a:t> to reduce cost and technical risk.</a:t>
            </a:r>
          </a:p>
          <a:p>
            <a:r>
              <a:rPr lang="en-US" dirty="0"/>
              <a:t>Demonstration of low noise and microbunching gain before cooler.</a:t>
            </a:r>
          </a:p>
          <a:p>
            <a:r>
              <a:rPr lang="en-US" dirty="0"/>
              <a:t>Beam transport must demonstrate factor of 12 dynamic range. </a:t>
            </a:r>
          </a:p>
          <a:p>
            <a:r>
              <a:rPr lang="en-US" dirty="0"/>
              <a:t>ERL magnets small PS instability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Several test facilities might be used to carry out this R&amp;D:</a:t>
            </a:r>
          </a:p>
          <a:p>
            <a:r>
              <a:rPr lang="en-US" dirty="0"/>
              <a:t>SBU &amp; </a:t>
            </a:r>
            <a:r>
              <a:rPr lang="en-US" dirty="0" err="1"/>
              <a:t>LEReC</a:t>
            </a:r>
            <a:r>
              <a:rPr lang="en-US" dirty="0"/>
              <a:t> Gun Test facility – With a high current power supply this could test out 100 mA operation.</a:t>
            </a:r>
          </a:p>
          <a:p>
            <a:r>
              <a:rPr lang="en-US" dirty="0"/>
              <a:t>CBETA can demonstrate several important technologies and techniques.</a:t>
            </a:r>
          </a:p>
          <a:p>
            <a:r>
              <a:rPr lang="en-US" dirty="0"/>
              <a:t>Shorted ERL in new EIC tunnel to commission the machine while HSR is being commissioned.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6AB8C-3B01-9496-85FC-17A537535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715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531D-E03B-E1DE-75E3-253D93EF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02E7-E0AC-2895-CE59-615289F6E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42983"/>
            <a:ext cx="7886700" cy="3808515"/>
          </a:xfrm>
        </p:spPr>
        <p:txBody>
          <a:bodyPr>
            <a:normAutofit/>
          </a:bodyPr>
          <a:lstStyle/>
          <a:p>
            <a:r>
              <a:rPr lang="en-US" sz="1800" dirty="0"/>
              <a:t>The SHC will boost EIC luminosity by factor of 3-10.</a:t>
            </a:r>
          </a:p>
          <a:p>
            <a:r>
              <a:rPr lang="en-US" sz="1800" dirty="0"/>
              <a:t>It will establish a major advance in accelerator science and technology.</a:t>
            </a:r>
          </a:p>
          <a:p>
            <a:r>
              <a:rPr lang="en-US" sz="1800" dirty="0"/>
              <a:t>It needs a high-quality electron beam with high current, small energy spread, and small noise in the beam.</a:t>
            </a:r>
          </a:p>
          <a:p>
            <a:r>
              <a:rPr lang="en-US" sz="1800"/>
              <a:t>It </a:t>
            </a:r>
            <a:r>
              <a:rPr lang="en-US" sz="1800" dirty="0"/>
              <a:t>requires development of an ERL with parameters beyond the state of the art.</a:t>
            </a:r>
          </a:p>
          <a:p>
            <a:r>
              <a:rPr lang="en-US" sz="1800" dirty="0"/>
              <a:t>The SHC and ERL challenges have been evaluated and are being addressed with our detailed design and R&amp;D.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7D062-CEEA-FC92-882C-DC23A8604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1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83455-E855-4E02-9BE0-D9FC3134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7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BAE6D-25A4-4317-A93B-D903FFDE3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800" y="1598201"/>
            <a:ext cx="8734400" cy="2561247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/>
              <a:t>BNL: W. Bergan, M. Blaskiewicz, </a:t>
            </a:r>
            <a:r>
              <a:rPr lang="en-US" altLang="zh-CN" sz="2400" dirty="0"/>
              <a:t>A.</a:t>
            </a:r>
            <a:r>
              <a:rPr lang="zh-CN" altLang="en-US" sz="2400" dirty="0"/>
              <a:t> </a:t>
            </a:r>
            <a:r>
              <a:rPr lang="en-US" altLang="zh-CN" sz="2400" dirty="0" err="1"/>
              <a:t>Fedotov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sz="2400" dirty="0"/>
              <a:t>D. Holmes , </a:t>
            </a:r>
            <a:r>
              <a:rPr lang="en-US" altLang="zh-CN" sz="2400" dirty="0"/>
              <a:t>D.</a:t>
            </a:r>
            <a:r>
              <a:rPr lang="zh-CN" altLang="en-US" sz="2400" dirty="0"/>
              <a:t> </a:t>
            </a:r>
            <a:r>
              <a:rPr lang="en-US" altLang="zh-CN" sz="2400" dirty="0" err="1"/>
              <a:t>Kayran</a:t>
            </a:r>
            <a:r>
              <a:rPr lang="en-US" sz="2400" dirty="0"/>
              <a:t>, V. Litvinenko, J. Ma, S. </a:t>
            </a:r>
            <a:r>
              <a:rPr lang="en-US" sz="2400" dirty="0" err="1"/>
              <a:t>Peggs</a:t>
            </a:r>
            <a:r>
              <a:rPr lang="en-US" sz="2400" dirty="0"/>
              <a:t>, V. </a:t>
            </a:r>
            <a:r>
              <a:rPr lang="en-US" sz="2400" dirty="0" err="1"/>
              <a:t>Ptitsyn</a:t>
            </a:r>
            <a:r>
              <a:rPr lang="en-US" sz="2400" dirty="0"/>
              <a:t>, J. </a:t>
            </a:r>
            <a:r>
              <a:rPr lang="en-US" sz="2400" dirty="0" err="1"/>
              <a:t>Skaritka</a:t>
            </a:r>
            <a:r>
              <a:rPr lang="en-US" sz="2400" dirty="0"/>
              <a:t>, G. Wang, F. </a:t>
            </a:r>
            <a:r>
              <a:rPr lang="en-US" sz="2400" dirty="0" err="1"/>
              <a:t>Willeke</a:t>
            </a:r>
            <a:r>
              <a:rPr lang="en-US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 err="1"/>
              <a:t>D.Xu</a:t>
            </a:r>
            <a:r>
              <a:rPr lang="en-US" altLang="zh-CN" sz="2400" dirty="0"/>
              <a:t>,</a:t>
            </a:r>
            <a:r>
              <a:rPr lang="en-US" sz="2400" dirty="0"/>
              <a:t> W. Xu</a:t>
            </a:r>
          </a:p>
          <a:p>
            <a:r>
              <a:rPr lang="en-US" sz="2400" dirty="0" err="1"/>
              <a:t>Jlab</a:t>
            </a:r>
            <a:r>
              <a:rPr lang="en-US" sz="2400" dirty="0"/>
              <a:t>: S. Benson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K.</a:t>
            </a:r>
            <a:r>
              <a:rPr lang="zh-CN" altLang="en-US" sz="2400" dirty="0"/>
              <a:t> </a:t>
            </a:r>
            <a:r>
              <a:rPr lang="en-US" altLang="zh-CN" sz="2400" dirty="0"/>
              <a:t>Deitrick, S.</a:t>
            </a:r>
            <a:r>
              <a:rPr lang="zh-CN" altLang="en-US" sz="2400" dirty="0"/>
              <a:t> </a:t>
            </a:r>
            <a:r>
              <a:rPr lang="en-US" altLang="zh-CN" sz="2400" dirty="0"/>
              <a:t>Wang</a:t>
            </a:r>
          </a:p>
          <a:p>
            <a:r>
              <a:rPr lang="en-US" sz="2400" dirty="0"/>
              <a:t>SLAC: G. </a:t>
            </a:r>
            <a:r>
              <a:rPr lang="en-US" sz="2400" dirty="0" err="1"/>
              <a:t>Stupakov</a:t>
            </a:r>
            <a:endParaRPr lang="en-US" sz="2400" dirty="0"/>
          </a:p>
          <a:p>
            <a:r>
              <a:rPr lang="en-US" sz="2400" dirty="0"/>
              <a:t>LBNL: J. </a:t>
            </a:r>
            <a:r>
              <a:rPr lang="en-US" sz="2400" dirty="0" err="1"/>
              <a:t>Qiang</a:t>
            </a:r>
            <a:endParaRPr lang="en-US" sz="2400" dirty="0"/>
          </a:p>
          <a:p>
            <a:r>
              <a:rPr lang="en-US" sz="2400" dirty="0" err="1"/>
              <a:t>Xelera</a:t>
            </a:r>
            <a:r>
              <a:rPr lang="en-US" sz="2400" dirty="0"/>
              <a:t>: </a:t>
            </a:r>
            <a:r>
              <a:rPr lang="en-US" altLang="zh-CN" sz="2400" dirty="0"/>
              <a:t>D.</a:t>
            </a:r>
            <a:r>
              <a:rPr lang="zh-CN" altLang="en-US" sz="2400" dirty="0"/>
              <a:t> </a:t>
            </a:r>
            <a:r>
              <a:rPr lang="en-US" altLang="zh-CN" sz="2400" dirty="0"/>
              <a:t>Douglas,</a:t>
            </a:r>
            <a:r>
              <a:rPr lang="en-US" sz="2400" dirty="0"/>
              <a:t> C. Gulliford,</a:t>
            </a:r>
            <a:r>
              <a:rPr lang="zh-CN" altLang="en-US" sz="2400" dirty="0"/>
              <a:t> </a:t>
            </a:r>
            <a:r>
              <a:rPr lang="en-US" sz="2400" dirty="0"/>
              <a:t>C. Mayes, N. Taylor</a:t>
            </a:r>
          </a:p>
          <a:p>
            <a:r>
              <a:rPr lang="en-US" sz="2400" dirty="0"/>
              <a:t>Cornell University: N. Wang, G. </a:t>
            </a:r>
            <a:r>
              <a:rPr lang="en-US" sz="2400" dirty="0" err="1"/>
              <a:t>Hoffstaetter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71940-E0C6-49DF-BB72-53495299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279CCC-7C42-ECB5-E0E5-BC75B78CE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35" y="5726094"/>
            <a:ext cx="3183430" cy="519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BBF63-4039-F71E-2775-D4D637DBE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174" y="4877092"/>
            <a:ext cx="2745061" cy="595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8592B-115A-32BB-0E5C-A445658AA38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87" y="4832090"/>
            <a:ext cx="1913706" cy="701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EF3EC-8284-5654-A7DC-30F1E0FF7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063" y="5689264"/>
            <a:ext cx="1824402" cy="592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49129-8121-9517-02D6-3888C8E3762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104" y="4742599"/>
            <a:ext cx="1021685" cy="7911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The Berkeley Lab Brand">
            <a:extLst>
              <a:ext uri="{FF2B5EF4-FFF2-40B4-BE49-F238E27FC236}">
                <a16:creationId xmlns:a16="http://schemas.microsoft.com/office/drawing/2014/main" id="{F7182D61-C4D6-2A10-C352-1F51ED9E4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58" y="5125266"/>
            <a:ext cx="27305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7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81897-18A4-3748-87C3-DDC16746A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0B6E8-CD33-E342-A803-09F484921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 hadron cooling introduction</a:t>
            </a:r>
          </a:p>
          <a:p>
            <a:r>
              <a:rPr lang="en-US" altLang="zh-CN" dirty="0"/>
              <a:t>Strong</a:t>
            </a:r>
            <a:r>
              <a:rPr lang="zh-CN" altLang="en-US" dirty="0"/>
              <a:t> </a:t>
            </a:r>
            <a:r>
              <a:rPr lang="en-US" altLang="zh-CN" dirty="0"/>
              <a:t>hadron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physics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>
                <a:latin typeface="+mj-lt"/>
              </a:rPr>
              <a:t>Requirements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>
                <a:latin typeface="+mj-lt"/>
              </a:rPr>
              <a:t>Challenges</a:t>
            </a:r>
            <a:endParaRPr lang="en-US" dirty="0">
              <a:latin typeface="+mj-lt"/>
            </a:endParaRPr>
          </a:p>
          <a:p>
            <a:r>
              <a:rPr lang="en-US" altLang="zh-CN" dirty="0"/>
              <a:t>Energy Recovery </a:t>
            </a:r>
            <a:r>
              <a:rPr lang="en-US" altLang="zh-CN" dirty="0" err="1"/>
              <a:t>Linac</a:t>
            </a:r>
            <a:r>
              <a:rPr lang="en-US" altLang="zh-CN" dirty="0"/>
              <a:t> design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>
                <a:latin typeface="+mj-lt"/>
              </a:rPr>
              <a:t>Requirements</a:t>
            </a:r>
          </a:p>
          <a:p>
            <a:pPr lvl="1">
              <a:buFont typeface="Wingdings" pitchFamily="2" charset="2"/>
              <a:buChar char="Ø"/>
            </a:pPr>
            <a:r>
              <a:rPr lang="en-US" altLang="zh-CN" dirty="0">
                <a:latin typeface="+mj-lt"/>
              </a:rPr>
              <a:t>Challenges</a:t>
            </a:r>
            <a:endParaRPr lang="en-US" dirty="0">
              <a:latin typeface="+mj-lt"/>
            </a:endParaRPr>
          </a:p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BC016-FD66-7E4F-A1D4-29B64BD16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46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0C59-1AFD-127E-23DE-CE3C3E33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96143"/>
            <a:ext cx="7886700" cy="1325563"/>
          </a:xfrm>
        </p:spPr>
        <p:txBody>
          <a:bodyPr/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Thanks!</a:t>
            </a:r>
            <a:br>
              <a:rPr lang="en-US" altLang="zh-CN" dirty="0">
                <a:solidFill>
                  <a:srgbClr val="FF0000"/>
                </a:solidFill>
              </a:rPr>
            </a:br>
            <a:r>
              <a:rPr lang="en-US" altLang="zh-CN" dirty="0">
                <a:solidFill>
                  <a:srgbClr val="FF0000"/>
                </a:solidFill>
              </a:rPr>
              <a:t>Questions?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F4699-8266-CF28-EB18-50371023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2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C8A89-5C55-2548-AAE5-D969C9A1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3F89F2-342A-EF42-B08A-633237145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425962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SHC 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r>
              <a:rPr lang="zh-CN" altLang="en-US" dirty="0"/>
              <a:t> </a:t>
            </a:r>
            <a:r>
              <a:rPr lang="en-US" altLang="zh-CN" dirty="0"/>
              <a:t>R&amp;D_</a:t>
            </a:r>
            <a:r>
              <a:rPr lang="zh-CN" altLang="en-US" dirty="0"/>
              <a:t> </a:t>
            </a:r>
            <a:r>
              <a:rPr lang="en-US" altLang="zh-CN" dirty="0"/>
              <a:t>Electron</a:t>
            </a:r>
            <a:r>
              <a:rPr lang="zh-CN" altLang="en-US" dirty="0"/>
              <a:t> </a:t>
            </a:r>
            <a:r>
              <a:rPr lang="en-US" altLang="zh-CN" dirty="0"/>
              <a:t>source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A8E15A-FBC9-C747-850E-151A93E495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50" y="1233361"/>
            <a:ext cx="3740812" cy="152069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5AEBE3-8DA1-AF47-8CA0-55F3033D109E}"/>
              </a:ext>
            </a:extLst>
          </p:cNvPr>
          <p:cNvGraphicFramePr>
            <a:graphicFrameLocks noGrp="1"/>
          </p:cNvGraphicFramePr>
          <p:nvPr/>
        </p:nvGraphicFramePr>
        <p:xfrm>
          <a:off x="386080" y="2805082"/>
          <a:ext cx="6096000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4858235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76190724"/>
                    </a:ext>
                  </a:extLst>
                </a:gridCol>
              </a:tblGrid>
              <a:tr h="319496">
                <a:tc>
                  <a:txBody>
                    <a:bodyPr/>
                    <a:lstStyle/>
                    <a:p>
                      <a:endParaRPr lang="en-US" sz="1600" b="0" i="0" dirty="0">
                        <a:latin typeface="Avenir Light" panose="020B0402020203020204" pitchFamily="34" charset="77"/>
                      </a:endParaRP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parameters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98585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Cathode QE(%)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1%-8%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7459535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Average current [mA]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205315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Average laser power [W]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23-3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3378268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Pulse energy [</a:t>
                      </a:r>
                      <a:r>
                        <a:rPr lang="en-US" sz="1600" b="0" i="0" dirty="0" err="1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nJ</a:t>
                      </a: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]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230-30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553050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Charge lifetime [C/mm]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20000/2.5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367166"/>
                  </a:ext>
                </a:extLst>
              </a:tr>
              <a:tr h="319496"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Avenir Light" panose="020B0402020203020204" pitchFamily="34" charset="77"/>
                        </a:rPr>
                        <a:t>Extrapolated Cl [C/mm]</a:t>
                      </a:r>
                    </a:p>
                  </a:txBody>
                  <a:tcPr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Avenir Light" panose="020B0402020203020204" pitchFamily="34" charset="77"/>
                        </a:rPr>
                        <a:t>80000/5~ 9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3228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AFABBD6-B94F-7843-98D2-1A953F4DB171}"/>
              </a:ext>
            </a:extLst>
          </p:cNvPr>
          <p:cNvSpPr txBox="1"/>
          <p:nvPr/>
        </p:nvSpPr>
        <p:spPr>
          <a:xfrm>
            <a:off x="386080" y="5203065"/>
            <a:ext cx="7317832" cy="1200329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By increasing the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 err="1">
                <a:latin typeface="+mj-lt"/>
              </a:rPr>
              <a:t>multiakali</a:t>
            </a:r>
            <a:r>
              <a:rPr lang="en-US" dirty="0">
                <a:latin typeface="+mj-lt"/>
              </a:rPr>
              <a:t> cathode area, it looks promising to get reasonable charge lifetime with good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Cool the cathode will big advantage to extend cathode lifetime.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R&amp;D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focus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demonstration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of</a:t>
            </a:r>
            <a:r>
              <a:rPr lang="zh-CN" altLang="en-US" dirty="0">
                <a:latin typeface="+mj-lt"/>
              </a:rPr>
              <a:t>  </a:t>
            </a:r>
            <a:r>
              <a:rPr lang="en-US" altLang="zh-CN" dirty="0">
                <a:latin typeface="+mj-lt"/>
              </a:rPr>
              <a:t>high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charge/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high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current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e-beam</a:t>
            </a:r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CC57C0-F2BE-DF4C-B655-6F5CD1BA17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242" y="1844826"/>
            <a:ext cx="2560771" cy="3108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AF7DCE-1158-C942-8B6B-10A41E56F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989" y="1399595"/>
            <a:ext cx="2354326" cy="1354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339D33-2814-CB4C-A246-65037B2E2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015" y="1399595"/>
            <a:ext cx="6223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00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32D58-487D-B24B-AA91-D6FC967E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CeC</a:t>
            </a:r>
            <a:r>
              <a:rPr lang="en-US" dirty="0"/>
              <a:t> needs amplification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2C0BE-9AE4-E946-A36D-EE937779B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17" y="14700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Three different amplification mechanisms: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Free electron laser [V. Litvinenko, Y. Derbenev, PRL 102, 114801 (2009)]. This is a narrow-band amplifier.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Microbunching instability (MBEC) - broadband amplifier [D. Ratner, PRL, 111, 084802 (2013)].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Plasma-cascade instability (PCA) – a broadband amplifier [V. Litvinenko et al., arXiv:1902.10846 (2019)].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2641D-1F3E-53E4-4998-4FA16E1B013E}"/>
              </a:ext>
            </a:extLst>
          </p:cNvPr>
          <p:cNvGrpSpPr/>
          <p:nvPr/>
        </p:nvGrpSpPr>
        <p:grpSpPr>
          <a:xfrm>
            <a:off x="1720586" y="4371983"/>
            <a:ext cx="5159828" cy="1714986"/>
            <a:chOff x="1520890" y="4823927"/>
            <a:chExt cx="5159828" cy="171498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E4AE572-B80E-DDF2-C6CC-DCE49F18C720}"/>
                </a:ext>
              </a:extLst>
            </p:cNvPr>
            <p:cNvSpPr/>
            <p:nvPr/>
          </p:nvSpPr>
          <p:spPr>
            <a:xfrm>
              <a:off x="1520890" y="4823927"/>
              <a:ext cx="5159828" cy="171498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D4BF13-BF56-F1E1-A2E3-E48FF44A77CD}"/>
                </a:ext>
              </a:extLst>
            </p:cNvPr>
            <p:cNvSpPr/>
            <p:nvPr/>
          </p:nvSpPr>
          <p:spPr>
            <a:xfrm>
              <a:off x="1915886" y="5071220"/>
              <a:ext cx="3141306" cy="1220399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22B0A2D-A53B-3626-C995-AE9202827E8D}"/>
                </a:ext>
              </a:extLst>
            </p:cNvPr>
            <p:cNvSpPr/>
            <p:nvPr/>
          </p:nvSpPr>
          <p:spPr>
            <a:xfrm>
              <a:off x="3960459" y="5330868"/>
              <a:ext cx="990977" cy="614142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A958EC-F5CB-2B69-5B85-3D72CCE2237A}"/>
                </a:ext>
              </a:extLst>
            </p:cNvPr>
            <p:cNvSpPr/>
            <p:nvPr/>
          </p:nvSpPr>
          <p:spPr>
            <a:xfrm>
              <a:off x="5118035" y="5239932"/>
              <a:ext cx="1310757" cy="882974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036338-7C0A-5993-AEE5-A20AECF5B860}"/>
                </a:ext>
              </a:extLst>
            </p:cNvPr>
            <p:cNvSpPr txBox="1"/>
            <p:nvPr/>
          </p:nvSpPr>
          <p:spPr>
            <a:xfrm>
              <a:off x="4749282" y="4954555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SHC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77954F-EFDA-A813-2F48-B6466F00CF40}"/>
                </a:ext>
              </a:extLst>
            </p:cNvPr>
            <p:cNvSpPr txBox="1"/>
            <p:nvPr/>
          </p:nvSpPr>
          <p:spPr>
            <a:xfrm>
              <a:off x="2977318" y="5082699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SHC-</a:t>
              </a:r>
              <a:r>
                <a:rPr lang="en-US" dirty="0" err="1">
                  <a:latin typeface="+mj-lt"/>
                </a:rPr>
                <a:t>CeC</a:t>
              </a:r>
              <a:endParaRPr lang="en-US" dirty="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88F627-627D-9D8D-787A-5D28A4B160D2}"/>
                </a:ext>
              </a:extLst>
            </p:cNvPr>
            <p:cNvSpPr txBox="1"/>
            <p:nvPr/>
          </p:nvSpPr>
          <p:spPr>
            <a:xfrm>
              <a:off x="4053532" y="5464197"/>
              <a:ext cx="7398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MBEC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764AC4-1197-D3A1-C776-12E7887824F9}"/>
                </a:ext>
              </a:extLst>
            </p:cNvPr>
            <p:cNvSpPr txBox="1"/>
            <p:nvPr/>
          </p:nvSpPr>
          <p:spPr>
            <a:xfrm>
              <a:off x="5249652" y="5496753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SHC-Ring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01F5C49E-833A-FAE3-2E88-6D5171AB2841}"/>
              </a:ext>
            </a:extLst>
          </p:cNvPr>
          <p:cNvSpPr/>
          <p:nvPr/>
        </p:nvSpPr>
        <p:spPr>
          <a:xfrm>
            <a:off x="3220988" y="5211333"/>
            <a:ext cx="990977" cy="614142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1DB375-D4EC-C95E-844C-0250730CBDAD}"/>
              </a:ext>
            </a:extLst>
          </p:cNvPr>
          <p:cNvSpPr txBox="1"/>
          <p:nvPr/>
        </p:nvSpPr>
        <p:spPr>
          <a:xfrm>
            <a:off x="3413279" y="5355178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PCA</a:t>
            </a:r>
            <a:endParaRPr lang="en-US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280A9D-17F4-B578-3A25-00A467F8DDC7}"/>
              </a:ext>
            </a:extLst>
          </p:cNvPr>
          <p:cNvSpPr/>
          <p:nvPr/>
        </p:nvSpPr>
        <p:spPr>
          <a:xfrm>
            <a:off x="2237847" y="4911362"/>
            <a:ext cx="990977" cy="614142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EC136A-DCE2-4521-FA91-3093346C9F8C}"/>
              </a:ext>
            </a:extLst>
          </p:cNvPr>
          <p:cNvSpPr txBox="1"/>
          <p:nvPr/>
        </p:nvSpPr>
        <p:spPr>
          <a:xfrm>
            <a:off x="2330920" y="5044691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FEL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2676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6202A-871F-5857-029A-6B374641A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methods in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8552-E227-D81F-4D19-B3E10AF5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D9684-137F-4A25-9CD2-79A048AB5621}"/>
              </a:ext>
            </a:extLst>
          </p:cNvPr>
          <p:cNvSpPr txBox="1"/>
          <p:nvPr/>
        </p:nvSpPr>
        <p:spPr>
          <a:xfrm>
            <a:off x="216567" y="2274430"/>
            <a:ext cx="85424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Use </a:t>
            </a:r>
            <a:r>
              <a:rPr lang="en-US" sz="2000" b="0" i="0" dirty="0">
                <a:effectLst/>
                <a:latin typeface="+mj-lt"/>
              </a:rPr>
              <a:t>pre-cooler to reduce the vertical hadron RMS normalized emittance from 2.5 um to 0.3 </a:t>
            </a:r>
            <a:r>
              <a:rPr lang="en-US" sz="2000" dirty="0">
                <a:latin typeface="+mj-lt"/>
              </a:rPr>
              <a:t>um</a:t>
            </a:r>
            <a:r>
              <a:rPr lang="en-US" sz="2000" b="0" i="0" dirty="0">
                <a:effectLst/>
                <a:latin typeface="+mj-lt"/>
              </a:rPr>
              <a:t> within</a:t>
            </a:r>
            <a:r>
              <a:rPr lang="zh-CN" altLang="en-US" sz="2000" b="0" i="0" dirty="0">
                <a:effectLst/>
                <a:latin typeface="+mj-lt"/>
              </a:rPr>
              <a:t> </a:t>
            </a:r>
            <a:r>
              <a:rPr lang="en-US" sz="2000" b="0" i="0" dirty="0">
                <a:effectLst/>
                <a:latin typeface="+mj-lt"/>
              </a:rPr>
              <a:t>2 hours or less of storage</a:t>
            </a:r>
            <a:r>
              <a:rPr lang="zh-CN" altLang="en-US" sz="2000" b="0" i="0" dirty="0">
                <a:effectLst/>
                <a:latin typeface="+mj-lt"/>
              </a:rPr>
              <a:t> </a:t>
            </a:r>
            <a:r>
              <a:rPr lang="en-US" altLang="zh-CN" sz="2000" b="0" i="0" dirty="0">
                <a:effectLst/>
                <a:latin typeface="+mj-lt"/>
              </a:rPr>
              <a:t>time </a:t>
            </a:r>
            <a:r>
              <a:rPr lang="en-US" sz="2000" b="0" i="0" dirty="0">
                <a:effectLst/>
                <a:latin typeface="+mj-lt"/>
              </a:rPr>
              <a:t>at </a:t>
            </a:r>
            <a:r>
              <a:rPr lang="en-US" altLang="zh-CN" sz="2000" b="0" i="0" dirty="0">
                <a:effectLst/>
                <a:latin typeface="+mj-lt"/>
              </a:rPr>
              <a:t>the </a:t>
            </a:r>
            <a:r>
              <a:rPr lang="en-US" sz="2000" b="0" i="0" dirty="0">
                <a:effectLst/>
                <a:latin typeface="+mj-lt"/>
              </a:rPr>
              <a:t>injection energy of 24 GeV. Achieve the hadron collision emittance.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Use SHC to maintain the emittance during collisions.</a:t>
            </a:r>
          </a:p>
          <a:p>
            <a:r>
              <a:rPr lang="en-US" altLang="zh-CN" sz="2000" dirty="0">
                <a:latin typeface="+mj-lt"/>
              </a:rPr>
              <a:t>Alternatives</a:t>
            </a:r>
            <a:r>
              <a:rPr lang="zh-CN" altLang="en-US" sz="2000" dirty="0">
                <a:latin typeface="+mj-lt"/>
              </a:rPr>
              <a:t>：</a:t>
            </a:r>
            <a:endParaRPr lang="en-US" altLang="zh-CN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Use </a:t>
            </a:r>
            <a:r>
              <a:rPr lang="en-US" sz="2000" b="0" i="0" dirty="0">
                <a:effectLst/>
                <a:latin typeface="+mj-lt"/>
              </a:rPr>
              <a:t>pre-cooler to reduce the hadron RMS normalized emittance from 2.5 um to </a:t>
            </a:r>
            <a:r>
              <a:rPr lang="en-US" altLang="zh-CN" sz="2000" b="0" i="0" dirty="0">
                <a:effectLst/>
                <a:latin typeface="+mj-lt"/>
              </a:rPr>
              <a:t>1</a:t>
            </a:r>
            <a:r>
              <a:rPr lang="en-US" sz="2000" b="0" i="0" dirty="0">
                <a:effectLst/>
                <a:latin typeface="+mj-lt"/>
              </a:rPr>
              <a:t> </a:t>
            </a:r>
            <a:r>
              <a:rPr lang="en-US" sz="2000" dirty="0">
                <a:latin typeface="+mj-lt"/>
              </a:rPr>
              <a:t>um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in both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directions</a:t>
            </a:r>
            <a:r>
              <a:rPr lang="en-US" sz="2000" b="0" i="0" dirty="0">
                <a:effectLst/>
                <a:latin typeface="+mj-lt"/>
              </a:rPr>
              <a:t> at </a:t>
            </a:r>
            <a:r>
              <a:rPr lang="en-US" altLang="zh-CN" sz="2000" b="0" i="0" dirty="0">
                <a:effectLst/>
                <a:latin typeface="+mj-lt"/>
              </a:rPr>
              <a:t>the </a:t>
            </a:r>
            <a:r>
              <a:rPr lang="en-US" sz="2000" b="0" i="0" dirty="0">
                <a:effectLst/>
                <a:latin typeface="+mj-lt"/>
              </a:rPr>
              <a:t>injection energy of 24 GeV. </a:t>
            </a:r>
            <a:r>
              <a:rPr lang="zh-CN" altLang="en-US" sz="2000" b="0" i="0" dirty="0">
                <a:effectLst/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Booster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energy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up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to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collision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energy</a:t>
            </a:r>
            <a:endParaRPr lang="en-US" sz="2000" b="0" i="0" dirty="0">
              <a:effectLst/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Use SHC to </a:t>
            </a:r>
            <a:r>
              <a:rPr lang="en-US" altLang="zh-CN" sz="2000" dirty="0">
                <a:latin typeface="+mj-lt"/>
              </a:rPr>
              <a:t>reduce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vertical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emittance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and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achieve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the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hadron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collision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emittance,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then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maintain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the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emittance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during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collisions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11225-F633-1DA2-F6F2-D1659B1FBEDE}"/>
              </a:ext>
            </a:extLst>
          </p:cNvPr>
          <p:cNvSpPr txBox="1"/>
          <p:nvPr/>
        </p:nvSpPr>
        <p:spPr>
          <a:xfrm>
            <a:off x="2163720" y="1520894"/>
            <a:ext cx="4262385" cy="646331"/>
          </a:xfrm>
          <a:prstGeom prst="rect">
            <a:avLst/>
          </a:prstGeom>
          <a:solidFill>
            <a:srgbClr val="CFD6EC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SHC-</a:t>
            </a:r>
            <a:r>
              <a:rPr lang="en-US" dirty="0" err="1">
                <a:latin typeface="+mj-lt"/>
              </a:rPr>
              <a:t>CeC</a:t>
            </a:r>
            <a:r>
              <a:rPr lang="en-US" dirty="0">
                <a:latin typeface="+mj-lt"/>
              </a:rPr>
              <a:t> cooling time@100, 275 GeV ~2 </a:t>
            </a:r>
            <a:r>
              <a:rPr lang="en-US" dirty="0" err="1">
                <a:latin typeface="+mj-lt"/>
              </a:rPr>
              <a:t>hrs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Pre-cooler@24 GeV cooling time&lt;1 </a:t>
            </a:r>
            <a:r>
              <a:rPr lang="en-US" dirty="0" err="1">
                <a:latin typeface="+mj-lt"/>
              </a:rPr>
              <a:t>hr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184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15436-C0E1-4F32-86D5-109A3100F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6" y="136638"/>
            <a:ext cx="8466774" cy="1325563"/>
          </a:xfrm>
        </p:spPr>
        <p:txBody>
          <a:bodyPr/>
          <a:lstStyle/>
          <a:p>
            <a:r>
              <a:rPr lang="en-US" dirty="0"/>
              <a:t>e-h longitudinal alignment using Schottky signal modification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9BA03-78A2-6399-30EC-4E9B81186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+mj-lt"/>
              </a:rPr>
              <a:t>24</a:t>
            </a:fld>
            <a:endParaRPr lang="en-US" dirty="0">
              <a:latin typeface="+mj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374BCF-E00B-02F7-3C86-80B12EE730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3597" b="39592"/>
          <a:stretch/>
        </p:blipFill>
        <p:spPr>
          <a:xfrm>
            <a:off x="440124" y="2066198"/>
            <a:ext cx="4971631" cy="1362802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1F2233E-D8D6-0756-683A-02531FBC31BA}"/>
              </a:ext>
            </a:extLst>
          </p:cNvPr>
          <p:cNvSpPr/>
          <p:nvPr/>
        </p:nvSpPr>
        <p:spPr>
          <a:xfrm>
            <a:off x="313257" y="3298961"/>
            <a:ext cx="270588" cy="261257"/>
          </a:xfrm>
          <a:custGeom>
            <a:avLst/>
            <a:gdLst>
              <a:gd name="connsiteX0" fmla="*/ 270588 w 270588"/>
              <a:gd name="connsiteY0" fmla="*/ 0 h 261257"/>
              <a:gd name="connsiteX1" fmla="*/ 102637 w 270588"/>
              <a:gd name="connsiteY1" fmla="*/ 102637 h 261257"/>
              <a:gd name="connsiteX2" fmla="*/ 0 w 270588"/>
              <a:gd name="connsiteY2" fmla="*/ 261257 h 26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88" h="261257">
                <a:moveTo>
                  <a:pt x="270588" y="0"/>
                </a:moveTo>
                <a:cubicBezTo>
                  <a:pt x="209161" y="29547"/>
                  <a:pt x="147735" y="59094"/>
                  <a:pt x="102637" y="102637"/>
                </a:cubicBezTo>
                <a:cubicBezTo>
                  <a:pt x="57539" y="146180"/>
                  <a:pt x="28769" y="203718"/>
                  <a:pt x="0" y="261257"/>
                </a:cubicBezTo>
              </a:path>
            </a:pathLst>
          </a:cu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4" name="Sun 13">
            <a:extLst>
              <a:ext uri="{FF2B5EF4-FFF2-40B4-BE49-F238E27FC236}">
                <a16:creationId xmlns:a16="http://schemas.microsoft.com/office/drawing/2014/main" id="{EBAA36EF-7A74-1A9A-B1BE-A460ABA6DC59}"/>
              </a:ext>
            </a:extLst>
          </p:cNvPr>
          <p:cNvSpPr/>
          <p:nvPr/>
        </p:nvSpPr>
        <p:spPr>
          <a:xfrm>
            <a:off x="344108" y="3325236"/>
            <a:ext cx="120147" cy="130039"/>
          </a:xfrm>
          <a:prstGeom prst="sun">
            <a:avLst/>
          </a:prstGeom>
          <a:solidFill>
            <a:srgbClr val="FF0000">
              <a:alpha val="42000"/>
            </a:srgbClr>
          </a:solidFill>
          <a:ln>
            <a:solidFill>
              <a:srgbClr val="FF0000">
                <a:alpha val="4017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24160D-278F-C3E8-2B18-4F12861A4E52}"/>
              </a:ext>
            </a:extLst>
          </p:cNvPr>
          <p:cNvSpPr txBox="1"/>
          <p:nvPr/>
        </p:nvSpPr>
        <p:spPr>
          <a:xfrm>
            <a:off x="313257" y="3619843"/>
            <a:ext cx="243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Schottky signal detector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01BA1B-F986-1EE7-CA5E-DA65D4AE1663}"/>
              </a:ext>
            </a:extLst>
          </p:cNvPr>
          <p:cNvCxnSpPr/>
          <p:nvPr/>
        </p:nvCxnSpPr>
        <p:spPr>
          <a:xfrm flipH="1" flipV="1">
            <a:off x="464255" y="3455275"/>
            <a:ext cx="715321" cy="238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F6B03F3-7A00-632F-9F3F-B9F42B806823}"/>
              </a:ext>
            </a:extLst>
          </p:cNvPr>
          <p:cNvSpPr txBox="1"/>
          <p:nvPr/>
        </p:nvSpPr>
        <p:spPr>
          <a:xfrm>
            <a:off x="168686" y="4527509"/>
            <a:ext cx="8631206" cy="1754326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Electron and hadron beams have to be aligned on sub-um scale.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Feedback will be needed to stabilize the path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At “detector” element downstream of kicker, fractional change in hadron noise at wavenumber k is -A cos(</a:t>
            </a:r>
            <a:r>
              <a:rPr lang="en-US" dirty="0" err="1"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k</a:t>
            </a:r>
            <a:r>
              <a:rPr lang="en-US" dirty="0" err="1">
                <a:highlight>
                  <a:scrgbClr r="0" g="0" b="0">
                    <a:alpha val="0"/>
                  </a:scrgbClr>
                </a:highlight>
                <a:latin typeface="+mj-lt"/>
                <a:ea typeface="Liberation Sans" pitchFamily="34"/>
                <a:cs typeface="Liberation Sans" pitchFamily="34"/>
              </a:rPr>
              <a:t>Δz</a:t>
            </a:r>
            <a:r>
              <a:rPr lang="en-US" dirty="0">
                <a:highlight>
                  <a:scrgbClr r="0" g="0" b="0">
                    <a:alpha val="0"/>
                  </a:scrgbClr>
                </a:highlight>
                <a:latin typeface="+mj-lt"/>
                <a:ea typeface="Liberation Sans" pitchFamily="34"/>
                <a:cs typeface="Liberation Sans" pitchFamily="34"/>
              </a:rPr>
              <a:t>), where </a:t>
            </a:r>
            <a:r>
              <a:rPr lang="en-US" dirty="0" err="1">
                <a:solidFill>
                  <a:srgbClr val="000000"/>
                </a:solidFill>
                <a:latin typeface="+mj-lt"/>
                <a:ea typeface="Liberation Sans" pitchFamily="34"/>
                <a:cs typeface="Liberation Sans" pitchFamily="34"/>
              </a:rPr>
              <a:t>Δz</a:t>
            </a:r>
            <a:r>
              <a:rPr lang="en-US" dirty="0">
                <a:solidFill>
                  <a:srgbClr val="000000"/>
                </a:solidFill>
                <a:latin typeface="+mj-lt"/>
                <a:ea typeface="Liberation Sans" pitchFamily="34"/>
                <a:cs typeface="Liberation Sans" pitchFamily="34"/>
              </a:rPr>
              <a:t> is the electron/hadron misalignment, and A is some amplitude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Details in 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W.</a:t>
            </a:r>
            <a:r>
              <a:rPr lang="zh-CN" alt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Bergan</a:t>
            </a:r>
            <a:r>
              <a:rPr lang="zh-CN" alt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arXiv:2205.02898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EF4664-D7A3-0130-1180-1AB64E9C4D35}"/>
              </a:ext>
            </a:extLst>
          </p:cNvPr>
          <p:cNvCxnSpPr/>
          <p:nvPr/>
        </p:nvCxnSpPr>
        <p:spPr>
          <a:xfrm flipH="1">
            <a:off x="344108" y="2725612"/>
            <a:ext cx="1186181" cy="5125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C3E853D-580C-5D55-C7D3-572E7F93A1CD}"/>
              </a:ext>
            </a:extLst>
          </p:cNvPr>
          <p:cNvSpPr txBox="1"/>
          <p:nvPr/>
        </p:nvSpPr>
        <p:spPr>
          <a:xfrm rot="19990698">
            <a:off x="465184" y="2691724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 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DD0F8-2A67-ED4A-283E-139440DA1773}"/>
              </a:ext>
            </a:extLst>
          </p:cNvPr>
          <p:cNvSpPr txBox="1"/>
          <p:nvPr/>
        </p:nvSpPr>
        <p:spPr>
          <a:xfrm>
            <a:off x="7566053" y="136638"/>
            <a:ext cx="139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W. Bergan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F72685-8341-6631-3B4B-8815F1AC2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776" y="1461161"/>
            <a:ext cx="3487224" cy="251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1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7EB50-F6AF-3A11-6DEA-0933DDCDE6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7946" y="194775"/>
            <a:ext cx="8701467" cy="1325563"/>
          </a:xfrm>
        </p:spPr>
        <p:txBody>
          <a:bodyPr lIns="0" tIns="0" rIns="0" bIns="0"/>
          <a:lstStyle/>
          <a:p>
            <a:pPr lvl="0"/>
            <a:r>
              <a:rPr lang="en-US" dirty="0">
                <a:latin typeface="+mj-lt"/>
              </a:rPr>
              <a:t>Signal Modification in Main Arc Dipole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B4758-AF1A-F91B-2A54-68E16A0C858E}"/>
              </a:ext>
            </a:extLst>
          </p:cNvPr>
          <p:cNvSpPr txBox="1"/>
          <p:nvPr/>
        </p:nvSpPr>
        <p:spPr>
          <a:xfrm>
            <a:off x="826077" y="1639669"/>
            <a:ext cx="7689273" cy="646331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Signal modification amplitude at 275 GeV and </a:t>
            </a:r>
            <a:r>
              <a:rPr lang="en-US" altLang="zh-CN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3.</a:t>
            </a:r>
            <a:r>
              <a:rPr lang="en-US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6 </a:t>
            </a:r>
            <a:r>
              <a:rPr lang="en-US" sz="1800" b="0" i="0" u="none" strike="noStrike" kern="1200" cap="none" dirty="0" err="1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Liberation Sans" pitchFamily="34"/>
                <a:cs typeface="Liberation Sans" pitchFamily="34"/>
              </a:rPr>
              <a:t>μm</a:t>
            </a:r>
            <a:r>
              <a:rPr lang="en-US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Liberation Sans" pitchFamily="34"/>
                <a:cs typeface="Liberation Sans" pitchFamily="34"/>
              </a:rPr>
              <a:t> wavelength </a:t>
            </a:r>
            <a:r>
              <a:rPr lang="en-US" sz="1800" b="0" i="0" u="none" strike="noStrike" kern="1200" cap="none" dirty="0">
                <a:ln>
                  <a:noFill/>
                </a:ln>
                <a:highlight>
                  <a:scrgbClr r="0" g="0" b="0">
                    <a:alpha val="0"/>
                  </a:scrgbClr>
                </a:highlight>
                <a:latin typeface="+mj-lt"/>
                <a:ea typeface="Noto Sans CJK SC" pitchFamily="2"/>
                <a:cs typeface="Lohit Devanagari" pitchFamily="2"/>
              </a:rPr>
              <a:t>with using synchrotron radiation from dipole placed specified distance behind kicker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25C91A-92CA-AB55-48D8-0053252956EB}"/>
              </a:ext>
            </a:extLst>
          </p:cNvPr>
          <p:cNvSpPr txBox="1"/>
          <p:nvPr/>
        </p:nvSpPr>
        <p:spPr>
          <a:xfrm>
            <a:off x="6005946" y="59642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W.</a:t>
            </a:r>
            <a:r>
              <a:rPr lang="zh-CN" alt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Bergan</a:t>
            </a:r>
            <a:r>
              <a:rPr lang="zh-CN" alt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 </a:t>
            </a:r>
            <a:r>
              <a:rPr lang="en-US" dirty="0">
                <a:solidFill>
                  <a:srgbClr val="000000"/>
                </a:solidFill>
                <a:latin typeface="+mj-lt"/>
                <a:ea typeface="Arial" pitchFamily="2"/>
                <a:cs typeface="Arial" pitchFamily="2"/>
              </a:rPr>
              <a:t>arXiv:2205.02898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664A2C-21B3-FF34-1BEE-5B15B218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C66CE0-F15D-923D-F011-3050190F4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73" y="2405331"/>
            <a:ext cx="4064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2E1ED3-5BD6-98FC-82C1-2376BCFA2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796" y="2601745"/>
            <a:ext cx="4203122" cy="30338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1151-8C21-8089-19F8-C9DB95895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External field impact in cooling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A2E5D-C333-FAB3-C952-7864E1B6D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06EB36-1455-D838-3032-BE3FF7AEF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86" y="1738029"/>
            <a:ext cx="2972670" cy="232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BB4B2C-05F6-15AD-7B41-8576B7486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0" y="4134774"/>
            <a:ext cx="3163811" cy="24097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CA36245-5EF6-F331-7CEE-85310A4903F1}"/>
              </a:ext>
            </a:extLst>
          </p:cNvPr>
          <p:cNvSpPr/>
          <p:nvPr/>
        </p:nvSpPr>
        <p:spPr>
          <a:xfrm>
            <a:off x="748145" y="4374573"/>
            <a:ext cx="1381992" cy="187506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5BE056-A8AE-28EB-D71D-6A5C4F06A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856" y="1363689"/>
            <a:ext cx="3686295" cy="2627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3A1B98-3D93-6F1F-CF8C-225CD336B8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31" t="3879" r="9760" b="52758"/>
          <a:stretch/>
        </p:blipFill>
        <p:spPr>
          <a:xfrm>
            <a:off x="6758483" y="2357194"/>
            <a:ext cx="2164492" cy="1071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7D3A9B-6C02-29F7-55AB-A75C9EB2AD10}"/>
              </a:ext>
            </a:extLst>
          </p:cNvPr>
          <p:cNvSpPr txBox="1"/>
          <p:nvPr/>
        </p:nvSpPr>
        <p:spPr>
          <a:xfrm>
            <a:off x="4104757" y="4134774"/>
            <a:ext cx="49070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External field in the cooling section will cause e beam to travel longer path in FODO cell.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Tracking shows the external field shall be reduced down to 0.05 G (53m).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2</a:t>
            </a:r>
            <a:r>
              <a:rPr lang="en-US" baseline="30000" dirty="0">
                <a:latin typeface="+mj-lt"/>
              </a:rPr>
              <a:t>nd</a:t>
            </a:r>
            <a:r>
              <a:rPr lang="en-US" dirty="0">
                <a:latin typeface="+mj-lt"/>
              </a:rPr>
              <a:t> order optics will cause </a:t>
            </a:r>
            <a:r>
              <a:rPr lang="en-US" dirty="0" err="1">
                <a:latin typeface="+mj-lt"/>
              </a:rPr>
              <a:t>microbunch</a:t>
            </a:r>
            <a:r>
              <a:rPr lang="en-US" dirty="0">
                <a:latin typeface="+mj-lt"/>
              </a:rPr>
              <a:t> curvature.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Use of Panofsky quads and high-mu films can reduce external field.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39A43A-D429-5BFA-FC06-90432F90AD19}"/>
              </a:ext>
            </a:extLst>
          </p:cNvPr>
          <p:cNvSpPr txBox="1"/>
          <p:nvPr/>
        </p:nvSpPr>
        <p:spPr>
          <a:xfrm>
            <a:off x="1331718" y="5155005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0.05 G. 53 m</a:t>
            </a:r>
          </a:p>
        </p:txBody>
      </p:sp>
    </p:spTree>
    <p:extLst>
      <p:ext uri="{BB962C8B-B14F-4D97-AF65-F5344CB8AC3E}">
        <p14:creationId xmlns:p14="http://schemas.microsoft.com/office/powerpoint/2010/main" val="2040815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2BF44-3EFF-7EBF-54C9-E103A3A5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noise for hybrid ERL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AE6CC-1304-661B-9677-38CCA8FD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1D3BB7-618A-DAF9-2A06-C6013FB7ED2A}"/>
              </a:ext>
            </a:extLst>
          </p:cNvPr>
          <p:cNvSpPr txBox="1"/>
          <p:nvPr/>
        </p:nvSpPr>
        <p:spPr>
          <a:xfrm>
            <a:off x="4859914" y="1585744"/>
            <a:ext cx="42410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Relative Current Fluctuation (I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d</a:t>
            </a:r>
            <a:r>
              <a:rPr lang="en-US" sz="2100" dirty="0">
                <a:latin typeface="Franklin Gothic Medium" panose="020B0603020102020204" pitchFamily="34" charset="0"/>
              </a:rPr>
              <a:t>-I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f</a:t>
            </a:r>
            <a:r>
              <a:rPr lang="en-US" sz="2100" dirty="0">
                <a:latin typeface="Franklin Gothic Medium" panose="020B0603020102020204" pitchFamily="34" charset="0"/>
              </a:rPr>
              <a:t>)/I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f</a:t>
            </a:r>
            <a:endParaRPr lang="en-US" sz="2100" dirty="0">
              <a:latin typeface="Franklin Gothic Medium" panose="020B06030201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1BA56B-A06A-489B-476E-A2C45177D82F}"/>
              </a:ext>
            </a:extLst>
          </p:cNvPr>
          <p:cNvSpPr txBox="1"/>
          <p:nvPr/>
        </p:nvSpPr>
        <p:spPr>
          <a:xfrm>
            <a:off x="-133122" y="1465637"/>
            <a:ext cx="50091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Final Current Profile with Finer Grid Points</a:t>
            </a:r>
          </a:p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(Simulation Data vs. Polynomial Fitting)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D3499-77B5-3E42-34D8-15AA6F2EF22E}"/>
              </a:ext>
            </a:extLst>
          </p:cNvPr>
          <p:cNvSpPr txBox="1"/>
          <p:nvPr/>
        </p:nvSpPr>
        <p:spPr>
          <a:xfrm>
            <a:off x="1449631" y="5484816"/>
            <a:ext cx="567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Relative current modulation with a wavelength ~250um.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8FE6DE-CE72-5585-4EFB-907EBA351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12635"/>
            <a:ext cx="4548020" cy="3240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138C02-B274-1EEC-5114-159E249C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163" y="2173578"/>
            <a:ext cx="4502536" cy="329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94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8DA77-4AE8-778B-723C-0B737F545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F2A2C-0B0E-CA0D-C2BD-F59CC9BBFD1D}"/>
              </a:ext>
            </a:extLst>
          </p:cNvPr>
          <p:cNvSpPr txBox="1"/>
          <p:nvPr/>
        </p:nvSpPr>
        <p:spPr>
          <a:xfrm>
            <a:off x="4643923" y="912490"/>
            <a:ext cx="4495141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Relative Current Fluctuation (I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d</a:t>
            </a:r>
            <a:r>
              <a:rPr lang="en-US" sz="2100" dirty="0">
                <a:latin typeface="Franklin Gothic Medium" panose="020B0603020102020204" pitchFamily="34" charset="0"/>
              </a:rPr>
              <a:t>-I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f</a:t>
            </a:r>
            <a:r>
              <a:rPr lang="en-US" sz="2100" dirty="0">
                <a:latin typeface="Franklin Gothic Medium" panose="020B0603020102020204" pitchFamily="34" charset="0"/>
              </a:rPr>
              <a:t>)/I</a:t>
            </a:r>
            <a:r>
              <a:rPr lang="en-US" sz="2100" baseline="-25000" dirty="0">
                <a:latin typeface="Franklin Gothic Medium" panose="020B0603020102020204" pitchFamily="34" charset="0"/>
              </a:rPr>
              <a:t>f </a:t>
            </a:r>
          </a:p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from Simulation and from Sampling+</a:t>
            </a:r>
          </a:p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Deposition of the Fitting Current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655FE7-8668-584A-32FF-97CF61721DCE}"/>
              </a:ext>
            </a:extLst>
          </p:cNvPr>
          <p:cNvSpPr txBox="1"/>
          <p:nvPr/>
        </p:nvSpPr>
        <p:spPr>
          <a:xfrm>
            <a:off x="-48849" y="1205495"/>
            <a:ext cx="473501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Zoom-in Current Profile</a:t>
            </a:r>
          </a:p>
          <a:p>
            <a:pPr algn="ctr"/>
            <a:r>
              <a:rPr lang="en-US" sz="2100" dirty="0">
                <a:latin typeface="Franklin Gothic Medium" panose="020B0603020102020204" pitchFamily="34" charset="0"/>
              </a:rPr>
              <a:t>(Simulation Data vs. Polynomial Fitting)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EB7CF-FF07-64C0-A5B7-416360650C68}"/>
              </a:ext>
            </a:extLst>
          </p:cNvPr>
          <p:cNvSpPr txBox="1"/>
          <p:nvPr/>
        </p:nvSpPr>
        <p:spPr>
          <a:xfrm>
            <a:off x="485440" y="5342468"/>
            <a:ext cx="6398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Relative current fluctuation after removing modulation is about </a:t>
            </a:r>
          </a:p>
          <a:p>
            <a:r>
              <a:rPr lang="en-US" dirty="0"/>
              <a:t>     the same level as the directly sampled shot noise.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8AE70-AF7E-6FD6-CFE7-04DAADD5C0D5}"/>
              </a:ext>
            </a:extLst>
          </p:cNvPr>
          <p:cNvSpPr txBox="1"/>
          <p:nvPr/>
        </p:nvSpPr>
        <p:spPr>
          <a:xfrm>
            <a:off x="6794695" y="5446989"/>
            <a:ext cx="2266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RMS </a:t>
            </a:r>
            <a:r>
              <a:rPr lang="en-US" sz="1350" dirty="0" err="1"/>
              <a:t>Fluc_simulation</a:t>
            </a:r>
            <a:r>
              <a:rPr lang="en-US" sz="1350" dirty="0"/>
              <a:t> ~ 1.1e-3</a:t>
            </a:r>
          </a:p>
          <a:p>
            <a:r>
              <a:rPr lang="en-US" sz="1350" dirty="0"/>
              <a:t>RMS </a:t>
            </a:r>
            <a:r>
              <a:rPr lang="en-US" sz="1350" dirty="0" err="1"/>
              <a:t>Fluc_analytical</a:t>
            </a:r>
            <a:r>
              <a:rPr lang="en-US" sz="1350" dirty="0"/>
              <a:t> ~ 1.0e-3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61127-CAA5-D85A-3AE7-8A6F18E7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70" y="2288227"/>
            <a:ext cx="3849574" cy="2912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42DEDA-AB1B-B44F-643E-7FB2604D0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358" y="2223728"/>
            <a:ext cx="3609819" cy="2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5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9602C-FD70-784A-90CC-BA3BDBF8D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93731"/>
            <a:ext cx="7886700" cy="994172"/>
          </a:xfrm>
        </p:spPr>
        <p:txBody>
          <a:bodyPr/>
          <a:lstStyle/>
          <a:p>
            <a:r>
              <a:rPr lang="en-US"/>
              <a:t>275 GeV case (150 MeV) , 1</a:t>
            </a:r>
            <a:r>
              <a:rPr lang="en-US" baseline="30000"/>
              <a:t>st</a:t>
            </a:r>
            <a:r>
              <a:rPr lang="en-US"/>
              <a:t> path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E50B7-5AD9-B049-B427-685C1F3E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756" y="3429000"/>
            <a:ext cx="1941452" cy="1202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7A74D6-FD98-9C40-B2DA-CB0689BA4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59" y="3437908"/>
            <a:ext cx="1876579" cy="1193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70EA9-3F25-8F4A-B9F8-A7D36235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18" y="3428999"/>
            <a:ext cx="2046693" cy="12507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0EC723-2469-4640-B378-59805EB41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921" y="3437908"/>
            <a:ext cx="1909940" cy="11937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159C26-119D-1C44-89EF-CADE0B062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8" y="4819464"/>
            <a:ext cx="1909940" cy="1193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B2E61D-2F0A-8447-A50F-D460DF5FD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757" y="4794610"/>
            <a:ext cx="1955902" cy="1206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66AC77-B168-664A-93E8-1306991C8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1054" y="4772878"/>
            <a:ext cx="1955903" cy="1227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796EB2-0B4D-3648-A0BD-0B911F2D6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716" y="4772877"/>
            <a:ext cx="1991146" cy="12278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DBB707-6F2E-9949-90D4-820882C3B266}"/>
              </a:ext>
            </a:extLst>
          </p:cNvPr>
          <p:cNvSpPr txBox="1"/>
          <p:nvPr/>
        </p:nvSpPr>
        <p:spPr>
          <a:xfrm>
            <a:off x="923882" y="4145238"/>
            <a:ext cx="476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Gun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73A7B9-1855-7F4A-AEF3-4DA23CE519C3}"/>
              </a:ext>
            </a:extLst>
          </p:cNvPr>
          <p:cNvSpPr txBox="1"/>
          <p:nvPr/>
        </p:nvSpPr>
        <p:spPr>
          <a:xfrm>
            <a:off x="2695407" y="4145238"/>
            <a:ext cx="10325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Injector 197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6F0C33-2FE3-1D4A-98E9-0909B5E82893}"/>
              </a:ext>
            </a:extLst>
          </p:cNvPr>
          <p:cNvSpPr txBox="1"/>
          <p:nvPr/>
        </p:nvSpPr>
        <p:spPr>
          <a:xfrm>
            <a:off x="4964024" y="4145238"/>
            <a:ext cx="10251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Injector exit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354C3-A728-044D-A80F-755BD886338A}"/>
              </a:ext>
            </a:extLst>
          </p:cNvPr>
          <p:cNvSpPr txBox="1"/>
          <p:nvPr/>
        </p:nvSpPr>
        <p:spPr>
          <a:xfrm>
            <a:off x="7346035" y="4133502"/>
            <a:ext cx="893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chicane 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2758C6-F8B5-724F-B5E7-3152FD0FDC3E}"/>
              </a:ext>
            </a:extLst>
          </p:cNvPr>
          <p:cNvSpPr txBox="1"/>
          <p:nvPr/>
        </p:nvSpPr>
        <p:spPr>
          <a:xfrm>
            <a:off x="817138" y="5539714"/>
            <a:ext cx="1002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chicane out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68EDB3-AFC7-3C40-B8C0-577AABFA78CF}"/>
              </a:ext>
            </a:extLst>
          </p:cNvPr>
          <p:cNvSpPr txBox="1"/>
          <p:nvPr/>
        </p:nvSpPr>
        <p:spPr>
          <a:xfrm>
            <a:off x="2846650" y="5540451"/>
            <a:ext cx="7280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591 out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CF9432-1A41-2843-9307-C354410BD98C}"/>
              </a:ext>
            </a:extLst>
          </p:cNvPr>
          <p:cNvSpPr txBox="1"/>
          <p:nvPr/>
        </p:nvSpPr>
        <p:spPr>
          <a:xfrm>
            <a:off x="4964024" y="4861449"/>
            <a:ext cx="8162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1773 out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539B46-C827-DB46-A147-9C481C0A684D}"/>
              </a:ext>
            </a:extLst>
          </p:cNvPr>
          <p:cNvSpPr txBox="1"/>
          <p:nvPr/>
        </p:nvSpPr>
        <p:spPr>
          <a:xfrm>
            <a:off x="7236308" y="5477352"/>
            <a:ext cx="9765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2</a:t>
            </a:r>
            <a:r>
              <a:rPr lang="en-US" sz="1350" baseline="30000"/>
              <a:t>nd</a:t>
            </a:r>
            <a:r>
              <a:rPr lang="en-US" sz="1350"/>
              <a:t> 591 out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1B2B7E3-6E19-3DB5-22B2-89B9DAECAE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97" y="1802675"/>
            <a:ext cx="8709270" cy="14367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E2360E1-3861-1945-AFC3-6952C09630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9756" y="2881167"/>
            <a:ext cx="300038" cy="3562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2E3CC4-CB88-6234-8060-801773C18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CC1568-3CE2-D39B-1CE2-F69EA8516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093" y="1823995"/>
            <a:ext cx="3177497" cy="41060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162165-991F-B646-99C8-10C456663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A14AAB-3A76-8043-B62A-96F56DE28DEC}"/>
              </a:ext>
            </a:extLst>
          </p:cNvPr>
          <p:cNvSpPr/>
          <p:nvPr/>
        </p:nvSpPr>
        <p:spPr>
          <a:xfrm>
            <a:off x="5204925" y="1311819"/>
            <a:ext cx="2941832" cy="507831"/>
          </a:xfrm>
          <a:prstGeom prst="rect">
            <a:avLst/>
          </a:prstGeom>
          <a:solidFill>
            <a:srgbClr val="C1C6DA"/>
          </a:solidFill>
        </p:spPr>
        <p:txBody>
          <a:bodyPr wrap="none">
            <a:spAutoFit/>
          </a:bodyPr>
          <a:lstStyle/>
          <a:p>
            <a:pPr algn="ctr"/>
            <a:r>
              <a:rPr lang="en-US" sz="1350" dirty="0" err="1">
                <a:solidFill>
                  <a:srgbClr val="000000"/>
                </a:solidFill>
                <a:latin typeface="Avenir Light" panose="020B0402020203020204" pitchFamily="34" charset="77"/>
              </a:rPr>
              <a:t>E</a:t>
            </a:r>
            <a:r>
              <a:rPr lang="en-US" sz="1350" baseline="-25000" dirty="0" err="1">
                <a:solidFill>
                  <a:srgbClr val="000000"/>
                </a:solidFill>
                <a:latin typeface="Avenir Light" panose="020B0402020203020204" pitchFamily="34" charset="77"/>
              </a:rPr>
              <a:t>cm</a:t>
            </a:r>
            <a:r>
              <a:rPr lang="en-US" sz="1350" dirty="0">
                <a:solidFill>
                  <a:srgbClr val="000000"/>
                </a:solidFill>
                <a:latin typeface="Avenir Light" panose="020B0402020203020204" pitchFamily="34" charset="77"/>
              </a:rPr>
              <a:t> = 20 GeV -141 GeV</a:t>
            </a:r>
          </a:p>
          <a:p>
            <a:pPr algn="ctr"/>
            <a:r>
              <a:rPr lang="en-US" sz="1350" dirty="0">
                <a:solidFill>
                  <a:srgbClr val="000000"/>
                </a:solidFill>
                <a:latin typeface="Avenir Light" panose="020B0402020203020204" pitchFamily="34" charset="77"/>
              </a:rPr>
              <a:t>High luminosity goal: </a:t>
            </a:r>
            <a:r>
              <a:rPr lang="en-US" sz="1350" dirty="0">
                <a:solidFill>
                  <a:srgbClr val="FB0007"/>
                </a:solidFill>
                <a:latin typeface="Avenir Light" panose="020B0402020203020204" pitchFamily="34" charset="77"/>
              </a:rPr>
              <a:t>L = 10</a:t>
            </a:r>
            <a:r>
              <a:rPr lang="en-US" sz="1350" baseline="30000" dirty="0">
                <a:solidFill>
                  <a:srgbClr val="FB0007"/>
                </a:solidFill>
                <a:latin typeface="Avenir Light" panose="020B0402020203020204" pitchFamily="34" charset="77"/>
              </a:rPr>
              <a:t>34</a:t>
            </a:r>
            <a:r>
              <a:rPr lang="en-US" sz="1350" dirty="0">
                <a:solidFill>
                  <a:srgbClr val="FB0007"/>
                </a:solidFill>
                <a:latin typeface="Avenir Light" panose="020B0402020203020204" pitchFamily="34" charset="77"/>
              </a:rPr>
              <a:t>cm</a:t>
            </a:r>
            <a:r>
              <a:rPr lang="en-US" sz="1350" baseline="30000" dirty="0">
                <a:solidFill>
                  <a:srgbClr val="FB0007"/>
                </a:solidFill>
                <a:latin typeface="Avenir Light" panose="020B0402020203020204" pitchFamily="34" charset="77"/>
              </a:rPr>
              <a:t>-2</a:t>
            </a:r>
            <a:r>
              <a:rPr lang="en-US" sz="1350" dirty="0">
                <a:solidFill>
                  <a:srgbClr val="FB0007"/>
                </a:solidFill>
                <a:latin typeface="Avenir Light" panose="020B0402020203020204" pitchFamily="34" charset="77"/>
              </a:rPr>
              <a:t>s</a:t>
            </a:r>
            <a:r>
              <a:rPr lang="en-US" sz="1350" baseline="30000" dirty="0">
                <a:solidFill>
                  <a:srgbClr val="FB0007"/>
                </a:solidFill>
                <a:latin typeface="Avenir Light" panose="020B0402020203020204" pitchFamily="34" charset="77"/>
              </a:rPr>
              <a:t>-1</a:t>
            </a:r>
            <a:endParaRPr lang="en-US" sz="1350" baseline="30000" dirty="0">
              <a:solidFill>
                <a:srgbClr val="000000"/>
              </a:solidFill>
              <a:latin typeface="Avenir Light" panose="020B0402020203020204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717A6A-21B4-6F4C-B688-41EC05EB527C}"/>
              </a:ext>
            </a:extLst>
          </p:cNvPr>
          <p:cNvSpPr/>
          <p:nvPr/>
        </p:nvSpPr>
        <p:spPr>
          <a:xfrm>
            <a:off x="482859" y="2069591"/>
            <a:ext cx="44820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solidFill>
                  <a:srgbClr val="000000"/>
                </a:solidFill>
                <a:latin typeface="+mj-lt"/>
              </a:rPr>
              <a:t>Electron Ion collider design based on existing RHIC.​</a:t>
            </a:r>
          </a:p>
          <a:p>
            <a:pPr fontAlgn="base"/>
            <a:r>
              <a:rPr lang="en-US" sz="1400" dirty="0">
                <a:solidFill>
                  <a:srgbClr val="000000"/>
                </a:solidFill>
                <a:latin typeface="+mj-lt"/>
              </a:rPr>
              <a:t>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Hadron storage ring 40-275 GeV </a:t>
            </a:r>
            <a:r>
              <a:rPr lang="en-US" sz="1400" dirty="0">
                <a:solidFill>
                  <a:srgbClr val="70AD47"/>
                </a:solidFill>
                <a:latin typeface="+mj-lt"/>
              </a:rPr>
              <a:t> (existing)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 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RHIC Yellow(Blue) Ring​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Many bunches, 1160 @ 1A beam current 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Bright beam emittance 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Strong hadron cooling (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)  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Electron storage ring (2.5–18 GeV, 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)​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Many bunches, 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Large beam current (2.5 A)  10 MW S.R. power​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+mj-lt"/>
              </a:rPr>
              <a:t>s.c.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 RF cavities​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Electron rapid cycling synchrotron (</a:t>
            </a:r>
            <a:r>
              <a:rPr lang="en-US" sz="1400" dirty="0">
                <a:solidFill>
                  <a:srgbClr val="FF0000"/>
                </a:solidFill>
                <a:latin typeface="+mj-lt"/>
              </a:rPr>
              <a:t>new</a:t>
            </a:r>
            <a:r>
              <a:rPr lang="en-US" sz="1400" dirty="0">
                <a:solidFill>
                  <a:srgbClr val="000000"/>
                </a:solidFill>
                <a:latin typeface="+mj-lt"/>
              </a:rPr>
              <a:t>)​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 High charge polarized pre-injector​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Spin transparent due to high periodicity​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5955BE5-FC80-1940-ADEB-28BAD770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514" y="4243209"/>
            <a:ext cx="2064668" cy="109384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AB08876-0872-CA42-A28C-873638D37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6"/>
            <a:ext cx="7886700" cy="994172"/>
          </a:xfrm>
        </p:spPr>
        <p:txBody>
          <a:bodyPr/>
          <a:lstStyle/>
          <a:p>
            <a:r>
              <a:rPr lang="en-US" altLang="zh-CN" dirty="0"/>
              <a:t>EIC</a:t>
            </a:r>
            <a:r>
              <a:rPr lang="zh-CN" altLang="en-US" dirty="0"/>
              <a:t> </a:t>
            </a:r>
            <a:r>
              <a:rPr lang="en-US" dirty="0"/>
              <a:t>Accelerators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2F77DE-7BE0-3E72-F31C-312109CBAF24}"/>
              </a:ext>
            </a:extLst>
          </p:cNvPr>
          <p:cNvSpPr/>
          <p:nvPr/>
        </p:nvSpPr>
        <p:spPr>
          <a:xfrm>
            <a:off x="879410" y="3399136"/>
            <a:ext cx="2271614" cy="2247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9F58A4-002E-AE76-1633-E22063B6181A}"/>
              </a:ext>
            </a:extLst>
          </p:cNvPr>
          <p:cNvSpPr/>
          <p:nvPr/>
        </p:nvSpPr>
        <p:spPr>
          <a:xfrm>
            <a:off x="6954514" y="2614790"/>
            <a:ext cx="616408" cy="814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59BF5A7-3E6E-05AB-FE7A-38BB83BD8AAD}"/>
              </a:ext>
            </a:extLst>
          </p:cNvPr>
          <p:cNvCxnSpPr>
            <a:cxnSpLocks/>
          </p:cNvCxnSpPr>
          <p:nvPr/>
        </p:nvCxnSpPr>
        <p:spPr>
          <a:xfrm flipV="1">
            <a:off x="3173044" y="2693773"/>
            <a:ext cx="3781470" cy="8134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596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6A1625-0A13-7047-9311-2E32DC00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805" y="3547796"/>
            <a:ext cx="2971800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91EC7-3085-614D-863C-9E5FAAA8B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241" y="3546322"/>
            <a:ext cx="2852564" cy="21738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3FB91-1F9D-D747-B7CE-2A8AC461BB44}"/>
              </a:ext>
            </a:extLst>
          </p:cNvPr>
          <p:cNvSpPr txBox="1"/>
          <p:nvPr/>
        </p:nvSpPr>
        <p:spPr>
          <a:xfrm>
            <a:off x="7751968" y="3856983"/>
            <a:ext cx="7847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ex=2.8 u</a:t>
            </a:r>
          </a:p>
          <a:p>
            <a:r>
              <a:rPr lang="en-US" sz="1350" dirty="0" err="1"/>
              <a:t>ey</a:t>
            </a:r>
            <a:r>
              <a:rPr lang="en-US" sz="1350" dirty="0"/>
              <a:t>=3.5 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9ACEE-289E-C34F-B22B-BBA98642366E}"/>
              </a:ext>
            </a:extLst>
          </p:cNvPr>
          <p:cNvSpPr txBox="1"/>
          <p:nvPr/>
        </p:nvSpPr>
        <p:spPr>
          <a:xfrm>
            <a:off x="4758467" y="3892408"/>
            <a:ext cx="58702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7 mm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9FBA6-B133-354A-9B69-98988FF75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" y="3557321"/>
            <a:ext cx="2981325" cy="22574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4E95D1-5E7F-1A45-B544-DE188B707B3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049" y="567957"/>
            <a:ext cx="2796015" cy="209591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69CAE1F-8B40-B245-994E-F219C617BFA5}"/>
              </a:ext>
            </a:extLst>
          </p:cNvPr>
          <p:cNvGrpSpPr/>
          <p:nvPr/>
        </p:nvGrpSpPr>
        <p:grpSpPr>
          <a:xfrm>
            <a:off x="320002" y="2473488"/>
            <a:ext cx="7029703" cy="993638"/>
            <a:chOff x="235136" y="2149947"/>
            <a:chExt cx="7029703" cy="993638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D201A92-FF04-2340-9B6F-8C30C717BD57}"/>
                </a:ext>
              </a:extLst>
            </p:cNvPr>
            <p:cNvCxnSpPr>
              <a:cxnSpLocks/>
              <a:stCxn id="29" idx="1"/>
              <a:endCxn id="30" idx="1"/>
            </p:cNvCxnSpPr>
            <p:nvPr/>
          </p:nvCxnSpPr>
          <p:spPr>
            <a:xfrm>
              <a:off x="3823689" y="2377571"/>
              <a:ext cx="1330285" cy="57259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81D3E15-B496-3548-BEE9-FC1033CCFAB5}"/>
                </a:ext>
              </a:extLst>
            </p:cNvPr>
            <p:cNvGrpSpPr/>
            <p:nvPr/>
          </p:nvGrpSpPr>
          <p:grpSpPr>
            <a:xfrm>
              <a:off x="235136" y="2149947"/>
              <a:ext cx="3462624" cy="686055"/>
              <a:chOff x="2518719" y="3103550"/>
              <a:chExt cx="6155777" cy="1219652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34C0A5D-C423-3548-BB80-A8066C785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12971" y="3447779"/>
                <a:ext cx="5761525" cy="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AED62A43-DCD1-3A45-A3BC-67C7E1E84ECE}"/>
                  </a:ext>
                </a:extLst>
              </p:cNvPr>
              <p:cNvSpPr/>
              <p:nvPr/>
            </p:nvSpPr>
            <p:spPr>
              <a:xfrm>
                <a:off x="2734067" y="3103550"/>
                <a:ext cx="357809" cy="664886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+mj-lt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270A7B4A-4B45-4E41-AC0B-EA633B2179A4}"/>
                  </a:ext>
                </a:extLst>
              </p:cNvPr>
              <p:cNvSpPr/>
              <p:nvPr/>
            </p:nvSpPr>
            <p:spPr>
              <a:xfrm>
                <a:off x="5421330" y="3212175"/>
                <a:ext cx="924339" cy="41521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+mj-lt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EE1AE42-F061-A343-BB20-B53A85B2A245}"/>
                  </a:ext>
                </a:extLst>
              </p:cNvPr>
              <p:cNvSpPr txBox="1"/>
              <p:nvPr/>
            </p:nvSpPr>
            <p:spPr>
              <a:xfrm>
                <a:off x="2518719" y="3881942"/>
                <a:ext cx="861205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>
                    <a:latin typeface="+mj-lt"/>
                  </a:rPr>
                  <a:t>HVDC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BB54751-3695-7C4D-AA8A-62BB20AA464D}"/>
                  </a:ext>
                </a:extLst>
              </p:cNvPr>
              <p:cNvSpPr txBox="1"/>
              <p:nvPr/>
            </p:nvSpPr>
            <p:spPr>
              <a:xfrm>
                <a:off x="3245199" y="3754031"/>
                <a:ext cx="1978320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>
                    <a:latin typeface="+mj-lt"/>
                  </a:rPr>
                  <a:t>197 MHz buncher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94C20AE-E6BD-234E-B98C-A3EFD86C5595}"/>
                  </a:ext>
                </a:extLst>
              </p:cNvPr>
              <p:cNvSpPr txBox="1"/>
              <p:nvPr/>
            </p:nvSpPr>
            <p:spPr>
              <a:xfrm>
                <a:off x="5280810" y="3741076"/>
                <a:ext cx="1542302" cy="441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>
                    <a:latin typeface="+mj-lt"/>
                  </a:rPr>
                  <a:t>591 MHz SRF</a:t>
                </a:r>
              </a:p>
            </p:txBody>
          </p:sp>
        </p:grp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A745E799-A3B4-1D46-8E34-A02CC69E60A7}"/>
                </a:ext>
              </a:extLst>
            </p:cNvPr>
            <p:cNvSpPr/>
            <p:nvPr/>
          </p:nvSpPr>
          <p:spPr>
            <a:xfrm rot="11598052">
              <a:off x="3615276" y="2209885"/>
              <a:ext cx="240957" cy="293796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994E2A3B-838A-4A4F-8736-AEBC0A04B770}"/>
                </a:ext>
              </a:extLst>
            </p:cNvPr>
            <p:cNvSpPr/>
            <p:nvPr/>
          </p:nvSpPr>
          <p:spPr>
            <a:xfrm rot="1085737">
              <a:off x="5119385" y="2831331"/>
              <a:ext cx="240957" cy="293796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07EBE8C-1951-874F-A39A-D2860847CEDD}"/>
                </a:ext>
              </a:extLst>
            </p:cNvPr>
            <p:cNvCxnSpPr>
              <a:cxnSpLocks/>
            </p:cNvCxnSpPr>
            <p:nvPr/>
          </p:nvCxnSpPr>
          <p:spPr>
            <a:xfrm>
              <a:off x="5325753" y="3026807"/>
              <a:ext cx="16527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CDE776B9-E2E6-2540-8D57-4A2556C56A04}"/>
                </a:ext>
              </a:extLst>
            </p:cNvPr>
            <p:cNvSpPr/>
            <p:nvPr/>
          </p:nvSpPr>
          <p:spPr>
            <a:xfrm>
              <a:off x="5844755" y="2910029"/>
              <a:ext cx="1420084" cy="23355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9B838C6-82A2-9A4A-9538-C8A9A87CB16A}"/>
                </a:ext>
              </a:extLst>
            </p:cNvPr>
            <p:cNvSpPr/>
            <p:nvPr/>
          </p:nvSpPr>
          <p:spPr>
            <a:xfrm>
              <a:off x="2889549" y="2220167"/>
              <a:ext cx="154616" cy="229221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3709E3-13D4-2A46-981F-FE4B1A30AAE4}"/>
                </a:ext>
              </a:extLst>
            </p:cNvPr>
            <p:cNvSpPr txBox="1"/>
            <p:nvPr/>
          </p:nvSpPr>
          <p:spPr>
            <a:xfrm>
              <a:off x="2634871" y="2504844"/>
              <a:ext cx="716863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latin typeface="+mj-lt"/>
                </a:rPr>
                <a:t>1773 MHz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5EACC25A-E1BB-DF43-9FAC-3DA2F1DD8B10}"/>
                </a:ext>
              </a:extLst>
            </p:cNvPr>
            <p:cNvSpPr/>
            <p:nvPr/>
          </p:nvSpPr>
          <p:spPr>
            <a:xfrm>
              <a:off x="916161" y="2220167"/>
              <a:ext cx="519941" cy="23355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sp>
          <p:nvSpPr>
            <p:cNvPr id="2" name="Left Arrow 1">
              <a:extLst>
                <a:ext uri="{FF2B5EF4-FFF2-40B4-BE49-F238E27FC236}">
                  <a16:creationId xmlns:a16="http://schemas.microsoft.com/office/drawing/2014/main" id="{256B53E0-7BC7-3E4F-A7E8-96F729A0C9F5}"/>
                </a:ext>
              </a:extLst>
            </p:cNvPr>
            <p:cNvSpPr/>
            <p:nvPr/>
          </p:nvSpPr>
          <p:spPr>
            <a:xfrm rot="20132894">
              <a:off x="4763889" y="2153457"/>
              <a:ext cx="1580116" cy="324783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BECC955-2550-6444-BB70-9A3B57235834}"/>
              </a:ext>
            </a:extLst>
          </p:cNvPr>
          <p:cNvSpPr txBox="1"/>
          <p:nvPr/>
        </p:nvSpPr>
        <p:spPr>
          <a:xfrm>
            <a:off x="728647" y="1232866"/>
            <a:ext cx="4274632" cy="1077218"/>
          </a:xfrm>
          <a:prstGeom prst="rect">
            <a:avLst/>
          </a:prstGeom>
          <a:solidFill>
            <a:srgbClr val="CFD6EA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HVDC gun with multi-alkali photocathode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</a:rPr>
              <a:t>Ballistic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compression</a:t>
            </a:r>
            <a:endParaRPr lang="en-US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Injector(</a:t>
            </a:r>
            <a:r>
              <a:rPr lang="en-US" sz="1600" dirty="0" err="1">
                <a:latin typeface="+mj-lt"/>
              </a:rPr>
              <a:t>buncher+booster</a:t>
            </a:r>
            <a:r>
              <a:rPr lang="en-US" sz="1600" dirty="0">
                <a:latin typeface="+mj-lt"/>
              </a:rPr>
              <a:t>) energy 5.6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Dual solenoids dogleg merger( three energies)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61D49022-8D51-D048-BC2D-AF05ACA0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26628"/>
            <a:ext cx="7886700" cy="963443"/>
          </a:xfrm>
        </p:spPr>
        <p:txBody>
          <a:bodyPr/>
          <a:lstStyle/>
          <a:p>
            <a:r>
              <a:rPr lang="en-US" dirty="0"/>
              <a:t>Injector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410E1-524C-EF41-A33E-B28E16E5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62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A3F2F2-1333-B647-B08D-20649C50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4979"/>
            <a:ext cx="9144000" cy="1403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DF91F-CC9E-8A49-8A26-E0A9FBF9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64" y="130869"/>
            <a:ext cx="8880022" cy="1325563"/>
          </a:xfrm>
        </p:spPr>
        <p:txBody>
          <a:bodyPr/>
          <a:lstStyle/>
          <a:p>
            <a:r>
              <a:rPr lang="en-US" dirty="0"/>
              <a:t>e-beam quality before entering  cooling section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E9DC45D-3E47-F44E-9EE4-64AC5A2A480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5" y="2675561"/>
            <a:ext cx="2919946" cy="16699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945A00-8733-764F-90E3-AE8E11E9FD37}"/>
              </a:ext>
            </a:extLst>
          </p:cNvPr>
          <p:cNvSpPr txBox="1"/>
          <p:nvPr/>
        </p:nvSpPr>
        <p:spPr>
          <a:xfrm>
            <a:off x="5891316" y="3420253"/>
            <a:ext cx="14189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Rms </a:t>
            </a:r>
            <a:r>
              <a:rPr lang="en-US" sz="1350" dirty="0" err="1"/>
              <a:t>dp</a:t>
            </a:r>
            <a:r>
              <a:rPr lang="en-US" sz="1350" dirty="0"/>
              <a:t>/p=1.1e-4</a:t>
            </a:r>
          </a:p>
          <a:p>
            <a:r>
              <a:rPr lang="en-US" sz="1350" dirty="0"/>
              <a:t>Slice </a:t>
            </a:r>
            <a:r>
              <a:rPr lang="en-US" sz="1350" dirty="0" err="1"/>
              <a:t>dp</a:t>
            </a:r>
            <a:r>
              <a:rPr lang="en-US" sz="1350" dirty="0"/>
              <a:t>/p=5.3e-5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AD5D520-27E4-5548-8FB3-513E507386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84" y="4426683"/>
            <a:ext cx="3766691" cy="7098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40E7E-5F8D-254A-BA99-9EA95E45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C1A7E-2CD1-724B-94A5-79E93D3B9A62}"/>
              </a:ext>
            </a:extLst>
          </p:cNvPr>
          <p:cNvSpPr txBox="1"/>
          <p:nvPr/>
        </p:nvSpPr>
        <p:spPr>
          <a:xfrm>
            <a:off x="870117" y="5464092"/>
            <a:ext cx="7081744" cy="584775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+mj-lt"/>
              </a:rPr>
              <a:t>Injector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and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 err="1">
                <a:latin typeface="+mj-lt"/>
              </a:rPr>
              <a:t>Linac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up to cooling section are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simulated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by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advanced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3D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space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charge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code GPT 3.4.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98485A8-880B-E648-8888-20C146804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78654"/>
              </p:ext>
            </p:extLst>
          </p:nvPr>
        </p:nvGraphicFramePr>
        <p:xfrm>
          <a:off x="191506" y="2724159"/>
          <a:ext cx="3648270" cy="243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0688">
                  <a:extLst>
                    <a:ext uri="{9D8B030D-6E8A-4147-A177-3AD203B41FA5}">
                      <a16:colId xmlns:a16="http://schemas.microsoft.com/office/drawing/2014/main" val="2413524042"/>
                    </a:ext>
                  </a:extLst>
                </a:gridCol>
                <a:gridCol w="1617582">
                  <a:extLst>
                    <a:ext uri="{9D8B030D-6E8A-4147-A177-3AD203B41FA5}">
                      <a16:colId xmlns:a16="http://schemas.microsoft.com/office/drawing/2014/main" val="754816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parameter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141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Bunch charge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1 </a:t>
                      </a:r>
                      <a:r>
                        <a:rPr lang="en-US" sz="1600" b="0" i="0" dirty="0" err="1">
                          <a:latin typeface="+mj-lt"/>
                        </a:rPr>
                        <a:t>nC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79425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Peak</a:t>
                      </a:r>
                      <a:r>
                        <a:rPr lang="zh-CN" alt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current</a:t>
                      </a:r>
                      <a:r>
                        <a:rPr lang="zh-CN" alt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sz="1600" b="0" i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8.5-34</a:t>
                      </a:r>
                      <a:r>
                        <a:rPr lang="zh-CN" altLang="en-US" sz="1600" b="0" i="0" dirty="0">
                          <a:latin typeface="+mj-lt"/>
                        </a:rPr>
                        <a:t> </a:t>
                      </a:r>
                      <a:r>
                        <a:rPr lang="en-US" altLang="zh-CN" sz="1600" b="0" i="0" dirty="0">
                          <a:latin typeface="+mj-lt"/>
                        </a:rPr>
                        <a:t>A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03703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Bunch length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14-3.4</a:t>
                      </a:r>
                      <a:r>
                        <a:rPr lang="en-US" sz="1600" b="0" i="0" dirty="0">
                          <a:latin typeface="+mj-lt"/>
                        </a:rPr>
                        <a:t>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07987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Normalized emittance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3 mm-</a:t>
                      </a:r>
                      <a:r>
                        <a:rPr lang="en-US" sz="1600" b="0" i="0" dirty="0" err="1">
                          <a:latin typeface="+mj-lt"/>
                        </a:rPr>
                        <a:t>mrad</a:t>
                      </a:r>
                      <a:endParaRPr lang="en-US" sz="16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1538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Energy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+mj-lt"/>
                        </a:rPr>
                        <a:t>150 MeV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08466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</a:t>
                      </a:r>
                      <a:r>
                        <a:rPr lang="en-US" sz="1600" b="0" i="0" dirty="0" err="1">
                          <a:solidFill>
                            <a:schemeClr val="bg1"/>
                          </a:solidFill>
                          <a:latin typeface="+mj-lt"/>
                        </a:rPr>
                        <a:t>dp</a:t>
                      </a:r>
                      <a:r>
                        <a:rPr lang="en-US" sz="1600" b="0" i="0" dirty="0">
                          <a:solidFill>
                            <a:schemeClr val="bg1"/>
                          </a:solidFill>
                          <a:latin typeface="+mj-lt"/>
                        </a:rPr>
                        <a:t>/p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dirty="0">
                          <a:latin typeface="+mj-lt"/>
                        </a:rPr>
                        <a:t>&lt;1</a:t>
                      </a:r>
                      <a:r>
                        <a:rPr lang="zh-CN" altLang="en-US" sz="1600" b="0" i="0" dirty="0">
                          <a:latin typeface="+mj-lt"/>
                        </a:rPr>
                        <a:t> </a:t>
                      </a:r>
                      <a:r>
                        <a:rPr lang="en-US" sz="1600" b="0" i="0" dirty="0">
                          <a:latin typeface="+mj-lt"/>
                        </a:rPr>
                        <a:t>e-4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8473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23735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FE36A-3A04-A298-C9F5-35A79E69F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recovery lattice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B7708-CCB9-1782-D9E0-846F5B745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+mj-lt"/>
              </a:rPr>
              <a:t>32</a:t>
            </a:fld>
            <a:endParaRPr lang="en-US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54A297-11A5-65E8-B5E1-81D5B56F6472}"/>
              </a:ext>
            </a:extLst>
          </p:cNvPr>
          <p:cNvGrpSpPr/>
          <p:nvPr/>
        </p:nvGrpSpPr>
        <p:grpSpPr>
          <a:xfrm>
            <a:off x="1143000" y="1471766"/>
            <a:ext cx="6858000" cy="3376196"/>
            <a:chOff x="1143000" y="1377184"/>
            <a:chExt cx="6858000" cy="337619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1AB7B8E-B5BD-25AC-103C-C70ED36423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787533"/>
              <a:ext cx="6858000" cy="2965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4119858-2011-D02B-5E9B-B5AE957AC45E}"/>
                </a:ext>
              </a:extLst>
            </p:cNvPr>
            <p:cNvCxnSpPr/>
            <p:nvPr/>
          </p:nvCxnSpPr>
          <p:spPr>
            <a:xfrm>
              <a:off x="1614489" y="1520833"/>
              <a:ext cx="26687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CEC5752-9150-9457-FD54-A3F1BF2F6714}"/>
                </a:ext>
              </a:extLst>
            </p:cNvPr>
            <p:cNvCxnSpPr/>
            <p:nvPr/>
          </p:nvCxnSpPr>
          <p:spPr>
            <a:xfrm>
              <a:off x="5166812" y="1520833"/>
              <a:ext cx="2668754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BF1C955-D7CA-5023-5C40-7EA3F486BB58}"/>
                </a:ext>
              </a:extLst>
            </p:cNvPr>
            <p:cNvCxnSpPr>
              <a:cxnSpLocks/>
            </p:cNvCxnSpPr>
            <p:nvPr/>
          </p:nvCxnSpPr>
          <p:spPr>
            <a:xfrm>
              <a:off x="4283242" y="1707323"/>
              <a:ext cx="883569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B3F7B07-55B7-F8F6-29B4-17A717D665EA}"/>
                </a:ext>
              </a:extLst>
            </p:cNvPr>
            <p:cNvSpPr txBox="1"/>
            <p:nvPr/>
          </p:nvSpPr>
          <p:spPr>
            <a:xfrm>
              <a:off x="2514601" y="1597345"/>
              <a:ext cx="8098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+mj-lt"/>
                </a:rPr>
                <a:t>591 MHz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1D8954-990C-162D-4DC6-C5A99B3AD9EB}"/>
                </a:ext>
              </a:extLst>
            </p:cNvPr>
            <p:cNvSpPr txBox="1"/>
            <p:nvPr/>
          </p:nvSpPr>
          <p:spPr>
            <a:xfrm>
              <a:off x="6246363" y="1597345"/>
              <a:ext cx="80983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+mj-lt"/>
                </a:rPr>
                <a:t>591 MHz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15FA61C-9DC0-4933-C700-47F4331D231A}"/>
                </a:ext>
              </a:extLst>
            </p:cNvPr>
            <p:cNvSpPr txBox="1"/>
            <p:nvPr/>
          </p:nvSpPr>
          <p:spPr>
            <a:xfrm>
              <a:off x="4345471" y="1377184"/>
              <a:ext cx="898003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+mj-lt"/>
                </a:rPr>
                <a:t>1773 MHz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534CD3C-171C-85F3-01E4-C2F8CA2B1F46}"/>
              </a:ext>
            </a:extLst>
          </p:cNvPr>
          <p:cNvSpPr txBox="1"/>
          <p:nvPr/>
        </p:nvSpPr>
        <p:spPr>
          <a:xfrm>
            <a:off x="884171" y="5047680"/>
            <a:ext cx="7933647" cy="338554"/>
          </a:xfrm>
          <a:prstGeom prst="rect">
            <a:avLst/>
          </a:prstGeom>
          <a:solidFill>
            <a:srgbClr val="CFD6EA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1</a:t>
            </a:r>
            <a:r>
              <a:rPr lang="en-US" sz="1600" baseline="30000" dirty="0">
                <a:latin typeface="+mj-lt"/>
              </a:rPr>
              <a:t>st</a:t>
            </a:r>
            <a:r>
              <a:rPr lang="en-US" sz="1600" dirty="0">
                <a:latin typeface="+mj-lt"/>
              </a:rPr>
              <a:t> and 2</a:t>
            </a:r>
            <a:r>
              <a:rPr lang="en-US" sz="1600" baseline="30000" dirty="0">
                <a:latin typeface="+mj-lt"/>
              </a:rPr>
              <a:t>nd</a:t>
            </a:r>
            <a:r>
              <a:rPr lang="en-US" sz="1600" dirty="0">
                <a:latin typeface="+mj-lt"/>
              </a:rPr>
              <a:t> passes of the electron beam matched transversely in the </a:t>
            </a:r>
            <a:r>
              <a:rPr lang="en-US" sz="1600" dirty="0" err="1">
                <a:latin typeface="+mj-lt"/>
              </a:rPr>
              <a:t>Linac</a:t>
            </a:r>
            <a:r>
              <a:rPr lang="en-US" sz="1600" dirty="0">
                <a:latin typeface="+mj-lt"/>
              </a:rPr>
              <a:t> </a:t>
            </a:r>
            <a:r>
              <a:rPr lang="en-US" sz="1600">
                <a:latin typeface="+mj-lt"/>
              </a:rPr>
              <a:t>section using BMAD.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5541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DB1E1-8181-C013-5B86-0559C7288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section lattice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92E6A-8A6B-A704-DD6D-BD3983E6B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939748"/>
            <a:ext cx="7886700" cy="1422258"/>
          </a:xfrm>
          <a:solidFill>
            <a:srgbClr val="CFD6EA"/>
          </a:solidFill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Cooling section includes 55 m of modulator(M), 100 m of amplification and 55 m kicker (k).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FODO cells are used for K and M section, the beta function can be tuned from 2.5 to 50 m for K and 11 to 85 for M.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Triplets are used for the amplification section; the beta function is 1-2 meters.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(-+)R56 tunable chicanes are designed for amplification section.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Total R56 from M to K has to be zero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BFDF1-8145-6DF3-4374-81D08B784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5FA06C-9399-F7DE-8D77-EA73852A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489" y="2636644"/>
            <a:ext cx="2655694" cy="223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DE48E-CBFC-9A92-DE6A-7758B668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797" y="2262313"/>
            <a:ext cx="2681456" cy="2105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A9861F-1D11-7A16-0948-8EB8F8481F54}"/>
              </a:ext>
            </a:extLst>
          </p:cNvPr>
          <p:cNvSpPr txBox="1"/>
          <p:nvPr/>
        </p:nvSpPr>
        <p:spPr>
          <a:xfrm>
            <a:off x="798163" y="1701878"/>
            <a:ext cx="191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Modulator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3F7590-B3E4-3A6C-536D-AA50F73F55C6}"/>
              </a:ext>
            </a:extLst>
          </p:cNvPr>
          <p:cNvSpPr txBox="1"/>
          <p:nvPr/>
        </p:nvSpPr>
        <p:spPr>
          <a:xfrm>
            <a:off x="3543300" y="1234789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Amplifier section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DD8ECC-650A-4E0E-C0DE-72A5436DF480}"/>
              </a:ext>
            </a:extLst>
          </p:cNvPr>
          <p:cNvSpPr txBox="1"/>
          <p:nvPr/>
        </p:nvSpPr>
        <p:spPr>
          <a:xfrm>
            <a:off x="6431084" y="1656523"/>
            <a:ext cx="1477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Kicker section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724F03-E612-BD0F-940D-D1922878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489" y="1567977"/>
            <a:ext cx="2878166" cy="1032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47EA16-C631-5DFB-61B9-809BEC57A0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74" y="2262312"/>
            <a:ext cx="2601308" cy="20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464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16C2D-D3E3-A03B-5BC2-D715BA41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optics: closed lattice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A708D-6EB7-1425-04E3-557BA5F3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BF134A-7E1C-5FC9-6277-C063533F2501}"/>
              </a:ext>
            </a:extLst>
          </p:cNvPr>
          <p:cNvGrpSpPr/>
          <p:nvPr/>
        </p:nvGrpSpPr>
        <p:grpSpPr>
          <a:xfrm>
            <a:off x="1239865" y="1761493"/>
            <a:ext cx="6870709" cy="3476933"/>
            <a:chOff x="1966838" y="1992118"/>
            <a:chExt cx="8258324" cy="3987576"/>
          </a:xfrm>
        </p:grpSpPr>
        <p:pic>
          <p:nvPicPr>
            <p:cNvPr id="5" name="Picture 8" descr="Picture 8">
              <a:extLst>
                <a:ext uri="{FF2B5EF4-FFF2-40B4-BE49-F238E27FC236}">
                  <a16:creationId xmlns:a16="http://schemas.microsoft.com/office/drawing/2014/main" id="{2A808870-B187-4121-6A48-6427C5FA7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6838" y="1992118"/>
              <a:ext cx="8258324" cy="39875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6C31313-5975-BC9B-1E33-25DB759E894C}"/>
                </a:ext>
              </a:extLst>
            </p:cNvPr>
            <p:cNvSpPr/>
            <p:nvPr/>
          </p:nvSpPr>
          <p:spPr>
            <a:xfrm>
              <a:off x="2708988" y="2049804"/>
              <a:ext cx="961053" cy="3872205"/>
            </a:xfrm>
            <a:prstGeom prst="rect">
              <a:avLst/>
            </a:prstGeom>
            <a:solidFill>
              <a:srgbClr val="FF0000">
                <a:alpha val="904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F60B3A-CDE9-524B-F17E-B6FF7A64AED6}"/>
                </a:ext>
              </a:extLst>
            </p:cNvPr>
            <p:cNvSpPr/>
            <p:nvPr/>
          </p:nvSpPr>
          <p:spPr>
            <a:xfrm>
              <a:off x="5615474" y="2049804"/>
              <a:ext cx="3494315" cy="3872205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18771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EA8919-84A2-7B40-DB51-714E2A837DD4}"/>
                </a:ext>
              </a:extLst>
            </p:cNvPr>
            <p:cNvSpPr/>
            <p:nvPr/>
          </p:nvSpPr>
          <p:spPr>
            <a:xfrm>
              <a:off x="9109789" y="2049805"/>
              <a:ext cx="781619" cy="3872205"/>
            </a:xfrm>
            <a:prstGeom prst="rect">
              <a:avLst/>
            </a:prstGeom>
            <a:solidFill>
              <a:srgbClr val="FF0000">
                <a:alpha val="904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4FAEED-8F9C-F5C7-77DE-BFAF46CF7073}"/>
                </a:ext>
              </a:extLst>
            </p:cNvPr>
            <p:cNvSpPr txBox="1"/>
            <p:nvPr/>
          </p:nvSpPr>
          <p:spPr>
            <a:xfrm>
              <a:off x="2914438" y="2096459"/>
              <a:ext cx="6138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5DE8B1-11F3-03C4-7938-CAAE3F720C47}"/>
                </a:ext>
              </a:extLst>
            </p:cNvPr>
            <p:cNvSpPr txBox="1"/>
            <p:nvPr/>
          </p:nvSpPr>
          <p:spPr>
            <a:xfrm>
              <a:off x="7051009" y="2094993"/>
              <a:ext cx="10413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Return Line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EB9364-8BDD-53E9-462C-44FFBD1C1D32}"/>
                </a:ext>
              </a:extLst>
            </p:cNvPr>
            <p:cNvSpPr txBox="1"/>
            <p:nvPr/>
          </p:nvSpPr>
          <p:spPr>
            <a:xfrm>
              <a:off x="9277565" y="2094993"/>
              <a:ext cx="6138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Arial" panose="020B0604020202020204" pitchFamily="34" charset="0"/>
                  <a:cs typeface="Arial" panose="020B0604020202020204" pitchFamily="34" charset="0"/>
                </a:rPr>
                <a:t>Linac</a:t>
              </a:r>
              <a:endParaRPr 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9886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97CD-B595-3D49-B3DE-0AD27B18B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space charge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A8AD0-92B1-084B-9533-7D6A03F4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3DF77-DF74-0E42-8CC8-683DB414A21E}"/>
              </a:ext>
            </a:extLst>
          </p:cNvPr>
          <p:cNvSpPr txBox="1"/>
          <p:nvPr/>
        </p:nvSpPr>
        <p:spPr>
          <a:xfrm>
            <a:off x="628650" y="1459910"/>
            <a:ext cx="7445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longitudinal space charge causes longitudinal kick. The </a:t>
            </a:r>
            <a:r>
              <a:rPr lang="en-US" dirty="0" err="1">
                <a:latin typeface="+mj-lt"/>
              </a:rPr>
              <a:t>microbunches</a:t>
            </a:r>
            <a:r>
              <a:rPr lang="en-US" dirty="0">
                <a:latin typeface="+mj-lt"/>
              </a:rPr>
              <a:t> slips due to R56 of drift and chicanes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The slippage is </a:t>
            </a:r>
            <a:r>
              <a:rPr lang="en-US">
                <a:latin typeface="+mj-lt"/>
              </a:rPr>
              <a:t>significantly reduced </a:t>
            </a:r>
            <a:r>
              <a:rPr lang="en-US" dirty="0">
                <a:latin typeface="+mj-lt"/>
              </a:rPr>
              <a:t>by the choice of positive and negative R56 of chicane in amplification.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Considering the beam pipe, assume a round Gaussian beam: Longitudinal space charge field is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EC9A65-7A0C-8341-8B65-4C638D63B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480" y="3285124"/>
            <a:ext cx="1955519" cy="985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62CF0-475D-7B4B-A2E3-AD232198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165" y="4309020"/>
            <a:ext cx="684929" cy="334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F47EA0-94A5-2C40-BF52-36F548351EF7}"/>
              </a:ext>
            </a:extLst>
          </p:cNvPr>
          <p:cNvSpPr txBox="1"/>
          <p:nvPr/>
        </p:nvSpPr>
        <p:spPr>
          <a:xfrm>
            <a:off x="1831010" y="4277114"/>
            <a:ext cx="1290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LSC force is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E00015-48D6-D241-955A-0428DADC6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5735" y="3203817"/>
            <a:ext cx="3898265" cy="2488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0727CC0A-11CB-2C47-A931-49F6EC8B1E6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250196" y="4749759"/>
              <a:ext cx="3321804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1376">
                      <a:extLst>
                        <a:ext uri="{9D8B030D-6E8A-4147-A177-3AD203B41FA5}">
                          <a16:colId xmlns:a16="http://schemas.microsoft.com/office/drawing/2014/main" val="4195475573"/>
                        </a:ext>
                      </a:extLst>
                    </a:gridCol>
                    <a:gridCol w="2190428">
                      <a:extLst>
                        <a:ext uri="{9D8B030D-6E8A-4147-A177-3AD203B41FA5}">
                          <a16:colId xmlns:a16="http://schemas.microsoft.com/office/drawing/2014/main" val="771285135"/>
                        </a:ext>
                      </a:extLst>
                    </a:gridCol>
                  </a:tblGrid>
                  <a:tr h="344894">
                    <a:tc>
                      <a:txBody>
                        <a:bodyPr/>
                        <a:lstStyle/>
                        <a:p>
                          <a:endParaRPr lang="en-US">
                            <a:latin typeface="+mj-lt"/>
                          </a:endParaRPr>
                        </a:p>
                      </a:txBody>
                      <a:tcPr>
                        <a:solidFill>
                          <a:srgbClr val="2B42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𝜹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𝒍</m:t>
                                </m:r>
                                <m:r>
                                  <a:rPr lang="en-US" b="1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@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𝛔</m:t>
                                </m:r>
                              </m:oMath>
                            </m:oMathPara>
                          </a14:m>
                          <a:endParaRPr lang="en-US" dirty="0">
                            <a:latin typeface="+mj-lt"/>
                          </a:endParaRPr>
                        </a:p>
                      </a:txBody>
                      <a:tcPr>
                        <a:solidFill>
                          <a:srgbClr val="2B425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1878371"/>
                      </a:ext>
                    </a:extLst>
                  </a:tr>
                  <a:tr h="344894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150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56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9995037"/>
                      </a:ext>
                    </a:extLst>
                  </a:tr>
                  <a:tr h="344894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54.1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67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53955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1">
                <a:extLst>
                  <a:ext uri="{FF2B5EF4-FFF2-40B4-BE49-F238E27FC236}">
                    <a16:creationId xmlns:a16="http://schemas.microsoft.com/office/drawing/2014/main" id="{0727CC0A-11CB-2C47-A931-49F6EC8B1E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8577691"/>
                  </p:ext>
                </p:extLst>
              </p:nvPr>
            </p:nvGraphicFramePr>
            <p:xfrm>
              <a:off x="1250196" y="4749759"/>
              <a:ext cx="3321804" cy="10972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1376">
                      <a:extLst>
                        <a:ext uri="{9D8B030D-6E8A-4147-A177-3AD203B41FA5}">
                          <a16:colId xmlns:a16="http://schemas.microsoft.com/office/drawing/2014/main" val="4195475573"/>
                        </a:ext>
                      </a:extLst>
                    </a:gridCol>
                    <a:gridCol w="2190428">
                      <a:extLst>
                        <a:ext uri="{9D8B030D-6E8A-4147-A177-3AD203B41FA5}">
                          <a16:colId xmlns:a16="http://schemas.microsoft.com/office/drawing/2014/main" val="771285135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>
                            <a:latin typeface="+mj-lt"/>
                          </a:endParaRPr>
                        </a:p>
                      </a:txBody>
                      <a:tcPr>
                        <a:solidFill>
                          <a:srgbClr val="2B425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2023" r="-1734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1878371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150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56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9995037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54.1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>
                              <a:latin typeface="+mj-lt"/>
                            </a:rPr>
                            <a:t>67 nm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4539555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32A76CE-C637-BB46-A18D-88345B6835F6}"/>
              </a:ext>
            </a:extLst>
          </p:cNvPr>
          <p:cNvSpPr txBox="1"/>
          <p:nvPr/>
        </p:nvSpPr>
        <p:spPr>
          <a:xfrm>
            <a:off x="2233134" y="6001369"/>
            <a:ext cx="6910866" cy="307777"/>
          </a:xfrm>
          <a:prstGeom prst="rect">
            <a:avLst/>
          </a:prstGeom>
          <a:solidFill>
            <a:srgbClr val="CFD6EA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E. Wang, </a:t>
            </a:r>
            <a:r>
              <a:rPr lang="en-US" sz="1400" dirty="0" err="1">
                <a:latin typeface="+mj-lt"/>
              </a:rPr>
              <a:t>et.al</a:t>
            </a:r>
            <a:r>
              <a:rPr lang="en-US" sz="1400" dirty="0">
                <a:latin typeface="+mj-lt"/>
              </a:rPr>
              <a:t> Longitudinal space charge kick in </a:t>
            </a:r>
            <a:r>
              <a:rPr lang="en-US" sz="1400" dirty="0" err="1">
                <a:latin typeface="+mj-lt"/>
              </a:rPr>
              <a:t>CeC</a:t>
            </a:r>
            <a:r>
              <a:rPr lang="en-US" sz="1400" dirty="0">
                <a:latin typeface="+mj-lt"/>
              </a:rPr>
              <a:t> NL-220638-2020-TECH. EIC-ADD-TN-011</a:t>
            </a:r>
          </a:p>
        </p:txBody>
      </p:sp>
    </p:spTree>
    <p:extLst>
      <p:ext uri="{BB962C8B-B14F-4D97-AF65-F5344CB8AC3E}">
        <p14:creationId xmlns:p14="http://schemas.microsoft.com/office/powerpoint/2010/main" val="2387967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A4E2-DD3B-194F-A598-4C2E1EC5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slippage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07DB3-BAFA-8E4F-BBFA-4EEF3D670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0D3F2-8037-7740-AC48-6A4C55CF1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646" y="1274826"/>
            <a:ext cx="4318354" cy="2186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081546-8D54-AB4A-B972-0597BAEF5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735" y="3461421"/>
            <a:ext cx="3683810" cy="487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32D066-E708-404C-8628-D7A3D00E45E4}"/>
                  </a:ext>
                </a:extLst>
              </p:cNvPr>
              <p:cNvSpPr txBox="1"/>
              <p:nvPr/>
            </p:nvSpPr>
            <p:spPr>
              <a:xfrm>
                <a:off x="5126019" y="4103464"/>
                <a:ext cx="4017981" cy="17086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1=</m:t>
                      </m:r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51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𝑒𝑟𝑟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𝑒𝑟𝑟</m:t>
                          </m:r>
                        </m:sub>
                      </m:sSub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6_</m:t>
                              </m:r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𝑒𝑟𝑟</m:t>
                              </m:r>
                            </m:sub>
                          </m:s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altLang="zh-CN" sz="16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2=</m:t>
                      </m:r>
                      <m:f>
                        <m:f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′2</m:t>
                          </m:r>
                        </m:sup>
                      </m:sSup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altLang="zh-CN" sz="1600" b="0" dirty="0">
                  <a:ea typeface="Cambria Math" panose="02040503050406030204" pitchFamily="18" charset="0"/>
                </a:endParaRPr>
              </a:p>
              <a:p>
                <a:r>
                  <a:rPr lang="en-US" altLang="zh-CN" sz="1600" dirty="0">
                    <a:ea typeface="Cambria Math" panose="02040503050406030204" pitchFamily="18" charset="0"/>
                  </a:rPr>
                  <a:t>dominated :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3=</m:t>
                    </m:r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𝑒𝑟𝑟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𝑒𝑟𝑟</m:t>
                            </m:r>
                          </m:sub>
                        </m:sSub>
                      </m:e>
                    </m:d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𝜌𝜃</m:t>
                    </m:r>
                  </m:oMath>
                </a14:m>
                <a:endParaRPr lang="en-US" altLang="zh-CN" sz="16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/>
                  <a:t>R56_err,dp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𝑒𝑟𝑟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𝑒𝑟𝑟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32D066-E708-404C-8628-D7A3D00E4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019" y="4103464"/>
                <a:ext cx="4017981" cy="1708673"/>
              </a:xfrm>
              <a:prstGeom prst="rect">
                <a:avLst/>
              </a:prstGeom>
              <a:blipFill>
                <a:blip r:embed="rId4"/>
                <a:stretch>
                  <a:fillRect l="-2839" t="-741" b="-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4FE6646-44A7-AB45-A1CF-674C59BCF076}"/>
              </a:ext>
            </a:extLst>
          </p:cNvPr>
          <p:cNvSpPr txBox="1"/>
          <p:nvPr/>
        </p:nvSpPr>
        <p:spPr>
          <a:xfrm>
            <a:off x="391486" y="4289204"/>
            <a:ext cx="43183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Cooling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section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electron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beamline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stabilization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~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3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ppm,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longitudinal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shift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~200nm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CSR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caused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longitudinal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shift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~140nm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Longitudinal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SC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caused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shift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~56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lt"/>
              </a:rPr>
              <a:t>Hadron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chicane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still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in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study.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feedback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system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looks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necessary.</a:t>
            </a:r>
            <a:endParaRPr lang="en-US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53FA14-342B-E74B-8D08-4A12E68E0D24}"/>
              </a:ext>
            </a:extLst>
          </p:cNvPr>
          <p:cNvSpPr/>
          <p:nvPr/>
        </p:nvSpPr>
        <p:spPr>
          <a:xfrm>
            <a:off x="37300" y="6305682"/>
            <a:ext cx="4434948" cy="461665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S. 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Seletskiy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, A. 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Fedotov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, D. </a:t>
            </a:r>
            <a:r>
              <a:rPr lang="en-US" sz="1200" dirty="0" err="1">
                <a:solidFill>
                  <a:srgbClr val="000000"/>
                </a:solidFill>
                <a:latin typeface="+mj-lt"/>
              </a:rPr>
              <a:t>Kayran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. “Effect of coherent excitation in coherent electron cooler”, arXiv:2106.12617 (2021)</a:t>
            </a:r>
            <a:endParaRPr lang="en-US" sz="1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19B5C3-FD3A-662D-2B35-B6BCC51D8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86" y="1448404"/>
            <a:ext cx="3683810" cy="26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749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Saturation of amplifier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8E12D1-D4CF-5941-8B1E-225343A8A2A4}"/>
                  </a:ext>
                </a:extLst>
              </p:cNvPr>
              <p:cNvSpPr txBox="1"/>
              <p:nvPr/>
            </p:nvSpPr>
            <p:spPr>
              <a:xfrm>
                <a:off x="644603" y="867129"/>
                <a:ext cx="7909051" cy="704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theory we assume a linear amplifier, but simulations show that nonlinear effects are important due to a relatively large value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in the kicker.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8E12D1-D4CF-5941-8B1E-225343A8A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603" y="867129"/>
                <a:ext cx="7909051" cy="704745"/>
              </a:xfrm>
              <a:prstGeom prst="rect">
                <a:avLst/>
              </a:prstGeom>
              <a:blipFill>
                <a:blip r:embed="rId2"/>
                <a:stretch>
                  <a:fillRect l="-641" t="-3571" r="-64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512C4E-7D73-C84C-962D-E1C5430D1C84}"/>
                  </a:ext>
                </a:extLst>
              </p:cNvPr>
              <p:cNvSpPr txBox="1"/>
              <p:nvPr/>
            </p:nvSpPr>
            <p:spPr>
              <a:xfrm>
                <a:off x="1256213" y="4088081"/>
                <a:ext cx="2187843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=0.32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5512C4E-7D73-C84C-962D-E1C5430D1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6213" y="4088081"/>
                <a:ext cx="2187843" cy="427746"/>
              </a:xfrm>
              <a:prstGeom prst="rect">
                <a:avLst/>
              </a:prstGeom>
              <a:blipFill>
                <a:blip r:embed="rId3"/>
                <a:stretch>
                  <a:fillRect r="-1156"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F1A37A7-7D5A-3E45-8C24-F901A1ABE678}"/>
              </a:ext>
            </a:extLst>
          </p:cNvPr>
          <p:cNvSpPr txBox="1"/>
          <p:nvPr/>
        </p:nvSpPr>
        <p:spPr>
          <a:xfrm>
            <a:off x="5139651" y="4146495"/>
            <a:ext cx="1913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Rms kick=29 keV/c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98A8F7-5975-6948-A8AB-828FC9FAE460}"/>
                  </a:ext>
                </a:extLst>
              </p:cNvPr>
              <p:cNvSpPr/>
              <p:nvPr/>
            </p:nvSpPr>
            <p:spPr>
              <a:xfrm>
                <a:off x="928655" y="4648934"/>
                <a:ext cx="6863195" cy="7047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The large value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one of the limitations of the cooling rate.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398A8F7-5975-6948-A8AB-828FC9FAE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55" y="4648934"/>
                <a:ext cx="6863195" cy="704745"/>
              </a:xfrm>
              <a:prstGeom prst="rect">
                <a:avLst/>
              </a:prstGeom>
              <a:blipFill>
                <a:blip r:embed="rId4"/>
                <a:stretch>
                  <a:fillRect l="-555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Chart, line chart, histogram&#10;&#10;Description automatically generated">
            <a:extLst>
              <a:ext uri="{FF2B5EF4-FFF2-40B4-BE49-F238E27FC236}">
                <a16:creationId xmlns:a16="http://schemas.microsoft.com/office/drawing/2014/main" id="{C4347790-1D0D-4846-AE9B-EB986E083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443" y="1582383"/>
            <a:ext cx="3214476" cy="2410856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7B6C434E-2E79-074A-8567-B876391CA9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45" y="1570022"/>
            <a:ext cx="3230955" cy="24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533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r>
              <a:rPr lang="en-US" sz="3600" dirty="0"/>
              <a:t>Energy kick (wake) in the kicker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369F6-8D66-A24B-8242-0B570552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21" y="960969"/>
            <a:ext cx="3638571" cy="2728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181D57-04C1-0A43-984A-78B451434EA2}"/>
                  </a:ext>
                </a:extLst>
              </p:cNvPr>
              <p:cNvSpPr txBox="1"/>
              <p:nvPr/>
            </p:nvSpPr>
            <p:spPr>
              <a:xfrm>
                <a:off x="1939160" y="2880946"/>
                <a:ext cx="746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181D57-04C1-0A43-984A-78B451434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160" y="2880946"/>
                <a:ext cx="746808" cy="276999"/>
              </a:xfrm>
              <a:prstGeom prst="rect">
                <a:avLst/>
              </a:prstGeom>
              <a:blipFill>
                <a:blip r:embed="rId4"/>
                <a:stretch>
                  <a:fillRect l="-6667" r="-1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216D5D-347D-D54B-9F31-26ECE5882E3C}"/>
                  </a:ext>
                </a:extLst>
              </p:cNvPr>
              <p:cNvSpPr txBox="1"/>
              <p:nvPr/>
            </p:nvSpPr>
            <p:spPr>
              <a:xfrm>
                <a:off x="2312564" y="1273193"/>
                <a:ext cx="746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216D5D-347D-D54B-9F31-26ECE5882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564" y="1273193"/>
                <a:ext cx="746808" cy="276999"/>
              </a:xfrm>
              <a:prstGeom prst="rect">
                <a:avLst/>
              </a:prstGeom>
              <a:blipFill>
                <a:blip r:embed="rId5"/>
                <a:stretch>
                  <a:fillRect l="-5000" r="-1667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B0219B10-22AF-D346-81A5-0E6D4AED178C}"/>
              </a:ext>
            </a:extLst>
          </p:cNvPr>
          <p:cNvSpPr/>
          <p:nvPr/>
        </p:nvSpPr>
        <p:spPr>
          <a:xfrm>
            <a:off x="2432160" y="2197694"/>
            <a:ext cx="91978" cy="976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44647E-AC83-3C46-BD22-0A681368010F}"/>
                  </a:ext>
                </a:extLst>
              </p:cNvPr>
              <p:cNvSpPr txBox="1"/>
              <p:nvPr/>
            </p:nvSpPr>
            <p:spPr>
              <a:xfrm>
                <a:off x="584463" y="3619260"/>
                <a:ext cx="7696866" cy="1496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kick generated by one proton in the kicker section. The longitudinal scale of the wake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m, corresponding to the frequency bandwidth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dirty="0"/>
                  <a:t> THz. In the </a:t>
                </a:r>
                <a:r>
                  <a:rPr lang="en-US" i="1" dirty="0"/>
                  <a:t>optimal</a:t>
                </a:r>
                <a:r>
                  <a:rPr lang="en-US" dirty="0"/>
                  <a:t> settings, the cooling rate is estimated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m:rPr>
                          <m:nor/>
                        </m:rPr>
                        <a:rPr lang="en-US" dirty="0"/>
                        <m:t>0.5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44647E-AC83-3C46-BD22-0A681368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63" y="3619260"/>
                <a:ext cx="7696866" cy="1496692"/>
              </a:xfrm>
              <a:prstGeom prst="rect">
                <a:avLst/>
              </a:prstGeom>
              <a:blipFill>
                <a:blip r:embed="rId6"/>
                <a:stretch>
                  <a:fillRect l="-825" t="-2542" b="-4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>
            <a:extLst>
              <a:ext uri="{FF2B5EF4-FFF2-40B4-BE49-F238E27FC236}">
                <a16:creationId xmlns:a16="http://schemas.microsoft.com/office/drawing/2014/main" id="{8986F4D8-A2FC-CA4B-BA87-D41D985DB75B}"/>
              </a:ext>
            </a:extLst>
          </p:cNvPr>
          <p:cNvSpPr/>
          <p:nvPr/>
        </p:nvSpPr>
        <p:spPr>
          <a:xfrm>
            <a:off x="2685968" y="3015713"/>
            <a:ext cx="91978" cy="976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7608DD-533D-F74C-96D8-C327E5DA7F35}"/>
              </a:ext>
            </a:extLst>
          </p:cNvPr>
          <p:cNvSpPr/>
          <p:nvPr/>
        </p:nvSpPr>
        <p:spPr>
          <a:xfrm>
            <a:off x="2186517" y="1351535"/>
            <a:ext cx="91978" cy="97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A1338C-3EA1-2047-838D-947FB69E08C4}"/>
                  </a:ext>
                </a:extLst>
              </p:cNvPr>
              <p:cNvSpPr txBox="1"/>
              <p:nvPr/>
            </p:nvSpPr>
            <p:spPr>
              <a:xfrm>
                <a:off x="2524138" y="2097419"/>
                <a:ext cx="746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A1338C-3EA1-2047-838D-947FB69E0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138" y="2097419"/>
                <a:ext cx="746808" cy="276999"/>
              </a:xfrm>
              <a:prstGeom prst="rect">
                <a:avLst/>
              </a:prstGeom>
              <a:blipFill>
                <a:blip r:embed="rId7"/>
                <a:stretch>
                  <a:fillRect l="-6667" r="-16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AF74C8D-A633-D14C-8C6D-8424ECE6C4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3864" y="955286"/>
            <a:ext cx="3638571" cy="2728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661EF8-4EBA-D640-A269-34B6512A3974}"/>
                  </a:ext>
                </a:extLst>
              </p:cNvPr>
              <p:cNvSpPr txBox="1"/>
              <p:nvPr/>
            </p:nvSpPr>
            <p:spPr>
              <a:xfrm>
                <a:off x="663376" y="5160161"/>
                <a:ext cx="80372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THz,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=3834 m,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=6.9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=6 cm. In reality, we calculate the cooling rate ∼ 2 h for EIC with 2 amplification sections. It is enough to counteract the IBS in the machine.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661EF8-4EBA-D640-A269-34B6512A3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76" y="5160161"/>
                <a:ext cx="8037282" cy="923330"/>
              </a:xfrm>
              <a:prstGeom prst="rect">
                <a:avLst/>
              </a:prstGeom>
              <a:blipFill>
                <a:blip r:embed="rId9"/>
                <a:stretch>
                  <a:fillRect l="-632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302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MBEC computer simulations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4647E-AC83-3C46-BD22-0A681368010F}"/>
              </a:ext>
            </a:extLst>
          </p:cNvPr>
          <p:cNvSpPr txBox="1"/>
          <p:nvPr/>
        </p:nvSpPr>
        <p:spPr>
          <a:xfrm>
            <a:off x="288234" y="904002"/>
            <a:ext cx="8438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W. Bergan wrote (in C++/Python) a cloud-in-cell computer code that simulates the cooling process through macro-particle tracking*. First, a small fraction (~50 </a:t>
            </a:r>
            <a:r>
              <a:rPr lang="el-GR" dirty="0"/>
              <a:t>μ</a:t>
            </a:r>
            <a:r>
              <a:rPr lang="en-US" dirty="0"/>
              <a:t>m) of the two beams is simulated to find the wake. This wake is then used to calculate the cooling over many (~10</a:t>
            </a:r>
            <a:r>
              <a:rPr lang="en-US" baseline="30000" dirty="0"/>
              <a:t>9</a:t>
            </a:r>
            <a:r>
              <a:rPr lang="en-US" dirty="0"/>
              <a:t>) passages through the cooling section.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E291F6-E1A2-3948-9864-F1CAE9B06E40}"/>
              </a:ext>
            </a:extLst>
          </p:cNvPr>
          <p:cNvSpPr/>
          <p:nvPr/>
        </p:nvSpPr>
        <p:spPr>
          <a:xfrm>
            <a:off x="4135582" y="5150895"/>
            <a:ext cx="43641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*) W. Bergan. Paper TUPAB179, IPAC 2021; W. Bergan et al. Paper TUPAB180, IPAC 2021.</a:t>
            </a:r>
            <a:endParaRPr lang="en-US" sz="1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C6FC5-9F84-8843-A42C-0389E5BB9B40}"/>
              </a:ext>
            </a:extLst>
          </p:cNvPr>
          <p:cNvSpPr txBox="1"/>
          <p:nvPr/>
        </p:nvSpPr>
        <p:spPr>
          <a:xfrm>
            <a:off x="3854143" y="2031446"/>
            <a:ext cx="46456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Synchrotron motion of the ions is included.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code allows the horizontal dispersion D (and D’) in the modulator and kicker and simulates horizontal cooling of hadrons together with the longitudinal cooling.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includes diffusion due to the noise in the hadron and electron beams, and IBS.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cooling time is averaged over the longitudinal distribution of the e-bunch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B12490-6179-8A43-AB24-FF1FD11B6086}"/>
              </a:ext>
            </a:extLst>
          </p:cNvPr>
          <p:cNvSpPr/>
          <p:nvPr/>
        </p:nvSpPr>
        <p:spPr>
          <a:xfrm>
            <a:off x="570000" y="4730914"/>
            <a:ext cx="36694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Helvetica" pitchFamily="2" charset="0"/>
              </a:rPr>
              <a:t>Wake for the case of one amplifier for 275 GeV protons, both from the linear theory and the average of 100 runs of the simulation. Good agreement is observed.</a:t>
            </a:r>
            <a:endParaRPr lang="en-US" sz="14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839FA363-43AF-724D-8B1B-DC64B3F8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2" y="2046583"/>
            <a:ext cx="3286381" cy="246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19E2-89DC-1746-82E2-5CA7C2E0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239" y="483378"/>
            <a:ext cx="6536141" cy="418105"/>
          </a:xfrm>
        </p:spPr>
        <p:txBody>
          <a:bodyPr>
            <a:normAutofit fontScale="90000"/>
          </a:bodyPr>
          <a:lstStyle/>
          <a:p>
            <a:r>
              <a:rPr lang="en-US" dirty="0"/>
              <a:t>EIC cooling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61BB-6DAC-A941-9210-79BAF2E11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999" y="1310809"/>
            <a:ext cx="7598111" cy="2670772"/>
          </a:xfrm>
        </p:spPr>
        <p:txBody>
          <a:bodyPr>
            <a:normAutofit/>
          </a:bodyPr>
          <a:lstStyle/>
          <a:p>
            <a:r>
              <a:rPr lang="en-US" sz="1600" dirty="0"/>
              <a:t>Luminosity of lepton-hadron colliders in the energy range of the EIC benefits strongly </a:t>
            </a:r>
            <a:r>
              <a:rPr lang="en-US" sz="1600" dirty="0">
                <a:solidFill>
                  <a:srgbClr val="00B050"/>
                </a:solidFill>
              </a:rPr>
              <a:t>(factor ≈ </a:t>
            </a:r>
            <a:r>
              <a:rPr lang="en-US" altLang="zh-CN" sz="1600" dirty="0">
                <a:solidFill>
                  <a:srgbClr val="00B050"/>
                </a:solidFill>
              </a:rPr>
              <a:t>3-</a:t>
            </a:r>
            <a:r>
              <a:rPr lang="en-US" sz="1600" dirty="0">
                <a:solidFill>
                  <a:srgbClr val="00B050"/>
                </a:solidFill>
              </a:rPr>
              <a:t>10) from cooling the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sz="1600" dirty="0">
                <a:solidFill>
                  <a:srgbClr val="00B050"/>
                </a:solidFill>
              </a:rPr>
              <a:t>transverse and longitudinal hadron beam emittance.</a:t>
            </a:r>
          </a:p>
          <a:p>
            <a:r>
              <a:rPr lang="en-US" sz="1600" dirty="0"/>
              <a:t>Cool the proton beam </a:t>
            </a:r>
            <a:r>
              <a:rPr lang="en-US" sz="1600" dirty="0">
                <a:solidFill>
                  <a:srgbClr val="00B050"/>
                </a:solidFill>
              </a:rPr>
              <a:t>at 275 GeV,100 GeV ,and</a:t>
            </a:r>
            <a:r>
              <a:rPr lang="en-US" sz="1600" dirty="0"/>
              <a:t> </a:t>
            </a:r>
            <a:r>
              <a:rPr lang="en-US" sz="1600" dirty="0">
                <a:solidFill>
                  <a:srgbClr val="FF0000"/>
                </a:solidFill>
              </a:rPr>
              <a:t>41 GeV</a:t>
            </a:r>
            <a:r>
              <a:rPr lang="en-US" sz="1600" dirty="0"/>
              <a:t>.</a:t>
            </a:r>
          </a:p>
          <a:p>
            <a:r>
              <a:rPr lang="en-US" sz="1600" dirty="0"/>
              <a:t>IBS longitudinal and transverse(h) growth time is 2-3 hours. The cooling time shall </a:t>
            </a:r>
            <a:r>
              <a:rPr lang="en-US" sz="1600" dirty="0">
                <a:solidFill>
                  <a:srgbClr val="00B050"/>
                </a:solidFill>
              </a:rPr>
              <a:t>be equal to or less than </a:t>
            </a:r>
            <a:r>
              <a:rPr lang="en-US" sz="1600" dirty="0"/>
              <a:t>the diffusion growth time from all sources.</a:t>
            </a:r>
          </a:p>
          <a:p>
            <a:r>
              <a:rPr lang="en-US" sz="1600" dirty="0"/>
              <a:t>Must cool the hadron beam normalized rms vertical emittance</a:t>
            </a:r>
            <a:r>
              <a:rPr lang="en-US" sz="1600" dirty="0">
                <a:solidFill>
                  <a:srgbClr val="FF0000"/>
                </a:solidFill>
              </a:rPr>
              <a:t> from 2.5 um(from injector) to 0.3 um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in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2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hours. </a:t>
            </a:r>
          </a:p>
          <a:p>
            <a:r>
              <a:rPr lang="en-US" sz="1600" dirty="0"/>
              <a:t>The cooling section must fit in the </a:t>
            </a:r>
            <a:r>
              <a:rPr lang="en-US" sz="1600" dirty="0">
                <a:solidFill>
                  <a:srgbClr val="00B050"/>
                </a:solidFill>
              </a:rPr>
              <a:t>available IR</a:t>
            </a:r>
            <a:r>
              <a:rPr lang="zh-CN" altLang="en-US" sz="1600" dirty="0">
                <a:solidFill>
                  <a:srgbClr val="00B050"/>
                </a:solidFill>
              </a:rPr>
              <a:t> </a:t>
            </a:r>
            <a:r>
              <a:rPr lang="en-US" altLang="zh-CN" sz="1600" dirty="0">
                <a:solidFill>
                  <a:srgbClr val="00B050"/>
                </a:solidFill>
              </a:rPr>
              <a:t>2</a:t>
            </a:r>
            <a:r>
              <a:rPr lang="en-US" sz="1600" dirty="0">
                <a:solidFill>
                  <a:srgbClr val="00B050"/>
                </a:solidFill>
              </a:rPr>
              <a:t> space.</a:t>
            </a:r>
          </a:p>
          <a:p>
            <a:endParaRPr lang="en-US" sz="1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9C342-9431-E14C-8D26-189E1540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BDFFDB-B8F3-AC47-82DD-68ABA242C585}"/>
              </a:ext>
            </a:extLst>
          </p:cNvPr>
          <p:cNvGrpSpPr/>
          <p:nvPr/>
        </p:nvGrpSpPr>
        <p:grpSpPr>
          <a:xfrm>
            <a:off x="2742108" y="3845034"/>
            <a:ext cx="3203141" cy="1927670"/>
            <a:chOff x="2190862" y="2324172"/>
            <a:chExt cx="4509530" cy="27967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C4A05C2-D49D-734E-B86F-4FB13FC0A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862" y="2324172"/>
              <a:ext cx="4509530" cy="2796736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383A752-B45B-5E4D-9B8C-631AF48D754A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5201956" y="2525113"/>
              <a:ext cx="304321" cy="734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AF7389-7CAD-BA45-BB34-E29E5C4CA3EC}"/>
                </a:ext>
              </a:extLst>
            </p:cNvPr>
            <p:cNvSpPr txBox="1"/>
            <p:nvPr/>
          </p:nvSpPr>
          <p:spPr>
            <a:xfrm>
              <a:off x="5506278" y="2324172"/>
              <a:ext cx="1038571" cy="401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with SHC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E4EB16-45CB-3744-9B2D-71060151105F}"/>
                </a:ext>
              </a:extLst>
            </p:cNvPr>
            <p:cNvSpPr txBox="1"/>
            <p:nvPr/>
          </p:nvSpPr>
          <p:spPr>
            <a:xfrm>
              <a:off x="4938420" y="4030868"/>
              <a:ext cx="994790" cy="401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w/o SHC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47E04BB-A373-A347-AE36-FAB7AB6DFF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4117" y="3429000"/>
              <a:ext cx="76200" cy="6241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73C118B-EE22-204E-ABA1-A55B39B1A321}"/>
              </a:ext>
            </a:extLst>
          </p:cNvPr>
          <p:cNvSpPr txBox="1"/>
          <p:nvPr/>
        </p:nvSpPr>
        <p:spPr>
          <a:xfrm>
            <a:off x="6401893" y="4394631"/>
            <a:ext cx="12934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B050"/>
                </a:solidFill>
                <a:latin typeface="+mj-lt"/>
              </a:rPr>
              <a:t>Using SHC</a:t>
            </a:r>
          </a:p>
          <a:p>
            <a:r>
              <a:rPr lang="en-US" sz="1350" dirty="0">
                <a:solidFill>
                  <a:srgbClr val="FF0000"/>
                </a:solidFill>
                <a:latin typeface="+mj-lt"/>
              </a:rPr>
              <a:t>Using precooler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671158-12CB-11F8-06C0-D6763F9B49C1}"/>
              </a:ext>
            </a:extLst>
          </p:cNvPr>
          <p:cNvSpPr txBox="1"/>
          <p:nvPr/>
        </p:nvSpPr>
        <p:spPr>
          <a:xfrm>
            <a:off x="773999" y="5803801"/>
            <a:ext cx="7400442" cy="523220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latin typeface="+mj-lt"/>
              </a:rPr>
              <a:t>SHC</a:t>
            </a:r>
            <a:r>
              <a:rPr lang="en-US" sz="1400" dirty="0">
                <a:latin typeface="+mj-lt"/>
              </a:rPr>
              <a:t>: Strong Hadron Cooling, the cooling technique that provides strong cooling rate at high energies</a:t>
            </a:r>
          </a:p>
          <a:p>
            <a:r>
              <a:rPr lang="en-US" sz="1400" b="1" dirty="0">
                <a:latin typeface="+mj-lt"/>
              </a:rPr>
              <a:t>Precooler</a:t>
            </a:r>
            <a:r>
              <a:rPr lang="en-US" sz="1400" dirty="0">
                <a:latin typeface="+mj-lt"/>
              </a:rPr>
              <a:t>: Cool proton at injection energy (24 GeV) using electron cooling, extendable to 41 GeV.</a:t>
            </a:r>
          </a:p>
        </p:txBody>
      </p:sp>
    </p:spTree>
    <p:extLst>
      <p:ext uri="{BB962C8B-B14F-4D97-AF65-F5344CB8AC3E}">
        <p14:creationId xmlns:p14="http://schemas.microsoft.com/office/powerpoint/2010/main" val="2992237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D890-7A72-4C83-A815-85E8506CA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07" y="666527"/>
            <a:ext cx="8293101" cy="800078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SHC: Coherent Electron Cooling (CEC)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E789-F1DC-4DCF-8464-1CAFAE58A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57" y="1323186"/>
            <a:ext cx="759953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cs typeface="Arial" panose="020B0604020202020204" pitchFamily="34" charset="0"/>
              </a:rPr>
              <a:t>Similar to stochastic cooling, tiny fluctuations in the hadron beam distribution (which are associated with larger emittance) are </a:t>
            </a:r>
            <a:r>
              <a:rPr lang="en-US" sz="1400" b="1" dirty="0">
                <a:cs typeface="Arial" panose="020B0604020202020204" pitchFamily="34" charset="0"/>
              </a:rPr>
              <a:t>detected, amplified and fed back </a:t>
            </a:r>
            <a:r>
              <a:rPr lang="en-US" sz="1400" dirty="0">
                <a:cs typeface="Arial" panose="020B0604020202020204" pitchFamily="34" charset="0"/>
              </a:rPr>
              <a:t>to the hadrons thereby reducing the emittance in tiny steps on each turn of the hadron beam</a:t>
            </a:r>
          </a:p>
          <a:p>
            <a:r>
              <a:rPr lang="en-US" sz="1400" dirty="0">
                <a:cs typeface="Arial" panose="020B0604020202020204" pitchFamily="34" charset="0"/>
              </a:rPr>
              <a:t>High bandwidth (small slice size)</a:t>
            </a:r>
          </a:p>
          <a:p>
            <a:r>
              <a:rPr lang="en-US" sz="1400" dirty="0">
                <a:cs typeface="Arial" panose="020B0604020202020204" pitchFamily="34" charset="0"/>
              </a:rPr>
              <a:t>Detector(Modulator)</a:t>
            </a:r>
            <a:r>
              <a:rPr lang="en-US" altLang="zh-CN" sz="1400" dirty="0">
                <a:cs typeface="Arial" panose="020B0604020202020204" pitchFamily="34" charset="0"/>
              </a:rPr>
              <a:t>,</a:t>
            </a:r>
            <a:r>
              <a:rPr lang="en-US" sz="1400" dirty="0">
                <a:cs typeface="Arial" panose="020B0604020202020204" pitchFamily="34" charset="0"/>
              </a:rPr>
              <a:t> amplifiers and fed back (kicker)</a:t>
            </a:r>
          </a:p>
          <a:p>
            <a:pPr marL="0" indent="0">
              <a:buNone/>
            </a:pPr>
            <a:r>
              <a:rPr lang="en-US" sz="14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CC0C5-AF54-43A5-B97C-5A8086B4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7A2CA-45E2-47C5-A68D-39E102842B3F}"/>
              </a:ext>
            </a:extLst>
          </p:cNvPr>
          <p:cNvSpPr txBox="1"/>
          <p:nvPr/>
        </p:nvSpPr>
        <p:spPr>
          <a:xfrm>
            <a:off x="1320238" y="2762473"/>
            <a:ext cx="6121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+mj-lt"/>
              </a:rPr>
              <a:t>For high energy protons, a </a:t>
            </a:r>
            <a:r>
              <a:rPr lang="en-US" altLang="zh-CN" sz="1500" dirty="0">
                <a:latin typeface="+mj-lt"/>
              </a:rPr>
              <a:t>large</a:t>
            </a:r>
            <a:r>
              <a:rPr lang="zh-CN" altLang="en-US" sz="1500" dirty="0">
                <a:latin typeface="+mj-lt"/>
              </a:rPr>
              <a:t> </a:t>
            </a:r>
            <a:r>
              <a:rPr lang="en-US" sz="1500" dirty="0">
                <a:latin typeface="+mj-lt"/>
              </a:rPr>
              <a:t>bandwidth(tens of THz) is required: </a:t>
            </a:r>
            <a:r>
              <a:rPr lang="zh-CN" altLang="en-US" sz="1500" dirty="0">
                <a:latin typeface="+mj-lt"/>
              </a:rPr>
              <a:t> </a:t>
            </a:r>
            <a:endParaRPr lang="en-US" altLang="zh-CN" sz="1500" dirty="0">
              <a:latin typeface="+mj-lt"/>
            </a:endParaRPr>
          </a:p>
          <a:p>
            <a:r>
              <a:rPr lang="en-US" altLang="zh-CN" sz="1500" dirty="0">
                <a:latin typeface="+mj-lt"/>
                <a:sym typeface="Wingdings" panose="05000000000000000000" pitchFamily="2" charset="2"/>
              </a:rPr>
              <a:t> </a:t>
            </a:r>
            <a:r>
              <a:rPr lang="en-US" altLang="zh-CN" sz="1500" dirty="0">
                <a:latin typeface="+mj-lt"/>
              </a:rPr>
              <a:t>U</a:t>
            </a:r>
            <a:r>
              <a:rPr lang="en-US" sz="1500" dirty="0">
                <a:latin typeface="+mj-lt"/>
              </a:rPr>
              <a:t>s</a:t>
            </a:r>
            <a:r>
              <a:rPr lang="en-US" altLang="zh-CN" sz="1500" dirty="0">
                <a:latin typeface="+mj-lt"/>
              </a:rPr>
              <a:t>ing</a:t>
            </a:r>
            <a:r>
              <a:rPr lang="en-US" sz="1500" dirty="0">
                <a:latin typeface="+mj-lt"/>
              </a:rPr>
              <a:t> an electron beam  to detect fluctuations, to amplify and to kick</a:t>
            </a:r>
            <a:r>
              <a:rPr lang="en-US" altLang="zh-CN" sz="1350" dirty="0">
                <a:latin typeface="+mj-lt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39F940-0F13-6647-AFFD-0D3242E1FEB4}"/>
              </a:ext>
            </a:extLst>
          </p:cNvPr>
          <p:cNvGrpSpPr/>
          <p:nvPr/>
        </p:nvGrpSpPr>
        <p:grpSpPr>
          <a:xfrm>
            <a:off x="1829490" y="3726734"/>
            <a:ext cx="4971745" cy="1036484"/>
            <a:chOff x="1257503" y="1632024"/>
            <a:chExt cx="6628993" cy="13819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76F25A-DBD7-5543-A2BD-41FD7A2319A6}"/>
                </a:ext>
              </a:extLst>
            </p:cNvPr>
            <p:cNvGrpSpPr/>
            <p:nvPr/>
          </p:nvGrpSpPr>
          <p:grpSpPr>
            <a:xfrm>
              <a:off x="1257503" y="1632024"/>
              <a:ext cx="6628993" cy="1381979"/>
              <a:chOff x="1169943" y="1200636"/>
              <a:chExt cx="6628993" cy="1381979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2090105-C67B-6F42-8EFB-04E9975FC06A}"/>
                  </a:ext>
                </a:extLst>
              </p:cNvPr>
              <p:cNvCxnSpPr/>
              <p:nvPr/>
            </p:nvCxnSpPr>
            <p:spPr>
              <a:xfrm>
                <a:off x="3134449" y="1486991"/>
                <a:ext cx="2744688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D36AD9B-BBE4-C246-8ECD-245EAE4A038F}"/>
                  </a:ext>
                </a:extLst>
              </p:cNvPr>
              <p:cNvGrpSpPr/>
              <p:nvPr/>
            </p:nvGrpSpPr>
            <p:grpSpPr>
              <a:xfrm>
                <a:off x="1169943" y="1200636"/>
                <a:ext cx="6628993" cy="1381979"/>
                <a:chOff x="583520" y="1226896"/>
                <a:chExt cx="6628993" cy="1381979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7EE1DEC-5FBA-264A-B321-3C2F0B8D273A}"/>
                    </a:ext>
                  </a:extLst>
                </p:cNvPr>
                <p:cNvSpPr txBox="1"/>
                <p:nvPr/>
              </p:nvSpPr>
              <p:spPr>
                <a:xfrm>
                  <a:off x="4264313" y="1226896"/>
                  <a:ext cx="571096" cy="3385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E&lt;E</a:t>
                  </a:r>
                  <a:r>
                    <a:rPr lang="en-US" sz="1050" baseline="-25000" dirty="0">
                      <a:solidFill>
                        <a:srgbClr val="0432FF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0</a:t>
                  </a:r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7CA96268-3B85-E44A-AC41-02FFEB9EB7E3}"/>
                    </a:ext>
                  </a:extLst>
                </p:cNvPr>
                <p:cNvGrpSpPr/>
                <p:nvPr/>
              </p:nvGrpSpPr>
              <p:grpSpPr>
                <a:xfrm>
                  <a:off x="583520" y="1393724"/>
                  <a:ext cx="6628993" cy="1215151"/>
                  <a:chOff x="583520" y="1393724"/>
                  <a:chExt cx="6628993" cy="1215151"/>
                </a:xfrm>
              </p:grpSpPr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3448A05E-87B5-3141-968A-1EC16F7D703A}"/>
                      </a:ext>
                    </a:extLst>
                  </p:cNvPr>
                  <p:cNvCxnSpPr/>
                  <p:nvPr/>
                </p:nvCxnSpPr>
                <p:spPr>
                  <a:xfrm>
                    <a:off x="754912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7F66C8A0-4ED2-464E-9252-F4D48E3CD72A}"/>
                      </a:ext>
                    </a:extLst>
                  </p:cNvPr>
                  <p:cNvCxnSpPr/>
                  <p:nvPr/>
                </p:nvCxnSpPr>
                <p:spPr>
                  <a:xfrm>
                    <a:off x="6670159" y="1839433"/>
                    <a:ext cx="446567" cy="0"/>
                  </a:xfrm>
                  <a:prstGeom prst="straightConnector1">
                    <a:avLst/>
                  </a:prstGeom>
                  <a:ln w="50800" cmpd="tri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F0931F24-29F7-EA45-A27C-2842DACA8615}"/>
                      </a:ext>
                    </a:extLst>
                  </p:cNvPr>
                  <p:cNvCxnSpPr/>
                  <p:nvPr/>
                </p:nvCxnSpPr>
                <p:spPr>
                  <a:xfrm>
                    <a:off x="1201479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0DA7EFB1-A843-B246-B00C-212BCB06A363}"/>
                      </a:ext>
                    </a:extLst>
                  </p:cNvPr>
                  <p:cNvCxnSpPr/>
                  <p:nvPr/>
                </p:nvCxnSpPr>
                <p:spPr>
                  <a:xfrm>
                    <a:off x="5553951" y="1839433"/>
                    <a:ext cx="1116208" cy="0"/>
                  </a:xfrm>
                  <a:prstGeom prst="line">
                    <a:avLst/>
                  </a:prstGeom>
                  <a:ln w="317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13F5FCEC-CCC2-7549-93DE-22ACD75714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041578" y="1660397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4CD88513-45C5-0647-AF0E-48BC20EDE9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848236" y="1393724"/>
                    <a:ext cx="494211" cy="0"/>
                  </a:xfrm>
                  <a:prstGeom prst="straightConnector1">
                    <a:avLst/>
                  </a:prstGeom>
                  <a:ln>
                    <a:solidFill>
                      <a:srgbClr val="0432FF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4D4DD635-9976-8342-8F0F-95AEB5FA1257}"/>
                      </a:ext>
                    </a:extLst>
                  </p:cNvPr>
                  <p:cNvSpPr txBox="1"/>
                  <p:nvPr/>
                </p:nvSpPr>
                <p:spPr>
                  <a:xfrm>
                    <a:off x="4407736" y="1502017"/>
                    <a:ext cx="571096" cy="3385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5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E&gt;E</a:t>
                    </a:r>
                    <a:r>
                      <a:rPr lang="en-US" sz="1050" baseline="-25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0</a:t>
                    </a:r>
                  </a:p>
                </p:txBody>
              </p:sp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A2431400-3BA7-D549-AA85-D33BC342BF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0924" y="1527569"/>
                    <a:ext cx="437011" cy="0"/>
                  </a:xfrm>
                  <a:prstGeom prst="straightConnector1">
                    <a:avLst/>
                  </a:prstGeom>
                  <a:ln>
                    <a:solidFill>
                      <a:srgbClr val="7030A0"/>
                    </a:solidFill>
                    <a:prstDash val="dash"/>
                    <a:tailEnd type="stealt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25072EA9-9DEE-3B4F-B36E-728186D6AD4A}"/>
                      </a:ext>
                    </a:extLst>
                  </p:cNvPr>
                  <p:cNvGrpSpPr/>
                  <p:nvPr/>
                </p:nvGrpSpPr>
                <p:grpSpPr>
                  <a:xfrm>
                    <a:off x="642143" y="1841632"/>
                    <a:ext cx="3151862" cy="522638"/>
                    <a:chOff x="642143" y="1841632"/>
                    <a:chExt cx="3151862" cy="522638"/>
                  </a:xfrm>
                </p:grpSpPr>
                <p:cxnSp>
                  <p:nvCxnSpPr>
                    <p:cNvPr id="50" name="Straight Arrow Connector 49">
                      <a:extLst>
                        <a:ext uri="{FF2B5EF4-FFF2-40B4-BE49-F238E27FC236}">
                          <a16:creationId xmlns:a16="http://schemas.microsoft.com/office/drawing/2014/main" id="{DBBC270B-9F36-7742-85C1-2D54FC9C9C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42143" y="2035196"/>
                      <a:ext cx="404261" cy="329074"/>
                    </a:xfrm>
                    <a:prstGeom prst="straightConnector1">
                      <a:avLst/>
                    </a:prstGeom>
                    <a:ln w="50800" cmpd="tri">
                      <a:solidFill>
                        <a:srgbClr val="92B8EF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0DD46B5F-4092-9448-8F5D-178F135C74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46404" y="1850530"/>
                      <a:ext cx="227996" cy="184666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>
                      <a:extLst>
                        <a:ext uri="{FF2B5EF4-FFF2-40B4-BE49-F238E27FC236}">
                          <a16:creationId xmlns:a16="http://schemas.microsoft.com/office/drawing/2014/main" id="{7175DA15-5F2C-2F4C-9F16-C077F0260A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260917" y="1850530"/>
                      <a:ext cx="1046984" cy="623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>
                      <a:extLst>
                        <a:ext uri="{FF2B5EF4-FFF2-40B4-BE49-F238E27FC236}">
                          <a16:creationId xmlns:a16="http://schemas.microsoft.com/office/drawing/2014/main" id="{1E4F85E5-4208-8048-9ADE-B0D3582C42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294826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>
                      <a:extLst>
                        <a:ext uri="{FF2B5EF4-FFF2-40B4-BE49-F238E27FC236}">
                          <a16:creationId xmlns:a16="http://schemas.microsoft.com/office/drawing/2014/main" id="{87C7FD43-B1BF-D44E-A5F7-14238004FE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380210" y="2042511"/>
                      <a:ext cx="299510" cy="0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Straight Connector 54">
                      <a:extLst>
                        <a:ext uri="{FF2B5EF4-FFF2-40B4-BE49-F238E27FC236}">
                          <a16:creationId xmlns:a16="http://schemas.microsoft.com/office/drawing/2014/main" id="{87384CF4-F5AA-FB42-BF33-D0178E8A99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657464" y="1850530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Straight Connector 55">
                      <a:extLst>
                        <a:ext uri="{FF2B5EF4-FFF2-40B4-BE49-F238E27FC236}">
                          <a16:creationId xmlns:a16="http://schemas.microsoft.com/office/drawing/2014/main" id="{E58113F5-C715-CC4B-B0AB-309E18E1FC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750209" y="1850158"/>
                      <a:ext cx="954419" cy="8949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>
                      <a:extLst>
                        <a:ext uri="{FF2B5EF4-FFF2-40B4-BE49-F238E27FC236}">
                          <a16:creationId xmlns:a16="http://schemas.microsoft.com/office/drawing/2014/main" id="{B251B692-5982-6344-A532-7A4ECA60DF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693576" y="1841632"/>
                      <a:ext cx="100429" cy="201718"/>
                    </a:xfrm>
                    <a:prstGeom prst="line">
                      <a:avLst/>
                    </a:prstGeom>
                    <a:ln w="31750">
                      <a:solidFill>
                        <a:srgbClr val="92B8E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81266E6B-74DA-6B4D-9C77-E388821817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08252" y="2034824"/>
                    <a:ext cx="404261" cy="329074"/>
                  </a:xfrm>
                  <a:prstGeom prst="straightConnector1">
                    <a:avLst/>
                  </a:prstGeom>
                  <a:ln w="50800" cmpd="tri">
                    <a:solidFill>
                      <a:srgbClr val="92B8EF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6394F50-EA03-7546-AE1C-800E34442E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580256" y="1850158"/>
                    <a:ext cx="227996" cy="184666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D04A0FC-AEB6-064C-A74F-C201508874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546755" y="1850158"/>
                    <a:ext cx="1046984" cy="623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B9878AD4-45FB-9544-B30E-66C8FDDE9D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459401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D3489654-53DA-0648-BE86-18603CD191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74936" y="2042139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99DFFDD-9CEF-274B-ABDB-68D16A4301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96763" y="1850158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F912447F-C2E5-6F41-9957-389BAE46A1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43568" y="1849048"/>
                    <a:ext cx="960879" cy="9687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754A3A0-3DF8-724A-B476-675D476F28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53630" y="1841632"/>
                    <a:ext cx="100429" cy="201718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1417120C-8FFB-214E-B618-E20447832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781169" y="2034966"/>
                    <a:ext cx="299510" cy="0"/>
                  </a:xfrm>
                  <a:prstGeom prst="line">
                    <a:avLst/>
                  </a:prstGeom>
                  <a:ln w="31750">
                    <a:solidFill>
                      <a:srgbClr val="92B8E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D7334484-AFFD-9F46-86F1-8256D13DB8BA}"/>
                      </a:ext>
                    </a:extLst>
                  </p:cNvPr>
                  <p:cNvSpPr txBox="1"/>
                  <p:nvPr/>
                </p:nvSpPr>
                <p:spPr>
                  <a:xfrm>
                    <a:off x="1296673" y="1573583"/>
                    <a:ext cx="908796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Modulator</a:t>
                    </a:r>
                  </a:p>
                </p:txBody>
              </p: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EEBA361E-AA8E-C54E-BEC7-919FCE6C5DAA}"/>
                      </a:ext>
                    </a:extLst>
                  </p:cNvPr>
                  <p:cNvSpPr txBox="1"/>
                  <p:nvPr/>
                </p:nvSpPr>
                <p:spPr>
                  <a:xfrm>
                    <a:off x="5805753" y="1572049"/>
                    <a:ext cx="622392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Kicker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243A30C-2F58-F844-9F4E-1951A46904F4}"/>
                      </a:ext>
                    </a:extLst>
                  </p:cNvPr>
                  <p:cNvSpPr txBox="1"/>
                  <p:nvPr/>
                </p:nvSpPr>
                <p:spPr>
                  <a:xfrm>
                    <a:off x="583520" y="1500181"/>
                    <a:ext cx="466368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</a:t>
                    </a:r>
                    <a:r>
                      <a:rPr lang="en-US" sz="1350" baseline="30000" dirty="0">
                        <a:solidFill>
                          <a:srgbClr val="FF0000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+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E25D7B8-C487-5C4D-AB74-D934637509CA}"/>
                      </a:ext>
                    </a:extLst>
                  </p:cNvPr>
                  <p:cNvSpPr txBox="1"/>
                  <p:nvPr/>
                </p:nvSpPr>
                <p:spPr>
                  <a:xfrm>
                    <a:off x="587857" y="2208766"/>
                    <a:ext cx="406523" cy="40010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35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</a:t>
                    </a:r>
                    <a:r>
                      <a:rPr lang="en-US" sz="1350" baseline="30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-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3D4E66D9-D49F-3142-8BB4-A4D2B0CAC644}"/>
                      </a:ext>
                    </a:extLst>
                  </p:cNvPr>
                  <p:cNvSpPr txBox="1"/>
                  <p:nvPr/>
                </p:nvSpPr>
                <p:spPr>
                  <a:xfrm>
                    <a:off x="2366439" y="1765140"/>
                    <a:ext cx="430032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9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5E7F1476-C07C-A24F-B299-183D5DCD23B1}"/>
                      </a:ext>
                    </a:extLst>
                  </p:cNvPr>
                  <p:cNvSpPr txBox="1"/>
                  <p:nvPr/>
                </p:nvSpPr>
                <p:spPr>
                  <a:xfrm>
                    <a:off x="3708721" y="1762159"/>
                    <a:ext cx="430032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9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E76FE0FA-2F7E-1540-A3B1-44FF668804CB}"/>
                      </a:ext>
                    </a:extLst>
                  </p:cNvPr>
                  <p:cNvSpPr txBox="1"/>
                  <p:nvPr/>
                </p:nvSpPr>
                <p:spPr>
                  <a:xfrm>
                    <a:off x="5144248" y="1762159"/>
                    <a:ext cx="430032" cy="30777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9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R</a:t>
                    </a:r>
                    <a:r>
                      <a:rPr lang="en-US" sz="900" baseline="-25000" dirty="0">
                        <a:solidFill>
                          <a:srgbClr val="92B8EF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56</a:t>
                    </a:r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235484A1-F9B1-E647-AED6-3103A3169739}"/>
                      </a:ext>
                    </a:extLst>
                  </p:cNvPr>
                  <p:cNvSpPr/>
                  <p:nvPr/>
                </p:nvSpPr>
                <p:spPr>
                  <a:xfrm>
                    <a:off x="1145281" y="2007045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ADEF44B7-5987-EB45-A0E2-3175E82D3216}"/>
                      </a:ext>
                    </a:extLst>
                  </p:cNvPr>
                  <p:cNvSpPr/>
                  <p:nvPr/>
                </p:nvSpPr>
                <p:spPr>
                  <a:xfrm>
                    <a:off x="5574054" y="2005958"/>
                    <a:ext cx="1203881" cy="20171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89000"/>
                        </a:schemeClr>
                      </a:gs>
                      <a:gs pos="97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8B2BB24D-D4D2-104F-B014-297920BA47C8}"/>
                      </a:ext>
                    </a:extLst>
                  </p:cNvPr>
                  <p:cNvSpPr/>
                  <p:nvPr/>
                </p:nvSpPr>
                <p:spPr>
                  <a:xfrm>
                    <a:off x="1721782" y="2028752"/>
                    <a:ext cx="53103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3A0ED919-1A47-324C-A066-DC464DBBD1D9}"/>
                      </a:ext>
                    </a:extLst>
                  </p:cNvPr>
                  <p:cNvSpPr/>
                  <p:nvPr/>
                </p:nvSpPr>
                <p:spPr>
                  <a:xfrm>
                    <a:off x="6160404" y="2012188"/>
                    <a:ext cx="52872" cy="184666"/>
                  </a:xfrm>
                  <a:prstGeom prst="ellipse">
                    <a:avLst/>
                  </a:prstGeom>
                  <a:solidFill>
                    <a:srgbClr val="0432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8" name="Oval 47">
                    <a:extLst>
                      <a:ext uri="{FF2B5EF4-FFF2-40B4-BE49-F238E27FC236}">
                        <a16:creationId xmlns:a16="http://schemas.microsoft.com/office/drawing/2014/main" id="{0359ECBC-BB00-E34E-8B21-697F20420C22}"/>
                      </a:ext>
                    </a:extLst>
                  </p:cNvPr>
                  <p:cNvSpPr/>
                  <p:nvPr/>
                </p:nvSpPr>
                <p:spPr>
                  <a:xfrm>
                    <a:off x="6214846" y="2012188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C81759C7-884A-564C-917A-AE630B44B63D}"/>
                      </a:ext>
                    </a:extLst>
                  </p:cNvPr>
                  <p:cNvSpPr/>
                  <p:nvPr/>
                </p:nvSpPr>
                <p:spPr>
                  <a:xfrm>
                    <a:off x="6108880" y="2014695"/>
                    <a:ext cx="52872" cy="184666"/>
                  </a:xfrm>
                  <a:prstGeom prst="ellipse">
                    <a:avLst/>
                  </a:prstGeom>
                  <a:solidFill>
                    <a:schemeClr val="bg1">
                      <a:alpha val="59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</p:grp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A5249BE-65E0-3B47-961D-9FAD7BBE16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89012" y="1476882"/>
                <a:ext cx="255103" cy="336291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9363936-27CF-1548-A96C-8BFEEE2094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0563" y="1482887"/>
                <a:ext cx="278921" cy="314196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F427971-EE2F-1E43-98D9-400106494DEE}"/>
                </a:ext>
              </a:extLst>
            </p:cNvPr>
            <p:cNvSpPr/>
            <p:nvPr/>
          </p:nvSpPr>
          <p:spPr>
            <a:xfrm>
              <a:off x="4457994" y="1775993"/>
              <a:ext cx="45719" cy="457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21D5CDD-B585-524A-8EC3-60ED02B896DA}"/>
                </a:ext>
              </a:extLst>
            </p:cNvPr>
            <p:cNvSpPr/>
            <p:nvPr/>
          </p:nvSpPr>
          <p:spPr>
            <a:xfrm>
              <a:off x="4570173" y="1905176"/>
              <a:ext cx="45719" cy="4571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8C7CE9-F6FE-5243-B993-8E05455BAB81}"/>
                </a:ext>
              </a:extLst>
            </p:cNvPr>
            <p:cNvSpPr/>
            <p:nvPr/>
          </p:nvSpPr>
          <p:spPr>
            <a:xfrm>
              <a:off x="4663983" y="2051052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91834CB9-BD25-E54E-B366-41156185EC21}"/>
              </a:ext>
            </a:extLst>
          </p:cNvPr>
          <p:cNvSpPr/>
          <p:nvPr/>
        </p:nvSpPr>
        <p:spPr>
          <a:xfrm>
            <a:off x="1252609" y="3395792"/>
            <a:ext cx="6668608" cy="307777"/>
          </a:xfrm>
          <a:prstGeom prst="rect">
            <a:avLst/>
          </a:prstGeom>
          <a:solidFill>
            <a:srgbClr val="CFD6EC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350" dirty="0">
                <a:latin typeface="+mj-lt"/>
              </a:rPr>
              <a:t>CDR baseline Amplification:</a:t>
            </a:r>
            <a:r>
              <a:rPr lang="zh-CN" altLang="en-US" sz="1350" dirty="0">
                <a:latin typeface="+mj-lt"/>
              </a:rPr>
              <a:t> </a:t>
            </a:r>
            <a:r>
              <a:rPr lang="en-US" altLang="zh-CN" sz="1350" dirty="0">
                <a:latin typeface="+mj-lt"/>
              </a:rPr>
              <a:t>micro-bunching</a:t>
            </a:r>
            <a:r>
              <a:rPr lang="zh-CN" altLang="en-US" sz="1350" dirty="0">
                <a:latin typeface="+mj-lt"/>
              </a:rPr>
              <a:t> </a:t>
            </a:r>
            <a:r>
              <a:rPr lang="en-US" altLang="zh-CN" sz="1350" dirty="0">
                <a:latin typeface="+mj-lt"/>
              </a:rPr>
              <a:t>amplifier (</a:t>
            </a:r>
            <a:r>
              <a:rPr lang="en-US" altLang="zh-CN" sz="1350" dirty="0" err="1">
                <a:latin typeface="+mj-lt"/>
              </a:rPr>
              <a:t>D.</a:t>
            </a:r>
            <a:r>
              <a:rPr lang="en-US" sz="1400" dirty="0" err="1">
                <a:latin typeface="+mj-lt"/>
              </a:rPr>
              <a:t>Ratner</a:t>
            </a:r>
            <a:r>
              <a:rPr lang="en-US" sz="1400" dirty="0">
                <a:latin typeface="+mj-lt"/>
              </a:rPr>
              <a:t> PRL, </a:t>
            </a:r>
            <a:r>
              <a:rPr lang="en-US" sz="1400" b="1" dirty="0">
                <a:latin typeface="+mj-lt"/>
              </a:rPr>
              <a:t>111</a:t>
            </a:r>
            <a:r>
              <a:rPr lang="en-US" sz="1400" dirty="0">
                <a:latin typeface="+mj-lt"/>
              </a:rPr>
              <a:t>, 084802 (2013)</a:t>
            </a:r>
            <a:r>
              <a:rPr lang="en-US" altLang="zh-CN" sz="1350" dirty="0">
                <a:latin typeface="+mj-lt"/>
              </a:rPr>
              <a:t>)</a:t>
            </a:r>
            <a:endParaRPr lang="en-US" sz="1350" dirty="0">
              <a:latin typeface="+mj-lt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B92B7CE-AB57-17FE-7BAD-2CB8B3F64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305" y="4355603"/>
            <a:ext cx="1613851" cy="1210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69654A2-5213-6E53-0BA3-C0F9DEE96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931" y="4650189"/>
            <a:ext cx="1386836" cy="1040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710E66A-1ABD-1416-68A9-CE3B81FB3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052" y="4532795"/>
            <a:ext cx="1386836" cy="1040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0DB3406-9B08-A58C-E70D-3FD177DF4E3E}"/>
              </a:ext>
            </a:extLst>
          </p:cNvPr>
          <p:cNvSpPr txBox="1"/>
          <p:nvPr/>
        </p:nvSpPr>
        <p:spPr>
          <a:xfrm>
            <a:off x="690959" y="5729613"/>
            <a:ext cx="7915451" cy="830997"/>
          </a:xfrm>
          <a:prstGeom prst="rect">
            <a:avLst/>
          </a:prstGeom>
          <a:solidFill>
            <a:srgbClr val="CFD6EA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The pickup and the kicker are implemented via the Coulomb interaction of the hadrons and electrons, 𝜸</a:t>
            </a:r>
            <a:r>
              <a:rPr lang="en-US" sz="1600" baseline="-25000" dirty="0">
                <a:latin typeface="+mj-lt"/>
              </a:rPr>
              <a:t>e</a:t>
            </a:r>
            <a:r>
              <a:rPr lang="en-US" sz="1600" dirty="0">
                <a:latin typeface="+mj-lt"/>
              </a:rPr>
              <a:t>= 𝜸 </a:t>
            </a:r>
            <a:r>
              <a:rPr lang="en-US" sz="1600" baseline="-25000" dirty="0">
                <a:latin typeface="+mj-lt"/>
              </a:rPr>
              <a:t>h</a:t>
            </a:r>
            <a:r>
              <a:rPr lang="en-US" sz="1600" dirty="0">
                <a:latin typeface="+mj-lt"/>
              </a:rPr>
              <a:t>. The electron modulated signal has to be amplified.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Derbenev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, AIP Conf. Proc. 253, 103 (1992); Litvinenko,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Derbenev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 PRL, 102, 114801 (2009)). </a:t>
            </a:r>
            <a:endParaRPr lang="en-US" sz="1600" dirty="0">
              <a:latin typeface="+mj-lt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7649E2A4-82BB-98EB-3AC2-96CBE3DB0E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49" r="8448"/>
          <a:stretch/>
        </p:blipFill>
        <p:spPr>
          <a:xfrm>
            <a:off x="7009245" y="1895774"/>
            <a:ext cx="2010918" cy="131231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17ED12C-85B6-7994-AF6E-A29C303C03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73"/>
          <a:stretch/>
        </p:blipFill>
        <p:spPr>
          <a:xfrm>
            <a:off x="3485433" y="4439670"/>
            <a:ext cx="1751256" cy="121135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B443F987-1FC1-F650-39C5-32E1326A0DD9}"/>
              </a:ext>
            </a:extLst>
          </p:cNvPr>
          <p:cNvSpPr/>
          <p:nvPr/>
        </p:nvSpPr>
        <p:spPr>
          <a:xfrm>
            <a:off x="6327042" y="5052858"/>
            <a:ext cx="234889" cy="1173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CFE6E49-C17D-5EB0-C039-0C3886F18B70}"/>
              </a:ext>
            </a:extLst>
          </p:cNvPr>
          <p:cNvCxnSpPr/>
          <p:nvPr/>
        </p:nvCxnSpPr>
        <p:spPr>
          <a:xfrm flipH="1" flipV="1">
            <a:off x="6092639" y="4462319"/>
            <a:ext cx="708596" cy="4583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379CE76-B4C3-1F03-52E3-519C260A8F5D}"/>
              </a:ext>
            </a:extLst>
          </p:cNvPr>
          <p:cNvCxnSpPr>
            <a:cxnSpLocks/>
            <a:endCxn id="48" idx="4"/>
          </p:cNvCxnSpPr>
          <p:nvPr/>
        </p:nvCxnSpPr>
        <p:spPr>
          <a:xfrm flipV="1">
            <a:off x="6010975" y="4454202"/>
            <a:ext cx="61837" cy="253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ED296C7F-A515-300A-6E4D-2E7B7916D62D}"/>
              </a:ext>
            </a:extLst>
          </p:cNvPr>
          <p:cNvCxnSpPr>
            <a:cxnSpLocks/>
          </p:cNvCxnSpPr>
          <p:nvPr/>
        </p:nvCxnSpPr>
        <p:spPr>
          <a:xfrm flipV="1">
            <a:off x="2645945" y="4489790"/>
            <a:ext cx="61837" cy="2535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795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C6A0-EE45-A638-9D53-704BD96D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CeC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531D7B-AFE6-916E-7830-A7742BE6DCDF}"/>
              </a:ext>
            </a:extLst>
          </p:cNvPr>
          <p:cNvSpPr txBox="1"/>
          <p:nvPr/>
        </p:nvSpPr>
        <p:spPr>
          <a:xfrm>
            <a:off x="274025" y="1429849"/>
            <a:ext cx="7430058" cy="338554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Experimental study for cooling at BNL: Coherent Electron Cooling Experiment (</a:t>
            </a:r>
            <a:r>
              <a:rPr lang="en-US" sz="1600" dirty="0" err="1">
                <a:latin typeface="+mj-lt"/>
              </a:rPr>
              <a:t>CeC</a:t>
            </a:r>
            <a:r>
              <a:rPr lang="en-US" sz="1600" dirty="0">
                <a:latin typeface="+mj-lt"/>
              </a:rPr>
              <a:t>-X)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FEAC1-1FBD-B28F-7FF9-AD37F3EBB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26" y="1839909"/>
            <a:ext cx="3805708" cy="1750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3EF9B4-B098-F056-6413-820101082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1729" y="1954697"/>
            <a:ext cx="4439240" cy="9904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472CE-DFA3-9A78-32DF-7341441DF061}"/>
              </a:ext>
            </a:extLst>
          </p:cNvPr>
          <p:cNvSpPr txBox="1"/>
          <p:nvPr/>
        </p:nvSpPr>
        <p:spPr>
          <a:xfrm>
            <a:off x="4893594" y="3059125"/>
            <a:ext cx="327550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latin typeface="+mj-lt"/>
              </a:rPr>
              <a:t>Solenoids for Plasma-Cascade Amplifier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23392-93D4-E37F-9246-096C3AF52B5E}"/>
              </a:ext>
            </a:extLst>
          </p:cNvPr>
          <p:cNvSpPr txBox="1"/>
          <p:nvPr/>
        </p:nvSpPr>
        <p:spPr>
          <a:xfrm>
            <a:off x="0" y="3818421"/>
            <a:ext cx="91440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The experiment of demonstrating PCA-amplification is ongoing at each RHIC run. Beam parameters are tuned to within target range.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We observed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PCA-amplified imprint of ion beam in the electron beam radiation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Observed high PCA gain at frequencies between 5 and 10 THz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</a:rPr>
              <a:t>R</a:t>
            </a:r>
            <a:r>
              <a:rPr lang="en-US" sz="1600" dirty="0">
                <a:latin typeface="+mj-lt"/>
              </a:rPr>
              <a:t>egular electron cooling – albeit very weak – of 26.5 GeV/u ion beam – the highest energy electron cooling.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j-lt"/>
              </a:rPr>
              <a:t>CeC</a:t>
            </a:r>
            <a:r>
              <a:rPr lang="en-US" sz="1600" dirty="0">
                <a:latin typeface="+mj-lt"/>
              </a:rPr>
              <a:t>-X will continue with next RHIC run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19DA26-4272-2911-0C54-275F0CEFAC59}"/>
              </a:ext>
            </a:extLst>
          </p:cNvPr>
          <p:cNvSpPr txBox="1"/>
          <p:nvPr/>
        </p:nvSpPr>
        <p:spPr>
          <a:xfrm>
            <a:off x="3543301" y="5948623"/>
            <a:ext cx="5600700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i="1" dirty="0"/>
              <a:t>G. Wang, EIC Machine Advisory Review, July 2022</a:t>
            </a:r>
          </a:p>
          <a:p>
            <a:r>
              <a:rPr lang="en-US" sz="1050" i="1" dirty="0"/>
              <a:t>V. Litvinenko et. al., Coherent Electron Cooling Experiment at RHIC: Status and Plans, COOL2019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E8C90-AF89-CF09-74D9-A8FB595F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DEE96-4321-4B3A-AD9C-4B069AF9B5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8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A4641-03FC-BA9E-394F-5B2D8116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4" y="130869"/>
            <a:ext cx="8416496" cy="1325563"/>
          </a:xfrm>
        </p:spPr>
        <p:txBody>
          <a:bodyPr/>
          <a:lstStyle/>
          <a:p>
            <a:r>
              <a:rPr lang="en-US" altLang="zh-CN" dirty="0"/>
              <a:t>SHC/precooler</a:t>
            </a:r>
            <a:r>
              <a:rPr lang="zh-CN" altLang="en-US" dirty="0"/>
              <a:t> </a:t>
            </a:r>
            <a:r>
              <a:rPr lang="en-US" altLang="zh-CN" dirty="0"/>
              <a:t>facility layout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69F8D-88EE-85C0-A84D-E6F40E7D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E2CF5-43CD-1351-E2BD-F0AF016BD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224129"/>
            <a:ext cx="7975600" cy="38481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681D4A-FA93-5A39-D45C-FC710DA24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2304" y="3895030"/>
            <a:ext cx="5717398" cy="2354397"/>
          </a:xfrm>
          <a:solidFill>
            <a:srgbClr val="CFD6EB"/>
          </a:solidFill>
        </p:spPr>
        <p:txBody>
          <a:bodyPr>
            <a:normAutofit/>
          </a:bodyPr>
          <a:lstStyle/>
          <a:p>
            <a:r>
              <a:rPr lang="en-US" sz="1400" dirty="0"/>
              <a:t>4</a:t>
            </a:r>
            <a:r>
              <a:rPr lang="en-US" altLang="zh-CN" sz="1400" dirty="0"/>
              <a:t>0</a:t>
            </a:r>
            <a:r>
              <a:rPr lang="en-US" sz="1400" dirty="0"/>
              <a:t>0-500kV DC gun for 100 mA of beam and 5.6 MV SRF injector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1400" dirty="0"/>
              <a:t>D</a:t>
            </a:r>
            <a:r>
              <a:rPr lang="en-US" sz="1400" dirty="0"/>
              <a:t>ogleg ERL merger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Kick the beam out at 13 MeV for precooler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149 MeV Superconducting Energy Recovery LINAC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Electron and hadron overlapped cooling section. FODO cells are used to control </a:t>
            </a:r>
            <a:r>
              <a:rPr lang="en-US" sz="1400" dirty="0" err="1"/>
              <a:t>ebeam</a:t>
            </a:r>
            <a:r>
              <a:rPr lang="en-US" sz="1400" dirty="0"/>
              <a:t> size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Amplification section with chicanes and triplets for electrons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Hadron chicane path length matching &amp; R</a:t>
            </a:r>
            <a:r>
              <a:rPr lang="en-US" sz="1400" baseline="-25000" dirty="0"/>
              <a:t>56 </a:t>
            </a:r>
            <a:r>
              <a:rPr lang="en-US" sz="1400" dirty="0"/>
              <a:t>adjust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Return of electrons to ERL</a:t>
            </a:r>
          </a:p>
        </p:txBody>
      </p:sp>
    </p:spTree>
    <p:extLst>
      <p:ext uri="{BB962C8B-B14F-4D97-AF65-F5344CB8AC3E}">
        <p14:creationId xmlns:p14="http://schemas.microsoft.com/office/powerpoint/2010/main" val="875406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Simulations of SHC cooling time for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74029-4E0A-594A-852E-9C574F4DD5EE}"/>
              </a:ext>
            </a:extLst>
          </p:cNvPr>
          <p:cNvSpPr txBox="1"/>
          <p:nvPr/>
        </p:nvSpPr>
        <p:spPr>
          <a:xfrm>
            <a:off x="660455" y="4089872"/>
            <a:ext cx="7431926" cy="1477328"/>
          </a:xfrm>
          <a:prstGeom prst="rect">
            <a:avLst/>
          </a:prstGeom>
          <a:solidFill>
            <a:srgbClr val="CFD6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Cooling needs a low-noise electron beam</a:t>
            </a:r>
          </a:p>
          <a:p>
            <a:r>
              <a:rPr lang="en-US" dirty="0">
                <a:latin typeface="+mj-lt"/>
              </a:rPr>
              <a:t>At 275 GeV, increasing the Poisson noise by a factor of 2 increases the cooling times to 2 hours horizontally and 3 hours longitudinally, close to the IBS limit. At 100 GeV, the noise in the electron beam is limited to 3 times the Poisson random noise.</a:t>
            </a:r>
            <a:endParaRPr lang="en-US" sz="1600" dirty="0">
              <a:latin typeface="+mj-lt"/>
            </a:endParaRPr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7B2A568-2183-374F-A8C4-BA19A8D8B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499" y="1067429"/>
            <a:ext cx="3799059" cy="2742178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D2A449-5145-D147-A8F2-F281DF59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5" y="1023903"/>
            <a:ext cx="3919662" cy="282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7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9B98-03F6-52E1-82DC-0E6A63F75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261" y="407218"/>
            <a:ext cx="6858000" cy="994172"/>
          </a:xfrm>
        </p:spPr>
        <p:txBody>
          <a:bodyPr/>
          <a:lstStyle/>
          <a:p>
            <a:r>
              <a:rPr lang="en-US" dirty="0"/>
              <a:t>Beam noise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4881DD-FC4C-F8D0-0E5D-CA69593B2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latin typeface="+mj-lt"/>
              </a:rPr>
              <a:t>9</a:t>
            </a:fld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4373EC-C9AA-B124-CBE5-68A0D5D3349A}"/>
              </a:ext>
            </a:extLst>
          </p:cNvPr>
          <p:cNvSpPr txBox="1"/>
          <p:nvPr/>
        </p:nvSpPr>
        <p:spPr>
          <a:xfrm>
            <a:off x="1406820" y="4649024"/>
            <a:ext cx="6106093" cy="1600438"/>
          </a:xfrm>
          <a:prstGeom prst="rect">
            <a:avLst/>
          </a:prstGeom>
          <a:solidFill>
            <a:srgbClr val="CFD6E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spc="-11" dirty="0">
                <a:latin typeface="+mj-lt"/>
                <a:cs typeface="Calibri"/>
              </a:rPr>
              <a:t>IMPACT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simulation: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energy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spread,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emittance,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and bunch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length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are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well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matched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to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GPT</a:t>
            </a:r>
            <a:r>
              <a:rPr lang="zh-CN" altLang="en-US" sz="1400" spc="-11" dirty="0">
                <a:latin typeface="+mj-lt"/>
                <a:cs typeface="Calibri"/>
              </a:rPr>
              <a:t> </a:t>
            </a:r>
            <a:r>
              <a:rPr lang="en-US" altLang="zh-CN" sz="1400" spc="-11" dirty="0">
                <a:latin typeface="+mj-lt"/>
                <a:cs typeface="Calibri"/>
              </a:rPr>
              <a:t>results.</a:t>
            </a:r>
            <a:endParaRPr lang="en-US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Observed  &gt; 280 um modulation</a:t>
            </a:r>
            <a:r>
              <a:rPr lang="en-US" altLang="zh-CN" sz="1400" dirty="0">
                <a:latin typeface="+mj-lt"/>
              </a:rPr>
              <a:t>;</a:t>
            </a:r>
            <a:r>
              <a:rPr lang="zh-CN" altLang="en-US" sz="1400" dirty="0">
                <a:latin typeface="+mj-lt"/>
              </a:rPr>
              <a:t> </a:t>
            </a:r>
            <a:endParaRPr lang="en-US" altLang="zh-CN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Noise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amplitude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is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2x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shot</a:t>
            </a:r>
            <a:r>
              <a:rPr lang="zh-CN" altLang="en-US" sz="1400" dirty="0">
                <a:latin typeface="+mj-lt"/>
              </a:rPr>
              <a:t> </a:t>
            </a:r>
            <a:r>
              <a:rPr lang="en-US" altLang="zh-CN" sz="1400" dirty="0">
                <a:latin typeface="+mj-lt"/>
              </a:rPr>
              <a:t>noise.</a:t>
            </a:r>
            <a:r>
              <a:rPr lang="zh-CN" altLang="en-US" sz="1400" dirty="0">
                <a:latin typeface="+mj-lt"/>
              </a:rPr>
              <a:t> </a:t>
            </a:r>
            <a:endParaRPr lang="en-US" altLang="zh-CN" sz="14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+mj-lt"/>
              </a:rPr>
              <a:t>Cooling frequency bandwidth is 40 THz(3 um), which is far away from 280 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The rest noise is at the same level as the shot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+mj-lt"/>
              </a:rPr>
              <a:t>Should not affect cooling performance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F482A7EF-9A25-7F9D-DA87-CAB642560D4C}"/>
              </a:ext>
            </a:extLst>
          </p:cNvPr>
          <p:cNvGrpSpPr/>
          <p:nvPr/>
        </p:nvGrpSpPr>
        <p:grpSpPr>
          <a:xfrm>
            <a:off x="2890758" y="2178522"/>
            <a:ext cx="6097724" cy="2296768"/>
            <a:chOff x="68581" y="1418844"/>
            <a:chExt cx="12096115" cy="434657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292CBD83-E449-AE24-F3C5-C0E6D6D9329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1" y="1418844"/>
              <a:ext cx="6050278" cy="4323587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7C9EC1EB-3F36-0057-3E78-C673D5B4241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37152" y="1450870"/>
              <a:ext cx="6027415" cy="431442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B927246-B937-F40F-9A50-EE2D982EF137}"/>
              </a:ext>
            </a:extLst>
          </p:cNvPr>
          <p:cNvSpPr txBox="1"/>
          <p:nvPr/>
        </p:nvSpPr>
        <p:spPr>
          <a:xfrm>
            <a:off x="3554728" y="1529411"/>
            <a:ext cx="18330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+mj-lt"/>
              </a:rPr>
              <a:t>Zoom in current profile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E5BC-6C13-0F23-1407-29F0E3B0F10A}"/>
              </a:ext>
            </a:extLst>
          </p:cNvPr>
          <p:cNvSpPr txBox="1"/>
          <p:nvPr/>
        </p:nvSpPr>
        <p:spPr>
          <a:xfrm>
            <a:off x="5949961" y="1425537"/>
            <a:ext cx="31259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Compare</a:t>
            </a:r>
            <a:r>
              <a:rPr lang="en-US" sz="1350" dirty="0">
                <a:latin typeface="+mj-lt"/>
              </a:rPr>
              <a:t> simulation and directly sampled shot noise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BB9CF6-360D-55B3-48E5-CB9FA85330A9}"/>
              </a:ext>
            </a:extLst>
          </p:cNvPr>
          <p:cNvGrpSpPr/>
          <p:nvPr/>
        </p:nvGrpSpPr>
        <p:grpSpPr>
          <a:xfrm>
            <a:off x="86386" y="1492855"/>
            <a:ext cx="2842794" cy="2802848"/>
            <a:chOff x="86386" y="1796312"/>
            <a:chExt cx="2842794" cy="28028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D3805A-C61A-D43C-A01A-1BAD10D5F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86" y="2467065"/>
              <a:ext cx="2842794" cy="213209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0CB37EA-EAF2-2367-936C-9B3CBCE39124}"/>
                </a:ext>
              </a:extLst>
            </p:cNvPr>
            <p:cNvSpPr txBox="1"/>
            <p:nvPr/>
          </p:nvSpPr>
          <p:spPr>
            <a:xfrm>
              <a:off x="577884" y="1796312"/>
              <a:ext cx="18597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latin typeface="+mj-lt"/>
                </a:rPr>
                <a:t>The kick generated by one proton in the kicker section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279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C38FA3BC-D5E8-45AA-9958-C7D74A2F1A4E}" vid="{67C37C4C-5F29-447A-9403-234B2450ED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E1C32-E9FB-4546-8A97-5A6C142FF51B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dd7425a4-fa23-406d-b478-3c2992d2d4ba"/>
    <ds:schemaRef ds:uri="http://purl.org/dc/elements/1.1/"/>
    <ds:schemaRef ds:uri="9e4a43c1-b2a9-408a-8cac-448eda25f0f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0D9E7D-B6F2-43DF-BDEA-D732F3B70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21815</TotalTime>
  <Words>3698</Words>
  <Application>Microsoft Macintosh PowerPoint</Application>
  <PresentationFormat>On-screen Show (4:3)</PresentationFormat>
  <Paragraphs>424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Avenir Light</vt:lpstr>
      <vt:lpstr>Calibri</vt:lpstr>
      <vt:lpstr>Calibri Light</vt:lpstr>
      <vt:lpstr>Cambria Math</vt:lpstr>
      <vt:lpstr>Franklin Gothic Medium</vt:lpstr>
      <vt:lpstr>Helvetica</vt:lpstr>
      <vt:lpstr>Symbol</vt:lpstr>
      <vt:lpstr>Times</vt:lpstr>
      <vt:lpstr>Wingdings</vt:lpstr>
      <vt:lpstr>Office Theme</vt:lpstr>
      <vt:lpstr>Strong Hadron Cooling in EIC with an ERL</vt:lpstr>
      <vt:lpstr>Outline</vt:lpstr>
      <vt:lpstr>EIC Accelerators</vt:lpstr>
      <vt:lpstr>EIC cooling requirements</vt:lpstr>
      <vt:lpstr>SHC: Coherent Electron Cooling (CEC)</vt:lpstr>
      <vt:lpstr>CeC experiment</vt:lpstr>
      <vt:lpstr>SHC/precooler facility layout</vt:lpstr>
      <vt:lpstr>Simulations of SHC cooling time for EIC</vt:lpstr>
      <vt:lpstr>Beam noise simulation</vt:lpstr>
      <vt:lpstr>Chicanes of the amplification section</vt:lpstr>
      <vt:lpstr>CSR in chicane</vt:lpstr>
      <vt:lpstr>Unequal path-length of electrons and protons</vt:lpstr>
      <vt:lpstr>CeC challenges</vt:lpstr>
      <vt:lpstr>Strong Hadron Cooler ERL Specifications</vt:lpstr>
      <vt:lpstr>ERL Longitudinal matching plan</vt:lpstr>
      <vt:lpstr>SHC+pre-cooler hybrid ERL</vt:lpstr>
      <vt:lpstr>Challenges of SHC ERL</vt:lpstr>
      <vt:lpstr>Summary</vt:lpstr>
      <vt:lpstr>Acknowledgements</vt:lpstr>
      <vt:lpstr>Thanks! Questions?</vt:lpstr>
      <vt:lpstr>SHC Electron source R&amp;D_ Electron source</vt:lpstr>
      <vt:lpstr>CeC needs amplification</vt:lpstr>
      <vt:lpstr>Cooling methods in EIC</vt:lpstr>
      <vt:lpstr>e-h longitudinal alignment using Schottky signal modification</vt:lpstr>
      <vt:lpstr>Signal Modification in Main Arc Dipole</vt:lpstr>
      <vt:lpstr>External field impact in cooling section</vt:lpstr>
      <vt:lpstr>Beam noise for hybrid ERL</vt:lpstr>
      <vt:lpstr>PowerPoint Presentation</vt:lpstr>
      <vt:lpstr>275 GeV case (150 MeV) , 1st path</vt:lpstr>
      <vt:lpstr>Injector</vt:lpstr>
      <vt:lpstr>e-beam quality before entering  cooling section</vt:lpstr>
      <vt:lpstr>Energy recovery lattice</vt:lpstr>
      <vt:lpstr>Cooling section lattice</vt:lpstr>
      <vt:lpstr>ERL optics: closed lattice</vt:lpstr>
      <vt:lpstr>Longitudinal space charge</vt:lpstr>
      <vt:lpstr>Longitudinal slippage summary</vt:lpstr>
      <vt:lpstr>Saturation of amplifier</vt:lpstr>
      <vt:lpstr>Energy kick (wake) in the kicker section</vt:lpstr>
      <vt:lpstr>MBEC computer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Bowman, Tiffany</dc:creator>
  <cp:lastModifiedBy>Wang, Erdong</cp:lastModifiedBy>
  <cp:revision>157</cp:revision>
  <dcterms:created xsi:type="dcterms:W3CDTF">2020-03-06T15:05:08Z</dcterms:created>
  <dcterms:modified xsi:type="dcterms:W3CDTF">2022-10-04T12:51:47Z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