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7" r:id="rId2"/>
    <p:sldId id="506" r:id="rId3"/>
    <p:sldId id="405" r:id="rId4"/>
    <p:sldId id="509" r:id="rId5"/>
    <p:sldId id="277" r:id="rId6"/>
    <p:sldId id="508" r:id="rId7"/>
    <p:sldId id="501" r:id="rId8"/>
    <p:sldId id="502" r:id="rId9"/>
    <p:sldId id="503" r:id="rId10"/>
    <p:sldId id="504" r:id="rId11"/>
    <p:sldId id="406" r:id="rId12"/>
    <p:sldId id="499" r:id="rId13"/>
    <p:sldId id="505" r:id="rId14"/>
    <p:sldId id="498" r:id="rId15"/>
    <p:sldId id="493" r:id="rId16"/>
    <p:sldId id="494" r:id="rId17"/>
    <p:sldId id="50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72" y="1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3922-69D6-4236-BC04-B941D2B41E60}" type="datetimeFigureOut">
              <a:rPr lang="en-GB" smtClean="0"/>
              <a:t>03/10/2022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03427-786F-4AF4-8C73-F7A8EEAF99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50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6888B-F950-419F-B83B-B8C32E866A9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19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666C-3B0C-42AE-8E1A-08AD4724542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049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666C-3B0C-42AE-8E1A-08AD4724542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457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6888B-F950-419F-B83B-B8C32E866A9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416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666C-3B0C-42AE-8E1A-08AD4724542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1088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76666C-3B0C-42AE-8E1A-08AD4724542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60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6888B-F950-419F-B83B-B8C32E866A9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656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6888B-F950-419F-B83B-B8C32E866A9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784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6888B-F950-419F-B83B-B8C32E866A9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372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6888B-F950-419F-B83B-B8C32E866A9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441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6888B-F950-419F-B83B-B8C32E866A9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122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6888B-F950-419F-B83B-B8C32E866A9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496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6888B-F950-419F-B83B-B8C32E866A9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726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06888B-F950-419F-B83B-B8C32E866A9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84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FDA90-E4CE-8A07-21FA-6DFD606A8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7269AC-1E98-1949-EF7C-ABBD85DD2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4CC13-FB08-E56D-1511-E1635CF3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23EFD-2D13-48C5-B4CC-2F17D698CF2A}" type="datetime1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2FFF9-843B-9C02-550E-99A99620E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766DC-59E5-393E-FE1F-4F4C20D9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92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EEBF7-B2DD-3C0A-CF1D-2607AA7F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9D71EA-E849-380E-5B6A-E99499FF5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E8915-D711-27E4-86DC-2453ED826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3EA78-D720-421B-94BD-C6D8C54CA587}" type="datetime1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D6DE8-4A72-C8E8-708C-93B6142B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47536-E408-4A64-E578-A6E00178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65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D16F0-F106-52EE-D717-3B8E950EC7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39AE7-2C73-FA82-E971-90523B254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7479F-87B1-D431-14B4-80654D751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D112-15AE-458A-B646-3CADD3ACFB42}" type="datetime1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E4E49-BCE3-5AFD-6AF8-5141B249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F36D0-FDED-DDAF-79CE-21733428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99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59A24-E821-FF0D-CA4B-BB69F301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C51C6-77E6-A329-9922-EF9922543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58CC0-CE6E-2DBD-6562-963B1B391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44B59-B5D8-433D-AAFF-D1F82CB8432C}" type="datetime1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00854-2555-D206-FC57-D40971BD0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EB2D9-EAA0-6B51-6655-6153F668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01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2185-EFB1-0048-FD76-5BEA7099C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D4BF0-F1F1-864A-9ACF-1BC2FF312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378FD-B6A5-91F6-80FC-B5FB3FC5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9A212-E7BA-4D67-9C6C-99025282E600}" type="datetime1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6155D9-6FB4-A4D4-2D4C-48EDDD3E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A5A8E-BF9C-C8F0-F42D-0111D8C3C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77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99A3-223B-355C-CEB9-1081CE78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55980-0098-62D0-F321-513108818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8B420B-89A9-0D7A-541E-6F6B3CE37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2CA4F-0679-4748-4B03-7D098D80E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3EA1E-BB3B-45DB-A28D-63A3445A07FE}" type="datetime1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1A9877-C439-EF43-19D9-4F96734F2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DC56D-F1A9-2A17-FF95-DF876696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2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55B3-B9A5-EC8C-7906-530D84850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876FC-16FE-0E7B-4204-8C8876A3E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B14257-60FF-AD6F-FB78-D9A0F0A490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D16FF7-768A-D4C6-21F9-AE5552FEC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1B371C-F75C-A979-AC19-D5FBF23847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93F736-448B-4492-C21A-F61CEA7EE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1B7E-476F-4802-A357-894FC35FD85F}" type="datetime1">
              <a:rPr lang="en-GB" smtClean="0"/>
              <a:t>03/10/2022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C0483F-9FD1-60CA-44A1-03CCA4190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945F4C-C423-3C37-0B5D-EDD2C8DB2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2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C78F2-38A6-309A-7172-A9079941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C6238-2C22-A6A6-FA1F-1D04CBB0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2A18A-4BB4-4C62-B6B6-16859FEEA181}" type="datetime1">
              <a:rPr lang="en-GB" smtClean="0"/>
              <a:t>03/10/2022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1585DD-98E2-009B-6995-24EDC9E7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BE3559-DEAA-7203-76D2-1EB3341B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5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898319-93FB-4009-AA04-B93DD795F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93D7C-A3FB-4B58-AD24-5465295C942F}" type="datetime1">
              <a:rPr lang="en-GB" smtClean="0"/>
              <a:t>03/10/2022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88BA4-FCD3-C0EC-5B71-7321D69AB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DD0102-0682-7614-E58B-3EB795092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816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40CD0-E580-EAC2-BAE8-0CB13D95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741BE-B657-AD41-EDAD-1AE1916DA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AFDA7-D470-2013-277E-06D20B4CE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C78429-8EFD-DF4A-FC5E-AECDC8DEC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A8F7-BDC4-485F-A81C-CCD00695A34D}" type="datetime1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F04FD-6F78-7FB5-E89C-5309A3D42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AED48-0FB2-FB1F-B4BF-5FBF59DE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1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ACD4-010A-B27F-60BA-03E2FE84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9FE9A4-47F7-DB53-CA3E-4CFCA772E5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9E04A2-DFB8-D743-0046-3CB3907E7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B0F10-7306-994E-BB3B-4427A8EBC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27494-9B37-41EE-B7A9-56D835A107B1}" type="datetime1">
              <a:rPr lang="en-GB" smtClean="0"/>
              <a:t>03/10/2022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191F3-7A02-7971-FFAB-F5A19D78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1C1EC1-0375-904D-0166-D4FB06A49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14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84CB91-4925-215C-4AD5-ADD8B68CE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7E2D3-7F51-936C-0FE7-BC62CC5B65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E7B6A-72BE-5AD2-FA19-FB2D3B2BD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EF107-B568-48A4-A799-10FFB373EE89}" type="datetime1">
              <a:rPr lang="en-GB" smtClean="0"/>
              <a:t>03/10/2022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955CC-49BF-4F1F-AE8C-13865F356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6DADA-21BC-A250-B93A-E19F1A62D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18B2E-731E-4266-BD19-0B86249E7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31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lconf.web.cern.ch/ipac2022/doi/JACoW-IPAC2022-MOPOTK050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7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10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10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2.png"/><Relationship Id="rId7" Type="http://schemas.openxmlformats.org/officeDocument/2006/relationships/image" Target="NULL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11" Type="http://schemas.openxmlformats.org/officeDocument/2006/relationships/image" Target="NULL"/><Relationship Id="rId10" Type="http://schemas.openxmlformats.org/officeDocument/2006/relationships/image" Target="NULL"/><Relationship Id="rId9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7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lconf.web.cern.ch/ipac2022/doi/JACoW-IPAC2022-MOPOTK050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lconf.web.cern.ch/ipac2022/doi/JACoW-IPAC2022-MOPOTK050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10" Type="http://schemas.openxmlformats.org/officeDocument/2006/relationships/image" Target="../media/image60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ccelconf.web.cern.ch/ipac2022/doi/JACoW-IPAC2022-MOPOTK050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45C9A-5D3A-4A11-93CA-A240F78AC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3386" y="1122363"/>
            <a:ext cx="10265228" cy="2387600"/>
          </a:xfrm>
        </p:spPr>
        <p:txBody>
          <a:bodyPr>
            <a:normAutofit/>
          </a:bodyPr>
          <a:lstStyle/>
          <a:p>
            <a:r>
              <a:rPr lang="en-GB" b="1" cap="all" dirty="0"/>
              <a:t>ER@CEBAF </a:t>
            </a:r>
            <a:br>
              <a:rPr lang="en-GB" b="1" cap="all" dirty="0"/>
            </a:br>
            <a:r>
              <a:rPr lang="en-GB" sz="4800" b="1" cap="all" dirty="0"/>
              <a:t>A 5-pass energy recovery experiment</a:t>
            </a:r>
            <a:endParaRPr lang="en-GB" cap="al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11C81-312F-4F41-A21A-335F511D9D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Gustavo Pérez Segurana</a:t>
            </a:r>
          </a:p>
          <a:p>
            <a:r>
              <a:rPr lang="en-GB" dirty="0"/>
              <a:t>Lancaster University &amp; The Cockcroft Institute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9B8EFF-51F3-4119-80C2-B6D1D1928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85"/>
            <a:ext cx="1993651" cy="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87003B-B724-4FE7-95E3-41033F382C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728" y="5786732"/>
            <a:ext cx="1801504" cy="10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1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1021">
        <p:fade/>
      </p:transition>
    </mc:Choice>
    <mc:Fallback xmlns="">
      <p:transition advTm="1102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8DED-0ECD-4B19-A43F-E94A1E66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5"/>
            <a:ext cx="10515600" cy="1325563"/>
          </a:xfrm>
        </p:spPr>
        <p:txBody>
          <a:bodyPr/>
          <a:lstStyle/>
          <a:p>
            <a:r>
              <a:rPr lang="en-GB" dirty="0"/>
              <a:t>Linac optics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0F544-0420-4926-9B67-AD81BB5A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5690" y="1328347"/>
            <a:ext cx="5218109" cy="4464331"/>
          </a:xfrm>
        </p:spPr>
        <p:txBody>
          <a:bodyPr>
            <a:normAutofit/>
          </a:bodyPr>
          <a:lstStyle/>
          <a:p>
            <a:pPr algn="l"/>
            <a:r>
              <a:rPr lang="en-GB" sz="1800" dirty="0">
                <a:latin typeface="TeXGyreTermes-Regular"/>
              </a:rPr>
              <a:t>Results from these two searches.</a:t>
            </a:r>
          </a:p>
          <a:p>
            <a:pPr algn="l"/>
            <a:endParaRPr lang="en-GB" sz="1800" dirty="0">
              <a:latin typeface="TeXGyreTermes-Regular"/>
            </a:endParaRPr>
          </a:p>
          <a:p>
            <a:pPr algn="l"/>
            <a:r>
              <a:rPr lang="en-GB" sz="1800" dirty="0">
                <a:latin typeface="TeXGyreTermes-Regular"/>
              </a:rPr>
              <a:t>Both solutions look similar, but slight differences between them.</a:t>
            </a:r>
          </a:p>
          <a:p>
            <a:pPr algn="l"/>
            <a:endParaRPr lang="en-GB" sz="1800" dirty="0">
              <a:latin typeface="TeXGyreTermes-Regular"/>
            </a:endParaRPr>
          </a:p>
          <a:p>
            <a:pPr algn="l"/>
            <a:r>
              <a:rPr lang="en-GB" sz="1800" dirty="0">
                <a:latin typeface="TeXGyreTermes-Regular"/>
              </a:rPr>
              <a:t>Non-trivial to determine “</a:t>
            </a:r>
            <a:r>
              <a:rPr lang="en-GB" sz="1800" i="1" dirty="0">
                <a:latin typeface="TeXGyreTermes-Regular"/>
              </a:rPr>
              <a:t>best</a:t>
            </a:r>
            <a:r>
              <a:rPr lang="en-GB" sz="1800" dirty="0">
                <a:latin typeface="TeXGyreTermes-Regular"/>
              </a:rPr>
              <a:t>” solution without compromising any of the requirements.</a:t>
            </a:r>
          </a:p>
          <a:p>
            <a:pPr algn="l"/>
            <a:endParaRPr lang="en-GB" sz="1800" dirty="0">
              <a:latin typeface="TeXGyreTermes-Regular"/>
            </a:endParaRPr>
          </a:p>
          <a:p>
            <a:pPr algn="l"/>
            <a:r>
              <a:rPr lang="en-GB" sz="1800" dirty="0">
                <a:latin typeface="TeXGyreTermes-Regular"/>
              </a:rPr>
              <a:t>This solutions will be used for both North and South </a:t>
            </a:r>
            <a:r>
              <a:rPr lang="en-GB" sz="1800" dirty="0" err="1">
                <a:latin typeface="TeXGyreTermes-Regular"/>
              </a:rPr>
              <a:t>linacs</a:t>
            </a:r>
            <a:r>
              <a:rPr lang="en-GB" sz="1800" dirty="0">
                <a:latin typeface="TeXGyreTermes-Regular"/>
              </a:rPr>
              <a:t>. Arcs can be scaled to match and obtain a 10-pass beamline for ER@CEBAF.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1C59B1-42BA-8D8A-73B1-00991AB28E93}"/>
              </a:ext>
            </a:extLst>
          </p:cNvPr>
          <p:cNvSpPr txBox="1"/>
          <p:nvPr/>
        </p:nvSpPr>
        <p:spPr>
          <a:xfrm>
            <a:off x="5695023" y="6428004"/>
            <a:ext cx="456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Work presented by </a:t>
            </a:r>
            <a:r>
              <a:rPr lang="en-GB" sz="1800" b="0" i="0" u="none" strike="noStrike" baseline="0" dirty="0">
                <a:latin typeface="TeXGyreTermes-Regular"/>
                <a:hlinkClick r:id="rId3"/>
              </a:rPr>
              <a:t>I. </a:t>
            </a:r>
            <a:r>
              <a:rPr lang="en-GB" sz="1800" b="0" i="0" u="none" strike="noStrike" baseline="0" dirty="0" err="1">
                <a:latin typeface="TeXGyreTermes-Regular"/>
                <a:hlinkClick r:id="rId3"/>
              </a:rPr>
              <a:t>Neththikumara</a:t>
            </a:r>
            <a:r>
              <a:rPr lang="en-GB" sz="1800" b="0" i="0" u="none" strike="noStrike" baseline="0" dirty="0">
                <a:latin typeface="TeXGyreTermes-Regular"/>
                <a:hlinkClick r:id="rId3"/>
              </a:rPr>
              <a:t> at IPAC22</a:t>
            </a:r>
            <a:endParaRPr lang="en-GB" sz="1800" b="0" i="0" u="none" strike="noStrike" baseline="0" dirty="0">
              <a:latin typeface="TeXGyreTermes-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52CFD3-1963-4CFA-9A49-5B5694AF4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587" y="1261559"/>
            <a:ext cx="5218110" cy="488361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E9ADB-F5A7-30B0-256B-9ADA4680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21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4872">
        <p:fade/>
      </p:transition>
    </mc:Choice>
    <mc:Fallback xmlns="">
      <p:transition advTm="34872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F11E60-4F75-498D-A5CC-D0223E96EF45}"/>
                  </a:ext>
                </a:extLst>
              </p:cNvPr>
              <p:cNvSpPr txBox="1"/>
              <p:nvPr/>
            </p:nvSpPr>
            <p:spPr>
              <a:xfrm>
                <a:off x="1918091" y="5304106"/>
                <a:ext cx="83558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The horizontal bending section of Arc 1 needs a net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56</m:t>
                        </m:r>
                      </m:sub>
                    </m:sSub>
                  </m:oMath>
                </a14:m>
                <a:r>
                  <a:rPr lang="en-GB" dirty="0"/>
                  <a:t> to compensate for the splitter/recombiner section. This gives us a constraint on our dispersion manipulations.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F11E60-4F75-498D-A5CC-D0223E96E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091" y="5304106"/>
                <a:ext cx="8355818" cy="646331"/>
              </a:xfrm>
              <a:prstGeom prst="rect">
                <a:avLst/>
              </a:prstGeom>
              <a:blipFill>
                <a:blip r:embed="rId7"/>
                <a:stretch>
                  <a:fillRect l="-657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EB4E1D3-A0F8-461E-970B-86480FBBF3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38" y="1987730"/>
            <a:ext cx="6349206" cy="28825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5686823-2A5A-4793-A8CF-142376156651}"/>
              </a:ext>
            </a:extLst>
          </p:cNvPr>
          <p:cNvSpPr/>
          <p:nvPr/>
        </p:nvSpPr>
        <p:spPr>
          <a:xfrm>
            <a:off x="7587343" y="2107544"/>
            <a:ext cx="416923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TeXGyreTermes-Regular"/>
              </a:rPr>
              <a:t>First order horizontal (red), vertical (green) and longitudinal (blue) dispersion before (dashed) and after (solid) reduction of the peak dispersion.</a:t>
            </a:r>
          </a:p>
          <a:p>
            <a:endParaRPr lang="en-GB" dirty="0">
              <a:latin typeface="TeXGyreTermes-Regular"/>
            </a:endParaRPr>
          </a:p>
          <a:p>
            <a:endParaRPr lang="en-GB" dirty="0">
              <a:latin typeface="TeXGyreTermes-Regular"/>
            </a:endParaRPr>
          </a:p>
          <a:p>
            <a:r>
              <a:rPr lang="en-GB" dirty="0">
                <a:latin typeface="TeXGyreTermes-Regular"/>
              </a:rPr>
              <a:t>Note that energy acceptance depends on the maximum value of both vertical and horizontal dispersions.</a:t>
            </a:r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B025312-65D6-4EF9-8C4B-6FCC780B4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400" dirty="0"/>
              <a:t>Arc modifications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29D82-60B6-7E61-75DA-17712E9C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43468-D5A9-5B65-949F-3EE5381BB8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9554030-AC36-DADC-F6E0-5A4D8640AE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9" y="5792679"/>
            <a:ext cx="1801504" cy="10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937">
        <p:fade/>
      </p:transition>
    </mc:Choice>
    <mc:Fallback xmlns="">
      <p:transition advTm="20937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1E1D730-C272-49E4-BA41-8442258A2E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9" y="5792679"/>
            <a:ext cx="1801504" cy="101785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F5263396-3936-4679-80F0-AA6C657AC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540" y="223576"/>
            <a:ext cx="10515600" cy="1325563"/>
          </a:xfrm>
        </p:spPr>
        <p:txBody>
          <a:bodyPr/>
          <a:lstStyle/>
          <a:p>
            <a:r>
              <a:rPr lang="en-GB" dirty="0"/>
              <a:t>Injector and linearization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2C853E7-911D-4A28-ADF2-F8A1E985B7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40" y="1376713"/>
            <a:ext cx="9144000" cy="1216778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45A0637-13BD-49BA-8009-BB02C899CBA7}"/>
              </a:ext>
            </a:extLst>
          </p:cNvPr>
          <p:cNvCxnSpPr/>
          <p:nvPr/>
        </p:nvCxnSpPr>
        <p:spPr>
          <a:xfrm flipH="1" flipV="1">
            <a:off x="2445660" y="1825534"/>
            <a:ext cx="114300" cy="243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0504631-B1A6-43FD-A668-D75728494B12}"/>
              </a:ext>
            </a:extLst>
          </p:cNvPr>
          <p:cNvCxnSpPr/>
          <p:nvPr/>
        </p:nvCxnSpPr>
        <p:spPr>
          <a:xfrm flipH="1" flipV="1">
            <a:off x="3032400" y="1742817"/>
            <a:ext cx="114300" cy="243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C02E3AA-FE10-4481-BF3D-BFC8031A505A}"/>
              </a:ext>
            </a:extLst>
          </p:cNvPr>
          <p:cNvCxnSpPr/>
          <p:nvPr/>
        </p:nvCxnSpPr>
        <p:spPr>
          <a:xfrm flipH="1" flipV="1">
            <a:off x="8057248" y="1782982"/>
            <a:ext cx="114300" cy="243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7DB7715-7652-42A2-8964-2D69439E27FB}"/>
              </a:ext>
            </a:extLst>
          </p:cNvPr>
          <p:cNvCxnSpPr/>
          <p:nvPr/>
        </p:nvCxnSpPr>
        <p:spPr>
          <a:xfrm flipH="1" flipV="1">
            <a:off x="8643988" y="1863182"/>
            <a:ext cx="114300" cy="2438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C58837A2-6080-4F49-AA68-990C61729E77}"/>
              </a:ext>
            </a:extLst>
          </p:cNvPr>
          <p:cNvSpPr txBox="1"/>
          <p:nvPr/>
        </p:nvSpPr>
        <p:spPr>
          <a:xfrm>
            <a:off x="9867538" y="1280465"/>
            <a:ext cx="14249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Dipoles</a:t>
            </a:r>
          </a:p>
          <a:p>
            <a:r>
              <a:rPr lang="en-GB" dirty="0">
                <a:solidFill>
                  <a:srgbClr val="FF0000"/>
                </a:solidFill>
              </a:rPr>
              <a:t>Quadrupoles</a:t>
            </a:r>
          </a:p>
          <a:p>
            <a:r>
              <a:rPr lang="en-GB" dirty="0" err="1">
                <a:solidFill>
                  <a:srgbClr val="0070C0"/>
                </a:solidFill>
              </a:rPr>
              <a:t>Sextupoles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4FBCA-F702-4DB0-AB69-1A34F7C75D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53" y="2869886"/>
            <a:ext cx="4804094" cy="2142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2D8491-6A17-454C-BF13-4589E6DF6101}"/>
                  </a:ext>
                </a:extLst>
              </p:cNvPr>
              <p:cNvSpPr/>
              <p:nvPr/>
            </p:nvSpPr>
            <p:spPr>
              <a:xfrm>
                <a:off x="5670375" y="2869886"/>
                <a:ext cx="5002346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Second order horizontal (red) and longitudinal (blue) dispersions in the injector chicane with (dashed) and without (solid) additional </a:t>
                </a:r>
                <a:r>
                  <a:rPr lang="en-GB" dirty="0" err="1"/>
                  <a:t>sextupoles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The range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566</m:t>
                        </m:r>
                      </m:sub>
                    </m:sSub>
                  </m:oMath>
                </a14:m>
                <a:r>
                  <a:rPr lang="en-GB" dirty="0"/>
                  <a:t> values available to us in the injector chicane before the beam enters the main ERL loop will proof invaluable when optimizing our longitudinal match.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52D8491-6A17-454C-BF13-4589E6DF61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0375" y="2869886"/>
                <a:ext cx="5002346" cy="2308324"/>
              </a:xfrm>
              <a:prstGeom prst="rect">
                <a:avLst/>
              </a:prstGeom>
              <a:blipFill>
                <a:blip r:embed="rId9"/>
                <a:stretch>
                  <a:fillRect l="-974" t="-1587" b="-3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F330D2-89EB-46F6-4356-A927418A7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12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E89736-0140-BA87-ABAD-4012B5C0584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2989">
        <p:fade/>
      </p:transition>
    </mc:Choice>
    <mc:Fallback xmlns="">
      <p:transition advTm="12989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3AC8E82-D40C-4AA4-9555-158EA80E42DC}"/>
              </a:ext>
            </a:extLst>
          </p:cNvPr>
          <p:cNvSpPr txBox="1"/>
          <p:nvPr/>
        </p:nvSpPr>
        <p:spPr>
          <a:xfrm>
            <a:off x="838200" y="1352145"/>
            <a:ext cx="106793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Accelerate off-crest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Decompress in intermediate arc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Compress at top energy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Decompress in intermediate arc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Compensate chirp and decelerate to dump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943631F-C5E4-48F6-9177-024396D31D02}"/>
              </a:ext>
            </a:extLst>
          </p:cNvPr>
          <p:cNvGrpSpPr/>
          <p:nvPr/>
        </p:nvGrpSpPr>
        <p:grpSpPr>
          <a:xfrm>
            <a:off x="3447479" y="2915932"/>
            <a:ext cx="1880681" cy="1570848"/>
            <a:chOff x="4502183" y="4540577"/>
            <a:chExt cx="1880681" cy="197594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D21F2391-B83D-4906-878E-29E8B3350FED}"/>
                </a:ext>
              </a:extLst>
            </p:cNvPr>
            <p:cNvGrpSpPr/>
            <p:nvPr/>
          </p:nvGrpSpPr>
          <p:grpSpPr>
            <a:xfrm>
              <a:off x="4502183" y="4639079"/>
              <a:ext cx="1880681" cy="1877438"/>
              <a:chOff x="4502183" y="4639079"/>
              <a:chExt cx="1880681" cy="1877438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567ECB1E-1924-4CE2-BD38-0CAAD9F5B82E}"/>
                  </a:ext>
                </a:extLst>
              </p:cNvPr>
              <p:cNvGrpSpPr/>
              <p:nvPr/>
            </p:nvGrpSpPr>
            <p:grpSpPr>
              <a:xfrm>
                <a:off x="4502183" y="4639079"/>
                <a:ext cx="1880681" cy="1877438"/>
                <a:chOff x="4502183" y="4639079"/>
                <a:chExt cx="1880681" cy="1877438"/>
              </a:xfrm>
            </p:grpSpPr>
            <p:cxnSp>
              <p:nvCxnSpPr>
                <p:cNvPr id="116" name="Straight Connector 115">
                  <a:extLst>
                    <a:ext uri="{FF2B5EF4-FFF2-40B4-BE49-F238E27FC236}">
                      <a16:creationId xmlns:a16="http://schemas.microsoft.com/office/drawing/2014/main" id="{244C931B-6806-44EA-8218-7BFAAEDDF4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251" y="4639079"/>
                  <a:ext cx="0" cy="1877438"/>
                </a:xfrm>
                <a:prstGeom prst="line">
                  <a:avLst/>
                </a:prstGeom>
                <a:ln>
                  <a:headEnd type="arrow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DA12D08F-E127-4907-B896-671F0EA2C4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02183" y="5530781"/>
                  <a:ext cx="1880681" cy="0"/>
                </a:xfrm>
                <a:prstGeom prst="line">
                  <a:avLst/>
                </a:prstGeom>
                <a:ln>
                  <a:headEnd type="arrow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1EBFB715-DB8A-4FF0-8307-76585E6680B4}"/>
                  </a:ext>
                </a:extLst>
              </p:cNvPr>
              <p:cNvSpPr/>
              <p:nvPr/>
            </p:nvSpPr>
            <p:spPr>
              <a:xfrm rot="20135896">
                <a:off x="4519822" y="5486241"/>
                <a:ext cx="1856934" cy="955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50000">
                    <a:schemeClr val="bg1"/>
                  </a:gs>
                  <a:gs pos="25000">
                    <a:srgbClr val="FFFF00"/>
                  </a:gs>
                  <a:gs pos="75000">
                    <a:srgbClr val="D4E7F4"/>
                  </a:gs>
                  <a:gs pos="100000">
                    <a:srgbClr val="0070C0"/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5C440BC-04D7-4A96-AD58-97740724EBE0}"/>
                </a:ext>
              </a:extLst>
            </p:cNvPr>
            <p:cNvSpPr txBox="1"/>
            <p:nvPr/>
          </p:nvSpPr>
          <p:spPr>
            <a:xfrm>
              <a:off x="6191976" y="5505855"/>
              <a:ext cx="176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DB07BD30-010F-439C-BEAE-DBFC9A745FB4}"/>
                    </a:ext>
                  </a:extLst>
                </p:cNvPr>
                <p:cNvSpPr txBox="1"/>
                <p:nvPr/>
              </p:nvSpPr>
              <p:spPr>
                <a:xfrm>
                  <a:off x="5181600" y="4540577"/>
                  <a:ext cx="1764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DB07BD30-010F-439C-BEAE-DBFC9A745FB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540577"/>
                  <a:ext cx="176466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65517" b="-1632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6DDA4E3-C9F2-4B33-A5B1-82DDB140E970}"/>
              </a:ext>
            </a:extLst>
          </p:cNvPr>
          <p:cNvGrpSpPr/>
          <p:nvPr/>
        </p:nvGrpSpPr>
        <p:grpSpPr>
          <a:xfrm>
            <a:off x="5407536" y="2921000"/>
            <a:ext cx="1880681" cy="1570848"/>
            <a:chOff x="4502183" y="4540577"/>
            <a:chExt cx="1880681" cy="1975940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DB1342FF-F55A-4ACD-A108-D9C47D9216FD}"/>
                </a:ext>
              </a:extLst>
            </p:cNvPr>
            <p:cNvGrpSpPr/>
            <p:nvPr/>
          </p:nvGrpSpPr>
          <p:grpSpPr>
            <a:xfrm>
              <a:off x="4502183" y="4639079"/>
              <a:ext cx="1880681" cy="1877438"/>
              <a:chOff x="4502183" y="4639079"/>
              <a:chExt cx="1880681" cy="1877438"/>
            </a:xfrm>
          </p:grpSpPr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3C1A57A-D081-4AED-92BB-70E650742922}"/>
                  </a:ext>
                </a:extLst>
              </p:cNvPr>
              <p:cNvGrpSpPr/>
              <p:nvPr/>
            </p:nvGrpSpPr>
            <p:grpSpPr>
              <a:xfrm>
                <a:off x="4502183" y="4639079"/>
                <a:ext cx="1880681" cy="1877438"/>
                <a:chOff x="4502183" y="4639079"/>
                <a:chExt cx="1880681" cy="1877438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259B4093-73F7-436F-9D13-914C1FED9E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251" y="4639079"/>
                  <a:ext cx="0" cy="1877438"/>
                </a:xfrm>
                <a:prstGeom prst="line">
                  <a:avLst/>
                </a:prstGeom>
                <a:ln>
                  <a:headEnd type="arrow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>
                  <a:extLst>
                    <a:ext uri="{FF2B5EF4-FFF2-40B4-BE49-F238E27FC236}">
                      <a16:creationId xmlns:a16="http://schemas.microsoft.com/office/drawing/2014/main" id="{0611A687-B47F-48D9-BAD4-B05AD3D75C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02183" y="5530781"/>
                  <a:ext cx="1880681" cy="0"/>
                </a:xfrm>
                <a:prstGeom prst="line">
                  <a:avLst/>
                </a:prstGeom>
                <a:ln>
                  <a:headEnd type="arrow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43D1BEE7-D9A1-4F10-9CEC-CA2ECB3E077E}"/>
                  </a:ext>
                </a:extLst>
              </p:cNvPr>
              <p:cNvSpPr/>
              <p:nvPr/>
            </p:nvSpPr>
            <p:spPr>
              <a:xfrm rot="16200000">
                <a:off x="4969381" y="5459609"/>
                <a:ext cx="957816" cy="148832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50000">
                    <a:schemeClr val="bg1"/>
                  </a:gs>
                  <a:gs pos="25000">
                    <a:srgbClr val="FFFF00"/>
                  </a:gs>
                  <a:gs pos="75000">
                    <a:srgbClr val="D4E7F4"/>
                  </a:gs>
                  <a:gs pos="100000">
                    <a:srgbClr val="0070C0"/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5816D5AE-5FB6-41AB-BE8D-901A32B22B3F}"/>
                </a:ext>
              </a:extLst>
            </p:cNvPr>
            <p:cNvSpPr txBox="1"/>
            <p:nvPr/>
          </p:nvSpPr>
          <p:spPr>
            <a:xfrm>
              <a:off x="6191976" y="5505855"/>
              <a:ext cx="176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704AF0B4-2CC0-4429-8F61-36907C315EC1}"/>
                    </a:ext>
                  </a:extLst>
                </p:cNvPr>
                <p:cNvSpPr txBox="1"/>
                <p:nvPr/>
              </p:nvSpPr>
              <p:spPr>
                <a:xfrm>
                  <a:off x="5181600" y="4540577"/>
                  <a:ext cx="1764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129" name="TextBox 128">
                  <a:extLst>
                    <a:ext uri="{FF2B5EF4-FFF2-40B4-BE49-F238E27FC236}">
                      <a16:creationId xmlns:a16="http://schemas.microsoft.com/office/drawing/2014/main" id="{704AF0B4-2CC0-4429-8F61-36907C315E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540577"/>
                  <a:ext cx="176466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71429" b="-187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56D46995-5FFD-4C38-8BA0-F192A59E380F}"/>
              </a:ext>
            </a:extLst>
          </p:cNvPr>
          <p:cNvGrpSpPr/>
          <p:nvPr/>
        </p:nvGrpSpPr>
        <p:grpSpPr>
          <a:xfrm>
            <a:off x="7334055" y="2926826"/>
            <a:ext cx="1880681" cy="1570848"/>
            <a:chOff x="4502183" y="4540577"/>
            <a:chExt cx="1880681" cy="1975940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4BC421A5-A6C3-41EE-A821-233CB34C40C2}"/>
                </a:ext>
              </a:extLst>
            </p:cNvPr>
            <p:cNvGrpSpPr/>
            <p:nvPr/>
          </p:nvGrpSpPr>
          <p:grpSpPr>
            <a:xfrm>
              <a:off x="4502183" y="4639079"/>
              <a:ext cx="1880681" cy="1877438"/>
              <a:chOff x="4502183" y="4639079"/>
              <a:chExt cx="1880681" cy="1877438"/>
            </a:xfrm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A6EB2E65-421A-4CEC-B069-6493CAD03400}"/>
                  </a:ext>
                </a:extLst>
              </p:cNvPr>
              <p:cNvGrpSpPr/>
              <p:nvPr/>
            </p:nvGrpSpPr>
            <p:grpSpPr>
              <a:xfrm>
                <a:off x="4502183" y="4639079"/>
                <a:ext cx="1880681" cy="1877438"/>
                <a:chOff x="4502183" y="4639079"/>
                <a:chExt cx="1880681" cy="1877438"/>
              </a:xfrm>
            </p:grpSpPr>
            <p:cxnSp>
              <p:nvCxnSpPr>
                <p:cNvPr id="156" name="Straight Connector 155">
                  <a:extLst>
                    <a:ext uri="{FF2B5EF4-FFF2-40B4-BE49-F238E27FC236}">
                      <a16:creationId xmlns:a16="http://schemas.microsoft.com/office/drawing/2014/main" id="{0C5D19A4-95A0-43E2-97E8-E1A6A49DA6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251" y="4639079"/>
                  <a:ext cx="0" cy="1877438"/>
                </a:xfrm>
                <a:prstGeom prst="line">
                  <a:avLst/>
                </a:prstGeom>
                <a:ln>
                  <a:headEnd type="arrow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>
                  <a:extLst>
                    <a:ext uri="{FF2B5EF4-FFF2-40B4-BE49-F238E27FC236}">
                      <a16:creationId xmlns:a16="http://schemas.microsoft.com/office/drawing/2014/main" id="{6C026A39-9B02-497E-B8B4-3E83BBFBE1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02183" y="5530781"/>
                  <a:ext cx="1880681" cy="0"/>
                </a:xfrm>
                <a:prstGeom prst="line">
                  <a:avLst/>
                </a:prstGeom>
                <a:ln>
                  <a:headEnd type="arrow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C1752721-2867-4D95-A72C-83C25C199F0C}"/>
                  </a:ext>
                </a:extLst>
              </p:cNvPr>
              <p:cNvSpPr/>
              <p:nvPr/>
            </p:nvSpPr>
            <p:spPr>
              <a:xfrm rot="20135896">
                <a:off x="4519822" y="5486241"/>
                <a:ext cx="1856934" cy="95569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50000">
                    <a:schemeClr val="bg1"/>
                  </a:gs>
                  <a:gs pos="25000">
                    <a:srgbClr val="FFFF00"/>
                  </a:gs>
                  <a:gs pos="75000">
                    <a:srgbClr val="D4E7F4"/>
                  </a:gs>
                  <a:gs pos="100000">
                    <a:srgbClr val="0070C0"/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06DDF24-765C-48E4-B4D0-B217F9625611}"/>
                </a:ext>
              </a:extLst>
            </p:cNvPr>
            <p:cNvSpPr txBox="1"/>
            <p:nvPr/>
          </p:nvSpPr>
          <p:spPr>
            <a:xfrm>
              <a:off x="6191976" y="5505855"/>
              <a:ext cx="176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C1131892-EAED-44F8-9BE6-868CE4A424B2}"/>
                    </a:ext>
                  </a:extLst>
                </p:cNvPr>
                <p:cNvSpPr txBox="1"/>
                <p:nvPr/>
              </p:nvSpPr>
              <p:spPr>
                <a:xfrm>
                  <a:off x="5181600" y="4540577"/>
                  <a:ext cx="1764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153" name="TextBox 152">
                  <a:extLst>
                    <a:ext uri="{FF2B5EF4-FFF2-40B4-BE49-F238E27FC236}">
                      <a16:creationId xmlns:a16="http://schemas.microsoft.com/office/drawing/2014/main" id="{C1131892-EAED-44F8-9BE6-868CE4A424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540577"/>
                  <a:ext cx="176466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71429" b="-1875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7D1BD2A4-261C-4362-9F99-D14165BC61CF}"/>
              </a:ext>
            </a:extLst>
          </p:cNvPr>
          <p:cNvGrpSpPr/>
          <p:nvPr/>
        </p:nvGrpSpPr>
        <p:grpSpPr>
          <a:xfrm>
            <a:off x="9219808" y="2936927"/>
            <a:ext cx="1880681" cy="1570848"/>
            <a:chOff x="4502183" y="4540577"/>
            <a:chExt cx="1880681" cy="1975940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6E2410CF-9228-4D0D-B987-5DE159F687C4}"/>
                </a:ext>
              </a:extLst>
            </p:cNvPr>
            <p:cNvGrpSpPr/>
            <p:nvPr/>
          </p:nvGrpSpPr>
          <p:grpSpPr>
            <a:xfrm>
              <a:off x="4502183" y="4639079"/>
              <a:ext cx="1880681" cy="1877438"/>
              <a:chOff x="4502183" y="4639079"/>
              <a:chExt cx="1880681" cy="1877438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F73B14AA-7D97-49DD-9B10-63AF3F417143}"/>
                  </a:ext>
                </a:extLst>
              </p:cNvPr>
              <p:cNvGrpSpPr/>
              <p:nvPr/>
            </p:nvGrpSpPr>
            <p:grpSpPr>
              <a:xfrm>
                <a:off x="4502183" y="4639079"/>
                <a:ext cx="1880681" cy="1877438"/>
                <a:chOff x="4502183" y="4639079"/>
                <a:chExt cx="1880681" cy="1877438"/>
              </a:xfrm>
            </p:grpSpPr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C24EADA-F05A-48CE-839F-BE74CDBB90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452251" y="4639079"/>
                  <a:ext cx="0" cy="1877438"/>
                </a:xfrm>
                <a:prstGeom prst="line">
                  <a:avLst/>
                </a:prstGeom>
                <a:ln>
                  <a:headEnd type="arrow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E5C38869-D647-4541-B7ED-55330F0D66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502183" y="5530781"/>
                  <a:ext cx="1880681" cy="0"/>
                </a:xfrm>
                <a:prstGeom prst="line">
                  <a:avLst/>
                </a:prstGeom>
                <a:ln>
                  <a:headEnd type="arrow" w="med" len="med"/>
                  <a:tailEnd type="arrow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9CCDA319-BCC2-4F56-8DAF-25F9F0EA82B3}"/>
                  </a:ext>
                </a:extLst>
              </p:cNvPr>
              <p:cNvSpPr/>
              <p:nvPr/>
            </p:nvSpPr>
            <p:spPr>
              <a:xfrm>
                <a:off x="4760902" y="5449719"/>
                <a:ext cx="1374774" cy="168611"/>
              </a:xfrm>
              <a:prstGeom prst="ellipse">
                <a:avLst/>
              </a:prstGeom>
              <a:gradFill flip="none" rotWithShape="1">
                <a:gsLst>
                  <a:gs pos="0">
                    <a:srgbClr val="C00000"/>
                  </a:gs>
                  <a:gs pos="50000">
                    <a:schemeClr val="bg1"/>
                  </a:gs>
                  <a:gs pos="25000">
                    <a:srgbClr val="FFFF00"/>
                  </a:gs>
                  <a:gs pos="75000">
                    <a:srgbClr val="D4E7F4"/>
                  </a:gs>
                  <a:gs pos="100000">
                    <a:srgbClr val="0070C0"/>
                  </a:gs>
                </a:gsLst>
                <a:lin ang="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AF46DD42-1CBD-48B6-90D5-4942CB8EB150}"/>
                </a:ext>
              </a:extLst>
            </p:cNvPr>
            <p:cNvSpPr txBox="1"/>
            <p:nvPr/>
          </p:nvSpPr>
          <p:spPr>
            <a:xfrm>
              <a:off x="6191976" y="5505855"/>
              <a:ext cx="1764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EE9B8B6C-17B5-4E96-93D9-F5375DF279C3}"/>
                    </a:ext>
                  </a:extLst>
                </p:cNvPr>
                <p:cNvSpPr txBox="1"/>
                <p:nvPr/>
              </p:nvSpPr>
              <p:spPr>
                <a:xfrm>
                  <a:off x="5181600" y="4540577"/>
                  <a:ext cx="1764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EE9B8B6C-17B5-4E96-93D9-F5375DF279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4540577"/>
                  <a:ext cx="176466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65517" b="-1666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8711002-B981-4F54-8A88-A08C012D6E4E}"/>
              </a:ext>
            </a:extLst>
          </p:cNvPr>
          <p:cNvGrpSpPr/>
          <p:nvPr/>
        </p:nvGrpSpPr>
        <p:grpSpPr>
          <a:xfrm>
            <a:off x="1399977" y="2918934"/>
            <a:ext cx="1880681" cy="1570848"/>
            <a:chOff x="2491111" y="2643576"/>
            <a:chExt cx="1880681" cy="1570848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4B17F520-3061-4179-8C8F-C483E92CCA0A}"/>
                </a:ext>
              </a:extLst>
            </p:cNvPr>
            <p:cNvGrpSpPr/>
            <p:nvPr/>
          </p:nvGrpSpPr>
          <p:grpSpPr>
            <a:xfrm>
              <a:off x="2491111" y="2643576"/>
              <a:ext cx="1880681" cy="1570848"/>
              <a:chOff x="4502183" y="4540577"/>
              <a:chExt cx="1880681" cy="197594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629E72A7-66CA-4280-A5D4-B377208B66B4}"/>
                  </a:ext>
                </a:extLst>
              </p:cNvPr>
              <p:cNvGrpSpPr/>
              <p:nvPr/>
            </p:nvGrpSpPr>
            <p:grpSpPr>
              <a:xfrm>
                <a:off x="4502183" y="4639079"/>
                <a:ext cx="1880681" cy="1877438"/>
                <a:chOff x="4502183" y="4639079"/>
                <a:chExt cx="1880681" cy="1877438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955020D5-CCB8-44FB-94FD-F8BC9A4E44D3}"/>
                    </a:ext>
                  </a:extLst>
                </p:cNvPr>
                <p:cNvGrpSpPr/>
                <p:nvPr/>
              </p:nvGrpSpPr>
              <p:grpSpPr>
                <a:xfrm>
                  <a:off x="4502183" y="4639079"/>
                  <a:ext cx="1880681" cy="1877438"/>
                  <a:chOff x="4502183" y="4639079"/>
                  <a:chExt cx="1880681" cy="1877438"/>
                </a:xfrm>
              </p:grpSpPr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758E5DC3-984D-41B1-98FC-951EB121B6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52251" y="4639079"/>
                    <a:ext cx="0" cy="1877438"/>
                  </a:xfrm>
                  <a:prstGeom prst="line">
                    <a:avLst/>
                  </a:prstGeom>
                  <a:ln>
                    <a:headEnd type="arrow" w="med" len="med"/>
                    <a:tailEnd type="arrow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Straight Connector 55">
                    <a:extLst>
                      <a:ext uri="{FF2B5EF4-FFF2-40B4-BE49-F238E27FC236}">
                        <a16:creationId xmlns:a16="http://schemas.microsoft.com/office/drawing/2014/main" id="{EB7F5F63-AB23-4D12-9AC1-88D496D1F6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4502183" y="5530781"/>
                    <a:ext cx="1880681" cy="0"/>
                  </a:xfrm>
                  <a:prstGeom prst="line">
                    <a:avLst/>
                  </a:prstGeom>
                  <a:ln>
                    <a:headEnd type="arrow" w="med" len="med"/>
                    <a:tailEnd type="arrow" w="med" len="me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79CC4699-BB51-42A0-88D7-434F01AACCA0}"/>
                    </a:ext>
                  </a:extLst>
                </p:cNvPr>
                <p:cNvSpPr/>
                <p:nvPr/>
              </p:nvSpPr>
              <p:spPr>
                <a:xfrm rot="19442677">
                  <a:off x="4733925" y="5469731"/>
                  <a:ext cx="1428728" cy="12858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C00000"/>
                    </a:gs>
                    <a:gs pos="50000">
                      <a:schemeClr val="bg1"/>
                    </a:gs>
                    <a:gs pos="25000">
                      <a:srgbClr val="FFFF00"/>
                    </a:gs>
                    <a:gs pos="75000">
                      <a:srgbClr val="D4E7F4"/>
                    </a:gs>
                    <a:gs pos="100000">
                      <a:srgbClr val="0070C0"/>
                    </a:gs>
                  </a:gsLst>
                  <a:lin ang="0" scaled="1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BA85C79-2B97-4188-979F-2768C249D254}"/>
                  </a:ext>
                </a:extLst>
              </p:cNvPr>
              <p:cNvSpPr txBox="1"/>
              <p:nvPr/>
            </p:nvSpPr>
            <p:spPr>
              <a:xfrm>
                <a:off x="6191976" y="5505855"/>
                <a:ext cx="1764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z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EF3B5F29-9939-4736-9210-96B651F8DF38}"/>
                      </a:ext>
                    </a:extLst>
                  </p:cNvPr>
                  <p:cNvSpPr txBox="1"/>
                  <p:nvPr/>
                </p:nvSpPr>
                <p:spPr>
                  <a:xfrm>
                    <a:off x="5181600" y="4540577"/>
                    <a:ext cx="17646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oMath>
                      </m:oMathPara>
                    </a14:m>
                    <a:endParaRPr lang="en-GB" b="0" dirty="0"/>
                  </a:p>
                </p:txBody>
              </p:sp>
            </mc:Choice>
            <mc:Fallback xmlns=""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EF3B5F29-9939-4736-9210-96B651F8DF3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81600" y="4540577"/>
                    <a:ext cx="176466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68966" b="-16327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C12ED8D-E1A9-4D12-9849-E23A188A307C}"/>
                </a:ext>
              </a:extLst>
            </p:cNvPr>
            <p:cNvCxnSpPr/>
            <p:nvPr/>
          </p:nvCxnSpPr>
          <p:spPr>
            <a:xfrm flipV="1">
              <a:off x="4045488" y="3081329"/>
              <a:ext cx="0" cy="3476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B5CBAB12-9E4D-41C8-BBB2-27A15DF93F8E}"/>
                </a:ext>
              </a:extLst>
            </p:cNvPr>
            <p:cNvCxnSpPr/>
            <p:nvPr/>
          </p:nvCxnSpPr>
          <p:spPr>
            <a:xfrm flipV="1">
              <a:off x="2843454" y="3429000"/>
              <a:ext cx="0" cy="34767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2" name="Straight Arrow Connector 241">
            <a:extLst>
              <a:ext uri="{FF2B5EF4-FFF2-40B4-BE49-F238E27FC236}">
                <a16:creationId xmlns:a16="http://schemas.microsoft.com/office/drawing/2014/main" id="{D70A5012-DEA1-4C2B-B75D-DFA39A9A717E}"/>
              </a:ext>
            </a:extLst>
          </p:cNvPr>
          <p:cNvCxnSpPr>
            <a:cxnSpLocks/>
          </p:cNvCxnSpPr>
          <p:nvPr/>
        </p:nvCxnSpPr>
        <p:spPr>
          <a:xfrm>
            <a:off x="2874654" y="3312395"/>
            <a:ext cx="45990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Arrow Connector 242">
            <a:extLst>
              <a:ext uri="{FF2B5EF4-FFF2-40B4-BE49-F238E27FC236}">
                <a16:creationId xmlns:a16="http://schemas.microsoft.com/office/drawing/2014/main" id="{722FF710-9A78-4C25-A145-B2A659B2C650}"/>
              </a:ext>
            </a:extLst>
          </p:cNvPr>
          <p:cNvCxnSpPr>
            <a:cxnSpLocks/>
          </p:cNvCxnSpPr>
          <p:nvPr/>
        </p:nvCxnSpPr>
        <p:spPr>
          <a:xfrm>
            <a:off x="1459956" y="4107111"/>
            <a:ext cx="459907" cy="0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Arrow Connector 243">
            <a:extLst>
              <a:ext uri="{FF2B5EF4-FFF2-40B4-BE49-F238E27FC236}">
                <a16:creationId xmlns:a16="http://schemas.microsoft.com/office/drawing/2014/main" id="{46631AEE-1B92-4EC6-A51A-07FEF078E833}"/>
              </a:ext>
            </a:extLst>
          </p:cNvPr>
          <p:cNvCxnSpPr>
            <a:cxnSpLocks/>
          </p:cNvCxnSpPr>
          <p:nvPr/>
        </p:nvCxnSpPr>
        <p:spPr>
          <a:xfrm>
            <a:off x="6345651" y="3441303"/>
            <a:ext cx="45990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Arrow Connector 244">
            <a:extLst>
              <a:ext uri="{FF2B5EF4-FFF2-40B4-BE49-F238E27FC236}">
                <a16:creationId xmlns:a16="http://schemas.microsoft.com/office/drawing/2014/main" id="{A069E20D-7A64-430F-9B7E-B172AF98F8BB}"/>
              </a:ext>
            </a:extLst>
          </p:cNvPr>
          <p:cNvCxnSpPr>
            <a:cxnSpLocks/>
          </p:cNvCxnSpPr>
          <p:nvPr/>
        </p:nvCxnSpPr>
        <p:spPr>
          <a:xfrm>
            <a:off x="5900166" y="3812778"/>
            <a:ext cx="459907" cy="0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Arrow Connector 258">
            <a:extLst>
              <a:ext uri="{FF2B5EF4-FFF2-40B4-BE49-F238E27FC236}">
                <a16:creationId xmlns:a16="http://schemas.microsoft.com/office/drawing/2014/main" id="{EB1CFBC9-D052-450D-801F-8A23161BD474}"/>
              </a:ext>
            </a:extLst>
          </p:cNvPr>
          <p:cNvCxnSpPr>
            <a:cxnSpLocks/>
          </p:cNvCxnSpPr>
          <p:nvPr/>
        </p:nvCxnSpPr>
        <p:spPr>
          <a:xfrm>
            <a:off x="3927912" y="3941081"/>
            <a:ext cx="459907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24FDDCBB-8F8B-4464-BE86-32535B5044DF}"/>
              </a:ext>
            </a:extLst>
          </p:cNvPr>
          <p:cNvCxnSpPr>
            <a:cxnSpLocks/>
          </p:cNvCxnSpPr>
          <p:nvPr/>
        </p:nvCxnSpPr>
        <p:spPr>
          <a:xfrm>
            <a:off x="4424383" y="3474356"/>
            <a:ext cx="459907" cy="0"/>
          </a:xfrm>
          <a:prstGeom prst="straightConnector1">
            <a:avLst/>
          </a:prstGeom>
          <a:ln w="38100">
            <a:solidFill>
              <a:schemeClr val="accent6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59C25C52-6441-4AF8-A981-BC3F64728574}"/>
              </a:ext>
            </a:extLst>
          </p:cNvPr>
          <p:cNvCxnSpPr/>
          <p:nvPr/>
        </p:nvCxnSpPr>
        <p:spPr>
          <a:xfrm flipV="1">
            <a:off x="7592898" y="3353685"/>
            <a:ext cx="0" cy="3476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>
            <a:extLst>
              <a:ext uri="{FF2B5EF4-FFF2-40B4-BE49-F238E27FC236}">
                <a16:creationId xmlns:a16="http://schemas.microsoft.com/office/drawing/2014/main" id="{0E40CE56-D9B8-4687-93BD-278D46F9ACC5}"/>
              </a:ext>
            </a:extLst>
          </p:cNvPr>
          <p:cNvCxnSpPr/>
          <p:nvPr/>
        </p:nvCxnSpPr>
        <p:spPr>
          <a:xfrm flipV="1">
            <a:off x="8930520" y="3708200"/>
            <a:ext cx="0" cy="347671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itle 1">
            <a:extLst>
              <a:ext uri="{FF2B5EF4-FFF2-40B4-BE49-F238E27FC236}">
                <a16:creationId xmlns:a16="http://schemas.microsoft.com/office/drawing/2014/main" id="{6C6A4A55-E7C3-4425-96D4-97FD0A3DDEDF}"/>
              </a:ext>
            </a:extLst>
          </p:cNvPr>
          <p:cNvSpPr txBox="1">
            <a:spLocks/>
          </p:cNvSpPr>
          <p:nvPr/>
        </p:nvSpPr>
        <p:spPr>
          <a:xfrm>
            <a:off x="838200" y="2856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Compressive longitudinal match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2814A5-0400-DB4F-3E1D-2AC43C7D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13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2891B0-B0E1-D9DB-51B1-D85FB6AF31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46079F-E867-F41D-942F-846D7A8908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9" y="5792679"/>
            <a:ext cx="1801504" cy="10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2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5828">
        <p:fade/>
      </p:transition>
    </mc:Choice>
    <mc:Fallback xmlns="">
      <p:transition advTm="358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5522" x="71438" y="4927600"/>
          <p14:tracePt t="5530" x="158750" y="4919663"/>
          <p14:tracePt t="5538" x="239713" y="4903788"/>
          <p14:tracePt t="5546" x="311150" y="4895850"/>
          <p14:tracePt t="5554" x="374650" y="4879975"/>
          <p14:tracePt t="5562" x="446088" y="4864100"/>
          <p14:tracePt t="5570" x="517525" y="4856163"/>
          <p14:tracePt t="5578" x="566738" y="4840288"/>
          <p14:tracePt t="5586" x="622300" y="4824413"/>
          <p14:tracePt t="5594" x="654050" y="4816475"/>
          <p14:tracePt t="5602" x="685800" y="4800600"/>
          <p14:tracePt t="5610" x="709613" y="4800600"/>
          <p14:tracePt t="5618" x="725488" y="4792663"/>
          <p14:tracePt t="5626" x="749300" y="4776788"/>
          <p14:tracePt t="5635" x="765175" y="4768850"/>
          <p14:tracePt t="5643" x="796925" y="4760913"/>
          <p14:tracePt t="5651" x="828675" y="4745038"/>
          <p14:tracePt t="5659" x="860425" y="4737100"/>
          <p14:tracePt t="5667" x="893763" y="4721225"/>
          <p14:tracePt t="5676" x="925513" y="4689475"/>
          <p14:tracePt t="5683" x="965200" y="4673600"/>
          <p14:tracePt t="5692" x="989013" y="4657725"/>
          <p14:tracePt t="5699" x="1020763" y="4633913"/>
          <p14:tracePt t="5709" x="1028700" y="4624388"/>
          <p14:tracePt t="5715" x="1044575" y="4616450"/>
          <p14:tracePt t="5723" x="1060450" y="4608513"/>
          <p14:tracePt t="5739" x="1068388" y="4608513"/>
          <p14:tracePt t="5747" x="1068388" y="4600575"/>
          <p14:tracePt t="5851" x="1076325" y="4600575"/>
          <p14:tracePt t="5981" x="1076325" y="4608513"/>
          <p14:tracePt t="10437" x="1076325" y="4600575"/>
          <p14:tracePt t="10454" x="1076325" y="4592638"/>
          <p14:tracePt t="10638" x="1068388" y="4592638"/>
          <p14:tracePt t="11080" x="1076325" y="4592638"/>
          <p14:tracePt t="11088" x="1100138" y="4592638"/>
          <p14:tracePt t="11096" x="1116013" y="4592638"/>
          <p14:tracePt t="11104" x="1139825" y="4592638"/>
          <p14:tracePt t="11120" x="1155700" y="4592638"/>
          <p14:tracePt t="11128" x="1163638" y="4592638"/>
          <p14:tracePt t="11136" x="1179513" y="4592638"/>
          <p14:tracePt t="11144" x="1203325" y="4592638"/>
          <p14:tracePt t="11152" x="1220788" y="4592638"/>
          <p14:tracePt t="11160" x="1252538" y="4592638"/>
          <p14:tracePt t="11169" x="1292225" y="4592638"/>
          <p14:tracePt t="11176" x="1323975" y="4584700"/>
          <p14:tracePt t="11185" x="1355725" y="4584700"/>
          <p14:tracePt t="11192" x="1395413" y="4576763"/>
          <p14:tracePt t="11201" x="1427163" y="4568825"/>
          <p14:tracePt t="11208" x="1450975" y="4568825"/>
          <p14:tracePt t="11218" x="1466850" y="4560888"/>
          <p14:tracePt t="11225" x="1490663" y="4552950"/>
          <p14:tracePt t="11234" x="1514475" y="4552950"/>
          <p14:tracePt t="11241" x="1538288" y="4552950"/>
          <p14:tracePt t="11249" x="1571625" y="4552950"/>
          <p14:tracePt t="11257" x="1595438" y="4552950"/>
          <p14:tracePt t="11265" x="1627188" y="4552950"/>
          <p14:tracePt t="11273" x="1658938" y="4552950"/>
          <p14:tracePt t="11281" x="1706563" y="4552950"/>
          <p14:tracePt t="11289" x="1738313" y="4552950"/>
          <p14:tracePt t="11297" x="1770063" y="4552950"/>
          <p14:tracePt t="11305" x="1817688" y="4552950"/>
          <p14:tracePt t="11313" x="1849438" y="4560888"/>
          <p14:tracePt t="11321" x="1881188" y="4560888"/>
          <p14:tracePt t="11329" x="1922463" y="4560888"/>
          <p14:tracePt t="11336" x="1970088" y="4560888"/>
          <p14:tracePt t="11345" x="2009775" y="4560888"/>
          <p14:tracePt t="11353" x="2041525" y="4560888"/>
          <p14:tracePt t="11361" x="2089150" y="4560888"/>
          <p14:tracePt t="11369" x="2128838" y="4560888"/>
          <p14:tracePt t="11377" x="2160588" y="4560888"/>
          <p14:tracePt t="11385" x="2216150" y="4560888"/>
          <p14:tracePt t="11393" x="2265363" y="4560888"/>
          <p14:tracePt t="11402" x="2328863" y="4560888"/>
          <p14:tracePt t="11409" x="2392363" y="4552950"/>
          <p14:tracePt t="11419" x="2447925" y="4552950"/>
          <p14:tracePt t="11425" x="2503488" y="4545013"/>
          <p14:tracePt t="11434" x="2543175" y="4537075"/>
          <p14:tracePt t="11442" x="2598738" y="4529138"/>
          <p14:tracePt t="11451" x="2647950" y="4521200"/>
          <p14:tracePt t="11458" x="2703513" y="4513263"/>
          <p14:tracePt t="11467" x="2735263" y="4505325"/>
          <p14:tracePt t="11474" x="2790825" y="4497388"/>
          <p14:tracePt t="11482" x="2822575" y="4489450"/>
          <p14:tracePt t="11490" x="2854325" y="4489450"/>
          <p14:tracePt t="11499" x="2894013" y="4473575"/>
          <p14:tracePt t="11506" x="2925763" y="4465638"/>
          <p14:tracePt t="11513" x="2949575" y="4457700"/>
          <p14:tracePt t="11522" x="2990850" y="4441825"/>
          <p14:tracePt t="11530" x="3006725" y="4441825"/>
          <p14:tracePt t="11538" x="3030538" y="4441825"/>
          <p14:tracePt t="11546" x="3038475" y="4433888"/>
          <p14:tracePt t="11554" x="3054350" y="4425950"/>
          <p14:tracePt t="11562" x="3070225" y="4425950"/>
          <p14:tracePt t="11570" x="3078163" y="4425950"/>
          <p14:tracePt t="11578" x="3086100" y="4425950"/>
          <p14:tracePt t="11586" x="3094038" y="4425950"/>
          <p14:tracePt t="11602" x="3101975" y="4425950"/>
          <p14:tracePt t="11619" x="3109913" y="4425950"/>
          <p14:tracePt t="11626" x="3117850" y="4418013"/>
          <p14:tracePt t="11634" x="3125788" y="4418013"/>
          <p14:tracePt t="11659" x="3133725" y="4410075"/>
          <p14:tracePt t="14814" x="3173413" y="4410075"/>
          <p14:tracePt t="14822" x="3213100" y="4402138"/>
          <p14:tracePt t="14831" x="3260725" y="4402138"/>
          <p14:tracePt t="14838" x="3300413" y="4394200"/>
          <p14:tracePt t="14847" x="3317875" y="4394200"/>
          <p14:tracePt t="14854" x="3341688" y="4386263"/>
          <p14:tracePt t="14864" x="3349625" y="4386263"/>
          <p14:tracePt t="14881" x="3357563" y="4386263"/>
          <p14:tracePt t="14903" x="3365500" y="4386263"/>
          <p14:tracePt t="14913" x="3381375" y="4386263"/>
          <p14:tracePt t="14919" x="3413125" y="4386263"/>
          <p14:tracePt t="14927" x="3452813" y="4386263"/>
          <p14:tracePt t="14935" x="3492500" y="4386263"/>
          <p14:tracePt t="14943" x="3540125" y="4386263"/>
          <p14:tracePt t="14951" x="3571875" y="4386263"/>
          <p14:tracePt t="14960" x="3595688" y="4386263"/>
          <p14:tracePt t="14966" x="3611563" y="4386263"/>
          <p14:tracePt t="14975" x="3643313" y="4386263"/>
          <p14:tracePt t="14983" x="3676650" y="4386263"/>
          <p14:tracePt t="14991" x="3700463" y="4386263"/>
          <p14:tracePt t="14999" x="3740150" y="4386263"/>
          <p14:tracePt t="15007" x="3771900" y="4386263"/>
          <p14:tracePt t="15014" x="3803650" y="4386263"/>
          <p14:tracePt t="15023" x="3859213" y="4386263"/>
          <p14:tracePt t="15031" x="3906838" y="4386263"/>
          <p14:tracePt t="15039" x="3954463" y="4386263"/>
          <p14:tracePt t="15048" x="4002088" y="4386263"/>
          <p14:tracePt t="15055" x="4067175" y="4394200"/>
          <p14:tracePt t="15064" x="4106863" y="4394200"/>
          <p14:tracePt t="15071" x="4154488" y="4394200"/>
          <p14:tracePt t="15080" x="4194175" y="4394200"/>
          <p14:tracePt t="15087" x="4225925" y="4394200"/>
          <p14:tracePt t="15096" x="4273550" y="4394200"/>
          <p14:tracePt t="15115" x="4362450" y="4394200"/>
          <p14:tracePt t="15119" x="4410075" y="4394200"/>
          <p14:tracePt t="15127" x="4449763" y="4394200"/>
          <p14:tracePt t="15135" x="4489450" y="4394200"/>
          <p14:tracePt t="15143" x="4521200" y="4394200"/>
          <p14:tracePt t="15151" x="4552950" y="4394200"/>
          <p14:tracePt t="15159" x="4584700" y="4394200"/>
          <p14:tracePt t="15168" x="4608513" y="4394200"/>
          <p14:tracePt t="15175" x="4624388" y="4394200"/>
          <p14:tracePt t="15183" x="4648200" y="4394200"/>
          <p14:tracePt t="15192" x="4656138" y="4394200"/>
          <p14:tracePt t="15200" x="4672013" y="4394200"/>
          <p14:tracePt t="15208" x="4687888" y="4386263"/>
          <p14:tracePt t="15216" x="4705350" y="4386263"/>
          <p14:tracePt t="15224" x="4721225" y="4386263"/>
          <p14:tracePt t="15232" x="4729163" y="4386263"/>
          <p14:tracePt t="15240" x="4745038" y="4386263"/>
          <p14:tracePt t="15248" x="4768850" y="4386263"/>
          <p14:tracePt t="15256" x="4776788" y="4386263"/>
          <p14:tracePt t="15264" x="4800600" y="4378325"/>
          <p14:tracePt t="15272" x="4808538" y="4378325"/>
          <p14:tracePt t="15280" x="4816475" y="4378325"/>
          <p14:tracePt t="15288" x="4824413" y="4378325"/>
          <p14:tracePt t="15297" x="4848225" y="4378325"/>
          <p14:tracePt t="15304" x="4864100" y="4378325"/>
          <p14:tracePt t="15313" x="4879975" y="4370388"/>
          <p14:tracePt t="15320" x="4895850" y="4370388"/>
          <p14:tracePt t="15330" x="4911725" y="4362450"/>
          <p14:tracePt t="15336" x="4935538" y="4354513"/>
          <p14:tracePt t="15347" x="4951413" y="4354513"/>
          <p14:tracePt t="15352" x="4959350" y="4346575"/>
          <p14:tracePt t="15360" x="4975225" y="4338638"/>
          <p14:tracePt t="15368" x="4991100" y="4338638"/>
          <p14:tracePt t="15376" x="5006975" y="4338638"/>
          <p14:tracePt t="15384" x="5014913" y="4338638"/>
          <p14:tracePt t="15392" x="5022850" y="4330700"/>
          <p14:tracePt t="15400" x="5030788" y="4330700"/>
          <p14:tracePt t="15408" x="5038725" y="4322763"/>
          <p14:tracePt t="15424" x="5046663" y="4322763"/>
          <p14:tracePt t="15448" x="5056188" y="4322763"/>
          <p14:tracePt t="15464" x="5064125" y="4322763"/>
          <p14:tracePt t="15481" x="5072063" y="4322763"/>
          <p14:tracePt t="17954" x="5087938" y="4322763"/>
          <p14:tracePt t="17963" x="5135563" y="4322763"/>
          <p14:tracePt t="17970" x="5191125" y="4322763"/>
          <p14:tracePt t="17979" x="5254625" y="4322763"/>
          <p14:tracePt t="17986" x="5310188" y="4322763"/>
          <p14:tracePt t="17994" x="5365750" y="4322763"/>
          <p14:tracePt t="18002" x="5407025" y="4322763"/>
          <p14:tracePt t="18010" x="5454650" y="4322763"/>
          <p14:tracePt t="18018" x="5486400" y="4322763"/>
          <p14:tracePt t="18027" x="5518150" y="4322763"/>
          <p14:tracePt t="18034" x="5541963" y="4322763"/>
          <p14:tracePt t="18042" x="5573713" y="4322763"/>
          <p14:tracePt t="18050" x="5605463" y="4322763"/>
          <p14:tracePt t="18060" x="5637213" y="4322763"/>
          <p14:tracePt t="18066" x="5684838" y="4322763"/>
          <p14:tracePt t="18075" x="5716588" y="4322763"/>
          <p14:tracePt t="18081" x="5757863" y="4322763"/>
          <p14:tracePt t="18091" x="5797550" y="4322763"/>
          <p14:tracePt t="18098" x="5829300" y="4322763"/>
          <p14:tracePt t="18106" x="5853113" y="4322763"/>
          <p14:tracePt t="18114" x="5876925" y="4322763"/>
          <p14:tracePt t="18122" x="5908675" y="4322763"/>
          <p14:tracePt t="18130" x="5940425" y="4322763"/>
          <p14:tracePt t="18138" x="5972175" y="4322763"/>
          <p14:tracePt t="18146" x="6019800" y="4322763"/>
          <p14:tracePt t="18154" x="6059488" y="4322763"/>
          <p14:tracePt t="18162" x="6100763" y="4322763"/>
          <p14:tracePt t="18170" x="6148388" y="4314825"/>
          <p14:tracePt t="18178" x="6172200" y="4314825"/>
          <p14:tracePt t="18186" x="6203950" y="4314825"/>
          <p14:tracePt t="18194" x="6219825" y="4314825"/>
          <p14:tracePt t="18203" x="6251575" y="4314825"/>
          <p14:tracePt t="18210" x="6275388" y="4314825"/>
          <p14:tracePt t="18219" x="6299200" y="4314825"/>
          <p14:tracePt t="18227" x="6323013" y="4314825"/>
          <p14:tracePt t="18235" x="6354763" y="4314825"/>
          <p14:tracePt t="18243" x="6370638" y="4314825"/>
          <p14:tracePt t="18251" x="6394450" y="4314825"/>
          <p14:tracePt t="18259" x="6418263" y="4314825"/>
          <p14:tracePt t="18267" x="6434138" y="4314825"/>
          <p14:tracePt t="18276" x="6459538" y="4306888"/>
          <p14:tracePt t="18283" x="6475413" y="4306888"/>
          <p14:tracePt t="18292" x="6499225" y="4306888"/>
          <p14:tracePt t="18299" x="6507163" y="4298950"/>
          <p14:tracePt t="18309" x="6515100" y="4298950"/>
          <p14:tracePt t="18315" x="6530975" y="4298950"/>
          <p14:tracePt t="18325" x="6538913" y="4298950"/>
          <p14:tracePt t="18331" x="6554788" y="4298950"/>
          <p14:tracePt t="18339" x="6562725" y="4298950"/>
          <p14:tracePt t="18347" x="6578600" y="4298950"/>
          <p14:tracePt t="18355" x="6586538" y="4291013"/>
          <p14:tracePt t="18363" x="6594475" y="4291013"/>
          <p14:tracePt t="18371" x="6602413" y="4291013"/>
          <p14:tracePt t="18379" x="6618288" y="4291013"/>
          <p14:tracePt t="18395" x="6634163" y="4291013"/>
          <p14:tracePt t="18403" x="6642100" y="4291013"/>
          <p14:tracePt t="18411" x="6657975" y="4281488"/>
          <p14:tracePt t="18419" x="6673850" y="4281488"/>
          <p14:tracePt t="18427" x="6697663" y="4281488"/>
          <p14:tracePt t="18435" x="6705600" y="4281488"/>
          <p14:tracePt t="18444" x="6721475" y="4281488"/>
          <p14:tracePt t="18451" x="6729413" y="4281488"/>
          <p14:tracePt t="18459" x="6737350" y="4281488"/>
          <p14:tracePt t="18476" x="6753225" y="4281488"/>
          <p14:tracePt t="18492" x="6761163" y="4281488"/>
          <p14:tracePt t="18500" x="6769100" y="4281488"/>
          <p14:tracePt t="18508" x="6777038" y="4281488"/>
          <p14:tracePt t="18516" x="6784975" y="4281488"/>
          <p14:tracePt t="18525" x="6794500" y="4281488"/>
          <p14:tracePt t="18532" x="6802438" y="4281488"/>
          <p14:tracePt t="18548" x="6810375" y="4281488"/>
          <p14:tracePt t="18556" x="6826250" y="4281488"/>
          <p14:tracePt t="18572" x="6834188" y="4281488"/>
          <p14:tracePt t="18580" x="6850063" y="4281488"/>
          <p14:tracePt t="18588" x="6858000" y="4281488"/>
          <p14:tracePt t="18596" x="6865938" y="4281488"/>
          <p14:tracePt t="18604" x="6881813" y="4281488"/>
          <p14:tracePt t="18612" x="6889750" y="4281488"/>
          <p14:tracePt t="18628" x="6897688" y="4281488"/>
          <p14:tracePt t="18636" x="6905625" y="4273550"/>
          <p14:tracePt t="18644" x="6913563" y="4273550"/>
          <p14:tracePt t="18652" x="6913563" y="4265613"/>
          <p14:tracePt t="18660" x="6929438" y="4265613"/>
          <p14:tracePt t="18676" x="6937375" y="4265613"/>
          <p14:tracePt t="18684" x="6945313" y="4265613"/>
          <p14:tracePt t="18692" x="6953250" y="4265613"/>
          <p14:tracePt t="18700" x="6961188" y="4265613"/>
          <p14:tracePt t="18716" x="6969125" y="4265613"/>
          <p14:tracePt t="18724" x="6977063" y="4265613"/>
          <p14:tracePt t="18732" x="6985000" y="4265613"/>
          <p14:tracePt t="18758" x="6992938" y="4265613"/>
          <p14:tracePt t="18781" x="7000875" y="4265613"/>
          <p14:tracePt t="18797" x="7008813" y="4265613"/>
          <p14:tracePt t="18813" x="7016750" y="4265613"/>
          <p14:tracePt t="19254" x="7008813" y="4265613"/>
          <p14:tracePt t="19287" x="7000875" y="4265613"/>
          <p14:tracePt t="25778" x="7008813" y="4265613"/>
          <p14:tracePt t="26694" x="7016750" y="4265613"/>
          <p14:tracePt t="26702" x="7040563" y="4265613"/>
          <p14:tracePt t="26710" x="7064375" y="4265613"/>
          <p14:tracePt t="26718" x="7088188" y="4265613"/>
          <p14:tracePt t="26725" x="7112000" y="4265613"/>
          <p14:tracePt t="26734" x="7127875" y="4265613"/>
          <p14:tracePt t="26742" x="7145338" y="4265613"/>
          <p14:tracePt t="26750" x="7153275" y="4265613"/>
          <p14:tracePt t="26758" x="7161213" y="4265613"/>
          <p14:tracePt t="26766" x="7169150" y="4265613"/>
          <p14:tracePt t="26774" x="7185025" y="4265613"/>
          <p14:tracePt t="26782" x="7192963" y="4265613"/>
          <p14:tracePt t="26790" x="7208838" y="4265613"/>
          <p14:tracePt t="26798" x="7240588" y="4265613"/>
          <p14:tracePt t="26806" x="7272338" y="4265613"/>
          <p14:tracePt t="26814" x="7319963" y="4265613"/>
          <p14:tracePt t="26822" x="7367588" y="4265613"/>
          <p14:tracePt t="26831" x="7423150" y="4265613"/>
          <p14:tracePt t="26839" x="7470775" y="4265613"/>
          <p14:tracePt t="26848" x="7527925" y="4257675"/>
          <p14:tracePt t="26855" x="7559675" y="4257675"/>
          <p14:tracePt t="26864" x="7607300" y="4257675"/>
          <p14:tracePt t="26871" x="7646988" y="4249738"/>
          <p14:tracePt t="26881" x="7686675" y="4249738"/>
          <p14:tracePt t="26887" x="7734300" y="4249738"/>
          <p14:tracePt t="26897" x="7773988" y="4249738"/>
          <p14:tracePt t="26903" x="7805738" y="4249738"/>
          <p14:tracePt t="26911" x="7839075" y="4249738"/>
          <p14:tracePt t="26918" x="7870825" y="4249738"/>
          <p14:tracePt t="26927" x="7894638" y="4249738"/>
          <p14:tracePt t="26935" x="7926388" y="4249738"/>
          <p14:tracePt t="26943" x="7966075" y="4249738"/>
          <p14:tracePt t="26951" x="7997825" y="4249738"/>
          <p14:tracePt t="26959" x="8029575" y="4249738"/>
          <p14:tracePt t="26967" x="8061325" y="4249738"/>
          <p14:tracePt t="26975" x="8093075" y="4249738"/>
          <p14:tracePt t="26983" x="8124825" y="4249738"/>
          <p14:tracePt t="26991" x="8172450" y="4249738"/>
          <p14:tracePt t="26998" x="8197850" y="4249738"/>
          <p14:tracePt t="27007" x="8221663" y="4249738"/>
          <p14:tracePt t="27015" x="8253413" y="4249738"/>
          <p14:tracePt t="27023" x="8277225" y="4249738"/>
          <p14:tracePt t="27031" x="8293100" y="4249738"/>
          <p14:tracePt t="27039" x="8316913" y="4249738"/>
          <p14:tracePt t="27048" x="8332788" y="4249738"/>
          <p14:tracePt t="27055" x="8356600" y="4249738"/>
          <p14:tracePt t="27064" x="8364538" y="4249738"/>
          <p14:tracePt t="27081" x="8404225" y="4249738"/>
          <p14:tracePt t="27087" x="8428038" y="4249738"/>
          <p14:tracePt t="27097" x="8451850" y="4249738"/>
          <p14:tracePt t="27104" x="8475663" y="4249738"/>
          <p14:tracePt t="27113" x="8499475" y="4249738"/>
          <p14:tracePt t="27120" x="8515350" y="4249738"/>
          <p14:tracePt t="27130" x="8531225" y="4249738"/>
          <p14:tracePt t="27136" x="8540750" y="4249738"/>
          <p14:tracePt t="27144" x="8556625" y="4249738"/>
          <p14:tracePt t="27152" x="8572500" y="4249738"/>
          <p14:tracePt t="27160" x="8588375" y="4249738"/>
          <p14:tracePt t="27168" x="8604250" y="4249738"/>
          <p14:tracePt t="27176" x="8620125" y="4249738"/>
          <p14:tracePt t="27184" x="8643938" y="4249738"/>
          <p14:tracePt t="27192" x="8651875" y="4249738"/>
          <p14:tracePt t="27200" x="8667750" y="4249738"/>
          <p14:tracePt t="27207" x="8691563" y="4249738"/>
          <p14:tracePt t="27224" x="8699500" y="4249738"/>
          <p14:tracePt t="27232" x="8715375" y="4249738"/>
          <p14:tracePt t="27240" x="8723313" y="4249738"/>
          <p14:tracePt t="27248" x="8731250" y="4249738"/>
          <p14:tracePt t="27256" x="8739188" y="4249738"/>
          <p14:tracePt t="27264" x="8755063" y="4241800"/>
          <p14:tracePt t="27272" x="8770938" y="4241800"/>
          <p14:tracePt t="27281" x="8778875" y="4241800"/>
          <p14:tracePt t="27289" x="8794750" y="4241800"/>
          <p14:tracePt t="27297" x="8810625" y="4241800"/>
          <p14:tracePt t="27313" x="8826500" y="4233863"/>
          <p14:tracePt t="27320" x="8834438" y="4233863"/>
          <p14:tracePt t="27337" x="8850313" y="4233863"/>
          <p14:tracePt t="27353" x="8858250" y="4225925"/>
          <p14:tracePt t="27363" x="8874125" y="4225925"/>
          <p14:tracePt t="27369" x="8883650" y="4225925"/>
          <p14:tracePt t="27377" x="8891588" y="4225925"/>
          <p14:tracePt t="27385" x="8899525" y="4225925"/>
          <p14:tracePt t="27401" x="8907463" y="4225925"/>
          <p14:tracePt t="27449" x="8915400" y="4225925"/>
          <p14:tracePt t="27465" x="8923338" y="4225925"/>
          <p14:tracePt t="27473" x="8923338" y="4217988"/>
          <p14:tracePt t="27497" x="8931275" y="4217988"/>
          <p14:tracePt t="27505" x="8939213" y="4217988"/>
          <p14:tracePt t="27522" x="8947150" y="4217988"/>
          <p14:tracePt t="27537" x="8955088" y="4210050"/>
          <p14:tracePt t="32559" x="8970963" y="4210050"/>
          <p14:tracePt t="32567" x="9018588" y="4210050"/>
          <p14:tracePt t="32575" x="9066213" y="4210050"/>
          <p14:tracePt t="32583" x="9105900" y="4210050"/>
          <p14:tracePt t="32591" x="9145588" y="4217988"/>
          <p14:tracePt t="32599" x="9161463" y="4217988"/>
          <p14:tracePt t="32608" x="9185275" y="4217988"/>
          <p14:tracePt t="32615" x="9201150" y="4217988"/>
          <p14:tracePt t="32624" x="9217025" y="4217988"/>
          <p14:tracePt t="32632" x="9234488" y="4217988"/>
          <p14:tracePt t="32640" x="9242425" y="4217988"/>
          <p14:tracePt t="32648" x="9250363" y="4217988"/>
          <p14:tracePt t="32656" x="9258300" y="4225925"/>
          <p14:tracePt t="32664" x="9282113" y="4225925"/>
          <p14:tracePt t="32673" x="9305925" y="4225925"/>
          <p14:tracePt t="32680" x="9321800" y="4225925"/>
          <p14:tracePt t="32689" x="9345613" y="4225925"/>
          <p14:tracePt t="32696" x="9369425" y="4225925"/>
          <p14:tracePt t="32705" x="9401175" y="4225925"/>
          <p14:tracePt t="32712" x="9424988" y="4225925"/>
          <p14:tracePt t="32720" x="9448800" y="4225925"/>
          <p14:tracePt t="32728" x="9472613" y="4225925"/>
          <p14:tracePt t="32736" x="9488488" y="4225925"/>
          <p14:tracePt t="32744" x="9512300" y="4225925"/>
          <p14:tracePt t="32752" x="9528175" y="4225925"/>
          <p14:tracePt t="32760" x="9544050" y="4225925"/>
          <p14:tracePt t="32768" x="9559925" y="4225925"/>
          <p14:tracePt t="32776" x="9575800" y="4233863"/>
          <p14:tracePt t="32784" x="9609138" y="4233863"/>
          <p14:tracePt t="32792" x="9640888" y="4233863"/>
          <p14:tracePt t="32800" x="9672638" y="4233863"/>
          <p14:tracePt t="32808" x="9728200" y="4233863"/>
          <p14:tracePt t="32816" x="9783763" y="4241800"/>
          <p14:tracePt t="32824" x="9823450" y="4241800"/>
          <p14:tracePt t="32832" x="9886950" y="4249738"/>
          <p14:tracePt t="32840" x="9936163" y="4249738"/>
          <p14:tracePt t="32848" x="9975850" y="4249738"/>
          <p14:tracePt t="32857" x="10015538" y="4249738"/>
          <p14:tracePt t="32865" x="10063163" y="4249738"/>
          <p14:tracePt t="32874" x="10118725" y="4249738"/>
          <p14:tracePt t="32881" x="10158413" y="4249738"/>
          <p14:tracePt t="32889" x="10213975" y="4249738"/>
          <p14:tracePt t="32897" x="10253663" y="4241800"/>
          <p14:tracePt t="32906" x="10302875" y="4241800"/>
          <p14:tracePt t="32913" x="10358438" y="4241800"/>
          <p14:tracePt t="32922" x="10421938" y="4241800"/>
          <p14:tracePt t="32929" x="10485438" y="4241800"/>
          <p14:tracePt t="32939" x="10541000" y="4233863"/>
          <p14:tracePt t="32945" x="10588625" y="4233863"/>
          <p14:tracePt t="32954" x="10637838" y="4225925"/>
          <p14:tracePt t="32961" x="10677525" y="4217988"/>
          <p14:tracePt t="32969" x="10717213" y="4217988"/>
          <p14:tracePt t="32977" x="10748963" y="4217988"/>
          <p14:tracePt t="32985" x="10772775" y="4217988"/>
          <p14:tracePt t="32993" x="10788650" y="4217988"/>
          <p14:tracePt t="33001" x="10820400" y="4217988"/>
          <p14:tracePt t="33009" x="10844213" y="4217988"/>
          <p14:tracePt t="33017" x="10875963" y="4217988"/>
          <p14:tracePt t="33025" x="10931525" y="4217988"/>
          <p14:tracePt t="33033" x="10971213" y="4217988"/>
          <p14:tracePt t="33040" x="11036300" y="4217988"/>
          <p14:tracePt t="33049" x="11099800" y="4217988"/>
          <p14:tracePt t="33071" x="11210925" y="4210050"/>
          <p14:tracePt t="33074" x="11250613" y="4210050"/>
          <p14:tracePt t="33082" x="11282363" y="4210050"/>
          <p14:tracePt t="33089" x="11306175" y="4210050"/>
          <p14:tracePt t="33098" x="11331575" y="4210050"/>
          <p14:tracePt t="33106" x="11347450" y="4210050"/>
          <p14:tracePt t="33114" x="11355388" y="4210050"/>
          <p14:tracePt t="33122" x="11363325" y="4210050"/>
          <p14:tracePt t="33130" x="11371263" y="4210050"/>
          <p14:tracePt t="33154" x="11379200" y="4210050"/>
          <p14:tracePt t="33523" x="11387138" y="4210050"/>
          <p14:tracePt t="33531" x="11403013" y="4210050"/>
          <p14:tracePt t="33539" x="11426825" y="4210050"/>
          <p14:tracePt t="33547" x="11442700" y="4210050"/>
          <p14:tracePt t="33555" x="11466513" y="4210050"/>
          <p14:tracePt t="33564" x="11490325" y="4210050"/>
          <p14:tracePt t="33571" x="11522075" y="4210050"/>
          <p14:tracePt t="33579" x="11577638" y="4210050"/>
          <p14:tracePt t="33588" x="11625263" y="4210050"/>
          <p14:tracePt t="33595" x="11664950" y="4210050"/>
          <p14:tracePt t="33604" x="11722100" y="4217988"/>
          <p14:tracePt t="33612" x="11777663" y="4217988"/>
          <p14:tracePt t="33621" x="11817350" y="4217988"/>
          <p14:tracePt t="33628" x="11872913" y="4217988"/>
          <p14:tracePt t="33638" x="11936413" y="4225925"/>
          <p14:tracePt t="33643" x="11991975" y="4225925"/>
          <p14:tracePt t="33652" x="12049125" y="4225925"/>
          <p14:tracePt t="33659" x="12104688" y="4225925"/>
          <p14:tracePt t="33667" x="12168188" y="421005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8DED-0ECD-4B19-A43F-E94A1E66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5"/>
            <a:ext cx="10515600" cy="1325563"/>
          </a:xfrm>
        </p:spPr>
        <p:txBody>
          <a:bodyPr/>
          <a:lstStyle/>
          <a:p>
            <a:r>
              <a:rPr lang="en-GB" dirty="0"/>
              <a:t>RF Phase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B05FF6-6F94-443D-8064-D0112EDA21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DD70E0-D63A-451F-97D9-1DA5EDE597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9" y="5792679"/>
            <a:ext cx="1801504" cy="101785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EC79EC2-2E34-4161-AF14-1180AEF3FDBD}"/>
              </a:ext>
            </a:extLst>
          </p:cNvPr>
          <p:cNvSpPr txBox="1">
            <a:spLocks/>
          </p:cNvSpPr>
          <p:nvPr/>
        </p:nvSpPr>
        <p:spPr>
          <a:xfrm>
            <a:off x="838200" y="1611178"/>
            <a:ext cx="10515600" cy="4754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Compensate for energy lost to synchrotron radiation by decelerating further off-trough than accelerating off-crest.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Decelerate on same side off-trough as accelerate off-crest (ahead or behind) to reduce energy spread decelerating.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F345B8-45E5-4DEB-BA4A-32FAA10C8D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906" y="3251581"/>
            <a:ext cx="5945176" cy="355894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62335D-B86B-400A-9695-E0E48D792B8A}"/>
              </a:ext>
            </a:extLst>
          </p:cNvPr>
          <p:cNvCxnSpPr>
            <a:cxnSpLocks/>
          </p:cNvCxnSpPr>
          <p:nvPr/>
        </p:nvCxnSpPr>
        <p:spPr>
          <a:xfrm flipH="1">
            <a:off x="5712903" y="4550129"/>
            <a:ext cx="218114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426F376-BA50-4EE0-B567-C916C423915E}"/>
              </a:ext>
            </a:extLst>
          </p:cNvPr>
          <p:cNvCxnSpPr>
            <a:cxnSpLocks/>
          </p:cNvCxnSpPr>
          <p:nvPr/>
        </p:nvCxnSpPr>
        <p:spPr>
          <a:xfrm>
            <a:off x="5414963" y="4550129"/>
            <a:ext cx="19867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6CF0180-E589-4762-91C3-D2632B914645}"/>
              </a:ext>
            </a:extLst>
          </p:cNvPr>
          <p:cNvSpPr txBox="1"/>
          <p:nvPr/>
        </p:nvSpPr>
        <p:spPr>
          <a:xfrm>
            <a:off x="7235614" y="3649711"/>
            <a:ext cx="3190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Energy recovery efficiency reduction</a:t>
            </a:r>
          </a:p>
          <a:p>
            <a:r>
              <a:rPr lang="en-GB" sz="1600" dirty="0"/>
              <a:t>due to energy loss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B725C89-163E-4074-964F-7F717DC54362}"/>
              </a:ext>
            </a:extLst>
          </p:cNvPr>
          <p:cNvCxnSpPr>
            <a:cxnSpLocks/>
            <a:endCxn id="21" idx="1"/>
          </p:cNvCxnSpPr>
          <p:nvPr/>
        </p:nvCxnSpPr>
        <p:spPr>
          <a:xfrm flipV="1">
            <a:off x="5931017" y="3942099"/>
            <a:ext cx="1304597" cy="6080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2E846BA7-4F0F-42A8-AD9A-14EC2BF7C58C}"/>
              </a:ext>
            </a:extLst>
          </p:cNvPr>
          <p:cNvSpPr/>
          <p:nvPr/>
        </p:nvSpPr>
        <p:spPr>
          <a:xfrm>
            <a:off x="1181361" y="3942098"/>
            <a:ext cx="1993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/>
              <a:t>Rf beam load in accelerating passes (black), decelerating</a:t>
            </a:r>
          </a:p>
          <a:p>
            <a:pPr algn="r"/>
            <a:r>
              <a:rPr lang="en-GB" sz="1600" dirty="0"/>
              <a:t>passes (red) and resultant (blue).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1A43F4-19DF-3094-2BEC-8E36176F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88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4441">
        <p:fade/>
      </p:transition>
    </mc:Choice>
    <mc:Fallback xmlns="">
      <p:transition advTm="24441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B28D70-D6A5-4018-91B2-A69922FB1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913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 Match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7ED89D7-D19E-4739-B593-5D20A1EC08C6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49658" y="1503532"/>
              <a:ext cx="10515600" cy="399796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83838">
                      <a:extLst>
                        <a:ext uri="{9D8B030D-6E8A-4147-A177-3AD203B41FA5}">
                          <a16:colId xmlns:a16="http://schemas.microsoft.com/office/drawing/2014/main" val="2681232702"/>
                        </a:ext>
                      </a:extLst>
                    </a:gridCol>
                    <a:gridCol w="1287223">
                      <a:extLst>
                        <a:ext uri="{9D8B030D-6E8A-4147-A177-3AD203B41FA5}">
                          <a16:colId xmlns:a16="http://schemas.microsoft.com/office/drawing/2014/main" val="893412613"/>
                        </a:ext>
                      </a:extLst>
                    </a:gridCol>
                    <a:gridCol w="2211561">
                      <a:extLst>
                        <a:ext uri="{9D8B030D-6E8A-4147-A177-3AD203B41FA5}">
                          <a16:colId xmlns:a16="http://schemas.microsoft.com/office/drawing/2014/main" val="848461101"/>
                        </a:ext>
                      </a:extLst>
                    </a:gridCol>
                    <a:gridCol w="2638009">
                      <a:extLst>
                        <a:ext uri="{9D8B030D-6E8A-4147-A177-3AD203B41FA5}">
                          <a16:colId xmlns:a16="http://schemas.microsoft.com/office/drawing/2014/main" val="2517370936"/>
                        </a:ext>
                      </a:extLst>
                    </a:gridCol>
                    <a:gridCol w="3394969">
                      <a:extLst>
                        <a:ext uri="{9D8B030D-6E8A-4147-A177-3AD203B41FA5}">
                          <a16:colId xmlns:a16="http://schemas.microsoft.com/office/drawing/2014/main" val="447762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Top arc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GB" sz="1600" smtClean="0">
                                      <a:latin typeface="Cambria Math" panose="02040503050406030204" pitchFamily="18" charset="0"/>
                                    </a:rPr>
                                    <m:t>𝟓𝟔</m:t>
                                  </m:r>
                                </m:sub>
                              </m:sSub>
                            </m:oMath>
                          </a14:m>
                          <a:endParaRPr lang="en-GB" sz="1600" dirty="0"/>
                        </a:p>
                        <a:p>
                          <a:r>
                            <a:rPr lang="en-GB" sz="1600" dirty="0"/>
                            <a:t>(m)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/>
                            <a:t>Decompressing arc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smtClean="0"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GB" sz="1600" smtClean="0">
                                      <a:latin typeface="Cambria Math" panose="02040503050406030204" pitchFamily="18" charset="0"/>
                                    </a:rPr>
                                    <m:t>𝟓𝟔</m:t>
                                  </m:r>
                                </m:sub>
                              </m:sSub>
                            </m:oMath>
                          </a14:m>
                          <a:endParaRPr lang="en-GB" sz="16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/>
                            <a:t>(m)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dirty="0"/>
                            <a:t>Accelerating phase </a:t>
                          </a:r>
                        </a:p>
                        <a:p>
                          <a:pPr algn="l"/>
                          <a:r>
                            <a:rPr lang="en-GB" sz="1600" dirty="0"/>
                            <a:t>(degrees, 0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oMath>
                          </a14:m>
                          <a:r>
                            <a:rPr lang="en-GB" sz="1600" b="0" dirty="0"/>
                            <a:t> </a:t>
                          </a:r>
                          <a:r>
                            <a:rPr lang="en-GB" sz="1600" dirty="0"/>
                            <a:t>=accelerating crest) 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600" dirty="0"/>
                        </a:p>
                        <a:p>
                          <a:pPr algn="ctr"/>
                          <a:r>
                            <a:rPr lang="en-GB" sz="1600" dirty="0"/>
                            <a:t>Notes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6940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Match 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−0.30</m:t>
                              </m:r>
                            </m:oMath>
                          </a14:m>
                          <a:r>
                            <a:rPr lang="en-GB" sz="160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0.23</m:t>
                              </m:r>
                            </m:oMath>
                          </a14:m>
                          <a:r>
                            <a:rPr lang="en-GB" sz="1600" dirty="0"/>
                            <a:t> (arc 5)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8°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Longest stretch with compressed bunch.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204115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/>
                            <a:t>Match 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−0.38</m:t>
                              </m:r>
                            </m:oMath>
                          </a14:m>
                          <a:r>
                            <a:rPr lang="en-GB" sz="160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0.22</m:t>
                              </m:r>
                            </m:oMath>
                          </a14:m>
                          <a:r>
                            <a:rPr lang="en-GB" sz="1600" dirty="0"/>
                            <a:t> (arc 8)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8°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Compromise between compressed bunch duration and energy spread growth between compression and decompression.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746477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/>
                            <a:t>Match 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−0.44</m:t>
                              </m:r>
                            </m:oMath>
                          </a14:m>
                          <a:r>
                            <a:rPr lang="en-GB" sz="160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</m:oMath>
                          </a14:m>
                          <a:r>
                            <a:rPr lang="en-GB" sz="1600" dirty="0"/>
                            <a:t> (arc 9)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8°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Flat bunch in arc 1 minimizes energy spread.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509842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/>
                            <a:t>Match 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−0.29</m:t>
                              </m:r>
                            </m:oMath>
                          </a14:m>
                          <a:r>
                            <a:rPr lang="en-GB" sz="1600" dirty="0"/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0.17</m:t>
                              </m:r>
                            </m:oMath>
                          </a14:m>
                          <a:r>
                            <a:rPr lang="en-GB" sz="1600" dirty="0"/>
                            <a:t> (arc 9)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12°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Shorter bunch through.</a:t>
                          </a:r>
                        </a:p>
                        <a:p>
                          <a:pPr algn="ctr"/>
                          <a:r>
                            <a:rPr lang="en-GB" sz="1600" dirty="0"/>
                            <a:t>Eased arc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56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/>
                            <a:t> requirements.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931834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/>
                            <a:t>Match 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i="1" dirty="0" smtClean="0">
                                    <a:latin typeface="Cambria Math" panose="02040503050406030204" pitchFamily="18" charset="0"/>
                                  </a:rPr>
                                  <m:t>−0.19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600" i="1" dirty="0" smtClean="0">
                                  <a:latin typeface="Cambria Math" panose="02040503050406030204" pitchFamily="18" charset="0"/>
                                </a:rPr>
                                <m:t>0.11</m:t>
                              </m:r>
                            </m:oMath>
                          </a14:m>
                          <a:r>
                            <a:rPr lang="en-GB" sz="1600" dirty="0"/>
                            <a:t> (arc 9)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18°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Reduce further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56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/>
                            <a:t> requirements.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0547295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27ED89D7-D19E-4739-B593-5D20A1EC08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4178963"/>
                  </p:ext>
                </p:extLst>
              </p:nvPr>
            </p:nvGraphicFramePr>
            <p:xfrm>
              <a:off x="949658" y="1503532"/>
              <a:ext cx="10515600" cy="3997960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983838">
                      <a:extLst>
                        <a:ext uri="{9D8B030D-6E8A-4147-A177-3AD203B41FA5}">
                          <a16:colId xmlns:a16="http://schemas.microsoft.com/office/drawing/2014/main" val="2681232702"/>
                        </a:ext>
                      </a:extLst>
                    </a:gridCol>
                    <a:gridCol w="1287223">
                      <a:extLst>
                        <a:ext uri="{9D8B030D-6E8A-4147-A177-3AD203B41FA5}">
                          <a16:colId xmlns:a16="http://schemas.microsoft.com/office/drawing/2014/main" val="893412613"/>
                        </a:ext>
                      </a:extLst>
                    </a:gridCol>
                    <a:gridCol w="2211561">
                      <a:extLst>
                        <a:ext uri="{9D8B030D-6E8A-4147-A177-3AD203B41FA5}">
                          <a16:colId xmlns:a16="http://schemas.microsoft.com/office/drawing/2014/main" val="848461101"/>
                        </a:ext>
                      </a:extLst>
                    </a:gridCol>
                    <a:gridCol w="2638009">
                      <a:extLst>
                        <a:ext uri="{9D8B030D-6E8A-4147-A177-3AD203B41FA5}">
                          <a16:colId xmlns:a16="http://schemas.microsoft.com/office/drawing/2014/main" val="2517370936"/>
                        </a:ext>
                      </a:extLst>
                    </a:gridCol>
                    <a:gridCol w="3394969">
                      <a:extLst>
                        <a:ext uri="{9D8B030D-6E8A-4147-A177-3AD203B41FA5}">
                          <a16:colId xmlns:a16="http://schemas.microsoft.com/office/drawing/2014/main" val="44776298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GB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5943" t="-1481" r="-638679" b="-394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2755" t="-1481" r="-273003" b="-394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69977" t="-1481" r="-128868" b="-3940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endParaRPr lang="en-GB" sz="1600" dirty="0"/>
                        </a:p>
                        <a:p>
                          <a:pPr algn="ctr"/>
                          <a:r>
                            <a:rPr lang="en-GB" sz="1600" dirty="0"/>
                            <a:t>Notes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00169406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/>
                            <a:t>Match 1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5943" t="-144211" r="-638679" b="-4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2755" t="-144211" r="-273003" b="-4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69977" t="-144211" r="-128868" b="-4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Longest stretch with compressed bunch.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420411579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/>
                            <a:t>Match 2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5943" t="-131818" r="-638679" b="-1482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2755" t="-131818" r="-273003" b="-1482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69977" t="-131818" r="-128868" b="-1482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Compromise between compressed bunch duration and energy spread growth between compression and decompression.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37464774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/>
                            <a:t>Match 3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5943" t="-429474" r="-638679" b="-17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2755" t="-429474" r="-273003" b="-17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69977" t="-429474" r="-128868" b="-17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/>
                            <a:t>Flat bunch in arc 1 minimizes energy spread.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365098429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/>
                            <a:t>Match 4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5943" t="-529474" r="-638679" b="-7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2755" t="-529474" r="-273003" b="-7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69977" t="-529474" r="-128868" b="-747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9874" t="-529474" r="-180" b="-7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8341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1" dirty="0"/>
                            <a:t>Match 5</a:t>
                          </a:r>
                        </a:p>
                      </a:txBody>
                      <a:tcPr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75943" t="-980328" r="-638679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2755" t="-980328" r="-273003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69977" t="-980328" r="-128868" b="-163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9874" t="-980328" r="-180" b="-163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47295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B4C182-ADBE-0554-FEF4-66DA45E6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96B21-9BEF-5D76-7066-53B27929FAC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6EC390-79A8-AD1E-1465-3575AC2175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9" y="5792679"/>
            <a:ext cx="1801504" cy="10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8051">
        <p:fade/>
      </p:transition>
    </mc:Choice>
    <mc:Fallback xmlns="">
      <p:transition advTm="1805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7B28D70-D6A5-4018-91B2-A69922FB1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7913"/>
          </a:xfrm>
        </p:spPr>
        <p:txBody>
          <a:bodyPr>
            <a:normAutofit fontScale="90000"/>
          </a:bodyPr>
          <a:lstStyle/>
          <a:p>
            <a:r>
              <a:rPr lang="en-GB" dirty="0"/>
              <a:t>Example Match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2C2FD1-9BA5-43EF-9345-FB7ADC63B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60" y="1212532"/>
            <a:ext cx="4831692" cy="21306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02FB6A5-31F8-4C13-9768-997D73A5D551}"/>
                  </a:ext>
                </a:extLst>
              </p:cNvPr>
              <p:cNvSpPr/>
              <p:nvPr/>
            </p:nvSpPr>
            <p:spPr>
              <a:xfrm>
                <a:off x="838200" y="3514827"/>
                <a:ext cx="105156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Tracked bunch longitudinal phase space, prediction of the tracked bunch from </a:t>
                </a:r>
                <a:r>
                  <a:rPr lang="en-GB" dirty="0" err="1"/>
                  <a:t>semianalytical</a:t>
                </a:r>
                <a:r>
                  <a:rPr lang="en-GB" dirty="0"/>
                  <a:t> model (black line) and </a:t>
                </a:r>
                <a:r>
                  <a:rPr lang="en-GB" dirty="0" err="1"/>
                  <a:t>semianalytical</a:t>
                </a:r>
                <a:r>
                  <a:rPr lang="en-GB" dirty="0"/>
                  <a:t> prediction after preliminary second order corrections (red line).</a:t>
                </a:r>
              </a:p>
              <a:p>
                <a:endParaRPr lang="en-GB" dirty="0"/>
              </a:p>
              <a:p>
                <a:r>
                  <a:rPr lang="en-GB" dirty="0"/>
                  <a:t>In order to obtain the second order corrected longitudinal match, the only changes are the correct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566</m:t>
                        </m:r>
                      </m:sub>
                    </m:sSub>
                  </m:oMath>
                </a14:m>
                <a:r>
                  <a:rPr lang="en-GB" dirty="0"/>
                  <a:t> setting of the injector chicane and top energy arc.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02FB6A5-31F8-4C13-9768-997D73A5D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514827"/>
                <a:ext cx="10515600" cy="1477328"/>
              </a:xfrm>
              <a:prstGeom prst="rect">
                <a:avLst/>
              </a:prstGeom>
              <a:blipFill>
                <a:blip r:embed="rId8"/>
                <a:stretch>
                  <a:fillRect l="-522" t="-2479" r="-754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EAA87D-3A63-89A2-B485-E78E2724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16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40156-9F2F-4815-B6DC-7C9B7CA86B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83B514-16BA-6915-62DB-F6BCE1DFEE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9" y="5792679"/>
            <a:ext cx="1801504" cy="101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1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4460">
        <p:fade/>
      </p:transition>
    </mc:Choice>
    <mc:Fallback xmlns="">
      <p:transition advTm="2446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E1F7D9-CBE3-0D06-E387-C31DC5A9B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662" y="0"/>
            <a:ext cx="9130676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8A397F-486A-DC02-1DC8-4569C35A3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2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A761A9-03DC-B308-E863-2A95058CF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545" y="0"/>
            <a:ext cx="9168910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E0D0D2-2729-D318-BDBF-7A3B15FEA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7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BFCCAA-AC08-4055-A597-E8E1DB190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1" y="1414869"/>
            <a:ext cx="9144000" cy="30267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2CFFEA-F9D4-44F9-B5E7-485A3AAB6C88}"/>
              </a:ext>
            </a:extLst>
          </p:cNvPr>
          <p:cNvSpPr txBox="1"/>
          <p:nvPr/>
        </p:nvSpPr>
        <p:spPr>
          <a:xfrm>
            <a:off x="1524001" y="1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ER@CEBAF - Layout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AC30844-5BBE-4F3E-A845-222C7B5A1152}"/>
              </a:ext>
            </a:extLst>
          </p:cNvPr>
          <p:cNvSpPr/>
          <p:nvPr/>
        </p:nvSpPr>
        <p:spPr>
          <a:xfrm>
            <a:off x="3919578" y="1524541"/>
            <a:ext cx="3627372" cy="1586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8349DB-F06E-4318-8040-AA55D1060C4C}"/>
              </a:ext>
            </a:extLst>
          </p:cNvPr>
          <p:cNvSpPr/>
          <p:nvPr/>
        </p:nvSpPr>
        <p:spPr>
          <a:xfrm>
            <a:off x="4895694" y="3941530"/>
            <a:ext cx="3627372" cy="15869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DA8CDF-6093-493C-B626-B4357C5889A5}"/>
              </a:ext>
            </a:extLst>
          </p:cNvPr>
          <p:cNvSpPr txBox="1"/>
          <p:nvPr/>
        </p:nvSpPr>
        <p:spPr>
          <a:xfrm>
            <a:off x="4992677" y="1608243"/>
            <a:ext cx="131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North </a:t>
            </a:r>
            <a:r>
              <a:rPr lang="en-GB" dirty="0" err="1"/>
              <a:t>Linac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5494B1-EB0F-455E-B494-1CA11985198F}"/>
              </a:ext>
            </a:extLst>
          </p:cNvPr>
          <p:cNvSpPr txBox="1"/>
          <p:nvPr/>
        </p:nvSpPr>
        <p:spPr>
          <a:xfrm>
            <a:off x="5840323" y="3600110"/>
            <a:ext cx="1314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South </a:t>
            </a:r>
            <a:r>
              <a:rPr lang="en-GB" dirty="0" err="1"/>
              <a:t>Linac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CFB73F-8989-4B44-A4EA-00C5AC823CA9}"/>
              </a:ext>
            </a:extLst>
          </p:cNvPr>
          <p:cNvSpPr txBox="1"/>
          <p:nvPr/>
        </p:nvSpPr>
        <p:spPr>
          <a:xfrm>
            <a:off x="7546950" y="2508444"/>
            <a:ext cx="136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Splitter/</a:t>
            </a:r>
          </a:p>
          <a:p>
            <a:r>
              <a:rPr lang="en-GB" dirty="0"/>
              <a:t>Recombiner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F4F5D59-8BD5-4DAA-9CAB-6287B0ED6C12}"/>
              </a:ext>
            </a:extLst>
          </p:cNvPr>
          <p:cNvCxnSpPr>
            <a:stCxn id="10" idx="0"/>
          </p:cNvCxnSpPr>
          <p:nvPr/>
        </p:nvCxnSpPr>
        <p:spPr>
          <a:xfrm flipH="1" flipV="1">
            <a:off x="7841674" y="1683237"/>
            <a:ext cx="385408" cy="825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B3E1D34-2851-4A99-AD41-782BE142619C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8227082" y="3154774"/>
            <a:ext cx="430750" cy="825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7A8C80D-1F5F-4BA7-94E2-CA1D8EBF80C9}"/>
              </a:ext>
            </a:extLst>
          </p:cNvPr>
          <p:cNvSpPr txBox="1"/>
          <p:nvPr/>
        </p:nvSpPr>
        <p:spPr>
          <a:xfrm>
            <a:off x="3459860" y="2508444"/>
            <a:ext cx="1360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Splitter/</a:t>
            </a:r>
          </a:p>
          <a:p>
            <a:r>
              <a:rPr lang="en-GB" dirty="0"/>
              <a:t>Recombiner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5C67669-7993-4497-A229-33E4F7F9C75C}"/>
              </a:ext>
            </a:extLst>
          </p:cNvPr>
          <p:cNvCxnSpPr>
            <a:stCxn id="19" idx="0"/>
          </p:cNvCxnSpPr>
          <p:nvPr/>
        </p:nvCxnSpPr>
        <p:spPr>
          <a:xfrm flipH="1" flipV="1">
            <a:off x="3754584" y="1683237"/>
            <a:ext cx="385408" cy="825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24D90D-DCFE-4943-93A8-D2FF7A7E38F9}"/>
              </a:ext>
            </a:extLst>
          </p:cNvPr>
          <p:cNvCxnSpPr>
            <a:cxnSpLocks/>
            <a:stCxn id="19" idx="2"/>
          </p:cNvCxnSpPr>
          <p:nvPr/>
        </p:nvCxnSpPr>
        <p:spPr>
          <a:xfrm>
            <a:off x="4139992" y="3154774"/>
            <a:ext cx="430750" cy="825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F633EB2-CD1E-4DA8-99A2-3BAF0ED44653}"/>
              </a:ext>
            </a:extLst>
          </p:cNvPr>
          <p:cNvSpPr txBox="1"/>
          <p:nvPr/>
        </p:nvSpPr>
        <p:spPr>
          <a:xfrm>
            <a:off x="1813688" y="990700"/>
            <a:ext cx="2876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Injector  &amp;  Injector Chicane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8D0B9EF-579D-4675-B7B1-988843CB5F3D}"/>
              </a:ext>
            </a:extLst>
          </p:cNvPr>
          <p:cNvSpPr/>
          <p:nvPr/>
        </p:nvSpPr>
        <p:spPr>
          <a:xfrm>
            <a:off x="2476187" y="1562037"/>
            <a:ext cx="1360265" cy="6636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4CCC338-77C5-4F39-9FD0-D35DF062C299}"/>
              </a:ext>
            </a:extLst>
          </p:cNvPr>
          <p:cNvCxnSpPr>
            <a:cxnSpLocks/>
          </p:cNvCxnSpPr>
          <p:nvPr/>
        </p:nvCxnSpPr>
        <p:spPr>
          <a:xfrm>
            <a:off x="2818142" y="1360033"/>
            <a:ext cx="0" cy="2020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CA1BAC0-E91B-4098-A936-9FFCB527C068}"/>
              </a:ext>
            </a:extLst>
          </p:cNvPr>
          <p:cNvSpPr/>
          <p:nvPr/>
        </p:nvSpPr>
        <p:spPr>
          <a:xfrm>
            <a:off x="3492607" y="1583157"/>
            <a:ext cx="385408" cy="726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B5DDDE0-8F72-47E8-B52A-A6705C3A634F}"/>
              </a:ext>
            </a:extLst>
          </p:cNvPr>
          <p:cNvSpPr/>
          <p:nvPr/>
        </p:nvSpPr>
        <p:spPr>
          <a:xfrm>
            <a:off x="4453608" y="3979980"/>
            <a:ext cx="385408" cy="726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90E7A9A-E19A-4AA2-A0C2-BC560714533F}"/>
              </a:ext>
            </a:extLst>
          </p:cNvPr>
          <p:cNvSpPr/>
          <p:nvPr/>
        </p:nvSpPr>
        <p:spPr>
          <a:xfrm>
            <a:off x="7559545" y="1562036"/>
            <a:ext cx="385408" cy="726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DD1F375-2A35-4DB8-BD6B-32688563BDA3}"/>
              </a:ext>
            </a:extLst>
          </p:cNvPr>
          <p:cNvSpPr/>
          <p:nvPr/>
        </p:nvSpPr>
        <p:spPr>
          <a:xfrm>
            <a:off x="8546998" y="3979980"/>
            <a:ext cx="385408" cy="726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1CC12D-C7F7-4AB2-93B6-BABADD9A1258}"/>
              </a:ext>
            </a:extLst>
          </p:cNvPr>
          <p:cNvSpPr txBox="1"/>
          <p:nvPr/>
        </p:nvSpPr>
        <p:spPr>
          <a:xfrm>
            <a:off x="8341697" y="1638491"/>
            <a:ext cx="123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Pathlength doglegs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3C50A5D-9F38-4A4C-ADCF-D4498408FC85}"/>
              </a:ext>
            </a:extLst>
          </p:cNvPr>
          <p:cNvSpPr/>
          <p:nvPr/>
        </p:nvSpPr>
        <p:spPr>
          <a:xfrm>
            <a:off x="8455681" y="1568372"/>
            <a:ext cx="385408" cy="726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F6A86BA7-9633-4E4A-AF57-DA4B17B0B80B}"/>
              </a:ext>
            </a:extLst>
          </p:cNvPr>
          <p:cNvSpPr/>
          <p:nvPr/>
        </p:nvSpPr>
        <p:spPr>
          <a:xfrm>
            <a:off x="3643747" y="3998485"/>
            <a:ext cx="385408" cy="726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AEF210-FB4C-4294-B052-FC7F2563629F}"/>
              </a:ext>
            </a:extLst>
          </p:cNvPr>
          <p:cNvSpPr txBox="1"/>
          <p:nvPr/>
        </p:nvSpPr>
        <p:spPr>
          <a:xfrm>
            <a:off x="3180251" y="3388486"/>
            <a:ext cx="1239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Pathlength doglegs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479F36-F15A-4DDB-8BA5-DCE0F845B985}"/>
              </a:ext>
            </a:extLst>
          </p:cNvPr>
          <p:cNvSpPr txBox="1"/>
          <p:nvPr/>
        </p:nvSpPr>
        <p:spPr>
          <a:xfrm>
            <a:off x="9715814" y="2438013"/>
            <a:ext cx="702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Odd Arcs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2B8EBE4-D3F1-4501-ACE0-9B81666C6AB2}"/>
              </a:ext>
            </a:extLst>
          </p:cNvPr>
          <p:cNvSpPr txBox="1"/>
          <p:nvPr/>
        </p:nvSpPr>
        <p:spPr>
          <a:xfrm>
            <a:off x="2125416" y="2438012"/>
            <a:ext cx="73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Even Arcs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4DC6C0-692E-4444-8503-F4DE2489CB08}"/>
              </a:ext>
            </a:extLst>
          </p:cNvPr>
          <p:cNvSpPr/>
          <p:nvPr/>
        </p:nvSpPr>
        <p:spPr>
          <a:xfrm rot="20270621">
            <a:off x="4442748" y="4123891"/>
            <a:ext cx="419414" cy="458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5C8DA01-9FDC-4DFE-BCEB-A495D39D6D8B}"/>
              </a:ext>
            </a:extLst>
          </p:cNvPr>
          <p:cNvCxnSpPr>
            <a:cxnSpLocks/>
            <a:endCxn id="3" idx="2"/>
          </p:cNvCxnSpPr>
          <p:nvPr/>
        </p:nvCxnSpPr>
        <p:spPr>
          <a:xfrm flipV="1">
            <a:off x="4661102" y="4168056"/>
            <a:ext cx="0" cy="367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76B7CAB-5F60-411F-B7A7-7EE899217556}"/>
              </a:ext>
            </a:extLst>
          </p:cNvPr>
          <p:cNvSpPr txBox="1"/>
          <p:nvPr/>
        </p:nvSpPr>
        <p:spPr>
          <a:xfrm>
            <a:off x="4166560" y="4499319"/>
            <a:ext cx="1047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ER Dump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13C769E-74A3-24C1-BF42-B7704B1C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3</a:t>
            </a:fld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B301CF4-74BC-6FD0-8672-121E9FE326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209" y="5792679"/>
            <a:ext cx="1801504" cy="1017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18A4A2-8924-1931-8795-1156E94E2E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" y="6145652"/>
            <a:ext cx="1993651" cy="685714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4F4E716C-EA2F-EB21-004B-C9D8E1C7F544}"/>
              </a:ext>
            </a:extLst>
          </p:cNvPr>
          <p:cNvCxnSpPr>
            <a:cxnSpLocks/>
          </p:cNvCxnSpPr>
          <p:nvPr/>
        </p:nvCxnSpPr>
        <p:spPr>
          <a:xfrm flipV="1">
            <a:off x="3614454" y="4137801"/>
            <a:ext cx="0" cy="367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1072D32-7315-E1E7-155B-52FBA1F123C8}"/>
              </a:ext>
            </a:extLst>
          </p:cNvPr>
          <p:cNvSpPr txBox="1"/>
          <p:nvPr/>
        </p:nvSpPr>
        <p:spPr>
          <a:xfrm>
            <a:off x="2989730" y="4469064"/>
            <a:ext cx="11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 delay chicane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853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9606">
        <p:fade/>
      </p:transition>
    </mc:Choice>
    <mc:Fallback xmlns="">
      <p:transition advTm="296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9" grpId="0"/>
      <p:bldP spid="22" grpId="0"/>
      <p:bldP spid="23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 animBg="1"/>
      <p:bldP spid="34" grpId="0" animBg="1"/>
      <p:bldP spid="35" grpId="0"/>
      <p:bldP spid="36" grpId="0"/>
      <p:bldP spid="37" grpId="0"/>
      <p:bldP spid="3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AAB3C-8A5D-417C-FE6B-C1CC557E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4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04511D-1994-86FC-305B-FDBD04CCE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772" y="1162975"/>
            <a:ext cx="6623037" cy="18292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27AA9D9-61F9-7639-96E5-966E455F8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589" y="3572504"/>
            <a:ext cx="6592220" cy="16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4872">
        <p:fade/>
      </p:transition>
    </mc:Choice>
    <mc:Fallback xmlns="">
      <p:transition advTm="3487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8DED-0ECD-4B19-A43F-E94A1E66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5"/>
            <a:ext cx="10515600" cy="1325563"/>
          </a:xfrm>
        </p:spPr>
        <p:txBody>
          <a:bodyPr/>
          <a:lstStyle/>
          <a:p>
            <a:r>
              <a:rPr lang="en-GB" dirty="0"/>
              <a:t>ERL Operation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0F544-0420-4926-9B67-AD81BB5A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7"/>
            <a:ext cx="10515600" cy="4754175"/>
          </a:xfrm>
        </p:spPr>
        <p:txBody>
          <a:bodyPr>
            <a:normAutofit/>
          </a:bodyPr>
          <a:lstStyle/>
          <a:p>
            <a:r>
              <a:rPr lang="en-GB" dirty="0"/>
              <a:t>RF optics </a:t>
            </a:r>
          </a:p>
          <a:p>
            <a:pPr lvl="1"/>
            <a:r>
              <a:rPr lang="en-GB" dirty="0"/>
              <a:t>Multi-objective optimization to avoid beam break-up instabilities.</a:t>
            </a:r>
          </a:p>
          <a:p>
            <a:pPr marL="457200" lvl="1" indent="0">
              <a:buNone/>
            </a:pPr>
            <a:endParaRPr lang="en-GB" sz="2400" dirty="0"/>
          </a:p>
          <a:p>
            <a:r>
              <a:rPr lang="en-GB" dirty="0"/>
              <a:t>Common transport arc optics</a:t>
            </a:r>
          </a:p>
          <a:p>
            <a:pPr lvl="1"/>
            <a:r>
              <a:rPr lang="en-GB" dirty="0"/>
              <a:t>Increment of energy acceptance with low dispersion optics.</a:t>
            </a:r>
          </a:p>
          <a:p>
            <a:pPr lvl="1"/>
            <a:endParaRPr lang="en-GB" dirty="0"/>
          </a:p>
          <a:p>
            <a:r>
              <a:rPr lang="en-GB" dirty="0"/>
              <a:t>Longitudinal match</a:t>
            </a:r>
          </a:p>
          <a:p>
            <a:pPr lvl="1"/>
            <a:r>
              <a:rPr lang="en-GB" dirty="0"/>
              <a:t>RF phase and pathlength set-up</a:t>
            </a:r>
          </a:p>
          <a:p>
            <a:pPr lvl="1"/>
            <a:r>
              <a:rPr lang="en-GB" dirty="0"/>
              <a:t>Compressive match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AAB3C-8A5D-417C-FE6B-C1CC557E5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09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4872">
        <p:fade/>
      </p:transition>
    </mc:Choice>
    <mc:Fallback xmlns="">
      <p:transition advTm="348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88E067-7EC1-99D4-BA2D-97A4E6BFB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29" y="0"/>
            <a:ext cx="9153541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1B61A-5D97-B5F0-DEBC-46CAD9A18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71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8DED-0ECD-4B19-A43F-E94A1E66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5"/>
            <a:ext cx="10515600" cy="1325563"/>
          </a:xfrm>
        </p:spPr>
        <p:txBody>
          <a:bodyPr/>
          <a:lstStyle/>
          <a:p>
            <a:r>
              <a:rPr lang="en-GB" dirty="0"/>
              <a:t>Linac optics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0F544-0420-4926-9B67-AD81BB5A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7"/>
            <a:ext cx="10515600" cy="4754175"/>
          </a:xfrm>
        </p:spPr>
        <p:txBody>
          <a:bodyPr>
            <a:normAutofit/>
          </a:bodyPr>
          <a:lstStyle/>
          <a:p>
            <a:r>
              <a:rPr lang="en-GB" dirty="0"/>
              <a:t>Strong focus required at low energies to avoid BBU</a:t>
            </a:r>
          </a:p>
          <a:p>
            <a:r>
              <a:rPr lang="en-GB" dirty="0"/>
              <a:t>Balance between over-focusing at high energies and beta excursions at lower energies.</a:t>
            </a:r>
          </a:p>
          <a:p>
            <a:endParaRPr lang="en-GB" dirty="0"/>
          </a:p>
          <a:p>
            <a:r>
              <a:rPr lang="en-GB" dirty="0"/>
              <a:t>Genetic algorithm employed to handle the multi-objective optimization (NSGA II implemented within a python framework)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1C59B1-42BA-8D8A-73B1-00991AB28E93}"/>
              </a:ext>
            </a:extLst>
          </p:cNvPr>
          <p:cNvSpPr txBox="1"/>
          <p:nvPr/>
        </p:nvSpPr>
        <p:spPr>
          <a:xfrm>
            <a:off x="5695023" y="6428004"/>
            <a:ext cx="456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Work presented by </a:t>
            </a:r>
            <a:r>
              <a:rPr lang="en-GB" sz="1800" b="0" i="0" u="none" strike="noStrike" baseline="0" dirty="0">
                <a:latin typeface="TeXGyreTermes-Regular"/>
                <a:hlinkClick r:id="rId3"/>
              </a:rPr>
              <a:t>I. </a:t>
            </a:r>
            <a:r>
              <a:rPr lang="en-GB" sz="1800" b="0" i="0" u="none" strike="noStrike" baseline="0" dirty="0" err="1">
                <a:latin typeface="TeXGyreTermes-Regular"/>
                <a:hlinkClick r:id="rId3"/>
              </a:rPr>
              <a:t>Neththikumara</a:t>
            </a:r>
            <a:r>
              <a:rPr lang="en-GB" sz="1800" b="0" i="0" u="none" strike="noStrike" baseline="0" dirty="0">
                <a:latin typeface="TeXGyreTermes-Regular"/>
                <a:hlinkClick r:id="rId3"/>
              </a:rPr>
              <a:t> at IPAC22</a:t>
            </a:r>
            <a:endParaRPr lang="en-GB" sz="1800" b="0" i="0" u="none" strike="noStrike" baseline="0" dirty="0">
              <a:latin typeface="TeXGyreTermes-Regular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D6122-0658-E0F1-7122-CC263638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40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4872">
        <p:fade/>
      </p:transition>
    </mc:Choice>
    <mc:Fallback xmlns="">
      <p:transition advTm="348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8DED-0ECD-4B19-A43F-E94A1E66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5"/>
            <a:ext cx="10515600" cy="1325563"/>
          </a:xfrm>
        </p:spPr>
        <p:txBody>
          <a:bodyPr/>
          <a:lstStyle/>
          <a:p>
            <a:r>
              <a:rPr lang="en-GB" dirty="0"/>
              <a:t>Linac optics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0F544-0420-4926-9B67-AD81BB5A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478"/>
            <a:ext cx="10515600" cy="565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Multipass linac optics: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1C59B1-42BA-8D8A-73B1-00991AB28E93}"/>
              </a:ext>
            </a:extLst>
          </p:cNvPr>
          <p:cNvSpPr txBox="1"/>
          <p:nvPr/>
        </p:nvSpPr>
        <p:spPr>
          <a:xfrm>
            <a:off x="5695023" y="6428004"/>
            <a:ext cx="456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Work presented by </a:t>
            </a:r>
            <a:r>
              <a:rPr lang="en-GB" sz="1800" b="0" i="0" u="none" strike="noStrike" baseline="0" dirty="0">
                <a:latin typeface="TeXGyreTermes-Regular"/>
                <a:hlinkClick r:id="rId3"/>
              </a:rPr>
              <a:t>I. </a:t>
            </a:r>
            <a:r>
              <a:rPr lang="en-GB" sz="1800" b="0" i="0" u="none" strike="noStrike" baseline="0" dirty="0" err="1">
                <a:latin typeface="TeXGyreTermes-Regular"/>
                <a:hlinkClick r:id="rId3"/>
              </a:rPr>
              <a:t>Neththikumara</a:t>
            </a:r>
            <a:r>
              <a:rPr lang="en-GB" sz="1800" b="0" i="0" u="none" strike="noStrike" baseline="0" dirty="0">
                <a:latin typeface="TeXGyreTermes-Regular"/>
                <a:hlinkClick r:id="rId3"/>
              </a:rPr>
              <a:t> at IPAC22</a:t>
            </a:r>
            <a:endParaRPr lang="en-GB" sz="1800" b="0" i="0" u="none" strike="noStrike" baseline="0" dirty="0">
              <a:latin typeface="TeXGyreTermes-Regular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FA1D22-9EFC-2064-ADE1-1AE5FCCE1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53" y="1802042"/>
            <a:ext cx="10876547" cy="1126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CDA2106-89E4-5AE2-CB74-C3736BD5C7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2883392"/>
                <a:ext cx="10515600" cy="56566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GB" dirty="0"/>
                  <a:t>Pre-optimization. FODO-like layout with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60°</m:t>
                    </m:r>
                  </m:oMath>
                </a14:m>
                <a:r>
                  <a:rPr lang="en-GB" dirty="0"/>
                  <a:t> phase advance per cell.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CDA2106-89E4-5AE2-CB74-C3736BD5C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883392"/>
                <a:ext cx="10515600" cy="565660"/>
              </a:xfrm>
              <a:prstGeom prst="rect">
                <a:avLst/>
              </a:prstGeom>
              <a:blipFill>
                <a:blip r:embed="rId10"/>
                <a:stretch>
                  <a:fillRect l="-1217" t="-18280" b="-15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85A6826-D79B-F4E8-C815-03982C21A2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03885" y="3383376"/>
            <a:ext cx="7199049" cy="304462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1B2A6-40DE-7119-92B6-953D5276B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71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4872">
        <p:fade/>
      </p:transition>
    </mc:Choice>
    <mc:Fallback xmlns="">
      <p:transition advTm="34872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78DED-0ECD-4B19-A43F-E94A1E66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5615"/>
            <a:ext cx="10515600" cy="1325563"/>
          </a:xfrm>
        </p:spPr>
        <p:txBody>
          <a:bodyPr/>
          <a:lstStyle/>
          <a:p>
            <a:r>
              <a:rPr lang="en-GB" dirty="0"/>
              <a:t>Linac optics 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40F544-0420-4926-9B67-AD81BB5A4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785"/>
            <a:ext cx="10515600" cy="565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30 variables: 26 quadrupole settings + 4 initial </a:t>
            </a:r>
            <a:r>
              <a:rPr lang="en-GB" sz="2400" dirty="0" err="1"/>
              <a:t>twiss</a:t>
            </a:r>
            <a:r>
              <a:rPr lang="en-GB" sz="2400" dirty="0"/>
              <a:t> conditions.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1C59B1-42BA-8D8A-73B1-00991AB28E93}"/>
              </a:ext>
            </a:extLst>
          </p:cNvPr>
          <p:cNvSpPr txBox="1"/>
          <p:nvPr/>
        </p:nvSpPr>
        <p:spPr>
          <a:xfrm>
            <a:off x="5695023" y="6428004"/>
            <a:ext cx="4564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3"/>
              </a:rPr>
              <a:t>Work presented by </a:t>
            </a:r>
            <a:r>
              <a:rPr lang="en-GB" sz="1800" b="0" i="0" u="none" strike="noStrike" baseline="0" dirty="0">
                <a:latin typeface="TeXGyreTermes-Regular"/>
                <a:hlinkClick r:id="rId3"/>
              </a:rPr>
              <a:t>I. </a:t>
            </a:r>
            <a:r>
              <a:rPr lang="en-GB" sz="1800" b="0" i="0" u="none" strike="noStrike" baseline="0" dirty="0" err="1">
                <a:latin typeface="TeXGyreTermes-Regular"/>
                <a:hlinkClick r:id="rId3"/>
              </a:rPr>
              <a:t>Neththikumara</a:t>
            </a:r>
            <a:r>
              <a:rPr lang="en-GB" sz="1800" b="0" i="0" u="none" strike="noStrike" baseline="0" dirty="0">
                <a:latin typeface="TeXGyreTermes-Regular"/>
                <a:hlinkClick r:id="rId3"/>
              </a:rPr>
              <a:t> at IPAC22</a:t>
            </a:r>
            <a:endParaRPr lang="en-GB" sz="1800" b="0" i="0" u="none" strike="noStrike" baseline="0" dirty="0">
              <a:latin typeface="TeXGyreTermes-Regular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ECFFF2-9910-DBD3-2677-CC9D00E8DA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749" y="2217532"/>
            <a:ext cx="7722548" cy="3051586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6EF6C-548F-1F72-DF77-10640664F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18B2E-731E-4266-BD19-0B86249E75E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7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4872">
        <p:fade/>
      </p:transition>
    </mc:Choice>
    <mc:Fallback xmlns="">
      <p:transition advTm="34872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4|2.2|1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707</Words>
  <Application>Microsoft Office PowerPoint</Application>
  <PresentationFormat>Widescreen</PresentationFormat>
  <Paragraphs>155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TeXGyreTermes-Regular</vt:lpstr>
      <vt:lpstr>Office Theme</vt:lpstr>
      <vt:lpstr>ER@CEBAF  A 5-pass energy recovery experiment</vt:lpstr>
      <vt:lpstr>PowerPoint Presentation</vt:lpstr>
      <vt:lpstr>PowerPoint Presentation</vt:lpstr>
      <vt:lpstr>PowerPoint Presentation</vt:lpstr>
      <vt:lpstr>ERL Operation Considerations</vt:lpstr>
      <vt:lpstr>PowerPoint Presentation</vt:lpstr>
      <vt:lpstr>Linac optics optimization</vt:lpstr>
      <vt:lpstr>Linac optics optimization</vt:lpstr>
      <vt:lpstr>Linac optics optimization</vt:lpstr>
      <vt:lpstr>Linac optics optimization</vt:lpstr>
      <vt:lpstr>Arc modifications</vt:lpstr>
      <vt:lpstr>Injector and linearization</vt:lpstr>
      <vt:lpstr>PowerPoint Presentation</vt:lpstr>
      <vt:lpstr>RF Phase</vt:lpstr>
      <vt:lpstr>Example Match</vt:lpstr>
      <vt:lpstr>Example Match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ER@CEBAF  A 5-pass energy recovery experiment</dc:title>
  <dc:creator>Gustavo</dc:creator>
  <cp:lastModifiedBy>Gustavo</cp:lastModifiedBy>
  <cp:revision>10</cp:revision>
  <dcterms:created xsi:type="dcterms:W3CDTF">2022-09-13T14:48:50Z</dcterms:created>
  <dcterms:modified xsi:type="dcterms:W3CDTF">2022-10-03T15:13:54Z</dcterms:modified>
</cp:coreProperties>
</file>