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sldIdLst>
    <p:sldId id="256" r:id="rId2"/>
    <p:sldId id="257" r:id="rId3"/>
    <p:sldId id="259" r:id="rId4"/>
    <p:sldId id="1484" r:id="rId5"/>
    <p:sldId id="258" r:id="rId6"/>
    <p:sldId id="270" r:id="rId7"/>
    <p:sldId id="261" r:id="rId8"/>
    <p:sldId id="1595" r:id="rId9"/>
    <p:sldId id="1596" r:id="rId10"/>
    <p:sldId id="263" r:id="rId11"/>
    <p:sldId id="267" r:id="rId12"/>
    <p:sldId id="268" r:id="rId13"/>
    <p:sldId id="272" r:id="rId14"/>
    <p:sldId id="1591" r:id="rId15"/>
    <p:sldId id="1592" r:id="rId16"/>
    <p:sldId id="1593" r:id="rId17"/>
    <p:sldId id="269" r:id="rId18"/>
    <p:sldId id="271" r:id="rId19"/>
    <p:sldId id="278" r:id="rId20"/>
    <p:sldId id="339" r:id="rId21"/>
    <p:sldId id="1594" r:id="rId22"/>
    <p:sldId id="338" r:id="rId23"/>
    <p:sldId id="298" r:id="rId24"/>
    <p:sldId id="340" r:id="rId25"/>
    <p:sldId id="341" r:id="rId26"/>
    <p:sldId id="281" r:id="rId27"/>
    <p:sldId id="343" r:id="rId28"/>
    <p:sldId id="342" r:id="rId29"/>
    <p:sldId id="344" r:id="rId30"/>
    <p:sldId id="345" r:id="rId31"/>
    <p:sldId id="346" r:id="rId32"/>
    <p:sldId id="1483" r:id="rId33"/>
    <p:sldId id="337" r:id="rId34"/>
    <p:sldId id="288" r:id="rId35"/>
    <p:sldId id="1479" r:id="rId36"/>
    <p:sldId id="292" r:id="rId37"/>
    <p:sldId id="293" r:id="rId38"/>
    <p:sldId id="1480" r:id="rId39"/>
    <p:sldId id="1598" r:id="rId40"/>
    <p:sldId id="1597" r:id="rId41"/>
    <p:sldId id="262" r:id="rId42"/>
    <p:sldId id="264" r:id="rId43"/>
    <p:sldId id="265" r:id="rId44"/>
    <p:sldId id="26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96405"/>
  </p:normalViewPr>
  <p:slideViewPr>
    <p:cSldViewPr snapToGrid="0">
      <p:cViewPr varScale="1">
        <p:scale>
          <a:sx n="222" d="100"/>
          <a:sy n="222" d="100"/>
        </p:scale>
        <p:origin x="440"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C680F-65D5-0844-9294-A3D65C965DE0}" type="datetimeFigureOut">
              <a:rPr lang="en-US" smtClean="0"/>
              <a:t>10/1/22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9AF7B-A0E9-CF49-B37B-CC9173CACF4F}" type="slidenum">
              <a:rPr lang="en-US" smtClean="0"/>
              <a:t>‹#›</a:t>
            </a:fld>
            <a:endParaRPr lang="en-US" dirty="0"/>
          </a:p>
        </p:txBody>
      </p:sp>
    </p:spTree>
    <p:extLst>
      <p:ext uri="{BB962C8B-B14F-4D97-AF65-F5344CB8AC3E}">
        <p14:creationId xmlns:p14="http://schemas.microsoft.com/office/powerpoint/2010/main" val="390835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73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5" name="Footer Placeholder 2">
            <a:extLst>
              <a:ext uri="{FF2B5EF4-FFF2-40B4-BE49-F238E27FC236}">
                <a16:creationId xmlns:a16="http://schemas.microsoft.com/office/drawing/2014/main" id="{ACE7B65E-0FA5-C947-9CC6-B9EFB62F0F9E}"/>
              </a:ext>
            </a:extLst>
          </p:cNvPr>
          <p:cNvSpPr txBox="1">
            <a:spLocks/>
          </p:cNvSpPr>
          <p:nvPr/>
        </p:nvSpPr>
        <p:spPr>
          <a:xfrm>
            <a:off x="1354413" y="6468327"/>
            <a:ext cx="4316764" cy="365125"/>
          </a:xfrm>
          <a:prstGeom prst="rect">
            <a:avLst/>
          </a:prstGeom>
        </p:spPr>
        <p:txBody>
          <a:bodyPr vert="horz" lIns="121920" tIns="60960" rIns="121920" bIns="60960" rtlCol="0" anchor="ctr"/>
          <a:lstStyle>
            <a:defPPr>
              <a:defRPr lang="en-US"/>
            </a:defPPr>
            <a:lvl1pPr marL="0" algn="ctr" defTabSz="457200" rtl="0" eaLnBrk="1" latinLnBrk="0" hangingPunct="1">
              <a:defRPr sz="9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kern="1200" dirty="0">
              <a:solidFill>
                <a:schemeClr val="bg1"/>
              </a:solidFill>
              <a:effectLst/>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87C2AC72-E5D6-8C45-BF0C-951FF818538E}"/>
              </a:ext>
            </a:extLst>
          </p:cNvPr>
          <p:cNvSpPr/>
          <p:nvPr/>
        </p:nvSpPr>
        <p:spPr>
          <a:xfrm>
            <a:off x="0" y="694661"/>
            <a:ext cx="12192000" cy="134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Footer Placeholder 5">
            <a:extLst>
              <a:ext uri="{FF2B5EF4-FFF2-40B4-BE49-F238E27FC236}">
                <a16:creationId xmlns:a16="http://schemas.microsoft.com/office/drawing/2014/main" id="{CA7AE0CD-34BF-4D75-A21B-C9EAD646EFB4}"/>
              </a:ext>
            </a:extLst>
          </p:cNvPr>
          <p:cNvSpPr>
            <a:spLocks noGrp="1"/>
          </p:cNvSpPr>
          <p:nvPr>
            <p:ph type="ftr" sz="quarter" idx="10"/>
          </p:nvPr>
        </p:nvSpPr>
        <p:spPr/>
        <p:txBody>
          <a:bodyPr/>
          <a:lstStyle/>
          <a:p>
            <a:r>
              <a:rPr lang="en-US" dirty="0"/>
              <a:t>ERL 22, October 3, 2022</a:t>
            </a:r>
          </a:p>
        </p:txBody>
      </p:sp>
      <p:sp>
        <p:nvSpPr>
          <p:cNvPr id="7" name="Slide Number Placeholder 6">
            <a:extLst>
              <a:ext uri="{FF2B5EF4-FFF2-40B4-BE49-F238E27FC236}">
                <a16:creationId xmlns:a16="http://schemas.microsoft.com/office/drawing/2014/main" id="{6615029E-ECA1-AAAF-85A8-5C238DAA5DAF}"/>
              </a:ext>
            </a:extLst>
          </p:cNvPr>
          <p:cNvSpPr>
            <a:spLocks noGrp="1"/>
          </p:cNvSpPr>
          <p:nvPr>
            <p:ph type="sldNum" sz="quarter" idx="11"/>
          </p:nvPr>
        </p:nvSpPr>
        <p:spPr/>
        <p:txBody>
          <a:bodyPr/>
          <a:lstStyle/>
          <a:p>
            <a:fld id="{6C34F187-366A-F54F-9D6B-551349C9E9F5}" type="slidenum">
              <a:rPr lang="en-US" smtClean="0"/>
              <a:t>‹#›</a:t>
            </a:fld>
            <a:endParaRPr lang="en-US" dirty="0"/>
          </a:p>
        </p:txBody>
      </p:sp>
    </p:spTree>
    <p:extLst>
      <p:ext uri="{BB962C8B-B14F-4D97-AF65-F5344CB8AC3E}">
        <p14:creationId xmlns:p14="http://schemas.microsoft.com/office/powerpoint/2010/main" val="424875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9405" y="104780"/>
            <a:ext cx="11645900" cy="571499"/>
          </a:xfrm>
        </p:spPr>
        <p:txBody>
          <a:bodyPr/>
          <a:lstStyle>
            <a:lvl1pPr>
              <a:defRPr sz="3200" b="0">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1"/>
          </p:nvPr>
        </p:nvSpPr>
        <p:spPr/>
        <p:txBody>
          <a:bodyPr/>
          <a:lstStyle>
            <a:lvl1pPr>
              <a:defRPr sz="1200"/>
            </a:lvl1pPr>
          </a:lstStyle>
          <a:p>
            <a:fld id="{6C34F187-366A-F54F-9D6B-551349C9E9F5}" type="slidenum">
              <a:rPr lang="en-US" smtClean="0"/>
              <a:t>‹#›</a:t>
            </a:fld>
            <a:endParaRPr lang="en-US" dirty="0"/>
          </a:p>
        </p:txBody>
      </p:sp>
      <p:sp>
        <p:nvSpPr>
          <p:cNvPr id="9" name="Content Placeholder 8"/>
          <p:cNvSpPr>
            <a:spLocks noGrp="1"/>
          </p:cNvSpPr>
          <p:nvPr>
            <p:ph sz="quarter" idx="12"/>
          </p:nvPr>
        </p:nvSpPr>
        <p:spPr>
          <a:xfrm>
            <a:off x="279405" y="847728"/>
            <a:ext cx="11645900" cy="5547096"/>
          </a:xfrm>
        </p:spPr>
        <p:txBody>
          <a:bodyPr/>
          <a:lstStyle>
            <a:lvl1pPr>
              <a:defRPr sz="2133"/>
            </a:lvl1pPr>
            <a:lvl2pPr>
              <a:defRPr sz="1867"/>
            </a:lvl2pPr>
            <a:lvl3pPr>
              <a:defRPr sz="1867"/>
            </a:lvl3pPr>
            <a:lvl4pPr>
              <a:defRPr sz="1600"/>
            </a:lvl4pPr>
            <a:lvl5pPr>
              <a:defRPr sz="9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C7F6557A-6AAD-A141-AF9D-B989C7800C55}"/>
              </a:ext>
            </a:extLst>
          </p:cNvPr>
          <p:cNvSpPr txBox="1">
            <a:spLocks/>
          </p:cNvSpPr>
          <p:nvPr/>
        </p:nvSpPr>
        <p:spPr>
          <a:xfrm>
            <a:off x="1182532" y="6465128"/>
            <a:ext cx="4341795" cy="365125"/>
          </a:xfrm>
          <a:prstGeom prst="rect">
            <a:avLst/>
          </a:prstGeom>
        </p:spPr>
        <p:txBody>
          <a:bodyPr vert="horz" lIns="121920" tIns="60960" rIns="121920" bIns="60960" rtlCol="0" anchor="ctr"/>
          <a:lstStyle>
            <a:defPPr>
              <a:defRPr lang="en-US"/>
            </a:defPPr>
            <a:lvl1pPr marL="0" algn="ct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kern="1200" dirty="0">
                <a:solidFill>
                  <a:schemeClr val="bg1"/>
                </a:solidFill>
                <a:effectLst/>
                <a:latin typeface="Arial" panose="020B0604020202020204" pitchFamily="34" charset="0"/>
                <a:ea typeface="+mn-ea"/>
                <a:cs typeface="Arial" panose="020B0604020202020204" pitchFamily="34" charset="0"/>
              </a:rPr>
              <a:t>ERL 22, October 3, 2022</a:t>
            </a:r>
          </a:p>
        </p:txBody>
      </p:sp>
    </p:spTree>
    <p:extLst>
      <p:ext uri="{BB962C8B-B14F-4D97-AF65-F5344CB8AC3E}">
        <p14:creationId xmlns:p14="http://schemas.microsoft.com/office/powerpoint/2010/main" val="388033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6C34F187-366A-F54F-9D6B-551349C9E9F5}" type="slidenum">
              <a:rPr lang="en-US" smtClean="0"/>
              <a:t>‹#›</a:t>
            </a:fld>
            <a:endParaRPr lang="en-US" dirty="0"/>
          </a:p>
        </p:txBody>
      </p:sp>
      <p:sp>
        <p:nvSpPr>
          <p:cNvPr id="6" name="Footer Placeholder 2">
            <a:extLst>
              <a:ext uri="{FF2B5EF4-FFF2-40B4-BE49-F238E27FC236}">
                <a16:creationId xmlns:a16="http://schemas.microsoft.com/office/drawing/2014/main" id="{7F482EAB-8552-964A-9DE7-755B1E8ED564}"/>
              </a:ext>
            </a:extLst>
          </p:cNvPr>
          <p:cNvSpPr>
            <a:spLocks noGrp="1"/>
          </p:cNvSpPr>
          <p:nvPr>
            <p:ph type="ftr" sz="quarter" idx="3"/>
          </p:nvPr>
        </p:nvSpPr>
        <p:spPr>
          <a:xfrm>
            <a:off x="1824709" y="6465128"/>
            <a:ext cx="3354847" cy="365125"/>
          </a:xfrm>
          <a:prstGeom prst="rect">
            <a:avLst/>
          </a:prstGeom>
        </p:spPr>
        <p:txBody>
          <a:bodyPr vert="horz" lIns="91440" tIns="45720" rIns="91440" bIns="45720" rtlCol="0" anchor="ctr"/>
          <a:lstStyle>
            <a:lvl1pPr algn="ctr">
              <a:defRPr sz="1200" baseline="0">
                <a:solidFill>
                  <a:schemeClr val="bg1"/>
                </a:solidFill>
              </a:defRPr>
            </a:lvl1pPr>
          </a:lstStyle>
          <a:p>
            <a:r>
              <a:rPr lang="en-US" dirty="0">
                <a:latin typeface="Arial" panose="020B0604020202020204" pitchFamily="34" charset="0"/>
                <a:cs typeface="Arial" panose="020B0604020202020204" pitchFamily="34" charset="0"/>
              </a:rPr>
              <a:t>ERL 22, October 3, 2022</a:t>
            </a:r>
          </a:p>
        </p:txBody>
      </p:sp>
      <p:sp>
        <p:nvSpPr>
          <p:cNvPr id="7" name="Title 1">
            <a:extLst>
              <a:ext uri="{FF2B5EF4-FFF2-40B4-BE49-F238E27FC236}">
                <a16:creationId xmlns:a16="http://schemas.microsoft.com/office/drawing/2014/main" id="{808DC23F-258A-4E43-B4DA-B9649525E469}"/>
              </a:ext>
            </a:extLst>
          </p:cNvPr>
          <p:cNvSpPr>
            <a:spLocks noGrp="1"/>
          </p:cNvSpPr>
          <p:nvPr>
            <p:ph type="ctrTitle"/>
          </p:nvPr>
        </p:nvSpPr>
        <p:spPr>
          <a:xfrm>
            <a:off x="914400" y="2130430"/>
            <a:ext cx="10363200" cy="1470025"/>
          </a:xfrm>
        </p:spPr>
        <p:txBody>
          <a:bodyPr/>
          <a:lstStyle/>
          <a:p>
            <a:r>
              <a:rPr lang="en-US"/>
              <a:t>Click to edit Master title style</a:t>
            </a:r>
            <a:endParaRPr lang="en-US" dirty="0"/>
          </a:p>
        </p:txBody>
      </p:sp>
    </p:spTree>
    <p:extLst>
      <p:ext uri="{BB962C8B-B14F-4D97-AF65-F5344CB8AC3E}">
        <p14:creationId xmlns:p14="http://schemas.microsoft.com/office/powerpoint/2010/main" val="1158541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37376"/>
            <a:ext cx="12192000" cy="420624"/>
          </a:xfrm>
          <a:prstGeom prst="rect">
            <a:avLst/>
          </a:prstGeom>
        </p:spPr>
      </p:pic>
      <p:sp>
        <p:nvSpPr>
          <p:cNvPr id="4" name="Slide Number Placeholder 3"/>
          <p:cNvSpPr>
            <a:spLocks noGrp="1"/>
          </p:cNvSpPr>
          <p:nvPr>
            <p:ph type="sldNum" sz="quarter" idx="11"/>
          </p:nvPr>
        </p:nvSpPr>
        <p:spPr/>
        <p:txBody>
          <a:bodyPr/>
          <a:lstStyle/>
          <a:p>
            <a:fld id="{6C34F187-366A-F54F-9D6B-551349C9E9F5}" type="slidenum">
              <a:rPr lang="en-US" smtClean="0"/>
              <a:t>‹#›</a:t>
            </a:fld>
            <a:endParaRPr lang="en-US" dirty="0"/>
          </a:p>
        </p:txBody>
      </p:sp>
      <p:sp>
        <p:nvSpPr>
          <p:cNvPr id="6" name="Footer Placeholder 2">
            <a:extLst>
              <a:ext uri="{FF2B5EF4-FFF2-40B4-BE49-F238E27FC236}">
                <a16:creationId xmlns:a16="http://schemas.microsoft.com/office/drawing/2014/main" id="{691A289E-0793-2141-9490-A3821C5EF110}"/>
              </a:ext>
            </a:extLst>
          </p:cNvPr>
          <p:cNvSpPr>
            <a:spLocks noGrp="1"/>
          </p:cNvSpPr>
          <p:nvPr>
            <p:ph type="ftr" sz="quarter" idx="3"/>
          </p:nvPr>
        </p:nvSpPr>
        <p:spPr>
          <a:xfrm>
            <a:off x="2422034" y="6449679"/>
            <a:ext cx="3354847" cy="365125"/>
          </a:xfrm>
          <a:prstGeom prst="rect">
            <a:avLst/>
          </a:prstGeom>
        </p:spPr>
        <p:txBody>
          <a:bodyPr vert="horz" lIns="91440" tIns="45720" rIns="91440" bIns="45720" rtlCol="0" anchor="ctr"/>
          <a:lstStyle>
            <a:lvl1pPr algn="ctr">
              <a:defRPr sz="1200" baseline="0">
                <a:solidFill>
                  <a:schemeClr val="bg1"/>
                </a:solidFill>
              </a:defRPr>
            </a:lvl1pPr>
          </a:lstStyle>
          <a:p>
            <a:r>
              <a:rPr lang="en-US" dirty="0">
                <a:latin typeface="Arial" panose="020B0604020202020204" pitchFamily="34" charset="0"/>
                <a:cs typeface="Arial" panose="020B0604020202020204" pitchFamily="34" charset="0"/>
              </a:rPr>
              <a:t>ERL 22, October 3, 2022</a:t>
            </a:r>
          </a:p>
        </p:txBody>
      </p:sp>
    </p:spTree>
    <p:extLst>
      <p:ext uri="{BB962C8B-B14F-4D97-AF65-F5344CB8AC3E}">
        <p14:creationId xmlns:p14="http://schemas.microsoft.com/office/powerpoint/2010/main" val="347833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kern="1200" dirty="0">
                <a:solidFill>
                  <a:srgbClr val="0000FF"/>
                </a:solidFill>
                <a:latin typeface="Arial" panose="020B0604020202020204" pitchFamily="34" charset="0"/>
                <a:ea typeface="+mj-ea"/>
                <a:cs typeface="Arial" panose="020B0604020202020204" pitchFamily="34" charset="0"/>
              </a:defRPr>
            </a:lvl1pPr>
          </a:lstStyle>
          <a:p>
            <a:endParaRPr dirty="0"/>
          </a:p>
        </p:txBody>
      </p:sp>
      <p:sp>
        <p:nvSpPr>
          <p:cNvPr id="3" name="Holder 3"/>
          <p:cNvSpPr>
            <a:spLocks noGrp="1"/>
          </p:cNvSpPr>
          <p:nvPr>
            <p:ph sz="half" idx="2"/>
          </p:nvPr>
        </p:nvSpPr>
        <p:spPr>
          <a:xfrm>
            <a:off x="609600" y="1577340"/>
            <a:ext cx="5303520" cy="3002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02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dirty="0">
                <a:solidFill>
                  <a:schemeClr val="bg1"/>
                </a:solidFill>
                <a:latin typeface="Arial" panose="020B0604020202020204" pitchFamily="34" charset="0"/>
                <a:cs typeface="Arial" panose="020B0604020202020204" pitchFamily="34" charset="0"/>
              </a:rPr>
              <a:t>ERL 22, October 3, 2022</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50799">
              <a:spcBef>
                <a:spcPts val="73"/>
              </a:spcBef>
            </a:pPr>
            <a:fld id="{81D60167-4931-47E6-BA6A-407CBD079E47}" type="slidenum">
              <a:rPr lang="en-US" spc="-60" smtClean="0"/>
              <a:pPr marL="50799">
                <a:spcBef>
                  <a:spcPts val="73"/>
                </a:spcBef>
              </a:pPr>
              <a:t>‹#›</a:t>
            </a:fld>
            <a:endParaRPr lang="en-US" spc="-60" dirty="0"/>
          </a:p>
        </p:txBody>
      </p:sp>
    </p:spTree>
    <p:extLst>
      <p:ext uri="{BB962C8B-B14F-4D97-AF65-F5344CB8AC3E}">
        <p14:creationId xmlns:p14="http://schemas.microsoft.com/office/powerpoint/2010/main" val="222351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9A42-B4A6-1E49-9770-99DCFC53C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98AB2-5905-264A-85CB-539E5D7F5A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CB5ED-2593-4643-8895-13B264DBF400}"/>
              </a:ext>
            </a:extLst>
          </p:cNvPr>
          <p:cNvSpPr>
            <a:spLocks noGrp="1"/>
          </p:cNvSpPr>
          <p:nvPr>
            <p:ph type="dt" sz="half" idx="10"/>
          </p:nvPr>
        </p:nvSpPr>
        <p:spPr/>
        <p:txBody>
          <a:bodyPr/>
          <a:lstStyle/>
          <a:p>
            <a:r>
              <a:rPr lang="en-US" dirty="0"/>
              <a:t>ICHEP2020</a:t>
            </a:r>
          </a:p>
        </p:txBody>
      </p:sp>
      <p:sp>
        <p:nvSpPr>
          <p:cNvPr id="5" name="Footer Placeholder 4">
            <a:extLst>
              <a:ext uri="{FF2B5EF4-FFF2-40B4-BE49-F238E27FC236}">
                <a16:creationId xmlns:a16="http://schemas.microsoft.com/office/drawing/2014/main" id="{4900F534-E41D-2A4A-8EBC-1E2507365A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131E57-FCEA-8D40-9C82-BF83923853B0}"/>
              </a:ext>
            </a:extLst>
          </p:cNvPr>
          <p:cNvSpPr>
            <a:spLocks noGrp="1"/>
          </p:cNvSpPr>
          <p:nvPr>
            <p:ph type="sldNum" sz="quarter" idx="12"/>
          </p:nvPr>
        </p:nvSpPr>
        <p:spPr>
          <a:xfrm>
            <a:off x="9448800" y="6518275"/>
            <a:ext cx="2743200" cy="365125"/>
          </a:xfrm>
        </p:spPr>
        <p:txBody>
          <a:bodyPr/>
          <a:lstStyle/>
          <a:p>
            <a:fld id="{D47CF28C-F735-C843-9143-DAF799FFF232}" type="slidenum">
              <a:rPr lang="en-US" smtClean="0"/>
              <a:t>‹#›</a:t>
            </a:fld>
            <a:endParaRPr lang="en-US" dirty="0"/>
          </a:p>
        </p:txBody>
      </p:sp>
    </p:spTree>
    <p:extLst>
      <p:ext uri="{BB962C8B-B14F-4D97-AF65-F5344CB8AC3E}">
        <p14:creationId xmlns:p14="http://schemas.microsoft.com/office/powerpoint/2010/main" val="391172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405" y="104780"/>
            <a:ext cx="11645900" cy="5714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5524327" y="6465130"/>
            <a:ext cx="11430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6C34F187-366A-F54F-9D6B-551349C9E9F5}" type="slidenum">
              <a:rPr lang="en-US" smtClean="0"/>
              <a:t>‹#›</a:t>
            </a:fld>
            <a:endParaRPr lang="en-US" dirty="0"/>
          </a:p>
        </p:txBody>
      </p:sp>
      <p:sp>
        <p:nvSpPr>
          <p:cNvPr id="7" name="Text Placeholder 6"/>
          <p:cNvSpPr>
            <a:spLocks noGrp="1"/>
          </p:cNvSpPr>
          <p:nvPr>
            <p:ph type="body" idx="1"/>
          </p:nvPr>
        </p:nvSpPr>
        <p:spPr>
          <a:xfrm>
            <a:off x="279401" y="904875"/>
            <a:ext cx="11645900" cy="5334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4ECE7851-5B09-AC48-A9FE-B72C59FEBA2C}"/>
              </a:ext>
            </a:extLst>
          </p:cNvPr>
          <p:cNvSpPr>
            <a:spLocks noGrp="1"/>
          </p:cNvSpPr>
          <p:nvPr>
            <p:ph type="ftr" sz="quarter" idx="3"/>
          </p:nvPr>
        </p:nvSpPr>
        <p:spPr>
          <a:xfrm>
            <a:off x="1605915" y="6465128"/>
            <a:ext cx="3863340" cy="365125"/>
          </a:xfrm>
          <a:prstGeom prst="rect">
            <a:avLst/>
          </a:prstGeom>
        </p:spPr>
        <p:txBody>
          <a:bodyPr vert="horz" lIns="91440" tIns="45720" rIns="91440" bIns="45720" rtlCol="0" anchor="ctr"/>
          <a:lstStyle>
            <a:lvl1pPr algn="ctr">
              <a:defRPr sz="1200" baseline="0">
                <a:solidFill>
                  <a:schemeClr val="bg1"/>
                </a:solidFill>
              </a:defRPr>
            </a:lvl1pPr>
          </a:lstStyle>
          <a:p>
            <a:r>
              <a:rPr lang="en-US" dirty="0"/>
              <a:t>ERL 22, October 3, 2022</a:t>
            </a:r>
          </a:p>
        </p:txBody>
      </p:sp>
    </p:spTree>
    <p:extLst>
      <p:ext uri="{BB962C8B-B14F-4D97-AF65-F5344CB8AC3E}">
        <p14:creationId xmlns:p14="http://schemas.microsoft.com/office/powerpoint/2010/main" val="19874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73" r:id="rId6"/>
  </p:sldLayoutIdLst>
  <p:hf hdr="0" dt="0"/>
  <p:txStyles>
    <p:titleStyle>
      <a:lvl1pPr algn="ctr" defTabSz="342891" rtl="0" eaLnBrk="1" latinLnBrk="0" hangingPunct="1">
        <a:spcBef>
          <a:spcPct val="0"/>
        </a:spcBef>
        <a:buNone/>
        <a:defRPr sz="3200" b="0" kern="1200">
          <a:solidFill>
            <a:srgbClr val="0000FF"/>
          </a:solidFill>
          <a:latin typeface="Arial" panose="020B0604020202020204" pitchFamily="34" charset="0"/>
          <a:ea typeface="+mj-ea"/>
          <a:cs typeface="Arial" panose="020B0604020202020204" pitchFamily="34" charset="0"/>
        </a:defRPr>
      </a:lvl1pPr>
    </p:titleStyle>
    <p:body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1951"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651"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600"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rxiv.org/abs/1909.0443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rxiv.org/abs/2201.0789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9C92-3C1C-664A-B973-A375C93B66F2}"/>
              </a:ext>
            </a:extLst>
          </p:cNvPr>
          <p:cNvSpPr>
            <a:spLocks noGrp="1"/>
          </p:cNvSpPr>
          <p:nvPr>
            <p:ph type="ctrTitle"/>
          </p:nvPr>
        </p:nvSpPr>
        <p:spPr/>
        <p:txBody>
          <a:bodyPr/>
          <a:lstStyle/>
          <a:p>
            <a:r>
              <a:rPr lang="en-US" dirty="0"/>
              <a:t>The European ERL Roadmap</a:t>
            </a:r>
          </a:p>
        </p:txBody>
      </p:sp>
      <p:sp>
        <p:nvSpPr>
          <p:cNvPr id="3" name="Subtitle 2">
            <a:extLst>
              <a:ext uri="{FF2B5EF4-FFF2-40B4-BE49-F238E27FC236}">
                <a16:creationId xmlns:a16="http://schemas.microsoft.com/office/drawing/2014/main" id="{3A5309AB-0945-6AB3-C052-554A348545AF}"/>
              </a:ext>
            </a:extLst>
          </p:cNvPr>
          <p:cNvSpPr>
            <a:spLocks noGrp="1"/>
          </p:cNvSpPr>
          <p:nvPr>
            <p:ph type="subTitle" idx="1"/>
          </p:nvPr>
        </p:nvSpPr>
        <p:spPr/>
        <p:txBody>
          <a:bodyPr/>
          <a:lstStyle/>
          <a:p>
            <a:r>
              <a:rPr lang="en-US" dirty="0">
                <a:solidFill>
                  <a:schemeClr val="tx1"/>
                </a:solidFill>
              </a:rPr>
              <a:t>Andrew Hutton and Max Klein</a:t>
            </a:r>
          </a:p>
          <a:p>
            <a:endParaRPr lang="en-US" dirty="0">
              <a:solidFill>
                <a:schemeClr val="tx1"/>
              </a:solidFill>
            </a:endParaRPr>
          </a:p>
          <a:p>
            <a:r>
              <a:rPr lang="en-US" dirty="0">
                <a:solidFill>
                  <a:schemeClr val="tx1"/>
                </a:solidFill>
              </a:rPr>
              <a:t>for the ERL Roadmap Panel</a:t>
            </a:r>
          </a:p>
        </p:txBody>
      </p:sp>
      <p:sp>
        <p:nvSpPr>
          <p:cNvPr id="4" name="TextBox 3">
            <a:extLst>
              <a:ext uri="{FF2B5EF4-FFF2-40B4-BE49-F238E27FC236}">
                <a16:creationId xmlns:a16="http://schemas.microsoft.com/office/drawing/2014/main" id="{88D54890-B65D-A04A-D37C-28D8098915F1}"/>
              </a:ext>
            </a:extLst>
          </p:cNvPr>
          <p:cNvSpPr txBox="1"/>
          <p:nvPr/>
        </p:nvSpPr>
        <p:spPr>
          <a:xfrm>
            <a:off x="658483" y="6032740"/>
            <a:ext cx="10875034" cy="369332"/>
          </a:xfrm>
          <a:prstGeom prst="rect">
            <a:avLst/>
          </a:prstGeom>
          <a:noFill/>
        </p:spPr>
        <p:txBody>
          <a:bodyPr wrap="square" rtlCol="0">
            <a:spAutoFit/>
          </a:bodyPr>
          <a:lstStyle/>
          <a:p>
            <a:r>
              <a:rPr lang="en-US" dirty="0">
                <a:solidFill>
                  <a:srgbClr val="7030A0"/>
                </a:solidFill>
              </a:rPr>
              <a:t>Prepared for the Sixth Workshop on Energy for Sustainable Science at Research Infrastructures in Grenoble, France</a:t>
            </a:r>
          </a:p>
        </p:txBody>
      </p:sp>
    </p:spTree>
    <p:extLst>
      <p:ext uri="{BB962C8B-B14F-4D97-AF65-F5344CB8AC3E}">
        <p14:creationId xmlns:p14="http://schemas.microsoft.com/office/powerpoint/2010/main" val="2163133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Appendix A: Completed and Ongoing Facilities</a:t>
            </a:r>
          </a:p>
        </p:txBody>
      </p:sp>
      <p:pic>
        <p:nvPicPr>
          <p:cNvPr id="5" name="Picture 4">
            <a:extLst>
              <a:ext uri="{FF2B5EF4-FFF2-40B4-BE49-F238E27FC236}">
                <a16:creationId xmlns:a16="http://schemas.microsoft.com/office/drawing/2014/main" id="{AC35D441-B99C-065D-7601-00A970C4B691}"/>
              </a:ext>
            </a:extLst>
          </p:cNvPr>
          <p:cNvPicPr>
            <a:picLocks noChangeAspect="1"/>
          </p:cNvPicPr>
          <p:nvPr/>
        </p:nvPicPr>
        <p:blipFill>
          <a:blip r:embed="rId2"/>
          <a:stretch>
            <a:fillRect/>
          </a:stretch>
        </p:blipFill>
        <p:spPr>
          <a:xfrm>
            <a:off x="185981" y="811822"/>
            <a:ext cx="4748328" cy="5617245"/>
          </a:xfrm>
          <a:prstGeom prst="rect">
            <a:avLst/>
          </a:prstGeom>
        </p:spPr>
      </p:pic>
      <p:pic>
        <p:nvPicPr>
          <p:cNvPr id="7" name="Picture 6">
            <a:extLst>
              <a:ext uri="{FF2B5EF4-FFF2-40B4-BE49-F238E27FC236}">
                <a16:creationId xmlns:a16="http://schemas.microsoft.com/office/drawing/2014/main" id="{F3D4DF6A-E3D1-3118-6108-FCB4CEF1B3FC}"/>
              </a:ext>
            </a:extLst>
          </p:cNvPr>
          <p:cNvPicPr>
            <a:picLocks noChangeAspect="1"/>
          </p:cNvPicPr>
          <p:nvPr/>
        </p:nvPicPr>
        <p:blipFill>
          <a:blip r:embed="rId3"/>
          <a:stretch>
            <a:fillRect/>
          </a:stretch>
        </p:blipFill>
        <p:spPr>
          <a:xfrm>
            <a:off x="5262111" y="806497"/>
            <a:ext cx="6764183" cy="5622570"/>
          </a:xfrm>
          <a:prstGeom prst="rect">
            <a:avLst/>
          </a:prstGeom>
        </p:spPr>
      </p:pic>
      <p:sp>
        <p:nvSpPr>
          <p:cNvPr id="8" name="Slide Number Placeholder 7">
            <a:extLst>
              <a:ext uri="{FF2B5EF4-FFF2-40B4-BE49-F238E27FC236}">
                <a16:creationId xmlns:a16="http://schemas.microsoft.com/office/drawing/2014/main" id="{D5A8819C-E283-B471-7B80-164389B1251C}"/>
              </a:ext>
            </a:extLst>
          </p:cNvPr>
          <p:cNvSpPr>
            <a:spLocks noGrp="1"/>
          </p:cNvSpPr>
          <p:nvPr>
            <p:ph type="sldNum" sz="quarter" idx="11"/>
          </p:nvPr>
        </p:nvSpPr>
        <p:spPr/>
        <p:txBody>
          <a:bodyPr/>
          <a:lstStyle/>
          <a:p>
            <a:fld id="{6C34F187-366A-F54F-9D6B-551349C9E9F5}" type="slidenum">
              <a:rPr lang="en-US" smtClean="0"/>
              <a:t>10</a:t>
            </a:fld>
            <a:endParaRPr lang="en-US" dirty="0"/>
          </a:p>
        </p:txBody>
      </p:sp>
    </p:spTree>
    <p:extLst>
      <p:ext uri="{BB962C8B-B14F-4D97-AF65-F5344CB8AC3E}">
        <p14:creationId xmlns:p14="http://schemas.microsoft.com/office/powerpoint/2010/main" val="1304238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C1DA-2FE4-623B-BDA4-AFC5EE98DFB4}"/>
              </a:ext>
            </a:extLst>
          </p:cNvPr>
          <p:cNvSpPr>
            <a:spLocks noGrp="1"/>
          </p:cNvSpPr>
          <p:nvPr>
            <p:ph type="title"/>
          </p:nvPr>
        </p:nvSpPr>
        <p:spPr>
          <a:xfrm>
            <a:off x="279404" y="104780"/>
            <a:ext cx="11826331" cy="571499"/>
          </a:xfrm>
        </p:spPr>
        <p:txBody>
          <a:bodyPr/>
          <a:lstStyle/>
          <a:p>
            <a:pPr algn="l"/>
            <a:r>
              <a:rPr lang="en-US" dirty="0"/>
              <a:t>Appendix A: Facilities in Progress </a:t>
            </a:r>
          </a:p>
        </p:txBody>
      </p:sp>
      <p:sp>
        <p:nvSpPr>
          <p:cNvPr id="7" name="Content Placeholder 6">
            <a:extLst>
              <a:ext uri="{FF2B5EF4-FFF2-40B4-BE49-F238E27FC236}">
                <a16:creationId xmlns:a16="http://schemas.microsoft.com/office/drawing/2014/main" id="{80804AFE-8013-7CD0-48E8-FCA78625C9A3}"/>
              </a:ext>
            </a:extLst>
          </p:cNvPr>
          <p:cNvSpPr>
            <a:spLocks noGrp="1"/>
          </p:cNvSpPr>
          <p:nvPr>
            <p:ph sz="quarter" idx="12"/>
          </p:nvPr>
        </p:nvSpPr>
        <p:spPr>
          <a:xfrm>
            <a:off x="6147757" y="847728"/>
            <a:ext cx="5777547" cy="5547096"/>
          </a:xfrm>
        </p:spPr>
        <p:txBody>
          <a:bodyPr/>
          <a:lstStyle/>
          <a:p>
            <a:endParaRPr lang="en-US" dirty="0"/>
          </a:p>
          <a:p>
            <a:endParaRPr lang="en-US" dirty="0"/>
          </a:p>
        </p:txBody>
      </p:sp>
      <p:pic>
        <p:nvPicPr>
          <p:cNvPr id="5" name="Picture 4">
            <a:extLst>
              <a:ext uri="{FF2B5EF4-FFF2-40B4-BE49-F238E27FC236}">
                <a16:creationId xmlns:a16="http://schemas.microsoft.com/office/drawing/2014/main" id="{C1C68851-DCC6-2BEC-A3CC-A64799ABF684}"/>
              </a:ext>
            </a:extLst>
          </p:cNvPr>
          <p:cNvPicPr>
            <a:picLocks noChangeAspect="1"/>
          </p:cNvPicPr>
          <p:nvPr/>
        </p:nvPicPr>
        <p:blipFill>
          <a:blip r:embed="rId2"/>
          <a:stretch>
            <a:fillRect/>
          </a:stretch>
        </p:blipFill>
        <p:spPr>
          <a:xfrm>
            <a:off x="6435305" y="0"/>
            <a:ext cx="5894173" cy="6858000"/>
          </a:xfrm>
          <a:prstGeom prst="rect">
            <a:avLst/>
          </a:prstGeom>
        </p:spPr>
      </p:pic>
      <p:sp>
        <p:nvSpPr>
          <p:cNvPr id="8" name="Slide Number Placeholder 7">
            <a:extLst>
              <a:ext uri="{FF2B5EF4-FFF2-40B4-BE49-F238E27FC236}">
                <a16:creationId xmlns:a16="http://schemas.microsoft.com/office/drawing/2014/main" id="{AD83E4B4-612E-A2C2-C7D5-32F1AAC7AEB7}"/>
              </a:ext>
            </a:extLst>
          </p:cNvPr>
          <p:cNvSpPr>
            <a:spLocks noGrp="1"/>
          </p:cNvSpPr>
          <p:nvPr>
            <p:ph type="sldNum" sz="quarter" idx="11"/>
          </p:nvPr>
        </p:nvSpPr>
        <p:spPr/>
        <p:txBody>
          <a:bodyPr/>
          <a:lstStyle/>
          <a:p>
            <a:fld id="{6C34F187-366A-F54F-9D6B-551349C9E9F5}" type="slidenum">
              <a:rPr lang="en-US" smtClean="0"/>
              <a:t>11</a:t>
            </a:fld>
            <a:endParaRPr lang="en-US" dirty="0"/>
          </a:p>
        </p:txBody>
      </p:sp>
      <p:sp>
        <p:nvSpPr>
          <p:cNvPr id="3" name="TextBox 2">
            <a:extLst>
              <a:ext uri="{FF2B5EF4-FFF2-40B4-BE49-F238E27FC236}">
                <a16:creationId xmlns:a16="http://schemas.microsoft.com/office/drawing/2014/main" id="{46404395-FADF-FF10-98F2-4CF3D4E9B615}"/>
              </a:ext>
            </a:extLst>
          </p:cNvPr>
          <p:cNvSpPr txBox="1"/>
          <p:nvPr/>
        </p:nvSpPr>
        <p:spPr>
          <a:xfrm>
            <a:off x="377346" y="3114949"/>
            <a:ext cx="5314922" cy="830997"/>
          </a:xfrm>
          <a:prstGeom prst="rect">
            <a:avLst/>
          </a:prstGeom>
          <a:noFill/>
        </p:spPr>
        <p:txBody>
          <a:bodyPr wrap="square" rtlCol="0">
            <a:spAutoFit/>
          </a:bodyPr>
          <a:lstStyle/>
          <a:p>
            <a:r>
              <a:rPr lang="en-US" sz="2400" dirty="0">
                <a:solidFill>
                  <a:srgbClr val="0000FF"/>
                </a:solidFill>
                <a:latin typeface="Arial" panose="020B0604020202020204" pitchFamily="34" charset="0"/>
                <a:ea typeface="+mj-ea"/>
                <a:cs typeface="Arial" panose="020B0604020202020204" pitchFamily="34" charset="0"/>
              </a:rPr>
              <a:t>Appendix B addresses two proposals:</a:t>
            </a:r>
          </a:p>
          <a:p>
            <a:r>
              <a:rPr lang="en-US" sz="2400" dirty="0">
                <a:solidFill>
                  <a:srgbClr val="0000FF"/>
                </a:solidFill>
                <a:latin typeface="Arial" panose="020B0604020202020204" pitchFamily="34" charset="0"/>
                <a:ea typeface="+mj-ea"/>
                <a:cs typeface="Arial" panose="020B0604020202020204" pitchFamily="34" charset="0"/>
              </a:rPr>
              <a:t>CERC and ERLC, discussed later</a:t>
            </a:r>
          </a:p>
        </p:txBody>
      </p:sp>
    </p:spTree>
    <p:extLst>
      <p:ext uri="{BB962C8B-B14F-4D97-AF65-F5344CB8AC3E}">
        <p14:creationId xmlns:p14="http://schemas.microsoft.com/office/powerpoint/2010/main" val="275145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C232-0E15-19D2-C343-F73A5694719D}"/>
              </a:ext>
            </a:extLst>
          </p:cNvPr>
          <p:cNvSpPr>
            <a:spLocks noGrp="1"/>
          </p:cNvSpPr>
          <p:nvPr>
            <p:ph type="title"/>
          </p:nvPr>
        </p:nvSpPr>
        <p:spPr>
          <a:xfrm>
            <a:off x="279405" y="104780"/>
            <a:ext cx="7782107" cy="571499"/>
          </a:xfrm>
        </p:spPr>
        <p:txBody>
          <a:bodyPr/>
          <a:lstStyle/>
          <a:p>
            <a:r>
              <a:rPr lang="en-US" dirty="0"/>
              <a:t>Accelerator R&amp;D Roadmap</a:t>
            </a:r>
          </a:p>
        </p:txBody>
      </p:sp>
      <p:sp>
        <p:nvSpPr>
          <p:cNvPr id="12" name="Content Placeholder 11">
            <a:extLst>
              <a:ext uri="{FF2B5EF4-FFF2-40B4-BE49-F238E27FC236}">
                <a16:creationId xmlns:a16="http://schemas.microsoft.com/office/drawing/2014/main" id="{65D907D8-9427-2954-8323-F794AD265D0E}"/>
              </a:ext>
            </a:extLst>
          </p:cNvPr>
          <p:cNvSpPr>
            <a:spLocks noGrp="1"/>
          </p:cNvSpPr>
          <p:nvPr>
            <p:ph sz="quarter" idx="12"/>
          </p:nvPr>
        </p:nvSpPr>
        <p:spPr>
          <a:xfrm>
            <a:off x="121024" y="847728"/>
            <a:ext cx="7052983" cy="5547096"/>
          </a:xfrm>
        </p:spPr>
        <p:txBody>
          <a:bodyPr/>
          <a:lstStyle/>
          <a:p>
            <a:r>
              <a:rPr lang="en-US" dirty="0"/>
              <a:t>A compendium of the five Roadmap Panels has been published as a CERN Report </a:t>
            </a:r>
          </a:p>
          <a:p>
            <a:pPr lvl="1"/>
            <a:r>
              <a:rPr lang="en-US" dirty="0">
                <a:solidFill>
                  <a:srgbClr val="0432FF"/>
                </a:solidFill>
              </a:rPr>
              <a:t>https://e-publishing.cern.ch/index.php/CYRM/issue/view/146</a:t>
            </a:r>
          </a:p>
          <a:p>
            <a:pPr lvl="1"/>
            <a:r>
              <a:rPr lang="en-US" dirty="0">
                <a:solidFill>
                  <a:srgbClr val="0432FF"/>
                </a:solidFill>
              </a:rPr>
              <a:t>arXiv:2201.07895  </a:t>
            </a:r>
          </a:p>
          <a:p>
            <a:pPr lvl="1"/>
            <a:endParaRPr lang="en-US" dirty="0">
              <a:solidFill>
                <a:srgbClr val="0432FF"/>
              </a:solidFill>
            </a:endParaRPr>
          </a:p>
          <a:p>
            <a:r>
              <a:rPr lang="en-US" dirty="0"/>
              <a:t>The ERL Roadmap section contains the recommendations of the ERL panel for future R&amp;D</a:t>
            </a:r>
          </a:p>
        </p:txBody>
      </p:sp>
      <p:pic>
        <p:nvPicPr>
          <p:cNvPr id="13" name="Content Placeholder 4">
            <a:extLst>
              <a:ext uri="{FF2B5EF4-FFF2-40B4-BE49-F238E27FC236}">
                <a16:creationId xmlns:a16="http://schemas.microsoft.com/office/drawing/2014/main" id="{2210E3D3-A1B8-A534-2A69-D3CDF413C9B9}"/>
              </a:ext>
            </a:extLst>
          </p:cNvPr>
          <p:cNvPicPr>
            <a:picLocks noChangeAspect="1"/>
          </p:cNvPicPr>
          <p:nvPr/>
        </p:nvPicPr>
        <p:blipFill rotWithShape="1">
          <a:blip r:embed="rId2"/>
          <a:srcRect t="823"/>
          <a:stretch/>
        </p:blipFill>
        <p:spPr>
          <a:xfrm>
            <a:off x="7288306" y="-9594"/>
            <a:ext cx="4903695" cy="6867594"/>
          </a:xfrm>
          <a:prstGeom prst="rect">
            <a:avLst/>
          </a:prstGeom>
        </p:spPr>
      </p:pic>
      <p:sp>
        <p:nvSpPr>
          <p:cNvPr id="14" name="Slide Number Placeholder 13">
            <a:extLst>
              <a:ext uri="{FF2B5EF4-FFF2-40B4-BE49-F238E27FC236}">
                <a16:creationId xmlns:a16="http://schemas.microsoft.com/office/drawing/2014/main" id="{94425DC6-54F3-9F8B-B2ED-EFD274CC3AC0}"/>
              </a:ext>
            </a:extLst>
          </p:cNvPr>
          <p:cNvSpPr>
            <a:spLocks noGrp="1"/>
          </p:cNvSpPr>
          <p:nvPr>
            <p:ph type="sldNum" sz="quarter" idx="11"/>
          </p:nvPr>
        </p:nvSpPr>
        <p:spPr/>
        <p:txBody>
          <a:bodyPr/>
          <a:lstStyle/>
          <a:p>
            <a:fld id="{6C34F187-366A-F54F-9D6B-551349C9E9F5}" type="slidenum">
              <a:rPr lang="en-US" smtClean="0"/>
              <a:t>12</a:t>
            </a:fld>
            <a:endParaRPr lang="en-US" dirty="0"/>
          </a:p>
        </p:txBody>
      </p:sp>
    </p:spTree>
    <p:extLst>
      <p:ext uri="{BB962C8B-B14F-4D97-AF65-F5344CB8AC3E}">
        <p14:creationId xmlns:p14="http://schemas.microsoft.com/office/powerpoint/2010/main" val="126809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A302-85EF-E092-A9FC-20611A7C69D2}"/>
              </a:ext>
            </a:extLst>
          </p:cNvPr>
          <p:cNvSpPr>
            <a:spLocks noGrp="1"/>
          </p:cNvSpPr>
          <p:nvPr>
            <p:ph type="title"/>
          </p:nvPr>
        </p:nvSpPr>
        <p:spPr/>
        <p:txBody>
          <a:bodyPr/>
          <a:lstStyle/>
          <a:p>
            <a:r>
              <a:rPr lang="en-US" dirty="0"/>
              <a:t>Justification for the ERL Accelerator R&amp;D</a:t>
            </a:r>
          </a:p>
        </p:txBody>
      </p:sp>
      <p:sp>
        <p:nvSpPr>
          <p:cNvPr id="3" name="Slide Number Placeholder 2">
            <a:extLst>
              <a:ext uri="{FF2B5EF4-FFF2-40B4-BE49-F238E27FC236}">
                <a16:creationId xmlns:a16="http://schemas.microsoft.com/office/drawing/2014/main" id="{064897CA-6A63-EBCF-28A5-2050593EC042}"/>
              </a:ext>
            </a:extLst>
          </p:cNvPr>
          <p:cNvSpPr>
            <a:spLocks noGrp="1"/>
          </p:cNvSpPr>
          <p:nvPr>
            <p:ph type="sldNum" sz="quarter" idx="11"/>
          </p:nvPr>
        </p:nvSpPr>
        <p:spPr/>
        <p:txBody>
          <a:bodyPr/>
          <a:lstStyle/>
          <a:p>
            <a:fld id="{6C34F187-366A-F54F-9D6B-551349C9E9F5}" type="slidenum">
              <a:rPr lang="en-US" smtClean="0"/>
              <a:t>13</a:t>
            </a:fld>
            <a:endParaRPr lang="en-US" dirty="0"/>
          </a:p>
        </p:txBody>
      </p:sp>
      <p:sp>
        <p:nvSpPr>
          <p:cNvPr id="4" name="Content Placeholder 3">
            <a:extLst>
              <a:ext uri="{FF2B5EF4-FFF2-40B4-BE49-F238E27FC236}">
                <a16:creationId xmlns:a16="http://schemas.microsoft.com/office/drawing/2014/main" id="{2115D875-7964-C0D1-D21F-A30F4C7ABE98}"/>
              </a:ext>
            </a:extLst>
          </p:cNvPr>
          <p:cNvSpPr>
            <a:spLocks noGrp="1"/>
          </p:cNvSpPr>
          <p:nvPr>
            <p:ph sz="quarter" idx="12"/>
          </p:nvPr>
        </p:nvSpPr>
        <p:spPr>
          <a:xfrm>
            <a:off x="57509" y="847728"/>
            <a:ext cx="12025223" cy="5547096"/>
          </a:xfrm>
        </p:spPr>
        <p:txBody>
          <a:bodyPr/>
          <a:lstStyle/>
          <a:p>
            <a:r>
              <a:rPr lang="en-US" dirty="0"/>
              <a:t>ERLs are the means to reach very high luminosity in the next-generation energy-frontier electron-hadron colliders, LHeC and FCC-eh  </a:t>
            </a:r>
          </a:p>
          <a:p>
            <a:r>
              <a:rPr lang="en-US" dirty="0"/>
              <a:t>An ERL-based proposal has been published for the generation of picometer-emittance-class muon beams by electron-photon collisions</a:t>
            </a:r>
            <a:r>
              <a:rPr lang="en-US" dirty="0">
                <a:solidFill>
                  <a:srgbClr val="0432FF"/>
                </a:solidFill>
              </a:rPr>
              <a:t>*</a:t>
            </a:r>
          </a:p>
          <a:p>
            <a:r>
              <a:rPr lang="en-US" dirty="0"/>
              <a:t>Two concepts were published and explored as part of this roadmap process for reaching higher luminosity at high energies: for the FCC-ee, termed CERC</a:t>
            </a:r>
            <a:r>
              <a:rPr lang="en-US" dirty="0">
                <a:solidFill>
                  <a:srgbClr val="0432FF"/>
                </a:solidFill>
              </a:rPr>
              <a:t>**</a:t>
            </a:r>
            <a:r>
              <a:rPr lang="en-US" dirty="0"/>
              <a:t>; and for the ILC, termed ERLC</a:t>
            </a:r>
            <a:r>
              <a:rPr lang="en-US" dirty="0">
                <a:solidFill>
                  <a:srgbClr val="0432FF"/>
                </a:solidFill>
              </a:rPr>
              <a:t>***</a:t>
            </a:r>
            <a:r>
              <a:rPr lang="en-US" dirty="0"/>
              <a:t> </a:t>
            </a:r>
          </a:p>
          <a:p>
            <a:r>
              <a:rPr lang="en-US" dirty="0"/>
              <a:t>A particularly interesting prospect is to design and possibly build, in the further future, an energy-efficient, ultra-high-luminosity (~10</a:t>
            </a:r>
            <a:r>
              <a:rPr lang="en-US" baseline="30000" dirty="0"/>
              <a:t>36</a:t>
            </a:r>
            <a:r>
              <a:rPr lang="en-US" dirty="0"/>
              <a:t> cm</a:t>
            </a:r>
            <a:r>
              <a:rPr lang="en-US" baseline="30000" dirty="0"/>
              <a:t>-2</a:t>
            </a:r>
            <a:r>
              <a:rPr lang="en-US" dirty="0"/>
              <a:t>s</a:t>
            </a:r>
            <a:r>
              <a:rPr lang="en-US" baseline="30000" dirty="0"/>
              <a:t>-1</a:t>
            </a:r>
            <a:r>
              <a:rPr lang="en-US" dirty="0"/>
              <a:t>) 500 GeV ERL-based electron-positron collider, termed HH500, which would enable the exploration of the Higgs vacuum potential with a measurement of the tri-linear Higgs coupling in e+e-</a:t>
            </a:r>
          </a:p>
          <a:p>
            <a:pPr lvl="1"/>
            <a:r>
              <a:rPr lang="en-US" dirty="0"/>
              <a:t>A recent publication proposes an energy recycling linear collider ReLiC</a:t>
            </a:r>
            <a:r>
              <a:rPr lang="en-US" dirty="0">
                <a:solidFill>
                  <a:srgbClr val="0432FF"/>
                </a:solidFill>
              </a:rPr>
              <a:t>**** </a:t>
            </a:r>
            <a:r>
              <a:rPr lang="en-US" dirty="0"/>
              <a:t>that could meet this requirement</a:t>
            </a:r>
          </a:p>
          <a:p>
            <a:endParaRPr lang="en-US" dirty="0"/>
          </a:p>
        </p:txBody>
      </p:sp>
      <p:sp>
        <p:nvSpPr>
          <p:cNvPr id="5" name="TextBox 4">
            <a:extLst>
              <a:ext uri="{FF2B5EF4-FFF2-40B4-BE49-F238E27FC236}">
                <a16:creationId xmlns:a16="http://schemas.microsoft.com/office/drawing/2014/main" id="{13F8E6B5-73BD-1C07-6829-F0417E6228E8}"/>
              </a:ext>
            </a:extLst>
          </p:cNvPr>
          <p:cNvSpPr txBox="1"/>
          <p:nvPr/>
        </p:nvSpPr>
        <p:spPr>
          <a:xfrm>
            <a:off x="1745962" y="5108230"/>
            <a:ext cx="8827871" cy="1200329"/>
          </a:xfrm>
          <a:prstGeom prst="rect">
            <a:avLst/>
          </a:prstGeom>
          <a:noFill/>
        </p:spPr>
        <p:txBody>
          <a:bodyPr wrap="square" rtlCol="0">
            <a:spAutoFit/>
          </a:bodyPr>
          <a:lstStyle/>
          <a:p>
            <a:pPr marL="571500" indent="-566738"/>
            <a:r>
              <a:rPr lang="en-US" dirty="0">
                <a:solidFill>
                  <a:srgbClr val="0432FF"/>
                </a:solidFill>
              </a:rPr>
              <a:t>*</a:t>
            </a:r>
            <a:r>
              <a:rPr lang="en-US" dirty="0"/>
              <a:t>	 C. Curatolo and L. Serafini. Appl. Sci. (2022), 12(6), 3149</a:t>
            </a:r>
          </a:p>
          <a:p>
            <a:pPr marL="571500" indent="-566738"/>
            <a:r>
              <a:rPr lang="en-US" dirty="0">
                <a:solidFill>
                  <a:srgbClr val="0432FF"/>
                </a:solidFill>
              </a:rPr>
              <a:t>**</a:t>
            </a:r>
            <a:r>
              <a:rPr lang="en-US" dirty="0"/>
              <a:t>	V. N. Litvinenko, T. Roser, and M. Chamizo-Llatas. Phys. Lett. B, 804:135394, 2020</a:t>
            </a:r>
          </a:p>
          <a:p>
            <a:pPr marL="571500" indent="-566738"/>
            <a:r>
              <a:rPr lang="en-US" dirty="0">
                <a:solidFill>
                  <a:srgbClr val="0432FF"/>
                </a:solidFill>
              </a:rPr>
              <a:t>***</a:t>
            </a:r>
            <a:r>
              <a:rPr lang="en-US" dirty="0"/>
              <a:t>	V. I. Telnov. Journal of Instrumentation 16 (2021) P12025</a:t>
            </a:r>
          </a:p>
          <a:p>
            <a:pPr marL="571500" indent="-566738"/>
            <a:r>
              <a:rPr lang="en-US" dirty="0">
                <a:solidFill>
                  <a:srgbClr val="0432FF"/>
                </a:solidFill>
              </a:rPr>
              <a:t>****</a:t>
            </a:r>
            <a:r>
              <a:rPr lang="en-US" dirty="0"/>
              <a:t>	 V. N. Litvinenko, T. Roser, and M. Chamizo-Llatas. https://arxiv.org/pdf/2203.06476.pdf</a:t>
            </a:r>
          </a:p>
        </p:txBody>
      </p:sp>
    </p:spTree>
    <p:extLst>
      <p:ext uri="{BB962C8B-B14F-4D97-AF65-F5344CB8AC3E}">
        <p14:creationId xmlns:p14="http://schemas.microsoft.com/office/powerpoint/2010/main" val="386088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2DA6B9E-54EA-E143-9A1B-2D29217D829C}"/>
              </a:ext>
            </a:extLst>
          </p:cNvPr>
          <p:cNvSpPr txBox="1"/>
          <p:nvPr/>
        </p:nvSpPr>
        <p:spPr>
          <a:xfrm>
            <a:off x="6386945" y="4822108"/>
            <a:ext cx="5805055" cy="830997"/>
          </a:xfrm>
          <a:prstGeom prst="rect">
            <a:avLst/>
          </a:prstGeom>
          <a:noFill/>
        </p:spPr>
        <p:txBody>
          <a:bodyPr wrap="square" rtlCol="0">
            <a:spAutoFit/>
          </a:bodyPr>
          <a:lstStyle/>
          <a:p>
            <a:pPr marL="285750" indent="-285750">
              <a:buFont typeface="Arial" panose="020B0604020202020204" pitchFamily="34" charset="0"/>
              <a:buChar char="•"/>
            </a:pPr>
            <a:r>
              <a:rPr lang="en-CH" sz="2400"/>
              <a:t>Maximum Power of 300</a:t>
            </a:r>
            <a:r>
              <a:rPr lang="en-US" sz="2400" dirty="0"/>
              <a:t> </a:t>
            </a:r>
            <a:r>
              <a:rPr lang="en-CH" sz="2400"/>
              <a:t>MW per beam @ 120 GeV and 2.47</a:t>
            </a:r>
            <a:r>
              <a:rPr lang="en-US" sz="2400" dirty="0"/>
              <a:t> </a:t>
            </a:r>
            <a:r>
              <a:rPr lang="en-CH" sz="2400"/>
              <a:t>mA</a:t>
            </a:r>
            <a:endParaRPr lang="en-CH" sz="2400">
              <a:solidFill>
                <a:schemeClr val="bg2"/>
              </a:solidFill>
            </a:endParaRPr>
          </a:p>
        </p:txBody>
      </p:sp>
      <p:sp>
        <p:nvSpPr>
          <p:cNvPr id="6" name="TextBox 5">
            <a:extLst>
              <a:ext uri="{FF2B5EF4-FFF2-40B4-BE49-F238E27FC236}">
                <a16:creationId xmlns:a16="http://schemas.microsoft.com/office/drawing/2014/main" id="{3E312409-DCAD-CA47-8C68-066A66EA90E8}"/>
              </a:ext>
            </a:extLst>
          </p:cNvPr>
          <p:cNvSpPr txBox="1"/>
          <p:nvPr/>
        </p:nvSpPr>
        <p:spPr>
          <a:xfrm>
            <a:off x="4686356" y="5930962"/>
            <a:ext cx="7505644" cy="473206"/>
          </a:xfrm>
          <a:prstGeom prst="rect">
            <a:avLst/>
          </a:prstGeom>
          <a:noFill/>
        </p:spPr>
        <p:txBody>
          <a:bodyPr wrap="none" rtlCol="0">
            <a:spAutoFit/>
          </a:bodyPr>
          <a:lstStyle/>
          <a:p>
            <a:pPr>
              <a:lnSpc>
                <a:spcPct val="150000"/>
              </a:lnSpc>
              <a:spcBef>
                <a:spcPts val="600"/>
              </a:spcBef>
              <a:spcAft>
                <a:spcPts val="600"/>
              </a:spcAft>
            </a:pPr>
            <a:r>
              <a:rPr lang="en-CH">
                <a:latin typeface="Times" pitchFamily="2" charset="0"/>
              </a:rPr>
              <a:t>V. Litvinenko BNL and Stony Brook University; T. Roser BNL; C. Llatas BNL</a:t>
            </a:r>
          </a:p>
        </p:txBody>
      </p:sp>
      <p:sp>
        <p:nvSpPr>
          <p:cNvPr id="7" name="TextBox 6">
            <a:extLst>
              <a:ext uri="{FF2B5EF4-FFF2-40B4-BE49-F238E27FC236}">
                <a16:creationId xmlns:a16="http://schemas.microsoft.com/office/drawing/2014/main" id="{47EEC9EF-B901-F64F-9A45-E700A5FAC0BE}"/>
              </a:ext>
            </a:extLst>
          </p:cNvPr>
          <p:cNvSpPr txBox="1"/>
          <p:nvPr/>
        </p:nvSpPr>
        <p:spPr>
          <a:xfrm>
            <a:off x="6332634" y="1093510"/>
            <a:ext cx="5805055" cy="3693319"/>
          </a:xfrm>
          <a:prstGeom prst="rect">
            <a:avLst/>
          </a:prstGeom>
          <a:noFill/>
        </p:spPr>
        <p:txBody>
          <a:bodyPr wrap="square" rtlCol="0">
            <a:spAutoFit/>
          </a:bodyPr>
          <a:lstStyle/>
          <a:p>
            <a:pPr marL="285750" indent="-285750">
              <a:buFont typeface="Arial" panose="020B0604020202020204" pitchFamily="34" charset="0"/>
              <a:buChar char="•"/>
            </a:pPr>
            <a:r>
              <a:rPr lang="en-CH" sz="2400"/>
              <a:t>Two 11 to 90 GeV SRF linacs in 4 pass configuration</a:t>
            </a:r>
            <a:r>
              <a:rPr lang="en-CH" sz="2400">
                <a:sym typeface="Wingdings" pitchFamily="2" charset="2"/>
              </a:rPr>
              <a:t> </a:t>
            </a:r>
            <a:endParaRPr lang="en-CH" sz="2400"/>
          </a:p>
          <a:p>
            <a:pPr marL="285750" indent="-285750">
              <a:buFont typeface="Arial" panose="020B0604020202020204" pitchFamily="34" charset="0"/>
              <a:buChar char="•"/>
            </a:pPr>
            <a:r>
              <a:rPr lang="en-CH" sz="2400"/>
              <a:t>1/3rd of power consumption as compared to circular collider</a:t>
            </a:r>
          </a:p>
          <a:p>
            <a:pPr marL="285750" indent="-285750">
              <a:buFont typeface="Arial" panose="020B0604020202020204" pitchFamily="34" charset="0"/>
              <a:buChar char="•"/>
            </a:pPr>
            <a:r>
              <a:rPr lang="en-CH" sz="2400"/>
              <a:t>CM Energy reach of 600</a:t>
            </a:r>
            <a:r>
              <a:rPr lang="en-US" sz="2400" dirty="0"/>
              <a:t> </a:t>
            </a:r>
            <a:r>
              <a:rPr lang="en-CH" sz="2400"/>
              <a:t>GeV in 100</a:t>
            </a:r>
            <a:r>
              <a:rPr lang="en-US" sz="2400" dirty="0"/>
              <a:t> </a:t>
            </a:r>
            <a:r>
              <a:rPr lang="en-CH" sz="2400"/>
              <a:t>km circumference tunnel</a:t>
            </a:r>
            <a:endParaRPr lang="en-US" sz="2400" dirty="0"/>
          </a:p>
          <a:p>
            <a:pPr marL="285750" indent="-285750">
              <a:buFont typeface="Arial" panose="020B0604020202020204" pitchFamily="34" charset="0"/>
              <a:buChar char="•"/>
            </a:pPr>
            <a:r>
              <a:rPr lang="en-US" sz="2400" dirty="0">
                <a:sym typeface="Wingdings" pitchFamily="2" charset="2"/>
              </a:rPr>
              <a:t>Damping rings for emittance reduction and recycling of beams</a:t>
            </a:r>
            <a:endParaRPr lang="en-GB" sz="2400" dirty="0">
              <a:sym typeface="Wingdings" pitchFamily="2" charset="2"/>
              <a:hlinkClick r:id="rId2">
                <a:extLst>
                  <a:ext uri="{A12FA001-AC4F-418D-AE19-62706E023703}">
                    <ahyp:hlinkClr xmlns:ahyp="http://schemas.microsoft.com/office/drawing/2018/hyperlinkcolor" val="tx"/>
                  </a:ext>
                </a:extLst>
              </a:hlinkClick>
            </a:endParaRPr>
          </a:p>
          <a:p>
            <a:r>
              <a:rPr lang="en-GB" sz="2400" dirty="0">
                <a:hlinkClick r:id="rId2"/>
              </a:rPr>
              <a:t>https://arxiv.org/abs/1909.04437</a:t>
            </a:r>
            <a:endParaRPr lang="en-GB" sz="2400" dirty="0"/>
          </a:p>
          <a:p>
            <a:r>
              <a:rPr lang="en-GB" dirty="0"/>
              <a:t>Physics Letters B, 804 (2020) 135394</a:t>
            </a:r>
            <a:endParaRPr lang="en-CH" sz="2400">
              <a:solidFill>
                <a:schemeClr val="bg2"/>
              </a:solidFill>
            </a:endParaRPr>
          </a:p>
        </p:txBody>
      </p:sp>
      <p:sp>
        <p:nvSpPr>
          <p:cNvPr id="8" name="Rectangle 2">
            <a:extLst>
              <a:ext uri="{FF2B5EF4-FFF2-40B4-BE49-F238E27FC236}">
                <a16:creationId xmlns:a16="http://schemas.microsoft.com/office/drawing/2014/main" id="{0039D9EF-815E-BA4E-BA57-BDEA2A384450}"/>
              </a:ext>
            </a:extLst>
          </p:cNvPr>
          <p:cNvSpPr txBox="1">
            <a:spLocks noChangeArrowheads="1"/>
          </p:cNvSpPr>
          <p:nvPr/>
        </p:nvSpPr>
        <p:spPr bwMode="auto">
          <a:xfrm>
            <a:off x="680892" y="372785"/>
            <a:ext cx="11511108" cy="72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189" algn="l" rtl="0" fontAlgn="base">
              <a:spcBef>
                <a:spcPct val="0"/>
              </a:spcBef>
              <a:spcAft>
                <a:spcPct val="0"/>
              </a:spcAft>
              <a:defRPr sz="4200">
                <a:solidFill>
                  <a:schemeClr val="tx2"/>
                </a:solidFill>
                <a:latin typeface="Garamond" pitchFamily="-110" charset="0"/>
              </a:defRPr>
            </a:lvl6pPr>
            <a:lvl7pPr marL="914377" algn="l" rtl="0" fontAlgn="base">
              <a:spcBef>
                <a:spcPct val="0"/>
              </a:spcBef>
              <a:spcAft>
                <a:spcPct val="0"/>
              </a:spcAft>
              <a:defRPr sz="4200">
                <a:solidFill>
                  <a:schemeClr val="tx2"/>
                </a:solidFill>
                <a:latin typeface="Garamond" pitchFamily="-110" charset="0"/>
              </a:defRPr>
            </a:lvl7pPr>
            <a:lvl8pPr marL="1371566" algn="l" rtl="0" fontAlgn="base">
              <a:spcBef>
                <a:spcPct val="0"/>
              </a:spcBef>
              <a:spcAft>
                <a:spcPct val="0"/>
              </a:spcAft>
              <a:defRPr sz="4200">
                <a:solidFill>
                  <a:schemeClr val="tx2"/>
                </a:solidFill>
                <a:latin typeface="Garamond" pitchFamily="-110" charset="0"/>
              </a:defRPr>
            </a:lvl8pPr>
            <a:lvl9pPr marL="1828754" algn="l" rtl="0" fontAlgn="base">
              <a:spcBef>
                <a:spcPct val="0"/>
              </a:spcBef>
              <a:spcAft>
                <a:spcPct val="0"/>
              </a:spcAft>
              <a:defRPr sz="4200">
                <a:solidFill>
                  <a:schemeClr val="tx2"/>
                </a:solidFill>
                <a:latin typeface="Garamond" pitchFamily="-110" charset="0"/>
              </a:defRPr>
            </a:lvl9pPr>
          </a:lstStyle>
          <a:p>
            <a:pPr defTabSz="914400" eaLnBrk="1" hangingPunct="1"/>
            <a:endParaRPr lang="en-US" sz="3600" u="sng" kern="0" dirty="0">
              <a:solidFill>
                <a:srgbClr val="FF0000"/>
              </a:solidFill>
            </a:endParaRPr>
          </a:p>
        </p:txBody>
      </p:sp>
      <p:pic>
        <p:nvPicPr>
          <p:cNvPr id="10" name="Picture 9" descr="Diagram&#10;&#10;Description automatically generated">
            <a:extLst>
              <a:ext uri="{FF2B5EF4-FFF2-40B4-BE49-F238E27FC236}">
                <a16:creationId xmlns:a16="http://schemas.microsoft.com/office/drawing/2014/main" id="{36E5D245-1B2A-084A-BB0B-4222765AF20C}"/>
              </a:ext>
            </a:extLst>
          </p:cNvPr>
          <p:cNvPicPr>
            <a:picLocks noChangeAspect="1"/>
          </p:cNvPicPr>
          <p:nvPr/>
        </p:nvPicPr>
        <p:blipFill>
          <a:blip r:embed="rId3"/>
          <a:stretch>
            <a:fillRect/>
          </a:stretch>
        </p:blipFill>
        <p:spPr>
          <a:xfrm>
            <a:off x="392699" y="1035137"/>
            <a:ext cx="5939935" cy="5074055"/>
          </a:xfrm>
          <a:prstGeom prst="rect">
            <a:avLst/>
          </a:prstGeom>
        </p:spPr>
      </p:pic>
      <p:sp>
        <p:nvSpPr>
          <p:cNvPr id="12" name="Rounded Rectangle 11">
            <a:extLst>
              <a:ext uri="{FF2B5EF4-FFF2-40B4-BE49-F238E27FC236}">
                <a16:creationId xmlns:a16="http://schemas.microsoft.com/office/drawing/2014/main" id="{28D64170-FD1B-C045-87FD-1A0C93EB1AC2}"/>
              </a:ext>
            </a:extLst>
          </p:cNvPr>
          <p:cNvSpPr/>
          <p:nvPr/>
        </p:nvSpPr>
        <p:spPr bwMode="auto">
          <a:xfrm>
            <a:off x="6332633" y="2601911"/>
            <a:ext cx="5243281" cy="389965"/>
          </a:xfrm>
          <a:prstGeom prst="roundRect">
            <a:avLst>
              <a:gd name="adj" fmla="val 46601"/>
            </a:avLst>
          </a:prstGeom>
          <a:noFill/>
          <a:ln w="38100" cap="flat" cmpd="sng" algn="ctr">
            <a:solidFill>
              <a:srgbClr val="00B050"/>
            </a:solidFill>
            <a:prstDash val="solid"/>
            <a:round/>
            <a:headEnd type="none" w="sm" len="sm"/>
            <a:tailEnd type="none" w="sm" len="sm"/>
          </a:ln>
          <a:effectLst/>
        </p:spPr>
        <p:txBody>
          <a:bodyPr rot="10800000"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H" sz="2400" b="0" i="0" u="none" strike="noStrike" cap="none" normalizeH="0" baseline="0">
              <a:ln>
                <a:noFill/>
              </a:ln>
              <a:solidFill>
                <a:schemeClr val="accent2"/>
              </a:solidFill>
              <a:effectLst/>
              <a:latin typeface="Times New Roman" pitchFamily="-110" charset="0"/>
            </a:endParaRPr>
          </a:p>
        </p:txBody>
      </p:sp>
      <p:sp>
        <p:nvSpPr>
          <p:cNvPr id="2" name="Title 1">
            <a:extLst>
              <a:ext uri="{FF2B5EF4-FFF2-40B4-BE49-F238E27FC236}">
                <a16:creationId xmlns:a16="http://schemas.microsoft.com/office/drawing/2014/main" id="{D5C57B06-1ADD-6D4C-A38F-2F4EC7A5179D}"/>
              </a:ext>
            </a:extLst>
          </p:cNvPr>
          <p:cNvSpPr>
            <a:spLocks noGrp="1"/>
          </p:cNvSpPr>
          <p:nvPr>
            <p:ph type="title"/>
          </p:nvPr>
        </p:nvSpPr>
        <p:spPr/>
        <p:txBody>
          <a:bodyPr/>
          <a:lstStyle/>
          <a:p>
            <a:r>
              <a:rPr lang="en-US" dirty="0"/>
              <a:t>Circular Energy Recovery Collider Concept: CERC proposal</a:t>
            </a:r>
          </a:p>
        </p:txBody>
      </p:sp>
    </p:spTree>
    <p:extLst>
      <p:ext uri="{BB962C8B-B14F-4D97-AF65-F5344CB8AC3E}">
        <p14:creationId xmlns:p14="http://schemas.microsoft.com/office/powerpoint/2010/main" val="384357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41949B-308C-744F-8DEE-AA91EA5838D0}"/>
              </a:ext>
            </a:extLst>
          </p:cNvPr>
          <p:cNvSpPr>
            <a:spLocks noGrp="1"/>
          </p:cNvSpPr>
          <p:nvPr>
            <p:ph type="title"/>
          </p:nvPr>
        </p:nvSpPr>
        <p:spPr/>
        <p:txBody>
          <a:bodyPr/>
          <a:lstStyle/>
          <a:p>
            <a:r>
              <a:rPr lang="en-US" dirty="0"/>
              <a:t>Energy Recovery Linear Collider Concept: ERLC proposal </a:t>
            </a:r>
          </a:p>
        </p:txBody>
      </p:sp>
      <p:sp>
        <p:nvSpPr>
          <p:cNvPr id="10" name="Slide Number Placeholder 9">
            <a:extLst>
              <a:ext uri="{FF2B5EF4-FFF2-40B4-BE49-F238E27FC236}">
                <a16:creationId xmlns:a16="http://schemas.microsoft.com/office/drawing/2014/main" id="{9B784E37-49CC-EA45-8087-50BBDCDFEB39}"/>
              </a:ext>
            </a:extLst>
          </p:cNvPr>
          <p:cNvSpPr>
            <a:spLocks noGrp="1"/>
          </p:cNvSpPr>
          <p:nvPr>
            <p:ph type="sldNum" sz="quarter" idx="11"/>
          </p:nvPr>
        </p:nvSpPr>
        <p:spPr/>
        <p:txBody>
          <a:bodyPr/>
          <a:lstStyle/>
          <a:p>
            <a:fld id="{7B34C809-1086-3142-A28D-0F147288B74D}" type="slidenum">
              <a:rPr lang="en-US" smtClean="0"/>
              <a:pPr/>
              <a:t>15</a:t>
            </a:fld>
            <a:endParaRPr lang="en-US" dirty="0"/>
          </a:p>
        </p:txBody>
      </p:sp>
      <p:sp>
        <p:nvSpPr>
          <p:cNvPr id="6" name="Content Placeholder 5">
            <a:extLst>
              <a:ext uri="{FF2B5EF4-FFF2-40B4-BE49-F238E27FC236}">
                <a16:creationId xmlns:a16="http://schemas.microsoft.com/office/drawing/2014/main" id="{54B1B67E-382D-CC46-8ED7-90D2609A1949}"/>
              </a:ext>
            </a:extLst>
          </p:cNvPr>
          <p:cNvSpPr>
            <a:spLocks noGrp="1"/>
          </p:cNvSpPr>
          <p:nvPr>
            <p:ph sz="quarter" idx="12"/>
          </p:nvPr>
        </p:nvSpPr>
        <p:spPr>
          <a:xfrm>
            <a:off x="279405" y="3737850"/>
            <a:ext cx="11645900" cy="2533246"/>
          </a:xfrm>
        </p:spPr>
        <p:txBody>
          <a:bodyPr/>
          <a:lstStyle/>
          <a:p>
            <a:r>
              <a:rPr lang="en-US" dirty="0"/>
              <a:t>ERLC consists of two parallel superconducting linacs connected to each other with RF-couplers, so that the fields are equal at any time</a:t>
            </a:r>
          </a:p>
          <a:p>
            <a:pPr lvl="1"/>
            <a:r>
              <a:rPr lang="en-US" dirty="0"/>
              <a:t>One line is for acceleration, the other for deceleration. </a:t>
            </a:r>
          </a:p>
          <a:p>
            <a:r>
              <a:rPr lang="en-US" dirty="0"/>
              <a:t>Damping is provided by wigglers (no damping rings) at the “return” energy about E~5 GeV</a:t>
            </a:r>
          </a:p>
          <a:p>
            <a:r>
              <a:rPr lang="en-US" dirty="0"/>
              <a:t>The energy loss per turn 𝛿E/E~1/100</a:t>
            </a:r>
          </a:p>
          <a:p>
            <a:r>
              <a:rPr lang="en-US" dirty="0"/>
              <a:t>Damping is needed to reduce the energy spread arising from collision of beams </a:t>
            </a:r>
          </a:p>
        </p:txBody>
      </p:sp>
      <p:pic>
        <p:nvPicPr>
          <p:cNvPr id="9" name="Picture 8">
            <a:extLst>
              <a:ext uri="{FF2B5EF4-FFF2-40B4-BE49-F238E27FC236}">
                <a16:creationId xmlns:a16="http://schemas.microsoft.com/office/drawing/2014/main" id="{41A8E660-E739-E84D-A29D-31743DA875D3}"/>
              </a:ext>
            </a:extLst>
          </p:cNvPr>
          <p:cNvPicPr>
            <a:picLocks noChangeAspect="1"/>
          </p:cNvPicPr>
          <p:nvPr/>
        </p:nvPicPr>
        <p:blipFill>
          <a:blip r:embed="rId2"/>
          <a:stretch>
            <a:fillRect/>
          </a:stretch>
        </p:blipFill>
        <p:spPr>
          <a:xfrm>
            <a:off x="279405" y="939762"/>
            <a:ext cx="8282363" cy="2851525"/>
          </a:xfrm>
          <a:prstGeom prst="rect">
            <a:avLst/>
          </a:prstGeom>
        </p:spPr>
      </p:pic>
      <p:sp>
        <p:nvSpPr>
          <p:cNvPr id="2" name="TextBox 1">
            <a:extLst>
              <a:ext uri="{FF2B5EF4-FFF2-40B4-BE49-F238E27FC236}">
                <a16:creationId xmlns:a16="http://schemas.microsoft.com/office/drawing/2014/main" id="{DC133F2A-0E17-56FB-A83D-BBD7D7FDED66}"/>
              </a:ext>
            </a:extLst>
          </p:cNvPr>
          <p:cNvSpPr txBox="1"/>
          <p:nvPr/>
        </p:nvSpPr>
        <p:spPr>
          <a:xfrm>
            <a:off x="8452303" y="1004552"/>
            <a:ext cx="3687228" cy="369332"/>
          </a:xfrm>
          <a:prstGeom prst="rect">
            <a:avLst/>
          </a:prstGeom>
          <a:noFill/>
        </p:spPr>
        <p:txBody>
          <a:bodyPr wrap="none" rtlCol="0">
            <a:spAutoFit/>
          </a:bodyPr>
          <a:lstStyle/>
          <a:p>
            <a:r>
              <a:rPr lang="en-US" dirty="0">
                <a:latin typeface="Times" pitchFamily="2" charset="0"/>
              </a:rPr>
              <a:t>V. I. Telnov. JINST 16 (2021) P12025</a:t>
            </a:r>
          </a:p>
        </p:txBody>
      </p:sp>
    </p:spTree>
    <p:extLst>
      <p:ext uri="{BB962C8B-B14F-4D97-AF65-F5344CB8AC3E}">
        <p14:creationId xmlns:p14="http://schemas.microsoft.com/office/powerpoint/2010/main" val="371931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28D6-3FF5-C1E4-FB19-7F9425F1CC68}"/>
              </a:ext>
            </a:extLst>
          </p:cNvPr>
          <p:cNvSpPr>
            <a:spLocks noGrp="1"/>
          </p:cNvSpPr>
          <p:nvPr>
            <p:ph type="title"/>
          </p:nvPr>
        </p:nvSpPr>
        <p:spPr/>
        <p:txBody>
          <a:bodyPr/>
          <a:lstStyle/>
          <a:p>
            <a:r>
              <a:rPr lang="en-US" dirty="0"/>
              <a:t>ReLiC</a:t>
            </a:r>
          </a:p>
        </p:txBody>
      </p:sp>
      <p:sp>
        <p:nvSpPr>
          <p:cNvPr id="3" name="Slide Number Placeholder 2">
            <a:extLst>
              <a:ext uri="{FF2B5EF4-FFF2-40B4-BE49-F238E27FC236}">
                <a16:creationId xmlns:a16="http://schemas.microsoft.com/office/drawing/2014/main" id="{445C66D8-046D-EB09-11F2-50BDBA4D1E24}"/>
              </a:ext>
            </a:extLst>
          </p:cNvPr>
          <p:cNvSpPr>
            <a:spLocks noGrp="1"/>
          </p:cNvSpPr>
          <p:nvPr>
            <p:ph type="sldNum" sz="quarter" idx="11"/>
          </p:nvPr>
        </p:nvSpPr>
        <p:spPr/>
        <p:txBody>
          <a:bodyPr/>
          <a:lstStyle/>
          <a:p>
            <a:fld id="{6C34F187-366A-F54F-9D6B-551349C9E9F5}" type="slidenum">
              <a:rPr lang="en-US" smtClean="0"/>
              <a:t>16</a:t>
            </a:fld>
            <a:endParaRPr lang="en-US" dirty="0"/>
          </a:p>
        </p:txBody>
      </p:sp>
      <p:sp>
        <p:nvSpPr>
          <p:cNvPr id="4" name="Content Placeholder 3">
            <a:extLst>
              <a:ext uri="{FF2B5EF4-FFF2-40B4-BE49-F238E27FC236}">
                <a16:creationId xmlns:a16="http://schemas.microsoft.com/office/drawing/2014/main" id="{D02DA085-81A7-1372-7C28-F46C69874BF5}"/>
              </a:ext>
            </a:extLst>
          </p:cNvPr>
          <p:cNvSpPr>
            <a:spLocks noGrp="1"/>
          </p:cNvSpPr>
          <p:nvPr>
            <p:ph sz="quarter" idx="12"/>
          </p:nvPr>
        </p:nvSpPr>
        <p:spPr>
          <a:xfrm>
            <a:off x="212501" y="3589233"/>
            <a:ext cx="11712804" cy="1885665"/>
          </a:xfrm>
        </p:spPr>
        <p:txBody>
          <a:bodyPr/>
          <a:lstStyle/>
          <a:p>
            <a:r>
              <a:rPr lang="en-US" dirty="0"/>
              <a:t>The concept is based on segmenting superconducting (SRF) linear accelerators into sections divided by separators, where used (decelerating) beams are separated from colliding with accelerating beams by a combination of DC electric and magnetic fields</a:t>
            </a:r>
          </a:p>
          <a:p>
            <a:r>
              <a:rPr lang="en-US" dirty="0"/>
              <a:t>This design provides for undisturbed straight trajectories of the accelerating beams and on-axis beam propagating both accelerated and decelerated beams in the linac’s SRF structures   </a:t>
            </a:r>
          </a:p>
        </p:txBody>
      </p:sp>
      <p:pic>
        <p:nvPicPr>
          <p:cNvPr id="8" name="Picture 7">
            <a:extLst>
              <a:ext uri="{FF2B5EF4-FFF2-40B4-BE49-F238E27FC236}">
                <a16:creationId xmlns:a16="http://schemas.microsoft.com/office/drawing/2014/main" id="{18EC792B-F808-6B22-5D00-BF5D27CFFD6A}"/>
              </a:ext>
            </a:extLst>
          </p:cNvPr>
          <p:cNvPicPr>
            <a:picLocks noChangeAspect="1"/>
          </p:cNvPicPr>
          <p:nvPr/>
        </p:nvPicPr>
        <p:blipFill>
          <a:blip r:embed="rId2"/>
          <a:stretch>
            <a:fillRect/>
          </a:stretch>
        </p:blipFill>
        <p:spPr>
          <a:xfrm>
            <a:off x="279405" y="995801"/>
            <a:ext cx="11395294" cy="2628761"/>
          </a:xfrm>
          <a:prstGeom prst="rect">
            <a:avLst/>
          </a:prstGeom>
        </p:spPr>
      </p:pic>
      <p:sp>
        <p:nvSpPr>
          <p:cNvPr id="9" name="TextBox 8">
            <a:extLst>
              <a:ext uri="{FF2B5EF4-FFF2-40B4-BE49-F238E27FC236}">
                <a16:creationId xmlns:a16="http://schemas.microsoft.com/office/drawing/2014/main" id="{382287B9-B994-CEFE-30CE-34F4DC86CDA4}"/>
              </a:ext>
            </a:extLst>
          </p:cNvPr>
          <p:cNvSpPr txBox="1"/>
          <p:nvPr/>
        </p:nvSpPr>
        <p:spPr>
          <a:xfrm>
            <a:off x="2245156" y="5656476"/>
            <a:ext cx="7701687" cy="646331"/>
          </a:xfrm>
          <a:prstGeom prst="rect">
            <a:avLst/>
          </a:prstGeom>
          <a:noFill/>
        </p:spPr>
        <p:txBody>
          <a:bodyPr wrap="square" rtlCol="0">
            <a:spAutoFit/>
          </a:bodyPr>
          <a:lstStyle/>
          <a:p>
            <a:r>
              <a:rPr lang="en-US" sz="1800" dirty="0">
                <a:solidFill>
                  <a:srgbClr val="212121"/>
                </a:solidFill>
                <a:effectLst/>
                <a:latin typeface="TimesNewRomanPSMT"/>
              </a:rPr>
              <a:t>Vladimir N Litvinenko, Nikhil Bachhawat, Maria Chamizo-Llatas, Yichao Jing, François Méot</a:t>
            </a:r>
            <a:r>
              <a:rPr lang="en-US" dirty="0">
                <a:solidFill>
                  <a:srgbClr val="212121"/>
                </a:solidFill>
                <a:latin typeface="TimesNewRomanPSMT"/>
              </a:rPr>
              <a:t>, </a:t>
            </a:r>
            <a:r>
              <a:rPr lang="en-US" sz="1800" dirty="0">
                <a:solidFill>
                  <a:srgbClr val="212121"/>
                </a:solidFill>
                <a:effectLst/>
                <a:latin typeface="TimesNewRomanPSMT"/>
              </a:rPr>
              <a:t>Irina Petrushina, Thomas Roser, </a:t>
            </a:r>
            <a:r>
              <a:rPr lang="en-US" b="0" i="0" u="none" strike="noStrike" dirty="0">
                <a:effectLst/>
                <a:latin typeface="Times" pitchFamily="2" charset="0"/>
              </a:rPr>
              <a:t>https://arxiv.org/abs/2203.06476</a:t>
            </a:r>
            <a:endParaRPr lang="en-US" dirty="0">
              <a:latin typeface="Times" pitchFamily="2" charset="0"/>
            </a:endParaRPr>
          </a:p>
        </p:txBody>
      </p:sp>
    </p:spTree>
    <p:extLst>
      <p:ext uri="{BB962C8B-B14F-4D97-AF65-F5344CB8AC3E}">
        <p14:creationId xmlns:p14="http://schemas.microsoft.com/office/powerpoint/2010/main" val="3745841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5E756-B08F-76F5-EC76-E1E3BFCCE441}"/>
              </a:ext>
            </a:extLst>
          </p:cNvPr>
          <p:cNvSpPr>
            <a:spLocks noGrp="1"/>
          </p:cNvSpPr>
          <p:nvPr>
            <p:ph type="title"/>
          </p:nvPr>
        </p:nvSpPr>
        <p:spPr>
          <a:xfrm>
            <a:off x="0" y="104780"/>
            <a:ext cx="11925305" cy="571499"/>
          </a:xfrm>
        </p:spPr>
        <p:txBody>
          <a:bodyPr/>
          <a:lstStyle/>
          <a:p>
            <a:r>
              <a:rPr lang="en-US" dirty="0"/>
              <a:t>The ERL roadmap has three major, interrelated elements</a:t>
            </a:r>
          </a:p>
        </p:txBody>
      </p:sp>
      <p:sp>
        <p:nvSpPr>
          <p:cNvPr id="3" name="Content Placeholder 2">
            <a:extLst>
              <a:ext uri="{FF2B5EF4-FFF2-40B4-BE49-F238E27FC236}">
                <a16:creationId xmlns:a16="http://schemas.microsoft.com/office/drawing/2014/main" id="{D3608F77-9840-36DC-1AF6-98C3E68435C1}"/>
              </a:ext>
            </a:extLst>
          </p:cNvPr>
          <p:cNvSpPr>
            <a:spLocks noGrp="1"/>
          </p:cNvSpPr>
          <p:nvPr>
            <p:ph sz="quarter" idx="12"/>
          </p:nvPr>
        </p:nvSpPr>
        <p:spPr>
          <a:xfrm>
            <a:off x="279404" y="847728"/>
            <a:ext cx="11715371" cy="5547096"/>
          </a:xfrm>
        </p:spPr>
        <p:txBody>
          <a:bodyPr>
            <a:normAutofit/>
          </a:bodyPr>
          <a:lstStyle/>
          <a:p>
            <a:pPr marL="0" indent="0">
              <a:buNone/>
            </a:pPr>
            <a:r>
              <a:rPr lang="en-US" dirty="0"/>
              <a:t>A) Current facilities, including crucial technological developments and operational experience</a:t>
            </a:r>
          </a:p>
          <a:p>
            <a:pPr lvl="1"/>
            <a:r>
              <a:rPr lang="en-US" dirty="0"/>
              <a:t>These comprise </a:t>
            </a:r>
            <a:r>
              <a:rPr lang="en-US" dirty="0">
                <a:solidFill>
                  <a:srgbClr val="0432FF"/>
                </a:solidFill>
              </a:rPr>
              <a:t>S-DALINAC</a:t>
            </a:r>
            <a:r>
              <a:rPr lang="en-US" dirty="0"/>
              <a:t> (TU Darmstadt, Germany), </a:t>
            </a:r>
            <a:r>
              <a:rPr lang="en-US" dirty="0">
                <a:solidFill>
                  <a:srgbClr val="0432FF"/>
                </a:solidFill>
              </a:rPr>
              <a:t>MESA</a:t>
            </a:r>
            <a:r>
              <a:rPr lang="en-US" dirty="0"/>
              <a:t> (U Mainz, Germany), </a:t>
            </a:r>
            <a:r>
              <a:rPr lang="en-US" dirty="0">
                <a:solidFill>
                  <a:srgbClr val="0432FF"/>
                </a:solidFill>
              </a:rPr>
              <a:t>CBETA</a:t>
            </a:r>
            <a:r>
              <a:rPr lang="en-US" dirty="0"/>
              <a:t> (U Cornell and BNL, US), </a:t>
            </a:r>
            <a:r>
              <a:rPr lang="en-US" dirty="0">
                <a:solidFill>
                  <a:srgbClr val="0432FF"/>
                </a:solidFill>
              </a:rPr>
              <a:t>cERL</a:t>
            </a:r>
            <a:r>
              <a:rPr lang="en-US" dirty="0"/>
              <a:t> (KEK, Japan) and the normal-conducting, lower-frequency </a:t>
            </a:r>
            <a:r>
              <a:rPr lang="en-US" dirty="0">
                <a:solidFill>
                  <a:srgbClr val="0432FF"/>
                </a:solidFill>
              </a:rPr>
              <a:t>Recuperator</a:t>
            </a:r>
            <a:r>
              <a:rPr lang="en-US" dirty="0"/>
              <a:t> facility (BINP Novosibirsk, Russia)</a:t>
            </a:r>
          </a:p>
          <a:p>
            <a:pPr lvl="2"/>
            <a:r>
              <a:rPr lang="en-US" dirty="0">
                <a:solidFill>
                  <a:srgbClr val="FF0000"/>
                </a:solidFill>
              </a:rPr>
              <a:t>All these projects are being presented at this conference so I will not discuss them in this talk</a:t>
            </a:r>
          </a:p>
          <a:p>
            <a:pPr lvl="4"/>
            <a:endParaRPr lang="en-US" dirty="0">
              <a:solidFill>
                <a:srgbClr val="FF0000"/>
              </a:solidFill>
            </a:endParaRPr>
          </a:p>
          <a:p>
            <a:pPr marL="0" indent="0">
              <a:buNone/>
            </a:pPr>
            <a:r>
              <a:rPr lang="en-US" dirty="0"/>
              <a:t>B) A key technology R&amp;D program focused on: </a:t>
            </a:r>
          </a:p>
          <a:p>
            <a:pPr lvl="1"/>
            <a:r>
              <a:rPr lang="en-US" dirty="0"/>
              <a:t>High-current </a:t>
            </a:r>
            <a:r>
              <a:rPr lang="en-US" dirty="0">
                <a:solidFill>
                  <a:srgbClr val="0432FF"/>
                </a:solidFill>
              </a:rPr>
              <a:t>electron sources</a:t>
            </a:r>
            <a:endParaRPr lang="en-US" dirty="0"/>
          </a:p>
          <a:p>
            <a:pPr lvl="1"/>
            <a:r>
              <a:rPr lang="en-US" dirty="0"/>
              <a:t>High-power </a:t>
            </a:r>
            <a:r>
              <a:rPr lang="en-US" dirty="0">
                <a:solidFill>
                  <a:srgbClr val="0432FF"/>
                </a:solidFill>
              </a:rPr>
              <a:t>Superconducting RF </a:t>
            </a:r>
            <a:r>
              <a:rPr lang="en-US" dirty="0"/>
              <a:t>(SRF) technology development and operation in the years ahead, including the technical target of cavity quality factors, </a:t>
            </a:r>
            <a:r>
              <a:rPr lang="en-US" dirty="0">
                <a:highlight>
                  <a:srgbClr val="FFFF00"/>
                </a:highlight>
              </a:rPr>
              <a:t>Q</a:t>
            </a:r>
            <a:r>
              <a:rPr lang="en-US" baseline="-25000" dirty="0">
                <a:highlight>
                  <a:srgbClr val="FFFF00"/>
                </a:highlight>
              </a:rPr>
              <a:t>0</a:t>
            </a:r>
            <a:r>
              <a:rPr lang="en-US" dirty="0">
                <a:highlight>
                  <a:srgbClr val="FFFF00"/>
                </a:highlight>
              </a:rPr>
              <a:t>, approaching 10</a:t>
            </a:r>
            <a:r>
              <a:rPr lang="en-US" baseline="30000" dirty="0">
                <a:highlight>
                  <a:srgbClr val="FFFF00"/>
                </a:highlight>
              </a:rPr>
              <a:t>11</a:t>
            </a:r>
          </a:p>
          <a:p>
            <a:pPr lvl="2"/>
            <a:r>
              <a:rPr lang="en-US" dirty="0"/>
              <a:t>This is included in the RF Roadmap Panel</a:t>
            </a:r>
          </a:p>
          <a:p>
            <a:pPr lvl="1"/>
            <a:r>
              <a:rPr lang="en-US" dirty="0"/>
              <a:t>Next-generation ERLs lead to the major goal of being able to operate at </a:t>
            </a:r>
            <a:r>
              <a:rPr lang="en-US" dirty="0">
                <a:solidFill>
                  <a:srgbClr val="0432FF"/>
                </a:solidFill>
              </a:rPr>
              <a:t>4.5K</a:t>
            </a:r>
            <a:r>
              <a:rPr lang="en-US" dirty="0"/>
              <a:t> cryogenic temperature with high Q</a:t>
            </a:r>
            <a:r>
              <a:rPr lang="en-US" baseline="-25000" dirty="0"/>
              <a:t>0</a:t>
            </a:r>
            <a:r>
              <a:rPr lang="en-US" dirty="0"/>
              <a:t>, also including higher-order mode damping at high temperature, </a:t>
            </a:r>
            <a:r>
              <a:rPr lang="en-US" dirty="0">
                <a:solidFill>
                  <a:srgbClr val="0432FF"/>
                </a:solidFill>
              </a:rPr>
              <a:t>dual-axis cavity</a:t>
            </a:r>
            <a:r>
              <a:rPr lang="en-US" dirty="0"/>
              <a:t> developments and novel means for high-current</a:t>
            </a:r>
          </a:p>
          <a:p>
            <a:pPr lvl="1"/>
            <a:r>
              <a:rPr lang="en-US" dirty="0"/>
              <a:t>ERL </a:t>
            </a:r>
            <a:r>
              <a:rPr lang="en-US" dirty="0">
                <a:solidFill>
                  <a:srgbClr val="0432FF"/>
                </a:solidFill>
              </a:rPr>
              <a:t>diagnostics</a:t>
            </a:r>
            <a:r>
              <a:rPr lang="en-US" dirty="0"/>
              <a:t> and beam instrumentation to deal with effects such as beam break-up or RF transients</a:t>
            </a:r>
          </a:p>
        </p:txBody>
      </p:sp>
      <p:sp>
        <p:nvSpPr>
          <p:cNvPr id="4" name="Slide Number Placeholder 3">
            <a:extLst>
              <a:ext uri="{FF2B5EF4-FFF2-40B4-BE49-F238E27FC236}">
                <a16:creationId xmlns:a16="http://schemas.microsoft.com/office/drawing/2014/main" id="{FD3B5F6F-32AF-0B3B-2D39-2A0862800672}"/>
              </a:ext>
            </a:extLst>
          </p:cNvPr>
          <p:cNvSpPr>
            <a:spLocks noGrp="1"/>
          </p:cNvSpPr>
          <p:nvPr>
            <p:ph type="sldNum" sz="quarter" idx="11"/>
          </p:nvPr>
        </p:nvSpPr>
        <p:spPr/>
        <p:txBody>
          <a:bodyPr/>
          <a:lstStyle/>
          <a:p>
            <a:fld id="{6C34F187-366A-F54F-9D6B-551349C9E9F5}" type="slidenum">
              <a:rPr lang="en-US" smtClean="0"/>
              <a:t>17</a:t>
            </a:fld>
            <a:endParaRPr lang="en-US" dirty="0"/>
          </a:p>
        </p:txBody>
      </p:sp>
    </p:spTree>
    <p:extLst>
      <p:ext uri="{BB962C8B-B14F-4D97-AF65-F5344CB8AC3E}">
        <p14:creationId xmlns:p14="http://schemas.microsoft.com/office/powerpoint/2010/main" val="352314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C289-15CB-24BD-D62A-0D9B0117B7E9}"/>
              </a:ext>
            </a:extLst>
          </p:cNvPr>
          <p:cNvSpPr>
            <a:spLocks noGrp="1"/>
          </p:cNvSpPr>
          <p:nvPr>
            <p:ph type="title"/>
          </p:nvPr>
        </p:nvSpPr>
        <p:spPr>
          <a:xfrm>
            <a:off x="0" y="104780"/>
            <a:ext cx="12192000" cy="571499"/>
          </a:xfrm>
        </p:spPr>
        <p:txBody>
          <a:bodyPr/>
          <a:lstStyle/>
          <a:p>
            <a:r>
              <a:rPr lang="en-US" dirty="0"/>
              <a:t>The ERL roadmap has three major, interrelated elements (cont.)</a:t>
            </a:r>
          </a:p>
        </p:txBody>
      </p:sp>
      <p:sp>
        <p:nvSpPr>
          <p:cNvPr id="3" name="Slide Number Placeholder 2">
            <a:extLst>
              <a:ext uri="{FF2B5EF4-FFF2-40B4-BE49-F238E27FC236}">
                <a16:creationId xmlns:a16="http://schemas.microsoft.com/office/drawing/2014/main" id="{F2A60B5B-C407-9196-D556-BA8D8D8BDA9C}"/>
              </a:ext>
            </a:extLst>
          </p:cNvPr>
          <p:cNvSpPr>
            <a:spLocks noGrp="1"/>
          </p:cNvSpPr>
          <p:nvPr>
            <p:ph type="sldNum" sz="quarter" idx="11"/>
          </p:nvPr>
        </p:nvSpPr>
        <p:spPr/>
        <p:txBody>
          <a:bodyPr/>
          <a:lstStyle/>
          <a:p>
            <a:fld id="{6C34F187-366A-F54F-9D6B-551349C9E9F5}" type="slidenum">
              <a:rPr lang="en-US" smtClean="0"/>
              <a:pPr/>
              <a:t>18</a:t>
            </a:fld>
            <a:endParaRPr lang="en-US" dirty="0"/>
          </a:p>
        </p:txBody>
      </p:sp>
      <p:sp>
        <p:nvSpPr>
          <p:cNvPr id="4" name="Content Placeholder 3">
            <a:extLst>
              <a:ext uri="{FF2B5EF4-FFF2-40B4-BE49-F238E27FC236}">
                <a16:creationId xmlns:a16="http://schemas.microsoft.com/office/drawing/2014/main" id="{09A784BF-4B0D-1311-5820-AF49E03B994E}"/>
              </a:ext>
            </a:extLst>
          </p:cNvPr>
          <p:cNvSpPr>
            <a:spLocks noGrp="1"/>
          </p:cNvSpPr>
          <p:nvPr>
            <p:ph sz="quarter" idx="12"/>
          </p:nvPr>
        </p:nvSpPr>
        <p:spPr/>
        <p:txBody>
          <a:bodyPr/>
          <a:lstStyle/>
          <a:p>
            <a:pPr marL="463550" indent="-457200">
              <a:buClr>
                <a:schemeClr val="tx1"/>
              </a:buClr>
              <a:buAutoNum type="alphaUcParenR" startAt="3"/>
            </a:pPr>
            <a:r>
              <a:rPr lang="en-US" dirty="0"/>
              <a:t>New ERL facilities in preparation for reaching higher currents and electron beam energies at minimum power consumption by the mid-twenties</a:t>
            </a:r>
          </a:p>
          <a:p>
            <a:pPr marL="1663671" lvl="4" indent="-457200">
              <a:buClr>
                <a:schemeClr val="tx1"/>
              </a:buClr>
              <a:buAutoNum type="alphaUcParenR" startAt="3"/>
            </a:pPr>
            <a:endParaRPr lang="en-US" dirty="0"/>
          </a:p>
          <a:p>
            <a:pPr marL="346075" indent="-339725"/>
            <a:r>
              <a:rPr lang="en-US" dirty="0"/>
              <a:t>In Europe:</a:t>
            </a:r>
          </a:p>
          <a:p>
            <a:pPr lvl="1"/>
            <a:r>
              <a:rPr lang="en-US" dirty="0">
                <a:solidFill>
                  <a:srgbClr val="0432FF"/>
                </a:solidFill>
              </a:rPr>
              <a:t>bERLinPro</a:t>
            </a:r>
            <a:r>
              <a:rPr lang="en-US" dirty="0"/>
              <a:t> (Berlin, Germany) with the goal to operate a 100 mA, 1.3 GHz facility</a:t>
            </a:r>
          </a:p>
          <a:p>
            <a:pPr lvl="1"/>
            <a:r>
              <a:rPr lang="en-US" dirty="0">
                <a:solidFill>
                  <a:srgbClr val="0432FF"/>
                </a:solidFill>
              </a:rPr>
              <a:t>PERLE</a:t>
            </a:r>
            <a:r>
              <a:rPr lang="en-US" dirty="0"/>
              <a:t> IJCLab (Orsay, France) as the first multi-turn, high-power, 802MHz facility with novel physics applications</a:t>
            </a:r>
          </a:p>
          <a:p>
            <a:pPr lvl="4"/>
            <a:endParaRPr lang="en-US" dirty="0"/>
          </a:p>
          <a:p>
            <a:r>
              <a:rPr lang="en-US" dirty="0"/>
              <a:t>In the US:</a:t>
            </a:r>
          </a:p>
          <a:p>
            <a:pPr lvl="1"/>
            <a:r>
              <a:rPr lang="en-US" dirty="0"/>
              <a:t>ERL operation near 10 GeV with </a:t>
            </a:r>
            <a:r>
              <a:rPr lang="en-US" dirty="0">
                <a:solidFill>
                  <a:srgbClr val="0432FF"/>
                </a:solidFill>
              </a:rPr>
              <a:t>CEBAF5 </a:t>
            </a:r>
            <a:r>
              <a:rPr lang="en-US" dirty="0"/>
              <a:t>(Jefferson Lab, Newport News) </a:t>
            </a:r>
          </a:p>
          <a:p>
            <a:pPr lvl="1"/>
            <a:r>
              <a:rPr lang="en-US" dirty="0"/>
              <a:t>Develop a challenging 100mA electron cooler for hadron beams at the </a:t>
            </a:r>
            <a:r>
              <a:rPr lang="en-US" dirty="0">
                <a:solidFill>
                  <a:srgbClr val="0432FF"/>
                </a:solidFill>
              </a:rPr>
              <a:t>EIC</a:t>
            </a:r>
            <a:r>
              <a:rPr lang="en-US" dirty="0"/>
              <a:t> (BNL, Brookhaven)</a:t>
            </a:r>
          </a:p>
          <a:p>
            <a:pPr lvl="1"/>
            <a:endParaRPr lang="en-US" dirty="0"/>
          </a:p>
          <a:p>
            <a:r>
              <a:rPr lang="en-US" dirty="0">
                <a:solidFill>
                  <a:srgbClr val="FF0000"/>
                </a:solidFill>
              </a:rPr>
              <a:t>These projects are also being presented at this conference so I will not discuss them in this talk</a:t>
            </a:r>
          </a:p>
        </p:txBody>
      </p:sp>
    </p:spTree>
    <p:extLst>
      <p:ext uri="{BB962C8B-B14F-4D97-AF65-F5344CB8AC3E}">
        <p14:creationId xmlns:p14="http://schemas.microsoft.com/office/powerpoint/2010/main" val="104682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405" y="122081"/>
            <a:ext cx="11645900" cy="536897"/>
          </a:xfrm>
          <a:prstGeom prst="rect">
            <a:avLst/>
          </a:prstGeom>
        </p:spPr>
        <p:txBody>
          <a:bodyPr vert="horz" wrap="square" lIns="0" tIns="44025" rIns="0" bIns="0" rtlCol="0" anchor="ctr">
            <a:spAutoFit/>
          </a:bodyPr>
          <a:lstStyle/>
          <a:p>
            <a:pPr marL="1693">
              <a:spcBef>
                <a:spcPts val="345"/>
              </a:spcBef>
            </a:pPr>
            <a:r>
              <a:rPr b="0" dirty="0">
                <a:solidFill>
                  <a:srgbClr val="0000FF"/>
                </a:solidFill>
                <a:latin typeface="Arial" panose="020B0604020202020204" pitchFamily="34" charset="0"/>
                <a:cs typeface="Arial" panose="020B0604020202020204" pitchFamily="34" charset="0"/>
              </a:rPr>
              <a:t>Key </a:t>
            </a:r>
            <a:r>
              <a:rPr lang="en-US" b="0" dirty="0">
                <a:solidFill>
                  <a:srgbClr val="0000FF"/>
                </a:solidFill>
                <a:latin typeface="Arial" panose="020B0604020202020204" pitchFamily="34" charset="0"/>
                <a:cs typeface="Arial" panose="020B0604020202020204" pitchFamily="34" charset="0"/>
              </a:rPr>
              <a:t>As</a:t>
            </a:r>
            <a:r>
              <a:rPr b="0" dirty="0">
                <a:solidFill>
                  <a:srgbClr val="0000FF"/>
                </a:solidFill>
                <a:latin typeface="Arial" panose="020B0604020202020204" pitchFamily="34" charset="0"/>
                <a:cs typeface="Arial" panose="020B0604020202020204" pitchFamily="34" charset="0"/>
              </a:rPr>
              <a:t>pects </a:t>
            </a:r>
            <a:r>
              <a:rPr lang="en-US" b="0" dirty="0">
                <a:solidFill>
                  <a:srgbClr val="0000FF"/>
                </a:solidFill>
                <a:latin typeface="Arial" panose="020B0604020202020204" pitchFamily="34" charset="0"/>
                <a:cs typeface="Arial" panose="020B0604020202020204" pitchFamily="34" charset="0"/>
              </a:rPr>
              <a:t>of</a:t>
            </a:r>
            <a:r>
              <a:rPr b="0" dirty="0">
                <a:solidFill>
                  <a:srgbClr val="0000FF"/>
                </a:solidFill>
                <a:latin typeface="Arial" panose="020B0604020202020204" pitchFamily="34" charset="0"/>
                <a:cs typeface="Arial" panose="020B0604020202020204" pitchFamily="34" charset="0"/>
              </a:rPr>
              <a:t> an Energy Recovery </a:t>
            </a:r>
            <a:r>
              <a:rPr lang="en-US" b="0" dirty="0">
                <a:solidFill>
                  <a:srgbClr val="0000FF"/>
                </a:solidFill>
                <a:latin typeface="Arial" panose="020B0604020202020204" pitchFamily="34" charset="0"/>
                <a:cs typeface="Arial" panose="020B0604020202020204" pitchFamily="34" charset="0"/>
              </a:rPr>
              <a:t>A</a:t>
            </a:r>
            <a:r>
              <a:rPr b="0" dirty="0">
                <a:solidFill>
                  <a:srgbClr val="0000FF"/>
                </a:solidFill>
                <a:latin typeface="Arial" panose="020B0604020202020204" pitchFamily="34" charset="0"/>
                <a:cs typeface="Arial" panose="020B0604020202020204" pitchFamily="34" charset="0"/>
              </a:rPr>
              <a:t>ccelerator</a:t>
            </a:r>
          </a:p>
        </p:txBody>
      </p:sp>
      <p:sp>
        <p:nvSpPr>
          <p:cNvPr id="68" name="object 68"/>
          <p:cNvSpPr txBox="1">
            <a:spLocks noGrp="1"/>
          </p:cNvSpPr>
          <p:nvPr>
            <p:ph type="sldNum" sz="quarter" idx="11"/>
          </p:nvPr>
        </p:nvSpPr>
        <p:spPr>
          <a:prstGeom prst="rect">
            <a:avLst/>
          </a:prstGeom>
        </p:spPr>
        <p:txBody>
          <a:bodyPr vert="horz" wrap="square" lIns="0" tIns="9313" rIns="0" bIns="0" rtlCol="0" anchor="ctr">
            <a:spAutoFit/>
          </a:bodyPr>
          <a:lstStyle/>
          <a:p>
            <a:pPr marL="50799">
              <a:spcBef>
                <a:spcPts val="73"/>
              </a:spcBef>
            </a:pPr>
            <a:fld id="{81D60167-4931-47E6-BA6A-407CBD079E47}" type="slidenum">
              <a:rPr spc="-60"/>
              <a:pPr marL="50799">
                <a:spcBef>
                  <a:spcPts val="73"/>
                </a:spcBef>
              </a:pPr>
              <a:t>19</a:t>
            </a:fld>
            <a:endParaRPr spc="-60" dirty="0"/>
          </a:p>
        </p:txBody>
      </p:sp>
      <p:pic>
        <p:nvPicPr>
          <p:cNvPr id="70" name="Picture 69">
            <a:extLst>
              <a:ext uri="{FF2B5EF4-FFF2-40B4-BE49-F238E27FC236}">
                <a16:creationId xmlns:a16="http://schemas.microsoft.com/office/drawing/2014/main" id="{221992B9-6732-6422-300C-A691F770DD48}"/>
              </a:ext>
            </a:extLst>
          </p:cNvPr>
          <p:cNvPicPr>
            <a:picLocks noChangeAspect="1"/>
          </p:cNvPicPr>
          <p:nvPr/>
        </p:nvPicPr>
        <p:blipFill>
          <a:blip r:embed="rId2"/>
          <a:stretch>
            <a:fillRect/>
          </a:stretch>
        </p:blipFill>
        <p:spPr>
          <a:xfrm>
            <a:off x="194982" y="1028036"/>
            <a:ext cx="11869650" cy="49760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8F25A-D4C4-CAE3-E492-556A964C18C5}"/>
              </a:ext>
            </a:extLst>
          </p:cNvPr>
          <p:cNvSpPr>
            <a:spLocks noGrp="1"/>
          </p:cNvSpPr>
          <p:nvPr>
            <p:ph type="title"/>
          </p:nvPr>
        </p:nvSpPr>
        <p:spPr/>
        <p:txBody>
          <a:bodyPr/>
          <a:lstStyle/>
          <a:p>
            <a:r>
              <a:rPr lang="en-US" dirty="0"/>
              <a:t>European Roadmap Process</a:t>
            </a:r>
          </a:p>
        </p:txBody>
      </p:sp>
      <p:sp>
        <p:nvSpPr>
          <p:cNvPr id="3" name="Content Placeholder 2">
            <a:extLst>
              <a:ext uri="{FF2B5EF4-FFF2-40B4-BE49-F238E27FC236}">
                <a16:creationId xmlns:a16="http://schemas.microsoft.com/office/drawing/2014/main" id="{8A70D776-70C5-5E73-EC27-836F761AE1A5}"/>
              </a:ext>
            </a:extLst>
          </p:cNvPr>
          <p:cNvSpPr>
            <a:spLocks noGrp="1"/>
          </p:cNvSpPr>
          <p:nvPr>
            <p:ph sz="quarter" idx="12"/>
          </p:nvPr>
        </p:nvSpPr>
        <p:spPr/>
        <p:txBody>
          <a:bodyPr/>
          <a:lstStyle/>
          <a:p>
            <a:r>
              <a:rPr lang="en-US" dirty="0"/>
              <a:t>In 2020, the European Strategy Group recommended:</a:t>
            </a:r>
          </a:p>
          <a:p>
            <a:pPr lvl="1"/>
            <a:r>
              <a:rPr lang="en-US" i="1" dirty="0">
                <a:solidFill>
                  <a:srgbClr val="0432FF"/>
                </a:solidFill>
              </a:rPr>
              <a:t>The particle physics community should ramp up its R&amp;D effort focused on advanced accelerator technologies [...] </a:t>
            </a:r>
            <a:endParaRPr lang="en-US" dirty="0">
              <a:solidFill>
                <a:srgbClr val="0432FF"/>
              </a:solidFill>
            </a:endParaRPr>
          </a:p>
          <a:p>
            <a:pPr lvl="1"/>
            <a:r>
              <a:rPr lang="en-US" i="1" dirty="0">
                <a:solidFill>
                  <a:srgbClr val="0432FF"/>
                </a:solidFill>
              </a:rPr>
              <a:t>The European particle physics community must intensify accelerator R&amp;D and sustain it with adequate resources </a:t>
            </a:r>
            <a:endParaRPr lang="en-US" dirty="0">
              <a:solidFill>
                <a:srgbClr val="0432FF"/>
              </a:solidFill>
            </a:endParaRPr>
          </a:p>
          <a:p>
            <a:pPr lvl="1"/>
            <a:r>
              <a:rPr lang="en-US" i="1" dirty="0"/>
              <a:t>A roadmap should prioritize the technology [...] </a:t>
            </a:r>
            <a:endParaRPr lang="en-US" dirty="0"/>
          </a:p>
          <a:p>
            <a:pPr lvl="1"/>
            <a:r>
              <a:rPr lang="en-US" i="1" dirty="0"/>
              <a:t>Deliverables for this decade should be defined in a timely fashion and coordinated among CERN and national laboratories and institutes </a:t>
            </a:r>
            <a:endParaRPr lang="en-US" dirty="0"/>
          </a:p>
          <a:p>
            <a:r>
              <a:rPr lang="en-US" dirty="0"/>
              <a:t>To achieve this, five Roadmap Panels were set up:</a:t>
            </a:r>
          </a:p>
          <a:p>
            <a:pPr lvl="1"/>
            <a:r>
              <a:rPr lang="en-US" sz="1734" dirty="0"/>
              <a:t>Superconducting Magnets: Pierre Vedrine (IRFU) </a:t>
            </a:r>
            <a:endParaRPr lang="en-US" dirty="0"/>
          </a:p>
          <a:p>
            <a:pPr lvl="1"/>
            <a:r>
              <a:rPr lang="en-US" sz="1734" dirty="0"/>
              <a:t>Plasma Acceleration: Ralph Assmann (DESY) </a:t>
            </a:r>
            <a:endParaRPr lang="en-US" dirty="0"/>
          </a:p>
          <a:p>
            <a:pPr lvl="1"/>
            <a:r>
              <a:rPr lang="en-US" sz="1734" dirty="0"/>
              <a:t>RF: Sebastien Bousson (IJCLab) </a:t>
            </a:r>
            <a:endParaRPr lang="en-US" dirty="0"/>
          </a:p>
          <a:p>
            <a:pPr lvl="1"/>
            <a:r>
              <a:rPr lang="en-US" sz="1734" dirty="0"/>
              <a:t>Muons: Daniel Schulte (CERN) </a:t>
            </a:r>
            <a:endParaRPr lang="en-US" dirty="0"/>
          </a:p>
          <a:p>
            <a:pPr lvl="1"/>
            <a:r>
              <a:rPr lang="en-US" sz="2000" dirty="0">
                <a:solidFill>
                  <a:srgbClr val="0432FF"/>
                </a:solidFill>
                <a:highlight>
                  <a:srgbClr val="FFFF00"/>
                </a:highlight>
              </a:rPr>
              <a:t>ERL: Max Klein (Liverpool)</a:t>
            </a:r>
            <a:r>
              <a:rPr lang="en-US" sz="2000" dirty="0">
                <a:solidFill>
                  <a:srgbClr val="0432FF"/>
                </a:solidFill>
              </a:rPr>
              <a:t> </a:t>
            </a:r>
            <a:endParaRPr lang="en-US" sz="2400" dirty="0">
              <a:solidFill>
                <a:srgbClr val="0432FF"/>
              </a:solidFill>
            </a:endParaRPr>
          </a:p>
          <a:p>
            <a:pPr lvl="1"/>
            <a:endParaRPr lang="en-US" dirty="0"/>
          </a:p>
        </p:txBody>
      </p:sp>
      <p:sp>
        <p:nvSpPr>
          <p:cNvPr id="4" name="Slide Number Placeholder 3">
            <a:extLst>
              <a:ext uri="{FF2B5EF4-FFF2-40B4-BE49-F238E27FC236}">
                <a16:creationId xmlns:a16="http://schemas.microsoft.com/office/drawing/2014/main" id="{BE61CCB5-9207-9323-98EE-DC9BC9618E90}"/>
              </a:ext>
            </a:extLst>
          </p:cNvPr>
          <p:cNvSpPr>
            <a:spLocks noGrp="1"/>
          </p:cNvSpPr>
          <p:nvPr>
            <p:ph type="sldNum" sz="quarter" idx="11"/>
          </p:nvPr>
        </p:nvSpPr>
        <p:spPr/>
        <p:txBody>
          <a:bodyPr/>
          <a:lstStyle/>
          <a:p>
            <a:fld id="{6C34F187-366A-F54F-9D6B-551349C9E9F5}" type="slidenum">
              <a:rPr lang="en-US" smtClean="0"/>
              <a:t>2</a:t>
            </a:fld>
            <a:endParaRPr lang="en-US" dirty="0"/>
          </a:p>
        </p:txBody>
      </p:sp>
    </p:spTree>
    <p:extLst>
      <p:ext uri="{BB962C8B-B14F-4D97-AF65-F5344CB8AC3E}">
        <p14:creationId xmlns:p14="http://schemas.microsoft.com/office/powerpoint/2010/main" val="167618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5A0A-0A9B-B4A0-D246-B1E83D099F41}"/>
              </a:ext>
            </a:extLst>
          </p:cNvPr>
          <p:cNvSpPr>
            <a:spLocks noGrp="1"/>
          </p:cNvSpPr>
          <p:nvPr>
            <p:ph type="title"/>
          </p:nvPr>
        </p:nvSpPr>
        <p:spPr/>
        <p:txBody>
          <a:bodyPr/>
          <a:lstStyle/>
          <a:p>
            <a:r>
              <a:rPr lang="en-US" dirty="0"/>
              <a:t>Delivery Plan</a:t>
            </a:r>
          </a:p>
        </p:txBody>
      </p:sp>
      <p:sp>
        <p:nvSpPr>
          <p:cNvPr id="3" name="Slide Number Placeholder 2">
            <a:extLst>
              <a:ext uri="{FF2B5EF4-FFF2-40B4-BE49-F238E27FC236}">
                <a16:creationId xmlns:a16="http://schemas.microsoft.com/office/drawing/2014/main" id="{CFA5B826-EC87-BA6F-57C0-56F00E449A78}"/>
              </a:ext>
            </a:extLst>
          </p:cNvPr>
          <p:cNvSpPr>
            <a:spLocks noGrp="1"/>
          </p:cNvSpPr>
          <p:nvPr>
            <p:ph type="sldNum" sz="quarter" idx="11"/>
          </p:nvPr>
        </p:nvSpPr>
        <p:spPr/>
        <p:txBody>
          <a:bodyPr/>
          <a:lstStyle/>
          <a:p>
            <a:fld id="{6C34F187-366A-F54F-9D6B-551349C9E9F5}" type="slidenum">
              <a:rPr lang="en-US" smtClean="0"/>
              <a:t>20</a:t>
            </a:fld>
            <a:endParaRPr lang="en-US" dirty="0"/>
          </a:p>
        </p:txBody>
      </p:sp>
      <p:sp>
        <p:nvSpPr>
          <p:cNvPr id="4" name="Content Placeholder 3">
            <a:extLst>
              <a:ext uri="{FF2B5EF4-FFF2-40B4-BE49-F238E27FC236}">
                <a16:creationId xmlns:a16="http://schemas.microsoft.com/office/drawing/2014/main" id="{B155B40D-FFCA-A730-7017-987F116DFC57}"/>
              </a:ext>
            </a:extLst>
          </p:cNvPr>
          <p:cNvSpPr>
            <a:spLocks noGrp="1"/>
          </p:cNvSpPr>
          <p:nvPr>
            <p:ph sz="quarter" idx="12"/>
          </p:nvPr>
        </p:nvSpPr>
        <p:spPr/>
        <p:txBody>
          <a:bodyPr>
            <a:normAutofit/>
          </a:bodyPr>
          <a:lstStyle/>
          <a:p>
            <a:pPr marL="457200" indent="-457200">
              <a:buFont typeface="+mj-lt"/>
              <a:buAutoNum type="arabicPeriod"/>
            </a:pPr>
            <a:r>
              <a:rPr lang="en-US" dirty="0">
                <a:effectLst/>
                <a:latin typeface="Helvetica" pitchFamily="2" charset="0"/>
              </a:rPr>
              <a:t>The continuation and development of the various facility programs, for</a:t>
            </a:r>
            <a:r>
              <a:rPr lang="en-US" dirty="0">
                <a:latin typeface="Helvetica" pitchFamily="2" charset="0"/>
              </a:rPr>
              <a:t> </a:t>
            </a:r>
            <a:r>
              <a:rPr lang="en-US" dirty="0">
                <a:effectLst/>
                <a:latin typeface="Helvetica" pitchFamily="2" charset="0"/>
              </a:rPr>
              <a:t>which no funds are needed from the particle physics field</a:t>
            </a:r>
          </a:p>
          <a:p>
            <a:pPr lvl="1"/>
            <a:r>
              <a:rPr lang="en-US" dirty="0">
                <a:effectLst/>
                <a:latin typeface="Helvetica" pitchFamily="2" charset="0"/>
              </a:rPr>
              <a:t>For Europe these are </a:t>
            </a:r>
            <a:r>
              <a:rPr lang="en-US" dirty="0">
                <a:solidFill>
                  <a:srgbClr val="0432FF"/>
                </a:solidFill>
                <a:effectLst/>
                <a:latin typeface="Helvetica" pitchFamily="2" charset="0"/>
              </a:rPr>
              <a:t>S-DALINAC</a:t>
            </a:r>
            <a:r>
              <a:rPr lang="en-US" dirty="0">
                <a:effectLst/>
                <a:latin typeface="Helvetica" pitchFamily="2" charset="0"/>
              </a:rPr>
              <a:t> in Darmstadt and </a:t>
            </a:r>
            <a:r>
              <a:rPr lang="en-US" dirty="0">
                <a:solidFill>
                  <a:srgbClr val="0432FF"/>
                </a:solidFill>
                <a:effectLst/>
                <a:latin typeface="Helvetica" pitchFamily="2" charset="0"/>
              </a:rPr>
              <a:t>MESA</a:t>
            </a:r>
            <a:r>
              <a:rPr lang="en-US" dirty="0">
                <a:effectLst/>
                <a:latin typeface="Helvetica" pitchFamily="2" charset="0"/>
              </a:rPr>
              <a:t> in Mainz (both in Germany).</a:t>
            </a:r>
          </a:p>
          <a:p>
            <a:pPr marL="457200" indent="-457200">
              <a:buFont typeface="+mj-lt"/>
              <a:buAutoNum type="arabicPeriod"/>
            </a:pPr>
            <a:r>
              <a:rPr lang="en-US" dirty="0">
                <a:effectLst/>
                <a:latin typeface="Helvetica" pitchFamily="2" charset="0"/>
              </a:rPr>
              <a:t>A number of key technologies to be developed </a:t>
            </a:r>
          </a:p>
          <a:p>
            <a:pPr marL="671508" lvl="1" indent="-457200"/>
            <a:r>
              <a:rPr lang="en-US" dirty="0">
                <a:effectLst/>
                <a:latin typeface="Helvetica" pitchFamily="2" charset="0"/>
              </a:rPr>
              <a:t>Some of these, such as electron sources of high brightness (reaching the 100mA electron current regime), Fast Reactive Tuners (FRTs) and, for longer term, the development of an 802 MHz, 4.4K cavity-cryomodule have been integrated in the plans for bERLinPro and PERLE as all require beam operation </a:t>
            </a:r>
          </a:p>
          <a:p>
            <a:pPr marL="457200" indent="-457200">
              <a:buFont typeface="+mj-lt"/>
              <a:buAutoNum type="arabicPeriod"/>
            </a:pPr>
            <a:r>
              <a:rPr lang="en-US" dirty="0">
                <a:effectLst/>
                <a:latin typeface="Helvetica" pitchFamily="2" charset="0"/>
              </a:rPr>
              <a:t>Two other, aspirational items of strategic importance deserve separate support and are included: </a:t>
            </a:r>
          </a:p>
          <a:p>
            <a:pPr marL="671508" lvl="1" indent="-457200"/>
            <a:r>
              <a:rPr lang="en-US" dirty="0">
                <a:effectLst/>
                <a:latin typeface="Helvetica" pitchFamily="2" charset="0"/>
              </a:rPr>
              <a:t>HOM damping at high temperature</a:t>
            </a:r>
            <a:endParaRPr lang="en-US" dirty="0">
              <a:latin typeface="Helvetica" pitchFamily="2" charset="0"/>
            </a:endParaRPr>
          </a:p>
          <a:p>
            <a:pPr marL="671508" lvl="1" indent="-457200"/>
            <a:r>
              <a:rPr lang="en-US" dirty="0">
                <a:effectLst/>
                <a:latin typeface="Helvetica" pitchFamily="2" charset="0"/>
              </a:rPr>
              <a:t>The development of twin-axis cavities</a:t>
            </a:r>
          </a:p>
          <a:p>
            <a:pPr marL="457200" indent="-457200">
              <a:buFont typeface="+mj-lt"/>
              <a:buAutoNum type="arabicPeriod"/>
            </a:pPr>
            <a:r>
              <a:rPr lang="en-US" dirty="0">
                <a:effectLst/>
                <a:latin typeface="Helvetica" pitchFamily="2" charset="0"/>
              </a:rPr>
              <a:t>The timely upgrade of </a:t>
            </a:r>
            <a:r>
              <a:rPr lang="en-US" dirty="0">
                <a:solidFill>
                  <a:srgbClr val="0432FF"/>
                </a:solidFill>
                <a:effectLst/>
                <a:latin typeface="Helvetica" pitchFamily="2" charset="0"/>
              </a:rPr>
              <a:t>bERLinPro</a:t>
            </a:r>
            <a:r>
              <a:rPr lang="en-US" dirty="0">
                <a:effectLst/>
                <a:latin typeface="Helvetica" pitchFamily="2" charset="0"/>
              </a:rPr>
              <a:t> and construction of </a:t>
            </a:r>
            <a:r>
              <a:rPr lang="en-US" dirty="0">
                <a:solidFill>
                  <a:srgbClr val="0432FF"/>
                </a:solidFill>
                <a:effectLst/>
                <a:latin typeface="Helvetica" pitchFamily="2" charset="0"/>
              </a:rPr>
              <a:t>PERLE </a:t>
            </a:r>
            <a:r>
              <a:rPr lang="en-US" dirty="0">
                <a:effectLst/>
                <a:latin typeface="Helvetica" pitchFamily="2" charset="0"/>
              </a:rPr>
              <a:t>at Orsay are the necessary steps to move ERLs forward to their introduction to collider developments, possibly mid-term and long-term</a:t>
            </a:r>
          </a:p>
          <a:p>
            <a:endParaRPr lang="en-US" dirty="0"/>
          </a:p>
        </p:txBody>
      </p:sp>
    </p:spTree>
    <p:extLst>
      <p:ext uri="{BB962C8B-B14F-4D97-AF65-F5344CB8AC3E}">
        <p14:creationId xmlns:p14="http://schemas.microsoft.com/office/powerpoint/2010/main" val="2898635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47A1-A1A5-4D60-0C5D-D98020C8DCA2}"/>
              </a:ext>
            </a:extLst>
          </p:cNvPr>
          <p:cNvSpPr>
            <a:spLocks noGrp="1"/>
          </p:cNvSpPr>
          <p:nvPr>
            <p:ph type="title"/>
          </p:nvPr>
        </p:nvSpPr>
        <p:spPr/>
        <p:txBody>
          <a:bodyPr/>
          <a:lstStyle/>
          <a:p>
            <a:r>
              <a:rPr lang="en-US" dirty="0"/>
              <a:t>Main R&amp;D objectives for Energy Recovery</a:t>
            </a:r>
          </a:p>
        </p:txBody>
      </p:sp>
      <p:sp>
        <p:nvSpPr>
          <p:cNvPr id="3" name="Slide Number Placeholder 2">
            <a:extLst>
              <a:ext uri="{FF2B5EF4-FFF2-40B4-BE49-F238E27FC236}">
                <a16:creationId xmlns:a16="http://schemas.microsoft.com/office/drawing/2014/main" id="{73144AA9-A588-8872-9962-5BBB271E10F0}"/>
              </a:ext>
            </a:extLst>
          </p:cNvPr>
          <p:cNvSpPr>
            <a:spLocks noGrp="1"/>
          </p:cNvSpPr>
          <p:nvPr>
            <p:ph type="sldNum" sz="quarter" idx="11"/>
          </p:nvPr>
        </p:nvSpPr>
        <p:spPr/>
        <p:txBody>
          <a:bodyPr/>
          <a:lstStyle/>
          <a:p>
            <a:fld id="{6C34F187-366A-F54F-9D6B-551349C9E9F5}" type="slidenum">
              <a:rPr lang="en-US" smtClean="0"/>
              <a:t>21</a:t>
            </a:fld>
            <a:endParaRPr lang="en-US" dirty="0"/>
          </a:p>
        </p:txBody>
      </p:sp>
      <p:pic>
        <p:nvPicPr>
          <p:cNvPr id="6" name="Picture 5">
            <a:extLst>
              <a:ext uri="{FF2B5EF4-FFF2-40B4-BE49-F238E27FC236}">
                <a16:creationId xmlns:a16="http://schemas.microsoft.com/office/drawing/2014/main" id="{17E08720-E64A-1DC9-3F58-3CAEFEFDC4A4}"/>
              </a:ext>
            </a:extLst>
          </p:cNvPr>
          <p:cNvPicPr>
            <a:picLocks noChangeAspect="1"/>
          </p:cNvPicPr>
          <p:nvPr/>
        </p:nvPicPr>
        <p:blipFill rotWithShape="1">
          <a:blip r:embed="rId2"/>
          <a:srcRect r="308" b="729"/>
          <a:stretch/>
        </p:blipFill>
        <p:spPr>
          <a:xfrm>
            <a:off x="109268" y="873226"/>
            <a:ext cx="11898702" cy="5487317"/>
          </a:xfrm>
          <a:prstGeom prst="rect">
            <a:avLst/>
          </a:prstGeom>
        </p:spPr>
      </p:pic>
      <p:sp>
        <p:nvSpPr>
          <p:cNvPr id="7" name="Rectangle 6">
            <a:extLst>
              <a:ext uri="{FF2B5EF4-FFF2-40B4-BE49-F238E27FC236}">
                <a16:creationId xmlns:a16="http://schemas.microsoft.com/office/drawing/2014/main" id="{24DE2191-64D5-5FA2-7557-2F3950C0896B}"/>
              </a:ext>
            </a:extLst>
          </p:cNvPr>
          <p:cNvSpPr/>
          <p:nvPr/>
        </p:nvSpPr>
        <p:spPr>
          <a:xfrm>
            <a:off x="11766430" y="6199517"/>
            <a:ext cx="172528" cy="103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495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5169-FB41-9311-8D58-CCDF478B03F5}"/>
              </a:ext>
            </a:extLst>
          </p:cNvPr>
          <p:cNvSpPr>
            <a:spLocks noGrp="1"/>
          </p:cNvSpPr>
          <p:nvPr>
            <p:ph type="title"/>
          </p:nvPr>
        </p:nvSpPr>
        <p:spPr/>
        <p:txBody>
          <a:bodyPr/>
          <a:lstStyle/>
          <a:p>
            <a:r>
              <a:rPr lang="en-US" dirty="0"/>
              <a:t>High-Current Electron Sources and Guns	</a:t>
            </a:r>
          </a:p>
        </p:txBody>
      </p:sp>
      <p:sp>
        <p:nvSpPr>
          <p:cNvPr id="3" name="Slide Number Placeholder 2">
            <a:extLst>
              <a:ext uri="{FF2B5EF4-FFF2-40B4-BE49-F238E27FC236}">
                <a16:creationId xmlns:a16="http://schemas.microsoft.com/office/drawing/2014/main" id="{398DC0EF-9886-80D0-03B7-CB4345F790B4}"/>
              </a:ext>
            </a:extLst>
          </p:cNvPr>
          <p:cNvSpPr>
            <a:spLocks noGrp="1"/>
          </p:cNvSpPr>
          <p:nvPr>
            <p:ph type="sldNum" sz="quarter" idx="11"/>
          </p:nvPr>
        </p:nvSpPr>
        <p:spPr/>
        <p:txBody>
          <a:bodyPr/>
          <a:lstStyle/>
          <a:p>
            <a:fld id="{6C34F187-366A-F54F-9D6B-551349C9E9F5}" type="slidenum">
              <a:rPr lang="en-US" smtClean="0"/>
              <a:t>22</a:t>
            </a:fld>
            <a:endParaRPr lang="en-US" dirty="0"/>
          </a:p>
        </p:txBody>
      </p:sp>
      <p:sp>
        <p:nvSpPr>
          <p:cNvPr id="4" name="Content Placeholder 3">
            <a:extLst>
              <a:ext uri="{FF2B5EF4-FFF2-40B4-BE49-F238E27FC236}">
                <a16:creationId xmlns:a16="http://schemas.microsoft.com/office/drawing/2014/main" id="{EE592E07-0279-B1EC-BF03-9DFAE8A148BA}"/>
              </a:ext>
            </a:extLst>
          </p:cNvPr>
          <p:cNvSpPr>
            <a:spLocks noGrp="1"/>
          </p:cNvSpPr>
          <p:nvPr>
            <p:ph sz="quarter" idx="12"/>
          </p:nvPr>
        </p:nvSpPr>
        <p:spPr/>
        <p:txBody>
          <a:bodyPr>
            <a:normAutofit lnSpcReduction="10000"/>
          </a:bodyPr>
          <a:lstStyle/>
          <a:p>
            <a:r>
              <a:rPr lang="en-US" dirty="0">
                <a:effectLst/>
                <a:latin typeface="Helvetica" pitchFamily="2" charset="0"/>
              </a:rPr>
              <a:t>Ongoing research topics in the field of photocathodes are the understanding of the photocathode materials (e.g. electronic properties), the photoemission process, and their intrinsic emittance</a:t>
            </a:r>
          </a:p>
          <a:p>
            <a:pPr lvl="1"/>
            <a:r>
              <a:rPr lang="en-US" dirty="0">
                <a:effectLst/>
                <a:latin typeface="Helvetica" pitchFamily="2" charset="0"/>
              </a:rPr>
              <a:t>New</a:t>
            </a:r>
            <a:r>
              <a:rPr lang="en-US" dirty="0">
                <a:latin typeface="Helvetica" pitchFamily="2" charset="0"/>
              </a:rPr>
              <a:t> </a:t>
            </a:r>
            <a:r>
              <a:rPr lang="en-US" dirty="0">
                <a:effectLst/>
                <a:latin typeface="Helvetica" pitchFamily="2" charset="0"/>
              </a:rPr>
              <a:t>growth procedures of high quantum efficiency, smooth, mono-crystalline photocathodes or multi-layer systems, and the screening of new photocathode materials are crucial for future electron accelerators</a:t>
            </a:r>
          </a:p>
          <a:p>
            <a:r>
              <a:rPr lang="en-US" dirty="0">
                <a:effectLst/>
                <a:latin typeface="Helvetica" pitchFamily="2" charset="0"/>
              </a:rPr>
              <a:t>A main research topic in the field of gun development is the design of accelerating structures which can provide a high cathode field in combination with extremely-high-vacuum conditions</a:t>
            </a:r>
          </a:p>
          <a:p>
            <a:pPr lvl="1"/>
            <a:r>
              <a:rPr lang="en-US" dirty="0">
                <a:effectLst/>
                <a:latin typeface="Helvetica" pitchFamily="2" charset="0"/>
              </a:rPr>
              <a:t>Major efforts concentrate on the development of DC guns (Cornell University), VHF NCRF (LBNL), and lower-(BNL) and high-frequency SRF guns (bERLinPro)</a:t>
            </a:r>
          </a:p>
          <a:p>
            <a:pPr lvl="1"/>
            <a:r>
              <a:rPr lang="en-US" dirty="0">
                <a:effectLst/>
                <a:latin typeface="Helvetica" pitchFamily="2" charset="0"/>
              </a:rPr>
              <a:t>Important insights can be gained from operating smaller facilities with high-current thermionic guns (BINP)</a:t>
            </a:r>
          </a:p>
          <a:p>
            <a:r>
              <a:rPr lang="en-US" dirty="0">
                <a:effectLst/>
                <a:latin typeface="Helvetica" pitchFamily="2" charset="0"/>
              </a:rPr>
              <a:t>Laser systems for electron injectors, including technology of lasers with sufficient power to operate with antimonide-based photocathodes, are rather well developed</a:t>
            </a:r>
          </a:p>
          <a:p>
            <a:pPr lvl="1"/>
            <a:r>
              <a:rPr lang="en-US" dirty="0">
                <a:effectLst/>
                <a:latin typeface="Helvetica" pitchFamily="2" charset="0"/>
              </a:rPr>
              <a:t>Major efforts concentrate on the generation of laser pulses with elliptical temporal profile, which are necessary to deliver high-charge bunches with ultra-low emittance.</a:t>
            </a:r>
          </a:p>
          <a:p>
            <a:endParaRPr lang="en-US" dirty="0"/>
          </a:p>
        </p:txBody>
      </p:sp>
    </p:spTree>
    <p:extLst>
      <p:ext uri="{BB962C8B-B14F-4D97-AF65-F5344CB8AC3E}">
        <p14:creationId xmlns:p14="http://schemas.microsoft.com/office/powerpoint/2010/main" val="74896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89534-863B-4985-A23E-1889DEED6AA5}"/>
              </a:ext>
            </a:extLst>
          </p:cNvPr>
          <p:cNvSpPr>
            <a:spLocks noGrp="1"/>
          </p:cNvSpPr>
          <p:nvPr>
            <p:ph type="title"/>
          </p:nvPr>
        </p:nvSpPr>
        <p:spPr/>
        <p:txBody>
          <a:bodyPr/>
          <a:lstStyle/>
          <a:p>
            <a:r>
              <a:rPr lang="en-US" dirty="0"/>
              <a:t>4.5K Operation of SRF Cavities</a:t>
            </a:r>
          </a:p>
        </p:txBody>
      </p:sp>
      <p:sp>
        <p:nvSpPr>
          <p:cNvPr id="3" name="Slide Number Placeholder 2">
            <a:extLst>
              <a:ext uri="{FF2B5EF4-FFF2-40B4-BE49-F238E27FC236}">
                <a16:creationId xmlns:a16="http://schemas.microsoft.com/office/drawing/2014/main" id="{A38B7F92-8C3E-E0BD-DA98-4E3BE28487B0}"/>
              </a:ext>
            </a:extLst>
          </p:cNvPr>
          <p:cNvSpPr>
            <a:spLocks noGrp="1"/>
          </p:cNvSpPr>
          <p:nvPr>
            <p:ph type="sldNum" sz="quarter" idx="11"/>
          </p:nvPr>
        </p:nvSpPr>
        <p:spPr/>
        <p:txBody>
          <a:bodyPr/>
          <a:lstStyle/>
          <a:p>
            <a:fld id="{29D68C66-ED62-5540-BC9A-015317262D6A}" type="slidenum">
              <a:rPr lang="en-US" smtClean="0"/>
              <a:t>23</a:t>
            </a:fld>
            <a:endParaRPr lang="en-US" dirty="0"/>
          </a:p>
        </p:txBody>
      </p:sp>
      <p:sp>
        <p:nvSpPr>
          <p:cNvPr id="4" name="Content Placeholder 3">
            <a:extLst>
              <a:ext uri="{FF2B5EF4-FFF2-40B4-BE49-F238E27FC236}">
                <a16:creationId xmlns:a16="http://schemas.microsoft.com/office/drawing/2014/main" id="{6779C1B8-17E5-441D-5556-006E980B3BF5}"/>
              </a:ext>
            </a:extLst>
          </p:cNvPr>
          <p:cNvSpPr>
            <a:spLocks noGrp="1"/>
          </p:cNvSpPr>
          <p:nvPr>
            <p:ph sz="quarter" idx="12"/>
          </p:nvPr>
        </p:nvSpPr>
        <p:spPr>
          <a:xfrm>
            <a:off x="279405" y="847728"/>
            <a:ext cx="8471789" cy="5547096"/>
          </a:xfrm>
        </p:spPr>
        <p:txBody>
          <a:bodyPr/>
          <a:lstStyle/>
          <a:p>
            <a:pPr marL="460375" indent="0">
              <a:buNone/>
            </a:pPr>
            <a:r>
              <a:rPr lang="en-US" dirty="0"/>
              <a:t>Coefficient of performance (COP) as a function of temperature of a cryogenic system for the LHC [thanks to P. Lebrun]</a:t>
            </a:r>
          </a:p>
          <a:p>
            <a:pPr marL="0" indent="0">
              <a:buNone/>
            </a:pPr>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A66E6C4F-71BA-3C5F-C021-A66ABD340002}"/>
              </a:ext>
            </a:extLst>
          </p:cNvPr>
          <p:cNvPicPr>
            <a:picLocks noChangeAspect="1"/>
          </p:cNvPicPr>
          <p:nvPr/>
        </p:nvPicPr>
        <p:blipFill rotWithShape="1">
          <a:blip r:embed="rId2"/>
          <a:srcRect l="1493"/>
          <a:stretch/>
        </p:blipFill>
        <p:spPr>
          <a:xfrm>
            <a:off x="0" y="1727552"/>
            <a:ext cx="8841159" cy="4589535"/>
          </a:xfrm>
          <a:prstGeom prst="rect">
            <a:avLst/>
          </a:prstGeom>
        </p:spPr>
      </p:pic>
      <p:sp>
        <p:nvSpPr>
          <p:cNvPr id="7" name="TextBox 6">
            <a:extLst>
              <a:ext uri="{FF2B5EF4-FFF2-40B4-BE49-F238E27FC236}">
                <a16:creationId xmlns:a16="http://schemas.microsoft.com/office/drawing/2014/main" id="{CDE5696C-74D2-3651-88B1-532EA4135269}"/>
              </a:ext>
            </a:extLst>
          </p:cNvPr>
          <p:cNvSpPr txBox="1"/>
          <p:nvPr/>
        </p:nvSpPr>
        <p:spPr>
          <a:xfrm>
            <a:off x="9030599" y="1727552"/>
            <a:ext cx="3022242" cy="4031104"/>
          </a:xfrm>
          <a:prstGeom prst="rect">
            <a:avLst/>
          </a:prstGeom>
          <a:noFill/>
        </p:spPr>
        <p:txBody>
          <a:bodyPr wrap="square" rtlCol="0">
            <a:spAutoFit/>
          </a:bodyPr>
          <a:lstStyle/>
          <a:p>
            <a:r>
              <a:rPr lang="en-US" sz="2133" dirty="0">
                <a:solidFill>
                  <a:srgbClr val="0432FF"/>
                </a:solidFill>
                <a:latin typeface="Arial" panose="020B0604020202020204" pitchFamily="34" charset="0"/>
                <a:cs typeface="Arial" panose="020B0604020202020204" pitchFamily="34" charset="0"/>
              </a:rPr>
              <a:t>Efficiency improved by factor 3.5 between 2K and 4.5K</a:t>
            </a:r>
          </a:p>
          <a:p>
            <a:endParaRPr lang="en-US" sz="2133" dirty="0">
              <a:solidFill>
                <a:srgbClr val="0432FF"/>
              </a:solidFill>
              <a:latin typeface="Arial" panose="020B0604020202020204" pitchFamily="34" charset="0"/>
              <a:cs typeface="Arial" panose="020B0604020202020204" pitchFamily="34" charset="0"/>
            </a:endParaRPr>
          </a:p>
          <a:p>
            <a:r>
              <a:rPr lang="en-US" sz="2133" dirty="0">
                <a:solidFill>
                  <a:srgbClr val="0432FF"/>
                </a:solidFill>
                <a:latin typeface="Arial" panose="020B0604020202020204" pitchFamily="34" charset="0"/>
                <a:cs typeface="Arial" panose="020B0604020202020204" pitchFamily="34" charset="0"/>
              </a:rPr>
              <a:t>An imperative for ERLs</a:t>
            </a:r>
          </a:p>
          <a:p>
            <a:endParaRPr lang="en-US" sz="2133" dirty="0">
              <a:solidFill>
                <a:srgbClr val="0432FF"/>
              </a:solidFill>
              <a:latin typeface="Arial" panose="020B0604020202020204" pitchFamily="34" charset="0"/>
              <a:cs typeface="Arial" panose="020B0604020202020204" pitchFamily="34" charset="0"/>
            </a:endParaRPr>
          </a:p>
          <a:p>
            <a:r>
              <a:rPr lang="en-US" sz="2133" dirty="0">
                <a:solidFill>
                  <a:srgbClr val="0432FF"/>
                </a:solidFill>
                <a:latin typeface="Arial" panose="020B0604020202020204" pitchFamily="34" charset="0"/>
                <a:cs typeface="Arial" panose="020B0604020202020204" pitchFamily="34" charset="0"/>
              </a:rPr>
              <a:t>It is important for SRF everywhere</a:t>
            </a:r>
          </a:p>
          <a:p>
            <a:endParaRPr lang="en-US" sz="2133" dirty="0">
              <a:solidFill>
                <a:srgbClr val="0432FF"/>
              </a:solidFill>
              <a:latin typeface="Arial" panose="020B0604020202020204" pitchFamily="34" charset="0"/>
              <a:cs typeface="Arial" panose="020B0604020202020204" pitchFamily="34" charset="0"/>
            </a:endParaRPr>
          </a:p>
          <a:p>
            <a:r>
              <a:rPr lang="en-US" sz="2133" dirty="0">
                <a:solidFill>
                  <a:srgbClr val="0432FF"/>
                </a:solidFill>
                <a:latin typeface="Arial" panose="020B0604020202020204" pitchFamily="34" charset="0"/>
                <a:cs typeface="Arial" panose="020B0604020202020204" pitchFamily="34" charset="0"/>
              </a:rPr>
              <a:t>It will be supported by the SRF Roadmap panel</a:t>
            </a:r>
          </a:p>
        </p:txBody>
      </p:sp>
    </p:spTree>
    <p:extLst>
      <p:ext uri="{BB962C8B-B14F-4D97-AF65-F5344CB8AC3E}">
        <p14:creationId xmlns:p14="http://schemas.microsoft.com/office/powerpoint/2010/main" val="4166623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EE0-DADD-B9E2-08C5-23634BC8A539}"/>
              </a:ext>
            </a:extLst>
          </p:cNvPr>
          <p:cNvSpPr>
            <a:spLocks noGrp="1"/>
          </p:cNvSpPr>
          <p:nvPr>
            <p:ph type="title"/>
          </p:nvPr>
        </p:nvSpPr>
        <p:spPr/>
        <p:txBody>
          <a:bodyPr/>
          <a:lstStyle/>
          <a:p>
            <a:r>
              <a:rPr lang="en-US" dirty="0"/>
              <a:t>HOM Damping and Transfer to Higher Temperature</a:t>
            </a:r>
          </a:p>
        </p:txBody>
      </p:sp>
      <p:sp>
        <p:nvSpPr>
          <p:cNvPr id="3" name="Slide Number Placeholder 2">
            <a:extLst>
              <a:ext uri="{FF2B5EF4-FFF2-40B4-BE49-F238E27FC236}">
                <a16:creationId xmlns:a16="http://schemas.microsoft.com/office/drawing/2014/main" id="{1C09B0E6-CD2F-9FFB-2CF2-782BB8C4C532}"/>
              </a:ext>
            </a:extLst>
          </p:cNvPr>
          <p:cNvSpPr>
            <a:spLocks noGrp="1"/>
          </p:cNvSpPr>
          <p:nvPr>
            <p:ph type="sldNum" sz="quarter" idx="11"/>
          </p:nvPr>
        </p:nvSpPr>
        <p:spPr/>
        <p:txBody>
          <a:bodyPr/>
          <a:lstStyle/>
          <a:p>
            <a:fld id="{6C34F187-366A-F54F-9D6B-551349C9E9F5}" type="slidenum">
              <a:rPr lang="en-US" smtClean="0"/>
              <a:t>24</a:t>
            </a:fld>
            <a:endParaRPr lang="en-US" dirty="0"/>
          </a:p>
        </p:txBody>
      </p:sp>
      <p:sp>
        <p:nvSpPr>
          <p:cNvPr id="4" name="Content Placeholder 3">
            <a:extLst>
              <a:ext uri="{FF2B5EF4-FFF2-40B4-BE49-F238E27FC236}">
                <a16:creationId xmlns:a16="http://schemas.microsoft.com/office/drawing/2014/main" id="{77989361-094C-34D5-EB7D-C78EEF8F8977}"/>
              </a:ext>
            </a:extLst>
          </p:cNvPr>
          <p:cNvSpPr>
            <a:spLocks noGrp="1"/>
          </p:cNvSpPr>
          <p:nvPr>
            <p:ph sz="quarter" idx="12"/>
          </p:nvPr>
        </p:nvSpPr>
        <p:spPr>
          <a:xfrm>
            <a:off x="279405" y="847728"/>
            <a:ext cx="5057470" cy="5547096"/>
          </a:xfrm>
        </p:spPr>
        <p:txBody>
          <a:bodyPr>
            <a:normAutofit fontScale="85000" lnSpcReduction="10000"/>
          </a:bodyPr>
          <a:lstStyle/>
          <a:p>
            <a:r>
              <a:rPr lang="en-US" dirty="0">
                <a:effectLst/>
                <a:latin typeface="Helvetica" pitchFamily="2" charset="0"/>
              </a:rPr>
              <a:t>Because ERLs operate at high current, the HOM power produced can be very high </a:t>
            </a:r>
          </a:p>
          <a:p>
            <a:pPr lvl="1"/>
            <a:r>
              <a:rPr lang="en-US" dirty="0">
                <a:effectLst/>
                <a:latin typeface="Helvetica" pitchFamily="2" charset="0"/>
              </a:rPr>
              <a:t>Depositing the heat load in the cold mass is highly inefficient; hence, the power must be extracted and deposited into room temperature loads</a:t>
            </a:r>
          </a:p>
          <a:p>
            <a:r>
              <a:rPr lang="en-US" dirty="0">
                <a:effectLst/>
                <a:latin typeface="Helvetica" pitchFamily="2" charset="0"/>
              </a:rPr>
              <a:t>HOM couplers come in two main types, coaxial and waveguide</a:t>
            </a:r>
          </a:p>
          <a:p>
            <a:r>
              <a:rPr lang="en-US" dirty="0">
                <a:effectLst/>
                <a:latin typeface="Helvetica" pitchFamily="2" charset="0"/>
              </a:rPr>
              <a:t>Coaxial couplers are normally associated with low powers</a:t>
            </a:r>
          </a:p>
          <a:p>
            <a:pPr lvl="1"/>
            <a:r>
              <a:rPr lang="en-US" dirty="0">
                <a:effectLst/>
                <a:latin typeface="Helvetica" pitchFamily="2" charset="0"/>
              </a:rPr>
              <a:t>But, the HOM couplers for the HL-LHC crabs were designed to handle up to 1kW per coupler</a:t>
            </a:r>
          </a:p>
          <a:p>
            <a:pPr lvl="1"/>
            <a:r>
              <a:rPr lang="en-US" dirty="0">
                <a:effectLst/>
                <a:latin typeface="Helvetica" pitchFamily="2" charset="0"/>
              </a:rPr>
              <a:t>Coaxial couplers are small and hence have a lower static heat load</a:t>
            </a:r>
          </a:p>
          <a:p>
            <a:r>
              <a:rPr lang="en-US" dirty="0">
                <a:effectLst/>
                <a:latin typeface="Helvetica" pitchFamily="2" charset="0"/>
              </a:rPr>
              <a:t>Waveguide couplers are typically used for high powers but have a larger static heat load as they comprise a large metal link from room temperature to the cavity</a:t>
            </a:r>
          </a:p>
          <a:p>
            <a:endParaRPr lang="en-US" dirty="0"/>
          </a:p>
        </p:txBody>
      </p:sp>
      <p:pic>
        <p:nvPicPr>
          <p:cNvPr id="6" name="Picture 5">
            <a:extLst>
              <a:ext uri="{FF2B5EF4-FFF2-40B4-BE49-F238E27FC236}">
                <a16:creationId xmlns:a16="http://schemas.microsoft.com/office/drawing/2014/main" id="{B8779DFB-A1F1-DCD7-9C18-4EA87D9E1DE4}"/>
              </a:ext>
            </a:extLst>
          </p:cNvPr>
          <p:cNvPicPr>
            <a:picLocks noChangeAspect="1"/>
          </p:cNvPicPr>
          <p:nvPr/>
        </p:nvPicPr>
        <p:blipFill>
          <a:blip r:embed="rId2"/>
          <a:stretch>
            <a:fillRect/>
          </a:stretch>
        </p:blipFill>
        <p:spPr>
          <a:xfrm>
            <a:off x="5336874" y="798883"/>
            <a:ext cx="6855125" cy="6059117"/>
          </a:xfrm>
          <a:prstGeom prst="rect">
            <a:avLst/>
          </a:prstGeom>
        </p:spPr>
      </p:pic>
    </p:spTree>
    <p:extLst>
      <p:ext uri="{BB962C8B-B14F-4D97-AF65-F5344CB8AC3E}">
        <p14:creationId xmlns:p14="http://schemas.microsoft.com/office/powerpoint/2010/main" val="642867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A5F4-4288-0F41-929E-BBAC1D9654A8}"/>
              </a:ext>
            </a:extLst>
          </p:cNvPr>
          <p:cNvSpPr>
            <a:spLocks noGrp="1"/>
          </p:cNvSpPr>
          <p:nvPr>
            <p:ph type="title"/>
          </p:nvPr>
        </p:nvSpPr>
        <p:spPr/>
        <p:txBody>
          <a:bodyPr/>
          <a:lstStyle/>
          <a:p>
            <a:r>
              <a:rPr lang="en-US" dirty="0"/>
              <a:t>Superconducting Twin-Axis Cavities</a:t>
            </a:r>
          </a:p>
        </p:txBody>
      </p:sp>
      <p:sp>
        <p:nvSpPr>
          <p:cNvPr id="3" name="Slide Number Placeholder 2">
            <a:extLst>
              <a:ext uri="{FF2B5EF4-FFF2-40B4-BE49-F238E27FC236}">
                <a16:creationId xmlns:a16="http://schemas.microsoft.com/office/drawing/2014/main" id="{218ED29A-0E4E-1F0E-C94C-AC5C62814E2D}"/>
              </a:ext>
            </a:extLst>
          </p:cNvPr>
          <p:cNvSpPr>
            <a:spLocks noGrp="1"/>
          </p:cNvSpPr>
          <p:nvPr>
            <p:ph type="sldNum" sz="quarter" idx="11"/>
          </p:nvPr>
        </p:nvSpPr>
        <p:spPr/>
        <p:txBody>
          <a:bodyPr/>
          <a:lstStyle/>
          <a:p>
            <a:fld id="{6C34F187-366A-F54F-9D6B-551349C9E9F5}" type="slidenum">
              <a:rPr lang="en-US" smtClean="0"/>
              <a:t>25</a:t>
            </a:fld>
            <a:endParaRPr lang="en-US" dirty="0"/>
          </a:p>
        </p:txBody>
      </p:sp>
      <p:sp>
        <p:nvSpPr>
          <p:cNvPr id="4" name="Content Placeholder 3">
            <a:extLst>
              <a:ext uri="{FF2B5EF4-FFF2-40B4-BE49-F238E27FC236}">
                <a16:creationId xmlns:a16="http://schemas.microsoft.com/office/drawing/2014/main" id="{41CE81AF-C9FF-D307-36D3-CD37EBCEC027}"/>
              </a:ext>
            </a:extLst>
          </p:cNvPr>
          <p:cNvSpPr>
            <a:spLocks noGrp="1"/>
          </p:cNvSpPr>
          <p:nvPr>
            <p:ph sz="quarter" idx="12"/>
          </p:nvPr>
        </p:nvSpPr>
        <p:spPr/>
        <p:txBody>
          <a:bodyPr>
            <a:normAutofit lnSpcReduction="10000"/>
          </a:bodyPr>
          <a:lstStyle/>
          <a:p>
            <a:r>
              <a:rPr lang="en-US" dirty="0">
                <a:effectLst/>
                <a:latin typeface="Helvetica" pitchFamily="2" charset="0"/>
              </a:rPr>
              <a:t>Twin-axis cavities are required when the accelerating and decelerating beams travel in opposite directions through long linacs</a:t>
            </a:r>
          </a:p>
          <a:p>
            <a:r>
              <a:rPr lang="en-US" dirty="0">
                <a:latin typeface="Helvetica" pitchFamily="2" charset="0"/>
              </a:rPr>
              <a:t>F</a:t>
            </a:r>
            <a:r>
              <a:rPr lang="en-US" dirty="0">
                <a:effectLst/>
                <a:latin typeface="Helvetica" pitchFamily="2" charset="0"/>
              </a:rPr>
              <a:t>our examples of twin-axis cavities have been considered:</a:t>
            </a:r>
          </a:p>
          <a:p>
            <a:r>
              <a:rPr lang="en-US" dirty="0">
                <a:latin typeface="Helvetica" pitchFamily="2" charset="0"/>
              </a:rPr>
              <a:t>Two</a:t>
            </a:r>
            <a:r>
              <a:rPr lang="en-US" dirty="0">
                <a:effectLst/>
                <a:latin typeface="Helvetica" pitchFamily="2" charset="0"/>
              </a:rPr>
              <a:t> purely theoretical calculations</a:t>
            </a:r>
          </a:p>
          <a:p>
            <a:r>
              <a:rPr lang="en-US" dirty="0">
                <a:effectLst/>
                <a:latin typeface="Helvetica" pitchFamily="2" charset="0"/>
              </a:rPr>
              <a:t>A design comprised two three-cell cavities joined by a bridge at the power coupler end</a:t>
            </a:r>
          </a:p>
          <a:p>
            <a:pPr lvl="1"/>
            <a:r>
              <a:rPr lang="en-US" dirty="0">
                <a:effectLst/>
                <a:latin typeface="Helvetica" pitchFamily="2" charset="0"/>
              </a:rPr>
              <a:t>A prototype carved out of a solid block of aluminum was built and the expected performance demonstrated</a:t>
            </a:r>
          </a:p>
          <a:p>
            <a:pPr lvl="1"/>
            <a:r>
              <a:rPr lang="en-US" dirty="0">
                <a:effectLst/>
                <a:latin typeface="Helvetica" pitchFamily="2" charset="0"/>
              </a:rPr>
              <a:t>The advantage of this design is that the accelerating and decelerating cavities do not have to be identical, so the cavities can be designed so the higher order modes do not overlap, extending the threshold for transverse beam break-up by a factor of two </a:t>
            </a:r>
          </a:p>
          <a:p>
            <a:r>
              <a:rPr lang="en-US" dirty="0">
                <a:effectLst/>
                <a:latin typeface="Helvetica" pitchFamily="2" charset="0"/>
              </a:rPr>
              <a:t>A design of a single cavity with separate beam tubes for the beams being accelerated and decelerated </a:t>
            </a:r>
          </a:p>
          <a:p>
            <a:pPr lvl="1"/>
            <a:r>
              <a:rPr lang="en-US" dirty="0">
                <a:effectLst/>
                <a:latin typeface="Helvetica" pitchFamily="2" charset="0"/>
              </a:rPr>
              <a:t>The advantages are smaller transverse dimensions and the power is recovered in each cell		</a:t>
            </a:r>
          </a:p>
          <a:p>
            <a:pPr lvl="1"/>
            <a:r>
              <a:rPr lang="en-US" dirty="0">
                <a:effectLst/>
                <a:latin typeface="Helvetica" pitchFamily="2" charset="0"/>
              </a:rPr>
              <a:t>A single-cell prototype was built from niobium and successfully tested at cryogenic temperatures</a:t>
            </a:r>
          </a:p>
          <a:p>
            <a:pPr lvl="1"/>
            <a:r>
              <a:rPr lang="en-US" dirty="0">
                <a:effectLst/>
                <a:latin typeface="Helvetica" pitchFamily="2" charset="0"/>
              </a:rPr>
              <a:t>However, this was a single cell without the necessary power and HOM couplers, etc.</a:t>
            </a:r>
          </a:p>
          <a:p>
            <a:endParaRPr lang="en-US" dirty="0">
              <a:effectLst/>
              <a:latin typeface="Helvetica" pitchFamily="2" charset="0"/>
            </a:endParaRPr>
          </a:p>
          <a:p>
            <a:endParaRPr lang="en-US" dirty="0">
              <a:effectLst/>
              <a:latin typeface="Helvetica" pitchFamily="2" charset="0"/>
            </a:endParaRPr>
          </a:p>
          <a:p>
            <a:endParaRPr lang="en-US" dirty="0"/>
          </a:p>
        </p:txBody>
      </p:sp>
    </p:spTree>
    <p:extLst>
      <p:ext uri="{BB962C8B-B14F-4D97-AF65-F5344CB8AC3E}">
        <p14:creationId xmlns:p14="http://schemas.microsoft.com/office/powerpoint/2010/main" val="166971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12392-F38E-DE44-ABB8-D176732754A9}"/>
              </a:ext>
            </a:extLst>
          </p:cNvPr>
          <p:cNvSpPr>
            <a:spLocks noGrp="1"/>
          </p:cNvSpPr>
          <p:nvPr>
            <p:ph type="title"/>
          </p:nvPr>
        </p:nvSpPr>
        <p:spPr/>
        <p:txBody>
          <a:bodyPr/>
          <a:lstStyle/>
          <a:p>
            <a:r>
              <a:rPr lang="en-US" dirty="0"/>
              <a:t>Twin Axis Cavity Proposals</a:t>
            </a:r>
          </a:p>
        </p:txBody>
      </p:sp>
      <p:sp>
        <p:nvSpPr>
          <p:cNvPr id="3" name="Slide Number Placeholder 2">
            <a:extLst>
              <a:ext uri="{FF2B5EF4-FFF2-40B4-BE49-F238E27FC236}">
                <a16:creationId xmlns:a16="http://schemas.microsoft.com/office/drawing/2014/main" id="{22364E49-6CB2-A142-94DD-105B5F19D21D}"/>
              </a:ext>
            </a:extLst>
          </p:cNvPr>
          <p:cNvSpPr>
            <a:spLocks noGrp="1"/>
          </p:cNvSpPr>
          <p:nvPr>
            <p:ph type="sldNum" sz="quarter" idx="11"/>
          </p:nvPr>
        </p:nvSpPr>
        <p:spPr/>
        <p:txBody>
          <a:bodyPr/>
          <a:lstStyle/>
          <a:p>
            <a:fld id="{AB6DB490-BFBF-254D-A4B8-3EF9019ACE53}" type="slidenum">
              <a:rPr lang="en-US" smtClean="0"/>
              <a:t>26</a:t>
            </a:fld>
            <a:endParaRPr lang="en-US" dirty="0"/>
          </a:p>
        </p:txBody>
      </p:sp>
      <p:pic>
        <p:nvPicPr>
          <p:cNvPr id="6" name="Content Placeholder 5">
            <a:extLst>
              <a:ext uri="{FF2B5EF4-FFF2-40B4-BE49-F238E27FC236}">
                <a16:creationId xmlns:a16="http://schemas.microsoft.com/office/drawing/2014/main" id="{A715E129-BE47-D647-9979-18E5D1BBF1E3}"/>
              </a:ext>
            </a:extLst>
          </p:cNvPr>
          <p:cNvPicPr>
            <a:picLocks noGrp="1" noChangeAspect="1"/>
          </p:cNvPicPr>
          <p:nvPr>
            <p:ph sz="quarter" idx="12"/>
          </p:nvPr>
        </p:nvPicPr>
        <p:blipFill rotWithShape="1">
          <a:blip r:embed="rId2" cstate="hqprint">
            <a:extLst>
              <a:ext uri="{28A0092B-C50C-407E-A947-70E740481C1C}">
                <a14:useLocalDpi xmlns:a14="http://schemas.microsoft.com/office/drawing/2010/main"/>
              </a:ext>
            </a:extLst>
          </a:blip>
          <a:srcRect/>
          <a:stretch/>
        </p:blipFill>
        <p:spPr>
          <a:xfrm>
            <a:off x="279406" y="815384"/>
            <a:ext cx="7944444" cy="5197605"/>
          </a:xfrm>
        </p:spPr>
      </p:pic>
      <p:sp>
        <p:nvSpPr>
          <p:cNvPr id="7" name="Rectangle 6">
            <a:extLst>
              <a:ext uri="{FF2B5EF4-FFF2-40B4-BE49-F238E27FC236}">
                <a16:creationId xmlns:a16="http://schemas.microsoft.com/office/drawing/2014/main" id="{BA9DF2C8-DC0B-A348-AD58-68A959AFEA56}"/>
              </a:ext>
            </a:extLst>
          </p:cNvPr>
          <p:cNvSpPr/>
          <p:nvPr/>
        </p:nvSpPr>
        <p:spPr>
          <a:xfrm>
            <a:off x="636309" y="5221940"/>
            <a:ext cx="1298448" cy="926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7CDF2B1-1616-6AC3-B0FB-9F5C98AA281A}"/>
              </a:ext>
            </a:extLst>
          </p:cNvPr>
          <p:cNvPicPr>
            <a:picLocks noChangeAspect="1"/>
          </p:cNvPicPr>
          <p:nvPr/>
        </p:nvPicPr>
        <p:blipFill>
          <a:blip r:embed="rId3"/>
          <a:stretch>
            <a:fillRect/>
          </a:stretch>
        </p:blipFill>
        <p:spPr>
          <a:xfrm>
            <a:off x="8379583" y="4055129"/>
            <a:ext cx="3708275" cy="925188"/>
          </a:xfrm>
          <a:prstGeom prst="rect">
            <a:avLst/>
          </a:prstGeom>
        </p:spPr>
      </p:pic>
      <p:pic>
        <p:nvPicPr>
          <p:cNvPr id="9" name="Picture 8">
            <a:extLst>
              <a:ext uri="{FF2B5EF4-FFF2-40B4-BE49-F238E27FC236}">
                <a16:creationId xmlns:a16="http://schemas.microsoft.com/office/drawing/2014/main" id="{C60D646D-682D-4FAF-D956-70D28883277B}"/>
              </a:ext>
            </a:extLst>
          </p:cNvPr>
          <p:cNvPicPr>
            <a:picLocks noChangeAspect="1"/>
          </p:cNvPicPr>
          <p:nvPr/>
        </p:nvPicPr>
        <p:blipFill>
          <a:blip r:embed="rId4"/>
          <a:stretch>
            <a:fillRect/>
          </a:stretch>
        </p:blipFill>
        <p:spPr>
          <a:xfrm>
            <a:off x="8406147" y="944505"/>
            <a:ext cx="3543407" cy="3110624"/>
          </a:xfrm>
          <a:prstGeom prst="rect">
            <a:avLst/>
          </a:prstGeom>
        </p:spPr>
      </p:pic>
      <p:sp>
        <p:nvSpPr>
          <p:cNvPr id="21" name="Rectangle 20">
            <a:extLst>
              <a:ext uri="{FF2B5EF4-FFF2-40B4-BE49-F238E27FC236}">
                <a16:creationId xmlns:a16="http://schemas.microsoft.com/office/drawing/2014/main" id="{7B489583-337A-A5FE-7734-390D0E3C2124}"/>
              </a:ext>
            </a:extLst>
          </p:cNvPr>
          <p:cNvSpPr/>
          <p:nvPr/>
        </p:nvSpPr>
        <p:spPr>
          <a:xfrm>
            <a:off x="3968151" y="4566249"/>
            <a:ext cx="4411432" cy="139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7C80F356-95FE-B0FA-71BF-4F9C0FD7E37D}"/>
              </a:ext>
            </a:extLst>
          </p:cNvPr>
          <p:cNvPicPr>
            <a:picLocks noChangeAspect="1"/>
          </p:cNvPicPr>
          <p:nvPr/>
        </p:nvPicPr>
        <p:blipFill>
          <a:blip r:embed="rId5"/>
          <a:stretch>
            <a:fillRect/>
          </a:stretch>
        </p:blipFill>
        <p:spPr>
          <a:xfrm>
            <a:off x="4194118" y="4497109"/>
            <a:ext cx="4098986" cy="1651423"/>
          </a:xfrm>
          <a:prstGeom prst="rect">
            <a:avLst/>
          </a:prstGeom>
        </p:spPr>
      </p:pic>
    </p:spTree>
    <p:extLst>
      <p:ext uri="{BB962C8B-B14F-4D97-AF65-F5344CB8AC3E}">
        <p14:creationId xmlns:p14="http://schemas.microsoft.com/office/powerpoint/2010/main" val="1986950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2E29-3045-9958-6324-EE7331EF1DC3}"/>
              </a:ext>
            </a:extLst>
          </p:cNvPr>
          <p:cNvSpPr>
            <a:spLocks noGrp="1"/>
          </p:cNvSpPr>
          <p:nvPr>
            <p:ph type="title"/>
          </p:nvPr>
        </p:nvSpPr>
        <p:spPr/>
        <p:txBody>
          <a:bodyPr/>
          <a:lstStyle/>
          <a:p>
            <a:r>
              <a:rPr lang="en-US" dirty="0"/>
              <a:t>Diagnostics</a:t>
            </a:r>
          </a:p>
        </p:txBody>
      </p:sp>
      <p:sp>
        <p:nvSpPr>
          <p:cNvPr id="3" name="Slide Number Placeholder 2">
            <a:extLst>
              <a:ext uri="{FF2B5EF4-FFF2-40B4-BE49-F238E27FC236}">
                <a16:creationId xmlns:a16="http://schemas.microsoft.com/office/drawing/2014/main" id="{5EE2E476-A6BE-7699-4BB6-50915FD62011}"/>
              </a:ext>
            </a:extLst>
          </p:cNvPr>
          <p:cNvSpPr>
            <a:spLocks noGrp="1"/>
          </p:cNvSpPr>
          <p:nvPr>
            <p:ph type="sldNum" sz="quarter" idx="11"/>
          </p:nvPr>
        </p:nvSpPr>
        <p:spPr/>
        <p:txBody>
          <a:bodyPr/>
          <a:lstStyle/>
          <a:p>
            <a:fld id="{6C34F187-366A-F54F-9D6B-551349C9E9F5}" type="slidenum">
              <a:rPr lang="en-US" smtClean="0"/>
              <a:t>27</a:t>
            </a:fld>
            <a:endParaRPr lang="en-US" dirty="0"/>
          </a:p>
        </p:txBody>
      </p:sp>
      <p:sp>
        <p:nvSpPr>
          <p:cNvPr id="4" name="Content Placeholder 3">
            <a:extLst>
              <a:ext uri="{FF2B5EF4-FFF2-40B4-BE49-F238E27FC236}">
                <a16:creationId xmlns:a16="http://schemas.microsoft.com/office/drawing/2014/main" id="{813F401E-6583-11D1-393E-DB02F4B7FDDD}"/>
              </a:ext>
            </a:extLst>
          </p:cNvPr>
          <p:cNvSpPr>
            <a:spLocks noGrp="1"/>
          </p:cNvSpPr>
          <p:nvPr>
            <p:ph sz="quarter" idx="12"/>
          </p:nvPr>
        </p:nvSpPr>
        <p:spPr/>
        <p:txBody>
          <a:bodyPr/>
          <a:lstStyle/>
          <a:p>
            <a:r>
              <a:rPr lang="en-US" dirty="0">
                <a:effectLst/>
                <a:latin typeface="Helvetica" pitchFamily="2" charset="0"/>
              </a:rPr>
              <a:t>ERLs have specific diagnostics needs because of the large beam power, the small emittance, and the low beam loading in the main linac cavities</a:t>
            </a:r>
          </a:p>
          <a:p>
            <a:r>
              <a:rPr lang="en-US" dirty="0">
                <a:effectLst/>
                <a:latin typeface="Helvetica" pitchFamily="2" charset="0"/>
              </a:rPr>
              <a:t>The large beam power can lead to continuous beam losses that can easily damage vacuum components, magnets, and electronics</a:t>
            </a:r>
          </a:p>
          <a:p>
            <a:pPr lvl="1"/>
            <a:r>
              <a:rPr lang="en-US" dirty="0">
                <a:latin typeface="Helvetica" pitchFamily="2" charset="0"/>
              </a:rPr>
              <a:t>I</a:t>
            </a:r>
            <a:r>
              <a:rPr lang="en-US" dirty="0">
                <a:effectLst/>
                <a:latin typeface="Helvetica" pitchFamily="2" charset="0"/>
              </a:rPr>
              <a:t>t can also create dark current in accelerating cavities</a:t>
            </a:r>
          </a:p>
          <a:p>
            <a:r>
              <a:rPr lang="en-US" dirty="0">
                <a:effectLst/>
                <a:latin typeface="Helvetica" pitchFamily="2" charset="0"/>
              </a:rPr>
              <a:t>Halo diagnostics and radiation detection in critical regions is </a:t>
            </a:r>
            <a:r>
              <a:rPr lang="en-US" u="sng" dirty="0">
                <a:effectLst/>
                <a:latin typeface="Helvetica" pitchFamily="2" charset="0"/>
              </a:rPr>
              <a:t>essential</a:t>
            </a:r>
          </a:p>
          <a:p>
            <a:r>
              <a:rPr lang="en-US" dirty="0">
                <a:latin typeface="Helvetica" pitchFamily="2" charset="0"/>
              </a:rPr>
              <a:t>E</a:t>
            </a:r>
            <a:r>
              <a:rPr lang="en-US" dirty="0">
                <a:effectLst/>
                <a:latin typeface="Helvetica" pitchFamily="2" charset="0"/>
              </a:rPr>
              <a:t>xisting ERLs have developed solutions, e.g.</a:t>
            </a:r>
          </a:p>
          <a:p>
            <a:pPr lvl="1"/>
            <a:r>
              <a:rPr lang="en-US" dirty="0">
                <a:latin typeface="Helvetica" pitchFamily="2" charset="0"/>
              </a:rPr>
              <a:t>H</a:t>
            </a:r>
            <a:r>
              <a:rPr lang="en-US" dirty="0">
                <a:effectLst/>
                <a:latin typeface="Helvetica" pitchFamily="2" charset="0"/>
              </a:rPr>
              <a:t>igh-dynamic-range halo monitors at the JLab FEL </a:t>
            </a:r>
            <a:endParaRPr lang="en-US" dirty="0">
              <a:latin typeface="Helvetica" pitchFamily="2" charset="0"/>
            </a:endParaRPr>
          </a:p>
          <a:p>
            <a:pPr lvl="1"/>
            <a:r>
              <a:rPr lang="en-US" dirty="0">
                <a:effectLst/>
                <a:latin typeface="Helvetica" pitchFamily="2" charset="0"/>
              </a:rPr>
              <a:t>Continuous radiation monitors along both sides of the beam pipe in CBETA</a:t>
            </a:r>
          </a:p>
          <a:p>
            <a:r>
              <a:rPr lang="en-US" dirty="0">
                <a:latin typeface="Helvetica" pitchFamily="2" charset="0"/>
              </a:rPr>
              <a:t>S</a:t>
            </a:r>
            <a:r>
              <a:rPr lang="en-US" dirty="0">
                <a:effectLst/>
                <a:latin typeface="Helvetica" pitchFamily="2" charset="0"/>
              </a:rPr>
              <a:t>olutions for larger beam powers still have to be developed</a:t>
            </a:r>
          </a:p>
        </p:txBody>
      </p:sp>
    </p:spTree>
    <p:extLst>
      <p:ext uri="{BB962C8B-B14F-4D97-AF65-F5344CB8AC3E}">
        <p14:creationId xmlns:p14="http://schemas.microsoft.com/office/powerpoint/2010/main" val="329267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34DB-AE52-DF12-B89E-E17DDB89D31E}"/>
              </a:ext>
            </a:extLst>
          </p:cNvPr>
          <p:cNvSpPr>
            <a:spLocks noGrp="1"/>
          </p:cNvSpPr>
          <p:nvPr>
            <p:ph type="title"/>
          </p:nvPr>
        </p:nvSpPr>
        <p:spPr/>
        <p:txBody>
          <a:bodyPr/>
          <a:lstStyle/>
          <a:p>
            <a:r>
              <a:rPr lang="en-US" dirty="0"/>
              <a:t>Funding Profile for Twin Cavities and Diagnostics</a:t>
            </a:r>
          </a:p>
        </p:txBody>
      </p:sp>
      <p:sp>
        <p:nvSpPr>
          <p:cNvPr id="3" name="Slide Number Placeholder 2">
            <a:extLst>
              <a:ext uri="{FF2B5EF4-FFF2-40B4-BE49-F238E27FC236}">
                <a16:creationId xmlns:a16="http://schemas.microsoft.com/office/drawing/2014/main" id="{F0FC65F2-EF11-7D8B-EA81-4224AFB5FC9A}"/>
              </a:ext>
            </a:extLst>
          </p:cNvPr>
          <p:cNvSpPr>
            <a:spLocks noGrp="1"/>
          </p:cNvSpPr>
          <p:nvPr>
            <p:ph type="sldNum" sz="quarter" idx="11"/>
          </p:nvPr>
        </p:nvSpPr>
        <p:spPr/>
        <p:txBody>
          <a:bodyPr/>
          <a:lstStyle/>
          <a:p>
            <a:fld id="{6C34F187-366A-F54F-9D6B-551349C9E9F5}" type="slidenum">
              <a:rPr lang="en-US" smtClean="0"/>
              <a:t>28</a:t>
            </a:fld>
            <a:endParaRPr lang="en-US" dirty="0"/>
          </a:p>
        </p:txBody>
      </p:sp>
      <p:pic>
        <p:nvPicPr>
          <p:cNvPr id="8" name="Content Placeholder 7">
            <a:extLst>
              <a:ext uri="{FF2B5EF4-FFF2-40B4-BE49-F238E27FC236}">
                <a16:creationId xmlns:a16="http://schemas.microsoft.com/office/drawing/2014/main" id="{964C0A62-3BC7-AAB1-1B9A-C05CD43D9469}"/>
              </a:ext>
            </a:extLst>
          </p:cNvPr>
          <p:cNvPicPr>
            <a:picLocks noGrp="1" noChangeAspect="1"/>
          </p:cNvPicPr>
          <p:nvPr>
            <p:ph sz="quarter" idx="12"/>
          </p:nvPr>
        </p:nvPicPr>
        <p:blipFill rotWithShape="1">
          <a:blip r:embed="rId2"/>
          <a:srcRect t="3172"/>
          <a:stretch/>
        </p:blipFill>
        <p:spPr>
          <a:xfrm>
            <a:off x="1720684" y="837453"/>
            <a:ext cx="8619511" cy="5574849"/>
          </a:xfrm>
        </p:spPr>
      </p:pic>
    </p:spTree>
    <p:extLst>
      <p:ext uri="{BB962C8B-B14F-4D97-AF65-F5344CB8AC3E}">
        <p14:creationId xmlns:p14="http://schemas.microsoft.com/office/powerpoint/2010/main" val="973609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FD96-B2E5-51F4-578D-B7DCD2FC062A}"/>
              </a:ext>
            </a:extLst>
          </p:cNvPr>
          <p:cNvSpPr>
            <a:spLocks noGrp="1"/>
          </p:cNvSpPr>
          <p:nvPr>
            <p:ph type="title"/>
          </p:nvPr>
        </p:nvSpPr>
        <p:spPr/>
        <p:txBody>
          <a:bodyPr/>
          <a:lstStyle/>
          <a:p>
            <a:r>
              <a:rPr lang="en-US" dirty="0"/>
              <a:t>bERLinPro Funding Profile</a:t>
            </a:r>
          </a:p>
        </p:txBody>
      </p:sp>
      <p:sp>
        <p:nvSpPr>
          <p:cNvPr id="3" name="Slide Number Placeholder 2">
            <a:extLst>
              <a:ext uri="{FF2B5EF4-FFF2-40B4-BE49-F238E27FC236}">
                <a16:creationId xmlns:a16="http://schemas.microsoft.com/office/drawing/2014/main" id="{B4EB443A-4BE3-359F-0700-1FF48DDBFB57}"/>
              </a:ext>
            </a:extLst>
          </p:cNvPr>
          <p:cNvSpPr>
            <a:spLocks noGrp="1"/>
          </p:cNvSpPr>
          <p:nvPr>
            <p:ph type="sldNum" sz="quarter" idx="11"/>
          </p:nvPr>
        </p:nvSpPr>
        <p:spPr/>
        <p:txBody>
          <a:bodyPr/>
          <a:lstStyle/>
          <a:p>
            <a:fld id="{6C34F187-366A-F54F-9D6B-551349C9E9F5}" type="slidenum">
              <a:rPr lang="en-US" smtClean="0"/>
              <a:t>29</a:t>
            </a:fld>
            <a:endParaRPr lang="en-US" dirty="0"/>
          </a:p>
        </p:txBody>
      </p:sp>
      <p:sp>
        <p:nvSpPr>
          <p:cNvPr id="4" name="Content Placeholder 3">
            <a:extLst>
              <a:ext uri="{FF2B5EF4-FFF2-40B4-BE49-F238E27FC236}">
                <a16:creationId xmlns:a16="http://schemas.microsoft.com/office/drawing/2014/main" id="{DC10CBF3-9003-16A8-863E-553D0FAE0B4F}"/>
              </a:ext>
            </a:extLst>
          </p:cNvPr>
          <p:cNvSpPr>
            <a:spLocks noGrp="1"/>
          </p:cNvSpPr>
          <p:nvPr>
            <p:ph sz="quarter" idx="12"/>
          </p:nvPr>
        </p:nvSpPr>
        <p:spPr>
          <a:xfrm>
            <a:off x="279405" y="847728"/>
            <a:ext cx="5051721" cy="5547096"/>
          </a:xfrm>
        </p:spPr>
        <p:txBody>
          <a:bodyPr/>
          <a:lstStyle/>
          <a:p>
            <a:r>
              <a:rPr lang="en-US" dirty="0"/>
              <a:t>bERLinPro has two separate projects:</a:t>
            </a:r>
          </a:p>
          <a:p>
            <a:r>
              <a:rPr lang="en-US" dirty="0"/>
              <a:t>Develop a 100 mA SRF Gun</a:t>
            </a:r>
          </a:p>
          <a:p>
            <a:r>
              <a:rPr lang="en-US" dirty="0"/>
              <a:t>Test recirculation at 100 mA</a:t>
            </a:r>
          </a:p>
          <a:p>
            <a:endParaRPr lang="en-US" dirty="0"/>
          </a:p>
          <a:p>
            <a:r>
              <a:rPr lang="en-US" dirty="0"/>
              <a:t>PERLE and LHeC propose 3-pass 20 mA = 120 mA in the linacs</a:t>
            </a:r>
          </a:p>
          <a:p>
            <a:r>
              <a:rPr lang="en-US" dirty="0"/>
              <a:t>bERLinPro test recirculation will demonstrate that HOM damping is adequate</a:t>
            </a:r>
          </a:p>
          <a:p>
            <a:r>
              <a:rPr lang="en-US" dirty="0"/>
              <a:t>It will also test Fast Reactive Tuners (FRTs)</a:t>
            </a:r>
          </a:p>
        </p:txBody>
      </p:sp>
      <p:pic>
        <p:nvPicPr>
          <p:cNvPr id="6" name="Picture 5">
            <a:extLst>
              <a:ext uri="{FF2B5EF4-FFF2-40B4-BE49-F238E27FC236}">
                <a16:creationId xmlns:a16="http://schemas.microsoft.com/office/drawing/2014/main" id="{09B59DB3-162C-06C4-18CC-F943D99EEAE3}"/>
              </a:ext>
            </a:extLst>
          </p:cNvPr>
          <p:cNvPicPr>
            <a:picLocks noChangeAspect="1"/>
          </p:cNvPicPr>
          <p:nvPr/>
        </p:nvPicPr>
        <p:blipFill rotWithShape="1">
          <a:blip r:embed="rId2"/>
          <a:srcRect t="2185"/>
          <a:stretch/>
        </p:blipFill>
        <p:spPr>
          <a:xfrm>
            <a:off x="5331126" y="808576"/>
            <a:ext cx="6860874" cy="6049424"/>
          </a:xfrm>
          <a:prstGeom prst="rect">
            <a:avLst/>
          </a:prstGeom>
        </p:spPr>
      </p:pic>
    </p:spTree>
    <p:extLst>
      <p:ext uri="{BB962C8B-B14F-4D97-AF65-F5344CB8AC3E}">
        <p14:creationId xmlns:p14="http://schemas.microsoft.com/office/powerpoint/2010/main" val="68613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EAB6-C16D-B94D-AC57-EBFE2E7622F8}"/>
              </a:ext>
            </a:extLst>
          </p:cNvPr>
          <p:cNvSpPr>
            <a:spLocks noGrp="1"/>
          </p:cNvSpPr>
          <p:nvPr>
            <p:ph type="title"/>
          </p:nvPr>
        </p:nvSpPr>
        <p:spPr/>
        <p:txBody>
          <a:bodyPr/>
          <a:lstStyle/>
          <a:p>
            <a:r>
              <a:rPr lang="en-US" dirty="0"/>
              <a:t>ERL Panel Members</a:t>
            </a:r>
          </a:p>
        </p:txBody>
      </p:sp>
      <p:sp>
        <p:nvSpPr>
          <p:cNvPr id="3" name="Content Placeholder 2">
            <a:extLst>
              <a:ext uri="{FF2B5EF4-FFF2-40B4-BE49-F238E27FC236}">
                <a16:creationId xmlns:a16="http://schemas.microsoft.com/office/drawing/2014/main" id="{65B54374-E8DA-3B48-AF6D-806808F7BB1B}"/>
              </a:ext>
            </a:extLst>
          </p:cNvPr>
          <p:cNvSpPr>
            <a:spLocks noGrp="1"/>
          </p:cNvSpPr>
          <p:nvPr>
            <p:ph sz="quarter" idx="12"/>
          </p:nvPr>
        </p:nvSpPr>
        <p:spPr>
          <a:xfrm>
            <a:off x="279405" y="2213395"/>
            <a:ext cx="11645900" cy="3856121"/>
          </a:xfrm>
        </p:spPr>
        <p:txBody>
          <a:bodyPr numCol="2">
            <a:normAutofit/>
          </a:bodyPr>
          <a:lstStyle/>
          <a:p>
            <a:pPr marL="0" indent="0">
              <a:buNone/>
            </a:pPr>
            <a:r>
              <a:rPr lang="en-US" sz="2000" dirty="0">
                <a:solidFill>
                  <a:srgbClr val="0432FF"/>
                </a:solidFill>
              </a:rPr>
              <a:t>Deepa Angal-Kalinin (STFC) </a:t>
            </a:r>
          </a:p>
          <a:p>
            <a:pPr marL="0" indent="0">
              <a:buNone/>
            </a:pPr>
            <a:r>
              <a:rPr lang="en-US" sz="2000" dirty="0">
                <a:solidFill>
                  <a:srgbClr val="0432FF"/>
                </a:solidFill>
              </a:rPr>
              <a:t>Kurt Aulenbacher (Uni Mainz) </a:t>
            </a:r>
          </a:p>
          <a:p>
            <a:pPr marL="0" indent="0">
              <a:buNone/>
            </a:pPr>
            <a:r>
              <a:rPr lang="en-US" sz="2000" dirty="0">
                <a:solidFill>
                  <a:srgbClr val="0432FF"/>
                </a:solidFill>
              </a:rPr>
              <a:t>Alex Bogacz (Jefferson Lab)</a:t>
            </a:r>
          </a:p>
          <a:p>
            <a:pPr marL="0" indent="0">
              <a:buNone/>
            </a:pPr>
            <a:r>
              <a:rPr lang="en-US" sz="2000" dirty="0">
                <a:solidFill>
                  <a:srgbClr val="0432FF"/>
                </a:solidFill>
              </a:rPr>
              <a:t>Georg Hoffstaetter (Cornell)</a:t>
            </a:r>
          </a:p>
          <a:p>
            <a:pPr marL="0" indent="0">
              <a:buNone/>
            </a:pPr>
            <a:r>
              <a:rPr lang="en-US" sz="2000" dirty="0">
                <a:solidFill>
                  <a:srgbClr val="0432FF"/>
                </a:solidFill>
              </a:rPr>
              <a:t>Andrew Hutton (Jefferson Lab) – Co-Chair</a:t>
            </a:r>
          </a:p>
          <a:p>
            <a:pPr marL="0" indent="0">
              <a:buNone/>
            </a:pPr>
            <a:r>
              <a:rPr lang="en-US" sz="2000" dirty="0">
                <a:solidFill>
                  <a:srgbClr val="0432FF"/>
                </a:solidFill>
              </a:rPr>
              <a:t>Erk Jensen (CERN)</a:t>
            </a:r>
          </a:p>
          <a:p>
            <a:pPr marL="0" indent="0">
              <a:buNone/>
            </a:pPr>
            <a:r>
              <a:rPr lang="en-US" sz="2000" dirty="0">
                <a:solidFill>
                  <a:srgbClr val="0432FF"/>
                </a:solidFill>
              </a:rPr>
              <a:t>Walid Kaabi (IJCLab)</a:t>
            </a:r>
          </a:p>
          <a:p>
            <a:pPr marL="0" indent="0">
              <a:buNone/>
            </a:pPr>
            <a:r>
              <a:rPr lang="en-US" sz="2000" dirty="0">
                <a:solidFill>
                  <a:srgbClr val="0432FF"/>
                </a:solidFill>
              </a:rPr>
              <a:t>Dmitry Kayran (BNL)</a:t>
            </a:r>
          </a:p>
          <a:p>
            <a:pPr marL="0" indent="0">
              <a:buNone/>
            </a:pPr>
            <a:r>
              <a:rPr lang="en-US" sz="2000" dirty="0">
                <a:solidFill>
                  <a:srgbClr val="0432FF"/>
                </a:solidFill>
                <a:highlight>
                  <a:srgbClr val="FFFF00"/>
                </a:highlight>
              </a:rPr>
              <a:t>Max Klein (Liverpool) – Chair</a:t>
            </a:r>
          </a:p>
          <a:p>
            <a:pPr marL="0" indent="0">
              <a:buNone/>
            </a:pPr>
            <a:r>
              <a:rPr lang="en-US" sz="2000" dirty="0">
                <a:solidFill>
                  <a:srgbClr val="0432FF"/>
                </a:solidFill>
              </a:rPr>
              <a:t>Jens Knobloch (Helmholtz-Zentrum Berlin)</a:t>
            </a:r>
          </a:p>
          <a:p>
            <a:pPr marL="0" indent="0">
              <a:buNone/>
            </a:pPr>
            <a:r>
              <a:rPr lang="en-US" sz="2000" dirty="0">
                <a:solidFill>
                  <a:srgbClr val="0432FF"/>
                </a:solidFill>
              </a:rPr>
              <a:t>Bettina Kuske (Helmholtz-Zentrum Berlin) </a:t>
            </a:r>
          </a:p>
          <a:p>
            <a:pPr marL="0" indent="0">
              <a:buNone/>
            </a:pPr>
            <a:r>
              <a:rPr lang="en-US" sz="2000" dirty="0">
                <a:solidFill>
                  <a:srgbClr val="0432FF"/>
                </a:solidFill>
              </a:rPr>
              <a:t>Frank Marhauser (Jefferson Lab)</a:t>
            </a:r>
          </a:p>
          <a:p>
            <a:pPr marL="0" indent="0">
              <a:buNone/>
            </a:pPr>
            <a:r>
              <a:rPr lang="en-US" sz="2000" dirty="0">
                <a:solidFill>
                  <a:srgbClr val="0432FF"/>
                </a:solidFill>
              </a:rPr>
              <a:t>Norbert Pietralla (Darmstadt)</a:t>
            </a:r>
          </a:p>
          <a:p>
            <a:pPr marL="0" indent="0">
              <a:buNone/>
            </a:pPr>
            <a:r>
              <a:rPr lang="en-US" sz="2000" dirty="0">
                <a:solidFill>
                  <a:srgbClr val="0432FF"/>
                </a:solidFill>
              </a:rPr>
              <a:t>Olga Tanaka (KEK)</a:t>
            </a:r>
          </a:p>
          <a:p>
            <a:pPr marL="0" indent="0">
              <a:buNone/>
            </a:pPr>
            <a:r>
              <a:rPr lang="en-US" sz="2000" dirty="0">
                <a:solidFill>
                  <a:srgbClr val="0432FF"/>
                </a:solidFill>
              </a:rPr>
              <a:t>Cristina Vaccarezza (lNFN, Frascati)</a:t>
            </a:r>
          </a:p>
          <a:p>
            <a:pPr marL="0" indent="0">
              <a:buNone/>
            </a:pPr>
            <a:r>
              <a:rPr lang="en-US" sz="2000" dirty="0">
                <a:solidFill>
                  <a:srgbClr val="0432FF"/>
                </a:solidFill>
              </a:rPr>
              <a:t>Nikolay Vinokurov (BINP)</a:t>
            </a:r>
          </a:p>
          <a:p>
            <a:pPr marL="0" indent="0">
              <a:buNone/>
            </a:pPr>
            <a:r>
              <a:rPr lang="en-US" sz="2000" dirty="0">
                <a:solidFill>
                  <a:srgbClr val="0432FF"/>
                </a:solidFill>
              </a:rPr>
              <a:t>Peter Williams (STFC)</a:t>
            </a:r>
          </a:p>
          <a:p>
            <a:pPr marL="0" indent="0">
              <a:buNone/>
            </a:pPr>
            <a:r>
              <a:rPr lang="en-US" sz="2000" dirty="0">
                <a:solidFill>
                  <a:srgbClr val="0432FF"/>
                </a:solidFill>
              </a:rPr>
              <a:t>Frank Zimmermann (CERN)</a:t>
            </a:r>
          </a:p>
        </p:txBody>
      </p:sp>
      <p:sp>
        <p:nvSpPr>
          <p:cNvPr id="4" name="Content Placeholder 2">
            <a:extLst>
              <a:ext uri="{FF2B5EF4-FFF2-40B4-BE49-F238E27FC236}">
                <a16:creationId xmlns:a16="http://schemas.microsoft.com/office/drawing/2014/main" id="{ADD40F10-B57A-404C-A553-18305AA829FA}"/>
              </a:ext>
            </a:extLst>
          </p:cNvPr>
          <p:cNvSpPr txBox="1">
            <a:spLocks/>
          </p:cNvSpPr>
          <p:nvPr/>
        </p:nvSpPr>
        <p:spPr>
          <a:xfrm>
            <a:off x="279405" y="847728"/>
            <a:ext cx="11645900" cy="1327707"/>
          </a:xfrm>
          <a:prstGeom prst="rect">
            <a:avLst/>
          </a:prstGeom>
        </p:spPr>
        <p:txBody>
          <a:bodyPr vert="horz" lIns="91440" tIns="45720" rIns="91440" bIns="45720" rtlCol="0">
            <a:norm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A team of experts was assembled in January 2021 to develop a Roadmap for ERLs</a:t>
            </a:r>
          </a:p>
          <a:p>
            <a:r>
              <a:rPr lang="en-US" dirty="0"/>
              <a:t>The Panel had members from every laboratory that has, or has had, an ERL bringing a wealth of experience to the Panel</a:t>
            </a:r>
          </a:p>
          <a:p>
            <a:pPr lvl="3"/>
            <a:endParaRPr lang="en-US" dirty="0"/>
          </a:p>
        </p:txBody>
      </p:sp>
      <p:sp>
        <p:nvSpPr>
          <p:cNvPr id="5" name="Slide Number Placeholder 4">
            <a:extLst>
              <a:ext uri="{FF2B5EF4-FFF2-40B4-BE49-F238E27FC236}">
                <a16:creationId xmlns:a16="http://schemas.microsoft.com/office/drawing/2014/main" id="{726ED1FD-A23D-7442-B909-94420F676DF5}"/>
              </a:ext>
            </a:extLst>
          </p:cNvPr>
          <p:cNvSpPr>
            <a:spLocks noGrp="1"/>
          </p:cNvSpPr>
          <p:nvPr>
            <p:ph type="sldNum" sz="quarter" idx="11"/>
          </p:nvPr>
        </p:nvSpPr>
        <p:spPr/>
        <p:txBody>
          <a:bodyPr/>
          <a:lstStyle/>
          <a:p>
            <a:fld id="{7B34C809-1086-3142-A28D-0F147288B74D}" type="slidenum">
              <a:rPr lang="en-US" smtClean="0"/>
              <a:pPr/>
              <a:t>3</a:t>
            </a:fld>
            <a:endParaRPr lang="en-US" dirty="0"/>
          </a:p>
        </p:txBody>
      </p:sp>
    </p:spTree>
    <p:extLst>
      <p:ext uri="{BB962C8B-B14F-4D97-AF65-F5344CB8AC3E}">
        <p14:creationId xmlns:p14="http://schemas.microsoft.com/office/powerpoint/2010/main" val="2332682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FF6B-5F5A-7F5B-C3A8-A1C794EB478D}"/>
              </a:ext>
            </a:extLst>
          </p:cNvPr>
          <p:cNvSpPr>
            <a:spLocks noGrp="1"/>
          </p:cNvSpPr>
          <p:nvPr>
            <p:ph type="title"/>
          </p:nvPr>
        </p:nvSpPr>
        <p:spPr/>
        <p:txBody>
          <a:bodyPr/>
          <a:lstStyle/>
          <a:p>
            <a:r>
              <a:rPr lang="en-US" dirty="0"/>
              <a:t>PERLE Injector Funding Profile</a:t>
            </a:r>
          </a:p>
        </p:txBody>
      </p:sp>
      <p:sp>
        <p:nvSpPr>
          <p:cNvPr id="3" name="Slide Number Placeholder 2">
            <a:extLst>
              <a:ext uri="{FF2B5EF4-FFF2-40B4-BE49-F238E27FC236}">
                <a16:creationId xmlns:a16="http://schemas.microsoft.com/office/drawing/2014/main" id="{E43632F3-620A-F6F3-1C02-79FA06EA9089}"/>
              </a:ext>
            </a:extLst>
          </p:cNvPr>
          <p:cNvSpPr>
            <a:spLocks noGrp="1"/>
          </p:cNvSpPr>
          <p:nvPr>
            <p:ph type="sldNum" sz="quarter" idx="11"/>
          </p:nvPr>
        </p:nvSpPr>
        <p:spPr/>
        <p:txBody>
          <a:bodyPr/>
          <a:lstStyle/>
          <a:p>
            <a:fld id="{6C34F187-366A-F54F-9D6B-551349C9E9F5}" type="slidenum">
              <a:rPr lang="en-US" smtClean="0"/>
              <a:t>30</a:t>
            </a:fld>
            <a:endParaRPr lang="en-US" dirty="0"/>
          </a:p>
        </p:txBody>
      </p:sp>
      <p:pic>
        <p:nvPicPr>
          <p:cNvPr id="12" name="Picture 11">
            <a:extLst>
              <a:ext uri="{FF2B5EF4-FFF2-40B4-BE49-F238E27FC236}">
                <a16:creationId xmlns:a16="http://schemas.microsoft.com/office/drawing/2014/main" id="{6AF240E1-3792-37BF-3410-795B062D3B27}"/>
              </a:ext>
            </a:extLst>
          </p:cNvPr>
          <p:cNvPicPr>
            <a:picLocks noChangeAspect="1"/>
          </p:cNvPicPr>
          <p:nvPr/>
        </p:nvPicPr>
        <p:blipFill rotWithShape="1">
          <a:blip r:embed="rId2"/>
          <a:srcRect l="10440" r="26799" b="12991"/>
          <a:stretch/>
        </p:blipFill>
        <p:spPr>
          <a:xfrm>
            <a:off x="5727767" y="1029421"/>
            <a:ext cx="5630173" cy="4428225"/>
          </a:xfrm>
          <a:prstGeom prst="rect">
            <a:avLst/>
          </a:prstGeom>
        </p:spPr>
      </p:pic>
      <p:sp>
        <p:nvSpPr>
          <p:cNvPr id="4" name="Content Placeholder 3">
            <a:extLst>
              <a:ext uri="{FF2B5EF4-FFF2-40B4-BE49-F238E27FC236}">
                <a16:creationId xmlns:a16="http://schemas.microsoft.com/office/drawing/2014/main" id="{C927D8D3-898D-E36C-7CCC-EBF0182EEBA5}"/>
              </a:ext>
            </a:extLst>
          </p:cNvPr>
          <p:cNvSpPr>
            <a:spLocks noGrp="1"/>
          </p:cNvSpPr>
          <p:nvPr>
            <p:ph sz="quarter" idx="12"/>
          </p:nvPr>
        </p:nvSpPr>
        <p:spPr>
          <a:xfrm>
            <a:off x="279405" y="847728"/>
            <a:ext cx="5091976" cy="5547096"/>
          </a:xfrm>
        </p:spPr>
        <p:txBody>
          <a:bodyPr/>
          <a:lstStyle/>
          <a:p>
            <a:r>
              <a:rPr lang="en-US" dirty="0"/>
              <a:t>Goal is to rebuild ALICE gun and build a booster </a:t>
            </a:r>
          </a:p>
          <a:p>
            <a:pPr lvl="1"/>
            <a:r>
              <a:rPr lang="en-US" dirty="0"/>
              <a:t>ALICE gun is currently being assembled at IJCLab</a:t>
            </a:r>
          </a:p>
          <a:p>
            <a:pPr lvl="1"/>
            <a:r>
              <a:rPr lang="en-US" dirty="0"/>
              <a:t>Booster is a collaboration between CERN, Jefferson Lab and IJCLab </a:t>
            </a:r>
          </a:p>
        </p:txBody>
      </p:sp>
      <p:sp>
        <p:nvSpPr>
          <p:cNvPr id="5" name="TextBox 4">
            <a:extLst>
              <a:ext uri="{FF2B5EF4-FFF2-40B4-BE49-F238E27FC236}">
                <a16:creationId xmlns:a16="http://schemas.microsoft.com/office/drawing/2014/main" id="{7F635066-794D-2C5E-89FF-5E0219989C5F}"/>
              </a:ext>
            </a:extLst>
          </p:cNvPr>
          <p:cNvSpPr txBox="1"/>
          <p:nvPr/>
        </p:nvSpPr>
        <p:spPr>
          <a:xfrm>
            <a:off x="6592566" y="5457646"/>
            <a:ext cx="4357230" cy="830997"/>
          </a:xfrm>
          <a:prstGeom prst="rect">
            <a:avLst/>
          </a:prstGeom>
          <a:noFill/>
        </p:spPr>
        <p:txBody>
          <a:bodyPr wrap="square" rtlCol="0">
            <a:spAutoFit/>
          </a:bodyPr>
          <a:lstStyle/>
          <a:p>
            <a:r>
              <a:rPr lang="en-US" sz="1600" dirty="0">
                <a:effectLst/>
                <a:latin typeface="Times" pitchFamily="2" charset="0"/>
              </a:rPr>
              <a:t>The path to the PERLE technical design report and commissioning of the injector. Resources required are 3.9MCHF (red), 31 FTEy (black)</a:t>
            </a:r>
          </a:p>
        </p:txBody>
      </p:sp>
    </p:spTree>
    <p:extLst>
      <p:ext uri="{BB962C8B-B14F-4D97-AF65-F5344CB8AC3E}">
        <p14:creationId xmlns:p14="http://schemas.microsoft.com/office/powerpoint/2010/main" val="2686593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AF6B-E56F-D628-8D8D-CA0CC89AB596}"/>
              </a:ext>
            </a:extLst>
          </p:cNvPr>
          <p:cNvSpPr>
            <a:spLocks noGrp="1"/>
          </p:cNvSpPr>
          <p:nvPr>
            <p:ph type="title"/>
          </p:nvPr>
        </p:nvSpPr>
        <p:spPr/>
        <p:txBody>
          <a:bodyPr/>
          <a:lstStyle/>
          <a:p>
            <a:r>
              <a:rPr lang="en-US" dirty="0"/>
              <a:t>PERLE Recirculator Funding Profile </a:t>
            </a:r>
          </a:p>
        </p:txBody>
      </p:sp>
      <p:sp>
        <p:nvSpPr>
          <p:cNvPr id="3" name="Slide Number Placeholder 2">
            <a:extLst>
              <a:ext uri="{FF2B5EF4-FFF2-40B4-BE49-F238E27FC236}">
                <a16:creationId xmlns:a16="http://schemas.microsoft.com/office/drawing/2014/main" id="{9772DEF2-3EAF-29E1-19BB-3B017F011667}"/>
              </a:ext>
            </a:extLst>
          </p:cNvPr>
          <p:cNvSpPr>
            <a:spLocks noGrp="1"/>
          </p:cNvSpPr>
          <p:nvPr>
            <p:ph type="sldNum" sz="quarter" idx="11"/>
          </p:nvPr>
        </p:nvSpPr>
        <p:spPr/>
        <p:txBody>
          <a:bodyPr/>
          <a:lstStyle/>
          <a:p>
            <a:fld id="{6C34F187-366A-F54F-9D6B-551349C9E9F5}" type="slidenum">
              <a:rPr lang="en-US" smtClean="0"/>
              <a:t>31</a:t>
            </a:fld>
            <a:endParaRPr lang="en-US" dirty="0"/>
          </a:p>
        </p:txBody>
      </p:sp>
      <p:pic>
        <p:nvPicPr>
          <p:cNvPr id="6" name="Content Placeholder 5">
            <a:extLst>
              <a:ext uri="{FF2B5EF4-FFF2-40B4-BE49-F238E27FC236}">
                <a16:creationId xmlns:a16="http://schemas.microsoft.com/office/drawing/2014/main" id="{5EE0E16B-BD48-DF8F-C315-592A97AA12F2}"/>
              </a:ext>
            </a:extLst>
          </p:cNvPr>
          <p:cNvPicPr>
            <a:picLocks noGrp="1" noChangeAspect="1"/>
          </p:cNvPicPr>
          <p:nvPr>
            <p:ph sz="quarter" idx="12"/>
          </p:nvPr>
        </p:nvPicPr>
        <p:blipFill>
          <a:blip r:embed="rId2"/>
          <a:stretch>
            <a:fillRect/>
          </a:stretch>
        </p:blipFill>
        <p:spPr>
          <a:xfrm>
            <a:off x="1587574" y="847725"/>
            <a:ext cx="9029552" cy="5546725"/>
          </a:xfrm>
        </p:spPr>
      </p:pic>
    </p:spTree>
    <p:extLst>
      <p:ext uri="{BB962C8B-B14F-4D97-AF65-F5344CB8AC3E}">
        <p14:creationId xmlns:p14="http://schemas.microsoft.com/office/powerpoint/2010/main" val="2162189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677F-DDB0-9C5E-7A9D-11131E24E2B7}"/>
              </a:ext>
            </a:extLst>
          </p:cNvPr>
          <p:cNvSpPr>
            <a:spLocks noGrp="1"/>
          </p:cNvSpPr>
          <p:nvPr>
            <p:ph type="title"/>
          </p:nvPr>
        </p:nvSpPr>
        <p:spPr/>
        <p:txBody>
          <a:bodyPr/>
          <a:lstStyle/>
          <a:p>
            <a:r>
              <a:rPr lang="en-US" dirty="0"/>
              <a:t>Total Support Requested</a:t>
            </a:r>
          </a:p>
        </p:txBody>
      </p:sp>
      <p:sp>
        <p:nvSpPr>
          <p:cNvPr id="3" name="Slide Number Placeholder 2">
            <a:extLst>
              <a:ext uri="{FF2B5EF4-FFF2-40B4-BE49-F238E27FC236}">
                <a16:creationId xmlns:a16="http://schemas.microsoft.com/office/drawing/2014/main" id="{5347CC5A-3CA4-4DF9-26F1-7E144B856C7C}"/>
              </a:ext>
            </a:extLst>
          </p:cNvPr>
          <p:cNvSpPr>
            <a:spLocks noGrp="1"/>
          </p:cNvSpPr>
          <p:nvPr>
            <p:ph type="sldNum" sz="quarter" idx="11"/>
          </p:nvPr>
        </p:nvSpPr>
        <p:spPr/>
        <p:txBody>
          <a:bodyPr/>
          <a:lstStyle/>
          <a:p>
            <a:fld id="{6C34F187-366A-F54F-9D6B-551349C9E9F5}" type="slidenum">
              <a:rPr lang="en-US" smtClean="0"/>
              <a:t>32</a:t>
            </a:fld>
            <a:endParaRPr lang="en-US" dirty="0"/>
          </a:p>
        </p:txBody>
      </p:sp>
      <p:sp>
        <p:nvSpPr>
          <p:cNvPr id="4" name="Content Placeholder 3">
            <a:extLst>
              <a:ext uri="{FF2B5EF4-FFF2-40B4-BE49-F238E27FC236}">
                <a16:creationId xmlns:a16="http://schemas.microsoft.com/office/drawing/2014/main" id="{F3B46A0F-2845-9B1F-68B7-139A6468641B}"/>
              </a:ext>
            </a:extLst>
          </p:cNvPr>
          <p:cNvSpPr>
            <a:spLocks noGrp="1"/>
          </p:cNvSpPr>
          <p:nvPr>
            <p:ph sz="quarter" idx="12"/>
          </p:nvPr>
        </p:nvSpPr>
        <p:spPr/>
        <p:txBody>
          <a:bodyPr/>
          <a:lstStyle/>
          <a:p>
            <a:r>
              <a:rPr lang="en-US" dirty="0">
                <a:effectLst/>
                <a:latin typeface="Helvetica" pitchFamily="2" charset="0"/>
              </a:rPr>
              <a:t>Total effort for the R&amp;D program on energy recovery linacs as presented in this roadmap, providing the total number of FTE years and MCHF for the duration as indicated </a:t>
            </a:r>
          </a:p>
          <a:p>
            <a:r>
              <a:rPr lang="en-US" dirty="0">
                <a:effectLst/>
                <a:latin typeface="Helvetica" pitchFamily="2" charset="0"/>
              </a:rPr>
              <a:t>The table does not include in-kind and infrastructure contributions nor further investments in ongoing facilities</a:t>
            </a:r>
          </a:p>
          <a:p>
            <a:pPr marL="0" indent="0">
              <a:buNone/>
            </a:pPr>
            <a:endParaRPr lang="en-US" dirty="0">
              <a:effectLst/>
              <a:latin typeface="Helvetica" pitchFamily="2" charset="0"/>
            </a:endParaRPr>
          </a:p>
          <a:p>
            <a:endParaRPr lang="en-US" dirty="0"/>
          </a:p>
        </p:txBody>
      </p:sp>
      <p:pic>
        <p:nvPicPr>
          <p:cNvPr id="6" name="Picture 5">
            <a:extLst>
              <a:ext uri="{FF2B5EF4-FFF2-40B4-BE49-F238E27FC236}">
                <a16:creationId xmlns:a16="http://schemas.microsoft.com/office/drawing/2014/main" id="{47CCFFB3-1802-0B56-0F56-95F5B38D82E4}"/>
              </a:ext>
            </a:extLst>
          </p:cNvPr>
          <p:cNvPicPr>
            <a:picLocks noChangeAspect="1"/>
          </p:cNvPicPr>
          <p:nvPr/>
        </p:nvPicPr>
        <p:blipFill>
          <a:blip r:embed="rId2"/>
          <a:stretch>
            <a:fillRect/>
          </a:stretch>
        </p:blipFill>
        <p:spPr>
          <a:xfrm>
            <a:off x="2271325" y="2309846"/>
            <a:ext cx="7909424" cy="3440571"/>
          </a:xfrm>
          <a:prstGeom prst="rect">
            <a:avLst/>
          </a:prstGeom>
        </p:spPr>
      </p:pic>
      <p:sp>
        <p:nvSpPr>
          <p:cNvPr id="7" name="TextBox 6">
            <a:extLst>
              <a:ext uri="{FF2B5EF4-FFF2-40B4-BE49-F238E27FC236}">
                <a16:creationId xmlns:a16="http://schemas.microsoft.com/office/drawing/2014/main" id="{7C25EE4D-9717-F1D4-A617-A23E2FB8565B}"/>
              </a:ext>
            </a:extLst>
          </p:cNvPr>
          <p:cNvSpPr txBox="1"/>
          <p:nvPr/>
        </p:nvSpPr>
        <p:spPr>
          <a:xfrm>
            <a:off x="2297081" y="5724663"/>
            <a:ext cx="7860780" cy="409837"/>
          </a:xfrm>
          <a:prstGeom prst="rect">
            <a:avLst/>
          </a:prstGeom>
          <a:solidFill>
            <a:srgbClr val="FFFF00"/>
          </a:solidFill>
          <a:ln w="19050">
            <a:solidFill>
              <a:schemeClr val="tx1"/>
            </a:solidFill>
          </a:ln>
        </p:spPr>
        <p:txBody>
          <a:bodyPr wrap="square" rtlCol="0">
            <a:spAutoFit/>
          </a:bodyPr>
          <a:lstStyle/>
          <a:p>
            <a:r>
              <a:rPr lang="en-US" sz="2000" dirty="0">
                <a:latin typeface="Times" pitchFamily="2" charset="0"/>
              </a:rPr>
              <a:t>  </a:t>
            </a:r>
            <a:r>
              <a:rPr lang="en-US" sz="2000" b="1" dirty="0">
                <a:solidFill>
                  <a:srgbClr val="FF0000"/>
                </a:solidFill>
                <a:latin typeface="Times" pitchFamily="2" charset="0"/>
              </a:rPr>
              <a:t>Total								      177 FTEy     40 MCHF</a:t>
            </a:r>
          </a:p>
        </p:txBody>
      </p:sp>
    </p:spTree>
    <p:extLst>
      <p:ext uri="{BB962C8B-B14F-4D97-AF65-F5344CB8AC3E}">
        <p14:creationId xmlns:p14="http://schemas.microsoft.com/office/powerpoint/2010/main" val="536537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C14FD09-B7D1-AD5C-2BF1-DC44C139E379}"/>
              </a:ext>
            </a:extLst>
          </p:cNvPr>
          <p:cNvSpPr>
            <a:spLocks noGrp="1"/>
          </p:cNvSpPr>
          <p:nvPr>
            <p:ph type="title"/>
          </p:nvPr>
        </p:nvSpPr>
        <p:spPr/>
        <p:txBody>
          <a:bodyPr/>
          <a:lstStyle/>
          <a:p>
            <a:r>
              <a:rPr lang="en-US" dirty="0"/>
              <a:t>Roadmap Timetable for the next Five to Ten Years </a:t>
            </a:r>
          </a:p>
        </p:txBody>
      </p:sp>
      <p:sp>
        <p:nvSpPr>
          <p:cNvPr id="4" name="Text Placeholder 3">
            <a:extLst>
              <a:ext uri="{FF2B5EF4-FFF2-40B4-BE49-F238E27FC236}">
                <a16:creationId xmlns:a16="http://schemas.microsoft.com/office/drawing/2014/main" id="{A0929001-1845-6EF7-732E-9073D620A861}"/>
              </a:ext>
            </a:extLst>
          </p:cNvPr>
          <p:cNvSpPr>
            <a:spLocks noGrp="1"/>
          </p:cNvSpPr>
          <p:nvPr>
            <p:ph sz="quarter" idx="12"/>
          </p:nvPr>
        </p:nvSpPr>
        <p:spPr>
          <a:xfrm>
            <a:off x="279405" y="974249"/>
            <a:ext cx="11645900" cy="5547096"/>
          </a:xfrm>
        </p:spPr>
        <p:txBody>
          <a:bodyPr>
            <a:normAutofit/>
          </a:bodyPr>
          <a:lstStyle/>
          <a:p>
            <a:pPr lvl="8"/>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3"/>
            <a:endParaRPr lang="en-US" dirty="0"/>
          </a:p>
          <a:p>
            <a:pPr lvl="3"/>
            <a:endParaRPr lang="en-US" dirty="0"/>
          </a:p>
          <a:p>
            <a:pPr marL="0" indent="0">
              <a:buNone/>
            </a:pPr>
            <a:r>
              <a:rPr lang="en-US" dirty="0">
                <a:solidFill>
                  <a:srgbClr val="0432FF"/>
                </a:solidFill>
              </a:rPr>
              <a:t>     Leads to multiple options for future HEP Colliders</a:t>
            </a:r>
            <a:endParaRPr lang="en-DE">
              <a:solidFill>
                <a:srgbClr val="0432FF"/>
              </a:solidFill>
            </a:endParaRPr>
          </a:p>
        </p:txBody>
      </p:sp>
      <p:sp>
        <p:nvSpPr>
          <p:cNvPr id="11" name="TextBox 10">
            <a:extLst>
              <a:ext uri="{FF2B5EF4-FFF2-40B4-BE49-F238E27FC236}">
                <a16:creationId xmlns:a16="http://schemas.microsoft.com/office/drawing/2014/main" id="{CB0A8770-4DBD-593C-B849-7416F9F51159}"/>
              </a:ext>
            </a:extLst>
          </p:cNvPr>
          <p:cNvSpPr txBox="1"/>
          <p:nvPr/>
        </p:nvSpPr>
        <p:spPr>
          <a:xfrm rot="20676559">
            <a:off x="330472" y="1560756"/>
            <a:ext cx="1264642" cy="923330"/>
          </a:xfrm>
          <a:prstGeom prst="rect">
            <a:avLst/>
          </a:prstGeom>
          <a:noFill/>
        </p:spPr>
        <p:txBody>
          <a:bodyPr wrap="none" rtlCol="0">
            <a:spAutoFit/>
          </a:bodyPr>
          <a:lstStyle/>
          <a:p>
            <a:r>
              <a:rPr lang="en-US" dirty="0"/>
              <a:t>European</a:t>
            </a:r>
          </a:p>
          <a:p>
            <a:r>
              <a:rPr lang="en-US" dirty="0"/>
              <a:t>operational</a:t>
            </a:r>
          </a:p>
          <a:p>
            <a:r>
              <a:rPr lang="en-US" dirty="0"/>
              <a:t>facilities</a:t>
            </a:r>
            <a:endParaRPr lang="en-DE"/>
          </a:p>
        </p:txBody>
      </p:sp>
      <p:sp>
        <p:nvSpPr>
          <p:cNvPr id="13" name="TextBox 12">
            <a:extLst>
              <a:ext uri="{FF2B5EF4-FFF2-40B4-BE49-F238E27FC236}">
                <a16:creationId xmlns:a16="http://schemas.microsoft.com/office/drawing/2014/main" id="{C5425A66-346E-CFC0-9AF9-F670258F5B89}"/>
              </a:ext>
            </a:extLst>
          </p:cNvPr>
          <p:cNvSpPr txBox="1"/>
          <p:nvPr/>
        </p:nvSpPr>
        <p:spPr>
          <a:xfrm rot="20676559">
            <a:off x="247244" y="3709687"/>
            <a:ext cx="1431097" cy="646331"/>
          </a:xfrm>
          <a:prstGeom prst="rect">
            <a:avLst/>
          </a:prstGeom>
          <a:noFill/>
        </p:spPr>
        <p:txBody>
          <a:bodyPr wrap="none" rtlCol="0">
            <a:spAutoFit/>
          </a:bodyPr>
          <a:lstStyle/>
          <a:p>
            <a:r>
              <a:rPr lang="en-US" dirty="0"/>
              <a:t>Technology</a:t>
            </a:r>
          </a:p>
          <a:p>
            <a:r>
              <a:rPr lang="en-US" dirty="0"/>
              <a:t>development</a:t>
            </a:r>
            <a:endParaRPr lang="en-DE"/>
          </a:p>
        </p:txBody>
      </p:sp>
      <p:grpSp>
        <p:nvGrpSpPr>
          <p:cNvPr id="25" name="Group 24">
            <a:extLst>
              <a:ext uri="{FF2B5EF4-FFF2-40B4-BE49-F238E27FC236}">
                <a16:creationId xmlns:a16="http://schemas.microsoft.com/office/drawing/2014/main" id="{14097B6E-CB5F-3483-A861-F23440961678}"/>
              </a:ext>
            </a:extLst>
          </p:cNvPr>
          <p:cNvGrpSpPr/>
          <p:nvPr/>
        </p:nvGrpSpPr>
        <p:grpSpPr>
          <a:xfrm>
            <a:off x="1369556" y="973739"/>
            <a:ext cx="10290342" cy="4922488"/>
            <a:chOff x="1369556" y="1129016"/>
            <a:chExt cx="10290342" cy="4922488"/>
          </a:xfrm>
        </p:grpSpPr>
        <p:pic>
          <p:nvPicPr>
            <p:cNvPr id="7" name="Picture 6">
              <a:extLst>
                <a:ext uri="{FF2B5EF4-FFF2-40B4-BE49-F238E27FC236}">
                  <a16:creationId xmlns:a16="http://schemas.microsoft.com/office/drawing/2014/main" id="{C44EDC1E-A247-72FF-CC03-422D63A4F77D}"/>
                </a:ext>
              </a:extLst>
            </p:cNvPr>
            <p:cNvPicPr>
              <a:picLocks noChangeAspect="1"/>
            </p:cNvPicPr>
            <p:nvPr/>
          </p:nvPicPr>
          <p:blipFill>
            <a:blip r:embed="rId2"/>
            <a:stretch>
              <a:fillRect/>
            </a:stretch>
          </p:blipFill>
          <p:spPr>
            <a:xfrm>
              <a:off x="1672887" y="1129016"/>
              <a:ext cx="9798787" cy="4922488"/>
            </a:xfrm>
            <a:prstGeom prst="rect">
              <a:avLst/>
            </a:prstGeom>
          </p:spPr>
        </p:pic>
        <p:sp>
          <p:nvSpPr>
            <p:cNvPr id="10" name="Oval 9">
              <a:extLst>
                <a:ext uri="{FF2B5EF4-FFF2-40B4-BE49-F238E27FC236}">
                  <a16:creationId xmlns:a16="http://schemas.microsoft.com/office/drawing/2014/main" id="{EF8FA04B-7D14-0B9F-3367-59929A705AAB}"/>
                </a:ext>
              </a:extLst>
            </p:cNvPr>
            <p:cNvSpPr/>
            <p:nvPr/>
          </p:nvSpPr>
          <p:spPr>
            <a:xfrm>
              <a:off x="1369556" y="1808835"/>
              <a:ext cx="2203057" cy="10180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13117D18-A1AC-B377-95F8-4ECD2C8BEC9A}"/>
                </a:ext>
              </a:extLst>
            </p:cNvPr>
            <p:cNvSpPr/>
            <p:nvPr/>
          </p:nvSpPr>
          <p:spPr>
            <a:xfrm>
              <a:off x="1369557" y="3882695"/>
              <a:ext cx="2203057" cy="1321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Oval 1">
              <a:extLst>
                <a:ext uri="{FF2B5EF4-FFF2-40B4-BE49-F238E27FC236}">
                  <a16:creationId xmlns:a16="http://schemas.microsoft.com/office/drawing/2014/main" id="{115B20AA-D481-3F89-565B-F64D3D08F2BF}"/>
                </a:ext>
              </a:extLst>
            </p:cNvPr>
            <p:cNvSpPr/>
            <p:nvPr/>
          </p:nvSpPr>
          <p:spPr>
            <a:xfrm>
              <a:off x="6064083" y="2385256"/>
              <a:ext cx="5595815" cy="142865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Box 2">
              <a:extLst>
                <a:ext uri="{FF2B5EF4-FFF2-40B4-BE49-F238E27FC236}">
                  <a16:creationId xmlns:a16="http://schemas.microsoft.com/office/drawing/2014/main" id="{19B7DE52-D639-FCA4-6044-39F2F5ED8194}"/>
                </a:ext>
              </a:extLst>
            </p:cNvPr>
            <p:cNvSpPr txBox="1"/>
            <p:nvPr/>
          </p:nvSpPr>
          <p:spPr>
            <a:xfrm>
              <a:off x="8739051" y="2321151"/>
              <a:ext cx="1884490" cy="369332"/>
            </a:xfrm>
            <a:prstGeom prst="rect">
              <a:avLst/>
            </a:prstGeom>
            <a:solidFill>
              <a:schemeClr val="bg1"/>
            </a:solidFill>
            <a:ln>
              <a:solidFill>
                <a:schemeClr val="accent6">
                  <a:lumMod val="50000"/>
                </a:schemeClr>
              </a:solidFill>
            </a:ln>
          </p:spPr>
          <p:txBody>
            <a:bodyPr wrap="none" rtlCol="0">
              <a:spAutoFit/>
            </a:bodyPr>
            <a:lstStyle/>
            <a:p>
              <a:r>
                <a:rPr lang="en-US" dirty="0">
                  <a:solidFill>
                    <a:schemeClr val="accent6">
                      <a:lumMod val="50000"/>
                    </a:schemeClr>
                  </a:solidFill>
                </a:rPr>
                <a:t>energy frontier eh</a:t>
              </a:r>
              <a:endParaRPr lang="en-DE">
                <a:solidFill>
                  <a:schemeClr val="accent6">
                    <a:lumMod val="50000"/>
                  </a:schemeClr>
                </a:solidFill>
              </a:endParaRPr>
            </a:p>
          </p:txBody>
        </p:sp>
        <p:sp>
          <p:nvSpPr>
            <p:cNvPr id="14" name="Oval 13">
              <a:extLst>
                <a:ext uri="{FF2B5EF4-FFF2-40B4-BE49-F238E27FC236}">
                  <a16:creationId xmlns:a16="http://schemas.microsoft.com/office/drawing/2014/main" id="{2B391BA5-0DBE-E7C0-3310-B18EE3F3B562}"/>
                </a:ext>
              </a:extLst>
            </p:cNvPr>
            <p:cNvSpPr/>
            <p:nvPr/>
          </p:nvSpPr>
          <p:spPr>
            <a:xfrm>
              <a:off x="5114515" y="4622852"/>
              <a:ext cx="4693794" cy="1428652"/>
            </a:xfrm>
            <a:prstGeom prst="ellipse">
              <a:avLst/>
            </a:prstGeom>
            <a:noFill/>
            <a:ln>
              <a:solidFill>
                <a:srgbClr val="947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TextBox 15">
              <a:extLst>
                <a:ext uri="{FF2B5EF4-FFF2-40B4-BE49-F238E27FC236}">
                  <a16:creationId xmlns:a16="http://schemas.microsoft.com/office/drawing/2014/main" id="{3AF0ED7C-1CC4-94BD-BBDC-47CBD04A4040}"/>
                </a:ext>
              </a:extLst>
            </p:cNvPr>
            <p:cNvSpPr txBox="1"/>
            <p:nvPr/>
          </p:nvSpPr>
          <p:spPr>
            <a:xfrm>
              <a:off x="7969236" y="4559853"/>
              <a:ext cx="1839073" cy="646331"/>
            </a:xfrm>
            <a:prstGeom prst="rect">
              <a:avLst/>
            </a:prstGeom>
            <a:solidFill>
              <a:schemeClr val="bg1"/>
            </a:solidFill>
            <a:ln>
              <a:solidFill>
                <a:srgbClr val="94714A"/>
              </a:solidFill>
            </a:ln>
          </p:spPr>
          <p:txBody>
            <a:bodyPr wrap="square" rtlCol="0">
              <a:spAutoFit/>
            </a:bodyPr>
            <a:lstStyle/>
            <a:p>
              <a:r>
                <a:rPr lang="en-US" dirty="0">
                  <a:solidFill>
                    <a:srgbClr val="94714A"/>
                  </a:solidFill>
                </a:rPr>
                <a:t>towards an e+e-,</a:t>
              </a:r>
            </a:p>
            <a:p>
              <a:r>
                <a:rPr lang="en-US" dirty="0">
                  <a:solidFill>
                    <a:srgbClr val="94714A"/>
                  </a:solidFill>
                </a:rPr>
                <a:t>      H-HH facility</a:t>
              </a:r>
              <a:endParaRPr lang="en-DE">
                <a:solidFill>
                  <a:srgbClr val="94714A"/>
                </a:solidFill>
              </a:endParaRPr>
            </a:p>
          </p:txBody>
        </p:sp>
      </p:grpSp>
      <p:sp>
        <p:nvSpPr>
          <p:cNvPr id="5" name="Slide Number Placeholder 4">
            <a:extLst>
              <a:ext uri="{FF2B5EF4-FFF2-40B4-BE49-F238E27FC236}">
                <a16:creationId xmlns:a16="http://schemas.microsoft.com/office/drawing/2014/main" id="{80F04325-FFF8-E726-849E-D9FA448913F1}"/>
              </a:ext>
            </a:extLst>
          </p:cNvPr>
          <p:cNvSpPr>
            <a:spLocks noGrp="1"/>
          </p:cNvSpPr>
          <p:nvPr>
            <p:ph type="sldNum" sz="quarter" idx="11"/>
          </p:nvPr>
        </p:nvSpPr>
        <p:spPr/>
        <p:txBody>
          <a:bodyPr/>
          <a:lstStyle/>
          <a:p>
            <a:fld id="{6C34F187-366A-F54F-9D6B-551349C9E9F5}" type="slidenum">
              <a:rPr lang="en-US" smtClean="0"/>
              <a:t>33</a:t>
            </a:fld>
            <a:endParaRPr lang="en-US" dirty="0"/>
          </a:p>
        </p:txBody>
      </p:sp>
    </p:spTree>
    <p:extLst>
      <p:ext uri="{BB962C8B-B14F-4D97-AF65-F5344CB8AC3E}">
        <p14:creationId xmlns:p14="http://schemas.microsoft.com/office/powerpoint/2010/main" val="1378540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4025" rIns="0" bIns="0" rtlCol="0" anchor="ctr">
            <a:spAutoFit/>
          </a:bodyPr>
          <a:lstStyle/>
          <a:p>
            <a:pPr marL="17780">
              <a:spcBef>
                <a:spcPts val="345"/>
              </a:spcBef>
            </a:pPr>
            <a:r>
              <a:rPr b="0" dirty="0">
                <a:solidFill>
                  <a:srgbClr val="0000FF"/>
                </a:solidFill>
                <a:latin typeface="Arial" panose="020B0604020202020204" pitchFamily="34" charset="0"/>
                <a:cs typeface="Arial" panose="020B0604020202020204" pitchFamily="34" charset="0"/>
              </a:rPr>
              <a:t>Organi</a:t>
            </a:r>
            <a:r>
              <a:rPr lang="en-US" b="0" dirty="0">
                <a:solidFill>
                  <a:srgbClr val="0000FF"/>
                </a:solidFill>
                <a:latin typeface="Arial" panose="020B0604020202020204" pitchFamily="34" charset="0"/>
                <a:cs typeface="Arial" panose="020B0604020202020204" pitchFamily="34" charset="0"/>
              </a:rPr>
              <a:t>z</a:t>
            </a:r>
            <a:r>
              <a:rPr b="0" dirty="0">
                <a:solidFill>
                  <a:srgbClr val="0000FF"/>
                </a:solidFill>
                <a:latin typeface="Arial" panose="020B0604020202020204" pitchFamily="34" charset="0"/>
                <a:cs typeface="Arial" panose="020B0604020202020204" pitchFamily="34" charset="0"/>
              </a:rPr>
              <a:t>ing the European R&amp;D for Energy Recovery in HEP</a:t>
            </a:r>
          </a:p>
        </p:txBody>
      </p:sp>
      <p:sp>
        <p:nvSpPr>
          <p:cNvPr id="6" name="object 6"/>
          <p:cNvSpPr txBox="1">
            <a:spLocks noGrp="1"/>
          </p:cNvSpPr>
          <p:nvPr>
            <p:ph type="sldNum" sz="quarter" idx="11"/>
          </p:nvPr>
        </p:nvSpPr>
        <p:spPr>
          <a:prstGeom prst="rect">
            <a:avLst/>
          </a:prstGeom>
        </p:spPr>
        <p:txBody>
          <a:bodyPr vert="horz" wrap="square" lIns="0" tIns="9313" rIns="0" bIns="0" rtlCol="0" anchor="ctr">
            <a:spAutoFit/>
          </a:bodyPr>
          <a:lstStyle/>
          <a:p>
            <a:pPr marL="50799">
              <a:spcBef>
                <a:spcPts val="73"/>
              </a:spcBef>
            </a:pPr>
            <a:fld id="{81D60167-4931-47E6-BA6A-407CBD079E47}" type="slidenum">
              <a:rPr spc="-60"/>
              <a:pPr marL="50799">
                <a:spcBef>
                  <a:spcPts val="73"/>
                </a:spcBef>
              </a:pPr>
              <a:t>34</a:t>
            </a:fld>
            <a:endParaRPr spc="-60" dirty="0"/>
          </a:p>
        </p:txBody>
      </p:sp>
      <p:sp>
        <p:nvSpPr>
          <p:cNvPr id="3" name="object 3"/>
          <p:cNvSpPr/>
          <p:nvPr/>
        </p:nvSpPr>
        <p:spPr>
          <a:xfrm>
            <a:off x="4946824" y="975268"/>
            <a:ext cx="6689251" cy="5290956"/>
          </a:xfrm>
          <a:prstGeom prst="rect">
            <a:avLst/>
          </a:prstGeom>
          <a:blipFill>
            <a:blip r:embed="rId2" cstate="print"/>
            <a:stretch>
              <a:fillRect/>
            </a:stretch>
          </a:blipFill>
        </p:spPr>
        <p:txBody>
          <a:bodyPr wrap="square" lIns="0" tIns="0" rIns="0" bIns="0" rtlCol="0"/>
          <a:lstStyle/>
          <a:p>
            <a:endParaRPr sz="2400" dirty="0"/>
          </a:p>
        </p:txBody>
      </p:sp>
      <p:sp>
        <p:nvSpPr>
          <p:cNvPr id="4" name="object 4"/>
          <p:cNvSpPr/>
          <p:nvPr/>
        </p:nvSpPr>
        <p:spPr>
          <a:xfrm>
            <a:off x="4875554" y="917633"/>
            <a:ext cx="6812280" cy="5414433"/>
          </a:xfrm>
          <a:custGeom>
            <a:avLst/>
            <a:gdLst/>
            <a:ahLst/>
            <a:cxnLst/>
            <a:rect l="l" t="t" r="r" b="b"/>
            <a:pathLst>
              <a:path w="5109209" h="4060825">
                <a:moveTo>
                  <a:pt x="0" y="0"/>
                </a:moveTo>
                <a:lnTo>
                  <a:pt x="5109165" y="0"/>
                </a:lnTo>
                <a:lnTo>
                  <a:pt x="5109165" y="4060446"/>
                </a:lnTo>
                <a:lnTo>
                  <a:pt x="0" y="4060446"/>
                </a:lnTo>
                <a:lnTo>
                  <a:pt x="0" y="0"/>
                </a:lnTo>
                <a:close/>
              </a:path>
            </a:pathLst>
          </a:custGeom>
          <a:ln w="38100">
            <a:solidFill>
              <a:srgbClr val="0070C0"/>
            </a:solidFill>
          </a:ln>
        </p:spPr>
        <p:txBody>
          <a:bodyPr wrap="square" lIns="0" tIns="0" rIns="0" bIns="0" rtlCol="0"/>
          <a:lstStyle/>
          <a:p>
            <a:endParaRPr sz="2400" dirty="0"/>
          </a:p>
        </p:txBody>
      </p:sp>
      <p:sp>
        <p:nvSpPr>
          <p:cNvPr id="5" name="object 5"/>
          <p:cNvSpPr txBox="1"/>
          <p:nvPr/>
        </p:nvSpPr>
        <p:spPr>
          <a:xfrm>
            <a:off x="540144" y="2618713"/>
            <a:ext cx="3826087" cy="1156493"/>
          </a:xfrm>
          <a:prstGeom prst="rect">
            <a:avLst/>
          </a:prstGeom>
        </p:spPr>
        <p:txBody>
          <a:bodyPr vert="horz" wrap="square" lIns="0" tIns="13547" rIns="0" bIns="0" rtlCol="0">
            <a:spAutoFit/>
          </a:bodyPr>
          <a:lstStyle/>
          <a:p>
            <a:pPr marL="16933" marR="6773">
              <a:lnSpc>
                <a:spcPct val="101000"/>
              </a:lnSpc>
              <a:spcBef>
                <a:spcPts val="107"/>
              </a:spcBef>
            </a:pPr>
            <a:r>
              <a:rPr sz="1867" spc="-107" dirty="0">
                <a:latin typeface="Arial"/>
                <a:cs typeface="Arial"/>
              </a:rPr>
              <a:t>From </a:t>
            </a:r>
            <a:r>
              <a:rPr sz="1867" spc="-147" dirty="0">
                <a:solidFill>
                  <a:srgbClr val="0432FF"/>
                </a:solidFill>
                <a:latin typeface="Arial"/>
                <a:cs typeface="Arial"/>
              </a:rPr>
              <a:t>Dave </a:t>
            </a:r>
            <a:r>
              <a:rPr sz="1867" spc="-67" dirty="0">
                <a:solidFill>
                  <a:srgbClr val="0432FF"/>
                </a:solidFill>
                <a:latin typeface="Arial"/>
                <a:cs typeface="Arial"/>
              </a:rPr>
              <a:t>Newbold </a:t>
            </a:r>
            <a:r>
              <a:rPr sz="1867" spc="-67" dirty="0">
                <a:latin typeface="Arial"/>
                <a:cs typeface="Arial"/>
              </a:rPr>
              <a:t>(chair </a:t>
            </a:r>
            <a:r>
              <a:rPr sz="1867" spc="-7" dirty="0">
                <a:latin typeface="Arial"/>
                <a:cs typeface="Arial"/>
              </a:rPr>
              <a:t>of </a:t>
            </a:r>
            <a:r>
              <a:rPr sz="1867" spc="-20" dirty="0">
                <a:latin typeface="Arial"/>
                <a:cs typeface="Arial"/>
              </a:rPr>
              <a:t>the </a:t>
            </a:r>
            <a:r>
              <a:rPr sz="1867" spc="-160" dirty="0">
                <a:latin typeface="Arial"/>
                <a:cs typeface="Arial"/>
              </a:rPr>
              <a:t>Lab  </a:t>
            </a:r>
            <a:r>
              <a:rPr sz="1867" spc="-73" dirty="0">
                <a:latin typeface="Arial"/>
                <a:cs typeface="Arial"/>
              </a:rPr>
              <a:t>Directors </a:t>
            </a:r>
            <a:r>
              <a:rPr sz="1867" spc="-87" dirty="0">
                <a:latin typeface="Arial"/>
                <a:cs typeface="Arial"/>
              </a:rPr>
              <a:t>Group, </a:t>
            </a:r>
            <a:r>
              <a:rPr sz="1867" spc="-173" dirty="0">
                <a:latin typeface="Arial"/>
                <a:cs typeface="Arial"/>
              </a:rPr>
              <a:t>LDG), </a:t>
            </a:r>
            <a:r>
              <a:rPr sz="1867" spc="-93" dirty="0">
                <a:latin typeface="Arial"/>
                <a:cs typeface="Arial"/>
              </a:rPr>
              <a:t>slides </a:t>
            </a:r>
            <a:r>
              <a:rPr sz="1867" spc="-87" dirty="0">
                <a:latin typeface="Arial"/>
                <a:cs typeface="Arial"/>
              </a:rPr>
              <a:t>shown  </a:t>
            </a:r>
            <a:r>
              <a:rPr sz="1867" spc="-53" dirty="0">
                <a:latin typeface="Arial"/>
                <a:cs typeface="Arial"/>
              </a:rPr>
              <a:t>during </a:t>
            </a:r>
            <a:r>
              <a:rPr sz="1867" spc="-93" dirty="0">
                <a:latin typeface="Arial"/>
                <a:cs typeface="Arial"/>
              </a:rPr>
              <a:t>Plenary </a:t>
            </a:r>
            <a:r>
              <a:rPr sz="1867" spc="-320" dirty="0">
                <a:latin typeface="Arial"/>
                <a:cs typeface="Arial"/>
              </a:rPr>
              <a:t>ECFA </a:t>
            </a:r>
            <a:r>
              <a:rPr sz="1867" spc="-60" dirty="0">
                <a:latin typeface="Arial"/>
                <a:cs typeface="Arial"/>
              </a:rPr>
              <a:t>meeting </a:t>
            </a:r>
            <a:r>
              <a:rPr sz="1867" spc="-120" dirty="0">
                <a:latin typeface="Arial"/>
                <a:cs typeface="Arial"/>
              </a:rPr>
              <a:t>July </a:t>
            </a:r>
            <a:r>
              <a:rPr sz="1867" spc="-87" dirty="0">
                <a:latin typeface="Arial"/>
                <a:cs typeface="Arial"/>
              </a:rPr>
              <a:t>2022,  </a:t>
            </a:r>
            <a:r>
              <a:rPr sz="1867" u="sng" spc="-33" dirty="0">
                <a:solidFill>
                  <a:srgbClr val="0432FF"/>
                </a:solidFill>
                <a:uFill>
                  <a:solidFill>
                    <a:srgbClr val="0563C1"/>
                  </a:solidFill>
                </a:uFill>
                <a:latin typeface="Arial"/>
                <a:cs typeface="Arial"/>
              </a:rPr>
              <a:t>https://indico.cern.ch/event/1172215/</a:t>
            </a:r>
            <a:endParaRPr sz="1867" dirty="0">
              <a:solidFill>
                <a:srgbClr val="0432FF"/>
              </a:solidFill>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9448800" y="6520735"/>
            <a:ext cx="2743200" cy="365125"/>
          </a:xfrm>
        </p:spPr>
        <p:txBody>
          <a:bodyPr/>
          <a:lstStyle/>
          <a:p>
            <a:pPr defTabSz="914377"/>
            <a:fld id="{C662D044-6F0C-A44C-85FD-2657997C64DC}" type="slidenum">
              <a:rPr lang="en-US">
                <a:solidFill>
                  <a:prstClr val="black">
                    <a:tint val="75000"/>
                  </a:prstClr>
                </a:solidFill>
                <a:latin typeface="Calibri"/>
                <a:ea typeface="ＭＳ Ｐゴシック" charset="0"/>
              </a:rPr>
              <a:pPr defTabSz="914377"/>
              <a:t>35</a:t>
            </a:fld>
            <a:endParaRPr lang="en-US" dirty="0">
              <a:solidFill>
                <a:prstClr val="black">
                  <a:tint val="75000"/>
                </a:prstClr>
              </a:solidFill>
              <a:latin typeface="Calibri"/>
              <a:ea typeface="ＭＳ Ｐゴシック" charset="0"/>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 y="147127"/>
            <a:ext cx="12192000" cy="2308324"/>
          </a:xfrm>
          <a:prstGeom prst="rect">
            <a:avLst/>
          </a:prstGeom>
          <a:noFill/>
        </p:spPr>
        <p:txBody>
          <a:bodyPr wrap="square" rtlCol="0">
            <a:spAutoFit/>
          </a:bodyPr>
          <a:lstStyle/>
          <a:p>
            <a:pPr defTabSz="1219170" fontAlgn="base">
              <a:spcBef>
                <a:spcPct val="0"/>
              </a:spcBef>
              <a:spcAft>
                <a:spcPct val="0"/>
              </a:spcAft>
            </a:pPr>
            <a:r>
              <a:rPr lang="en-BE" sz="3200" b="1">
                <a:solidFill>
                  <a:srgbClr val="0070C0"/>
                </a:solidFill>
                <a:latin typeface="Calibri"/>
                <a:ea typeface="ＭＳ Ｐゴシック" charset="0"/>
              </a:rPr>
              <a:t>    </a:t>
            </a:r>
            <a:r>
              <a:rPr lang="en-BE" sz="3200">
                <a:solidFill>
                  <a:srgbClr val="0000FF"/>
                </a:solidFill>
                <a:latin typeface="Arial" panose="020B0604020202020204" pitchFamily="34" charset="0"/>
                <a:ea typeface="+mj-ea"/>
                <a:cs typeface="Arial" panose="020B0604020202020204" pitchFamily="34" charset="0"/>
              </a:rPr>
              <a:t>Organi</a:t>
            </a:r>
            <a:r>
              <a:rPr lang="en-US" sz="3200" dirty="0">
                <a:solidFill>
                  <a:srgbClr val="0000FF"/>
                </a:solidFill>
                <a:latin typeface="Arial" panose="020B0604020202020204" pitchFamily="34" charset="0"/>
                <a:ea typeface="+mj-ea"/>
                <a:cs typeface="Arial" panose="020B0604020202020204" pitchFamily="34" charset="0"/>
              </a:rPr>
              <a:t>z</a:t>
            </a:r>
            <a:r>
              <a:rPr lang="en-BE" sz="3200">
                <a:solidFill>
                  <a:srgbClr val="0000FF"/>
                </a:solidFill>
                <a:latin typeface="Arial" panose="020B0604020202020204" pitchFamily="34" charset="0"/>
                <a:ea typeface="+mj-ea"/>
                <a:cs typeface="Arial" panose="020B0604020202020204" pitchFamily="34" charset="0"/>
              </a:rPr>
              <a:t>ing the European R&amp;D for Energy Recovery in HEP</a:t>
            </a:r>
            <a:endParaRPr lang="en-US" sz="3200" dirty="0">
              <a:solidFill>
                <a:srgbClr val="0000FF"/>
              </a:solidFill>
              <a:latin typeface="Arial" panose="020B0604020202020204" pitchFamily="34" charset="0"/>
              <a:ea typeface="+mj-ea"/>
              <a:cs typeface="Arial" panose="020B0604020202020204" pitchFamily="34" charset="0"/>
            </a:endParaRPr>
          </a:p>
          <a:p>
            <a:pPr defTabSz="1219170" fontAlgn="base">
              <a:spcBef>
                <a:spcPct val="0"/>
              </a:spcBef>
              <a:spcAft>
                <a:spcPct val="0"/>
              </a:spcAft>
            </a:pPr>
            <a:endParaRPr lang="en-BE" sz="800">
              <a:solidFill>
                <a:srgbClr val="0000FF"/>
              </a:solidFill>
              <a:latin typeface="Arial" panose="020B0604020202020204" pitchFamily="34" charset="0"/>
              <a:ea typeface="+mj-ea"/>
              <a:cs typeface="Arial" panose="020B0604020202020204" pitchFamily="34" charset="0"/>
            </a:endParaRPr>
          </a:p>
          <a:p>
            <a:pPr marL="359824" indent="353475" defTabSz="1219170" fontAlgn="base">
              <a:spcBef>
                <a:spcPct val="0"/>
              </a:spcBef>
              <a:spcAft>
                <a:spcPct val="0"/>
              </a:spcAft>
              <a:buClr>
                <a:srgbClr val="0070C0"/>
              </a:buClr>
              <a:buSzPct val="75000"/>
              <a:buFont typeface="+mj-ea"/>
              <a:buAutoNum type="circleNumDbPlain"/>
            </a:pPr>
            <a:r>
              <a:rPr lang="en-GB" sz="2400" i="1" dirty="0">
                <a:solidFill>
                  <a:srgbClr val="FF6700"/>
                </a:solidFill>
                <a:latin typeface="Calibri"/>
                <a:ea typeface="ＭＳ Ｐゴシック" charset="0"/>
              </a:rPr>
              <a:t>connecting the ERL R&amp;D community with the HEP steering and funding bodies</a:t>
            </a:r>
          </a:p>
          <a:p>
            <a:pPr marL="359824" indent="353475" defTabSz="1219170" fontAlgn="base">
              <a:spcBef>
                <a:spcPct val="0"/>
              </a:spcBef>
              <a:spcAft>
                <a:spcPct val="0"/>
              </a:spcAft>
              <a:buClr>
                <a:srgbClr val="0070C0"/>
              </a:buClr>
              <a:buSzPct val="75000"/>
              <a:buFont typeface="+mj-ea"/>
              <a:buAutoNum type="circleNumDbPlain"/>
            </a:pPr>
            <a:r>
              <a:rPr lang="en-GB" sz="2400" i="1" dirty="0">
                <a:solidFill>
                  <a:srgbClr val="FF6700"/>
                </a:solidFill>
                <a:latin typeface="Calibri"/>
                <a:ea typeface="ＭＳ Ｐゴシック" charset="0"/>
              </a:rPr>
              <a:t>leverage on ongoing ERL R&amp;D towards implementations in HEP applications</a:t>
            </a:r>
          </a:p>
          <a:p>
            <a:pPr marL="359824" indent="353475" defTabSz="1219170" fontAlgn="base">
              <a:spcBef>
                <a:spcPct val="0"/>
              </a:spcBef>
              <a:spcAft>
                <a:spcPct val="0"/>
              </a:spcAft>
              <a:buClr>
                <a:srgbClr val="0070C0"/>
              </a:buClr>
              <a:buSzPct val="75000"/>
              <a:buFont typeface="+mj-ea"/>
              <a:buAutoNum type="circleNumDbPlain"/>
            </a:pPr>
            <a:r>
              <a:rPr lang="en-GB" sz="2400" i="1" dirty="0">
                <a:solidFill>
                  <a:srgbClr val="FF6700"/>
                </a:solidFill>
                <a:latin typeface="Calibri"/>
                <a:ea typeface="ＭＳ Ｐゴシック" charset="0"/>
              </a:rPr>
              <a:t>strengthen collaboration across the field to reach the HEP-related R&amp;D objectives</a:t>
            </a:r>
          </a:p>
          <a:p>
            <a:pPr algn="ctr" defTabSz="1219170" fontAlgn="base">
              <a:spcBef>
                <a:spcPct val="0"/>
              </a:spcBef>
              <a:spcAft>
                <a:spcPct val="0"/>
              </a:spcAft>
            </a:pPr>
            <a:endParaRPr lang="en-BE" sz="3200" b="1">
              <a:solidFill>
                <a:srgbClr val="0070C0"/>
              </a:solidFill>
              <a:latin typeface="Calibri"/>
              <a:ea typeface="ＭＳ Ｐゴシック" charset="0"/>
            </a:endParaRPr>
          </a:p>
        </p:txBody>
      </p:sp>
      <p:sp>
        <p:nvSpPr>
          <p:cNvPr id="22" name="TextBox 21">
            <a:extLst>
              <a:ext uri="{FF2B5EF4-FFF2-40B4-BE49-F238E27FC236}">
                <a16:creationId xmlns:a16="http://schemas.microsoft.com/office/drawing/2014/main" id="{1A75E496-7818-AB53-AA88-38880B2D5B9B}"/>
              </a:ext>
            </a:extLst>
          </p:cNvPr>
          <p:cNvSpPr txBox="1"/>
          <p:nvPr/>
        </p:nvSpPr>
        <p:spPr>
          <a:xfrm>
            <a:off x="7924800" y="3281403"/>
            <a:ext cx="3048000" cy="523220"/>
          </a:xfrm>
          <a:prstGeom prst="rect">
            <a:avLst/>
          </a:prstGeom>
          <a:noFill/>
        </p:spPr>
        <p:txBody>
          <a:bodyPr wrap="square" rtlCol="0">
            <a:spAutoFit/>
          </a:bodyPr>
          <a:lstStyle/>
          <a:p>
            <a:pPr algn="r" defTabSz="1219170" fontAlgn="base">
              <a:spcBef>
                <a:spcPct val="0"/>
              </a:spcBef>
              <a:spcAft>
                <a:spcPct val="0"/>
              </a:spcAft>
            </a:pPr>
            <a:r>
              <a:rPr lang="en-GB" sz="1400" i="1" dirty="0">
                <a:solidFill>
                  <a:srgbClr val="E7E6E6">
                    <a:lumMod val="50000"/>
                  </a:srgbClr>
                </a:solidFill>
                <a:latin typeface="Calibri"/>
                <a:ea typeface="ＭＳ Ｐゴシック" charset="0"/>
              </a:rPr>
              <a:t>incl. r</a:t>
            </a:r>
            <a:r>
              <a:rPr lang="en-BE" sz="1400" i="1">
                <a:solidFill>
                  <a:srgbClr val="E7E6E6">
                    <a:lumMod val="50000"/>
                  </a:srgbClr>
                </a:solidFill>
                <a:latin typeface="Calibri"/>
                <a:ea typeface="ＭＳ Ｐゴシック" charset="0"/>
              </a:rPr>
              <a:t>epresentative of ongoing &amp; upcoming ERL facilities</a:t>
            </a:r>
          </a:p>
        </p:txBody>
      </p:sp>
      <p:pic>
        <p:nvPicPr>
          <p:cNvPr id="20" name="Picture 19">
            <a:extLst>
              <a:ext uri="{FF2B5EF4-FFF2-40B4-BE49-F238E27FC236}">
                <a16:creationId xmlns:a16="http://schemas.microsoft.com/office/drawing/2014/main" id="{C916F6D6-53A1-2E94-0AFB-6527AC7C6338}"/>
              </a:ext>
            </a:extLst>
          </p:cNvPr>
          <p:cNvPicPr>
            <a:picLocks noChangeAspect="1"/>
          </p:cNvPicPr>
          <p:nvPr/>
        </p:nvPicPr>
        <p:blipFill>
          <a:blip r:embed="rId3"/>
          <a:stretch>
            <a:fillRect/>
          </a:stretch>
        </p:blipFill>
        <p:spPr>
          <a:xfrm>
            <a:off x="1320800" y="1936543"/>
            <a:ext cx="9550400" cy="4852136"/>
          </a:xfrm>
          <a:prstGeom prst="rect">
            <a:avLst/>
          </a:prstGeom>
        </p:spPr>
      </p:pic>
      <p:sp>
        <p:nvSpPr>
          <p:cNvPr id="3" name="TextBox 2">
            <a:extLst>
              <a:ext uri="{FF2B5EF4-FFF2-40B4-BE49-F238E27FC236}">
                <a16:creationId xmlns:a16="http://schemas.microsoft.com/office/drawing/2014/main" id="{C7B373CE-8238-44CD-9CC6-C300A6B7B2ED}"/>
              </a:ext>
            </a:extLst>
          </p:cNvPr>
          <p:cNvSpPr txBox="1"/>
          <p:nvPr/>
        </p:nvSpPr>
        <p:spPr>
          <a:xfrm>
            <a:off x="9580573" y="6085000"/>
            <a:ext cx="2479653" cy="338554"/>
          </a:xfrm>
          <a:prstGeom prst="rect">
            <a:avLst/>
          </a:prstGeom>
          <a:noFill/>
        </p:spPr>
        <p:txBody>
          <a:bodyPr wrap="none" rtlCol="0">
            <a:spAutoFit/>
          </a:bodyPr>
          <a:lstStyle/>
          <a:p>
            <a:r>
              <a:rPr lang="en-US" sz="1600" dirty="0"/>
              <a:t>Courtesy of Jorgen D’Hondt</a:t>
            </a:r>
          </a:p>
        </p:txBody>
      </p:sp>
    </p:spTree>
    <p:extLst>
      <p:ext uri="{BB962C8B-B14F-4D97-AF65-F5344CB8AC3E}">
        <p14:creationId xmlns:p14="http://schemas.microsoft.com/office/powerpoint/2010/main" val="2837031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1899053" y="6576906"/>
            <a:ext cx="186267" cy="201764"/>
          </a:xfrm>
          <a:prstGeom prst="rect">
            <a:avLst/>
          </a:prstGeom>
        </p:spPr>
        <p:txBody>
          <a:bodyPr vert="horz" wrap="square" lIns="0" tIns="16933" rIns="0" bIns="0" rtlCol="0">
            <a:spAutoFit/>
          </a:bodyPr>
          <a:lstStyle/>
          <a:p>
            <a:pPr marL="16933">
              <a:spcBef>
                <a:spcPts val="133"/>
              </a:spcBef>
            </a:pPr>
            <a:r>
              <a:rPr sz="1200" spc="-73" dirty="0">
                <a:solidFill>
                  <a:srgbClr val="898989"/>
                </a:solidFill>
                <a:latin typeface="Arial"/>
                <a:cs typeface="Arial"/>
              </a:rPr>
              <a:t>37</a:t>
            </a:r>
            <a:endParaRPr sz="1200" dirty="0">
              <a:latin typeface="Arial"/>
              <a:cs typeface="Arial"/>
            </a:endParaRPr>
          </a:p>
        </p:txBody>
      </p:sp>
      <p:sp>
        <p:nvSpPr>
          <p:cNvPr id="3" name="object 3"/>
          <p:cNvSpPr txBox="1">
            <a:spLocks noGrp="1"/>
          </p:cNvSpPr>
          <p:nvPr>
            <p:ph type="title"/>
          </p:nvPr>
        </p:nvSpPr>
        <p:spPr/>
        <p:txBody>
          <a:bodyPr/>
          <a:lstStyle/>
          <a:p>
            <a:r>
              <a:rPr lang="en-US" dirty="0"/>
              <a:t>Organizing the European R&amp;D for Energy Recovery in HEP</a:t>
            </a:r>
          </a:p>
        </p:txBody>
      </p:sp>
      <p:sp>
        <p:nvSpPr>
          <p:cNvPr id="5" name="Slide Number Placeholder 4">
            <a:extLst>
              <a:ext uri="{FF2B5EF4-FFF2-40B4-BE49-F238E27FC236}">
                <a16:creationId xmlns:a16="http://schemas.microsoft.com/office/drawing/2014/main" id="{6DCADF12-480A-92C0-8E41-CE25BF3F25CE}"/>
              </a:ext>
            </a:extLst>
          </p:cNvPr>
          <p:cNvSpPr>
            <a:spLocks noGrp="1"/>
          </p:cNvSpPr>
          <p:nvPr>
            <p:ph type="sldNum" sz="quarter" idx="11"/>
          </p:nvPr>
        </p:nvSpPr>
        <p:spPr/>
        <p:txBody>
          <a:bodyPr/>
          <a:lstStyle/>
          <a:p>
            <a:fld id="{81D60167-4931-47E6-BA6A-407CBD079E47}" type="slidenum">
              <a:rPr lang="en-US" smtClean="0"/>
              <a:pPr/>
              <a:t>36</a:t>
            </a:fld>
            <a:endParaRPr lang="en-US" dirty="0"/>
          </a:p>
        </p:txBody>
      </p:sp>
      <p:sp>
        <p:nvSpPr>
          <p:cNvPr id="11" name="Content Placeholder 10">
            <a:extLst>
              <a:ext uri="{FF2B5EF4-FFF2-40B4-BE49-F238E27FC236}">
                <a16:creationId xmlns:a16="http://schemas.microsoft.com/office/drawing/2014/main" id="{1894E60E-186C-B3A3-C7FD-95908D628224}"/>
              </a:ext>
            </a:extLst>
          </p:cNvPr>
          <p:cNvSpPr>
            <a:spLocks noGrp="1"/>
          </p:cNvSpPr>
          <p:nvPr>
            <p:ph sz="quarter" idx="12"/>
          </p:nvPr>
        </p:nvSpPr>
        <p:spPr/>
        <p:txBody>
          <a:bodyPr/>
          <a:lstStyle/>
          <a:p>
            <a:r>
              <a:rPr lang="en-US" dirty="0">
                <a:solidFill>
                  <a:srgbClr val="0432FF"/>
                </a:solidFill>
              </a:rPr>
              <a:t>ERL Coordination Panel </a:t>
            </a:r>
            <a:r>
              <a:rPr lang="en-US" dirty="0"/>
              <a:t>– mandate from LDG with frequent meetings</a:t>
            </a:r>
          </a:p>
          <a:p>
            <a:pPr lvl="1"/>
            <a:r>
              <a:rPr lang="en-US" dirty="0"/>
              <a:t>Organize, coordinate, oversee and steer the implementation of the ERL R&amp;D Roadmap with  a view to allow the implementation of Energy Recovery in HEP applications</a:t>
            </a:r>
          </a:p>
          <a:p>
            <a:pPr lvl="1"/>
            <a:r>
              <a:rPr lang="en-US" dirty="0"/>
              <a:t>Within the scope of the ERL R&amp;D Roadmap act as a decision-making and prioritization body</a:t>
            </a:r>
          </a:p>
          <a:p>
            <a:pPr lvl="1"/>
            <a:r>
              <a:rPr lang="en-US" dirty="0"/>
              <a:t>Contact with stakeholders and funding agencies</a:t>
            </a:r>
          </a:p>
          <a:p>
            <a:r>
              <a:rPr lang="en-US" dirty="0">
                <a:solidFill>
                  <a:srgbClr val="0432FF"/>
                </a:solidFill>
              </a:rPr>
              <a:t>ERL Stakeholder Forum </a:t>
            </a:r>
            <a:r>
              <a:rPr lang="en-US" dirty="0"/>
              <a:t>– meets at least once per year in an open meeting</a:t>
            </a:r>
          </a:p>
          <a:p>
            <a:pPr lvl="1"/>
            <a:r>
              <a:rPr lang="en-US" dirty="0"/>
              <a:t>Inform the community on ERL R&amp;D strategy, progress and challenges in the realm of HEP</a:t>
            </a:r>
          </a:p>
          <a:p>
            <a:pPr lvl="1"/>
            <a:r>
              <a:rPr lang="en-US" dirty="0"/>
              <a:t>Review the sharing of resources among participating institutions</a:t>
            </a:r>
          </a:p>
          <a:p>
            <a:r>
              <a:rPr lang="en-US" dirty="0">
                <a:solidFill>
                  <a:srgbClr val="0432FF"/>
                </a:solidFill>
              </a:rPr>
              <a:t>ERL International Advisory Board </a:t>
            </a:r>
            <a:r>
              <a:rPr lang="en-US" dirty="0"/>
              <a:t>– meets at least once per year</a:t>
            </a:r>
          </a:p>
          <a:p>
            <a:pPr lvl="1"/>
            <a:r>
              <a:rPr lang="en-US" dirty="0"/>
              <a:t>Connect with partners in other regions relevant for ERL R&amp;D, Energy Savings and applications</a:t>
            </a:r>
          </a:p>
          <a:p>
            <a:pPr lvl="1"/>
            <a:r>
              <a:rPr lang="en-US" dirty="0"/>
              <a:t>Provide international oversight and advises to the ERL Coordination Panel</a:t>
            </a:r>
          </a:p>
          <a:p>
            <a:r>
              <a:rPr lang="en-US" dirty="0">
                <a:solidFill>
                  <a:srgbClr val="0432FF"/>
                </a:solidFill>
              </a:rPr>
              <a:t>ERL Working Group Conveners </a:t>
            </a:r>
            <a:r>
              <a:rPr lang="en-US" dirty="0"/>
              <a:t>– frequent WG meetings</a:t>
            </a:r>
          </a:p>
          <a:p>
            <a:pPr lvl="1"/>
            <a:r>
              <a:rPr lang="en-US" dirty="0"/>
              <a:t>Establish collaboration across the field on the WG topic (focus on R&amp;D topics for HEP applications)</a:t>
            </a: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1899053" y="6576906"/>
            <a:ext cx="186267" cy="201764"/>
          </a:xfrm>
          <a:prstGeom prst="rect">
            <a:avLst/>
          </a:prstGeom>
        </p:spPr>
        <p:txBody>
          <a:bodyPr vert="horz" wrap="square" lIns="0" tIns="16933" rIns="0" bIns="0" rtlCol="0">
            <a:spAutoFit/>
          </a:bodyPr>
          <a:lstStyle/>
          <a:p>
            <a:pPr marL="16933">
              <a:spcBef>
                <a:spcPts val="133"/>
              </a:spcBef>
            </a:pPr>
            <a:r>
              <a:rPr sz="1200" spc="-73" dirty="0">
                <a:solidFill>
                  <a:srgbClr val="898989"/>
                </a:solidFill>
                <a:latin typeface="Arial"/>
                <a:cs typeface="Arial"/>
              </a:rPr>
              <a:t>38</a:t>
            </a:r>
            <a:endParaRPr sz="1200" dirty="0">
              <a:latin typeface="Arial"/>
              <a:cs typeface="Arial"/>
            </a:endParaRPr>
          </a:p>
        </p:txBody>
      </p:sp>
      <p:sp>
        <p:nvSpPr>
          <p:cNvPr id="3" name="object 3"/>
          <p:cNvSpPr txBox="1">
            <a:spLocks noGrp="1"/>
          </p:cNvSpPr>
          <p:nvPr>
            <p:ph type="title"/>
          </p:nvPr>
        </p:nvSpPr>
        <p:spPr/>
        <p:txBody>
          <a:bodyPr/>
          <a:lstStyle/>
          <a:p>
            <a:r>
              <a:rPr lang="en-US" dirty="0"/>
              <a:t>Organizing the European R&amp;D for Energy Recovery in HEP</a:t>
            </a:r>
          </a:p>
        </p:txBody>
      </p:sp>
      <p:sp>
        <p:nvSpPr>
          <p:cNvPr id="12" name="Slide Number Placeholder 11">
            <a:extLst>
              <a:ext uri="{FF2B5EF4-FFF2-40B4-BE49-F238E27FC236}">
                <a16:creationId xmlns:a16="http://schemas.microsoft.com/office/drawing/2014/main" id="{6509E91A-EEE0-49CD-B5B4-AB5A96D5659F}"/>
              </a:ext>
            </a:extLst>
          </p:cNvPr>
          <p:cNvSpPr>
            <a:spLocks noGrp="1"/>
          </p:cNvSpPr>
          <p:nvPr>
            <p:ph type="sldNum" sz="quarter" idx="11"/>
          </p:nvPr>
        </p:nvSpPr>
        <p:spPr/>
        <p:txBody>
          <a:bodyPr/>
          <a:lstStyle/>
          <a:p>
            <a:fld id="{81D60167-4931-47E6-BA6A-407CBD079E47}" type="slidenum">
              <a:rPr lang="en-US" smtClean="0"/>
              <a:pPr/>
              <a:t>37</a:t>
            </a:fld>
            <a:endParaRPr lang="en-US" dirty="0"/>
          </a:p>
        </p:txBody>
      </p:sp>
      <p:sp>
        <p:nvSpPr>
          <p:cNvPr id="15" name="Content Placeholder 14">
            <a:extLst>
              <a:ext uri="{FF2B5EF4-FFF2-40B4-BE49-F238E27FC236}">
                <a16:creationId xmlns:a16="http://schemas.microsoft.com/office/drawing/2014/main" id="{52541D74-351C-4D18-951D-BA5726C5B9D1}"/>
              </a:ext>
            </a:extLst>
          </p:cNvPr>
          <p:cNvSpPr>
            <a:spLocks noGrp="1"/>
          </p:cNvSpPr>
          <p:nvPr>
            <p:ph sz="quarter" idx="12"/>
          </p:nvPr>
        </p:nvSpPr>
        <p:spPr/>
        <p:txBody>
          <a:bodyPr>
            <a:normAutofit/>
          </a:bodyPr>
          <a:lstStyle/>
          <a:p>
            <a:r>
              <a:rPr lang="en-US" dirty="0">
                <a:solidFill>
                  <a:srgbClr val="3B3838"/>
                </a:solidFill>
                <a:effectLst/>
                <a:latin typeface="Helvetica" pitchFamily="2" charset="0"/>
              </a:rPr>
              <a:t>ERL R&amp;D oversight</a:t>
            </a:r>
            <a:r>
              <a:rPr lang="en-US" dirty="0">
                <a:solidFill>
                  <a:srgbClr val="3B3838"/>
                </a:solidFill>
                <a:latin typeface="Helvetica" pitchFamily="2" charset="0"/>
              </a:rPr>
              <a:t>:</a:t>
            </a:r>
            <a:r>
              <a:rPr lang="en-US" dirty="0">
                <a:solidFill>
                  <a:srgbClr val="3B3838"/>
                </a:solidFill>
                <a:effectLst/>
                <a:latin typeface="Helvetica" pitchFamily="2" charset="0"/>
              </a:rPr>
              <a:t> </a:t>
            </a:r>
            <a:r>
              <a:rPr lang="en-US" dirty="0">
                <a:solidFill>
                  <a:srgbClr val="0432FF"/>
                </a:solidFill>
                <a:effectLst/>
                <a:latin typeface="Helvetica" pitchFamily="2" charset="0"/>
              </a:rPr>
              <a:t>Andrew Hutton (Jefferson Lab, USA)</a:t>
            </a:r>
          </a:p>
          <a:p>
            <a:r>
              <a:rPr lang="en-US" dirty="0">
                <a:solidFill>
                  <a:srgbClr val="3B3838"/>
                </a:solidFill>
                <a:effectLst/>
                <a:latin typeface="Helvetica" pitchFamily="2" charset="0"/>
              </a:rPr>
              <a:t>Working Groups &amp; Conveners</a:t>
            </a:r>
          </a:p>
          <a:p>
            <a:pPr marL="800091" lvl="1" indent="-457200">
              <a:buFont typeface="+mj-lt"/>
              <a:buAutoNum type="arabicPeriod"/>
            </a:pPr>
            <a:r>
              <a:rPr lang="en-US" dirty="0">
                <a:effectLst/>
                <a:latin typeface="Helvetica" pitchFamily="2" charset="0"/>
              </a:rPr>
              <a:t>Higher-Order Mode Damping convener: </a:t>
            </a:r>
            <a:r>
              <a:rPr lang="en-US" dirty="0">
                <a:effectLst/>
                <a:highlight>
                  <a:srgbClr val="FFFF00"/>
                </a:highlight>
                <a:latin typeface="Helvetica" pitchFamily="2" charset="0"/>
              </a:rPr>
              <a:t>TBD</a:t>
            </a:r>
          </a:p>
          <a:p>
            <a:pPr marL="800091" lvl="1" indent="-457200">
              <a:buFont typeface="+mj-lt"/>
              <a:buAutoNum type="arabicPeriod"/>
            </a:pPr>
            <a:r>
              <a:rPr lang="en-US" dirty="0">
                <a:effectLst/>
                <a:latin typeface="Helvetica" pitchFamily="2" charset="0"/>
              </a:rPr>
              <a:t>Beam Diagnostics &amp; Instrumentation convener: </a:t>
            </a:r>
            <a:r>
              <a:rPr lang="en-US" dirty="0">
                <a:effectLst/>
                <a:highlight>
                  <a:srgbClr val="FFFF00"/>
                </a:highlight>
                <a:latin typeface="Helvetica" pitchFamily="2" charset="0"/>
              </a:rPr>
              <a:t>TBD</a:t>
            </a:r>
          </a:p>
          <a:p>
            <a:pPr marL="800091" lvl="1" indent="-457200">
              <a:buFont typeface="+mj-lt"/>
              <a:buAutoNum type="arabicPeriod"/>
            </a:pPr>
            <a:r>
              <a:rPr lang="en-US" dirty="0">
                <a:effectLst/>
                <a:latin typeface="Helvetica" pitchFamily="2" charset="0"/>
              </a:rPr>
              <a:t>Simulations (incl. education) convener: </a:t>
            </a:r>
            <a:r>
              <a:rPr lang="en-US" dirty="0">
                <a:effectLst/>
                <a:highlight>
                  <a:srgbClr val="FFFF00"/>
                </a:highlight>
                <a:latin typeface="Helvetica" pitchFamily="2" charset="0"/>
              </a:rPr>
              <a:t>TBD</a:t>
            </a:r>
          </a:p>
          <a:p>
            <a:pPr marL="800091" lvl="1" indent="-457200">
              <a:buFont typeface="+mj-lt"/>
              <a:buAutoNum type="arabicPeriod"/>
            </a:pPr>
            <a:r>
              <a:rPr lang="en-US" dirty="0">
                <a:effectLst/>
                <a:latin typeface="Helvetica" pitchFamily="2" charset="0"/>
              </a:rPr>
              <a:t>Designs of e+e- colliders with Energy Recovery (incl. Dual Axis R&amp;D) convener: </a:t>
            </a:r>
            <a:r>
              <a:rPr lang="en-US" dirty="0">
                <a:effectLst/>
                <a:highlight>
                  <a:srgbClr val="FFFF00"/>
                </a:highlight>
                <a:latin typeface="Helvetica" pitchFamily="2" charset="0"/>
              </a:rPr>
              <a:t>TBD</a:t>
            </a:r>
          </a:p>
          <a:p>
            <a:pPr marL="0" indent="0">
              <a:buNone/>
            </a:pPr>
            <a:endParaRPr lang="en-US" dirty="0"/>
          </a:p>
          <a:p>
            <a:r>
              <a:rPr lang="en-US" dirty="0">
                <a:solidFill>
                  <a:srgbClr val="3B3838"/>
                </a:solidFill>
                <a:effectLst/>
                <a:latin typeface="Helvetica" pitchFamily="2" charset="0"/>
              </a:rPr>
              <a:t>Additional</a:t>
            </a:r>
          </a:p>
          <a:p>
            <a:pPr lvl="1"/>
            <a:r>
              <a:rPr lang="en-US" dirty="0">
                <a:effectLst/>
                <a:latin typeface="Helvetica" pitchFamily="2" charset="0"/>
              </a:rPr>
              <a:t>High-Power SRF (*) contact person to RF Coordination Panel </a:t>
            </a:r>
            <a:r>
              <a:rPr lang="en-US" dirty="0">
                <a:effectLst/>
                <a:highlight>
                  <a:srgbClr val="FFFF00"/>
                </a:highlight>
                <a:latin typeface="Helvetica" pitchFamily="2" charset="0"/>
              </a:rPr>
              <a:t>(TBD)</a:t>
            </a:r>
          </a:p>
          <a:p>
            <a:pPr lvl="1"/>
            <a:r>
              <a:rPr lang="en-US" dirty="0">
                <a:effectLst/>
                <a:latin typeface="Helvetica" pitchFamily="2" charset="0"/>
              </a:rPr>
              <a:t>Electron Source work integrated in the bERLinPro &amp; PERLE programs</a:t>
            </a:r>
          </a:p>
          <a:p>
            <a:pPr lvl="1"/>
            <a:r>
              <a:rPr lang="en-US" dirty="0">
                <a:effectLst/>
                <a:latin typeface="Helvetica" pitchFamily="2" charset="0"/>
              </a:rPr>
              <a:t>Design of ep collider ongoing in the realm of the LHeC and FCC-eh programs</a:t>
            </a:r>
          </a:p>
          <a:p>
            <a:pPr lvl="4"/>
            <a:endParaRPr lang="en-US" dirty="0">
              <a:effectLst/>
              <a:latin typeface="Helvetica" pitchFamily="2" charset="0"/>
            </a:endParaRPr>
          </a:p>
          <a:p>
            <a:r>
              <a:rPr lang="en-US" dirty="0">
                <a:solidFill>
                  <a:srgbClr val="0432FF"/>
                </a:solidFill>
                <a:effectLst/>
                <a:latin typeface="Helvetica" pitchFamily="2" charset="0"/>
              </a:rPr>
              <a:t>Many of these topics are also addressed in the bERLinPro and PERLE programs</a:t>
            </a:r>
          </a:p>
          <a:p>
            <a:pPr marL="0" indent="0">
              <a:buNone/>
            </a:pP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D17CC622-5B39-B167-E4A3-1950ED9EB293}"/>
              </a:ext>
            </a:extLst>
          </p:cNvPr>
          <p:cNvSpPr/>
          <p:nvPr/>
        </p:nvSpPr>
        <p:spPr>
          <a:xfrm>
            <a:off x="5883216" y="2549047"/>
            <a:ext cx="1920814" cy="348134"/>
          </a:xfrm>
          <a:prstGeom prst="roundRect">
            <a:avLst>
              <a:gd name="adj" fmla="val 50000"/>
            </a:avLst>
          </a:prstGeom>
          <a:solidFill>
            <a:srgbClr val="FFFF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A91F1A-DED2-AFCA-F2A1-ACE393396683}"/>
              </a:ext>
            </a:extLst>
          </p:cNvPr>
          <p:cNvSpPr>
            <a:spLocks noGrp="1"/>
          </p:cNvSpPr>
          <p:nvPr>
            <p:ph type="title"/>
          </p:nvPr>
        </p:nvSpPr>
        <p:spPr/>
        <p:txBody>
          <a:bodyPr/>
          <a:lstStyle/>
          <a:p>
            <a:r>
              <a:rPr lang="en-US" dirty="0"/>
              <a:t>Immediate next steps</a:t>
            </a:r>
          </a:p>
        </p:txBody>
      </p:sp>
      <p:sp>
        <p:nvSpPr>
          <p:cNvPr id="3" name="Slide Number Placeholder 2">
            <a:extLst>
              <a:ext uri="{FF2B5EF4-FFF2-40B4-BE49-F238E27FC236}">
                <a16:creationId xmlns:a16="http://schemas.microsoft.com/office/drawing/2014/main" id="{1B8C62A7-ED77-FA21-971B-9A310099E394}"/>
              </a:ext>
            </a:extLst>
          </p:cNvPr>
          <p:cNvSpPr>
            <a:spLocks noGrp="1"/>
          </p:cNvSpPr>
          <p:nvPr>
            <p:ph type="sldNum" sz="quarter" idx="11"/>
          </p:nvPr>
        </p:nvSpPr>
        <p:spPr/>
        <p:txBody>
          <a:bodyPr/>
          <a:lstStyle/>
          <a:p>
            <a:fld id="{6C34F187-366A-F54F-9D6B-551349C9E9F5}" type="slidenum">
              <a:rPr lang="en-US" smtClean="0"/>
              <a:t>38</a:t>
            </a:fld>
            <a:endParaRPr lang="en-US" dirty="0"/>
          </a:p>
        </p:txBody>
      </p:sp>
      <p:sp>
        <p:nvSpPr>
          <p:cNvPr id="6" name="TextBox 5">
            <a:extLst>
              <a:ext uri="{FF2B5EF4-FFF2-40B4-BE49-F238E27FC236}">
                <a16:creationId xmlns:a16="http://schemas.microsoft.com/office/drawing/2014/main" id="{65204462-09A0-5B6C-2ED1-807749DFC440}"/>
              </a:ext>
            </a:extLst>
          </p:cNvPr>
          <p:cNvSpPr txBox="1"/>
          <p:nvPr/>
        </p:nvSpPr>
        <p:spPr>
          <a:xfrm>
            <a:off x="2314582" y="4225285"/>
            <a:ext cx="7562489" cy="1569660"/>
          </a:xfrm>
          <a:prstGeom prst="rect">
            <a:avLst/>
          </a:prstGeom>
          <a:noFill/>
          <a:ln w="28575">
            <a:solidFill>
              <a:srgbClr val="FF0000"/>
            </a:solidFill>
          </a:ln>
        </p:spPr>
        <p:txBody>
          <a:bodyPr wrap="square" rtlCol="0">
            <a:spAutoFit/>
          </a:bodyPr>
          <a:lstStyle/>
          <a:p>
            <a:pPr marL="57150" lvl="1"/>
            <a:r>
              <a:rPr lang="en-US" sz="2400" i="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a:t>
            </a:r>
            <a:r>
              <a:rPr lang="en-US" sz="2400" i="1" dirty="0">
                <a:solidFill>
                  <a:srgbClr val="0432FF"/>
                </a:solidFill>
                <a:effectLst/>
              </a:rPr>
              <a:t>Given the energy crisis in Europe, the request may emerge for a stronger consideration of integrating Energy Recovery systems in the design of future HEP colliders, for example e+e- Higgs factories</a:t>
            </a:r>
            <a:r>
              <a:rPr lang="en-US" sz="2400" i="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a:t>
            </a:r>
            <a:endParaRPr lang="en-BE" sz="240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Bent-Up Arrow 7">
            <a:extLst>
              <a:ext uri="{FF2B5EF4-FFF2-40B4-BE49-F238E27FC236}">
                <a16:creationId xmlns:a16="http://schemas.microsoft.com/office/drawing/2014/main" id="{ED10B0E3-8869-BE0C-6FBE-38DEFD2BCEFF}"/>
              </a:ext>
            </a:extLst>
          </p:cNvPr>
          <p:cNvSpPr/>
          <p:nvPr/>
        </p:nvSpPr>
        <p:spPr>
          <a:xfrm rot="5400000" flipV="1">
            <a:off x="6228094" y="2992623"/>
            <a:ext cx="728224" cy="537346"/>
          </a:xfrm>
          <a:prstGeom prst="bentUpArrow">
            <a:avLst>
              <a:gd name="adj1" fmla="val 4682"/>
              <a:gd name="adj2" fmla="val 14112"/>
              <a:gd name="adj3" fmla="val 25000"/>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6CB1EF9E-1B0B-84B0-74A0-4F181FD5A652}"/>
              </a:ext>
            </a:extLst>
          </p:cNvPr>
          <p:cNvSpPr>
            <a:spLocks noGrp="1"/>
          </p:cNvSpPr>
          <p:nvPr>
            <p:ph sz="quarter" idx="12"/>
          </p:nvPr>
        </p:nvSpPr>
        <p:spPr/>
        <p:txBody>
          <a:bodyPr>
            <a:normAutofit/>
          </a:bodyPr>
          <a:lstStyle/>
          <a:p>
            <a:r>
              <a:rPr lang="en-US" dirty="0"/>
              <a:t>Create the Working Groups</a:t>
            </a:r>
          </a:p>
          <a:p>
            <a:pPr lvl="1"/>
            <a:r>
              <a:rPr lang="en-US" dirty="0"/>
              <a:t>Coordination of R&amp;D efforts worldwide</a:t>
            </a:r>
          </a:p>
          <a:p>
            <a:pPr lvl="1"/>
            <a:r>
              <a:rPr lang="en-US" dirty="0"/>
              <a:t>Looking for volunteers from around the world who are involved in ERL R&amp;D</a:t>
            </a:r>
          </a:p>
          <a:p>
            <a:r>
              <a:rPr lang="en-US" dirty="0"/>
              <a:t>Prepare for presentation to the CERN Council in December</a:t>
            </a:r>
          </a:p>
          <a:p>
            <a:pPr lvl="1"/>
            <a:r>
              <a:rPr lang="en-US" dirty="0"/>
              <a:t>The members of the CERN Council come from  funding agencies  in the member states</a:t>
            </a:r>
          </a:p>
          <a:p>
            <a:pPr lvl="1"/>
            <a:r>
              <a:rPr lang="en-US" dirty="0"/>
              <a:t>Looking for endorsement of the plan</a:t>
            </a:r>
          </a:p>
          <a:p>
            <a:pPr lvl="1"/>
            <a:r>
              <a:rPr lang="en-US" dirty="0"/>
              <a:t>Financial support for carrying out the R&amp;D program</a:t>
            </a:r>
          </a:p>
          <a:p>
            <a:r>
              <a:rPr lang="en-US" dirty="0"/>
              <a:t>From </a:t>
            </a:r>
            <a:r>
              <a:rPr lang="en-US" sz="2133" dirty="0">
                <a:latin typeface="Arial" panose="020B0604020202020204" pitchFamily="34" charset="0"/>
                <a:cs typeface="Arial" panose="020B0604020202020204" pitchFamily="34" charset="0"/>
              </a:rPr>
              <a:t>Jorgen D’Hondt</a:t>
            </a:r>
            <a:endParaRPr lang="en-US" dirty="0"/>
          </a:p>
          <a:p>
            <a:pPr marL="0" indent="0">
              <a:buNone/>
            </a:pPr>
            <a:endParaRPr lang="en-BE" sz="24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547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FEE3-1CD5-5C82-B220-8F01D09AC2A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04ADDC9-22CD-D414-FEF6-09CBA64C5215}"/>
              </a:ext>
            </a:extLst>
          </p:cNvPr>
          <p:cNvSpPr>
            <a:spLocks noGrp="1"/>
          </p:cNvSpPr>
          <p:nvPr>
            <p:ph type="sldNum" sz="quarter" idx="11"/>
          </p:nvPr>
        </p:nvSpPr>
        <p:spPr/>
        <p:txBody>
          <a:bodyPr/>
          <a:lstStyle/>
          <a:p>
            <a:fld id="{6C34F187-366A-F54F-9D6B-551349C9E9F5}" type="slidenum">
              <a:rPr lang="en-US" smtClean="0"/>
              <a:t>39</a:t>
            </a:fld>
            <a:endParaRPr lang="en-US" dirty="0"/>
          </a:p>
        </p:txBody>
      </p:sp>
      <p:pic>
        <p:nvPicPr>
          <p:cNvPr id="6" name="Content Placeholder 5">
            <a:extLst>
              <a:ext uri="{FF2B5EF4-FFF2-40B4-BE49-F238E27FC236}">
                <a16:creationId xmlns:a16="http://schemas.microsoft.com/office/drawing/2014/main" id="{2BD2AAC1-A6CE-7CD9-423F-A102FF40BB66}"/>
              </a:ext>
            </a:extLst>
          </p:cNvPr>
          <p:cNvPicPr>
            <a:picLocks noGrp="1" noChangeAspect="1"/>
          </p:cNvPicPr>
          <p:nvPr>
            <p:ph sz="quarter" idx="12"/>
          </p:nvPr>
        </p:nvPicPr>
        <p:blipFill rotWithShape="1">
          <a:blip r:embed="rId2"/>
          <a:srcRect t="3898"/>
          <a:stretch/>
        </p:blipFill>
        <p:spPr>
          <a:xfrm>
            <a:off x="-1317" y="1598"/>
            <a:ext cx="12193317" cy="6392853"/>
          </a:xfrm>
        </p:spPr>
      </p:pic>
    </p:spTree>
    <p:extLst>
      <p:ext uri="{BB962C8B-B14F-4D97-AF65-F5344CB8AC3E}">
        <p14:creationId xmlns:p14="http://schemas.microsoft.com/office/powerpoint/2010/main" val="426401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04F3-760F-764E-9A02-2C3B3EEF1882}"/>
              </a:ext>
            </a:extLst>
          </p:cNvPr>
          <p:cNvSpPr>
            <a:spLocks noGrp="1"/>
          </p:cNvSpPr>
          <p:nvPr>
            <p:ph type="title"/>
          </p:nvPr>
        </p:nvSpPr>
        <p:spPr/>
        <p:txBody>
          <a:bodyPr/>
          <a:lstStyle/>
          <a:p>
            <a:r>
              <a:rPr lang="en-US" dirty="0"/>
              <a:t>Long-Term Vision for ERLs for HEP</a:t>
            </a:r>
          </a:p>
        </p:txBody>
      </p:sp>
      <p:sp>
        <p:nvSpPr>
          <p:cNvPr id="3" name="Content Placeholder 2">
            <a:extLst>
              <a:ext uri="{FF2B5EF4-FFF2-40B4-BE49-F238E27FC236}">
                <a16:creationId xmlns:a16="http://schemas.microsoft.com/office/drawing/2014/main" id="{AE08199D-4CD8-C549-AE62-494CB039392A}"/>
              </a:ext>
            </a:extLst>
          </p:cNvPr>
          <p:cNvSpPr>
            <a:spLocks noGrp="1"/>
          </p:cNvSpPr>
          <p:nvPr>
            <p:ph sz="quarter" idx="12"/>
          </p:nvPr>
        </p:nvSpPr>
        <p:spPr/>
        <p:txBody>
          <a:bodyPr/>
          <a:lstStyle/>
          <a:p>
            <a:r>
              <a:rPr lang="en-US" dirty="0"/>
              <a:t>The ERL Roadmap should identify R&amp;D required to take the next steps in energy and power</a:t>
            </a:r>
          </a:p>
          <a:p>
            <a:r>
              <a:rPr lang="en-US" dirty="0"/>
              <a:t>What are the options?</a:t>
            </a:r>
          </a:p>
          <a:p>
            <a:pPr lvl="1"/>
            <a:r>
              <a:rPr lang="en-US" dirty="0"/>
              <a:t>Proposals for LHeC and FCC-eh have been developed in detail (</a:t>
            </a:r>
            <a:r>
              <a:rPr lang="en-US" sz="2000" dirty="0"/>
              <a:t>LHeC CDR, arXiv:2007.14491) and </a:t>
            </a:r>
            <a:r>
              <a:rPr lang="en-US" i="1" dirty="0"/>
              <a:t>Eur.Phys.J.ST </a:t>
            </a:r>
            <a:r>
              <a:rPr lang="en-US" dirty="0"/>
              <a:t>228 (2019) 4, 755 FCC-hh/eh </a:t>
            </a:r>
          </a:p>
          <a:p>
            <a:r>
              <a:rPr lang="en-US" dirty="0">
                <a:solidFill>
                  <a:srgbClr val="080AFF"/>
                </a:solidFill>
              </a:rPr>
              <a:t>LHeC								FCC-eh</a:t>
            </a:r>
          </a:p>
          <a:p>
            <a:pPr lvl="1"/>
            <a:endParaRPr lang="en-US" dirty="0">
              <a:solidFill>
                <a:srgbClr val="080AFF"/>
              </a:solidFill>
            </a:endParaRPr>
          </a:p>
          <a:p>
            <a:pPr lvl="4"/>
            <a:r>
              <a:rPr lang="en-US" dirty="0">
                <a:solidFill>
                  <a:srgbClr val="080AFF"/>
                </a:solidFill>
              </a:rPr>
              <a:t>			</a:t>
            </a:r>
          </a:p>
        </p:txBody>
      </p:sp>
      <p:pic>
        <p:nvPicPr>
          <p:cNvPr id="4" name="Picture 3">
            <a:extLst>
              <a:ext uri="{FF2B5EF4-FFF2-40B4-BE49-F238E27FC236}">
                <a16:creationId xmlns:a16="http://schemas.microsoft.com/office/drawing/2014/main" id="{A373CD98-2A10-C249-B656-30B9855EB604}"/>
              </a:ext>
            </a:extLst>
          </p:cNvPr>
          <p:cNvPicPr>
            <a:picLocks noChangeAspect="1"/>
          </p:cNvPicPr>
          <p:nvPr/>
        </p:nvPicPr>
        <p:blipFill>
          <a:blip r:embed="rId2"/>
          <a:stretch>
            <a:fillRect/>
          </a:stretch>
        </p:blipFill>
        <p:spPr>
          <a:xfrm>
            <a:off x="1063812" y="2858202"/>
            <a:ext cx="3913638" cy="2436627"/>
          </a:xfrm>
          <a:prstGeom prst="rect">
            <a:avLst/>
          </a:prstGeom>
          <a:ln>
            <a:solidFill>
              <a:schemeClr val="bg1">
                <a:lumMod val="75000"/>
              </a:schemeClr>
            </a:solidFill>
          </a:ln>
        </p:spPr>
      </p:pic>
      <p:sp>
        <p:nvSpPr>
          <p:cNvPr id="5" name="Rectangle 4">
            <a:extLst>
              <a:ext uri="{FF2B5EF4-FFF2-40B4-BE49-F238E27FC236}">
                <a16:creationId xmlns:a16="http://schemas.microsoft.com/office/drawing/2014/main" id="{53BCACD8-7752-CA4E-8927-963B05505A34}"/>
              </a:ext>
            </a:extLst>
          </p:cNvPr>
          <p:cNvSpPr/>
          <p:nvPr/>
        </p:nvSpPr>
        <p:spPr>
          <a:xfrm>
            <a:off x="373598" y="5286943"/>
            <a:ext cx="6376581" cy="1169551"/>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style>
          <a:lnRef idx="0">
            <a:scrgbClr r="0" g="0" b="0"/>
          </a:lnRef>
          <a:fillRef idx="0">
            <a:scrgbClr r="0" g="0" b="0"/>
          </a:fillRef>
          <a:effectRef idx="0">
            <a:scrgbClr r="0" g="0" b="0"/>
          </a:effectRef>
          <a:fontRef idx="major"/>
        </p:style>
        <p:txBody>
          <a:bodyPr wrap="square" lIns="22860" rIns="2286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457200">
              <a:spcBef>
                <a:spcPts val="600"/>
              </a:spcBef>
              <a:defRPr sz="4000">
                <a:latin typeface="Arial"/>
                <a:ea typeface="Arial"/>
                <a:cs typeface="Arial"/>
                <a:sym typeface="Arial"/>
              </a:defRPr>
            </a:pPr>
            <a:r>
              <a:rPr sz="2000" u="sng" dirty="0">
                <a:solidFill>
                  <a:srgbClr val="00B050"/>
                </a:solidFill>
                <a:latin typeface="Arial" panose="020B0604020202020204" pitchFamily="34" charset="0"/>
              </a:rPr>
              <a:t>Operation in parallel with LHC/HE-LHC</a:t>
            </a:r>
            <a:r>
              <a:rPr lang="en-US" sz="2000" u="sng" dirty="0">
                <a:solidFill>
                  <a:srgbClr val="00B050"/>
                </a:solidFill>
                <a:latin typeface="Arial" panose="020B0604020202020204" pitchFamily="34" charset="0"/>
              </a:rPr>
              <a:t>/FCC-hh</a:t>
            </a:r>
            <a:endParaRPr sz="2000" u="sng" dirty="0">
              <a:solidFill>
                <a:srgbClr val="00B050"/>
              </a:solidFill>
              <a:latin typeface="Arial" panose="020B0604020202020204" pitchFamily="34" charset="0"/>
            </a:endParaRPr>
          </a:p>
          <a:p>
            <a:pPr marL="180474" indent="-180474" defTabSz="457200">
              <a:spcBef>
                <a:spcPts val="600"/>
              </a:spcBef>
              <a:buSzPct val="100000"/>
              <a:buChar char="•"/>
              <a:defRPr sz="4000">
                <a:latin typeface="Arial"/>
                <a:ea typeface="Arial"/>
                <a:cs typeface="Arial"/>
                <a:sym typeface="Arial"/>
              </a:defRPr>
            </a:pPr>
            <a:r>
              <a:rPr sz="2000" dirty="0">
                <a:latin typeface="Arial" panose="020B0604020202020204" pitchFamily="34" charset="0"/>
              </a:rPr>
              <a:t>TeV scale </a:t>
            </a:r>
            <a:r>
              <a:rPr lang="en-US" sz="2000" dirty="0">
                <a:latin typeface="Arial" panose="020B0604020202020204" pitchFamily="34" charset="0"/>
              </a:rPr>
              <a:t>collisions</a:t>
            </a:r>
            <a:r>
              <a:rPr sz="2000" dirty="0">
                <a:latin typeface="Arial" panose="020B0604020202020204" pitchFamily="34" charset="0"/>
              </a:rPr>
              <a:t> </a:t>
            </a:r>
            <a:r>
              <a:rPr lang="en-US" sz="2000" dirty="0">
                <a:latin typeface="Arial" panose="020B0604020202020204" pitchFamily="34" charset="0"/>
              </a:rPr>
              <a:t> </a:t>
            </a:r>
            <a:r>
              <a:rPr sz="2000" dirty="0">
                <a:latin typeface="Arial" panose="020B0604020202020204" pitchFamily="34" charset="0"/>
              </a:rPr>
              <a:t>➔  50</a:t>
            </a:r>
            <a:r>
              <a:rPr lang="en-US" sz="2000" dirty="0">
                <a:latin typeface="Arial" panose="020B0604020202020204" pitchFamily="34" charset="0"/>
              </a:rPr>
              <a:t>-60</a:t>
            </a:r>
            <a:r>
              <a:rPr sz="2000" dirty="0">
                <a:latin typeface="Arial" panose="020B0604020202020204" pitchFamily="34" charset="0"/>
              </a:rPr>
              <a:t> GeV </a:t>
            </a:r>
            <a:r>
              <a:rPr lang="en-US" sz="2000" dirty="0">
                <a:latin typeface="Arial" panose="020B0604020202020204" pitchFamily="34" charset="0"/>
              </a:rPr>
              <a:t>e-</a:t>
            </a:r>
            <a:r>
              <a:rPr sz="2000" dirty="0">
                <a:latin typeface="Arial" panose="020B0604020202020204" pitchFamily="34" charset="0"/>
              </a:rPr>
              <a:t>beam energy</a:t>
            </a:r>
          </a:p>
          <a:p>
            <a:pPr marL="114300" indent="-114300" defTabSz="457200">
              <a:spcBef>
                <a:spcPts val="600"/>
              </a:spcBef>
              <a:buSzPct val="100000"/>
              <a:buChar char="•"/>
              <a:defRPr sz="4000">
                <a:latin typeface="Arial"/>
                <a:ea typeface="Arial"/>
                <a:cs typeface="Arial"/>
                <a:sym typeface="Arial"/>
              </a:defRPr>
            </a:pPr>
            <a:r>
              <a:rPr sz="2000" dirty="0">
                <a:latin typeface="Arial" panose="020B0604020202020204" pitchFamily="34" charset="0"/>
              </a:rPr>
              <a:t> power consumption &lt; 100 MW</a:t>
            </a:r>
          </a:p>
        </p:txBody>
      </p:sp>
      <p:grpSp>
        <p:nvGrpSpPr>
          <p:cNvPr id="23" name="Group 22">
            <a:extLst>
              <a:ext uri="{FF2B5EF4-FFF2-40B4-BE49-F238E27FC236}">
                <a16:creationId xmlns:a16="http://schemas.microsoft.com/office/drawing/2014/main" id="{EC5DF1AA-5109-0D45-841F-B73AA08BCA85}"/>
              </a:ext>
            </a:extLst>
          </p:cNvPr>
          <p:cNvGrpSpPr/>
          <p:nvPr/>
        </p:nvGrpSpPr>
        <p:grpSpPr>
          <a:xfrm>
            <a:off x="7747644" y="2185390"/>
            <a:ext cx="4224967" cy="3927635"/>
            <a:chOff x="6379032" y="2209295"/>
            <a:chExt cx="4224967" cy="3927635"/>
          </a:xfrm>
        </p:grpSpPr>
        <p:pic>
          <p:nvPicPr>
            <p:cNvPr id="24" name="Picture 23">
              <a:extLst>
                <a:ext uri="{FF2B5EF4-FFF2-40B4-BE49-F238E27FC236}">
                  <a16:creationId xmlns:a16="http://schemas.microsoft.com/office/drawing/2014/main" id="{9DB7412E-CF6D-5A40-9076-24613EBC94CB}"/>
                </a:ext>
              </a:extLst>
            </p:cNvPr>
            <p:cNvPicPr>
              <a:picLocks noChangeAspect="1"/>
            </p:cNvPicPr>
            <p:nvPr/>
          </p:nvPicPr>
          <p:blipFill rotWithShape="1">
            <a:blip r:embed="rId3"/>
            <a:srcRect l="27700" t="3164" r="50041" b="51539"/>
            <a:stretch/>
          </p:blipFill>
          <p:spPr>
            <a:xfrm>
              <a:off x="6379032" y="2209295"/>
              <a:ext cx="4224967" cy="3927635"/>
            </a:xfrm>
            <a:prstGeom prst="rect">
              <a:avLst/>
            </a:prstGeom>
          </p:spPr>
        </p:pic>
        <p:grpSp>
          <p:nvGrpSpPr>
            <p:cNvPr id="25" name="Group 24">
              <a:extLst>
                <a:ext uri="{FF2B5EF4-FFF2-40B4-BE49-F238E27FC236}">
                  <a16:creationId xmlns:a16="http://schemas.microsoft.com/office/drawing/2014/main" id="{E1A0F745-C296-D84F-8E29-3612E5A8A8B9}"/>
                </a:ext>
              </a:extLst>
            </p:cNvPr>
            <p:cNvGrpSpPr/>
            <p:nvPr/>
          </p:nvGrpSpPr>
          <p:grpSpPr>
            <a:xfrm>
              <a:off x="7451511" y="2894743"/>
              <a:ext cx="284739" cy="242446"/>
              <a:chOff x="5927508" y="2480806"/>
              <a:chExt cx="284739" cy="242446"/>
            </a:xfrm>
          </p:grpSpPr>
          <p:cxnSp>
            <p:nvCxnSpPr>
              <p:cNvPr id="26" name="Straight Connector 25">
                <a:extLst>
                  <a:ext uri="{FF2B5EF4-FFF2-40B4-BE49-F238E27FC236}">
                    <a16:creationId xmlns:a16="http://schemas.microsoft.com/office/drawing/2014/main" id="{8E56440C-3169-9C4B-BD5A-07AB51D44732}"/>
                  </a:ext>
                </a:extLst>
              </p:cNvPr>
              <p:cNvCxnSpPr>
                <a:cxnSpLocks/>
                <a:endCxn id="27" idx="2"/>
              </p:cNvCxnSpPr>
              <p:nvPr/>
            </p:nvCxnSpPr>
            <p:spPr>
              <a:xfrm flipV="1">
                <a:off x="6046715" y="2635823"/>
                <a:ext cx="108155" cy="8378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99CC36FA-F146-384D-B6D5-27147BEC1AB8}"/>
                  </a:ext>
                </a:extLst>
              </p:cNvPr>
              <p:cNvSpPr/>
              <p:nvPr/>
            </p:nvSpPr>
            <p:spPr>
              <a:xfrm rot="20320870">
                <a:off x="6031531" y="2480806"/>
                <a:ext cx="180716" cy="162015"/>
              </a:xfrm>
              <a:prstGeom prst="arc">
                <a:avLst>
                  <a:gd name="adj1" fmla="val 16200000"/>
                  <a:gd name="adj2" fmla="val 5237999"/>
                </a:avLst>
              </a:prstGeom>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FF00"/>
                  </a:solidFill>
                </a:endParaRPr>
              </a:p>
            </p:txBody>
          </p:sp>
          <p:sp>
            <p:nvSpPr>
              <p:cNvPr id="28" name="Arc 27">
                <a:extLst>
                  <a:ext uri="{FF2B5EF4-FFF2-40B4-BE49-F238E27FC236}">
                    <a16:creationId xmlns:a16="http://schemas.microsoft.com/office/drawing/2014/main" id="{BA4E5B25-384C-BD4B-B837-3AF62785F7D5}"/>
                  </a:ext>
                </a:extLst>
              </p:cNvPr>
              <p:cNvSpPr/>
              <p:nvPr/>
            </p:nvSpPr>
            <p:spPr>
              <a:xfrm rot="20040000" flipH="1" flipV="1">
                <a:off x="5927508" y="2561237"/>
                <a:ext cx="180716" cy="162015"/>
              </a:xfrm>
              <a:prstGeom prst="arc">
                <a:avLst>
                  <a:gd name="adj1" fmla="val 16200000"/>
                  <a:gd name="adj2" fmla="val 5237999"/>
                </a:avLst>
              </a:prstGeom>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FF00"/>
                  </a:solidFill>
                </a:endParaRPr>
              </a:p>
            </p:txBody>
          </p:sp>
          <p:cxnSp>
            <p:nvCxnSpPr>
              <p:cNvPr id="29" name="Straight Connector 28">
                <a:extLst>
                  <a:ext uri="{FF2B5EF4-FFF2-40B4-BE49-F238E27FC236}">
                    <a16:creationId xmlns:a16="http://schemas.microsoft.com/office/drawing/2014/main" id="{48236280-7E37-5046-9E46-2FA297576B51}"/>
                  </a:ext>
                </a:extLst>
              </p:cNvPr>
              <p:cNvCxnSpPr>
                <a:cxnSpLocks/>
                <a:stCxn id="28" idx="2"/>
              </p:cNvCxnSpPr>
              <p:nvPr/>
            </p:nvCxnSpPr>
            <p:spPr>
              <a:xfrm flipV="1">
                <a:off x="5978956" y="2482113"/>
                <a:ext cx="115360" cy="8906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F5D9A9ED-4B68-0C4F-8983-5C51FD31EB67}"/>
              </a:ext>
            </a:extLst>
          </p:cNvPr>
          <p:cNvSpPr txBox="1"/>
          <p:nvPr/>
        </p:nvSpPr>
        <p:spPr>
          <a:xfrm>
            <a:off x="9102165" y="3149600"/>
            <a:ext cx="519694" cy="369332"/>
          </a:xfrm>
          <a:prstGeom prst="rect">
            <a:avLst/>
          </a:prstGeom>
          <a:noFill/>
        </p:spPr>
        <p:txBody>
          <a:bodyPr wrap="none" rtlCol="0">
            <a:spAutoFit/>
          </a:bodyPr>
          <a:lstStyle/>
          <a:p>
            <a:r>
              <a:rPr lang="en-US" dirty="0">
                <a:solidFill>
                  <a:srgbClr val="FFFF00"/>
                </a:solidFill>
              </a:rPr>
              <a:t>ERL</a:t>
            </a:r>
          </a:p>
        </p:txBody>
      </p:sp>
      <p:sp>
        <p:nvSpPr>
          <p:cNvPr id="35" name="Right Arrow 34">
            <a:extLst>
              <a:ext uri="{FF2B5EF4-FFF2-40B4-BE49-F238E27FC236}">
                <a16:creationId xmlns:a16="http://schemas.microsoft.com/office/drawing/2014/main" id="{815EE5BF-E497-3C4A-9ED2-D8B084753D13}"/>
              </a:ext>
            </a:extLst>
          </p:cNvPr>
          <p:cNvSpPr/>
          <p:nvPr/>
        </p:nvSpPr>
        <p:spPr>
          <a:xfrm rot="13343962">
            <a:off x="9014872" y="3109196"/>
            <a:ext cx="248589" cy="66366"/>
          </a:xfrm>
          <a:prstGeom prst="rightArrow">
            <a:avLst>
              <a:gd name="adj1" fmla="val 41269"/>
              <a:gd name="adj2" fmla="val 50000"/>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Slide Number Placeholder 35">
            <a:extLst>
              <a:ext uri="{FF2B5EF4-FFF2-40B4-BE49-F238E27FC236}">
                <a16:creationId xmlns:a16="http://schemas.microsoft.com/office/drawing/2014/main" id="{E473DBBE-11D3-7D43-8B9D-2354CF05D92A}"/>
              </a:ext>
            </a:extLst>
          </p:cNvPr>
          <p:cNvSpPr>
            <a:spLocks noGrp="1"/>
          </p:cNvSpPr>
          <p:nvPr>
            <p:ph type="sldNum" sz="quarter" idx="11"/>
          </p:nvPr>
        </p:nvSpPr>
        <p:spPr/>
        <p:txBody>
          <a:bodyPr/>
          <a:lstStyle/>
          <a:p>
            <a:fld id="{7B34C809-1086-3142-A28D-0F147288B74D}" type="slidenum">
              <a:rPr lang="en-US" smtClean="0"/>
              <a:pPr/>
              <a:t>4</a:t>
            </a:fld>
            <a:endParaRPr lang="en-US" dirty="0"/>
          </a:p>
        </p:txBody>
      </p:sp>
    </p:spTree>
    <p:extLst>
      <p:ext uri="{BB962C8B-B14F-4D97-AF65-F5344CB8AC3E}">
        <p14:creationId xmlns:p14="http://schemas.microsoft.com/office/powerpoint/2010/main" val="2789926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619AD3-DBD9-EDD2-1A1C-7D4AD4EB6E3B}"/>
              </a:ext>
            </a:extLst>
          </p:cNvPr>
          <p:cNvSpPr>
            <a:spLocks noGrp="1"/>
          </p:cNvSpPr>
          <p:nvPr>
            <p:ph type="ctrTitle"/>
          </p:nvPr>
        </p:nvSpPr>
        <p:spPr/>
        <p:txBody>
          <a:bodyPr/>
          <a:lstStyle/>
          <a:p>
            <a:r>
              <a:rPr lang="en-US" dirty="0"/>
              <a:t>Back-Up</a:t>
            </a:r>
          </a:p>
        </p:txBody>
      </p:sp>
      <p:sp>
        <p:nvSpPr>
          <p:cNvPr id="3" name="Slide Number Placeholder 2">
            <a:extLst>
              <a:ext uri="{FF2B5EF4-FFF2-40B4-BE49-F238E27FC236}">
                <a16:creationId xmlns:a16="http://schemas.microsoft.com/office/drawing/2014/main" id="{AAC2A29A-B88D-677E-9F16-95BA27D51E37}"/>
              </a:ext>
            </a:extLst>
          </p:cNvPr>
          <p:cNvSpPr>
            <a:spLocks noGrp="1"/>
          </p:cNvSpPr>
          <p:nvPr>
            <p:ph type="sldNum" sz="quarter" idx="11"/>
          </p:nvPr>
        </p:nvSpPr>
        <p:spPr/>
        <p:txBody>
          <a:bodyPr/>
          <a:lstStyle/>
          <a:p>
            <a:fld id="{6C34F187-366A-F54F-9D6B-551349C9E9F5}" type="slidenum">
              <a:rPr lang="en-US" smtClean="0"/>
              <a:t>40</a:t>
            </a:fld>
            <a:endParaRPr lang="en-US" dirty="0"/>
          </a:p>
        </p:txBody>
      </p:sp>
    </p:spTree>
    <p:extLst>
      <p:ext uri="{BB962C8B-B14F-4D97-AF65-F5344CB8AC3E}">
        <p14:creationId xmlns:p14="http://schemas.microsoft.com/office/powerpoint/2010/main" val="56496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Contents - Facilities</a:t>
            </a:r>
          </a:p>
        </p:txBody>
      </p:sp>
      <p:sp>
        <p:nvSpPr>
          <p:cNvPr id="3" name="Content Placeholder 2">
            <a:extLst>
              <a:ext uri="{FF2B5EF4-FFF2-40B4-BE49-F238E27FC236}">
                <a16:creationId xmlns:a16="http://schemas.microsoft.com/office/drawing/2014/main" id="{9CC1EE0C-6CC4-0154-3692-12E423AA3811}"/>
              </a:ext>
            </a:extLst>
          </p:cNvPr>
          <p:cNvSpPr>
            <a:spLocks noGrp="1"/>
          </p:cNvSpPr>
          <p:nvPr>
            <p:ph sz="quarter" idx="12"/>
          </p:nvPr>
        </p:nvSpPr>
        <p:spPr>
          <a:xfrm>
            <a:off x="304802" y="847728"/>
            <a:ext cx="6064076" cy="5547096"/>
          </a:xfrm>
        </p:spPr>
        <p:txBody>
          <a:bodyPr>
            <a:normAutofit/>
          </a:bodyPr>
          <a:lstStyle/>
          <a:p>
            <a:pPr marL="0" indent="0">
              <a:buNone/>
            </a:pPr>
            <a:r>
              <a:rPr lang="en-US" sz="1600" dirty="0">
                <a:highlight>
                  <a:srgbClr val="FFFF00"/>
                </a:highlight>
              </a:rPr>
              <a:t>1 Introduction </a:t>
            </a:r>
          </a:p>
          <a:p>
            <a:pPr marL="0" indent="0">
              <a:buNone/>
            </a:pPr>
            <a:r>
              <a:rPr lang="en-US" sz="1600" dirty="0">
                <a:highlight>
                  <a:srgbClr val="FFFF00"/>
                </a:highlight>
              </a:rPr>
              <a:t>2 ERL—Facilities and Current Status </a:t>
            </a:r>
          </a:p>
          <a:p>
            <a:pPr marL="342891" lvl="1" indent="0">
              <a:buNone/>
            </a:pPr>
            <a:r>
              <a:rPr lang="en-US" sz="1334" dirty="0"/>
              <a:t>2.1 Completed Facilities </a:t>
            </a:r>
          </a:p>
          <a:p>
            <a:pPr marL="642921" lvl="2" indent="0">
              <a:buNone/>
            </a:pPr>
            <a:r>
              <a:rPr lang="en-US" sz="1334" dirty="0"/>
              <a:t>2.1.1 </a:t>
            </a:r>
            <a:r>
              <a:rPr lang="en-US" sz="1334" dirty="0">
                <a:solidFill>
                  <a:srgbClr val="0432FF"/>
                </a:solidFill>
              </a:rPr>
              <a:t>ALICE at Daresbury </a:t>
            </a:r>
          </a:p>
          <a:p>
            <a:pPr marL="642921" lvl="2" indent="0">
              <a:buNone/>
            </a:pPr>
            <a:r>
              <a:rPr lang="en-US" sz="1334" dirty="0"/>
              <a:t>2.1.2 </a:t>
            </a:r>
            <a:r>
              <a:rPr lang="en-US" sz="1334" dirty="0">
                <a:solidFill>
                  <a:srgbClr val="FF0000"/>
                </a:solidFill>
              </a:rPr>
              <a:t>JLab FEL </a:t>
            </a:r>
          </a:p>
          <a:p>
            <a:pPr marL="642921" lvl="2" indent="0">
              <a:buNone/>
            </a:pPr>
            <a:r>
              <a:rPr lang="en-US" sz="1334" dirty="0"/>
              <a:t>2.1.3 </a:t>
            </a:r>
            <a:r>
              <a:rPr lang="en-US" sz="1334" dirty="0">
                <a:solidFill>
                  <a:srgbClr val="FF0000"/>
                </a:solidFill>
              </a:rPr>
              <a:t>CEBAF Single-pass Energy Recovery Experiment (CEBAF-ER)</a:t>
            </a:r>
            <a:r>
              <a:rPr lang="en-US" sz="1334" dirty="0">
                <a:solidFill>
                  <a:srgbClr val="0432FF"/>
                </a:solidFill>
              </a:rPr>
              <a:t> </a:t>
            </a:r>
          </a:p>
          <a:p>
            <a:pPr marL="342891" lvl="1" indent="0">
              <a:buNone/>
            </a:pPr>
            <a:r>
              <a:rPr lang="en-US" sz="1334" dirty="0"/>
              <a:t>2.2 Ongoing Activities </a:t>
            </a:r>
          </a:p>
          <a:p>
            <a:pPr marL="642921" lvl="2" indent="0">
              <a:buNone/>
            </a:pPr>
            <a:r>
              <a:rPr lang="en-US" sz="1334" dirty="0"/>
              <a:t>2.2.1 </a:t>
            </a:r>
            <a:r>
              <a:rPr lang="en-US" sz="1334" dirty="0">
                <a:solidFill>
                  <a:srgbClr val="0432FF"/>
                </a:solidFill>
              </a:rPr>
              <a:t>CBETA at Cornell </a:t>
            </a:r>
          </a:p>
          <a:p>
            <a:pPr marL="642921" lvl="2" indent="0">
              <a:buNone/>
            </a:pPr>
            <a:r>
              <a:rPr lang="en-US" sz="1334" dirty="0"/>
              <a:t>2.2.2 </a:t>
            </a:r>
            <a:r>
              <a:rPr lang="en-US" sz="1334" dirty="0">
                <a:solidFill>
                  <a:srgbClr val="0432FF"/>
                </a:solidFill>
              </a:rPr>
              <a:t>S-DALINAC at Darmstadt </a:t>
            </a:r>
          </a:p>
          <a:p>
            <a:pPr marL="642921" lvl="2" indent="0">
              <a:buNone/>
            </a:pPr>
            <a:r>
              <a:rPr lang="en-US" sz="1334" dirty="0"/>
              <a:t>2.2.3 </a:t>
            </a:r>
            <a:r>
              <a:rPr lang="en-US" sz="1334" dirty="0">
                <a:solidFill>
                  <a:srgbClr val="0432FF"/>
                </a:solidFill>
              </a:rPr>
              <a:t>cERL at KEK </a:t>
            </a:r>
          </a:p>
          <a:p>
            <a:pPr marL="642921" lvl="2" indent="0">
              <a:buNone/>
            </a:pPr>
            <a:r>
              <a:rPr lang="en-US" sz="1334" dirty="0"/>
              <a:t>2.2.4 </a:t>
            </a:r>
            <a:r>
              <a:rPr lang="en-US" sz="1334" dirty="0">
                <a:solidFill>
                  <a:srgbClr val="0432FF"/>
                </a:solidFill>
              </a:rPr>
              <a:t>Recuperator at Novosibirsk </a:t>
            </a:r>
          </a:p>
          <a:p>
            <a:pPr marL="642921" lvl="2" indent="0">
              <a:buNone/>
            </a:pPr>
            <a:r>
              <a:rPr lang="en-US" sz="1334" dirty="0"/>
              <a:t>2.2.5 </a:t>
            </a:r>
            <a:r>
              <a:rPr lang="en-US" sz="1334" dirty="0">
                <a:solidFill>
                  <a:srgbClr val="0432FF"/>
                </a:solidFill>
              </a:rPr>
              <a:t>MESA</a:t>
            </a:r>
            <a:r>
              <a:rPr lang="en-US" sz="1334" dirty="0"/>
              <a:t> </a:t>
            </a:r>
          </a:p>
          <a:p>
            <a:pPr marL="0" indent="0">
              <a:buNone/>
            </a:pPr>
            <a:r>
              <a:rPr lang="en-US" sz="1600" dirty="0">
                <a:highlight>
                  <a:srgbClr val="FFFF00"/>
                </a:highlight>
              </a:rPr>
              <a:t>3 ERL—New Facilities in the Twenties </a:t>
            </a:r>
          </a:p>
          <a:p>
            <a:pPr marL="342891" lvl="1" indent="0">
              <a:buNone/>
            </a:pPr>
            <a:r>
              <a:rPr lang="en-US" sz="1334" dirty="0"/>
              <a:t>3.1 </a:t>
            </a:r>
            <a:r>
              <a:rPr lang="en-US" sz="1334" dirty="0">
                <a:solidFill>
                  <a:srgbClr val="0432FF"/>
                </a:solidFill>
              </a:rPr>
              <a:t>bERLinPro</a:t>
            </a:r>
            <a:r>
              <a:rPr lang="en-US" sz="1334" dirty="0"/>
              <a:t> </a:t>
            </a:r>
          </a:p>
          <a:p>
            <a:pPr marL="685783" lvl="2" indent="0">
              <a:buNone/>
            </a:pPr>
            <a:r>
              <a:rPr lang="en-US" sz="1334" dirty="0"/>
              <a:t>3.1.1 Goals and expectations </a:t>
            </a:r>
          </a:p>
          <a:p>
            <a:pPr marL="685783" lvl="2" indent="0">
              <a:buNone/>
            </a:pPr>
            <a:r>
              <a:rPr lang="en-US" sz="1334" dirty="0"/>
              <a:t>3.1.2 Revised Focus </a:t>
            </a:r>
          </a:p>
          <a:p>
            <a:pPr marL="685783" lvl="2" indent="0">
              <a:buNone/>
            </a:pPr>
            <a:r>
              <a:rPr lang="en-US" sz="1334" dirty="0"/>
              <a:t>3.1.3 Current Status </a:t>
            </a:r>
          </a:p>
          <a:p>
            <a:pPr marL="0" indent="0">
              <a:buNone/>
            </a:pPr>
            <a:endParaRPr lang="en-US" dirty="0"/>
          </a:p>
        </p:txBody>
      </p:sp>
      <p:sp>
        <p:nvSpPr>
          <p:cNvPr id="4" name="Content Placeholder 2">
            <a:extLst>
              <a:ext uri="{FF2B5EF4-FFF2-40B4-BE49-F238E27FC236}">
                <a16:creationId xmlns:a16="http://schemas.microsoft.com/office/drawing/2014/main" id="{9CC1EE0C-6CC4-0154-3692-12E423AA3811}"/>
              </a:ext>
            </a:extLst>
          </p:cNvPr>
          <p:cNvSpPr>
            <a:spLocks noGrp="1"/>
          </p:cNvSpPr>
          <p:nvPr/>
        </p:nvSpPr>
        <p:spPr>
          <a:xfrm>
            <a:off x="7093324" y="781973"/>
            <a:ext cx="5098676" cy="5547096"/>
          </a:xfrm>
          <a:prstGeom prst="rect">
            <a:avLst/>
          </a:prstGeom>
        </p:spPr>
        <p:txBody>
          <a:bodyPr vert="horz" lIns="91440" tIns="45720" rIns="91440" bIns="45720" rtlCol="0">
            <a:norm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342891" lvl="1" indent="0">
              <a:buNone/>
            </a:pPr>
            <a:r>
              <a:rPr lang="en-US" sz="1330" dirty="0">
                <a:solidFill>
                  <a:srgbClr val="0432FF"/>
                </a:solidFill>
              </a:rPr>
              <a:t>3.2 PERLE at Orsay </a:t>
            </a:r>
          </a:p>
          <a:p>
            <a:pPr marL="685783" lvl="2" indent="0">
              <a:buNone/>
            </a:pPr>
            <a:r>
              <a:rPr lang="en-US" sz="1330" dirty="0"/>
              <a:t>3.2.1 Facility Overview </a:t>
            </a:r>
          </a:p>
          <a:p>
            <a:pPr marL="685783" lvl="2" indent="0">
              <a:buNone/>
            </a:pPr>
            <a:r>
              <a:rPr lang="en-US" sz="1330" dirty="0"/>
              <a:t>3.2.2 Injector </a:t>
            </a:r>
          </a:p>
          <a:p>
            <a:pPr marL="685783" lvl="2" indent="0">
              <a:buNone/>
            </a:pPr>
            <a:r>
              <a:rPr lang="en-US" sz="1330" dirty="0"/>
              <a:t>3.2.3 Accelerator Characteristics </a:t>
            </a:r>
          </a:p>
          <a:p>
            <a:pPr marL="685783" lvl="2" indent="0">
              <a:buNone/>
            </a:pPr>
            <a:r>
              <a:rPr lang="en-US" sz="1330" dirty="0"/>
              <a:t>3.2.4 Prospect </a:t>
            </a:r>
          </a:p>
          <a:p>
            <a:pPr marL="342891" lvl="1" indent="0">
              <a:buNone/>
            </a:pPr>
            <a:r>
              <a:rPr lang="en-US" sz="1330" dirty="0">
                <a:solidFill>
                  <a:srgbClr val="0432FF"/>
                </a:solidFill>
              </a:rPr>
              <a:t>3.3 </a:t>
            </a:r>
            <a:r>
              <a:rPr lang="en-US" sz="1330" dirty="0">
                <a:solidFill>
                  <a:srgbClr val="FF0000"/>
                </a:solidFill>
              </a:rPr>
              <a:t>CEBAF 5-pass Energy Recovery Experiment </a:t>
            </a:r>
          </a:p>
          <a:p>
            <a:pPr marL="685783" lvl="2" indent="0">
              <a:buNone/>
            </a:pPr>
            <a:r>
              <a:rPr lang="en-US" sz="1330" dirty="0"/>
              <a:t>3.3.1 Modifications to CEBAF </a:t>
            </a:r>
          </a:p>
          <a:p>
            <a:pPr marL="685783" lvl="2" indent="0">
              <a:buNone/>
            </a:pPr>
            <a:r>
              <a:rPr lang="en-US" sz="1330" dirty="0"/>
              <a:t>3.3.2 New path-length chicane </a:t>
            </a:r>
          </a:p>
          <a:p>
            <a:pPr marL="685783" lvl="2" indent="0">
              <a:buNone/>
            </a:pPr>
            <a:r>
              <a:rPr lang="en-US" sz="1330" dirty="0"/>
              <a:t>3.3.3 Longitudinal Match and Considerations </a:t>
            </a:r>
          </a:p>
          <a:p>
            <a:pPr marL="685783" lvl="2" indent="0">
              <a:buNone/>
            </a:pPr>
            <a:r>
              <a:rPr lang="en-US" sz="1330" dirty="0"/>
              <a:t>3.3.4 Momentum Acceptance </a:t>
            </a:r>
          </a:p>
          <a:p>
            <a:pPr marL="685783" lvl="2" indent="0">
              <a:buNone/>
            </a:pPr>
            <a:r>
              <a:rPr lang="en-US" sz="1330" dirty="0"/>
              <a:t>3.3.5 Multi-pass Linac Optics </a:t>
            </a:r>
          </a:p>
          <a:p>
            <a:pPr marL="685783" lvl="2" indent="0">
              <a:buNone/>
            </a:pPr>
            <a:r>
              <a:rPr lang="en-US" sz="1330" dirty="0"/>
              <a:t>3.3.6 New Arc Optics for ER </a:t>
            </a:r>
          </a:p>
          <a:p>
            <a:pPr marL="685783" lvl="2" indent="0">
              <a:buNone/>
            </a:pPr>
            <a:r>
              <a:rPr lang="en-US" sz="1330" dirty="0"/>
              <a:t>3.3.7 Operational Challenges—Diagnostics </a:t>
            </a:r>
          </a:p>
          <a:p>
            <a:pPr marL="685783" lvl="2" indent="0">
              <a:buNone/>
            </a:pPr>
            <a:r>
              <a:rPr lang="en-US" sz="1330" dirty="0"/>
              <a:t>3.3.8 Measurements </a:t>
            </a:r>
          </a:p>
          <a:p>
            <a:pPr marL="342891" lvl="1" indent="0">
              <a:buNone/>
            </a:pPr>
            <a:r>
              <a:rPr lang="en-US" sz="1330" dirty="0">
                <a:solidFill>
                  <a:srgbClr val="0432FF"/>
                </a:solidFill>
              </a:rPr>
              <a:t>3.4 </a:t>
            </a:r>
            <a:r>
              <a:rPr lang="en-US" sz="1330" dirty="0">
                <a:solidFill>
                  <a:srgbClr val="FF0000"/>
                </a:solidFill>
              </a:rPr>
              <a:t>Electron Cooler at BNL </a:t>
            </a:r>
          </a:p>
        </p:txBody>
      </p:sp>
      <p:sp>
        <p:nvSpPr>
          <p:cNvPr id="6" name="Right Arrow 5">
            <a:extLst>
              <a:ext uri="{FF2B5EF4-FFF2-40B4-BE49-F238E27FC236}">
                <a16:creationId xmlns:a16="http://schemas.microsoft.com/office/drawing/2014/main" id="{E82D4433-0FC0-DD44-7854-37610F1C0F38}"/>
              </a:ext>
            </a:extLst>
          </p:cNvPr>
          <p:cNvSpPr/>
          <p:nvPr/>
        </p:nvSpPr>
        <p:spPr>
          <a:xfrm>
            <a:off x="67235" y="5150231"/>
            <a:ext cx="618565" cy="20170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DFA1224F-BD0B-1006-122F-74A44E924FF3}"/>
              </a:ext>
            </a:extLst>
          </p:cNvPr>
          <p:cNvSpPr/>
          <p:nvPr/>
        </p:nvSpPr>
        <p:spPr>
          <a:xfrm>
            <a:off x="6815055" y="834280"/>
            <a:ext cx="618565" cy="20170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D2C27838-403A-BAF0-655F-EA035D9DC756}"/>
              </a:ext>
            </a:extLst>
          </p:cNvPr>
          <p:cNvSpPr>
            <a:spLocks noGrp="1"/>
          </p:cNvSpPr>
          <p:nvPr>
            <p:ph type="sldNum" sz="quarter" idx="11"/>
          </p:nvPr>
        </p:nvSpPr>
        <p:spPr/>
        <p:txBody>
          <a:bodyPr/>
          <a:lstStyle/>
          <a:p>
            <a:fld id="{6C34F187-366A-F54F-9D6B-551349C9E9F5}" type="slidenum">
              <a:rPr lang="en-US" smtClean="0"/>
              <a:t>41</a:t>
            </a:fld>
            <a:endParaRPr lang="en-US" dirty="0"/>
          </a:p>
        </p:txBody>
      </p:sp>
    </p:spTree>
    <p:extLst>
      <p:ext uri="{BB962C8B-B14F-4D97-AF65-F5344CB8AC3E}">
        <p14:creationId xmlns:p14="http://schemas.microsoft.com/office/powerpoint/2010/main" val="2741239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Contents – Key Challenges</a:t>
            </a:r>
          </a:p>
        </p:txBody>
      </p:sp>
      <p:sp>
        <p:nvSpPr>
          <p:cNvPr id="3" name="Content Placeholder 2">
            <a:extLst>
              <a:ext uri="{FF2B5EF4-FFF2-40B4-BE49-F238E27FC236}">
                <a16:creationId xmlns:a16="http://schemas.microsoft.com/office/drawing/2014/main" id="{9CC1EE0C-6CC4-0154-3692-12E423AA3811}"/>
              </a:ext>
            </a:extLst>
          </p:cNvPr>
          <p:cNvSpPr>
            <a:spLocks noGrp="1"/>
          </p:cNvSpPr>
          <p:nvPr>
            <p:ph sz="quarter" idx="12"/>
          </p:nvPr>
        </p:nvSpPr>
        <p:spPr>
          <a:xfrm>
            <a:off x="279405" y="847728"/>
            <a:ext cx="5816595" cy="5547096"/>
          </a:xfrm>
        </p:spPr>
        <p:txBody>
          <a:bodyPr>
            <a:normAutofit/>
          </a:bodyPr>
          <a:lstStyle/>
          <a:p>
            <a:pPr marL="0" indent="0">
              <a:buNone/>
            </a:pPr>
            <a:r>
              <a:rPr lang="en-US" sz="1900" dirty="0">
                <a:highlight>
                  <a:srgbClr val="FFFF00"/>
                </a:highlight>
              </a:rPr>
              <a:t>4 </a:t>
            </a:r>
            <a:r>
              <a:rPr lang="en-US" sz="1600" dirty="0">
                <a:highlight>
                  <a:srgbClr val="FFFF00"/>
                </a:highlight>
              </a:rPr>
              <a:t>Key Challenges—a Concerted Effort </a:t>
            </a:r>
          </a:p>
          <a:p>
            <a:pPr marL="342891" lvl="1" indent="0">
              <a:buNone/>
            </a:pPr>
            <a:r>
              <a:rPr lang="en-US" sz="1330" dirty="0">
                <a:solidFill>
                  <a:srgbClr val="0432FF"/>
                </a:solidFill>
              </a:rPr>
              <a:t>4.1 Low-Emittance, High-Current Sources </a:t>
            </a:r>
          </a:p>
          <a:p>
            <a:pPr marL="685783" lvl="2" indent="0">
              <a:spcBef>
                <a:spcPts val="300"/>
              </a:spcBef>
              <a:buNone/>
            </a:pPr>
            <a:r>
              <a:rPr lang="en-US" sz="1330" dirty="0"/>
              <a:t>4.1.1 Electron guns </a:t>
            </a:r>
          </a:p>
          <a:p>
            <a:pPr marL="685783" lvl="2" indent="0">
              <a:spcBef>
                <a:spcPts val="300"/>
              </a:spcBef>
              <a:buNone/>
            </a:pPr>
            <a:r>
              <a:rPr lang="en-US" sz="1330" dirty="0"/>
              <a:t>4.1.2 High-Current Photocathodes </a:t>
            </a:r>
          </a:p>
          <a:p>
            <a:pPr marL="685783" lvl="2" indent="0">
              <a:spcBef>
                <a:spcPts val="300"/>
              </a:spcBef>
              <a:buNone/>
            </a:pPr>
            <a:r>
              <a:rPr lang="en-US" sz="1330" dirty="0"/>
              <a:t>4.1.3 Buncher and Booster </a:t>
            </a:r>
          </a:p>
          <a:p>
            <a:pPr marL="685783" lvl="2" indent="0">
              <a:spcBef>
                <a:spcPts val="300"/>
              </a:spcBef>
              <a:buNone/>
            </a:pPr>
            <a:r>
              <a:rPr lang="en-US" sz="1330" dirty="0"/>
              <a:t>4.1.4 Merger </a:t>
            </a:r>
          </a:p>
          <a:p>
            <a:pPr marL="685783" lvl="2" indent="0">
              <a:spcBef>
                <a:spcPts val="300"/>
              </a:spcBef>
              <a:buNone/>
            </a:pPr>
            <a:r>
              <a:rPr lang="en-US" sz="1330" dirty="0"/>
              <a:t>4.1.5 Conclusion </a:t>
            </a:r>
          </a:p>
          <a:p>
            <a:pPr marL="342891" lvl="1" indent="0">
              <a:buNone/>
            </a:pPr>
            <a:r>
              <a:rPr lang="en-US" sz="1330" dirty="0">
                <a:solidFill>
                  <a:srgbClr val="0432FF"/>
                </a:solidFill>
              </a:rPr>
              <a:t>4.2 Challenges of SRF Cavities and Cryomodules </a:t>
            </a:r>
          </a:p>
          <a:p>
            <a:pPr marL="685783" lvl="2" indent="0">
              <a:spcBef>
                <a:spcPts val="300"/>
              </a:spcBef>
              <a:buNone/>
            </a:pPr>
            <a:r>
              <a:rPr lang="en-US" sz="1330" dirty="0"/>
              <a:t>4.2.1 General Challenges and Concerns </a:t>
            </a:r>
          </a:p>
          <a:p>
            <a:pPr marL="685783" lvl="2" indent="0">
              <a:spcBef>
                <a:spcPts val="300"/>
              </a:spcBef>
              <a:buNone/>
            </a:pPr>
            <a:r>
              <a:rPr lang="en-US" sz="1330" dirty="0"/>
              <a:t>4.2.2 Coaxial HOM Dampers </a:t>
            </a:r>
          </a:p>
          <a:p>
            <a:pPr marL="685783" lvl="2" indent="0">
              <a:spcBef>
                <a:spcPts val="300"/>
              </a:spcBef>
              <a:buNone/>
            </a:pPr>
            <a:r>
              <a:rPr lang="en-US" sz="1330" dirty="0"/>
              <a:t>4.2.3 Waveguide HOM Dampers </a:t>
            </a:r>
          </a:p>
          <a:p>
            <a:pPr marL="685783" lvl="2" indent="0">
              <a:spcBef>
                <a:spcPts val="300"/>
              </a:spcBef>
              <a:buNone/>
            </a:pPr>
            <a:r>
              <a:rPr lang="en-US" sz="1330" dirty="0"/>
              <a:t>4.2.4 Beam Line Absorbers </a:t>
            </a:r>
          </a:p>
          <a:p>
            <a:pPr marL="685783" lvl="2" indent="0">
              <a:spcBef>
                <a:spcPts val="300"/>
              </a:spcBef>
              <a:buNone/>
            </a:pPr>
            <a:r>
              <a:rPr lang="en-US" sz="1330" dirty="0"/>
              <a:t>4.2.5 Multipacting </a:t>
            </a:r>
          </a:p>
          <a:p>
            <a:pPr marL="685783" lvl="2" indent="0">
              <a:spcBef>
                <a:spcPts val="300"/>
              </a:spcBef>
              <a:buNone/>
            </a:pPr>
            <a:r>
              <a:rPr lang="en-US" sz="1330" dirty="0"/>
              <a:t>4.2.6 Field Emission </a:t>
            </a:r>
          </a:p>
          <a:p>
            <a:pPr marL="685783" lvl="2" indent="0">
              <a:spcBef>
                <a:spcPts val="300"/>
              </a:spcBef>
              <a:buNone/>
            </a:pPr>
            <a:r>
              <a:rPr lang="en-US" sz="1330" dirty="0"/>
              <a:t>4.2.7 Frequency Choice </a:t>
            </a:r>
          </a:p>
          <a:p>
            <a:pPr marL="685783" lvl="2" indent="0">
              <a:spcBef>
                <a:spcPts val="300"/>
              </a:spcBef>
              <a:buNone/>
            </a:pPr>
            <a:r>
              <a:rPr lang="en-US" sz="1330" dirty="0"/>
              <a:t>4.2.8 Cavity Design Choice </a:t>
            </a:r>
          </a:p>
          <a:p>
            <a:pPr marL="685783" lvl="2" indent="0">
              <a:spcBef>
                <a:spcPts val="300"/>
              </a:spcBef>
              <a:buNone/>
            </a:pPr>
            <a:r>
              <a:rPr lang="en-US" sz="1330" dirty="0"/>
              <a:t>4.2.9 Prospects of New Cavity Surface Treatments and Recipes </a:t>
            </a:r>
          </a:p>
          <a:p>
            <a:pPr marL="0" indent="0">
              <a:buNone/>
            </a:pPr>
            <a:endParaRPr lang="en-US" dirty="0"/>
          </a:p>
        </p:txBody>
      </p:sp>
      <p:sp>
        <p:nvSpPr>
          <p:cNvPr id="4" name="Content Placeholder 2">
            <a:extLst>
              <a:ext uri="{FF2B5EF4-FFF2-40B4-BE49-F238E27FC236}">
                <a16:creationId xmlns:a16="http://schemas.microsoft.com/office/drawing/2014/main" id="{9CC1EE0C-6CC4-0154-3692-12E423AA3811}"/>
              </a:ext>
            </a:extLst>
          </p:cNvPr>
          <p:cNvSpPr>
            <a:spLocks noGrp="1"/>
          </p:cNvSpPr>
          <p:nvPr/>
        </p:nvSpPr>
        <p:spPr>
          <a:xfrm>
            <a:off x="5676181" y="1109780"/>
            <a:ext cx="6515819" cy="5547096"/>
          </a:xfrm>
          <a:prstGeom prst="rect">
            <a:avLst/>
          </a:prstGeom>
        </p:spPr>
        <p:txBody>
          <a:bodyPr vert="horz" lIns="91440" tIns="45720" rIns="91440" bIns="45720" rtlCol="0">
            <a:no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342891" lvl="1" indent="0">
              <a:buNone/>
            </a:pPr>
            <a:r>
              <a:rPr lang="en-US" sz="1330" dirty="0">
                <a:solidFill>
                  <a:srgbClr val="0432FF"/>
                </a:solidFill>
              </a:rPr>
              <a:t>4.3 Multi-turn ERL Operation and the Art of Arcs </a:t>
            </a:r>
          </a:p>
          <a:p>
            <a:pPr marL="685783" lvl="2" indent="0">
              <a:spcBef>
                <a:spcPts val="300"/>
              </a:spcBef>
              <a:buNone/>
            </a:pPr>
            <a:r>
              <a:rPr lang="en-US" sz="1330" dirty="0"/>
              <a:t>4.3.1 Multi-turn Recirculating Linacs and their Extension to Multi-turn ERLs </a:t>
            </a:r>
          </a:p>
          <a:p>
            <a:pPr marL="685783" lvl="2" indent="0">
              <a:spcBef>
                <a:spcPts val="300"/>
              </a:spcBef>
              <a:buNone/>
            </a:pPr>
            <a:r>
              <a:rPr lang="en-US" sz="1330" dirty="0"/>
              <a:t>4.3.2 Topology and Recovery Transport Choices </a:t>
            </a:r>
          </a:p>
          <a:p>
            <a:pPr marL="685783" lvl="2" indent="0">
              <a:spcBef>
                <a:spcPts val="300"/>
              </a:spcBef>
              <a:buNone/>
            </a:pPr>
            <a:r>
              <a:rPr lang="en-US" sz="1330" dirty="0"/>
              <a:t>4.3.3 Arc Lattice Choices </a:t>
            </a:r>
          </a:p>
          <a:p>
            <a:pPr marL="685783" lvl="2" indent="0">
              <a:spcBef>
                <a:spcPts val="300"/>
              </a:spcBef>
              <a:buNone/>
            </a:pPr>
            <a:r>
              <a:rPr lang="en-US" sz="1330" dirty="0"/>
              <a:t>4.3.4 The Spreader-Arc-Recombiner as a single system </a:t>
            </a:r>
          </a:p>
          <a:p>
            <a:pPr marL="342891" lvl="1" indent="0">
              <a:buNone/>
            </a:pPr>
            <a:r>
              <a:rPr lang="en-US" sz="1330" dirty="0">
                <a:solidFill>
                  <a:srgbClr val="0432FF"/>
                </a:solidFill>
              </a:rPr>
              <a:t>4.4 ERL Operation Challenges </a:t>
            </a:r>
          </a:p>
          <a:p>
            <a:pPr marL="685783" lvl="2" indent="0">
              <a:spcBef>
                <a:spcPts val="300"/>
              </a:spcBef>
              <a:buNone/>
            </a:pPr>
            <a:r>
              <a:rPr lang="en-US" sz="1330" dirty="0"/>
              <a:t>4.4.1 Challenges </a:t>
            </a:r>
          </a:p>
          <a:p>
            <a:pPr marL="685783" lvl="2" indent="0">
              <a:spcBef>
                <a:spcPts val="300"/>
              </a:spcBef>
              <a:buNone/>
            </a:pPr>
            <a:r>
              <a:rPr lang="en-US" sz="1330" dirty="0"/>
              <a:t>4.4.2 Space Charge </a:t>
            </a:r>
          </a:p>
          <a:p>
            <a:pPr marL="685783" lvl="2" indent="0">
              <a:spcBef>
                <a:spcPts val="300"/>
              </a:spcBef>
              <a:buNone/>
            </a:pPr>
            <a:r>
              <a:rPr lang="en-US" sz="1330" dirty="0"/>
              <a:t>4.4.3 Beam Breakup Instability </a:t>
            </a:r>
          </a:p>
          <a:p>
            <a:pPr marL="685783" lvl="2" indent="0">
              <a:spcBef>
                <a:spcPts val="300"/>
              </a:spcBef>
              <a:buNone/>
            </a:pPr>
            <a:r>
              <a:rPr lang="en-US" sz="1330" dirty="0"/>
              <a:t>4.4.4 Coherent Synchrotron Radiation </a:t>
            </a:r>
          </a:p>
          <a:p>
            <a:pPr marL="685783" lvl="2" indent="0">
              <a:spcBef>
                <a:spcPts val="300"/>
              </a:spcBef>
              <a:buNone/>
            </a:pPr>
            <a:r>
              <a:rPr lang="en-US" sz="1330" dirty="0"/>
              <a:t>4.4.5 Microbunching Instability </a:t>
            </a:r>
          </a:p>
          <a:p>
            <a:pPr marL="685783" lvl="2" indent="0">
              <a:spcBef>
                <a:spcPts val="300"/>
              </a:spcBef>
              <a:buNone/>
            </a:pPr>
            <a:r>
              <a:rPr lang="en-US" sz="1330" dirty="0"/>
              <a:t>4.4.6 Halo </a:t>
            </a:r>
          </a:p>
          <a:p>
            <a:pPr marL="685783" lvl="2" indent="0">
              <a:spcBef>
                <a:spcPts val="300"/>
              </a:spcBef>
              <a:buNone/>
            </a:pPr>
            <a:r>
              <a:rPr lang="en-US" sz="1330" dirty="0"/>
              <a:t>4.4.7 RF Transients </a:t>
            </a:r>
          </a:p>
          <a:p>
            <a:pPr marL="685783" lvl="2" indent="0">
              <a:spcBef>
                <a:spcPts val="300"/>
              </a:spcBef>
              <a:buNone/>
            </a:pPr>
            <a:r>
              <a:rPr lang="en-US" sz="1330" dirty="0"/>
              <a:t>4.4.8 Wakefields and Interaction of Beam with Environment </a:t>
            </a:r>
          </a:p>
          <a:p>
            <a:pPr marL="685783" lvl="2" indent="0">
              <a:spcBef>
                <a:spcPts val="300"/>
              </a:spcBef>
              <a:buNone/>
            </a:pPr>
            <a:r>
              <a:rPr lang="en-US" sz="1330" dirty="0"/>
              <a:t>4.4.9 Magnet Field Quality </a:t>
            </a:r>
          </a:p>
          <a:p>
            <a:pPr marL="685783" lvl="2" indent="0">
              <a:spcBef>
                <a:spcPts val="300"/>
              </a:spcBef>
              <a:buNone/>
            </a:pPr>
            <a:r>
              <a:rPr lang="en-US" sz="1330" dirty="0"/>
              <a:t>4.4.10 Multi-turn, Common Transport </a:t>
            </a:r>
          </a:p>
          <a:p>
            <a:pPr marL="685783" lvl="2" indent="0">
              <a:spcBef>
                <a:spcPts val="300"/>
              </a:spcBef>
              <a:buNone/>
            </a:pPr>
            <a:r>
              <a:rPr lang="en-US" sz="1330" dirty="0"/>
              <a:t>4.4.11 A summary of critical open issues </a:t>
            </a:r>
          </a:p>
          <a:p>
            <a:pPr marL="342891" lvl="1" indent="0">
              <a:buNone/>
            </a:pPr>
            <a:r>
              <a:rPr lang="en-US" sz="1500" dirty="0">
                <a:solidFill>
                  <a:srgbClr val="0432FF"/>
                </a:solidFill>
              </a:rPr>
              <a:t>4.5 Interaction Region</a:t>
            </a:r>
          </a:p>
          <a:p>
            <a:pPr marL="685783" lvl="2" indent="0">
              <a:spcBef>
                <a:spcPts val="300"/>
              </a:spcBef>
              <a:buNone/>
            </a:pPr>
            <a:r>
              <a:rPr lang="en-US" sz="1330" dirty="0"/>
              <a:t>4.5.1 Interaction with electromagnetic fields </a:t>
            </a:r>
          </a:p>
          <a:p>
            <a:pPr marL="685783" lvl="2" indent="0">
              <a:spcBef>
                <a:spcPts val="300"/>
              </a:spcBef>
              <a:buNone/>
            </a:pPr>
            <a:r>
              <a:rPr lang="en-US" sz="1330" dirty="0"/>
              <a:t>4.5.2 Fixed targets </a:t>
            </a:r>
          </a:p>
          <a:p>
            <a:pPr marL="685783" lvl="2" indent="0">
              <a:spcBef>
                <a:spcPts val="300"/>
              </a:spcBef>
              <a:buNone/>
            </a:pPr>
            <a:r>
              <a:rPr lang="en-US" sz="1330" dirty="0"/>
              <a:t>4.5.3 Colliders </a:t>
            </a:r>
          </a:p>
        </p:txBody>
      </p:sp>
      <p:sp>
        <p:nvSpPr>
          <p:cNvPr id="5" name="Slide Number Placeholder 4">
            <a:extLst>
              <a:ext uri="{FF2B5EF4-FFF2-40B4-BE49-F238E27FC236}">
                <a16:creationId xmlns:a16="http://schemas.microsoft.com/office/drawing/2014/main" id="{3B63EA85-EEF3-5A60-5086-1C8F9D51F99A}"/>
              </a:ext>
            </a:extLst>
          </p:cNvPr>
          <p:cNvSpPr>
            <a:spLocks noGrp="1"/>
          </p:cNvSpPr>
          <p:nvPr>
            <p:ph type="sldNum" sz="quarter" idx="11"/>
          </p:nvPr>
        </p:nvSpPr>
        <p:spPr/>
        <p:txBody>
          <a:bodyPr/>
          <a:lstStyle/>
          <a:p>
            <a:fld id="{6C34F187-366A-F54F-9D6B-551349C9E9F5}" type="slidenum">
              <a:rPr lang="en-US" smtClean="0"/>
              <a:t>42</a:t>
            </a:fld>
            <a:endParaRPr lang="en-US" dirty="0"/>
          </a:p>
        </p:txBody>
      </p:sp>
    </p:spTree>
    <p:extLst>
      <p:ext uri="{BB962C8B-B14F-4D97-AF65-F5344CB8AC3E}">
        <p14:creationId xmlns:p14="http://schemas.microsoft.com/office/powerpoint/2010/main" val="3796055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Contents Energy and Intensity Frontier Physics</a:t>
            </a:r>
          </a:p>
        </p:txBody>
      </p:sp>
      <p:sp>
        <p:nvSpPr>
          <p:cNvPr id="3" name="Content Placeholder 2">
            <a:extLst>
              <a:ext uri="{FF2B5EF4-FFF2-40B4-BE49-F238E27FC236}">
                <a16:creationId xmlns:a16="http://schemas.microsoft.com/office/drawing/2014/main" id="{9CC1EE0C-6CC4-0154-3692-12E423AA3811}"/>
              </a:ext>
            </a:extLst>
          </p:cNvPr>
          <p:cNvSpPr>
            <a:spLocks noGrp="1"/>
          </p:cNvSpPr>
          <p:nvPr>
            <p:ph sz="quarter" idx="12"/>
          </p:nvPr>
        </p:nvSpPr>
        <p:spPr>
          <a:xfrm>
            <a:off x="279406" y="847728"/>
            <a:ext cx="5045630" cy="5547096"/>
          </a:xfrm>
        </p:spPr>
        <p:txBody>
          <a:bodyPr>
            <a:normAutofit/>
          </a:bodyPr>
          <a:lstStyle/>
          <a:p>
            <a:pPr marL="0" indent="0">
              <a:buNone/>
            </a:pPr>
            <a:r>
              <a:rPr lang="en-US" sz="1500" dirty="0">
                <a:highlight>
                  <a:srgbClr val="FFFF00"/>
                </a:highlight>
              </a:rPr>
              <a:t>5 Energy and Intensity Frontier Physics </a:t>
            </a:r>
          </a:p>
          <a:p>
            <a:pPr marL="342891" lvl="1" indent="0">
              <a:buNone/>
            </a:pPr>
            <a:r>
              <a:rPr lang="en-US" sz="1330" dirty="0">
                <a:solidFill>
                  <a:srgbClr val="0432FF"/>
                </a:solidFill>
              </a:rPr>
              <a:t>5.1 High-Energy Colliders </a:t>
            </a:r>
          </a:p>
          <a:p>
            <a:pPr marL="642921" lvl="2" indent="0">
              <a:buNone/>
            </a:pPr>
            <a:r>
              <a:rPr lang="en-US" sz="1330" dirty="0"/>
              <a:t>5.1.1 LHeC and FCC-eh </a:t>
            </a:r>
          </a:p>
          <a:p>
            <a:pPr marL="642921" lvl="2" indent="0">
              <a:buNone/>
            </a:pPr>
            <a:r>
              <a:rPr lang="en-US" sz="1330" dirty="0"/>
              <a:t>5.1.2 CERC: FCC-ee as an ERL </a:t>
            </a:r>
          </a:p>
          <a:p>
            <a:pPr marL="642921" lvl="2" indent="0">
              <a:buNone/>
            </a:pPr>
            <a:r>
              <a:rPr lang="en-US" sz="1330" dirty="0"/>
              <a:t>5.1.3 ERLC: ILC as an ERL </a:t>
            </a:r>
          </a:p>
          <a:p>
            <a:pPr marL="642921" lvl="2" indent="0">
              <a:buNone/>
            </a:pPr>
            <a:r>
              <a:rPr lang="en-US" sz="1330" dirty="0"/>
              <a:t>5.1.4 Photon-Photon Collider </a:t>
            </a:r>
          </a:p>
          <a:p>
            <a:pPr marL="642921" lvl="2" indent="0">
              <a:buNone/>
            </a:pPr>
            <a:r>
              <a:rPr lang="en-US" sz="1330" dirty="0"/>
              <a:t>5.1.5 Electrons and X-rays to Muon Pairs (EXMP)</a:t>
            </a:r>
          </a:p>
          <a:p>
            <a:pPr marL="342891" lvl="1" indent="0">
              <a:buNone/>
            </a:pPr>
            <a:r>
              <a:rPr lang="en-US" sz="1330" dirty="0"/>
              <a:t> </a:t>
            </a:r>
          </a:p>
          <a:p>
            <a:pPr marL="342891" lvl="1" indent="0">
              <a:buNone/>
            </a:pPr>
            <a:r>
              <a:rPr lang="en-US" sz="1330" dirty="0">
                <a:solidFill>
                  <a:srgbClr val="0432FF"/>
                </a:solidFill>
              </a:rPr>
              <a:t>5.2 Low-Energy Particle Physics </a:t>
            </a:r>
          </a:p>
          <a:p>
            <a:pPr marL="642921" lvl="2" indent="0">
              <a:buNone/>
            </a:pPr>
            <a:r>
              <a:rPr lang="en-US" sz="1330" dirty="0"/>
              <a:t>5.2.1 Elastic Electron-Hadron Scattering</a:t>
            </a:r>
          </a:p>
          <a:p>
            <a:pPr marL="642921" lvl="2" indent="0">
              <a:buNone/>
            </a:pPr>
            <a:r>
              <a:rPr lang="en-US" sz="1330" dirty="0"/>
              <a:t>5.2.2 Weak Interaction at Low Energy </a:t>
            </a:r>
          </a:p>
          <a:p>
            <a:pPr marL="342891" lvl="1" indent="0">
              <a:buNone/>
            </a:pPr>
            <a:endParaRPr lang="en-US" sz="1330" dirty="0"/>
          </a:p>
          <a:p>
            <a:pPr marL="342891" lvl="1" indent="0">
              <a:buNone/>
            </a:pPr>
            <a:r>
              <a:rPr lang="en-US" sz="1330" dirty="0">
                <a:solidFill>
                  <a:srgbClr val="0432FF"/>
                </a:solidFill>
              </a:rPr>
              <a:t>5.3</a:t>
            </a:r>
            <a:r>
              <a:rPr lang="en-US" sz="1330" dirty="0"/>
              <a:t> </a:t>
            </a:r>
            <a:r>
              <a:rPr lang="en-US" sz="1330" dirty="0">
                <a:solidFill>
                  <a:srgbClr val="0432FF"/>
                </a:solidFill>
              </a:rPr>
              <a:t>Low-Energy Electron-Ion Scattering </a:t>
            </a:r>
          </a:p>
          <a:p>
            <a:pPr marL="642921" lvl="2" indent="0">
              <a:buNone/>
            </a:pPr>
            <a:r>
              <a:rPr lang="en-US" sz="1330" dirty="0"/>
              <a:t>5.3.1 Introduction, physical and historical contexts </a:t>
            </a:r>
          </a:p>
          <a:p>
            <a:pPr marL="642921" lvl="2" indent="0">
              <a:buNone/>
            </a:pPr>
            <a:r>
              <a:rPr lang="en-US" sz="1330" dirty="0"/>
              <a:t>5.3.2 The Luminosity challenge </a:t>
            </a:r>
          </a:p>
        </p:txBody>
      </p:sp>
      <p:sp>
        <p:nvSpPr>
          <p:cNvPr id="4" name="Content Placeholder 2">
            <a:extLst>
              <a:ext uri="{FF2B5EF4-FFF2-40B4-BE49-F238E27FC236}">
                <a16:creationId xmlns:a16="http://schemas.microsoft.com/office/drawing/2014/main" id="{9CC1EE0C-6CC4-0154-3692-12E423AA3811}"/>
              </a:ext>
            </a:extLst>
          </p:cNvPr>
          <p:cNvSpPr>
            <a:spLocks noGrp="1"/>
          </p:cNvSpPr>
          <p:nvPr/>
        </p:nvSpPr>
        <p:spPr>
          <a:xfrm>
            <a:off x="5775513" y="781973"/>
            <a:ext cx="6416488" cy="5547096"/>
          </a:xfrm>
          <a:prstGeom prst="rect">
            <a:avLst/>
          </a:prstGeom>
        </p:spPr>
        <p:txBody>
          <a:bodyPr vert="horz" lIns="91440" tIns="45720" rIns="91440" bIns="45720" rtlCol="0">
            <a:no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1400" dirty="0"/>
          </a:p>
          <a:p>
            <a:pPr marL="342891" lvl="1" indent="0">
              <a:buNone/>
            </a:pPr>
            <a:r>
              <a:rPr lang="en-US" sz="1330" dirty="0">
                <a:solidFill>
                  <a:srgbClr val="0432FF"/>
                </a:solidFill>
              </a:rPr>
              <a:t>5.4 Photonuclear Physics</a:t>
            </a:r>
            <a:endParaRPr lang="en-US" sz="1330" dirty="0"/>
          </a:p>
          <a:p>
            <a:pPr marL="642921" lvl="2" indent="0">
              <a:buNone/>
            </a:pPr>
            <a:r>
              <a:rPr lang="en-US" sz="1330" dirty="0"/>
              <a:t>5.4.1 Testing Fundamental Symmetries</a:t>
            </a:r>
          </a:p>
          <a:p>
            <a:pPr marL="642921" lvl="2" indent="0">
              <a:buNone/>
            </a:pPr>
            <a:r>
              <a:rPr lang="en-US" sz="1330" dirty="0"/>
              <a:t>5.4.2 Constraining Nuclear Models</a:t>
            </a:r>
          </a:p>
          <a:p>
            <a:pPr marL="642921" lvl="2" indent="0">
              <a:buNone/>
            </a:pPr>
            <a:r>
              <a:rPr lang="en-US" sz="1330" dirty="0"/>
              <a:t>5.4.3 New Phenomena of Nuclear Collective Modes</a:t>
            </a:r>
          </a:p>
          <a:p>
            <a:pPr marL="642921" lvl="2" indent="0">
              <a:buNone/>
            </a:pPr>
            <a:r>
              <a:rPr lang="en-US" sz="1330" dirty="0"/>
              <a:t>5.4.4 Key Reactions for Stellar Evolution and Cosmic Nucleosynthesis </a:t>
            </a:r>
          </a:p>
          <a:p>
            <a:pPr marL="642921" lvl="2" indent="0">
              <a:buNone/>
            </a:pPr>
            <a:r>
              <a:rPr lang="en-US" sz="1330" dirty="0"/>
              <a:t>5.4.5 Technological and Commercial Applications </a:t>
            </a:r>
          </a:p>
          <a:p>
            <a:pPr marL="0" indent="0">
              <a:buNone/>
            </a:pPr>
            <a:endParaRPr lang="en-US" sz="1330" dirty="0"/>
          </a:p>
        </p:txBody>
      </p:sp>
      <p:sp>
        <p:nvSpPr>
          <p:cNvPr id="5" name="Slide Number Placeholder 4">
            <a:extLst>
              <a:ext uri="{FF2B5EF4-FFF2-40B4-BE49-F238E27FC236}">
                <a16:creationId xmlns:a16="http://schemas.microsoft.com/office/drawing/2014/main" id="{AD20D5C6-7D4C-6555-F2B7-8589BD724F2E}"/>
              </a:ext>
            </a:extLst>
          </p:cNvPr>
          <p:cNvSpPr>
            <a:spLocks noGrp="1"/>
          </p:cNvSpPr>
          <p:nvPr>
            <p:ph type="sldNum" sz="quarter" idx="11"/>
          </p:nvPr>
        </p:nvSpPr>
        <p:spPr/>
        <p:txBody>
          <a:bodyPr/>
          <a:lstStyle/>
          <a:p>
            <a:fld id="{6C34F187-366A-F54F-9D6B-551349C9E9F5}" type="slidenum">
              <a:rPr lang="en-US" smtClean="0"/>
              <a:t>43</a:t>
            </a:fld>
            <a:endParaRPr lang="en-US" dirty="0"/>
          </a:p>
        </p:txBody>
      </p:sp>
    </p:spTree>
    <p:extLst>
      <p:ext uri="{BB962C8B-B14F-4D97-AF65-F5344CB8AC3E}">
        <p14:creationId xmlns:p14="http://schemas.microsoft.com/office/powerpoint/2010/main" val="3806790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Contents Applications, Sustainability and Appendices</a:t>
            </a:r>
          </a:p>
        </p:txBody>
      </p:sp>
      <p:sp>
        <p:nvSpPr>
          <p:cNvPr id="3" name="Content Placeholder 2">
            <a:extLst>
              <a:ext uri="{FF2B5EF4-FFF2-40B4-BE49-F238E27FC236}">
                <a16:creationId xmlns:a16="http://schemas.microsoft.com/office/drawing/2014/main" id="{9CC1EE0C-6CC4-0154-3692-12E423AA3811}"/>
              </a:ext>
            </a:extLst>
          </p:cNvPr>
          <p:cNvSpPr>
            <a:spLocks noGrp="1"/>
          </p:cNvSpPr>
          <p:nvPr>
            <p:ph sz="quarter" idx="12"/>
          </p:nvPr>
        </p:nvSpPr>
        <p:spPr>
          <a:xfrm>
            <a:off x="279405" y="847728"/>
            <a:ext cx="5816595" cy="5547096"/>
          </a:xfrm>
        </p:spPr>
        <p:txBody>
          <a:bodyPr>
            <a:normAutofit/>
          </a:bodyPr>
          <a:lstStyle/>
          <a:p>
            <a:pPr marL="0" indent="0">
              <a:buNone/>
            </a:pPr>
            <a:r>
              <a:rPr lang="en-US" sz="1600" dirty="0">
                <a:highlight>
                  <a:srgbClr val="FFFF00"/>
                </a:highlight>
              </a:rPr>
              <a:t>6 Applications </a:t>
            </a:r>
          </a:p>
          <a:p>
            <a:pPr marL="342891" lvl="1" indent="0">
              <a:buNone/>
            </a:pPr>
            <a:r>
              <a:rPr lang="en-US" sz="1330" dirty="0">
                <a:solidFill>
                  <a:srgbClr val="0432FF"/>
                </a:solidFill>
              </a:rPr>
              <a:t>6.1 ERL-Driven High-Power FEL </a:t>
            </a:r>
          </a:p>
          <a:p>
            <a:pPr marL="342891" lvl="1" indent="0">
              <a:buNone/>
            </a:pPr>
            <a:r>
              <a:rPr lang="en-US" sz="1330" dirty="0">
                <a:solidFill>
                  <a:srgbClr val="0432FF"/>
                </a:solidFill>
              </a:rPr>
              <a:t>6.2 EUV-FEL Semiconductor Lithography</a:t>
            </a:r>
            <a:r>
              <a:rPr lang="en-US" sz="1330" dirty="0"/>
              <a:t> </a:t>
            </a:r>
          </a:p>
          <a:p>
            <a:pPr marL="685783" lvl="2" indent="0">
              <a:buNone/>
            </a:pPr>
            <a:r>
              <a:rPr lang="en-US" sz="1330" dirty="0"/>
              <a:t>6.2.1 Example ERL-FEL high-power EUV light source for lithography </a:t>
            </a:r>
          </a:p>
          <a:p>
            <a:pPr marL="685783" lvl="2" indent="0">
              <a:buNone/>
            </a:pPr>
            <a:r>
              <a:rPr lang="en-US" sz="1330" dirty="0"/>
              <a:t>6.2.2 Future prospects </a:t>
            </a:r>
          </a:p>
          <a:p>
            <a:pPr marL="385753" lvl="1" indent="0">
              <a:buNone/>
            </a:pPr>
            <a:r>
              <a:rPr lang="en-US" sz="1330" dirty="0">
                <a:solidFill>
                  <a:srgbClr val="0432FF"/>
                </a:solidFill>
              </a:rPr>
              <a:t>6.3 ICS Gamma Source </a:t>
            </a:r>
          </a:p>
          <a:p>
            <a:pPr marL="685783" lvl="2" indent="0">
              <a:buNone/>
            </a:pPr>
            <a:r>
              <a:rPr lang="en-US" sz="1330" dirty="0"/>
              <a:t>6.3.1 Non-destructive assay via radiography, nuclear resonance fluorescence and photofission </a:t>
            </a:r>
          </a:p>
          <a:p>
            <a:pPr marL="685783" lvl="2" indent="0">
              <a:buNone/>
            </a:pPr>
            <a:r>
              <a:rPr lang="en-US" sz="1330" dirty="0"/>
              <a:t>6.3.2 Nuclear waste management via photonuclear transmutation </a:t>
            </a:r>
          </a:p>
          <a:p>
            <a:pPr marL="685783" lvl="2" indent="0">
              <a:buNone/>
            </a:pPr>
            <a:r>
              <a:rPr lang="en-US" sz="1330" dirty="0"/>
              <a:t>6.3.3 Medical radionuclide production </a:t>
            </a:r>
          </a:p>
          <a:p>
            <a:pPr marL="685783" lvl="2" indent="0">
              <a:buNone/>
            </a:pPr>
            <a:r>
              <a:rPr lang="en-US" sz="1330" dirty="0"/>
              <a:t>6.3.4 Detector calibration </a:t>
            </a:r>
          </a:p>
          <a:p>
            <a:pPr marL="0" indent="0">
              <a:buNone/>
            </a:pPr>
            <a:r>
              <a:rPr lang="en-US" sz="1500" dirty="0">
                <a:highlight>
                  <a:srgbClr val="FFFF00"/>
                </a:highlight>
              </a:rPr>
              <a:t>7 ERLs and Sustainability </a:t>
            </a:r>
          </a:p>
          <a:p>
            <a:pPr marL="342891" lvl="1" indent="0">
              <a:buNone/>
            </a:pPr>
            <a:r>
              <a:rPr lang="en-US" sz="1330" dirty="0">
                <a:solidFill>
                  <a:srgbClr val="0432FF"/>
                </a:solidFill>
              </a:rPr>
              <a:t>7.1 Power consumption </a:t>
            </a:r>
          </a:p>
          <a:p>
            <a:pPr marL="342891" lvl="1" indent="0">
              <a:buNone/>
            </a:pPr>
            <a:r>
              <a:rPr lang="en-US" sz="1330" dirty="0">
                <a:solidFill>
                  <a:srgbClr val="0432FF"/>
                </a:solidFill>
              </a:rPr>
              <a:t>7.2 Beam Energy Recovery </a:t>
            </a:r>
          </a:p>
          <a:p>
            <a:pPr marL="342891" lvl="1" indent="0">
              <a:buNone/>
            </a:pPr>
            <a:r>
              <a:rPr lang="en-US" sz="1330" dirty="0">
                <a:solidFill>
                  <a:srgbClr val="0432FF"/>
                </a:solidFill>
              </a:rPr>
              <a:t>7.3 Technology and Infrastructure </a:t>
            </a:r>
          </a:p>
          <a:p>
            <a:pPr marL="0" indent="0">
              <a:buNone/>
            </a:pPr>
            <a:r>
              <a:rPr lang="en-US" sz="1500" dirty="0">
                <a:highlight>
                  <a:srgbClr val="FFFF00"/>
                </a:highlight>
              </a:rPr>
              <a:t>8 Conclusions </a:t>
            </a:r>
          </a:p>
          <a:p>
            <a:pPr marL="0" indent="0">
              <a:buNone/>
            </a:pPr>
            <a:endParaRPr lang="en-US" sz="1330" dirty="0"/>
          </a:p>
        </p:txBody>
      </p:sp>
      <p:sp>
        <p:nvSpPr>
          <p:cNvPr id="4" name="Content Placeholder 2">
            <a:extLst>
              <a:ext uri="{FF2B5EF4-FFF2-40B4-BE49-F238E27FC236}">
                <a16:creationId xmlns:a16="http://schemas.microsoft.com/office/drawing/2014/main" id="{9CC1EE0C-6CC4-0154-3692-12E423AA3811}"/>
              </a:ext>
            </a:extLst>
          </p:cNvPr>
          <p:cNvSpPr>
            <a:spLocks noGrp="1"/>
          </p:cNvSpPr>
          <p:nvPr/>
        </p:nvSpPr>
        <p:spPr>
          <a:xfrm>
            <a:off x="6095827" y="797156"/>
            <a:ext cx="5878779" cy="5547096"/>
          </a:xfrm>
          <a:prstGeom prst="rect">
            <a:avLst/>
          </a:prstGeom>
        </p:spPr>
        <p:txBody>
          <a:bodyPr vert="horz" lIns="91440" tIns="45720" rIns="91440" bIns="45720" rtlCol="0">
            <a:no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500" dirty="0">
                <a:highlight>
                  <a:srgbClr val="FFFF00"/>
                </a:highlight>
              </a:rPr>
              <a:t>Appendix A Overview on ERL Facilities </a:t>
            </a:r>
          </a:p>
          <a:p>
            <a:pPr marL="0" indent="0">
              <a:buNone/>
            </a:pPr>
            <a:r>
              <a:rPr lang="en-US" sz="1500" dirty="0">
                <a:highlight>
                  <a:srgbClr val="FFFF00"/>
                </a:highlight>
              </a:rPr>
              <a:t>Appendix B ERL High-Energy e+e- sub-Panel Report</a:t>
            </a:r>
            <a:r>
              <a:rPr lang="en-US" sz="1500" dirty="0"/>
              <a:t> </a:t>
            </a:r>
          </a:p>
          <a:p>
            <a:pPr marL="342891" lvl="1" indent="0">
              <a:buNone/>
            </a:pPr>
            <a:r>
              <a:rPr lang="en-US" sz="1330" dirty="0">
                <a:solidFill>
                  <a:srgbClr val="0432FF"/>
                </a:solidFill>
              </a:rPr>
              <a:t>B.1 Introduction </a:t>
            </a:r>
          </a:p>
          <a:p>
            <a:pPr marL="342891" lvl="1" indent="0">
              <a:buNone/>
            </a:pPr>
            <a:r>
              <a:rPr lang="en-US" sz="1330" dirty="0">
                <a:solidFill>
                  <a:srgbClr val="0432FF"/>
                </a:solidFill>
              </a:rPr>
              <a:t>B.2 Executive Summary </a:t>
            </a:r>
          </a:p>
          <a:p>
            <a:pPr marL="342891" lvl="1" indent="0">
              <a:buNone/>
            </a:pPr>
            <a:r>
              <a:rPr lang="en-US" sz="1330" dirty="0">
                <a:solidFill>
                  <a:srgbClr val="0432FF"/>
                </a:solidFill>
              </a:rPr>
              <a:t>B.3 CERC—Vladimir Litvinenko, Thomas Roser, Maria Chamizo-Llatas </a:t>
            </a:r>
          </a:p>
          <a:p>
            <a:pPr marL="342891" lvl="1" indent="0">
              <a:buNone/>
            </a:pPr>
            <a:r>
              <a:rPr lang="en-US" sz="1330" dirty="0">
                <a:solidFill>
                  <a:srgbClr val="0432FF"/>
                </a:solidFill>
              </a:rPr>
              <a:t>B.4 ERLC—Valery Telnov </a:t>
            </a:r>
          </a:p>
          <a:p>
            <a:pPr marL="342891" lvl="1" indent="0">
              <a:buNone/>
            </a:pPr>
            <a:endParaRPr lang="en-US" sz="1064" dirty="0"/>
          </a:p>
        </p:txBody>
      </p:sp>
      <p:sp>
        <p:nvSpPr>
          <p:cNvPr id="5" name="Slide Number Placeholder 4">
            <a:extLst>
              <a:ext uri="{FF2B5EF4-FFF2-40B4-BE49-F238E27FC236}">
                <a16:creationId xmlns:a16="http://schemas.microsoft.com/office/drawing/2014/main" id="{F459F4B1-4014-C36B-CA5C-B608E9F0285D}"/>
              </a:ext>
            </a:extLst>
          </p:cNvPr>
          <p:cNvSpPr>
            <a:spLocks noGrp="1"/>
          </p:cNvSpPr>
          <p:nvPr>
            <p:ph type="sldNum" sz="quarter" idx="11"/>
          </p:nvPr>
        </p:nvSpPr>
        <p:spPr/>
        <p:txBody>
          <a:bodyPr/>
          <a:lstStyle/>
          <a:p>
            <a:fld id="{6C34F187-366A-F54F-9D6B-551349C9E9F5}" type="slidenum">
              <a:rPr lang="en-US" smtClean="0"/>
              <a:t>44</a:t>
            </a:fld>
            <a:endParaRPr lang="en-US" dirty="0"/>
          </a:p>
        </p:txBody>
      </p:sp>
    </p:spTree>
    <p:extLst>
      <p:ext uri="{BB962C8B-B14F-4D97-AF65-F5344CB8AC3E}">
        <p14:creationId xmlns:p14="http://schemas.microsoft.com/office/powerpoint/2010/main" val="387550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064B-29EC-CE0A-DEFE-5902F07891C3}"/>
              </a:ext>
            </a:extLst>
          </p:cNvPr>
          <p:cNvSpPr>
            <a:spLocks noGrp="1"/>
          </p:cNvSpPr>
          <p:nvPr>
            <p:ph type="title"/>
          </p:nvPr>
        </p:nvSpPr>
        <p:spPr/>
        <p:txBody>
          <a:bodyPr/>
          <a:lstStyle/>
          <a:p>
            <a:r>
              <a:rPr lang="en-US" dirty="0"/>
              <a:t>Process</a:t>
            </a:r>
          </a:p>
        </p:txBody>
      </p:sp>
      <p:sp>
        <p:nvSpPr>
          <p:cNvPr id="3" name="Content Placeholder 2">
            <a:extLst>
              <a:ext uri="{FF2B5EF4-FFF2-40B4-BE49-F238E27FC236}">
                <a16:creationId xmlns:a16="http://schemas.microsoft.com/office/drawing/2014/main" id="{2EF69957-A4F1-4ADF-3DE1-ED52B3B93D99}"/>
              </a:ext>
            </a:extLst>
          </p:cNvPr>
          <p:cNvSpPr>
            <a:spLocks noGrp="1"/>
          </p:cNvSpPr>
          <p:nvPr>
            <p:ph sz="quarter" idx="12"/>
          </p:nvPr>
        </p:nvSpPr>
        <p:spPr>
          <a:xfrm>
            <a:off x="279405" y="847728"/>
            <a:ext cx="6460701" cy="5547096"/>
          </a:xfrm>
        </p:spPr>
        <p:txBody>
          <a:bodyPr/>
          <a:lstStyle/>
          <a:p>
            <a:r>
              <a:rPr lang="en-US" dirty="0"/>
              <a:t>Establish the Roadmap Panel</a:t>
            </a:r>
          </a:p>
          <a:p>
            <a:r>
              <a:rPr lang="en-US" dirty="0"/>
              <a:t>Collect information on every ERL that is operating, or has ceased operation but still holds a record in some parameter, and proposed future projects</a:t>
            </a:r>
          </a:p>
          <a:p>
            <a:pPr lvl="1"/>
            <a:r>
              <a:rPr lang="en-US" dirty="0"/>
              <a:t>A spreadsheet was developed to facilitate this</a:t>
            </a:r>
          </a:p>
          <a:p>
            <a:r>
              <a:rPr lang="en-US" dirty="0"/>
              <a:t>Request a status report from each of the facilities</a:t>
            </a:r>
          </a:p>
          <a:p>
            <a:r>
              <a:rPr lang="en-US" dirty="0"/>
              <a:t>Seek input via a Symposium*</a:t>
            </a:r>
          </a:p>
          <a:p>
            <a:r>
              <a:rPr lang="en-US" dirty="0"/>
              <a:t>Panel Members took responsibility for preparing Chapters of a long report with the status of all the projects</a:t>
            </a:r>
          </a:p>
          <a:p>
            <a:r>
              <a:rPr lang="en-US" dirty="0"/>
              <a:t>Prepare a shorter report for integration with the other Roadmap panels</a:t>
            </a:r>
          </a:p>
        </p:txBody>
      </p:sp>
      <p:pic>
        <p:nvPicPr>
          <p:cNvPr id="5" name="Picture 4">
            <a:extLst>
              <a:ext uri="{FF2B5EF4-FFF2-40B4-BE49-F238E27FC236}">
                <a16:creationId xmlns:a16="http://schemas.microsoft.com/office/drawing/2014/main" id="{820E3A64-9576-C5F8-60B0-BC5DCBC722F6}"/>
              </a:ext>
            </a:extLst>
          </p:cNvPr>
          <p:cNvPicPr>
            <a:picLocks noChangeAspect="1"/>
          </p:cNvPicPr>
          <p:nvPr/>
        </p:nvPicPr>
        <p:blipFill rotWithShape="1">
          <a:blip r:embed="rId2"/>
          <a:srcRect l="1195" t="676" r="759" b="771"/>
          <a:stretch/>
        </p:blipFill>
        <p:spPr>
          <a:xfrm>
            <a:off x="6958642" y="847728"/>
            <a:ext cx="5193101" cy="5547096"/>
          </a:xfrm>
          <a:prstGeom prst="rect">
            <a:avLst/>
          </a:prstGeom>
          <a:ln w="19050">
            <a:solidFill>
              <a:srgbClr val="FF0000"/>
            </a:solidFill>
          </a:ln>
        </p:spPr>
      </p:pic>
      <p:sp>
        <p:nvSpPr>
          <p:cNvPr id="6" name="Slide Number Placeholder 5">
            <a:extLst>
              <a:ext uri="{FF2B5EF4-FFF2-40B4-BE49-F238E27FC236}">
                <a16:creationId xmlns:a16="http://schemas.microsoft.com/office/drawing/2014/main" id="{6BA65052-71D5-38F9-12CE-B0BCA155C575}"/>
              </a:ext>
            </a:extLst>
          </p:cNvPr>
          <p:cNvSpPr>
            <a:spLocks noGrp="1"/>
          </p:cNvSpPr>
          <p:nvPr>
            <p:ph type="sldNum" sz="quarter" idx="11"/>
          </p:nvPr>
        </p:nvSpPr>
        <p:spPr/>
        <p:txBody>
          <a:bodyPr/>
          <a:lstStyle/>
          <a:p>
            <a:fld id="{6C34F187-366A-F54F-9D6B-551349C9E9F5}" type="slidenum">
              <a:rPr lang="en-US" smtClean="0"/>
              <a:t>5</a:t>
            </a:fld>
            <a:endParaRPr lang="en-US" dirty="0"/>
          </a:p>
        </p:txBody>
      </p:sp>
      <p:sp>
        <p:nvSpPr>
          <p:cNvPr id="4" name="Right Arrow 3">
            <a:extLst>
              <a:ext uri="{FF2B5EF4-FFF2-40B4-BE49-F238E27FC236}">
                <a16:creationId xmlns:a16="http://schemas.microsoft.com/office/drawing/2014/main" id="{C51CA95E-118A-DBAF-C099-BEE0389BCE15}"/>
              </a:ext>
            </a:extLst>
          </p:cNvPr>
          <p:cNvSpPr/>
          <p:nvPr/>
        </p:nvSpPr>
        <p:spPr>
          <a:xfrm>
            <a:off x="4236498" y="3697940"/>
            <a:ext cx="2708695" cy="14944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0F4B34-75FE-A310-EC2E-6ECE55933D24}"/>
              </a:ext>
            </a:extLst>
          </p:cNvPr>
          <p:cNvSpPr txBox="1"/>
          <p:nvPr/>
        </p:nvSpPr>
        <p:spPr>
          <a:xfrm>
            <a:off x="638355" y="6060645"/>
            <a:ext cx="3952813" cy="369332"/>
          </a:xfrm>
          <a:prstGeom prst="rect">
            <a:avLst/>
          </a:prstGeom>
          <a:noFill/>
        </p:spPr>
        <p:txBody>
          <a:bodyPr wrap="none" rtlCol="0">
            <a:spAutoFit/>
          </a:bodyPr>
          <a:lstStyle/>
          <a:p>
            <a:r>
              <a:rPr lang="en-US" dirty="0"/>
              <a:t>*https://indico.cern.ch/event/1040671/</a:t>
            </a:r>
          </a:p>
        </p:txBody>
      </p:sp>
    </p:spTree>
    <p:extLst>
      <p:ext uri="{BB962C8B-B14F-4D97-AF65-F5344CB8AC3E}">
        <p14:creationId xmlns:p14="http://schemas.microsoft.com/office/powerpoint/2010/main" val="1739417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AE4A-AA41-4A3F-5E25-6730D7D70E98}"/>
              </a:ext>
            </a:extLst>
          </p:cNvPr>
          <p:cNvSpPr>
            <a:spLocks noGrp="1"/>
          </p:cNvSpPr>
          <p:nvPr>
            <p:ph type="title"/>
          </p:nvPr>
        </p:nvSpPr>
        <p:spPr/>
        <p:txBody>
          <a:bodyPr/>
          <a:lstStyle/>
          <a:p>
            <a:r>
              <a:rPr lang="en-US" dirty="0"/>
              <a:t>Overview of ERL Facilities</a:t>
            </a:r>
          </a:p>
        </p:txBody>
      </p:sp>
      <p:pic>
        <p:nvPicPr>
          <p:cNvPr id="5" name="Content Placeholder 4">
            <a:extLst>
              <a:ext uri="{FF2B5EF4-FFF2-40B4-BE49-F238E27FC236}">
                <a16:creationId xmlns:a16="http://schemas.microsoft.com/office/drawing/2014/main" id="{AE1DF84A-F04C-037F-14C2-DC92B05B8ABE}"/>
              </a:ext>
            </a:extLst>
          </p:cNvPr>
          <p:cNvPicPr>
            <a:picLocks noGrp="1" noChangeAspect="1"/>
          </p:cNvPicPr>
          <p:nvPr>
            <p:ph sz="quarter" idx="12"/>
          </p:nvPr>
        </p:nvPicPr>
        <p:blipFill rotWithShape="1">
          <a:blip r:embed="rId2"/>
          <a:srcRect l="3642" t="1202" r="2613" b="2189"/>
          <a:stretch/>
        </p:blipFill>
        <p:spPr>
          <a:xfrm>
            <a:off x="1228771" y="819632"/>
            <a:ext cx="8450067" cy="5609443"/>
          </a:xfrm>
        </p:spPr>
      </p:pic>
      <p:sp>
        <p:nvSpPr>
          <p:cNvPr id="6" name="Slide Number Placeholder 5">
            <a:extLst>
              <a:ext uri="{FF2B5EF4-FFF2-40B4-BE49-F238E27FC236}">
                <a16:creationId xmlns:a16="http://schemas.microsoft.com/office/drawing/2014/main" id="{E78F8725-523B-FDD5-76CA-D1B6C517B405}"/>
              </a:ext>
            </a:extLst>
          </p:cNvPr>
          <p:cNvSpPr>
            <a:spLocks noGrp="1"/>
          </p:cNvSpPr>
          <p:nvPr>
            <p:ph type="sldNum" sz="quarter" idx="11"/>
          </p:nvPr>
        </p:nvSpPr>
        <p:spPr/>
        <p:txBody>
          <a:bodyPr/>
          <a:lstStyle/>
          <a:p>
            <a:fld id="{6C34F187-366A-F54F-9D6B-551349C9E9F5}" type="slidenum">
              <a:rPr lang="en-US" smtClean="0"/>
              <a:t>6</a:t>
            </a:fld>
            <a:endParaRPr lang="en-US" dirty="0"/>
          </a:p>
        </p:txBody>
      </p:sp>
      <p:grpSp>
        <p:nvGrpSpPr>
          <p:cNvPr id="7" name="Group 6">
            <a:extLst>
              <a:ext uri="{FF2B5EF4-FFF2-40B4-BE49-F238E27FC236}">
                <a16:creationId xmlns:a16="http://schemas.microsoft.com/office/drawing/2014/main" id="{E7867551-06FD-846E-A617-E241B85A28E4}"/>
              </a:ext>
            </a:extLst>
          </p:cNvPr>
          <p:cNvGrpSpPr/>
          <p:nvPr/>
        </p:nvGrpSpPr>
        <p:grpSpPr>
          <a:xfrm>
            <a:off x="2122098" y="6432168"/>
            <a:ext cx="7435970" cy="430887"/>
            <a:chOff x="2122098" y="6432168"/>
            <a:chExt cx="7435970" cy="430887"/>
          </a:xfrm>
        </p:grpSpPr>
        <p:sp>
          <p:nvSpPr>
            <p:cNvPr id="3" name="TextBox 2">
              <a:extLst>
                <a:ext uri="{FF2B5EF4-FFF2-40B4-BE49-F238E27FC236}">
                  <a16:creationId xmlns:a16="http://schemas.microsoft.com/office/drawing/2014/main" id="{53E4959E-2643-2485-EC02-E0A272463805}"/>
                </a:ext>
              </a:extLst>
            </p:cNvPr>
            <p:cNvSpPr txBox="1"/>
            <p:nvPr/>
          </p:nvSpPr>
          <p:spPr>
            <a:xfrm>
              <a:off x="2122098" y="6432168"/>
              <a:ext cx="7435970" cy="430887"/>
            </a:xfrm>
            <a:prstGeom prst="rect">
              <a:avLst/>
            </a:prstGeom>
            <a:solidFill>
              <a:schemeClr val="bg1"/>
            </a:solidFill>
          </p:spPr>
          <p:txBody>
            <a:bodyPr wrap="square" rtlCol="0">
              <a:spAutoFit/>
            </a:bodyPr>
            <a:lstStyle/>
            <a:p>
              <a:pPr>
                <a:spcBef>
                  <a:spcPts val="1200"/>
                </a:spcBef>
                <a:spcAft>
                  <a:spcPts val="1200"/>
                </a:spcAft>
              </a:pPr>
              <a:r>
                <a:rPr lang="en-US" sz="2000" dirty="0"/>
                <a:t>                                    </a:t>
              </a:r>
              <a:r>
                <a:rPr lang="en-US" sz="2200" dirty="0">
                  <a:solidFill>
                    <a:srgbClr val="FF0000"/>
                  </a:solidFill>
                </a:rPr>
                <a:t>Technology</a:t>
              </a:r>
              <a:r>
                <a:rPr lang="en-US" sz="2000" dirty="0">
                  <a:solidFill>
                    <a:srgbClr val="FF0000"/>
                  </a:solidFill>
                </a:rPr>
                <a:t> </a:t>
              </a:r>
            </a:p>
          </p:txBody>
        </p:sp>
        <p:sp>
          <p:nvSpPr>
            <p:cNvPr id="4" name="Right Arrow 3">
              <a:extLst>
                <a:ext uri="{FF2B5EF4-FFF2-40B4-BE49-F238E27FC236}">
                  <a16:creationId xmlns:a16="http://schemas.microsoft.com/office/drawing/2014/main" id="{009D4283-BCAC-A050-6265-D871C9CDBFBE}"/>
                </a:ext>
              </a:extLst>
            </p:cNvPr>
            <p:cNvSpPr/>
            <p:nvPr/>
          </p:nvSpPr>
          <p:spPr>
            <a:xfrm>
              <a:off x="5622475" y="6556076"/>
              <a:ext cx="2708695" cy="22589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E125E9AF-4E01-96C3-456B-E44985A806D7}"/>
              </a:ext>
            </a:extLst>
          </p:cNvPr>
          <p:cNvGrpSpPr/>
          <p:nvPr/>
        </p:nvGrpSpPr>
        <p:grpSpPr>
          <a:xfrm>
            <a:off x="8048065" y="2728915"/>
            <a:ext cx="4467342" cy="1608724"/>
            <a:chOff x="8048065" y="2446516"/>
            <a:chExt cx="4467342" cy="1608724"/>
          </a:xfrm>
        </p:grpSpPr>
        <p:sp>
          <p:nvSpPr>
            <p:cNvPr id="9" name="TextBox 8">
              <a:extLst>
                <a:ext uri="{FF2B5EF4-FFF2-40B4-BE49-F238E27FC236}">
                  <a16:creationId xmlns:a16="http://schemas.microsoft.com/office/drawing/2014/main" id="{A13ED96A-5623-6636-881E-7734D015BB3C}"/>
                </a:ext>
              </a:extLst>
            </p:cNvPr>
            <p:cNvSpPr txBox="1"/>
            <p:nvPr/>
          </p:nvSpPr>
          <p:spPr>
            <a:xfrm>
              <a:off x="8048065" y="3624353"/>
              <a:ext cx="4467342" cy="430887"/>
            </a:xfrm>
            <a:prstGeom prst="rect">
              <a:avLst/>
            </a:prstGeom>
            <a:solidFill>
              <a:schemeClr val="bg1"/>
            </a:solidFill>
            <a:scene3d>
              <a:camera prst="orthographicFront">
                <a:rot lat="0" lon="0" rev="5400000"/>
              </a:camera>
              <a:lightRig rig="threePt" dir="t"/>
            </a:scene3d>
          </p:spPr>
          <p:txBody>
            <a:bodyPr wrap="square" rtlCol="0">
              <a:spAutoFit/>
            </a:bodyPr>
            <a:lstStyle/>
            <a:p>
              <a:pPr>
                <a:spcBef>
                  <a:spcPts val="1200"/>
                </a:spcBef>
                <a:spcAft>
                  <a:spcPts val="1200"/>
                </a:spcAft>
              </a:pPr>
              <a:r>
                <a:rPr lang="en-US" sz="2000" dirty="0"/>
                <a:t>                           </a:t>
              </a:r>
              <a:r>
                <a:rPr lang="en-US" sz="2200" dirty="0">
                  <a:solidFill>
                    <a:srgbClr val="FF0000"/>
                  </a:solidFill>
                </a:rPr>
                <a:t>Financial</a:t>
              </a:r>
              <a:r>
                <a:rPr lang="en-US" sz="2000" dirty="0">
                  <a:solidFill>
                    <a:srgbClr val="FF0000"/>
                  </a:solidFill>
                </a:rPr>
                <a:t> </a:t>
              </a:r>
            </a:p>
          </p:txBody>
        </p:sp>
        <p:sp>
          <p:nvSpPr>
            <p:cNvPr id="10" name="Right Arrow 9">
              <a:extLst>
                <a:ext uri="{FF2B5EF4-FFF2-40B4-BE49-F238E27FC236}">
                  <a16:creationId xmlns:a16="http://schemas.microsoft.com/office/drawing/2014/main" id="{3C34DC73-47A8-C781-74CD-B23F3FEBE6AA}"/>
                </a:ext>
              </a:extLst>
            </p:cNvPr>
            <p:cNvSpPr/>
            <p:nvPr/>
          </p:nvSpPr>
          <p:spPr>
            <a:xfrm>
              <a:off x="9499617" y="2446516"/>
              <a:ext cx="1564238" cy="225899"/>
            </a:xfrm>
            <a:prstGeom prst="rightArrow">
              <a:avLst/>
            </a:prstGeom>
            <a:solidFill>
              <a:srgbClr val="FF0000"/>
            </a:solidFill>
            <a:ln>
              <a:no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119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DE26-EBDF-C9EB-9BDC-DA7F99FBD44A}"/>
              </a:ext>
            </a:extLst>
          </p:cNvPr>
          <p:cNvSpPr>
            <a:spLocks noGrp="1"/>
          </p:cNvSpPr>
          <p:nvPr>
            <p:ph type="title"/>
          </p:nvPr>
        </p:nvSpPr>
        <p:spPr/>
        <p:txBody>
          <a:bodyPr/>
          <a:lstStyle/>
          <a:p>
            <a:r>
              <a:rPr lang="en-US" dirty="0"/>
              <a:t>Long Report</a:t>
            </a:r>
          </a:p>
        </p:txBody>
      </p:sp>
      <p:sp>
        <p:nvSpPr>
          <p:cNvPr id="3" name="Content Placeholder 2">
            <a:extLst>
              <a:ext uri="{FF2B5EF4-FFF2-40B4-BE49-F238E27FC236}">
                <a16:creationId xmlns:a16="http://schemas.microsoft.com/office/drawing/2014/main" id="{D2F22774-73B1-CFCC-A2C8-A30E6357EE54}"/>
              </a:ext>
            </a:extLst>
          </p:cNvPr>
          <p:cNvSpPr>
            <a:spLocks noGrp="1"/>
          </p:cNvSpPr>
          <p:nvPr>
            <p:ph sz="quarter" idx="12"/>
          </p:nvPr>
        </p:nvSpPr>
        <p:spPr>
          <a:xfrm>
            <a:off x="279406" y="847728"/>
            <a:ext cx="6101224" cy="5547096"/>
          </a:xfrm>
        </p:spPr>
        <p:txBody>
          <a:bodyPr/>
          <a:lstStyle/>
          <a:p>
            <a:r>
              <a:rPr lang="en-US" dirty="0"/>
              <a:t>The long report was completed in July 2022 – a marathon that took 18 months!</a:t>
            </a:r>
          </a:p>
          <a:p>
            <a:pPr lvl="1"/>
            <a:r>
              <a:rPr lang="en-US" dirty="0"/>
              <a:t>Editor: Max Bruker (Jefferson Lab)</a:t>
            </a:r>
          </a:p>
          <a:p>
            <a:pPr lvl="1"/>
            <a:r>
              <a:rPr lang="en-US" dirty="0"/>
              <a:t>49 authors</a:t>
            </a:r>
          </a:p>
          <a:p>
            <a:pPr lvl="1"/>
            <a:r>
              <a:rPr lang="en-US" dirty="0"/>
              <a:t>22 institutions</a:t>
            </a:r>
          </a:p>
          <a:p>
            <a:pPr lvl="1"/>
            <a:r>
              <a:rPr lang="en-US" dirty="0"/>
              <a:t>270 pages</a:t>
            </a:r>
          </a:p>
          <a:p>
            <a:pPr lvl="1"/>
            <a:r>
              <a:rPr lang="en-US" dirty="0"/>
              <a:t>58 figures</a:t>
            </a:r>
          </a:p>
          <a:p>
            <a:pPr lvl="1"/>
            <a:r>
              <a:rPr lang="en-US" dirty="0"/>
              <a:t>419 references</a:t>
            </a:r>
          </a:p>
          <a:p>
            <a:r>
              <a:rPr lang="en-US" dirty="0"/>
              <a:t>Available at </a:t>
            </a:r>
            <a:r>
              <a:rPr lang="en-US" dirty="0">
                <a:hlinkClick r:id="rId2"/>
              </a:rPr>
              <a:t>https://arxiv.org/abs/2201.07895</a:t>
            </a:r>
            <a:r>
              <a:rPr lang="en-US" dirty="0"/>
              <a:t> </a:t>
            </a:r>
          </a:p>
          <a:p>
            <a:r>
              <a:rPr lang="en-US" dirty="0"/>
              <a:t>Accepted for publication in JINST</a:t>
            </a:r>
          </a:p>
        </p:txBody>
      </p:sp>
      <p:pic>
        <p:nvPicPr>
          <p:cNvPr id="5" name="Picture 4">
            <a:extLst>
              <a:ext uri="{FF2B5EF4-FFF2-40B4-BE49-F238E27FC236}">
                <a16:creationId xmlns:a16="http://schemas.microsoft.com/office/drawing/2014/main" id="{CF295ECE-B5E6-7612-BA4E-CE9FC51414FB}"/>
              </a:ext>
            </a:extLst>
          </p:cNvPr>
          <p:cNvPicPr>
            <a:picLocks noChangeAspect="1"/>
          </p:cNvPicPr>
          <p:nvPr/>
        </p:nvPicPr>
        <p:blipFill>
          <a:blip r:embed="rId3"/>
          <a:stretch>
            <a:fillRect/>
          </a:stretch>
        </p:blipFill>
        <p:spPr>
          <a:xfrm>
            <a:off x="6996853" y="803313"/>
            <a:ext cx="4663989" cy="5635925"/>
          </a:xfrm>
          <a:prstGeom prst="rect">
            <a:avLst/>
          </a:prstGeom>
        </p:spPr>
      </p:pic>
      <p:sp>
        <p:nvSpPr>
          <p:cNvPr id="6" name="Slide Number Placeholder 5">
            <a:extLst>
              <a:ext uri="{FF2B5EF4-FFF2-40B4-BE49-F238E27FC236}">
                <a16:creationId xmlns:a16="http://schemas.microsoft.com/office/drawing/2014/main" id="{793C7635-A57E-1423-C1F8-FCC274B7944B}"/>
              </a:ext>
            </a:extLst>
          </p:cNvPr>
          <p:cNvSpPr>
            <a:spLocks noGrp="1"/>
          </p:cNvSpPr>
          <p:nvPr>
            <p:ph type="sldNum" sz="quarter" idx="11"/>
          </p:nvPr>
        </p:nvSpPr>
        <p:spPr/>
        <p:txBody>
          <a:bodyPr/>
          <a:lstStyle/>
          <a:p>
            <a:fld id="{6C34F187-366A-F54F-9D6B-551349C9E9F5}" type="slidenum">
              <a:rPr lang="en-US" smtClean="0"/>
              <a:t>7</a:t>
            </a:fld>
            <a:endParaRPr lang="en-US" dirty="0"/>
          </a:p>
        </p:txBody>
      </p:sp>
    </p:spTree>
    <p:extLst>
      <p:ext uri="{BB962C8B-B14F-4D97-AF65-F5344CB8AC3E}">
        <p14:creationId xmlns:p14="http://schemas.microsoft.com/office/powerpoint/2010/main" val="204545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Contents </a:t>
            </a:r>
          </a:p>
        </p:txBody>
      </p:sp>
      <p:sp>
        <p:nvSpPr>
          <p:cNvPr id="3" name="Content Placeholder 2">
            <a:extLst>
              <a:ext uri="{FF2B5EF4-FFF2-40B4-BE49-F238E27FC236}">
                <a16:creationId xmlns:a16="http://schemas.microsoft.com/office/drawing/2014/main" id="{9CC1EE0C-6CC4-0154-3692-12E423AA3811}"/>
              </a:ext>
            </a:extLst>
          </p:cNvPr>
          <p:cNvSpPr>
            <a:spLocks noGrp="1"/>
          </p:cNvSpPr>
          <p:nvPr>
            <p:ph sz="quarter" idx="12"/>
          </p:nvPr>
        </p:nvSpPr>
        <p:spPr>
          <a:xfrm>
            <a:off x="304802" y="847728"/>
            <a:ext cx="6064076" cy="5547096"/>
          </a:xfrm>
        </p:spPr>
        <p:txBody>
          <a:bodyPr>
            <a:normAutofit/>
          </a:bodyPr>
          <a:lstStyle/>
          <a:p>
            <a:pPr marL="0" indent="0">
              <a:buNone/>
            </a:pPr>
            <a:r>
              <a:rPr lang="en-US" sz="1600" dirty="0">
                <a:highlight>
                  <a:srgbClr val="FFFF00"/>
                </a:highlight>
              </a:rPr>
              <a:t>1 Introduction </a:t>
            </a:r>
          </a:p>
          <a:p>
            <a:pPr marL="0" indent="0">
              <a:buNone/>
            </a:pPr>
            <a:r>
              <a:rPr lang="en-US" sz="1600" dirty="0">
                <a:highlight>
                  <a:srgbClr val="FFFF00"/>
                </a:highlight>
              </a:rPr>
              <a:t>2 ERL—Facilities and Current Status </a:t>
            </a:r>
          </a:p>
          <a:p>
            <a:pPr marL="342891" lvl="1" indent="0">
              <a:buNone/>
            </a:pPr>
            <a:r>
              <a:rPr lang="en-US" sz="1334" dirty="0"/>
              <a:t>2.1 Completed Facilities </a:t>
            </a:r>
          </a:p>
          <a:p>
            <a:pPr marL="642921" lvl="2" indent="0">
              <a:buNone/>
            </a:pPr>
            <a:r>
              <a:rPr lang="en-US" sz="1334" dirty="0"/>
              <a:t>2.1.1 </a:t>
            </a:r>
            <a:r>
              <a:rPr lang="en-US" sz="1334" dirty="0">
                <a:solidFill>
                  <a:srgbClr val="0432FF"/>
                </a:solidFill>
              </a:rPr>
              <a:t>ALICE at Daresbury </a:t>
            </a:r>
          </a:p>
          <a:p>
            <a:pPr marL="642921" lvl="2" indent="0">
              <a:buNone/>
            </a:pPr>
            <a:r>
              <a:rPr lang="en-US" sz="1334" dirty="0"/>
              <a:t>2.1.2 </a:t>
            </a:r>
            <a:r>
              <a:rPr lang="en-US" sz="1334" dirty="0">
                <a:solidFill>
                  <a:srgbClr val="0432FF"/>
                </a:solidFill>
              </a:rPr>
              <a:t>JLab FEL </a:t>
            </a:r>
          </a:p>
          <a:p>
            <a:pPr marL="642921" lvl="2" indent="0">
              <a:buNone/>
            </a:pPr>
            <a:r>
              <a:rPr lang="en-US" sz="1334" dirty="0"/>
              <a:t>2.1.3 </a:t>
            </a:r>
            <a:r>
              <a:rPr lang="en-US" sz="1334" dirty="0">
                <a:solidFill>
                  <a:srgbClr val="0432FF"/>
                </a:solidFill>
              </a:rPr>
              <a:t>CEBAF Single-pass Energy Recovery Experiment (CEBAF-ER) </a:t>
            </a:r>
          </a:p>
          <a:p>
            <a:pPr marL="342891" lvl="1" indent="0">
              <a:buNone/>
            </a:pPr>
            <a:r>
              <a:rPr lang="en-US" sz="1334" dirty="0"/>
              <a:t>2.2 Ongoing Activities </a:t>
            </a:r>
          </a:p>
          <a:p>
            <a:pPr marL="642921" lvl="2" indent="0">
              <a:buNone/>
            </a:pPr>
            <a:r>
              <a:rPr lang="en-US" sz="1334" dirty="0"/>
              <a:t>2.2.1 </a:t>
            </a:r>
            <a:r>
              <a:rPr lang="en-US" sz="1334" dirty="0">
                <a:solidFill>
                  <a:srgbClr val="0432FF"/>
                </a:solidFill>
              </a:rPr>
              <a:t>CBETA at Cornell </a:t>
            </a:r>
          </a:p>
          <a:p>
            <a:pPr marL="642921" lvl="2" indent="0">
              <a:buNone/>
            </a:pPr>
            <a:r>
              <a:rPr lang="en-US" sz="1334" dirty="0"/>
              <a:t>2.2.2 </a:t>
            </a:r>
            <a:r>
              <a:rPr lang="en-US" sz="1334" dirty="0">
                <a:solidFill>
                  <a:srgbClr val="0432FF"/>
                </a:solidFill>
              </a:rPr>
              <a:t>S-DALINAC at Darmstadt </a:t>
            </a:r>
          </a:p>
          <a:p>
            <a:pPr marL="642921" lvl="2" indent="0">
              <a:buNone/>
            </a:pPr>
            <a:r>
              <a:rPr lang="en-US" sz="1334" dirty="0"/>
              <a:t>2.2.3 </a:t>
            </a:r>
            <a:r>
              <a:rPr lang="en-US" sz="1334" dirty="0">
                <a:solidFill>
                  <a:srgbClr val="0432FF"/>
                </a:solidFill>
              </a:rPr>
              <a:t>cERL at KEK </a:t>
            </a:r>
          </a:p>
          <a:p>
            <a:pPr marL="642921" lvl="2" indent="0">
              <a:buNone/>
            </a:pPr>
            <a:r>
              <a:rPr lang="en-US" sz="1334" dirty="0"/>
              <a:t>2.2.4 </a:t>
            </a:r>
            <a:r>
              <a:rPr lang="en-US" sz="1334" dirty="0">
                <a:solidFill>
                  <a:srgbClr val="0432FF"/>
                </a:solidFill>
              </a:rPr>
              <a:t>Recuperator at Novosibirsk </a:t>
            </a:r>
          </a:p>
          <a:p>
            <a:pPr marL="642921" lvl="2" indent="0">
              <a:buNone/>
            </a:pPr>
            <a:r>
              <a:rPr lang="en-US" sz="1334" dirty="0"/>
              <a:t>2.2.5 </a:t>
            </a:r>
            <a:r>
              <a:rPr lang="en-US" sz="1334" dirty="0">
                <a:solidFill>
                  <a:srgbClr val="0432FF"/>
                </a:solidFill>
              </a:rPr>
              <a:t>MESA</a:t>
            </a:r>
            <a:r>
              <a:rPr lang="en-US" sz="1334" dirty="0"/>
              <a:t> </a:t>
            </a:r>
          </a:p>
          <a:p>
            <a:pPr marL="0" indent="0">
              <a:buNone/>
            </a:pPr>
            <a:r>
              <a:rPr lang="en-US" sz="1600" dirty="0">
                <a:highlight>
                  <a:srgbClr val="FFFF00"/>
                </a:highlight>
              </a:rPr>
              <a:t>3 ERL—New Facilities in the Twenties </a:t>
            </a:r>
          </a:p>
          <a:p>
            <a:pPr marL="342891" lvl="1" indent="0">
              <a:buNone/>
            </a:pPr>
            <a:r>
              <a:rPr lang="en-US" sz="1334" dirty="0"/>
              <a:t>3.1 </a:t>
            </a:r>
            <a:r>
              <a:rPr lang="en-US" sz="1334" dirty="0">
                <a:solidFill>
                  <a:srgbClr val="0432FF"/>
                </a:solidFill>
              </a:rPr>
              <a:t>bERLinPro</a:t>
            </a:r>
            <a:r>
              <a:rPr lang="en-US" sz="1334" dirty="0"/>
              <a:t> </a:t>
            </a:r>
          </a:p>
          <a:p>
            <a:pPr marL="342891" marR="0" lvl="1" indent="0" algn="l" defTabSz="685783" rtl="0" eaLnBrk="1" fontAlgn="base" latinLnBrk="0" hangingPunct="1">
              <a:lnSpc>
                <a:spcPct val="100000"/>
              </a:lnSpc>
              <a:spcBef>
                <a:spcPts val="900"/>
              </a:spcBef>
              <a:spcAft>
                <a:spcPct val="0"/>
              </a:spcAft>
              <a:buClr>
                <a:srgbClr val="4343CA"/>
              </a:buClr>
              <a:buSzTx/>
              <a:buFont typeface="Arial" charset="0"/>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3.2 PERLE at Orsay </a:t>
            </a:r>
          </a:p>
          <a:p>
            <a:pPr marL="342891" marR="0" lvl="1" indent="0" algn="l" defTabSz="685783" rtl="0" eaLnBrk="1" fontAlgn="base" latinLnBrk="0" hangingPunct="1">
              <a:lnSpc>
                <a:spcPct val="100000"/>
              </a:lnSpc>
              <a:spcBef>
                <a:spcPts val="900"/>
              </a:spcBef>
              <a:spcAft>
                <a:spcPct val="0"/>
              </a:spcAft>
              <a:buClr>
                <a:srgbClr val="4343CA"/>
              </a:buClr>
              <a:buSzTx/>
              <a:buFont typeface="Arial" charset="0"/>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3.3 CEBAF 5-pass Energy Recovery Experiment </a:t>
            </a:r>
          </a:p>
          <a:p>
            <a:pPr marL="342891" marR="0" lvl="1" indent="0" algn="l" defTabSz="685783" rtl="0" eaLnBrk="1" fontAlgn="base" latinLnBrk="0" hangingPunct="1">
              <a:lnSpc>
                <a:spcPct val="100000"/>
              </a:lnSpc>
              <a:spcBef>
                <a:spcPts val="900"/>
              </a:spcBef>
              <a:spcAft>
                <a:spcPct val="0"/>
              </a:spcAft>
              <a:buClr>
                <a:srgbClr val="4343CA"/>
              </a:buClr>
              <a:buSzTx/>
              <a:buFont typeface="Arial" charset="0"/>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3.4 Electron Cooler at BNL </a:t>
            </a:r>
            <a:endParaRPr lang="en-US" sz="1334" dirty="0">
              <a:solidFill>
                <a:srgbClr val="0432FF"/>
              </a:solidFill>
            </a:endParaRPr>
          </a:p>
          <a:p>
            <a:pPr marL="0" indent="0">
              <a:buNone/>
            </a:pPr>
            <a:endParaRPr lang="en-US" dirty="0"/>
          </a:p>
        </p:txBody>
      </p:sp>
      <p:sp>
        <p:nvSpPr>
          <p:cNvPr id="4" name="Content Placeholder 2">
            <a:extLst>
              <a:ext uri="{FF2B5EF4-FFF2-40B4-BE49-F238E27FC236}">
                <a16:creationId xmlns:a16="http://schemas.microsoft.com/office/drawing/2014/main" id="{9CC1EE0C-6CC4-0154-3692-12E423AA3811}"/>
              </a:ext>
            </a:extLst>
          </p:cNvPr>
          <p:cNvSpPr>
            <a:spLocks noGrp="1"/>
          </p:cNvSpPr>
          <p:nvPr/>
        </p:nvSpPr>
        <p:spPr>
          <a:xfrm>
            <a:off x="7093324" y="781973"/>
            <a:ext cx="5098676" cy="5547096"/>
          </a:xfrm>
          <a:prstGeom prst="rect">
            <a:avLst/>
          </a:prstGeom>
        </p:spPr>
        <p:txBody>
          <a:bodyPr vert="horz" lIns="91440" tIns="45720" rIns="91440" bIns="45720" rtlCol="0">
            <a:norm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342891" marR="0" lvl="1" indent="0" algn="l" defTabSz="685783" rtl="0" eaLnBrk="1" fontAlgn="base" latinLnBrk="0" hangingPunct="1">
              <a:lnSpc>
                <a:spcPct val="100000"/>
              </a:lnSpc>
              <a:spcBef>
                <a:spcPts val="900"/>
              </a:spcBef>
              <a:spcAft>
                <a:spcPct val="0"/>
              </a:spcAft>
              <a:buClr>
                <a:srgbClr val="4343CA"/>
              </a:buClr>
              <a:buSzTx/>
              <a:buFont typeface="Arial" charset="0"/>
              <a:buNone/>
              <a:tabLst/>
              <a:defRPr/>
            </a:pPr>
            <a:endParaRPr kumimoji="0" lang="en-US" sz="133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Right Arrow 5">
            <a:extLst>
              <a:ext uri="{FF2B5EF4-FFF2-40B4-BE49-F238E27FC236}">
                <a16:creationId xmlns:a16="http://schemas.microsoft.com/office/drawing/2014/main" id="{E82D4433-0FC0-DD44-7854-37610F1C0F38}"/>
              </a:ext>
            </a:extLst>
          </p:cNvPr>
          <p:cNvSpPr/>
          <p:nvPr/>
        </p:nvSpPr>
        <p:spPr>
          <a:xfrm>
            <a:off x="67235" y="5150231"/>
            <a:ext cx="618565" cy="20170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DFA1224F-BD0B-1006-122F-74A44E924FF3}"/>
              </a:ext>
            </a:extLst>
          </p:cNvPr>
          <p:cNvSpPr/>
          <p:nvPr/>
        </p:nvSpPr>
        <p:spPr>
          <a:xfrm>
            <a:off x="67235" y="5466234"/>
            <a:ext cx="618565" cy="20170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D2C27838-403A-BAF0-655F-EA035D9DC756}"/>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C34F187-366A-F54F-9D6B-551349C9E9F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6AF47B8D-362D-9777-5988-901FB67F5BAC}"/>
              </a:ext>
            </a:extLst>
          </p:cNvPr>
          <p:cNvSpPr txBox="1">
            <a:spLocks/>
          </p:cNvSpPr>
          <p:nvPr/>
        </p:nvSpPr>
        <p:spPr>
          <a:xfrm>
            <a:off x="6230151" y="847161"/>
            <a:ext cx="5816595" cy="5547096"/>
          </a:xfrm>
          <a:prstGeom prst="rect">
            <a:avLst/>
          </a:prstGeom>
        </p:spPr>
        <p:txBody>
          <a:bodyPr vert="horz" lIns="91440" tIns="45720" rIns="91440" bIns="45720" rtlCol="0">
            <a:norm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1900" dirty="0">
                <a:highlight>
                  <a:srgbClr val="FFFF00"/>
                </a:highlight>
              </a:rPr>
              <a:t>4 </a:t>
            </a:r>
            <a:r>
              <a:rPr lang="en-US" sz="1600" dirty="0">
                <a:highlight>
                  <a:srgbClr val="FFFF00"/>
                </a:highlight>
              </a:rPr>
              <a:t>Key Challenges—a Concerted Effort </a:t>
            </a:r>
          </a:p>
          <a:p>
            <a:pPr marL="342891" lvl="1" indent="0">
              <a:buFont typeface="Arial" charset="0"/>
              <a:buNone/>
            </a:pPr>
            <a:r>
              <a:rPr lang="en-US" sz="1330" dirty="0">
                <a:solidFill>
                  <a:srgbClr val="0432FF"/>
                </a:solidFill>
              </a:rPr>
              <a:t>4.1 Low-Emittance, High-Current Sources </a:t>
            </a:r>
          </a:p>
          <a:p>
            <a:pPr marL="342891" lvl="1" indent="0">
              <a:buFont typeface="Arial" charset="0"/>
              <a:buNone/>
            </a:pPr>
            <a:r>
              <a:rPr lang="en-US" sz="1330" dirty="0">
                <a:solidFill>
                  <a:srgbClr val="0432FF"/>
                </a:solidFill>
              </a:rPr>
              <a:t>4.2 Challenges of SRF Cavities and Cryomodules </a:t>
            </a:r>
          </a:p>
          <a:p>
            <a:pPr marL="342891" lvl="1" indent="0">
              <a:buFont typeface="Arial" charset="0"/>
              <a:buNone/>
              <a:defRPr/>
            </a:pPr>
            <a:r>
              <a:rPr lang="en-US" sz="1330" dirty="0">
                <a:solidFill>
                  <a:srgbClr val="0432FF"/>
                </a:solidFill>
              </a:rPr>
              <a:t>4.3 Multi-turn ERL Operation and the Art of Arcs </a:t>
            </a:r>
            <a:endParaRPr lang="en-US" sz="1330" dirty="0">
              <a:solidFill>
                <a:prstClr val="black"/>
              </a:solidFill>
            </a:endParaRPr>
          </a:p>
          <a:p>
            <a:pPr marL="342891" lvl="1" indent="0">
              <a:buFont typeface="Arial" charset="0"/>
              <a:buNone/>
              <a:defRPr/>
            </a:pPr>
            <a:r>
              <a:rPr lang="en-US" sz="1330" dirty="0">
                <a:solidFill>
                  <a:srgbClr val="0432FF"/>
                </a:solidFill>
              </a:rPr>
              <a:t>4.4 ERL Operation Challenges </a:t>
            </a:r>
          </a:p>
          <a:p>
            <a:pPr marL="342891" lvl="1" indent="0">
              <a:buFont typeface="Arial" charset="0"/>
              <a:buNone/>
              <a:defRPr/>
            </a:pPr>
            <a:r>
              <a:rPr lang="en-US" sz="1500" dirty="0">
                <a:solidFill>
                  <a:srgbClr val="0432FF"/>
                </a:solidFill>
              </a:rPr>
              <a:t>4.5 Interaction Region</a:t>
            </a:r>
          </a:p>
          <a:p>
            <a:pPr marL="0" indent="0">
              <a:buNone/>
            </a:pPr>
            <a:r>
              <a:rPr lang="en-US" sz="1500" dirty="0">
                <a:highlight>
                  <a:srgbClr val="FFFF00"/>
                </a:highlight>
              </a:rPr>
              <a:t>5 Energy and Intensity Frontier Physics </a:t>
            </a:r>
          </a:p>
          <a:p>
            <a:pPr marL="342891" lvl="1" indent="0">
              <a:buNone/>
            </a:pPr>
            <a:r>
              <a:rPr lang="en-US" sz="1330" dirty="0">
                <a:solidFill>
                  <a:srgbClr val="0432FF"/>
                </a:solidFill>
              </a:rPr>
              <a:t>5.1 High-Energy Colliders </a:t>
            </a:r>
          </a:p>
          <a:p>
            <a:pPr marL="642921" lvl="2" indent="0">
              <a:buNone/>
            </a:pPr>
            <a:r>
              <a:rPr lang="en-US" sz="1330" dirty="0"/>
              <a:t>5.1.1 LHeC and FCC-eh </a:t>
            </a:r>
          </a:p>
          <a:p>
            <a:pPr marL="642921" lvl="2" indent="0">
              <a:buNone/>
            </a:pPr>
            <a:r>
              <a:rPr lang="en-US" sz="1330" dirty="0"/>
              <a:t>5.1.2 CERC: FCC-ee as an ERL </a:t>
            </a:r>
          </a:p>
          <a:p>
            <a:pPr marL="642921" lvl="2" indent="0">
              <a:buNone/>
            </a:pPr>
            <a:r>
              <a:rPr lang="en-US" sz="1330" dirty="0"/>
              <a:t>5.1.3 ERLC: ILC as an ERL </a:t>
            </a:r>
          </a:p>
          <a:p>
            <a:pPr marL="642921" lvl="2" indent="0">
              <a:buNone/>
            </a:pPr>
            <a:r>
              <a:rPr lang="en-US" sz="1330" dirty="0"/>
              <a:t>5.1.4 Photon-Photon Collider </a:t>
            </a:r>
          </a:p>
          <a:p>
            <a:pPr marL="642921" lvl="2" indent="0">
              <a:buNone/>
            </a:pPr>
            <a:r>
              <a:rPr lang="en-US" sz="1330" dirty="0"/>
              <a:t>5.1.5 Electrons and X-rays to Muon Pairs (EXMP)</a:t>
            </a:r>
          </a:p>
          <a:p>
            <a:pPr marL="342891" lvl="1" indent="0">
              <a:buNone/>
            </a:pPr>
            <a:r>
              <a:rPr lang="en-US" sz="1330" dirty="0">
                <a:solidFill>
                  <a:srgbClr val="0432FF"/>
                </a:solidFill>
              </a:rPr>
              <a:t>5.2 Low-Energy Particle Physics </a:t>
            </a:r>
            <a:endParaRPr lang="en-US" sz="1330" dirty="0"/>
          </a:p>
          <a:p>
            <a:pPr marL="342891" lvl="1" indent="0">
              <a:buNone/>
            </a:pPr>
            <a:r>
              <a:rPr lang="en-US" sz="1330" dirty="0">
                <a:solidFill>
                  <a:srgbClr val="0432FF"/>
                </a:solidFill>
              </a:rPr>
              <a:t>5.3</a:t>
            </a:r>
            <a:r>
              <a:rPr lang="en-US" sz="1330" dirty="0"/>
              <a:t> </a:t>
            </a:r>
            <a:r>
              <a:rPr lang="en-US" sz="1330" dirty="0">
                <a:solidFill>
                  <a:srgbClr val="0432FF"/>
                </a:solidFill>
              </a:rPr>
              <a:t>Low-Energy Electron-Ion Scattering </a:t>
            </a:r>
          </a:p>
          <a:p>
            <a:pPr marL="342891" lvl="1" indent="0">
              <a:buNone/>
            </a:pPr>
            <a:r>
              <a:rPr kumimoji="0" lang="en-US" sz="133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5.4 Photonuclear Physics</a:t>
            </a:r>
            <a:endPar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7174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89B5-C102-864F-553A-5F256D044145}"/>
              </a:ext>
            </a:extLst>
          </p:cNvPr>
          <p:cNvSpPr>
            <a:spLocks noGrp="1"/>
          </p:cNvSpPr>
          <p:nvPr>
            <p:ph type="title"/>
          </p:nvPr>
        </p:nvSpPr>
        <p:spPr/>
        <p:txBody>
          <a:bodyPr/>
          <a:lstStyle/>
          <a:p>
            <a:r>
              <a:rPr lang="en-US" dirty="0"/>
              <a:t>Contents (cont.)</a:t>
            </a:r>
          </a:p>
        </p:txBody>
      </p:sp>
      <p:sp>
        <p:nvSpPr>
          <p:cNvPr id="3" name="Content Placeholder 2">
            <a:extLst>
              <a:ext uri="{FF2B5EF4-FFF2-40B4-BE49-F238E27FC236}">
                <a16:creationId xmlns:a16="http://schemas.microsoft.com/office/drawing/2014/main" id="{9CC1EE0C-6CC4-0154-3692-12E423AA3811}"/>
              </a:ext>
            </a:extLst>
          </p:cNvPr>
          <p:cNvSpPr>
            <a:spLocks noGrp="1"/>
          </p:cNvSpPr>
          <p:nvPr>
            <p:ph sz="quarter" idx="12"/>
          </p:nvPr>
        </p:nvSpPr>
        <p:spPr>
          <a:xfrm>
            <a:off x="279405" y="847728"/>
            <a:ext cx="5816595" cy="5547096"/>
          </a:xfrm>
        </p:spPr>
        <p:txBody>
          <a:bodyPr>
            <a:normAutofit/>
          </a:bodyPr>
          <a:lstStyle/>
          <a:p>
            <a:pPr marL="0" indent="0">
              <a:buNone/>
            </a:pPr>
            <a:r>
              <a:rPr lang="en-US" sz="1600" dirty="0">
                <a:highlight>
                  <a:srgbClr val="FFFF00"/>
                </a:highlight>
              </a:rPr>
              <a:t>6 Applications </a:t>
            </a:r>
          </a:p>
          <a:p>
            <a:pPr marL="342891" lvl="1" indent="0">
              <a:buNone/>
            </a:pPr>
            <a:r>
              <a:rPr lang="en-US" sz="1330" dirty="0">
                <a:solidFill>
                  <a:srgbClr val="0432FF"/>
                </a:solidFill>
              </a:rPr>
              <a:t>6.1 ERL-Driven High-Power FEL </a:t>
            </a:r>
          </a:p>
          <a:p>
            <a:pPr marL="342891" lvl="1" indent="0">
              <a:buNone/>
            </a:pPr>
            <a:r>
              <a:rPr lang="en-US" sz="1330" dirty="0">
                <a:solidFill>
                  <a:srgbClr val="0432FF"/>
                </a:solidFill>
              </a:rPr>
              <a:t>6.2 EUV-FEL Semiconductor Lithography</a:t>
            </a:r>
            <a:r>
              <a:rPr lang="en-US" sz="1330" dirty="0"/>
              <a:t> </a:t>
            </a:r>
          </a:p>
          <a:p>
            <a:pPr marL="342900" lvl="1" indent="0">
              <a:buNone/>
            </a:pPr>
            <a:r>
              <a:rPr lang="en-US" sz="1330" dirty="0">
                <a:solidFill>
                  <a:srgbClr val="0432FF"/>
                </a:solidFill>
              </a:rPr>
              <a:t>6.3 ICS Gamma Source </a:t>
            </a:r>
          </a:p>
          <a:p>
            <a:pPr marL="0" indent="0">
              <a:buNone/>
            </a:pPr>
            <a:r>
              <a:rPr lang="en-US" sz="1500" dirty="0">
                <a:highlight>
                  <a:srgbClr val="FFFF00"/>
                </a:highlight>
              </a:rPr>
              <a:t>7 ERLs and Sustainability </a:t>
            </a:r>
          </a:p>
          <a:p>
            <a:pPr marL="0" indent="0">
              <a:buNone/>
            </a:pPr>
            <a:r>
              <a:rPr lang="en-US" sz="1500" dirty="0">
                <a:highlight>
                  <a:srgbClr val="FFFF00"/>
                </a:highlight>
              </a:rPr>
              <a:t>8 Conclusions </a:t>
            </a:r>
          </a:p>
          <a:p>
            <a:pPr marL="0" marR="0" lvl="0" indent="0"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Appendix A Overview on ERL Facilities </a:t>
            </a:r>
          </a:p>
          <a:p>
            <a:pPr marL="0" marR="0" lvl="0" indent="0"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Appendix B ERL High-Energy e+e- sub-Panel Report</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indent="0">
              <a:buNone/>
            </a:pPr>
            <a:endParaRPr lang="en-US" sz="1500" dirty="0">
              <a:highlight>
                <a:srgbClr val="FFFF00"/>
              </a:highlight>
            </a:endParaRPr>
          </a:p>
          <a:p>
            <a:pPr marL="0" indent="0">
              <a:buNone/>
            </a:pPr>
            <a:endParaRPr lang="en-US" sz="1330" dirty="0"/>
          </a:p>
        </p:txBody>
      </p:sp>
      <p:sp>
        <p:nvSpPr>
          <p:cNvPr id="4" name="Content Placeholder 2">
            <a:extLst>
              <a:ext uri="{FF2B5EF4-FFF2-40B4-BE49-F238E27FC236}">
                <a16:creationId xmlns:a16="http://schemas.microsoft.com/office/drawing/2014/main" id="{9CC1EE0C-6CC4-0154-3692-12E423AA3811}"/>
              </a:ext>
            </a:extLst>
          </p:cNvPr>
          <p:cNvSpPr>
            <a:spLocks noGrp="1"/>
          </p:cNvSpPr>
          <p:nvPr/>
        </p:nvSpPr>
        <p:spPr>
          <a:xfrm>
            <a:off x="6095827" y="797156"/>
            <a:ext cx="5878779" cy="5547096"/>
          </a:xfrm>
          <a:prstGeom prst="rect">
            <a:avLst/>
          </a:prstGeom>
        </p:spPr>
        <p:txBody>
          <a:bodyPr vert="horz" lIns="91440" tIns="45720" rIns="91440" bIns="45720" rtlCol="0">
            <a:noAutofit/>
          </a:bodyPr>
          <a:lstStyle>
            <a:lvl1pPr marL="342891" marR="0" indent="-342891" algn="l" defTabSz="685783"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2133" kern="1200">
                <a:solidFill>
                  <a:schemeClr val="tx1"/>
                </a:solidFill>
                <a:latin typeface="Arial" panose="020B0604020202020204" pitchFamily="34" charset="0"/>
                <a:ea typeface="+mn-ea"/>
                <a:cs typeface="Arial" panose="020B0604020202020204" pitchFamily="34" charset="0"/>
              </a:defRPr>
            </a:lvl1pPr>
            <a:lvl2pPr marL="557199" marR="0" indent="-214308" algn="l" defTabSz="685783" rtl="0" eaLnBrk="1" fontAlgn="base" latinLnBrk="0" hangingPunct="1">
              <a:lnSpc>
                <a:spcPct val="100000"/>
              </a:lnSpc>
              <a:spcBef>
                <a:spcPts val="900"/>
              </a:spcBef>
              <a:spcAft>
                <a:spcPct val="0"/>
              </a:spcAft>
              <a:buClr>
                <a:srgbClr val="4343CA"/>
              </a:buClr>
              <a:buSzTx/>
              <a:buFont typeface="Arial" charset="0"/>
              <a:buChar char="•"/>
              <a:tabLst/>
              <a:defRPr sz="1867" kern="1200">
                <a:solidFill>
                  <a:schemeClr val="tx1"/>
                </a:solidFill>
                <a:latin typeface="Arial" panose="020B0604020202020204" pitchFamily="34" charset="0"/>
                <a:ea typeface="+mn-ea"/>
                <a:cs typeface="Arial" panose="020B0604020202020204" pitchFamily="34" charset="0"/>
              </a:defRPr>
            </a:lvl2pPr>
            <a:lvl3pPr marL="857229" marR="0" indent="-171446" algn="l" defTabSz="685783" rtl="0" eaLnBrk="1" fontAlgn="base" latinLnBrk="0" hangingPunct="1">
              <a:lnSpc>
                <a:spcPct val="100000"/>
              </a:lnSpc>
              <a:spcBef>
                <a:spcPts val="900"/>
              </a:spcBef>
              <a:spcAft>
                <a:spcPct val="0"/>
              </a:spcAft>
              <a:buClr>
                <a:srgbClr val="660066"/>
              </a:buClr>
              <a:buSzTx/>
              <a:buFontTx/>
              <a:buChar char="•"/>
              <a:tabLst/>
              <a:defRPr sz="1867" kern="1200">
                <a:solidFill>
                  <a:schemeClr val="tx1"/>
                </a:solidFill>
                <a:latin typeface="Arial" panose="020B0604020202020204" pitchFamily="34" charset="0"/>
                <a:ea typeface="+mn-ea"/>
                <a:cs typeface="Arial" panose="020B0604020202020204" pitchFamily="34" charset="0"/>
              </a:defRPr>
            </a:lvl3pPr>
            <a:lvl4pPr marL="1200121" marR="0" indent="-171446" algn="l" defTabSz="685783" rtl="0" eaLnBrk="1" fontAlgn="base" latinLnBrk="0" hangingPunct="1">
              <a:lnSpc>
                <a:spcPct val="100000"/>
              </a:lnSpc>
              <a:spcBef>
                <a:spcPts val="900"/>
              </a:spcBef>
              <a:spcAft>
                <a:spcPct val="0"/>
              </a:spcAft>
              <a:buClr>
                <a:srgbClr val="008000"/>
              </a:buClr>
              <a:buSzTx/>
              <a:buFont typeface="Arial"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543012" marR="0" indent="-171446" algn="l" defTabSz="685783" rtl="0" eaLnBrk="1" fontAlgn="base" latinLnBrk="0" hangingPunct="1">
              <a:lnSpc>
                <a:spcPct val="100000"/>
              </a:lnSpc>
              <a:spcBef>
                <a:spcPct val="20000"/>
              </a:spcBef>
              <a:spcAft>
                <a:spcPct val="0"/>
              </a:spcAft>
              <a:buClrTx/>
              <a:buSzTx/>
              <a:buFontTx/>
              <a:buNone/>
              <a:tabLst/>
              <a:defRPr sz="933" kern="1200">
                <a:solidFill>
                  <a:schemeClr val="tx1"/>
                </a:solidFill>
                <a:latin typeface="Arial" panose="020B0604020202020204" pitchFamily="34" charset="0"/>
                <a:ea typeface="+mn-ea"/>
                <a:cs typeface="Arial" panose="020B0604020202020204" pitchFamily="34" charset="0"/>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342891" marR="0" lvl="1" indent="0" algn="l" defTabSz="685783" rtl="0" eaLnBrk="1" fontAlgn="base" latinLnBrk="0" hangingPunct="1">
              <a:lnSpc>
                <a:spcPct val="100000"/>
              </a:lnSpc>
              <a:spcBef>
                <a:spcPts val="900"/>
              </a:spcBef>
              <a:spcAft>
                <a:spcPct val="0"/>
              </a:spcAft>
              <a:buClr>
                <a:srgbClr val="4343CA"/>
              </a:buClr>
              <a:buSzTx/>
              <a:buFont typeface="Arial" charset="0"/>
              <a:buNone/>
              <a:tabLst/>
              <a:defRPr/>
            </a:pPr>
            <a:endParaRPr kumimoji="0" lang="en-US" sz="106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F459F4B1-4014-C36B-CA5C-B608E9F0285D}"/>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C34F187-366A-F54F-9D6B-551349C9E9F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1257849"/>
      </p:ext>
    </p:extLst>
  </p:cSld>
  <p:clrMapOvr>
    <a:masterClrMapping/>
  </p:clrMapOvr>
</p:sld>
</file>

<file path=ppt/theme/theme1.xml><?xml version="1.0" encoding="utf-8"?>
<a:theme xmlns:a="http://schemas.openxmlformats.org/drawingml/2006/main" name="1_S and T Review July2015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 kW ERR template.potx" id="{F78BEF17-C9F6-DF40-B933-2767E7E5933F}" vid="{5CD317E9-F0C1-174D-A22D-0DD283A24D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GhostColliderV6</Template>
  <TotalTime>5386</TotalTime>
  <Words>3837</Words>
  <Application>Microsoft Macintosh PowerPoint</Application>
  <PresentationFormat>Widescreen</PresentationFormat>
  <Paragraphs>489</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Helvetica</vt:lpstr>
      <vt:lpstr>Times</vt:lpstr>
      <vt:lpstr>Times New Roman</vt:lpstr>
      <vt:lpstr>TimesNewRomanPSMT</vt:lpstr>
      <vt:lpstr>1_S and T Review July2015 Template</vt:lpstr>
      <vt:lpstr>The European ERL Roadmap</vt:lpstr>
      <vt:lpstr>European Roadmap Process</vt:lpstr>
      <vt:lpstr>ERL Panel Members</vt:lpstr>
      <vt:lpstr>Long-Term Vision for ERLs for HEP</vt:lpstr>
      <vt:lpstr>Process</vt:lpstr>
      <vt:lpstr>Overview of ERL Facilities</vt:lpstr>
      <vt:lpstr>Long Report</vt:lpstr>
      <vt:lpstr>Contents </vt:lpstr>
      <vt:lpstr>Contents (cont.)</vt:lpstr>
      <vt:lpstr>Appendix A: Completed and Ongoing Facilities</vt:lpstr>
      <vt:lpstr>Appendix A: Facilities in Progress </vt:lpstr>
      <vt:lpstr>Accelerator R&amp;D Roadmap</vt:lpstr>
      <vt:lpstr>Justification for the ERL Accelerator R&amp;D</vt:lpstr>
      <vt:lpstr>Circular Energy Recovery Collider Concept: CERC proposal</vt:lpstr>
      <vt:lpstr>Energy Recovery Linear Collider Concept: ERLC proposal </vt:lpstr>
      <vt:lpstr>ReLiC</vt:lpstr>
      <vt:lpstr>The ERL roadmap has three major, interrelated elements</vt:lpstr>
      <vt:lpstr>The ERL roadmap has three major, interrelated elements (cont.)</vt:lpstr>
      <vt:lpstr>Key Aspects of an Energy Recovery Accelerator</vt:lpstr>
      <vt:lpstr>Delivery Plan</vt:lpstr>
      <vt:lpstr>Main R&amp;D objectives for Energy Recovery</vt:lpstr>
      <vt:lpstr>High-Current Electron Sources and Guns </vt:lpstr>
      <vt:lpstr>4.5K Operation of SRF Cavities</vt:lpstr>
      <vt:lpstr>HOM Damping and Transfer to Higher Temperature</vt:lpstr>
      <vt:lpstr>Superconducting Twin-Axis Cavities</vt:lpstr>
      <vt:lpstr>Twin Axis Cavity Proposals</vt:lpstr>
      <vt:lpstr>Diagnostics</vt:lpstr>
      <vt:lpstr>Funding Profile for Twin Cavities and Diagnostics</vt:lpstr>
      <vt:lpstr>bERLinPro Funding Profile</vt:lpstr>
      <vt:lpstr>PERLE Injector Funding Profile</vt:lpstr>
      <vt:lpstr>PERLE Recirculator Funding Profile </vt:lpstr>
      <vt:lpstr>Total Support Requested</vt:lpstr>
      <vt:lpstr>Roadmap Timetable for the next Five to Ten Years </vt:lpstr>
      <vt:lpstr>Organizing the European R&amp;D for Energy Recovery in HEP</vt:lpstr>
      <vt:lpstr>PowerPoint Presentation</vt:lpstr>
      <vt:lpstr>Organizing the European R&amp;D for Energy Recovery in HEP</vt:lpstr>
      <vt:lpstr>Organizing the European R&amp;D for Energy Recovery in HEP</vt:lpstr>
      <vt:lpstr>Immediate next steps</vt:lpstr>
      <vt:lpstr>PowerPoint Presentation</vt:lpstr>
      <vt:lpstr>Back-Up</vt:lpstr>
      <vt:lpstr>Contents - Facilities</vt:lpstr>
      <vt:lpstr>Contents – Key Challenges</vt:lpstr>
      <vt:lpstr>Contents Energy and Intensity Frontier Physics</vt:lpstr>
      <vt:lpstr>Contents Applications, Sustainability and Appendices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ERL Roadmap</dc:title>
  <dc:creator>Andrew Hutton</dc:creator>
  <cp:lastModifiedBy>Andrew Hutton</cp:lastModifiedBy>
  <cp:revision>98</cp:revision>
  <dcterms:created xsi:type="dcterms:W3CDTF">2022-09-07T18:40:58Z</dcterms:created>
  <dcterms:modified xsi:type="dcterms:W3CDTF">2022-10-01T12:09:43Z</dcterms:modified>
</cp:coreProperties>
</file>