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</p:sldIdLst>
  <p:sldSz cy="6858000" cx="9144000"/>
  <p:notesSz cx="6858000" cy="9144000"/>
  <p:embeddedFontLst>
    <p:embeddedFont>
      <p:font typeface="Average"/>
      <p:regular r:id="rId41"/>
    </p:embeddedFont>
    <p:embeddedFont>
      <p:font typeface="Helvetica Neue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64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46" roundtripDataSignature="AMtx7miMtqKwmCNXtQvT66uMOmVpYHqZ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77997AE-A47D-495A-BB76-3B3EDE024E2A}">
  <a:tblStyle styleId="{C77997AE-A47D-495A-BB76-3B3EDE024E2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64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HelveticaNeue-regular.fntdata"/><Relationship Id="rId41" Type="http://schemas.openxmlformats.org/officeDocument/2006/relationships/font" Target="fonts/Average-regular.fntdata"/><Relationship Id="rId22" Type="http://schemas.openxmlformats.org/officeDocument/2006/relationships/slide" Target="slides/slide16.xml"/><Relationship Id="rId44" Type="http://schemas.openxmlformats.org/officeDocument/2006/relationships/font" Target="fonts/HelveticaNeue-italic.fntdata"/><Relationship Id="rId21" Type="http://schemas.openxmlformats.org/officeDocument/2006/relationships/slide" Target="slides/slide15.xml"/><Relationship Id="rId43" Type="http://schemas.openxmlformats.org/officeDocument/2006/relationships/font" Target="fonts/HelveticaNeue-bold.fntdata"/><Relationship Id="rId24" Type="http://schemas.openxmlformats.org/officeDocument/2006/relationships/slide" Target="slides/slide18.xml"/><Relationship Id="rId46" Type="http://customschemas.google.com/relationships/presentationmetadata" Target="metadata"/><Relationship Id="rId23" Type="http://schemas.openxmlformats.org/officeDocument/2006/relationships/slide" Target="slides/slide17.xml"/><Relationship Id="rId45" Type="http://schemas.openxmlformats.org/officeDocument/2006/relationships/font" Target="fonts/HelveticaNeue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f5070130af_0_4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f5070130af_0_4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gf5070130af_0_4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f4fb0b40ba_0_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f4fb0b40ba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gf4fb0b40ba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f30a8d5ecf_0_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f30a8d5ecf_0_1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f30a8d5ecf_0_1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f507012ce0_1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f507012ce0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gf507012ce0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f507012ce0_1_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f507012ce0_1_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gf507012ce0_1_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f30a8d5ecf_0_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f30a8d5ecf_0_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f30a8d5ecf_0_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f4fb0b40ba_0_3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f4fb0b40ba_0_3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f4fb0b40ba_0_3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f507012ce0_1_9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f507012ce0_1_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gf507012ce0_1_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f4fb0b40ba_0_4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f4fb0b40ba_0_4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f4fb0b40ba_0_4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f30a8d5ecf_0_3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f30a8d5ecf_0_3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gf30a8d5ecf_0_3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f30a8d5ecf_0_3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f30a8d5ecf_0_3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jmm comment: long term drift needs an error bar. It’s essentially consistent with zero.</a:t>
            </a:r>
            <a:endParaRPr/>
          </a:p>
        </p:txBody>
      </p:sp>
      <p:sp>
        <p:nvSpPr>
          <p:cNvPr id="369" name="Google Shape;369;gf30a8d5ecf_0_3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f30a8d5ecf_0_4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f30a8d5ecf_0_4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f30a8d5ecf_0_4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f4bd7ff1e7_0_0:notes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f4bd7ff1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f30a8d5ecf_2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f30a8d5ecf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f30a8d5ecf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f30a8d5ecf_1_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f30a8d5ecf_1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f30a8d5ecf_1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f4bd7ff1e7_0_8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f4bd7ff1e7_0_8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f4bd7ff1e7_0_8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f507012ce0_1_2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f507012ce0_1_2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f507012ce0_1_2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f507012ce0_1_7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f507012ce0_1_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gf507012ce0_1_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f30a8d5ecf_1_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f30a8d5ecf_1_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gf30a8d5ecf_1_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f507012ce0_0_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f507012ce0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gf507012ce0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f4fb0b40ba_0_7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f4fb0b40ba_0_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gf4fb0b40ba_0_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f5070130af_0_3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f5070130af_0_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f5070130af_0_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f5070130af_0_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f5070130af_0_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gf5070130af_0_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f5070130af_0_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f5070130af_0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f5070130af_0_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f5070130af_0_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f5070130af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gf5070130af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5070130af_0_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f5070130af_0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gf5070130af_0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5070130af_0_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f5070130af_0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f5070130af_0_2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2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7" name="Google Shape;17;p1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1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3" name="Google Shape;73;p21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21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5" name="Google Shape;75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Google Shape;80;p22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6" name="Google Shape;86;p23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/>
          <p:nvPr>
            <p:ph type="title"/>
          </p:nvPr>
        </p:nvSpPr>
        <p:spPr>
          <a:xfrm>
            <a:off x="2279437" y="-65627"/>
            <a:ext cx="686456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13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9" name="Google Shape;29;p1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Helvetica Neue"/>
              <a:buNone/>
              <a:defRPr b="1" i="0" sz="4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35" name="Google Shape;35;p1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6" name="Google Shape;36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1" name="Google Shape;41;p1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1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3" name="Google Shape;43;p1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1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48" name="Google Shape;48;p1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1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1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1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2" name="Google Shape;52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Helvetica Neue"/>
              <a:buNone/>
              <a:defRPr b="0" i="0" sz="4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7" name="Google Shape;57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0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None/>
              <a:defRPr b="1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6" name="Google Shape;66;p20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7" name="Google Shape;67;p20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8" name="Google Shape;68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1" name="Google Shape;1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2" name="Google Shape;1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3" name="Google Shape;1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RED 10in Header 3line logo.png" id="14" name="Google Shape;14;p1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871147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33.png"/><Relationship Id="rId5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35.gif"/><Relationship Id="rId6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Relationship Id="rId4" Type="http://schemas.openxmlformats.org/officeDocument/2006/relationships/image" Target="../media/image24.png"/><Relationship Id="rId5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2.png"/><Relationship Id="rId4" Type="http://schemas.openxmlformats.org/officeDocument/2006/relationships/image" Target="../media/image4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gif"/><Relationship Id="rId4" Type="http://schemas.openxmlformats.org/officeDocument/2006/relationships/image" Target="../media/image4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3.png"/><Relationship Id="rId4" Type="http://schemas.openxmlformats.org/officeDocument/2006/relationships/image" Target="../media/image30.gif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6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6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1.gif"/><Relationship Id="rId4" Type="http://schemas.openxmlformats.org/officeDocument/2006/relationships/image" Target="../media/image36.png"/><Relationship Id="rId5" Type="http://schemas.openxmlformats.org/officeDocument/2006/relationships/image" Target="../media/image2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gif"/><Relationship Id="rId4" Type="http://schemas.openxmlformats.org/officeDocument/2006/relationships/image" Target="../media/image36.png"/><Relationship Id="rId5" Type="http://schemas.openxmlformats.org/officeDocument/2006/relationships/image" Target="../media/image2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3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6.png"/><Relationship Id="rId10" Type="http://schemas.openxmlformats.org/officeDocument/2006/relationships/image" Target="../media/image37.png"/><Relationship Id="rId13" Type="http://schemas.openxmlformats.org/officeDocument/2006/relationships/image" Target="../media/image40.png"/><Relationship Id="rId1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Relationship Id="rId4" Type="http://schemas.openxmlformats.org/officeDocument/2006/relationships/image" Target="../media/image34.png"/><Relationship Id="rId9" Type="http://schemas.openxmlformats.org/officeDocument/2006/relationships/image" Target="../media/image50.png"/><Relationship Id="rId15" Type="http://schemas.openxmlformats.org/officeDocument/2006/relationships/image" Target="../media/image47.png"/><Relationship Id="rId14" Type="http://schemas.openxmlformats.org/officeDocument/2006/relationships/image" Target="../media/image51.png"/><Relationship Id="rId17" Type="http://schemas.openxmlformats.org/officeDocument/2006/relationships/image" Target="../media/image52.png"/><Relationship Id="rId16" Type="http://schemas.openxmlformats.org/officeDocument/2006/relationships/image" Target="../media/image55.png"/><Relationship Id="rId5" Type="http://schemas.openxmlformats.org/officeDocument/2006/relationships/image" Target="../media/image54.png"/><Relationship Id="rId19" Type="http://schemas.openxmlformats.org/officeDocument/2006/relationships/image" Target="../media/image53.png"/><Relationship Id="rId6" Type="http://schemas.openxmlformats.org/officeDocument/2006/relationships/image" Target="../media/image39.png"/><Relationship Id="rId18" Type="http://schemas.openxmlformats.org/officeDocument/2006/relationships/image" Target="../media/image56.png"/><Relationship Id="rId7" Type="http://schemas.openxmlformats.org/officeDocument/2006/relationships/image" Target="../media/image49.png"/><Relationship Id="rId8" Type="http://schemas.openxmlformats.org/officeDocument/2006/relationships/image" Target="../media/image4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"/>
          <p:cNvSpPr txBox="1"/>
          <p:nvPr>
            <p:ph type="ctrTitle"/>
          </p:nvPr>
        </p:nvSpPr>
        <p:spPr>
          <a:xfrm>
            <a:off x="-51515" y="1629110"/>
            <a:ext cx="9435921" cy="120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</a:pPr>
            <a:r>
              <a:rPr lang="en-US" sz="2800"/>
              <a:t>CBB Theme 1/3 Joint Meeting</a:t>
            </a:r>
            <a:br>
              <a:rPr lang="en-US" sz="2800"/>
            </a:br>
            <a:br>
              <a:rPr lang="en-US" sz="2800"/>
            </a:br>
            <a:r>
              <a:rPr lang="en-US" sz="2800"/>
              <a:t>September 30</a:t>
            </a:r>
            <a:r>
              <a:rPr baseline="30000" lang="en-US" sz="2800"/>
              <a:t>th</a:t>
            </a:r>
            <a:r>
              <a:rPr lang="en-US" sz="2800"/>
              <a:t>, 2021</a:t>
            </a:r>
            <a:endParaRPr sz="2800"/>
          </a:p>
        </p:txBody>
      </p:sp>
      <p:sp>
        <p:nvSpPr>
          <p:cNvPr id="96" name="Google Shape;96;p1"/>
          <p:cNvSpPr txBox="1"/>
          <p:nvPr>
            <p:ph idx="1" type="subTitle"/>
          </p:nvPr>
        </p:nvSpPr>
        <p:spPr>
          <a:xfrm>
            <a:off x="1371600" y="4022558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William Li and Cameron Duncan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r>
              <a:rPr lang="en-US"/>
              <a:t>Cornell University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5070130af_0_44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Beamline overview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f5070130af_0_4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2" name="Google Shape;182;gf5070130af_0_44"/>
          <p:cNvGrpSpPr/>
          <p:nvPr/>
        </p:nvGrpSpPr>
        <p:grpSpPr>
          <a:xfrm>
            <a:off x="0" y="964406"/>
            <a:ext cx="9144003" cy="4929189"/>
            <a:chOff x="0" y="964406"/>
            <a:chExt cx="9144003" cy="4929189"/>
          </a:xfrm>
        </p:grpSpPr>
        <p:pic>
          <p:nvPicPr>
            <p:cNvPr id="183" name="Google Shape;183;gf5070130af_0_4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964406"/>
              <a:ext cx="9144003" cy="4929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4" name="Google Shape;184;gf5070130af_0_44"/>
            <p:cNvSpPr txBox="1"/>
            <p:nvPr/>
          </p:nvSpPr>
          <p:spPr>
            <a:xfrm>
              <a:off x="6461100" y="4240975"/>
              <a:ext cx="1290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Helvetica Neue"/>
                  <a:ea typeface="Helvetica Neue"/>
                  <a:cs typeface="Helvetica Neue"/>
                  <a:sym typeface="Helvetica Neue"/>
                </a:rPr>
                <a:t>Detector</a:t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 txBox="1"/>
          <p:nvPr>
            <p:ph type="title"/>
          </p:nvPr>
        </p:nvSpPr>
        <p:spPr>
          <a:xfrm>
            <a:off x="2279437" y="-65627"/>
            <a:ext cx="686456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</a:pPr>
            <a:r>
              <a:rPr lang="en-US"/>
              <a:t>Cathode</a:t>
            </a:r>
            <a:endParaRPr/>
          </a:p>
        </p:txBody>
      </p:sp>
      <p:sp>
        <p:nvSpPr>
          <p:cNvPr id="190" name="Google Shape;190;p6"/>
          <p:cNvSpPr txBox="1"/>
          <p:nvPr>
            <p:ph idx="1" type="body"/>
          </p:nvPr>
        </p:nvSpPr>
        <p:spPr>
          <a:xfrm>
            <a:off x="208975" y="1315250"/>
            <a:ext cx="8786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NaKSb cathode grown at Cornell</a:t>
            </a:r>
            <a:endParaRPr/>
          </a:p>
          <a:p>
            <a:pPr indent="-3429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Alkali antimonides have been measured to have high (percent-level) QE and low (~25 meV) MTE</a:t>
            </a:r>
            <a:endParaRPr/>
          </a:p>
          <a:p>
            <a:pPr indent="-285750" lvl="1" marL="74295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</a:pPr>
            <a:r>
              <a:rPr lang="en-US"/>
              <a:t>In simulation, decreasing MTE has a noticeable effect on emittance at the sample, around a factor of 2 at sub-picosecond bunches</a:t>
            </a:r>
            <a:endParaRPr/>
          </a:p>
        </p:txBody>
      </p:sp>
      <p:pic>
        <p:nvPicPr>
          <p:cNvPr id="191" name="Google Shape;191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22164" y="3428891"/>
            <a:ext cx="4327302" cy="319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6"/>
          <p:cNvPicPr preferRelativeResize="0"/>
          <p:nvPr/>
        </p:nvPicPr>
        <p:blipFill rotWithShape="1">
          <a:blip r:embed="rId4">
            <a:alphaModFix/>
          </a:blip>
          <a:srcRect b="24851" l="29779" r="36356" t="0"/>
          <a:stretch/>
        </p:blipFill>
        <p:spPr>
          <a:xfrm>
            <a:off x="7863901" y="835750"/>
            <a:ext cx="1218473" cy="170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"/>
          <p:cNvSpPr txBox="1"/>
          <p:nvPr>
            <p:ph type="title"/>
          </p:nvPr>
        </p:nvSpPr>
        <p:spPr>
          <a:xfrm>
            <a:off x="2279437" y="-65627"/>
            <a:ext cx="6775800" cy="112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</a:pPr>
            <a:r>
              <a:rPr lang="en-US"/>
              <a:t>Vacuum</a:t>
            </a:r>
            <a:endParaRPr/>
          </a:p>
        </p:txBody>
      </p:sp>
      <p:pic>
        <p:nvPicPr>
          <p:cNvPr id="198" name="Google Shape;198;p7"/>
          <p:cNvPicPr preferRelativeResize="0"/>
          <p:nvPr/>
        </p:nvPicPr>
        <p:blipFill rotWithShape="1">
          <a:blip r:embed="rId3">
            <a:alphaModFix/>
          </a:blip>
          <a:srcRect b="0" l="19466" r="23811" t="0"/>
          <a:stretch/>
        </p:blipFill>
        <p:spPr>
          <a:xfrm>
            <a:off x="3153548" y="1199550"/>
            <a:ext cx="5715650" cy="54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7"/>
          <p:cNvSpPr txBox="1"/>
          <p:nvPr/>
        </p:nvSpPr>
        <p:spPr>
          <a:xfrm>
            <a:off x="4703824" y="2739625"/>
            <a:ext cx="12612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274E13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&lt; 10</a:t>
            </a:r>
            <a:r>
              <a:rPr baseline="30000" lang="en-US">
                <a:solidFill>
                  <a:schemeClr val="lt1"/>
                </a:solidFill>
                <a:highlight>
                  <a:srgbClr val="274E13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-11</a:t>
            </a:r>
            <a:r>
              <a:rPr lang="en-US">
                <a:solidFill>
                  <a:schemeClr val="lt1"/>
                </a:solidFill>
                <a:highlight>
                  <a:srgbClr val="274E13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Torr</a:t>
            </a:r>
            <a:endParaRPr>
              <a:solidFill>
                <a:schemeClr val="lt1"/>
              </a:solidFill>
              <a:highlight>
                <a:srgbClr val="274E13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7"/>
          <p:cNvSpPr txBox="1"/>
          <p:nvPr/>
        </p:nvSpPr>
        <p:spPr>
          <a:xfrm>
            <a:off x="5540124" y="3440450"/>
            <a:ext cx="13083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E6913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~3x10</a:t>
            </a:r>
            <a:r>
              <a:rPr baseline="30000" lang="en-US">
                <a:solidFill>
                  <a:schemeClr val="lt1"/>
                </a:solidFill>
                <a:highlight>
                  <a:srgbClr val="E6913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-10</a:t>
            </a:r>
            <a:r>
              <a:rPr lang="en-US">
                <a:solidFill>
                  <a:schemeClr val="lt1"/>
                </a:solidFill>
                <a:highlight>
                  <a:srgbClr val="E69138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Torr</a:t>
            </a:r>
            <a:endParaRPr>
              <a:solidFill>
                <a:schemeClr val="lt1"/>
              </a:solidFill>
              <a:highlight>
                <a:srgbClr val="E69138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7"/>
          <p:cNvSpPr txBox="1"/>
          <p:nvPr/>
        </p:nvSpPr>
        <p:spPr>
          <a:xfrm>
            <a:off x="7440278" y="4564191"/>
            <a:ext cx="1059600" cy="3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  <a:highlight>
                  <a:srgbClr val="CC00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~10</a:t>
            </a:r>
            <a:r>
              <a:rPr baseline="30000" lang="en-US">
                <a:solidFill>
                  <a:schemeClr val="lt1"/>
                </a:solidFill>
                <a:highlight>
                  <a:srgbClr val="CC00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-8</a:t>
            </a:r>
            <a:r>
              <a:rPr lang="en-US">
                <a:solidFill>
                  <a:schemeClr val="lt1"/>
                </a:solidFill>
                <a:highlight>
                  <a:srgbClr val="CC00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 Torr</a:t>
            </a:r>
            <a:endParaRPr>
              <a:solidFill>
                <a:schemeClr val="lt1"/>
              </a:solidFill>
              <a:highlight>
                <a:srgbClr val="CC0000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7"/>
          <p:cNvSpPr txBox="1"/>
          <p:nvPr/>
        </p:nvSpPr>
        <p:spPr>
          <a:xfrm>
            <a:off x="0" y="1329825"/>
            <a:ext cx="29541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Baking out sample chamber is impractical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Conductance aperture and NEG can between sample chamber and beamline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Gun remains below 10</a:t>
            </a:r>
            <a:r>
              <a:rPr baseline="30000" lang="en-US" sz="1700">
                <a:latin typeface="Helvetica Neue"/>
                <a:ea typeface="Helvetica Neue"/>
                <a:cs typeface="Helvetica Neue"/>
                <a:sym typeface="Helvetica Neue"/>
              </a:rPr>
              <a:t>-11</a:t>
            </a: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 Torr even with the sample chamber at 10</a:t>
            </a:r>
            <a:r>
              <a:rPr baseline="30000" lang="en-US" sz="1700">
                <a:latin typeface="Helvetica Neue"/>
                <a:ea typeface="Helvetica Neue"/>
                <a:cs typeface="Helvetica Neue"/>
                <a:sym typeface="Helvetica Neue"/>
              </a:rPr>
              <a:t>-8</a:t>
            </a: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 Torr.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7"/>
          <p:cNvSpPr txBox="1"/>
          <p:nvPr/>
        </p:nvSpPr>
        <p:spPr>
          <a:xfrm>
            <a:off x="3960925" y="5509200"/>
            <a:ext cx="328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Vacuum conductance aperture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204" name="Google Shape;204;p7"/>
          <p:cNvCxnSpPr/>
          <p:nvPr/>
        </p:nvCxnSpPr>
        <p:spPr>
          <a:xfrm flipH="1" rot="10800000">
            <a:off x="6041125" y="4141275"/>
            <a:ext cx="1063800" cy="1529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5" name="Google Shape;205;p7"/>
          <p:cNvSpPr txBox="1"/>
          <p:nvPr/>
        </p:nvSpPr>
        <p:spPr>
          <a:xfrm>
            <a:off x="6544525" y="3610925"/>
            <a:ext cx="978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1000 l/s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NEG can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" y="2556795"/>
            <a:ext cx="9144003" cy="402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8"/>
          <p:cNvSpPr txBox="1"/>
          <p:nvPr>
            <p:ph type="title"/>
          </p:nvPr>
        </p:nvSpPr>
        <p:spPr>
          <a:xfrm>
            <a:off x="2279437" y="-65627"/>
            <a:ext cx="686456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</a:pPr>
            <a:r>
              <a:rPr lang="en-US"/>
              <a:t>Laser setup</a:t>
            </a:r>
            <a:endParaRPr/>
          </a:p>
        </p:txBody>
      </p:sp>
      <p:sp>
        <p:nvSpPr>
          <p:cNvPr id="212" name="Google Shape;212;p8"/>
          <p:cNvSpPr txBox="1"/>
          <p:nvPr/>
        </p:nvSpPr>
        <p:spPr>
          <a:xfrm>
            <a:off x="400050" y="1018200"/>
            <a:ext cx="84456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It is advantageous to use the same oscillator for the pump and probe to maintain temporal synchronization between the two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Helvetica Neue"/>
              <a:buChar char="●"/>
            </a:pPr>
            <a:r>
              <a:rPr lang="en-US" sz="1700">
                <a:latin typeface="Helvetica Neue"/>
                <a:ea typeface="Helvetica Neue"/>
                <a:cs typeface="Helvetica Neue"/>
                <a:sym typeface="Helvetica Neue"/>
              </a:rPr>
              <a:t>We split a 1030 nm seed, generating 515 nm light for the pump and 650 nm light for the cathode</a:t>
            </a:r>
            <a:endParaRPr sz="1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3" name="Google Shape;213;p8"/>
          <p:cNvSpPr/>
          <p:nvPr/>
        </p:nvSpPr>
        <p:spPr>
          <a:xfrm>
            <a:off x="96675" y="2667950"/>
            <a:ext cx="1173300" cy="22596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8"/>
          <p:cNvSpPr/>
          <p:nvPr/>
        </p:nvSpPr>
        <p:spPr>
          <a:xfrm>
            <a:off x="203250" y="3815450"/>
            <a:ext cx="974700" cy="756000"/>
          </a:xfrm>
          <a:prstGeom prst="ellipse">
            <a:avLst/>
          </a:prstGeom>
          <a:solidFill>
            <a:srgbClr val="E0E0E0"/>
          </a:solidFill>
          <a:ln cap="flat" cmpd="sng" w="28575">
            <a:solidFill>
              <a:srgbClr val="3747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/>
              <a:t>1030 nm</a:t>
            </a:r>
            <a:endParaRPr b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/>
              <a:t>Oscillator</a:t>
            </a:r>
            <a:endParaRPr b="1" sz="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/>
              <a:t>(50 MHz)</a:t>
            </a:r>
            <a:endParaRPr b="1" sz="800"/>
          </a:p>
        </p:txBody>
      </p:sp>
      <p:pic>
        <p:nvPicPr>
          <p:cNvPr id="215" name="Google Shape;21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563888" y="3634638"/>
            <a:ext cx="192809" cy="1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8"/>
          <p:cNvSpPr/>
          <p:nvPr/>
        </p:nvSpPr>
        <p:spPr>
          <a:xfrm>
            <a:off x="264975" y="4571350"/>
            <a:ext cx="836700" cy="294600"/>
          </a:xfrm>
          <a:prstGeom prst="rect">
            <a:avLst/>
          </a:prstGeom>
          <a:solidFill>
            <a:srgbClr val="E0E0E0"/>
          </a:solidFill>
          <a:ln cap="flat" cmpd="sng" w="28575">
            <a:solidFill>
              <a:srgbClr val="3747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800"/>
              <a:t>Master RF Clock</a:t>
            </a:r>
            <a:endParaRPr b="1" sz="800"/>
          </a:p>
        </p:txBody>
      </p:sp>
      <p:sp>
        <p:nvSpPr>
          <p:cNvPr id="217" name="Google Shape;217;p8"/>
          <p:cNvSpPr/>
          <p:nvPr/>
        </p:nvSpPr>
        <p:spPr>
          <a:xfrm>
            <a:off x="1839775" y="2739525"/>
            <a:ext cx="2934000" cy="9417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8"/>
          <p:cNvSpPr/>
          <p:nvPr/>
        </p:nvSpPr>
        <p:spPr>
          <a:xfrm>
            <a:off x="2762400" y="3681225"/>
            <a:ext cx="2607000" cy="12315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8"/>
          <p:cNvSpPr/>
          <p:nvPr/>
        </p:nvSpPr>
        <p:spPr>
          <a:xfrm>
            <a:off x="4587775" y="2739525"/>
            <a:ext cx="1683600" cy="10758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8"/>
          <p:cNvSpPr/>
          <p:nvPr/>
        </p:nvSpPr>
        <p:spPr>
          <a:xfrm>
            <a:off x="6190700" y="2891100"/>
            <a:ext cx="3090300" cy="17805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8"/>
          <p:cNvSpPr/>
          <p:nvPr/>
        </p:nvSpPr>
        <p:spPr>
          <a:xfrm>
            <a:off x="1233201" y="3758100"/>
            <a:ext cx="1593300" cy="17805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8"/>
          <p:cNvSpPr/>
          <p:nvPr/>
        </p:nvSpPr>
        <p:spPr>
          <a:xfrm>
            <a:off x="203250" y="4991525"/>
            <a:ext cx="2748000" cy="11430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8"/>
          <p:cNvSpPr/>
          <p:nvPr/>
        </p:nvSpPr>
        <p:spPr>
          <a:xfrm>
            <a:off x="3196975" y="4522225"/>
            <a:ext cx="2748000" cy="8481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8"/>
          <p:cNvSpPr/>
          <p:nvPr/>
        </p:nvSpPr>
        <p:spPr>
          <a:xfrm>
            <a:off x="2951250" y="5538600"/>
            <a:ext cx="1683600" cy="10410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8"/>
          <p:cNvSpPr/>
          <p:nvPr/>
        </p:nvSpPr>
        <p:spPr>
          <a:xfrm>
            <a:off x="4340875" y="5538600"/>
            <a:ext cx="1683600" cy="1041000"/>
          </a:xfrm>
          <a:prstGeom prst="rect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f4fb0b40ba_0_2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RF buncher</a:t>
            </a:r>
            <a:endParaRPr/>
          </a:p>
        </p:txBody>
      </p:sp>
      <p:pic>
        <p:nvPicPr>
          <p:cNvPr id="232" name="Google Shape;232;gf4fb0b40ba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125" y="4081850"/>
            <a:ext cx="4041050" cy="264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3" name="Google Shape;233;gf4fb0b40ba_0_2"/>
          <p:cNvGrpSpPr/>
          <p:nvPr/>
        </p:nvGrpSpPr>
        <p:grpSpPr>
          <a:xfrm>
            <a:off x="4758825" y="4113900"/>
            <a:ext cx="4023975" cy="2485450"/>
            <a:chOff x="4940125" y="2371650"/>
            <a:chExt cx="4023975" cy="2485450"/>
          </a:xfrm>
        </p:grpSpPr>
        <p:pic>
          <p:nvPicPr>
            <p:cNvPr id="234" name="Google Shape;234;gf4fb0b40ba_0_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940125" y="2451725"/>
              <a:ext cx="3892170" cy="24053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35" name="Google Shape;235;gf4fb0b40ba_0_2"/>
            <p:cNvCxnSpPr>
              <a:stCxn id="234" idx="1"/>
              <a:endCxn id="234" idx="3"/>
            </p:cNvCxnSpPr>
            <p:nvPr/>
          </p:nvCxnSpPr>
          <p:spPr>
            <a:xfrm>
              <a:off x="4940125" y="3654412"/>
              <a:ext cx="3892200" cy="0"/>
            </a:xfrm>
            <a:prstGeom prst="straightConnector1">
              <a:avLst/>
            </a:prstGeom>
            <a:noFill/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36" name="Google Shape;236;gf4fb0b40ba_0_2"/>
            <p:cNvCxnSpPr/>
            <p:nvPr/>
          </p:nvCxnSpPr>
          <p:spPr>
            <a:xfrm rot="10800000">
              <a:off x="4958650" y="2479800"/>
              <a:ext cx="0" cy="2294100"/>
            </a:xfrm>
            <a:prstGeom prst="straightConnector1">
              <a:avLst/>
            </a:prstGeom>
            <a:noFill/>
            <a:ln cap="flat" cmpd="sng" w="9525">
              <a:solidFill>
                <a:srgbClr val="9E9E9E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237" name="Google Shape;237;gf4fb0b40ba_0_2"/>
            <p:cNvSpPr txBox="1"/>
            <p:nvPr/>
          </p:nvSpPr>
          <p:spPr>
            <a:xfrm>
              <a:off x="5020350" y="2371650"/>
              <a:ext cx="5259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Δp</a:t>
              </a:r>
              <a:r>
                <a:rPr baseline="-25000" lang="en-US">
                  <a:solidFill>
                    <a:srgbClr val="FFFFFF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z</a:t>
              </a:r>
              <a:endParaRPr baseline="-250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8" name="Google Shape;238;gf4fb0b40ba_0_2"/>
            <p:cNvSpPr txBox="1"/>
            <p:nvPr/>
          </p:nvSpPr>
          <p:spPr>
            <a:xfrm>
              <a:off x="8026600" y="3757500"/>
              <a:ext cx="937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solidFill>
                    <a:schemeClr val="dk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Time of arrival</a:t>
              </a:r>
              <a:endParaRPr baseline="-25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239" name="Google Shape;239;gf4fb0b40ba_0_2"/>
            <p:cNvSpPr/>
            <p:nvPr/>
          </p:nvSpPr>
          <p:spPr>
            <a:xfrm rot="1756196">
              <a:off x="6803606" y="3082093"/>
              <a:ext cx="170578" cy="1147311"/>
            </a:xfrm>
            <a:prstGeom prst="ellipse">
              <a:avLst/>
            </a:prstGeom>
            <a:solidFill>
              <a:srgbClr val="E0E0E0"/>
            </a:solidFill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/>
            </a:p>
          </p:txBody>
        </p:sp>
        <p:cxnSp>
          <p:nvCxnSpPr>
            <p:cNvPr id="240" name="Google Shape;240;gf4fb0b40ba_0_2"/>
            <p:cNvCxnSpPr>
              <a:stCxn id="239" idx="0"/>
            </p:cNvCxnSpPr>
            <p:nvPr/>
          </p:nvCxnSpPr>
          <p:spPr>
            <a:xfrm rot="10800000">
              <a:off x="6762295" y="3155348"/>
              <a:ext cx="407100" cy="0"/>
            </a:xfrm>
            <a:prstGeom prst="straightConnector1">
              <a:avLst/>
            </a:prstGeom>
            <a:noFill/>
            <a:ln cap="flat" cmpd="sng" w="9525">
              <a:solidFill>
                <a:srgbClr val="00FFFF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41" name="Google Shape;241;gf4fb0b40ba_0_2"/>
            <p:cNvCxnSpPr>
              <a:stCxn id="239" idx="4"/>
            </p:cNvCxnSpPr>
            <p:nvPr/>
          </p:nvCxnSpPr>
          <p:spPr>
            <a:xfrm>
              <a:off x="6608395" y="4156148"/>
              <a:ext cx="462000" cy="0"/>
            </a:xfrm>
            <a:prstGeom prst="straightConnector1">
              <a:avLst/>
            </a:prstGeom>
            <a:noFill/>
            <a:ln cap="flat" cmpd="sng" w="9525">
              <a:solidFill>
                <a:srgbClr val="64FFDA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242" name="Google Shape;242;gf4fb0b40ba_0_2"/>
          <p:cNvSpPr txBox="1"/>
          <p:nvPr/>
        </p:nvSpPr>
        <p:spPr>
          <a:xfrm>
            <a:off x="96000" y="981250"/>
            <a:ext cx="868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gf4fb0b40ba_0_2"/>
          <p:cNvSpPr txBox="1"/>
          <p:nvPr/>
        </p:nvSpPr>
        <p:spPr>
          <a:xfrm>
            <a:off x="-96000" y="970575"/>
            <a:ext cx="95883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>
                <a:latin typeface="Helvetica Neue"/>
                <a:ea typeface="Helvetica Neue"/>
                <a:cs typeface="Helvetica Neue"/>
                <a:sym typeface="Helvetica Neue"/>
              </a:rPr>
              <a:t>RF clock driven by laser oscillator</a:t>
            </a:r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>
                <a:latin typeface="Helvetica Neue"/>
                <a:ea typeface="Helvetica Neue"/>
                <a:cs typeface="Helvetica Neue"/>
                <a:sym typeface="Helvetica Neue"/>
              </a:rPr>
              <a:t>3 GHz cavity of Eindhoven design</a:t>
            </a:r>
            <a:endParaRPr baseline="30000" sz="2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Font typeface="Helvetica Neue"/>
              <a:buChar char="●"/>
            </a:pPr>
            <a:r>
              <a:rPr lang="en-US" sz="2100">
                <a:latin typeface="Helvetica Neue"/>
                <a:ea typeface="Helvetica Neue"/>
                <a:cs typeface="Helvetica Neue"/>
                <a:sym typeface="Helvetica Neue"/>
              </a:rPr>
              <a:t>Phase and amplitude both controlled by PIDs fed back by a field probe</a:t>
            </a:r>
            <a:endParaRPr sz="2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44" name="Google Shape;244;gf4fb0b40ba_0_2"/>
          <p:cNvPicPr preferRelativeResize="0"/>
          <p:nvPr/>
        </p:nvPicPr>
        <p:blipFill rotWithShape="1">
          <a:blip r:embed="rId5">
            <a:alphaModFix/>
          </a:blip>
          <a:srcRect b="7822" l="29695" r="23450" t="11362"/>
          <a:stretch/>
        </p:blipFill>
        <p:spPr>
          <a:xfrm>
            <a:off x="1115699" y="2219863"/>
            <a:ext cx="1900600" cy="1767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gf4fb0b40ba_0_2"/>
          <p:cNvCxnSpPr/>
          <p:nvPr/>
        </p:nvCxnSpPr>
        <p:spPr>
          <a:xfrm flipH="1">
            <a:off x="1060125" y="3068950"/>
            <a:ext cx="1148400" cy="1132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6" name="Google Shape;246;gf4fb0b40ba_0_2"/>
          <p:cNvCxnSpPr/>
          <p:nvPr/>
        </p:nvCxnSpPr>
        <p:spPr>
          <a:xfrm>
            <a:off x="2208531" y="3076856"/>
            <a:ext cx="1750200" cy="1116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7" name="Google Shape;247;gf4fb0b40ba_0_2"/>
          <p:cNvSpPr/>
          <p:nvPr/>
        </p:nvSpPr>
        <p:spPr>
          <a:xfrm>
            <a:off x="173300" y="4193475"/>
            <a:ext cx="4252500" cy="25737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f30a8d5ecf_0_17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chamber</a:t>
            </a:r>
            <a:endParaRPr/>
          </a:p>
        </p:txBody>
      </p:sp>
      <p:pic>
        <p:nvPicPr>
          <p:cNvPr id="254" name="Google Shape;254;gf30a8d5ecf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900" y="1391575"/>
            <a:ext cx="7276200" cy="492754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f30a8d5ecf_0_17"/>
          <p:cNvSpPr txBox="1"/>
          <p:nvPr/>
        </p:nvSpPr>
        <p:spPr>
          <a:xfrm>
            <a:off x="890900" y="1077375"/>
            <a:ext cx="434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Chamber viewed from above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gf30a8d5ecf_0_17"/>
          <p:cNvSpPr txBox="1"/>
          <p:nvPr/>
        </p:nvSpPr>
        <p:spPr>
          <a:xfrm>
            <a:off x="890900" y="6295825"/>
            <a:ext cx="434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Chamber v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iewed from the side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gf30a8d5ecf_0_17"/>
          <p:cNvSpPr txBox="1"/>
          <p:nvPr/>
        </p:nvSpPr>
        <p:spPr>
          <a:xfrm>
            <a:off x="6243325" y="1079075"/>
            <a:ext cx="310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Sample as seen by external camera during experiments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8" name="Google Shape;258;gf30a8d5ecf_0_17"/>
          <p:cNvSpPr txBox="1"/>
          <p:nvPr/>
        </p:nvSpPr>
        <p:spPr>
          <a:xfrm>
            <a:off x="5476300" y="6295825"/>
            <a:ext cx="358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Image of sample holder out of vacuum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gf30a8d5ecf_0_17"/>
          <p:cNvSpPr/>
          <p:nvPr/>
        </p:nvSpPr>
        <p:spPr>
          <a:xfrm>
            <a:off x="6064175" y="1001600"/>
            <a:ext cx="3100800" cy="5694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gf30a8d5ecf_0_17"/>
          <p:cNvSpPr/>
          <p:nvPr/>
        </p:nvSpPr>
        <p:spPr>
          <a:xfrm>
            <a:off x="5933375" y="4042325"/>
            <a:ext cx="735600" cy="22536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gf30a8d5ecf_0_17"/>
          <p:cNvSpPr/>
          <p:nvPr/>
        </p:nvSpPr>
        <p:spPr>
          <a:xfrm>
            <a:off x="5475625" y="6257475"/>
            <a:ext cx="1193400" cy="441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f507012ce0_1_0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chamber</a:t>
            </a:r>
            <a:endParaRPr/>
          </a:p>
        </p:txBody>
      </p:sp>
      <p:pic>
        <p:nvPicPr>
          <p:cNvPr id="268" name="Google Shape;268;gf507012ce0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900" y="1391575"/>
            <a:ext cx="7276200" cy="492754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gf507012ce0_1_0"/>
          <p:cNvSpPr txBox="1"/>
          <p:nvPr/>
        </p:nvSpPr>
        <p:spPr>
          <a:xfrm>
            <a:off x="890900" y="1077375"/>
            <a:ext cx="434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Chamber viewed from above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gf507012ce0_1_0"/>
          <p:cNvSpPr txBox="1"/>
          <p:nvPr/>
        </p:nvSpPr>
        <p:spPr>
          <a:xfrm>
            <a:off x="890900" y="6295825"/>
            <a:ext cx="434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Chamber viewed from the side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gf507012ce0_1_0"/>
          <p:cNvSpPr txBox="1"/>
          <p:nvPr/>
        </p:nvSpPr>
        <p:spPr>
          <a:xfrm>
            <a:off x="6243325" y="1079075"/>
            <a:ext cx="310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Sample as seen by external camera during experiments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2" name="Google Shape;272;gf507012ce0_1_0"/>
          <p:cNvSpPr txBox="1"/>
          <p:nvPr/>
        </p:nvSpPr>
        <p:spPr>
          <a:xfrm>
            <a:off x="5476300" y="6295825"/>
            <a:ext cx="358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Image of sample holder out of vacuum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3" name="Google Shape;273;gf507012ce0_1_0"/>
          <p:cNvSpPr/>
          <p:nvPr/>
        </p:nvSpPr>
        <p:spPr>
          <a:xfrm>
            <a:off x="6203900" y="1171850"/>
            <a:ext cx="2547300" cy="2580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f507012ce0_1_10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chamber</a:t>
            </a:r>
            <a:endParaRPr/>
          </a:p>
        </p:txBody>
      </p:sp>
      <p:pic>
        <p:nvPicPr>
          <p:cNvPr id="280" name="Google Shape;280;gf507012ce0_1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0900" y="1391575"/>
            <a:ext cx="7276200" cy="4927549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f507012ce0_1_10"/>
          <p:cNvSpPr txBox="1"/>
          <p:nvPr/>
        </p:nvSpPr>
        <p:spPr>
          <a:xfrm>
            <a:off x="890900" y="1077375"/>
            <a:ext cx="434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Chamber viewed from above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2" name="Google Shape;282;gf507012ce0_1_10"/>
          <p:cNvSpPr txBox="1"/>
          <p:nvPr/>
        </p:nvSpPr>
        <p:spPr>
          <a:xfrm>
            <a:off x="890900" y="6295825"/>
            <a:ext cx="434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Chamber viewed from the side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gf507012ce0_1_10"/>
          <p:cNvSpPr txBox="1"/>
          <p:nvPr/>
        </p:nvSpPr>
        <p:spPr>
          <a:xfrm>
            <a:off x="6243325" y="1079075"/>
            <a:ext cx="31008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Sample as seen by external camera during experiments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gf507012ce0_1_10"/>
          <p:cNvSpPr txBox="1"/>
          <p:nvPr/>
        </p:nvSpPr>
        <p:spPr>
          <a:xfrm>
            <a:off x="5476300" y="6295825"/>
            <a:ext cx="358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Image of sample holder out of vacuum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f30a8d5ecf_0_23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</a:t>
            </a:r>
            <a:endParaRPr/>
          </a:p>
        </p:txBody>
      </p:sp>
      <p:sp>
        <p:nvSpPr>
          <p:cNvPr id="291" name="Google Shape;291;gf30a8d5ecf_0_23"/>
          <p:cNvSpPr txBox="1"/>
          <p:nvPr/>
        </p:nvSpPr>
        <p:spPr>
          <a:xfrm>
            <a:off x="0" y="4455700"/>
            <a:ext cx="4142700" cy="8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Two detector modalities</a:t>
            </a:r>
            <a:endParaRPr b="1" sz="1600"/>
          </a:p>
        </p:txBody>
      </p:sp>
      <p:sp>
        <p:nvSpPr>
          <p:cNvPr id="292" name="Google Shape;292;gf30a8d5ecf_0_23"/>
          <p:cNvSpPr txBox="1"/>
          <p:nvPr/>
        </p:nvSpPr>
        <p:spPr>
          <a:xfrm>
            <a:off x="164925" y="5113675"/>
            <a:ext cx="432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YAG screen with zoom lens,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Higher spatial resolution, useful for emittance measurements</a:t>
            </a:r>
            <a:endParaRPr/>
          </a:p>
        </p:txBody>
      </p:sp>
      <p:sp>
        <p:nvSpPr>
          <p:cNvPr id="293" name="Google Shape;293;gf30a8d5ecf_0_23"/>
          <p:cNvSpPr txBox="1"/>
          <p:nvPr/>
        </p:nvSpPr>
        <p:spPr>
          <a:xfrm>
            <a:off x="4493625" y="5113675"/>
            <a:ext cx="43287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Phosphor screen with large numerical aperture lens,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450 times as many counts for the same current, useful for diffraction experiments</a:t>
            </a:r>
            <a:endParaRPr/>
          </a:p>
        </p:txBody>
      </p:sp>
      <p:sp>
        <p:nvSpPr>
          <p:cNvPr id="294" name="Google Shape;294;gf30a8d5ecf_0_23"/>
          <p:cNvSpPr txBox="1"/>
          <p:nvPr/>
        </p:nvSpPr>
        <p:spPr>
          <a:xfrm>
            <a:off x="0" y="1255300"/>
            <a:ext cx="4142700" cy="87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600"/>
              <a:t>From sample chamber to detector</a:t>
            </a:r>
            <a:endParaRPr b="1" sz="1600"/>
          </a:p>
        </p:txBody>
      </p:sp>
      <p:pic>
        <p:nvPicPr>
          <p:cNvPr id="295" name="Google Shape;295;gf30a8d5ecf_0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75" y="1865225"/>
            <a:ext cx="8839208" cy="2246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6" name="Google Shape;296;gf30a8d5ecf_0_23"/>
          <p:cNvCxnSpPr/>
          <p:nvPr/>
        </p:nvCxnSpPr>
        <p:spPr>
          <a:xfrm>
            <a:off x="1322400" y="3298475"/>
            <a:ext cx="0" cy="1027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7" name="Google Shape;297;gf30a8d5ecf_0_23"/>
          <p:cNvSpPr txBox="1"/>
          <p:nvPr/>
        </p:nvSpPr>
        <p:spPr>
          <a:xfrm>
            <a:off x="1328675" y="4040600"/>
            <a:ext cx="360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screen</a:t>
            </a:r>
            <a:endParaRPr/>
          </a:p>
        </p:txBody>
      </p:sp>
      <p:cxnSp>
        <p:nvCxnSpPr>
          <p:cNvPr id="298" name="Google Shape;298;gf30a8d5ecf_0_23"/>
          <p:cNvCxnSpPr/>
          <p:nvPr/>
        </p:nvCxnSpPr>
        <p:spPr>
          <a:xfrm>
            <a:off x="6231700" y="3381900"/>
            <a:ext cx="0" cy="1027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9" name="Google Shape;299;gf30a8d5ecf_0_23"/>
          <p:cNvSpPr txBox="1"/>
          <p:nvPr/>
        </p:nvSpPr>
        <p:spPr>
          <a:xfrm>
            <a:off x="6231700" y="4111325"/>
            <a:ext cx="360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Sample plane</a:t>
            </a:r>
            <a:endParaRPr/>
          </a:p>
        </p:txBody>
      </p:sp>
      <p:cxnSp>
        <p:nvCxnSpPr>
          <p:cNvPr id="300" name="Google Shape;300;gf30a8d5ecf_0_23"/>
          <p:cNvCxnSpPr/>
          <p:nvPr/>
        </p:nvCxnSpPr>
        <p:spPr>
          <a:xfrm rot="10800000">
            <a:off x="1654650" y="4526850"/>
            <a:ext cx="4299300" cy="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01" name="Google Shape;301;gf30a8d5ecf_0_23"/>
          <p:cNvSpPr txBox="1"/>
          <p:nvPr/>
        </p:nvSpPr>
        <p:spPr>
          <a:xfrm>
            <a:off x="2673875" y="4201075"/>
            <a:ext cx="360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45 cm drift distance, no focusing</a:t>
            </a:r>
            <a:endParaRPr/>
          </a:p>
        </p:txBody>
      </p:sp>
      <p:sp>
        <p:nvSpPr>
          <p:cNvPr id="302" name="Google Shape;302;gf30a8d5ecf_0_23"/>
          <p:cNvSpPr txBox="1"/>
          <p:nvPr/>
        </p:nvSpPr>
        <p:spPr>
          <a:xfrm>
            <a:off x="1290550" y="6026075"/>
            <a:ext cx="5066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Future detector: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Almost ready to install a direct electron detector for at least an order of magnitude increase in speed and sensitivity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f4fb0b40ba_0_31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Field cancellation</a:t>
            </a:r>
            <a:endParaRPr/>
          </a:p>
        </p:txBody>
      </p:sp>
      <p:pic>
        <p:nvPicPr>
          <p:cNvPr id="309" name="Google Shape;309;gf4fb0b40ba_0_31"/>
          <p:cNvPicPr preferRelativeResize="0"/>
          <p:nvPr/>
        </p:nvPicPr>
        <p:blipFill rotWithShape="1">
          <a:blip r:embed="rId3">
            <a:alphaModFix/>
          </a:blip>
          <a:srcRect b="0" l="19466" r="23811" t="0"/>
          <a:stretch/>
        </p:blipFill>
        <p:spPr>
          <a:xfrm>
            <a:off x="2716372" y="762850"/>
            <a:ext cx="6405934" cy="609515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gf4fb0b40ba_0_31"/>
          <p:cNvSpPr/>
          <p:nvPr/>
        </p:nvSpPr>
        <p:spPr>
          <a:xfrm>
            <a:off x="4395781" y="1909150"/>
            <a:ext cx="4564900" cy="2741075"/>
          </a:xfrm>
          <a:custGeom>
            <a:rect b="b" l="l" r="r" t="t"/>
            <a:pathLst>
              <a:path extrusionOk="0" h="109643" w="182596">
                <a:moveTo>
                  <a:pt x="40103" y="0"/>
                </a:moveTo>
                <a:lnTo>
                  <a:pt x="0" y="28584"/>
                </a:lnTo>
                <a:lnTo>
                  <a:pt x="140360" y="109643"/>
                </a:lnTo>
                <a:lnTo>
                  <a:pt x="182596" y="76792"/>
                </a:lnTo>
                <a:close/>
              </a:path>
            </a:pathLst>
          </a:custGeom>
          <a:noFill/>
          <a:ln cap="flat" cmpd="sng" w="28575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311" name="Google Shape;311;gf4fb0b40ba_0_31"/>
          <p:cNvGrpSpPr/>
          <p:nvPr/>
        </p:nvGrpSpPr>
        <p:grpSpPr>
          <a:xfrm>
            <a:off x="4423281" y="4340972"/>
            <a:ext cx="4391175" cy="2055603"/>
            <a:chOff x="4382025" y="4002622"/>
            <a:chExt cx="4391175" cy="2055603"/>
          </a:xfrm>
        </p:grpSpPr>
        <p:cxnSp>
          <p:nvCxnSpPr>
            <p:cNvPr id="312" name="Google Shape;312;gf4fb0b40ba_0_31"/>
            <p:cNvCxnSpPr/>
            <p:nvPr/>
          </p:nvCxnSpPr>
          <p:spPr>
            <a:xfrm>
              <a:off x="4382025" y="4131025"/>
              <a:ext cx="3329100" cy="1927200"/>
            </a:xfrm>
            <a:prstGeom prst="straightConnector1">
              <a:avLst/>
            </a:prstGeom>
            <a:noFill/>
            <a:ln cap="flat" cmpd="sng" w="28575">
              <a:solidFill>
                <a:srgbClr val="274E1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313" name="Google Shape;313;gf4fb0b40ba_0_31"/>
            <p:cNvCxnSpPr/>
            <p:nvPr/>
          </p:nvCxnSpPr>
          <p:spPr>
            <a:xfrm flipH="1" rot="10800000">
              <a:off x="7749300" y="5217547"/>
              <a:ext cx="1023900" cy="821100"/>
            </a:xfrm>
            <a:prstGeom prst="straightConnector1">
              <a:avLst/>
            </a:prstGeom>
            <a:noFill/>
            <a:ln cap="flat" cmpd="sng" w="28575">
              <a:solidFill>
                <a:srgbClr val="274E1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314" name="Google Shape;314;gf4fb0b40ba_0_31"/>
            <p:cNvCxnSpPr/>
            <p:nvPr/>
          </p:nvCxnSpPr>
          <p:spPr>
            <a:xfrm flipH="1" rot="10800000">
              <a:off x="4382025" y="4002622"/>
              <a:ext cx="167700" cy="128400"/>
            </a:xfrm>
            <a:prstGeom prst="straightConnector1">
              <a:avLst/>
            </a:prstGeom>
            <a:noFill/>
            <a:ln cap="flat" cmpd="sng" w="28575">
              <a:solidFill>
                <a:srgbClr val="274E13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cxnSp>
          <p:nvCxnSpPr>
            <p:cNvPr id="315" name="Google Shape;315;gf4fb0b40ba_0_31"/>
            <p:cNvCxnSpPr/>
            <p:nvPr/>
          </p:nvCxnSpPr>
          <p:spPr>
            <a:xfrm>
              <a:off x="8489850" y="5066169"/>
              <a:ext cx="266700" cy="149400"/>
            </a:xfrm>
            <a:prstGeom prst="straightConnector1">
              <a:avLst/>
            </a:prstGeom>
            <a:noFill/>
            <a:ln cap="flat" cmpd="sng" w="28575">
              <a:solidFill>
                <a:srgbClr val="274E13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316" name="Google Shape;316;gf4fb0b40ba_0_31"/>
          <p:cNvSpPr txBox="1"/>
          <p:nvPr>
            <p:ph idx="1" type="body"/>
          </p:nvPr>
        </p:nvSpPr>
        <p:spPr>
          <a:xfrm>
            <a:off x="-96000" y="1173225"/>
            <a:ext cx="2869200" cy="5613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42900" lvl="0" marL="457200" rtl="0" algn="l">
              <a:spcBef>
                <a:spcPts val="48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Linear Research Associates/ETS Lindgren field cancellation system</a:t>
            </a:r>
            <a:endParaRPr sz="18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48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Uses two Helmholtz coils for each axis to set the field at a probe to 0</a:t>
            </a:r>
            <a:endParaRPr sz="18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45720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-342900" lvl="0" marL="457200" rtl="0" algn="l">
              <a:spcBef>
                <a:spcPts val="48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DC to &gt;kilohertz </a:t>
            </a:r>
            <a:endParaRPr sz="1800"/>
          </a:p>
        </p:txBody>
      </p:sp>
      <p:cxnSp>
        <p:nvCxnSpPr>
          <p:cNvPr id="317" name="Google Shape;317;gf4fb0b40ba_0_31"/>
          <p:cNvCxnSpPr/>
          <p:nvPr/>
        </p:nvCxnSpPr>
        <p:spPr>
          <a:xfrm rot="10800000">
            <a:off x="6798806" y="2666400"/>
            <a:ext cx="170700" cy="96000"/>
          </a:xfrm>
          <a:prstGeom prst="straightConnector1">
            <a:avLst/>
          </a:prstGeom>
          <a:noFill/>
          <a:ln cap="flat" cmpd="sng" w="28575">
            <a:solidFill>
              <a:srgbClr val="274E1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18" name="Google Shape;318;gf4fb0b40ba_0_31"/>
          <p:cNvCxnSpPr/>
          <p:nvPr/>
        </p:nvCxnSpPr>
        <p:spPr>
          <a:xfrm>
            <a:off x="5998931" y="3541000"/>
            <a:ext cx="234600" cy="149400"/>
          </a:xfrm>
          <a:prstGeom prst="straightConnector1">
            <a:avLst/>
          </a:prstGeom>
          <a:noFill/>
          <a:ln cap="flat" cmpd="sng" w="28575">
            <a:solidFill>
              <a:srgbClr val="274E1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19" name="Google Shape;319;gf4fb0b40ba_0_31"/>
          <p:cNvSpPr txBox="1"/>
          <p:nvPr/>
        </p:nvSpPr>
        <p:spPr>
          <a:xfrm>
            <a:off x="7520681" y="1077375"/>
            <a:ext cx="14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Other two axes not shown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0" name="Google Shape;320;gf4fb0b40ba_0_31"/>
          <p:cNvSpPr txBox="1"/>
          <p:nvPr/>
        </p:nvSpPr>
        <p:spPr>
          <a:xfrm>
            <a:off x="6905156" y="2456300"/>
            <a:ext cx="144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1" name="Google Shape;321;gf4fb0b40ba_0_31"/>
          <p:cNvSpPr txBox="1"/>
          <p:nvPr/>
        </p:nvSpPr>
        <p:spPr>
          <a:xfrm>
            <a:off x="6164156" y="5168675"/>
            <a:ext cx="144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2" name="Google Shape;322;gf4fb0b40ba_0_31"/>
          <p:cNvCxnSpPr/>
          <p:nvPr/>
        </p:nvCxnSpPr>
        <p:spPr>
          <a:xfrm>
            <a:off x="5888731" y="5315406"/>
            <a:ext cx="234600" cy="149400"/>
          </a:xfrm>
          <a:prstGeom prst="straightConnector1">
            <a:avLst/>
          </a:prstGeom>
          <a:noFill/>
          <a:ln cap="flat" cmpd="sng" w="28575">
            <a:solidFill>
              <a:srgbClr val="274E13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"/>
          <p:cNvSpPr txBox="1"/>
          <p:nvPr>
            <p:ph type="title"/>
          </p:nvPr>
        </p:nvSpPr>
        <p:spPr>
          <a:xfrm>
            <a:off x="2279437" y="-65627"/>
            <a:ext cx="686456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</a:pPr>
            <a:r>
              <a:rPr lang="en-US"/>
              <a:t>MEDUSA</a:t>
            </a:r>
            <a:endParaRPr/>
          </a:p>
        </p:txBody>
      </p:sp>
      <p:sp>
        <p:nvSpPr>
          <p:cNvPr id="102" name="Google Shape;102;p4"/>
          <p:cNvSpPr txBox="1"/>
          <p:nvPr>
            <p:ph idx="1" type="body"/>
          </p:nvPr>
        </p:nvSpPr>
        <p:spPr>
          <a:xfrm>
            <a:off x="220800" y="986500"/>
            <a:ext cx="88128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Preparing paper for publication on performance of MEDUSA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Motivation</a:t>
            </a:r>
            <a:endParaRPr/>
          </a:p>
          <a:p>
            <a:pPr indent="-285750" lvl="1" marL="742950" rtl="0" algn="l">
              <a:spcBef>
                <a:spcPts val="0"/>
              </a:spcBef>
              <a:spcAft>
                <a:spcPts val="0"/>
              </a:spcAft>
              <a:buSzPts val="2000"/>
              <a:buChar char="–"/>
            </a:pPr>
            <a:r>
              <a:rPr lang="en-US"/>
              <a:t>Micron-scale beam sizes at sample with sub-picosecond temporal resolution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Micron-scale beams allow for the exploration of new classes of samples</a:t>
            </a:r>
            <a:endParaRPr/>
          </a:p>
          <a:p>
            <a:pPr indent="-342900" lvl="0" marL="3429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Still able to keep temporal resolutions on the scale of 100s of femtoseconds</a:t>
            </a:r>
            <a:endParaRPr/>
          </a:p>
          <a:p>
            <a:pPr indent="-190500" lvl="0" marL="3429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03" name="Google Shape;10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930837"/>
            <a:ext cx="9143998" cy="216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"/>
          <p:cNvSpPr txBox="1"/>
          <p:nvPr>
            <p:ph type="title"/>
          </p:nvPr>
        </p:nvSpPr>
        <p:spPr>
          <a:xfrm>
            <a:off x="2279437" y="-65627"/>
            <a:ext cx="686456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</a:pPr>
            <a:r>
              <a:rPr lang="en-US"/>
              <a:t>Spatial resolution</a:t>
            </a:r>
            <a:endParaRPr/>
          </a:p>
        </p:txBody>
      </p:sp>
      <p:pic>
        <p:nvPicPr>
          <p:cNvPr id="328" name="Google Shape;328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675" y="3455823"/>
            <a:ext cx="8839201" cy="33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9"/>
          <p:cNvSpPr txBox="1"/>
          <p:nvPr/>
        </p:nvSpPr>
        <p:spPr>
          <a:xfrm>
            <a:off x="-60750" y="783500"/>
            <a:ext cx="92655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Helvetica Neue"/>
              <a:buChar char="●"/>
            </a:pPr>
            <a:r>
              <a:rPr lang="en-US" sz="1900">
                <a:latin typeface="Helvetica Neue"/>
                <a:ea typeface="Helvetica Neue"/>
                <a:cs typeface="Helvetica Neue"/>
                <a:sym typeface="Helvetica Neue"/>
              </a:rPr>
              <a:t>10 μm aperture placed just before sample (~1000 electrons through)</a:t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Font typeface="Helvetica Neue"/>
              <a:buChar char="●"/>
            </a:pPr>
            <a:r>
              <a:rPr lang="en-US" sz="1900">
                <a:latin typeface="Helvetica Neue"/>
                <a:ea typeface="Helvetica Neue"/>
                <a:cs typeface="Helvetica Neue"/>
                <a:sym typeface="Helvetica Neue"/>
              </a:rPr>
              <a:t>We characterize the size of the electron beam in two different ways</a:t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 grid scan (a)-(c)</a:t>
            </a:r>
            <a:endParaRPr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1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lphaLcPeriod"/>
            </a:pP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Also gives us spatial overlap with pump beam</a:t>
            </a:r>
            <a:endParaRPr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3492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Helvetica Neue"/>
              <a:buAutoNum type="arabicPeriod"/>
            </a:pPr>
            <a:r>
              <a:rPr lang="en-US" sz="1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Direct knife edge scan (d)</a:t>
            </a:r>
            <a:endParaRPr sz="19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f507012ce0_1_94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Spatial resolution</a:t>
            </a:r>
            <a:endParaRPr/>
          </a:p>
        </p:txBody>
      </p:sp>
      <p:pic>
        <p:nvPicPr>
          <p:cNvPr id="336" name="Google Shape;336;gf507012ce0_1_94"/>
          <p:cNvPicPr preferRelativeResize="0"/>
          <p:nvPr/>
        </p:nvPicPr>
        <p:blipFill rotWithShape="1">
          <a:blip r:embed="rId3">
            <a:alphaModFix/>
          </a:blip>
          <a:srcRect b="12201" l="23003" r="19182" t="12801"/>
          <a:stretch/>
        </p:blipFill>
        <p:spPr>
          <a:xfrm>
            <a:off x="1935800" y="1462625"/>
            <a:ext cx="3524250" cy="30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f507012ce0_1_94"/>
          <p:cNvPicPr preferRelativeResize="0"/>
          <p:nvPr/>
        </p:nvPicPr>
        <p:blipFill rotWithShape="1">
          <a:blip r:embed="rId4">
            <a:alphaModFix/>
          </a:blip>
          <a:srcRect b="28918" l="34917" r="31817" t="30277"/>
          <a:stretch/>
        </p:blipFill>
        <p:spPr>
          <a:xfrm>
            <a:off x="5882621" y="2037800"/>
            <a:ext cx="2566499" cy="23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gf507012ce0_1_94"/>
          <p:cNvSpPr txBox="1"/>
          <p:nvPr/>
        </p:nvSpPr>
        <p:spPr>
          <a:xfrm>
            <a:off x="2012000" y="1552950"/>
            <a:ext cx="333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Average of 780 TEM grid squares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9" name="Google Shape;339;gf507012ce0_1_94"/>
          <p:cNvSpPr txBox="1"/>
          <p:nvPr/>
        </p:nvSpPr>
        <p:spPr>
          <a:xfrm>
            <a:off x="5882625" y="4491425"/>
            <a:ext cx="333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Single TEM grid square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0" name="Google Shape;340;gf507012ce0_1_94"/>
          <p:cNvPicPr preferRelativeResize="0"/>
          <p:nvPr/>
        </p:nvPicPr>
        <p:blipFill rotWithShape="1">
          <a:blip r:embed="rId5">
            <a:alphaModFix/>
          </a:blip>
          <a:srcRect b="10099" l="22139" r="19102" t="12513"/>
          <a:stretch/>
        </p:blipFill>
        <p:spPr>
          <a:xfrm>
            <a:off x="325450" y="4117474"/>
            <a:ext cx="2659075" cy="262665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f507012ce0_1_94"/>
          <p:cNvSpPr txBox="1"/>
          <p:nvPr/>
        </p:nvSpPr>
        <p:spPr>
          <a:xfrm>
            <a:off x="370525" y="4117475"/>
            <a:ext cx="333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Single TEM grid squares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2" name="Google Shape;342;gf507012ce0_1_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99525" y="4938600"/>
            <a:ext cx="4307644" cy="16615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f507012ce0_1_94"/>
          <p:cNvSpPr txBox="1"/>
          <p:nvPr/>
        </p:nvSpPr>
        <p:spPr>
          <a:xfrm>
            <a:off x="4301700" y="6343925"/>
            <a:ext cx="3333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Transmission scan of TEM grid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gf4fb0b40ba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6287" y="943369"/>
            <a:ext cx="1290900" cy="47515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f4fb0b40ba_0_47"/>
          <p:cNvSpPr txBox="1"/>
          <p:nvPr>
            <p:ph type="title"/>
          </p:nvPr>
        </p:nvSpPr>
        <p:spPr>
          <a:xfrm>
            <a:off x="4421137" y="-76202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Emittance</a:t>
            </a:r>
            <a:endParaRPr/>
          </a:p>
        </p:txBody>
      </p:sp>
      <p:sp>
        <p:nvSpPr>
          <p:cNvPr id="351" name="Google Shape;351;gf4fb0b40ba_0_47"/>
          <p:cNvSpPr txBox="1"/>
          <p:nvPr>
            <p:ph idx="1" type="body"/>
          </p:nvPr>
        </p:nvSpPr>
        <p:spPr>
          <a:xfrm>
            <a:off x="85325" y="917600"/>
            <a:ext cx="75300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At waist,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For the ~1000 electrons passing through aperture: </a:t>
            </a:r>
            <a:r>
              <a:rPr b="1" lang="en-US"/>
              <a:t>0.7 nm</a:t>
            </a:r>
            <a:r>
              <a:rPr lang="en-US"/>
              <a:t> normalized emittance!  </a:t>
            </a:r>
            <a:endParaRPr/>
          </a:p>
        </p:txBody>
      </p:sp>
      <p:pic>
        <p:nvPicPr>
          <p:cNvPr id="352" name="Google Shape;352;gf4fb0b40ba_0_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8127" y="3417300"/>
            <a:ext cx="4096124" cy="323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gf4fb0b40ba_0_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50500" y="3300250"/>
            <a:ext cx="4895850" cy="34671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gf4fb0b40ba_0_47"/>
          <p:cNvSpPr txBox="1"/>
          <p:nvPr/>
        </p:nvSpPr>
        <p:spPr>
          <a:xfrm>
            <a:off x="639950" y="2965100"/>
            <a:ext cx="3594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Size measured with knife edge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5" name="Google Shape;355;gf4fb0b40ba_0_47"/>
          <p:cNvSpPr txBox="1"/>
          <p:nvPr/>
        </p:nvSpPr>
        <p:spPr>
          <a:xfrm>
            <a:off x="4148925" y="2965100"/>
            <a:ext cx="5730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Momentum spread measured with size on final screen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f30a8d5ecf_0_30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Temporal resolution</a:t>
            </a:r>
            <a:endParaRPr/>
          </a:p>
        </p:txBody>
      </p:sp>
      <p:sp>
        <p:nvSpPr>
          <p:cNvPr id="362" name="Google Shape;362;gf30a8d5ecf_0_30"/>
          <p:cNvSpPr txBox="1"/>
          <p:nvPr>
            <p:ph idx="1" type="body"/>
          </p:nvPr>
        </p:nvSpPr>
        <p:spPr>
          <a:xfrm>
            <a:off x="194050" y="1165950"/>
            <a:ext cx="86868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Two components: time of arrival stability and bunch length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Can measure both with deflector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These measurements were done with no aperture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gf30a8d5ecf_0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88" y="2537500"/>
            <a:ext cx="3876675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gf30a8d5ecf_0_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7375" y="4683575"/>
            <a:ext cx="3581400" cy="201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gf30a8d5ecf_0_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1425" y="2745375"/>
            <a:ext cx="192405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f30a8d5ecf_0_36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 of arrival</a:t>
            </a:r>
            <a:endParaRPr/>
          </a:p>
        </p:txBody>
      </p:sp>
      <p:sp>
        <p:nvSpPr>
          <p:cNvPr id="372" name="Google Shape;372;gf30a8d5ecf_0_36"/>
          <p:cNvSpPr txBox="1"/>
          <p:nvPr>
            <p:ph idx="1" type="body"/>
          </p:nvPr>
        </p:nvSpPr>
        <p:spPr>
          <a:xfrm>
            <a:off x="150800" y="1584425"/>
            <a:ext cx="8850300" cy="260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Time of arrival jitter is deflected into a centroid jitter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We can measure both the short- and long-term stability of the time of arrival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3" name="Google Shape;373;gf30a8d5ecf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700" y="3978175"/>
            <a:ext cx="3474574" cy="2605925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f30a8d5ecf_0_36"/>
          <p:cNvSpPr txBox="1"/>
          <p:nvPr/>
        </p:nvSpPr>
        <p:spPr>
          <a:xfrm>
            <a:off x="834675" y="3616625"/>
            <a:ext cx="337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Short term jitter: 170 fs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5" name="Google Shape;375;gf30a8d5ecf_0_36"/>
          <p:cNvSpPr txBox="1"/>
          <p:nvPr/>
        </p:nvSpPr>
        <p:spPr>
          <a:xfrm>
            <a:off x="5038800" y="3616625"/>
            <a:ext cx="3373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Long term drift: 60±5 fs/hr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gf30a8d5ecf_0_36"/>
          <p:cNvSpPr txBox="1"/>
          <p:nvPr/>
        </p:nvSpPr>
        <p:spPr>
          <a:xfrm>
            <a:off x="2972500" y="6389225"/>
            <a:ext cx="612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We can measure time of arrival with the TEM grid as well (more later)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77" name="Google Shape;377;gf30a8d5ecf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36275" y="3978182"/>
            <a:ext cx="5307725" cy="23301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8" name="Google Shape;378;gf30a8d5ecf_0_36"/>
          <p:cNvCxnSpPr/>
          <p:nvPr/>
        </p:nvCxnSpPr>
        <p:spPr>
          <a:xfrm flipH="1" rot="10800000">
            <a:off x="6841325" y="5889575"/>
            <a:ext cx="1407000" cy="6204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f30a8d5ecf_0_48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Bunch length</a:t>
            </a:r>
            <a:endParaRPr/>
          </a:p>
        </p:txBody>
      </p:sp>
      <p:sp>
        <p:nvSpPr>
          <p:cNvPr id="385" name="Google Shape;385;gf30a8d5ecf_0_48"/>
          <p:cNvSpPr txBox="1"/>
          <p:nvPr>
            <p:ph idx="1" type="body"/>
          </p:nvPr>
        </p:nvSpPr>
        <p:spPr>
          <a:xfrm>
            <a:off x="452700" y="881225"/>
            <a:ext cx="7976700" cy="2147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381000" lvl="0" marL="457200" rtl="0" algn="l">
              <a:spcBef>
                <a:spcPts val="48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The bunch length can be obtained by measuring the beam size along the deflected axis.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Reduced minimum bunch length by factor of </a:t>
            </a:r>
            <a:r>
              <a:rPr b="1" lang="en-US"/>
              <a:t>4</a:t>
            </a:r>
            <a:r>
              <a:rPr lang="en-US"/>
              <a:t> from April! Pulse stacking crystals drastically improved initial longitudinal profile</a:t>
            </a:r>
            <a:endParaRPr/>
          </a:p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6" name="Google Shape;386;gf30a8d5ecf_0_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5650" y="2783725"/>
            <a:ext cx="5372675" cy="398895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gf30a8d5ecf_0_48"/>
          <p:cNvSpPr txBox="1"/>
          <p:nvPr/>
        </p:nvSpPr>
        <p:spPr>
          <a:xfrm>
            <a:off x="3735525" y="4088525"/>
            <a:ext cx="226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latin typeface="Helvetica Neue"/>
                <a:ea typeface="Helvetica Neue"/>
                <a:cs typeface="Helvetica Neue"/>
                <a:sym typeface="Helvetica Neue"/>
              </a:rPr>
              <a:t>Minimum: 100±50 fs</a:t>
            </a:r>
            <a:endParaRPr sz="16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88" name="Google Shape;388;gf30a8d5ecf_0_48"/>
          <p:cNvCxnSpPr/>
          <p:nvPr/>
        </p:nvCxnSpPr>
        <p:spPr>
          <a:xfrm flipH="1">
            <a:off x="4665725" y="4423150"/>
            <a:ext cx="118200" cy="9222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9" name="Google Shape;389;gf30a8d5ecf_0_48"/>
          <p:cNvSpPr txBox="1"/>
          <p:nvPr/>
        </p:nvSpPr>
        <p:spPr>
          <a:xfrm>
            <a:off x="3658300" y="2567213"/>
            <a:ext cx="377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Helvetica Neue"/>
                <a:ea typeface="Helvetica Neue"/>
                <a:cs typeface="Helvetica Neue"/>
                <a:sym typeface="Helvetica Neue"/>
              </a:rPr>
              <a:t>10 fC forward charge</a:t>
            </a:r>
            <a:endParaRPr sz="1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4" name="Google Shape;394;gf4bd7ff1e7_0_0"/>
          <p:cNvCxnSpPr/>
          <p:nvPr/>
        </p:nvCxnSpPr>
        <p:spPr>
          <a:xfrm flipH="1">
            <a:off x="2745200" y="1492533"/>
            <a:ext cx="1857900" cy="2708400"/>
          </a:xfrm>
          <a:prstGeom prst="straightConnector1">
            <a:avLst/>
          </a:prstGeom>
          <a:noFill/>
          <a:ln cap="flat" cmpd="sng" w="38100">
            <a:solidFill>
              <a:srgbClr val="93C47D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95" name="Google Shape;395;gf4bd7ff1e7_0_0"/>
          <p:cNvSpPr/>
          <p:nvPr/>
        </p:nvSpPr>
        <p:spPr>
          <a:xfrm rot="3188018">
            <a:off x="2071284" y="3573711"/>
            <a:ext cx="974580" cy="104892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gf4bd7ff1e7_0_0"/>
          <p:cNvSpPr/>
          <p:nvPr/>
        </p:nvSpPr>
        <p:spPr>
          <a:xfrm rot="3187806">
            <a:off x="1555087" y="3017917"/>
            <a:ext cx="2007000" cy="216042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f4bd7ff1e7_0_0"/>
          <p:cNvSpPr/>
          <p:nvPr/>
        </p:nvSpPr>
        <p:spPr>
          <a:xfrm rot="3187735">
            <a:off x="1155051" y="2598124"/>
            <a:ext cx="2910420" cy="3133080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98" name="Google Shape;398;gf4bd7ff1e7_0_0"/>
          <p:cNvCxnSpPr/>
          <p:nvPr/>
        </p:nvCxnSpPr>
        <p:spPr>
          <a:xfrm rot="10800000">
            <a:off x="552000" y="2587900"/>
            <a:ext cx="7735200" cy="0"/>
          </a:xfrm>
          <a:prstGeom prst="straightConnector1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9" name="Google Shape;399;gf4bd7ff1e7_0_0"/>
          <p:cNvCxnSpPr/>
          <p:nvPr/>
        </p:nvCxnSpPr>
        <p:spPr>
          <a:xfrm>
            <a:off x="2672325" y="1722767"/>
            <a:ext cx="0" cy="4750800"/>
          </a:xfrm>
          <a:prstGeom prst="straightConnector1">
            <a:avLst/>
          </a:prstGeom>
          <a:noFill/>
          <a:ln cap="flat" cmpd="sng" w="114300">
            <a:solidFill>
              <a:srgbClr val="BF9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400" name="Google Shape;400;gf4bd7ff1e7_0_0"/>
          <p:cNvCxnSpPr/>
          <p:nvPr/>
        </p:nvCxnSpPr>
        <p:spPr>
          <a:xfrm rot="10800000">
            <a:off x="704400" y="5711833"/>
            <a:ext cx="7735200" cy="0"/>
          </a:xfrm>
          <a:prstGeom prst="straightConnector1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1" name="Google Shape;401;gf4bd7ff1e7_0_0"/>
          <p:cNvCxnSpPr/>
          <p:nvPr/>
        </p:nvCxnSpPr>
        <p:spPr>
          <a:xfrm flipH="1">
            <a:off x="617950" y="4683133"/>
            <a:ext cx="2090700" cy="702900"/>
          </a:xfrm>
          <a:prstGeom prst="straightConnector1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2" name="Google Shape;402;gf4bd7ff1e7_0_0"/>
          <p:cNvCxnSpPr/>
          <p:nvPr/>
        </p:nvCxnSpPr>
        <p:spPr>
          <a:xfrm rot="10800000">
            <a:off x="2681500" y="3619467"/>
            <a:ext cx="5589900" cy="0"/>
          </a:xfrm>
          <a:prstGeom prst="straightConnector1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3" name="Google Shape;403;gf4bd7ff1e7_0_0"/>
          <p:cNvCxnSpPr/>
          <p:nvPr/>
        </p:nvCxnSpPr>
        <p:spPr>
          <a:xfrm rot="10800000">
            <a:off x="2672325" y="4683133"/>
            <a:ext cx="5589900" cy="0"/>
          </a:xfrm>
          <a:prstGeom prst="straightConnector1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04" name="Google Shape;404;gf4bd7ff1e7_0_0"/>
          <p:cNvCxnSpPr/>
          <p:nvPr/>
        </p:nvCxnSpPr>
        <p:spPr>
          <a:xfrm rot="10800000">
            <a:off x="617950" y="2928700"/>
            <a:ext cx="2090700" cy="702900"/>
          </a:xfrm>
          <a:prstGeom prst="straightConnector1">
            <a:avLst/>
          </a:prstGeom>
          <a:noFill/>
          <a:ln cap="flat" cmpd="sng" w="38100">
            <a:solidFill>
              <a:srgbClr val="CC4125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5" name="Google Shape;405;gf4bd7ff1e7_0_0"/>
          <p:cNvSpPr txBox="1"/>
          <p:nvPr/>
        </p:nvSpPr>
        <p:spPr>
          <a:xfrm>
            <a:off x="3928600" y="3880700"/>
            <a:ext cx="55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Electrons photoemitted from copper target</a:t>
            </a:r>
            <a:endParaRPr/>
          </a:p>
        </p:txBody>
      </p:sp>
      <p:sp>
        <p:nvSpPr>
          <p:cNvPr id="406" name="Google Shape;406;gf4bd7ff1e7_0_0"/>
          <p:cNvSpPr txBox="1"/>
          <p:nvPr/>
        </p:nvSpPr>
        <p:spPr>
          <a:xfrm>
            <a:off x="2343975" y="1189167"/>
            <a:ext cx="5558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Copper target</a:t>
            </a:r>
            <a:endParaRPr/>
          </a:p>
        </p:txBody>
      </p:sp>
      <p:sp>
        <p:nvSpPr>
          <p:cNvPr id="407" name="Google Shape;407;gf4bd7ff1e7_0_0"/>
          <p:cNvSpPr txBox="1"/>
          <p:nvPr/>
        </p:nvSpPr>
        <p:spPr>
          <a:xfrm>
            <a:off x="6303900" y="2022200"/>
            <a:ext cx="21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Primary electron beam</a:t>
            </a:r>
            <a:endParaRPr/>
          </a:p>
        </p:txBody>
      </p:sp>
      <p:sp>
        <p:nvSpPr>
          <p:cNvPr id="408" name="Google Shape;408;gf4bd7ff1e7_0_0"/>
          <p:cNvSpPr txBox="1"/>
          <p:nvPr/>
        </p:nvSpPr>
        <p:spPr>
          <a:xfrm>
            <a:off x="1609925" y="2591683"/>
            <a:ext cx="164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Rutherford scattering</a:t>
            </a:r>
            <a:endParaRPr/>
          </a:p>
        </p:txBody>
      </p:sp>
      <p:sp>
        <p:nvSpPr>
          <p:cNvPr id="409" name="Google Shape;409;gf4bd7ff1e7_0_0"/>
          <p:cNvSpPr txBox="1"/>
          <p:nvPr/>
        </p:nvSpPr>
        <p:spPr>
          <a:xfrm>
            <a:off x="745425" y="3746950"/>
            <a:ext cx="1642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Shadow of emission region</a:t>
            </a:r>
            <a:endParaRPr/>
          </a:p>
        </p:txBody>
      </p:sp>
      <p:cxnSp>
        <p:nvCxnSpPr>
          <p:cNvPr id="410" name="Google Shape;410;gf4bd7ff1e7_0_0"/>
          <p:cNvCxnSpPr/>
          <p:nvPr/>
        </p:nvCxnSpPr>
        <p:spPr>
          <a:xfrm flipH="1">
            <a:off x="444050" y="2174500"/>
            <a:ext cx="28800" cy="41949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1" name="Google Shape;411;gf4bd7ff1e7_0_0"/>
          <p:cNvSpPr txBox="1"/>
          <p:nvPr/>
        </p:nvSpPr>
        <p:spPr>
          <a:xfrm>
            <a:off x="353425" y="1742500"/>
            <a:ext cx="21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screen</a:t>
            </a:r>
            <a:endParaRPr/>
          </a:p>
        </p:txBody>
      </p:sp>
      <p:sp>
        <p:nvSpPr>
          <p:cNvPr id="412" name="Google Shape;412;gf4bd7ff1e7_0_0"/>
          <p:cNvSpPr txBox="1"/>
          <p:nvPr/>
        </p:nvSpPr>
        <p:spPr>
          <a:xfrm>
            <a:off x="4572000" y="1092950"/>
            <a:ext cx="21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Pump laser</a:t>
            </a:r>
            <a:endParaRPr/>
          </a:p>
        </p:txBody>
      </p:sp>
      <p:sp>
        <p:nvSpPr>
          <p:cNvPr id="413" name="Google Shape;413;gf4bd7ff1e7_0_0"/>
          <p:cNvSpPr txBox="1"/>
          <p:nvPr/>
        </p:nvSpPr>
        <p:spPr>
          <a:xfrm>
            <a:off x="3252425" y="804275"/>
            <a:ext cx="4210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/>
              <a:t>cf. Scoby, </a:t>
            </a:r>
            <a:r>
              <a:rPr i="1" lang="en-US" sz="1300"/>
              <a:t>Ultramicroscopy</a:t>
            </a:r>
            <a:r>
              <a:rPr lang="en-US" sz="1300"/>
              <a:t>, </a:t>
            </a:r>
            <a:r>
              <a:rPr b="1" lang="en-US" sz="1300"/>
              <a:t>127</a:t>
            </a:r>
            <a:r>
              <a:rPr lang="en-US" sz="1300"/>
              <a:t>, 14-18 (2013)</a:t>
            </a:r>
            <a:endParaRPr baseline="-25000" sz="1300"/>
          </a:p>
        </p:txBody>
      </p:sp>
      <p:sp>
        <p:nvSpPr>
          <p:cNvPr id="414" name="Google Shape;414;gf4bd7ff1e7_0_0"/>
          <p:cNvSpPr txBox="1"/>
          <p:nvPr/>
        </p:nvSpPr>
        <p:spPr>
          <a:xfrm>
            <a:off x="2708662" y="46173"/>
            <a:ext cx="6864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Synchronizing Pump and Probe</a:t>
            </a:r>
            <a:endParaRPr sz="3300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gf30a8d5ecf_2_0"/>
          <p:cNvPicPr preferRelativeResize="0"/>
          <p:nvPr/>
        </p:nvPicPr>
        <p:blipFill rotWithShape="1">
          <a:blip r:embed="rId3">
            <a:alphaModFix/>
          </a:blip>
          <a:srcRect b="31972" l="41691" r="31666" t="42436"/>
          <a:stretch/>
        </p:blipFill>
        <p:spPr>
          <a:xfrm rot="-5400000">
            <a:off x="5897550" y="2401900"/>
            <a:ext cx="2684250" cy="19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f30a8d5ecf_2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572475"/>
            <a:ext cx="8611401" cy="645855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f30a8d5ecf_2_0"/>
          <p:cNvSpPr txBox="1"/>
          <p:nvPr>
            <p:ph type="title"/>
          </p:nvPr>
        </p:nvSpPr>
        <p:spPr>
          <a:xfrm>
            <a:off x="2584225" y="86774"/>
            <a:ext cx="6864600" cy="63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 Synchronising Pump and Probe</a:t>
            </a:r>
            <a:endParaRPr sz="3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0"/>
          <p:cNvSpPr txBox="1"/>
          <p:nvPr>
            <p:ph type="title"/>
          </p:nvPr>
        </p:nvSpPr>
        <p:spPr>
          <a:xfrm>
            <a:off x="2279437" y="-65627"/>
            <a:ext cx="6864563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Helvetica Neue"/>
              <a:buNone/>
            </a:pPr>
            <a:r>
              <a:rPr lang="en-US"/>
              <a:t>Gold UED</a:t>
            </a:r>
            <a:endParaRPr/>
          </a:p>
        </p:txBody>
      </p:sp>
      <p:pic>
        <p:nvPicPr>
          <p:cNvPr id="428" name="Google Shape;428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700" y="1184098"/>
            <a:ext cx="8191500" cy="22098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0"/>
          <p:cNvSpPr txBox="1"/>
          <p:nvPr/>
        </p:nvSpPr>
        <p:spPr>
          <a:xfrm>
            <a:off x="266500" y="3444250"/>
            <a:ext cx="3222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Signal </a:t>
            </a:r>
            <a:r>
              <a:rPr i="1" lang="en-US" sz="2400">
                <a:latin typeface="Helvetica Neue"/>
                <a:ea typeface="Helvetica Neue"/>
                <a:cs typeface="Helvetica Neue"/>
                <a:sym typeface="Helvetica Neue"/>
              </a:rPr>
              <a:t>S 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is the </a:t>
            </a:r>
            <a:r>
              <a:rPr i="1" lang="en-US" sz="2400">
                <a:latin typeface="Helvetica Neue"/>
                <a:ea typeface="Helvetica Neue"/>
                <a:cs typeface="Helvetica Neue"/>
                <a:sym typeface="Helvetica Neue"/>
              </a:rPr>
              <a:t>relative 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change in intensity </a:t>
            </a:r>
            <a:r>
              <a:rPr i="1" lang="en-US" sz="2400"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0" name="Google Shape;430;p10"/>
          <p:cNvSpPr txBox="1"/>
          <p:nvPr/>
        </p:nvSpPr>
        <p:spPr>
          <a:xfrm>
            <a:off x="1387225" y="4248625"/>
            <a:ext cx="1979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400">
                <a:latin typeface="Helvetica Neue"/>
                <a:ea typeface="Helvetica Neue"/>
                <a:cs typeface="Helvetica Neue"/>
                <a:sym typeface="Helvetica Neue"/>
              </a:rPr>
              <a:t>I      -    I</a:t>
            </a:r>
            <a:endParaRPr sz="3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1" name="Google Shape;431;p10"/>
          <p:cNvSpPr txBox="1"/>
          <p:nvPr/>
        </p:nvSpPr>
        <p:spPr>
          <a:xfrm>
            <a:off x="1563400" y="4567400"/>
            <a:ext cx="769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hot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2" name="Google Shape;432;p10"/>
          <p:cNvSpPr txBox="1"/>
          <p:nvPr/>
        </p:nvSpPr>
        <p:spPr>
          <a:xfrm>
            <a:off x="2994424" y="4567375"/>
            <a:ext cx="892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cold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33" name="Google Shape;433;p10"/>
          <p:cNvCxnSpPr/>
          <p:nvPr/>
        </p:nvCxnSpPr>
        <p:spPr>
          <a:xfrm>
            <a:off x="1247650" y="5063025"/>
            <a:ext cx="2364000" cy="0"/>
          </a:xfrm>
          <a:prstGeom prst="straightConnector1">
            <a:avLst/>
          </a:prstGeom>
          <a:noFill/>
          <a:ln cap="flat" cmpd="sng" w="381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4" name="Google Shape;434;p10"/>
          <p:cNvSpPr txBox="1"/>
          <p:nvPr/>
        </p:nvSpPr>
        <p:spPr>
          <a:xfrm>
            <a:off x="2149225" y="5086825"/>
            <a:ext cx="988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400">
                <a:latin typeface="Helvetica Neue"/>
                <a:ea typeface="Helvetica Neue"/>
                <a:cs typeface="Helvetica Neue"/>
                <a:sym typeface="Helvetica Neue"/>
              </a:rPr>
              <a:t>I</a:t>
            </a:r>
            <a:endParaRPr sz="3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5" name="Google Shape;435;p10"/>
          <p:cNvSpPr txBox="1"/>
          <p:nvPr/>
        </p:nvSpPr>
        <p:spPr>
          <a:xfrm>
            <a:off x="2308624" y="5405575"/>
            <a:ext cx="892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cold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6" name="Google Shape;436;p10"/>
          <p:cNvSpPr txBox="1"/>
          <p:nvPr/>
        </p:nvSpPr>
        <p:spPr>
          <a:xfrm>
            <a:off x="289939" y="4651765"/>
            <a:ext cx="3000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 </a:t>
            </a:r>
            <a:r>
              <a:rPr lang="en-US" sz="3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</a:t>
            </a:r>
            <a:endParaRPr sz="3400"/>
          </a:p>
        </p:txBody>
      </p:sp>
      <p:sp>
        <p:nvSpPr>
          <p:cNvPr id="437" name="Google Shape;437;p10"/>
          <p:cNvSpPr txBox="1"/>
          <p:nvPr/>
        </p:nvSpPr>
        <p:spPr>
          <a:xfrm>
            <a:off x="288050" y="6162450"/>
            <a:ext cx="4202700" cy="554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In our experiment, |</a:t>
            </a:r>
            <a:r>
              <a:rPr i="1" lang="en-US" sz="2400">
                <a:latin typeface="Helvetica Neue"/>
                <a:ea typeface="Helvetica Neue"/>
                <a:cs typeface="Helvetica Neue"/>
                <a:sym typeface="Helvetica Neue"/>
              </a:rPr>
              <a:t>S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|</a:t>
            </a:r>
            <a:r>
              <a:rPr i="1" lang="en-US" sz="2400">
                <a:latin typeface="Helvetica Neue"/>
                <a:ea typeface="Helvetica Neue"/>
                <a:cs typeface="Helvetica Neue"/>
                <a:sym typeface="Helvetica Neue"/>
              </a:rPr>
              <a:t> ~ 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1% 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38" name="Google Shape;438;p10"/>
          <p:cNvPicPr preferRelativeResize="0"/>
          <p:nvPr/>
        </p:nvPicPr>
        <p:blipFill rotWithShape="1">
          <a:blip r:embed="rId4">
            <a:alphaModFix/>
          </a:blip>
          <a:srcRect b="19837" l="12905" r="10595" t="20321"/>
          <a:stretch/>
        </p:blipFill>
        <p:spPr>
          <a:xfrm>
            <a:off x="4140750" y="3534850"/>
            <a:ext cx="5003250" cy="29351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f30a8d5ecf_1_4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Gold UED</a:t>
            </a:r>
            <a:endParaRPr/>
          </a:p>
        </p:txBody>
      </p:sp>
      <p:pic>
        <p:nvPicPr>
          <p:cNvPr id="445" name="Google Shape;445;gf30a8d5ecf_1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250" y="698675"/>
            <a:ext cx="6349250" cy="31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f30a8d5ecf_1_4"/>
          <p:cNvPicPr preferRelativeResize="0"/>
          <p:nvPr/>
        </p:nvPicPr>
        <p:blipFill rotWithShape="1">
          <a:blip r:embed="rId4">
            <a:alphaModFix/>
          </a:blip>
          <a:srcRect b="28918" l="34917" r="31817" t="30277"/>
          <a:stretch/>
        </p:blipFill>
        <p:spPr>
          <a:xfrm>
            <a:off x="6557346" y="839075"/>
            <a:ext cx="2566499" cy="23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gf30a8d5ecf_1_4"/>
          <p:cNvSpPr/>
          <p:nvPr/>
        </p:nvSpPr>
        <p:spPr>
          <a:xfrm>
            <a:off x="7007800" y="1186863"/>
            <a:ext cx="1665600" cy="1665600"/>
          </a:xfrm>
          <a:prstGeom prst="arc">
            <a:avLst>
              <a:gd fmla="val 16200000" name="adj1"/>
              <a:gd fmla="val 19283520" name="adj2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8" name="Google Shape;448;gf30a8d5ecf_1_4"/>
          <p:cNvCxnSpPr>
            <a:stCxn id="447" idx="0"/>
          </p:cNvCxnSpPr>
          <p:nvPr/>
        </p:nvCxnSpPr>
        <p:spPr>
          <a:xfrm rot="10800000">
            <a:off x="7716400" y="1186863"/>
            <a:ext cx="124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9" name="Google Shape;449;gf30a8d5ecf_1_4"/>
          <p:cNvCxnSpPr/>
          <p:nvPr/>
        </p:nvCxnSpPr>
        <p:spPr>
          <a:xfrm flipH="1" rot="10800000">
            <a:off x="7889600" y="1494725"/>
            <a:ext cx="587700" cy="4671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0" name="Google Shape;450;gf30a8d5ecf_1_4"/>
          <p:cNvSpPr txBox="1"/>
          <p:nvPr/>
        </p:nvSpPr>
        <p:spPr>
          <a:xfrm>
            <a:off x="5990550" y="762875"/>
            <a:ext cx="18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average over </a:t>
            </a:r>
            <a:r>
              <a:rPr i="1"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θ</a:t>
            </a:r>
            <a:endParaRPr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51" name="Google Shape;451;gf30a8d5ecf_1_4"/>
          <p:cNvCxnSpPr/>
          <p:nvPr/>
        </p:nvCxnSpPr>
        <p:spPr>
          <a:xfrm rot="10800000">
            <a:off x="7907800" y="1198925"/>
            <a:ext cx="0" cy="753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52" name="Google Shape;452;gf30a8d5ecf_1_4"/>
          <p:cNvSpPr txBox="1"/>
          <p:nvPr/>
        </p:nvSpPr>
        <p:spPr>
          <a:xfrm>
            <a:off x="7862550" y="1451975"/>
            <a:ext cx="30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θ</a:t>
            </a:r>
            <a:endParaRPr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3" name="Google Shape;453;gf30a8d5ecf_1_4"/>
          <p:cNvSpPr txBox="1"/>
          <p:nvPr/>
        </p:nvSpPr>
        <p:spPr>
          <a:xfrm rot="-2324141">
            <a:off x="7800772" y="1528211"/>
            <a:ext cx="1238397" cy="4001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momentum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gf4bd7ff1e7_0_86"/>
          <p:cNvPicPr preferRelativeResize="0"/>
          <p:nvPr/>
        </p:nvPicPr>
        <p:blipFill rotWithShape="1">
          <a:blip r:embed="rId3">
            <a:alphaModFix/>
          </a:blip>
          <a:srcRect b="0" l="49392" r="0" t="0"/>
          <a:stretch/>
        </p:blipFill>
        <p:spPr>
          <a:xfrm>
            <a:off x="3143350" y="884175"/>
            <a:ext cx="5368799" cy="383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f4bd7ff1e7_0_86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Since April...</a:t>
            </a:r>
            <a:endParaRPr/>
          </a:p>
        </p:txBody>
      </p:sp>
      <p:sp>
        <p:nvSpPr>
          <p:cNvPr id="111" name="Google Shape;111;gf4bd7ff1e7_0_86"/>
          <p:cNvSpPr txBox="1"/>
          <p:nvPr/>
        </p:nvSpPr>
        <p:spPr>
          <a:xfrm>
            <a:off x="734050" y="1205650"/>
            <a:ext cx="29427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Helvetica Neue"/>
                <a:ea typeface="Helvetica Neue"/>
                <a:cs typeface="Helvetica Neue"/>
                <a:sym typeface="Helvetica Neue"/>
              </a:rPr>
              <a:t>April UED data: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Pump position instability led us to increase pump energy beyond sample damage threshold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gf4bd7ff1e7_0_86"/>
          <p:cNvSpPr txBox="1"/>
          <p:nvPr/>
        </p:nvSpPr>
        <p:spPr>
          <a:xfrm>
            <a:off x="1511000" y="4455050"/>
            <a:ext cx="34332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>
                <a:latin typeface="Helvetica Neue"/>
                <a:ea typeface="Helvetica Neue"/>
                <a:cs typeface="Helvetica Neue"/>
                <a:sym typeface="Helvetica Neue"/>
              </a:rPr>
              <a:t>July</a:t>
            </a:r>
            <a:r>
              <a:rPr b="1" lang="en-US" sz="2400">
                <a:latin typeface="Helvetica Neue"/>
                <a:ea typeface="Helvetica Neue"/>
                <a:cs typeface="Helvetica Neue"/>
                <a:sym typeface="Helvetica Neue"/>
              </a:rPr>
              <a:t> UED data</a:t>
            </a:r>
            <a:endParaRPr b="1" sz="24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Improved position feedback makes us sensitive to pump energies below damage threshold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" name="Google Shape;113;gf4bd7ff1e7_0_86"/>
          <p:cNvSpPr/>
          <p:nvPr/>
        </p:nvSpPr>
        <p:spPr>
          <a:xfrm>
            <a:off x="4950125" y="3606850"/>
            <a:ext cx="3858000" cy="3033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4" name="Google Shape;114;gf4bd7ff1e7_0_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2551" y="3703376"/>
            <a:ext cx="4285053" cy="315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gf507012ce0_1_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42438"/>
            <a:ext cx="7173625" cy="3586813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gf507012ce0_1_28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Gold UED</a:t>
            </a:r>
            <a:endParaRPr/>
          </a:p>
        </p:txBody>
      </p:sp>
      <p:pic>
        <p:nvPicPr>
          <p:cNvPr id="461" name="Google Shape;461;gf507012ce0_1_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250" y="698675"/>
            <a:ext cx="6349250" cy="31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f507012ce0_1_28"/>
          <p:cNvPicPr preferRelativeResize="0"/>
          <p:nvPr/>
        </p:nvPicPr>
        <p:blipFill rotWithShape="1">
          <a:blip r:embed="rId5">
            <a:alphaModFix/>
          </a:blip>
          <a:srcRect b="28918" l="34917" r="31817" t="30277"/>
          <a:stretch/>
        </p:blipFill>
        <p:spPr>
          <a:xfrm>
            <a:off x="6557346" y="839075"/>
            <a:ext cx="2566499" cy="23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gf507012ce0_1_28"/>
          <p:cNvSpPr/>
          <p:nvPr/>
        </p:nvSpPr>
        <p:spPr>
          <a:xfrm>
            <a:off x="7007800" y="1186863"/>
            <a:ext cx="1665600" cy="1665600"/>
          </a:xfrm>
          <a:prstGeom prst="arc">
            <a:avLst>
              <a:gd fmla="val 16200000" name="adj1"/>
              <a:gd fmla="val 19283520" name="adj2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64" name="Google Shape;464;gf507012ce0_1_28"/>
          <p:cNvCxnSpPr>
            <a:stCxn id="463" idx="0"/>
          </p:cNvCxnSpPr>
          <p:nvPr/>
        </p:nvCxnSpPr>
        <p:spPr>
          <a:xfrm rot="10800000">
            <a:off x="7716400" y="1186863"/>
            <a:ext cx="124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5" name="Google Shape;465;gf507012ce0_1_28"/>
          <p:cNvCxnSpPr/>
          <p:nvPr/>
        </p:nvCxnSpPr>
        <p:spPr>
          <a:xfrm flipH="1" rot="10800000">
            <a:off x="7889600" y="1494725"/>
            <a:ext cx="587700" cy="4671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66" name="Google Shape;466;gf507012ce0_1_28"/>
          <p:cNvSpPr txBox="1"/>
          <p:nvPr/>
        </p:nvSpPr>
        <p:spPr>
          <a:xfrm>
            <a:off x="5990550" y="762875"/>
            <a:ext cx="18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average over </a:t>
            </a:r>
            <a:r>
              <a:rPr i="1"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θ</a:t>
            </a:r>
            <a:endParaRPr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67" name="Google Shape;467;gf507012ce0_1_28"/>
          <p:cNvCxnSpPr/>
          <p:nvPr/>
        </p:nvCxnSpPr>
        <p:spPr>
          <a:xfrm rot="10800000">
            <a:off x="7907800" y="1198925"/>
            <a:ext cx="0" cy="753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68" name="Google Shape;468;gf507012ce0_1_28"/>
          <p:cNvSpPr txBox="1"/>
          <p:nvPr/>
        </p:nvSpPr>
        <p:spPr>
          <a:xfrm>
            <a:off x="7862550" y="1451975"/>
            <a:ext cx="30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θ</a:t>
            </a:r>
            <a:endParaRPr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9" name="Google Shape;469;gf507012ce0_1_28"/>
          <p:cNvSpPr txBox="1"/>
          <p:nvPr/>
        </p:nvSpPr>
        <p:spPr>
          <a:xfrm rot="-2324141">
            <a:off x="7800772" y="1528211"/>
            <a:ext cx="1238397" cy="4001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momentum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gf507012ce0_1_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542438"/>
            <a:ext cx="7173625" cy="358681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f507012ce0_1_77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Gold UED</a:t>
            </a:r>
            <a:endParaRPr/>
          </a:p>
        </p:txBody>
      </p:sp>
      <p:pic>
        <p:nvPicPr>
          <p:cNvPr id="477" name="Google Shape;477;gf507012ce0_1_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250" y="698675"/>
            <a:ext cx="6349250" cy="3174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f507012ce0_1_77"/>
          <p:cNvPicPr preferRelativeResize="0"/>
          <p:nvPr/>
        </p:nvPicPr>
        <p:blipFill rotWithShape="1">
          <a:blip r:embed="rId5">
            <a:alphaModFix/>
          </a:blip>
          <a:srcRect b="28918" l="34917" r="31817" t="30277"/>
          <a:stretch/>
        </p:blipFill>
        <p:spPr>
          <a:xfrm>
            <a:off x="6557346" y="839075"/>
            <a:ext cx="2566499" cy="236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f507012ce0_1_77"/>
          <p:cNvSpPr/>
          <p:nvPr/>
        </p:nvSpPr>
        <p:spPr>
          <a:xfrm>
            <a:off x="7007800" y="1186863"/>
            <a:ext cx="1665600" cy="1665600"/>
          </a:xfrm>
          <a:prstGeom prst="arc">
            <a:avLst>
              <a:gd fmla="val 16200000" name="adj1"/>
              <a:gd fmla="val 19283520" name="adj2"/>
            </a:avLst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0" name="Google Shape;480;gf507012ce0_1_77"/>
          <p:cNvCxnSpPr>
            <a:stCxn id="479" idx="0"/>
          </p:cNvCxnSpPr>
          <p:nvPr/>
        </p:nvCxnSpPr>
        <p:spPr>
          <a:xfrm rot="10800000">
            <a:off x="7716400" y="1186863"/>
            <a:ext cx="124200" cy="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81" name="Google Shape;481;gf507012ce0_1_77"/>
          <p:cNvCxnSpPr/>
          <p:nvPr/>
        </p:nvCxnSpPr>
        <p:spPr>
          <a:xfrm flipH="1" rot="10800000">
            <a:off x="7889600" y="1494725"/>
            <a:ext cx="587700" cy="4671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2" name="Google Shape;482;gf507012ce0_1_77"/>
          <p:cNvSpPr txBox="1"/>
          <p:nvPr/>
        </p:nvSpPr>
        <p:spPr>
          <a:xfrm>
            <a:off x="5990550" y="762875"/>
            <a:ext cx="18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average over </a:t>
            </a:r>
            <a:r>
              <a:rPr i="1"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θ</a:t>
            </a:r>
            <a:endParaRPr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483" name="Google Shape;483;gf507012ce0_1_77"/>
          <p:cNvCxnSpPr/>
          <p:nvPr/>
        </p:nvCxnSpPr>
        <p:spPr>
          <a:xfrm rot="10800000">
            <a:off x="7907800" y="1198925"/>
            <a:ext cx="0" cy="753600"/>
          </a:xfrm>
          <a:prstGeom prst="straightConnector1">
            <a:avLst/>
          </a:prstGeom>
          <a:noFill/>
          <a:ln cap="flat" cmpd="sng" w="9525">
            <a:solidFill>
              <a:srgbClr val="FFFFFF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484" name="Google Shape;484;gf507012ce0_1_77"/>
          <p:cNvSpPr txBox="1"/>
          <p:nvPr/>
        </p:nvSpPr>
        <p:spPr>
          <a:xfrm>
            <a:off x="7862550" y="1451975"/>
            <a:ext cx="30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θ</a:t>
            </a:r>
            <a:endParaRPr i="1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5" name="Google Shape;485;gf507012ce0_1_77"/>
          <p:cNvSpPr txBox="1"/>
          <p:nvPr/>
        </p:nvSpPr>
        <p:spPr>
          <a:xfrm rot="-2324141">
            <a:off x="7800772" y="1528211"/>
            <a:ext cx="1238397" cy="40011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momentum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86" name="Google Shape;486;gf507012ce0_1_77"/>
          <p:cNvSpPr txBox="1"/>
          <p:nvPr/>
        </p:nvSpPr>
        <p:spPr>
          <a:xfrm>
            <a:off x="1800700" y="5546075"/>
            <a:ext cx="8616900" cy="133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Helvetica Neue"/>
                <a:ea typeface="Helvetica Neue"/>
                <a:cs typeface="Helvetica Neue"/>
                <a:sym typeface="Helvetica Neue"/>
              </a:rPr>
              <a:t>Data taken at: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latin typeface="Helvetica Neue"/>
                <a:ea typeface="Helvetica Neue"/>
                <a:cs typeface="Helvetica Neue"/>
                <a:sym typeface="Helvetica Neue"/>
              </a:rPr>
              <a:t>◦ 5 kHz repetition rate	</a:t>
            </a:r>
            <a:r>
              <a:rPr lang="en-US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◦</a:t>
            </a:r>
            <a:r>
              <a:rPr lang="en-US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100 exposures per delay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◦</a:t>
            </a:r>
            <a:r>
              <a:rPr lang="en-US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5 s exposures</a:t>
            </a:r>
            <a:r>
              <a:rPr lang="en-US" sz="2500">
                <a:latin typeface="Helvetica Neue"/>
                <a:ea typeface="Helvetica Neue"/>
                <a:cs typeface="Helvetica Neue"/>
                <a:sym typeface="Helvetica Neue"/>
              </a:rPr>
              <a:t>			</a:t>
            </a:r>
            <a:r>
              <a:rPr lang="en-US" sz="25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◦</a:t>
            </a:r>
            <a:r>
              <a:rPr lang="en-US" sz="2500">
                <a:latin typeface="Helvetica Neue"/>
                <a:ea typeface="Helvetica Neue"/>
                <a:cs typeface="Helvetica Neue"/>
                <a:sym typeface="Helvetica Neue"/>
              </a:rPr>
              <a:t> 100 &lt; e</a:t>
            </a:r>
            <a:r>
              <a:rPr baseline="30000" lang="en-US" sz="2500"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en-US" sz="2500">
                <a:latin typeface="Helvetica Neue"/>
                <a:ea typeface="Helvetica Neue"/>
                <a:cs typeface="Helvetica Neue"/>
                <a:sym typeface="Helvetica Neue"/>
              </a:rPr>
              <a:t> per shot &lt; 1000</a:t>
            </a:r>
            <a:endParaRPr sz="25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f30a8d5ecf_1_13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Gold UED</a:t>
            </a:r>
            <a:endParaRPr/>
          </a:p>
        </p:txBody>
      </p:sp>
      <p:pic>
        <p:nvPicPr>
          <p:cNvPr id="493" name="Google Shape;493;gf30a8d5ecf_1_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00" y="2116750"/>
            <a:ext cx="6492150" cy="477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gf30a8d5ecf_1_13"/>
          <p:cNvPicPr preferRelativeResize="0"/>
          <p:nvPr/>
        </p:nvPicPr>
        <p:blipFill rotWithShape="1">
          <a:blip r:embed="rId4">
            <a:alphaModFix/>
          </a:blip>
          <a:srcRect b="24230" l="28764" r="20931" t="30276"/>
          <a:stretch/>
        </p:blipFill>
        <p:spPr>
          <a:xfrm>
            <a:off x="5206625" y="793525"/>
            <a:ext cx="3881226" cy="26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gf30a8d5ecf_1_13"/>
          <p:cNvSpPr txBox="1"/>
          <p:nvPr/>
        </p:nvSpPr>
        <p:spPr>
          <a:xfrm>
            <a:off x="6663705" y="1916784"/>
            <a:ext cx="67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(0,0,0)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6" name="Google Shape;496;gf30a8d5ecf_1_13"/>
          <p:cNvSpPr txBox="1"/>
          <p:nvPr/>
        </p:nvSpPr>
        <p:spPr>
          <a:xfrm>
            <a:off x="7253191" y="1394279"/>
            <a:ext cx="67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(2,0,0)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7" name="Google Shape;497;gf30a8d5ecf_1_13"/>
          <p:cNvSpPr txBox="1"/>
          <p:nvPr/>
        </p:nvSpPr>
        <p:spPr>
          <a:xfrm>
            <a:off x="7768120" y="1936036"/>
            <a:ext cx="67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(2,2,0)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8" name="Google Shape;498;gf30a8d5ecf_1_13"/>
          <p:cNvSpPr txBox="1"/>
          <p:nvPr/>
        </p:nvSpPr>
        <p:spPr>
          <a:xfrm>
            <a:off x="8341721" y="1479688"/>
            <a:ext cx="67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(2,4,0)</a:t>
            </a:r>
            <a:endParaRPr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9" name="Google Shape;499;gf30a8d5ecf_1_13"/>
          <p:cNvSpPr txBox="1"/>
          <p:nvPr/>
        </p:nvSpPr>
        <p:spPr>
          <a:xfrm>
            <a:off x="273675" y="855625"/>
            <a:ext cx="446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00" name="Google Shape;500;gf30a8d5ecf_1_13"/>
          <p:cNvCxnSpPr/>
          <p:nvPr/>
        </p:nvCxnSpPr>
        <p:spPr>
          <a:xfrm>
            <a:off x="7463320" y="1945086"/>
            <a:ext cx="3486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1" name="Google Shape;501;gf30a8d5ecf_1_13"/>
          <p:cNvSpPr txBox="1"/>
          <p:nvPr/>
        </p:nvSpPr>
        <p:spPr>
          <a:xfrm>
            <a:off x="7357575" y="1839950"/>
            <a:ext cx="560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02" name="Google Shape;502;gf30a8d5ecf_1_13"/>
          <p:cNvSpPr txBox="1"/>
          <p:nvPr/>
        </p:nvSpPr>
        <p:spPr>
          <a:xfrm>
            <a:off x="6455250" y="3432063"/>
            <a:ext cx="2680200" cy="314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We don’t see this q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uadratic dependence on </a:t>
            </a:r>
            <a:r>
              <a:rPr i="1" lang="en-US" sz="2400">
                <a:latin typeface="Helvetica Neue"/>
                <a:ea typeface="Helvetica Neue"/>
                <a:cs typeface="Helvetica Neue"/>
                <a:sym typeface="Helvetica Neue"/>
              </a:rPr>
              <a:t>k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and our decay time fit i</a:t>
            </a: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mplies too low a </a:t>
            </a: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∆</a:t>
            </a:r>
            <a:r>
              <a:rPr i="1"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T.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Sample doesn’t reach equilibrium.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3" name="Google Shape;503;gf30a8d5ecf_1_13"/>
          <p:cNvSpPr txBox="1"/>
          <p:nvPr/>
        </p:nvSpPr>
        <p:spPr>
          <a:xfrm>
            <a:off x="76175" y="795475"/>
            <a:ext cx="541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In thermal equilibrium,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4" name="Google Shape;504;gf30a8d5ecf_1_13"/>
          <p:cNvSpPr txBox="1"/>
          <p:nvPr/>
        </p:nvSpPr>
        <p:spPr>
          <a:xfrm>
            <a:off x="1857150" y="1319263"/>
            <a:ext cx="45981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3400">
                <a:latin typeface="Helvetica Neue"/>
                <a:ea typeface="Helvetica Neue"/>
                <a:cs typeface="Helvetica Neue"/>
                <a:sym typeface="Helvetica Neue"/>
              </a:rPr>
              <a:t>S </a:t>
            </a:r>
            <a:r>
              <a:rPr lang="en-US" sz="3400">
                <a:latin typeface="Helvetica Neue"/>
                <a:ea typeface="Helvetica Neue"/>
                <a:cs typeface="Helvetica Neue"/>
                <a:sym typeface="Helvetica Neue"/>
              </a:rPr>
              <a:t>∝ -</a:t>
            </a:r>
            <a:r>
              <a:rPr i="1" lang="en-US" sz="3400">
                <a:latin typeface="Helvetica Neue"/>
                <a:ea typeface="Helvetica Neue"/>
                <a:cs typeface="Helvetica Neue"/>
                <a:sym typeface="Helvetica Neue"/>
              </a:rPr>
              <a:t>k  </a:t>
            </a:r>
            <a:r>
              <a:rPr lang="en-US" sz="3400">
                <a:latin typeface="Helvetica Neue"/>
                <a:ea typeface="Helvetica Neue"/>
                <a:cs typeface="Helvetica Neue"/>
                <a:sym typeface="Helvetica Neue"/>
              </a:rPr>
              <a:t>∆</a:t>
            </a:r>
            <a:r>
              <a:rPr i="1" lang="en-US" sz="3400"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endParaRPr i="1" sz="3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5" name="Google Shape;505;gf30a8d5ecf_1_13"/>
          <p:cNvSpPr txBox="1"/>
          <p:nvPr/>
        </p:nvSpPr>
        <p:spPr>
          <a:xfrm>
            <a:off x="3103775" y="1224525"/>
            <a:ext cx="121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endParaRPr sz="24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f507012ce0_0_0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Acknowledgements</a:t>
            </a:r>
            <a:endParaRPr/>
          </a:p>
        </p:txBody>
      </p:sp>
      <p:sp>
        <p:nvSpPr>
          <p:cNvPr id="512" name="Google Shape;512;gf507012ce0_0_0"/>
          <p:cNvSpPr txBox="1"/>
          <p:nvPr/>
        </p:nvSpPr>
        <p:spPr>
          <a:xfrm>
            <a:off x="8402425" y="58390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>
                <a:solidFill>
                  <a:srgbClr val="CACACA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  <a:endParaRPr sz="1000">
              <a:solidFill>
                <a:srgbClr val="CACACA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513" name="Google Shape;513;gf507012ce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3430" y="4757800"/>
            <a:ext cx="999775" cy="98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f507012ce0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6850" y="2075525"/>
            <a:ext cx="999775" cy="10058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f507012ce0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7525" y="2082625"/>
            <a:ext cx="999775" cy="100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f507012ce0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38075" y="3120250"/>
            <a:ext cx="999775" cy="9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f507012ce0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32388" y="3057500"/>
            <a:ext cx="999774" cy="1010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gf507012ce0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02650" y="4749838"/>
            <a:ext cx="999775" cy="100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gf507012ce0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60988" y="4754875"/>
            <a:ext cx="999775" cy="9937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gf507012ce0_0_0"/>
          <p:cNvGrpSpPr/>
          <p:nvPr/>
        </p:nvGrpSpPr>
        <p:grpSpPr>
          <a:xfrm>
            <a:off x="6465000" y="3031295"/>
            <a:ext cx="1516325" cy="1058505"/>
            <a:chOff x="1444700" y="1933745"/>
            <a:chExt cx="1516325" cy="1058505"/>
          </a:xfrm>
        </p:grpSpPr>
        <p:pic>
          <p:nvPicPr>
            <p:cNvPr id="521" name="Google Shape;521;gf507012ce0_0_0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444700" y="1933745"/>
              <a:ext cx="999775" cy="999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gf507012ce0_0_0"/>
            <p:cNvSpPr txBox="1"/>
            <p:nvPr/>
          </p:nvSpPr>
          <p:spPr>
            <a:xfrm>
              <a:off x="1608625" y="2684450"/>
              <a:ext cx="1352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u="sng">
                  <a:latin typeface="Average"/>
                  <a:ea typeface="Average"/>
                  <a:cs typeface="Average"/>
                  <a:sym typeface="Average"/>
                </a:rPr>
                <a:t>Jai Kwan Bae</a:t>
              </a:r>
              <a:endParaRPr sz="800" u="sng"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grpSp>
        <p:nvGrpSpPr>
          <p:cNvPr id="523" name="Google Shape;523;gf507012ce0_0_0"/>
          <p:cNvGrpSpPr/>
          <p:nvPr/>
        </p:nvGrpSpPr>
        <p:grpSpPr>
          <a:xfrm>
            <a:off x="6097300" y="2049213"/>
            <a:ext cx="1419650" cy="1068600"/>
            <a:chOff x="2444475" y="1923650"/>
            <a:chExt cx="1419650" cy="1068600"/>
          </a:xfrm>
        </p:grpSpPr>
        <p:pic>
          <p:nvPicPr>
            <p:cNvPr id="524" name="Google Shape;524;gf507012ce0_0_0"/>
            <p:cNvPicPr preferRelativeResize="0"/>
            <p:nvPr/>
          </p:nvPicPr>
          <p:blipFill rotWithShape="1">
            <a:blip r:embed="rId11">
              <a:alphaModFix/>
            </a:blip>
            <a:srcRect b="0" l="11710" r="16181" t="0"/>
            <a:stretch/>
          </p:blipFill>
          <p:spPr>
            <a:xfrm>
              <a:off x="2444475" y="1923650"/>
              <a:ext cx="999775" cy="1058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5" name="Google Shape;525;gf507012ce0_0_0"/>
            <p:cNvSpPr txBox="1"/>
            <p:nvPr/>
          </p:nvSpPr>
          <p:spPr>
            <a:xfrm>
              <a:off x="2511725" y="2684450"/>
              <a:ext cx="1352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u="sng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Matthew Andorf</a:t>
              </a:r>
              <a:endParaRPr sz="8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grpSp>
        <p:nvGrpSpPr>
          <p:cNvPr id="526" name="Google Shape;526;gf507012ce0_0_0"/>
          <p:cNvGrpSpPr/>
          <p:nvPr/>
        </p:nvGrpSpPr>
        <p:grpSpPr>
          <a:xfrm>
            <a:off x="1296088" y="1988407"/>
            <a:ext cx="1424100" cy="1058403"/>
            <a:chOff x="3444250" y="1933847"/>
            <a:chExt cx="1424100" cy="1058403"/>
          </a:xfrm>
        </p:grpSpPr>
        <p:pic>
          <p:nvPicPr>
            <p:cNvPr id="527" name="Google Shape;527;gf507012ce0_0_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3444250" y="1933847"/>
              <a:ext cx="999775" cy="99673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8" name="Google Shape;528;gf507012ce0_0_0"/>
            <p:cNvSpPr txBox="1"/>
            <p:nvPr/>
          </p:nvSpPr>
          <p:spPr>
            <a:xfrm>
              <a:off x="3515950" y="2684450"/>
              <a:ext cx="1352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u="sng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Adam Bartnik </a:t>
              </a:r>
              <a:endParaRPr sz="8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grpSp>
        <p:nvGrpSpPr>
          <p:cNvPr id="529" name="Google Shape;529;gf507012ce0_0_0"/>
          <p:cNvGrpSpPr/>
          <p:nvPr/>
        </p:nvGrpSpPr>
        <p:grpSpPr>
          <a:xfrm>
            <a:off x="2365796" y="1988400"/>
            <a:ext cx="1352400" cy="1037039"/>
            <a:chOff x="4432321" y="1956050"/>
            <a:chExt cx="1352400" cy="1037039"/>
          </a:xfrm>
        </p:grpSpPr>
        <p:pic>
          <p:nvPicPr>
            <p:cNvPr id="530" name="Google Shape;530;gf507012ce0_0_0"/>
            <p:cNvPicPr preferRelativeResize="0"/>
            <p:nvPr/>
          </p:nvPicPr>
          <p:blipFill rotWithShape="1">
            <a:blip r:embed="rId13">
              <a:alphaModFix/>
            </a:blip>
            <a:srcRect b="12249" l="0" r="0" t="0"/>
            <a:stretch/>
          </p:blipFill>
          <p:spPr>
            <a:xfrm>
              <a:off x="4444025" y="1956050"/>
              <a:ext cx="873848" cy="987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1" name="Google Shape;531;gf507012ce0_0_0"/>
            <p:cNvSpPr txBox="1"/>
            <p:nvPr/>
          </p:nvSpPr>
          <p:spPr>
            <a:xfrm>
              <a:off x="4432321" y="2685289"/>
              <a:ext cx="1352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u="sng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Chad Pennington</a:t>
              </a:r>
              <a:endParaRPr sz="8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grpSp>
        <p:nvGrpSpPr>
          <p:cNvPr id="532" name="Google Shape;532;gf507012ce0_0_0"/>
          <p:cNvGrpSpPr/>
          <p:nvPr/>
        </p:nvGrpSpPr>
        <p:grpSpPr>
          <a:xfrm>
            <a:off x="789050" y="3023950"/>
            <a:ext cx="1371371" cy="1119838"/>
            <a:chOff x="5328100" y="1923650"/>
            <a:chExt cx="1371371" cy="1119838"/>
          </a:xfrm>
        </p:grpSpPr>
        <p:pic>
          <p:nvPicPr>
            <p:cNvPr id="533" name="Google Shape;533;gf507012ce0_0_0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5328100" y="1923650"/>
              <a:ext cx="999775" cy="10479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4" name="Google Shape;534;gf507012ce0_0_0"/>
            <p:cNvSpPr txBox="1"/>
            <p:nvPr/>
          </p:nvSpPr>
          <p:spPr>
            <a:xfrm>
              <a:off x="5347071" y="2735688"/>
              <a:ext cx="13524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u="sng">
                  <a:solidFill>
                    <a:srgbClr val="FFFFFF"/>
                  </a:solidFill>
                  <a:latin typeface="Average"/>
                  <a:ea typeface="Average"/>
                  <a:cs typeface="Average"/>
                  <a:sym typeface="Average"/>
                </a:rPr>
                <a:t>Mike Kaemingk</a:t>
              </a:r>
              <a:endParaRPr sz="800" u="sng">
                <a:solidFill>
                  <a:srgbClr val="FFFFFF"/>
                </a:solidFill>
                <a:latin typeface="Average"/>
                <a:ea typeface="Average"/>
                <a:cs typeface="Average"/>
                <a:sym typeface="Average"/>
              </a:endParaRPr>
            </a:p>
          </p:txBody>
        </p:sp>
      </p:grpSp>
      <p:pic>
        <p:nvPicPr>
          <p:cNvPr id="535" name="Google Shape;535;gf507012ce0_0_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377823" y="4753847"/>
            <a:ext cx="999775" cy="995744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gf507012ce0_0_0"/>
          <p:cNvSpPr txBox="1"/>
          <p:nvPr/>
        </p:nvSpPr>
        <p:spPr>
          <a:xfrm>
            <a:off x="1074575" y="1692950"/>
            <a:ext cx="590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Maxson Group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7" name="Google Shape;537;gf507012ce0_0_0"/>
          <p:cNvSpPr txBox="1"/>
          <p:nvPr/>
        </p:nvSpPr>
        <p:spPr>
          <a:xfrm>
            <a:off x="1756204" y="3991350"/>
            <a:ext cx="1516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 at U. Salerno.</a:t>
            </a:r>
            <a:endParaRPr sz="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8" name="Google Shape;538;gf507012ce0_0_0"/>
          <p:cNvSpPr txBox="1"/>
          <p:nvPr/>
        </p:nvSpPr>
        <p:spPr>
          <a:xfrm>
            <a:off x="5828450" y="1682425"/>
            <a:ext cx="5901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Bazarov Group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9" name="Google Shape;539;gf507012ce0_0_0"/>
          <p:cNvSpPr txBox="1"/>
          <p:nvPr/>
        </p:nvSpPr>
        <p:spPr>
          <a:xfrm>
            <a:off x="3928925" y="4349650"/>
            <a:ext cx="244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Cornell Electron Microscopy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0" name="Google Shape;540;gf507012ce0_0_0"/>
          <p:cNvSpPr txBox="1"/>
          <p:nvPr/>
        </p:nvSpPr>
        <p:spPr>
          <a:xfrm>
            <a:off x="6377825" y="4349650"/>
            <a:ext cx="2448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U. Chicago Beam Dynamics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41" name="Google Shape;541;gf507012ce0_0_0"/>
          <p:cNvSpPr txBox="1"/>
          <p:nvPr/>
        </p:nvSpPr>
        <p:spPr>
          <a:xfrm>
            <a:off x="5561005" y="4016320"/>
            <a:ext cx="112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Now at BNL</a:t>
            </a:r>
            <a:endParaRPr sz="5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42" name="Google Shape;542;gf507012ce0_0_0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89249" y="4363500"/>
            <a:ext cx="999750" cy="99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gf507012ce0_0_0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75530" y="5439443"/>
            <a:ext cx="3274111" cy="65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gf507012ce0_0_0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689025" y="4350175"/>
            <a:ext cx="1086225" cy="1091902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gf507012ce0_0_0"/>
          <p:cNvSpPr/>
          <p:nvPr/>
        </p:nvSpPr>
        <p:spPr>
          <a:xfrm>
            <a:off x="90950" y="4271600"/>
            <a:ext cx="3628200" cy="1884900"/>
          </a:xfrm>
          <a:prstGeom prst="rect">
            <a:avLst/>
          </a:prstGeom>
          <a:noFill/>
          <a:ln cap="flat" cmpd="sng" w="952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46" name="Google Shape;546;gf507012ce0_0_0"/>
          <p:cNvPicPr preferRelativeResize="0"/>
          <p:nvPr/>
        </p:nvPicPr>
        <p:blipFill rotWithShape="1">
          <a:blip r:embed="rId19">
            <a:alphaModFix/>
          </a:blip>
          <a:srcRect b="37698" l="8030" r="18163" t="0"/>
          <a:stretch/>
        </p:blipFill>
        <p:spPr>
          <a:xfrm>
            <a:off x="177975" y="2009842"/>
            <a:ext cx="999775" cy="965858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gf507012ce0_0_0"/>
          <p:cNvSpPr txBox="1"/>
          <p:nvPr/>
        </p:nvSpPr>
        <p:spPr>
          <a:xfrm>
            <a:off x="341047" y="2748156"/>
            <a:ext cx="1352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u="sng">
                <a:solidFill>
                  <a:schemeClr val="dk1"/>
                </a:solidFill>
                <a:highlight>
                  <a:srgbClr val="E0E0E0"/>
                </a:highlight>
                <a:latin typeface="Average"/>
                <a:ea typeface="Average"/>
                <a:cs typeface="Average"/>
                <a:sym typeface="Average"/>
              </a:rPr>
              <a:t>Jared Maxson</a:t>
            </a:r>
            <a:endParaRPr sz="800" u="sng">
              <a:solidFill>
                <a:schemeClr val="dk1"/>
              </a:solidFill>
              <a:highlight>
                <a:srgbClr val="E0E0E0"/>
              </a:highlight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f4fb0b40ba_0_72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Conclusion</a:t>
            </a:r>
            <a:endParaRPr/>
          </a:p>
        </p:txBody>
      </p:sp>
      <p:sp>
        <p:nvSpPr>
          <p:cNvPr id="554" name="Google Shape;554;gf4fb0b40ba_0_72"/>
          <p:cNvSpPr txBox="1"/>
          <p:nvPr>
            <p:ph idx="1" type="body"/>
          </p:nvPr>
        </p:nvSpPr>
        <p:spPr>
          <a:xfrm>
            <a:off x="138650" y="1002925"/>
            <a:ext cx="8873700" cy="5748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The MEDUSA beamline has demonstrated the ability to measure UED signals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Major improvements since April have made UED signals much easier to see</a:t>
            </a:r>
            <a:endParaRPr sz="1800"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Performance specs below:</a:t>
            </a:r>
            <a:endParaRPr sz="18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  <p:graphicFrame>
        <p:nvGraphicFramePr>
          <p:cNvPr id="555" name="Google Shape;555;gf4fb0b40ba_0_72"/>
          <p:cNvGraphicFramePr/>
          <p:nvPr/>
        </p:nvGraphicFramePr>
        <p:xfrm>
          <a:off x="1880425" y="22023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{C77997AE-A47D-495A-BB76-3B3EDE024E2A}</a:tableStyleId>
              </a:tblPr>
              <a:tblGrid>
                <a:gridCol w="3730225"/>
                <a:gridCol w="2103425"/>
              </a:tblGrid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/>
                        <a:t>Beam energy</a:t>
                      </a:r>
                      <a:endParaRPr b="1"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140 keV</a:t>
                      </a:r>
                      <a:endParaRPr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0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/>
                        <a:t>Cathode spot size</a:t>
                      </a:r>
                      <a:endParaRPr b="1"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Down to 1</a:t>
                      </a:r>
                      <a:r>
                        <a:rPr lang="en-US" sz="1700"/>
                        <a:t>5 μm rms</a:t>
                      </a:r>
                      <a:endParaRPr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/>
                        <a:t>Charge on target</a:t>
                      </a:r>
                      <a:endParaRPr b="1"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0.16 fC</a:t>
                      </a:r>
                      <a:endParaRPr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/>
                        <a:t>Beam size on target</a:t>
                      </a:r>
                      <a:endParaRPr b="1"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&lt;5 </a:t>
                      </a:r>
                      <a:r>
                        <a:rPr lang="en-US" sz="1700">
                          <a:solidFill>
                            <a:schemeClr val="dk1"/>
                          </a:solidFill>
                        </a:rPr>
                        <a:t>μm rms</a:t>
                      </a:r>
                      <a:endParaRPr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/>
                        <a:t>Normalized emittance on target</a:t>
                      </a:r>
                      <a:endParaRPr b="1"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&lt;1 nm-rad</a:t>
                      </a:r>
                      <a:endParaRPr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/>
                        <a:t>Bunch length</a:t>
                      </a:r>
                      <a:endParaRPr b="1"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~100 fs rms</a:t>
                      </a:r>
                      <a:endParaRPr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/>
                        <a:t>Pump fluence</a:t>
                      </a:r>
                      <a:endParaRPr b="1"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Up to 1 J/cm</a:t>
                      </a:r>
                      <a:r>
                        <a:rPr baseline="30000" lang="en-US" sz="1700"/>
                        <a:t>2</a:t>
                      </a:r>
                      <a:endParaRPr baseline="30000"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419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1700"/>
                        <a:t>Pump size</a:t>
                      </a:r>
                      <a:endParaRPr b="1"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700"/>
                        <a:t>Down to 10 </a:t>
                      </a:r>
                      <a:r>
                        <a:rPr lang="en-US" sz="1700">
                          <a:solidFill>
                            <a:schemeClr val="dk1"/>
                          </a:solidFill>
                        </a:rPr>
                        <a:t>μm rms</a:t>
                      </a:r>
                      <a:endParaRPr sz="1700"/>
                    </a:p>
                  </a:txBody>
                  <a:tcPr marT="91425" marB="91425" marR="91425" marL="91425">
                    <a:lnL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f5070130af_0_34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Beamline overview</a:t>
            </a:r>
            <a:endParaRPr/>
          </a:p>
        </p:txBody>
      </p:sp>
      <p:sp>
        <p:nvSpPr>
          <p:cNvPr id="121" name="Google Shape;121;gf5070130af_0_3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f5070130af_0_34"/>
          <p:cNvSpPr txBox="1"/>
          <p:nvPr/>
        </p:nvSpPr>
        <p:spPr>
          <a:xfrm>
            <a:off x="3055875" y="1564300"/>
            <a:ext cx="879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3" name="Google Shape;123;gf5070130af_0_34"/>
          <p:cNvGrpSpPr/>
          <p:nvPr/>
        </p:nvGrpSpPr>
        <p:grpSpPr>
          <a:xfrm>
            <a:off x="0" y="964406"/>
            <a:ext cx="9144003" cy="4929189"/>
            <a:chOff x="0" y="964406"/>
            <a:chExt cx="9144003" cy="4929189"/>
          </a:xfrm>
        </p:grpSpPr>
        <p:pic>
          <p:nvPicPr>
            <p:cNvPr id="124" name="Google Shape;124;gf5070130af_0_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964406"/>
              <a:ext cx="9144003" cy="4929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gf5070130af_0_34"/>
            <p:cNvSpPr txBox="1"/>
            <p:nvPr/>
          </p:nvSpPr>
          <p:spPr>
            <a:xfrm>
              <a:off x="2976700" y="1738525"/>
              <a:ext cx="22650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Helvetica Neue"/>
                  <a:ea typeface="Helvetica Neue"/>
                  <a:cs typeface="Helvetica Neue"/>
                  <a:sym typeface="Helvetica Neue"/>
                </a:rPr>
                <a:t>Cathode transfer system</a:t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f5070130af_0_2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Beamline overview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f5070130af_0_2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3" name="Google Shape;133;gf5070130af_0_2"/>
          <p:cNvGrpSpPr/>
          <p:nvPr/>
        </p:nvGrpSpPr>
        <p:grpSpPr>
          <a:xfrm>
            <a:off x="0" y="964406"/>
            <a:ext cx="9144003" cy="4929189"/>
            <a:chOff x="0" y="964406"/>
            <a:chExt cx="9144003" cy="4929189"/>
          </a:xfrm>
        </p:grpSpPr>
        <p:pic>
          <p:nvPicPr>
            <p:cNvPr id="134" name="Google Shape;134;gf5070130af_0_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964406"/>
              <a:ext cx="9144003" cy="4929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gf5070130af_0_2"/>
            <p:cNvSpPr txBox="1"/>
            <p:nvPr/>
          </p:nvSpPr>
          <p:spPr>
            <a:xfrm>
              <a:off x="4449650" y="2166150"/>
              <a:ext cx="815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Helvetica Neue"/>
                  <a:ea typeface="Helvetica Neue"/>
                  <a:cs typeface="Helvetica Neue"/>
                  <a:sym typeface="Helvetica Neue"/>
                </a:rPr>
                <a:t>Gun</a:t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f5070130af_0_8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Beamline overview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f5070130af_0_8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3" name="Google Shape;143;gf5070130af_0_8"/>
          <p:cNvGrpSpPr/>
          <p:nvPr/>
        </p:nvGrpSpPr>
        <p:grpSpPr>
          <a:xfrm>
            <a:off x="0" y="964406"/>
            <a:ext cx="9144003" cy="4929189"/>
            <a:chOff x="0" y="964406"/>
            <a:chExt cx="9144003" cy="4929189"/>
          </a:xfrm>
        </p:grpSpPr>
        <p:pic>
          <p:nvPicPr>
            <p:cNvPr id="144" name="Google Shape;144;gf5070130af_0_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964406"/>
              <a:ext cx="9144003" cy="4929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" name="Google Shape;145;gf5070130af_0_8"/>
            <p:cNvSpPr txBox="1"/>
            <p:nvPr/>
          </p:nvSpPr>
          <p:spPr>
            <a:xfrm>
              <a:off x="5130700" y="2633400"/>
              <a:ext cx="2011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Helvetica Neue"/>
                  <a:ea typeface="Helvetica Neue"/>
                  <a:cs typeface="Helvetica Neue"/>
                  <a:sym typeface="Helvetica Neue"/>
                </a:rPr>
                <a:t>Focusing solenoid</a:t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f5070130af_0_14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Beamline overview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f5070130af_0_14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gf5070130af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4406"/>
            <a:ext cx="9144003" cy="492918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f5070130af_0_14"/>
          <p:cNvSpPr txBox="1"/>
          <p:nvPr/>
        </p:nvSpPr>
        <p:spPr>
          <a:xfrm>
            <a:off x="4877275" y="3496575"/>
            <a:ext cx="124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Buncher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5" name="Google Shape;155;gf5070130af_0_14"/>
          <p:cNvSpPr txBox="1"/>
          <p:nvPr/>
        </p:nvSpPr>
        <p:spPr>
          <a:xfrm>
            <a:off x="4340700" y="2754150"/>
            <a:ext cx="124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Viewscreen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f5070130af_0_20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Beamline overview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gf5070130af_0_20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" name="Google Shape;163;gf5070130af_0_20"/>
          <p:cNvGrpSpPr/>
          <p:nvPr/>
        </p:nvGrpSpPr>
        <p:grpSpPr>
          <a:xfrm>
            <a:off x="0" y="964406"/>
            <a:ext cx="9144003" cy="4929189"/>
            <a:chOff x="0" y="964406"/>
            <a:chExt cx="9144003" cy="4929189"/>
          </a:xfrm>
        </p:grpSpPr>
        <p:pic>
          <p:nvPicPr>
            <p:cNvPr id="164" name="Google Shape;164;gf5070130af_0_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964406"/>
              <a:ext cx="9144003" cy="49291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5" name="Google Shape;165;gf5070130af_0_20"/>
            <p:cNvSpPr txBox="1"/>
            <p:nvPr/>
          </p:nvSpPr>
          <p:spPr>
            <a:xfrm>
              <a:off x="5328650" y="2981825"/>
              <a:ext cx="23283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>
                  <a:latin typeface="Helvetica Neue"/>
                  <a:ea typeface="Helvetica Neue"/>
                  <a:cs typeface="Helvetica Neue"/>
                  <a:sym typeface="Helvetica Neue"/>
                </a:rPr>
                <a:t>Second focusing solenoid</a:t>
              </a:r>
              <a:endParaRPr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f5070130af_0_26"/>
          <p:cNvSpPr txBox="1"/>
          <p:nvPr>
            <p:ph type="title"/>
          </p:nvPr>
        </p:nvSpPr>
        <p:spPr>
          <a:xfrm>
            <a:off x="2279437" y="-65627"/>
            <a:ext cx="6864600" cy="114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Beamline overview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f5070130af_0_26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3" name="Google Shape;173;gf5070130af_0_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64406"/>
            <a:ext cx="9144003" cy="492918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f5070130af_0_26"/>
          <p:cNvSpPr txBox="1"/>
          <p:nvPr/>
        </p:nvSpPr>
        <p:spPr>
          <a:xfrm>
            <a:off x="6096825" y="3306525"/>
            <a:ext cx="1647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Sample chamber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2018-04-17T03:59:45Z</dcterms:created>
  <dc:creator>William Li</dc:creator>
</cp:coreProperties>
</file>