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6" r:id="rId2"/>
    <p:sldId id="303" r:id="rId3"/>
    <p:sldId id="267" r:id="rId4"/>
    <p:sldId id="298" r:id="rId5"/>
    <p:sldId id="296" r:id="rId6"/>
    <p:sldId id="300" r:id="rId7"/>
    <p:sldId id="269" r:id="rId8"/>
    <p:sldId id="294" r:id="rId9"/>
    <p:sldId id="268" r:id="rId10"/>
    <p:sldId id="270" r:id="rId11"/>
    <p:sldId id="271" r:id="rId12"/>
    <p:sldId id="295" r:id="rId13"/>
    <p:sldId id="272" r:id="rId14"/>
    <p:sldId id="305" r:id="rId15"/>
    <p:sldId id="304" r:id="rId16"/>
    <p:sldId id="301" r:id="rId17"/>
    <p:sldId id="30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85" d="100"/>
          <a:sy n="85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8E04E-44D3-48A9-B695-07CB2EE4D66B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31CFA-537B-4B95-9967-B979F45E1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5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Introduce title and thank funding agencies (slide 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F6977-B276-6046-ACB3-19B80147D4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5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FBB3-58F1-6045-BB0F-487EFFEC87AE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0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8DF2-CA50-F84C-886E-FF508CDB7525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3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B04C-526C-D343-8C2D-AE4E4E7F8903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5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489C-B1F2-5C46-8909-CBFACAAA64E8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E8EE-6244-8948-B505-3303976DC352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3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0E1F-243E-E14C-8FAA-0943D54C294E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3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3207-232A-6146-BA83-96B156D4846D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0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2AD5-654F-144D-AAA1-CD096C805A81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8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6567-B3FB-7141-BE3D-FF752ED54943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5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383E-FE3E-A647-9E2D-58756BED5BE9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6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A7FB-90A7-8441-97B6-A59BECDDBDE2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1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tx2">
                <a:lumMod val="0"/>
                <a:lumOff val="100000"/>
              </a:schemeClr>
            </a:gs>
            <a:gs pos="2000">
              <a:schemeClr val="accent1">
                <a:tint val="23500"/>
                <a:satMod val="160000"/>
                <a:lumMod val="69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5614-D7CA-E949-B830-F72D25599381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B259D-BB92-4864-BB12-A73A398579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3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41126" y="1676401"/>
            <a:ext cx="8534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Markov Chain Monte Carlo Sampling for Solenoid Scan Analysis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95600" y="3177114"/>
            <a:ext cx="6400800" cy="2212848"/>
          </a:xfrm>
        </p:spPr>
        <p:txBody>
          <a:bodyPr>
            <a:normAutofit fontScale="85000" lnSpcReduction="20000"/>
          </a:bodyPr>
          <a:lstStyle/>
          <a:p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4000" b="1" dirty="0">
                <a:solidFill>
                  <a:srgbClr val="261E8E"/>
                </a:solidFill>
              </a:rPr>
              <a:t>Frederick “Eric” Cropp</a:t>
            </a:r>
          </a:p>
          <a:p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Collaboration With T. Sutter, Y. Park, A.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Ody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P. Denham, A.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Kogar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              D.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Filippetto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P.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Musumeci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en-US" sz="2000" b="1" dirty="0">
              <a:solidFill>
                <a:srgbClr val="261E8E"/>
              </a:solidFill>
            </a:endParaRPr>
          </a:p>
          <a:p>
            <a:endParaRPr lang="en-US" dirty="0"/>
          </a:p>
        </p:txBody>
      </p:sp>
      <p:pic>
        <p:nvPicPr>
          <p:cNvPr id="6" name="Picture 2" descr="http://brand.ucla.edu/wp-content/uploads/2013/08/ucla-logotype-main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" y="5943857"/>
            <a:ext cx="2053200" cy="978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48115"/>
            <a:ext cx="551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2F5491"/>
                </a:solidFill>
                <a:effectLst/>
                <a:uLnTx/>
                <a:uFillTx/>
                <a:latin typeface="Adobe Gothic Std B" pitchFamily="34" charset="-128"/>
                <a:ea typeface="Adobe Gothic Std B" pitchFamily="34" charset="-128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2F5491"/>
                </a:solidFill>
                <a:effectLst/>
                <a:uLnTx/>
                <a:uFillTx/>
                <a:latin typeface="Adobe Gothic Std B" pitchFamily="34" charset="-128"/>
                <a:ea typeface="Adobe Gothic Std B" pitchFamily="34" charset="-128"/>
                <a:cs typeface="+mn-cs"/>
              </a:rPr>
              <a:t>Particle Beam Physics Laboratory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2F5491"/>
              </a:solidFill>
              <a:effectLst/>
              <a:uLnTx/>
              <a:uFillTx/>
              <a:latin typeface="Adobe Gothic Std B" pitchFamily="34" charset="-128"/>
              <a:ea typeface="Adobe Gothic Std B" pitchFamily="34" charset="-128"/>
              <a:cs typeface="+mn-cs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0250426" y="84615"/>
            <a:ext cx="1814200" cy="868699"/>
            <a:chOff x="548640" y="3266237"/>
            <a:chExt cx="2245740" cy="1075334"/>
          </a:xfrm>
          <a:solidFill>
            <a:schemeClr val="bg1"/>
          </a:solidFill>
        </p:grpSpPr>
        <p:sp>
          <p:nvSpPr>
            <p:cNvPr id="9" name="Pentagon 8"/>
            <p:cNvSpPr/>
            <p:nvPr/>
          </p:nvSpPr>
          <p:spPr>
            <a:xfrm flipH="1">
              <a:off x="548640" y="3502152"/>
              <a:ext cx="1328928" cy="597220"/>
            </a:xfrm>
            <a:prstGeom prst="homePlat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" name="Picture 9" descr="http://pbpl.physics.ucla.edu/_resources/imgs/banner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" r="71067"/>
            <a:stretch/>
          </p:blipFill>
          <p:spPr bwMode="auto">
            <a:xfrm>
              <a:off x="858520" y="3543796"/>
              <a:ext cx="1066798" cy="523875"/>
            </a:xfrm>
            <a:prstGeom prst="rect">
              <a:avLst/>
            </a:prstGeom>
            <a:grpFill/>
          </p:spPr>
        </p:pic>
        <p:grpSp>
          <p:nvGrpSpPr>
            <p:cNvPr id="11" name="Group 10"/>
            <p:cNvGrpSpPr/>
            <p:nvPr/>
          </p:nvGrpSpPr>
          <p:grpSpPr>
            <a:xfrm>
              <a:off x="1719046" y="3266237"/>
              <a:ext cx="1075334" cy="1075334"/>
              <a:chOff x="3182112" y="3941064"/>
              <a:chExt cx="1075334" cy="1075334"/>
            </a:xfrm>
            <a:grpFill/>
          </p:grpSpPr>
          <p:pic>
            <p:nvPicPr>
              <p:cNvPr id="12" name="Picture 2" descr="C:\Users\scobywan\Dropbox\PBPL\Equipment Documentation\PegasusTe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197" t="11752" r="35179" b="48129"/>
              <a:stretch/>
            </p:blipFill>
            <p:spPr bwMode="auto">
              <a:xfrm>
                <a:off x="3337560" y="4096512"/>
                <a:ext cx="768096" cy="768096"/>
              </a:xfrm>
              <a:prstGeom prst="rect">
                <a:avLst/>
              </a:prstGeom>
              <a:grpFill/>
            </p:spPr>
          </p:pic>
          <p:sp>
            <p:nvSpPr>
              <p:cNvPr id="13" name="Donut 12"/>
              <p:cNvSpPr/>
              <p:nvPr/>
            </p:nvSpPr>
            <p:spPr>
              <a:xfrm>
                <a:off x="3182112" y="3941064"/>
                <a:ext cx="1075334" cy="1075334"/>
              </a:xfrm>
              <a:prstGeom prst="donut">
                <a:avLst>
                  <a:gd name="adj" fmla="val 13606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5879308"/>
            <a:ext cx="5562600" cy="1074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6664E0-3CCB-FF45-9972-0E32513038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4785" y="5943857"/>
            <a:ext cx="3114709" cy="94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65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EEF30-3019-4F7C-BEAE-2F3CEDA87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 and the Prescription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44C911-7362-40E2-A90F-E04234A85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74760"/>
            <a:ext cx="5157787" cy="823912"/>
          </a:xfrm>
        </p:spPr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853D4-5FA2-4A00-B7D9-ABBDB1212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98672"/>
            <a:ext cx="5157787" cy="368458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HiRES</a:t>
            </a:r>
            <a:r>
              <a:rPr lang="en-US" dirty="0"/>
              <a:t> (LBNL) gun: matching GPT simulation to real data</a:t>
            </a:r>
          </a:p>
          <a:p>
            <a:r>
              <a:rPr lang="en-US" dirty="0"/>
              <a:t>Find the following parameters based on beam second order moments in solenoid scan:</a:t>
            </a:r>
          </a:p>
          <a:p>
            <a:pPr lvl="1"/>
            <a:r>
              <a:rPr lang="en-US" dirty="0"/>
              <a:t>Cathode MTE</a:t>
            </a:r>
          </a:p>
          <a:p>
            <a:pPr lvl="1"/>
            <a:r>
              <a:rPr lang="en-US" dirty="0"/>
              <a:t>Beam energy</a:t>
            </a:r>
          </a:p>
          <a:p>
            <a:pPr lvl="1"/>
            <a:r>
              <a:rPr lang="en-US" dirty="0"/>
              <a:t>Solenoid quadrupole moment</a:t>
            </a:r>
          </a:p>
          <a:p>
            <a:pPr lvl="1"/>
            <a:r>
              <a:rPr lang="en-US" dirty="0"/>
              <a:t>Solenoid skew quadrupole moment</a:t>
            </a:r>
          </a:p>
          <a:p>
            <a:pPr lvl="1"/>
            <a:r>
              <a:rPr lang="en-US" dirty="0"/>
              <a:t>Cathode recession depth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DC2EEE-609D-43FA-824E-D314A25B0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4760"/>
            <a:ext cx="5183188" cy="823912"/>
          </a:xfrm>
        </p:spPr>
        <p:txBody>
          <a:bodyPr/>
          <a:lstStyle/>
          <a:p>
            <a:r>
              <a:rPr lang="en-US" dirty="0"/>
              <a:t>The prescription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9295D-DDFC-4CE9-9BEB-E6079ABA4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98672"/>
            <a:ext cx="5183188" cy="36845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Run GPT in parallel for rough parameter scan</a:t>
            </a:r>
          </a:p>
          <a:p>
            <a:r>
              <a:rPr lang="en-US" dirty="0"/>
              <a:t>Train NN surrogate model</a:t>
            </a:r>
          </a:p>
          <a:p>
            <a:r>
              <a:rPr lang="en-US" dirty="0"/>
              <a:t>MCMC sampling of surrogate model to match model to data</a:t>
            </a:r>
          </a:p>
          <a:p>
            <a:endParaRPr lang="en-US" dirty="0"/>
          </a:p>
        </p:txBody>
      </p:sp>
      <p:pic>
        <p:nvPicPr>
          <p:cNvPr id="7" name="Picture 6" descr="Figure2-eps-converted-to.pdf">
            <a:extLst>
              <a:ext uri="{FF2B5EF4-FFF2-40B4-BE49-F238E27FC236}">
                <a16:creationId xmlns:a16="http://schemas.microsoft.com/office/drawing/2014/main" id="{0D97C227-B374-4B00-A69D-84BA051498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29"/>
          <a:stretch/>
        </p:blipFill>
        <p:spPr>
          <a:xfrm>
            <a:off x="6194427" y="4150802"/>
            <a:ext cx="5644444" cy="23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52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565D2-BFB1-41E9-A35C-2F5579C7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Surrogate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FE0B3-5B01-440E-97F1-66E14301EC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~20k training data points (70%/20%/10% train/validation/test)</a:t>
            </a:r>
          </a:p>
          <a:p>
            <a:pPr lvl="1"/>
            <a:r>
              <a:rPr lang="en-US" dirty="0"/>
              <a:t>10 input parameters for each</a:t>
            </a:r>
          </a:p>
          <a:p>
            <a:pPr lvl="2"/>
            <a:r>
              <a:rPr lang="en-US" dirty="0"/>
              <a:t>Cathode MTE</a:t>
            </a:r>
          </a:p>
          <a:p>
            <a:pPr lvl="2"/>
            <a:r>
              <a:rPr lang="en-US" dirty="0"/>
              <a:t>Beam energy</a:t>
            </a:r>
          </a:p>
          <a:p>
            <a:pPr lvl="2"/>
            <a:r>
              <a:rPr lang="en-US" dirty="0"/>
              <a:t>Solenoid quadrupole moment x2</a:t>
            </a:r>
          </a:p>
          <a:p>
            <a:pPr lvl="2"/>
            <a:r>
              <a:rPr lang="en-US" dirty="0"/>
              <a:t>Solenoid skew quadrupole moment x2</a:t>
            </a:r>
          </a:p>
          <a:p>
            <a:pPr lvl="2"/>
            <a:r>
              <a:rPr lang="en-US" dirty="0"/>
              <a:t>Cathode recession depth </a:t>
            </a:r>
          </a:p>
          <a:p>
            <a:pPr lvl="2"/>
            <a:r>
              <a:rPr lang="en-US" dirty="0"/>
              <a:t>VCC </a:t>
            </a:r>
            <a:r>
              <a:rPr lang="en-US" dirty="0" err="1"/>
              <a:t>xrms</a:t>
            </a:r>
            <a:endParaRPr lang="en-US" dirty="0"/>
          </a:p>
          <a:p>
            <a:pPr lvl="2"/>
            <a:r>
              <a:rPr lang="en-US" dirty="0"/>
              <a:t>VCC </a:t>
            </a:r>
            <a:r>
              <a:rPr lang="en-US" dirty="0" err="1"/>
              <a:t>yrms</a:t>
            </a:r>
            <a:r>
              <a:rPr lang="en-US" dirty="0"/>
              <a:t>/</a:t>
            </a:r>
            <a:r>
              <a:rPr lang="en-US" dirty="0" err="1"/>
              <a:t>xrms</a:t>
            </a:r>
            <a:endParaRPr lang="en-US" dirty="0"/>
          </a:p>
          <a:p>
            <a:pPr lvl="1"/>
            <a:r>
              <a:rPr lang="en-US" dirty="0"/>
              <a:t>4 output parameters for each</a:t>
            </a:r>
          </a:p>
          <a:p>
            <a:pPr lvl="2"/>
            <a:r>
              <a:rPr lang="en-US" dirty="0"/>
              <a:t>x, y, u, v second moments (u, v in 45 degree rotated frame)</a:t>
            </a:r>
          </a:p>
          <a:p>
            <a:pPr lvl="1"/>
            <a:r>
              <a:rPr lang="en-US" dirty="0"/>
              <a:t>Feed forward, fully connected network</a:t>
            </a:r>
          </a:p>
          <a:p>
            <a:pPr lvl="2"/>
            <a:r>
              <a:rPr lang="en-US" dirty="0"/>
              <a:t>6 hidden layers</a:t>
            </a:r>
          </a:p>
          <a:p>
            <a:pPr lvl="2"/>
            <a:r>
              <a:rPr lang="en-US" dirty="0"/>
              <a:t>10 neurons each</a:t>
            </a:r>
          </a:p>
          <a:p>
            <a:pPr lvl="2"/>
            <a:r>
              <a:rPr lang="en-US" dirty="0"/>
              <a:t>Tanh activation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B73298-F004-4D5D-BFF0-EAF58FC34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90"/>
          <a:stretch/>
        </p:blipFill>
        <p:spPr>
          <a:xfrm>
            <a:off x="8886898" y="1309167"/>
            <a:ext cx="3399311" cy="24324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F9DCFB-3B7B-4F34-90EF-A8CD30737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696" y="3854841"/>
            <a:ext cx="2903060" cy="2983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4ECE2B-984E-4EE4-9037-40D8BF5A5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665" y="1253748"/>
            <a:ext cx="3244233" cy="2543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681BEE-3395-40F2-A926-5C8CE0A40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807" y="3989778"/>
            <a:ext cx="3250436" cy="253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18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DC6EF-EBA9-430F-8A0B-DC8FE185E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Rotated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06F53-4A47-4006-BC6D-EB81FCB498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CCW Rotation of Images; CW Rotation of Coordinates</a:t>
            </a:r>
          </a:p>
          <a:p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  <a:r>
              <a:rPr lang="en-US" dirty="0">
                <a:sym typeface="Wingdings" panose="05000000000000000000" pitchFamily="2" charset="2"/>
              </a:rPr>
              <a:t>(</a:t>
            </a:r>
            <a:r>
              <a:rPr lang="en-US" dirty="0" err="1">
                <a:sym typeface="Wingdings" panose="05000000000000000000" pitchFamily="2" charset="2"/>
              </a:rPr>
              <a:t>u,v</a:t>
            </a:r>
            <a:r>
              <a:rPr lang="en-US" dirty="0">
                <a:sym typeface="Wingdings" panose="05000000000000000000" pitchFamily="2" charset="2"/>
              </a:rPr>
              <a:t>) in rotated frame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</a:t>
            </a:r>
          </a:p>
          <a:p>
            <a:endParaRPr lang="en-US" dirty="0"/>
          </a:p>
          <a:p>
            <a:r>
              <a:rPr lang="en-US" dirty="0"/>
              <a:t>U-V uniquely determine </a:t>
            </a:r>
            <a:r>
              <a:rPr lang="en-US" dirty="0" err="1"/>
              <a:t>xy</a:t>
            </a:r>
            <a:r>
              <a:rPr lang="en-US" dirty="0"/>
              <a:t> (angle) term</a:t>
            </a:r>
          </a:p>
          <a:p>
            <a:r>
              <a:rPr lang="en-US" dirty="0"/>
              <a:t>Without need for 2-D fit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7AD27A4-C669-4CC3-84F3-6EA35F846BE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Rationale:</a:t>
                </a:r>
              </a:p>
              <a:p>
                <a:pPr lvl="1"/>
                <a:r>
                  <a:rPr lang="en-US" dirty="0"/>
                  <a:t>Propagation of Error</a:t>
                </a:r>
              </a:p>
              <a:p>
                <a:pPr lvl="2"/>
                <a:r>
                  <a:rPr lang="en-US" dirty="0"/>
                  <a:t>Assuming error in all dimensions are the same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When semi-major axes align with beam diagnostic axes</a:t>
                </a:r>
              </a:p>
              <a:p>
                <a:pPr lvl="2"/>
                <a:r>
                  <a:rPr lang="en-US" dirty="0"/>
                  <a:t>Relative error,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7AD27A4-C669-4CC3-84F3-6EA35F846B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9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E8060-0A01-4618-B93C-DE23F8F4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4701DA-9BDC-4418-A9C9-6F5F7A241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04" y="3474156"/>
            <a:ext cx="44291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5DEEA627-8F1F-4F19-986A-D7955FCB7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938" y="4379356"/>
            <a:ext cx="3819091" cy="2358532"/>
          </a:xfrm>
          <a:prstGeom prst="rect">
            <a:avLst/>
          </a:prstGeom>
        </p:spPr>
      </p:pic>
      <p:pic>
        <p:nvPicPr>
          <p:cNvPr id="32" name="Picture 31" descr="Shape, arrow&#10;&#10;Description automatically generated">
            <a:extLst>
              <a:ext uri="{FF2B5EF4-FFF2-40B4-BE49-F238E27FC236}">
                <a16:creationId xmlns:a16="http://schemas.microsoft.com/office/drawing/2014/main" id="{BF98BCCA-DC60-4B8D-957A-6D9D57D64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7343"/>
            <a:ext cx="3950713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42E56A-8D5B-4AC3-BADE-C0B2AF450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59" y="-1609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Proof of Principle: Simulated MCMC Sampling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AC4A11-460C-41D0-96ED-D7993E6248A8}"/>
              </a:ext>
            </a:extLst>
          </p:cNvPr>
          <p:cNvSpPr txBox="1"/>
          <p:nvPr/>
        </p:nvSpPr>
        <p:spPr>
          <a:xfrm>
            <a:off x="2465106" y="4983562"/>
            <a:ext cx="4312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Simulated in GPT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MTE=0.4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Calibri" panose="020F0502020204030204" pitchFamily="34" charset="0"/>
              </a:rPr>
              <a:t>gunFac</a:t>
            </a:r>
            <a:r>
              <a:rPr lang="en-US" sz="1800" dirty="0">
                <a:effectLst/>
                <a:latin typeface="Calibri" panose="020F0502020204030204" pitchFamily="34" charset="0"/>
              </a:rPr>
              <a:t>=0.98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Calibri" panose="020F0502020204030204" pitchFamily="34" charset="0"/>
              </a:rPr>
              <a:t>Qcurr</a:t>
            </a:r>
            <a:r>
              <a:rPr lang="en-US" sz="1800" dirty="0">
                <a:effectLst/>
                <a:latin typeface="Calibri" panose="020F0502020204030204" pitchFamily="34" charset="0"/>
              </a:rPr>
              <a:t>=-0.8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Calibri" panose="020F0502020204030204" pitchFamily="34" charset="0"/>
              </a:rPr>
              <a:t>SQCurr</a:t>
            </a:r>
            <a:r>
              <a:rPr lang="en-US" sz="1800" dirty="0">
                <a:effectLst/>
                <a:latin typeface="Calibri" panose="020F0502020204030204" pitchFamily="34" charset="0"/>
              </a:rPr>
              <a:t>=-0.1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Calibri" panose="020F0502020204030204" pitchFamily="34" charset="0"/>
              </a:rPr>
              <a:t>rDepth</a:t>
            </a:r>
            <a:r>
              <a:rPr lang="en-US" sz="1800" dirty="0">
                <a:effectLst/>
                <a:latin typeface="Calibri" panose="020F0502020204030204" pitchFamily="34" charset="0"/>
              </a:rPr>
              <a:t>=-850e-6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5CC30F-82E6-49A5-BD28-BFB6AA5828FE}"/>
              </a:ext>
            </a:extLst>
          </p:cNvPr>
          <p:cNvSpPr txBox="1"/>
          <p:nvPr/>
        </p:nvSpPr>
        <p:spPr>
          <a:xfrm>
            <a:off x="10371713" y="4366679"/>
            <a:ext cx="1614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0.40+/-0.02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D16012-2391-4491-898A-19FB0887934E}"/>
              </a:ext>
            </a:extLst>
          </p:cNvPr>
          <p:cNvSpPr txBox="1"/>
          <p:nvPr/>
        </p:nvSpPr>
        <p:spPr>
          <a:xfrm>
            <a:off x="10371713" y="4870911"/>
            <a:ext cx="1717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0.980+/-0.001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129DC9-09D6-49D2-A2CF-C3678F966618}"/>
              </a:ext>
            </a:extLst>
          </p:cNvPr>
          <p:cNvSpPr txBox="1"/>
          <p:nvPr/>
        </p:nvSpPr>
        <p:spPr>
          <a:xfrm>
            <a:off x="10319985" y="5297503"/>
            <a:ext cx="1717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-0.81+/-0.04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01B374-34AE-4CBC-9456-586E8981B9E8}"/>
              </a:ext>
            </a:extLst>
          </p:cNvPr>
          <p:cNvSpPr txBox="1"/>
          <p:nvPr/>
        </p:nvSpPr>
        <p:spPr>
          <a:xfrm>
            <a:off x="10319985" y="5788692"/>
            <a:ext cx="1717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-0.11+/-0.04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8A1704-3AA9-47E3-AB9C-7F6FA439C848}"/>
              </a:ext>
            </a:extLst>
          </p:cNvPr>
          <p:cNvSpPr txBox="1"/>
          <p:nvPr/>
        </p:nvSpPr>
        <p:spPr>
          <a:xfrm>
            <a:off x="10355006" y="6207028"/>
            <a:ext cx="1717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-870e-6+/-61e-6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192CE7-4E93-4869-81FE-11CA66B432A5}"/>
              </a:ext>
            </a:extLst>
          </p:cNvPr>
          <p:cNvSpPr txBox="1"/>
          <p:nvPr/>
        </p:nvSpPr>
        <p:spPr>
          <a:xfrm>
            <a:off x="5723469" y="4361724"/>
            <a:ext cx="10385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MTE (eV)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B59DC7-B180-4D76-98C0-A4CCB0596415}"/>
              </a:ext>
            </a:extLst>
          </p:cNvPr>
          <p:cNvSpPr txBox="1"/>
          <p:nvPr/>
        </p:nvSpPr>
        <p:spPr>
          <a:xfrm>
            <a:off x="5738887" y="4835720"/>
            <a:ext cx="10385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dirty="0" err="1"/>
              <a:t>gunFac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313622-8E30-49B4-ADF5-1A4F24042D04}"/>
              </a:ext>
            </a:extLst>
          </p:cNvPr>
          <p:cNvSpPr txBox="1"/>
          <p:nvPr/>
        </p:nvSpPr>
        <p:spPr>
          <a:xfrm>
            <a:off x="5779913" y="5297503"/>
            <a:ext cx="10385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dirty="0" err="1"/>
              <a:t>QCurr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D8D731-E8DA-4073-A1C6-3F4384C14185}"/>
              </a:ext>
            </a:extLst>
          </p:cNvPr>
          <p:cNvSpPr txBox="1"/>
          <p:nvPr/>
        </p:nvSpPr>
        <p:spPr>
          <a:xfrm>
            <a:off x="5810953" y="5737704"/>
            <a:ext cx="10385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SQCurr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0FADC1-0649-44AC-A2D8-EC5E51467D3B}"/>
              </a:ext>
            </a:extLst>
          </p:cNvPr>
          <p:cNvSpPr txBox="1"/>
          <p:nvPr/>
        </p:nvSpPr>
        <p:spPr>
          <a:xfrm>
            <a:off x="5542846" y="6190791"/>
            <a:ext cx="12233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rDepth</a:t>
            </a:r>
            <a:r>
              <a:rPr lang="en-US" dirty="0"/>
              <a:t> (m)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166EAA-070C-4D96-9776-608774FAFBC9}"/>
              </a:ext>
            </a:extLst>
          </p:cNvPr>
          <p:cNvSpPr txBox="1"/>
          <p:nvPr/>
        </p:nvSpPr>
        <p:spPr>
          <a:xfrm>
            <a:off x="533611" y="5681811"/>
            <a:ext cx="156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Simulated “error”: 10%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752B8E-9A62-4369-9600-4404D939AADE}"/>
              </a:ext>
            </a:extLst>
          </p:cNvPr>
          <p:cNvSpPr txBox="1"/>
          <p:nvPr/>
        </p:nvSpPr>
        <p:spPr>
          <a:xfrm>
            <a:off x="2274222" y="1333950"/>
            <a:ext cx="29299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Left: Plot of posterior distributions</a:t>
            </a:r>
          </a:p>
          <a:p>
            <a:r>
              <a:rPr lang="en-US" dirty="0"/>
              <a:t>Right: Plot of simulated solenoid scan using MCMC mean values (with simulated data for comparison)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D6CAF34-9A19-4712-93EA-446B8975C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068" y="997275"/>
            <a:ext cx="6265333" cy="30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98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9435E251-6BD5-4585-826E-777063327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232"/>
            <a:ext cx="5519174" cy="4790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E1E7DA-B7F2-4582-87E9-FA7881A9A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38" y="74882"/>
            <a:ext cx="1159472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Comparison with Interior Point Method (</a:t>
            </a:r>
            <a:r>
              <a:rPr lang="en-US" dirty="0" err="1"/>
              <a:t>Fmincon</a:t>
            </a:r>
            <a:r>
              <a:rPr lang="en-US" dirty="0"/>
              <a:t>)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3B64F79-D0DA-40EE-B8FD-DFBEEB9DA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307165"/>
              </p:ext>
            </p:extLst>
          </p:nvPr>
        </p:nvGraphicFramePr>
        <p:xfrm>
          <a:off x="5590124" y="4338203"/>
          <a:ext cx="6502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38251634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69952906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8193338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85168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Fmincon</a:t>
                      </a:r>
                      <a:r>
                        <a:rPr lang="en-US" dirty="0"/>
                        <a:t>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MCMC 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MCMC 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052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MTE (eV)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308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gunFac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0.9878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0.9878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77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QCurr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-0.784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-0.784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65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SQCurr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26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rDepth</a:t>
                      </a:r>
                      <a:r>
                        <a:rPr lang="en-US" dirty="0"/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-785e-6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-784e-6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4e-6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08998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F934BF9-9C2D-41D1-BF36-28A7953F2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426" y="1400445"/>
            <a:ext cx="5519174" cy="2719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EBE131-8FE8-42D3-8A9F-D19AAD32CA56}"/>
              </a:ext>
            </a:extLst>
          </p:cNvPr>
          <p:cNvSpPr txBox="1"/>
          <p:nvPr/>
        </p:nvSpPr>
        <p:spPr>
          <a:xfrm>
            <a:off x="2473331" y="1400445"/>
            <a:ext cx="32850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Below: Plot of posterior distributions</a:t>
            </a:r>
          </a:p>
          <a:p>
            <a:r>
              <a:rPr lang="en-US" dirty="0"/>
              <a:t>Right: Plot of simulated solenoid scan using MCMC mean values (with data for comparison)</a:t>
            </a:r>
          </a:p>
        </p:txBody>
      </p:sp>
    </p:spTree>
    <p:extLst>
      <p:ext uri="{BB962C8B-B14F-4D97-AF65-F5344CB8AC3E}">
        <p14:creationId xmlns:p14="http://schemas.microsoft.com/office/powerpoint/2010/main" val="2740984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BE459-68C2-4345-8F25-DF10DC89B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Parallel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2C657-1421-466D-842D-E62B24DAC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to other beamlines</a:t>
            </a:r>
          </a:p>
          <a:p>
            <a:pPr lvl="1"/>
            <a:r>
              <a:rPr lang="en-US" dirty="0"/>
              <a:t>Pegasus (UCLA)</a:t>
            </a:r>
          </a:p>
          <a:p>
            <a:pPr lvl="1"/>
            <a:r>
              <a:rPr lang="en-US" dirty="0" err="1"/>
              <a:t>HyRes</a:t>
            </a:r>
            <a:r>
              <a:rPr lang="en-US" dirty="0"/>
              <a:t> (UCLA)</a:t>
            </a:r>
          </a:p>
          <a:p>
            <a:r>
              <a:rPr lang="en-US" dirty="0"/>
              <a:t>Selection of better “knobs” to show correlations</a:t>
            </a:r>
          </a:p>
          <a:p>
            <a:r>
              <a:rPr lang="en-US" dirty="0"/>
              <a:t>Verification of error analysis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9A5CB-5331-4346-BA28-14FAD4D63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1C0EAC-4781-4AD6-99E1-C455A6B29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 t="30439" r="5317" b="43800"/>
          <a:stretch/>
        </p:blipFill>
        <p:spPr>
          <a:xfrm>
            <a:off x="0" y="4276878"/>
            <a:ext cx="12587642" cy="17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76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0442-5F61-4460-8A11-03C1A66A2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2A183B-FCAB-4672-B359-333269D09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MCMC is a well-established algorithm, often used for to solve the inverse problem</a:t>
            </a:r>
          </a:p>
          <a:p>
            <a:r>
              <a:rPr lang="en-US" dirty="0"/>
              <a:t>Fundamentally different than optimization; several advantages</a:t>
            </a:r>
          </a:p>
          <a:p>
            <a:pPr lvl="1"/>
            <a:r>
              <a:rPr lang="en-US" dirty="0"/>
              <a:t>Covariance and correlations</a:t>
            </a:r>
          </a:p>
          <a:p>
            <a:pPr lvl="1"/>
            <a:r>
              <a:rPr lang="en-US" dirty="0"/>
              <a:t>Error analysis</a:t>
            </a:r>
          </a:p>
          <a:p>
            <a:r>
              <a:rPr lang="en-US" dirty="0"/>
              <a:t>Showed its viability in simulation</a:t>
            </a:r>
          </a:p>
          <a:p>
            <a:r>
              <a:rPr lang="en-US" dirty="0"/>
              <a:t>Showed work in progress on </a:t>
            </a:r>
            <a:r>
              <a:rPr lang="en-US" dirty="0" err="1"/>
              <a:t>HiRES</a:t>
            </a:r>
            <a:r>
              <a:rPr lang="en-US" dirty="0"/>
              <a:t> data analysis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7C939-1683-4B87-A310-9CF79AE0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7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01E2D-37D7-452B-B39A-77317BE6E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AD6E3-2A05-4CF5-A53F-2B71C287B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B0DEA-803F-465E-B58E-7B0B6714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722D5-7EBF-409D-A82F-B4CDD96F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CF8B-1B7B-429B-8D01-24E530011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Introduction to Markov Chain Monte Carlo (MCMC)</a:t>
            </a:r>
          </a:p>
          <a:p>
            <a:pPr lvl="1"/>
            <a:r>
              <a:rPr lang="en-US" dirty="0"/>
              <a:t>The Inverse Problem</a:t>
            </a:r>
          </a:p>
          <a:p>
            <a:pPr lvl="1"/>
            <a:r>
              <a:rPr lang="en-US" dirty="0"/>
              <a:t>Background</a:t>
            </a:r>
          </a:p>
          <a:p>
            <a:pPr lvl="1"/>
            <a:r>
              <a:rPr lang="en-US" dirty="0"/>
              <a:t>Advantages and Disadvantages of MCMC</a:t>
            </a:r>
          </a:p>
          <a:p>
            <a:pPr lvl="1"/>
            <a:r>
              <a:rPr lang="en-US" dirty="0"/>
              <a:t>Mathematical Background</a:t>
            </a:r>
          </a:p>
          <a:p>
            <a:pPr lvl="1"/>
            <a:r>
              <a:rPr lang="en-US" dirty="0"/>
              <a:t>Surrogate Modeling with MCMC</a:t>
            </a:r>
          </a:p>
          <a:p>
            <a:r>
              <a:rPr lang="en-US" dirty="0"/>
              <a:t>Application to </a:t>
            </a:r>
            <a:r>
              <a:rPr lang="en-US" dirty="0" err="1"/>
              <a:t>HiRES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Introduction to </a:t>
            </a:r>
            <a:r>
              <a:rPr lang="en-US" dirty="0" err="1"/>
              <a:t>HiRES</a:t>
            </a:r>
            <a:endParaRPr lang="en-US" dirty="0"/>
          </a:p>
          <a:p>
            <a:pPr lvl="1"/>
            <a:r>
              <a:rPr lang="en-US" dirty="0"/>
              <a:t>Surrogate Model Details</a:t>
            </a:r>
          </a:p>
          <a:p>
            <a:pPr lvl="1"/>
            <a:r>
              <a:rPr lang="en-US" dirty="0"/>
              <a:t>In Simulation</a:t>
            </a:r>
          </a:p>
          <a:p>
            <a:pPr lvl="1"/>
            <a:r>
              <a:rPr lang="en-US" dirty="0"/>
              <a:t>Real data and comparison with </a:t>
            </a:r>
            <a:r>
              <a:rPr lang="en-US" dirty="0" err="1"/>
              <a:t>Fmincon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A27BF-3787-496C-BB1E-62A4304E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0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E9A2-87B9-4CE0-8EED-4D66C32C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Inverse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4E80CD-84B7-4EF8-9F3E-B0D6312355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9644" y="1279525"/>
                <a:ext cx="6186313" cy="5353506"/>
              </a:xfrm>
            </p:spPr>
            <p:txBody>
              <a:bodyPr>
                <a:noAutofit/>
              </a:bodyPr>
              <a:lstStyle/>
              <a:p>
                <a:r>
                  <a:rPr lang="en-US" sz="2800" b="0" dirty="0"/>
                  <a:t>Observed data: </a:t>
                </a:r>
                <a:br>
                  <a:rPr lang="en-US" sz="2800" b="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r>
                  <a:rPr lang="en-US" sz="2800" b="0" dirty="0"/>
                  <a:t>Forward model: </a:t>
                </a:r>
                <a:br>
                  <a:rPr lang="en-US" sz="2800" b="0" dirty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800" b="0" dirty="0"/>
              </a:p>
              <a:p>
                <a:r>
                  <a:rPr lang="en-US" sz="2800" b="0" dirty="0"/>
                  <a:t>No inverse of forward model</a:t>
                </a:r>
              </a:p>
              <a:p>
                <a:endParaRPr lang="en-US" sz="2800" b="0" dirty="0"/>
              </a:p>
              <a:p>
                <a:r>
                  <a:rPr lang="en-US" sz="2800" dirty="0"/>
                  <a:t>Want to 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b="0" dirty="0"/>
                  <a:t> such that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b="0" dirty="0"/>
              </a:p>
              <a:p>
                <a:r>
                  <a:rPr lang="en-US" sz="2800" b="0" dirty="0"/>
                  <a:t>More practically: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0" dirty="0"/>
                  <a:t>)</a:t>
                </a:r>
              </a:p>
              <a:p>
                <a:endParaRPr lang="en-US" sz="1800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4E80CD-84B7-4EF8-9F3E-B0D6312355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644" y="1279525"/>
                <a:ext cx="6186313" cy="5353506"/>
              </a:xfrm>
              <a:blipFill>
                <a:blip r:embed="rId2"/>
                <a:stretch>
                  <a:fillRect l="-1775" t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ntro to optimization in deep learning: Gradient Descent">
            <a:extLst>
              <a:ext uri="{FF2B5EF4-FFF2-40B4-BE49-F238E27FC236}">
                <a16:creationId xmlns:a16="http://schemas.microsoft.com/office/drawing/2014/main" id="{1F340622-4FEF-41E0-8AAE-05CB4E0B0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77" y="1279525"/>
            <a:ext cx="571500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963771-336D-4358-9285-BB80AFB3C24E}"/>
              </a:ext>
            </a:extLst>
          </p:cNvPr>
          <p:cNvSpPr txBox="1"/>
          <p:nvPr/>
        </p:nvSpPr>
        <p:spPr>
          <a:xfrm>
            <a:off x="6660444" y="6119336"/>
            <a:ext cx="46933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https://blog.paperspace.com/intro-to-optimization-in-deep-learning-gradient-descent/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5B69E-0845-4B55-8B86-B4B096FF2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D05B259D-BB92-4864-BB12-A73A398579B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E9A2-87B9-4CE0-8EED-4D66C32C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Inverse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4E80CD-84B7-4EF8-9F3E-B0D6312355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9644" y="1279525"/>
                <a:ext cx="6186313" cy="5353506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)</a:t>
                </a:r>
              </a:p>
              <a:p>
                <a:endParaRPr lang="en-US" sz="1800" b="0" dirty="0"/>
              </a:p>
              <a:p>
                <a:r>
                  <a:rPr lang="en-US" sz="2400" dirty="0"/>
                  <a:t>Zeroth order solution: parameter scan</a:t>
                </a:r>
              </a:p>
              <a:p>
                <a:pPr lvl="1"/>
                <a:r>
                  <a:rPr lang="en-US" sz="1800" dirty="0"/>
                  <a:t>But with multiple dimensions, becomes untenable </a:t>
                </a:r>
              </a:p>
              <a:p>
                <a:r>
                  <a:rPr lang="en-US" sz="2400" dirty="0"/>
                  <a:t>Smarter solutions: </a:t>
                </a:r>
              </a:p>
              <a:p>
                <a:pPr lvl="1"/>
                <a:r>
                  <a:rPr lang="en-US" sz="1800" dirty="0"/>
                  <a:t>Gradient descent (local), </a:t>
                </a:r>
              </a:p>
              <a:p>
                <a:pPr lvl="1"/>
                <a:r>
                  <a:rPr lang="en-US" sz="1800" dirty="0"/>
                  <a:t>Gradient-free local optimizers (</a:t>
                </a:r>
                <a:r>
                  <a:rPr lang="en-US" sz="1800" dirty="0" err="1"/>
                  <a:t>Nelder</a:t>
                </a:r>
                <a:r>
                  <a:rPr lang="en-US" sz="1800" dirty="0"/>
                  <a:t>-Mead Simplex, for example), </a:t>
                </a:r>
              </a:p>
              <a:p>
                <a:pPr lvl="1"/>
                <a:r>
                  <a:rPr lang="en-US" sz="1800" dirty="0"/>
                  <a:t>Global optimizers</a:t>
                </a:r>
              </a:p>
              <a:p>
                <a:pPr lvl="1"/>
                <a:r>
                  <a:rPr lang="en-US" sz="1800" b="1" dirty="0"/>
                  <a:t>MCMC sampling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But what if the model takes too long to evaluate for the above algorithms?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Surrogate model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4E80CD-84B7-4EF8-9F3E-B0D6312355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644" y="1279525"/>
                <a:ext cx="6186313" cy="5353506"/>
              </a:xfrm>
              <a:blipFill>
                <a:blip r:embed="rId2"/>
                <a:stretch>
                  <a:fillRect l="-1381" t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ntro to optimization in deep learning: Gradient Descent">
            <a:extLst>
              <a:ext uri="{FF2B5EF4-FFF2-40B4-BE49-F238E27FC236}">
                <a16:creationId xmlns:a16="http://schemas.microsoft.com/office/drawing/2014/main" id="{1F340622-4FEF-41E0-8AAE-05CB4E0B0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77" y="1279525"/>
            <a:ext cx="571500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963771-336D-4358-9285-BB80AFB3C24E}"/>
              </a:ext>
            </a:extLst>
          </p:cNvPr>
          <p:cNvSpPr txBox="1"/>
          <p:nvPr/>
        </p:nvSpPr>
        <p:spPr>
          <a:xfrm>
            <a:off x="6660444" y="6119336"/>
            <a:ext cx="46933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https://blog.paperspace.com/intro-to-optimization-in-deep-learning-gradient-descent/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BCCE0-B721-4557-9AC5-6EEFD2FE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D05B259D-BB92-4864-BB12-A73A398579B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1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289BA-5196-4D78-85DF-6DDB803C2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r>
              <a:rPr lang="en-US" dirty="0"/>
              <a:t>Markov Chain Monte Carlo (MCMC)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DDB89-048C-4695-BB6A-1B0B08AC4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4" y="1353281"/>
            <a:ext cx="10972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Sampling, not fitting</a:t>
            </a:r>
          </a:p>
          <a:p>
            <a:pPr lvl="1"/>
            <a:r>
              <a:rPr lang="en-US" dirty="0"/>
              <a:t>Predict posterior distributions, not singular points</a:t>
            </a:r>
          </a:p>
          <a:p>
            <a:r>
              <a:rPr lang="en-US" dirty="0"/>
              <a:t>Used in many fields inside and outside physics (e.g. [1-4])</a:t>
            </a:r>
          </a:p>
          <a:p>
            <a:pPr lvl="1"/>
            <a:r>
              <a:rPr lang="en-US" dirty="0"/>
              <a:t>For example </a:t>
            </a:r>
          </a:p>
          <a:p>
            <a:pPr lvl="2"/>
            <a:r>
              <a:rPr lang="en-US" dirty="0"/>
              <a:t>Astronomy</a:t>
            </a:r>
          </a:p>
          <a:p>
            <a:pPr lvl="2"/>
            <a:r>
              <a:rPr lang="en-US" dirty="0"/>
              <a:t>Cosmology</a:t>
            </a:r>
          </a:p>
          <a:p>
            <a:pPr lvl="2"/>
            <a:r>
              <a:rPr lang="en-US" dirty="0"/>
              <a:t>High Energy</a:t>
            </a:r>
          </a:p>
          <a:p>
            <a:pPr lvl="2"/>
            <a:r>
              <a:rPr lang="en-US" dirty="0"/>
              <a:t>Public Health</a:t>
            </a:r>
          </a:p>
          <a:p>
            <a:r>
              <a:rPr lang="en-US" dirty="0"/>
              <a:t>Relative to other fields, underutilized in accelerator and beam physics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937BA-80B5-4D26-8EB9-E34EF597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4A4A7-CC68-4E7F-9643-979684D7DDA9}"/>
              </a:ext>
            </a:extLst>
          </p:cNvPr>
          <p:cNvSpPr txBox="1"/>
          <p:nvPr/>
        </p:nvSpPr>
        <p:spPr>
          <a:xfrm>
            <a:off x="3488268" y="2989501"/>
            <a:ext cx="870373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[1] B. Macintosh, J. Graham, P. Ingraham, et al., First light of the Gemini Planet Imager, Proc. Natl. Acad. Sci. U.S.A. 111 (35) 12661-12666 (2014)</a:t>
            </a:r>
          </a:p>
          <a:p>
            <a:endParaRPr lang="en-US" sz="1100" dirty="0"/>
          </a:p>
          <a:p>
            <a:r>
              <a:rPr lang="en-US" sz="1100" dirty="0"/>
              <a:t>[2] J. L. Bernal, L. Verde and A. G. </a:t>
            </a:r>
            <a:r>
              <a:rPr lang="en-US" sz="1100" dirty="0" err="1"/>
              <a:t>Riess</a:t>
            </a:r>
            <a:r>
              <a:rPr lang="en-US" sz="1100" dirty="0"/>
              <a:t>, The trouble with H0, J. </a:t>
            </a:r>
            <a:r>
              <a:rPr lang="en-US" sz="1100" dirty="0" err="1"/>
              <a:t>Cosmol</a:t>
            </a:r>
            <a:r>
              <a:rPr lang="en-US" sz="1100" dirty="0"/>
              <a:t>. </a:t>
            </a:r>
            <a:r>
              <a:rPr lang="en-US" sz="1100" dirty="0" err="1"/>
              <a:t>Astropart</a:t>
            </a:r>
            <a:r>
              <a:rPr lang="en-US" sz="1100" dirty="0"/>
              <a:t>. Phys. 19 (2016)</a:t>
            </a:r>
          </a:p>
          <a:p>
            <a:endParaRPr lang="en-US" sz="1100" dirty="0"/>
          </a:p>
          <a:p>
            <a:r>
              <a:rPr lang="en-US" sz="1100" dirty="0"/>
              <a:t>[3] J. E. Bernhard, J. S. Moreland, S. A. Bass, J. Liu, and U. Heinz, Applying Bayesian parameter estimation to relativistic heavy-ion collisions: Simultaneous characterization of the initial state and quark-gluon plasma medium, Phys. Rev. C 94, 024907 (2016)</a:t>
            </a:r>
          </a:p>
          <a:p>
            <a:endParaRPr lang="en-US" sz="1100" dirty="0"/>
          </a:p>
          <a:p>
            <a:r>
              <a:rPr lang="en-US" sz="1100" dirty="0"/>
              <a:t>[4] W. C. </a:t>
            </a:r>
            <a:r>
              <a:rPr lang="en-US" sz="1100" dirty="0" err="1"/>
              <a:t>Roda</a:t>
            </a:r>
            <a:r>
              <a:rPr lang="en-US" sz="1100" dirty="0"/>
              <a:t>, M. B. Varughese, D. Han, M. Y. Li, Why is it difficult to accurately predict the COVID-19 epidemic? Infect. Dis. Model. 5:271-281 (2020)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2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576208-5172-4A43-B4E1-B14B8B723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222" y="2671977"/>
            <a:ext cx="3593708" cy="35172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C30690-29AE-4D4A-8F61-BE44BC564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and Disadvantages of MCMC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A5BAD6-031C-46C5-B0EE-06977E755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77067"/>
            <a:ext cx="5386917" cy="639762"/>
          </a:xfrm>
        </p:spPr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032351-0781-4884-95FA-DDA0A74C5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016829"/>
            <a:ext cx="5386917" cy="3951288"/>
          </a:xfrm>
        </p:spPr>
        <p:txBody>
          <a:bodyPr/>
          <a:lstStyle/>
          <a:p>
            <a:r>
              <a:rPr lang="en-US" dirty="0"/>
              <a:t>Posterior probability distribution of model parameters given</a:t>
            </a:r>
          </a:p>
          <a:p>
            <a:pPr lvl="1"/>
            <a:r>
              <a:rPr lang="en-US" dirty="0"/>
              <a:t>Covariance &amp; correlations</a:t>
            </a:r>
          </a:p>
          <a:p>
            <a:pPr lvl="1"/>
            <a:r>
              <a:rPr lang="en-US" dirty="0"/>
              <a:t>Error estimation</a:t>
            </a:r>
          </a:p>
          <a:p>
            <a:pPr lvl="1"/>
            <a:r>
              <a:rPr lang="en-US" dirty="0"/>
              <a:t>Faster than optimization for certain non-convex optimization problems [5]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37E87B-6111-4740-ACE6-D360B3CFA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377067"/>
            <a:ext cx="5389033" cy="639762"/>
          </a:xfrm>
        </p:spPr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BC3E4E-4981-44DC-8C40-FCA1FAFED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2016829"/>
            <a:ext cx="5389033" cy="3951288"/>
          </a:xfrm>
        </p:spPr>
        <p:txBody>
          <a:bodyPr/>
          <a:lstStyle/>
          <a:p>
            <a:r>
              <a:rPr lang="en-US" dirty="0"/>
              <a:t>Generally slower than optimization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3FC99-1491-4980-84D1-EF0A58A0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A369BE-58B4-4329-8ED0-5B4E42A50C20}"/>
              </a:ext>
            </a:extLst>
          </p:cNvPr>
          <p:cNvSpPr txBox="1"/>
          <p:nvPr/>
        </p:nvSpPr>
        <p:spPr>
          <a:xfrm>
            <a:off x="1469672" y="4217795"/>
            <a:ext cx="5337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[5] Y. A. Ma et al. </a:t>
            </a:r>
            <a:r>
              <a:rPr lang="en-US" sz="1200" b="0" i="0" dirty="0">
                <a:effectLst/>
                <a:latin typeface="Open Sans" panose="020B0606030504020204" pitchFamily="34" charset="0"/>
              </a:rPr>
              <a:t>PNAS 116 (42) 20881-20885 (2019)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778A45-1BF9-4E99-95F1-15B414D2B890}"/>
              </a:ext>
            </a:extLst>
          </p:cNvPr>
          <p:cNvSpPr txBox="1"/>
          <p:nvPr/>
        </p:nvSpPr>
        <p:spPr>
          <a:xfrm>
            <a:off x="6096000" y="64232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Figures adapted from https://emcee.readthedocs.io/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715E23-1D4B-4310-87A8-B8FE6ABBA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41" y="4577401"/>
            <a:ext cx="3524330" cy="236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58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10E2F-8274-4B7A-967A-E82C1602A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17" y="2994452"/>
            <a:ext cx="4279371" cy="1001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2BFDD-C3FA-439D-BEB5-7C60F0342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Description of Markov Chain Monte Carlo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44A152-3A11-4A55-9605-77F0207AC606}"/>
              </a:ext>
            </a:extLst>
          </p:cNvPr>
          <p:cNvSpPr txBox="1"/>
          <p:nvPr/>
        </p:nvSpPr>
        <p:spPr>
          <a:xfrm>
            <a:off x="254229" y="4273932"/>
            <a:ext cx="225213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Posterior probability </a:t>
            </a:r>
          </a:p>
          <a:p>
            <a:r>
              <a:rPr lang="en-US" dirty="0"/>
              <a:t>(probability of model parameters given evidence)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D874E8-A44A-47BF-B2AC-346ED7CE40E2}"/>
              </a:ext>
            </a:extLst>
          </p:cNvPr>
          <p:cNvCxnSpPr>
            <a:cxnSpLocks/>
          </p:cNvCxnSpPr>
          <p:nvPr/>
        </p:nvCxnSpPr>
        <p:spPr>
          <a:xfrm flipV="1">
            <a:off x="1350663" y="3747911"/>
            <a:ext cx="29633" cy="5746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9DEF504-6F8B-461D-9742-E6CBF1D0A129}"/>
              </a:ext>
            </a:extLst>
          </p:cNvPr>
          <p:cNvSpPr txBox="1"/>
          <p:nvPr/>
        </p:nvSpPr>
        <p:spPr>
          <a:xfrm>
            <a:off x="2815238" y="4399944"/>
            <a:ext cx="253592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Probability of evidence: often neglected – posterior estimated without this term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CCE5EC-E37C-4A90-A6F2-99C28F698E0C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781778" y="3956822"/>
            <a:ext cx="301424" cy="4431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27C5306-1F5D-4C4E-A0B6-A5D7892B1529}"/>
              </a:ext>
            </a:extLst>
          </p:cNvPr>
          <p:cNvSpPr txBox="1"/>
          <p:nvPr/>
        </p:nvSpPr>
        <p:spPr>
          <a:xfrm>
            <a:off x="1648177" y="1952978"/>
            <a:ext cx="213360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Likelihood function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5FBD94-204E-4772-8A06-11DE940020B6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2714978" y="2322310"/>
            <a:ext cx="412044" cy="693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EEE2652-09EC-4F44-B25E-06C9FBAE35C6}"/>
              </a:ext>
            </a:extLst>
          </p:cNvPr>
          <p:cNvSpPr txBox="1"/>
          <p:nvPr/>
        </p:nvSpPr>
        <p:spPr>
          <a:xfrm>
            <a:off x="3962399" y="1931219"/>
            <a:ext cx="17497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Prior probability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BF55F8-C89D-44AE-AB3F-1C167BE58EF7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4270648" y="2300551"/>
            <a:ext cx="566641" cy="715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1DB8A92-C903-4671-BE25-0A2E068C3807}"/>
              </a:ext>
            </a:extLst>
          </p:cNvPr>
          <p:cNvSpPr txBox="1">
            <a:spLocks/>
          </p:cNvSpPr>
          <p:nvPr/>
        </p:nvSpPr>
        <p:spPr>
          <a:xfrm>
            <a:off x="6035949" y="1711122"/>
            <a:ext cx="53368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Make use of MCMC sampling algorithms to sample the space to evaluate posterior probability at each point</a:t>
            </a:r>
          </a:p>
          <a:p>
            <a:r>
              <a:rPr lang="en-US" dirty="0"/>
              <a:t>“Markov chain” allows each walker to settle to maximum posterior probability</a:t>
            </a:r>
          </a:p>
          <a:p>
            <a:r>
              <a:rPr lang="en-US" dirty="0"/>
              <a:t>Framework leads to easy error estimation in parameter space</a:t>
            </a:r>
          </a:p>
          <a:p>
            <a:pPr lvl="1"/>
            <a:endParaRPr lang="en-US" dirty="0"/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2F1A38DB-0673-48FC-BB5C-12D1700909D3}"/>
              </a:ext>
            </a:extLst>
          </p:cNvPr>
          <p:cNvCxnSpPr/>
          <p:nvPr/>
        </p:nvCxnSpPr>
        <p:spPr>
          <a:xfrm>
            <a:off x="4075287" y="5600273"/>
            <a:ext cx="1524001" cy="732794"/>
          </a:xfrm>
          <a:prstGeom prst="bentConnector3">
            <a:avLst>
              <a:gd name="adj1" fmla="val -37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2D19D676-A268-4347-BE77-5B5830E19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148" y="6026772"/>
            <a:ext cx="4883053" cy="612590"/>
          </a:xfrm>
          <a:prstGeom prst="rect">
            <a:avLst/>
          </a:prstGeom>
        </p:spPr>
      </p:pic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9F34BAE5-4B06-4E2B-B7BD-5A2FC939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D05B259D-BB92-4864-BB12-A73A398579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4311018-CA94-4079-A6CF-032218D85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6835" y="1092182"/>
            <a:ext cx="6821462" cy="5765817"/>
          </a:xfrm>
        </p:spPr>
        <p:txBody>
          <a:bodyPr>
            <a:normAutofit/>
          </a:bodyPr>
          <a:lstStyle/>
          <a:p>
            <a:r>
              <a:rPr lang="en-US" sz="2000" dirty="0"/>
              <a:t>Likelihood function: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Prior probability</a:t>
            </a:r>
          </a:p>
          <a:p>
            <a:pPr lvl="1"/>
            <a:r>
              <a:rPr lang="en-US" sz="1800" dirty="0"/>
              <a:t>Limits of the sampling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r>
              <a:rPr lang="en-US" sz="2000" dirty="0"/>
              <a:t>Markov chain: future step depends only on current step</a:t>
            </a:r>
          </a:p>
          <a:p>
            <a:r>
              <a:rPr lang="en-US" sz="2000" dirty="0"/>
              <a:t>Initialize walkers and have them update based on probability of proposed move</a:t>
            </a:r>
          </a:p>
          <a:p>
            <a:pPr lvl="1"/>
            <a:r>
              <a:rPr lang="en-US" sz="1800" dirty="0"/>
              <a:t>Goodman and </a:t>
            </a:r>
            <a:r>
              <a:rPr lang="en-US" sz="1800" dirty="0" err="1"/>
              <a:t>Weare</a:t>
            </a:r>
            <a:r>
              <a:rPr lang="en-US" sz="1800" dirty="0"/>
              <a:t> algorithm [7] (instead of Metropolis-Hastings) [8]</a:t>
            </a:r>
          </a:p>
          <a:p>
            <a:pPr lvl="1"/>
            <a:r>
              <a:rPr lang="en-US" sz="1800" dirty="0"/>
              <a:t>Many walkers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D346BA-395E-461C-A748-491B92144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01" y="2291365"/>
            <a:ext cx="4501269" cy="5646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D69B3C-B679-4DE9-9110-EDDAD73B0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Details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C92710-0026-4B41-BFF1-4B35A8942705}"/>
              </a:ext>
            </a:extLst>
          </p:cNvPr>
          <p:cNvSpPr txBox="1"/>
          <p:nvPr/>
        </p:nvSpPr>
        <p:spPr>
          <a:xfrm>
            <a:off x="3838" y="706838"/>
            <a:ext cx="225213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Posterior probability </a:t>
            </a:r>
          </a:p>
          <a:p>
            <a:r>
              <a:rPr lang="en-US" dirty="0"/>
              <a:t>(probability of model given evidence)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F93A82-9B97-4B93-9FC5-28F1C4D92422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1117392" y="1630168"/>
            <a:ext cx="12514" cy="74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6B811E-B803-46C4-865B-CB7635D7B84E}"/>
              </a:ext>
            </a:extLst>
          </p:cNvPr>
          <p:cNvSpPr txBox="1"/>
          <p:nvPr/>
        </p:nvSpPr>
        <p:spPr>
          <a:xfrm>
            <a:off x="1635802" y="1674091"/>
            <a:ext cx="213360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Likelihood function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A9DAC3-515D-4F2E-AAA0-04D5AEE3A79C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2702603" y="2043423"/>
            <a:ext cx="66837" cy="299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A70D939-B4A9-4AB7-82EE-004B5872CB05}"/>
              </a:ext>
            </a:extLst>
          </p:cNvPr>
          <p:cNvSpPr txBox="1"/>
          <p:nvPr/>
        </p:nvSpPr>
        <p:spPr>
          <a:xfrm>
            <a:off x="3517055" y="1260836"/>
            <a:ext cx="17497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Prior probability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320E88-A587-4F1D-8A5D-07C7C60BF6A6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391945" y="1630168"/>
            <a:ext cx="58597" cy="74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57E59C2A-C2E3-4E8B-A083-7421E2EF5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598" y="1465173"/>
            <a:ext cx="4755892" cy="878075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C71CF20-2CA2-4AC7-BFDE-48074734ED23}"/>
              </a:ext>
            </a:extLst>
          </p:cNvPr>
          <p:cNvCxnSpPr/>
          <p:nvPr/>
        </p:nvCxnSpPr>
        <p:spPr>
          <a:xfrm>
            <a:off x="0" y="3544711"/>
            <a:ext cx="12192000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38008DA-2170-4F93-A58C-42641E18F459}"/>
              </a:ext>
            </a:extLst>
          </p:cNvPr>
          <p:cNvSpPr txBox="1"/>
          <p:nvPr/>
        </p:nvSpPr>
        <p:spPr>
          <a:xfrm>
            <a:off x="218362" y="3714044"/>
            <a:ext cx="179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Proposal: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B758026-6BF8-459E-90C3-98CD3A6EA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59" y="4651168"/>
            <a:ext cx="2793853" cy="101786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E7A123C-A347-41A4-B1BE-FD29933FB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03" y="4031879"/>
            <a:ext cx="4255734" cy="54349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1EC1F40-4BEC-4BC6-9033-0E2ABC721E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7055" y="4993912"/>
            <a:ext cx="632409" cy="31467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EAE667B-A203-440C-8130-D923FFAE8996}"/>
              </a:ext>
            </a:extLst>
          </p:cNvPr>
          <p:cNvSpPr txBox="1"/>
          <p:nvPr/>
        </p:nvSpPr>
        <p:spPr>
          <a:xfrm>
            <a:off x="3432450" y="4708540"/>
            <a:ext cx="118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9FB754-6BC0-42E5-9164-BC2D4FC9E423}"/>
              </a:ext>
            </a:extLst>
          </p:cNvPr>
          <p:cNvSpPr txBox="1"/>
          <p:nvPr/>
        </p:nvSpPr>
        <p:spPr>
          <a:xfrm>
            <a:off x="186563" y="5633130"/>
            <a:ext cx="317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Acceptance Probability: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062266C-9F07-4471-9B57-B5B2B32A7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316" y="5983947"/>
            <a:ext cx="3317943" cy="76480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1696968-1691-4347-8DA2-B3D81E29EF81}"/>
              </a:ext>
            </a:extLst>
          </p:cNvPr>
          <p:cNvSpPr txBox="1"/>
          <p:nvPr/>
        </p:nvSpPr>
        <p:spPr>
          <a:xfrm>
            <a:off x="6191582" y="5997835"/>
            <a:ext cx="47287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effectLst/>
                <a:latin typeface="Arial" panose="020B0604020202020204" pitchFamily="34" charset="0"/>
              </a:rPr>
              <a:t>[7] J. Goodman and J. </a:t>
            </a:r>
            <a:r>
              <a:rPr lang="en-US" sz="1200" b="0" i="0" dirty="0" err="1">
                <a:effectLst/>
                <a:latin typeface="Arial" panose="020B0604020202020204" pitchFamily="34" charset="0"/>
              </a:rPr>
              <a:t>Weare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, Communications in applied mathematics and computational science 5, 65 (2010)</a:t>
            </a:r>
          </a:p>
          <a:p>
            <a:endParaRPr lang="en-US" sz="1200" dirty="0">
              <a:latin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</a:rPr>
              <a:t>[8]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W. Hastings,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Biometrika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57: 97–109 (1970)</a:t>
            </a:r>
          </a:p>
        </p:txBody>
      </p:sp>
      <p:sp>
        <p:nvSpPr>
          <p:cNvPr id="49" name="Slide Number Placeholder 6">
            <a:extLst>
              <a:ext uri="{FF2B5EF4-FFF2-40B4-BE49-F238E27FC236}">
                <a16:creationId xmlns:a16="http://schemas.microsoft.com/office/drawing/2014/main" id="{BE56B0F1-3078-406A-A791-060B50FD6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D05B259D-BB92-4864-BB12-A73A398579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64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B4E638D-A9F1-419F-B06B-4E7670916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575" y="1410494"/>
            <a:ext cx="4543425" cy="518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D25F84-F89F-4C6E-9BFF-D1017081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Surrogate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01552-8AFA-42DC-A79A-D255BA605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78" y="1480685"/>
            <a:ext cx="5336822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Make a (limited), fast executing copy of the model: the “surrogate model”</a:t>
            </a:r>
          </a:p>
          <a:p>
            <a:r>
              <a:rPr lang="en-US" dirty="0"/>
              <a:t>Often accomplished using a neural network</a:t>
            </a:r>
          </a:p>
          <a:p>
            <a:pPr lvl="1"/>
            <a:r>
              <a:rPr lang="en-US" dirty="0"/>
              <a:t>Simply predicts the output of the model given its input</a:t>
            </a:r>
          </a:p>
          <a:p>
            <a:r>
              <a:rPr lang="en-US" dirty="0"/>
              <a:t>Fast, efficient</a:t>
            </a:r>
          </a:p>
          <a:p>
            <a:pPr lvl="1"/>
            <a:r>
              <a:rPr lang="en-US" dirty="0"/>
              <a:t>Training data creation can be parallelized</a:t>
            </a:r>
          </a:p>
          <a:p>
            <a:pPr lvl="1"/>
            <a:r>
              <a:rPr lang="en-US" dirty="0"/>
              <a:t>Can use fewer model evaluations for training data than in optimization [6]</a:t>
            </a:r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7601D-C1F7-4A96-8F43-E7506B5A9334}"/>
              </a:ext>
            </a:extLst>
          </p:cNvPr>
          <p:cNvSpPr txBox="1"/>
          <p:nvPr/>
        </p:nvSpPr>
        <p:spPr>
          <a:xfrm>
            <a:off x="1230488" y="6169709"/>
            <a:ext cx="7811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[6] A. Edelen, N. </a:t>
            </a:r>
            <a:r>
              <a:rPr lang="en-US" dirty="0" err="1"/>
              <a:t>Neveu</a:t>
            </a:r>
            <a:r>
              <a:rPr lang="en-US" dirty="0"/>
              <a:t>, M. Frey, Y. Huber, C. Mayes, and A. </a:t>
            </a:r>
            <a:r>
              <a:rPr lang="en-US" dirty="0" err="1"/>
              <a:t>Adelmann</a:t>
            </a:r>
            <a:r>
              <a:rPr lang="en-US" dirty="0"/>
              <a:t> Phys. Rev. Accel. Beams 23, 044601 (2020)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19F3D08-CAA4-443F-9D57-90778366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D05B259D-BB92-4864-BB12-A73A398579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76701"/>
      </p:ext>
    </p:extLst>
  </p:cSld>
  <p:clrMapOvr>
    <a:masterClrMapping/>
  </p:clrMapOvr>
</p:sld>
</file>

<file path=ppt/theme/theme1.xml><?xml version="1.0" encoding="utf-8"?>
<a:theme xmlns:a="http://schemas.openxmlformats.org/drawingml/2006/main" name="PBPL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7579</TotalTime>
  <Words>1284</Words>
  <Application>Microsoft Office PowerPoint</Application>
  <PresentationFormat>Widescreen</PresentationFormat>
  <Paragraphs>228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Adobe Gothic Std B</vt:lpstr>
      <vt:lpstr>Arial</vt:lpstr>
      <vt:lpstr>Calibri</vt:lpstr>
      <vt:lpstr>Cambria Math</vt:lpstr>
      <vt:lpstr>Ebrima</vt:lpstr>
      <vt:lpstr>Open Sans</vt:lpstr>
      <vt:lpstr>PBPLtheme</vt:lpstr>
      <vt:lpstr>Markov Chain Monte Carlo Sampling for Solenoid Scan Analysis</vt:lpstr>
      <vt:lpstr>Outline</vt:lpstr>
      <vt:lpstr>The Inverse Problem</vt:lpstr>
      <vt:lpstr>The Inverse Problem</vt:lpstr>
      <vt:lpstr>Markov Chain Monte Carlo (MCMC) Background</vt:lpstr>
      <vt:lpstr>Advantages and Disadvantages of MCMC</vt:lpstr>
      <vt:lpstr>Description of Markov Chain Monte Carlo</vt:lpstr>
      <vt:lpstr>Algorithm Details</vt:lpstr>
      <vt:lpstr>Surrogate Modeling</vt:lpstr>
      <vt:lpstr>Example Problem and the Prescription</vt:lpstr>
      <vt:lpstr>The Surrogate Model</vt:lpstr>
      <vt:lpstr>Using Rotated Projections</vt:lpstr>
      <vt:lpstr>Proof of Principle: Simulated MCMC Sampling</vt:lpstr>
      <vt:lpstr>Comparison with Interior Point Method (Fmincon)</vt:lpstr>
      <vt:lpstr>In Parallel Work</vt:lpstr>
      <vt:lpstr>Conclusion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Markov Chain Monte Carlo Sampling for Solenoid Scan Analysis</dc:title>
  <dc:creator>Frederick Cropp</dc:creator>
  <cp:lastModifiedBy>Frederick Cropp</cp:lastModifiedBy>
  <cp:revision>8</cp:revision>
  <dcterms:created xsi:type="dcterms:W3CDTF">2021-08-29T16:01:10Z</dcterms:created>
  <dcterms:modified xsi:type="dcterms:W3CDTF">2021-09-03T22:21:07Z</dcterms:modified>
</cp:coreProperties>
</file>