
<file path=[Content_Types].xml><?xml version="1.0" encoding="utf-8"?>
<Types xmlns="http://schemas.openxmlformats.org/package/2006/content-types">
  <Default Extension="tmp" ContentType="image/png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74" r:id="rId1"/>
    <p:sldMasterId id="2147483679" r:id="rId2"/>
  </p:sldMasterIdLst>
  <p:notesMasterIdLst>
    <p:notesMasterId r:id="rId26"/>
  </p:notesMasterIdLst>
  <p:handoutMasterIdLst>
    <p:handoutMasterId r:id="rId27"/>
  </p:handoutMasterIdLst>
  <p:sldIdLst>
    <p:sldId id="256" r:id="rId3"/>
    <p:sldId id="310" r:id="rId4"/>
    <p:sldId id="398" r:id="rId5"/>
    <p:sldId id="331" r:id="rId6"/>
    <p:sldId id="358" r:id="rId7"/>
    <p:sldId id="324" r:id="rId8"/>
    <p:sldId id="359" r:id="rId9"/>
    <p:sldId id="315" r:id="rId10"/>
    <p:sldId id="401" r:id="rId11"/>
    <p:sldId id="402" r:id="rId12"/>
    <p:sldId id="388" r:id="rId13"/>
    <p:sldId id="403" r:id="rId14"/>
    <p:sldId id="404" r:id="rId15"/>
    <p:sldId id="406" r:id="rId16"/>
    <p:sldId id="407" r:id="rId17"/>
    <p:sldId id="409" r:id="rId18"/>
    <p:sldId id="410" r:id="rId19"/>
    <p:sldId id="412" r:id="rId20"/>
    <p:sldId id="411" r:id="rId21"/>
    <p:sldId id="408" r:id="rId22"/>
    <p:sldId id="357" r:id="rId23"/>
    <p:sldId id="397" r:id="rId24"/>
    <p:sldId id="376" r:id="rId25"/>
  </p:sldIdLst>
  <p:sldSz cx="12192000" cy="6858000"/>
  <p:notesSz cx="6669088" cy="9918700"/>
  <p:embeddedFontLst>
    <p:embeddedFont>
      <p:font typeface="Cambria Math" panose="02040503050406030204" pitchFamily="18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Arial Narrow" panose="020B060602020203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" userDrawn="1">
          <p15:clr>
            <a:srgbClr val="A4A3A4"/>
          </p15:clr>
        </p15:guide>
        <p15:guide id="2" orient="horz" userDrawn="1">
          <p15:clr>
            <a:srgbClr val="A4A3A4"/>
          </p15:clr>
        </p15:guide>
        <p15:guide id="3" orient="horz" pos="5" userDrawn="1">
          <p15:clr>
            <a:srgbClr val="A4A3A4"/>
          </p15:clr>
        </p15:guide>
        <p15:guide id="4" orient="horz" pos="4142" userDrawn="1">
          <p15:clr>
            <a:srgbClr val="A4A3A4"/>
          </p15:clr>
        </p15:guide>
        <p15:guide id="5" orient="horz" pos="799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1321" userDrawn="1">
          <p15:clr>
            <a:srgbClr val="A4A3A4"/>
          </p15:clr>
        </p15:guide>
        <p15:guide id="8" pos="393" userDrawn="1">
          <p15:clr>
            <a:srgbClr val="A4A3A4"/>
          </p15:clr>
        </p15:guide>
        <p15:guide id="9" userDrawn="1">
          <p15:clr>
            <a:srgbClr val="A4A3A4"/>
          </p15:clr>
        </p15:guide>
        <p15:guide id="10" pos="785" userDrawn="1">
          <p15:clr>
            <a:srgbClr val="A4A3A4"/>
          </p15:clr>
        </p15:guide>
        <p15:guide id="11" pos="7379" userDrawn="1">
          <p15:clr>
            <a:srgbClr val="A4A3A4"/>
          </p15:clr>
        </p15:guide>
        <p15:guide id="12" pos="7136" userDrawn="1">
          <p15:clr>
            <a:srgbClr val="A4A3A4"/>
          </p15:clr>
        </p15:guide>
        <p15:guide id="13" pos="7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D0"/>
    <a:srgbClr val="FFCCFF"/>
    <a:srgbClr val="CCFF99"/>
    <a:srgbClr val="FD831F"/>
    <a:srgbClr val="FDD2B1"/>
    <a:srgbClr val="006DB8"/>
    <a:srgbClr val="DB9E9D"/>
    <a:srgbClr val="4795A9"/>
    <a:srgbClr val="98D0DF"/>
    <a:srgbClr val="ADD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0" autoAdjust="0"/>
    <p:restoredTop sz="85603" autoAdjust="0"/>
  </p:normalViewPr>
  <p:slideViewPr>
    <p:cSldViewPr showGuides="1">
      <p:cViewPr varScale="1">
        <p:scale>
          <a:sx n="100" d="100"/>
          <a:sy n="100" d="100"/>
        </p:scale>
        <p:origin x="1320" y="72"/>
      </p:cViewPr>
      <p:guideLst>
        <p:guide orient="horz" pos="295"/>
        <p:guide orient="horz"/>
        <p:guide orient="horz" pos="5"/>
        <p:guide orient="horz" pos="4142"/>
        <p:guide orient="horz" pos="799"/>
        <p:guide orient="horz" pos="3974"/>
        <p:guide orient="horz" pos="1321"/>
        <p:guide pos="393"/>
        <p:guide/>
        <p:guide pos="785"/>
        <p:guide pos="7379"/>
        <p:guide pos="7136"/>
        <p:guide pos="767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5" d="100"/>
          <a:sy n="65" d="100"/>
        </p:scale>
        <p:origin x="3082" y="38"/>
      </p:cViewPr>
      <p:guideLst>
        <p:guide orient="horz" pos="3124"/>
        <p:guide pos="210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4F376-8C8E-4091-BCF5-3C986AF88EF0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8250" y="942181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0E64E-E6BA-4AA2-B9A6-2560D3CC38D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20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89938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1"/>
            <a:ext cx="2889938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163" y="744538"/>
            <a:ext cx="6608762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1383"/>
            <a:ext cx="5335270" cy="446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044"/>
            <a:ext cx="2889938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421044"/>
            <a:ext cx="2889938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547E9CB9-021E-4C8A-AD14-6BADCDC8CC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9013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306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en-US" altLang="de-DE" baseline="30000" noProof="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7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en-US" altLang="de-DE" noProof="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49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59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2044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0267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327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de-DE" alt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de-DE" alt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55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de-DE" alt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de-DE" alt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22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de-DE" alt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de-DE" alt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82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de-DE" alt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de-DE" alt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77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de-DE" alt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95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061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158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de-DE" alt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de-DE" alt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30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86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en-US" altLang="de-DE" baseline="0" noProof="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92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en-US" altLang="de-DE" noProof="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22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en-US" altLang="de-DE" noProof="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54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en-US" altLang="de-DE" baseline="0" noProof="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6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en-US" altLang="de-DE" baseline="30000" noProof="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93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3" y="744538"/>
            <a:ext cx="6608762" cy="3717925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81"/>
              </a:spcAft>
              <a:defRPr/>
            </a:pPr>
            <a:endParaRPr lang="en-US" altLang="de-DE" baseline="30000" noProof="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95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schwarz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0"/>
          <p:cNvSpPr>
            <a:spLocks/>
          </p:cNvSpPr>
          <p:nvPr userDrawn="1"/>
        </p:nvSpPr>
        <p:spPr bwMode="auto">
          <a:xfrm>
            <a:off x="1" y="1268413"/>
            <a:ext cx="11713633" cy="531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63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2400"/>
          </a:p>
        </p:txBody>
      </p:sp>
      <p:sp>
        <p:nvSpPr>
          <p:cNvPr id="15" name="Rechteck 14"/>
          <p:cNvSpPr/>
          <p:nvPr userDrawn="1"/>
        </p:nvSpPr>
        <p:spPr>
          <a:xfrm>
            <a:off x="1" y="6570000"/>
            <a:ext cx="11713633" cy="28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8333" y="1808164"/>
            <a:ext cx="7752383" cy="8905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Musterüberschrift</a:t>
            </a:r>
            <a:endParaRPr lang="de-DE" dirty="0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8333" y="3136897"/>
            <a:ext cx="6278048" cy="309573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18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Referent durch Klicken bearbeiten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19113" indent="-519113" algn="l">
              <a:tabLst>
                <a:tab pos="1169988" algn="l"/>
              </a:tabLst>
            </a:pPr>
            <a:r>
              <a:rPr lang="de-DE" smtClean="0"/>
              <a:t>UNIVERSITÄT ROSTOCK | Fakultät für Informatik und Elektrotechnik</a:t>
            </a:r>
            <a:endParaRPr lang="de-DE" b="1" cap="all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Freeform 10"/>
          <p:cNvSpPr>
            <a:spLocks/>
          </p:cNvSpPr>
          <p:nvPr userDrawn="1"/>
        </p:nvSpPr>
        <p:spPr bwMode="auto">
          <a:xfrm>
            <a:off x="1" y="1268413"/>
            <a:ext cx="11713633" cy="531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240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7" y="332656"/>
            <a:ext cx="4272000" cy="65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98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1246718" y="2844793"/>
            <a:ext cx="10104967" cy="3459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1246718" y="2443149"/>
            <a:ext cx="10104967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Musterfließtextheadline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Musterüberschrift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519113" indent="-519113" algn="l">
              <a:tabLst>
                <a:tab pos="1169988" algn="l"/>
              </a:tabLst>
            </a:pPr>
            <a:r>
              <a:rPr lang="de-DE" smtClean="0"/>
              <a:t>UNIVERSITÄT ROSTOCK | Fakultät für Informatik und Elektrotechnik</a:t>
            </a:r>
            <a:endParaRPr lang="de-DE" b="1" cap="all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221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/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1246717" y="2844793"/>
            <a:ext cx="6648472" cy="3459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1246717" y="2443149"/>
            <a:ext cx="6648472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Musterfließtextheadline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>
          <a:xfrm>
            <a:off x="7897308" y="1493811"/>
            <a:ext cx="3816325" cy="4746690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Musterüberschrift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519113" indent="-519113" algn="l">
              <a:tabLst>
                <a:tab pos="1169988" algn="l"/>
              </a:tabLst>
            </a:pPr>
            <a:r>
              <a:rPr lang="de-DE" smtClean="0"/>
              <a:t>UNIVERSITÄT ROSTOCK | Fakultät für Informatik und Elektrotechnik</a:t>
            </a:r>
            <a:endParaRPr lang="de-DE" b="1" cap="all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6868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/Bildfolie Universitä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1246717" y="2844793"/>
            <a:ext cx="6720000" cy="1424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1246717" y="2443149"/>
            <a:ext cx="6720000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Musterfließtextheadline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"/>
          </p:nvPr>
        </p:nvSpPr>
        <p:spPr>
          <a:xfrm>
            <a:off x="8968357" y="2004994"/>
            <a:ext cx="2940012" cy="1497033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9" name="Bildplatzhalter 2"/>
          <p:cNvSpPr>
            <a:spLocks noGrp="1"/>
          </p:cNvSpPr>
          <p:nvPr>
            <p:ph type="pic" idx="14"/>
          </p:nvPr>
        </p:nvSpPr>
        <p:spPr>
          <a:xfrm>
            <a:off x="8286781" y="3538540"/>
            <a:ext cx="2190780" cy="2765424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5"/>
          </p:nvPr>
        </p:nvSpPr>
        <p:spPr>
          <a:xfrm>
            <a:off x="1246716" y="4268799"/>
            <a:ext cx="6720000" cy="203516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Font typeface="Wingdings" pitchFamily="2" charset="2"/>
              <a:buChar char=""/>
              <a:defRPr sz="1800">
                <a:latin typeface="+mn-lt"/>
              </a:defRPr>
            </a:lvl1pPr>
            <a:lvl2pPr>
              <a:buClr>
                <a:schemeClr val="accent1"/>
              </a:buClr>
              <a:buSzPct val="50000"/>
              <a:buFont typeface="Wingdings" pitchFamily="2" charset="2"/>
              <a:buChar char=""/>
              <a:defRPr sz="1800">
                <a:latin typeface="+mn-lt"/>
              </a:defRPr>
            </a:lvl2pPr>
            <a:lvl3pPr>
              <a:buClr>
                <a:schemeClr val="accent1"/>
              </a:buClr>
              <a:buFont typeface="Symbol" pitchFamily="18" charset="2"/>
              <a:buChar char="-"/>
              <a:defRPr sz="1800">
                <a:latin typeface="+mn-lt"/>
              </a:defRPr>
            </a:lvl3pPr>
            <a:lvl4pPr>
              <a:buClr>
                <a:srgbClr val="004A99"/>
              </a:buClr>
              <a:buFont typeface="Arial" pitchFamily="34" charset="0"/>
              <a:buChar char="•"/>
              <a:defRPr sz="1800"/>
            </a:lvl4pPr>
            <a:lvl5pPr>
              <a:buClr>
                <a:srgbClr val="004A99"/>
              </a:buClr>
              <a:buFont typeface="Arial" pitchFamily="34" charset="0"/>
              <a:buChar char="•"/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4" name="Titel 1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Musterüberschrift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519113" indent="-519113" algn="l">
              <a:tabLst>
                <a:tab pos="1169988" algn="l"/>
              </a:tabLst>
            </a:pPr>
            <a:r>
              <a:rPr lang="de-DE" smtClean="0"/>
              <a:t>UNIVERSITÄT ROSTOCK | Fakultät für Informatik und Elektrotechnik</a:t>
            </a:r>
            <a:endParaRPr lang="de-DE" b="1" cap="all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561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398422"/>
            <a:ext cx="11089216" cy="4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 smtClean="0"/>
          </a:p>
        </p:txBody>
      </p:sp>
      <p:sp>
        <p:nvSpPr>
          <p:cNvPr id="9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624417" y="909603"/>
            <a:ext cx="11089216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Musterfließtextheadline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624417" y="1268413"/>
            <a:ext cx="11089216" cy="489906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 ---nur für viel Text---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519113" indent="-519113" algn="l">
              <a:tabLst>
                <a:tab pos="1073150" algn="l"/>
              </a:tabLst>
            </a:pPr>
            <a:r>
              <a:rPr lang="de-DE" smtClean="0"/>
              <a:t>UNIVERSITÄT ROSTOCK | Fakultät für Informatik und Elektrotechnik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75E278-B7A8-46AD-AE70-60A8FF4239F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3894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7" y="1453406"/>
            <a:ext cx="10727267" cy="67945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4417" y="2712058"/>
            <a:ext cx="10727267" cy="269716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/>
          </a:p>
        </p:txBody>
      </p:sp>
      <p:sp>
        <p:nvSpPr>
          <p:cNvPr id="6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FAF71-3E7D-4660-B669-990E4ED1AF8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991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" y="6575425"/>
            <a:ext cx="11713633" cy="28799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46718" y="1822428"/>
            <a:ext cx="10104967" cy="4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Hier steht eine Musterüberschrift</a:t>
            </a: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2"/>
          </p:nvPr>
        </p:nvSpPr>
        <p:spPr>
          <a:xfrm>
            <a:off x="624418" y="6575425"/>
            <a:ext cx="895287" cy="28257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519705" y="6569118"/>
            <a:ext cx="9590747" cy="28888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519113" indent="-519113" algn="l">
              <a:tabLst>
                <a:tab pos="1169988" algn="l"/>
              </a:tabLst>
            </a:pPr>
            <a:r>
              <a:rPr lang="de-DE" smtClean="0"/>
              <a:t>UNIVERSITÄT ROSTOCK | Fakultät für Informatik und Elektrotechnik</a:t>
            </a:r>
            <a:endParaRPr lang="de-DE" b="1" cap="all" dirty="0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4"/>
          </p:nvPr>
        </p:nvSpPr>
        <p:spPr>
          <a:xfrm>
            <a:off x="11110454" y="6569118"/>
            <a:ext cx="603181" cy="288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reeform 10"/>
          <p:cNvSpPr>
            <a:spLocks/>
          </p:cNvSpPr>
          <p:nvPr userDrawn="1"/>
        </p:nvSpPr>
        <p:spPr bwMode="auto">
          <a:xfrm>
            <a:off x="1" y="1268413"/>
            <a:ext cx="11713633" cy="531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2400"/>
          </a:p>
        </p:txBody>
      </p:sp>
      <p:pic>
        <p:nvPicPr>
          <p:cNvPr id="8" name="Grafi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7" y="332656"/>
            <a:ext cx="4272000" cy="65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2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auto">
          <a:xfrm>
            <a:off x="3759166" y="6296819"/>
            <a:ext cx="7954467" cy="5572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63" y="0"/>
              </a:cxn>
              <a:cxn ang="0">
                <a:pos x="4376" y="2"/>
              </a:cxn>
              <a:cxn ang="0">
                <a:pos x="4389" y="6"/>
              </a:cxn>
              <a:cxn ang="0">
                <a:pos x="4400" y="13"/>
              </a:cxn>
              <a:cxn ang="0">
                <a:pos x="4409" y="21"/>
              </a:cxn>
              <a:cxn ang="0">
                <a:pos x="4417" y="30"/>
              </a:cxn>
              <a:cxn ang="0">
                <a:pos x="4424" y="41"/>
              </a:cxn>
              <a:cxn ang="0">
                <a:pos x="4428" y="54"/>
              </a:cxn>
              <a:cxn ang="0">
                <a:pos x="4428" y="67"/>
              </a:cxn>
              <a:cxn ang="0">
                <a:pos x="4428" y="729"/>
              </a:cxn>
              <a:cxn ang="0">
                <a:pos x="0" y="729"/>
              </a:cxn>
              <a:cxn ang="0">
                <a:pos x="0" y="0"/>
              </a:cxn>
            </a:cxnLst>
            <a:rect l="0" t="0" r="r" b="b"/>
            <a:pathLst>
              <a:path w="4428" h="729">
                <a:moveTo>
                  <a:pt x="0" y="0"/>
                </a:moveTo>
                <a:lnTo>
                  <a:pt x="4363" y="0"/>
                </a:lnTo>
                <a:lnTo>
                  <a:pt x="4376" y="2"/>
                </a:lnTo>
                <a:lnTo>
                  <a:pt x="4389" y="6"/>
                </a:lnTo>
                <a:lnTo>
                  <a:pt x="4400" y="13"/>
                </a:lnTo>
                <a:lnTo>
                  <a:pt x="4409" y="21"/>
                </a:lnTo>
                <a:lnTo>
                  <a:pt x="4417" y="30"/>
                </a:lnTo>
                <a:lnTo>
                  <a:pt x="4424" y="41"/>
                </a:lnTo>
                <a:lnTo>
                  <a:pt x="4428" y="54"/>
                </a:lnTo>
                <a:lnTo>
                  <a:pt x="4428" y="67"/>
                </a:lnTo>
                <a:lnTo>
                  <a:pt x="4428" y="729"/>
                </a:lnTo>
                <a:lnTo>
                  <a:pt x="0" y="729"/>
                </a:lnTo>
                <a:lnTo>
                  <a:pt x="0" y="0"/>
                </a:lnTo>
                <a:close/>
              </a:path>
            </a:pathLst>
          </a:custGeom>
          <a:solidFill>
            <a:srgbClr val="004A99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624417" y="468314"/>
            <a:ext cx="11089216" cy="4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 smtClean="0"/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3905221" y="6411957"/>
            <a:ext cx="924996" cy="266700"/>
          </a:xfrm>
          <a:prstGeom prst="rect">
            <a:avLst/>
          </a:prstGeom>
        </p:spPr>
        <p:txBody>
          <a:bodyPr vert="horz" lIns="0" tIns="0" rIns="0" bIns="45720" rtlCol="0" anchor="ctr"/>
          <a:lstStyle>
            <a:lvl1pPr algn="l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830214" y="6429461"/>
            <a:ext cx="6328921" cy="249196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marL="0" indent="0" algn="ct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519113" indent="-519113" algn="l">
              <a:tabLst>
                <a:tab pos="1073150" algn="l"/>
              </a:tabLst>
            </a:pPr>
            <a:r>
              <a:rPr lang="de-DE" smtClean="0"/>
              <a:t>UNIVERSITÄT ROSTOCK | Fakultät für Informatik und Elektrotechnik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61769" y="6411957"/>
            <a:ext cx="651864" cy="266700"/>
          </a:xfrm>
          <a:prstGeom prst="rect">
            <a:avLst/>
          </a:prstGeom>
        </p:spPr>
        <p:txBody>
          <a:bodyPr vert="horz" lIns="91440" tIns="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D75E278-B7A8-46AD-AE70-60A8FF4239F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609600" y="1268414"/>
            <a:ext cx="11104033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" y="6309542"/>
            <a:ext cx="3508800" cy="53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0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lang="de-DE" sz="2200" kern="1200" dirty="0" smtClean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4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tiff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4.tmp"/><Relationship Id="rId4" Type="http://schemas.openxmlformats.org/officeDocument/2006/relationships/image" Target="../media/image4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tmp"/><Relationship Id="rId5" Type="http://schemas.openxmlformats.org/officeDocument/2006/relationships/image" Target="../media/image47.tm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5" Type="http://schemas.openxmlformats.org/officeDocument/2006/relationships/image" Target="../media/image61.tmp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Relationship Id="rId14" Type="http://schemas.openxmlformats.org/officeDocument/2006/relationships/image" Target="../media/image60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tmp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tmp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7" Type="http://schemas.openxmlformats.org/officeDocument/2006/relationships/image" Target="../media/image85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tmp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tmp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tm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m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tmp"/><Relationship Id="rId4" Type="http://schemas.openxmlformats.org/officeDocument/2006/relationships/image" Target="../media/image19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0.pn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60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1384" y="1339903"/>
            <a:ext cx="10801199" cy="605135"/>
          </a:xfrm>
        </p:spPr>
        <p:txBody>
          <a:bodyPr/>
          <a:lstStyle/>
          <a:p>
            <a:pPr algn="ctr"/>
            <a:r>
              <a:rPr lang="en-US" sz="2800" b="1" dirty="0"/>
              <a:t>HOM damping schemes for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the </a:t>
            </a:r>
            <a:r>
              <a:rPr lang="en-US" sz="2800" b="1" dirty="0"/>
              <a:t>FCC-</a:t>
            </a:r>
            <a:r>
              <a:rPr lang="en-US" sz="2800" b="1" dirty="0" err="1"/>
              <a:t>ee</a:t>
            </a:r>
            <a:r>
              <a:rPr lang="en-US" sz="2800" b="1" dirty="0"/>
              <a:t> cavities</a:t>
            </a:r>
            <a:endParaRPr lang="de-DE" sz="2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529490" y="5804315"/>
            <a:ext cx="2520280" cy="309573"/>
          </a:xfrm>
        </p:spPr>
        <p:txBody>
          <a:bodyPr/>
          <a:lstStyle/>
          <a:p>
            <a:r>
              <a:rPr lang="de-DE" dirty="0" smtClean="0"/>
              <a:t>by </a:t>
            </a:r>
            <a:r>
              <a:rPr lang="de-DE" b="1" dirty="0" smtClean="0"/>
              <a:t>Shahnam </a:t>
            </a:r>
            <a:r>
              <a:rPr lang="de-DE" b="1" dirty="0"/>
              <a:t>Gorgi </a:t>
            </a:r>
            <a:r>
              <a:rPr lang="de-DE" b="1" dirty="0" smtClean="0"/>
              <a:t>Zadeh</a:t>
            </a:r>
          </a:p>
          <a:p>
            <a:endParaRPr lang="de-DE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19113" indent="-519113" algn="l">
              <a:tabLst>
                <a:tab pos="1169988" algn="l"/>
              </a:tabLst>
            </a:pPr>
            <a:r>
              <a:rPr lang="de-DE" b="1" smtClean="0"/>
              <a:t>UNIVERSITÄT ROSTOCK | Fakultät für Informatik und Elektrotechnik</a:t>
            </a:r>
            <a:endParaRPr lang="de-DE" b="1" cap="all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4835860" y="6247984"/>
            <a:ext cx="6409470" cy="321134"/>
          </a:xfrm>
          <a:prstGeom prst="rect">
            <a:avLst/>
          </a:prstGeom>
          <a:solidFill>
            <a:schemeClr val="accent1">
              <a:lumMod val="20000"/>
              <a:lumOff val="80000"/>
              <a:alpha val="46000"/>
            </a:schemeClr>
          </a:solidFill>
        </p:spPr>
        <p:txBody>
          <a:bodyPr lIns="0" tIns="0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0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r>
              <a:rPr lang="en-US" b="1" kern="0" dirty="0" smtClean="0">
                <a:solidFill>
                  <a:schemeClr val="bg1"/>
                </a:solidFill>
              </a:rPr>
              <a:t>Acknowledgements: </a:t>
            </a:r>
            <a:r>
              <a:rPr lang="en-US" b="1" kern="0" dirty="0">
                <a:solidFill>
                  <a:schemeClr val="bg1"/>
                </a:solidFill>
              </a:rPr>
              <a:t>Dr. Rama Calaga and Prof. Dr. Ursula van </a:t>
            </a:r>
            <a:r>
              <a:rPr lang="en-US" b="1" kern="0" dirty="0" err="1">
                <a:solidFill>
                  <a:schemeClr val="bg1"/>
                </a:solidFill>
              </a:rPr>
              <a:t>Rienen</a:t>
            </a:r>
            <a:endParaRPr lang="en-US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8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43372" y="368660"/>
            <a:ext cx="9579359" cy="679450"/>
          </a:xfrm>
        </p:spPr>
        <p:txBody>
          <a:bodyPr/>
          <a:lstStyle/>
          <a:p>
            <a:r>
              <a:rPr lang="en-US" altLang="de-DE" dirty="0" smtClean="0"/>
              <a:t>HOM Impedance of Cavities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  <p:sp>
        <p:nvSpPr>
          <p:cNvPr id="229" name="Inhaltsplatzhalter 2"/>
          <p:cNvSpPr>
            <a:spLocks noGrp="1"/>
          </p:cNvSpPr>
          <p:nvPr>
            <p:ph idx="1"/>
          </p:nvPr>
        </p:nvSpPr>
        <p:spPr>
          <a:xfrm>
            <a:off x="263353" y="1340768"/>
            <a:ext cx="7092788" cy="4644516"/>
          </a:xfrm>
        </p:spPr>
        <p:txBody>
          <a:bodyPr>
            <a:noAutofit/>
          </a:bodyPr>
          <a:lstStyle/>
          <a:p>
            <a:pPr marL="400050" algn="just">
              <a:lnSpc>
                <a:spcPct val="90000"/>
              </a:lnSpc>
            </a:pPr>
            <a:r>
              <a:rPr lang="en-US" dirty="0" smtClean="0"/>
              <a:t>The single-cell cavity for Z is designed with the main focus on HOM damping aspects</a:t>
            </a:r>
          </a:p>
          <a:p>
            <a:pPr marL="800100" lvl="1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No dangerous trapped monopole mode</a:t>
            </a:r>
          </a:p>
          <a:p>
            <a:pPr marL="800100" lvl="1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The first dipole band is trapped in the cavity and needs strong damping </a:t>
            </a:r>
            <a:r>
              <a:rPr lang="en-US" dirty="0" smtClean="0">
                <a:sym typeface="Wingdings" panose="05000000000000000000" pitchFamily="2" charset="2"/>
              </a:rPr>
              <a:t> both </a:t>
            </a:r>
            <a:r>
              <a:rPr lang="en-US" dirty="0" smtClean="0"/>
              <a:t>modes are at around 529 MHz</a:t>
            </a:r>
          </a:p>
          <a:p>
            <a:pPr marL="400050" algn="just">
              <a:lnSpc>
                <a:spcPct val="90000"/>
              </a:lnSpc>
            </a:pPr>
            <a:endParaRPr lang="en-US" b="1" i="1" dirty="0">
              <a:solidFill>
                <a:srgbClr val="FF0000"/>
              </a:solidFill>
            </a:endParaRPr>
          </a:p>
          <a:p>
            <a:pPr marL="400050" algn="just">
              <a:lnSpc>
                <a:spcPct val="90000"/>
              </a:lnSpc>
            </a:pPr>
            <a:r>
              <a:rPr lang="en-US" dirty="0" smtClean="0"/>
              <a:t>The multi-cell cavities are optimized with the main focus on minimizing surface losses</a:t>
            </a:r>
          </a:p>
          <a:p>
            <a:pPr marL="800100" lvl="1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The HOM spectrum of the four-cell and five-cell cavity is similar</a:t>
            </a:r>
          </a:p>
          <a:p>
            <a:pPr marL="800100" lvl="1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A HOM coupler is designed with respect to the spectrum of 400 MHz (or 800 MHz) cavity and rescaled to the other frequency</a:t>
            </a:r>
            <a:br>
              <a:rPr lang="en-US" dirty="0" smtClean="0"/>
            </a:br>
            <a:r>
              <a:rPr lang="en-US" dirty="0" smtClean="0"/>
              <a:t>(mechanical and thermal aspects are not studied here)</a:t>
            </a:r>
          </a:p>
          <a:p>
            <a:pPr marL="400050" algn="just">
              <a:lnSpc>
                <a:spcPct val="90000"/>
              </a:lnSpc>
            </a:pPr>
            <a:endParaRPr lang="en-US" dirty="0"/>
          </a:p>
        </p:txBody>
      </p:sp>
      <p:pic>
        <p:nvPicPr>
          <p:cNvPr id="13" name="Grafik 12" descr="Bildschirmausschnit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3"/>
          <a:stretch/>
        </p:blipFill>
        <p:spPr>
          <a:xfrm>
            <a:off x="601694" y="5273370"/>
            <a:ext cx="1538809" cy="73152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14490" y="5453551"/>
            <a:ext cx="1607749" cy="39727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14" y="5265204"/>
            <a:ext cx="2710475" cy="731520"/>
          </a:xfrm>
          <a:prstGeom prst="rect">
            <a:avLst/>
          </a:prstGeom>
        </p:spPr>
      </p:pic>
      <p:sp>
        <p:nvSpPr>
          <p:cNvPr id="19" name="Rectangle 20"/>
          <p:cNvSpPr/>
          <p:nvPr/>
        </p:nvSpPr>
        <p:spPr>
          <a:xfrm>
            <a:off x="7241815" y="5831971"/>
            <a:ext cx="495018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1" dirty="0" smtClean="0">
                <a:latin typeface="+mn-lt"/>
              </a:rPr>
              <a:t>Impedance of the five-cell cavity is scaled to 400 MHz for comparison. </a:t>
            </a:r>
            <a:r>
              <a:rPr lang="en-US" sz="1200" b="1" i="1" dirty="0">
                <a:latin typeface="+mn-lt"/>
              </a:rPr>
              <a:t>Impedances are for bare cavity and the peaks are not fully resolved.</a:t>
            </a:r>
          </a:p>
          <a:p>
            <a:pPr algn="ctr"/>
            <a:endParaRPr lang="en-US" sz="1200" b="1" i="1" dirty="0">
              <a:latin typeface="+mn-lt"/>
            </a:endParaRPr>
          </a:p>
        </p:txBody>
      </p:sp>
      <p:sp>
        <p:nvSpPr>
          <p:cNvPr id="20" name="Rectangle 20"/>
          <p:cNvSpPr/>
          <p:nvPr/>
        </p:nvSpPr>
        <p:spPr>
          <a:xfrm>
            <a:off x="422880" y="5933031"/>
            <a:ext cx="189148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1" dirty="0" smtClean="0">
                <a:latin typeface="+mn-lt"/>
              </a:rPr>
              <a:t>Single-cell at 400 MHz for Z</a:t>
            </a:r>
            <a:endParaRPr lang="en-US" sz="1200" b="1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14360" y="5933031"/>
                <a:ext cx="189148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b="1" i="1" dirty="0" smtClean="0">
                    <a:latin typeface="+mn-lt"/>
                  </a:rPr>
                  <a:t>Five-cell at 800 MHz </a:t>
                </a:r>
                <a:r>
                  <a:rPr lang="en-US" sz="1200" b="1" i="1" dirty="0">
                    <a:latin typeface="+mn-lt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1200" b="1" i="1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1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endParaRPr lang="en-US" sz="1200" b="1" i="1" dirty="0">
                  <a:latin typeface="+mn-lt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360" y="5933031"/>
                <a:ext cx="1891480" cy="276999"/>
              </a:xfrm>
              <a:prstGeom prst="rect">
                <a:avLst/>
              </a:prstGeom>
              <a:blipFill rotWithShape="0">
                <a:blip r:embed="rId6"/>
                <a:stretch>
                  <a:fillRect t="-2174" r="-258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0"/>
              <p:cNvSpPr/>
              <p:nvPr/>
            </p:nvSpPr>
            <p:spPr>
              <a:xfrm>
                <a:off x="4525813" y="5933031"/>
                <a:ext cx="257112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b="1" i="1" dirty="0" smtClean="0">
                    <a:latin typeface="+mn-lt"/>
                  </a:rPr>
                  <a:t>Four-cell at 400 MHz for W, H, </a:t>
                </a:r>
                <a14:m>
                  <m:oMath xmlns:m="http://schemas.openxmlformats.org/officeDocument/2006/math">
                    <m:r>
                      <a:rPr lang="en-US" sz="1200" b="1" i="1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1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endParaRPr lang="en-US" sz="1200" b="1" i="1" dirty="0">
                  <a:latin typeface="+mn-lt"/>
                </a:endParaRPr>
              </a:p>
            </p:txBody>
          </p:sp>
        </mc:Choice>
        <mc:Fallback xmlns="">
          <p:sp>
            <p:nvSpPr>
              <p:cNvPr id="22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813" y="5933031"/>
                <a:ext cx="2571128" cy="276999"/>
              </a:xfrm>
              <a:prstGeom prst="rect">
                <a:avLst/>
              </a:prstGeom>
              <a:blipFill rotWithShape="0">
                <a:blip r:embed="rId7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 descr="Bildschirmausschnitt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" r="5495" b="1006"/>
          <a:stretch/>
        </p:blipFill>
        <p:spPr>
          <a:xfrm>
            <a:off x="7668327" y="800709"/>
            <a:ext cx="3719374" cy="2448272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27" y="3309745"/>
            <a:ext cx="3800993" cy="25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6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348" y="3116494"/>
            <a:ext cx="5796644" cy="2926080"/>
          </a:xfrm>
          <a:prstGeom prst="rect">
            <a:avLst/>
          </a:prstGeom>
          <a:noFill/>
        </p:spPr>
      </p:pic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43372" y="368660"/>
            <a:ext cx="9579359" cy="679450"/>
          </a:xfrm>
        </p:spPr>
        <p:txBody>
          <a:bodyPr/>
          <a:lstStyle/>
          <a:p>
            <a:r>
              <a:rPr lang="en-US" altLang="de-DE" dirty="0" smtClean="0"/>
              <a:t>Coaxial HOM Coupler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  <p:sp>
        <p:nvSpPr>
          <p:cNvPr id="229" name="Inhaltsplatzhalter 2"/>
          <p:cNvSpPr>
            <a:spLocks noGrp="1"/>
          </p:cNvSpPr>
          <p:nvPr>
            <p:ph idx="1"/>
          </p:nvPr>
        </p:nvSpPr>
        <p:spPr>
          <a:xfrm>
            <a:off x="562501" y="1330100"/>
            <a:ext cx="5364596" cy="59352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The notch effect </a:t>
            </a:r>
            <a:r>
              <a:rPr lang="en-US" dirty="0" smtClean="0"/>
              <a:t>of all couplers are </a:t>
            </a:r>
            <a:r>
              <a:rPr lang="en-US" dirty="0"/>
              <a:t>tuned </a:t>
            </a:r>
            <a:r>
              <a:rPr lang="en-US" dirty="0" smtClean="0"/>
              <a:t>to 801.58 MHz </a:t>
            </a:r>
            <a:r>
              <a:rPr lang="en-US" dirty="0"/>
              <a:t>for the monopole </a:t>
            </a:r>
            <a:r>
              <a:rPr lang="en-US" dirty="0" smtClean="0"/>
              <a:t>coupling. </a:t>
            </a:r>
            <a:endParaRPr lang="en-GB" dirty="0" smtClean="0"/>
          </a:p>
          <a:p>
            <a:pPr algn="just"/>
            <a:r>
              <a:rPr lang="en-GB" dirty="0" smtClean="0"/>
              <a:t>The </a:t>
            </a:r>
            <a:r>
              <a:rPr lang="en-GB" dirty="0"/>
              <a:t>DQW HOM coupler </a:t>
            </a:r>
            <a:r>
              <a:rPr lang="en-GB" dirty="0" smtClean="0"/>
              <a:t>can deliver a high value of transmission at both first higher order dipole and monopole band.</a:t>
            </a:r>
          </a:p>
          <a:p>
            <a:pPr algn="just"/>
            <a:endParaRPr lang="en-US" dirty="0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1014727" y="3101238"/>
            <a:ext cx="2816317" cy="257064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2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TM01-TEM transmission (Monopole coupling)</a:t>
            </a:r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6897880" y="3101238"/>
            <a:ext cx="2816317" cy="257064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2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TE11-TEM transmission (Dipole coupling)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5400" y="5970718"/>
            <a:ext cx="4680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+mn-lt"/>
              </a:rPr>
              <a:t>Impedances are for bare cavity and the peaks are not fully resolved.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6933725" y="960255"/>
            <a:ext cx="1092588" cy="2061052"/>
            <a:chOff x="6255609" y="960255"/>
            <a:chExt cx="1092588" cy="2061052"/>
          </a:xfrm>
        </p:grpSpPr>
        <p:pic>
          <p:nvPicPr>
            <p:cNvPr id="16" name="Grafik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59" r="36508"/>
            <a:stretch>
              <a:fillRect/>
            </a:stretch>
          </p:blipFill>
          <p:spPr bwMode="auto">
            <a:xfrm>
              <a:off x="6322672" y="960255"/>
              <a:ext cx="805241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itle 3"/>
            <p:cNvSpPr txBox="1">
              <a:spLocks/>
            </p:cNvSpPr>
            <p:nvPr/>
          </p:nvSpPr>
          <p:spPr>
            <a:xfrm>
              <a:off x="6255609" y="2771021"/>
              <a:ext cx="1092588" cy="250286"/>
            </a:xfrm>
            <a:prstGeom prst="rect">
              <a:avLst/>
            </a:prstGeom>
          </p:spPr>
          <p:txBody>
            <a:bodyPr vert="horz" lIns="36000" tIns="0" rIns="3600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12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LHC Probe-type</a:t>
              </a:r>
              <a:endParaRPr lang="en-US" sz="1200" b="1" i="1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8289385" y="1019497"/>
            <a:ext cx="1092588" cy="2029919"/>
            <a:chOff x="7703018" y="1004183"/>
            <a:chExt cx="1092588" cy="2029919"/>
          </a:xfrm>
        </p:grpSpPr>
        <p:pic>
          <p:nvPicPr>
            <p:cNvPr id="15" name="Grafik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7" r="10220"/>
            <a:stretch>
              <a:fillRect/>
            </a:stretch>
          </p:blipFill>
          <p:spPr bwMode="auto">
            <a:xfrm>
              <a:off x="7769652" y="1004183"/>
              <a:ext cx="813664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itle 3"/>
            <p:cNvSpPr txBox="1">
              <a:spLocks/>
            </p:cNvSpPr>
            <p:nvPr/>
          </p:nvSpPr>
          <p:spPr>
            <a:xfrm>
              <a:off x="7703018" y="2783816"/>
              <a:ext cx="1092588" cy="250286"/>
            </a:xfrm>
            <a:prstGeom prst="rect">
              <a:avLst/>
            </a:prstGeom>
          </p:spPr>
          <p:txBody>
            <a:bodyPr vert="horz" lIns="36000" tIns="0" rIns="3600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12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LHC Hook-type</a:t>
              </a:r>
              <a:endParaRPr lang="en-US" sz="1200" b="1" i="1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9540356" y="1027749"/>
            <a:ext cx="1920240" cy="2017415"/>
            <a:chOff x="8757550" y="1004183"/>
            <a:chExt cx="1920240" cy="2017415"/>
          </a:xfrm>
        </p:grpSpPr>
        <p:pic>
          <p:nvPicPr>
            <p:cNvPr id="25" name="Grafik 24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57550" y="1004183"/>
              <a:ext cx="1920240" cy="1828800"/>
            </a:xfrm>
            <a:prstGeom prst="rect">
              <a:avLst/>
            </a:prstGeom>
            <a:noFill/>
          </p:spPr>
        </p:pic>
        <p:sp>
          <p:nvSpPr>
            <p:cNvPr id="24" name="Title 3"/>
            <p:cNvSpPr txBox="1">
              <a:spLocks/>
            </p:cNvSpPr>
            <p:nvPr/>
          </p:nvSpPr>
          <p:spPr>
            <a:xfrm>
              <a:off x="8862240" y="2795223"/>
              <a:ext cx="1449550" cy="226375"/>
            </a:xfrm>
            <a:prstGeom prst="rect">
              <a:avLst/>
            </a:prstGeom>
          </p:spPr>
          <p:txBody>
            <a:bodyPr vert="horz" lIns="36000" tIns="0" rIns="3600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12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DQW HOM Coupler</a:t>
              </a:r>
              <a:endParaRPr lang="en-US" sz="1200" b="1" i="1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Grafik 2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2225" y="3108168"/>
            <a:ext cx="5863866" cy="2926080"/>
          </a:xfrm>
          <a:prstGeom prst="rect">
            <a:avLst/>
          </a:prstGeom>
          <a:noFill/>
        </p:spPr>
      </p:pic>
      <p:sp>
        <p:nvSpPr>
          <p:cNvPr id="26" name="Title 3"/>
          <p:cNvSpPr txBox="1">
            <a:spLocks/>
          </p:cNvSpPr>
          <p:nvPr/>
        </p:nvSpPr>
        <p:spPr>
          <a:xfrm>
            <a:off x="6707014" y="3117738"/>
            <a:ext cx="2816317" cy="257064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200" b="1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TE11-TEM </a:t>
            </a:r>
            <a:r>
              <a:rPr lang="en-US" sz="12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transmission </a:t>
            </a:r>
            <a:r>
              <a:rPr lang="en-US" sz="1200" b="1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(Dipole </a:t>
            </a:r>
            <a:r>
              <a:rPr lang="en-US" sz="12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coupling)</a:t>
            </a:r>
          </a:p>
        </p:txBody>
      </p:sp>
    </p:spTree>
    <p:extLst>
      <p:ext uri="{BB962C8B-B14F-4D97-AF65-F5344CB8AC3E}">
        <p14:creationId xmlns:p14="http://schemas.microsoft.com/office/powerpoint/2010/main" val="24861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1" y="332656"/>
            <a:ext cx="10727267" cy="679450"/>
          </a:xfrm>
        </p:spPr>
        <p:txBody>
          <a:bodyPr/>
          <a:lstStyle/>
          <a:p>
            <a:r>
              <a:rPr lang="en-US" dirty="0" smtClean="0"/>
              <a:t>Rectangular Waveguide HOM Coupler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  <p:grpSp>
        <p:nvGrpSpPr>
          <p:cNvPr id="58" name="Gruppieren 57"/>
          <p:cNvGrpSpPr/>
          <p:nvPr/>
        </p:nvGrpSpPr>
        <p:grpSpPr>
          <a:xfrm>
            <a:off x="5616565" y="2548323"/>
            <a:ext cx="2265712" cy="1105728"/>
            <a:chOff x="1503925" y="2769544"/>
            <a:chExt cx="2831084" cy="1633762"/>
          </a:xfrm>
        </p:grpSpPr>
        <p:pic>
          <p:nvPicPr>
            <p:cNvPr id="57" name="Grafik 56" descr="Bildschirmausschnitt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7"/>
            <a:stretch/>
          </p:blipFill>
          <p:spPr>
            <a:xfrm>
              <a:off x="1847133" y="2889899"/>
              <a:ext cx="2487876" cy="1513407"/>
            </a:xfrm>
            <a:prstGeom prst="rect">
              <a:avLst/>
            </a:prstGeom>
          </p:spPr>
        </p:pic>
        <p:sp>
          <p:nvSpPr>
            <p:cNvPr id="34" name="Textfeld 33"/>
            <p:cNvSpPr txBox="1"/>
            <p:nvPr/>
          </p:nvSpPr>
          <p:spPr>
            <a:xfrm>
              <a:off x="2178719" y="2769544"/>
              <a:ext cx="335794" cy="389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1503925" y="3579023"/>
              <a:ext cx="335794" cy="389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5973614" y="1337504"/>
            <a:ext cx="5601288" cy="1017057"/>
            <a:chOff x="7222447" y="1356913"/>
            <a:chExt cx="4284477" cy="1017057"/>
          </a:xfrm>
        </p:grpSpPr>
        <p:cxnSp>
          <p:nvCxnSpPr>
            <p:cNvPr id="44" name="Gerade Verbindung mit Pfeil 43"/>
            <p:cNvCxnSpPr/>
            <p:nvPr/>
          </p:nvCxnSpPr>
          <p:spPr>
            <a:xfrm flipV="1">
              <a:off x="7618492" y="1666150"/>
              <a:ext cx="0" cy="344628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/>
          </p:nvCxnSpPr>
          <p:spPr>
            <a:xfrm flipV="1">
              <a:off x="8734616" y="1684804"/>
              <a:ext cx="0" cy="34462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/>
          </p:nvCxnSpPr>
          <p:spPr>
            <a:xfrm flipV="1">
              <a:off x="9418692" y="1666150"/>
              <a:ext cx="0" cy="344628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itle 3"/>
            <p:cNvSpPr txBox="1">
              <a:spLocks/>
            </p:cNvSpPr>
            <p:nvPr/>
          </p:nvSpPr>
          <p:spPr>
            <a:xfrm>
              <a:off x="7411804" y="1393373"/>
              <a:ext cx="617845" cy="272777"/>
            </a:xfrm>
            <a:prstGeom prst="rect">
              <a:avLst/>
            </a:prstGeom>
          </p:spPr>
          <p:txBody>
            <a:bodyPr vert="horz" lIns="36000" tIns="0" rIns="3600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16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TM</a:t>
              </a:r>
              <a:r>
                <a:rPr lang="en-US" sz="1600" b="1" i="1" baseline="-25000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010</a:t>
              </a:r>
              <a:endParaRPr lang="en-US" sz="1600" b="1" i="1" baseline="-250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itle 3"/>
            <p:cNvSpPr txBox="1">
              <a:spLocks/>
            </p:cNvSpPr>
            <p:nvPr/>
          </p:nvSpPr>
          <p:spPr>
            <a:xfrm>
              <a:off x="9223908" y="1367696"/>
              <a:ext cx="617845" cy="272777"/>
            </a:xfrm>
            <a:prstGeom prst="rect">
              <a:avLst/>
            </a:prstGeom>
          </p:spPr>
          <p:txBody>
            <a:bodyPr vert="horz" lIns="36000" tIns="0" rIns="3600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16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TE</a:t>
              </a:r>
              <a:r>
                <a:rPr lang="en-US" sz="1600" b="1" i="1" baseline="-25000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111</a:t>
              </a:r>
              <a:endParaRPr lang="en-US" sz="1600" b="1" i="1" baseline="-250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itle 3"/>
            <p:cNvSpPr txBox="1">
              <a:spLocks/>
            </p:cNvSpPr>
            <p:nvPr/>
          </p:nvSpPr>
          <p:spPr>
            <a:xfrm>
              <a:off x="10707014" y="1713054"/>
              <a:ext cx="799910" cy="272777"/>
            </a:xfrm>
            <a:prstGeom prst="rect">
              <a:avLst/>
            </a:prstGeom>
          </p:spPr>
          <p:txBody>
            <a:bodyPr vert="horz" lIns="36000" tIns="0" rIns="3600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12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f [MHz]</a:t>
              </a:r>
              <a:endParaRPr lang="en-US" sz="1200" b="1" i="1" baseline="-250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itle 3"/>
            <p:cNvSpPr txBox="1">
              <a:spLocks/>
            </p:cNvSpPr>
            <p:nvPr/>
          </p:nvSpPr>
          <p:spPr>
            <a:xfrm>
              <a:off x="7222447" y="2101193"/>
              <a:ext cx="1008112" cy="272777"/>
            </a:xfrm>
            <a:prstGeom prst="rect">
              <a:avLst/>
            </a:prstGeom>
          </p:spPr>
          <p:txBody>
            <a:bodyPr vert="horz" lIns="36000" tIns="0" rIns="3600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Aft>
                  <a:spcPts val="600"/>
                </a:spcAft>
              </a:pPr>
              <a:r>
                <a:rPr lang="en-US" sz="11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Fundamental Mode</a:t>
              </a:r>
              <a:endParaRPr lang="en-US" sz="1100" b="1" i="1" baseline="-250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itle 3"/>
            <p:cNvSpPr txBox="1">
              <a:spLocks/>
            </p:cNvSpPr>
            <p:nvPr/>
          </p:nvSpPr>
          <p:spPr>
            <a:xfrm>
              <a:off x="8494812" y="1356913"/>
              <a:ext cx="617845" cy="272777"/>
            </a:xfrm>
            <a:prstGeom prst="rect">
              <a:avLst/>
            </a:prstGeom>
          </p:spPr>
          <p:txBody>
            <a:bodyPr vert="horz" lIns="36000" tIns="0" rIns="3600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16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TE</a:t>
              </a:r>
              <a:r>
                <a:rPr lang="en-US" sz="1600" b="1" i="1" baseline="-25000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1600" b="1" i="1" baseline="-250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  <p:cxnSp>
          <p:nvCxnSpPr>
            <p:cNvPr id="52" name="Gerade Verbindung mit Pfeil 51"/>
            <p:cNvCxnSpPr/>
            <p:nvPr/>
          </p:nvCxnSpPr>
          <p:spPr>
            <a:xfrm flipV="1">
              <a:off x="9931735" y="1664249"/>
              <a:ext cx="0" cy="344628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itle 3"/>
            <p:cNvSpPr txBox="1">
              <a:spLocks/>
            </p:cNvSpPr>
            <p:nvPr/>
          </p:nvSpPr>
          <p:spPr>
            <a:xfrm>
              <a:off x="9736951" y="1365795"/>
              <a:ext cx="617845" cy="272777"/>
            </a:xfrm>
            <a:prstGeom prst="rect">
              <a:avLst/>
            </a:prstGeom>
          </p:spPr>
          <p:txBody>
            <a:bodyPr vert="horz" lIns="36000" tIns="0" rIns="3600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16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TM</a:t>
              </a:r>
              <a:r>
                <a:rPr lang="en-US" sz="1600" b="1" i="1" baseline="-25000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110</a:t>
              </a:r>
              <a:endParaRPr lang="en-US" sz="1600" b="1" i="1" baseline="-250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Gerade Verbindung mit Pfeil 53"/>
            <p:cNvCxnSpPr/>
            <p:nvPr/>
          </p:nvCxnSpPr>
          <p:spPr>
            <a:xfrm>
              <a:off x="7222448" y="2003665"/>
              <a:ext cx="41148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itle 3"/>
            <p:cNvSpPr txBox="1">
              <a:spLocks/>
            </p:cNvSpPr>
            <p:nvPr/>
          </p:nvSpPr>
          <p:spPr>
            <a:xfrm>
              <a:off x="8230560" y="2047266"/>
              <a:ext cx="1008112" cy="301027"/>
            </a:xfrm>
            <a:prstGeom prst="rect">
              <a:avLst/>
            </a:prstGeom>
          </p:spPr>
          <p:txBody>
            <a:bodyPr vert="horz" lIns="36000" tIns="0" rIns="3600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Aft>
                  <a:spcPts val="600"/>
                </a:spcAft>
              </a:pPr>
              <a:r>
                <a:rPr lang="en-US" sz="1100" b="1" i="1" dirty="0" err="1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f</a:t>
              </a:r>
              <a:r>
                <a:rPr lang="en-US" sz="1100" b="1" i="1" baseline="-25000" dirty="0" err="1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cutoff</a:t>
              </a:r>
              <a:r>
                <a:rPr lang="en-US" sz="11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br>
                <a:rPr lang="en-US" sz="11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</a:br>
              <a:r>
                <a:rPr lang="en-US" sz="11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Waveguide</a:t>
              </a:r>
              <a:endParaRPr lang="en-US" sz="1100" b="1" i="1" baseline="-250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itle 3"/>
            <p:cNvSpPr txBox="1">
              <a:spLocks/>
            </p:cNvSpPr>
            <p:nvPr/>
          </p:nvSpPr>
          <p:spPr>
            <a:xfrm>
              <a:off x="9223908" y="2062475"/>
              <a:ext cx="1008112" cy="301027"/>
            </a:xfrm>
            <a:prstGeom prst="rect">
              <a:avLst/>
            </a:prstGeom>
          </p:spPr>
          <p:txBody>
            <a:bodyPr vert="horz" lIns="36000" tIns="0" rIns="3600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Aft>
                  <a:spcPts val="600"/>
                </a:spcAft>
              </a:pPr>
              <a:r>
                <a:rPr lang="en-US" sz="1100" b="1" i="1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First Dipole band</a:t>
              </a:r>
              <a:endParaRPr lang="en-US" sz="1100" b="1" i="1" baseline="-250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Inhaltsplatzhalter 2"/>
          <p:cNvSpPr txBox="1">
            <a:spLocks/>
          </p:cNvSpPr>
          <p:nvPr/>
        </p:nvSpPr>
        <p:spPr>
          <a:xfrm>
            <a:off x="525589" y="1293173"/>
            <a:ext cx="4518840" cy="4633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en-US" dirty="0"/>
              <a:t>The cutoff frequency of the first mode of </a:t>
            </a:r>
            <a:r>
              <a:rPr lang="en-US" dirty="0" smtClean="0"/>
              <a:t>the </a:t>
            </a:r>
            <a:r>
              <a:rPr lang="en-US" dirty="0"/>
              <a:t>waveguide HOM coupler has to be between the fundamental mode of the cavity and the first dipole mode</a:t>
            </a:r>
            <a:r>
              <a:rPr lang="en-US" dirty="0" smtClean="0"/>
              <a:t>.</a:t>
            </a:r>
          </a:p>
          <a:p>
            <a:pPr algn="just" fontAlgn="auto">
              <a:spcAft>
                <a:spcPts val="0"/>
              </a:spcAft>
            </a:pPr>
            <a:r>
              <a:rPr lang="en-US" dirty="0" smtClean="0"/>
              <a:t>Standard aspect ratio of 2:1 of the WG dimensions gives rise to maximum frequency band for one-mode operation </a:t>
            </a:r>
          </a:p>
          <a:p>
            <a:pPr lvl="1" algn="just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not efficient for damping the first dipole band with two polarizations </a:t>
            </a:r>
          </a:p>
          <a:p>
            <a:pPr algn="just" fontAlgn="auto">
              <a:spcAft>
                <a:spcPts val="0"/>
              </a:spcAft>
            </a:pPr>
            <a:r>
              <a:rPr lang="en-US" dirty="0" smtClean="0">
                <a:sym typeface="Wingdings" panose="05000000000000000000" pitchFamily="2" charset="2"/>
              </a:rPr>
              <a:t>Square-shaped WG has same cutoff frequency for the first two modes but</a:t>
            </a:r>
          </a:p>
          <a:p>
            <a:pPr lvl="1" algn="just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bulky specially at low frequencies</a:t>
            </a:r>
          </a:p>
          <a:p>
            <a:pPr lvl="1" algn="just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en-US" dirty="0" smtClean="0">
                <a:sym typeface="Wingdings" panose="05000000000000000000" pitchFamily="2" charset="2"/>
              </a:rPr>
              <a:t>rapped modes could be created by the WG</a:t>
            </a:r>
            <a:endParaRPr lang="en-US" dirty="0"/>
          </a:p>
        </p:txBody>
      </p:sp>
      <p:grpSp>
        <p:nvGrpSpPr>
          <p:cNvPr id="61" name="Gruppieren 60"/>
          <p:cNvGrpSpPr/>
          <p:nvPr/>
        </p:nvGrpSpPr>
        <p:grpSpPr>
          <a:xfrm>
            <a:off x="5219852" y="3679514"/>
            <a:ext cx="6604195" cy="2486384"/>
            <a:chOff x="5189930" y="3692705"/>
            <a:chExt cx="6604195" cy="2486384"/>
          </a:xfrm>
        </p:grpSpPr>
        <p:pic>
          <p:nvPicPr>
            <p:cNvPr id="38" name="Grafik 37" descr="Bildschirmausschnitt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930" y="3692705"/>
              <a:ext cx="3303548" cy="2468880"/>
            </a:xfrm>
            <a:prstGeom prst="rect">
              <a:avLst/>
            </a:prstGeom>
          </p:spPr>
        </p:pic>
        <p:pic>
          <p:nvPicPr>
            <p:cNvPr id="39" name="Grafik 38" descr="Bildschirmausschnitt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145" y="3710209"/>
              <a:ext cx="3317980" cy="24688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/>
              <p:cNvSpPr txBox="1"/>
              <p:nvPr/>
            </p:nvSpPr>
            <p:spPr>
              <a:xfrm>
                <a:off x="8793912" y="2783758"/>
                <a:ext cx="2742289" cy="63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𝑐𝑢𝑡𝑜𝑓𝑓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𝜀𝜇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912" y="2783758"/>
                <a:ext cx="2742289" cy="63652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64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nhaltsplatzhalter 2"/>
          <p:cNvSpPr>
            <a:spLocks noGrp="1"/>
          </p:cNvSpPr>
          <p:nvPr>
            <p:ph idx="1"/>
          </p:nvPr>
        </p:nvSpPr>
        <p:spPr>
          <a:xfrm>
            <a:off x="625445" y="1394871"/>
            <a:ext cx="8242863" cy="1372778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The cutoff frequency could be lowered by adding ridges in the WG</a:t>
            </a:r>
          </a:p>
          <a:p>
            <a:pPr algn="just"/>
            <a:r>
              <a:rPr lang="en-US" dirty="0" smtClean="0"/>
              <a:t>The damping of the two polarizations of the dipole modes is improved using quad-ridged WG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1" y="332656"/>
            <a:ext cx="10727267" cy="679450"/>
          </a:xfrm>
        </p:spPr>
        <p:txBody>
          <a:bodyPr/>
          <a:lstStyle/>
          <a:p>
            <a:r>
              <a:rPr lang="en-US" dirty="0" smtClean="0"/>
              <a:t>Quad-Ridged Waveguide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pic>
        <p:nvPicPr>
          <p:cNvPr id="41" name="Grafik 40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455" y="886498"/>
            <a:ext cx="2255793" cy="1828800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370076" y="3298998"/>
            <a:ext cx="2997598" cy="2272767"/>
            <a:chOff x="505922" y="3990627"/>
            <a:chExt cx="2997598" cy="2272767"/>
          </a:xfrm>
        </p:grpSpPr>
        <p:pic>
          <p:nvPicPr>
            <p:cNvPr id="19" name="Grafik 18" descr="Bildschirmausschnitt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408" y="3990627"/>
              <a:ext cx="2663641" cy="18288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5922" y="5801729"/>
              <a:ext cx="29975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i="1" dirty="0" smtClean="0">
                  <a:latin typeface="+mn-lt"/>
                </a:rPr>
                <a:t>Quad-Ridged WG vs. Rect. WG with the same cross section area</a:t>
              </a:r>
              <a:endParaRPr lang="en-US" sz="1200" b="1" i="1" dirty="0">
                <a:latin typeface="+mn-lt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534365" y="2785153"/>
            <a:ext cx="3699172" cy="3067925"/>
            <a:chOff x="3521042" y="3154333"/>
            <a:chExt cx="3699172" cy="3067925"/>
          </a:xfrm>
        </p:grpSpPr>
        <p:pic>
          <p:nvPicPr>
            <p:cNvPr id="20" name="Grafik 19" descr="Bildschirmausschnitt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1042" y="3154333"/>
              <a:ext cx="3699172" cy="2834640"/>
            </a:xfrm>
            <a:prstGeom prst="rect">
              <a:avLst/>
            </a:prstGeom>
          </p:spPr>
        </p:pic>
        <p:sp>
          <p:nvSpPr>
            <p:cNvPr id="23" name="Rectangle 20"/>
            <p:cNvSpPr/>
            <p:nvPr/>
          </p:nvSpPr>
          <p:spPr>
            <a:xfrm>
              <a:off x="3863739" y="5945259"/>
              <a:ext cx="299759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i="1" dirty="0" smtClean="0">
                  <a:latin typeface="+mn-lt"/>
                </a:rPr>
                <a:t>Power calculated from the S-parameters</a:t>
              </a:r>
              <a:endParaRPr lang="en-US" sz="1200" b="1" i="1" dirty="0">
                <a:latin typeface="+mn-lt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7208043" y="2724050"/>
            <a:ext cx="4719795" cy="3474720"/>
            <a:chOff x="7212124" y="2754419"/>
            <a:chExt cx="4719795" cy="3474720"/>
          </a:xfrm>
        </p:grpSpPr>
        <p:pic>
          <p:nvPicPr>
            <p:cNvPr id="40" name="Grafik 39" descr="Bildschirmausschnitt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24" y="2754419"/>
              <a:ext cx="4719795" cy="3474720"/>
            </a:xfrm>
            <a:prstGeom prst="rect">
              <a:avLst/>
            </a:prstGeom>
          </p:spPr>
        </p:pic>
        <p:sp>
          <p:nvSpPr>
            <p:cNvPr id="25" name="Rectangle 20"/>
            <p:cNvSpPr/>
            <p:nvPr/>
          </p:nvSpPr>
          <p:spPr>
            <a:xfrm>
              <a:off x="9300356" y="3052368"/>
              <a:ext cx="1044116" cy="276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i="1" dirty="0" smtClean="0">
                  <a:latin typeface="+mn-lt"/>
                </a:rPr>
                <a:t>a=b=220 mm</a:t>
              </a:r>
              <a:endParaRPr lang="en-US" sz="1200" b="1" i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06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626525" y="1216326"/>
                <a:ext cx="8205779" cy="1372778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dirty="0" smtClean="0"/>
                  <a:t>HOM coupler is tuned with respect to the modes in the first dipole band</a:t>
                </a:r>
              </a:p>
              <a:p>
                <a:pPr algn="just"/>
                <a:r>
                  <a:rPr lang="en-US" dirty="0" smtClean="0"/>
                  <a:t>By using four hook-type HOM couplers,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of the modes in the first dipole band are reduced below 100 </a:t>
                </a:r>
              </a:p>
              <a:p>
                <a:pPr algn="just"/>
                <a:endParaRPr lang="en-US" dirty="0" smtClean="0"/>
              </a:p>
              <a:p>
                <a:pPr algn="just"/>
                <a:endParaRPr lang="en-US" dirty="0" smtClean="0"/>
              </a:p>
              <a:p>
                <a:pPr algn="just"/>
                <a:endParaRPr lang="en-US" dirty="0" smtClean="0"/>
              </a:p>
              <a:p>
                <a:pPr marL="0" indent="0" algn="just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9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6525" y="1216326"/>
                <a:ext cx="8205779" cy="1372778"/>
              </a:xfrm>
              <a:blipFill rotWithShape="0">
                <a:blip r:embed="rId3"/>
                <a:stretch>
                  <a:fillRect l="-669" t="-2667" r="-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1" y="332656"/>
            <a:ext cx="10727267" cy="679450"/>
          </a:xfrm>
        </p:spPr>
        <p:txBody>
          <a:bodyPr/>
          <a:lstStyle/>
          <a:p>
            <a:r>
              <a:rPr lang="en-US" dirty="0" smtClean="0"/>
              <a:t>HOM Coupler Design for the Z Option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07" y="1212747"/>
            <a:ext cx="1272915" cy="1005840"/>
          </a:xfrm>
          <a:prstGeom prst="rect">
            <a:avLst/>
          </a:prstGeom>
        </p:spPr>
      </p:pic>
      <p:pic>
        <p:nvPicPr>
          <p:cNvPr id="11" name="Grafik 10" descr="Bildschirmausschnit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6" y="2205460"/>
            <a:ext cx="1404706" cy="1005840"/>
          </a:xfrm>
          <a:prstGeom prst="rect">
            <a:avLst/>
          </a:prstGeom>
        </p:spPr>
      </p:pic>
      <p:pic>
        <p:nvPicPr>
          <p:cNvPr id="12" name="Grafik 11" descr="Bildschirmausschnit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3211300"/>
            <a:ext cx="1306630" cy="1005840"/>
          </a:xfrm>
          <a:prstGeom prst="rect">
            <a:avLst/>
          </a:prstGeom>
        </p:spPr>
      </p:pic>
      <p:pic>
        <p:nvPicPr>
          <p:cNvPr id="13" name="Grafik 12" descr="Bildschirmausschnit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6" y="4217140"/>
            <a:ext cx="1297934" cy="1005840"/>
          </a:xfrm>
          <a:prstGeom prst="rect">
            <a:avLst/>
          </a:prstGeom>
        </p:spPr>
      </p:pic>
      <p:pic>
        <p:nvPicPr>
          <p:cNvPr id="14" name="Grafik 13" descr="Bildschirmausschnit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780" y="5222980"/>
            <a:ext cx="1309003" cy="1005840"/>
          </a:xfrm>
          <a:prstGeom prst="rect">
            <a:avLst/>
          </a:prstGeom>
        </p:spPr>
      </p:pic>
      <p:pic>
        <p:nvPicPr>
          <p:cNvPr id="15" name="Grafik 14" descr="Bildschirmausschnit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504" y="5222980"/>
            <a:ext cx="939197" cy="1005840"/>
          </a:xfrm>
          <a:prstGeom prst="rect">
            <a:avLst/>
          </a:prstGeom>
        </p:spPr>
      </p:pic>
      <p:pic>
        <p:nvPicPr>
          <p:cNvPr id="16" name="Grafik 15" descr="Bildschirmausschnit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327" y="4186943"/>
            <a:ext cx="885374" cy="1005840"/>
          </a:xfrm>
          <a:prstGeom prst="rect">
            <a:avLst/>
          </a:prstGeom>
        </p:spPr>
      </p:pic>
      <p:pic>
        <p:nvPicPr>
          <p:cNvPr id="17" name="Grafik 16" descr="Bildschirmausschnit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288" y="3150906"/>
            <a:ext cx="822960" cy="1005840"/>
          </a:xfrm>
          <a:prstGeom prst="rect">
            <a:avLst/>
          </a:prstGeom>
        </p:spPr>
      </p:pic>
      <p:pic>
        <p:nvPicPr>
          <p:cNvPr id="18" name="Grafik 17" descr="Bildschirmausschnit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355" y="2172854"/>
            <a:ext cx="808826" cy="914400"/>
          </a:xfrm>
          <a:prstGeom prst="rect">
            <a:avLst/>
          </a:prstGeom>
        </p:spPr>
      </p:pic>
      <p:pic>
        <p:nvPicPr>
          <p:cNvPr id="22" name="Grafik 21" descr="Bildschirmausschnitt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46" y="1230666"/>
            <a:ext cx="820779" cy="914400"/>
          </a:xfrm>
          <a:prstGeom prst="rect">
            <a:avLst/>
          </a:prstGeom>
        </p:spPr>
      </p:pic>
      <p:pic>
        <p:nvPicPr>
          <p:cNvPr id="24" name="Grafik 23" descr="Bildschirmausschnit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2" y="2866453"/>
            <a:ext cx="3144737" cy="3212752"/>
          </a:xfrm>
          <a:prstGeom prst="rect">
            <a:avLst/>
          </a:prstGeom>
        </p:spPr>
      </p:pic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35" y="2344887"/>
            <a:ext cx="4988206" cy="37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3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nhaltsplatzhalter 2"/>
          <p:cNvSpPr>
            <a:spLocks noGrp="1"/>
          </p:cNvSpPr>
          <p:nvPr>
            <p:ph idx="1"/>
          </p:nvPr>
        </p:nvSpPr>
        <p:spPr>
          <a:xfrm>
            <a:off x="626525" y="1216326"/>
            <a:ext cx="11034367" cy="1048742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A combination of hook-type coupler and quad-ridged WG can reduce the transverse impedance below the limit defined by synchrotron radiation </a:t>
            </a:r>
          </a:p>
          <a:p>
            <a:pPr algn="just"/>
            <a:r>
              <a:rPr lang="en-US" dirty="0" smtClean="0"/>
              <a:t>Quad-ridged WG is optimized to have low cutoff frequency for the first two modes and avoid having modes trapped in the WG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1" y="332656"/>
            <a:ext cx="10727267" cy="679450"/>
          </a:xfrm>
        </p:spPr>
        <p:txBody>
          <a:bodyPr/>
          <a:lstStyle/>
          <a:p>
            <a:r>
              <a:rPr lang="en-US" dirty="0" smtClean="0"/>
              <a:t>Wake Impedance of the Z Option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  <p:grpSp>
        <p:nvGrpSpPr>
          <p:cNvPr id="31" name="Gruppieren 30"/>
          <p:cNvGrpSpPr/>
          <p:nvPr/>
        </p:nvGrpSpPr>
        <p:grpSpPr>
          <a:xfrm>
            <a:off x="7761748" y="2305681"/>
            <a:ext cx="1938263" cy="1264894"/>
            <a:chOff x="9421517" y="3803784"/>
            <a:chExt cx="1960536" cy="1264894"/>
          </a:xfrm>
        </p:grpSpPr>
        <p:pic>
          <p:nvPicPr>
            <p:cNvPr id="21" name="Grafik 20" descr="Bildschirmausschnitt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1517" y="3803784"/>
              <a:ext cx="1960536" cy="1005840"/>
            </a:xfrm>
            <a:prstGeom prst="rect">
              <a:avLst/>
            </a:prstGeom>
          </p:spPr>
        </p:pic>
        <p:sp>
          <p:nvSpPr>
            <p:cNvPr id="30" name="Rectangle 20"/>
            <p:cNvSpPr/>
            <p:nvPr/>
          </p:nvSpPr>
          <p:spPr>
            <a:xfrm>
              <a:off x="9564606" y="4807068"/>
              <a:ext cx="176224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i="1" dirty="0" smtClean="0">
                  <a:latin typeface="+mn-lt"/>
                </a:rPr>
                <a:t>3 Hook + 1 Rect. WG</a:t>
              </a:r>
              <a:endParaRPr lang="en-US" sz="1100" b="1" i="1" dirty="0">
                <a:latin typeface="+mn-lt"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9808722" y="2260071"/>
            <a:ext cx="1858593" cy="1313060"/>
            <a:chOff x="9422358" y="2746037"/>
            <a:chExt cx="1962807" cy="1313060"/>
          </a:xfrm>
        </p:grpSpPr>
        <p:pic>
          <p:nvPicPr>
            <p:cNvPr id="7" name="Grafik 6" descr="Bildschirmausschnitt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358" y="2746037"/>
              <a:ext cx="1962807" cy="1005840"/>
            </a:xfrm>
            <a:prstGeom prst="rect">
              <a:avLst/>
            </a:prstGeom>
          </p:spPr>
        </p:pic>
        <p:sp>
          <p:nvSpPr>
            <p:cNvPr id="32" name="Rectangle 20"/>
            <p:cNvSpPr/>
            <p:nvPr/>
          </p:nvSpPr>
          <p:spPr>
            <a:xfrm>
              <a:off x="9872877" y="3797487"/>
              <a:ext cx="106177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i="1" dirty="0" smtClean="0">
                  <a:latin typeface="+mn-lt"/>
                </a:rPr>
                <a:t>4 Hook</a:t>
              </a:r>
              <a:endParaRPr lang="en-US" sz="1100" b="1" i="1" dirty="0">
                <a:latin typeface="+mn-lt"/>
              </a:endParaRP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9713263" y="3812304"/>
            <a:ext cx="2035365" cy="1255962"/>
            <a:chOff x="9358293" y="1225381"/>
            <a:chExt cx="2035365" cy="1255962"/>
          </a:xfrm>
        </p:grpSpPr>
        <p:pic>
          <p:nvPicPr>
            <p:cNvPr id="3" name="Grafik 2" descr="Bildschirmausschnitt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4324" y="1225381"/>
              <a:ext cx="1879334" cy="1005840"/>
            </a:xfrm>
            <a:prstGeom prst="rect">
              <a:avLst/>
            </a:prstGeom>
          </p:spPr>
        </p:pic>
        <p:sp>
          <p:nvSpPr>
            <p:cNvPr id="34" name="Rectangle 20"/>
            <p:cNvSpPr/>
            <p:nvPr/>
          </p:nvSpPr>
          <p:spPr>
            <a:xfrm>
              <a:off x="9358293" y="2050456"/>
              <a:ext cx="134698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i="1" dirty="0" smtClean="0">
                  <a:latin typeface="+mn-lt"/>
                </a:rPr>
                <a:t>3 Hook + 1 Square Ridged. WG</a:t>
              </a:r>
              <a:endParaRPr lang="en-US" sz="1100" b="1" i="1" dirty="0">
                <a:latin typeface="+mn-lt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478563" y="2572890"/>
            <a:ext cx="7148793" cy="3628418"/>
            <a:chOff x="478563" y="2305681"/>
            <a:chExt cx="7148793" cy="3628418"/>
          </a:xfrm>
        </p:grpSpPr>
        <p:pic>
          <p:nvPicPr>
            <p:cNvPr id="39" name="Grafik 38" descr="Bildschirmausschnitt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4"/>
            <a:stretch/>
          </p:blipFill>
          <p:spPr>
            <a:xfrm>
              <a:off x="5023926" y="3471428"/>
              <a:ext cx="2603430" cy="2122665"/>
            </a:xfrm>
            <a:prstGeom prst="rect">
              <a:avLst/>
            </a:prstGeom>
          </p:spPr>
        </p:pic>
        <p:pic>
          <p:nvPicPr>
            <p:cNvPr id="25" name="Grafik 24" descr="Bildschirmausschnitt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63" y="2305681"/>
              <a:ext cx="4309002" cy="3628418"/>
            </a:xfrm>
            <a:prstGeom prst="rect">
              <a:avLst/>
            </a:prstGeom>
          </p:spPr>
        </p:pic>
        <p:sp>
          <p:nvSpPr>
            <p:cNvPr id="38" name="Rechteck 37"/>
            <p:cNvSpPr/>
            <p:nvPr/>
          </p:nvSpPr>
          <p:spPr>
            <a:xfrm>
              <a:off x="1726356" y="2852935"/>
              <a:ext cx="502787" cy="1673433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Gerade Verbindung mit Pfeil 39"/>
            <p:cNvCxnSpPr/>
            <p:nvPr/>
          </p:nvCxnSpPr>
          <p:spPr>
            <a:xfrm flipV="1">
              <a:off x="2229144" y="4401108"/>
              <a:ext cx="2743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hteck 41"/>
            <p:cNvSpPr/>
            <p:nvPr/>
          </p:nvSpPr>
          <p:spPr>
            <a:xfrm>
              <a:off x="6035677" y="3778171"/>
              <a:ext cx="173094" cy="141502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Gerade Verbindung mit Pfeil 42"/>
            <p:cNvCxnSpPr/>
            <p:nvPr/>
          </p:nvCxnSpPr>
          <p:spPr>
            <a:xfrm flipV="1">
              <a:off x="6124384" y="3138091"/>
              <a:ext cx="0" cy="6400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Inhaltsplatzhalter 2"/>
            <p:cNvSpPr txBox="1">
              <a:spLocks/>
            </p:cNvSpPr>
            <p:nvPr/>
          </p:nvSpPr>
          <p:spPr>
            <a:xfrm>
              <a:off x="4841709" y="2636060"/>
              <a:ext cx="2561029" cy="28569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Aft>
                  <a:spcPts val="0"/>
                </a:spcAft>
                <a:buFont typeface="Arial" pitchFamily="34" charset="0"/>
                <a:buNone/>
              </a:pPr>
              <a:r>
                <a:rPr lang="en-US" sz="1400" b="1" dirty="0" smtClean="0"/>
                <a:t>Modes created by the square ridged WG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7710029" y="3816115"/>
            <a:ext cx="1959746" cy="1269819"/>
            <a:chOff x="7548023" y="3471102"/>
            <a:chExt cx="1959746" cy="1269819"/>
          </a:xfrm>
        </p:grpSpPr>
        <p:pic>
          <p:nvPicPr>
            <p:cNvPr id="8" name="Grafik 7" descr="Bildschirmausschnitt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199" y="3471102"/>
              <a:ext cx="1865570" cy="1005840"/>
            </a:xfrm>
            <a:prstGeom prst="rect">
              <a:avLst/>
            </a:prstGeom>
          </p:spPr>
        </p:pic>
        <p:sp>
          <p:nvSpPr>
            <p:cNvPr id="36" name="Rectangle 20"/>
            <p:cNvSpPr/>
            <p:nvPr/>
          </p:nvSpPr>
          <p:spPr>
            <a:xfrm>
              <a:off x="7548023" y="4310034"/>
              <a:ext cx="120912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i="1" dirty="0" smtClean="0">
                  <a:latin typeface="+mn-lt"/>
                </a:rPr>
                <a:t>3 Hook + 1 Rect. Ridged. WG</a:t>
              </a:r>
              <a:endParaRPr lang="en-US" sz="1100" b="1" i="1" dirty="0">
                <a:latin typeface="+mn-lt"/>
              </a:endParaRPr>
            </a:p>
          </p:txBody>
        </p:sp>
      </p:grpSp>
      <p:pic>
        <p:nvPicPr>
          <p:cNvPr id="13" name="Grafik 12" descr="Bildschirmausschnitt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54"/>
          <a:stretch/>
        </p:blipFill>
        <p:spPr>
          <a:xfrm>
            <a:off x="8523996" y="5423978"/>
            <a:ext cx="822960" cy="461945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8774092" y="4598985"/>
            <a:ext cx="455464" cy="25171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9005950" y="4910287"/>
            <a:ext cx="0" cy="4928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 descr="Bildschirmausschnitt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-162" r="32108" b="162"/>
          <a:stretch/>
        </p:blipFill>
        <p:spPr>
          <a:xfrm>
            <a:off x="10738018" y="5403170"/>
            <a:ext cx="712839" cy="662358"/>
          </a:xfrm>
          <a:prstGeom prst="rect">
            <a:avLst/>
          </a:prstGeom>
        </p:spPr>
      </p:pic>
      <p:sp>
        <p:nvSpPr>
          <p:cNvPr id="41" name="Rechteck 40"/>
          <p:cNvSpPr/>
          <p:nvPr/>
        </p:nvSpPr>
        <p:spPr>
          <a:xfrm>
            <a:off x="10891324" y="4652465"/>
            <a:ext cx="455464" cy="25171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Gerade Verbindung mit Pfeil 43"/>
          <p:cNvCxnSpPr/>
          <p:nvPr/>
        </p:nvCxnSpPr>
        <p:spPr>
          <a:xfrm flipH="1">
            <a:off x="11119056" y="4921418"/>
            <a:ext cx="0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8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77" y="861741"/>
            <a:ext cx="4206240" cy="4206240"/>
          </a:xfrm>
          <a:prstGeom prst="rect">
            <a:avLst/>
          </a:prstGeom>
        </p:spPr>
      </p:pic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07368" y="373286"/>
            <a:ext cx="9615363" cy="679450"/>
          </a:xfrm>
        </p:spPr>
        <p:txBody>
          <a:bodyPr/>
          <a:lstStyle/>
          <a:p>
            <a:r>
              <a:rPr lang="en-US" dirty="0" smtClean="0"/>
              <a:t>HOM Damping for the Multi-cell Cavities at 800 MHz</a:t>
            </a:r>
            <a:endParaRPr lang="en-US" alt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800708"/>
            <a:ext cx="4206240" cy="420624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35249" y="4894128"/>
            <a:ext cx="11078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Coaxial coupler performs better than waveguide couplers in damping the first dipole </a:t>
            </a:r>
            <a:r>
              <a:rPr lang="en-US" sz="2000" dirty="0" smtClean="0">
                <a:latin typeface="+mn-lt"/>
              </a:rPr>
              <a:t>band</a:t>
            </a:r>
            <a:endParaRPr lang="en-US" sz="2000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No clear </a:t>
            </a:r>
            <a:r>
              <a:rPr lang="en-US" sz="2000" dirty="0" smtClean="0">
                <a:latin typeface="+mn-lt"/>
              </a:rPr>
              <a:t>difference </a:t>
            </a:r>
            <a:r>
              <a:rPr lang="en-US" sz="2000" dirty="0">
                <a:latin typeface="+mn-lt"/>
              </a:rPr>
              <a:t>between 2 DQW and 2 DQW + 1 </a:t>
            </a:r>
            <a:r>
              <a:rPr lang="en-US" sz="2000" dirty="0" smtClean="0">
                <a:latin typeface="+mn-lt"/>
              </a:rPr>
              <a:t>WG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Reason: </a:t>
            </a:r>
            <a:r>
              <a:rPr lang="en-US" sz="2000" dirty="0">
                <a:latin typeface="+mn-lt"/>
              </a:rPr>
              <a:t>beam pipes also act like WG and </a:t>
            </a:r>
            <a:r>
              <a:rPr lang="en-US" sz="2000" dirty="0" smtClean="0">
                <a:latin typeface="+mn-lt"/>
              </a:rPr>
              <a:t>adding </a:t>
            </a:r>
            <a:r>
              <a:rPr lang="en-US" sz="2000" dirty="0">
                <a:latin typeface="+mn-lt"/>
              </a:rPr>
              <a:t>another WG does not make much </a:t>
            </a:r>
            <a:r>
              <a:rPr lang="en-US" sz="2000" dirty="0" smtClean="0">
                <a:latin typeface="+mn-lt"/>
              </a:rPr>
              <a:t>difference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Yet, </a:t>
            </a:r>
            <a:r>
              <a:rPr lang="en-US" sz="2000" dirty="0">
                <a:latin typeface="+mn-lt"/>
              </a:rPr>
              <a:t>in a module composed of several cavities the effect of WG in damping HOMs is more </a:t>
            </a:r>
            <a:r>
              <a:rPr lang="en-US" sz="2000" dirty="0" smtClean="0">
                <a:latin typeface="+mn-lt"/>
              </a:rPr>
              <a:t>visible </a:t>
            </a:r>
            <a:endParaRPr lang="en-US" sz="2000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31" y="1056424"/>
            <a:ext cx="2558750" cy="128016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05" y="2225820"/>
            <a:ext cx="2558749" cy="128016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0314546" y="1197655"/>
            <a:ext cx="1689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n-lt"/>
              </a:rPr>
              <a:t>1 WG + 2 DQW Couplers</a:t>
            </a:r>
          </a:p>
          <a:p>
            <a:pPr algn="ctr"/>
            <a:r>
              <a:rPr lang="en-US" sz="1200" b="1" dirty="0">
                <a:latin typeface="+mn-lt"/>
              </a:rPr>
              <a:t>WG cutoff frequency is set at 1.11 GHz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0365884" y="2409740"/>
            <a:ext cx="1586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n-lt"/>
              </a:rPr>
              <a:t>3 WG Couplers</a:t>
            </a:r>
          </a:p>
          <a:p>
            <a:pPr algn="ctr"/>
            <a:r>
              <a:rPr lang="en-US" sz="1200" b="1" dirty="0">
                <a:latin typeface="+mn-lt"/>
              </a:rPr>
              <a:t>WG cutoff frequency is set at 0.91 GHz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9521" r="8066" b="15976"/>
          <a:stretch/>
        </p:blipFill>
        <p:spPr>
          <a:xfrm>
            <a:off x="8074795" y="3795359"/>
            <a:ext cx="2348164" cy="79461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9855730" y="3908588"/>
            <a:ext cx="2497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n-lt"/>
              </a:rPr>
              <a:t>2 DQW Couplers</a:t>
            </a:r>
          </a:p>
        </p:txBody>
      </p:sp>
    </p:spTree>
    <p:extLst>
      <p:ext uri="{BB962C8B-B14F-4D97-AF65-F5344CB8AC3E}">
        <p14:creationId xmlns:p14="http://schemas.microsoft.com/office/powerpoint/2010/main" val="32311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983" y="2052848"/>
            <a:ext cx="4203853" cy="4203853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59455" y="2054557"/>
            <a:ext cx="7403960" cy="4163586"/>
            <a:chOff x="3553436" y="1566646"/>
            <a:chExt cx="8149408" cy="4632788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5" r="7568"/>
            <a:stretch/>
          </p:blipFill>
          <p:spPr>
            <a:xfrm>
              <a:off x="3553436" y="1566646"/>
              <a:ext cx="8149408" cy="4632788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 rot="16200000">
              <a:off x="4873011" y="2891334"/>
              <a:ext cx="684076" cy="30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/>
                <a:t>Dipole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 rot="16200000">
              <a:off x="6128113" y="2849092"/>
              <a:ext cx="1150353" cy="30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/>
                <a:t>Quadrupole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 rot="16200000">
              <a:off x="6182173" y="2794377"/>
              <a:ext cx="1580276" cy="30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/>
                <a:t>Monopole (TM)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 rot="16200000">
              <a:off x="7395058" y="2425644"/>
              <a:ext cx="1028101" cy="30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err="1"/>
                <a:t>Hexapole</a:t>
              </a:r>
              <a:endParaRPr lang="en-US" sz="1200" b="1" i="1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830652" y="1657676"/>
              <a:ext cx="1379858" cy="3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/>
                <a:t>Monopole (TE)</a:t>
              </a:r>
            </a:p>
          </p:txBody>
        </p:sp>
        <p:cxnSp>
          <p:nvCxnSpPr>
            <p:cNvPr id="8" name="Gerade Verbindung mit Pfeil 7"/>
            <p:cNvCxnSpPr/>
            <p:nvPr/>
          </p:nvCxnSpPr>
          <p:spPr>
            <a:xfrm flipV="1">
              <a:off x="7262564" y="1904624"/>
              <a:ext cx="202393" cy="6242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8969252" y="1652013"/>
              <a:ext cx="1379858" cy="3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err="1"/>
                <a:t>Octopole</a:t>
              </a:r>
              <a:r>
                <a:rPr lang="en-US" sz="1200" b="1" i="1" dirty="0"/>
                <a:t> (TE)</a:t>
              </a:r>
            </a:p>
          </p:txBody>
        </p:sp>
        <p:cxnSp>
          <p:nvCxnSpPr>
            <p:cNvPr id="25" name="Gerade Verbindung mit Pfeil 24"/>
            <p:cNvCxnSpPr/>
            <p:nvPr/>
          </p:nvCxnSpPr>
          <p:spPr>
            <a:xfrm flipV="1">
              <a:off x="9104158" y="1933575"/>
              <a:ext cx="544667" cy="3866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>
              <a:endCxn id="22" idx="2"/>
            </p:cNvCxnSpPr>
            <p:nvPr/>
          </p:nvCxnSpPr>
          <p:spPr>
            <a:xfrm flipH="1" flipV="1">
              <a:off x="9659182" y="1960227"/>
              <a:ext cx="363552" cy="3424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 rot="16200000">
              <a:off x="9722684" y="2290619"/>
              <a:ext cx="1028101" cy="30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err="1"/>
                <a:t>Decapole</a:t>
              </a:r>
              <a:endParaRPr lang="en-US" sz="1200" b="1" i="1" dirty="0"/>
            </a:p>
          </p:txBody>
        </p:sp>
      </p:grp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6462" r="5999" b="16462"/>
          <a:stretch/>
        </p:blipFill>
        <p:spPr>
          <a:xfrm>
            <a:off x="8519843" y="1110606"/>
            <a:ext cx="2867858" cy="1104215"/>
          </a:xfrm>
          <a:prstGeom prst="rect">
            <a:avLst/>
          </a:prstGeom>
        </p:spPr>
      </p:pic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07369" y="409290"/>
            <a:ext cx="9615363" cy="679450"/>
          </a:xfrm>
        </p:spPr>
        <p:txBody>
          <a:bodyPr/>
          <a:lstStyle/>
          <a:p>
            <a:r>
              <a:rPr lang="en-US" altLang="de-DE" dirty="0" smtClean="0"/>
              <a:t>Quality Factor of Modes in a 4-Cavity Module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  <p:sp>
        <p:nvSpPr>
          <p:cNvPr id="40" name="Textfeld 39"/>
          <p:cNvSpPr txBox="1"/>
          <p:nvPr/>
        </p:nvSpPr>
        <p:spPr>
          <a:xfrm>
            <a:off x="343713" y="1165428"/>
            <a:ext cx="8067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The damping of monopole, dipole and quadrupole bands is improved by adding the </a:t>
            </a:r>
            <a:r>
              <a:rPr lang="en-US" sz="1800" dirty="0" smtClean="0">
                <a:latin typeface="+mn-lt"/>
              </a:rPr>
              <a:t>WG</a:t>
            </a:r>
            <a:endParaRPr lang="en-US" sz="1800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n-lt"/>
              </a:rPr>
              <a:t>Octopole</a:t>
            </a:r>
            <a:r>
              <a:rPr lang="en-US" sz="1800" dirty="0">
                <a:latin typeface="+mn-lt"/>
              </a:rPr>
              <a:t> and </a:t>
            </a:r>
            <a:r>
              <a:rPr lang="en-US" sz="1800" dirty="0" err="1">
                <a:latin typeface="+mn-lt"/>
              </a:rPr>
              <a:t>decapole</a:t>
            </a:r>
            <a:r>
              <a:rPr lang="en-US" sz="1800" dirty="0">
                <a:latin typeface="+mn-lt"/>
              </a:rPr>
              <a:t> modes are trapped, thus adding another coupler does not influence </a:t>
            </a:r>
            <a:r>
              <a:rPr lang="en-US" sz="1800">
                <a:latin typeface="+mn-lt"/>
              </a:rPr>
              <a:t>their </a:t>
            </a:r>
            <a:r>
              <a:rPr lang="en-US" sz="1800" smtClean="0">
                <a:latin typeface="+mn-lt"/>
              </a:rPr>
              <a:t>damping - these </a:t>
            </a:r>
            <a:r>
              <a:rPr lang="en-US" sz="1800" dirty="0">
                <a:latin typeface="+mn-lt"/>
              </a:rPr>
              <a:t>modes however are not excited by on-axis </a:t>
            </a:r>
            <a:r>
              <a:rPr lang="en-US" sz="1800" dirty="0" smtClean="0">
                <a:latin typeface="+mn-lt"/>
              </a:rPr>
              <a:t>beams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89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07368" y="368660"/>
            <a:ext cx="9615363" cy="679450"/>
          </a:xfrm>
        </p:spPr>
        <p:txBody>
          <a:bodyPr/>
          <a:lstStyle/>
          <a:p>
            <a:r>
              <a:rPr lang="en-US" altLang="de-DE" dirty="0" smtClean="0"/>
              <a:t>Modes Trapped in the </a:t>
            </a:r>
            <a:r>
              <a:rPr lang="en-US" altLang="de-DE" dirty="0"/>
              <a:t>B</a:t>
            </a:r>
            <a:r>
              <a:rPr lang="en-US" altLang="de-DE" dirty="0" smtClean="0"/>
              <a:t>eam Pipes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  <p:sp>
        <p:nvSpPr>
          <p:cNvPr id="40" name="Textfeld 39"/>
          <p:cNvSpPr txBox="1"/>
          <p:nvPr/>
        </p:nvSpPr>
        <p:spPr>
          <a:xfrm>
            <a:off x="344040" y="1367901"/>
            <a:ext cx="53048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With 2 DQW HOM couplers, three </a:t>
            </a:r>
            <a:r>
              <a:rPr lang="en-US" sz="2000" dirty="0">
                <a:latin typeface="+mn-lt"/>
              </a:rPr>
              <a:t>dipole modes around 0.579 GHz have a transverse impedance above the W </a:t>
            </a:r>
            <a:r>
              <a:rPr lang="en-US" sz="2000" dirty="0" smtClean="0">
                <a:latin typeface="+mn-lt"/>
              </a:rPr>
              <a:t>threshold. </a:t>
            </a:r>
            <a:r>
              <a:rPr lang="en-US" sz="2000" dirty="0">
                <a:latin typeface="+mn-lt"/>
              </a:rPr>
              <a:t>The energy of these modes is mainly located in the beam </a:t>
            </a:r>
            <a:r>
              <a:rPr lang="en-US" sz="2000" dirty="0" smtClean="0">
                <a:latin typeface="+mn-lt"/>
              </a:rPr>
              <a:t>pipes.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Adding a ridged WG coupler improves the damping of such modes.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 smtClean="0">
              <a:latin typeface="+mn-lt"/>
            </a:endParaRPr>
          </a:p>
          <a:p>
            <a:pPr algn="just"/>
            <a:endParaRPr lang="en-US" sz="2000" dirty="0" smtClean="0">
              <a:latin typeface="+mn-lt"/>
            </a:endParaRPr>
          </a:p>
          <a:p>
            <a:pPr algn="just"/>
            <a:endParaRPr lang="en-US" sz="2000" dirty="0">
              <a:latin typeface="+mn-lt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5915980" y="1474718"/>
            <a:ext cx="5631912" cy="768515"/>
            <a:chOff x="6203420" y="1420648"/>
            <a:chExt cx="5631912" cy="768515"/>
          </a:xfrm>
        </p:grpSpPr>
        <p:pic>
          <p:nvPicPr>
            <p:cNvPr id="14" name="Picture 5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03420" y="1420648"/>
              <a:ext cx="5607685" cy="5486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6203420" y="1935247"/>
              <a:ext cx="563191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Electric field density of the dipole mode with highest transversal </a:t>
              </a:r>
              <a:r>
                <a:rPr lang="en-US" sz="1050" dirty="0" smtClean="0"/>
                <a:t>impedance at frequency 0.579 GHz</a:t>
              </a:r>
              <a:endParaRPr lang="en-US" sz="1050" dirty="0"/>
            </a:p>
          </p:txBody>
        </p:sp>
      </p:grpSp>
      <p:pic>
        <p:nvPicPr>
          <p:cNvPr id="15" name="Grafik 14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0" y="3637102"/>
            <a:ext cx="4718002" cy="1825823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03" y="2362365"/>
            <a:ext cx="5843837" cy="382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7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07369" y="409290"/>
            <a:ext cx="9615363" cy="679450"/>
          </a:xfrm>
        </p:spPr>
        <p:txBody>
          <a:bodyPr/>
          <a:lstStyle/>
          <a:p>
            <a:r>
              <a:rPr lang="en-US" altLang="de-DE" dirty="0" smtClean="0"/>
              <a:t>Impedance of Damped Cavities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  <p:sp>
        <p:nvSpPr>
          <p:cNvPr id="40" name="Textfeld 39"/>
          <p:cNvSpPr txBox="1"/>
          <p:nvPr/>
        </p:nvSpPr>
        <p:spPr>
          <a:xfrm>
            <a:off x="546494" y="1340768"/>
            <a:ext cx="11099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The stability threshold can increase by 1-2 orders of magnitude if the frequency spread between </a:t>
            </a:r>
            <a:r>
              <a:rPr lang="en-US" sz="2000" dirty="0" smtClean="0">
                <a:latin typeface="+mn-lt"/>
              </a:rPr>
              <a:t>cavities </a:t>
            </a:r>
            <a:r>
              <a:rPr lang="en-US" sz="2000" dirty="0">
                <a:latin typeface="+mn-lt"/>
              </a:rPr>
              <a:t>is taken into </a:t>
            </a:r>
            <a:r>
              <a:rPr lang="en-US" sz="2000" dirty="0" smtClean="0">
                <a:latin typeface="+mn-lt"/>
              </a:rPr>
              <a:t>account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Using a feedback system can increase the stability threshold above the synchrotron radiation </a:t>
            </a:r>
            <a:r>
              <a:rPr lang="en-US" sz="2000" dirty="0" smtClean="0">
                <a:latin typeface="+mn-lt"/>
              </a:rPr>
              <a:t>limit</a:t>
            </a:r>
            <a:endParaRPr lang="en-US" sz="2000" dirty="0">
              <a:latin typeface="+mn-lt"/>
            </a:endParaRPr>
          </a:p>
        </p:txBody>
      </p:sp>
      <p:pic>
        <p:nvPicPr>
          <p:cNvPr id="26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4"/>
          <a:stretch/>
        </p:blipFill>
        <p:spPr bwMode="auto">
          <a:xfrm>
            <a:off x="9163061" y="3150134"/>
            <a:ext cx="2224640" cy="1255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Rectangle 20"/>
          <p:cNvSpPr/>
          <p:nvPr/>
        </p:nvSpPr>
        <p:spPr>
          <a:xfrm>
            <a:off x="9142080" y="5426000"/>
            <a:ext cx="2319992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 smtClean="0">
                <a:latin typeface="+mn-lt"/>
              </a:rPr>
              <a:t>1-cell cavity at 400 MHz (top)</a:t>
            </a:r>
            <a:br>
              <a:rPr lang="en-US" sz="1100" b="1" dirty="0" smtClean="0">
                <a:latin typeface="+mn-lt"/>
              </a:rPr>
            </a:br>
            <a:r>
              <a:rPr lang="en-US" sz="1100" b="1" dirty="0" smtClean="0">
                <a:latin typeface="+mn-lt"/>
              </a:rPr>
              <a:t>4-cell </a:t>
            </a:r>
            <a:r>
              <a:rPr lang="en-US" sz="1100" b="1" dirty="0">
                <a:latin typeface="+mn-lt"/>
              </a:rPr>
              <a:t>cavity at 400 </a:t>
            </a:r>
            <a:r>
              <a:rPr lang="en-US" sz="1100" b="1" dirty="0" smtClean="0">
                <a:latin typeface="+mn-lt"/>
              </a:rPr>
              <a:t>MHz (middle) and</a:t>
            </a:r>
            <a:br>
              <a:rPr lang="en-US" sz="1100" b="1" dirty="0" smtClean="0">
                <a:latin typeface="+mn-lt"/>
              </a:rPr>
            </a:br>
            <a:r>
              <a:rPr lang="en-US" sz="1100" b="1" dirty="0" smtClean="0">
                <a:latin typeface="+mn-lt"/>
              </a:rPr>
              <a:t> 5-cell cavity at 800 MHz (bottom)</a:t>
            </a:r>
            <a:endParaRPr lang="en-US" sz="1100" b="1" dirty="0">
              <a:latin typeface="+mn-lt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67408" y="5961312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latin typeface="+mn-lt"/>
              </a:rPr>
              <a:t>Thresholds </a:t>
            </a:r>
            <a:r>
              <a:rPr lang="en-US" sz="1400" b="1" dirty="0">
                <a:latin typeface="+mn-lt"/>
              </a:rPr>
              <a:t>are normalized to the number of </a:t>
            </a:r>
            <a:r>
              <a:rPr lang="en-US" sz="1400" b="1" dirty="0" smtClean="0">
                <a:latin typeface="+mn-lt"/>
              </a:rPr>
              <a:t>cavities needed at 400 MHz</a:t>
            </a:r>
            <a:endParaRPr lang="en-US" sz="1400" b="1" dirty="0">
              <a:latin typeface="+mn-lt"/>
            </a:endParaRPr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379" y="2442635"/>
            <a:ext cx="1509385" cy="828976"/>
          </a:xfrm>
          <a:prstGeom prst="rect">
            <a:avLst/>
          </a:prstGeom>
        </p:spPr>
      </p:pic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38" y="4328582"/>
            <a:ext cx="2420275" cy="1027107"/>
          </a:xfrm>
          <a:prstGeom prst="rect">
            <a:avLst/>
          </a:prstGeom>
        </p:spPr>
      </p:pic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78" y="2389232"/>
            <a:ext cx="4081744" cy="3485840"/>
          </a:xfrm>
          <a:prstGeom prst="rect">
            <a:avLst/>
          </a:prstGeom>
        </p:spPr>
      </p:pic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8" y="2474589"/>
            <a:ext cx="4134687" cy="340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6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371364" y="368660"/>
            <a:ext cx="11269252" cy="679450"/>
          </a:xfrm>
        </p:spPr>
        <p:txBody>
          <a:bodyPr/>
          <a:lstStyle/>
          <a:p>
            <a:r>
              <a:rPr lang="de-DE" altLang="de-DE" dirty="0" smtClean="0"/>
              <a:t>RF </a:t>
            </a:r>
            <a:r>
              <a:rPr lang="en-US" altLang="de-DE" dirty="0" smtClean="0"/>
              <a:t>Parameters</a:t>
            </a:r>
            <a:r>
              <a:rPr lang="de-DE" altLang="de-DE" dirty="0" smtClean="0"/>
              <a:t> </a:t>
            </a:r>
            <a:r>
              <a:rPr lang="en-US" dirty="0" smtClean="0"/>
              <a:t>of </a:t>
            </a:r>
            <a:r>
              <a:rPr lang="de-DE" altLang="de-DE" dirty="0" smtClean="0"/>
              <a:t>FCC-</a:t>
            </a:r>
            <a:r>
              <a:rPr lang="de-DE" altLang="de-DE" dirty="0" err="1" smtClean="0"/>
              <a:t>ee</a:t>
            </a:r>
            <a:endParaRPr lang="de-DE" alt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71364" y="1160748"/>
                <a:ext cx="8460940" cy="2545490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en-US" dirty="0" smtClean="0"/>
                  <a:t>FCC-</a:t>
                </a:r>
                <a:r>
                  <a:rPr lang="en-US" dirty="0" err="1" smtClean="0"/>
                  <a:t>ee</a:t>
                </a:r>
                <a:r>
                  <a:rPr lang="en-US" dirty="0" smtClean="0"/>
                  <a:t> is a circular lepton collider designed to study four particles, i.e. Z, W, H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endParaRPr lang="en-US" dirty="0" smtClean="0"/>
              </a:p>
              <a:p>
                <a:pPr algn="just"/>
                <a:r>
                  <a:rPr lang="en-US" dirty="0"/>
                  <a:t>Beam energies of FCC-</a:t>
                </a:r>
                <a:r>
                  <a:rPr lang="en-US" dirty="0" err="1"/>
                  <a:t>ee</a:t>
                </a:r>
                <a:r>
                  <a:rPr lang="en-US" dirty="0"/>
                  <a:t> range from 45.6 to 182.5 </a:t>
                </a:r>
                <a:r>
                  <a:rPr lang="en-US" dirty="0" smtClean="0"/>
                  <a:t>GeV</a:t>
                </a:r>
              </a:p>
              <a:p>
                <a:pPr algn="just"/>
                <a:r>
                  <a:rPr lang="en-US" dirty="0" smtClean="0"/>
                  <a:t>The collider will be housed in a tunnel with around 100 km circumference</a:t>
                </a:r>
              </a:p>
              <a:p>
                <a:pPr algn="just"/>
                <a:r>
                  <a:rPr lang="en-US" dirty="0" smtClean="0"/>
                  <a:t>The maximum synchrotron radiation loss is fixed to 50 MW/beam for each energy, thus the beam current is smaller at higher energy</a:t>
                </a:r>
              </a:p>
              <a:p>
                <a:pPr algn="just"/>
                <a:r>
                  <a:rPr lang="en-US" dirty="0"/>
                  <a:t>The FCC-</a:t>
                </a:r>
                <a:r>
                  <a:rPr lang="en-US" dirty="0" err="1"/>
                  <a:t>ee</a:t>
                </a:r>
                <a:r>
                  <a:rPr lang="en-US" dirty="0"/>
                  <a:t> machines could be divided into </a:t>
                </a:r>
                <a:r>
                  <a:rPr lang="en-US" dirty="0" smtClean="0"/>
                  <a:t>high current (Z, W) and high energy (H,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dirty="0" smtClean="0"/>
                  <a:t>) setups, each case optimally demands a different cavity design approach</a:t>
                </a:r>
                <a:endParaRPr lang="en-US" dirty="0"/>
              </a:p>
              <a:p>
                <a:pPr algn="just"/>
                <a:endParaRPr lang="en-US" dirty="0" smtClean="0"/>
              </a:p>
              <a:p>
                <a:pPr marL="0" indent="0" algn="just">
                  <a:buNone/>
                </a:pPr>
                <a:endParaRPr lang="en-US" altLang="de-DE" dirty="0"/>
              </a:p>
            </p:txBody>
          </p:sp>
        </mc:Choice>
        <mc:Fallback xmlns="">
          <p:sp>
            <p:nvSpPr>
              <p:cNvPr id="229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364" y="1160748"/>
                <a:ext cx="8460940" cy="2545490"/>
              </a:xfrm>
              <a:blipFill rotWithShape="0">
                <a:blip r:embed="rId3"/>
                <a:stretch>
                  <a:fillRect l="-793" t="-1196" r="-720" b="-1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pieren 10"/>
          <p:cNvGrpSpPr/>
          <p:nvPr/>
        </p:nvGrpSpPr>
        <p:grpSpPr>
          <a:xfrm>
            <a:off x="8940317" y="1181734"/>
            <a:ext cx="2700300" cy="2643310"/>
            <a:chOff x="9504817" y="1423015"/>
            <a:chExt cx="2135799" cy="2210917"/>
          </a:xfrm>
        </p:grpSpPr>
        <p:pic>
          <p:nvPicPr>
            <p:cNvPr id="10" name="Grafi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817" y="1423015"/>
              <a:ext cx="2135799" cy="221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10320688" y="3074488"/>
              <a:ext cx="504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D831F"/>
                  </a:solidFill>
                </a:rPr>
                <a:t>FCC</a:t>
              </a:r>
              <a:endParaRPr lang="en-US" sz="1200" dirty="0">
                <a:solidFill>
                  <a:srgbClr val="FD831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8360389"/>
                  </p:ext>
                </p:extLst>
              </p:nvPr>
            </p:nvGraphicFramePr>
            <p:xfrm>
              <a:off x="5729319" y="4005785"/>
              <a:ext cx="5909571" cy="20687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23160"/>
                    <a:gridCol w="660704"/>
                    <a:gridCol w="709916"/>
                    <a:gridCol w="676578"/>
                    <a:gridCol w="708328"/>
                    <a:gridCol w="730885"/>
                  </a:tblGrid>
                  <a:tr h="344797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1433" marR="91433" marT="45714" marB="4571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FCC-Z</a:t>
                          </a:r>
                          <a:endParaRPr lang="en-US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1433" marR="91433" marT="45714" marB="4571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FCC-W</a:t>
                          </a:r>
                          <a:endParaRPr lang="en-US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1433" marR="91433" marT="45714" marB="4571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FCC-H</a:t>
                          </a:r>
                          <a:endParaRPr lang="en-US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1433" marR="91433" marT="45714" marB="4571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FCC-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0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𝐭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1" i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𝐭</m:t>
                                  </m:r>
                                </m:e>
                              </m:acc>
                            </m:oMath>
                          </a14:m>
                          <a:endParaRPr lang="en-US" sz="1400" i="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1433" marR="91433" marT="45714" marB="4571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LEP2</a:t>
                          </a:r>
                          <a:endParaRPr lang="en-US" sz="1400" i="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1433" marR="91433" marT="45714" marB="45714" anchor="ctr"/>
                    </a:tc>
                  </a:tr>
                  <a:tr h="344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Energy/beam [GeV]</a:t>
                          </a:r>
                          <a:endParaRPr lang="en-US" sz="12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182.5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105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4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Loss/turn [GeV]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9.21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3.34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4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</a:t>
                          </a:r>
                          <a:r>
                            <a:rPr lang="en-US" sz="1100" b="1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Voltage/beam </a:t>
                          </a: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[GV]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0.75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rgbClr val="FF0000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10.93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4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Current [mA]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rgbClr val="FF0000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1390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4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Luminosity/IP [10</a:t>
                          </a:r>
                          <a:r>
                            <a:rPr lang="en-US" sz="1100" b="1" baseline="300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 </a:t>
                          </a: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en-US" sz="1100" b="1" baseline="300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</a:t>
                          </a: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US" sz="1100" b="1" baseline="300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8.5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1.55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0.0012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8360389"/>
                  </p:ext>
                </p:extLst>
              </p:nvPr>
            </p:nvGraphicFramePr>
            <p:xfrm>
              <a:off x="5729319" y="4005785"/>
              <a:ext cx="5909571" cy="20687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23160"/>
                    <a:gridCol w="660704"/>
                    <a:gridCol w="709916"/>
                    <a:gridCol w="676578"/>
                    <a:gridCol w="708328"/>
                    <a:gridCol w="730885"/>
                  </a:tblGrid>
                  <a:tr h="344797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1433" marR="91433" marT="45714" marB="4571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FCC-Z</a:t>
                          </a:r>
                          <a:endParaRPr lang="en-US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1433" marR="91433" marT="45714" marB="4571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FCC-W</a:t>
                          </a:r>
                          <a:endParaRPr lang="en-US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1433" marR="91433" marT="45714" marB="4571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FCC-H</a:t>
                          </a:r>
                          <a:endParaRPr lang="en-US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1433" marR="91433" marT="45714" marB="45714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33" marR="91433" marT="45714" marB="45714" anchor="ctr">
                        <a:blipFill rotWithShape="0">
                          <a:blip r:embed="rId5"/>
                          <a:stretch>
                            <a:fillRect l="-634483" t="-1754" r="-106897" b="-5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LEP2</a:t>
                          </a:r>
                          <a:endParaRPr lang="en-US" sz="1400" i="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1433" marR="91433" marT="45714" marB="45714" anchor="ctr"/>
                    </a:tc>
                  </a:tr>
                  <a:tr h="344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Energy/beam [GeV]</a:t>
                          </a:r>
                          <a:endParaRPr lang="en-US" sz="12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182.5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105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4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Loss/turn [GeV]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9.21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3.34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4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</a:t>
                          </a:r>
                          <a:r>
                            <a:rPr lang="en-US" sz="1100" b="1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Voltage/beam </a:t>
                          </a: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[GV]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0.75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rgbClr val="FF0000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10.93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4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Current [mA]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rgbClr val="FF0000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1390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4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Luminosity/IP [10</a:t>
                          </a:r>
                          <a:r>
                            <a:rPr lang="en-US" sz="1100" b="1" baseline="300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 </a:t>
                          </a: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en-US" sz="1100" b="1" baseline="300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</a:t>
                          </a: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US" sz="1100" b="1" baseline="300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8.5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1.55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0.0012</a:t>
                          </a:r>
                          <a:endParaRPr lang="en-US" sz="1200" b="0" kern="1200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27" name="Grafik 26" descr="Bildschirmausschnit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1" y="3767960"/>
            <a:ext cx="4980456" cy="24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609981" y="1472772"/>
                <a:ext cx="4677387" cy="3252372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dirty="0" smtClean="0"/>
                  <a:t>The high HOM power of Z machine reaffirms the choice of 1-cell cavity at 400 MHz</a:t>
                </a:r>
              </a:p>
              <a:p>
                <a:pPr algn="just"/>
                <a:endParaRPr lang="en-US" dirty="0" smtClean="0"/>
              </a:p>
              <a:p>
                <a:pPr algn="just"/>
                <a:r>
                  <a:rPr lang="en-US" dirty="0" smtClean="0"/>
                  <a:t>Coaxial HOM coupler can handle the HOM power of H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de-DE" dirty="0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altLang="de-DE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de-DE" dirty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endParaRPr lang="en-US" dirty="0" smtClean="0"/>
              </a:p>
              <a:p>
                <a:pPr algn="just"/>
                <a:endParaRPr lang="en-US" dirty="0" smtClean="0"/>
              </a:p>
              <a:p>
                <a:pPr algn="just"/>
                <a:r>
                  <a:rPr lang="en-US" dirty="0"/>
                  <a:t>Bunch spectrum of the beam needed to make a more accurate estimation of HOM power</a:t>
                </a:r>
              </a:p>
              <a:p>
                <a:pPr algn="just"/>
                <a:endParaRPr lang="en-US" dirty="0" smtClean="0"/>
              </a:p>
              <a:p>
                <a:pPr algn="just"/>
                <a:endParaRPr lang="en-US" dirty="0" smtClean="0"/>
              </a:p>
              <a:p>
                <a:pPr marL="0" indent="0" algn="just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9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981" y="1472772"/>
                <a:ext cx="4677387" cy="3252372"/>
              </a:xfrm>
              <a:blipFill rotWithShape="0">
                <a:blip r:embed="rId3"/>
                <a:stretch>
                  <a:fillRect l="-1173" t="-1126" r="-1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1" y="332656"/>
            <a:ext cx="10727267" cy="679450"/>
          </a:xfrm>
        </p:spPr>
        <p:txBody>
          <a:bodyPr/>
          <a:lstStyle/>
          <a:p>
            <a:r>
              <a:rPr lang="en-US" dirty="0" smtClean="0"/>
              <a:t>Average HOM Power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el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2807563"/>
                  </p:ext>
                </p:extLst>
              </p:nvPr>
            </p:nvGraphicFramePr>
            <p:xfrm>
              <a:off x="5678838" y="1445601"/>
              <a:ext cx="6026849" cy="4637858"/>
            </p:xfrm>
            <a:graphic>
              <a:graphicData uri="http://schemas.openxmlformats.org/drawingml/2006/table">
                <a:tbl>
                  <a:tblPr firstRow="1" firstCol="1" bandRow="1">
                    <a:tableStyleId>{69012ECD-51FC-41F1-AA8D-1B2483CD663E}</a:tableStyleId>
                  </a:tblPr>
                  <a:tblGrid>
                    <a:gridCol w="2197735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759742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043799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948141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1077432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</a:tblGrid>
                  <a:tr h="33303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endParaRPr lang="en-US" sz="1800" b="0" dirty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de-DE" sz="1800" dirty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de-DE" sz="1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de-DE" sz="1800" dirty="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800" b="0" dirty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33037">
                    <a:tc gridSpan="5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4-cell cavity at 400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MHz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dirty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dirty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330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Length  [mm]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330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SR (3.5, 3.0, 3.15, 1.97)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47.95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5.09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1.16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0.81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33037"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BS (12.1, 6.0,</a:t>
                          </a:r>
                          <a:r>
                            <a:rPr lang="en-US" sz="1800" b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5.3, 2.54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17.34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2.89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0.76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0.66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33037">
                    <a:tc gridSpan="5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5-cell cavity at 800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MHz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dirty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dirty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3330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Length  [mm]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3330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SR (3.5, 3.0, 3.15, 1.97)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66.11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6.94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1.59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1.09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333037"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BS (12.1, 6.0,</a:t>
                          </a:r>
                          <a:r>
                            <a:rPr lang="en-US" sz="1800" b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5.3, 2.54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23.91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4.09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1.06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0.89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333037">
                    <a:tc gridSpan="5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1-cell cavity at 400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MHz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3303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Length  [mm]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3303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SR (3.5, 3.0, 3.15, 1.97)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6.86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0.71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0.16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3303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BS (12.1, 6.0,</a:t>
                          </a:r>
                          <a:r>
                            <a:rPr lang="en-US" sz="1800" b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5.3, 2.54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)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2.53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0.43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82216">
                    <a:tc gridSpan="5"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 Average HOM power for both BS and SR bunch lengths calculated</a:t>
                          </a:r>
                          <a:r>
                            <a:rPr lang="en-US" sz="14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from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b="0" i="1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𝐻𝑂𝑀</m:t>
                                  </m:r>
                                </m:sub>
                              </m:sSub>
                              <m:r>
                                <a:rPr lang="en-US" sz="1400" b="0" i="1" baseline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400" b="0" i="1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||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b="0" i="1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1400" b="0" i="1" baseline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oMath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el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2807563"/>
                  </p:ext>
                </p:extLst>
              </p:nvPr>
            </p:nvGraphicFramePr>
            <p:xfrm>
              <a:off x="5678838" y="1445601"/>
              <a:ext cx="6026849" cy="4637858"/>
            </p:xfrm>
            <a:graphic>
              <a:graphicData uri="http://schemas.openxmlformats.org/drawingml/2006/table">
                <a:tbl>
                  <a:tblPr firstRow="1" firstCol="1" bandRow="1">
                    <a:tableStyleId>{69012ECD-51FC-41F1-AA8D-1B2483CD663E}</a:tableStyleId>
                  </a:tblPr>
                  <a:tblGrid>
                    <a:gridCol w="2197735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75974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1"/>
                        </a:ext>
                      </a:extLst>
                    </a:gridCol>
                    <a:gridCol w="1043799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2"/>
                        </a:ext>
                      </a:extLst>
                    </a:gridCol>
                    <a:gridCol w="948141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3"/>
                        </a:ext>
                      </a:extLst>
                    </a:gridCol>
                    <a:gridCol w="107743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4"/>
                        </a:ext>
                      </a:extLst>
                    </a:gridCol>
                  </a:tblGrid>
                  <a:tr h="35661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endParaRPr lang="en-US" sz="1800" b="0" dirty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459887" t="-3390" r="-1130" b="-12135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333037">
                    <a:tc gridSpan="5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4-cell cavity at 400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MHz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dirty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dirty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3330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Length  [mm]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2"/>
                      </a:ext>
                    </a:extLst>
                  </a:tr>
                  <a:tr h="3330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SR (3.5, 3.0, 3.15, 1.97)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47.95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5.09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1.16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0.81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3"/>
                      </a:ext>
                    </a:extLst>
                  </a:tr>
                  <a:tr h="333037"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BS (12.1, 6.0,</a:t>
                          </a:r>
                          <a:r>
                            <a:rPr lang="en-US" sz="1800" b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5.3, 2.54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17.34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2.89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0.76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0.66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4"/>
                      </a:ext>
                    </a:extLst>
                  </a:tr>
                  <a:tr h="333037">
                    <a:tc gridSpan="5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5-cell cavity at 800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MHz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 smtClean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dirty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dirty="0"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5"/>
                      </a:ext>
                    </a:extLst>
                  </a:tr>
                  <a:tr h="3330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Length  [mm]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6"/>
                      </a:ext>
                    </a:extLst>
                  </a:tr>
                  <a:tr h="3330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SR (3.5, 3.0, 3.15, 1.97)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66.11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6.94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1.59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1.09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7"/>
                      </a:ext>
                    </a:extLst>
                  </a:tr>
                  <a:tr h="333037"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BS (12.1, 6.0,</a:t>
                          </a:r>
                          <a:r>
                            <a:rPr lang="en-US" sz="1800" b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5.3, 2.54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23.91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4.09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1.06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0.89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8"/>
                      </a:ext>
                    </a:extLst>
                  </a:tr>
                  <a:tr h="333037">
                    <a:tc gridSpan="5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1-cell cavity at 400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MHz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3303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Length  [mm]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[kW]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3303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SR (3.5, 3.0, 3.15, 1.97)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6.86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0.71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0.16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3303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BS (12.1, 6.0,</a:t>
                          </a:r>
                          <a:r>
                            <a:rPr lang="en-US" sz="1800" b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 5.3, 2.54</a:t>
                          </a: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)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2.53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C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+mn-ea"/>
                              <a:cs typeface="+mn-cs"/>
                            </a:rPr>
                            <a:t>0.43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Arial Narrow" panose="020B0606020202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Arial Narrow" panose="020B0606020202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84798">
                    <a:tc gridSpan="5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1" t="-1523404" r="-202" b="-2978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7899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380" y="260648"/>
            <a:ext cx="9522383" cy="679450"/>
          </a:xfrm>
        </p:spPr>
        <p:txBody>
          <a:bodyPr/>
          <a:lstStyle/>
          <a:p>
            <a:r>
              <a:rPr lang="de-DE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>
                <a:spLocks noGrp="1"/>
              </p:cNvSpPr>
              <p:nvPr/>
            </p:nvSpPr>
            <p:spPr>
              <a:xfrm>
                <a:off x="515381" y="872718"/>
                <a:ext cx="11053228" cy="51125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50000"/>
                  </a:lnSpc>
                </a:pPr>
                <a:r>
                  <a:rPr lang="en-US" dirty="0" smtClean="0"/>
                  <a:t>A multi-cell cavity is </a:t>
                </a:r>
                <a:r>
                  <a:rPr lang="en-US" dirty="0"/>
                  <a:t>designed for the W, H and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/>
                      <m:t>t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t</m:t>
                        </m:r>
                      </m:e>
                    </m:acc>
                  </m:oMath>
                </a14:m>
                <a:r>
                  <a:rPr lang="en-US" dirty="0"/>
                  <a:t> options </a:t>
                </a:r>
              </a:p>
              <a:p>
                <a:pPr lvl="1" algn="just">
                  <a:lnSpc>
                    <a:spcPct val="150000"/>
                  </a:lnSpc>
                </a:pPr>
                <a:r>
                  <a:rPr lang="en-US" dirty="0" smtClean="0"/>
                  <a:t>Mid-cells optimized for minimal intrinsic losses with constraints on different figure of merits such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𝑝𝑘</m:t>
                        </m:r>
                      </m:sub>
                    </m:sSub>
                    <m:r>
                      <m:rPr>
                        <m:lit/>
                      </m:rPr>
                      <a:rPr lang="de-DE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 algn="just">
                  <a:lnSpc>
                    <a:spcPct val="150000"/>
                  </a:lnSpc>
                </a:pPr>
                <a:r>
                  <a:rPr lang="en-US" dirty="0" smtClean="0"/>
                  <a:t>End-cells optimized to </a:t>
                </a:r>
                <a:r>
                  <a:rPr lang="en-US" dirty="0"/>
                  <a:t>allow sufficient HOM damping without significantly changing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𝑝𝑘</m:t>
                        </m:r>
                      </m:sub>
                    </m:sSub>
                    <m:r>
                      <m:rPr>
                        <m:lit/>
                      </m:rPr>
                      <a:rPr lang="de-DE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𝑝𝑘</m:t>
                        </m:r>
                      </m:sub>
                    </m:sSub>
                    <m:r>
                      <m:rPr>
                        <m:lit/>
                      </m:rPr>
                      <a:rPr lang="de-DE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en-US" dirty="0" smtClean="0"/>
                  <a:t> of </a:t>
                </a:r>
                <a:r>
                  <a:rPr lang="en-US" dirty="0"/>
                  <a:t>the </a:t>
                </a:r>
                <a:r>
                  <a:rPr lang="en-US" dirty="0" smtClean="0"/>
                  <a:t>cavity</a:t>
                </a:r>
                <a:endParaRPr lang="en-GB" dirty="0" smtClean="0"/>
              </a:p>
              <a:p>
                <a:pPr algn="just">
                  <a:lnSpc>
                    <a:spcPct val="160000"/>
                  </a:lnSpc>
                </a:pPr>
                <a:r>
                  <a:rPr lang="en-US" dirty="0" smtClean="0"/>
                  <a:t>A single-cell cavity is designed for the Z option with the main focus on HOM aspects of the cavity</a:t>
                </a:r>
              </a:p>
              <a:p>
                <a:pPr algn="just">
                  <a:lnSpc>
                    <a:spcPct val="160000"/>
                  </a:lnSpc>
                </a:pPr>
                <a:r>
                  <a:rPr lang="en-US" dirty="0"/>
                  <a:t>Waveguide couplers were compared with coaxial HOM couplers </a:t>
                </a:r>
                <a:endParaRPr lang="en-US" dirty="0" smtClean="0"/>
              </a:p>
              <a:p>
                <a:pPr algn="just">
                  <a:lnSpc>
                    <a:spcPct val="160000"/>
                  </a:lnSpc>
                </a:pPr>
                <a:r>
                  <a:rPr lang="en-US" dirty="0" smtClean="0"/>
                  <a:t>Quad-ridged WG introduced as an alternative to rectangular WG  HOM couplers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dirty="0" smtClean="0"/>
                  <a:t>A single </a:t>
                </a:r>
                <a:r>
                  <a:rPr lang="en-US" dirty="0"/>
                  <a:t>waveguide for high </a:t>
                </a:r>
                <a:r>
                  <a:rPr lang="en-US" dirty="0" smtClean="0"/>
                  <a:t>frequency </a:t>
                </a:r>
                <a:r>
                  <a:rPr lang="en-US" dirty="0"/>
                  <a:t>modes with targeted coaxial dampers for low </a:t>
                </a:r>
                <a:r>
                  <a:rPr lang="en-US" dirty="0" smtClean="0"/>
                  <a:t>frequency </a:t>
                </a:r>
                <a:r>
                  <a:rPr lang="en-US" dirty="0"/>
                  <a:t>HOMs looks very promising as we approach higher current with high HOM power </a:t>
                </a:r>
                <a:endParaRPr lang="en-GB" dirty="0" smtClean="0"/>
              </a:p>
            </p:txBody>
          </p:sp>
        </mc:Choice>
        <mc:Fallback xmlns="">
          <p:sp>
            <p:nvSpPr>
              <p:cNvPr id="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81" y="872718"/>
                <a:ext cx="11053228" cy="5112567"/>
              </a:xfrm>
              <a:prstGeom prst="rect">
                <a:avLst/>
              </a:prstGeom>
              <a:blipFill rotWithShape="0">
                <a:blip r:embed="rId2"/>
                <a:stretch>
                  <a:fillRect l="-496" r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92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nhaltsplatzhalter 2"/>
          <p:cNvSpPr>
            <a:spLocks noGrp="1"/>
          </p:cNvSpPr>
          <p:nvPr>
            <p:ph idx="1"/>
          </p:nvPr>
        </p:nvSpPr>
        <p:spPr>
          <a:xfrm>
            <a:off x="587389" y="1205938"/>
            <a:ext cx="4428491" cy="137277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dirty="0" smtClean="0"/>
              <a:t>In designing the waveguide HOM coupler, special attention is given to the modes induced by the waveguide (boundaries of the waveguide can act like a small cavity)</a:t>
            </a:r>
          </a:p>
          <a:p>
            <a:pPr algn="just"/>
            <a:endParaRPr lang="en-US" sz="2800" dirty="0" smtClean="0"/>
          </a:p>
          <a:p>
            <a:pPr marL="0" indent="0" algn="just">
              <a:buNone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1" y="332656"/>
            <a:ext cx="10727267" cy="679450"/>
          </a:xfrm>
        </p:spPr>
        <p:txBody>
          <a:bodyPr/>
          <a:lstStyle/>
          <a:p>
            <a:r>
              <a:rPr lang="en-US" dirty="0" smtClean="0"/>
              <a:t>Appendix: Waveguide HOM coupler optimization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1" t="5193" r="29691" b="5028"/>
          <a:stretch/>
        </p:blipFill>
        <p:spPr>
          <a:xfrm>
            <a:off x="5087889" y="1088740"/>
            <a:ext cx="2628290" cy="227159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r="50000" b="12159"/>
          <a:stretch/>
        </p:blipFill>
        <p:spPr>
          <a:xfrm>
            <a:off x="7788188" y="1088740"/>
            <a:ext cx="3925445" cy="232885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6" t="4586" r="32670" b="5969"/>
          <a:stretch/>
        </p:blipFill>
        <p:spPr>
          <a:xfrm>
            <a:off x="5089030" y="3461915"/>
            <a:ext cx="2601849" cy="230716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1" r="49705" b="17891"/>
          <a:stretch/>
        </p:blipFill>
        <p:spPr>
          <a:xfrm>
            <a:off x="7788896" y="3461915"/>
            <a:ext cx="3924737" cy="2172154"/>
          </a:xfrm>
          <a:prstGeom prst="rect">
            <a:avLst/>
          </a:prstGeom>
        </p:spPr>
      </p:pic>
      <p:sp>
        <p:nvSpPr>
          <p:cNvPr id="30" name="Title 3"/>
          <p:cNvSpPr txBox="1">
            <a:spLocks/>
          </p:cNvSpPr>
          <p:nvPr/>
        </p:nvSpPr>
        <p:spPr>
          <a:xfrm>
            <a:off x="9929089" y="5302237"/>
            <a:ext cx="1784544" cy="257064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200" b="1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f=1.05 GHz and R/Q=1.6 </a:t>
            </a:r>
            <a:r>
              <a:rPr lang="el-GR" sz="1200" b="1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Ω</a:t>
            </a:r>
            <a:endParaRPr lang="en-US" sz="1200" b="1" i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9929090" y="2815907"/>
            <a:ext cx="1784544" cy="257064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200" b="1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f=0.898 GHz and R/Q=35.5 </a:t>
            </a:r>
            <a:r>
              <a:rPr lang="el-GR" sz="1200" b="1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Ω</a:t>
            </a:r>
            <a:endParaRPr lang="en-US" sz="1200" b="1" i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itle 3"/>
          <p:cNvSpPr txBox="1">
            <a:spLocks/>
          </p:cNvSpPr>
          <p:nvPr/>
        </p:nvSpPr>
        <p:spPr>
          <a:xfrm>
            <a:off x="7795989" y="4921630"/>
            <a:ext cx="1260139" cy="257064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200" b="1" i="1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f</a:t>
            </a:r>
            <a:r>
              <a:rPr lang="en-US" sz="1200" b="1" i="1" baseline="-25000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cutoff</a:t>
            </a:r>
            <a:r>
              <a:rPr lang="en-US" sz="1200" b="1" i="1" baseline="-25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 </a:t>
            </a:r>
            <a:r>
              <a:rPr lang="en-US" sz="1200" b="1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= 0.911 GHz</a:t>
            </a:r>
            <a:endParaRPr lang="en-US" sz="1200" b="1" i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itle 3"/>
          <p:cNvSpPr txBox="1">
            <a:spLocks/>
          </p:cNvSpPr>
          <p:nvPr/>
        </p:nvSpPr>
        <p:spPr>
          <a:xfrm>
            <a:off x="7788188" y="2578716"/>
            <a:ext cx="1260139" cy="257064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200" b="1" i="1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f</a:t>
            </a:r>
            <a:r>
              <a:rPr lang="en-US" sz="1200" b="1" i="1" baseline="-25000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cutoff</a:t>
            </a:r>
            <a:r>
              <a:rPr lang="en-US" sz="1200" b="1" i="1" baseline="-25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 </a:t>
            </a:r>
            <a:r>
              <a:rPr lang="en-US" sz="1200" b="1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= 0.911 GHz</a:t>
            </a:r>
            <a:endParaRPr lang="en-US" sz="1200" b="1" i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67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07368" y="368660"/>
            <a:ext cx="9615363" cy="679450"/>
          </a:xfrm>
        </p:spPr>
        <p:txBody>
          <a:bodyPr/>
          <a:lstStyle/>
          <a:p>
            <a:r>
              <a:rPr lang="en-US" dirty="0"/>
              <a:t>Appendix: </a:t>
            </a:r>
            <a:r>
              <a:rPr lang="en-US" altLang="de-DE" dirty="0" err="1" smtClean="0"/>
              <a:t>Eigenmode</a:t>
            </a:r>
            <a:r>
              <a:rPr lang="en-US" altLang="de-DE" dirty="0" smtClean="0"/>
              <a:t> simulation of the module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  <p:sp>
        <p:nvSpPr>
          <p:cNvPr id="40" name="Textfeld 39"/>
          <p:cNvSpPr txBox="1"/>
          <p:nvPr/>
        </p:nvSpPr>
        <p:spPr>
          <a:xfrm>
            <a:off x="344040" y="1367901"/>
            <a:ext cx="287164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+mn-lt"/>
              </a:rPr>
              <a:t>A catalogue containing the information of all </a:t>
            </a:r>
            <a:r>
              <a:rPr lang="en-US" sz="2000" dirty="0" err="1">
                <a:latin typeface="+mn-lt"/>
              </a:rPr>
              <a:t>lossy</a:t>
            </a:r>
            <a:r>
              <a:rPr lang="en-US" sz="2000" dirty="0">
                <a:latin typeface="+mn-lt"/>
              </a:rPr>
              <a:t> HOMs with their frequency, quality factor, longitudinal and transversal </a:t>
            </a:r>
            <a:r>
              <a:rPr lang="en-US" sz="2000" i="1" dirty="0">
                <a:latin typeface="+mn-lt"/>
              </a:rPr>
              <a:t>R/Q</a:t>
            </a:r>
            <a:r>
              <a:rPr lang="en-US" sz="2000" dirty="0">
                <a:latin typeface="+mn-lt"/>
              </a:rPr>
              <a:t>, the percentage of coupling to each port, etc. </a:t>
            </a:r>
            <a:r>
              <a:rPr lang="en-US" sz="2000" dirty="0" smtClean="0">
                <a:latin typeface="+mn-lt"/>
              </a:rPr>
              <a:t>for a 4-cell cavity at 400 MHz and a     5-cell cavity at 800 MHz is generated using the State Space Concatenation (SSC) method to simulate the whole module. </a:t>
            </a:r>
            <a:endParaRPr lang="en-US" sz="2000" dirty="0">
              <a:latin typeface="+mn-lt"/>
            </a:endParaRPr>
          </a:p>
          <a:p>
            <a:pPr algn="just"/>
            <a:endParaRPr lang="en-US" sz="1800" dirty="0" smtClean="0">
              <a:latin typeface="+mn-lt"/>
            </a:endParaRPr>
          </a:p>
          <a:p>
            <a:pPr algn="just"/>
            <a:endParaRPr lang="en-US" sz="1800" dirty="0">
              <a:latin typeface="+mn-lt"/>
            </a:endParaRPr>
          </a:p>
          <a:p>
            <a:pPr algn="just"/>
            <a:endParaRPr lang="en-US" sz="1800" dirty="0" smtClean="0">
              <a:latin typeface="+mn-lt"/>
            </a:endParaRPr>
          </a:p>
          <a:p>
            <a:pPr algn="just"/>
            <a:endParaRPr lang="en-US" sz="1800" dirty="0" smtClean="0">
              <a:latin typeface="+mn-lt"/>
            </a:endParaRPr>
          </a:p>
          <a:p>
            <a:pPr algn="just"/>
            <a:endParaRPr lang="en-US" sz="1800" dirty="0">
              <a:latin typeface="+mn-lt"/>
            </a:endParaRPr>
          </a:p>
          <a:p>
            <a:pPr algn="just"/>
            <a:endParaRPr lang="en-US" sz="1800" dirty="0">
              <a:latin typeface="+mn-lt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188" y="980728"/>
            <a:ext cx="2744046" cy="438912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1" y="1367901"/>
            <a:ext cx="2714356" cy="438912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696" y="1741158"/>
            <a:ext cx="2784744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371364" y="368660"/>
            <a:ext cx="11269252" cy="679450"/>
          </a:xfrm>
        </p:spPr>
        <p:txBody>
          <a:bodyPr/>
          <a:lstStyle/>
          <a:p>
            <a:r>
              <a:rPr lang="en-US" altLang="de-DE" dirty="0" smtClean="0"/>
              <a:t>FCC-</a:t>
            </a:r>
            <a:r>
              <a:rPr lang="en-US" altLang="de-DE" dirty="0" err="1" smtClean="0"/>
              <a:t>ee</a:t>
            </a:r>
            <a:r>
              <a:rPr lang="en-US" altLang="de-DE" dirty="0" smtClean="0"/>
              <a:t> Present Baseline</a:t>
            </a:r>
            <a:endParaRPr lang="de-DE" alt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71364" y="1266171"/>
                <a:ext cx="11269252" cy="3711001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dirty="0" smtClean="0"/>
                  <a:t>Due to high HOM power and high input power per cavity, singe cell </a:t>
                </a:r>
                <a:r>
                  <a:rPr lang="en-US" dirty="0" err="1" smtClean="0"/>
                  <a:t>Nb</a:t>
                </a:r>
                <a:r>
                  <a:rPr lang="en-US" dirty="0" smtClean="0"/>
                  <a:t>/CU at 400 MHz is considered for the Z option</a:t>
                </a:r>
              </a:p>
              <a:p>
                <a:pPr algn="just"/>
                <a:r>
                  <a:rPr lang="en-US" dirty="0"/>
                  <a:t>Multi-cell cavity is considered </a:t>
                </a:r>
                <a:r>
                  <a:rPr lang="en-US" dirty="0" smtClean="0"/>
                  <a:t>for the W, </a:t>
                </a:r>
                <a:r>
                  <a:rPr lang="en-US" dirty="0"/>
                  <a:t>H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de-DE" dirty="0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altLang="de-DE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de-DE" dirty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options</a:t>
                </a:r>
              </a:p>
              <a:p>
                <a:pPr lvl="1" algn="just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4-cell </a:t>
                </a:r>
                <a:r>
                  <a:rPr lang="en-US" dirty="0" err="1"/>
                  <a:t>Nb</a:t>
                </a:r>
                <a:r>
                  <a:rPr lang="en-US" dirty="0"/>
                  <a:t>/CU </a:t>
                </a:r>
                <a:r>
                  <a:rPr lang="en-US" dirty="0" smtClean="0"/>
                  <a:t>cavity </a:t>
                </a:r>
                <a:r>
                  <a:rPr lang="en-US" dirty="0"/>
                  <a:t>at 400 </a:t>
                </a:r>
                <a:r>
                  <a:rPr lang="en-US" dirty="0" smtClean="0"/>
                  <a:t>MHz for the W and H</a:t>
                </a:r>
              </a:p>
              <a:p>
                <a:pPr lvl="1" algn="just">
                  <a:buFont typeface="Wingdings" panose="05000000000000000000" pitchFamily="2" charset="2"/>
                  <a:buChar char="Ø"/>
                </a:pPr>
                <a:r>
                  <a:rPr lang="en-US" dirty="0"/>
                  <a:t>4-cell </a:t>
                </a:r>
                <a:r>
                  <a:rPr lang="en-US" dirty="0" err="1"/>
                  <a:t>Nb</a:t>
                </a:r>
                <a:r>
                  <a:rPr lang="en-US" dirty="0"/>
                  <a:t>/CU cavity at 400 </a:t>
                </a:r>
                <a:r>
                  <a:rPr lang="en-US" dirty="0" smtClean="0"/>
                  <a:t>MHz + 5-cell Bulk Nb. </a:t>
                </a:r>
                <a:r>
                  <a:rPr lang="en-US" dirty="0"/>
                  <a:t>cavity at </a:t>
                </a:r>
                <a:r>
                  <a:rPr lang="en-US" dirty="0" smtClean="0"/>
                  <a:t>800 </a:t>
                </a:r>
                <a:r>
                  <a:rPr lang="en-US" dirty="0"/>
                  <a:t>MHz </a:t>
                </a:r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de-DE" dirty="0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altLang="de-DE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de-DE" dirty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dirty="0" smtClean="0"/>
                  <a:t> (present baseline)</a:t>
                </a:r>
              </a:p>
              <a:p>
                <a:pPr algn="just"/>
                <a:endParaRPr lang="en-US" altLang="de-DE" dirty="0"/>
              </a:p>
            </p:txBody>
          </p:sp>
        </mc:Choice>
        <mc:Fallback xmlns="">
          <p:sp>
            <p:nvSpPr>
              <p:cNvPr id="229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364" y="1266171"/>
                <a:ext cx="11269252" cy="3711001"/>
              </a:xfrm>
              <a:blipFill rotWithShape="0">
                <a:blip r:embed="rId3"/>
                <a:stretch>
                  <a:fillRect l="-487" t="-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4"/>
          <p:cNvSpPr txBox="1"/>
          <p:nvPr/>
        </p:nvSpPr>
        <p:spPr>
          <a:xfrm>
            <a:off x="659396" y="5488422"/>
            <a:ext cx="608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200" i="1" dirty="0" smtClean="0">
                <a:latin typeface="+mn-lt"/>
              </a:rPr>
              <a:t>Figure adapted from: Andy Butterworth, ”Options for the FCC Superconducting RF System”, FCC week 2018, Amsterdam 2018</a:t>
            </a:r>
            <a:endParaRPr lang="en-US" sz="1200" i="1" dirty="0">
              <a:latin typeface="+mn-lt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138" y="3465004"/>
            <a:ext cx="4854197" cy="2583003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2" y="3042138"/>
            <a:ext cx="6834776" cy="241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029" y="1763052"/>
            <a:ext cx="5507724" cy="1200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43372" y="1232756"/>
                <a:ext cx="5760640" cy="4716524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de-DE" dirty="0" smtClean="0"/>
                  <a:t>In </a:t>
                </a:r>
                <a:r>
                  <a:rPr lang="en-US" dirty="0" smtClean="0"/>
                  <a:t>Multi-cell cavity optimization, the design of mid-cells and end-cells can be separate</a:t>
                </a:r>
                <a:r>
                  <a:rPr lang="de-DE" dirty="0" smtClean="0"/>
                  <a:t>d</a:t>
                </a:r>
                <a:endParaRPr lang="en-US" dirty="0" smtClean="0"/>
              </a:p>
              <a:p>
                <a:pPr algn="just"/>
                <a:r>
                  <a:rPr lang="de-DE" dirty="0" smtClean="0"/>
                  <a:t>A</a:t>
                </a:r>
                <a:r>
                  <a:rPr lang="en-US" dirty="0" smtClean="0"/>
                  <a:t> Mid-cell is designed at 400.79 MHz and rescaled to 801.58 MHz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/>
                      <m:t>t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t</m:t>
                        </m:r>
                      </m:e>
                    </m:acc>
                  </m:oMath>
                </a14:m>
                <a:r>
                  <a:rPr lang="en-US" dirty="0" smtClean="0"/>
                  <a:t> operation</a:t>
                </a:r>
              </a:p>
              <a:p>
                <a:pPr algn="just"/>
                <a:r>
                  <a:rPr lang="en-US" dirty="0" smtClean="0"/>
                  <a:t>Minimizing the intrinsic cavity </a:t>
                </a:r>
                <a:r>
                  <a:rPr lang="en-US" dirty="0"/>
                  <a:t>losses can save considerable energy on large scale for huge machines such </a:t>
                </a:r>
                <a:r>
                  <a:rPr lang="en-US" dirty="0" smtClean="0"/>
                  <a:t>as </a:t>
                </a:r>
                <a:r>
                  <a:rPr lang="en-US" dirty="0"/>
                  <a:t>FCC_ee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/>
                      <m:t>t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t</m:t>
                        </m:r>
                      </m:e>
                    </m:acc>
                  </m:oMath>
                </a14:m>
                <a:endParaRPr lang="de-DE" dirty="0" smtClean="0"/>
              </a:p>
              <a:p>
                <a:pPr algn="just"/>
                <a:r>
                  <a:rPr lang="en-US" dirty="0" smtClean="0"/>
                  <a:t>Optimization </a:t>
                </a:r>
                <a:r>
                  <a:rPr lang="en-US" dirty="0"/>
                  <a:t>problem</a:t>
                </a:r>
                <a:r>
                  <a:rPr lang="de-DE" dirty="0"/>
                  <a:t> </a:t>
                </a:r>
                <a:r>
                  <a:rPr lang="en-US" dirty="0"/>
                  <a:t>of mid-cell can be formulated as</a:t>
                </a:r>
                <a:r>
                  <a:rPr lang="de-DE" dirty="0"/>
                  <a:t>:</a:t>
                </a:r>
                <a:endParaRPr lang="en-US" dirty="0"/>
              </a:p>
              <a:p>
                <a:pPr marL="0" indent="0" algn="just">
                  <a:buNone/>
                </a:pPr>
                <a:endParaRPr lang="en-US" kern="0" dirty="0">
                  <a:solidFill>
                    <a:srgbClr val="004A99"/>
                  </a:solidFill>
                  <a:sym typeface="Wingdings" pitchFamily="2" charset="2"/>
                </a:endParaRPr>
              </a:p>
              <a:p>
                <a:pPr algn="just">
                  <a:lnSpc>
                    <a:spcPct val="108000"/>
                  </a:lnSpc>
                </a:pPr>
                <a:endParaRPr lang="en-US" altLang="de-DE" dirty="0"/>
              </a:p>
            </p:txBody>
          </p:sp>
        </mc:Choice>
        <mc:Fallback xmlns="">
          <p:sp>
            <p:nvSpPr>
              <p:cNvPr id="229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3372" y="1232756"/>
                <a:ext cx="5760640" cy="4716524"/>
              </a:xfrm>
              <a:blipFill rotWithShape="0">
                <a:blip r:embed="rId4"/>
                <a:stretch>
                  <a:fillRect l="-952" t="-646" r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43372" y="368660"/>
            <a:ext cx="9579359" cy="123102"/>
          </a:xfrm>
        </p:spPr>
        <p:txBody>
          <a:bodyPr/>
          <a:lstStyle/>
          <a:p>
            <a:r>
              <a:rPr lang="en-US" altLang="de-DE" dirty="0" smtClean="0"/>
              <a:t>Mid-cell Optimization  (I)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/>
              <p:cNvSpPr/>
              <p:nvPr/>
            </p:nvSpPr>
            <p:spPr>
              <a:xfrm>
                <a:off x="517476" y="4239239"/>
                <a:ext cx="2880320" cy="16863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endParaRPr lang="en-US" sz="1600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s.t.</a:t>
                </a:r>
                <a:r>
                  <a:rPr lang="en-U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Verdan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𝑝𝑘</m:t>
                        </m:r>
                      </m:sub>
                    </m:sSub>
                    <m:r>
                      <m:rPr>
                        <m:lit/>
                      </m:rPr>
                      <a:rPr lang="de-DE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𝑎𝑐𝑐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600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htec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76" y="4239239"/>
                <a:ext cx="2880320" cy="16863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3"/>
          <p:cNvSpPr txBox="1">
            <a:spLocks/>
          </p:cNvSpPr>
          <p:nvPr/>
        </p:nvSpPr>
        <p:spPr>
          <a:xfrm>
            <a:off x="7089291" y="5941380"/>
            <a:ext cx="3669625" cy="290266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2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× All radii are scaled to </a:t>
            </a:r>
            <a:r>
              <a:rPr lang="en-US" sz="1200" b="1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400.79 </a:t>
            </a:r>
            <a:r>
              <a:rPr lang="en-US" sz="12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MHZ.</a:t>
            </a:r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65" y="3112986"/>
            <a:ext cx="4824536" cy="2805246"/>
          </a:xfrm>
          <a:prstGeom prst="rect">
            <a:avLst/>
          </a:prstGeom>
        </p:spPr>
      </p:pic>
      <p:cxnSp>
        <p:nvCxnSpPr>
          <p:cNvPr id="11" name="Gerader Verbinder 10"/>
          <p:cNvCxnSpPr/>
          <p:nvPr/>
        </p:nvCxnSpPr>
        <p:spPr>
          <a:xfrm flipH="1">
            <a:off x="7466223" y="1440632"/>
            <a:ext cx="0" cy="155448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386100" y="1836227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End half-cell</a:t>
            </a:r>
            <a:endParaRPr lang="en-US" sz="1200" dirty="0">
              <a:latin typeface="+mn-lt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336348" y="1028636"/>
            <a:ext cx="91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Mid</a:t>
            </a:r>
            <a:br>
              <a:rPr lang="en-US" sz="1200" dirty="0" smtClean="0">
                <a:latin typeface="+mn-lt"/>
              </a:rPr>
            </a:br>
            <a:r>
              <a:rPr lang="en-US" sz="1200" dirty="0" smtClean="0">
                <a:latin typeface="+mn-lt"/>
              </a:rPr>
              <a:t>Dumbbell 1</a:t>
            </a:r>
            <a:endParaRPr lang="en-US" sz="1200" dirty="0">
              <a:latin typeface="+mn-lt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9455984" y="192831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31" name="Gerader Verbinder 30"/>
          <p:cNvCxnSpPr/>
          <p:nvPr/>
        </p:nvCxnSpPr>
        <p:spPr>
          <a:xfrm flipH="1">
            <a:off x="8148228" y="1440632"/>
            <a:ext cx="0" cy="155448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H="1">
            <a:off x="8760296" y="1468989"/>
            <a:ext cx="0" cy="155448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 flipH="1">
            <a:off x="9408368" y="1468989"/>
            <a:ext cx="0" cy="155448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H="1">
            <a:off x="10668508" y="1448780"/>
            <a:ext cx="0" cy="155448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H="1">
            <a:off x="10020436" y="1468989"/>
            <a:ext cx="0" cy="155448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28" descr="Bildschirmausschnit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4107547"/>
            <a:ext cx="2556284" cy="1949745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8004212" y="1028636"/>
            <a:ext cx="91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Mid</a:t>
            </a:r>
            <a:br>
              <a:rPr lang="en-US" sz="1200" dirty="0" smtClean="0">
                <a:latin typeface="+mn-lt"/>
              </a:rPr>
            </a:br>
            <a:r>
              <a:rPr lang="en-US" sz="1200" dirty="0" smtClean="0">
                <a:latin typeface="+mn-lt"/>
              </a:rPr>
              <a:t>Dumbbell 2</a:t>
            </a:r>
            <a:endParaRPr lang="en-US" sz="1200" dirty="0">
              <a:latin typeface="+mn-lt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8671255" y="1028636"/>
            <a:ext cx="91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Mid</a:t>
            </a:r>
            <a:br>
              <a:rPr lang="en-US" sz="1200" dirty="0" smtClean="0">
                <a:latin typeface="+mn-lt"/>
              </a:rPr>
            </a:br>
            <a:r>
              <a:rPr lang="en-US" sz="1200" dirty="0" smtClean="0">
                <a:latin typeface="+mn-lt"/>
              </a:rPr>
              <a:t>Dumbbell 3</a:t>
            </a:r>
            <a:endParaRPr lang="en-US" sz="1200" dirty="0">
              <a:latin typeface="+mn-lt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9876420" y="1047492"/>
            <a:ext cx="94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Mid</a:t>
            </a:r>
            <a:br>
              <a:rPr lang="en-US" sz="1200" dirty="0" smtClean="0">
                <a:latin typeface="+mn-lt"/>
              </a:rPr>
            </a:br>
            <a:r>
              <a:rPr lang="en-US" sz="1200" dirty="0" smtClean="0">
                <a:latin typeface="+mn-lt"/>
              </a:rPr>
              <a:t>Dumbbell n-1</a:t>
            </a:r>
            <a:endParaRPr lang="en-US" sz="1200" dirty="0">
              <a:latin typeface="+mn-lt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10878605" y="1836624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End half-cell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13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8694187" y="4938764"/>
            <a:ext cx="3168352" cy="257064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0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× Cut-off frequency is for </a:t>
            </a:r>
            <a:r>
              <a:rPr lang="en-US" sz="1000" b="1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a beam-pipe </a:t>
            </a:r>
            <a:r>
              <a:rPr lang="en-US" sz="10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radius of </a:t>
            </a:r>
            <a:r>
              <a:rPr lang="en-US" sz="1000" b="1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156 </a:t>
            </a:r>
            <a:r>
              <a:rPr lang="en-US" sz="10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mm</a:t>
            </a:r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34" y="3003879"/>
            <a:ext cx="4206240" cy="2022761"/>
          </a:xfrm>
          <a:prstGeom prst="rect">
            <a:avLst/>
          </a:prstGeom>
        </p:spPr>
      </p:pic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90" y="992199"/>
            <a:ext cx="4175948" cy="2011680"/>
          </a:xfrm>
          <a:prstGeom prst="rect">
            <a:avLst/>
          </a:prstGeom>
        </p:spPr>
      </p:pic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43372" y="368660"/>
            <a:ext cx="9579359" cy="679450"/>
          </a:xfrm>
        </p:spPr>
        <p:txBody>
          <a:bodyPr/>
          <a:lstStyle/>
          <a:p>
            <a:r>
              <a:rPr lang="en-US" altLang="de-DE" dirty="0" smtClean="0"/>
              <a:t>Mid-cell Optimization (II)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43371" y="836712"/>
                <a:ext cx="6238163" cy="5364596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r>
                  <a:rPr lang="en-US" dirty="0" smtClean="0"/>
                  <a:t>In </a:t>
                </a:r>
                <a:r>
                  <a:rPr lang="en-US" dirty="0"/>
                  <a:t>selecting the </a:t>
                </a:r>
                <a:r>
                  <a:rPr lang="en-US" dirty="0" smtClean="0"/>
                  <a:t>constraints, </a:t>
                </a:r>
                <a:r>
                  <a:rPr lang="en-US" dirty="0"/>
                  <a:t>the following points should be taken into </a:t>
                </a:r>
                <a:r>
                  <a:rPr lang="en-US" dirty="0" smtClean="0"/>
                  <a:t>account:</a:t>
                </a:r>
                <a:endParaRPr lang="en-US" dirty="0"/>
              </a:p>
              <a:p>
                <a:pPr algn="just"/>
                <a:r>
                  <a:rPr lang="en-US" dirty="0"/>
                  <a:t>High value of R/Q </a:t>
                </a:r>
                <a:r>
                  <a:rPr lang="en-US" dirty="0" smtClean="0"/>
                  <a:t>for the </a:t>
                </a:r>
                <a:r>
                  <a:rPr lang="en-US" dirty="0"/>
                  <a:t>fundamental </a:t>
                </a:r>
                <a:r>
                  <a:rPr lang="en-US" dirty="0" smtClean="0"/>
                  <a:t>mode</a:t>
                </a:r>
                <a:endParaRPr lang="en-US" dirty="0"/>
              </a:p>
              <a:p>
                <a:pPr algn="just"/>
                <a:r>
                  <a:rPr lang="en-US" dirty="0"/>
                  <a:t>Sufficient distance between the frequency of the fundamental mode and the frequency of the first dipole </a:t>
                </a:r>
                <a:r>
                  <a:rPr lang="en-US" dirty="0" smtClean="0"/>
                  <a:t>mode</a:t>
                </a:r>
                <a:endParaRPr lang="en-US" dirty="0"/>
              </a:p>
              <a:p>
                <a:pPr algn="just"/>
                <a:r>
                  <a:rPr lang="en-US" dirty="0"/>
                  <a:t>The distance between the frequency of TE</a:t>
                </a:r>
                <a:r>
                  <a:rPr lang="en-US" baseline="-25000" dirty="0"/>
                  <a:t>111</a:t>
                </a:r>
                <a:r>
                  <a:rPr lang="en-US" dirty="0"/>
                  <a:t> and TM</a:t>
                </a:r>
                <a:r>
                  <a:rPr lang="en-US" baseline="-25000" dirty="0"/>
                  <a:t>110</a:t>
                </a:r>
                <a:r>
                  <a:rPr lang="en-US" dirty="0"/>
                  <a:t> should be minimal to </a:t>
                </a:r>
                <a:r>
                  <a:rPr lang="en-US" dirty="0" smtClean="0"/>
                  <a:t>have less constraints on the HOM coupler design</a:t>
                </a:r>
                <a:endParaRPr lang="en-US" dirty="0"/>
              </a:p>
              <a:p>
                <a:pPr algn="just"/>
                <a:r>
                  <a:rPr lang="en-US" dirty="0" smtClean="0"/>
                  <a:t>A small </a:t>
                </a:r>
                <a:r>
                  <a:rPr lang="en-US" dirty="0"/>
                  <a:t>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m:rPr>
                        <m:lit/>
                      </m:rPr>
                      <a:rPr lang="de-DE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lowers </a:t>
                </a:r>
                <a:r>
                  <a:rPr lang="en-US" dirty="0"/>
                  <a:t>the danger of field </a:t>
                </a:r>
                <a:r>
                  <a:rPr lang="en-US" dirty="0" smtClean="0"/>
                  <a:t>emission and helps to untrap the TM</a:t>
                </a:r>
                <a:r>
                  <a:rPr lang="en-US" baseline="-25000" dirty="0" smtClean="0"/>
                  <a:t>011 </a:t>
                </a:r>
                <a:r>
                  <a:rPr lang="en-US" dirty="0" smtClean="0"/>
                  <a:t>mode</a:t>
                </a:r>
                <a:endParaRPr lang="en-US" dirty="0"/>
              </a:p>
              <a:p>
                <a:pPr algn="just"/>
                <a:endParaRPr lang="en-US" dirty="0"/>
              </a:p>
              <a:p>
                <a:pPr algn="just"/>
                <a:endParaRPr lang="en-US" dirty="0"/>
              </a:p>
              <a:p>
                <a:pPr marL="0" indent="0" algn="just">
                  <a:buNone/>
                </a:pPr>
                <a:endParaRPr lang="de-DE" dirty="0"/>
              </a:p>
              <a:p>
                <a:pPr marL="0" indent="0" algn="just">
                  <a:buNone/>
                </a:pPr>
                <a:endParaRPr lang="de-DE" dirty="0"/>
              </a:p>
              <a:p>
                <a:pPr marL="0" indent="0" algn="just">
                  <a:buNone/>
                </a:pPr>
                <a:endParaRPr lang="de-DE" dirty="0"/>
              </a:p>
              <a:p>
                <a:pPr marL="0" indent="0" algn="just">
                  <a:buNone/>
                </a:pPr>
                <a:endParaRPr lang="de-DE" dirty="0"/>
              </a:p>
              <a:p>
                <a:pPr marL="0" indent="0" algn="just">
                  <a:buNone/>
                </a:pPr>
                <a:endParaRPr lang="de-DE" dirty="0"/>
              </a:p>
              <a:p>
                <a:pPr marL="0" indent="0" algn="just">
                  <a:buNone/>
                </a:pPr>
                <a:endParaRPr lang="de-DE" dirty="0"/>
              </a:p>
              <a:p>
                <a:pPr algn="just"/>
                <a:endParaRPr lang="en-US" dirty="0"/>
              </a:p>
              <a:p>
                <a:pPr algn="just"/>
                <a:endParaRPr lang="en-US" dirty="0"/>
              </a:p>
              <a:p>
                <a:pPr marL="457200" lvl="1" indent="0" algn="just">
                  <a:lnSpc>
                    <a:spcPct val="90000"/>
                  </a:lnSpc>
                  <a:buNone/>
                </a:pPr>
                <a:endParaRPr lang="en-US" kern="0" dirty="0">
                  <a:solidFill>
                    <a:srgbClr val="004A99"/>
                  </a:solidFill>
                  <a:sym typeface="Wingdings" pitchFamily="2" charset="2"/>
                </a:endParaRPr>
              </a:p>
              <a:p>
                <a:pPr algn="just">
                  <a:lnSpc>
                    <a:spcPct val="108000"/>
                  </a:lnSpc>
                </a:pPr>
                <a:endParaRPr lang="en-US" altLang="de-DE" dirty="0"/>
              </a:p>
            </p:txBody>
          </p:sp>
        </mc:Choice>
        <mc:Fallback xmlns="">
          <p:sp>
            <p:nvSpPr>
              <p:cNvPr id="229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3371" y="836712"/>
                <a:ext cx="6238163" cy="5364596"/>
              </a:xfrm>
              <a:blipFill rotWithShape="0">
                <a:blip r:embed="rId5"/>
                <a:stretch>
                  <a:fillRect l="-1075" r="-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Inhaltsplatzhalter 2"/>
              <p:cNvSpPr txBox="1">
                <a:spLocks/>
              </p:cNvSpPr>
              <p:nvPr/>
            </p:nvSpPr>
            <p:spPr>
              <a:xfrm>
                <a:off x="443370" y="4818181"/>
                <a:ext cx="8446982" cy="4038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 fontAlgn="auto">
                  <a:spcAft>
                    <a:spcPts val="0"/>
                  </a:spcAft>
                  <a:buNone/>
                </a:pPr>
                <a:r>
                  <a:rPr lang="en-US" sz="1800" dirty="0" smtClean="0"/>
                  <a:t>Selecting</a:t>
                </a:r>
                <a14:m>
                  <m:oMath xmlns:m="http://schemas.openxmlformats.org/officeDocument/2006/math">
                    <m:r>
                      <a:rPr lang="en-US" sz="18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800" i="1" baseline="-25000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=120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l-GR" sz="1800" i="1" dirty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m:rPr>
                        <m:lit/>
                      </m:rPr>
                      <a:rPr lang="de-DE" sz="18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=2.0</m:t>
                    </m:r>
                  </m:oMath>
                </a14:m>
                <a:r>
                  <a:rPr lang="en-US" sz="1800" dirty="0"/>
                  <a:t> in </a:t>
                </a:r>
                <a:r>
                  <a:rPr lang="en-US" sz="1800" dirty="0" smtClean="0"/>
                  <a:t>the optimization </a:t>
                </a:r>
                <a:r>
                  <a:rPr lang="en-US" sz="1800" dirty="0"/>
                  <a:t>problem yields:</a:t>
                </a:r>
              </a:p>
              <a:p>
                <a:pPr marL="0" indent="0" algn="just" fontAlgn="auto">
                  <a:spcAft>
                    <a:spcPts val="0"/>
                  </a:spcAft>
                  <a:buNone/>
                </a:pPr>
                <a:endParaRPr lang="en-US" dirty="0"/>
              </a:p>
              <a:p>
                <a:pPr marL="457200" lvl="1" indent="0" algn="just" fontAlgn="auto">
                  <a:lnSpc>
                    <a:spcPct val="90000"/>
                  </a:lnSpc>
                  <a:spcAft>
                    <a:spcPts val="0"/>
                  </a:spcAft>
                  <a:buNone/>
                </a:pPr>
                <a:endParaRPr lang="en-US" kern="0" dirty="0">
                  <a:solidFill>
                    <a:srgbClr val="004A99"/>
                  </a:solidFill>
                  <a:sym typeface="Wingdings" pitchFamily="2" charset="2"/>
                </a:endParaRPr>
              </a:p>
              <a:p>
                <a:pPr algn="just" fontAlgn="auto">
                  <a:lnSpc>
                    <a:spcPct val="108000"/>
                  </a:lnSpc>
                  <a:spcAft>
                    <a:spcPts val="0"/>
                  </a:spcAft>
                </a:pPr>
                <a:endParaRPr lang="en-US" altLang="de-DE" dirty="0"/>
              </a:p>
            </p:txBody>
          </p:sp>
        </mc:Choice>
        <mc:Fallback xmlns="">
          <p:sp>
            <p:nvSpPr>
              <p:cNvPr id="1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70" y="4818181"/>
                <a:ext cx="8446982" cy="403822"/>
              </a:xfrm>
              <a:prstGeom prst="rect">
                <a:avLst/>
              </a:prstGeom>
              <a:blipFill rotWithShape="0">
                <a:blip r:embed="rId6"/>
                <a:stretch>
                  <a:fillRect l="-650" t="-7463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el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1992092"/>
                  </p:ext>
                </p:extLst>
              </p:nvPr>
            </p:nvGraphicFramePr>
            <p:xfrm>
              <a:off x="554543" y="5222003"/>
              <a:ext cx="8141210" cy="101715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86422"/>
                    <a:gridCol w="556260"/>
                    <a:gridCol w="556260"/>
                    <a:gridCol w="556260"/>
                    <a:gridCol w="557530"/>
                    <a:gridCol w="557530"/>
                    <a:gridCol w="632143"/>
                    <a:gridCol w="556260"/>
                    <a:gridCol w="557530"/>
                    <a:gridCol w="740855"/>
                    <a:gridCol w="730441"/>
                    <a:gridCol w="563436"/>
                    <a:gridCol w="532448"/>
                    <a:gridCol w="457835"/>
                  </a:tblGrid>
                  <a:tr h="768013"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 smtClean="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𝐟</m:t>
                                </m:r>
                              </m:oMath>
                            </m:oMathPara>
                          </a14:m>
                          <a:endParaRPr lang="en-US" sz="1200" b="1" kern="1200" dirty="0" smtClean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[MHz]</a:t>
                          </a:r>
                          <a:endParaRPr lang="en-US" sz="12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[mm]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[mm]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[mm]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[mm]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400" baseline="-25000"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600" baseline="-250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[mm]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400" baseline="-25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[mm]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[mm]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[</a:t>
                          </a:r>
                          <a:r>
                            <a:rPr lang="en-US" sz="1200" baseline="30000" dirty="0">
                              <a:effectLst/>
                            </a:rPr>
                            <a:t>o</a:t>
                          </a:r>
                          <a:r>
                            <a:rPr lang="en-US" sz="1200" dirty="0">
                              <a:effectLst/>
                            </a:rPr>
                            <a:t>]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tabLst>
                              <a:tab pos="243205" algn="ctr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baseline="-25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𝑝𝑘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baseline="-25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𝑎𝑐𝑐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tabLst>
                              <a:tab pos="243205" algn="ctr"/>
                            </a:tabLst>
                          </a:pPr>
                          <a:r>
                            <a:rPr lang="en-US" sz="1200" baseline="-25000" dirty="0">
                              <a:effectLst/>
                            </a:rPr>
                            <a:t>_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tabLst>
                              <a:tab pos="243205" algn="ctr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a:rPr lang="en-US" sz="1200" baseline="-25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𝑝𝑘</m:t>
                                    </m:r>
                                  </m:sub>
                                </m:sSub>
                                <m:r>
                                  <m:rPr>
                                    <m:lit/>
                                  </m:rPr>
                                  <a:rPr lang="en-US" sz="1200" baseline="-250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baseline="-25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𝑎𝑐𝑐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tabLst>
                              <a:tab pos="243205" algn="ctr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𝑚𝑇</m:t>
                                  </m:r>
                                </m:num>
                                <m:den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𝑀𝑉</m:t>
                                  </m:r>
                                  <m:r>
                                    <m:rPr>
                                      <m:lit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de-DE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]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[Ω]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[Ω]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[%]</a:t>
                          </a:r>
                          <a:endParaRPr lang="en-US" sz="1600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49146"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400.79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135.44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114.90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43.50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71.19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120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333.182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187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2.0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109.5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272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2.25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el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1992092"/>
                  </p:ext>
                </p:extLst>
              </p:nvPr>
            </p:nvGraphicFramePr>
            <p:xfrm>
              <a:off x="554543" y="5222003"/>
              <a:ext cx="8141210" cy="101715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86422"/>
                    <a:gridCol w="556260"/>
                    <a:gridCol w="556260"/>
                    <a:gridCol w="556260"/>
                    <a:gridCol w="557530"/>
                    <a:gridCol w="557530"/>
                    <a:gridCol w="632143"/>
                    <a:gridCol w="556260"/>
                    <a:gridCol w="557530"/>
                    <a:gridCol w="740855"/>
                    <a:gridCol w="730441"/>
                    <a:gridCol w="563436"/>
                    <a:gridCol w="532448"/>
                    <a:gridCol w="457835"/>
                  </a:tblGrid>
                  <a:tr h="7680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1042" t="-787" r="-1296875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105435" t="-787" r="-1253261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207692" t="-787" r="-1167033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307692" t="-787" r="-1067033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403261" t="-787" r="-955435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508791" t="-787" r="-865934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532692" t="-787" r="-657692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715217" t="-787" r="-643478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824176" t="-787" r="-550549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689344" t="-787" r="-310656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802500" t="-787" r="-215833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1177174" t="-787" r="-181522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1335227" t="-787" r="-89773" b="-40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7"/>
                          <a:stretch>
                            <a:fillRect l="-1684000" t="-787" r="-5333" b="-40945"/>
                          </a:stretch>
                        </a:blipFill>
                      </a:tcPr>
                    </a:tc>
                  </a:tr>
                  <a:tr h="249146"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400.79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135.44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114.90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43.50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71.19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120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333.182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187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2.0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109.5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272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2.25</a:t>
                          </a:r>
                          <a:endParaRPr lang="en-US" sz="12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8477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371364" y="368660"/>
            <a:ext cx="9651367" cy="679450"/>
          </a:xfrm>
        </p:spPr>
        <p:txBody>
          <a:bodyPr/>
          <a:lstStyle/>
          <a:p>
            <a:r>
              <a:rPr lang="en-US" altLang="de-DE" dirty="0" smtClean="0"/>
              <a:t>End-cell Optimization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71365" y="1026225"/>
                <a:ext cx="6372707" cy="3161627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en-US" dirty="0" smtClean="0"/>
                  <a:t>The end-cell </a:t>
                </a:r>
                <a:r>
                  <a:rPr lang="en-US" dirty="0"/>
                  <a:t>is optimized </a:t>
                </a:r>
                <a:r>
                  <a:rPr lang="en-US" dirty="0" smtClean="0"/>
                  <a:t>under </a:t>
                </a:r>
                <a:r>
                  <a:rPr lang="en-US" dirty="0"/>
                  <a:t>the following </a:t>
                </a:r>
                <a:r>
                  <a:rPr lang="en-US" dirty="0" smtClean="0"/>
                  <a:t>considerations:</a:t>
                </a:r>
                <a:endParaRPr lang="en-US" dirty="0"/>
              </a:p>
              <a:p>
                <a:pPr algn="just"/>
                <a:r>
                  <a:rPr lang="en-US" dirty="0"/>
                  <a:t>Inner </a:t>
                </a:r>
                <a:r>
                  <a:rPr lang="en-US" dirty="0" smtClean="0"/>
                  <a:t>half-cell </a:t>
                </a:r>
                <a:r>
                  <a:rPr lang="en-US" dirty="0"/>
                  <a:t>is equal </a:t>
                </a:r>
                <a:r>
                  <a:rPr lang="en-US" dirty="0" smtClean="0"/>
                  <a:t>to </a:t>
                </a:r>
                <a:r>
                  <a:rPr lang="en-US" dirty="0"/>
                  <a:t>the optimized </a:t>
                </a:r>
                <a:r>
                  <a:rPr lang="en-US" dirty="0" smtClean="0"/>
                  <a:t>mid-cells</a:t>
                </a:r>
                <a:endParaRPr lang="en-US" dirty="0"/>
              </a:p>
              <a:p>
                <a:pPr algn="just"/>
                <a:r>
                  <a:rPr lang="en-US" dirty="0" smtClean="0"/>
                  <a:t>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r>
                  <a:rPr lang="en-US" dirty="0"/>
                  <a:t> in the </a:t>
                </a:r>
                <a:r>
                  <a:rPr lang="en-US" dirty="0" smtClean="0"/>
                  <a:t>outer half-cell should be smaller than those values in the inner half-cell</a:t>
                </a:r>
                <a:endParaRPr lang="en-US" dirty="0"/>
              </a:p>
              <a:p>
                <a:pPr algn="just"/>
                <a:r>
                  <a:rPr lang="en-US" dirty="0" smtClean="0"/>
                  <a:t>The end-cell aperture radius is varied to </a:t>
                </a:r>
                <a:r>
                  <a:rPr lang="en-US" dirty="0" err="1" smtClean="0"/>
                  <a:t>untrap</a:t>
                </a:r>
                <a:r>
                  <a:rPr lang="en-US" dirty="0" smtClean="0"/>
                  <a:t> the modes in the first HOM monopole band</a:t>
                </a:r>
                <a:endParaRPr lang="en-US" dirty="0"/>
              </a:p>
              <a:p>
                <a:pPr algn="just"/>
                <a:r>
                  <a:rPr lang="en-US" dirty="0"/>
                  <a:t>Obtain a flat field along the longitudinal </a:t>
                </a:r>
                <a:r>
                  <a:rPr lang="en-US" dirty="0" smtClean="0"/>
                  <a:t>axis</a:t>
                </a:r>
                <a:endParaRPr lang="en-US" dirty="0"/>
              </a:p>
              <a:p>
                <a:pPr algn="just"/>
                <a:r>
                  <a:rPr lang="en-US" dirty="0"/>
                  <a:t>Avoid having dangerous trapped modes in the </a:t>
                </a:r>
                <a:r>
                  <a:rPr lang="en-US" dirty="0" smtClean="0"/>
                  <a:t>cavity</a:t>
                </a:r>
                <a:endParaRPr lang="en-US" dirty="0"/>
              </a:p>
              <a:p>
                <a:pPr algn="just"/>
                <a:endParaRPr lang="en-US" baseline="-25000" dirty="0"/>
              </a:p>
            </p:txBody>
          </p:sp>
        </mc:Choice>
        <mc:Fallback xmlns="">
          <p:sp>
            <p:nvSpPr>
              <p:cNvPr id="229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365" y="1026225"/>
                <a:ext cx="6372707" cy="3161627"/>
              </a:xfrm>
              <a:blipFill rotWithShape="0">
                <a:blip r:embed="rId3"/>
                <a:stretch>
                  <a:fillRect l="-1053" t="-963" r="-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20"/>
          <p:cNvSpPr/>
          <p:nvPr/>
        </p:nvSpPr>
        <p:spPr>
          <a:xfrm>
            <a:off x="7212124" y="5883732"/>
            <a:ext cx="466267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1" i="1" dirty="0">
                <a:latin typeface="+mn-lt"/>
              </a:rPr>
              <a:t>Impedances are for bare cavity and the peaks are not fully resolved.</a:t>
            </a:r>
          </a:p>
        </p:txBody>
      </p:sp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73" y="3890565"/>
            <a:ext cx="3529471" cy="2275681"/>
          </a:xfrm>
          <a:prstGeom prst="rect">
            <a:avLst/>
          </a:prstGeom>
        </p:spPr>
      </p:pic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137551"/>
            <a:ext cx="5028315" cy="2377440"/>
          </a:xfrm>
          <a:prstGeom prst="rect">
            <a:avLst/>
          </a:prstGeom>
        </p:spPr>
      </p:pic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3" y="3491519"/>
            <a:ext cx="4968553" cy="2377440"/>
          </a:xfrm>
          <a:prstGeom prst="rect">
            <a:avLst/>
          </a:prstGeom>
        </p:spPr>
      </p:pic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851907"/>
              </p:ext>
            </p:extLst>
          </p:nvPr>
        </p:nvGraphicFramePr>
        <p:xfrm>
          <a:off x="4376403" y="3924954"/>
          <a:ext cx="1796478" cy="220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792"/>
                <a:gridCol w="662686"/>
              </a:tblGrid>
              <a:tr h="16273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Parameters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Value</a:t>
                      </a:r>
                      <a:endParaRPr lang="en-US" sz="1400" dirty="0"/>
                    </a:p>
                  </a:txBody>
                  <a:tcPr anchor="ctr"/>
                </a:tc>
              </a:tr>
              <a:tr h="126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A</a:t>
                      </a:r>
                      <a:r>
                        <a:rPr lang="en-US" sz="1200" baseline="-25000" dirty="0" smtClean="0">
                          <a:effectLst/>
                        </a:rPr>
                        <a:t>e</a:t>
                      </a:r>
                      <a:r>
                        <a:rPr lang="en-US" sz="1200" dirty="0" smtClean="0">
                          <a:effectLst/>
                        </a:rPr>
                        <a:t> [mm]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01" marR="5190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901" marR="51901" marT="0" marB="0" anchor="ctr"/>
                </a:tc>
              </a:tr>
              <a:tr h="126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B</a:t>
                      </a:r>
                      <a:r>
                        <a:rPr lang="en-US" sz="1200" baseline="-25000" dirty="0" smtClean="0">
                          <a:effectLst/>
                        </a:rPr>
                        <a:t>e</a:t>
                      </a:r>
                      <a:r>
                        <a:rPr lang="en-US" sz="1200" dirty="0" smtClean="0">
                          <a:effectLst/>
                        </a:rPr>
                        <a:t> [mm]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01" marR="51901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901" marR="51901" marT="0" marB="0" anchor="ctr"/>
                </a:tc>
              </a:tr>
              <a:tr h="126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a</a:t>
                      </a:r>
                      <a:r>
                        <a:rPr lang="en-US" sz="1200" baseline="-25000" dirty="0" smtClean="0">
                          <a:effectLst/>
                        </a:rPr>
                        <a:t>e</a:t>
                      </a:r>
                      <a:r>
                        <a:rPr lang="en-US" sz="1200" dirty="0" smtClean="0">
                          <a:effectLst/>
                        </a:rPr>
                        <a:t> [mm]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01" marR="51901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901" marR="51901" marT="0" marB="0" anchor="ctr"/>
                </a:tc>
              </a:tr>
              <a:tr h="126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b</a:t>
                      </a:r>
                      <a:r>
                        <a:rPr lang="en-US" sz="1200" baseline="-25000" dirty="0" smtClean="0">
                          <a:effectLst/>
                        </a:rPr>
                        <a:t>e</a:t>
                      </a:r>
                      <a:r>
                        <a:rPr lang="en-US" sz="1200" dirty="0" smtClean="0">
                          <a:effectLst/>
                        </a:rPr>
                        <a:t> [mm]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01" marR="51901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901" marR="51901" marT="0" marB="0" anchor="ctr"/>
                </a:tc>
              </a:tr>
              <a:tr h="126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R</a:t>
                      </a:r>
                      <a:r>
                        <a:rPr lang="en-US" sz="1200" baseline="-25000" dirty="0" err="1" smtClean="0">
                          <a:effectLst/>
                        </a:rPr>
                        <a:t>bp</a:t>
                      </a:r>
                      <a:r>
                        <a:rPr lang="en-US" sz="1200" dirty="0" smtClean="0">
                          <a:effectLst/>
                        </a:rPr>
                        <a:t> [mm]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01" marR="51901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156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901" marR="51901" marT="0" marB="0" anchor="ctr"/>
                </a:tc>
              </a:tr>
              <a:tr h="126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R</a:t>
                      </a:r>
                      <a:r>
                        <a:rPr lang="en-US" sz="1200" baseline="-25000" dirty="0" err="1" smtClean="0">
                          <a:effectLst/>
                        </a:rPr>
                        <a:t>eq</a:t>
                      </a:r>
                      <a:r>
                        <a:rPr lang="en-US" sz="1200" dirty="0" smtClean="0">
                          <a:effectLst/>
                        </a:rPr>
                        <a:t> [mm]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01" marR="51901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333.182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901" marR="51901" marT="0" marB="0" anchor="ctr"/>
                </a:tc>
              </a:tr>
              <a:tr h="126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L</a:t>
                      </a:r>
                      <a:r>
                        <a:rPr lang="en-US" sz="1200" baseline="-25000" dirty="0" smtClean="0">
                          <a:effectLst/>
                        </a:rPr>
                        <a:t>e</a:t>
                      </a:r>
                      <a:r>
                        <a:rPr lang="en-US" sz="1200" dirty="0" smtClean="0">
                          <a:effectLst/>
                        </a:rPr>
                        <a:t> [mm]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01" marR="51901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171.532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901" marR="51901" marT="0" marB="0" anchor="ctr"/>
                </a:tc>
              </a:tr>
              <a:tr h="126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200" dirty="0" smtClean="0">
                          <a:effectLst/>
                        </a:rPr>
                        <a:t>α</a:t>
                      </a:r>
                      <a:r>
                        <a:rPr lang="en-US" sz="1200" baseline="-25000" dirty="0" smtClean="0">
                          <a:effectLst/>
                        </a:rPr>
                        <a:t>e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2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901" marR="51901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96.9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901" marR="5190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89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371364" y="368660"/>
            <a:ext cx="9651367" cy="679450"/>
          </a:xfrm>
        </p:spPr>
        <p:txBody>
          <a:bodyPr/>
          <a:lstStyle/>
          <a:p>
            <a:r>
              <a:rPr lang="en-US" altLang="de-DE" dirty="0" smtClean="0"/>
              <a:t>Main Parameters of the Multi-cell Cavities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6501644"/>
                  </p:ext>
                </p:extLst>
              </p:nvPr>
            </p:nvGraphicFramePr>
            <p:xfrm>
              <a:off x="377702" y="1391092"/>
              <a:ext cx="6467772" cy="46763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0209"/>
                    <a:gridCol w="1087755"/>
                    <a:gridCol w="1087755"/>
                    <a:gridCol w="1334389"/>
                    <a:gridCol w="867664"/>
                  </a:tblGrid>
                  <a:tr h="2822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Parameters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UROS. FCC-</a:t>
                          </a:r>
                          <a:r>
                            <a:rPr lang="en-US" sz="1200" dirty="0" err="1" smtClean="0"/>
                            <a:t>ee</a:t>
                          </a:r>
                          <a:endParaRPr lang="en-US" sz="12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UROS. FCC-</a:t>
                          </a:r>
                          <a:r>
                            <a:rPr lang="en-US" sz="1200" dirty="0" err="1" smtClean="0"/>
                            <a:t>ee</a:t>
                          </a:r>
                          <a:endParaRPr lang="en-US" sz="12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CERN</a:t>
                          </a:r>
                          <a:r>
                            <a:rPr lang="en-US" sz="1200" baseline="0" dirty="0" smtClean="0"/>
                            <a:t> </a:t>
                          </a:r>
                          <a:r>
                            <a:rPr lang="en-US" sz="1200" baseline="0" dirty="0" err="1" smtClean="0"/>
                            <a:t>LHeC</a:t>
                          </a:r>
                          <a:r>
                            <a:rPr lang="en-US" sz="1200" baseline="0" dirty="0" smtClean="0"/>
                            <a:t> Ver. 2 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/>
                            <a:t>Jlab</a:t>
                          </a:r>
                          <a:r>
                            <a:rPr lang="en-US" sz="1200" dirty="0" smtClean="0"/>
                            <a:t> </a:t>
                          </a:r>
                          <a:r>
                            <a:rPr lang="en-US" sz="1200" baseline="0" dirty="0" smtClean="0"/>
                            <a:t>Ver. 2 </a:t>
                          </a:r>
                          <a:endParaRPr lang="en-US" sz="1200" dirty="0"/>
                        </a:p>
                      </a:txBody>
                      <a:tcPr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Frequency [MHz]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400.79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801.58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801.58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801.58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Number of Cells</a:t>
                          </a: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Material </a:t>
                          </a:r>
                          <a:endParaRPr lang="en-US" sz="11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Nb</a:t>
                          </a: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/CU</a:t>
                          </a: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Bulk Nb.</a:t>
                          </a: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Bulk Nb.</a:t>
                          </a: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Bulk Nb.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Temperature [K]</a:t>
                          </a:r>
                          <a:endParaRPr lang="en-US" sz="11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R/Q [Ω]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411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521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393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523.9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Geometry Factor [Ω]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273.2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273.7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283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274.7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G.R/Q  [Ω</a:t>
                          </a:r>
                          <a:r>
                            <a:rPr lang="en-US" sz="1100" b="1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lang="en-US" sz="11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112285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142597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111219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143915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986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tabLst>
                              <a:tab pos="243205" algn="ctr"/>
                            </a:tabLs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sz="1100" b="1" i="1" baseline="-25000">
                                      <a:effectLst/>
                                      <a:latin typeface="Cambria Math" panose="02040503050406030204" pitchFamily="18" charset="0"/>
                                    </a:rPr>
                                    <m:t>𝒑𝒌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100" b="1" i="1" baseline="-25000">
                                      <a:effectLst/>
                                      <a:latin typeface="Cambria Math" panose="02040503050406030204" pitchFamily="18" charset="0"/>
                                    </a:rPr>
                                    <m:t>𝒂𝒄𝒄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100" b="1" baseline="-25000" dirty="0">
                              <a:effectLst/>
                            </a:rPr>
                            <a:t>  </a:t>
                          </a: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(mid-cell) </a:t>
                          </a:r>
                          <a:r>
                            <a:rPr lang="fr-FR" sz="1100" b="1" dirty="0" smtClean="0">
                              <a:effectLst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1" i="1">
                                  <a:effectLst/>
                                  <a:latin typeface="Cambria Math" panose="02040503050406030204" pitchFamily="18" charset="0"/>
                                </a:rPr>
                                <m:t>𝐦𝐓</m:t>
                              </m:r>
                              <m:r>
                                <m:rPr>
                                  <m:lit/>
                                </m:rPr>
                                <a:rPr lang="fr-FR" sz="1100" b="1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fr-FR" sz="1100" b="1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100" b="1" i="1">
                                  <a:effectLst/>
                                  <a:latin typeface="Cambria Math" panose="02040503050406030204" pitchFamily="18" charset="0"/>
                                </a:rPr>
                                <m:t>𝐌𝐕</m:t>
                              </m:r>
                              <m:r>
                                <m:rPr>
                                  <m:lit/>
                                </m:rPr>
                                <a:rPr lang="fr-FR" sz="1100" b="1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100" b="1" i="1">
                                  <a:effectLst/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  <m:r>
                                <a:rPr lang="fr-FR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fr-FR" sz="1100" b="1" dirty="0">
                              <a:effectLst/>
                            </a:rPr>
                            <a:t>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4.92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100" b="1" i="1" baseline="-25000">
                                      <a:effectLst/>
                                      <a:latin typeface="Cambria Math" panose="02040503050406030204" pitchFamily="18" charset="0"/>
                                    </a:rPr>
                                    <m:t>𝒑𝒌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100" b="1" i="1" baseline="-25000">
                                      <a:effectLst/>
                                      <a:latin typeface="Cambria Math" panose="02040503050406030204" pitchFamily="18" charset="0"/>
                                    </a:rPr>
                                    <m:t>𝒂𝒄𝒄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b="1" dirty="0" smtClean="0">
                              <a:effectLst/>
                              <a:latin typeface="Verdana" panose="020B060403050404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(mid-cell) 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2.0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2.0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2.4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2.26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Cavity Active Length [mm]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1465.1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919.5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935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917.9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Iris </a:t>
                          </a:r>
                          <a:r>
                            <a:rPr lang="en-US" sz="1100" b="1" dirty="0" smtClean="0">
                              <a:effectLst/>
                            </a:rPr>
                            <a:t>radius </a:t>
                          </a:r>
                          <a:r>
                            <a:rPr lang="en-US" sz="1100" b="1" dirty="0">
                              <a:effectLst/>
                            </a:rPr>
                            <a:t>[mm]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Beam Pipe </a:t>
                          </a:r>
                          <a:r>
                            <a:rPr lang="en-US" sz="1100" b="1" dirty="0" smtClean="0">
                              <a:effectLst/>
                            </a:rPr>
                            <a:t>radius </a:t>
                          </a:r>
                          <a:r>
                            <a:rPr lang="en-US" sz="1100" b="1" dirty="0">
                              <a:effectLst/>
                            </a:rPr>
                            <a:t>[mm]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156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78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Wall angle (mid-cell) [degree]</a:t>
                          </a:r>
                          <a:endParaRPr lang="en-US" sz="11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102.5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90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9147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Cell to cell coupling of mid cells [%]</a:t>
                          </a: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5.75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3.21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Field Flatness [%]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99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99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96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m:rPr>
                                      <m:lit/>
                                    </m:rPr>
                                    <a:rPr lang="en-US" sz="1100" b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||</m:t>
                                  </m:r>
                                </m:sub>
                              </m:sSub>
                              <m:r>
                                <a:rPr lang="en-US" sz="1100" b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1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1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1100" b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lang="en-US" sz="1100" b="1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𝟐𝐦𝐦</m:t>
                              </m:r>
                              <m:r>
                                <a:rPr lang="en-US" sz="1100" b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1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[V/</a:t>
                          </a:r>
                          <a:r>
                            <a:rPr lang="en-US" sz="1100" b="1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pC</a:t>
                          </a:r>
                          <a:r>
                            <a:rPr lang="en-US" sz="11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2.27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3.37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2.63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2.74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Cutoff TE</a:t>
                          </a:r>
                          <a:r>
                            <a:rPr lang="en-US" sz="1100" b="1" kern="1200" baseline="-25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1100" b="1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[GHz]</a:t>
                          </a:r>
                          <a:endParaRPr lang="en-US" sz="1100" b="1" kern="1200" baseline="-25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0.563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1.126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1.10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1.35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</a:tr>
                  <a:tr h="1605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Cutoff TM</a:t>
                          </a:r>
                          <a:r>
                            <a:rPr lang="en-US" sz="1100" b="1" kern="1200" baseline="-25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01</a:t>
                          </a:r>
                          <a:r>
                            <a:rPr lang="en-US" sz="1100" b="1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[GHz]</a:t>
                          </a:r>
                          <a:endParaRPr lang="en-US" sz="1100" b="1" kern="1200" baseline="-25000" dirty="0" smtClean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0.736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1.471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1.43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1.77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6501644"/>
                  </p:ext>
                </p:extLst>
              </p:nvPr>
            </p:nvGraphicFramePr>
            <p:xfrm>
              <a:off x="377702" y="1391092"/>
              <a:ext cx="6467772" cy="43833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0209"/>
                    <a:gridCol w="1087755"/>
                    <a:gridCol w="1087755"/>
                    <a:gridCol w="1334389"/>
                    <a:gridCol w="867664"/>
                  </a:tblGrid>
                  <a:tr h="2822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Parameters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UROS. FCC-</a:t>
                          </a:r>
                          <a:r>
                            <a:rPr lang="en-US" sz="1200" dirty="0" err="1" smtClean="0"/>
                            <a:t>ee</a:t>
                          </a:r>
                          <a:endParaRPr lang="en-US" sz="12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UROS. FCC-</a:t>
                          </a:r>
                          <a:r>
                            <a:rPr lang="en-US" sz="1200" dirty="0" err="1" smtClean="0"/>
                            <a:t>ee</a:t>
                          </a:r>
                          <a:endParaRPr lang="en-US" sz="12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CERN</a:t>
                          </a:r>
                          <a:r>
                            <a:rPr lang="en-US" sz="1200" baseline="0" dirty="0" smtClean="0"/>
                            <a:t> </a:t>
                          </a:r>
                          <a:r>
                            <a:rPr lang="en-US" sz="1200" baseline="0" dirty="0" err="1" smtClean="0"/>
                            <a:t>LHeC</a:t>
                          </a:r>
                          <a:r>
                            <a:rPr lang="en-US" sz="1200" baseline="0" dirty="0" smtClean="0"/>
                            <a:t> Ver. 2 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/>
                            <a:t>Jlab</a:t>
                          </a:r>
                          <a:r>
                            <a:rPr lang="en-US" sz="1200" dirty="0" smtClean="0"/>
                            <a:t> </a:t>
                          </a:r>
                          <a:r>
                            <a:rPr lang="en-US" sz="1200" baseline="0" dirty="0" smtClean="0"/>
                            <a:t>Ver. 2 </a:t>
                          </a:r>
                          <a:endParaRPr lang="en-US" sz="1200" dirty="0"/>
                        </a:p>
                      </a:txBody>
                      <a:tcPr anchor="ctr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Frequency [MHz]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400.79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801.58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801.58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801.58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Number of Cells</a:t>
                          </a: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Material </a:t>
                          </a:r>
                          <a:endParaRPr lang="en-US" sz="11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Nb</a:t>
                          </a: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/CU</a:t>
                          </a:r>
                          <a:endParaRPr lang="en-US" sz="1200" b="0" kern="1200" dirty="0" smtClean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Bulk Nb.</a:t>
                          </a: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Bulk Nb.</a:t>
                          </a: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Bulk Nb.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Temperature [K]</a:t>
                          </a:r>
                          <a:endParaRPr lang="en-US" sz="11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R/Q [Ω]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411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521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393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523.9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Geometry Factor [Ω]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273.2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273.7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283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274.7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1228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G.R/Q  [</a:t>
                          </a: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Ω</a:t>
                          </a:r>
                          <a:r>
                            <a:rPr lang="en-US" sz="1100" b="1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lang="en-US" sz="11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112285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142597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111219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143915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986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901" marR="51901" marT="0" marB="0" anchor="ctr">
                        <a:blipFill rotWithShape="0">
                          <a:blip r:embed="rId3"/>
                          <a:stretch>
                            <a:fillRect l="-292" t="-606122" r="-211079" b="-7918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4.92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281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901" marR="51901" marT="0" marB="0" anchor="ctr">
                        <a:blipFill rotWithShape="0">
                          <a:blip r:embed="rId3"/>
                          <a:stretch>
                            <a:fillRect l="-292" t="-910526" r="-211079" b="-9210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2.0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2.0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2.4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2.26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Cavity Active Length [mm]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1465.1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919.5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935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917.9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Iris </a:t>
                          </a:r>
                          <a:r>
                            <a:rPr lang="en-US" sz="1100" b="1" dirty="0" smtClean="0">
                              <a:effectLst/>
                            </a:rPr>
                            <a:t>radius </a:t>
                          </a:r>
                          <a:r>
                            <a:rPr lang="en-US" sz="1100" b="1" dirty="0">
                              <a:effectLst/>
                            </a:rPr>
                            <a:t>[mm]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Beam Pipe </a:t>
                          </a:r>
                          <a:r>
                            <a:rPr lang="en-US" sz="1100" b="1" dirty="0" smtClean="0">
                              <a:effectLst/>
                            </a:rPr>
                            <a:t>radius </a:t>
                          </a:r>
                          <a:r>
                            <a:rPr lang="en-US" sz="1100" b="1" dirty="0">
                              <a:effectLst/>
                            </a:rPr>
                            <a:t>[mm]</a:t>
                          </a:r>
                          <a:endParaRPr lang="en-US" sz="1100" b="1" dirty="0">
                            <a:effectLst/>
                            <a:latin typeface="Verdana" panose="020B060403050404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156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78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Wall angle (mid-cell) [degree]</a:t>
                          </a:r>
                          <a:endParaRPr lang="en-US" sz="11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102.5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90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9147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Cell to cell coupling of mid cells [%]</a:t>
                          </a: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2.25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5.75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3.21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901" marR="51901" marT="0" marB="0" anchor="ctr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Field Flatness [%]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99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99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96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lang="en-US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</a:tr>
                  <a:tr h="2374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292" t="-1564103" r="-211079" b="-217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2.27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3.37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2.63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2.74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Cutoff TE</a:t>
                          </a:r>
                          <a:r>
                            <a:rPr lang="en-US" sz="1100" b="1" kern="1200" baseline="-25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1100" b="1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[GHz]</a:t>
                          </a:r>
                          <a:endParaRPr lang="en-US" sz="1100" b="1" kern="1200" baseline="-25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0.563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1.126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1.10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1.35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</a:tr>
                  <a:tr h="2179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Cutoff TM</a:t>
                          </a:r>
                          <a:r>
                            <a:rPr lang="en-US" sz="1100" b="1" kern="1200" baseline="-25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01</a:t>
                          </a:r>
                          <a:r>
                            <a:rPr lang="en-US" sz="1100" b="1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[GHz]</a:t>
                          </a:r>
                          <a:endParaRPr lang="en-US" sz="1100" b="1" kern="1200" baseline="-25000" dirty="0" smtClean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0.736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1.471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1.43</a:t>
                          </a:r>
                          <a:endParaRPr lang="en-US" sz="1200" b="0" kern="1200" dirty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3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1.77</a:t>
                          </a:r>
                          <a:endParaRPr lang="en-US" sz="1200" b="0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41" y="1106839"/>
            <a:ext cx="5231904" cy="2492245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72" y="3769063"/>
            <a:ext cx="5140612" cy="2481523"/>
          </a:xfrm>
          <a:prstGeom prst="rect">
            <a:avLst/>
          </a:prstGeom>
        </p:spPr>
      </p:pic>
      <p:sp>
        <p:nvSpPr>
          <p:cNvPr id="9" name="Rectangle 20"/>
          <p:cNvSpPr/>
          <p:nvPr/>
        </p:nvSpPr>
        <p:spPr>
          <a:xfrm>
            <a:off x="7420869" y="1016732"/>
            <a:ext cx="4314245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latin typeface="+mn-lt"/>
              </a:rPr>
              <a:t>4-cell cavity at 400.79 MHz</a:t>
            </a:r>
            <a:endParaRPr lang="en-US" sz="1200" b="1" dirty="0">
              <a:latin typeface="+mn-lt"/>
            </a:endParaRPr>
          </a:p>
        </p:txBody>
      </p:sp>
      <p:sp>
        <p:nvSpPr>
          <p:cNvPr id="10" name="Rectangle 20"/>
          <p:cNvSpPr/>
          <p:nvPr/>
        </p:nvSpPr>
        <p:spPr>
          <a:xfrm>
            <a:off x="7320136" y="3633659"/>
            <a:ext cx="441497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latin typeface="+mn-lt"/>
              </a:rPr>
              <a:t>5-cell cavity at 801.58 MHz</a:t>
            </a:r>
            <a:endParaRPr lang="en-US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550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74" y="3473176"/>
            <a:ext cx="3672408" cy="2084591"/>
          </a:xfrm>
          <a:prstGeom prst="rect">
            <a:avLst/>
          </a:prstGeom>
        </p:spPr>
      </p:pic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43372" y="368660"/>
            <a:ext cx="9579359" cy="679450"/>
          </a:xfrm>
        </p:spPr>
        <p:txBody>
          <a:bodyPr/>
          <a:lstStyle/>
          <a:p>
            <a:r>
              <a:rPr lang="en-US" altLang="de-DE" dirty="0" smtClean="0"/>
              <a:t>Single Cell Cavity Design for the Z Option (I)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43372" y="1340768"/>
                <a:ext cx="11197244" cy="4824536"/>
              </a:xfrm>
            </p:spPr>
            <p:txBody>
              <a:bodyPr>
                <a:noAutofit/>
              </a:bodyPr>
              <a:lstStyle/>
              <a:p>
                <a:pPr marL="400050" algn="just">
                  <a:lnSpc>
                    <a:spcPct val="90000"/>
                  </a:lnSpc>
                </a:pPr>
                <a:r>
                  <a:rPr lang="en-US" dirty="0" smtClean="0"/>
                  <a:t>The surface losses and peak surface fields are not so crucial </a:t>
                </a:r>
                <a:r>
                  <a:rPr lang="de-DE" dirty="0" smtClean="0"/>
                  <a:t>f</a:t>
                </a:r>
                <a:r>
                  <a:rPr lang="en-US" dirty="0" smtClean="0"/>
                  <a:t>or </a:t>
                </a:r>
                <a:r>
                  <a:rPr lang="en-US" dirty="0"/>
                  <a:t>the Z </a:t>
                </a:r>
                <a:r>
                  <a:rPr lang="en-US" dirty="0" smtClean="0"/>
                  <a:t>option due to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en-US" dirty="0" smtClean="0"/>
                  <a:t> (≈ 5 MV/m) </a:t>
                </a:r>
              </a:p>
              <a:p>
                <a:pPr marL="857250" lvl="1" indent="-342900" algn="just">
                  <a:lnSpc>
                    <a:spcPct val="9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instead main focus is on the HOM aspects specially strong damping of the first dipole band</a:t>
                </a:r>
                <a:endParaRPr lang="en-US" baseline="-25000" dirty="0" smtClean="0"/>
              </a:p>
              <a:p>
                <a:pPr marL="400050" algn="just">
                  <a:lnSpc>
                    <a:spcPct val="90000"/>
                  </a:lnSpc>
                </a:pPr>
                <a:r>
                  <a:rPr lang="en-US" dirty="0"/>
                  <a:t>In a single-cell part of the field leaks into the beam-pipe, thus the cell and beam-pipe are simulated </a:t>
                </a:r>
                <a:r>
                  <a:rPr lang="en-US" dirty="0" smtClean="0"/>
                  <a:t>together</a:t>
                </a:r>
                <a:endParaRPr lang="en-US" i="1" baseline="-25000" dirty="0" smtClean="0"/>
              </a:p>
              <a:p>
                <a:pPr marL="400050" algn="just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de-DE" dirty="0"/>
                  <a:t> is not fixed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en-US" altLang="de-DE" dirty="0" smtClean="0"/>
                  <a:t> and </a:t>
                </a:r>
                <a:r>
                  <a:rPr lang="en-US" altLang="de-DE" dirty="0"/>
                  <a:t>is considered as </a:t>
                </a:r>
                <a:r>
                  <a:rPr lang="en-US" altLang="de-DE" dirty="0" smtClean="0"/>
                  <a:t>a free </a:t>
                </a:r>
                <a:r>
                  <a:rPr lang="en-US" altLang="de-DE" dirty="0"/>
                  <a:t>variable in the </a:t>
                </a:r>
                <a:r>
                  <a:rPr lang="en-US" altLang="de-DE" dirty="0" smtClean="0"/>
                  <a:t>optimization (in fact if highly influences the frequency of TE</a:t>
                </a:r>
                <a:r>
                  <a:rPr lang="en-US" altLang="de-DE" baseline="-25000" dirty="0" smtClean="0"/>
                  <a:t>111</a:t>
                </a:r>
                <a:r>
                  <a:rPr lang="en-US" altLang="de-DE" dirty="0" smtClean="0"/>
                  <a:t> mode)</a:t>
                </a:r>
              </a:p>
              <a:p>
                <a:pPr marL="400050" algn="just">
                  <a:lnSpc>
                    <a:spcPct val="90000"/>
                  </a:lnSpc>
                </a:pPr>
                <a:r>
                  <a:rPr lang="en-US" altLang="de-DE" dirty="0" smtClean="0"/>
                  <a:t>Aperture radius is considered as a free variable (above 145 mm to untrap TM</a:t>
                </a:r>
                <a:r>
                  <a:rPr lang="en-US" altLang="de-DE" baseline="-25000" dirty="0" smtClean="0"/>
                  <a:t>011 </a:t>
                </a:r>
                <a:r>
                  <a:rPr lang="en-US" altLang="de-DE" dirty="0" smtClean="0"/>
                  <a:t>and have small loss factor)</a:t>
                </a:r>
                <a:br>
                  <a:rPr lang="en-US" altLang="de-DE" dirty="0" smtClean="0"/>
                </a:br>
                <a:endParaRPr lang="en-US" altLang="de-DE" dirty="0" smtClean="0"/>
              </a:p>
              <a:p>
                <a:pPr marL="400050" algn="just">
                  <a:lnSpc>
                    <a:spcPct val="90000"/>
                  </a:lnSpc>
                </a:pPr>
                <a:r>
                  <a:rPr lang="en-US" altLang="de-DE" dirty="0" smtClean="0"/>
                  <a:t>Ideally</a:t>
                </a:r>
                <a:r>
                  <a:rPr lang="de-DE" altLang="de-DE" dirty="0" smtClean="0"/>
                  <a:t> t</a:t>
                </a:r>
                <a:r>
                  <a:rPr lang="en-US" altLang="de-DE" dirty="0" smtClean="0"/>
                  <a:t>he following objectives have to be optimized at the same time:</a:t>
                </a:r>
              </a:p>
              <a:p>
                <a:pPr marL="800100" lvl="1" algn="just">
                  <a:lnSpc>
                    <a:spcPct val="90000"/>
                  </a:lnSpc>
                </a:pPr>
                <a:endParaRPr lang="en-US" altLang="de-DE" dirty="0" smtClean="0"/>
              </a:p>
              <a:p>
                <a:pPr marL="800100" lvl="1" algn="just">
                  <a:lnSpc>
                    <a:spcPct val="90000"/>
                  </a:lnSpc>
                </a:pPr>
                <a:endParaRPr lang="en-US" altLang="de-DE" dirty="0"/>
              </a:p>
            </p:txBody>
          </p:sp>
        </mc:Choice>
        <mc:Fallback xmlns="">
          <p:sp>
            <p:nvSpPr>
              <p:cNvPr id="229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3372" y="1340768"/>
                <a:ext cx="11197244" cy="4824536"/>
              </a:xfrm>
              <a:blipFill rotWithShape="0">
                <a:blip r:embed="rId4"/>
                <a:stretch>
                  <a:fillRect t="-1391" r="-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88383"/>
              </p:ext>
            </p:extLst>
          </p:nvPr>
        </p:nvGraphicFramePr>
        <p:xfrm>
          <a:off x="7372121" y="5557767"/>
          <a:ext cx="4330635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67"/>
                <a:gridCol w="686117"/>
                <a:gridCol w="863981"/>
                <a:gridCol w="901001"/>
                <a:gridCol w="901001"/>
                <a:gridCol w="374968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i="1" dirty="0" smtClean="0"/>
                        <a:t>G.R/Q</a:t>
                      </a:r>
                      <a:endParaRPr lang="en-US" sz="1600" b="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1" dirty="0" smtClean="0"/>
                        <a:t>f </a:t>
                      </a:r>
                      <a:r>
                        <a:rPr lang="de-DE" sz="1600" b="0" i="1" dirty="0" err="1" smtClean="0"/>
                        <a:t>of</a:t>
                      </a:r>
                      <a:r>
                        <a:rPr lang="de-DE" sz="1600" b="0" i="1" dirty="0" smtClean="0"/>
                        <a:t> TE</a:t>
                      </a:r>
                      <a:r>
                        <a:rPr lang="de-DE" sz="1600" b="0" i="1" baseline="-25000" dirty="0" smtClean="0"/>
                        <a:t>111</a:t>
                      </a:r>
                      <a:endParaRPr lang="en-US" sz="1600" b="0" i="1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1" dirty="0" smtClean="0"/>
                        <a:t>f </a:t>
                      </a:r>
                      <a:r>
                        <a:rPr lang="de-DE" sz="1600" b="0" i="1" dirty="0" err="1" smtClean="0"/>
                        <a:t>of</a:t>
                      </a:r>
                      <a:r>
                        <a:rPr lang="de-DE" sz="1600" b="0" i="1" dirty="0" smtClean="0"/>
                        <a:t> TM</a:t>
                      </a:r>
                      <a:r>
                        <a:rPr lang="de-DE" sz="1600" b="0" i="1" baseline="-25000" dirty="0" smtClean="0"/>
                        <a:t>110</a:t>
                      </a:r>
                      <a:endParaRPr lang="en-US" sz="1600" b="0" i="1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1" dirty="0" smtClean="0"/>
                        <a:t>f </a:t>
                      </a:r>
                      <a:r>
                        <a:rPr lang="de-DE" sz="1600" b="0" i="1" dirty="0" err="1" smtClean="0"/>
                        <a:t>of</a:t>
                      </a:r>
                      <a:r>
                        <a:rPr lang="de-DE" sz="1600" b="0" i="1" dirty="0" smtClean="0"/>
                        <a:t> TM</a:t>
                      </a:r>
                      <a:r>
                        <a:rPr lang="de-DE" sz="1600" b="0" i="1" baseline="-25000" dirty="0" smtClean="0"/>
                        <a:t>011</a:t>
                      </a:r>
                      <a:endParaRPr lang="en-US" sz="1600" b="0" i="1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1" baseline="0" dirty="0" smtClean="0"/>
                        <a:t>k</a:t>
                      </a:r>
                      <a:r>
                        <a:rPr lang="de-DE" sz="1600" b="0" i="1" baseline="-25000" dirty="0" smtClean="0"/>
                        <a:t>||</a:t>
                      </a:r>
                      <a:endParaRPr lang="en-US" sz="1600" b="0" i="1" baseline="-2500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1" dirty="0" err="1" smtClean="0"/>
                        <a:t>R</a:t>
                      </a:r>
                      <a:r>
                        <a:rPr lang="de-DE" sz="1600" b="1" i="1" baseline="-25000" dirty="0" err="1" smtClean="0"/>
                        <a:t>i</a:t>
                      </a:r>
                      <a:r>
                        <a:rPr lang="en-US" sz="1600" b="1" i="1" baseline="0" dirty="0" smtClean="0"/>
                        <a:t>  </a:t>
                      </a:r>
                      <a:r>
                        <a:rPr lang="de-DE" sz="1600" b="1" i="1" dirty="0" smtClean="0"/>
                        <a:t>↑</a:t>
                      </a:r>
                      <a:r>
                        <a:rPr lang="en-US" sz="1600" b="1" i="1" baseline="0" dirty="0" smtClean="0"/>
                        <a:t> </a:t>
                      </a:r>
                      <a:endParaRPr lang="en-US" sz="1600" b="1" i="1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i="1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1" dirty="0" smtClean="0">
                          <a:solidFill>
                            <a:srgbClr val="00B050"/>
                          </a:solidFill>
                        </a:rPr>
                        <a:t>↑</a:t>
                      </a:r>
                      <a:endParaRPr lang="en-US" sz="1400" b="1" i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i="1" dirty="0" smtClean="0">
                          <a:solidFill>
                            <a:srgbClr val="00B050"/>
                          </a:solidFill>
                        </a:rPr>
                        <a:t>↓</a:t>
                      </a:r>
                      <a:endParaRPr lang="en-US" sz="1400" i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20"/>
          <p:cNvSpPr/>
          <p:nvPr/>
        </p:nvSpPr>
        <p:spPr>
          <a:xfrm>
            <a:off x="1725755" y="5348723"/>
            <a:ext cx="436398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US" sz="1200" b="1" i="1" dirty="0" smtClean="0">
                <a:latin typeface="+mn-lt"/>
              </a:rPr>
              <a:t>Indices 0, 1 and 2 correspond to the first monopole mode, the first dipole mode and the second dipole mode respectively.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US" sz="1200" b="1" i="1" dirty="0" err="1" smtClean="0">
                <a:latin typeface="+mn-lt"/>
              </a:rPr>
              <a:t>R</a:t>
            </a:r>
            <a:r>
              <a:rPr lang="en-US" sz="1200" b="1" i="1" baseline="-25000" dirty="0" err="1" smtClean="0">
                <a:latin typeface="+mn-lt"/>
              </a:rPr>
              <a:t>eq</a:t>
            </a:r>
            <a:r>
              <a:rPr lang="en-US" sz="1200" b="1" i="1" dirty="0" smtClean="0">
                <a:latin typeface="+mn-lt"/>
              </a:rPr>
              <a:t> is used for tuning f</a:t>
            </a:r>
            <a:r>
              <a:rPr lang="en-US" sz="1200" b="1" i="1" baseline="-25000" dirty="0" smtClean="0">
                <a:latin typeface="+mn-lt"/>
              </a:rPr>
              <a:t>0</a:t>
            </a:r>
            <a:r>
              <a:rPr lang="en-US" sz="1200" b="1" i="1" dirty="0" smtClean="0">
                <a:latin typeface="+mn-lt"/>
              </a:rPr>
              <a:t> to the desired frequency.</a:t>
            </a:r>
            <a:endParaRPr lang="en-US" sz="1200" b="1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/>
              <p:cNvSpPr/>
              <p:nvPr/>
            </p:nvSpPr>
            <p:spPr>
              <a:xfrm>
                <a:off x="643239" y="4218128"/>
                <a:ext cx="6939079" cy="10338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lim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𝑅𝑖</m:t>
                            </m:r>
                          </m:lim>
                        </m:limLow>
                      </m:fName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r>
                              <a:rPr lang="de-DE" sz="2000" i="1" baseline="-250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r>
                              <a:rPr lang="de-DE" sz="2000" b="0" i="1" baseline="-250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de-DE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r>
                              <a:rPr lang="de-DE" sz="2000" b="0" i="1" baseline="-250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r>
                              <a:rPr lang="de-DE" sz="2000" b="0" i="1" baseline="-250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e>
                    </m:func>
                    <m:r>
                      <a:rPr lang="de-DE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den>
                        </m:f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den>
                        </m:f>
                      </m:e>
                      <m:sub>
                        <m:r>
                          <a:rPr lang="de-DE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e-DE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de-DE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den>
                        </m:f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f>
                      <m:fPr>
                        <m:ctrlPr>
                          <a:rPr lang="de-DE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de-DE" sz="2000" b="0" i="1" baseline="-250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𝑝𝑘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de-DE" sz="2000" b="0" i="1" baseline="-250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𝑎𝑐𝑐</m:t>
                        </m:r>
                      </m:den>
                    </m:f>
                    <m:r>
                      <a:rPr lang="de-DE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de-DE" sz="2000" i="1" baseline="-25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𝑝𝑘</m:t>
                        </m:r>
                      </m:num>
                      <m:den>
                        <m:r>
                          <a:rPr lang="de-DE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de-DE" sz="2000" i="1" baseline="-25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𝑎𝑐𝑐</m:t>
                        </m:r>
                      </m:den>
                    </m:f>
                    <m:r>
                      <a:rPr lang="de-DE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 smtClean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Subject to</a:t>
                </a:r>
                <a:r>
                  <a:rPr lang="de-DE" sz="2000" dirty="0" smtClean="0"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=400.79</m:t>
                    </m:r>
                    <m:r>
                      <a:rPr lang="de-DE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MHz</m:t>
                    </m:r>
                    <m:r>
                      <a:rPr lang="de-DE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90</m:t>
                    </m:r>
                    <m:r>
                      <m:rPr>
                        <m:sty m:val="p"/>
                      </m:rPr>
                      <a:rPr lang="de-DE" sz="2000" b="0" i="0" baseline="300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a:rPr lang="de-DE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endParaRPr lang="en-US" sz="1600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htec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39" y="4218128"/>
                <a:ext cx="6939079" cy="1033809"/>
              </a:xfrm>
              <a:prstGeom prst="rect">
                <a:avLst/>
              </a:prstGeom>
              <a:blipFill rotWithShape="0">
                <a:blip r:embed="rId5"/>
                <a:stretch>
                  <a:fillRect l="-791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295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/>
        </p:nvGrpSpPr>
        <p:grpSpPr>
          <a:xfrm>
            <a:off x="8940900" y="3250663"/>
            <a:ext cx="2806505" cy="3061871"/>
            <a:chOff x="8892778" y="3268264"/>
            <a:chExt cx="2806505" cy="3061871"/>
          </a:xfrm>
        </p:grpSpPr>
        <p:pic>
          <p:nvPicPr>
            <p:cNvPr id="10" name="Grafik 9" descr="Bildschirmausschnitt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2778" y="3268264"/>
              <a:ext cx="2806505" cy="27432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20"/>
                <p:cNvSpPr/>
                <p:nvPr/>
              </p:nvSpPr>
              <p:spPr>
                <a:xfrm>
                  <a:off x="9601846" y="6053136"/>
                  <a:ext cx="1699467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1200" b="1" i="1" dirty="0" smtClean="0">
                      <a:latin typeface="+mn-lt"/>
                    </a:rPr>
                    <a:t> fixed to 156 mm</a:t>
                  </a:r>
                  <a:endParaRPr lang="en-US" sz="1200" b="1" i="1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4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01846" y="6053136"/>
                  <a:ext cx="1699467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uppieren 16"/>
          <p:cNvGrpSpPr/>
          <p:nvPr/>
        </p:nvGrpSpPr>
        <p:grpSpPr>
          <a:xfrm>
            <a:off x="6105156" y="3248980"/>
            <a:ext cx="2797401" cy="3021898"/>
            <a:chOff x="5986920" y="3266565"/>
            <a:chExt cx="2797401" cy="3021898"/>
          </a:xfrm>
        </p:grpSpPr>
        <p:pic>
          <p:nvPicPr>
            <p:cNvPr id="11" name="Grafik 10" descr="Bildschirmausschnitt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920" y="3266565"/>
              <a:ext cx="2797401" cy="27432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20"/>
                <p:cNvSpPr/>
                <p:nvPr/>
              </p:nvSpPr>
              <p:spPr>
                <a:xfrm>
                  <a:off x="6682422" y="6011464"/>
                  <a:ext cx="1699467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b="1" i="1" dirty="0" smtClean="0">
                      <a:latin typeface="+mn-lt"/>
                    </a:rPr>
                    <a:t>fixed to 156 mm</a:t>
                  </a:r>
                  <a:endParaRPr lang="en-US" sz="1200" b="1" i="1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5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2422" y="6011464"/>
                  <a:ext cx="1699467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Grafik 5" descr="Bildschirmausschnitt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"/>
          <a:stretch/>
        </p:blipFill>
        <p:spPr>
          <a:xfrm>
            <a:off x="552402" y="3248980"/>
            <a:ext cx="2837359" cy="2743200"/>
          </a:xfrm>
          <a:prstGeom prst="rect">
            <a:avLst/>
          </a:prstGeom>
        </p:spPr>
      </p:pic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43372" y="368660"/>
            <a:ext cx="9579359" cy="679450"/>
          </a:xfrm>
        </p:spPr>
        <p:txBody>
          <a:bodyPr/>
          <a:lstStyle/>
          <a:p>
            <a:r>
              <a:rPr lang="en-US" altLang="de-DE" dirty="0"/>
              <a:t>Single Cell Cavity Design for the Z Option </a:t>
            </a:r>
            <a:r>
              <a:rPr lang="en-US" altLang="de-DE" dirty="0" smtClean="0"/>
              <a:t>(II</a:t>
            </a:r>
            <a:r>
              <a:rPr lang="en-US" altLang="de-DE" dirty="0"/>
              <a:t>)</a:t>
            </a:r>
            <a:endParaRPr lang="en-US" alt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03/10/2018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UNIVERSITÄT ROSTOCK | Fakultät für Informatik und Elektrotechnik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43372" y="1304764"/>
                <a:ext cx="11089232" cy="2016224"/>
              </a:xfrm>
            </p:spPr>
            <p:txBody>
              <a:bodyPr>
                <a:noAutofit/>
              </a:bodyPr>
              <a:lstStyle/>
              <a:p>
                <a:pPr marL="400050" algn="just">
                  <a:lnSpc>
                    <a:spcPct val="90000"/>
                  </a:lnSpc>
                </a:pPr>
                <a:r>
                  <a:rPr lang="en-US" dirty="0" smtClean="0"/>
                  <a:t>An evolutionary algorithm is used to sample the search space and find a compromise between objectives</a:t>
                </a:r>
              </a:p>
              <a:p>
                <a:pPr marL="400050" algn="just">
                  <a:lnSpc>
                    <a:spcPct val="90000"/>
                  </a:lnSpc>
                </a:pPr>
                <a:r>
                  <a:rPr lang="de-DE" dirty="0" smtClean="0"/>
                  <a:t>A</a:t>
                </a:r>
                <a:r>
                  <a:rPr lang="en-US" dirty="0" smtClean="0"/>
                  <a:t> geometry is selected for which the frequency of TE</a:t>
                </a:r>
                <a:r>
                  <a:rPr lang="en-US" baseline="-25000" dirty="0" smtClean="0"/>
                  <a:t>111</a:t>
                </a:r>
                <a:r>
                  <a:rPr lang="en-US" dirty="0" smtClean="0"/>
                  <a:t> and TM</a:t>
                </a:r>
                <a:r>
                  <a:rPr lang="en-US" baseline="-25000" dirty="0" smtClean="0"/>
                  <a:t>110</a:t>
                </a:r>
                <a:r>
                  <a:rPr lang="en-US" dirty="0" smtClean="0"/>
                  <a:t> are almost equal </a:t>
                </a:r>
                <a:r>
                  <a:rPr lang="en-US" dirty="0" smtClean="0">
                    <a:sym typeface="Wingdings" panose="05000000000000000000" pitchFamily="2" charset="2"/>
                  </a:rPr>
                  <a:t> </a:t>
                </a:r>
                <a:r>
                  <a:rPr lang="en-US" dirty="0" smtClean="0"/>
                  <a:t>simplifies the design of coaxial HOM couplers</a:t>
                </a:r>
              </a:p>
              <a:p>
                <a:pPr marL="400050" algn="just">
                  <a:lnSpc>
                    <a:spcPct val="90000"/>
                  </a:lnSpc>
                </a:pPr>
                <a:r>
                  <a:rPr lang="de-DE" dirty="0" smtClean="0"/>
                  <a:t>T</a:t>
                </a:r>
                <a:r>
                  <a:rPr lang="en-US" dirty="0" smtClean="0"/>
                  <a:t>he frequency of the TE</a:t>
                </a:r>
                <a:r>
                  <a:rPr lang="en-US" baseline="-25000" dirty="0" smtClean="0"/>
                  <a:t>111 </a:t>
                </a:r>
                <a:r>
                  <a:rPr lang="en-US" dirty="0" smtClean="0"/>
                  <a:t>is well separated from the fundamental mode </a:t>
                </a:r>
                <a:r>
                  <a:rPr lang="en-US" dirty="0" smtClean="0">
                    <a:sym typeface="Wingdings" panose="05000000000000000000" pitchFamily="2" charset="2"/>
                  </a:rPr>
                  <a:t> good for both WG and coaxial coupler </a:t>
                </a:r>
                <a:endParaRPr lang="en-US" baseline="-25000" dirty="0"/>
              </a:p>
              <a:p>
                <a:pPr marL="400050" algn="just">
                  <a:lnSpc>
                    <a:spcPct val="90000"/>
                  </a:lnSpc>
                </a:pPr>
                <a:r>
                  <a:rPr lang="en-US" dirty="0" smtClean="0"/>
                  <a:t>Surface loss is sacrificed but it is not an issue for the Z option</a:t>
                </a:r>
              </a:p>
              <a:p>
                <a:pPr marL="400050" algn="just">
                  <a:lnSpc>
                    <a:spcPct val="90000"/>
                  </a:lnSpc>
                </a:pPr>
                <a:r>
                  <a:rPr lang="en-US" dirty="0" smtClean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en-US" dirty="0" smtClean="0"/>
                  <a:t>are small for cavities with small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i="1" dirty="0" smtClean="0"/>
                  <a:t> </a:t>
                </a:r>
                <a:r>
                  <a:rPr lang="en-US" dirty="0" smtClean="0"/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en-US" dirty="0" smtClean="0"/>
                  <a:t> is defined over shorter length</a:t>
                </a:r>
                <a:endParaRPr lang="en-US" i="1" dirty="0" smtClean="0"/>
              </a:p>
            </p:txBody>
          </p:sp>
        </mc:Choice>
        <mc:Fallback xmlns="">
          <p:sp>
            <p:nvSpPr>
              <p:cNvPr id="229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3372" y="1304764"/>
                <a:ext cx="11089232" cy="2016224"/>
              </a:xfrm>
              <a:blipFill rotWithShape="0">
                <a:blip r:embed="rId8"/>
                <a:stretch>
                  <a:fillRect t="-3021" r="-550" b="-3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ieren 15"/>
          <p:cNvGrpSpPr/>
          <p:nvPr/>
        </p:nvGrpSpPr>
        <p:grpSpPr>
          <a:xfrm>
            <a:off x="3107669" y="3248980"/>
            <a:ext cx="3096344" cy="3018143"/>
            <a:chOff x="3324298" y="3266565"/>
            <a:chExt cx="2874552" cy="3018143"/>
          </a:xfrm>
        </p:grpSpPr>
        <p:pic>
          <p:nvPicPr>
            <p:cNvPr id="7" name="Grafik 6" descr="Bildschirmausschnitt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572" y="3266565"/>
              <a:ext cx="2706090" cy="27432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20"/>
                <p:cNvSpPr/>
                <p:nvPr/>
              </p:nvSpPr>
              <p:spPr>
                <a:xfrm>
                  <a:off x="3324298" y="6007709"/>
                  <a:ext cx="2874552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</m:sSub>
                    </m:oMath>
                  </a14:m>
                  <a:r>
                    <a:rPr lang="en-US" sz="1200" b="1" i="1" dirty="0" smtClean="0">
                      <a:latin typeface="+mn-lt"/>
                    </a:rPr>
                    <a:t> calculated with the actual length of the cell</a:t>
                  </a:r>
                  <a:endParaRPr lang="en-US" sz="1200" b="1" i="1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8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4298" y="6007709"/>
                  <a:ext cx="2874552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4444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1809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39cd9ff58f73b8e2f874d304e9b7a1df6dad055"/>
</p:tagLst>
</file>

<file path=ppt/theme/theme1.xml><?xml version="1.0" encoding="utf-8"?>
<a:theme xmlns:a="http://schemas.openxmlformats.org/drawingml/2006/main" name="1_Universitä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Verdana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ehr viel Text">
  <a:themeElements>
    <a:clrScheme name="Universitä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A99"/>
      </a:accent1>
      <a:accent2>
        <a:srgbClr val="1957A0"/>
      </a:accent2>
      <a:accent3>
        <a:srgbClr val="4066AA"/>
      </a:accent3>
      <a:accent4>
        <a:srgbClr val="5C77B4"/>
      </a:accent4>
      <a:accent5>
        <a:srgbClr val="7588BF"/>
      </a:accent5>
      <a:accent6>
        <a:srgbClr val="8E9AC9"/>
      </a:accent6>
      <a:hlink>
        <a:srgbClr val="A5AED5"/>
      </a:hlink>
      <a:folHlink>
        <a:srgbClr val="BCC3E0"/>
      </a:folHlink>
    </a:clrScheme>
    <a:fontScheme name="Uni_Powerpoint_praesi">
      <a:majorFont>
        <a:latin typeface="Verdana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2084</Words>
  <Application>Microsoft Office PowerPoint</Application>
  <PresentationFormat>Breitbild</PresentationFormat>
  <Paragraphs>546</Paragraphs>
  <Slides>23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34" baseType="lpstr">
      <vt:lpstr>Cambria Math</vt:lpstr>
      <vt:lpstr>Calibri</vt:lpstr>
      <vt:lpstr>Cambria</vt:lpstr>
      <vt:lpstr>Times New Roman</vt:lpstr>
      <vt:lpstr>Arial</vt:lpstr>
      <vt:lpstr>Arial Narrow</vt:lpstr>
      <vt:lpstr>Verdana</vt:lpstr>
      <vt:lpstr>Wingdings</vt:lpstr>
      <vt:lpstr>Symbol</vt:lpstr>
      <vt:lpstr>1_Universität</vt:lpstr>
      <vt:lpstr>1_sehr viel Text</vt:lpstr>
      <vt:lpstr>HOM damping schemes for  the FCC-ee cavities</vt:lpstr>
      <vt:lpstr>RF Parameters of FCC-ee</vt:lpstr>
      <vt:lpstr>FCC-ee Present Baseline</vt:lpstr>
      <vt:lpstr>Mid-cell Optimization  (I)</vt:lpstr>
      <vt:lpstr>Mid-cell Optimization (II)</vt:lpstr>
      <vt:lpstr>End-cell Optimization</vt:lpstr>
      <vt:lpstr>Main Parameters of the Multi-cell Cavities</vt:lpstr>
      <vt:lpstr>Single Cell Cavity Design for the Z Option (I)</vt:lpstr>
      <vt:lpstr>Single Cell Cavity Design for the Z Option (II)</vt:lpstr>
      <vt:lpstr>HOM Impedance of Cavities</vt:lpstr>
      <vt:lpstr>Coaxial HOM Coupler</vt:lpstr>
      <vt:lpstr>Rectangular Waveguide HOM Coupler</vt:lpstr>
      <vt:lpstr>Quad-Ridged Waveguide</vt:lpstr>
      <vt:lpstr>HOM Coupler Design for the Z Option</vt:lpstr>
      <vt:lpstr>Wake Impedance of the Z Option</vt:lpstr>
      <vt:lpstr>HOM Damping for the Multi-cell Cavities at 800 MHz</vt:lpstr>
      <vt:lpstr>Quality Factor of Modes in a 4-Cavity Module</vt:lpstr>
      <vt:lpstr>Modes Trapped in the Beam Pipes</vt:lpstr>
      <vt:lpstr>Impedance of Damped Cavities</vt:lpstr>
      <vt:lpstr>Average HOM Power</vt:lpstr>
      <vt:lpstr>Summary</vt:lpstr>
      <vt:lpstr>Appendix: Waveguide HOM coupler optimization</vt:lpstr>
      <vt:lpstr>Appendix: Eigenmode simulation of the module</vt:lpstr>
    </vt:vector>
  </TitlesOfParts>
  <Company>URZ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r06</dc:creator>
  <cp:lastModifiedBy>Shanham Zadeh</cp:lastModifiedBy>
  <cp:revision>2798</cp:revision>
  <cp:lastPrinted>2018-04-07T16:01:49Z</cp:lastPrinted>
  <dcterms:created xsi:type="dcterms:W3CDTF">2009-05-15T06:28:25Z</dcterms:created>
  <dcterms:modified xsi:type="dcterms:W3CDTF">2018-10-03T09:41:40Z</dcterms:modified>
</cp:coreProperties>
</file>