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3"/>
  </p:notesMasterIdLst>
  <p:handoutMasterIdLst>
    <p:handoutMasterId r:id="rId34"/>
  </p:handoutMasterIdLst>
  <p:sldIdLst>
    <p:sldId id="256" r:id="rId2"/>
    <p:sldId id="257" r:id="rId3"/>
    <p:sldId id="307" r:id="rId4"/>
    <p:sldId id="308" r:id="rId5"/>
    <p:sldId id="294" r:id="rId6"/>
    <p:sldId id="331" r:id="rId7"/>
    <p:sldId id="329" r:id="rId8"/>
    <p:sldId id="330" r:id="rId9"/>
    <p:sldId id="332" r:id="rId10"/>
    <p:sldId id="333" r:id="rId11"/>
    <p:sldId id="322" r:id="rId12"/>
    <p:sldId id="324" r:id="rId13"/>
    <p:sldId id="311" r:id="rId14"/>
    <p:sldId id="312" r:id="rId15"/>
    <p:sldId id="314" r:id="rId16"/>
    <p:sldId id="315" r:id="rId17"/>
    <p:sldId id="316" r:id="rId18"/>
    <p:sldId id="318" r:id="rId19"/>
    <p:sldId id="317" r:id="rId20"/>
    <p:sldId id="321" r:id="rId21"/>
    <p:sldId id="272" r:id="rId22"/>
    <p:sldId id="278" r:id="rId23"/>
    <p:sldId id="301" r:id="rId24"/>
    <p:sldId id="282" r:id="rId25"/>
    <p:sldId id="335" r:id="rId26"/>
    <p:sldId id="319" r:id="rId27"/>
    <p:sldId id="320" r:id="rId28"/>
    <p:sldId id="328" r:id="rId29"/>
    <p:sldId id="325" r:id="rId30"/>
    <p:sldId id="270" r:id="rId31"/>
    <p:sldId id="271" r:id="rId32"/>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B3E0"/>
    <a:srgbClr val="D00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5327" autoAdjust="0"/>
  </p:normalViewPr>
  <p:slideViewPr>
    <p:cSldViewPr snapToGrid="0">
      <p:cViewPr varScale="1">
        <p:scale>
          <a:sx n="95" d="100"/>
          <a:sy n="95" d="100"/>
        </p:scale>
        <p:origin x="120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054"/>
    </p:cViewPr>
  </p:sorterViewPr>
  <p:notesViewPr>
    <p:cSldViewPr snapToGrid="0">
      <p:cViewPr varScale="1">
        <p:scale>
          <a:sx n="98" d="100"/>
          <a:sy n="98" d="100"/>
        </p:scale>
        <p:origin x="-3516" y="-9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GB"/>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A22B65B0-A0DF-4493-9547-B23D4DE9EB9C}" type="datetimeFigureOut">
              <a:rPr lang="en-GB" smtClean="0"/>
              <a:t>28/09/2018</a:t>
            </a:fld>
            <a:endParaRPr lang="en-GB"/>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GB"/>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730CD145-E756-4153-9C2E-4C02477B82B9}" type="slidenum">
              <a:rPr lang="en-GB" smtClean="0"/>
              <a:t>‹#›</a:t>
            </a:fld>
            <a:endParaRPr lang="en-GB"/>
          </a:p>
        </p:txBody>
      </p:sp>
    </p:spTree>
    <p:extLst>
      <p:ext uri="{BB962C8B-B14F-4D97-AF65-F5344CB8AC3E}">
        <p14:creationId xmlns:p14="http://schemas.microsoft.com/office/powerpoint/2010/main" val="2400796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GB"/>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3BAE8DD0-776D-4303-A2B8-E740B0348376}" type="datetimeFigureOut">
              <a:rPr lang="en-GB" smtClean="0"/>
              <a:t>28/09/2018</a:t>
            </a:fld>
            <a:endParaRPr lang="en-GB"/>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GB"/>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GB"/>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DA13B76D-0780-4579-8F26-B4A450DA84BB}" type="slidenum">
              <a:rPr lang="en-GB" smtClean="0"/>
              <a:t>‹#›</a:t>
            </a:fld>
            <a:endParaRPr lang="en-GB"/>
          </a:p>
        </p:txBody>
      </p:sp>
    </p:spTree>
    <p:extLst>
      <p:ext uri="{BB962C8B-B14F-4D97-AF65-F5344CB8AC3E}">
        <p14:creationId xmlns:p14="http://schemas.microsoft.com/office/powerpoint/2010/main" val="294673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A13B76D-0780-4579-8F26-B4A450DA84BB}" type="slidenum">
              <a:rPr lang="en-GB" smtClean="0"/>
              <a:t>1</a:t>
            </a:fld>
            <a:endParaRPr lang="en-GB"/>
          </a:p>
        </p:txBody>
      </p:sp>
    </p:spTree>
    <p:extLst>
      <p:ext uri="{BB962C8B-B14F-4D97-AF65-F5344CB8AC3E}">
        <p14:creationId xmlns:p14="http://schemas.microsoft.com/office/powerpoint/2010/main" val="214613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dirty="0" smtClean="0"/>
              <a:t>Here’s the grand list. We can divide these into four groups.</a:t>
            </a:r>
          </a:p>
          <a:p>
            <a:pPr marL="174433" indent="-174433">
              <a:buFont typeface="Arial" panose="020B0604020202020204" pitchFamily="34" charset="0"/>
              <a:buChar char="•"/>
            </a:pPr>
            <a:r>
              <a:rPr lang="en-US" dirty="0" smtClean="0"/>
              <a:t>The first</a:t>
            </a:r>
            <a:r>
              <a:rPr lang="en-US" baseline="0" dirty="0" smtClean="0"/>
              <a:t> is our one lonely monopole mode.</a:t>
            </a:r>
          </a:p>
          <a:p>
            <a:pPr marL="174433" indent="-174433">
              <a:buFont typeface="Arial" panose="020B0604020202020204" pitchFamily="34" charset="0"/>
              <a:buChar char="•"/>
            </a:pPr>
            <a:r>
              <a:rPr lang="en-US" baseline="0" dirty="0" smtClean="0"/>
              <a:t>The second two lie within the first </a:t>
            </a:r>
            <a:r>
              <a:rPr lang="en-US" baseline="0" dirty="0" err="1" smtClean="0"/>
              <a:t>quadrupole</a:t>
            </a:r>
            <a:r>
              <a:rPr lang="en-US" baseline="0" dirty="0" smtClean="0"/>
              <a:t> </a:t>
            </a:r>
            <a:r>
              <a:rPr lang="en-US" baseline="0" dirty="0" err="1" smtClean="0"/>
              <a:t>passband</a:t>
            </a:r>
            <a:endParaRPr lang="en-US" baseline="0" dirty="0" smtClean="0"/>
          </a:p>
          <a:p>
            <a:pPr marL="174433" indent="-174433">
              <a:buFont typeface="Arial" panose="020B0604020202020204" pitchFamily="34" charset="0"/>
              <a:buChar char="•"/>
            </a:pPr>
            <a:r>
              <a:rPr lang="en-US" baseline="0" dirty="0" smtClean="0"/>
              <a:t>The third group lies in the second </a:t>
            </a:r>
            <a:r>
              <a:rPr lang="en-US" baseline="0" dirty="0" err="1" smtClean="0"/>
              <a:t>quadrupole</a:t>
            </a:r>
            <a:r>
              <a:rPr lang="en-US" baseline="0" dirty="0" smtClean="0"/>
              <a:t> </a:t>
            </a:r>
            <a:r>
              <a:rPr lang="en-US" baseline="0" dirty="0" err="1" smtClean="0"/>
              <a:t>passband</a:t>
            </a:r>
            <a:r>
              <a:rPr lang="en-US" baseline="0" dirty="0" smtClean="0"/>
              <a:t>. Our two strongest modes are also found here, at 5.52 and 5.11 MHz modulation frequency</a:t>
            </a:r>
          </a:p>
          <a:p>
            <a:pPr marL="174433" indent="-174433">
              <a:buFont typeface="Arial" panose="020B0604020202020204" pitchFamily="34" charset="0"/>
              <a:buChar char="•"/>
            </a:pPr>
            <a:r>
              <a:rPr lang="en-US" baseline="0" dirty="0" smtClean="0"/>
              <a:t>And finally, our mystery mode. This is also our weakest mode, which might be why we can’t find it on the HOM coupler.</a:t>
            </a:r>
            <a:endParaRPr lang="en-GB" dirty="0" smtClean="0"/>
          </a:p>
          <a:p>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19</a:t>
            </a:fld>
            <a:endParaRPr lang="en-GB"/>
          </a:p>
        </p:txBody>
      </p:sp>
    </p:spTree>
    <p:extLst>
      <p:ext uri="{BB962C8B-B14F-4D97-AF65-F5344CB8AC3E}">
        <p14:creationId xmlns:p14="http://schemas.microsoft.com/office/powerpoint/2010/main" val="3813311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dirty="0" smtClean="0"/>
              <a:t>This plot shows the expected Qs of the modes (and their nature) in HTC-1</a:t>
            </a:r>
          </a:p>
          <a:p>
            <a:pPr marL="174433" indent="-174433">
              <a:buFont typeface="Arial" panose="020B0604020202020204" pitchFamily="34" charset="0"/>
              <a:buChar char="•"/>
            </a:pPr>
            <a:r>
              <a:rPr lang="en-US" dirty="0" smtClean="0"/>
              <a:t>It</a:t>
            </a:r>
            <a:r>
              <a:rPr lang="en-US" baseline="0" dirty="0" smtClean="0"/>
              <a:t> also shows the location of modes found using the NA. Their nature is unknown.</a:t>
            </a:r>
            <a:endParaRPr lang="en-US" dirty="0" smtClean="0"/>
          </a:p>
          <a:p>
            <a:pPr marL="174433" indent="-174433">
              <a:buFont typeface="Arial" panose="020B0604020202020204" pitchFamily="34" charset="0"/>
              <a:buChar char="•"/>
            </a:pPr>
            <a:r>
              <a:rPr lang="en-US" dirty="0" smtClean="0"/>
              <a:t>6 of the</a:t>
            </a:r>
            <a:r>
              <a:rPr lang="en-US" baseline="0" dirty="0" smtClean="0"/>
              <a:t> 8 modes could be placed on this plot.</a:t>
            </a:r>
          </a:p>
          <a:p>
            <a:pPr marL="174433" indent="-174433">
              <a:buFont typeface="Arial" panose="020B0604020202020204" pitchFamily="34" charset="0"/>
              <a:buChar char="•"/>
            </a:pPr>
            <a:r>
              <a:rPr lang="en-US" baseline="0" dirty="0" smtClean="0"/>
              <a:t>Two lie within the first </a:t>
            </a:r>
            <a:r>
              <a:rPr lang="en-US" baseline="0" dirty="0" err="1" smtClean="0"/>
              <a:t>quadrupole</a:t>
            </a:r>
            <a:r>
              <a:rPr lang="en-US" baseline="0" dirty="0" smtClean="0"/>
              <a:t> </a:t>
            </a:r>
            <a:r>
              <a:rPr lang="en-US" baseline="0" dirty="0" err="1" smtClean="0"/>
              <a:t>passband</a:t>
            </a:r>
            <a:r>
              <a:rPr lang="en-US" baseline="0" dirty="0" smtClean="0"/>
              <a:t>. One is highly likely to be a </a:t>
            </a:r>
            <a:r>
              <a:rPr lang="en-US" baseline="0" dirty="0" err="1" smtClean="0"/>
              <a:t>quadrupole</a:t>
            </a:r>
            <a:r>
              <a:rPr lang="en-US" baseline="0" dirty="0" smtClean="0"/>
              <a:t>, although the second could be an enhanced dipole.</a:t>
            </a:r>
          </a:p>
          <a:p>
            <a:pPr marL="174433" indent="-174433">
              <a:buFont typeface="Arial" panose="020B0604020202020204" pitchFamily="34" charset="0"/>
              <a:buChar char="•"/>
            </a:pPr>
            <a:r>
              <a:rPr lang="en-US" baseline="0" dirty="0" smtClean="0"/>
              <a:t>The other four lie inside or within reach of the second </a:t>
            </a:r>
            <a:r>
              <a:rPr lang="en-US" baseline="0" dirty="0" err="1" smtClean="0"/>
              <a:t>quadrupole</a:t>
            </a:r>
            <a:r>
              <a:rPr lang="en-US" baseline="0" dirty="0" smtClean="0"/>
              <a:t> </a:t>
            </a:r>
            <a:r>
              <a:rPr lang="en-US" baseline="0" dirty="0" err="1" smtClean="0"/>
              <a:t>passband</a:t>
            </a:r>
            <a:r>
              <a:rPr lang="en-US" baseline="0" dirty="0" smtClean="0"/>
              <a:t>. However, almost all of these have a chance of being either an enhanced dipole or a </a:t>
            </a:r>
            <a:r>
              <a:rPr lang="en-US" baseline="0" dirty="0" err="1" smtClean="0"/>
              <a:t>quadrupole</a:t>
            </a:r>
            <a:r>
              <a:rPr lang="en-US" baseline="0" dirty="0" smtClean="0"/>
              <a:t>.</a:t>
            </a:r>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20</a:t>
            </a:fld>
            <a:endParaRPr lang="en-GB"/>
          </a:p>
        </p:txBody>
      </p:sp>
    </p:spTree>
    <p:extLst>
      <p:ext uri="{BB962C8B-B14F-4D97-AF65-F5344CB8AC3E}">
        <p14:creationId xmlns:p14="http://schemas.microsoft.com/office/powerpoint/2010/main" val="379610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a:defRPr/>
            </a:pPr>
            <a:r>
              <a:rPr lang="en-US" smtClean="0"/>
              <a:t>Here’s what a dipole should look like. We see the</a:t>
            </a:r>
            <a:r>
              <a:rPr lang="en-US" baseline="0" smtClean="0"/>
              <a:t> linear dependence, and one azimuthal zero. The x and the y axes give the distance from the </a:t>
            </a:r>
            <a:r>
              <a:rPr lang="en-US" baseline="0" err="1" smtClean="0"/>
              <a:t>centre</a:t>
            </a:r>
            <a:r>
              <a:rPr lang="en-US" baseline="0" smtClean="0"/>
              <a:t> of the mode, and the magnitude of the kick is given on the z axis</a:t>
            </a:r>
            <a:endParaRPr lang="en-GB"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21</a:t>
            </a:fld>
            <a:endParaRPr lang="en-GB"/>
          </a:p>
        </p:txBody>
      </p:sp>
    </p:spTree>
    <p:extLst>
      <p:ext uri="{BB962C8B-B14F-4D97-AF65-F5344CB8AC3E}">
        <p14:creationId xmlns:p14="http://schemas.microsoft.com/office/powerpoint/2010/main" val="2560727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dirty="0" smtClean="0"/>
              <a:t>Here’s an example. This mode is pretty likely a </a:t>
            </a:r>
            <a:r>
              <a:rPr lang="en-US" dirty="0" err="1" smtClean="0"/>
              <a:t>quadrupole</a:t>
            </a:r>
            <a:r>
              <a:rPr lang="en-US" dirty="0" smtClean="0"/>
              <a:t> mode.</a:t>
            </a:r>
          </a:p>
          <a:p>
            <a:pPr marL="174433" indent="-174433">
              <a:buFont typeface="Arial" panose="020B0604020202020204" pitchFamily="34" charset="0"/>
              <a:buChar char="•"/>
            </a:pPr>
            <a:r>
              <a:rPr lang="en-US" dirty="0" smtClean="0"/>
              <a:t>In fact, the x-axis</a:t>
            </a:r>
            <a:r>
              <a:rPr lang="en-US" baseline="0" dirty="0" smtClean="0"/>
              <a:t> has an almost perfect cubic dependence.</a:t>
            </a:r>
          </a:p>
          <a:p>
            <a:pPr marL="174433" indent="-174433">
              <a:buFont typeface="Arial" panose="020B0604020202020204" pitchFamily="34" charset="0"/>
              <a:buChar char="•"/>
            </a:pPr>
            <a:r>
              <a:rPr lang="en-US" baseline="0" dirty="0" smtClean="0"/>
              <a:t>The directions indicate that this should likely be a </a:t>
            </a:r>
            <a:r>
              <a:rPr lang="en-US" baseline="0" dirty="0" err="1" smtClean="0"/>
              <a:t>quadrupole</a:t>
            </a:r>
            <a:r>
              <a:rPr lang="en-US" baseline="0" dirty="0" smtClean="0"/>
              <a:t> mode.</a:t>
            </a:r>
          </a:p>
          <a:p>
            <a:pPr marL="174433" indent="-174433">
              <a:buFont typeface="Arial" panose="020B0604020202020204" pitchFamily="34" charset="0"/>
              <a:buChar char="•"/>
            </a:pPr>
            <a:r>
              <a:rPr lang="en-US" baseline="0" dirty="0" smtClean="0"/>
              <a:t>But! 1) Why doesn’t the kick go to zero at the </a:t>
            </a:r>
            <a:r>
              <a:rPr lang="en-US" baseline="0" dirty="0" err="1" smtClean="0"/>
              <a:t>centre</a:t>
            </a:r>
            <a:r>
              <a:rPr lang="en-US" baseline="0" dirty="0" smtClean="0"/>
              <a:t>?</a:t>
            </a:r>
          </a:p>
          <a:p>
            <a:pPr marL="174433" indent="-174433">
              <a:buFont typeface="Arial" panose="020B0604020202020204" pitchFamily="34" charset="0"/>
              <a:buChar char="•"/>
            </a:pPr>
            <a:r>
              <a:rPr lang="en-US" baseline="0" dirty="0" smtClean="0"/>
              <a:t>2) Why doesn’t the kick go down to the noise floor?</a:t>
            </a:r>
          </a:p>
          <a:p>
            <a:pPr marL="174433" indent="-174433">
              <a:buFont typeface="Arial" panose="020B0604020202020204" pitchFamily="34" charset="0"/>
              <a:buChar char="•"/>
            </a:pPr>
            <a:r>
              <a:rPr lang="en-US" baseline="0" dirty="0" smtClean="0"/>
              <a:t>3) Where are the azimuthal zeroes we were promised?</a:t>
            </a:r>
            <a:endParaRPr lang="en-GB" dirty="0" smtClean="0"/>
          </a:p>
          <a:p>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22</a:t>
            </a:fld>
            <a:endParaRPr lang="en-GB"/>
          </a:p>
        </p:txBody>
      </p:sp>
    </p:spTree>
    <p:extLst>
      <p:ext uri="{BB962C8B-B14F-4D97-AF65-F5344CB8AC3E}">
        <p14:creationId xmlns:p14="http://schemas.microsoft.com/office/powerpoint/2010/main" val="1886432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Here is the circuit definition of R/Q,</a:t>
            </a:r>
            <a:r>
              <a:rPr lang="en-US" baseline="0" smtClean="0"/>
              <a:t> as used in the code CLANS, modified to take into account that the mode might not necessarily be </a:t>
            </a:r>
            <a:r>
              <a:rPr lang="en-US" baseline="0" err="1" smtClean="0"/>
              <a:t>polarised</a:t>
            </a:r>
            <a:r>
              <a:rPr lang="en-US" baseline="0" smtClean="0"/>
              <a:t> in the same angle as the beam.</a:t>
            </a:r>
          </a:p>
          <a:p>
            <a:pPr marL="174433" indent="-174433">
              <a:buFont typeface="Arial" panose="020B0604020202020204" pitchFamily="34" charset="0"/>
              <a:buChar char="•"/>
            </a:pPr>
            <a:r>
              <a:rPr lang="en-US" baseline="0" smtClean="0"/>
              <a:t>This definition of R/Q, which uses the circuit definition and hence includes a factor of 2, is </a:t>
            </a:r>
            <a:r>
              <a:rPr lang="en-US" baseline="0" err="1" smtClean="0"/>
              <a:t>normalised</a:t>
            </a:r>
            <a:r>
              <a:rPr lang="en-US" baseline="0" smtClean="0"/>
              <a:t> to the distance from the </a:t>
            </a:r>
            <a:r>
              <a:rPr lang="en-US" baseline="0" err="1" smtClean="0"/>
              <a:t>centre</a:t>
            </a:r>
            <a:r>
              <a:rPr lang="en-US" baseline="0" smtClean="0"/>
              <a:t> of the mode.</a:t>
            </a:r>
          </a:p>
          <a:p>
            <a:pPr marL="174433" indent="-174433">
              <a:buFont typeface="Arial" panose="020B0604020202020204" pitchFamily="34" charset="0"/>
              <a:buChar char="•"/>
            </a:pPr>
            <a:r>
              <a:rPr lang="en-US" baseline="0" smtClean="0"/>
              <a:t>On top of this, we have to also </a:t>
            </a:r>
            <a:r>
              <a:rPr lang="en-US" baseline="0" err="1" smtClean="0"/>
              <a:t>normalised</a:t>
            </a:r>
            <a:r>
              <a:rPr lang="en-US" baseline="0" smtClean="0"/>
              <a:t> for the </a:t>
            </a:r>
            <a:r>
              <a:rPr lang="en-US" baseline="0" err="1" smtClean="0"/>
              <a:t>polarisation</a:t>
            </a:r>
            <a:r>
              <a:rPr lang="en-US" baseline="0" smtClean="0"/>
              <a:t> of the mode relative to the beam.</a:t>
            </a:r>
            <a:endParaRPr lang="en-GB"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26</a:t>
            </a:fld>
            <a:endParaRPr lang="en-GB"/>
          </a:p>
        </p:txBody>
      </p:sp>
    </p:spTree>
    <p:extLst>
      <p:ext uri="{BB962C8B-B14F-4D97-AF65-F5344CB8AC3E}">
        <p14:creationId xmlns:p14="http://schemas.microsoft.com/office/powerpoint/2010/main" val="126724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dirty="0" smtClean="0"/>
              <a:t>It</a:t>
            </a:r>
            <a:r>
              <a:rPr lang="en-US" baseline="0" dirty="0" smtClean="0"/>
              <a:t> is possibly, in theory, to use the magnitude of the kick as a function of the position of the beam in the cavity to determine the nature and R/Q of the mode excited.</a:t>
            </a:r>
            <a:endParaRPr lang="en-US" dirty="0" smtClean="0"/>
          </a:p>
          <a:p>
            <a:pPr marL="174433" indent="-174433">
              <a:buFont typeface="Arial" panose="020B0604020202020204" pitchFamily="34" charset="0"/>
              <a:buChar char="•"/>
            </a:pPr>
            <a:r>
              <a:rPr lang="en-US" dirty="0" smtClean="0"/>
              <a:t>From the Panofsky-Wenzel</a:t>
            </a:r>
            <a:r>
              <a:rPr lang="en-US" baseline="0" dirty="0" smtClean="0"/>
              <a:t> theorem we can obtain a formula that tells us how we expect the mode to kick</a:t>
            </a:r>
          </a:p>
          <a:p>
            <a:pPr marL="174433" indent="-174433">
              <a:buFont typeface="Arial" panose="020B0604020202020204" pitchFamily="34" charset="0"/>
              <a:buChar char="•"/>
            </a:pPr>
            <a:r>
              <a:rPr lang="en-US" baseline="0" dirty="0" smtClean="0"/>
              <a:t>This formula gives the magnitude of the peak kick from a mode.</a:t>
            </a:r>
          </a:p>
          <a:p>
            <a:pPr marL="174433" indent="-174433">
              <a:buFont typeface="Arial" panose="020B0604020202020204" pitchFamily="34" charset="0"/>
              <a:buChar char="•"/>
            </a:pPr>
            <a:r>
              <a:rPr lang="en-US" baseline="0" dirty="0" smtClean="0"/>
              <a:t>We see that as we increase the amplitude of the driving current, this kick increases – of course, we’re putting more energy into the mode.</a:t>
            </a:r>
          </a:p>
          <a:p>
            <a:pPr marL="174433" indent="-174433">
              <a:buFont typeface="Arial" panose="020B0604020202020204" pitchFamily="34" charset="0"/>
              <a:buChar char="•"/>
            </a:pPr>
            <a:r>
              <a:rPr lang="en-US" baseline="0" dirty="0" smtClean="0"/>
              <a:t>We have an L term – the further we are from the cavity, the bigger this kick will look.</a:t>
            </a:r>
          </a:p>
          <a:p>
            <a:pPr marL="174433" indent="-174433">
              <a:buFont typeface="Arial" panose="020B0604020202020204" pitchFamily="34" charset="0"/>
              <a:buChar char="•"/>
            </a:pPr>
            <a:r>
              <a:rPr lang="en-US" baseline="0" dirty="0" smtClean="0"/>
              <a:t>The further we get from the </a:t>
            </a:r>
            <a:r>
              <a:rPr lang="en-US" baseline="0" dirty="0" err="1" smtClean="0"/>
              <a:t>centre</a:t>
            </a:r>
            <a:r>
              <a:rPr lang="en-US" baseline="0" dirty="0" smtClean="0"/>
              <a:t> of the mode, the greater the kick</a:t>
            </a:r>
          </a:p>
          <a:p>
            <a:pPr marL="174433" indent="-174433">
              <a:buFont typeface="Arial" panose="020B0604020202020204" pitchFamily="34" charset="0"/>
              <a:buChar char="•"/>
            </a:pPr>
            <a:r>
              <a:rPr lang="en-US" baseline="0" dirty="0" smtClean="0"/>
              <a:t>If we go bang through the </a:t>
            </a:r>
            <a:r>
              <a:rPr lang="en-US" baseline="0" dirty="0" err="1" smtClean="0"/>
              <a:t>centre</a:t>
            </a:r>
            <a:r>
              <a:rPr lang="en-US" baseline="0" dirty="0" smtClean="0"/>
              <a:t> of the mode, or along one of it’s azimuthal zeroes, we will get no kick whatsoever. Since the cavity is not perfectly axially symmetric, we can expect this to happen since the </a:t>
            </a:r>
            <a:r>
              <a:rPr lang="en-US" baseline="0" dirty="0" err="1" smtClean="0"/>
              <a:t>polarisations</a:t>
            </a:r>
            <a:r>
              <a:rPr lang="en-US" baseline="0" dirty="0" smtClean="0"/>
              <a:t> will be frozen.</a:t>
            </a:r>
            <a:endParaRPr lang="en-GB" dirty="0" smtClean="0"/>
          </a:p>
          <a:p>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27</a:t>
            </a:fld>
            <a:endParaRPr lang="en-GB"/>
          </a:p>
        </p:txBody>
      </p:sp>
    </p:spTree>
    <p:extLst>
      <p:ext uri="{BB962C8B-B14F-4D97-AF65-F5344CB8AC3E}">
        <p14:creationId xmlns:p14="http://schemas.microsoft.com/office/powerpoint/2010/main" val="3084233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The 7-cell</a:t>
            </a:r>
            <a:r>
              <a:rPr lang="en-GB" baseline="0" smtClean="0"/>
              <a:t> ERL cavity is based upon the ILC TESLA design.</a:t>
            </a:r>
          </a:p>
          <a:p>
            <a:r>
              <a:rPr lang="en-GB" baseline="0" smtClean="0"/>
              <a:t>It is a solid niobium cavity, with an operating mode frequency of 1.3 GHz.</a:t>
            </a:r>
          </a:p>
          <a:p>
            <a:r>
              <a:rPr lang="en-GB" baseline="0" smtClean="0"/>
              <a:t>To optimise the beam for operation at 100 mA operation, and to maximise the threshold current at which BBU onsets, we consider the geometry of 4 (animate) different sectors of the cavity:</a:t>
            </a:r>
          </a:p>
          <a:p>
            <a:pPr marL="228600" indent="-228600">
              <a:buAutoNum type="arabicParenR"/>
            </a:pPr>
            <a:r>
              <a:rPr lang="en-GB" baseline="0" smtClean="0"/>
              <a:t>The HOM loads, which determine specific mode losses,</a:t>
            </a:r>
          </a:p>
          <a:p>
            <a:pPr marL="228600" indent="-228600">
              <a:buAutoNum type="arabicParenR"/>
            </a:pPr>
            <a:r>
              <a:rPr lang="en-GB" baseline="0" smtClean="0"/>
              <a:t>The beam pipe, which determines the </a:t>
            </a:r>
            <a:r>
              <a:rPr lang="en-GB" baseline="0" err="1" smtClean="0"/>
              <a:t>linac</a:t>
            </a:r>
            <a:r>
              <a:rPr lang="en-GB" baseline="0" smtClean="0"/>
              <a:t> fill factor and fundamental mode losses,</a:t>
            </a:r>
          </a:p>
          <a:p>
            <a:pPr marL="228600" indent="-228600">
              <a:buAutoNum type="arabicParenR"/>
            </a:pPr>
            <a:r>
              <a:rPr lang="en-GB" smtClean="0"/>
              <a:t>The centre cells,</a:t>
            </a:r>
            <a:r>
              <a:rPr lang="en-GB" baseline="0" smtClean="0"/>
              <a:t> which determine the general properties of the HOM spectrum,</a:t>
            </a:r>
          </a:p>
          <a:p>
            <a:pPr marL="228600" indent="-228600">
              <a:buAutoNum type="arabicParenR"/>
            </a:pPr>
            <a:r>
              <a:rPr lang="en-GB" baseline="0" smtClean="0"/>
              <a:t>The </a:t>
            </a:r>
            <a:r>
              <a:rPr lang="en-GB" baseline="0" err="1" smtClean="0"/>
              <a:t>assymetric</a:t>
            </a:r>
            <a:r>
              <a:rPr lang="en-GB" baseline="0" smtClean="0"/>
              <a:t> end cells, which are responsible for coupling HOMs to the HOM absorber as well as preventing trapped modes.</a:t>
            </a:r>
          </a:p>
          <a:p>
            <a:pPr marL="0" indent="0">
              <a:buNone/>
            </a:pPr>
            <a:r>
              <a:rPr lang="en-GB" baseline="0" smtClean="0"/>
              <a:t>Here is what the cavity looks like once fabricated.</a:t>
            </a:r>
          </a:p>
        </p:txBody>
      </p:sp>
      <p:sp>
        <p:nvSpPr>
          <p:cNvPr id="4" name="Slide Number Placeholder 3"/>
          <p:cNvSpPr>
            <a:spLocks noGrp="1"/>
          </p:cNvSpPr>
          <p:nvPr>
            <p:ph type="sldNum" sz="quarter" idx="10"/>
          </p:nvPr>
        </p:nvSpPr>
        <p:spPr/>
        <p:txBody>
          <a:bodyPr/>
          <a:lstStyle/>
          <a:p>
            <a:fld id="{DA13B76D-0780-4579-8F26-B4A450DA84BB}" type="slidenum">
              <a:rPr lang="en-GB" smtClean="0"/>
              <a:t>28</a:t>
            </a:fld>
            <a:endParaRPr lang="en-GB"/>
          </a:p>
        </p:txBody>
      </p:sp>
    </p:spTree>
    <p:extLst>
      <p:ext uri="{BB962C8B-B14F-4D97-AF65-F5344CB8AC3E}">
        <p14:creationId xmlns:p14="http://schemas.microsoft.com/office/powerpoint/2010/main" val="808058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So long as there are no longitudinal</a:t>
            </a:r>
            <a:r>
              <a:rPr lang="en-US" baseline="0" smtClean="0"/>
              <a:t> zeroes in the mode, the kick should be predominantly due to the magnetic field.</a:t>
            </a:r>
          </a:p>
          <a:p>
            <a:pPr marL="174433" indent="-174433">
              <a:buFont typeface="Arial" panose="020B0604020202020204" pitchFamily="34" charset="0"/>
              <a:buChar char="•"/>
            </a:pPr>
            <a:r>
              <a:rPr lang="en-US" baseline="0" smtClean="0"/>
              <a:t>To first order, monopoles do not kick.</a:t>
            </a:r>
          </a:p>
          <a:p>
            <a:pPr marL="174433" indent="-174433">
              <a:buFont typeface="Arial" panose="020B0604020202020204" pitchFamily="34" charset="0"/>
              <a:buChar char="•"/>
            </a:pPr>
            <a:r>
              <a:rPr lang="en-US" baseline="0" smtClean="0"/>
              <a:t>Dipoles are particularly dangerous since they have a kick even on axis, although there is no coupling there.</a:t>
            </a:r>
          </a:p>
          <a:p>
            <a:pPr marL="174433" indent="-174433">
              <a:buFont typeface="Arial" panose="020B0604020202020204" pitchFamily="34" charset="0"/>
              <a:buChar char="•"/>
            </a:pPr>
            <a:r>
              <a:rPr lang="en-US" baseline="0" smtClean="0"/>
              <a:t>The direction of the kick is perpendicular to the magnetic field, as given by the Lorentz force.</a:t>
            </a:r>
            <a:endParaRPr lang="en-GB"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30</a:t>
            </a:fld>
            <a:endParaRPr lang="en-GB"/>
          </a:p>
        </p:txBody>
      </p:sp>
    </p:spTree>
    <p:extLst>
      <p:ext uri="{BB962C8B-B14F-4D97-AF65-F5344CB8AC3E}">
        <p14:creationId xmlns:p14="http://schemas.microsoft.com/office/powerpoint/2010/main" val="2849455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If a cavity ha</a:t>
            </a:r>
            <a:r>
              <a:rPr lang="en-US" baseline="0" smtClean="0"/>
              <a:t>s perfect symmetry – as it would do in CLANS – then the mode can have any </a:t>
            </a:r>
            <a:r>
              <a:rPr lang="en-US" baseline="0" err="1" smtClean="0"/>
              <a:t>polarisation</a:t>
            </a:r>
            <a:r>
              <a:rPr lang="en-US" baseline="0" smtClean="0"/>
              <a:t>, and will always angle itself for strongest coupling.</a:t>
            </a:r>
          </a:p>
          <a:p>
            <a:pPr marL="174433" indent="-174433">
              <a:buFont typeface="Arial" panose="020B0604020202020204" pitchFamily="34" charset="0"/>
              <a:buChar char="•"/>
            </a:pPr>
            <a:r>
              <a:rPr lang="en-US" baseline="0" smtClean="0"/>
              <a:t>However, the presence of couplers and machining defects will break this symmetry</a:t>
            </a:r>
          </a:p>
          <a:p>
            <a:pPr marL="174433" indent="-174433">
              <a:buFont typeface="Arial" panose="020B0604020202020204" pitchFamily="34" charset="0"/>
              <a:buChar char="•"/>
            </a:pPr>
            <a:r>
              <a:rPr lang="en-US" baseline="0" smtClean="0"/>
              <a:t>Dipoles, </a:t>
            </a:r>
            <a:r>
              <a:rPr lang="en-US" baseline="0" err="1" smtClean="0"/>
              <a:t>Quadrupoles</a:t>
            </a:r>
            <a:r>
              <a:rPr lang="en-US" baseline="0" smtClean="0"/>
              <a:t>, will now split into their various </a:t>
            </a:r>
            <a:r>
              <a:rPr lang="en-US" baseline="0" err="1" smtClean="0"/>
              <a:t>polarisations</a:t>
            </a:r>
            <a:r>
              <a:rPr lang="en-US" baseline="0" smtClean="0"/>
              <a:t>. For modes with frequencies in the GHz region, this splitting can be anything up to a few 10s of KHz.</a:t>
            </a:r>
          </a:p>
          <a:p>
            <a:pPr marL="174433" indent="-174433">
              <a:buFont typeface="Arial" panose="020B0604020202020204" pitchFamily="34" charset="0"/>
              <a:buChar char="•"/>
            </a:pPr>
            <a:r>
              <a:rPr lang="en-US" baseline="0" smtClean="0"/>
              <a:t>This means that we can excite each </a:t>
            </a:r>
            <a:r>
              <a:rPr lang="en-US" baseline="0" err="1" smtClean="0"/>
              <a:t>polarisation</a:t>
            </a:r>
            <a:r>
              <a:rPr lang="en-US" baseline="0" smtClean="0"/>
              <a:t> independently. We should now expect to see azimuthal zeroes in our modes.</a:t>
            </a:r>
          </a:p>
          <a:p>
            <a:pPr marL="174433" indent="-174433">
              <a:buFont typeface="Arial" panose="020B0604020202020204" pitchFamily="34" charset="0"/>
              <a:buChar char="•"/>
            </a:pPr>
            <a:r>
              <a:rPr lang="en-US" baseline="0" smtClean="0"/>
              <a:t>Knowing the </a:t>
            </a:r>
            <a:r>
              <a:rPr lang="en-US" baseline="0" err="1" smtClean="0"/>
              <a:t>polarisation</a:t>
            </a:r>
            <a:r>
              <a:rPr lang="en-US" baseline="0" smtClean="0"/>
              <a:t> of the mode is now crucial for obtaining the R/Q of the mode</a:t>
            </a:r>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31</a:t>
            </a:fld>
            <a:endParaRPr lang="en-GB"/>
          </a:p>
        </p:txBody>
      </p:sp>
    </p:spTree>
    <p:extLst>
      <p:ext uri="{BB962C8B-B14F-4D97-AF65-F5344CB8AC3E}">
        <p14:creationId xmlns:p14="http://schemas.microsoft.com/office/powerpoint/2010/main" val="295913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2</a:t>
            </a:fld>
            <a:endParaRPr lang="en-GB"/>
          </a:p>
        </p:txBody>
      </p:sp>
    </p:spTree>
    <p:extLst>
      <p:ext uri="{BB962C8B-B14F-4D97-AF65-F5344CB8AC3E}">
        <p14:creationId xmlns:p14="http://schemas.microsoft.com/office/powerpoint/2010/main" val="338995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7-cell</a:t>
            </a:r>
            <a:r>
              <a:rPr lang="en-GB" baseline="0" dirty="0" smtClean="0"/>
              <a:t> ERL cavity is based upon the ILC TESLA design.</a:t>
            </a:r>
          </a:p>
          <a:p>
            <a:r>
              <a:rPr lang="en-GB" baseline="0" dirty="0" smtClean="0"/>
              <a:t>It is a solid niobium cavity, with an operating mode frequency of 1.3 GHz.</a:t>
            </a:r>
          </a:p>
          <a:p>
            <a:r>
              <a:rPr lang="en-GB" baseline="0" dirty="0" smtClean="0"/>
              <a:t>To optimise the beam for operation at 100 mA operation, and to maximise the threshold current at which BBU onsets, we consider the geometry of 4 (animate) different sectors of the cavity:</a:t>
            </a:r>
          </a:p>
          <a:p>
            <a:pPr marL="228600" indent="-228600">
              <a:buAutoNum type="arabicParenR"/>
            </a:pPr>
            <a:r>
              <a:rPr lang="en-GB" baseline="0" dirty="0" smtClean="0"/>
              <a:t>The HOM loads, which determine specific mode losses,</a:t>
            </a:r>
          </a:p>
          <a:p>
            <a:pPr marL="228600" indent="-228600">
              <a:buAutoNum type="arabicParenR"/>
            </a:pPr>
            <a:r>
              <a:rPr lang="en-GB" baseline="0" dirty="0" smtClean="0"/>
              <a:t>The beam pipe, which determines the </a:t>
            </a:r>
            <a:r>
              <a:rPr lang="en-GB" baseline="0" dirty="0" err="1" smtClean="0"/>
              <a:t>linac</a:t>
            </a:r>
            <a:r>
              <a:rPr lang="en-GB" baseline="0" dirty="0" smtClean="0"/>
              <a:t> fill factor and fundamental mode losses,</a:t>
            </a:r>
          </a:p>
          <a:p>
            <a:pPr marL="228600" indent="-228600">
              <a:buAutoNum type="arabicParenR"/>
            </a:pPr>
            <a:r>
              <a:rPr lang="en-GB" dirty="0" smtClean="0"/>
              <a:t>The centre cells,</a:t>
            </a:r>
            <a:r>
              <a:rPr lang="en-GB" baseline="0" dirty="0" smtClean="0"/>
              <a:t> which determine the general properties of the HOM spectrum,</a:t>
            </a:r>
          </a:p>
          <a:p>
            <a:pPr marL="228600" indent="-228600">
              <a:buAutoNum type="arabicParenR"/>
            </a:pPr>
            <a:r>
              <a:rPr lang="en-GB" baseline="0" dirty="0" smtClean="0"/>
              <a:t>The </a:t>
            </a:r>
            <a:r>
              <a:rPr lang="en-GB" baseline="0" dirty="0" err="1" smtClean="0"/>
              <a:t>assymetric</a:t>
            </a:r>
            <a:r>
              <a:rPr lang="en-GB" baseline="0" dirty="0" smtClean="0"/>
              <a:t> end cells, which are responsible for coupling HOMs to the HOM absorber as well as preventing trapped modes.</a:t>
            </a:r>
          </a:p>
          <a:p>
            <a:pPr marL="0" indent="0">
              <a:buNone/>
            </a:pPr>
            <a:r>
              <a:rPr lang="en-GB" baseline="0" dirty="0" smtClean="0"/>
              <a:t>Here is what the cavity looks like once fabricated.</a:t>
            </a:r>
          </a:p>
        </p:txBody>
      </p:sp>
      <p:sp>
        <p:nvSpPr>
          <p:cNvPr id="4" name="Slide Number Placeholder 3"/>
          <p:cNvSpPr>
            <a:spLocks noGrp="1"/>
          </p:cNvSpPr>
          <p:nvPr>
            <p:ph type="sldNum" sz="quarter" idx="10"/>
          </p:nvPr>
        </p:nvSpPr>
        <p:spPr/>
        <p:txBody>
          <a:bodyPr/>
          <a:lstStyle/>
          <a:p>
            <a:fld id="{DA13B76D-0780-4579-8F26-B4A450DA84BB}" type="slidenum">
              <a:rPr lang="en-GB" smtClean="0"/>
              <a:t>3</a:t>
            </a:fld>
            <a:endParaRPr lang="en-GB"/>
          </a:p>
        </p:txBody>
      </p:sp>
    </p:spTree>
    <p:extLst>
      <p:ext uri="{BB962C8B-B14F-4D97-AF65-F5344CB8AC3E}">
        <p14:creationId xmlns:p14="http://schemas.microsoft.com/office/powerpoint/2010/main" val="2555985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cavity is mounted inside our Horizontal Test </a:t>
            </a:r>
            <a:r>
              <a:rPr lang="en-GB" dirty="0" err="1" smtClean="0"/>
              <a:t>Cryomodule</a:t>
            </a:r>
            <a:r>
              <a:rPr lang="en-GB" dirty="0" smtClean="0"/>
              <a:t>.</a:t>
            </a:r>
            <a:endParaRPr lang="en-GB" baseline="0" dirty="0" smtClean="0"/>
          </a:p>
          <a:p>
            <a:r>
              <a:rPr lang="en-GB" baseline="0" dirty="0" smtClean="0"/>
              <a:t>The fabrication and assembly process of this </a:t>
            </a:r>
            <a:r>
              <a:rPr lang="en-GB" baseline="0" dirty="0" err="1" smtClean="0"/>
              <a:t>cryomodule</a:t>
            </a:r>
            <a:r>
              <a:rPr lang="en-GB" baseline="0" dirty="0" smtClean="0"/>
              <a:t> is as close as possible to the procedure expected to be used in the fabrication of the Main </a:t>
            </a:r>
            <a:r>
              <a:rPr lang="en-GB" baseline="0" dirty="0" err="1" smtClean="0"/>
              <a:t>Linac</a:t>
            </a:r>
            <a:r>
              <a:rPr lang="en-GB" baseline="0" dirty="0" smtClean="0"/>
              <a:t> </a:t>
            </a:r>
            <a:r>
              <a:rPr lang="en-GB" baseline="0" dirty="0" err="1" smtClean="0"/>
              <a:t>Cryomodules</a:t>
            </a:r>
            <a:r>
              <a:rPr lang="en-GB" baseline="0" dirty="0" smtClean="0"/>
              <a:t>.</a:t>
            </a:r>
          </a:p>
          <a:p>
            <a:r>
              <a:rPr lang="en-GB" baseline="0" dirty="0" smtClean="0"/>
              <a:t>It is fully equipped with everything needed for operation with beam.</a:t>
            </a:r>
          </a:p>
          <a:p>
            <a:r>
              <a:rPr lang="en-GB" baseline="0" dirty="0" smtClean="0"/>
              <a:t>(Animate)</a:t>
            </a:r>
          </a:p>
          <a:p>
            <a:r>
              <a:rPr lang="en-GB" baseline="0" dirty="0" smtClean="0"/>
              <a:t>At the centre is the 7-cell main </a:t>
            </a:r>
            <a:r>
              <a:rPr lang="en-GB" baseline="0" dirty="0" err="1" smtClean="0"/>
              <a:t>linac</a:t>
            </a:r>
            <a:r>
              <a:rPr lang="en-GB" baseline="0" dirty="0" smtClean="0"/>
              <a:t> cavity.</a:t>
            </a:r>
          </a:p>
          <a:p>
            <a:r>
              <a:rPr lang="en-GB" baseline="0" dirty="0" smtClean="0"/>
              <a:t>On the left is the input RF high current coupler.</a:t>
            </a:r>
          </a:p>
          <a:p>
            <a:r>
              <a:rPr lang="en-GB" baseline="0" dirty="0" smtClean="0"/>
              <a:t>On the right is an RF field probe for HOM diagnostics.</a:t>
            </a:r>
          </a:p>
          <a:p>
            <a:r>
              <a:rPr lang="en-GB" baseline="0" dirty="0" smtClean="0"/>
              <a:t>On either end are the two HOM loads.</a:t>
            </a:r>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4</a:t>
            </a:fld>
            <a:endParaRPr lang="en-GB"/>
          </a:p>
        </p:txBody>
      </p:sp>
    </p:spTree>
    <p:extLst>
      <p:ext uri="{BB962C8B-B14F-4D97-AF65-F5344CB8AC3E}">
        <p14:creationId xmlns:p14="http://schemas.microsoft.com/office/powerpoint/2010/main" val="429383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supply the HTC with beam,</a:t>
            </a:r>
            <a:r>
              <a:rPr lang="en-GB" baseline="0" dirty="0" smtClean="0"/>
              <a:t> we use the ERL injector prototype. This is a small accelerator that consists of essentially the first 20 metres of the actual ERL. It is capable of accelerating a beam of electrons to 5 MeV at up to 75 mA of continuous beam current. The device consists of (animate) the DC gun, from where the beam originates, the injector </a:t>
            </a:r>
            <a:r>
              <a:rPr lang="en-GB" baseline="0" dirty="0" err="1" smtClean="0"/>
              <a:t>cryomodule</a:t>
            </a:r>
            <a:r>
              <a:rPr lang="en-GB" baseline="0" dirty="0" smtClean="0"/>
              <a:t>, which accelerates the electrons to 5 MeV, the </a:t>
            </a:r>
            <a:r>
              <a:rPr lang="en-GB" baseline="0" dirty="0" err="1" smtClean="0"/>
              <a:t>beamline</a:t>
            </a:r>
            <a:r>
              <a:rPr lang="en-GB" baseline="0" dirty="0" smtClean="0"/>
              <a:t> where the HTC will be installed, and the beam stop where the beam terminates. (Animate) Here is the ERL, zoomed in slightly, with the HTC now integrated into the </a:t>
            </a:r>
            <a:r>
              <a:rPr lang="en-GB" baseline="0" dirty="0" err="1" smtClean="0"/>
              <a:t>beamline</a:t>
            </a:r>
            <a:r>
              <a:rPr lang="en-GB" baseline="0" dirty="0" smtClean="0"/>
              <a:t> after the injector.</a:t>
            </a:r>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5</a:t>
            </a:fld>
            <a:endParaRPr lang="en-GB"/>
          </a:p>
        </p:txBody>
      </p:sp>
    </p:spTree>
    <p:extLst>
      <p:ext uri="{BB962C8B-B14F-4D97-AF65-F5344CB8AC3E}">
        <p14:creationId xmlns:p14="http://schemas.microsoft.com/office/powerpoint/2010/main" val="7820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6</a:t>
            </a:fld>
            <a:endParaRPr lang="en-GB"/>
          </a:p>
        </p:txBody>
      </p:sp>
    </p:spTree>
    <p:extLst>
      <p:ext uri="{BB962C8B-B14F-4D97-AF65-F5344CB8AC3E}">
        <p14:creationId xmlns:p14="http://schemas.microsoft.com/office/powerpoint/2010/main" val="5059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We installed the HTC into the </a:t>
            </a:r>
            <a:r>
              <a:rPr lang="en-US" err="1" smtClean="0"/>
              <a:t>beamline</a:t>
            </a:r>
            <a:r>
              <a:rPr lang="en-US" baseline="0" smtClean="0"/>
              <a:t> of the ERL. It’s unpowered, but any beam going through it will excite modes in the cavity</a:t>
            </a:r>
          </a:p>
          <a:p>
            <a:pPr marL="174433" indent="-174433">
              <a:buFont typeface="Arial" panose="020B0604020202020204" pitchFamily="34" charset="0"/>
              <a:buChar char="•"/>
            </a:pPr>
            <a:r>
              <a:rPr lang="en-US" baseline="0" smtClean="0"/>
              <a:t>We hooked up the 50 MHz laser to the ERL. We can modulate the amount of charge in each bunch by some frequency</a:t>
            </a:r>
          </a:p>
          <a:p>
            <a:pPr marL="174433" indent="-174433">
              <a:buFont typeface="Arial" panose="020B0604020202020204" pitchFamily="34" charset="0"/>
              <a:buChar char="•"/>
            </a:pPr>
            <a:r>
              <a:rPr lang="en-US" baseline="0" smtClean="0"/>
              <a:t>If this frequency is correct, you’ll excite a higher order mode</a:t>
            </a:r>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7</a:t>
            </a:fld>
            <a:endParaRPr lang="en-GB"/>
          </a:p>
        </p:txBody>
      </p:sp>
    </p:spTree>
    <p:extLst>
      <p:ext uri="{BB962C8B-B14F-4D97-AF65-F5344CB8AC3E}">
        <p14:creationId xmlns:p14="http://schemas.microsoft.com/office/powerpoint/2010/main" val="2067827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433" indent="-174433">
              <a:buFont typeface="Arial" panose="020B0604020202020204" pitchFamily="34" charset="0"/>
              <a:buChar char="•"/>
            </a:pPr>
            <a:r>
              <a:rPr lang="en-US" smtClean="0"/>
              <a:t>We</a:t>
            </a:r>
            <a:r>
              <a:rPr lang="en-US" baseline="0" smtClean="0"/>
              <a:t> have the BPM hooked up to a spectrum analyzer. As the bunch charge is modulated, the signal is dominated by this charge modulation.</a:t>
            </a:r>
          </a:p>
          <a:p>
            <a:pPr marL="174433" indent="-174433">
              <a:buFont typeface="Arial" panose="020B0604020202020204" pitchFamily="34" charset="0"/>
              <a:buChar char="•"/>
            </a:pPr>
            <a:r>
              <a:rPr lang="en-US" baseline="0" smtClean="0"/>
              <a:t>When the modulation is turned off, if a HOM has been excited, we should see a decay. We can use this decay to get the loaded Q of the mode, as well as details regarding how much kick it has given the beam</a:t>
            </a:r>
            <a:endParaRPr lang="en-GB" smtClean="0"/>
          </a:p>
          <a:p>
            <a:endParaRPr lang="en-GB"/>
          </a:p>
        </p:txBody>
      </p:sp>
      <p:sp>
        <p:nvSpPr>
          <p:cNvPr id="4" name="Slide Number Placeholder 3"/>
          <p:cNvSpPr>
            <a:spLocks noGrp="1"/>
          </p:cNvSpPr>
          <p:nvPr>
            <p:ph type="sldNum" sz="quarter" idx="10"/>
          </p:nvPr>
        </p:nvSpPr>
        <p:spPr/>
        <p:txBody>
          <a:bodyPr/>
          <a:lstStyle/>
          <a:p>
            <a:fld id="{DA13B76D-0780-4579-8F26-B4A450DA84BB}" type="slidenum">
              <a:rPr lang="en-GB" smtClean="0"/>
              <a:t>11</a:t>
            </a:fld>
            <a:endParaRPr lang="en-GB"/>
          </a:p>
        </p:txBody>
      </p:sp>
    </p:spTree>
    <p:extLst>
      <p:ext uri="{BB962C8B-B14F-4D97-AF65-F5344CB8AC3E}">
        <p14:creationId xmlns:p14="http://schemas.microsoft.com/office/powerpoint/2010/main" val="1103371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a:t>
            </a:r>
            <a:r>
              <a:rPr lang="en-US" baseline="0" dirty="0" smtClean="0"/>
              <a:t> example of a decay seen on the spectrum </a:t>
            </a:r>
            <a:r>
              <a:rPr lang="en-US" baseline="0" dirty="0" err="1" smtClean="0"/>
              <a:t>analyser</a:t>
            </a:r>
            <a:r>
              <a:rPr lang="en-US" baseline="0" dirty="0" smtClean="0"/>
              <a:t> connected to the BPM. When the modulation is turned off, the power drops suddenly but does not reach the noise floor. Instead it stops at a peak power and then decays with a characteristic time factor.</a:t>
            </a:r>
            <a:endParaRPr lang="en-GB" dirty="0"/>
          </a:p>
        </p:txBody>
      </p:sp>
      <p:sp>
        <p:nvSpPr>
          <p:cNvPr id="4" name="Slide Number Placeholder 3"/>
          <p:cNvSpPr>
            <a:spLocks noGrp="1"/>
          </p:cNvSpPr>
          <p:nvPr>
            <p:ph type="sldNum" sz="quarter" idx="10"/>
          </p:nvPr>
        </p:nvSpPr>
        <p:spPr/>
        <p:txBody>
          <a:bodyPr/>
          <a:lstStyle/>
          <a:p>
            <a:fld id="{DA13B76D-0780-4579-8F26-B4A450DA84BB}" type="slidenum">
              <a:rPr lang="en-GB" smtClean="0"/>
              <a:t>12</a:t>
            </a:fld>
            <a:endParaRPr lang="en-GB"/>
          </a:p>
        </p:txBody>
      </p:sp>
    </p:spTree>
    <p:extLst>
      <p:ext uri="{BB962C8B-B14F-4D97-AF65-F5344CB8AC3E}">
        <p14:creationId xmlns:p14="http://schemas.microsoft.com/office/powerpoint/2010/main" val="184746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10" name="Date Placeholder 9"/>
          <p:cNvSpPr>
            <a:spLocks noGrp="1"/>
          </p:cNvSpPr>
          <p:nvPr>
            <p:ph type="dt" sz="half" idx="10"/>
          </p:nvPr>
        </p:nvSpPr>
        <p:spPr/>
        <p:txBody>
          <a:bodyPr/>
          <a:lstStyle/>
          <a:p>
            <a:fld id="{527E151A-2826-4635-B395-9A7A3C3AF8E1}" type="datetime4">
              <a:rPr lang="en-US" smtClean="0"/>
              <a:t>September 28, 2018</a:t>
            </a:fld>
            <a:endParaRPr lang="en-GB"/>
          </a:p>
        </p:txBody>
      </p:sp>
      <p:sp>
        <p:nvSpPr>
          <p:cNvPr id="11" name="Footer Placeholder 10"/>
          <p:cNvSpPr>
            <a:spLocks noGrp="1"/>
          </p:cNvSpPr>
          <p:nvPr>
            <p:ph type="ftr" sz="quarter" idx="11"/>
          </p:nvPr>
        </p:nvSpPr>
        <p:spPr/>
        <p:txBody>
          <a:bodyPr/>
          <a:lstStyle/>
          <a:p>
            <a:r>
              <a:rPr lang="en-GB" dirty="0" smtClean="0"/>
              <a:t>HOMSC2018</a:t>
            </a:r>
            <a:endParaRPr lang="en-GB" dirty="0"/>
          </a:p>
        </p:txBody>
      </p:sp>
      <p:sp>
        <p:nvSpPr>
          <p:cNvPr id="12" name="Slide Number Placeholder 11"/>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19907192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20C173-4F3D-46C5-A28A-D12E7F47D741}" type="datetime4">
              <a:rPr lang="en-US" smtClean="0"/>
              <a:t>September 28, 2018</a:t>
            </a:fld>
            <a:endParaRPr lang="en-GB"/>
          </a:p>
        </p:txBody>
      </p:sp>
      <p:sp>
        <p:nvSpPr>
          <p:cNvPr id="5" name="Footer Placeholder 4"/>
          <p:cNvSpPr>
            <a:spLocks noGrp="1"/>
          </p:cNvSpPr>
          <p:nvPr>
            <p:ph type="ftr" sz="quarter" idx="11"/>
          </p:nvPr>
        </p:nvSpPr>
        <p:spPr/>
        <p:txBody>
          <a:bodyPr/>
          <a:lstStyle/>
          <a:p>
            <a:r>
              <a:rPr lang="en-GB" smtClean="0"/>
              <a:t>HOMSC2018</a:t>
            </a:r>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377790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8CD944-AE2F-4AC3-A45A-93C1B635C3CE}" type="datetime4">
              <a:rPr lang="en-US" smtClean="0"/>
              <a:t>September 28, 2018</a:t>
            </a:fld>
            <a:endParaRPr lang="en-GB"/>
          </a:p>
        </p:txBody>
      </p:sp>
      <p:sp>
        <p:nvSpPr>
          <p:cNvPr id="5" name="Footer Placeholder 4"/>
          <p:cNvSpPr>
            <a:spLocks noGrp="1"/>
          </p:cNvSpPr>
          <p:nvPr>
            <p:ph type="ftr" sz="quarter" idx="11"/>
          </p:nvPr>
        </p:nvSpPr>
        <p:spPr/>
        <p:txBody>
          <a:bodyPr/>
          <a:lstStyle/>
          <a:p>
            <a:r>
              <a:rPr lang="en-GB" smtClean="0"/>
              <a:t>HOMSC2018</a:t>
            </a:r>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354546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360DC0-9AEF-4B54-AFEE-3785D49AFCFC}" type="datetime4">
              <a:rPr lang="en-US" smtClean="0"/>
              <a:t>September 28, 2018</a:t>
            </a:fld>
            <a:endParaRPr lang="en-GB" dirty="0"/>
          </a:p>
        </p:txBody>
      </p:sp>
      <p:sp>
        <p:nvSpPr>
          <p:cNvPr id="5" name="Footer Placeholder 4"/>
          <p:cNvSpPr>
            <a:spLocks noGrp="1"/>
          </p:cNvSpPr>
          <p:nvPr>
            <p:ph type="ftr" sz="quarter" idx="11"/>
          </p:nvPr>
        </p:nvSpPr>
        <p:spPr/>
        <p:txBody>
          <a:bodyPr/>
          <a:lstStyle/>
          <a:p>
            <a:r>
              <a:rPr lang="en-GB" smtClean="0"/>
              <a:t>HOMSC2018</a:t>
            </a:r>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a:t>
            </a:fld>
            <a:endParaRPr lang="en-GB"/>
          </a:p>
        </p:txBody>
      </p:sp>
      <p:pic>
        <p:nvPicPr>
          <p:cNvPr id="8" name="Picture 11" descr="nsf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55063" y="6356350"/>
            <a:ext cx="36353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CU SEAL SIMPLE BLACK.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400" y="6364288"/>
            <a:ext cx="3571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5768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68C5C-D80D-46EA-BED8-EDEEDA868C86}" type="datetime4">
              <a:rPr lang="en-US" smtClean="0"/>
              <a:t>September 28, 2018</a:t>
            </a:fld>
            <a:endParaRPr lang="en-GB"/>
          </a:p>
        </p:txBody>
      </p:sp>
      <p:sp>
        <p:nvSpPr>
          <p:cNvPr id="5" name="Footer Placeholder 4"/>
          <p:cNvSpPr>
            <a:spLocks noGrp="1"/>
          </p:cNvSpPr>
          <p:nvPr>
            <p:ph type="ftr" sz="quarter" idx="11"/>
          </p:nvPr>
        </p:nvSpPr>
        <p:spPr/>
        <p:txBody>
          <a:bodyPr/>
          <a:lstStyle/>
          <a:p>
            <a:r>
              <a:rPr lang="en-GB" smtClean="0"/>
              <a:t>HOMSC2018</a:t>
            </a:r>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16226494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B6D385-BC78-4608-BC08-57C11D546F69}" type="datetime4">
              <a:rPr lang="en-US" smtClean="0"/>
              <a:t>September 28, 2018</a:t>
            </a:fld>
            <a:endParaRPr lang="en-GB"/>
          </a:p>
        </p:txBody>
      </p:sp>
      <p:sp>
        <p:nvSpPr>
          <p:cNvPr id="6" name="Footer Placeholder 5"/>
          <p:cNvSpPr>
            <a:spLocks noGrp="1"/>
          </p:cNvSpPr>
          <p:nvPr>
            <p:ph type="ftr" sz="quarter" idx="11"/>
          </p:nvPr>
        </p:nvSpPr>
        <p:spPr/>
        <p:txBody>
          <a:bodyPr/>
          <a:lstStyle/>
          <a:p>
            <a:r>
              <a:rPr lang="en-GB" smtClean="0"/>
              <a:t>HOMSC2018</a:t>
            </a:r>
            <a:endParaRPr lang="en-GB"/>
          </a:p>
        </p:txBody>
      </p:sp>
      <p:sp>
        <p:nvSpPr>
          <p:cNvPr id="7" name="Slide Number Placeholder 6"/>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14549609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53D064-F975-4E18-B961-75CE10DE0F84}" type="datetime4">
              <a:rPr lang="en-US" smtClean="0"/>
              <a:t>September 28, 2018</a:t>
            </a:fld>
            <a:endParaRPr lang="en-GB"/>
          </a:p>
        </p:txBody>
      </p:sp>
      <p:sp>
        <p:nvSpPr>
          <p:cNvPr id="8" name="Footer Placeholder 7"/>
          <p:cNvSpPr>
            <a:spLocks noGrp="1"/>
          </p:cNvSpPr>
          <p:nvPr>
            <p:ph type="ftr" sz="quarter" idx="11"/>
          </p:nvPr>
        </p:nvSpPr>
        <p:spPr/>
        <p:txBody>
          <a:bodyPr/>
          <a:lstStyle/>
          <a:p>
            <a:r>
              <a:rPr lang="en-GB" smtClean="0"/>
              <a:t>HOMSC2018</a:t>
            </a:r>
            <a:endParaRPr lang="en-GB"/>
          </a:p>
        </p:txBody>
      </p:sp>
      <p:sp>
        <p:nvSpPr>
          <p:cNvPr id="9" name="Slide Number Placeholder 8"/>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2579075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21E566-A53C-41E7-8BAE-B087BBAC8A0E}" type="datetime4">
              <a:rPr lang="en-US" smtClean="0"/>
              <a:t>September 28, 2018</a:t>
            </a:fld>
            <a:endParaRPr lang="en-GB"/>
          </a:p>
        </p:txBody>
      </p:sp>
      <p:sp>
        <p:nvSpPr>
          <p:cNvPr id="4" name="Footer Placeholder 3"/>
          <p:cNvSpPr>
            <a:spLocks noGrp="1"/>
          </p:cNvSpPr>
          <p:nvPr>
            <p:ph type="ftr" sz="quarter" idx="11"/>
          </p:nvPr>
        </p:nvSpPr>
        <p:spPr/>
        <p:txBody>
          <a:bodyPr/>
          <a:lstStyle/>
          <a:p>
            <a:r>
              <a:rPr lang="en-GB" smtClean="0"/>
              <a:t>HOMSC2018</a:t>
            </a:r>
            <a:endParaRPr lang="en-GB"/>
          </a:p>
        </p:txBody>
      </p:sp>
      <p:sp>
        <p:nvSpPr>
          <p:cNvPr id="5" name="Slide Number Placeholder 4"/>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35701595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D585D-6D84-4338-B0E9-902F199499E4}" type="datetime4">
              <a:rPr lang="en-US" smtClean="0"/>
              <a:t>September 28, 2018</a:t>
            </a:fld>
            <a:endParaRPr lang="en-GB"/>
          </a:p>
        </p:txBody>
      </p:sp>
      <p:sp>
        <p:nvSpPr>
          <p:cNvPr id="3" name="Footer Placeholder 2"/>
          <p:cNvSpPr>
            <a:spLocks noGrp="1"/>
          </p:cNvSpPr>
          <p:nvPr>
            <p:ph type="ftr" sz="quarter" idx="11"/>
          </p:nvPr>
        </p:nvSpPr>
        <p:spPr/>
        <p:txBody>
          <a:bodyPr/>
          <a:lstStyle/>
          <a:p>
            <a:r>
              <a:rPr lang="en-GB" smtClean="0"/>
              <a:t>HOMSC2018</a:t>
            </a:r>
            <a:endParaRPr lang="en-GB"/>
          </a:p>
        </p:txBody>
      </p:sp>
      <p:sp>
        <p:nvSpPr>
          <p:cNvPr id="4" name="Slide Number Placeholder 3"/>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2900771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3B96C-8826-4940-8EAC-368313AEE135}" type="datetime4">
              <a:rPr lang="en-US" smtClean="0"/>
              <a:t>September 28, 2018</a:t>
            </a:fld>
            <a:endParaRPr lang="en-GB"/>
          </a:p>
        </p:txBody>
      </p:sp>
      <p:sp>
        <p:nvSpPr>
          <p:cNvPr id="6" name="Footer Placeholder 5"/>
          <p:cNvSpPr>
            <a:spLocks noGrp="1"/>
          </p:cNvSpPr>
          <p:nvPr>
            <p:ph type="ftr" sz="quarter" idx="11"/>
          </p:nvPr>
        </p:nvSpPr>
        <p:spPr/>
        <p:txBody>
          <a:bodyPr/>
          <a:lstStyle/>
          <a:p>
            <a:r>
              <a:rPr lang="en-GB" smtClean="0"/>
              <a:t>HOMSC2018</a:t>
            </a:r>
            <a:endParaRPr lang="en-GB"/>
          </a:p>
        </p:txBody>
      </p:sp>
      <p:sp>
        <p:nvSpPr>
          <p:cNvPr id="7" name="Slide Number Placeholder 6"/>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167852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1F8F0-E071-49D7-BC18-3426B803E972}" type="datetime4">
              <a:rPr lang="en-US" smtClean="0"/>
              <a:t>September 28, 2018</a:t>
            </a:fld>
            <a:endParaRPr lang="en-GB"/>
          </a:p>
        </p:txBody>
      </p:sp>
      <p:sp>
        <p:nvSpPr>
          <p:cNvPr id="6" name="Footer Placeholder 5"/>
          <p:cNvSpPr>
            <a:spLocks noGrp="1"/>
          </p:cNvSpPr>
          <p:nvPr>
            <p:ph type="ftr" sz="quarter" idx="11"/>
          </p:nvPr>
        </p:nvSpPr>
        <p:spPr/>
        <p:txBody>
          <a:bodyPr/>
          <a:lstStyle/>
          <a:p>
            <a:r>
              <a:rPr lang="en-GB" smtClean="0"/>
              <a:t>HOMSC2018</a:t>
            </a:r>
            <a:endParaRPr lang="en-GB"/>
          </a:p>
        </p:txBody>
      </p:sp>
      <p:sp>
        <p:nvSpPr>
          <p:cNvPr id="7" name="Slide Number Placeholder 6"/>
          <p:cNvSpPr>
            <a:spLocks noGrp="1"/>
          </p:cNvSpPr>
          <p:nvPr>
            <p:ph type="sldNum" sz="quarter" idx="12"/>
          </p:nvPr>
        </p:nvSpPr>
        <p:spPr/>
        <p:txBody>
          <a:bodyPr/>
          <a:lstStyle/>
          <a:p>
            <a:fld id="{20550DB0-F41D-4C47-85C3-B3078F74AEF5}" type="slidenum">
              <a:rPr lang="en-GB" smtClean="0"/>
              <a:t>‹#›</a:t>
            </a:fld>
            <a:endParaRPr lang="en-GB"/>
          </a:p>
        </p:txBody>
      </p:sp>
    </p:spTree>
    <p:extLst>
      <p:ext uri="{BB962C8B-B14F-4D97-AF65-F5344CB8AC3E}">
        <p14:creationId xmlns:p14="http://schemas.microsoft.com/office/powerpoint/2010/main" val="72447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1" descr="nsf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755063" y="6356350"/>
            <a:ext cx="36353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CU SEAL SIMPLE BLACK.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400" y="6364288"/>
            <a:ext cx="3571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New 42in Header.png"/>
          <p:cNvPicPr>
            <a:picLocks noChangeAspect="1"/>
          </p:cNvPicPr>
          <p:nvPr userDrawn="1"/>
        </p:nvPicPr>
        <p:blipFill>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438150"/>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96A40-9300-4B38-9996-26BAA802E98A}" type="datetime4">
              <a:rPr lang="en-US" smtClean="0"/>
              <a:t>September 28, 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HOMSC2018</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50DB0-F41D-4C47-85C3-B3078F74AEF5}" type="slidenum">
              <a:rPr lang="en-GB" smtClean="0"/>
              <a:t>‹#›</a:t>
            </a:fld>
            <a:endParaRPr lang="en-GB"/>
          </a:p>
        </p:txBody>
      </p:sp>
      <p:sp>
        <p:nvSpPr>
          <p:cNvPr id="11" name="TextBox 10"/>
          <p:cNvSpPr txBox="1"/>
          <p:nvPr userDrawn="1"/>
        </p:nvSpPr>
        <p:spPr>
          <a:xfrm>
            <a:off x="6835140" y="11490"/>
            <a:ext cx="2044701" cy="246221"/>
          </a:xfrm>
          <a:prstGeom prst="rect">
            <a:avLst/>
          </a:prstGeom>
          <a:noFill/>
        </p:spPr>
        <p:txBody>
          <a:bodyPr wrap="square" rtlCol="0">
            <a:spAutoFit/>
          </a:bodyPr>
          <a:lstStyle/>
          <a:p>
            <a:r>
              <a:rPr lang="en-GB" sz="1000" baseline="0" dirty="0" smtClean="0">
                <a:solidFill>
                  <a:schemeClr val="bg1"/>
                </a:solidFill>
              </a:rPr>
              <a:t>ICFA Mini Workshop on</a:t>
            </a:r>
            <a:endParaRPr lang="en-GB" sz="1000" baseline="0" dirty="0">
              <a:solidFill>
                <a:schemeClr val="bg1"/>
              </a:solidFill>
            </a:endParaRPr>
          </a:p>
        </p:txBody>
      </p:sp>
      <p:sp>
        <p:nvSpPr>
          <p:cNvPr id="12" name="TextBox 11"/>
          <p:cNvSpPr txBox="1"/>
          <p:nvPr userDrawn="1"/>
        </p:nvSpPr>
        <p:spPr>
          <a:xfrm>
            <a:off x="6835140" y="184011"/>
            <a:ext cx="1605475" cy="553998"/>
          </a:xfrm>
          <a:prstGeom prst="rect">
            <a:avLst/>
          </a:prstGeom>
          <a:noFill/>
        </p:spPr>
        <p:txBody>
          <a:bodyPr wrap="square" rtlCol="0">
            <a:spAutoFit/>
          </a:bodyPr>
          <a:lstStyle/>
          <a:p>
            <a:pPr algn="l"/>
            <a:r>
              <a:rPr lang="en-GB" sz="1000" b="1" dirty="0" smtClean="0">
                <a:solidFill>
                  <a:srgbClr val="FFE061"/>
                </a:solidFill>
              </a:rPr>
              <a:t>Higher Order Modes in Superconducting Cavities</a:t>
            </a:r>
          </a:p>
          <a:p>
            <a:pPr algn="l"/>
            <a:r>
              <a:rPr lang="en-GB" sz="1000" b="1" dirty="0" smtClean="0">
                <a:solidFill>
                  <a:srgbClr val="FFE061"/>
                </a:solidFill>
              </a:rPr>
              <a:t>(HOMSC2018)</a:t>
            </a:r>
            <a:endParaRPr lang="en-GB" sz="1000" b="1" dirty="0">
              <a:solidFill>
                <a:srgbClr val="FFE061"/>
              </a:solidFill>
            </a:endParaRPr>
          </a:p>
        </p:txBody>
      </p:sp>
    </p:spTree>
    <p:extLst>
      <p:ext uri="{BB962C8B-B14F-4D97-AF65-F5344CB8AC3E}">
        <p14:creationId xmlns:p14="http://schemas.microsoft.com/office/powerpoint/2010/main" val="24179089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2.jpg"/><Relationship Id="rId4" Type="http://schemas.openxmlformats.org/officeDocument/2006/relationships/image" Target="../media/image19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Measuring HOM parameters with beam for Cornell’s ERL cavities</a:t>
            </a:r>
            <a:endParaRPr lang="en-GB" dirty="0"/>
          </a:p>
        </p:txBody>
      </p:sp>
      <p:sp>
        <p:nvSpPr>
          <p:cNvPr id="3" name="Subtitle 2"/>
          <p:cNvSpPr>
            <a:spLocks noGrp="1"/>
          </p:cNvSpPr>
          <p:nvPr>
            <p:ph type="subTitle" idx="1"/>
          </p:nvPr>
        </p:nvSpPr>
        <p:spPr>
          <a:xfrm>
            <a:off x="833377" y="3886200"/>
            <a:ext cx="7477246" cy="1752600"/>
          </a:xfrm>
        </p:spPr>
        <p:txBody>
          <a:bodyPr>
            <a:normAutofit/>
          </a:bodyPr>
          <a:lstStyle/>
          <a:p>
            <a:r>
              <a:rPr lang="en-US" dirty="0" smtClean="0"/>
              <a:t>Adam </a:t>
            </a:r>
            <a:r>
              <a:rPr lang="en-US" dirty="0" err="1" smtClean="0"/>
              <a:t>Bartnik</a:t>
            </a:r>
            <a:endParaRPr lang="en-GB" dirty="0"/>
          </a:p>
        </p:txBody>
      </p:sp>
    </p:spTree>
    <p:extLst>
      <p:ext uri="{BB962C8B-B14F-4D97-AF65-F5344CB8AC3E}">
        <p14:creationId xmlns:p14="http://schemas.microsoft.com/office/powerpoint/2010/main" val="2348452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BPM Details</a:t>
            </a:r>
            <a:endParaRPr lang="en-US" dirty="0"/>
          </a:p>
        </p:txBody>
      </p:sp>
      <p:sp>
        <p:nvSpPr>
          <p:cNvPr id="4" name="Date Placeholder 3"/>
          <p:cNvSpPr>
            <a:spLocks noGrp="1"/>
          </p:cNvSpPr>
          <p:nvPr>
            <p:ph type="dt" sz="half" idx="10"/>
          </p:nvPr>
        </p:nvSpPr>
        <p:spPr/>
        <p:txBody>
          <a:bodyPr/>
          <a:lstStyle/>
          <a:p>
            <a:fld id="{98360DC0-9AEF-4B54-AFEE-3785D49AFCFC}" type="datetime4">
              <a:rPr lang="en-US" smtClean="0"/>
              <a:t>September 28, 2018</a:t>
            </a:fld>
            <a:endParaRPr lang="en-GB" dirty="0"/>
          </a:p>
        </p:txBody>
      </p:sp>
      <p:sp>
        <p:nvSpPr>
          <p:cNvPr id="5" name="Footer Placeholder 4"/>
          <p:cNvSpPr>
            <a:spLocks noGrp="1"/>
          </p:cNvSpPr>
          <p:nvPr>
            <p:ph type="ftr" sz="quarter" idx="11"/>
          </p:nvPr>
        </p:nvSpPr>
        <p:spPr/>
        <p:txBody>
          <a:bodyPr/>
          <a:lstStyle/>
          <a:p>
            <a:r>
              <a:rPr lang="en-GB" smtClean="0"/>
              <a:t>HOMSC2018</a:t>
            </a:r>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10</a:t>
            </a:fld>
            <a:endParaRPr lang="en-GB"/>
          </a:p>
        </p:txBody>
      </p:sp>
      <p:grpSp>
        <p:nvGrpSpPr>
          <p:cNvPr id="7" name="Group 6"/>
          <p:cNvGrpSpPr/>
          <p:nvPr/>
        </p:nvGrpSpPr>
        <p:grpSpPr>
          <a:xfrm>
            <a:off x="498591" y="2209800"/>
            <a:ext cx="7733447" cy="3246322"/>
            <a:chOff x="498591" y="2209800"/>
            <a:chExt cx="7733447" cy="3246322"/>
          </a:xfrm>
        </p:grpSpPr>
        <p:cxnSp>
          <p:nvCxnSpPr>
            <p:cNvPr id="8" name="Straight Connector 7"/>
            <p:cNvCxnSpPr/>
            <p:nvPr/>
          </p:nvCxnSpPr>
          <p:spPr>
            <a:xfrm flipV="1">
              <a:off x="6636689" y="4721434"/>
              <a:ext cx="0" cy="734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541418" y="4705790"/>
              <a:ext cx="0" cy="734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65103" y="5102459"/>
              <a:ext cx="5359497" cy="29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38" idx="2"/>
            </p:cNvCxnSpPr>
            <p:nvPr/>
          </p:nvCxnSpPr>
          <p:spPr>
            <a:xfrm flipV="1">
              <a:off x="7738133" y="3950732"/>
              <a:ext cx="6688" cy="10298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8" idx="0"/>
            </p:cNvCxnSpPr>
            <p:nvPr/>
          </p:nvCxnSpPr>
          <p:spPr>
            <a:xfrm flipH="1" flipV="1">
              <a:off x="7727591" y="2635196"/>
              <a:ext cx="17230" cy="9462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01011" y="2514600"/>
              <a:ext cx="12635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61417" y="3599765"/>
              <a:ext cx="21221"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56167" y="4512075"/>
              <a:ext cx="3498583" cy="20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35" idx="1"/>
            </p:cNvCxnSpPr>
            <p:nvPr/>
          </p:nvCxnSpPr>
          <p:spPr>
            <a:xfrm>
              <a:off x="4191024" y="2514600"/>
              <a:ext cx="12635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09467" y="2514600"/>
              <a:ext cx="11737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21195" y="3505199"/>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32817" y="24384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68595" y="2514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54004" y="3505200"/>
              <a:ext cx="12565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68595" y="2895600"/>
              <a:ext cx="11642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8591" y="2309853"/>
              <a:ext cx="910827" cy="369332"/>
            </a:xfrm>
            <a:prstGeom prst="rect">
              <a:avLst/>
            </a:prstGeom>
            <a:noFill/>
          </p:spPr>
          <p:txBody>
            <a:bodyPr wrap="none" rtlCol="0">
              <a:spAutoFit/>
            </a:bodyPr>
            <a:lstStyle/>
            <a:p>
              <a:r>
                <a:rPr lang="en-US" dirty="0" smtClean="0"/>
                <a:t>1.3 GHz</a:t>
              </a:r>
              <a:endParaRPr lang="en-US" dirty="0"/>
            </a:p>
          </p:txBody>
        </p:sp>
        <p:sp>
          <p:nvSpPr>
            <p:cNvPr id="24" name="TextBox 23"/>
            <p:cNvSpPr txBox="1"/>
            <p:nvPr/>
          </p:nvSpPr>
          <p:spPr>
            <a:xfrm>
              <a:off x="530395" y="2690853"/>
              <a:ext cx="904415" cy="369332"/>
            </a:xfrm>
            <a:prstGeom prst="rect">
              <a:avLst/>
            </a:prstGeom>
            <a:noFill/>
          </p:spPr>
          <p:txBody>
            <a:bodyPr wrap="none" rtlCol="0">
              <a:spAutoFit/>
            </a:bodyPr>
            <a:lstStyle/>
            <a:p>
              <a:r>
                <a:rPr lang="en-US" dirty="0" smtClean="0"/>
                <a:t>50 MHz</a:t>
              </a:r>
              <a:endParaRPr lang="en-US" dirty="0"/>
            </a:p>
          </p:txBody>
        </p:sp>
        <p:sp>
          <p:nvSpPr>
            <p:cNvPr id="25" name="TextBox 24"/>
            <p:cNvSpPr txBox="1"/>
            <p:nvPr/>
          </p:nvSpPr>
          <p:spPr>
            <a:xfrm>
              <a:off x="2184835" y="3182034"/>
              <a:ext cx="1088760" cy="646331"/>
            </a:xfrm>
            <a:prstGeom prst="rect">
              <a:avLst/>
            </a:prstGeom>
            <a:solidFill>
              <a:schemeClr val="bg1"/>
            </a:solidFill>
            <a:ln w="19050">
              <a:solidFill>
                <a:schemeClr val="tx1"/>
              </a:solidFill>
            </a:ln>
          </p:spPr>
          <p:txBody>
            <a:bodyPr wrap="none" rtlCol="0">
              <a:spAutoFit/>
            </a:bodyPr>
            <a:lstStyle/>
            <a:p>
              <a:pPr algn="ctr"/>
              <a:r>
                <a:rPr lang="en-US" dirty="0" smtClean="0"/>
                <a:t>Spectrum</a:t>
              </a:r>
            </a:p>
            <a:p>
              <a:pPr algn="ctr"/>
              <a:r>
                <a:rPr lang="en-US" dirty="0" smtClean="0"/>
                <a:t>Analyzer</a:t>
              </a:r>
              <a:endParaRPr lang="en-US" dirty="0"/>
            </a:p>
          </p:txBody>
        </p:sp>
        <p:cxnSp>
          <p:nvCxnSpPr>
            <p:cNvPr id="26" name="Straight Connector 25"/>
            <p:cNvCxnSpPr/>
            <p:nvPr/>
          </p:nvCxnSpPr>
          <p:spPr>
            <a:xfrm>
              <a:off x="4014374" y="2590800"/>
              <a:ext cx="21221"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282996" y="2264779"/>
              <a:ext cx="499642" cy="499642"/>
              <a:chOff x="533400" y="762000"/>
              <a:chExt cx="685800" cy="685800"/>
            </a:xfrm>
            <a:solidFill>
              <a:schemeClr val="bg1"/>
            </a:solidFill>
          </p:grpSpPr>
          <p:sp>
            <p:nvSpPr>
              <p:cNvPr id="47" name="Oval 46"/>
              <p:cNvSpPr/>
              <p:nvPr/>
            </p:nvSpPr>
            <p:spPr>
              <a:xfrm>
                <a:off x="533400" y="762000"/>
                <a:ext cx="685800" cy="685800"/>
              </a:xfrm>
              <a:prstGeom prst="ellipse">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47" idx="1"/>
                <a:endCxn id="47" idx="5"/>
              </p:cNvCxnSpPr>
              <p:nvPr/>
            </p:nvCxnSpPr>
            <p:spPr>
              <a:xfrm>
                <a:off x="633833" y="862433"/>
                <a:ext cx="484934" cy="484934"/>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7" idx="3"/>
                <a:endCxn id="47" idx="7"/>
              </p:cNvCxnSpPr>
              <p:nvPr/>
            </p:nvCxnSpPr>
            <p:spPr>
              <a:xfrm flipV="1">
                <a:off x="633833" y="862433"/>
                <a:ext cx="484934" cy="484934"/>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764553" y="2240529"/>
              <a:ext cx="499642" cy="499642"/>
              <a:chOff x="533400" y="762000"/>
              <a:chExt cx="685800" cy="685800"/>
            </a:xfrm>
            <a:solidFill>
              <a:schemeClr val="bg1"/>
            </a:solidFill>
          </p:grpSpPr>
          <p:sp>
            <p:nvSpPr>
              <p:cNvPr id="44" name="Oval 43"/>
              <p:cNvSpPr/>
              <p:nvPr/>
            </p:nvSpPr>
            <p:spPr>
              <a:xfrm>
                <a:off x="533400" y="762000"/>
                <a:ext cx="685800" cy="685800"/>
              </a:xfrm>
              <a:prstGeom prst="ellipse">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44" idx="1"/>
                <a:endCxn id="44" idx="5"/>
              </p:cNvCxnSpPr>
              <p:nvPr/>
            </p:nvCxnSpPr>
            <p:spPr>
              <a:xfrm>
                <a:off x="633833" y="862433"/>
                <a:ext cx="484934" cy="484934"/>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4" idx="3"/>
                <a:endCxn id="44" idx="7"/>
              </p:cNvCxnSpPr>
              <p:nvPr/>
            </p:nvCxnSpPr>
            <p:spPr>
              <a:xfrm flipV="1">
                <a:off x="633833" y="862433"/>
                <a:ext cx="484934" cy="484934"/>
              </a:xfrm>
              <a:prstGeom prst="line">
                <a:avLst/>
              </a:prstGeom>
              <a:grpFill/>
              <a:ln w="28575"/>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2816395" y="2218818"/>
              <a:ext cx="1027845" cy="369332"/>
            </a:xfrm>
            <a:prstGeom prst="rect">
              <a:avLst/>
            </a:prstGeom>
            <a:noFill/>
          </p:spPr>
          <p:txBody>
            <a:bodyPr wrap="none" rtlCol="0">
              <a:spAutoFit/>
            </a:bodyPr>
            <a:lstStyle/>
            <a:p>
              <a:r>
                <a:rPr lang="en-US" dirty="0" smtClean="0"/>
                <a:t>1.25 GHz</a:t>
              </a:r>
              <a:endParaRPr lang="en-US" dirty="0"/>
            </a:p>
          </p:txBody>
        </p:sp>
        <p:sp>
          <p:nvSpPr>
            <p:cNvPr id="30" name="TextBox 29"/>
            <p:cNvSpPr txBox="1"/>
            <p:nvPr/>
          </p:nvSpPr>
          <p:spPr>
            <a:xfrm>
              <a:off x="4003791" y="3316355"/>
              <a:ext cx="1464055" cy="369332"/>
            </a:xfrm>
            <a:prstGeom prst="rect">
              <a:avLst/>
            </a:prstGeom>
            <a:noFill/>
          </p:spPr>
          <p:txBody>
            <a:bodyPr wrap="none" rtlCol="0">
              <a:spAutoFit/>
            </a:bodyPr>
            <a:lstStyle/>
            <a:p>
              <a:r>
                <a:rPr lang="en-US" dirty="0" smtClean="0"/>
                <a:t>(1.25 GHz – f)</a:t>
              </a:r>
              <a:endParaRPr lang="en-US" dirty="0"/>
            </a:p>
          </p:txBody>
        </p:sp>
        <p:sp>
          <p:nvSpPr>
            <p:cNvPr id="31" name="TextBox 30"/>
            <p:cNvSpPr txBox="1"/>
            <p:nvPr/>
          </p:nvSpPr>
          <p:spPr>
            <a:xfrm>
              <a:off x="4416595" y="2209800"/>
              <a:ext cx="255198" cy="369332"/>
            </a:xfrm>
            <a:prstGeom prst="rect">
              <a:avLst/>
            </a:prstGeom>
            <a:noFill/>
          </p:spPr>
          <p:txBody>
            <a:bodyPr wrap="none" rtlCol="0">
              <a:spAutoFit/>
            </a:bodyPr>
            <a:lstStyle/>
            <a:p>
              <a:r>
                <a:rPr lang="en-US" dirty="0" smtClean="0"/>
                <a:t>f</a:t>
              </a:r>
              <a:endParaRPr lang="en-US" dirty="0"/>
            </a:p>
          </p:txBody>
        </p:sp>
        <p:sp>
          <p:nvSpPr>
            <p:cNvPr id="32" name="TextBox 31"/>
            <p:cNvSpPr txBox="1"/>
            <p:nvPr/>
          </p:nvSpPr>
          <p:spPr>
            <a:xfrm>
              <a:off x="546297" y="3163955"/>
              <a:ext cx="1215397" cy="369332"/>
            </a:xfrm>
            <a:prstGeom prst="rect">
              <a:avLst/>
            </a:prstGeom>
            <a:noFill/>
          </p:spPr>
          <p:txBody>
            <a:bodyPr wrap="none" rtlCol="0">
              <a:spAutoFit/>
            </a:bodyPr>
            <a:lstStyle/>
            <a:p>
              <a:r>
                <a:rPr lang="en-US" dirty="0" smtClean="0"/>
                <a:t>BPM signal</a:t>
              </a:r>
              <a:endParaRPr lang="en-US" dirty="0"/>
            </a:p>
          </p:txBody>
        </p:sp>
        <p:sp>
          <p:nvSpPr>
            <p:cNvPr id="33" name="TextBox 32"/>
            <p:cNvSpPr txBox="1"/>
            <p:nvPr/>
          </p:nvSpPr>
          <p:spPr>
            <a:xfrm>
              <a:off x="1367820" y="4191000"/>
              <a:ext cx="1143775" cy="646331"/>
            </a:xfrm>
            <a:prstGeom prst="rect">
              <a:avLst/>
            </a:prstGeom>
            <a:solidFill>
              <a:schemeClr val="bg1"/>
            </a:solidFill>
            <a:ln w="19050">
              <a:solidFill>
                <a:schemeClr val="tx1"/>
              </a:solidFill>
            </a:ln>
          </p:spPr>
          <p:txBody>
            <a:bodyPr wrap="none" rtlCol="0">
              <a:spAutoFit/>
            </a:bodyPr>
            <a:lstStyle/>
            <a:p>
              <a:pPr algn="ctr"/>
              <a:r>
                <a:rPr lang="en-US" dirty="0" smtClean="0"/>
                <a:t>Pulse</a:t>
              </a:r>
            </a:p>
            <a:p>
              <a:pPr algn="ctr"/>
              <a:r>
                <a:rPr lang="en-US" dirty="0" smtClean="0"/>
                <a:t>Generator</a:t>
              </a:r>
              <a:endParaRPr lang="en-US" dirty="0"/>
            </a:p>
          </p:txBody>
        </p:sp>
        <p:sp>
          <p:nvSpPr>
            <p:cNvPr id="34" name="TextBox 33"/>
            <p:cNvSpPr txBox="1"/>
            <p:nvPr/>
          </p:nvSpPr>
          <p:spPr>
            <a:xfrm>
              <a:off x="2009999" y="3746392"/>
              <a:ext cx="808426" cy="369332"/>
            </a:xfrm>
            <a:prstGeom prst="rect">
              <a:avLst/>
            </a:prstGeom>
            <a:noFill/>
          </p:spPr>
          <p:txBody>
            <a:bodyPr wrap="none" rtlCol="0">
              <a:spAutoFit/>
            </a:bodyPr>
            <a:lstStyle/>
            <a:p>
              <a:r>
                <a:rPr lang="en-US" dirty="0" smtClean="0"/>
                <a:t>trigger</a:t>
              </a:r>
              <a:endParaRPr lang="en-US" dirty="0"/>
            </a:p>
          </p:txBody>
        </p:sp>
        <p:sp>
          <p:nvSpPr>
            <p:cNvPr id="35" name="TextBox 34"/>
            <p:cNvSpPr txBox="1"/>
            <p:nvPr/>
          </p:nvSpPr>
          <p:spPr>
            <a:xfrm>
              <a:off x="5454608" y="2329934"/>
              <a:ext cx="800284" cy="369332"/>
            </a:xfrm>
            <a:prstGeom prst="rect">
              <a:avLst/>
            </a:prstGeom>
            <a:solidFill>
              <a:schemeClr val="bg1"/>
            </a:solidFill>
            <a:ln w="19050">
              <a:solidFill>
                <a:schemeClr val="tx1"/>
              </a:solidFill>
            </a:ln>
          </p:spPr>
          <p:txBody>
            <a:bodyPr wrap="none" rtlCol="0">
              <a:spAutoFit/>
            </a:bodyPr>
            <a:lstStyle/>
            <a:p>
              <a:pPr algn="ctr"/>
              <a:r>
                <a:rPr lang="en-US" dirty="0" smtClean="0"/>
                <a:t>Switch</a:t>
              </a:r>
              <a:endParaRPr lang="en-US" dirty="0"/>
            </a:p>
          </p:txBody>
        </p:sp>
        <p:cxnSp>
          <p:nvCxnSpPr>
            <p:cNvPr id="36" name="Straight Connector 35"/>
            <p:cNvCxnSpPr>
              <a:stCxn id="35" idx="2"/>
            </p:cNvCxnSpPr>
            <p:nvPr/>
          </p:nvCxnSpPr>
          <p:spPr>
            <a:xfrm>
              <a:off x="5854750" y="2699266"/>
              <a:ext cx="0" cy="1814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388395" y="2323445"/>
              <a:ext cx="678392" cy="369332"/>
            </a:xfrm>
            <a:prstGeom prst="rect">
              <a:avLst/>
            </a:prstGeom>
            <a:solidFill>
              <a:schemeClr val="bg1"/>
            </a:solidFill>
            <a:ln w="19050">
              <a:solidFill>
                <a:schemeClr val="tx1"/>
              </a:solidFill>
            </a:ln>
          </p:spPr>
          <p:txBody>
            <a:bodyPr wrap="none" rtlCol="0">
              <a:spAutoFit/>
            </a:bodyPr>
            <a:lstStyle/>
            <a:p>
              <a:pPr algn="ctr"/>
              <a:r>
                <a:rPr lang="en-US" dirty="0" smtClean="0"/>
                <a:t>Laser</a:t>
              </a:r>
              <a:endParaRPr lang="en-US" dirty="0"/>
            </a:p>
          </p:txBody>
        </p:sp>
        <p:sp>
          <p:nvSpPr>
            <p:cNvPr id="38" name="TextBox 37"/>
            <p:cNvSpPr txBox="1"/>
            <p:nvPr/>
          </p:nvSpPr>
          <p:spPr>
            <a:xfrm>
              <a:off x="7257604" y="3581400"/>
              <a:ext cx="974434" cy="369332"/>
            </a:xfrm>
            <a:prstGeom prst="rect">
              <a:avLst/>
            </a:prstGeom>
            <a:solidFill>
              <a:schemeClr val="bg1"/>
            </a:solidFill>
            <a:ln w="19050">
              <a:solidFill>
                <a:schemeClr val="tx1"/>
              </a:solidFill>
            </a:ln>
          </p:spPr>
          <p:txBody>
            <a:bodyPr wrap="none" rtlCol="0">
              <a:spAutoFit/>
            </a:bodyPr>
            <a:lstStyle/>
            <a:p>
              <a:pPr algn="ctr"/>
              <a:r>
                <a:rPr lang="en-US" dirty="0" smtClean="0"/>
                <a:t>Cathode</a:t>
              </a:r>
              <a:endParaRPr lang="en-US" dirty="0"/>
            </a:p>
          </p:txBody>
        </p:sp>
        <p:sp>
          <p:nvSpPr>
            <p:cNvPr id="39" name="TextBox 38"/>
            <p:cNvSpPr txBox="1"/>
            <p:nvPr/>
          </p:nvSpPr>
          <p:spPr>
            <a:xfrm>
              <a:off x="7432075" y="4888468"/>
              <a:ext cx="625492" cy="369332"/>
            </a:xfrm>
            <a:prstGeom prst="rect">
              <a:avLst/>
            </a:prstGeom>
            <a:solidFill>
              <a:schemeClr val="bg1"/>
            </a:solidFill>
            <a:ln w="19050">
              <a:solidFill>
                <a:schemeClr val="tx1"/>
              </a:solidFill>
            </a:ln>
          </p:spPr>
          <p:txBody>
            <a:bodyPr wrap="none" rtlCol="0">
              <a:spAutoFit/>
            </a:bodyPr>
            <a:lstStyle/>
            <a:p>
              <a:pPr algn="ctr"/>
              <a:r>
                <a:rPr lang="en-US" dirty="0" smtClean="0"/>
                <a:t>BPM</a:t>
              </a:r>
              <a:endParaRPr lang="en-US" dirty="0"/>
            </a:p>
          </p:txBody>
        </p:sp>
        <p:cxnSp>
          <p:nvCxnSpPr>
            <p:cNvPr id="40" name="Straight Connector 39"/>
            <p:cNvCxnSpPr/>
            <p:nvPr/>
          </p:nvCxnSpPr>
          <p:spPr>
            <a:xfrm>
              <a:off x="961663" y="3505199"/>
              <a:ext cx="20939" cy="160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638800" y="4904112"/>
              <a:ext cx="1308884" cy="369332"/>
            </a:xfrm>
            <a:prstGeom prst="rect">
              <a:avLst/>
            </a:prstGeom>
            <a:solidFill>
              <a:schemeClr val="bg1"/>
            </a:solidFill>
            <a:ln w="19050">
              <a:solidFill>
                <a:schemeClr val="tx1"/>
              </a:solidFill>
            </a:ln>
          </p:spPr>
          <p:txBody>
            <a:bodyPr wrap="none" rtlCol="0">
              <a:spAutoFit/>
            </a:bodyPr>
            <a:lstStyle/>
            <a:p>
              <a:pPr algn="ctr"/>
              <a:r>
                <a:rPr lang="en-US" dirty="0" smtClean="0"/>
                <a:t>180</a:t>
              </a:r>
              <a:r>
                <a:rPr lang="en-US" baseline="30000" dirty="0" smtClean="0"/>
                <a:t>o</a:t>
              </a:r>
              <a:r>
                <a:rPr lang="en-US" dirty="0" smtClean="0"/>
                <a:t> hybrid</a:t>
              </a:r>
              <a:endParaRPr lang="en-US" dirty="0"/>
            </a:p>
          </p:txBody>
        </p:sp>
        <p:cxnSp>
          <p:nvCxnSpPr>
            <p:cNvPr id="42" name="Straight Connector 41"/>
            <p:cNvCxnSpPr/>
            <p:nvPr/>
          </p:nvCxnSpPr>
          <p:spPr>
            <a:xfrm>
              <a:off x="6629400" y="5456122"/>
              <a:ext cx="9120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629400" y="4724400"/>
              <a:ext cx="9120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776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Theory</a:t>
            </a:r>
            <a:endParaRPr lang="en-GB"/>
          </a:p>
        </p:txBody>
      </p:sp>
      <p:sp>
        <p:nvSpPr>
          <p:cNvPr id="3" name="Content Placeholder 2"/>
          <p:cNvSpPr>
            <a:spLocks noGrp="1"/>
          </p:cNvSpPr>
          <p:nvPr>
            <p:ph idx="1"/>
          </p:nvPr>
        </p:nvSpPr>
        <p:spPr/>
        <p:txBody>
          <a:bodyPr/>
          <a:lstStyle/>
          <a:p>
            <a:r>
              <a:rPr lang="en-US" b="1" smtClean="0"/>
              <a:t>Theory</a:t>
            </a:r>
            <a:r>
              <a:rPr lang="en-US" smtClean="0"/>
              <a:t> – what do we expect to see? </a:t>
            </a:r>
            <a:endParaRPr lang="en-GB"/>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017" y="2235641"/>
            <a:ext cx="3964655" cy="842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2499053"/>
            <a:ext cx="1518108" cy="369332"/>
          </a:xfrm>
          <a:prstGeom prst="rect">
            <a:avLst/>
          </a:prstGeom>
          <a:noFill/>
        </p:spPr>
        <p:txBody>
          <a:bodyPr wrap="none" rtlCol="0">
            <a:spAutoFit/>
          </a:bodyPr>
          <a:lstStyle/>
          <a:p>
            <a:r>
              <a:rPr lang="en-US" b="1" dirty="0" smtClean="0"/>
              <a:t>Bunch charge:</a:t>
            </a:r>
            <a:endParaRPr lang="en-US" b="1" dirty="0"/>
          </a:p>
        </p:txBody>
      </p:sp>
      <p:cxnSp>
        <p:nvCxnSpPr>
          <p:cNvPr id="6" name="Straight Connector 5"/>
          <p:cNvCxnSpPr>
            <a:stCxn id="4" idx="0"/>
          </p:cNvCxnSpPr>
          <p:nvPr/>
        </p:nvCxnSpPr>
        <p:spPr>
          <a:xfrm>
            <a:off x="4907345" y="2235641"/>
            <a:ext cx="0" cy="2183959"/>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446607" y="3341972"/>
            <a:ext cx="4443065" cy="1106094"/>
            <a:chOff x="1498330" y="3048000"/>
            <a:chExt cx="6426470" cy="1599859"/>
          </a:xfrm>
        </p:grpSpPr>
        <p:grpSp>
          <p:nvGrpSpPr>
            <p:cNvPr id="8" name="Group 7"/>
            <p:cNvGrpSpPr/>
            <p:nvPr/>
          </p:nvGrpSpPr>
          <p:grpSpPr>
            <a:xfrm>
              <a:off x="1498330" y="3048000"/>
              <a:ext cx="6426470" cy="1599859"/>
              <a:chOff x="1498330" y="3048000"/>
              <a:chExt cx="6426470" cy="1599859"/>
            </a:xfrm>
          </p:grpSpPr>
          <p:sp>
            <p:nvSpPr>
              <p:cNvPr id="10" name="TextBox 9"/>
              <p:cNvSpPr txBox="1"/>
              <p:nvPr/>
            </p:nvSpPr>
            <p:spPr>
              <a:xfrm rot="16200000">
                <a:off x="1022137" y="3637463"/>
                <a:ext cx="1486589" cy="534204"/>
              </a:xfrm>
              <a:prstGeom prst="rect">
                <a:avLst/>
              </a:prstGeom>
              <a:noFill/>
            </p:spPr>
            <p:txBody>
              <a:bodyPr wrap="none" rtlCol="0">
                <a:spAutoFit/>
              </a:bodyPr>
              <a:lstStyle/>
              <a:p>
                <a:pPr algn="ctr"/>
                <a:r>
                  <a:rPr lang="en-US" smtClean="0"/>
                  <a:t>SA Signal</a:t>
                </a:r>
              </a:p>
            </p:txBody>
          </p:sp>
          <p:grpSp>
            <p:nvGrpSpPr>
              <p:cNvPr id="11" name="Group 10"/>
              <p:cNvGrpSpPr/>
              <p:nvPr/>
            </p:nvGrpSpPr>
            <p:grpSpPr>
              <a:xfrm>
                <a:off x="2286000" y="3048000"/>
                <a:ext cx="5638800" cy="1524000"/>
                <a:chOff x="2286000" y="3810000"/>
                <a:chExt cx="5638800" cy="1981200"/>
              </a:xfrm>
            </p:grpSpPr>
            <p:cxnSp>
              <p:nvCxnSpPr>
                <p:cNvPr id="12" name="Straight Connector 11"/>
                <p:cNvCxnSpPr/>
                <p:nvPr/>
              </p:nvCxnSpPr>
              <p:spPr>
                <a:xfrm>
                  <a:off x="2286000" y="4114800"/>
                  <a:ext cx="27715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057554" y="4876801"/>
                  <a:ext cx="1876646" cy="71628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286000" y="3810000"/>
                  <a:ext cx="5638800" cy="1981200"/>
                  <a:chOff x="2025596" y="2667000"/>
                  <a:chExt cx="8770387" cy="3581400"/>
                </a:xfrm>
              </p:grpSpPr>
              <p:cxnSp>
                <p:nvCxnSpPr>
                  <p:cNvPr id="16" name="Straight Arrow Connector 15"/>
                  <p:cNvCxnSpPr/>
                  <p:nvPr/>
                </p:nvCxnSpPr>
                <p:spPr>
                  <a:xfrm flipV="1">
                    <a:off x="2025596" y="2667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025596" y="6248400"/>
                    <a:ext cx="877038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5057552" y="4116600"/>
                  <a:ext cx="1" cy="760200"/>
                </a:xfrm>
                <a:prstGeom prst="line">
                  <a:avLst/>
                </a:prstGeom>
                <a:ln w="38100"/>
              </p:spPr>
              <p:style>
                <a:lnRef idx="1">
                  <a:schemeClr val="accent1"/>
                </a:lnRef>
                <a:fillRef idx="0">
                  <a:schemeClr val="accent1"/>
                </a:fillRef>
                <a:effectRef idx="0">
                  <a:schemeClr val="accent1"/>
                </a:effectRef>
                <a:fontRef idx="minor">
                  <a:schemeClr val="tx1"/>
                </a:fontRef>
              </p:style>
            </p:cxnSp>
          </p:grpSp>
        </p:grpSp>
        <p:cxnSp>
          <p:nvCxnSpPr>
            <p:cNvPr id="9" name="Straight Connector 8"/>
            <p:cNvCxnSpPr/>
            <p:nvPr/>
          </p:nvCxnSpPr>
          <p:spPr>
            <a:xfrm flipH="1">
              <a:off x="6934200" y="4419601"/>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454732" y="4659030"/>
            <a:ext cx="4434939" cy="1106094"/>
            <a:chOff x="1510083" y="3048000"/>
            <a:chExt cx="6414717" cy="1599859"/>
          </a:xfrm>
        </p:grpSpPr>
        <p:grpSp>
          <p:nvGrpSpPr>
            <p:cNvPr id="19" name="Group 18"/>
            <p:cNvGrpSpPr/>
            <p:nvPr/>
          </p:nvGrpSpPr>
          <p:grpSpPr>
            <a:xfrm>
              <a:off x="1510083" y="3048000"/>
              <a:ext cx="6414717" cy="1599859"/>
              <a:chOff x="1510083" y="3048000"/>
              <a:chExt cx="6414717" cy="1599859"/>
            </a:xfrm>
          </p:grpSpPr>
          <p:sp>
            <p:nvSpPr>
              <p:cNvPr id="21" name="TextBox 20"/>
              <p:cNvSpPr txBox="1"/>
              <p:nvPr/>
            </p:nvSpPr>
            <p:spPr>
              <a:xfrm rot="16200000">
                <a:off x="1033890" y="3637463"/>
                <a:ext cx="1486589" cy="534204"/>
              </a:xfrm>
              <a:prstGeom prst="rect">
                <a:avLst/>
              </a:prstGeom>
              <a:noFill/>
            </p:spPr>
            <p:txBody>
              <a:bodyPr wrap="none" rtlCol="0">
                <a:spAutoFit/>
              </a:bodyPr>
              <a:lstStyle/>
              <a:p>
                <a:pPr algn="ctr"/>
                <a:r>
                  <a:rPr lang="en-US" smtClean="0"/>
                  <a:t>SA Signal</a:t>
                </a:r>
              </a:p>
            </p:txBody>
          </p:sp>
          <p:grpSp>
            <p:nvGrpSpPr>
              <p:cNvPr id="22" name="Group 21"/>
              <p:cNvGrpSpPr/>
              <p:nvPr/>
            </p:nvGrpSpPr>
            <p:grpSpPr>
              <a:xfrm>
                <a:off x="2286000" y="3048000"/>
                <a:ext cx="5638800" cy="1524000"/>
                <a:chOff x="2286000" y="3810000"/>
                <a:chExt cx="5638800" cy="1981200"/>
              </a:xfrm>
            </p:grpSpPr>
            <p:cxnSp>
              <p:nvCxnSpPr>
                <p:cNvPr id="23" name="Straight Connector 22"/>
                <p:cNvCxnSpPr/>
                <p:nvPr/>
              </p:nvCxnSpPr>
              <p:spPr>
                <a:xfrm>
                  <a:off x="2286000" y="4114800"/>
                  <a:ext cx="277155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2286000" y="3810000"/>
                  <a:ext cx="5638800" cy="1981200"/>
                  <a:chOff x="2025596" y="2667000"/>
                  <a:chExt cx="8770387" cy="3581400"/>
                </a:xfrm>
              </p:grpSpPr>
              <p:cxnSp>
                <p:nvCxnSpPr>
                  <p:cNvPr id="26" name="Straight Arrow Connector 25"/>
                  <p:cNvCxnSpPr/>
                  <p:nvPr/>
                </p:nvCxnSpPr>
                <p:spPr>
                  <a:xfrm flipV="1">
                    <a:off x="2025596" y="2667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025596" y="6248400"/>
                    <a:ext cx="877038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flipH="1">
                  <a:off x="5057553" y="4116600"/>
                  <a:ext cx="1" cy="1476481"/>
                </a:xfrm>
                <a:prstGeom prst="line">
                  <a:avLst/>
                </a:prstGeom>
                <a:ln w="38100"/>
              </p:spPr>
              <p:style>
                <a:lnRef idx="1">
                  <a:schemeClr val="accent1"/>
                </a:lnRef>
                <a:fillRef idx="0">
                  <a:schemeClr val="accent1"/>
                </a:fillRef>
                <a:effectRef idx="0">
                  <a:schemeClr val="accent1"/>
                </a:effectRef>
                <a:fontRef idx="minor">
                  <a:schemeClr val="tx1"/>
                </a:fontRef>
              </p:style>
            </p:cxnSp>
          </p:grpSp>
        </p:grpSp>
        <p:cxnSp>
          <p:nvCxnSpPr>
            <p:cNvPr id="20" name="Straight Connector 19"/>
            <p:cNvCxnSpPr/>
            <p:nvPr/>
          </p:nvCxnSpPr>
          <p:spPr>
            <a:xfrm flipH="1">
              <a:off x="5057552" y="4419601"/>
              <a:ext cx="2714848"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533400" y="3816112"/>
            <a:ext cx="1562287" cy="369332"/>
          </a:xfrm>
          <a:prstGeom prst="rect">
            <a:avLst/>
          </a:prstGeom>
          <a:noFill/>
        </p:spPr>
        <p:txBody>
          <a:bodyPr wrap="none" rtlCol="0">
            <a:spAutoFit/>
          </a:bodyPr>
          <a:lstStyle/>
          <a:p>
            <a:r>
              <a:rPr lang="en-US" b="1" smtClean="0"/>
              <a:t>On resonance:</a:t>
            </a:r>
            <a:endParaRPr lang="en-US" b="1"/>
          </a:p>
        </p:txBody>
      </p:sp>
      <p:sp>
        <p:nvSpPr>
          <p:cNvPr id="29" name="TextBox 28"/>
          <p:cNvSpPr txBox="1"/>
          <p:nvPr/>
        </p:nvSpPr>
        <p:spPr>
          <a:xfrm>
            <a:off x="533400" y="5123560"/>
            <a:ext cx="1240789" cy="369332"/>
          </a:xfrm>
          <a:prstGeom prst="rect">
            <a:avLst/>
          </a:prstGeom>
          <a:noFill/>
        </p:spPr>
        <p:txBody>
          <a:bodyPr wrap="none" rtlCol="0">
            <a:spAutoFit/>
          </a:bodyPr>
          <a:lstStyle/>
          <a:p>
            <a:r>
              <a:rPr lang="en-US" b="1" smtClean="0"/>
              <a:t>Otherwise:</a:t>
            </a:r>
            <a:endParaRPr lang="en-US" b="1"/>
          </a:p>
        </p:txBody>
      </p:sp>
      <p:sp>
        <p:nvSpPr>
          <p:cNvPr id="35" name="TextBox 34"/>
          <p:cNvSpPr txBox="1"/>
          <p:nvPr/>
        </p:nvSpPr>
        <p:spPr>
          <a:xfrm>
            <a:off x="6858000" y="5867400"/>
            <a:ext cx="2344119" cy="307777"/>
          </a:xfrm>
          <a:prstGeom prst="rect">
            <a:avLst/>
          </a:prstGeom>
          <a:noFill/>
        </p:spPr>
        <p:txBody>
          <a:bodyPr wrap="square" rtlCol="0">
            <a:spAutoFit/>
          </a:bodyPr>
          <a:lstStyle/>
          <a:p>
            <a:r>
              <a:rPr lang="en-US" sz="1400" i="1" smtClean="0">
                <a:solidFill>
                  <a:schemeClr val="bg1">
                    <a:lumMod val="50000"/>
                  </a:schemeClr>
                </a:solidFill>
              </a:rPr>
              <a:t>Image credit: Adam </a:t>
            </a:r>
            <a:r>
              <a:rPr lang="en-US" sz="1400" i="1" err="1" smtClean="0">
                <a:solidFill>
                  <a:schemeClr val="bg1">
                    <a:lumMod val="50000"/>
                  </a:schemeClr>
                </a:solidFill>
              </a:rPr>
              <a:t>Bartnik</a:t>
            </a:r>
            <a:endParaRPr lang="en-GB" sz="1400" i="1">
              <a:solidFill>
                <a:schemeClr val="bg1">
                  <a:lumMod val="50000"/>
                </a:schemeClr>
              </a:solidFill>
            </a:endParaRPr>
          </a:p>
        </p:txBody>
      </p:sp>
      <p:sp>
        <p:nvSpPr>
          <p:cNvPr id="36" name="TextBox 35"/>
          <p:cNvSpPr txBox="1"/>
          <p:nvPr/>
        </p:nvSpPr>
        <p:spPr>
          <a:xfrm>
            <a:off x="2991177" y="5867400"/>
            <a:ext cx="3793130" cy="369332"/>
          </a:xfrm>
          <a:prstGeom prst="rect">
            <a:avLst/>
          </a:prstGeom>
          <a:noFill/>
        </p:spPr>
        <p:txBody>
          <a:bodyPr wrap="square" rtlCol="0">
            <a:spAutoFit/>
          </a:bodyPr>
          <a:lstStyle/>
          <a:p>
            <a:pPr algn="ctr"/>
            <a:r>
              <a:rPr lang="en-US" dirty="0" smtClean="0"/>
              <a:t>Time</a:t>
            </a:r>
            <a:endParaRPr lang="en-GB" dirty="0"/>
          </a:p>
        </p:txBody>
      </p:sp>
      <p:sp>
        <p:nvSpPr>
          <p:cNvPr id="37" name="TextBox 36"/>
          <p:cNvSpPr txBox="1"/>
          <p:nvPr/>
        </p:nvSpPr>
        <p:spPr>
          <a:xfrm>
            <a:off x="5353689" y="3754599"/>
            <a:ext cx="2485294" cy="369332"/>
          </a:xfrm>
          <a:prstGeom prst="rect">
            <a:avLst/>
          </a:prstGeom>
          <a:noFill/>
        </p:spPr>
        <p:txBody>
          <a:bodyPr wrap="square" rtlCol="0">
            <a:spAutoFit/>
          </a:bodyPr>
          <a:lstStyle/>
          <a:p>
            <a:r>
              <a:rPr lang="en-US" dirty="0"/>
              <a:t>Decay gives loaded </a:t>
            </a:r>
            <a:r>
              <a:rPr lang="en-US" dirty="0" smtClean="0"/>
              <a:t>Q/f</a:t>
            </a:r>
            <a:endParaRPr lang="en-GB" dirty="0"/>
          </a:p>
        </p:txBody>
      </p:sp>
      <p:sp>
        <p:nvSpPr>
          <p:cNvPr id="30" name="Date Placeholder 29"/>
          <p:cNvSpPr>
            <a:spLocks noGrp="1"/>
          </p:cNvSpPr>
          <p:nvPr>
            <p:ph type="dt" sz="half" idx="10"/>
          </p:nvPr>
        </p:nvSpPr>
        <p:spPr/>
        <p:txBody>
          <a:bodyPr/>
          <a:lstStyle/>
          <a:p>
            <a:fld id="{21CC7347-5310-4394-91F8-CAF62E1FB3B1}" type="datetime4">
              <a:rPr lang="en-US" smtClean="0"/>
              <a:t>September 28, 2018</a:t>
            </a:fld>
            <a:endParaRPr lang="en-GB" dirty="0"/>
          </a:p>
        </p:txBody>
      </p:sp>
      <p:sp>
        <p:nvSpPr>
          <p:cNvPr id="31" name="Footer Placeholder 30"/>
          <p:cNvSpPr>
            <a:spLocks noGrp="1"/>
          </p:cNvSpPr>
          <p:nvPr>
            <p:ph type="ftr" sz="quarter" idx="11"/>
          </p:nvPr>
        </p:nvSpPr>
        <p:spPr/>
        <p:txBody>
          <a:bodyPr/>
          <a:lstStyle/>
          <a:p>
            <a:r>
              <a:rPr lang="en-GB" smtClean="0"/>
              <a:t>HOMSC2018</a:t>
            </a:r>
            <a:endParaRPr lang="en-GB"/>
          </a:p>
        </p:txBody>
      </p:sp>
      <p:sp>
        <p:nvSpPr>
          <p:cNvPr id="32" name="Slide Number Placeholder 31"/>
          <p:cNvSpPr>
            <a:spLocks noGrp="1"/>
          </p:cNvSpPr>
          <p:nvPr>
            <p:ph type="sldNum" sz="quarter" idx="12"/>
          </p:nvPr>
        </p:nvSpPr>
        <p:spPr/>
        <p:txBody>
          <a:bodyPr/>
          <a:lstStyle/>
          <a:p>
            <a:fld id="{20550DB0-F41D-4C47-85C3-B3078F74AEF5}" type="slidenum">
              <a:rPr lang="en-GB" smtClean="0"/>
              <a:t>11</a:t>
            </a:fld>
            <a:endParaRPr lang="en-GB"/>
          </a:p>
        </p:txBody>
      </p:sp>
      <p:sp>
        <p:nvSpPr>
          <p:cNvPr id="33" name="Rectangle 32"/>
          <p:cNvSpPr/>
          <p:nvPr/>
        </p:nvSpPr>
        <p:spPr>
          <a:xfrm>
            <a:off x="3282438" y="3198177"/>
            <a:ext cx="1399807" cy="369332"/>
          </a:xfrm>
          <a:prstGeom prst="rect">
            <a:avLst/>
          </a:prstGeom>
        </p:spPr>
        <p:txBody>
          <a:bodyPr wrap="none">
            <a:spAutoFit/>
          </a:bodyPr>
          <a:lstStyle/>
          <a:p>
            <a:r>
              <a:rPr lang="en-US" dirty="0"/>
              <a:t>HOM excited</a:t>
            </a:r>
          </a:p>
        </p:txBody>
      </p:sp>
    </p:spTree>
    <p:extLst>
      <p:ext uri="{BB962C8B-B14F-4D97-AF65-F5344CB8AC3E}">
        <p14:creationId xmlns:p14="http://schemas.microsoft.com/office/powerpoint/2010/main" val="2049008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raw data</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75389" y="1581150"/>
            <a:ext cx="4926889" cy="4152530"/>
          </a:xfrm>
        </p:spPr>
      </p:pic>
      <p:sp>
        <p:nvSpPr>
          <p:cNvPr id="5" name="TextBox 4"/>
          <p:cNvSpPr txBox="1"/>
          <p:nvPr/>
        </p:nvSpPr>
        <p:spPr>
          <a:xfrm>
            <a:off x="3771234" y="2926302"/>
            <a:ext cx="3779520" cy="646331"/>
          </a:xfrm>
          <a:prstGeom prst="rect">
            <a:avLst/>
          </a:prstGeom>
          <a:noFill/>
        </p:spPr>
        <p:txBody>
          <a:bodyPr wrap="square" rtlCol="0">
            <a:spAutoFit/>
          </a:bodyPr>
          <a:lstStyle/>
          <a:p>
            <a:r>
              <a:rPr lang="en-GB" dirty="0" smtClean="0"/>
              <a:t>Modulation frequency = 10.03 MHz</a:t>
            </a:r>
          </a:p>
          <a:p>
            <a:r>
              <a:rPr lang="en-GB" dirty="0" smtClean="0"/>
              <a:t>Loaded Q/f ≈ 5 × 10</a:t>
            </a:r>
            <a:r>
              <a:rPr lang="en-GB" baseline="30000" dirty="0" smtClean="0"/>
              <a:t>6</a:t>
            </a:r>
            <a:r>
              <a:rPr lang="en-GB" dirty="0" smtClean="0"/>
              <a:t> GHz</a:t>
            </a:r>
            <a:r>
              <a:rPr lang="en-GB" baseline="30000" dirty="0" smtClean="0"/>
              <a:t>-1</a:t>
            </a:r>
            <a:endParaRPr lang="en-GB" baseline="30000" dirty="0"/>
          </a:p>
        </p:txBody>
      </p:sp>
      <p:sp>
        <p:nvSpPr>
          <p:cNvPr id="3" name="Date Placeholder 2"/>
          <p:cNvSpPr>
            <a:spLocks noGrp="1"/>
          </p:cNvSpPr>
          <p:nvPr>
            <p:ph type="dt" sz="half" idx="10"/>
          </p:nvPr>
        </p:nvSpPr>
        <p:spPr/>
        <p:txBody>
          <a:bodyPr/>
          <a:lstStyle/>
          <a:p>
            <a:fld id="{8790C424-D982-463E-B9DF-2502E766D3AD}" type="datetime4">
              <a:rPr lang="en-US" smtClean="0"/>
              <a:t>September 28, 2018</a:t>
            </a:fld>
            <a:endParaRPr lang="en-GB" dirty="0"/>
          </a:p>
        </p:txBody>
      </p:sp>
      <p:sp>
        <p:nvSpPr>
          <p:cNvPr id="6" name="Footer Placeholder 5"/>
          <p:cNvSpPr>
            <a:spLocks noGrp="1"/>
          </p:cNvSpPr>
          <p:nvPr>
            <p:ph type="ftr" sz="quarter" idx="11"/>
          </p:nvPr>
        </p:nvSpPr>
        <p:spPr/>
        <p:txBody>
          <a:bodyPr/>
          <a:lstStyle/>
          <a:p>
            <a:r>
              <a:rPr lang="en-GB" smtClean="0"/>
              <a:t>HOMSC2018</a:t>
            </a:r>
            <a:endParaRPr lang="en-GB"/>
          </a:p>
        </p:txBody>
      </p:sp>
      <p:sp>
        <p:nvSpPr>
          <p:cNvPr id="7" name="Slide Number Placeholder 6"/>
          <p:cNvSpPr>
            <a:spLocks noGrp="1"/>
          </p:cNvSpPr>
          <p:nvPr>
            <p:ph type="sldNum" sz="quarter" idx="12"/>
          </p:nvPr>
        </p:nvSpPr>
        <p:spPr/>
        <p:txBody>
          <a:bodyPr/>
          <a:lstStyle/>
          <a:p>
            <a:fld id="{20550DB0-F41D-4C47-85C3-B3078F74AEF5}" type="slidenum">
              <a:rPr lang="en-GB" smtClean="0"/>
              <a:t>12</a:t>
            </a:fld>
            <a:endParaRPr lang="en-GB"/>
          </a:p>
        </p:txBody>
      </p:sp>
    </p:spTree>
    <p:extLst>
      <p:ext uri="{BB962C8B-B14F-4D97-AF65-F5344CB8AC3E}">
        <p14:creationId xmlns:p14="http://schemas.microsoft.com/office/powerpoint/2010/main" val="1655449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3059" y="549275"/>
            <a:ext cx="8229600" cy="1143000"/>
          </a:xfrm>
        </p:spPr>
        <p:txBody>
          <a:bodyPr/>
          <a:lstStyle/>
          <a:p>
            <a:r>
              <a:rPr lang="en-US" dirty="0" smtClean="0"/>
              <a:t>Scanning details</a:t>
            </a:r>
            <a:endParaRPr lang="en-US" dirty="0"/>
          </a:p>
        </p:txBody>
      </p:sp>
      <p:sp>
        <p:nvSpPr>
          <p:cNvPr id="5" name="Content Placeholder 2"/>
          <p:cNvSpPr>
            <a:spLocks noGrp="1"/>
          </p:cNvSpPr>
          <p:nvPr>
            <p:ph idx="1"/>
          </p:nvPr>
        </p:nvSpPr>
        <p:spPr>
          <a:xfrm>
            <a:off x="383059" y="3127003"/>
            <a:ext cx="8229600" cy="3014306"/>
          </a:xfrm>
        </p:spPr>
        <p:txBody>
          <a:bodyPr>
            <a:normAutofit fontScale="77500" lnSpcReduction="20000"/>
          </a:bodyPr>
          <a:lstStyle/>
          <a:p>
            <a:pPr marL="0" indent="0">
              <a:buNone/>
            </a:pPr>
            <a:r>
              <a:rPr lang="en-US" sz="2400" dirty="0" smtClean="0"/>
              <a:t>Problem: Is this off resonance, or just a really big/small Q?</a:t>
            </a:r>
          </a:p>
          <a:p>
            <a:pPr marL="0" indent="0">
              <a:buNone/>
            </a:pPr>
            <a:endParaRPr lang="en-US" sz="2400" dirty="0" smtClean="0"/>
          </a:p>
          <a:p>
            <a:pPr marL="0" indent="0">
              <a:buNone/>
            </a:pPr>
            <a:r>
              <a:rPr lang="en-US" sz="2400" dirty="0" smtClean="0"/>
              <a:t>Big Q modes (slow decay, narrow resonance)</a:t>
            </a:r>
          </a:p>
          <a:p>
            <a:r>
              <a:rPr lang="en-US" sz="2400" dirty="0" smtClean="0"/>
              <a:t>Depending on scan step size, modes will be missed anyway</a:t>
            </a:r>
          </a:p>
          <a:p>
            <a:r>
              <a:rPr lang="en-US" sz="2400" dirty="0" smtClean="0"/>
              <a:t>May </a:t>
            </a:r>
            <a:r>
              <a:rPr lang="en-US" sz="2400" dirty="0"/>
              <a:t>appear flat unless scan length is chosen appropriately</a:t>
            </a:r>
          </a:p>
          <a:p>
            <a:pPr marL="0" indent="0">
              <a:buNone/>
            </a:pPr>
            <a:endParaRPr lang="en-US" sz="2400" dirty="0" smtClean="0"/>
          </a:p>
          <a:p>
            <a:pPr marL="0" indent="0">
              <a:buNone/>
            </a:pPr>
            <a:r>
              <a:rPr lang="en-US" sz="2400" dirty="0" smtClean="0"/>
              <a:t>Small Q modes (fast </a:t>
            </a:r>
            <a:r>
              <a:rPr lang="en-US" sz="2400" dirty="0"/>
              <a:t>decay, </a:t>
            </a:r>
            <a:r>
              <a:rPr lang="en-US" sz="2400" dirty="0" smtClean="0"/>
              <a:t>wide </a:t>
            </a:r>
            <a:r>
              <a:rPr lang="en-US" sz="2400" dirty="0"/>
              <a:t>resonance</a:t>
            </a:r>
            <a:r>
              <a:rPr lang="en-US" sz="2400" dirty="0" smtClean="0"/>
              <a:t>)</a:t>
            </a:r>
          </a:p>
          <a:p>
            <a:r>
              <a:rPr lang="en-US" sz="2400" dirty="0"/>
              <a:t>Need larger SA bandwidth, which hurts noise floor</a:t>
            </a:r>
          </a:p>
          <a:p>
            <a:endParaRPr lang="en-US" sz="2400" dirty="0"/>
          </a:p>
          <a:p>
            <a:pPr marL="0" indent="0">
              <a:buNone/>
            </a:pPr>
            <a:r>
              <a:rPr lang="en-US" sz="2400" dirty="0" smtClean="0"/>
              <a:t>So, what SA bandwidth is the best choice?</a:t>
            </a:r>
          </a:p>
        </p:txBody>
      </p:sp>
      <p:grpSp>
        <p:nvGrpSpPr>
          <p:cNvPr id="6" name="Group 5"/>
          <p:cNvGrpSpPr/>
          <p:nvPr/>
        </p:nvGrpSpPr>
        <p:grpSpPr>
          <a:xfrm>
            <a:off x="1617499" y="1362150"/>
            <a:ext cx="6008132" cy="1524000"/>
            <a:chOff x="1916668" y="3048000"/>
            <a:chExt cx="6008132" cy="1524000"/>
          </a:xfrm>
        </p:grpSpPr>
        <p:grpSp>
          <p:nvGrpSpPr>
            <p:cNvPr id="7" name="Group 6"/>
            <p:cNvGrpSpPr/>
            <p:nvPr/>
          </p:nvGrpSpPr>
          <p:grpSpPr>
            <a:xfrm>
              <a:off x="1916668" y="3048000"/>
              <a:ext cx="6008132" cy="1524000"/>
              <a:chOff x="1916668" y="3048000"/>
              <a:chExt cx="6008132" cy="1524000"/>
            </a:xfrm>
          </p:grpSpPr>
          <p:sp>
            <p:nvSpPr>
              <p:cNvPr id="9" name="TextBox 8"/>
              <p:cNvSpPr txBox="1"/>
              <p:nvPr/>
            </p:nvSpPr>
            <p:spPr>
              <a:xfrm rot="16200000">
                <a:off x="1485621" y="3719899"/>
                <a:ext cx="1231426" cy="369332"/>
              </a:xfrm>
              <a:prstGeom prst="rect">
                <a:avLst/>
              </a:prstGeom>
              <a:noFill/>
            </p:spPr>
            <p:txBody>
              <a:bodyPr wrap="none" rtlCol="0">
                <a:spAutoFit/>
              </a:bodyPr>
              <a:lstStyle/>
              <a:p>
                <a:pPr algn="ctr"/>
                <a:r>
                  <a:rPr lang="en-US" dirty="0" smtClean="0"/>
                  <a:t>BPM Signal</a:t>
                </a:r>
              </a:p>
            </p:txBody>
          </p:sp>
          <p:grpSp>
            <p:nvGrpSpPr>
              <p:cNvPr id="10" name="Group 9"/>
              <p:cNvGrpSpPr/>
              <p:nvPr/>
            </p:nvGrpSpPr>
            <p:grpSpPr>
              <a:xfrm>
                <a:off x="2286000" y="3048000"/>
                <a:ext cx="5638800" cy="1524000"/>
                <a:chOff x="2286000" y="3810000"/>
                <a:chExt cx="5638800" cy="1981200"/>
              </a:xfrm>
            </p:grpSpPr>
            <p:cxnSp>
              <p:nvCxnSpPr>
                <p:cNvPr id="11" name="Straight Connector 10"/>
                <p:cNvCxnSpPr/>
                <p:nvPr/>
              </p:nvCxnSpPr>
              <p:spPr>
                <a:xfrm>
                  <a:off x="2286000" y="4114800"/>
                  <a:ext cx="2771552"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286000" y="3810000"/>
                  <a:ext cx="5638800" cy="1981200"/>
                  <a:chOff x="2025596" y="2667000"/>
                  <a:chExt cx="8770387" cy="3581400"/>
                </a:xfrm>
              </p:grpSpPr>
              <p:cxnSp>
                <p:nvCxnSpPr>
                  <p:cNvPr id="14" name="Straight Arrow Connector 13"/>
                  <p:cNvCxnSpPr/>
                  <p:nvPr/>
                </p:nvCxnSpPr>
                <p:spPr>
                  <a:xfrm flipV="1">
                    <a:off x="2025596" y="2667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25596" y="6248400"/>
                    <a:ext cx="877038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5057553" y="4116600"/>
                  <a:ext cx="1" cy="1476481"/>
                </a:xfrm>
                <a:prstGeom prst="line">
                  <a:avLst/>
                </a:prstGeom>
                <a:ln w="38100"/>
              </p:spPr>
              <p:style>
                <a:lnRef idx="1">
                  <a:schemeClr val="accent1"/>
                </a:lnRef>
                <a:fillRef idx="0">
                  <a:schemeClr val="accent1"/>
                </a:fillRef>
                <a:effectRef idx="0">
                  <a:schemeClr val="accent1"/>
                </a:effectRef>
                <a:fontRef idx="minor">
                  <a:schemeClr val="tx1"/>
                </a:fontRef>
              </p:style>
            </p:cxnSp>
          </p:grpSp>
        </p:grpSp>
        <p:cxnSp>
          <p:nvCxnSpPr>
            <p:cNvPr id="8" name="Straight Connector 7"/>
            <p:cNvCxnSpPr/>
            <p:nvPr/>
          </p:nvCxnSpPr>
          <p:spPr>
            <a:xfrm flipH="1">
              <a:off x="5057552" y="4419601"/>
              <a:ext cx="2714848"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6" name="Date Placeholder 15"/>
          <p:cNvSpPr>
            <a:spLocks noGrp="1"/>
          </p:cNvSpPr>
          <p:nvPr>
            <p:ph type="dt" sz="half" idx="10"/>
          </p:nvPr>
        </p:nvSpPr>
        <p:spPr/>
        <p:txBody>
          <a:bodyPr/>
          <a:lstStyle/>
          <a:p>
            <a:fld id="{26E7A001-8BBA-4C40-ACF2-444F2EC1778C}" type="datetime4">
              <a:rPr lang="en-US" smtClean="0"/>
              <a:t>September 28, 2018</a:t>
            </a:fld>
            <a:endParaRPr lang="en-GB" dirty="0"/>
          </a:p>
        </p:txBody>
      </p:sp>
      <p:sp>
        <p:nvSpPr>
          <p:cNvPr id="17" name="Footer Placeholder 16"/>
          <p:cNvSpPr>
            <a:spLocks noGrp="1"/>
          </p:cNvSpPr>
          <p:nvPr>
            <p:ph type="ftr" sz="quarter" idx="11"/>
          </p:nvPr>
        </p:nvSpPr>
        <p:spPr/>
        <p:txBody>
          <a:bodyPr/>
          <a:lstStyle/>
          <a:p>
            <a:r>
              <a:rPr lang="en-GB" smtClean="0"/>
              <a:t>HOMSC2018</a:t>
            </a:r>
            <a:endParaRPr lang="en-GB"/>
          </a:p>
        </p:txBody>
      </p:sp>
      <p:sp>
        <p:nvSpPr>
          <p:cNvPr id="18" name="Slide Number Placeholder 17"/>
          <p:cNvSpPr>
            <a:spLocks noGrp="1"/>
          </p:cNvSpPr>
          <p:nvPr>
            <p:ph type="sldNum" sz="quarter" idx="12"/>
          </p:nvPr>
        </p:nvSpPr>
        <p:spPr/>
        <p:txBody>
          <a:bodyPr/>
          <a:lstStyle/>
          <a:p>
            <a:fld id="{20550DB0-F41D-4C47-85C3-B3078F74AEF5}" type="slidenum">
              <a:rPr lang="en-GB" smtClean="0"/>
              <a:t>13</a:t>
            </a:fld>
            <a:endParaRPr lang="en-GB"/>
          </a:p>
        </p:txBody>
      </p:sp>
    </p:spTree>
    <p:extLst>
      <p:ext uri="{BB962C8B-B14F-4D97-AF65-F5344CB8AC3E}">
        <p14:creationId xmlns:p14="http://schemas.microsoft.com/office/powerpoint/2010/main" val="1853823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4843" y="595914"/>
            <a:ext cx="8229600" cy="1143000"/>
          </a:xfrm>
        </p:spPr>
        <p:txBody>
          <a:bodyPr/>
          <a:lstStyle/>
          <a:p>
            <a:r>
              <a:rPr lang="en-US" dirty="0" smtClean="0"/>
              <a:t>Choosing scan parameters</a:t>
            </a:r>
            <a:endParaRPr lang="en-US" dirty="0"/>
          </a:p>
        </p:txBody>
      </p:sp>
      <p:sp>
        <p:nvSpPr>
          <p:cNvPr id="5" name="Content Placeholder 2"/>
          <p:cNvSpPr>
            <a:spLocks noGrp="1"/>
          </p:cNvSpPr>
          <p:nvPr>
            <p:ph idx="1"/>
          </p:nvPr>
        </p:nvSpPr>
        <p:spPr>
          <a:xfrm>
            <a:off x="444843" y="1628513"/>
            <a:ext cx="8229600" cy="4525963"/>
          </a:xfrm>
        </p:spPr>
        <p:txBody>
          <a:bodyPr>
            <a:normAutofit fontScale="85000" lnSpcReduction="20000"/>
          </a:bodyPr>
          <a:lstStyle/>
          <a:p>
            <a:r>
              <a:rPr lang="en-US" sz="3000" dirty="0" smtClean="0"/>
              <a:t>Scan step size is determined by beam time</a:t>
            </a:r>
            <a:endParaRPr lang="en-US" sz="3000" dirty="0"/>
          </a:p>
          <a:p>
            <a:pPr lvl="1"/>
            <a:r>
              <a:rPr lang="en-US" sz="3000" dirty="0" smtClean="0"/>
              <a:t>Single frequency takes </a:t>
            </a:r>
            <a:r>
              <a:rPr lang="en-US" sz="3000" dirty="0">
                <a:latin typeface="Symbol" panose="05050102010706020507" pitchFamily="18" charset="2"/>
              </a:rPr>
              <a:t>~</a:t>
            </a:r>
            <a:r>
              <a:rPr lang="en-US" sz="3000" dirty="0"/>
              <a:t>20 seconds</a:t>
            </a:r>
          </a:p>
          <a:p>
            <a:pPr lvl="1"/>
            <a:r>
              <a:rPr lang="en-US" sz="3000" dirty="0" smtClean="0"/>
              <a:t>10 </a:t>
            </a:r>
            <a:r>
              <a:rPr lang="en-US" sz="3000" dirty="0"/>
              <a:t>kHz </a:t>
            </a:r>
            <a:r>
              <a:rPr lang="en-US" sz="3000" dirty="0" smtClean="0"/>
              <a:t>steps = 14 hours for single data set</a:t>
            </a:r>
          </a:p>
          <a:p>
            <a:pPr lvl="1"/>
            <a:endParaRPr lang="en-US" sz="3000" dirty="0" smtClean="0"/>
          </a:p>
          <a:p>
            <a:r>
              <a:rPr lang="en-US" sz="3000" dirty="0" smtClean="0"/>
              <a:t>10 KHz steps</a:t>
            </a:r>
          </a:p>
          <a:p>
            <a:pPr lvl="1"/>
            <a:r>
              <a:rPr lang="en-US" sz="3000" dirty="0" err="1" smtClean="0">
                <a:latin typeface="Symbol" panose="05050102010706020507" pitchFamily="18" charset="2"/>
              </a:rPr>
              <a:t>D</a:t>
            </a:r>
            <a:r>
              <a:rPr lang="en-US" sz="3000" dirty="0" err="1" smtClean="0"/>
              <a:t>f</a:t>
            </a:r>
            <a:r>
              <a:rPr lang="en-US" sz="3000" baseline="-25000" dirty="0" err="1" smtClean="0"/>
              <a:t>min</a:t>
            </a:r>
            <a:r>
              <a:rPr lang="en-US" sz="3000" dirty="0" smtClean="0"/>
              <a:t> </a:t>
            </a:r>
            <a:r>
              <a:rPr lang="en-US" sz="3000" dirty="0" smtClean="0">
                <a:latin typeface="Symbol" panose="05050102010706020507" pitchFamily="18" charset="2"/>
              </a:rPr>
              <a:t>~</a:t>
            </a:r>
            <a:r>
              <a:rPr lang="en-US" sz="3000" dirty="0" smtClean="0"/>
              <a:t>1 kHz</a:t>
            </a:r>
          </a:p>
          <a:p>
            <a:pPr lvl="1"/>
            <a:r>
              <a:rPr lang="en-US" sz="3000" dirty="0" err="1" smtClean="0"/>
              <a:t>Q</a:t>
            </a:r>
            <a:r>
              <a:rPr lang="en-US" sz="3000" baseline="-25000" dirty="0" err="1" smtClean="0"/>
              <a:t>max</a:t>
            </a:r>
            <a:r>
              <a:rPr lang="en-US" sz="3000" dirty="0" smtClean="0"/>
              <a:t> </a:t>
            </a:r>
            <a:r>
              <a:rPr lang="en-US" sz="3000" dirty="0" smtClean="0">
                <a:latin typeface="Symbol" panose="05050102010706020507" pitchFamily="18" charset="2"/>
              </a:rPr>
              <a:t>~</a:t>
            </a:r>
            <a:r>
              <a:rPr lang="en-US" sz="3000" dirty="0" smtClean="0"/>
              <a:t>10</a:t>
            </a:r>
            <a:r>
              <a:rPr lang="en-US" sz="3000" baseline="30000" dirty="0" smtClean="0"/>
              <a:t>6</a:t>
            </a:r>
            <a:r>
              <a:rPr lang="en-US" sz="3000" dirty="0" smtClean="0">
                <a:latin typeface="Symbol" panose="05050102010706020507" pitchFamily="18" charset="2"/>
              </a:rPr>
              <a:t>-</a:t>
            </a:r>
            <a:r>
              <a:rPr lang="en-US" sz="3000" dirty="0" smtClean="0"/>
              <a:t>10</a:t>
            </a:r>
            <a:r>
              <a:rPr lang="en-US" sz="3000" baseline="30000" dirty="0" smtClean="0"/>
              <a:t>7</a:t>
            </a:r>
            <a:endParaRPr lang="en-US" sz="3000" dirty="0" smtClean="0"/>
          </a:p>
          <a:p>
            <a:pPr lvl="1"/>
            <a:r>
              <a:rPr lang="en-US" sz="3100" dirty="0" smtClean="0"/>
              <a:t>Scan length </a:t>
            </a:r>
            <a:r>
              <a:rPr lang="en-US" sz="3100" dirty="0" smtClean="0">
                <a:latin typeface="Symbol" panose="05050102010706020507" pitchFamily="18" charset="2"/>
              </a:rPr>
              <a:t>~</a:t>
            </a:r>
            <a:r>
              <a:rPr lang="en-US" sz="3100" dirty="0" smtClean="0"/>
              <a:t>1-10 </a:t>
            </a:r>
            <a:r>
              <a:rPr lang="en-US" sz="3100" dirty="0" err="1" smtClean="0"/>
              <a:t>ms</a:t>
            </a:r>
            <a:endParaRPr lang="en-US" sz="3100" dirty="0" smtClean="0"/>
          </a:p>
          <a:p>
            <a:endParaRPr lang="en-US" sz="3000" dirty="0"/>
          </a:p>
          <a:p>
            <a:r>
              <a:rPr lang="en-US" sz="3000" dirty="0" smtClean="0"/>
              <a:t>0.1-1 MHz SA bandwidth</a:t>
            </a:r>
          </a:p>
          <a:p>
            <a:pPr lvl="1"/>
            <a:r>
              <a:rPr lang="en-US" sz="3100" dirty="0" err="1" smtClean="0"/>
              <a:t>Q</a:t>
            </a:r>
            <a:r>
              <a:rPr lang="en-US" sz="3100" baseline="-25000" dirty="0" err="1" smtClean="0"/>
              <a:t>min</a:t>
            </a:r>
            <a:r>
              <a:rPr lang="en-US" sz="3100" dirty="0" smtClean="0"/>
              <a:t> </a:t>
            </a:r>
            <a:r>
              <a:rPr lang="en-US" sz="3100" dirty="0">
                <a:latin typeface="Symbol" panose="05050102010706020507" pitchFamily="18" charset="2"/>
              </a:rPr>
              <a:t>~</a:t>
            </a:r>
            <a:r>
              <a:rPr lang="en-US" sz="3100" dirty="0" smtClean="0"/>
              <a:t>10</a:t>
            </a:r>
            <a:r>
              <a:rPr lang="en-US" sz="3100" baseline="30000" dirty="0" smtClean="0"/>
              <a:t>3-</a:t>
            </a:r>
            <a:r>
              <a:rPr lang="en-US" sz="3100" dirty="0" smtClean="0"/>
              <a:t>10</a:t>
            </a:r>
            <a:r>
              <a:rPr lang="en-US" sz="3100" baseline="30000" dirty="0" smtClean="0"/>
              <a:t>4</a:t>
            </a:r>
            <a:endParaRPr lang="en-US" sz="3100" baseline="30000" dirty="0"/>
          </a:p>
          <a:p>
            <a:pPr lvl="1"/>
            <a:endParaRPr lang="en-US" sz="3100" baseline="30000" dirty="0"/>
          </a:p>
          <a:p>
            <a:pPr lvl="1"/>
            <a:endParaRPr lang="en-US" sz="3100" dirty="0" smtClean="0"/>
          </a:p>
          <a:p>
            <a:pPr marL="0" indent="0">
              <a:buNone/>
            </a:pPr>
            <a:endParaRPr lang="en-US" dirty="0" smtClean="0"/>
          </a:p>
          <a:p>
            <a:pPr marL="0" indent="0">
              <a:buNone/>
            </a:pPr>
            <a:endParaRPr lang="en-US" dirty="0"/>
          </a:p>
        </p:txBody>
      </p:sp>
      <p:sp>
        <p:nvSpPr>
          <p:cNvPr id="6" name="Date Placeholder 5"/>
          <p:cNvSpPr>
            <a:spLocks noGrp="1"/>
          </p:cNvSpPr>
          <p:nvPr>
            <p:ph type="dt" sz="half" idx="10"/>
          </p:nvPr>
        </p:nvSpPr>
        <p:spPr/>
        <p:txBody>
          <a:bodyPr/>
          <a:lstStyle/>
          <a:p>
            <a:fld id="{955B6E86-7A7C-4B90-B2FA-FC0E0334BACF}" type="datetime4">
              <a:rPr lang="en-US" smtClean="0"/>
              <a:t>September 28, 2018</a:t>
            </a:fld>
            <a:endParaRPr lang="en-GB" dirty="0"/>
          </a:p>
        </p:txBody>
      </p:sp>
      <p:sp>
        <p:nvSpPr>
          <p:cNvPr id="7" name="Footer Placeholder 6"/>
          <p:cNvSpPr>
            <a:spLocks noGrp="1"/>
          </p:cNvSpPr>
          <p:nvPr>
            <p:ph type="ftr" sz="quarter" idx="11"/>
          </p:nvPr>
        </p:nvSpPr>
        <p:spPr/>
        <p:txBody>
          <a:bodyPr/>
          <a:lstStyle/>
          <a:p>
            <a:r>
              <a:rPr lang="en-GB" smtClean="0"/>
              <a:t>HOMSC2018</a:t>
            </a:r>
            <a:endParaRPr lang="en-GB"/>
          </a:p>
        </p:txBody>
      </p:sp>
      <p:sp>
        <p:nvSpPr>
          <p:cNvPr id="8" name="Slide Number Placeholder 7"/>
          <p:cNvSpPr>
            <a:spLocks noGrp="1"/>
          </p:cNvSpPr>
          <p:nvPr>
            <p:ph type="sldNum" sz="quarter" idx="12"/>
          </p:nvPr>
        </p:nvSpPr>
        <p:spPr/>
        <p:txBody>
          <a:bodyPr/>
          <a:lstStyle/>
          <a:p>
            <a:fld id="{20550DB0-F41D-4C47-85C3-B3078F74AEF5}" type="slidenum">
              <a:rPr lang="en-GB" smtClean="0"/>
              <a:t>14</a:t>
            </a:fld>
            <a:endParaRPr lang="en-GB"/>
          </a:p>
        </p:txBody>
      </p:sp>
    </p:spTree>
    <p:extLst>
      <p:ext uri="{BB962C8B-B14F-4D97-AF65-F5344CB8AC3E}">
        <p14:creationId xmlns:p14="http://schemas.microsoft.com/office/powerpoint/2010/main" val="76077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4843" y="580624"/>
            <a:ext cx="8229600" cy="1143000"/>
          </a:xfrm>
        </p:spPr>
        <p:txBody>
          <a:bodyPr/>
          <a:lstStyle/>
          <a:p>
            <a:r>
              <a:rPr lang="en-US" dirty="0" smtClean="0"/>
              <a:t>Broad scan</a:t>
            </a:r>
            <a:endParaRPr lang="en-US" dirty="0"/>
          </a:p>
        </p:txBody>
      </p:sp>
      <p:sp>
        <p:nvSpPr>
          <p:cNvPr id="5" name="Content Placeholder 2"/>
          <p:cNvSpPr>
            <a:spLocks noGrp="1"/>
          </p:cNvSpPr>
          <p:nvPr>
            <p:ph idx="1"/>
          </p:nvPr>
        </p:nvSpPr>
        <p:spPr>
          <a:xfrm>
            <a:off x="444843" y="1402726"/>
            <a:ext cx="8229600" cy="1676400"/>
          </a:xfrm>
        </p:spPr>
        <p:txBody>
          <a:bodyPr>
            <a:normAutofit/>
          </a:bodyPr>
          <a:lstStyle/>
          <a:p>
            <a:r>
              <a:rPr lang="en-US" sz="2800" dirty="0" smtClean="0"/>
              <a:t>10 kHz steps</a:t>
            </a:r>
          </a:p>
          <a:p>
            <a:r>
              <a:rPr lang="en-US" sz="2800" dirty="0" smtClean="0"/>
              <a:t>SA bandwidth: 100 kHz (</a:t>
            </a:r>
            <a:r>
              <a:rPr lang="en-US" sz="2800" dirty="0" smtClean="0">
                <a:solidFill>
                  <a:srgbClr val="FF0000"/>
                </a:solidFill>
              </a:rPr>
              <a:t>red</a:t>
            </a:r>
            <a:r>
              <a:rPr lang="en-US" sz="2800" dirty="0" smtClean="0"/>
              <a:t>), 1 MHz (</a:t>
            </a:r>
            <a:r>
              <a:rPr lang="en-US" sz="2800" dirty="0" smtClean="0">
                <a:solidFill>
                  <a:srgbClr val="0070C0"/>
                </a:solidFill>
              </a:rPr>
              <a:t>blue</a:t>
            </a:r>
            <a:r>
              <a:rPr lang="en-US" sz="2800" dirty="0" smtClean="0"/>
              <a:t>)</a:t>
            </a:r>
          </a:p>
          <a:p>
            <a:r>
              <a:rPr lang="en-US" sz="2800" dirty="0" smtClean="0"/>
              <a:t>Found lots of peaks!</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048" y="3004736"/>
            <a:ext cx="7315200" cy="3351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10"/>
          </p:nvPr>
        </p:nvSpPr>
        <p:spPr/>
        <p:txBody>
          <a:bodyPr/>
          <a:lstStyle/>
          <a:p>
            <a:fld id="{124779C0-40AD-4C22-B427-99EFCDD0BA01}" type="datetime4">
              <a:rPr lang="en-US" smtClean="0"/>
              <a:t>September 28, 2018</a:t>
            </a:fld>
            <a:endParaRPr lang="en-GB" dirty="0"/>
          </a:p>
        </p:txBody>
      </p:sp>
      <p:sp>
        <p:nvSpPr>
          <p:cNvPr id="8" name="Footer Placeholder 7"/>
          <p:cNvSpPr>
            <a:spLocks noGrp="1"/>
          </p:cNvSpPr>
          <p:nvPr>
            <p:ph type="ftr" sz="quarter" idx="11"/>
          </p:nvPr>
        </p:nvSpPr>
        <p:spPr/>
        <p:txBody>
          <a:bodyPr/>
          <a:lstStyle/>
          <a:p>
            <a:r>
              <a:rPr lang="en-GB" smtClean="0"/>
              <a:t>HOMSC2018</a:t>
            </a:r>
            <a:endParaRPr lang="en-GB"/>
          </a:p>
        </p:txBody>
      </p:sp>
      <p:sp>
        <p:nvSpPr>
          <p:cNvPr id="9" name="Slide Number Placeholder 8"/>
          <p:cNvSpPr>
            <a:spLocks noGrp="1"/>
          </p:cNvSpPr>
          <p:nvPr>
            <p:ph type="sldNum" sz="quarter" idx="12"/>
          </p:nvPr>
        </p:nvSpPr>
        <p:spPr/>
        <p:txBody>
          <a:bodyPr/>
          <a:lstStyle/>
          <a:p>
            <a:fld id="{20550DB0-F41D-4C47-85C3-B3078F74AEF5}" type="slidenum">
              <a:rPr lang="en-GB" smtClean="0"/>
              <a:t>15</a:t>
            </a:fld>
            <a:endParaRPr lang="en-GB"/>
          </a:p>
        </p:txBody>
      </p:sp>
    </p:spTree>
    <p:extLst>
      <p:ext uri="{BB962C8B-B14F-4D97-AF65-F5344CB8AC3E}">
        <p14:creationId xmlns:p14="http://schemas.microsoft.com/office/powerpoint/2010/main" val="692062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3059" y="682411"/>
            <a:ext cx="8229600" cy="1143000"/>
          </a:xfrm>
        </p:spPr>
        <p:txBody>
          <a:bodyPr/>
          <a:lstStyle/>
          <a:p>
            <a:r>
              <a:rPr lang="en-US" dirty="0" smtClean="0"/>
              <a:t>But there are other cavities…</a:t>
            </a:r>
            <a:endParaRPr lang="en-US" dirty="0"/>
          </a:p>
        </p:txBody>
      </p:sp>
      <p:sp>
        <p:nvSpPr>
          <p:cNvPr id="5" name="Content Placeholder 2"/>
          <p:cNvSpPr>
            <a:spLocks noGrp="1"/>
          </p:cNvSpPr>
          <p:nvPr>
            <p:ph idx="1"/>
          </p:nvPr>
        </p:nvSpPr>
        <p:spPr>
          <a:xfrm>
            <a:off x="383058" y="2007973"/>
            <a:ext cx="8562203" cy="4525963"/>
          </a:xfrm>
        </p:spPr>
        <p:txBody>
          <a:bodyPr/>
          <a:lstStyle/>
          <a:p>
            <a:r>
              <a:rPr lang="en-US" dirty="0" smtClean="0"/>
              <a:t>The beam also passed through the ICM cavities</a:t>
            </a:r>
          </a:p>
          <a:p>
            <a:r>
              <a:rPr lang="en-US" dirty="0" smtClean="0"/>
              <a:t>Repeat all scans with BPM before the HTC</a:t>
            </a:r>
            <a:endParaRPr lang="en-US" dirty="0"/>
          </a:p>
        </p:txBody>
      </p:sp>
      <p:sp>
        <p:nvSpPr>
          <p:cNvPr id="12" name="Date Placeholder 11"/>
          <p:cNvSpPr>
            <a:spLocks noGrp="1"/>
          </p:cNvSpPr>
          <p:nvPr>
            <p:ph type="dt" sz="half" idx="10"/>
          </p:nvPr>
        </p:nvSpPr>
        <p:spPr/>
        <p:txBody>
          <a:bodyPr/>
          <a:lstStyle/>
          <a:p>
            <a:fld id="{67BF5ED5-ACB1-430D-ACE5-F19E2414210B}" type="datetime4">
              <a:rPr lang="en-US" smtClean="0"/>
              <a:t>September 28, 2018</a:t>
            </a:fld>
            <a:endParaRPr lang="en-GB" dirty="0"/>
          </a:p>
        </p:txBody>
      </p:sp>
      <p:sp>
        <p:nvSpPr>
          <p:cNvPr id="13" name="Footer Placeholder 12"/>
          <p:cNvSpPr>
            <a:spLocks noGrp="1"/>
          </p:cNvSpPr>
          <p:nvPr>
            <p:ph type="ftr" sz="quarter" idx="11"/>
          </p:nvPr>
        </p:nvSpPr>
        <p:spPr/>
        <p:txBody>
          <a:bodyPr/>
          <a:lstStyle/>
          <a:p>
            <a:r>
              <a:rPr lang="en-GB" smtClean="0"/>
              <a:t>HOMSC2018</a:t>
            </a:r>
            <a:endParaRPr lang="en-GB"/>
          </a:p>
        </p:txBody>
      </p:sp>
      <p:sp>
        <p:nvSpPr>
          <p:cNvPr id="14" name="Slide Number Placeholder 13"/>
          <p:cNvSpPr>
            <a:spLocks noGrp="1"/>
          </p:cNvSpPr>
          <p:nvPr>
            <p:ph type="sldNum" sz="quarter" idx="12"/>
          </p:nvPr>
        </p:nvSpPr>
        <p:spPr/>
        <p:txBody>
          <a:bodyPr/>
          <a:lstStyle/>
          <a:p>
            <a:fld id="{20550DB0-F41D-4C47-85C3-B3078F74AEF5}" type="slidenum">
              <a:rPr lang="en-GB" smtClean="0"/>
              <a:t>16</a:t>
            </a:fld>
            <a:endParaRPr lang="en-GB"/>
          </a:p>
        </p:txBody>
      </p:sp>
      <p:grpSp>
        <p:nvGrpSpPr>
          <p:cNvPr id="3" name="Group 2"/>
          <p:cNvGrpSpPr/>
          <p:nvPr/>
        </p:nvGrpSpPr>
        <p:grpSpPr>
          <a:xfrm>
            <a:off x="106061" y="3586581"/>
            <a:ext cx="8839200" cy="1989890"/>
            <a:chOff x="106061" y="3586581"/>
            <a:chExt cx="8839200" cy="1989890"/>
          </a:xfrm>
        </p:grpSpPr>
        <p:grpSp>
          <p:nvGrpSpPr>
            <p:cNvPr id="6" name="Group 5"/>
            <p:cNvGrpSpPr/>
            <p:nvPr/>
          </p:nvGrpSpPr>
          <p:grpSpPr>
            <a:xfrm>
              <a:off x="106061" y="3760574"/>
              <a:ext cx="8839200" cy="1815897"/>
              <a:chOff x="152400" y="2438401"/>
              <a:chExt cx="8839200" cy="1815897"/>
            </a:xfrm>
          </p:grpSpPr>
          <p:grpSp>
            <p:nvGrpSpPr>
              <p:cNvPr id="7" name="Group 6"/>
              <p:cNvGrpSpPr/>
              <p:nvPr/>
            </p:nvGrpSpPr>
            <p:grpSpPr>
              <a:xfrm>
                <a:off x="152400" y="2438401"/>
                <a:ext cx="8839200" cy="1616497"/>
                <a:chOff x="-681080" y="2582708"/>
                <a:chExt cx="9825079" cy="1796792"/>
              </a:xfrm>
            </p:grpSpPr>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80" y="2582708"/>
                  <a:ext cx="4800600" cy="1356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819399"/>
                  <a:ext cx="5181599" cy="156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8" name="Straight Arrow Connector 7"/>
              <p:cNvCxnSpPr/>
              <p:nvPr/>
            </p:nvCxnSpPr>
            <p:spPr>
              <a:xfrm flipH="1" flipV="1">
                <a:off x="3124200" y="3216698"/>
                <a:ext cx="38100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95760" y="3884966"/>
                <a:ext cx="2147126" cy="369332"/>
              </a:xfrm>
              <a:prstGeom prst="rect">
                <a:avLst/>
              </a:prstGeom>
              <a:noFill/>
            </p:spPr>
            <p:txBody>
              <a:bodyPr wrap="none" rtlCol="0">
                <a:spAutoFit/>
              </a:bodyPr>
              <a:lstStyle/>
              <a:p>
                <a:r>
                  <a:rPr lang="en-US" dirty="0" smtClean="0"/>
                  <a:t>Last BPM before HTC</a:t>
                </a:r>
                <a:endParaRPr lang="en-US" dirty="0"/>
              </a:p>
            </p:txBody>
          </p:sp>
        </p:grpSp>
        <p:sp>
          <p:nvSpPr>
            <p:cNvPr id="2" name="Rectangle 1"/>
            <p:cNvSpPr/>
            <p:nvPr/>
          </p:nvSpPr>
          <p:spPr>
            <a:xfrm>
              <a:off x="2654423" y="3586581"/>
              <a:ext cx="257453" cy="221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79704" y="3920250"/>
              <a:ext cx="311518" cy="221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362482" y="3960955"/>
              <a:ext cx="311518" cy="221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8895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015" y="3209823"/>
            <a:ext cx="7315200" cy="3351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199" y="724341"/>
            <a:ext cx="8229600" cy="1143000"/>
          </a:xfrm>
        </p:spPr>
        <p:txBody>
          <a:bodyPr/>
          <a:lstStyle/>
          <a:p>
            <a:r>
              <a:rPr lang="en-US" dirty="0" smtClean="0"/>
              <a:t>Modes actually in HTC</a:t>
            </a:r>
            <a:endParaRPr lang="en-US" dirty="0"/>
          </a:p>
        </p:txBody>
      </p:sp>
      <p:cxnSp>
        <p:nvCxnSpPr>
          <p:cNvPr id="6" name="Straight Arrow Connector 5"/>
          <p:cNvCxnSpPr/>
          <p:nvPr/>
        </p:nvCxnSpPr>
        <p:spPr>
          <a:xfrm>
            <a:off x="2071815" y="2903837"/>
            <a:ext cx="304800" cy="2743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62215" y="1989437"/>
            <a:ext cx="1295400" cy="923330"/>
          </a:xfrm>
          <a:prstGeom prst="rect">
            <a:avLst/>
          </a:prstGeom>
          <a:noFill/>
        </p:spPr>
        <p:txBody>
          <a:bodyPr wrap="square" rtlCol="0">
            <a:spAutoFit/>
          </a:bodyPr>
          <a:lstStyle/>
          <a:p>
            <a:r>
              <a:rPr lang="en-US" dirty="0" smtClean="0"/>
              <a:t>One of the peaks in this group</a:t>
            </a:r>
            <a:endParaRPr lang="en-US" dirty="0"/>
          </a:p>
        </p:txBody>
      </p:sp>
      <p:cxnSp>
        <p:nvCxnSpPr>
          <p:cNvPr id="8" name="Straight Arrow Connector 7"/>
          <p:cNvCxnSpPr/>
          <p:nvPr/>
        </p:nvCxnSpPr>
        <p:spPr>
          <a:xfrm flipH="1">
            <a:off x="2910015" y="2587369"/>
            <a:ext cx="914400" cy="22214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2" idx="2"/>
          </p:cNvCxnSpPr>
          <p:nvPr/>
        </p:nvCxnSpPr>
        <p:spPr>
          <a:xfrm flipH="1">
            <a:off x="4185509" y="2587369"/>
            <a:ext cx="39755" cy="32882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357815" y="2587369"/>
            <a:ext cx="0" cy="31676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38815" y="2560937"/>
            <a:ext cx="3276600" cy="33909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59312" y="2218037"/>
            <a:ext cx="1331903" cy="369332"/>
          </a:xfrm>
          <a:prstGeom prst="rect">
            <a:avLst/>
          </a:prstGeom>
          <a:noFill/>
        </p:spPr>
        <p:txBody>
          <a:bodyPr wrap="none" rtlCol="0">
            <a:spAutoFit/>
          </a:bodyPr>
          <a:lstStyle/>
          <a:p>
            <a:r>
              <a:rPr lang="en-US" dirty="0" smtClean="0"/>
              <a:t>These peaks</a:t>
            </a:r>
            <a:endParaRPr lang="en-US" dirty="0"/>
          </a:p>
        </p:txBody>
      </p:sp>
      <p:cxnSp>
        <p:nvCxnSpPr>
          <p:cNvPr id="13" name="Straight Arrow Connector 12"/>
          <p:cNvCxnSpPr/>
          <p:nvPr/>
        </p:nvCxnSpPr>
        <p:spPr>
          <a:xfrm flipH="1">
            <a:off x="2878211" y="2587369"/>
            <a:ext cx="1066800" cy="33280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Date Placeholder 13"/>
          <p:cNvSpPr>
            <a:spLocks noGrp="1"/>
          </p:cNvSpPr>
          <p:nvPr>
            <p:ph type="dt" sz="half" idx="10"/>
          </p:nvPr>
        </p:nvSpPr>
        <p:spPr/>
        <p:txBody>
          <a:bodyPr/>
          <a:lstStyle/>
          <a:p>
            <a:fld id="{B52FC4F1-0BE7-4359-A94C-A63A9C352928}" type="datetime4">
              <a:rPr lang="en-US" smtClean="0"/>
              <a:t>September 28, 2018</a:t>
            </a:fld>
            <a:endParaRPr lang="en-GB" dirty="0"/>
          </a:p>
        </p:txBody>
      </p:sp>
      <p:sp>
        <p:nvSpPr>
          <p:cNvPr id="15" name="Footer Placeholder 14"/>
          <p:cNvSpPr>
            <a:spLocks noGrp="1"/>
          </p:cNvSpPr>
          <p:nvPr>
            <p:ph type="ftr" sz="quarter" idx="11"/>
          </p:nvPr>
        </p:nvSpPr>
        <p:spPr/>
        <p:txBody>
          <a:bodyPr/>
          <a:lstStyle/>
          <a:p>
            <a:r>
              <a:rPr lang="en-GB" smtClean="0"/>
              <a:t>HOMSC2018</a:t>
            </a:r>
            <a:endParaRPr lang="en-GB"/>
          </a:p>
        </p:txBody>
      </p:sp>
      <p:sp>
        <p:nvSpPr>
          <p:cNvPr id="16" name="Slide Number Placeholder 15"/>
          <p:cNvSpPr>
            <a:spLocks noGrp="1"/>
          </p:cNvSpPr>
          <p:nvPr>
            <p:ph type="sldNum" sz="quarter" idx="12"/>
          </p:nvPr>
        </p:nvSpPr>
        <p:spPr/>
        <p:txBody>
          <a:bodyPr/>
          <a:lstStyle/>
          <a:p>
            <a:fld id="{20550DB0-F41D-4C47-85C3-B3078F74AEF5}" type="slidenum">
              <a:rPr lang="en-GB" smtClean="0"/>
              <a:t>17</a:t>
            </a:fld>
            <a:endParaRPr lang="en-GB"/>
          </a:p>
        </p:txBody>
      </p:sp>
    </p:spTree>
    <p:extLst>
      <p:ext uri="{BB962C8B-B14F-4D97-AF65-F5344CB8AC3E}">
        <p14:creationId xmlns:p14="http://schemas.microsoft.com/office/powerpoint/2010/main" val="1822391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57698"/>
            <a:ext cx="8229600" cy="1143000"/>
          </a:xfrm>
        </p:spPr>
        <p:txBody>
          <a:bodyPr/>
          <a:lstStyle/>
          <a:p>
            <a:r>
              <a:rPr lang="en-US" dirty="0" smtClean="0"/>
              <a:t>Next step: fine scan</a:t>
            </a:r>
            <a:endParaRPr lang="en-US" dirty="0"/>
          </a:p>
        </p:txBody>
      </p:sp>
      <p:sp>
        <p:nvSpPr>
          <p:cNvPr id="7" name="Content Placeholder 2"/>
          <p:cNvSpPr>
            <a:spLocks noGrp="1"/>
          </p:cNvSpPr>
          <p:nvPr>
            <p:ph idx="1"/>
          </p:nvPr>
        </p:nvSpPr>
        <p:spPr>
          <a:xfrm>
            <a:off x="457200" y="1600201"/>
            <a:ext cx="8229600" cy="1295400"/>
          </a:xfrm>
        </p:spPr>
        <p:txBody>
          <a:bodyPr>
            <a:normAutofit/>
          </a:bodyPr>
          <a:lstStyle/>
          <a:p>
            <a:r>
              <a:rPr lang="en-US" sz="2800" dirty="0" smtClean="0"/>
              <a:t>Find peak frequency from field probe on 2</a:t>
            </a:r>
            <a:r>
              <a:rPr lang="en-US" sz="2800" baseline="30000" dirty="0" smtClean="0"/>
              <a:t>nd</a:t>
            </a:r>
            <a:r>
              <a:rPr lang="en-US" sz="2800" dirty="0" smtClean="0"/>
              <a:t> SA</a:t>
            </a:r>
          </a:p>
          <a:p>
            <a:r>
              <a:rPr lang="en-US" sz="2800" dirty="0" smtClean="0"/>
              <a:t>Double check expected peak width</a:t>
            </a:r>
          </a:p>
        </p:txBody>
      </p:sp>
      <p:grpSp>
        <p:nvGrpSpPr>
          <p:cNvPr id="13" name="Group 12"/>
          <p:cNvGrpSpPr/>
          <p:nvPr/>
        </p:nvGrpSpPr>
        <p:grpSpPr>
          <a:xfrm>
            <a:off x="306560" y="2743201"/>
            <a:ext cx="8123764" cy="3417855"/>
            <a:chOff x="139290" y="2967687"/>
            <a:chExt cx="8929919" cy="3757023"/>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90" y="2967688"/>
              <a:ext cx="4315101" cy="332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967687"/>
              <a:ext cx="4421009" cy="332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867400" y="6324600"/>
              <a:ext cx="2197461" cy="400110"/>
            </a:xfrm>
            <a:prstGeom prst="rect">
              <a:avLst/>
            </a:prstGeom>
            <a:noFill/>
          </p:spPr>
          <p:txBody>
            <a:bodyPr wrap="none" rtlCol="0">
              <a:spAutoFit/>
            </a:bodyPr>
            <a:lstStyle/>
            <a:p>
              <a:r>
                <a:rPr lang="en-US" sz="2000" dirty="0" smtClean="0"/>
                <a:t>Q/f = 3.3x10</a:t>
              </a:r>
              <a:r>
                <a:rPr lang="en-US" sz="2000" baseline="30000" dirty="0" smtClean="0"/>
                <a:t>7</a:t>
              </a:r>
              <a:r>
                <a:rPr lang="en-US" sz="2000" dirty="0" smtClean="0"/>
                <a:t> GHz</a:t>
              </a:r>
              <a:r>
                <a:rPr lang="en-US" sz="2000" baseline="30000" dirty="0" smtClean="0"/>
                <a:t>-1</a:t>
              </a:r>
              <a:endParaRPr lang="en-US" sz="2000" baseline="30000" dirty="0"/>
            </a:p>
          </p:txBody>
        </p:sp>
        <p:sp>
          <p:nvSpPr>
            <p:cNvPr id="9" name="TextBox 8"/>
            <p:cNvSpPr txBox="1"/>
            <p:nvPr/>
          </p:nvSpPr>
          <p:spPr>
            <a:xfrm>
              <a:off x="1307739" y="6324600"/>
              <a:ext cx="2197461" cy="400110"/>
            </a:xfrm>
            <a:prstGeom prst="rect">
              <a:avLst/>
            </a:prstGeom>
            <a:noFill/>
          </p:spPr>
          <p:txBody>
            <a:bodyPr wrap="none" rtlCol="0">
              <a:spAutoFit/>
            </a:bodyPr>
            <a:lstStyle/>
            <a:p>
              <a:r>
                <a:rPr lang="en-US" sz="2000" dirty="0" smtClean="0"/>
                <a:t>Q/f = 4.9x10</a:t>
              </a:r>
              <a:r>
                <a:rPr lang="en-US" sz="2000" baseline="30000" dirty="0"/>
                <a:t>6</a:t>
              </a:r>
              <a:r>
                <a:rPr lang="en-US" sz="2000" dirty="0" smtClean="0"/>
                <a:t> GHz</a:t>
              </a:r>
              <a:r>
                <a:rPr lang="en-US" sz="2000" baseline="30000" dirty="0" smtClean="0"/>
                <a:t>-1</a:t>
              </a:r>
              <a:endParaRPr lang="en-US" sz="2000" baseline="30000" dirty="0"/>
            </a:p>
          </p:txBody>
        </p:sp>
      </p:grpSp>
      <p:sp>
        <p:nvSpPr>
          <p:cNvPr id="10" name="Date Placeholder 9"/>
          <p:cNvSpPr>
            <a:spLocks noGrp="1"/>
          </p:cNvSpPr>
          <p:nvPr>
            <p:ph type="dt" sz="half" idx="10"/>
          </p:nvPr>
        </p:nvSpPr>
        <p:spPr/>
        <p:txBody>
          <a:bodyPr/>
          <a:lstStyle/>
          <a:p>
            <a:fld id="{8855FE99-1E0E-4426-A285-A4B3DDD572F3}" type="datetime4">
              <a:rPr lang="en-US" smtClean="0"/>
              <a:t>September 28, 2018</a:t>
            </a:fld>
            <a:endParaRPr lang="en-GB" dirty="0"/>
          </a:p>
        </p:txBody>
      </p:sp>
      <p:sp>
        <p:nvSpPr>
          <p:cNvPr id="11" name="Footer Placeholder 10"/>
          <p:cNvSpPr>
            <a:spLocks noGrp="1"/>
          </p:cNvSpPr>
          <p:nvPr>
            <p:ph type="ftr" sz="quarter" idx="11"/>
          </p:nvPr>
        </p:nvSpPr>
        <p:spPr/>
        <p:txBody>
          <a:bodyPr/>
          <a:lstStyle/>
          <a:p>
            <a:r>
              <a:rPr lang="en-GB" smtClean="0"/>
              <a:t>HOMSC2018</a:t>
            </a:r>
            <a:endParaRPr lang="en-GB"/>
          </a:p>
        </p:txBody>
      </p:sp>
      <p:sp>
        <p:nvSpPr>
          <p:cNvPr id="12" name="Slide Number Placeholder 11"/>
          <p:cNvSpPr>
            <a:spLocks noGrp="1"/>
          </p:cNvSpPr>
          <p:nvPr>
            <p:ph type="sldNum" sz="quarter" idx="12"/>
          </p:nvPr>
        </p:nvSpPr>
        <p:spPr/>
        <p:txBody>
          <a:bodyPr/>
          <a:lstStyle/>
          <a:p>
            <a:fld id="{20550DB0-F41D-4C47-85C3-B3078F74AEF5}" type="slidenum">
              <a:rPr lang="en-GB" smtClean="0"/>
              <a:t>18</a:t>
            </a:fld>
            <a:endParaRPr lang="en-GB"/>
          </a:p>
        </p:txBody>
      </p:sp>
    </p:spTree>
    <p:extLst>
      <p:ext uri="{BB962C8B-B14F-4D97-AF65-F5344CB8AC3E}">
        <p14:creationId xmlns:p14="http://schemas.microsoft.com/office/powerpoint/2010/main" val="716923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List of modes found in the ERL 7-cell</a:t>
            </a:r>
            <a:endParaRPr lang="en-GB"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4124741789"/>
              </p:ext>
            </p:extLst>
          </p:nvPr>
        </p:nvGraphicFramePr>
        <p:xfrm>
          <a:off x="1453238" y="1235782"/>
          <a:ext cx="6051533" cy="5142159"/>
        </p:xfrm>
        <a:graphic>
          <a:graphicData uri="http://schemas.openxmlformats.org/drawingml/2006/table">
            <a:tbl>
              <a:tblPr firstRow="1" bandRow="1">
                <a:tableStyleId>{5C22544A-7EE6-4342-B048-85BDC9FD1C3A}</a:tableStyleId>
              </a:tblPr>
              <a:tblGrid>
                <a:gridCol w="1779863">
                  <a:extLst>
                    <a:ext uri="{9D8B030D-6E8A-4147-A177-3AD203B41FA5}">
                      <a16:colId xmlns:a16="http://schemas.microsoft.com/office/drawing/2014/main" val="20000"/>
                    </a:ext>
                  </a:extLst>
                </a:gridCol>
                <a:gridCol w="1186576">
                  <a:extLst>
                    <a:ext uri="{9D8B030D-6E8A-4147-A177-3AD203B41FA5}">
                      <a16:colId xmlns:a16="http://schemas.microsoft.com/office/drawing/2014/main" val="20001"/>
                    </a:ext>
                  </a:extLst>
                </a:gridCol>
                <a:gridCol w="1542547">
                  <a:extLst>
                    <a:ext uri="{9D8B030D-6E8A-4147-A177-3AD203B41FA5}">
                      <a16:colId xmlns:a16="http://schemas.microsoft.com/office/drawing/2014/main" val="20002"/>
                    </a:ext>
                  </a:extLst>
                </a:gridCol>
                <a:gridCol w="1542547">
                  <a:extLst>
                    <a:ext uri="{9D8B030D-6E8A-4147-A177-3AD203B41FA5}">
                      <a16:colId xmlns:a16="http://schemas.microsoft.com/office/drawing/2014/main" val="20003"/>
                    </a:ext>
                  </a:extLst>
                </a:gridCol>
              </a:tblGrid>
              <a:tr h="900006">
                <a:tc>
                  <a:txBody>
                    <a:bodyPr/>
                    <a:lstStyle/>
                    <a:p>
                      <a:pPr algn="ctr"/>
                      <a:r>
                        <a:rPr lang="en-US" sz="1800" dirty="0" smtClean="0"/>
                        <a:t>Modulation frequency</a:t>
                      </a:r>
                    </a:p>
                    <a:p>
                      <a:pPr algn="ctr"/>
                      <a:r>
                        <a:rPr lang="en-US" sz="1800" dirty="0" err="1" smtClean="0"/>
                        <a:t>f</a:t>
                      </a:r>
                      <a:r>
                        <a:rPr lang="en-US" sz="1800" baseline="-25000" dirty="0" err="1" smtClean="0"/>
                        <a:t>mod</a:t>
                      </a:r>
                      <a:r>
                        <a:rPr lang="en-US" sz="1800" baseline="-25000" dirty="0" smtClean="0"/>
                        <a:t>  </a:t>
                      </a:r>
                      <a:r>
                        <a:rPr lang="en-US" sz="1800" dirty="0" smtClean="0"/>
                        <a:t>(</a:t>
                      </a:r>
                      <a:r>
                        <a:rPr lang="en-US" sz="1800" dirty="0" err="1" smtClean="0"/>
                        <a:t>Mhz</a:t>
                      </a:r>
                      <a:r>
                        <a:rPr lang="en-US" sz="1800" dirty="0" smtClean="0"/>
                        <a:t>)</a:t>
                      </a:r>
                      <a:endParaRPr lang="en-US" sz="1800" dirty="0"/>
                    </a:p>
                  </a:txBody>
                  <a:tcPr marL="90001" marR="90001" marT="45000" marB="45000"/>
                </a:tc>
                <a:tc>
                  <a:txBody>
                    <a:bodyPr/>
                    <a:lstStyle/>
                    <a:p>
                      <a:pPr algn="ctr"/>
                      <a:r>
                        <a:rPr lang="en-US" sz="1800" smtClean="0"/>
                        <a:t>Mode frequency</a:t>
                      </a:r>
                    </a:p>
                    <a:p>
                      <a:pPr algn="ctr"/>
                      <a:r>
                        <a:rPr lang="en-US" sz="1800" smtClean="0"/>
                        <a:t>f</a:t>
                      </a:r>
                      <a:r>
                        <a:rPr lang="en-US" sz="1800" baseline="0" smtClean="0"/>
                        <a:t> </a:t>
                      </a:r>
                      <a:r>
                        <a:rPr lang="en-US" sz="1800" smtClean="0"/>
                        <a:t>(GHz)</a:t>
                      </a:r>
                      <a:endParaRPr lang="en-US" sz="1800"/>
                    </a:p>
                  </a:txBody>
                  <a:tcPr marL="90001" marR="90001" marT="45000" marB="45000"/>
                </a:tc>
                <a:tc>
                  <a:txBody>
                    <a:bodyPr/>
                    <a:lstStyle/>
                    <a:p>
                      <a:pPr algn="ctr"/>
                      <a:r>
                        <a:rPr lang="en-US" sz="1800" smtClean="0"/>
                        <a:t>Quality factor</a:t>
                      </a:r>
                    </a:p>
                    <a:p>
                      <a:pPr algn="ctr"/>
                      <a:r>
                        <a:rPr lang="en-US" sz="1800" smtClean="0"/>
                        <a:t>Q</a:t>
                      </a:r>
                      <a:endParaRPr lang="en-US" sz="1800" i="1"/>
                    </a:p>
                  </a:txBody>
                  <a:tcPr marL="90001" marR="90001" marT="45000" marB="45000"/>
                </a:tc>
                <a:tc>
                  <a:txBody>
                    <a:bodyPr/>
                    <a:lstStyle/>
                    <a:p>
                      <a:pPr algn="ctr"/>
                      <a:r>
                        <a:rPr lang="en-US" sz="1800" smtClean="0"/>
                        <a:t>Mode width</a:t>
                      </a:r>
                    </a:p>
                    <a:p>
                      <a:pPr algn="ctr"/>
                      <a:r>
                        <a:rPr lang="en-US" sz="1800" smtClean="0"/>
                        <a:t>∆f</a:t>
                      </a:r>
                      <a:r>
                        <a:rPr lang="en-US" sz="1800" baseline="0" smtClean="0"/>
                        <a:t> </a:t>
                      </a:r>
                      <a:r>
                        <a:rPr lang="en-US" sz="1800" smtClean="0"/>
                        <a:t>(KHz)</a:t>
                      </a:r>
                      <a:endParaRPr lang="en-US" sz="1800"/>
                    </a:p>
                  </a:txBody>
                  <a:tcPr marL="90001" marR="90001" marT="45000" marB="45000"/>
                </a:tc>
                <a:extLst>
                  <a:ext uri="{0D108BD9-81ED-4DB2-BD59-A6C34878D82A}">
                    <a16:rowId xmlns:a16="http://schemas.microsoft.com/office/drawing/2014/main" val="10000"/>
                  </a:ext>
                </a:extLst>
              </a:tr>
              <a:tr h="512937">
                <a:tc>
                  <a:txBody>
                    <a:bodyPr/>
                    <a:lstStyle/>
                    <a:p>
                      <a:pPr algn="ctr"/>
                      <a:r>
                        <a:rPr lang="en-US" sz="1800" smtClean="0"/>
                        <a:t>5.27</a:t>
                      </a:r>
                      <a:endParaRPr lang="en-US" sz="1800" i="1"/>
                    </a:p>
                  </a:txBody>
                  <a:tcPr marL="90001" marR="90001" marT="45000" marB="45000">
                    <a:lnB w="38100" cap="flat" cmpd="sng" algn="ctr">
                      <a:solidFill>
                        <a:schemeClr val="tx1"/>
                      </a:solidFill>
                      <a:prstDash val="solid"/>
                      <a:round/>
                      <a:headEnd type="none" w="med" len="med"/>
                      <a:tailEnd type="none" w="med" len="med"/>
                    </a:lnB>
                  </a:tcPr>
                </a:tc>
                <a:tc>
                  <a:txBody>
                    <a:bodyPr/>
                    <a:lstStyle/>
                    <a:p>
                      <a:pPr algn="ctr"/>
                      <a:r>
                        <a:rPr lang="en-US" sz="1800" smtClean="0"/>
                        <a:t>1.295</a:t>
                      </a:r>
                      <a:endParaRPr lang="en-US" sz="1800"/>
                    </a:p>
                  </a:txBody>
                  <a:tcPr marL="90001" marR="90001" marT="45000" marB="45000">
                    <a:lnB w="38100" cap="flat" cmpd="sng" algn="ctr">
                      <a:solidFill>
                        <a:schemeClr val="tx1"/>
                      </a:solidFill>
                      <a:prstDash val="solid"/>
                      <a:round/>
                      <a:headEnd type="none" w="med" len="med"/>
                      <a:tailEnd type="none" w="med" len="med"/>
                    </a:lnB>
                  </a:tcPr>
                </a:tc>
                <a:tc>
                  <a:txBody>
                    <a:bodyPr/>
                    <a:lstStyle/>
                    <a:p>
                      <a:pPr algn="ctr"/>
                      <a:r>
                        <a:rPr lang="en-US" sz="1800" smtClean="0"/>
                        <a:t>4.3x10</a:t>
                      </a:r>
                      <a:r>
                        <a:rPr lang="en-US" sz="1800" baseline="30000" smtClean="0"/>
                        <a:t>7</a:t>
                      </a:r>
                      <a:endParaRPr lang="en-US" sz="1800" baseline="30000"/>
                    </a:p>
                  </a:txBody>
                  <a:tcPr marL="90001" marR="90001" marT="45000" marB="45000">
                    <a:lnB w="38100" cap="flat" cmpd="sng" algn="ctr">
                      <a:solidFill>
                        <a:schemeClr val="tx1"/>
                      </a:solidFill>
                      <a:prstDash val="solid"/>
                      <a:round/>
                      <a:headEnd type="none" w="med" len="med"/>
                      <a:tailEnd type="none" w="med" len="med"/>
                    </a:lnB>
                  </a:tcPr>
                </a:tc>
                <a:tc>
                  <a:txBody>
                    <a:bodyPr/>
                    <a:lstStyle/>
                    <a:p>
                      <a:pPr algn="ctr"/>
                      <a:r>
                        <a:rPr lang="en-US" sz="1800" dirty="0" smtClean="0"/>
                        <a:t>0.030</a:t>
                      </a:r>
                      <a:endParaRPr lang="en-US" sz="1800" dirty="0"/>
                    </a:p>
                  </a:txBody>
                  <a:tcPr marL="90001" marR="90001" marT="45000" marB="4500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2937">
                <a:tc>
                  <a:txBody>
                    <a:bodyPr/>
                    <a:lstStyle/>
                    <a:p>
                      <a:pPr algn="ctr"/>
                      <a:r>
                        <a:rPr lang="en-US" sz="1800" dirty="0" smtClean="0"/>
                        <a:t>10.03</a:t>
                      </a:r>
                      <a:endParaRPr lang="en-US" sz="1800" i="1" dirty="0"/>
                    </a:p>
                  </a:txBody>
                  <a:tcPr marL="90001" marR="90001" marT="45000" marB="45000">
                    <a:lnT w="381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2.290</a:t>
                      </a:r>
                    </a:p>
                  </a:txBody>
                  <a:tcPr marL="90001" marR="90001" marT="45000" marB="45000">
                    <a:lnT w="38100" cap="flat" cmpd="sng" algn="ctr">
                      <a:solidFill>
                        <a:schemeClr val="tx1"/>
                      </a:solidFill>
                      <a:prstDash val="solid"/>
                      <a:round/>
                      <a:headEnd type="none" w="med" len="med"/>
                      <a:tailEnd type="none" w="med" len="med"/>
                    </a:lnT>
                  </a:tcPr>
                </a:tc>
                <a:tc>
                  <a:txBody>
                    <a:bodyPr/>
                    <a:lstStyle/>
                    <a:p>
                      <a:pPr algn="ctr"/>
                      <a:r>
                        <a:rPr lang="en-US" sz="1800" dirty="0" smtClean="0"/>
                        <a:t>1.3x10</a:t>
                      </a:r>
                      <a:r>
                        <a:rPr lang="en-US" sz="1800" baseline="30000" dirty="0" smtClean="0"/>
                        <a:t>7</a:t>
                      </a:r>
                      <a:endParaRPr lang="en-US" sz="1800" baseline="30000" dirty="0"/>
                    </a:p>
                  </a:txBody>
                  <a:tcPr marL="90001" marR="90001" marT="45000" marB="45000">
                    <a:lnT w="38100" cap="flat" cmpd="sng" algn="ctr">
                      <a:solidFill>
                        <a:schemeClr val="tx1"/>
                      </a:solidFill>
                      <a:prstDash val="solid"/>
                      <a:round/>
                      <a:headEnd type="none" w="med" len="med"/>
                      <a:tailEnd type="none" w="med" len="med"/>
                    </a:lnT>
                  </a:tcPr>
                </a:tc>
                <a:tc>
                  <a:txBody>
                    <a:bodyPr/>
                    <a:lstStyle/>
                    <a:p>
                      <a:pPr algn="ctr"/>
                      <a:r>
                        <a:rPr lang="en-US" sz="1800" dirty="0" smtClean="0"/>
                        <a:t>0.18</a:t>
                      </a:r>
                      <a:endParaRPr lang="en-US" sz="1800" dirty="0"/>
                    </a:p>
                  </a:txBody>
                  <a:tcPr marL="90001" marR="90001" marT="45000" marB="45000">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512937">
                <a:tc>
                  <a:txBody>
                    <a:bodyPr/>
                    <a:lstStyle/>
                    <a:p>
                      <a:pPr algn="ctr"/>
                      <a:r>
                        <a:rPr lang="en-US" sz="1800" smtClean="0"/>
                        <a:t>3.36</a:t>
                      </a:r>
                      <a:endParaRPr lang="en-US" sz="1800" i="1"/>
                    </a:p>
                  </a:txBody>
                  <a:tcPr marL="90001" marR="90001" marT="45000" marB="45000">
                    <a:lnB w="38100" cap="flat" cmpd="sng" algn="ctr">
                      <a:solidFill>
                        <a:schemeClr val="tx1"/>
                      </a:solidFill>
                      <a:prstDash val="solid"/>
                      <a:round/>
                      <a:headEnd type="none" w="med" len="med"/>
                      <a:tailEnd type="none" w="med" len="med"/>
                    </a:lnB>
                  </a:tcPr>
                </a:tc>
                <a:tc>
                  <a:txBody>
                    <a:bodyPr/>
                    <a:lstStyle/>
                    <a:p>
                      <a:pPr algn="ctr"/>
                      <a:r>
                        <a:rPr lang="en-US" sz="1800" smtClean="0"/>
                        <a:t>2.303</a:t>
                      </a:r>
                      <a:endParaRPr lang="en-US" sz="1800"/>
                    </a:p>
                  </a:txBody>
                  <a:tcPr marL="90001" marR="90001" marT="45000" marB="45000">
                    <a:lnB w="38100" cap="flat" cmpd="sng" algn="ctr">
                      <a:solidFill>
                        <a:schemeClr val="tx1"/>
                      </a:solidFill>
                      <a:prstDash val="solid"/>
                      <a:round/>
                      <a:headEnd type="none" w="med" len="med"/>
                      <a:tailEnd type="none" w="med" len="med"/>
                    </a:lnB>
                  </a:tcPr>
                </a:tc>
                <a:tc>
                  <a:txBody>
                    <a:bodyPr/>
                    <a:lstStyle/>
                    <a:p>
                      <a:pPr algn="ctr"/>
                      <a:r>
                        <a:rPr lang="en-US" sz="1800" smtClean="0"/>
                        <a:t>8.3x10</a:t>
                      </a:r>
                      <a:r>
                        <a:rPr lang="en-US" sz="1800" baseline="30000" smtClean="0"/>
                        <a:t>6</a:t>
                      </a:r>
                      <a:endParaRPr lang="en-US" sz="1800" baseline="30000"/>
                    </a:p>
                  </a:txBody>
                  <a:tcPr marL="90001" marR="90001" marT="45000" marB="45000">
                    <a:lnB w="38100" cap="flat" cmpd="sng" algn="ctr">
                      <a:solidFill>
                        <a:schemeClr val="tx1"/>
                      </a:solidFill>
                      <a:prstDash val="solid"/>
                      <a:round/>
                      <a:headEnd type="none" w="med" len="med"/>
                      <a:tailEnd type="none" w="med" len="med"/>
                    </a:lnB>
                  </a:tcPr>
                </a:tc>
                <a:tc>
                  <a:txBody>
                    <a:bodyPr/>
                    <a:lstStyle/>
                    <a:p>
                      <a:pPr algn="ctr"/>
                      <a:r>
                        <a:rPr lang="en-US" sz="1800" dirty="0" smtClean="0"/>
                        <a:t>0.28</a:t>
                      </a:r>
                      <a:endParaRPr lang="en-US" sz="1800" dirty="0"/>
                    </a:p>
                  </a:txBody>
                  <a:tcPr marL="90001" marR="90001" marT="45000" marB="4500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2937">
                <a:tc>
                  <a:txBody>
                    <a:bodyPr/>
                    <a:lstStyle/>
                    <a:p>
                      <a:pPr algn="ctr"/>
                      <a:r>
                        <a:rPr lang="en-US" sz="1800" dirty="0" smtClean="0"/>
                        <a:t>24.30</a:t>
                      </a:r>
                      <a:endParaRPr lang="en-US" sz="1800" i="1" dirty="0"/>
                    </a:p>
                  </a:txBody>
                  <a:tcPr marL="90001" marR="90001" marT="45000" marB="45000">
                    <a:lnT w="38100" cap="flat" cmpd="sng" algn="ctr">
                      <a:solidFill>
                        <a:schemeClr val="tx1"/>
                      </a:solidFill>
                      <a:prstDash val="solid"/>
                      <a:round/>
                      <a:headEnd type="none" w="med" len="med"/>
                      <a:tailEnd type="none" w="med" len="med"/>
                    </a:lnT>
                  </a:tcPr>
                </a:tc>
                <a:tc>
                  <a:txBody>
                    <a:bodyPr/>
                    <a:lstStyle/>
                    <a:p>
                      <a:pPr algn="ctr"/>
                      <a:r>
                        <a:rPr lang="en-US" sz="1800" dirty="0" smtClean="0"/>
                        <a:t>2.476</a:t>
                      </a:r>
                      <a:endParaRPr lang="en-US" sz="1800" dirty="0"/>
                    </a:p>
                  </a:txBody>
                  <a:tcPr marL="90001" marR="90001" marT="45000" marB="45000">
                    <a:lnT w="38100" cap="flat" cmpd="sng" algn="ctr">
                      <a:solidFill>
                        <a:schemeClr val="tx1"/>
                      </a:solidFill>
                      <a:prstDash val="solid"/>
                      <a:round/>
                      <a:headEnd type="none" w="med" len="med"/>
                      <a:tailEnd type="none" w="med" len="med"/>
                    </a:lnT>
                  </a:tcPr>
                </a:tc>
                <a:tc>
                  <a:txBody>
                    <a:bodyPr/>
                    <a:lstStyle/>
                    <a:p>
                      <a:pPr algn="ctr"/>
                      <a:r>
                        <a:rPr lang="en-US" sz="1800" dirty="0" smtClean="0"/>
                        <a:t>4.7x10</a:t>
                      </a:r>
                      <a:r>
                        <a:rPr lang="en-US" sz="1800" baseline="30000" dirty="0" smtClean="0"/>
                        <a:t>6</a:t>
                      </a:r>
                      <a:endParaRPr lang="en-US" sz="1800" baseline="30000" dirty="0"/>
                    </a:p>
                  </a:txBody>
                  <a:tcPr marL="90001" marR="90001" marT="45000" marB="45000">
                    <a:lnT w="38100" cap="flat" cmpd="sng" algn="ctr">
                      <a:solidFill>
                        <a:schemeClr val="tx1"/>
                      </a:solidFill>
                      <a:prstDash val="solid"/>
                      <a:round/>
                      <a:headEnd type="none" w="med" len="med"/>
                      <a:tailEnd type="none" w="med" len="med"/>
                    </a:lnT>
                  </a:tcPr>
                </a:tc>
                <a:tc>
                  <a:txBody>
                    <a:bodyPr/>
                    <a:lstStyle/>
                    <a:p>
                      <a:pPr algn="ctr"/>
                      <a:r>
                        <a:rPr lang="en-US" sz="1800" dirty="0" smtClean="0"/>
                        <a:t>0.12</a:t>
                      </a:r>
                      <a:endParaRPr lang="en-US" sz="1800" dirty="0"/>
                    </a:p>
                  </a:txBody>
                  <a:tcPr marL="90001" marR="90001" marT="45000" marB="45000">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512937">
                <a:tc>
                  <a:txBody>
                    <a:bodyPr/>
                    <a:lstStyle/>
                    <a:p>
                      <a:pPr algn="ctr"/>
                      <a:r>
                        <a:rPr lang="en-US" sz="1800" smtClean="0"/>
                        <a:t>10.70</a:t>
                      </a:r>
                      <a:endParaRPr lang="en-US" sz="1800" i="1"/>
                    </a:p>
                  </a:txBody>
                  <a:tcPr marL="90001" marR="90001" marT="45000" marB="45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smtClean="0"/>
                        <a:t>2.489</a:t>
                      </a:r>
                    </a:p>
                  </a:txBody>
                  <a:tcPr marL="90001" marR="90001" marT="45000" marB="45000"/>
                </a:tc>
                <a:tc>
                  <a:txBody>
                    <a:bodyPr/>
                    <a:lstStyle/>
                    <a:p>
                      <a:pPr algn="ctr"/>
                      <a:r>
                        <a:rPr lang="en-US" sz="1800" smtClean="0"/>
                        <a:t>1.7x10</a:t>
                      </a:r>
                      <a:r>
                        <a:rPr lang="en-US" sz="1800" baseline="30000" smtClean="0"/>
                        <a:t>6</a:t>
                      </a:r>
                      <a:endParaRPr lang="en-US" sz="1800" baseline="30000"/>
                    </a:p>
                  </a:txBody>
                  <a:tcPr marL="90001" marR="90001" marT="45000" marB="45000"/>
                </a:tc>
                <a:tc>
                  <a:txBody>
                    <a:bodyPr/>
                    <a:lstStyle/>
                    <a:p>
                      <a:pPr algn="ctr"/>
                      <a:r>
                        <a:rPr lang="en-US" sz="1800" smtClean="0"/>
                        <a:t>1.5</a:t>
                      </a:r>
                      <a:endParaRPr lang="en-US" sz="1800"/>
                    </a:p>
                  </a:txBody>
                  <a:tcPr marL="90001" marR="90001" marT="45000" marB="45000"/>
                </a:tc>
                <a:extLst>
                  <a:ext uri="{0D108BD9-81ED-4DB2-BD59-A6C34878D82A}">
                    <a16:rowId xmlns:a16="http://schemas.microsoft.com/office/drawing/2014/main" val="10005"/>
                  </a:ext>
                </a:extLst>
              </a:tr>
              <a:tr h="5129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smtClean="0"/>
                        <a:t>5.52</a:t>
                      </a:r>
                      <a:endParaRPr lang="en-US" sz="1800" i="1" smtClean="0"/>
                    </a:p>
                  </a:txBody>
                  <a:tcPr marL="90001" marR="90001" marT="45000" marB="45000"/>
                </a:tc>
                <a:tc>
                  <a:txBody>
                    <a:bodyPr/>
                    <a:lstStyle/>
                    <a:p>
                      <a:pPr algn="ctr"/>
                      <a:r>
                        <a:rPr lang="en-US" sz="1800" smtClean="0"/>
                        <a:t>2.494</a:t>
                      </a:r>
                      <a:endParaRPr lang="en-US" sz="1800"/>
                    </a:p>
                  </a:txBody>
                  <a:tcPr marL="90001" marR="90001" marT="45000" marB="45000"/>
                </a:tc>
                <a:tc>
                  <a:txBody>
                    <a:bodyPr/>
                    <a:lstStyle/>
                    <a:p>
                      <a:pPr algn="ctr"/>
                      <a:r>
                        <a:rPr lang="en-US" sz="1800" smtClean="0"/>
                        <a:t>2.0x10</a:t>
                      </a:r>
                      <a:r>
                        <a:rPr lang="en-US" sz="1800" baseline="30000" smtClean="0"/>
                        <a:t>7</a:t>
                      </a:r>
                      <a:endParaRPr lang="en-US" sz="1800" baseline="30000"/>
                    </a:p>
                  </a:txBody>
                  <a:tcPr marL="90001" marR="90001" marT="45000" marB="45000"/>
                </a:tc>
                <a:tc>
                  <a:txBody>
                    <a:bodyPr/>
                    <a:lstStyle/>
                    <a:p>
                      <a:pPr algn="ctr"/>
                      <a:r>
                        <a:rPr lang="en-US" sz="1800" smtClean="0"/>
                        <a:t>0.12</a:t>
                      </a:r>
                      <a:endParaRPr lang="en-US" sz="1800"/>
                    </a:p>
                  </a:txBody>
                  <a:tcPr marL="90001" marR="90001" marT="45000" marB="45000"/>
                </a:tc>
                <a:extLst>
                  <a:ext uri="{0D108BD9-81ED-4DB2-BD59-A6C34878D82A}">
                    <a16:rowId xmlns:a16="http://schemas.microsoft.com/office/drawing/2014/main" val="10006"/>
                  </a:ext>
                </a:extLst>
              </a:tr>
              <a:tr h="512937">
                <a:tc>
                  <a:txBody>
                    <a:bodyPr/>
                    <a:lstStyle/>
                    <a:p>
                      <a:pPr algn="ctr"/>
                      <a:r>
                        <a:rPr lang="en-US" sz="1800" smtClean="0"/>
                        <a:t>5.11</a:t>
                      </a:r>
                      <a:endParaRPr lang="en-US" sz="1800" i="1"/>
                    </a:p>
                  </a:txBody>
                  <a:tcPr marL="90001" marR="90001" marT="45000" marB="45000">
                    <a:lnB w="38100" cap="flat" cmpd="sng" algn="ctr">
                      <a:solidFill>
                        <a:schemeClr val="tx1"/>
                      </a:solidFill>
                      <a:prstDash val="solid"/>
                      <a:round/>
                      <a:headEnd type="none" w="med" len="med"/>
                      <a:tailEnd type="none" w="med" len="med"/>
                    </a:lnB>
                  </a:tcPr>
                </a:tc>
                <a:tc>
                  <a:txBody>
                    <a:bodyPr/>
                    <a:lstStyle/>
                    <a:p>
                      <a:pPr algn="ctr"/>
                      <a:r>
                        <a:rPr lang="en-US" sz="1800" smtClean="0"/>
                        <a:t>2.495</a:t>
                      </a:r>
                      <a:endParaRPr lang="en-US" sz="1800"/>
                    </a:p>
                  </a:txBody>
                  <a:tcPr marL="90001" marR="90001" marT="45000" marB="45000">
                    <a:lnB w="38100" cap="flat" cmpd="sng" algn="ctr">
                      <a:solidFill>
                        <a:schemeClr val="tx1"/>
                      </a:solidFill>
                      <a:prstDash val="solid"/>
                      <a:round/>
                      <a:headEnd type="none" w="med" len="med"/>
                      <a:tailEnd type="none" w="med" len="med"/>
                    </a:lnB>
                  </a:tcPr>
                </a:tc>
                <a:tc>
                  <a:txBody>
                    <a:bodyPr/>
                    <a:lstStyle/>
                    <a:p>
                      <a:pPr algn="ctr"/>
                      <a:r>
                        <a:rPr lang="en-US" sz="1800" smtClean="0"/>
                        <a:t>1.1</a:t>
                      </a:r>
                      <a:r>
                        <a:rPr lang="en-US" sz="1800" baseline="0" smtClean="0"/>
                        <a:t>x10</a:t>
                      </a:r>
                      <a:r>
                        <a:rPr lang="en-US" sz="1800" baseline="30000" smtClean="0"/>
                        <a:t>7</a:t>
                      </a:r>
                      <a:endParaRPr lang="en-US" sz="1800" baseline="30000"/>
                    </a:p>
                  </a:txBody>
                  <a:tcPr marL="90001" marR="90001" marT="45000" marB="45000">
                    <a:lnB w="38100" cap="flat" cmpd="sng" algn="ctr">
                      <a:solidFill>
                        <a:schemeClr val="tx1"/>
                      </a:solidFill>
                      <a:prstDash val="solid"/>
                      <a:round/>
                      <a:headEnd type="none" w="med" len="med"/>
                      <a:tailEnd type="none" w="med" len="med"/>
                    </a:lnB>
                  </a:tcPr>
                </a:tc>
                <a:tc>
                  <a:txBody>
                    <a:bodyPr/>
                    <a:lstStyle/>
                    <a:p>
                      <a:pPr algn="ctr"/>
                      <a:r>
                        <a:rPr lang="en-US" sz="1800" smtClean="0"/>
                        <a:t>0.22</a:t>
                      </a:r>
                      <a:endParaRPr lang="en-US" sz="1800"/>
                    </a:p>
                  </a:txBody>
                  <a:tcPr marL="90001" marR="90001" marT="45000" marB="45000">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300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8.86</a:t>
                      </a:r>
                      <a:endParaRPr lang="en-US" sz="1800" i="1" dirty="0" smtClean="0"/>
                    </a:p>
                  </a:txBody>
                  <a:tcPr marL="90001" marR="90001" marT="45000" marB="45000">
                    <a:lnT w="38100" cap="flat" cmpd="sng" algn="ctr">
                      <a:solidFill>
                        <a:schemeClr val="tx1"/>
                      </a:solidFill>
                      <a:prstDash val="solid"/>
                      <a:round/>
                      <a:headEnd type="none" w="med" len="med"/>
                      <a:tailEnd type="none" w="med" len="med"/>
                    </a:lnT>
                  </a:tcPr>
                </a:tc>
                <a:tc>
                  <a:txBody>
                    <a:bodyPr/>
                    <a:lstStyle/>
                    <a:p>
                      <a:pPr algn="ctr"/>
                      <a:r>
                        <a:rPr lang="en-US" sz="1800" dirty="0" smtClean="0"/>
                        <a:t>?</a:t>
                      </a:r>
                    </a:p>
                    <a:p>
                      <a:pPr algn="ctr"/>
                      <a:r>
                        <a:rPr lang="en-US" sz="1800" dirty="0" smtClean="0"/>
                        <a:t>Not found</a:t>
                      </a:r>
                      <a:endParaRPr lang="en-US" sz="1800" b="1" dirty="0"/>
                    </a:p>
                  </a:txBody>
                  <a:tcPr marL="90001" marR="90001" marT="45000" marB="45000">
                    <a:lnT w="38100" cap="flat" cmpd="sng" algn="ctr">
                      <a:solidFill>
                        <a:schemeClr val="tx1"/>
                      </a:solidFill>
                      <a:prstDash val="solid"/>
                      <a:round/>
                      <a:headEnd type="none" w="med" len="med"/>
                      <a:tailEnd type="none" w="med" len="med"/>
                    </a:lnT>
                  </a:tcPr>
                </a:tc>
                <a:tc>
                  <a:txBody>
                    <a:bodyPr/>
                    <a:lstStyle/>
                    <a:p>
                      <a:pPr algn="ctr"/>
                      <a:r>
                        <a:rPr lang="en-US" sz="1800" dirty="0" smtClean="0"/>
                        <a:t>1.5x10</a:t>
                      </a:r>
                      <a:r>
                        <a:rPr lang="en-US" sz="1800" baseline="30000" dirty="0" smtClean="0"/>
                        <a:t>4</a:t>
                      </a:r>
                    </a:p>
                    <a:p>
                      <a:pPr algn="ctr"/>
                      <a:r>
                        <a:rPr lang="en-US" sz="1800" dirty="0" smtClean="0"/>
                        <a:t>(GHz</a:t>
                      </a:r>
                      <a:r>
                        <a:rPr lang="en-US" sz="1800" baseline="30000" dirty="0" smtClean="0"/>
                        <a:t>-1</a:t>
                      </a:r>
                      <a:r>
                        <a:rPr lang="en-US" sz="1800" dirty="0" smtClean="0"/>
                        <a:t>)</a:t>
                      </a:r>
                      <a:endParaRPr lang="en-US" sz="1800" dirty="0"/>
                    </a:p>
                  </a:txBody>
                  <a:tcPr marL="90001" marR="90001" marT="45000" marB="45000">
                    <a:lnT w="38100" cap="flat" cmpd="sng" algn="ctr">
                      <a:solidFill>
                        <a:schemeClr val="tx1"/>
                      </a:solidFill>
                      <a:prstDash val="solid"/>
                      <a:round/>
                      <a:headEnd type="none" w="med" len="med"/>
                      <a:tailEnd type="none" w="med" len="med"/>
                    </a:lnT>
                  </a:tcPr>
                </a:tc>
                <a:tc>
                  <a:txBody>
                    <a:bodyPr/>
                    <a:lstStyle/>
                    <a:p>
                      <a:pPr algn="ctr"/>
                      <a:r>
                        <a:rPr lang="en-US" sz="1800" dirty="0" smtClean="0"/>
                        <a:t>70</a:t>
                      </a:r>
                      <a:endParaRPr lang="en-US" sz="1800" dirty="0"/>
                    </a:p>
                  </a:txBody>
                  <a:tcPr marL="90001" marR="90001" marT="45000" marB="45000">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sp>
        <p:nvSpPr>
          <p:cNvPr id="8" name="TextBox 7"/>
          <p:cNvSpPr txBox="1"/>
          <p:nvPr/>
        </p:nvSpPr>
        <p:spPr>
          <a:xfrm>
            <a:off x="1453238" y="2068290"/>
            <a:ext cx="533400" cy="523220"/>
          </a:xfrm>
          <a:prstGeom prst="rect">
            <a:avLst/>
          </a:prstGeom>
          <a:noFill/>
        </p:spPr>
        <p:txBody>
          <a:bodyPr wrap="square" rtlCol="0">
            <a:spAutoFit/>
          </a:bodyPr>
          <a:lstStyle/>
          <a:p>
            <a:pPr algn="ctr"/>
            <a:r>
              <a:rPr lang="en-US" sz="2800" b="1" dirty="0" smtClean="0"/>
              <a:t>M</a:t>
            </a:r>
            <a:endParaRPr lang="en-GB" sz="2800" b="1" dirty="0"/>
          </a:p>
        </p:txBody>
      </p:sp>
      <p:sp>
        <p:nvSpPr>
          <p:cNvPr id="9" name="TextBox 8"/>
          <p:cNvSpPr txBox="1"/>
          <p:nvPr/>
        </p:nvSpPr>
        <p:spPr>
          <a:xfrm>
            <a:off x="1453238" y="2617493"/>
            <a:ext cx="533400" cy="523220"/>
          </a:xfrm>
          <a:prstGeom prst="rect">
            <a:avLst/>
          </a:prstGeom>
          <a:noFill/>
        </p:spPr>
        <p:txBody>
          <a:bodyPr wrap="square" rtlCol="0">
            <a:spAutoFit/>
          </a:bodyPr>
          <a:lstStyle/>
          <a:p>
            <a:pPr algn="ctr"/>
            <a:r>
              <a:rPr lang="en-US" sz="2800" b="1"/>
              <a:t>A</a:t>
            </a:r>
            <a:endParaRPr lang="en-GB" sz="2800" b="1"/>
          </a:p>
        </p:txBody>
      </p:sp>
      <p:sp>
        <p:nvSpPr>
          <p:cNvPr id="10" name="TextBox 9"/>
          <p:cNvSpPr txBox="1"/>
          <p:nvPr/>
        </p:nvSpPr>
        <p:spPr>
          <a:xfrm>
            <a:off x="1453238" y="3668490"/>
            <a:ext cx="533400" cy="523220"/>
          </a:xfrm>
          <a:prstGeom prst="rect">
            <a:avLst/>
          </a:prstGeom>
          <a:noFill/>
        </p:spPr>
        <p:txBody>
          <a:bodyPr wrap="square" rtlCol="0">
            <a:spAutoFit/>
          </a:bodyPr>
          <a:lstStyle/>
          <a:p>
            <a:pPr algn="ctr"/>
            <a:r>
              <a:rPr lang="en-US" sz="2800" b="1" smtClean="0"/>
              <a:t>B</a:t>
            </a:r>
            <a:endParaRPr lang="en-GB" sz="2800" b="1"/>
          </a:p>
        </p:txBody>
      </p:sp>
      <p:sp>
        <p:nvSpPr>
          <p:cNvPr id="11" name="TextBox 10"/>
          <p:cNvSpPr txBox="1"/>
          <p:nvPr/>
        </p:nvSpPr>
        <p:spPr>
          <a:xfrm>
            <a:off x="1453238" y="5725890"/>
            <a:ext cx="533400" cy="523220"/>
          </a:xfrm>
          <a:prstGeom prst="rect">
            <a:avLst/>
          </a:prstGeom>
          <a:noFill/>
        </p:spPr>
        <p:txBody>
          <a:bodyPr wrap="square" rtlCol="0">
            <a:spAutoFit/>
          </a:bodyPr>
          <a:lstStyle/>
          <a:p>
            <a:pPr algn="ctr"/>
            <a:r>
              <a:rPr lang="en-US" sz="2800" b="1" dirty="0" smtClean="0"/>
              <a:t>?</a:t>
            </a:r>
            <a:endParaRPr lang="en-GB" sz="2800" b="1" dirty="0"/>
          </a:p>
        </p:txBody>
      </p:sp>
      <p:sp>
        <p:nvSpPr>
          <p:cNvPr id="3" name="Date Placeholder 2"/>
          <p:cNvSpPr>
            <a:spLocks noGrp="1"/>
          </p:cNvSpPr>
          <p:nvPr>
            <p:ph type="dt" sz="half" idx="10"/>
          </p:nvPr>
        </p:nvSpPr>
        <p:spPr/>
        <p:txBody>
          <a:bodyPr/>
          <a:lstStyle/>
          <a:p>
            <a:fld id="{E3749964-7D9F-4B62-BDBE-9C01F8CCA292}" type="datetime4">
              <a:rPr lang="en-US" smtClean="0"/>
              <a:t>September 28, 2018</a:t>
            </a:fld>
            <a:endParaRPr lang="en-GB" dirty="0"/>
          </a:p>
        </p:txBody>
      </p:sp>
      <p:sp>
        <p:nvSpPr>
          <p:cNvPr id="4" name="Footer Placeholder 3"/>
          <p:cNvSpPr>
            <a:spLocks noGrp="1"/>
          </p:cNvSpPr>
          <p:nvPr>
            <p:ph type="ftr" sz="quarter" idx="11"/>
          </p:nvPr>
        </p:nvSpPr>
        <p:spPr/>
        <p:txBody>
          <a:bodyPr/>
          <a:lstStyle/>
          <a:p>
            <a:r>
              <a:rPr lang="en-GB" smtClean="0"/>
              <a:t>HOMSC2018</a:t>
            </a:r>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19</a:t>
            </a:fld>
            <a:endParaRPr lang="en-GB"/>
          </a:p>
        </p:txBody>
      </p:sp>
    </p:spTree>
    <p:extLst>
      <p:ext uri="{BB962C8B-B14F-4D97-AF65-F5344CB8AC3E}">
        <p14:creationId xmlns:p14="http://schemas.microsoft.com/office/powerpoint/2010/main" val="4063898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97" y="833566"/>
            <a:ext cx="8229600" cy="1143000"/>
          </a:xfrm>
        </p:spPr>
        <p:txBody>
          <a:bodyPr/>
          <a:lstStyle/>
          <a:p>
            <a:r>
              <a:rPr lang="en-US" dirty="0" smtClean="0"/>
              <a:t>Talk Outline</a:t>
            </a:r>
            <a:endParaRPr lang="en-GB" dirty="0"/>
          </a:p>
        </p:txBody>
      </p:sp>
      <p:sp>
        <p:nvSpPr>
          <p:cNvPr id="3" name="Content Placeholder 2"/>
          <p:cNvSpPr>
            <a:spLocks noGrp="1"/>
          </p:cNvSpPr>
          <p:nvPr>
            <p:ph idx="1"/>
          </p:nvPr>
        </p:nvSpPr>
        <p:spPr>
          <a:xfrm>
            <a:off x="543697" y="1995616"/>
            <a:ext cx="8444186" cy="4525963"/>
          </a:xfrm>
        </p:spPr>
        <p:txBody>
          <a:bodyPr>
            <a:normAutofit/>
          </a:bodyPr>
          <a:lstStyle/>
          <a:p>
            <a:r>
              <a:rPr lang="en-GB" b="1" i="1" dirty="0" smtClean="0"/>
              <a:t>The Horizontal Test </a:t>
            </a:r>
            <a:r>
              <a:rPr lang="en-GB" b="1" i="1" dirty="0" err="1" smtClean="0"/>
              <a:t>Cryomodule</a:t>
            </a:r>
            <a:r>
              <a:rPr lang="en-GB" b="1" i="1" dirty="0" smtClean="0"/>
              <a:t> (HTC)</a:t>
            </a:r>
          </a:p>
          <a:p>
            <a:pPr lvl="1"/>
            <a:r>
              <a:rPr lang="en-GB" dirty="0" smtClean="0"/>
              <a:t>Introducing the HTC and the ERL injector (</a:t>
            </a:r>
            <a:r>
              <a:rPr lang="en-GB" i="1" dirty="0" smtClean="0"/>
              <a:t>ca.</a:t>
            </a:r>
            <a:r>
              <a:rPr lang="en-GB" dirty="0" smtClean="0"/>
              <a:t> 2014)</a:t>
            </a:r>
          </a:p>
          <a:p>
            <a:pPr lvl="1"/>
            <a:endParaRPr lang="en-GB" dirty="0" smtClean="0"/>
          </a:p>
          <a:p>
            <a:r>
              <a:rPr lang="en-GB" b="1" i="1" dirty="0" smtClean="0"/>
              <a:t>HOM measurements with beam</a:t>
            </a:r>
          </a:p>
          <a:p>
            <a:pPr lvl="1"/>
            <a:r>
              <a:rPr lang="en-GB" i="1" dirty="0" smtClean="0"/>
              <a:t>Using beam to identify and characterise HOMs</a:t>
            </a:r>
          </a:p>
        </p:txBody>
      </p:sp>
      <p:sp>
        <p:nvSpPr>
          <p:cNvPr id="4" name="Date Placeholder 3"/>
          <p:cNvSpPr>
            <a:spLocks noGrp="1"/>
          </p:cNvSpPr>
          <p:nvPr>
            <p:ph type="dt" sz="half" idx="10"/>
          </p:nvPr>
        </p:nvSpPr>
        <p:spPr/>
        <p:txBody>
          <a:bodyPr/>
          <a:lstStyle/>
          <a:p>
            <a:fld id="{DA5A2972-490B-461F-9E04-B566C5FC2CF3}" type="datetime4">
              <a:rPr lang="en-US" smtClean="0"/>
              <a:t>September 28, 2018</a:t>
            </a:fld>
            <a:endParaRPr lang="en-GB" dirty="0"/>
          </a:p>
        </p:txBody>
      </p:sp>
      <p:sp>
        <p:nvSpPr>
          <p:cNvPr id="5" name="Footer Placeholder 4"/>
          <p:cNvSpPr>
            <a:spLocks noGrp="1"/>
          </p:cNvSpPr>
          <p:nvPr>
            <p:ph type="ftr" sz="quarter" idx="11"/>
          </p:nvPr>
        </p:nvSpPr>
        <p:spPr/>
        <p:txBody>
          <a:bodyPr/>
          <a:lstStyle/>
          <a:p>
            <a:r>
              <a:rPr lang="en-GB" smtClean="0"/>
              <a:t>HOMSC2018</a:t>
            </a:r>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2</a:t>
            </a:fld>
            <a:endParaRPr lang="en-GB"/>
          </a:p>
        </p:txBody>
      </p:sp>
    </p:spTree>
    <p:extLst>
      <p:ext uri="{BB962C8B-B14F-4D97-AF65-F5344CB8AC3E}">
        <p14:creationId xmlns:p14="http://schemas.microsoft.com/office/powerpoint/2010/main" val="2271815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35125"/>
            <a:ext cx="8839200" cy="5899984"/>
          </a:xfrm>
          <a:prstGeom prst="rect">
            <a:avLst/>
          </a:prstGeom>
        </p:spPr>
      </p:pic>
      <p:sp>
        <p:nvSpPr>
          <p:cNvPr id="6" name="TextBox 5"/>
          <p:cNvSpPr txBox="1"/>
          <p:nvPr/>
        </p:nvSpPr>
        <p:spPr>
          <a:xfrm>
            <a:off x="533400" y="304800"/>
            <a:ext cx="4876800" cy="1015663"/>
          </a:xfrm>
          <a:prstGeom prst="rect">
            <a:avLst/>
          </a:prstGeom>
          <a:noFill/>
        </p:spPr>
        <p:txBody>
          <a:bodyPr wrap="square" rtlCol="0">
            <a:spAutoFit/>
          </a:bodyPr>
          <a:lstStyle/>
          <a:p>
            <a:r>
              <a:rPr lang="en-US" sz="2400" b="1" i="1" dirty="0" smtClean="0"/>
              <a:t>The mode landscape</a:t>
            </a:r>
          </a:p>
          <a:p>
            <a:r>
              <a:rPr lang="en-US" dirty="0" smtClean="0"/>
              <a:t>Where our modes lie amongst simulation and data from HTC-1 (no HOM loads present)</a:t>
            </a:r>
            <a:endParaRPr lang="en-GB" dirty="0"/>
          </a:p>
        </p:txBody>
      </p:sp>
      <p:sp>
        <p:nvSpPr>
          <p:cNvPr id="2" name="Date Placeholder 1"/>
          <p:cNvSpPr>
            <a:spLocks noGrp="1"/>
          </p:cNvSpPr>
          <p:nvPr>
            <p:ph type="dt" sz="half" idx="10"/>
          </p:nvPr>
        </p:nvSpPr>
        <p:spPr/>
        <p:txBody>
          <a:bodyPr/>
          <a:lstStyle/>
          <a:p>
            <a:fld id="{9C6F4A92-6E04-4808-8800-CCD9FD8E3F1A}" type="datetime4">
              <a:rPr lang="en-US" smtClean="0"/>
              <a:t>September 28, 2018</a:t>
            </a:fld>
            <a:endParaRPr lang="en-GB" dirty="0"/>
          </a:p>
        </p:txBody>
      </p:sp>
      <p:sp>
        <p:nvSpPr>
          <p:cNvPr id="3" name="Footer Placeholder 2"/>
          <p:cNvSpPr>
            <a:spLocks noGrp="1"/>
          </p:cNvSpPr>
          <p:nvPr>
            <p:ph type="ftr" sz="quarter" idx="11"/>
          </p:nvPr>
        </p:nvSpPr>
        <p:spPr/>
        <p:txBody>
          <a:bodyPr/>
          <a:lstStyle/>
          <a:p>
            <a:r>
              <a:rPr lang="en-GB" smtClean="0"/>
              <a:t>HOMSC2018</a:t>
            </a:r>
            <a:endParaRPr lang="en-GB"/>
          </a:p>
        </p:txBody>
      </p:sp>
      <p:sp>
        <p:nvSpPr>
          <p:cNvPr id="4" name="Slide Number Placeholder 3"/>
          <p:cNvSpPr>
            <a:spLocks noGrp="1"/>
          </p:cNvSpPr>
          <p:nvPr>
            <p:ph type="sldNum" sz="quarter" idx="12"/>
          </p:nvPr>
        </p:nvSpPr>
        <p:spPr/>
        <p:txBody>
          <a:bodyPr/>
          <a:lstStyle/>
          <a:p>
            <a:fld id="{20550DB0-F41D-4C47-85C3-B3078F74AEF5}" type="slidenum">
              <a:rPr lang="en-GB" smtClean="0"/>
              <a:t>20</a:t>
            </a:fld>
            <a:endParaRPr lang="en-GB"/>
          </a:p>
        </p:txBody>
      </p:sp>
    </p:spTree>
    <p:extLst>
      <p:ext uri="{BB962C8B-B14F-4D97-AF65-F5344CB8AC3E}">
        <p14:creationId xmlns:p14="http://schemas.microsoft.com/office/powerpoint/2010/main" val="1580987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kick landscape</a:t>
            </a:r>
            <a:endParaRPr lang="en-GB" dirty="0"/>
          </a:p>
        </p:txBody>
      </p:sp>
      <p:grpSp>
        <p:nvGrpSpPr>
          <p:cNvPr id="15" name="Group 14"/>
          <p:cNvGrpSpPr/>
          <p:nvPr/>
        </p:nvGrpSpPr>
        <p:grpSpPr>
          <a:xfrm>
            <a:off x="457200" y="2798210"/>
            <a:ext cx="3385751" cy="3175994"/>
            <a:chOff x="563571" y="1364826"/>
            <a:chExt cx="2742395" cy="257249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37" y="1364826"/>
              <a:ext cx="2361429" cy="2555066"/>
            </a:xfrm>
            <a:prstGeom prst="rect">
              <a:avLst/>
            </a:prstGeom>
          </p:spPr>
        </p:pic>
        <p:sp>
          <p:nvSpPr>
            <p:cNvPr id="6" name="TextBox 5"/>
            <p:cNvSpPr txBox="1"/>
            <p:nvPr/>
          </p:nvSpPr>
          <p:spPr>
            <a:xfrm rot="19976276">
              <a:off x="2476957" y="3675709"/>
              <a:ext cx="647706" cy="261613"/>
            </a:xfrm>
            <a:prstGeom prst="rect">
              <a:avLst/>
            </a:prstGeom>
            <a:solidFill>
              <a:schemeClr val="bg1"/>
            </a:solidFill>
          </p:spPr>
          <p:txBody>
            <a:bodyPr wrap="square" rtlCol="0">
              <a:spAutoFit/>
            </a:bodyPr>
            <a:lstStyle/>
            <a:p>
              <a:pPr algn="ctr"/>
              <a:r>
                <a:rPr lang="en-US" i="1" smtClean="0"/>
                <a:t>y</a:t>
              </a:r>
              <a:endParaRPr lang="en-GB" i="1"/>
            </a:p>
          </p:txBody>
        </p:sp>
        <p:sp>
          <p:nvSpPr>
            <p:cNvPr id="7" name="TextBox 6"/>
            <p:cNvSpPr txBox="1"/>
            <p:nvPr/>
          </p:nvSpPr>
          <p:spPr>
            <a:xfrm rot="2233565">
              <a:off x="780859" y="3567576"/>
              <a:ext cx="939759" cy="261613"/>
            </a:xfrm>
            <a:prstGeom prst="rect">
              <a:avLst/>
            </a:prstGeom>
            <a:solidFill>
              <a:schemeClr val="bg1"/>
            </a:solidFill>
          </p:spPr>
          <p:txBody>
            <a:bodyPr wrap="square" rtlCol="0">
              <a:spAutoFit/>
            </a:bodyPr>
            <a:lstStyle/>
            <a:p>
              <a:pPr algn="ctr"/>
              <a:r>
                <a:rPr lang="en-US" i="1" dirty="0" smtClean="0"/>
                <a:t>x</a:t>
              </a:r>
              <a:endParaRPr lang="en-GB" i="1" dirty="0"/>
            </a:p>
          </p:txBody>
        </p:sp>
        <p:sp>
          <p:nvSpPr>
            <p:cNvPr id="8" name="TextBox 7"/>
            <p:cNvSpPr txBox="1"/>
            <p:nvPr/>
          </p:nvSpPr>
          <p:spPr>
            <a:xfrm rot="5400000">
              <a:off x="278357" y="2353745"/>
              <a:ext cx="939759" cy="369332"/>
            </a:xfrm>
            <a:prstGeom prst="rect">
              <a:avLst/>
            </a:prstGeom>
            <a:solidFill>
              <a:schemeClr val="bg1"/>
            </a:solidFill>
          </p:spPr>
          <p:txBody>
            <a:bodyPr wrap="square" rtlCol="0">
              <a:spAutoFit/>
            </a:bodyPr>
            <a:lstStyle/>
            <a:p>
              <a:pPr algn="ctr"/>
              <a:r>
                <a:rPr lang="en-US" i="1" dirty="0" smtClean="0"/>
                <a:t>Kick</a:t>
              </a:r>
              <a:endParaRPr lang="en-GB" i="1" dirty="0"/>
            </a:p>
          </p:txBody>
        </p:sp>
      </p:grpSp>
      <p:grpSp>
        <p:nvGrpSpPr>
          <p:cNvPr id="16" name="Group 15"/>
          <p:cNvGrpSpPr/>
          <p:nvPr/>
        </p:nvGrpSpPr>
        <p:grpSpPr>
          <a:xfrm>
            <a:off x="820864" y="2222818"/>
            <a:ext cx="3128761" cy="369332"/>
            <a:chOff x="4248928" y="1591529"/>
            <a:chExt cx="3128761" cy="369332"/>
          </a:xfrm>
        </p:grpSpPr>
        <p:sp>
          <p:nvSpPr>
            <p:cNvPr id="12" name="TextBox 11"/>
            <p:cNvSpPr txBox="1"/>
            <p:nvPr/>
          </p:nvSpPr>
          <p:spPr>
            <a:xfrm>
              <a:off x="4248928" y="1591529"/>
              <a:ext cx="1712944" cy="369332"/>
            </a:xfrm>
            <a:prstGeom prst="rect">
              <a:avLst/>
            </a:prstGeom>
            <a:noFill/>
          </p:spPr>
          <p:txBody>
            <a:bodyPr wrap="square" rtlCol="0">
              <a:spAutoFit/>
            </a:bodyPr>
            <a:lstStyle/>
            <a:p>
              <a:r>
                <a:rPr lang="en-US" dirty="0" smtClean="0"/>
                <a:t>Dipole:</a:t>
              </a:r>
              <a:endParaRPr lang="en-GB" dirty="0"/>
            </a:p>
          </p:txBody>
        </p:sp>
        <mc:AlternateContent xmlns:mc="http://schemas.openxmlformats.org/markup-compatibility/2006" xmlns:a14="http://schemas.microsoft.com/office/drawing/2010/main">
          <mc:Choice Requires="a14">
            <p:sp>
              <p:nvSpPr>
                <p:cNvPr id="13" name="TextBox 12"/>
                <p:cNvSpPr txBox="1"/>
                <p:nvPr/>
              </p:nvSpPr>
              <p:spPr>
                <a:xfrm>
                  <a:off x="5105400" y="1591529"/>
                  <a:ext cx="22722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m:rPr>
                                    <m:sty m:val="p"/>
                                  </m:rPr>
                                  <a:rPr lang="el-GR" i="1" smtClean="0">
                                    <a:latin typeface="Cambria Math"/>
                                    <a:ea typeface="Cambria Math"/>
                                  </a:rPr>
                                  <m:t>Δ</m:t>
                                </m:r>
                                <m:r>
                                  <a:rPr lang="en-US" b="0" i="1" smtClean="0">
                                    <a:latin typeface="Cambria Math"/>
                                    <a:ea typeface="Cambria Math"/>
                                  </a:rPr>
                                  <m:t>𝑟</m:t>
                                </m:r>
                              </m:e>
                              <m:sub>
                                <m:r>
                                  <a:rPr lang="en-US" b="0" i="1" smtClean="0">
                                    <a:latin typeface="Cambria Math"/>
                                  </a:rPr>
                                  <m:t>𝑘𝑖𝑐𝑘</m:t>
                                </m:r>
                              </m:sub>
                            </m:sSub>
                          </m:e>
                        </m:d>
                        <m:r>
                          <a:rPr lang="en-US" i="1">
                            <a:latin typeface="Cambria Math"/>
                            <a:ea typeface="Cambria Math"/>
                          </a:rPr>
                          <m:t>∝</m:t>
                        </m:r>
                        <m:r>
                          <a:rPr lang="en-US" b="0" i="1" smtClean="0">
                            <a:latin typeface="Cambria Math"/>
                          </a:rPr>
                          <m:t>𝑟</m:t>
                        </m:r>
                        <m:r>
                          <a:rPr lang="en-US" b="0" i="1" smtClean="0">
                            <a:latin typeface="Cambria Math"/>
                          </a:rPr>
                          <m:t> </m:t>
                        </m:r>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cos</m:t>
                                </m:r>
                              </m:fName>
                              <m:e>
                                <m:d>
                                  <m:dPr>
                                    <m:ctrlPr>
                                      <a:rPr lang="en-US" b="0" i="1" smtClean="0">
                                        <a:latin typeface="Cambria Math" panose="02040503050406030204" pitchFamily="18" charset="0"/>
                                      </a:rPr>
                                    </m:ctrlPr>
                                  </m:dPr>
                                  <m:e>
                                    <m:r>
                                      <a:rPr lang="en-US" b="0" i="1" smtClean="0">
                                        <a:latin typeface="Cambria Math"/>
                                      </a:rPr>
                                      <m:t> </m:t>
                                    </m:r>
                                    <m:r>
                                      <a:rPr lang="en-US" b="0" i="1" smtClean="0">
                                        <a:latin typeface="Cambria Math"/>
                                        <a:ea typeface="Cambria Math"/>
                                      </a:rPr>
                                      <m:t>𝜃</m:t>
                                    </m:r>
                                  </m:e>
                                </m:d>
                              </m:e>
                            </m:func>
                          </m:e>
                        </m:d>
                      </m:oMath>
                    </m:oMathPara>
                  </a14:m>
                  <a:endParaRPr lang="en-GB" dirty="0" smtClean="0"/>
                </a:p>
              </p:txBody>
            </p:sp>
          </mc:Choice>
          <mc:Fallback xmlns="">
            <p:sp>
              <p:nvSpPr>
                <p:cNvPr id="13" name="TextBox 12"/>
                <p:cNvSpPr txBox="1">
                  <a:spLocks noRot="1" noChangeAspect="1" noMove="1" noResize="1" noEditPoints="1" noAdjustHandles="1" noChangeArrowheads="1" noChangeShapeType="1" noTextEdit="1"/>
                </p:cNvSpPr>
                <p:nvPr/>
              </p:nvSpPr>
              <p:spPr>
                <a:xfrm>
                  <a:off x="5105400" y="1591529"/>
                  <a:ext cx="2272289" cy="369332"/>
                </a:xfrm>
                <a:prstGeom prst="rect">
                  <a:avLst/>
                </a:prstGeom>
                <a:blipFill>
                  <a:blip r:embed="rId4"/>
                  <a:stretch>
                    <a:fillRect b="-1667"/>
                  </a:stretch>
                </a:blipFill>
              </p:spPr>
              <p:txBody>
                <a:bodyPr/>
                <a:lstStyle/>
                <a:p>
                  <a:r>
                    <a:rPr lang="en-US">
                      <a:noFill/>
                    </a:rPr>
                    <a:t> </a:t>
                  </a:r>
                </a:p>
              </p:txBody>
            </p:sp>
          </mc:Fallback>
        </mc:AlternateContent>
      </p:gr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9422" y="2626701"/>
            <a:ext cx="2865509" cy="3429779"/>
          </a:xfrm>
          <a:prstGeom prst="rect">
            <a:avLst/>
          </a:prstGeom>
        </p:spPr>
      </p:pic>
      <p:sp>
        <p:nvSpPr>
          <p:cNvPr id="18" name="TextBox 17"/>
          <p:cNvSpPr txBox="1"/>
          <p:nvPr/>
        </p:nvSpPr>
        <p:spPr>
          <a:xfrm>
            <a:off x="4797860" y="2222818"/>
            <a:ext cx="1712944" cy="369332"/>
          </a:xfrm>
          <a:prstGeom prst="rect">
            <a:avLst/>
          </a:prstGeom>
          <a:noFill/>
        </p:spPr>
        <p:txBody>
          <a:bodyPr wrap="square" rtlCol="0">
            <a:spAutoFit/>
          </a:bodyPr>
          <a:lstStyle/>
          <a:p>
            <a:r>
              <a:rPr lang="en-US" err="1" smtClean="0"/>
              <a:t>Quadrupole</a:t>
            </a:r>
            <a:r>
              <a:rPr lang="en-US" smtClean="0"/>
              <a:t>:</a:t>
            </a:r>
            <a:endParaRPr lang="en-GB"/>
          </a:p>
        </p:txBody>
      </p:sp>
      <mc:AlternateContent xmlns:mc="http://schemas.openxmlformats.org/markup-compatibility/2006" xmlns:a14="http://schemas.microsoft.com/office/drawing/2010/main">
        <mc:Choice Requires="a14">
          <p:sp>
            <p:nvSpPr>
              <p:cNvPr id="19" name="TextBox 18"/>
              <p:cNvSpPr txBox="1"/>
              <p:nvPr/>
            </p:nvSpPr>
            <p:spPr>
              <a:xfrm>
                <a:off x="6160227" y="2222818"/>
                <a:ext cx="25653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m:rPr>
                                  <m:sty m:val="p"/>
                                </m:rPr>
                                <a:rPr lang="el-GR" i="1" smtClean="0">
                                  <a:latin typeface="Cambria Math"/>
                                  <a:ea typeface="Cambria Math"/>
                                </a:rPr>
                                <m:t>Δ</m:t>
                              </m:r>
                              <m:r>
                                <a:rPr lang="en-US" b="0" i="1" smtClean="0">
                                  <a:latin typeface="Cambria Math"/>
                                  <a:ea typeface="Cambria Math"/>
                                </a:rPr>
                                <m:t>𝑟</m:t>
                              </m:r>
                            </m:e>
                            <m:sub>
                              <m:r>
                                <a:rPr lang="en-US" b="0" i="1" smtClean="0">
                                  <a:latin typeface="Cambria Math"/>
                                </a:rPr>
                                <m:t>𝑘𝑖𝑐𝑘</m:t>
                              </m:r>
                            </m:sub>
                          </m:sSub>
                        </m:e>
                      </m:d>
                      <m:r>
                        <a:rPr lang="en-US" i="1">
                          <a:latin typeface="Cambria Math"/>
                          <a:ea typeface="Cambria Math"/>
                        </a:rPr>
                        <m:t>∝</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3</m:t>
                          </m:r>
                        </m:sup>
                      </m:sSup>
                      <m:r>
                        <a:rPr lang="en-US" b="0" i="1" smtClean="0">
                          <a:latin typeface="Cambria Math"/>
                        </a:rPr>
                        <m:t> </m:t>
                      </m:r>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cos</m:t>
                              </m:r>
                            </m:fName>
                            <m:e>
                              <m:d>
                                <m:dPr>
                                  <m:ctrlPr>
                                    <a:rPr lang="en-US" b="0" i="1" smtClean="0">
                                      <a:latin typeface="Cambria Math" panose="02040503050406030204" pitchFamily="18" charset="0"/>
                                    </a:rPr>
                                  </m:ctrlPr>
                                </m:dPr>
                                <m:e>
                                  <m:r>
                                    <a:rPr lang="en-US" b="0" i="1" smtClean="0">
                                      <a:latin typeface="Cambria Math"/>
                                    </a:rPr>
                                    <m:t> 2 </m:t>
                                  </m:r>
                                  <m:r>
                                    <a:rPr lang="en-US" b="0" i="1" smtClean="0">
                                      <a:latin typeface="Cambria Math"/>
                                      <a:ea typeface="Cambria Math"/>
                                    </a:rPr>
                                    <m:t>𝜃</m:t>
                                  </m:r>
                                </m:e>
                              </m:d>
                            </m:e>
                          </m:func>
                        </m:e>
                      </m:d>
                    </m:oMath>
                  </m:oMathPara>
                </a14:m>
                <a:endParaRPr lang="en-GB"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6160227" y="2222818"/>
                <a:ext cx="2565382" cy="369332"/>
              </a:xfrm>
              <a:prstGeom prst="rect">
                <a:avLst/>
              </a:prstGeom>
              <a:blipFill>
                <a:blip r:embed="rId6"/>
                <a:stretch>
                  <a:fillRect b="-1667"/>
                </a:stretch>
              </a:blipFill>
            </p:spPr>
            <p:txBody>
              <a:bodyPr/>
              <a:lstStyle/>
              <a:p>
                <a:r>
                  <a:rPr lang="en-US">
                    <a:noFill/>
                  </a:rPr>
                  <a:t> </a:t>
                </a:r>
              </a:p>
            </p:txBody>
          </p:sp>
        </mc:Fallback>
      </mc:AlternateContent>
      <p:sp>
        <p:nvSpPr>
          <p:cNvPr id="20" name="TextBox 19"/>
          <p:cNvSpPr txBox="1"/>
          <p:nvPr/>
        </p:nvSpPr>
        <p:spPr>
          <a:xfrm rot="20700000">
            <a:off x="6888269" y="5867753"/>
            <a:ext cx="799655" cy="322986"/>
          </a:xfrm>
          <a:prstGeom prst="rect">
            <a:avLst/>
          </a:prstGeom>
          <a:solidFill>
            <a:schemeClr val="bg1"/>
          </a:solidFill>
        </p:spPr>
        <p:txBody>
          <a:bodyPr wrap="square" rtlCol="0">
            <a:spAutoFit/>
          </a:bodyPr>
          <a:lstStyle/>
          <a:p>
            <a:pPr algn="ctr"/>
            <a:r>
              <a:rPr lang="en-US" i="1" dirty="0" smtClean="0"/>
              <a:t>y</a:t>
            </a:r>
            <a:endParaRPr lang="en-GB" i="1" dirty="0"/>
          </a:p>
        </p:txBody>
      </p:sp>
      <p:sp>
        <p:nvSpPr>
          <p:cNvPr id="21" name="TextBox 20"/>
          <p:cNvSpPr txBox="1"/>
          <p:nvPr/>
        </p:nvSpPr>
        <p:spPr>
          <a:xfrm rot="3600000">
            <a:off x="5006882" y="5328542"/>
            <a:ext cx="1260033" cy="369332"/>
          </a:xfrm>
          <a:prstGeom prst="rect">
            <a:avLst/>
          </a:prstGeom>
          <a:solidFill>
            <a:schemeClr val="bg1"/>
          </a:solidFill>
        </p:spPr>
        <p:txBody>
          <a:bodyPr wrap="square" rtlCol="0">
            <a:spAutoFit/>
          </a:bodyPr>
          <a:lstStyle/>
          <a:p>
            <a:pPr algn="ctr"/>
            <a:r>
              <a:rPr lang="en-US" i="1" dirty="0" smtClean="0"/>
              <a:t>x</a:t>
            </a:r>
            <a:endParaRPr lang="en-GB" i="1" dirty="0"/>
          </a:p>
        </p:txBody>
      </p:sp>
      <p:sp>
        <p:nvSpPr>
          <p:cNvPr id="22" name="TextBox 21"/>
          <p:cNvSpPr txBox="1"/>
          <p:nvPr/>
        </p:nvSpPr>
        <p:spPr>
          <a:xfrm rot="5400000">
            <a:off x="4594021" y="3601725"/>
            <a:ext cx="1160223" cy="455976"/>
          </a:xfrm>
          <a:prstGeom prst="rect">
            <a:avLst/>
          </a:prstGeom>
          <a:solidFill>
            <a:schemeClr val="bg1"/>
          </a:solidFill>
        </p:spPr>
        <p:txBody>
          <a:bodyPr wrap="square" rtlCol="0">
            <a:spAutoFit/>
          </a:bodyPr>
          <a:lstStyle/>
          <a:p>
            <a:pPr algn="ctr"/>
            <a:r>
              <a:rPr lang="en-US" i="1" dirty="0" smtClean="0"/>
              <a:t>Kick</a:t>
            </a:r>
            <a:endParaRPr lang="en-GB" i="1" dirty="0"/>
          </a:p>
        </p:txBody>
      </p:sp>
      <p:sp>
        <p:nvSpPr>
          <p:cNvPr id="23" name="Date Placeholder 22"/>
          <p:cNvSpPr>
            <a:spLocks noGrp="1"/>
          </p:cNvSpPr>
          <p:nvPr>
            <p:ph type="dt" sz="half" idx="10"/>
          </p:nvPr>
        </p:nvSpPr>
        <p:spPr/>
        <p:txBody>
          <a:bodyPr/>
          <a:lstStyle/>
          <a:p>
            <a:fld id="{F9AEF25E-342E-4AD5-B2E3-4B3099B9A87E}" type="datetime4">
              <a:rPr lang="en-US" smtClean="0"/>
              <a:t>September 28, 2018</a:t>
            </a:fld>
            <a:endParaRPr lang="en-GB" dirty="0"/>
          </a:p>
        </p:txBody>
      </p:sp>
      <p:sp>
        <p:nvSpPr>
          <p:cNvPr id="24" name="Footer Placeholder 23"/>
          <p:cNvSpPr>
            <a:spLocks noGrp="1"/>
          </p:cNvSpPr>
          <p:nvPr>
            <p:ph type="ftr" sz="quarter" idx="11"/>
          </p:nvPr>
        </p:nvSpPr>
        <p:spPr/>
        <p:txBody>
          <a:bodyPr/>
          <a:lstStyle/>
          <a:p>
            <a:r>
              <a:rPr lang="en-GB" smtClean="0"/>
              <a:t>HOMSC2018</a:t>
            </a:r>
            <a:endParaRPr lang="en-GB"/>
          </a:p>
        </p:txBody>
      </p:sp>
      <p:sp>
        <p:nvSpPr>
          <p:cNvPr id="25" name="Slide Number Placeholder 24"/>
          <p:cNvSpPr>
            <a:spLocks noGrp="1"/>
          </p:cNvSpPr>
          <p:nvPr>
            <p:ph type="sldNum" sz="quarter" idx="12"/>
          </p:nvPr>
        </p:nvSpPr>
        <p:spPr/>
        <p:txBody>
          <a:bodyPr/>
          <a:lstStyle/>
          <a:p>
            <a:fld id="{20550DB0-F41D-4C47-85C3-B3078F74AEF5}" type="slidenum">
              <a:rPr lang="en-GB" smtClean="0"/>
              <a:t>21</a:t>
            </a:fld>
            <a:endParaRPr lang="en-GB"/>
          </a:p>
        </p:txBody>
      </p:sp>
      <p:sp>
        <p:nvSpPr>
          <p:cNvPr id="3" name="TextBox 2"/>
          <p:cNvSpPr txBox="1"/>
          <p:nvPr/>
        </p:nvSpPr>
        <p:spPr>
          <a:xfrm>
            <a:off x="457199" y="1507879"/>
            <a:ext cx="8363866" cy="400110"/>
          </a:xfrm>
          <a:prstGeom prst="rect">
            <a:avLst/>
          </a:prstGeom>
          <a:noFill/>
        </p:spPr>
        <p:txBody>
          <a:bodyPr wrap="square" rtlCol="0">
            <a:spAutoFit/>
          </a:bodyPr>
          <a:lstStyle/>
          <a:p>
            <a:r>
              <a:rPr lang="en-US" sz="2000" dirty="0" smtClean="0"/>
              <a:t>By moving the beam, we can determine the position-dependence of the mode</a:t>
            </a:r>
            <a:endParaRPr lang="en-US" sz="2000" dirty="0"/>
          </a:p>
        </p:txBody>
      </p:sp>
    </p:spTree>
    <p:extLst>
      <p:ext uri="{BB962C8B-B14F-4D97-AF65-F5344CB8AC3E}">
        <p14:creationId xmlns:p14="http://schemas.microsoft.com/office/powerpoint/2010/main" val="3414356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3295" y="1555502"/>
            <a:ext cx="4144124" cy="4311586"/>
          </a:xfrm>
          <a:prstGeom prst="rect">
            <a:avLst/>
          </a:prstGeom>
        </p:spPr>
      </p:pic>
      <p:sp>
        <p:nvSpPr>
          <p:cNvPr id="14" name="TextBox 13"/>
          <p:cNvSpPr txBox="1"/>
          <p:nvPr/>
        </p:nvSpPr>
        <p:spPr>
          <a:xfrm>
            <a:off x="1624614" y="1661693"/>
            <a:ext cx="5486400" cy="400110"/>
          </a:xfrm>
          <a:prstGeom prst="rect">
            <a:avLst/>
          </a:prstGeom>
          <a:solidFill>
            <a:schemeClr val="bg1"/>
          </a:solidFill>
          <a:ln>
            <a:solidFill>
              <a:schemeClr val="tx1"/>
            </a:solidFill>
          </a:ln>
        </p:spPr>
        <p:txBody>
          <a:bodyPr wrap="square" rtlCol="0">
            <a:spAutoFit/>
          </a:bodyPr>
          <a:lstStyle/>
          <a:p>
            <a:r>
              <a:rPr lang="en-US" sz="2000" dirty="0" smtClean="0"/>
              <a:t>Mode at 2.494 GHz, second </a:t>
            </a:r>
            <a:r>
              <a:rPr lang="en-US" sz="2000" dirty="0" err="1" smtClean="0"/>
              <a:t>Quadrupole</a:t>
            </a:r>
            <a:r>
              <a:rPr lang="en-US" sz="2000" dirty="0" smtClean="0"/>
              <a:t> </a:t>
            </a:r>
            <a:r>
              <a:rPr lang="en-US" sz="2000" dirty="0" err="1" smtClean="0"/>
              <a:t>passband</a:t>
            </a:r>
            <a:endParaRPr lang="en-GB" sz="2000" dirty="0"/>
          </a:p>
        </p:txBody>
      </p:sp>
      <p:sp>
        <p:nvSpPr>
          <p:cNvPr id="2" name="Date Placeholder 1"/>
          <p:cNvSpPr>
            <a:spLocks noGrp="1"/>
          </p:cNvSpPr>
          <p:nvPr>
            <p:ph type="dt" sz="half" idx="10"/>
          </p:nvPr>
        </p:nvSpPr>
        <p:spPr/>
        <p:txBody>
          <a:bodyPr/>
          <a:lstStyle/>
          <a:p>
            <a:fld id="{B71ACC3D-D2C4-4F62-ACC5-2B3EC8F8AA99}" type="datetime4">
              <a:rPr lang="en-US" smtClean="0"/>
              <a:t>September 28, 2018</a:t>
            </a:fld>
            <a:endParaRPr lang="en-GB"/>
          </a:p>
        </p:txBody>
      </p:sp>
      <p:sp>
        <p:nvSpPr>
          <p:cNvPr id="3" name="Footer Placeholder 2"/>
          <p:cNvSpPr>
            <a:spLocks noGrp="1"/>
          </p:cNvSpPr>
          <p:nvPr>
            <p:ph type="ftr" sz="quarter" idx="11"/>
          </p:nvPr>
        </p:nvSpPr>
        <p:spPr/>
        <p:txBody>
          <a:bodyPr/>
          <a:lstStyle/>
          <a:p>
            <a:r>
              <a:rPr lang="en-GB" smtClean="0"/>
              <a:t>HOMSC2018</a:t>
            </a:r>
            <a:endParaRPr lang="en-GB"/>
          </a:p>
        </p:txBody>
      </p:sp>
      <p:sp>
        <p:nvSpPr>
          <p:cNvPr id="15" name="Slide Number Placeholder 14"/>
          <p:cNvSpPr>
            <a:spLocks noGrp="1"/>
          </p:cNvSpPr>
          <p:nvPr>
            <p:ph type="sldNum" sz="quarter" idx="12"/>
          </p:nvPr>
        </p:nvSpPr>
        <p:spPr/>
        <p:txBody>
          <a:bodyPr/>
          <a:lstStyle/>
          <a:p>
            <a:fld id="{20550DB0-F41D-4C47-85C3-B3078F74AEF5}" type="slidenum">
              <a:rPr lang="en-GB" smtClean="0"/>
              <a:t>22</a:t>
            </a:fld>
            <a:endParaRPr lang="en-GB"/>
          </a:p>
        </p:txBody>
      </p:sp>
      <p:sp>
        <p:nvSpPr>
          <p:cNvPr id="18" name="Title 1"/>
          <p:cNvSpPr>
            <a:spLocks noGrp="1"/>
          </p:cNvSpPr>
          <p:nvPr>
            <p:ph type="title"/>
          </p:nvPr>
        </p:nvSpPr>
        <p:spPr>
          <a:xfrm>
            <a:off x="457200" y="438150"/>
            <a:ext cx="8229600" cy="1143000"/>
          </a:xfrm>
        </p:spPr>
        <p:txBody>
          <a:bodyPr/>
          <a:lstStyle/>
          <a:p>
            <a:r>
              <a:rPr lang="en-US" dirty="0" smtClean="0"/>
              <a:t>But, the data is confusing…</a:t>
            </a:r>
            <a:endParaRPr lang="en-GB" dirty="0"/>
          </a:p>
        </p:txBody>
      </p:sp>
    </p:spTree>
    <p:extLst>
      <p:ext uri="{BB962C8B-B14F-4D97-AF65-F5344CB8AC3E}">
        <p14:creationId xmlns:p14="http://schemas.microsoft.com/office/powerpoint/2010/main" val="3345412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smtClean="0"/>
              <a:t>A beam-based method for detection of HOMs was successfully demonstrated</a:t>
            </a:r>
          </a:p>
          <a:p>
            <a:endParaRPr lang="en-GB" dirty="0"/>
          </a:p>
          <a:p>
            <a:r>
              <a:rPr lang="en-GB" dirty="0" smtClean="0"/>
              <a:t>The frequency of the detected modes strongly suggests that they are all quadrupoles</a:t>
            </a:r>
          </a:p>
          <a:p>
            <a:endParaRPr lang="en-GB" dirty="0" smtClean="0"/>
          </a:p>
          <a:p>
            <a:r>
              <a:rPr lang="en-GB" dirty="0" smtClean="0"/>
              <a:t>However, fitting is inconclusive, precluding determination of R/Q</a:t>
            </a:r>
          </a:p>
        </p:txBody>
      </p:sp>
      <p:sp>
        <p:nvSpPr>
          <p:cNvPr id="4" name="Date Placeholder 3"/>
          <p:cNvSpPr>
            <a:spLocks noGrp="1"/>
          </p:cNvSpPr>
          <p:nvPr>
            <p:ph type="dt" sz="half" idx="10"/>
          </p:nvPr>
        </p:nvSpPr>
        <p:spPr/>
        <p:txBody>
          <a:bodyPr/>
          <a:lstStyle/>
          <a:p>
            <a:fld id="{60E0A5CE-6AC2-4E99-9DA9-D8F2209B14B5}" type="datetime4">
              <a:rPr lang="en-US" smtClean="0"/>
              <a:t>September 28, 2018</a:t>
            </a:fld>
            <a:endParaRPr lang="en-GB" dirty="0"/>
          </a:p>
        </p:txBody>
      </p:sp>
      <p:sp>
        <p:nvSpPr>
          <p:cNvPr id="5" name="Footer Placeholder 4"/>
          <p:cNvSpPr>
            <a:spLocks noGrp="1"/>
          </p:cNvSpPr>
          <p:nvPr>
            <p:ph type="ftr" sz="quarter" idx="11"/>
          </p:nvPr>
        </p:nvSpPr>
        <p:spPr/>
        <p:txBody>
          <a:bodyPr/>
          <a:lstStyle/>
          <a:p>
            <a:r>
              <a:rPr lang="en-GB" smtClean="0"/>
              <a:t>HOMSC2018</a:t>
            </a:r>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23</a:t>
            </a:fld>
            <a:endParaRPr lang="en-GB"/>
          </a:p>
        </p:txBody>
      </p:sp>
    </p:spTree>
    <p:extLst>
      <p:ext uri="{BB962C8B-B14F-4D97-AF65-F5344CB8AC3E}">
        <p14:creationId xmlns:p14="http://schemas.microsoft.com/office/powerpoint/2010/main" val="2098312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dirty="0" smtClean="0"/>
              <a:t>Thank you for listening</a:t>
            </a:r>
            <a:endParaRPr lang="en-GB" dirty="0"/>
          </a:p>
        </p:txBody>
      </p:sp>
      <p:sp>
        <p:nvSpPr>
          <p:cNvPr id="3" name="Subtitle 2"/>
          <p:cNvSpPr>
            <a:spLocks noGrp="1"/>
          </p:cNvSpPr>
          <p:nvPr>
            <p:ph type="subTitle" idx="1"/>
          </p:nvPr>
        </p:nvSpPr>
        <p:spPr>
          <a:xfrm>
            <a:off x="1371600" y="2057400"/>
            <a:ext cx="6400800" cy="4800600"/>
          </a:xfrm>
        </p:spPr>
        <p:txBody>
          <a:bodyPr>
            <a:normAutofit fontScale="92500" lnSpcReduction="20000"/>
          </a:bodyPr>
          <a:lstStyle/>
          <a:p>
            <a:r>
              <a:rPr lang="en-US" dirty="0" smtClean="0"/>
              <a:t>Acknowledgements</a:t>
            </a:r>
          </a:p>
          <a:p>
            <a:endParaRPr lang="en-US" dirty="0"/>
          </a:p>
          <a:p>
            <a:r>
              <a:rPr lang="en-US" dirty="0" smtClean="0"/>
              <a:t>Daniel Hall</a:t>
            </a:r>
          </a:p>
          <a:p>
            <a:r>
              <a:rPr lang="en-US" dirty="0" smtClean="0"/>
              <a:t>Matthias </a:t>
            </a:r>
            <a:r>
              <a:rPr lang="en-US" dirty="0" err="1" smtClean="0"/>
              <a:t>Liepe</a:t>
            </a:r>
            <a:endParaRPr lang="en-US" dirty="0" smtClean="0"/>
          </a:p>
          <a:p>
            <a:r>
              <a:rPr lang="en-US" dirty="0" smtClean="0"/>
              <a:t>Mike Billing</a:t>
            </a:r>
          </a:p>
          <a:p>
            <a:r>
              <a:rPr lang="en-US" dirty="0" smtClean="0"/>
              <a:t>John Dobbins</a:t>
            </a:r>
          </a:p>
          <a:p>
            <a:r>
              <a:rPr lang="en-US" dirty="0" smtClean="0"/>
              <a:t>Ivan </a:t>
            </a:r>
            <a:r>
              <a:rPr lang="en-US" dirty="0" err="1" smtClean="0"/>
              <a:t>Bazarov</a:t>
            </a:r>
            <a:endParaRPr lang="en-US" dirty="0" smtClean="0"/>
          </a:p>
          <a:p>
            <a:r>
              <a:rPr lang="en-US" dirty="0" smtClean="0"/>
              <a:t>Georg </a:t>
            </a:r>
            <a:r>
              <a:rPr lang="en-US" dirty="0" err="1" smtClean="0"/>
              <a:t>Hoffsteatter</a:t>
            </a:r>
            <a:endParaRPr lang="en-US" dirty="0" smtClean="0"/>
          </a:p>
          <a:p>
            <a:r>
              <a:rPr lang="en-US" dirty="0" smtClean="0"/>
              <a:t>Nicholas Valles</a:t>
            </a:r>
          </a:p>
          <a:p>
            <a:r>
              <a:rPr lang="en-US" dirty="0" smtClean="0"/>
              <a:t>Ralf </a:t>
            </a:r>
            <a:r>
              <a:rPr lang="en-US" dirty="0" err="1" smtClean="0"/>
              <a:t>Eichhorn</a:t>
            </a:r>
            <a:endParaRPr lang="en-US" dirty="0" smtClean="0"/>
          </a:p>
        </p:txBody>
      </p:sp>
    </p:spTree>
    <p:extLst>
      <p:ext uri="{BB962C8B-B14F-4D97-AF65-F5344CB8AC3E}">
        <p14:creationId xmlns:p14="http://schemas.microsoft.com/office/powerpoint/2010/main" val="1910781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Extra slides</a:t>
            </a:r>
            <a:endParaRPr lang="en-GB" dirty="0"/>
          </a:p>
        </p:txBody>
      </p:sp>
    </p:spTree>
    <p:extLst>
      <p:ext uri="{BB962C8B-B14F-4D97-AF65-F5344CB8AC3E}">
        <p14:creationId xmlns:p14="http://schemas.microsoft.com/office/powerpoint/2010/main" val="2235191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 factor: the R/Q</a:t>
            </a:r>
            <a:endParaRPr lang="en-GB"/>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smtClean="0"/>
                  <a:t>The transverse R/Q is given by (i.e. CLANS, modified) </a:t>
                </a:r>
              </a:p>
              <a:p>
                <a:endParaRPr lang="en-US"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a:rPr>
                                    <m:t>𝑅</m:t>
                                  </m:r>
                                </m:num>
                                <m:den>
                                  <m:r>
                                    <a:rPr lang="en-US" b="0" i="1" smtClean="0">
                                      <a:latin typeface="Cambria Math"/>
                                    </a:rPr>
                                    <m:t>𝑄</m:t>
                                  </m:r>
                                </m:den>
                              </m:f>
                            </m:e>
                          </m:d>
                        </m:e>
                        <m:sub>
                          <m:r>
                            <a:rPr lang="en-US" i="1" smtClean="0">
                              <a:latin typeface="Cambria Math"/>
                              <a:ea typeface="Cambria Math"/>
                            </a:rPr>
                            <m:t>⊥</m:t>
                          </m:r>
                        </m:sub>
                      </m:sSub>
                      <m:r>
                        <a:rPr lang="en-US" b="0"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a:rPr>
                                        <m:t>𝑽</m:t>
                                      </m:r>
                                    </m:e>
                                    <m:sub>
                                      <m:r>
                                        <a:rPr lang="en-US" b="0" i="1" smtClean="0">
                                          <a:latin typeface="Cambria Math"/>
                                          <a:ea typeface="Cambria Math"/>
                                        </a:rPr>
                                        <m:t>∥</m:t>
                                      </m:r>
                                    </m:sub>
                                  </m:sSub>
                                  <m:d>
                                    <m:dPr>
                                      <m:ctrlPr>
                                        <a:rPr lang="en-US" b="0" i="1" smtClean="0">
                                          <a:latin typeface="Cambria Math" panose="02040503050406030204" pitchFamily="18" charset="0"/>
                                        </a:rPr>
                                      </m:ctrlPr>
                                    </m:dPr>
                                    <m:e>
                                      <m:r>
                                        <a:rPr lang="en-US" b="0" i="1" smtClean="0">
                                          <a:latin typeface="Cambria Math"/>
                                        </a:rPr>
                                        <m:t>𝑟</m:t>
                                      </m:r>
                                      <m:r>
                                        <a:rPr lang="en-US" b="0" i="1" smtClean="0">
                                          <a:latin typeface="Cambria Math"/>
                                        </a:rPr>
                                        <m:t>,</m:t>
                                      </m:r>
                                      <m:r>
                                        <a:rPr lang="en-US" b="0" i="1" smtClean="0">
                                          <a:latin typeface="Cambria Math"/>
                                          <a:ea typeface="Cambria Math"/>
                                        </a:rPr>
                                        <m:t>𝜃</m:t>
                                      </m:r>
                                    </m:e>
                                  </m:d>
                                </m:e>
                              </m:d>
                            </m:e>
                            <m:sup>
                              <m:r>
                                <a:rPr lang="en-US" b="0" i="1" smtClean="0">
                                  <a:latin typeface="Cambria Math"/>
                                </a:rPr>
                                <m:t>2</m:t>
                              </m:r>
                            </m:sup>
                          </m:sSup>
                        </m:num>
                        <m:den>
                          <m:r>
                            <a:rPr lang="en-US" b="0" i="1" smtClean="0">
                              <a:latin typeface="Cambria Math"/>
                            </a:rPr>
                            <m:t>2 </m:t>
                          </m:r>
                          <m:r>
                            <a:rPr lang="en-US" b="0" i="1" smtClean="0">
                              <a:latin typeface="Cambria Math"/>
                              <a:ea typeface="Cambria Math"/>
                            </a:rPr>
                            <m:t>𝜔</m:t>
                          </m:r>
                          <m:r>
                            <a:rPr lang="en-US" b="0" i="1" smtClean="0">
                              <a:latin typeface="Cambria Math"/>
                              <a:ea typeface="Cambria Math"/>
                            </a:rPr>
                            <m:t> </m:t>
                          </m:r>
                          <m:r>
                            <a:rPr lang="en-US" b="0" i="1" smtClean="0">
                              <a:latin typeface="Cambria Math"/>
                              <a:ea typeface="Cambria Math"/>
                            </a:rPr>
                            <m:t>𝑈</m:t>
                          </m:r>
                          <m:r>
                            <a:rPr lang="en-US" b="0" i="1" smtClean="0">
                              <a:latin typeface="Cambria Math"/>
                              <a:ea typeface="Cambria Math"/>
                            </a:rPr>
                            <m:t> </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𝑟</m:t>
                              </m:r>
                            </m:e>
                            <m:sup>
                              <m:r>
                                <a:rPr lang="en-US" b="0" i="1" smtClean="0">
                                  <a:latin typeface="Cambria Math"/>
                                  <a:ea typeface="Cambria Math"/>
                                </a:rPr>
                                <m:t>2</m:t>
                              </m:r>
                              <m:r>
                                <a:rPr lang="en-US" b="0" i="1" smtClean="0">
                                  <a:latin typeface="Cambria Math"/>
                                  <a:ea typeface="Cambria Math"/>
                                </a:rPr>
                                <m:t>𝑚</m:t>
                              </m:r>
                            </m:sup>
                          </m:sSup>
                          <m:func>
                            <m:funcPr>
                              <m:ctrlPr>
                                <a:rPr lang="en-US" b="0" i="1" smtClean="0">
                                  <a:solidFill>
                                    <a:srgbClr val="C00000"/>
                                  </a:solidFill>
                                  <a:latin typeface="Cambria Math" panose="02040503050406030204" pitchFamily="18" charset="0"/>
                                  <a:ea typeface="Cambria Math"/>
                                </a:rPr>
                              </m:ctrlPr>
                            </m:funcPr>
                            <m:fName>
                              <m:sSup>
                                <m:sSupPr>
                                  <m:ctrlPr>
                                    <a:rPr lang="en-US" b="0" i="1" smtClean="0">
                                      <a:solidFill>
                                        <a:srgbClr val="C00000"/>
                                      </a:solidFill>
                                      <a:latin typeface="Cambria Math" panose="02040503050406030204" pitchFamily="18" charset="0"/>
                                      <a:ea typeface="Cambria Math"/>
                                    </a:rPr>
                                  </m:ctrlPr>
                                </m:sSupPr>
                                <m:e>
                                  <m:r>
                                    <m:rPr>
                                      <m:sty m:val="p"/>
                                    </m:rPr>
                                    <a:rPr lang="en-US" b="0" i="0" smtClean="0">
                                      <a:solidFill>
                                        <a:srgbClr val="C00000"/>
                                      </a:solidFill>
                                      <a:latin typeface="Cambria Math"/>
                                      <a:ea typeface="Cambria Math"/>
                                    </a:rPr>
                                    <m:t>cos</m:t>
                                  </m:r>
                                </m:e>
                                <m:sup>
                                  <m:r>
                                    <a:rPr lang="en-US" b="0" i="1" smtClean="0">
                                      <a:solidFill>
                                        <a:srgbClr val="C00000"/>
                                      </a:solidFill>
                                      <a:latin typeface="Cambria Math"/>
                                      <a:ea typeface="Cambria Math"/>
                                    </a:rPr>
                                    <m:t>2</m:t>
                                  </m:r>
                                </m:sup>
                              </m:sSup>
                            </m:fName>
                            <m:e>
                              <m:d>
                                <m:dPr>
                                  <m:ctrlPr>
                                    <a:rPr lang="en-US" b="0" i="1" smtClean="0">
                                      <a:solidFill>
                                        <a:srgbClr val="C00000"/>
                                      </a:solidFill>
                                      <a:latin typeface="Cambria Math" panose="02040503050406030204" pitchFamily="18" charset="0"/>
                                      <a:ea typeface="Cambria Math"/>
                                    </a:rPr>
                                  </m:ctrlPr>
                                </m:dPr>
                                <m:e>
                                  <m:r>
                                    <a:rPr lang="en-US" b="0" i="1" smtClean="0">
                                      <a:solidFill>
                                        <a:srgbClr val="C00000"/>
                                      </a:solidFill>
                                      <a:latin typeface="Cambria Math"/>
                                      <a:ea typeface="Cambria Math"/>
                                    </a:rPr>
                                    <m:t>𝑚</m:t>
                                  </m:r>
                                  <m:r>
                                    <a:rPr lang="en-US" b="0" i="1" smtClean="0">
                                      <a:solidFill>
                                        <a:srgbClr val="C00000"/>
                                      </a:solidFill>
                                      <a:latin typeface="Cambria Math"/>
                                      <a:ea typeface="Cambria Math"/>
                                    </a:rPr>
                                    <m:t> </m:t>
                                  </m:r>
                                  <m:r>
                                    <a:rPr lang="en-US" b="0" i="1" smtClean="0">
                                      <a:solidFill>
                                        <a:srgbClr val="C00000"/>
                                      </a:solidFill>
                                      <a:latin typeface="Cambria Math"/>
                                      <a:ea typeface="Cambria Math"/>
                                    </a:rPr>
                                    <m:t>𝜃</m:t>
                                  </m:r>
                                </m:e>
                              </m:d>
                            </m:e>
                          </m:func>
                        </m:den>
                      </m:f>
                    </m:oMath>
                  </m:oMathPara>
                </a14:m>
                <a:endParaRPr lang="en-US"/>
              </a:p>
              <a:p>
                <a:pPr marL="0" indent="0">
                  <a:buNone/>
                </a:pPr>
                <a:endParaRPr lang="en-US"/>
              </a:p>
              <a:p>
                <a:pPr marL="0" indent="0" algn="ctr">
                  <a:buNone/>
                </a:pPr>
                <a14:m>
                  <m:oMath xmlns:m="http://schemas.openxmlformats.org/officeDocument/2006/math">
                    <m:r>
                      <a:rPr lang="en-GB" i="1" smtClean="0">
                        <a:latin typeface="Cambria Math"/>
                        <a:ea typeface="Cambria Math"/>
                      </a:rPr>
                      <m:t>𝜔</m:t>
                    </m:r>
                  </m:oMath>
                </a14:m>
                <a:r>
                  <a:rPr lang="en-GB" smtClean="0"/>
                  <a:t> : Mode frequency	</a:t>
                </a:r>
                <a14:m>
                  <m:oMath xmlns:m="http://schemas.openxmlformats.org/officeDocument/2006/math">
                    <m:r>
                      <a:rPr lang="en-US" b="0" i="1" smtClean="0">
                        <a:latin typeface="Cambria Math"/>
                      </a:rPr>
                      <m:t>𝑈</m:t>
                    </m:r>
                  </m:oMath>
                </a14:m>
                <a:r>
                  <a:rPr lang="en-GB" smtClean="0"/>
                  <a:t> : Mode stored energy</a:t>
                </a:r>
              </a:p>
              <a:p>
                <a:pPr marL="0" indent="0" algn="ctr">
                  <a:buNone/>
                </a:pP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a:rPr>
                          <m:t>𝑉</m:t>
                        </m:r>
                      </m:e>
                      <m:sub>
                        <m:r>
                          <a:rPr lang="en-GB" i="1" smtClean="0">
                            <a:latin typeface="Cambria Math"/>
                            <a:ea typeface="Cambria Math"/>
                          </a:rPr>
                          <m:t>∥</m:t>
                        </m:r>
                      </m:sub>
                    </m:sSub>
                  </m:oMath>
                </a14:m>
                <a:r>
                  <a:rPr lang="en-GB" smtClean="0"/>
                  <a:t> : Mode voltage along beam axis</a:t>
                </a:r>
              </a:p>
              <a:p>
                <a:pPr marL="0" indent="0" algn="ctr">
                  <a:buNone/>
                </a:pPr>
                <a14:m>
                  <m:oMath xmlns:m="http://schemas.openxmlformats.org/officeDocument/2006/math">
                    <m:r>
                      <a:rPr lang="en-US" b="0" i="1" smtClean="0">
                        <a:latin typeface="Cambria Math"/>
                      </a:rPr>
                      <m:t>(</m:t>
                    </m:r>
                    <m:r>
                      <a:rPr lang="en-US" b="0" i="1" smtClean="0">
                        <a:latin typeface="Cambria Math"/>
                      </a:rPr>
                      <m:t>𝑟</m:t>
                    </m:r>
                    <m:r>
                      <a:rPr lang="en-US" b="0" i="1" smtClean="0">
                        <a:latin typeface="Cambria Math"/>
                      </a:rPr>
                      <m:t>,</m:t>
                    </m:r>
                    <m:r>
                      <a:rPr lang="en-US" b="0" i="1" smtClean="0">
                        <a:latin typeface="Cambria Math"/>
                        <a:ea typeface="Cambria Math"/>
                      </a:rPr>
                      <m:t>𝜃</m:t>
                    </m:r>
                    <m:r>
                      <a:rPr lang="en-US" b="0" i="1" smtClean="0">
                        <a:latin typeface="Cambria Math"/>
                        <a:ea typeface="Cambria Math"/>
                      </a:rPr>
                      <m:t>)</m:t>
                    </m:r>
                  </m:oMath>
                </a14:m>
                <a:r>
                  <a:rPr lang="en-GB" smtClean="0"/>
                  <a:t> : Position of the centre of the beam relative to the mode centre and polarisation</a:t>
                </a:r>
              </a:p>
              <a:p>
                <a:pPr marL="0" indent="0" algn="ctr">
                  <a:buNone/>
                </a:pPr>
                <a14:m>
                  <m:oMath xmlns:m="http://schemas.openxmlformats.org/officeDocument/2006/math">
                    <m:r>
                      <a:rPr lang="en-US" b="0" i="1" smtClean="0">
                        <a:latin typeface="Cambria Math"/>
                      </a:rPr>
                      <m:t>𝑚</m:t>
                    </m:r>
                  </m:oMath>
                </a14:m>
                <a:r>
                  <a:rPr lang="en-GB" smtClean="0"/>
                  <a:t> : Order of the mode (1</a:t>
                </a:r>
                <a:r>
                  <a:rPr lang="en-GB" smtClean="0">
                    <a:latin typeface="Garamond"/>
                  </a:rPr>
                  <a:t>→</a:t>
                </a:r>
                <a:r>
                  <a:rPr lang="en-GB" smtClean="0"/>
                  <a:t>dipole, 2</a:t>
                </a:r>
                <a:r>
                  <a:rPr lang="en-GB" smtClean="0">
                    <a:latin typeface="Garamond"/>
                  </a:rPr>
                  <a:t>→</a:t>
                </a:r>
                <a:r>
                  <a:rPr lang="en-GB" smtClean="0"/>
                  <a:t>quadrupole…)</a:t>
                </a:r>
              </a:p>
              <a:p>
                <a:pPr marL="0" indent="0">
                  <a:buNone/>
                </a:pPr>
                <a:endParaRPr lang="en-GB"/>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85" t="-2695" r="-963"/>
                </a:stretch>
              </a:blipFill>
            </p:spPr>
            <p:txBody>
              <a:bodyPr/>
              <a:lstStyle/>
              <a:p>
                <a:r>
                  <a:rPr lang="en-GB">
                    <a:noFill/>
                  </a:rPr>
                  <a:t> </a:t>
                </a:r>
              </a:p>
            </p:txBody>
          </p:sp>
        </mc:Fallback>
      </mc:AlternateContent>
      <p:sp>
        <p:nvSpPr>
          <p:cNvPr id="4" name="Date Placeholder 3"/>
          <p:cNvSpPr>
            <a:spLocks noGrp="1"/>
          </p:cNvSpPr>
          <p:nvPr>
            <p:ph type="dt" sz="half" idx="10"/>
          </p:nvPr>
        </p:nvSpPr>
        <p:spPr/>
        <p:txBody>
          <a:bodyPr/>
          <a:lstStyle/>
          <a:p>
            <a:fld id="{400D5B95-8224-47BC-B032-0B400925EE81}" type="datetime4">
              <a:rPr lang="en-US" smtClean="0"/>
              <a:t>September 28, 2018</a:t>
            </a:fld>
            <a:endParaRPr lang="en-GB" dirty="0"/>
          </a:p>
        </p:txBody>
      </p:sp>
      <p:sp>
        <p:nvSpPr>
          <p:cNvPr id="5" name="Footer Placeholder 4"/>
          <p:cNvSpPr>
            <a:spLocks noGrp="1"/>
          </p:cNvSpPr>
          <p:nvPr>
            <p:ph type="ftr" sz="quarter" idx="11"/>
          </p:nvPr>
        </p:nvSpPr>
        <p:spPr/>
        <p:txBody>
          <a:bodyPr/>
          <a:lstStyle/>
          <a:p>
            <a:r>
              <a:rPr lang="en-GB" smtClean="0"/>
              <a:t>HOMSC2018</a:t>
            </a:r>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26</a:t>
            </a:fld>
            <a:endParaRPr lang="en-GB"/>
          </a:p>
        </p:txBody>
      </p:sp>
    </p:spTree>
    <p:extLst>
      <p:ext uri="{BB962C8B-B14F-4D97-AF65-F5344CB8AC3E}">
        <p14:creationId xmlns:p14="http://schemas.microsoft.com/office/powerpoint/2010/main" val="1501843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Magnitude of the HOM kick</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dirty="0" smtClean="0"/>
                  <a:t>The magnitude of the kick is given by (without extra terms)</a:t>
                </a:r>
              </a:p>
              <a:p>
                <a:endParaRPr lang="en-US" sz="24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GB" sz="2400" i="1" smtClean="0">
                              <a:latin typeface="Cambria Math" panose="02040503050406030204" pitchFamily="18" charset="0"/>
                            </a:rPr>
                          </m:ctrlPr>
                        </m:dPr>
                        <m:e>
                          <m:sSub>
                            <m:sSubPr>
                              <m:ctrlPr>
                                <a:rPr lang="en-GB" sz="2400" i="1" smtClean="0">
                                  <a:latin typeface="Cambria Math" panose="02040503050406030204" pitchFamily="18" charset="0"/>
                                </a:rPr>
                              </m:ctrlPr>
                            </m:sSubPr>
                            <m:e>
                              <m:r>
                                <m:rPr>
                                  <m:sty m:val="p"/>
                                </m:rPr>
                                <a:rPr lang="el-GR" sz="2400" i="1" smtClean="0">
                                  <a:latin typeface="Cambria Math"/>
                                  <a:ea typeface="Cambria Math"/>
                                </a:rPr>
                                <m:t>Δ</m:t>
                              </m:r>
                              <m:r>
                                <a:rPr lang="en-US" sz="2400" b="0" i="1" smtClean="0">
                                  <a:latin typeface="Cambria Math"/>
                                  <a:ea typeface="Cambria Math"/>
                                </a:rPr>
                                <m:t>𝑟</m:t>
                              </m:r>
                            </m:e>
                            <m:sub>
                              <m:r>
                                <a:rPr lang="en-US" sz="2400" b="0" i="1" smtClean="0">
                                  <a:latin typeface="Cambria Math"/>
                                </a:rPr>
                                <m:t>𝑘𝑖𝑐𝑘</m:t>
                              </m:r>
                            </m:sub>
                          </m:sSub>
                        </m:e>
                      </m:d>
                      <m:r>
                        <a:rPr lang="en-US" sz="2400" b="0" i="1" smtClean="0">
                          <a:latin typeface="Cambria Math"/>
                        </a:rPr>
                        <m:t>=</m:t>
                      </m:r>
                      <m:sSub>
                        <m:sSubPr>
                          <m:ctrlPr>
                            <a:rPr lang="en-US" sz="2400" b="0" i="1" smtClean="0">
                              <a:latin typeface="Cambria Math" panose="02040503050406030204" pitchFamily="18" charset="0"/>
                            </a:rPr>
                          </m:ctrlPr>
                        </m:sSub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a:rPr>
                                    <m:t>𝑅</m:t>
                                  </m:r>
                                </m:num>
                                <m:den>
                                  <m:r>
                                    <a:rPr lang="en-US" sz="2400" b="0" i="1" smtClean="0">
                                      <a:latin typeface="Cambria Math"/>
                                    </a:rPr>
                                    <m:t>𝑄</m:t>
                                  </m:r>
                                </m:den>
                              </m:f>
                            </m:e>
                          </m:d>
                        </m:e>
                        <m:sub>
                          <m:r>
                            <a:rPr lang="en-US" sz="2400" b="0" i="1" smtClean="0">
                              <a:latin typeface="Cambria Math"/>
                              <a:ea typeface="Cambria Math"/>
                            </a:rPr>
                            <m:t>⊥</m:t>
                          </m:r>
                        </m:sub>
                      </m:sSub>
                      <m:f>
                        <m:fPr>
                          <m:ctrlPr>
                            <a:rPr lang="en-US" sz="2400" b="0" i="1" smtClean="0">
                              <a:latin typeface="Cambria Math" panose="02040503050406030204" pitchFamily="18" charset="0"/>
                              <a:ea typeface="Cambria Math"/>
                            </a:rPr>
                          </m:ctrlPr>
                        </m:fPr>
                        <m:num>
                          <m:r>
                            <a:rPr lang="en-US" sz="2400" b="0" i="1" smtClean="0">
                              <a:latin typeface="Cambria Math"/>
                              <a:ea typeface="Cambria Math"/>
                            </a:rPr>
                            <m:t>𝑄</m:t>
                          </m:r>
                        </m:num>
                        <m:den>
                          <m:r>
                            <a:rPr lang="en-US" sz="2400" b="0" i="1" smtClean="0">
                              <a:latin typeface="Cambria Math"/>
                              <a:ea typeface="Cambria Math"/>
                            </a:rPr>
                            <m:t>𝑓</m:t>
                          </m:r>
                        </m:den>
                      </m:f>
                      <m:r>
                        <a:rPr lang="en-US" sz="2400" b="0" i="1" smtClean="0">
                          <a:latin typeface="Cambria Math"/>
                          <a:ea typeface="Cambria Math"/>
                        </a:rPr>
                        <m:t> </m:t>
                      </m:r>
                      <m:f>
                        <m:fPr>
                          <m:ctrlPr>
                            <a:rPr lang="en-US" sz="2400" b="0" i="1" smtClean="0">
                              <a:latin typeface="Cambria Math" panose="02040503050406030204" pitchFamily="18" charset="0"/>
                            </a:rPr>
                          </m:ctrlPr>
                        </m:fPr>
                        <m:num>
                          <m:r>
                            <a:rPr lang="en-US" sz="2400" b="0" i="1" smtClean="0">
                              <a:latin typeface="Cambria Math"/>
                            </a:rPr>
                            <m:t>𝑚</m:t>
                          </m:r>
                          <m:r>
                            <a:rPr lang="en-US" sz="2400" b="0" i="1" smtClean="0">
                              <a:latin typeface="Cambria Math"/>
                            </a:rPr>
                            <m:t> </m:t>
                          </m:r>
                          <m:sSub>
                            <m:sSubPr>
                              <m:ctrlPr>
                                <a:rPr lang="en-US" sz="2400" b="0" i="1" smtClean="0">
                                  <a:latin typeface="Cambria Math" panose="02040503050406030204" pitchFamily="18" charset="0"/>
                                </a:rPr>
                              </m:ctrlPr>
                            </m:sSubPr>
                            <m:e>
                              <m:r>
                                <a:rPr lang="en-US" sz="2400" b="0" i="1" smtClean="0">
                                  <a:latin typeface="Cambria Math"/>
                                </a:rPr>
                                <m:t>𝐼</m:t>
                              </m:r>
                            </m:e>
                            <m:sub>
                              <m:r>
                                <a:rPr lang="en-US" sz="2400" b="0" i="1" smtClean="0">
                                  <a:latin typeface="Cambria Math"/>
                                </a:rPr>
                                <m:t>𝑎</m:t>
                              </m:r>
                            </m:sub>
                          </m:sSub>
                          <m:r>
                            <a:rPr lang="en-US" sz="2400" b="0" i="1" smtClean="0">
                              <a:latin typeface="Cambria Math"/>
                            </a:rPr>
                            <m:t> </m:t>
                          </m:r>
                          <m:sSup>
                            <m:sSupPr>
                              <m:ctrlPr>
                                <a:rPr lang="en-US" sz="2400" b="0" i="1" smtClean="0">
                                  <a:latin typeface="Cambria Math" panose="02040503050406030204" pitchFamily="18" charset="0"/>
                                </a:rPr>
                              </m:ctrlPr>
                            </m:sSupPr>
                            <m:e>
                              <m:r>
                                <a:rPr lang="en-US" sz="2400" b="0" i="1" smtClean="0">
                                  <a:latin typeface="Cambria Math"/>
                                </a:rPr>
                                <m:t>𝑟</m:t>
                              </m:r>
                            </m:e>
                            <m:sup>
                              <m:r>
                                <a:rPr lang="en-US" sz="2400" b="0" i="1" smtClean="0">
                                  <a:latin typeface="Cambria Math"/>
                                </a:rPr>
                                <m:t>2</m:t>
                              </m:r>
                              <m:r>
                                <a:rPr lang="en-US" sz="2400" b="0" i="1" smtClean="0">
                                  <a:latin typeface="Cambria Math"/>
                                </a:rPr>
                                <m:t>𝑚</m:t>
                              </m:r>
                              <m:r>
                                <a:rPr lang="en-US" sz="2400" b="0" i="1" smtClean="0">
                                  <a:latin typeface="Cambria Math"/>
                                </a:rPr>
                                <m:t>−1</m:t>
                              </m:r>
                            </m:sup>
                          </m:sSup>
                          <m:r>
                            <a:rPr lang="en-US" sz="2400" b="0" i="1" smtClean="0">
                              <a:latin typeface="Cambria Math"/>
                            </a:rPr>
                            <m:t> </m:t>
                          </m:r>
                          <m:d>
                            <m:dPr>
                              <m:begChr m:val="|"/>
                              <m:endChr m:val="|"/>
                              <m:ctrlPr>
                                <a:rPr lang="en-US" sz="2400" b="0" i="1" smtClean="0">
                                  <a:latin typeface="Cambria Math" panose="02040503050406030204" pitchFamily="18" charset="0"/>
                                </a:rPr>
                              </m:ctrlPr>
                            </m:dPr>
                            <m:e>
                              <m:r>
                                <a:rPr lang="en-US" sz="2400" b="0" i="1" smtClean="0">
                                  <a:latin typeface="Cambria Math"/>
                                </a:rPr>
                                <m:t>𝑞</m:t>
                              </m:r>
                            </m:e>
                          </m:d>
                          <m:r>
                            <a:rPr lang="en-US" sz="2400" b="0" i="1" smtClean="0">
                              <a:latin typeface="Cambria Math"/>
                            </a:rPr>
                            <m:t> </m:t>
                          </m:r>
                          <m:r>
                            <a:rPr lang="en-US" sz="2400" b="0" i="1" smtClean="0">
                              <a:latin typeface="Cambria Math"/>
                            </a:rPr>
                            <m:t>𝐿</m:t>
                          </m:r>
                          <m:r>
                            <a:rPr lang="en-US" sz="2400" b="0" i="1" smtClean="0">
                              <a:latin typeface="Cambria Math"/>
                            </a:rPr>
                            <m:t> </m:t>
                          </m:r>
                          <m:d>
                            <m:dPr>
                              <m:begChr m:val="|"/>
                              <m:endChr m:val="|"/>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a:rPr>
                                    <m:t>cos</m:t>
                                  </m:r>
                                </m:fName>
                                <m:e>
                                  <m:d>
                                    <m:dPr>
                                      <m:ctrlPr>
                                        <a:rPr lang="en-US" sz="2400" b="0" i="1" smtClean="0">
                                          <a:latin typeface="Cambria Math" panose="02040503050406030204" pitchFamily="18" charset="0"/>
                                        </a:rPr>
                                      </m:ctrlPr>
                                    </m:dPr>
                                    <m:e>
                                      <m:r>
                                        <a:rPr lang="en-US" sz="2400" b="0" i="1" smtClean="0">
                                          <a:latin typeface="Cambria Math"/>
                                        </a:rPr>
                                        <m:t>𝑚</m:t>
                                      </m:r>
                                      <m:r>
                                        <a:rPr lang="en-US" sz="2400" b="0" i="1" smtClean="0">
                                          <a:latin typeface="Cambria Math"/>
                                        </a:rPr>
                                        <m:t> </m:t>
                                      </m:r>
                                      <m:r>
                                        <a:rPr lang="en-US" sz="2400" b="0" i="1" smtClean="0">
                                          <a:latin typeface="Cambria Math"/>
                                          <a:ea typeface="Cambria Math"/>
                                        </a:rPr>
                                        <m:t>𝜃</m:t>
                                      </m:r>
                                    </m:e>
                                  </m:d>
                                </m:e>
                              </m:func>
                            </m:e>
                          </m:d>
                          <m:r>
                            <a:rPr lang="en-US" sz="2400" b="0" i="1" smtClean="0">
                              <a:latin typeface="Cambria Math"/>
                            </a:rPr>
                            <m:t> </m:t>
                          </m:r>
                        </m:num>
                        <m:den>
                          <m:r>
                            <a:rPr lang="en-US" sz="2400" b="0" i="1" smtClean="0">
                              <a:latin typeface="Cambria Math"/>
                              <a:ea typeface="Cambria Math"/>
                            </a:rPr>
                            <m:t>𝜋</m:t>
                          </m:r>
                          <m:r>
                            <a:rPr lang="en-US" sz="2400" b="0" i="1" smtClean="0">
                              <a:latin typeface="Cambria Math"/>
                              <a:ea typeface="Cambria Math"/>
                            </a:rPr>
                            <m:t> </m:t>
                          </m:r>
                          <m:d>
                            <m:dPr>
                              <m:begChr m:val="|"/>
                              <m:endChr m:val="|"/>
                              <m:ctrlPr>
                                <a:rPr lang="en-US" sz="2400" b="0" i="1" smtClean="0">
                                  <a:latin typeface="Cambria Math" panose="02040503050406030204" pitchFamily="18" charset="0"/>
                                  <a:ea typeface="Cambria Math"/>
                                </a:rPr>
                              </m:ctrlPr>
                            </m:dPr>
                            <m:e>
                              <m:sSub>
                                <m:sSubPr>
                                  <m:ctrlPr>
                                    <a:rPr lang="en-US" sz="2400" b="0" i="1" smtClean="0">
                                      <a:latin typeface="Cambria Math" panose="02040503050406030204" pitchFamily="18" charset="0"/>
                                      <a:ea typeface="Cambria Math"/>
                                    </a:rPr>
                                  </m:ctrlPr>
                                </m:sSubPr>
                                <m:e>
                                  <m:r>
                                    <a:rPr lang="en-US" sz="2400" b="1" i="1" smtClean="0">
                                      <a:latin typeface="Cambria Math"/>
                                      <a:ea typeface="Cambria Math"/>
                                    </a:rPr>
                                    <m:t>𝒑</m:t>
                                  </m:r>
                                </m:e>
                                <m:sub>
                                  <m:r>
                                    <a:rPr lang="en-US" sz="2400" b="0" i="1" smtClean="0">
                                      <a:latin typeface="Cambria Math"/>
                                      <a:ea typeface="Cambria Math"/>
                                    </a:rPr>
                                    <m:t>∥</m:t>
                                  </m:r>
                                </m:sub>
                              </m:sSub>
                            </m:e>
                          </m:d>
                        </m:den>
                      </m:f>
                    </m:oMath>
                  </m:oMathPara>
                </a14:m>
                <a:endParaRPr lang="en-GB" sz="2400" dirty="0" smtClean="0"/>
              </a:p>
              <a:p>
                <a:pPr marL="0" indent="0">
                  <a:buNone/>
                </a:pPr>
                <a:endParaRPr lang="en-GB" sz="2400" dirty="0" smtClean="0"/>
              </a:p>
              <a:p>
                <a:pPr marL="0" indent="0" algn="ctr">
                  <a:buNone/>
                </a:pPr>
                <a14:m>
                  <m:oMath xmlns:m="http://schemas.openxmlformats.org/officeDocument/2006/math">
                    <m:r>
                      <a:rPr lang="en-US" sz="2400" b="0" i="1" smtClean="0">
                        <a:latin typeface="Cambria Math"/>
                      </a:rPr>
                      <m:t>𝑄</m:t>
                    </m:r>
                  </m:oMath>
                </a14:m>
                <a:r>
                  <a:rPr lang="en-GB" sz="2400" dirty="0" smtClean="0"/>
                  <a:t> : Quality factor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𝐼</m:t>
                        </m:r>
                      </m:e>
                      <m:sub>
                        <m:r>
                          <a:rPr lang="en-US" sz="2400" b="0" i="1" smtClean="0">
                            <a:latin typeface="Cambria Math"/>
                          </a:rPr>
                          <m:t>𝑎</m:t>
                        </m:r>
                      </m:sub>
                    </m:sSub>
                  </m:oMath>
                </a14:m>
                <a:r>
                  <a:rPr lang="en-GB" sz="2400" dirty="0" smtClean="0"/>
                  <a:t> : Amplitude of the current oscillation</a:t>
                </a:r>
              </a:p>
              <a:p>
                <a:pPr marL="0" indent="0" algn="ctr">
                  <a:buNone/>
                </a:pPr>
                <a14:m>
                  <m:oMath xmlns:m="http://schemas.openxmlformats.org/officeDocument/2006/math">
                    <m:r>
                      <a:rPr lang="en-US" sz="2400" b="0" i="1" smtClean="0">
                        <a:latin typeface="Cambria Math"/>
                      </a:rPr>
                      <m:t>𝑞</m:t>
                    </m:r>
                  </m:oMath>
                </a14:m>
                <a:r>
                  <a:rPr lang="en-GB" sz="2400" dirty="0" smtClean="0"/>
                  <a:t> : Electron charge 		</a:t>
                </a:r>
                <a14:m>
                  <m:oMath xmlns:m="http://schemas.openxmlformats.org/officeDocument/2006/math">
                    <m:r>
                      <a:rPr lang="en-US" sz="2400" b="0" i="1" smtClean="0">
                        <a:latin typeface="Cambria Math"/>
                      </a:rPr>
                      <m:t>𝑓</m:t>
                    </m:r>
                  </m:oMath>
                </a14:m>
                <a:r>
                  <a:rPr lang="en-GB" sz="2400" dirty="0" smtClean="0"/>
                  <a:t> : Mode frequency</a:t>
                </a:r>
              </a:p>
              <a:p>
                <a:pPr marL="0" indent="0" algn="ctr">
                  <a:buNone/>
                </a:pPr>
                <a14:m>
                  <m:oMath xmlns:m="http://schemas.openxmlformats.org/officeDocument/2006/math">
                    <m:r>
                      <a:rPr lang="en-US" sz="2400" b="0" i="1" smtClean="0">
                        <a:latin typeface="Cambria Math"/>
                      </a:rPr>
                      <m:t>𝐿</m:t>
                    </m:r>
                  </m:oMath>
                </a14:m>
                <a:r>
                  <a:rPr lang="en-GB" sz="2400" dirty="0" smtClean="0"/>
                  <a:t> : Distance from centre of cavity to BPM</a:t>
                </a:r>
              </a:p>
              <a:p>
                <a:pPr marL="0" indent="0" algn="ctr">
                  <a:buNone/>
                </a:pPr>
                <a14:m>
                  <m:oMath xmlns:m="http://schemas.openxmlformats.org/officeDocument/2006/math">
                    <m:sSub>
                      <m:sSubPr>
                        <m:ctrlPr>
                          <a:rPr lang="en-GB" sz="2400" i="1" smtClean="0">
                            <a:latin typeface="Cambria Math" panose="02040503050406030204" pitchFamily="18" charset="0"/>
                          </a:rPr>
                        </m:ctrlPr>
                      </m:sSubPr>
                      <m:e>
                        <m:r>
                          <a:rPr lang="en-US" sz="2400" b="1" i="1" smtClean="0">
                            <a:latin typeface="Cambria Math"/>
                          </a:rPr>
                          <m:t>𝒑</m:t>
                        </m:r>
                      </m:e>
                      <m:sub>
                        <m:r>
                          <a:rPr lang="en-GB" sz="2400" i="1" smtClean="0">
                            <a:latin typeface="Cambria Math"/>
                            <a:ea typeface="Cambria Math"/>
                          </a:rPr>
                          <m:t>∥</m:t>
                        </m:r>
                      </m:sub>
                    </m:sSub>
                  </m:oMath>
                </a14:m>
                <a:r>
                  <a:rPr lang="en-GB" sz="2400" dirty="0" smtClean="0"/>
                  <a:t> : Beam forward momentum</a:t>
                </a:r>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11" t="-1078"/>
                </a:stretch>
              </a:blipFill>
            </p:spPr>
            <p:txBody>
              <a:bodyPr/>
              <a:lstStyle/>
              <a:p>
                <a:r>
                  <a:rPr lang="en-GB">
                    <a:noFill/>
                  </a:rPr>
                  <a:t> </a:t>
                </a:r>
              </a:p>
            </p:txBody>
          </p:sp>
        </mc:Fallback>
      </mc:AlternateContent>
      <p:sp>
        <p:nvSpPr>
          <p:cNvPr id="4" name="Date Placeholder 3"/>
          <p:cNvSpPr>
            <a:spLocks noGrp="1"/>
          </p:cNvSpPr>
          <p:nvPr>
            <p:ph type="dt" sz="half" idx="10"/>
          </p:nvPr>
        </p:nvSpPr>
        <p:spPr/>
        <p:txBody>
          <a:bodyPr/>
          <a:lstStyle/>
          <a:p>
            <a:fld id="{A34BA6AF-2818-4B80-BBDD-F33216AF0269}" type="datetime4">
              <a:rPr lang="en-US" smtClean="0"/>
              <a:t>September 28, 2018</a:t>
            </a:fld>
            <a:endParaRPr lang="en-GB" dirty="0"/>
          </a:p>
        </p:txBody>
      </p:sp>
      <p:sp>
        <p:nvSpPr>
          <p:cNvPr id="5" name="Footer Placeholder 4"/>
          <p:cNvSpPr>
            <a:spLocks noGrp="1"/>
          </p:cNvSpPr>
          <p:nvPr>
            <p:ph type="ftr" sz="quarter" idx="11"/>
          </p:nvPr>
        </p:nvSpPr>
        <p:spPr/>
        <p:txBody>
          <a:bodyPr/>
          <a:lstStyle/>
          <a:p>
            <a:r>
              <a:rPr lang="en-GB" smtClean="0"/>
              <a:t>HOMSC2018</a:t>
            </a:r>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27</a:t>
            </a:fld>
            <a:endParaRPr lang="en-GB"/>
          </a:p>
        </p:txBody>
      </p:sp>
    </p:spTree>
    <p:extLst>
      <p:ext uri="{BB962C8B-B14F-4D97-AF65-F5344CB8AC3E}">
        <p14:creationId xmlns:p14="http://schemas.microsoft.com/office/powerpoint/2010/main" val="2196776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Main </a:t>
            </a:r>
            <a:r>
              <a:rPr lang="en-GB" err="1" smtClean="0"/>
              <a:t>Linac</a:t>
            </a:r>
            <a:r>
              <a:rPr lang="en-GB" smtClean="0"/>
              <a:t> Cavity</a:t>
            </a:r>
            <a:endParaRPr lang="en-GB"/>
          </a:p>
        </p:txBody>
      </p:sp>
      <p:pic>
        <p:nvPicPr>
          <p:cNvPr id="5" name="Picture 4" descr="cavity_o3p_vacuum_space.png"/>
          <p:cNvPicPr>
            <a:picLocks noChangeAspect="1"/>
          </p:cNvPicPr>
          <p:nvPr/>
        </p:nvPicPr>
        <p:blipFill>
          <a:blip r:embed="rId3" cstate="print"/>
          <a:stretch>
            <a:fillRect/>
          </a:stretch>
        </p:blipFill>
        <p:spPr>
          <a:xfrm>
            <a:off x="2025606" y="5373583"/>
            <a:ext cx="5017200" cy="752580"/>
          </a:xfrm>
          <a:prstGeom prst="rect">
            <a:avLst/>
          </a:prstGeom>
        </p:spPr>
      </p:pic>
      <p:grpSp>
        <p:nvGrpSpPr>
          <p:cNvPr id="25" name="Group 24"/>
          <p:cNvGrpSpPr/>
          <p:nvPr/>
        </p:nvGrpSpPr>
        <p:grpSpPr>
          <a:xfrm>
            <a:off x="1941537" y="5373583"/>
            <a:ext cx="5166360" cy="752580"/>
            <a:chOff x="1941537" y="5373583"/>
            <a:chExt cx="5166360" cy="752580"/>
          </a:xfrm>
        </p:grpSpPr>
        <p:sp>
          <p:nvSpPr>
            <p:cNvPr id="6" name="Rectangle 5"/>
            <p:cNvSpPr/>
            <p:nvPr/>
          </p:nvSpPr>
          <p:spPr>
            <a:xfrm>
              <a:off x="3413721" y="5373583"/>
              <a:ext cx="374904" cy="752580"/>
            </a:xfrm>
            <a:prstGeom prst="rect">
              <a:avLst/>
            </a:prstGeom>
            <a:solidFill>
              <a:srgbClr val="FF000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37465" y="5373583"/>
              <a:ext cx="621792" cy="749808"/>
            </a:xfrm>
            <a:prstGeom prst="rect">
              <a:avLst/>
            </a:prstGeom>
            <a:solidFill>
              <a:srgbClr val="92D05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41537" y="5373583"/>
              <a:ext cx="557784" cy="752580"/>
            </a:xfrm>
            <a:prstGeom prst="rect">
              <a:avLst/>
            </a:prstGeom>
            <a:solidFill>
              <a:srgbClr val="00B0F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11969" y="5373583"/>
              <a:ext cx="301752" cy="752580"/>
            </a:xfrm>
            <a:prstGeom prst="rect">
              <a:avLst/>
            </a:prstGeom>
            <a:solidFill>
              <a:srgbClr val="FFFF0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99321" y="5373583"/>
              <a:ext cx="609600" cy="752580"/>
            </a:xfrm>
            <a:prstGeom prst="rect">
              <a:avLst/>
            </a:prstGeom>
            <a:solidFill>
              <a:srgbClr val="92D05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88625" y="5373583"/>
              <a:ext cx="374904" cy="752580"/>
            </a:xfrm>
            <a:prstGeom prst="rect">
              <a:avLst/>
            </a:prstGeom>
            <a:solidFill>
              <a:srgbClr val="FF000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63529" y="5373583"/>
              <a:ext cx="365760" cy="752580"/>
            </a:xfrm>
            <a:prstGeom prst="rect">
              <a:avLst/>
            </a:prstGeom>
            <a:solidFill>
              <a:srgbClr val="FF000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29289" y="5373583"/>
              <a:ext cx="365760" cy="752580"/>
            </a:xfrm>
            <a:prstGeom prst="rect">
              <a:avLst/>
            </a:prstGeom>
            <a:solidFill>
              <a:srgbClr val="FF000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95049" y="5373583"/>
              <a:ext cx="374904" cy="752580"/>
            </a:xfrm>
            <a:prstGeom prst="rect">
              <a:avLst/>
            </a:prstGeom>
            <a:solidFill>
              <a:srgbClr val="FF000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269953" y="5373583"/>
              <a:ext cx="374904" cy="752580"/>
            </a:xfrm>
            <a:prstGeom prst="rect">
              <a:avLst/>
            </a:prstGeom>
            <a:solidFill>
              <a:srgbClr val="FF000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44857" y="5373583"/>
              <a:ext cx="292608" cy="752580"/>
            </a:xfrm>
            <a:prstGeom prst="rect">
              <a:avLst/>
            </a:prstGeom>
            <a:solidFill>
              <a:srgbClr val="FFFF0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550113" y="5373583"/>
              <a:ext cx="557784" cy="752580"/>
            </a:xfrm>
            <a:prstGeom prst="rect">
              <a:avLst/>
            </a:prstGeom>
            <a:solidFill>
              <a:srgbClr val="00B0F0">
                <a:alpha val="5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ular Callout 19"/>
          <p:cNvSpPr/>
          <p:nvPr/>
        </p:nvSpPr>
        <p:spPr>
          <a:xfrm>
            <a:off x="785003" y="4436180"/>
            <a:ext cx="1078302" cy="828136"/>
          </a:xfrm>
          <a:prstGeom prst="wedgeRectCallout">
            <a:avLst>
              <a:gd name="adj1" fmla="val 51967"/>
              <a:gd name="adj2" fmla="val 708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smtClean="0"/>
              <a:t>HOM load</a:t>
            </a:r>
            <a:endParaRPr lang="en-GB" sz="2400"/>
          </a:p>
        </p:txBody>
      </p:sp>
      <p:sp>
        <p:nvSpPr>
          <p:cNvPr id="21" name="Rectangular Callout 20"/>
          <p:cNvSpPr/>
          <p:nvPr/>
        </p:nvSpPr>
        <p:spPr>
          <a:xfrm>
            <a:off x="2113471" y="4022112"/>
            <a:ext cx="1078302" cy="828136"/>
          </a:xfrm>
          <a:prstGeom prst="wedgeRectCallout">
            <a:avLst>
              <a:gd name="adj1" fmla="val 18367"/>
              <a:gd name="adj2" fmla="val 100000"/>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2400" smtClean="0"/>
              <a:t>Beam</a:t>
            </a:r>
          </a:p>
          <a:p>
            <a:pPr algn="ctr"/>
            <a:r>
              <a:rPr lang="en-GB" sz="2400" smtClean="0"/>
              <a:t>pipe</a:t>
            </a:r>
            <a:endParaRPr lang="en-GB" sz="2400"/>
          </a:p>
        </p:txBody>
      </p:sp>
      <p:sp>
        <p:nvSpPr>
          <p:cNvPr id="22" name="Rectangular Callout 21"/>
          <p:cNvSpPr/>
          <p:nvPr/>
        </p:nvSpPr>
        <p:spPr>
          <a:xfrm>
            <a:off x="3751952" y="4022112"/>
            <a:ext cx="1078302" cy="828136"/>
          </a:xfrm>
          <a:prstGeom prst="wedgeRectCallout">
            <a:avLst>
              <a:gd name="adj1" fmla="val 18367"/>
              <a:gd name="adj2" fmla="val 10000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smtClean="0"/>
              <a:t>Centre cells</a:t>
            </a:r>
            <a:endParaRPr lang="en-GB" sz="2400"/>
          </a:p>
        </p:txBody>
      </p:sp>
      <p:sp>
        <p:nvSpPr>
          <p:cNvPr id="23" name="Rectangular Callout 22"/>
          <p:cNvSpPr/>
          <p:nvPr/>
        </p:nvSpPr>
        <p:spPr>
          <a:xfrm>
            <a:off x="5082501" y="4022112"/>
            <a:ext cx="1078302" cy="828136"/>
          </a:xfrm>
          <a:prstGeom prst="wedgeRectCallout">
            <a:avLst>
              <a:gd name="adj1" fmla="val 15167"/>
              <a:gd name="adj2" fmla="val 9999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smtClean="0"/>
              <a:t>End cells</a:t>
            </a:r>
            <a:endParaRPr lang="en-GB" sz="2400" dirty="0"/>
          </a:p>
        </p:txBody>
      </p:sp>
      <p:sp>
        <p:nvSpPr>
          <p:cNvPr id="24" name="Content Placeholder 2"/>
          <p:cNvSpPr>
            <a:spLocks noGrp="1"/>
          </p:cNvSpPr>
          <p:nvPr>
            <p:ph idx="1"/>
          </p:nvPr>
        </p:nvSpPr>
        <p:spPr>
          <a:xfrm>
            <a:off x="457200" y="1600200"/>
            <a:ext cx="8229600" cy="4525963"/>
          </a:xfrm>
        </p:spPr>
        <p:txBody>
          <a:bodyPr/>
          <a:lstStyle/>
          <a:p>
            <a:r>
              <a:rPr lang="en-GB" dirty="0" smtClean="0"/>
              <a:t>Developed from the ILC TESLA design</a:t>
            </a:r>
          </a:p>
          <a:p>
            <a:r>
              <a:rPr lang="en-GB" dirty="0" smtClean="0"/>
              <a:t>Solid niobium cavity – operating at 1.3 GHz</a:t>
            </a:r>
          </a:p>
          <a:p>
            <a:r>
              <a:rPr lang="en-GB" dirty="0" smtClean="0"/>
              <a:t>4 sectors of the cavity were optimised to maximise the current at which BBU onsets</a:t>
            </a:r>
            <a:endParaRPr lang="en-GB" dirty="0"/>
          </a:p>
        </p:txBody>
      </p:sp>
      <p:sp>
        <p:nvSpPr>
          <p:cNvPr id="3" name="Date Placeholder 2"/>
          <p:cNvSpPr>
            <a:spLocks noGrp="1"/>
          </p:cNvSpPr>
          <p:nvPr>
            <p:ph type="dt" sz="half" idx="10"/>
          </p:nvPr>
        </p:nvSpPr>
        <p:spPr/>
        <p:txBody>
          <a:bodyPr/>
          <a:lstStyle/>
          <a:p>
            <a:fld id="{5276D5ED-19CD-46C4-A1E3-780C83239041}" type="datetime4">
              <a:rPr lang="en-US" smtClean="0"/>
              <a:t>September 28, 2018</a:t>
            </a:fld>
            <a:endParaRPr lang="en-GB" dirty="0"/>
          </a:p>
        </p:txBody>
      </p:sp>
      <p:sp>
        <p:nvSpPr>
          <p:cNvPr id="4" name="Footer Placeholder 3"/>
          <p:cNvSpPr>
            <a:spLocks noGrp="1"/>
          </p:cNvSpPr>
          <p:nvPr>
            <p:ph type="ftr" sz="quarter" idx="11"/>
          </p:nvPr>
        </p:nvSpPr>
        <p:spPr/>
        <p:txBody>
          <a:bodyPr/>
          <a:lstStyle/>
          <a:p>
            <a:r>
              <a:rPr lang="en-GB" smtClean="0"/>
              <a:t>HOMSC2018</a:t>
            </a:r>
            <a:endParaRPr lang="en-GB"/>
          </a:p>
        </p:txBody>
      </p:sp>
      <p:sp>
        <p:nvSpPr>
          <p:cNvPr id="18" name="Slide Number Placeholder 17"/>
          <p:cNvSpPr>
            <a:spLocks noGrp="1"/>
          </p:cNvSpPr>
          <p:nvPr>
            <p:ph type="sldNum" sz="quarter" idx="12"/>
          </p:nvPr>
        </p:nvSpPr>
        <p:spPr/>
        <p:txBody>
          <a:bodyPr/>
          <a:lstStyle/>
          <a:p>
            <a:fld id="{20550DB0-F41D-4C47-85C3-B3078F74AEF5}" type="slidenum">
              <a:rPr lang="en-GB" smtClean="0"/>
              <a:t>28</a:t>
            </a:fld>
            <a:endParaRPr lang="en-GB"/>
          </a:p>
        </p:txBody>
      </p:sp>
    </p:spTree>
    <p:extLst>
      <p:ext uri="{BB962C8B-B14F-4D97-AF65-F5344CB8AC3E}">
        <p14:creationId xmlns:p14="http://schemas.microsoft.com/office/powerpoint/2010/main" val="889927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416" y="707125"/>
            <a:ext cx="8229600" cy="1143000"/>
          </a:xfrm>
        </p:spPr>
        <p:txBody>
          <a:bodyPr/>
          <a:lstStyle/>
          <a:p>
            <a:r>
              <a:rPr lang="en-US" dirty="0" smtClean="0"/>
              <a:t>What can we find?</a:t>
            </a:r>
            <a:endParaRPr lang="en-US" dirty="0"/>
          </a:p>
        </p:txBody>
      </p:sp>
      <p:sp>
        <p:nvSpPr>
          <p:cNvPr id="5" name="Content Placeholder 2"/>
          <p:cNvSpPr>
            <a:spLocks noGrp="1"/>
          </p:cNvSpPr>
          <p:nvPr>
            <p:ph idx="1"/>
          </p:nvPr>
        </p:nvSpPr>
        <p:spPr>
          <a:xfrm>
            <a:off x="166816" y="2032687"/>
            <a:ext cx="8229600" cy="4525963"/>
          </a:xfrm>
        </p:spPr>
        <p:txBody>
          <a:bodyPr/>
          <a:lstStyle/>
          <a:p>
            <a:r>
              <a:rPr lang="en-US" dirty="0" smtClean="0"/>
              <a:t>SA noise floor: P ~ -100 </a:t>
            </a:r>
            <a:r>
              <a:rPr lang="en-US" dirty="0" err="1" smtClean="0"/>
              <a:t>dBm</a:t>
            </a:r>
            <a:endParaRPr lang="en-US" dirty="0" smtClean="0"/>
          </a:p>
          <a:p>
            <a:pPr marL="0" indent="0">
              <a:buNone/>
            </a:pPr>
            <a:endParaRPr lang="en-US" dirty="0" smtClean="0"/>
          </a:p>
          <a:p>
            <a:r>
              <a:rPr lang="en-US" dirty="0"/>
              <a:t> </a:t>
            </a:r>
            <a:endParaRPr lang="en-US" dirty="0" smtClean="0"/>
          </a:p>
          <a:p>
            <a:pPr marL="0" indent="0">
              <a:buNone/>
            </a:pPr>
            <a:endParaRPr lang="en-US" dirty="0" smtClean="0"/>
          </a:p>
          <a:p>
            <a:r>
              <a:rPr lang="en-US" dirty="0"/>
              <a:t> </a:t>
            </a:r>
            <a:r>
              <a:rPr lang="en-US" dirty="0" smtClean="0"/>
              <a:t>Noise floor ~ 5 </a:t>
            </a:r>
            <a:r>
              <a:rPr lang="en-US" dirty="0" smtClean="0">
                <a:latin typeface="Symbol" panose="05050102010706020507" pitchFamily="18" charset="2"/>
              </a:rPr>
              <a:t>m</a:t>
            </a:r>
            <a:r>
              <a:rPr lang="en-US" dirty="0" smtClean="0"/>
              <a:t>m @ 2 mA</a:t>
            </a:r>
          </a:p>
          <a:p>
            <a:pPr marL="0" indent="0">
              <a:buNone/>
            </a:pP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16" y="3099487"/>
            <a:ext cx="4419600" cy="75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602" y="2823180"/>
            <a:ext cx="3653214" cy="2991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8E62D342-8743-4488-8CD5-73EF8F0DB7E9}" type="datetime4">
              <a:rPr lang="en-US" smtClean="0"/>
              <a:t>September 28, 2018</a:t>
            </a:fld>
            <a:endParaRPr lang="en-GB" dirty="0"/>
          </a:p>
        </p:txBody>
      </p:sp>
      <p:sp>
        <p:nvSpPr>
          <p:cNvPr id="3" name="Footer Placeholder 2"/>
          <p:cNvSpPr>
            <a:spLocks noGrp="1"/>
          </p:cNvSpPr>
          <p:nvPr>
            <p:ph type="ftr" sz="quarter" idx="11"/>
          </p:nvPr>
        </p:nvSpPr>
        <p:spPr/>
        <p:txBody>
          <a:bodyPr/>
          <a:lstStyle/>
          <a:p>
            <a:r>
              <a:rPr lang="en-GB" smtClean="0"/>
              <a:t>HOMSC2018</a:t>
            </a:r>
            <a:endParaRPr lang="en-GB"/>
          </a:p>
        </p:txBody>
      </p:sp>
      <p:sp>
        <p:nvSpPr>
          <p:cNvPr id="8" name="Slide Number Placeholder 7"/>
          <p:cNvSpPr>
            <a:spLocks noGrp="1"/>
          </p:cNvSpPr>
          <p:nvPr>
            <p:ph type="sldNum" sz="quarter" idx="12"/>
          </p:nvPr>
        </p:nvSpPr>
        <p:spPr/>
        <p:txBody>
          <a:bodyPr/>
          <a:lstStyle/>
          <a:p>
            <a:fld id="{20550DB0-F41D-4C47-85C3-B3078F74AEF5}" type="slidenum">
              <a:rPr lang="en-GB" smtClean="0"/>
              <a:t>29</a:t>
            </a:fld>
            <a:endParaRPr lang="en-GB"/>
          </a:p>
        </p:txBody>
      </p:sp>
    </p:spTree>
    <p:extLst>
      <p:ext uri="{BB962C8B-B14F-4D97-AF65-F5344CB8AC3E}">
        <p14:creationId xmlns:p14="http://schemas.microsoft.com/office/powerpoint/2010/main" val="181277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Main </a:t>
            </a:r>
            <a:r>
              <a:rPr lang="en-GB" err="1" smtClean="0"/>
              <a:t>Linac</a:t>
            </a:r>
            <a:r>
              <a:rPr lang="en-GB" smtClean="0"/>
              <a:t> Cavity</a:t>
            </a:r>
            <a:endParaRPr lang="en-GB"/>
          </a:p>
        </p:txBody>
      </p:sp>
      <p:pic>
        <p:nvPicPr>
          <p:cNvPr id="4" name="Picture 3" descr="Photo0128.jpg"/>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31065" b="27962"/>
          <a:stretch/>
        </p:blipFill>
        <p:spPr>
          <a:xfrm>
            <a:off x="1516087" y="4099219"/>
            <a:ext cx="6017260" cy="1849093"/>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18" name="Table 17"/>
          <p:cNvGraphicFramePr>
            <a:graphicFrameLocks noGrp="1"/>
          </p:cNvGraphicFramePr>
          <p:nvPr>
            <p:extLst>
              <p:ext uri="{D42A27DB-BD31-4B8C-83A1-F6EECF244321}">
                <p14:modId xmlns:p14="http://schemas.microsoft.com/office/powerpoint/2010/main" val="2362931937"/>
              </p:ext>
            </p:extLst>
          </p:nvPr>
        </p:nvGraphicFramePr>
        <p:xfrm>
          <a:off x="630195" y="1616075"/>
          <a:ext cx="7266030" cy="2072640"/>
        </p:xfrm>
        <a:graphic>
          <a:graphicData uri="http://schemas.openxmlformats.org/drawingml/2006/table">
            <a:tbl>
              <a:tblPr firstRow="1" bandRow="1">
                <a:tableStyleId>{B301B821-A1FF-4177-AEE7-76D212191A09}</a:tableStyleId>
              </a:tblPr>
              <a:tblGrid>
                <a:gridCol w="4337221">
                  <a:extLst>
                    <a:ext uri="{9D8B030D-6E8A-4147-A177-3AD203B41FA5}">
                      <a16:colId xmlns:a16="http://schemas.microsoft.com/office/drawing/2014/main" val="20000"/>
                    </a:ext>
                  </a:extLst>
                </a:gridCol>
                <a:gridCol w="2928809">
                  <a:extLst>
                    <a:ext uri="{9D8B030D-6E8A-4147-A177-3AD203B41FA5}">
                      <a16:colId xmlns:a16="http://schemas.microsoft.com/office/drawing/2014/main" val="20001"/>
                    </a:ext>
                  </a:extLst>
                </a:gridCol>
              </a:tblGrid>
              <a:tr h="370840">
                <a:tc>
                  <a:txBody>
                    <a:bodyPr/>
                    <a:lstStyle/>
                    <a:p>
                      <a:r>
                        <a:rPr lang="en-GB" sz="2800" dirty="0" smtClean="0"/>
                        <a:t>Cavity parameter</a:t>
                      </a:r>
                      <a:endParaRPr lang="en-GB" sz="2800" dirty="0"/>
                    </a:p>
                  </a:txBody>
                  <a:tcPr/>
                </a:tc>
                <a:tc>
                  <a:txBody>
                    <a:bodyPr/>
                    <a:lstStyle/>
                    <a:p>
                      <a:pPr algn="ctr"/>
                      <a:r>
                        <a:rPr lang="en-GB" sz="2800" dirty="0" smtClean="0"/>
                        <a:t>Specification</a:t>
                      </a:r>
                      <a:endParaRPr lang="en-GB" sz="2800" dirty="0"/>
                    </a:p>
                  </a:txBody>
                  <a:tcPr/>
                </a:tc>
                <a:extLst>
                  <a:ext uri="{0D108BD9-81ED-4DB2-BD59-A6C34878D82A}">
                    <a16:rowId xmlns:a16="http://schemas.microsoft.com/office/drawing/2014/main" val="10000"/>
                  </a:ext>
                </a:extLst>
              </a:tr>
              <a:tr h="370840">
                <a:tc>
                  <a:txBody>
                    <a:bodyPr/>
                    <a:lstStyle/>
                    <a:p>
                      <a:r>
                        <a:rPr lang="en-GB" sz="2800" dirty="0" smtClean="0"/>
                        <a:t>Gradient (MV/m)</a:t>
                      </a:r>
                      <a:endParaRPr lang="en-GB" sz="2800" dirty="0"/>
                    </a:p>
                  </a:txBody>
                  <a:tcPr/>
                </a:tc>
                <a:tc>
                  <a:txBody>
                    <a:bodyPr/>
                    <a:lstStyle/>
                    <a:p>
                      <a:pPr algn="ctr"/>
                      <a:r>
                        <a:rPr lang="en-GB" sz="2800" smtClean="0"/>
                        <a:t>16.2</a:t>
                      </a:r>
                      <a:endParaRPr lang="en-GB" sz="2800"/>
                    </a:p>
                  </a:txBody>
                  <a:tcPr/>
                </a:tc>
                <a:extLst>
                  <a:ext uri="{0D108BD9-81ED-4DB2-BD59-A6C34878D82A}">
                    <a16:rowId xmlns:a16="http://schemas.microsoft.com/office/drawing/2014/main" val="10001"/>
                  </a:ext>
                </a:extLst>
              </a:tr>
              <a:tr h="370840">
                <a:tc>
                  <a:txBody>
                    <a:bodyPr/>
                    <a:lstStyle/>
                    <a:p>
                      <a:r>
                        <a:rPr lang="en-GB" sz="2800" dirty="0" smtClean="0"/>
                        <a:t>Q0</a:t>
                      </a:r>
                      <a:r>
                        <a:rPr lang="en-GB" sz="2800" baseline="0" dirty="0" smtClean="0"/>
                        <a:t> at 1.8 K</a:t>
                      </a:r>
                      <a:endParaRPr lang="en-GB" sz="2800" dirty="0"/>
                    </a:p>
                  </a:txBody>
                  <a:tcPr/>
                </a:tc>
                <a:tc>
                  <a:txBody>
                    <a:bodyPr/>
                    <a:lstStyle/>
                    <a:p>
                      <a:pPr algn="ctr"/>
                      <a:r>
                        <a:rPr lang="en-GB" sz="2800" dirty="0" smtClean="0"/>
                        <a:t>&gt; 2 × 10</a:t>
                      </a:r>
                      <a:r>
                        <a:rPr lang="en-GB" sz="2800" baseline="30000" dirty="0" smtClean="0"/>
                        <a:t>10</a:t>
                      </a:r>
                      <a:endParaRPr lang="en-GB" sz="2800" baseline="30000" dirty="0"/>
                    </a:p>
                  </a:txBody>
                  <a:tcPr/>
                </a:tc>
                <a:extLst>
                  <a:ext uri="{0D108BD9-81ED-4DB2-BD59-A6C34878D82A}">
                    <a16:rowId xmlns:a16="http://schemas.microsoft.com/office/drawing/2014/main" val="10002"/>
                  </a:ext>
                </a:extLst>
              </a:tr>
              <a:tr h="370840">
                <a:tc>
                  <a:txBody>
                    <a:bodyPr/>
                    <a:lstStyle/>
                    <a:p>
                      <a:r>
                        <a:rPr lang="en-GB" sz="2800" dirty="0" smtClean="0"/>
                        <a:t>Target beam current</a:t>
                      </a:r>
                      <a:r>
                        <a:rPr lang="en-GB" sz="2800" baseline="0" dirty="0" smtClean="0"/>
                        <a:t> (mA)</a:t>
                      </a:r>
                      <a:endParaRPr lang="en-GB" sz="2800" dirty="0"/>
                    </a:p>
                  </a:txBody>
                  <a:tcPr/>
                </a:tc>
                <a:tc>
                  <a:txBody>
                    <a:bodyPr/>
                    <a:lstStyle/>
                    <a:p>
                      <a:pPr algn="ctr"/>
                      <a:r>
                        <a:rPr lang="en-GB" sz="2800" dirty="0" smtClean="0"/>
                        <a:t>100</a:t>
                      </a:r>
                      <a:endParaRPr lang="en-GB" sz="2800" dirty="0"/>
                    </a:p>
                  </a:txBody>
                  <a:tcPr/>
                </a:tc>
                <a:extLst>
                  <a:ext uri="{0D108BD9-81ED-4DB2-BD59-A6C34878D82A}">
                    <a16:rowId xmlns:a16="http://schemas.microsoft.com/office/drawing/2014/main" val="10003"/>
                  </a:ext>
                </a:extLst>
              </a:tr>
            </a:tbl>
          </a:graphicData>
        </a:graphic>
      </p:graphicFrame>
      <p:sp>
        <p:nvSpPr>
          <p:cNvPr id="19" name="Date Placeholder 18"/>
          <p:cNvSpPr>
            <a:spLocks noGrp="1"/>
          </p:cNvSpPr>
          <p:nvPr>
            <p:ph type="dt" sz="half" idx="10"/>
          </p:nvPr>
        </p:nvSpPr>
        <p:spPr/>
        <p:txBody>
          <a:bodyPr/>
          <a:lstStyle/>
          <a:p>
            <a:fld id="{2D037FE9-8C11-4F3D-8085-C2455872AF2A}" type="datetime4">
              <a:rPr lang="en-US" smtClean="0"/>
              <a:t>September 28, 2018</a:t>
            </a:fld>
            <a:endParaRPr lang="en-GB" dirty="0"/>
          </a:p>
        </p:txBody>
      </p:sp>
      <p:sp>
        <p:nvSpPr>
          <p:cNvPr id="26" name="Footer Placeholder 25"/>
          <p:cNvSpPr>
            <a:spLocks noGrp="1"/>
          </p:cNvSpPr>
          <p:nvPr>
            <p:ph type="ftr" sz="quarter" idx="11"/>
          </p:nvPr>
        </p:nvSpPr>
        <p:spPr/>
        <p:txBody>
          <a:bodyPr/>
          <a:lstStyle/>
          <a:p>
            <a:r>
              <a:rPr lang="en-GB" smtClean="0"/>
              <a:t>HOMSC2018</a:t>
            </a:r>
            <a:endParaRPr lang="en-GB"/>
          </a:p>
        </p:txBody>
      </p:sp>
      <p:sp>
        <p:nvSpPr>
          <p:cNvPr id="27" name="Slide Number Placeholder 26"/>
          <p:cNvSpPr>
            <a:spLocks noGrp="1"/>
          </p:cNvSpPr>
          <p:nvPr>
            <p:ph type="sldNum" sz="quarter" idx="12"/>
          </p:nvPr>
        </p:nvSpPr>
        <p:spPr/>
        <p:txBody>
          <a:bodyPr/>
          <a:lstStyle/>
          <a:p>
            <a:fld id="{20550DB0-F41D-4C47-85C3-B3078F74AEF5}" type="slidenum">
              <a:rPr lang="en-GB" smtClean="0"/>
              <a:t>3</a:t>
            </a:fld>
            <a:endParaRPr lang="en-GB"/>
          </a:p>
        </p:txBody>
      </p:sp>
    </p:spTree>
    <p:extLst>
      <p:ext uri="{BB962C8B-B14F-4D97-AF65-F5344CB8AC3E}">
        <p14:creationId xmlns:p14="http://schemas.microsoft.com/office/powerpoint/2010/main" val="1997826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How do we expect the mode to kick?</a:t>
            </a:r>
            <a:endParaRPr lang="en-GB"/>
          </a:p>
        </p:txBody>
      </p:sp>
      <p:sp>
        <p:nvSpPr>
          <p:cNvPr id="3" name="Content Placeholder 2"/>
          <p:cNvSpPr>
            <a:spLocks noGrp="1"/>
          </p:cNvSpPr>
          <p:nvPr>
            <p:ph idx="1"/>
          </p:nvPr>
        </p:nvSpPr>
        <p:spPr/>
        <p:txBody>
          <a:bodyPr/>
          <a:lstStyle/>
          <a:p>
            <a:r>
              <a:rPr lang="en-US" smtClean="0"/>
              <a:t>The direction of the kick is given by the field pattern of the mode</a:t>
            </a:r>
            <a:endParaRPr lang="en-GB"/>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669"/>
          <a:stretch/>
        </p:blipFill>
        <p:spPr bwMode="auto">
          <a:xfrm>
            <a:off x="290513" y="2743200"/>
            <a:ext cx="8562975" cy="255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5299129"/>
            <a:ext cx="8229600" cy="954107"/>
          </a:xfrm>
          <a:prstGeom prst="rect">
            <a:avLst/>
          </a:prstGeom>
          <a:noFill/>
        </p:spPr>
        <p:txBody>
          <a:bodyPr wrap="square" rtlCol="0">
            <a:spAutoFit/>
          </a:bodyPr>
          <a:lstStyle/>
          <a:p>
            <a:r>
              <a:rPr lang="en-US" sz="2800" smtClean="0"/>
              <a:t>Kick is perpendicular to the magnetic field at that point, with a magnitude determined by the coupling</a:t>
            </a:r>
            <a:endParaRPr lang="en-GB" sz="2800" smtClean="0"/>
          </a:p>
        </p:txBody>
      </p:sp>
      <p:sp>
        <p:nvSpPr>
          <p:cNvPr id="5" name="Date Placeholder 4"/>
          <p:cNvSpPr>
            <a:spLocks noGrp="1"/>
          </p:cNvSpPr>
          <p:nvPr>
            <p:ph type="dt" sz="half" idx="10"/>
          </p:nvPr>
        </p:nvSpPr>
        <p:spPr/>
        <p:txBody>
          <a:bodyPr/>
          <a:lstStyle/>
          <a:p>
            <a:fld id="{CF2B4F66-3E43-4C4C-B3FC-DC0DF03ACDBE}" type="datetime4">
              <a:rPr lang="en-US" smtClean="0"/>
              <a:t>September 28, 2018</a:t>
            </a:fld>
            <a:endParaRPr lang="en-GB" dirty="0"/>
          </a:p>
        </p:txBody>
      </p:sp>
      <p:sp>
        <p:nvSpPr>
          <p:cNvPr id="7" name="Footer Placeholder 6"/>
          <p:cNvSpPr>
            <a:spLocks noGrp="1"/>
          </p:cNvSpPr>
          <p:nvPr>
            <p:ph type="ftr" sz="quarter" idx="11"/>
          </p:nvPr>
        </p:nvSpPr>
        <p:spPr/>
        <p:txBody>
          <a:bodyPr/>
          <a:lstStyle/>
          <a:p>
            <a:r>
              <a:rPr lang="en-GB" smtClean="0"/>
              <a:t>HOMSC2018</a:t>
            </a:r>
            <a:endParaRPr lang="en-GB"/>
          </a:p>
        </p:txBody>
      </p:sp>
      <p:sp>
        <p:nvSpPr>
          <p:cNvPr id="8" name="Slide Number Placeholder 7"/>
          <p:cNvSpPr>
            <a:spLocks noGrp="1"/>
          </p:cNvSpPr>
          <p:nvPr>
            <p:ph type="sldNum" sz="quarter" idx="12"/>
          </p:nvPr>
        </p:nvSpPr>
        <p:spPr/>
        <p:txBody>
          <a:bodyPr/>
          <a:lstStyle/>
          <a:p>
            <a:fld id="{20550DB0-F41D-4C47-85C3-B3078F74AEF5}" type="slidenum">
              <a:rPr lang="en-GB" smtClean="0"/>
              <a:t>30</a:t>
            </a:fld>
            <a:endParaRPr lang="en-GB"/>
          </a:p>
        </p:txBody>
      </p:sp>
    </p:spTree>
    <p:extLst>
      <p:ext uri="{BB962C8B-B14F-4D97-AF65-F5344CB8AC3E}">
        <p14:creationId xmlns:p14="http://schemas.microsoft.com/office/powerpoint/2010/main" val="2900969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Breaking symmetry</a:t>
            </a:r>
            <a:endParaRPr lang="en-GB"/>
          </a:p>
        </p:txBody>
      </p:sp>
      <p:sp>
        <p:nvSpPr>
          <p:cNvPr id="3" name="Content Placeholder 2"/>
          <p:cNvSpPr>
            <a:spLocks noGrp="1"/>
          </p:cNvSpPr>
          <p:nvPr>
            <p:ph idx="1"/>
          </p:nvPr>
        </p:nvSpPr>
        <p:spPr/>
        <p:txBody>
          <a:bodyPr/>
          <a:lstStyle/>
          <a:p>
            <a:r>
              <a:rPr lang="en-US" smtClean="0"/>
              <a:t>If the cavity has perfect symmetry, the mode can have any </a:t>
            </a:r>
            <a:r>
              <a:rPr lang="en-US" err="1" smtClean="0"/>
              <a:t>polarisation</a:t>
            </a:r>
            <a:r>
              <a:rPr lang="en-US" smtClean="0"/>
              <a:t> and the kick is always inward/outward for any </a:t>
            </a:r>
            <a:r>
              <a:rPr lang="en-US" i="1" smtClean="0"/>
              <a:t>m &gt; </a:t>
            </a:r>
            <a:r>
              <a:rPr lang="en-US" smtClean="0"/>
              <a:t>0</a:t>
            </a:r>
          </a:p>
          <a:p>
            <a:r>
              <a:rPr lang="en-US" smtClean="0"/>
              <a:t>But the couplers break symmetry!</a:t>
            </a:r>
          </a:p>
          <a:p>
            <a:r>
              <a:rPr lang="en-US" smtClean="0"/>
              <a:t>We can expect to see azimuthal zeroes as we move our beam</a:t>
            </a:r>
          </a:p>
          <a:p>
            <a:r>
              <a:rPr lang="en-US" smtClean="0"/>
              <a:t>Knowing the </a:t>
            </a:r>
            <a:r>
              <a:rPr lang="en-US" err="1" smtClean="0"/>
              <a:t>polarisation</a:t>
            </a:r>
            <a:r>
              <a:rPr lang="en-US" smtClean="0"/>
              <a:t> of the mode is crucial in getting the correct R/Q</a:t>
            </a:r>
            <a:endParaRPr lang="en-GB"/>
          </a:p>
        </p:txBody>
      </p:sp>
      <p:sp>
        <p:nvSpPr>
          <p:cNvPr id="4" name="Date Placeholder 3"/>
          <p:cNvSpPr>
            <a:spLocks noGrp="1"/>
          </p:cNvSpPr>
          <p:nvPr>
            <p:ph type="dt" sz="half" idx="10"/>
          </p:nvPr>
        </p:nvSpPr>
        <p:spPr/>
        <p:txBody>
          <a:bodyPr/>
          <a:lstStyle/>
          <a:p>
            <a:fld id="{743A07E0-5076-48E5-91FC-BD6124E8CBCD}" type="datetime4">
              <a:rPr lang="en-US" smtClean="0"/>
              <a:t>September 28, 2018</a:t>
            </a:fld>
            <a:endParaRPr lang="en-GB" dirty="0"/>
          </a:p>
        </p:txBody>
      </p:sp>
      <p:sp>
        <p:nvSpPr>
          <p:cNvPr id="5" name="Footer Placeholder 4"/>
          <p:cNvSpPr>
            <a:spLocks noGrp="1"/>
          </p:cNvSpPr>
          <p:nvPr>
            <p:ph type="ftr" sz="quarter" idx="11"/>
          </p:nvPr>
        </p:nvSpPr>
        <p:spPr/>
        <p:txBody>
          <a:bodyPr/>
          <a:lstStyle/>
          <a:p>
            <a:r>
              <a:rPr lang="en-GB" smtClean="0"/>
              <a:t>HOMSC2018</a:t>
            </a:r>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31</a:t>
            </a:fld>
            <a:endParaRPr lang="en-GB"/>
          </a:p>
        </p:txBody>
      </p:sp>
    </p:spTree>
    <p:extLst>
      <p:ext uri="{BB962C8B-B14F-4D97-AF65-F5344CB8AC3E}">
        <p14:creationId xmlns:p14="http://schemas.microsoft.com/office/powerpoint/2010/main" val="185397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Horizontal Test </a:t>
            </a:r>
            <a:r>
              <a:rPr lang="en-GB" err="1" smtClean="0"/>
              <a:t>Cryomodule</a:t>
            </a:r>
            <a:r>
              <a:rPr lang="en-GB" smtClean="0"/>
              <a:t> (HTC)</a:t>
            </a:r>
            <a:endParaRPr lang="en-GB"/>
          </a:p>
        </p:txBody>
      </p:sp>
      <p:pic>
        <p:nvPicPr>
          <p:cNvPr id="4" name="Content Placeholder 11"/>
          <p:cNvPicPr>
            <a:picLocks noChangeAspect="1"/>
          </p:cNvPicPr>
          <p:nvPr/>
        </p:nvPicPr>
        <p:blipFill rotWithShape="1">
          <a:blip r:embed="rId3">
            <a:extLst>
              <a:ext uri="{28A0092B-C50C-407E-A947-70E740481C1C}">
                <a14:useLocalDpi xmlns:a14="http://schemas.microsoft.com/office/drawing/2010/main" val="0"/>
              </a:ext>
            </a:extLst>
          </a:blip>
          <a:srcRect l="18027" t="32576" r="23923" b="26911"/>
          <a:stretch/>
        </p:blipFill>
        <p:spPr>
          <a:xfrm>
            <a:off x="991258" y="1885968"/>
            <a:ext cx="7032692" cy="3241694"/>
          </a:xfrm>
          <a:prstGeom prst="rect">
            <a:avLst/>
          </a:prstGeom>
          <a:ln>
            <a:noFill/>
          </a:ln>
        </p:spPr>
      </p:pic>
      <p:grpSp>
        <p:nvGrpSpPr>
          <p:cNvPr id="15" name="Group 14"/>
          <p:cNvGrpSpPr/>
          <p:nvPr/>
        </p:nvGrpSpPr>
        <p:grpSpPr>
          <a:xfrm>
            <a:off x="3505200" y="3688080"/>
            <a:ext cx="2057400" cy="1756387"/>
            <a:chOff x="3505200" y="3688080"/>
            <a:chExt cx="2057400" cy="1756387"/>
          </a:xfrm>
        </p:grpSpPr>
        <p:sp>
          <p:nvSpPr>
            <p:cNvPr id="5" name="Rectangle 4"/>
            <p:cNvSpPr/>
            <p:nvPr/>
          </p:nvSpPr>
          <p:spPr>
            <a:xfrm>
              <a:off x="3505200" y="3688080"/>
              <a:ext cx="2057400" cy="666750"/>
            </a:xfrm>
            <a:prstGeom prst="rect">
              <a:avLst/>
            </a:prstGeom>
            <a:noFill/>
            <a:ln>
              <a:solidFill>
                <a:srgbClr val="D00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ine Callout 2 (Border and Accent Bar) 11"/>
            <p:cNvSpPr/>
            <p:nvPr/>
          </p:nvSpPr>
          <p:spPr>
            <a:xfrm>
              <a:off x="4311015" y="4823437"/>
              <a:ext cx="1251585" cy="621030"/>
            </a:xfrm>
            <a:prstGeom prst="accentBorderCallout2">
              <a:avLst>
                <a:gd name="adj1" fmla="val 28566"/>
                <a:gd name="adj2" fmla="val -8334"/>
                <a:gd name="adj3" fmla="val 24731"/>
                <a:gd name="adj4" fmla="val -29149"/>
                <a:gd name="adj5" fmla="val -76458"/>
                <a:gd name="adj6" fmla="val -36165"/>
              </a:avLst>
            </a:prstGeom>
            <a:ln>
              <a:solidFill>
                <a:srgbClr val="D00095"/>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mtClean="0"/>
                <a:t>ERL Cavity</a:t>
              </a:r>
              <a:endParaRPr lang="en-GB"/>
            </a:p>
          </p:txBody>
        </p:sp>
      </p:grpSp>
      <p:grpSp>
        <p:nvGrpSpPr>
          <p:cNvPr id="18" name="Group 17"/>
          <p:cNvGrpSpPr/>
          <p:nvPr/>
        </p:nvGrpSpPr>
        <p:grpSpPr>
          <a:xfrm>
            <a:off x="5473700" y="3764280"/>
            <a:ext cx="1833880" cy="2383132"/>
            <a:chOff x="5473700" y="3764280"/>
            <a:chExt cx="1833880" cy="2383132"/>
          </a:xfrm>
        </p:grpSpPr>
        <p:sp>
          <p:nvSpPr>
            <p:cNvPr id="9" name="Rectangle 8"/>
            <p:cNvSpPr/>
            <p:nvPr/>
          </p:nvSpPr>
          <p:spPr>
            <a:xfrm>
              <a:off x="5473700" y="3764280"/>
              <a:ext cx="349250" cy="4572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Line Callout 2 (Border and Accent Bar) 12"/>
            <p:cNvSpPr/>
            <p:nvPr/>
          </p:nvSpPr>
          <p:spPr>
            <a:xfrm>
              <a:off x="6055995" y="5526382"/>
              <a:ext cx="1251585" cy="621030"/>
            </a:xfrm>
            <a:prstGeom prst="accentBorderCallout2">
              <a:avLst>
                <a:gd name="adj1" fmla="val 28566"/>
                <a:gd name="adj2" fmla="val -8334"/>
                <a:gd name="adj3" fmla="val 7553"/>
                <a:gd name="adj4" fmla="val -23670"/>
                <a:gd name="adj5" fmla="val -208973"/>
                <a:gd name="adj6" fmla="val -30076"/>
              </a:avLst>
            </a:prstGeom>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mtClean="0"/>
                <a:t>RF Field Probe</a:t>
              </a:r>
              <a:endParaRPr lang="en-GB"/>
            </a:p>
          </p:txBody>
        </p:sp>
      </p:grpSp>
      <p:grpSp>
        <p:nvGrpSpPr>
          <p:cNvPr id="16" name="Group 15"/>
          <p:cNvGrpSpPr/>
          <p:nvPr/>
        </p:nvGrpSpPr>
        <p:grpSpPr>
          <a:xfrm>
            <a:off x="3200400" y="3764280"/>
            <a:ext cx="1809115" cy="2415540"/>
            <a:chOff x="3200400" y="3764280"/>
            <a:chExt cx="1809115" cy="2415540"/>
          </a:xfrm>
        </p:grpSpPr>
        <p:sp>
          <p:nvSpPr>
            <p:cNvPr id="6" name="Rectangle 5"/>
            <p:cNvSpPr/>
            <p:nvPr/>
          </p:nvSpPr>
          <p:spPr>
            <a:xfrm>
              <a:off x="3200400" y="3764280"/>
              <a:ext cx="349250" cy="4572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ine Callout 2 (Border and Accent Bar) 10"/>
            <p:cNvSpPr/>
            <p:nvPr/>
          </p:nvSpPr>
          <p:spPr>
            <a:xfrm>
              <a:off x="3757930" y="5558790"/>
              <a:ext cx="1251585" cy="621030"/>
            </a:xfrm>
            <a:prstGeom prst="accentBorderCallout2">
              <a:avLst>
                <a:gd name="adj1" fmla="val 28566"/>
                <a:gd name="adj2" fmla="val -8334"/>
                <a:gd name="adj3" fmla="val -14379"/>
                <a:gd name="adj4" fmla="val -27627"/>
                <a:gd name="adj5" fmla="val -215415"/>
                <a:gd name="adj6" fmla="val -30457"/>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mtClean="0"/>
                <a:t>RF Input Coupler</a:t>
              </a:r>
              <a:endParaRPr lang="en-GB"/>
            </a:p>
          </p:txBody>
        </p:sp>
      </p:grpSp>
      <p:grpSp>
        <p:nvGrpSpPr>
          <p:cNvPr id="17" name="Group 16"/>
          <p:cNvGrpSpPr/>
          <p:nvPr/>
        </p:nvGrpSpPr>
        <p:grpSpPr>
          <a:xfrm>
            <a:off x="1143000" y="3630930"/>
            <a:ext cx="6717030" cy="2045970"/>
            <a:chOff x="1143000" y="3630930"/>
            <a:chExt cx="6717030" cy="2045970"/>
          </a:xfrm>
        </p:grpSpPr>
        <p:sp>
          <p:nvSpPr>
            <p:cNvPr id="7" name="Rectangle 6"/>
            <p:cNvSpPr/>
            <p:nvPr/>
          </p:nvSpPr>
          <p:spPr>
            <a:xfrm>
              <a:off x="2463800" y="3630930"/>
              <a:ext cx="806450" cy="7239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784850" y="3630930"/>
              <a:ext cx="806450" cy="7239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ine Callout 2 (Border and Accent Bar) 9"/>
            <p:cNvSpPr/>
            <p:nvPr/>
          </p:nvSpPr>
          <p:spPr>
            <a:xfrm>
              <a:off x="1143000" y="5055870"/>
              <a:ext cx="1251585" cy="621030"/>
            </a:xfrm>
            <a:prstGeom prst="accentBorderCallout2">
              <a:avLst>
                <a:gd name="adj1" fmla="val 21204"/>
                <a:gd name="adj2" fmla="val 106735"/>
                <a:gd name="adj3" fmla="val -22968"/>
                <a:gd name="adj4" fmla="val 136757"/>
                <a:gd name="adj5" fmla="val -113420"/>
                <a:gd name="adj6" fmla="val 139939"/>
              </a:avLst>
            </a:prstGeom>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mtClean="0"/>
                <a:t>HOM Load</a:t>
              </a:r>
              <a:endParaRPr lang="en-GB"/>
            </a:p>
          </p:txBody>
        </p:sp>
        <p:sp>
          <p:nvSpPr>
            <p:cNvPr id="14" name="Line Callout 2 (Border and Accent Bar) 13"/>
            <p:cNvSpPr/>
            <p:nvPr/>
          </p:nvSpPr>
          <p:spPr>
            <a:xfrm>
              <a:off x="6608445" y="4825319"/>
              <a:ext cx="1251585" cy="621030"/>
            </a:xfrm>
            <a:prstGeom prst="accentBorderCallout2">
              <a:avLst>
                <a:gd name="adj1" fmla="val 50652"/>
                <a:gd name="adj2" fmla="val -8942"/>
                <a:gd name="adj3" fmla="val 11388"/>
                <a:gd name="adj4" fmla="val -34933"/>
                <a:gd name="adj5" fmla="val -76610"/>
                <a:gd name="adj6" fmla="val -42101"/>
              </a:avLst>
            </a:prstGeom>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mtClean="0"/>
                <a:t>HOM Load</a:t>
              </a:r>
              <a:endParaRPr lang="en-GB"/>
            </a:p>
          </p:txBody>
        </p:sp>
      </p:grpSp>
      <p:sp>
        <p:nvSpPr>
          <p:cNvPr id="19" name="Content Placeholder 2"/>
          <p:cNvSpPr>
            <a:spLocks noGrp="1"/>
          </p:cNvSpPr>
          <p:nvPr>
            <p:ph idx="1"/>
          </p:nvPr>
        </p:nvSpPr>
        <p:spPr>
          <a:xfrm>
            <a:off x="392804" y="1418650"/>
            <a:ext cx="8229600" cy="1813560"/>
          </a:xfrm>
        </p:spPr>
        <p:txBody>
          <a:bodyPr/>
          <a:lstStyle/>
          <a:p>
            <a:r>
              <a:rPr lang="en-US" dirty="0" smtClean="0"/>
              <a:t>Fully equipped for operation with beam</a:t>
            </a:r>
          </a:p>
          <a:p>
            <a:endParaRPr lang="en-GB" dirty="0"/>
          </a:p>
        </p:txBody>
      </p:sp>
      <p:sp>
        <p:nvSpPr>
          <p:cNvPr id="3" name="Date Placeholder 2"/>
          <p:cNvSpPr>
            <a:spLocks noGrp="1"/>
          </p:cNvSpPr>
          <p:nvPr>
            <p:ph type="dt" sz="half" idx="10"/>
          </p:nvPr>
        </p:nvSpPr>
        <p:spPr/>
        <p:txBody>
          <a:bodyPr/>
          <a:lstStyle/>
          <a:p>
            <a:fld id="{79D36C27-E7E9-4EA6-BE8E-D2DDF3760D83}" type="datetime4">
              <a:rPr lang="en-US" smtClean="0"/>
              <a:t>September 28, 2018</a:t>
            </a:fld>
            <a:endParaRPr lang="en-GB" dirty="0"/>
          </a:p>
        </p:txBody>
      </p:sp>
      <p:sp>
        <p:nvSpPr>
          <p:cNvPr id="20" name="Footer Placeholder 19"/>
          <p:cNvSpPr>
            <a:spLocks noGrp="1"/>
          </p:cNvSpPr>
          <p:nvPr>
            <p:ph type="ftr" sz="quarter" idx="11"/>
          </p:nvPr>
        </p:nvSpPr>
        <p:spPr/>
        <p:txBody>
          <a:bodyPr/>
          <a:lstStyle/>
          <a:p>
            <a:r>
              <a:rPr lang="en-GB" smtClean="0"/>
              <a:t>HOMSC2018</a:t>
            </a:r>
            <a:endParaRPr lang="en-GB"/>
          </a:p>
        </p:txBody>
      </p:sp>
      <p:sp>
        <p:nvSpPr>
          <p:cNvPr id="21" name="Slide Number Placeholder 20"/>
          <p:cNvSpPr>
            <a:spLocks noGrp="1"/>
          </p:cNvSpPr>
          <p:nvPr>
            <p:ph type="sldNum" sz="quarter" idx="12"/>
          </p:nvPr>
        </p:nvSpPr>
        <p:spPr/>
        <p:txBody>
          <a:bodyPr/>
          <a:lstStyle/>
          <a:p>
            <a:fld id="{20550DB0-F41D-4C47-85C3-B3078F74AEF5}" type="slidenum">
              <a:rPr lang="en-GB" smtClean="0"/>
              <a:t>4</a:t>
            </a:fld>
            <a:endParaRPr lang="en-GB"/>
          </a:p>
        </p:txBody>
      </p:sp>
    </p:spTree>
    <p:extLst>
      <p:ext uri="{BB962C8B-B14F-4D97-AF65-F5344CB8AC3E}">
        <p14:creationId xmlns:p14="http://schemas.microsoft.com/office/powerpoint/2010/main" val="868158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ERL Injector prototype (ca. 2014)</a:t>
            </a:r>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981" t="14166" r="17641" b="16592"/>
          <a:stretch/>
        </p:blipFill>
        <p:spPr>
          <a:xfrm>
            <a:off x="1359153" y="2124237"/>
            <a:ext cx="6425692" cy="3968536"/>
          </a:xfrm>
          <a:prstGeom prst="rect">
            <a:avLst/>
          </a:prstGeom>
        </p:spPr>
      </p:pic>
      <p:sp>
        <p:nvSpPr>
          <p:cNvPr id="6" name="Rectangular Callout 5"/>
          <p:cNvSpPr/>
          <p:nvPr/>
        </p:nvSpPr>
        <p:spPr>
          <a:xfrm>
            <a:off x="461225" y="4498623"/>
            <a:ext cx="1249880" cy="828136"/>
          </a:xfrm>
          <a:prstGeom prst="wedgeRectCallout">
            <a:avLst>
              <a:gd name="adj1" fmla="val 56914"/>
              <a:gd name="adj2" fmla="val 8463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smtClean="0"/>
              <a:t>Beam stop</a:t>
            </a:r>
            <a:endParaRPr lang="en-GB" sz="2400"/>
          </a:p>
        </p:txBody>
      </p:sp>
      <p:sp>
        <p:nvSpPr>
          <p:cNvPr id="7" name="Rectangular Callout 6"/>
          <p:cNvSpPr/>
          <p:nvPr/>
        </p:nvSpPr>
        <p:spPr>
          <a:xfrm>
            <a:off x="6254168" y="4084555"/>
            <a:ext cx="2153852" cy="1132182"/>
          </a:xfrm>
          <a:prstGeom prst="wedgeRectCallout">
            <a:avLst>
              <a:gd name="adj1" fmla="val -37611"/>
              <a:gd name="adj2" fmla="val -11411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smtClean="0"/>
              <a:t>Injector </a:t>
            </a:r>
            <a:r>
              <a:rPr lang="en-GB" sz="2400" dirty="0" err="1"/>
              <a:t>C</a:t>
            </a:r>
            <a:r>
              <a:rPr lang="en-GB" sz="2400" dirty="0" err="1" smtClean="0"/>
              <a:t>ryomodule</a:t>
            </a:r>
            <a:endParaRPr lang="en-GB" sz="2400" dirty="0" smtClean="0"/>
          </a:p>
          <a:p>
            <a:pPr algn="ctr"/>
            <a:r>
              <a:rPr lang="en-GB" sz="2400" dirty="0" smtClean="0"/>
              <a:t>(ICM) @ 5 MeV</a:t>
            </a:r>
            <a:endParaRPr lang="en-GB" sz="2400" dirty="0"/>
          </a:p>
        </p:txBody>
      </p:sp>
      <p:sp>
        <p:nvSpPr>
          <p:cNvPr id="10" name="Rectangular Callout 9"/>
          <p:cNvSpPr/>
          <p:nvPr/>
        </p:nvSpPr>
        <p:spPr>
          <a:xfrm>
            <a:off x="2983445" y="2677443"/>
            <a:ext cx="1078302" cy="828136"/>
          </a:xfrm>
          <a:prstGeom prst="wedgeRectCallout">
            <a:avLst>
              <a:gd name="adj1" fmla="val 56914"/>
              <a:gd name="adj2" fmla="val 8463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HTC</a:t>
            </a:r>
            <a:endParaRPr lang="en-GB" sz="2400" dirty="0"/>
          </a:p>
        </p:txBody>
      </p:sp>
      <p:sp>
        <p:nvSpPr>
          <p:cNvPr id="5" name="Rectangle 4"/>
          <p:cNvSpPr/>
          <p:nvPr/>
        </p:nvSpPr>
        <p:spPr>
          <a:xfrm>
            <a:off x="309112" y="1576182"/>
            <a:ext cx="3550920" cy="9709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b="1" i="1" dirty="0" smtClean="0"/>
              <a:t>         Beam energy  </a:t>
            </a:r>
            <a:r>
              <a:rPr lang="en-US" dirty="0" smtClean="0"/>
              <a:t>: 5 MeV</a:t>
            </a:r>
          </a:p>
          <a:p>
            <a:r>
              <a:rPr lang="en-US" b="1" i="1" dirty="0" smtClean="0"/>
              <a:t>Maximum current 	</a:t>
            </a:r>
            <a:r>
              <a:rPr lang="en-US" dirty="0" smtClean="0"/>
              <a:t>: 75 mA CW</a:t>
            </a:r>
          </a:p>
          <a:p>
            <a:r>
              <a:rPr lang="en-US" b="1" i="1" dirty="0" smtClean="0"/>
              <a:t>Operating current  </a:t>
            </a:r>
            <a:r>
              <a:rPr lang="en-US" dirty="0" smtClean="0"/>
              <a:t>: 2 </a:t>
            </a:r>
            <a:r>
              <a:rPr lang="en-US" dirty="0"/>
              <a:t>mA </a:t>
            </a:r>
            <a:r>
              <a:rPr lang="en-US" dirty="0" smtClean="0"/>
              <a:t>CW</a:t>
            </a:r>
            <a:endParaRPr lang="en-US" dirty="0"/>
          </a:p>
        </p:txBody>
      </p:sp>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82323" t="10994" r="11118" b="70660"/>
          <a:stretch/>
        </p:blipFill>
        <p:spPr>
          <a:xfrm>
            <a:off x="7461413" y="1943886"/>
            <a:ext cx="548640" cy="914400"/>
          </a:xfrm>
          <a:prstGeom prst="rect">
            <a:avLst/>
          </a:prstGeom>
          <a:ln>
            <a:noFill/>
          </a:ln>
        </p:spPr>
      </p:pic>
      <p:sp>
        <p:nvSpPr>
          <p:cNvPr id="8" name="Rectangular Callout 7"/>
          <p:cNvSpPr/>
          <p:nvPr/>
        </p:nvSpPr>
        <p:spPr>
          <a:xfrm>
            <a:off x="7198992" y="3107537"/>
            <a:ext cx="1635893" cy="828136"/>
          </a:xfrm>
          <a:prstGeom prst="wedgeRectCallout">
            <a:avLst>
              <a:gd name="adj1" fmla="val -32154"/>
              <a:gd name="adj2" fmla="val -1259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smtClean="0"/>
              <a:t>DC Gun</a:t>
            </a:r>
          </a:p>
          <a:p>
            <a:pPr algn="ctr"/>
            <a:r>
              <a:rPr lang="en-GB" sz="2400" dirty="0" smtClean="0"/>
              <a:t>@ 400 kV</a:t>
            </a:r>
            <a:endParaRPr lang="en-GB" sz="2400" dirty="0"/>
          </a:p>
        </p:txBody>
      </p:sp>
      <p:sp>
        <p:nvSpPr>
          <p:cNvPr id="12" name="Date Placeholder 11"/>
          <p:cNvSpPr>
            <a:spLocks noGrp="1"/>
          </p:cNvSpPr>
          <p:nvPr>
            <p:ph type="dt" sz="half" idx="10"/>
          </p:nvPr>
        </p:nvSpPr>
        <p:spPr/>
        <p:txBody>
          <a:bodyPr/>
          <a:lstStyle/>
          <a:p>
            <a:fld id="{6EA771CA-288D-47DA-9067-8480A5EDF5FE}" type="datetime4">
              <a:rPr lang="en-US" smtClean="0"/>
              <a:t>September 28, 2018</a:t>
            </a:fld>
            <a:endParaRPr lang="en-GB" dirty="0"/>
          </a:p>
        </p:txBody>
      </p:sp>
      <p:sp>
        <p:nvSpPr>
          <p:cNvPr id="13" name="Footer Placeholder 12"/>
          <p:cNvSpPr>
            <a:spLocks noGrp="1"/>
          </p:cNvSpPr>
          <p:nvPr>
            <p:ph type="ftr" sz="quarter" idx="11"/>
          </p:nvPr>
        </p:nvSpPr>
        <p:spPr/>
        <p:txBody>
          <a:bodyPr/>
          <a:lstStyle/>
          <a:p>
            <a:r>
              <a:rPr lang="en-GB" smtClean="0"/>
              <a:t>HOMSC2018</a:t>
            </a:r>
            <a:endParaRPr lang="en-GB"/>
          </a:p>
        </p:txBody>
      </p:sp>
      <p:sp>
        <p:nvSpPr>
          <p:cNvPr id="14" name="Slide Number Placeholder 13"/>
          <p:cNvSpPr>
            <a:spLocks noGrp="1"/>
          </p:cNvSpPr>
          <p:nvPr>
            <p:ph type="sldNum" sz="quarter" idx="12"/>
          </p:nvPr>
        </p:nvSpPr>
        <p:spPr/>
        <p:txBody>
          <a:bodyPr/>
          <a:lstStyle/>
          <a:p>
            <a:fld id="{20550DB0-F41D-4C47-85C3-B3078F74AEF5}" type="slidenum">
              <a:rPr lang="en-GB" smtClean="0"/>
              <a:t>5</a:t>
            </a:fld>
            <a:endParaRPr lang="en-GB"/>
          </a:p>
        </p:txBody>
      </p:sp>
    </p:spTree>
    <p:extLst>
      <p:ext uri="{BB962C8B-B14F-4D97-AF65-F5344CB8AC3E}">
        <p14:creationId xmlns:p14="http://schemas.microsoft.com/office/powerpoint/2010/main" val="4169502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13" y="2288602"/>
            <a:ext cx="8839200" cy="245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5881" y="4720633"/>
            <a:ext cx="1981200" cy="646331"/>
          </a:xfrm>
          <a:prstGeom prst="rect">
            <a:avLst/>
          </a:prstGeom>
          <a:noFill/>
          <a:ln>
            <a:solidFill>
              <a:schemeClr val="accent1"/>
            </a:solidFill>
          </a:ln>
        </p:spPr>
        <p:txBody>
          <a:bodyPr wrap="square" rtlCol="0">
            <a:spAutoFit/>
          </a:bodyPr>
          <a:lstStyle/>
          <a:p>
            <a:r>
              <a:rPr lang="en-US" dirty="0" smtClean="0">
                <a:solidFill>
                  <a:schemeClr val="accent1"/>
                </a:solidFill>
              </a:rPr>
              <a:t>BPM connected to spectrum analyzer.</a:t>
            </a:r>
            <a:endParaRPr lang="en-GB" dirty="0">
              <a:solidFill>
                <a:schemeClr val="accent1"/>
              </a:solidFill>
            </a:endParaRPr>
          </a:p>
        </p:txBody>
      </p:sp>
      <p:sp>
        <p:nvSpPr>
          <p:cNvPr id="6" name="Right Arrow 5"/>
          <p:cNvSpPr/>
          <p:nvPr/>
        </p:nvSpPr>
        <p:spPr>
          <a:xfrm flipH="1">
            <a:off x="7263713" y="2768731"/>
            <a:ext cx="1295400" cy="244533"/>
          </a:xfrm>
          <a:prstGeom prst="rightArrow">
            <a:avLst>
              <a:gd name="adj1" fmla="val 50000"/>
              <a:gd name="adj2" fmla="val 16529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extBox 6"/>
          <p:cNvSpPr txBox="1"/>
          <p:nvPr/>
        </p:nvSpPr>
        <p:spPr>
          <a:xfrm>
            <a:off x="7263713" y="2060002"/>
            <a:ext cx="1295400" cy="646331"/>
          </a:xfrm>
          <a:prstGeom prst="rect">
            <a:avLst/>
          </a:prstGeom>
          <a:noFill/>
        </p:spPr>
        <p:txBody>
          <a:bodyPr wrap="square" rtlCol="0">
            <a:spAutoFit/>
          </a:bodyPr>
          <a:lstStyle/>
          <a:p>
            <a:pPr algn="ctr"/>
            <a:r>
              <a:rPr lang="en-US" smtClean="0"/>
              <a:t>Beam direction</a:t>
            </a:r>
            <a:endParaRPr lang="en-GB"/>
          </a:p>
        </p:txBody>
      </p:sp>
      <p:sp>
        <p:nvSpPr>
          <p:cNvPr id="10" name="Rectangle 9"/>
          <p:cNvSpPr/>
          <p:nvPr/>
        </p:nvSpPr>
        <p:spPr>
          <a:xfrm>
            <a:off x="634313" y="3584002"/>
            <a:ext cx="152400" cy="3048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1" name="Rectangle 60"/>
          <p:cNvSpPr/>
          <p:nvPr/>
        </p:nvSpPr>
        <p:spPr>
          <a:xfrm>
            <a:off x="2564029" y="3584002"/>
            <a:ext cx="152400" cy="3048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2" name="Rectangle 61"/>
          <p:cNvSpPr/>
          <p:nvPr/>
        </p:nvSpPr>
        <p:spPr>
          <a:xfrm>
            <a:off x="5968313" y="3584002"/>
            <a:ext cx="152400" cy="3048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Date Placeholder 7"/>
          <p:cNvSpPr>
            <a:spLocks noGrp="1"/>
          </p:cNvSpPr>
          <p:nvPr>
            <p:ph type="dt" sz="half" idx="10"/>
          </p:nvPr>
        </p:nvSpPr>
        <p:spPr/>
        <p:txBody>
          <a:bodyPr/>
          <a:lstStyle/>
          <a:p>
            <a:fld id="{2B8AACFF-E584-45CE-A5E9-48014D282F0E}" type="datetime4">
              <a:rPr lang="en-US" smtClean="0"/>
              <a:t>September 28, 2018</a:t>
            </a:fld>
            <a:endParaRPr lang="en-GB" dirty="0"/>
          </a:p>
        </p:txBody>
      </p:sp>
      <p:sp>
        <p:nvSpPr>
          <p:cNvPr id="9" name="Footer Placeholder 8"/>
          <p:cNvSpPr>
            <a:spLocks noGrp="1"/>
          </p:cNvSpPr>
          <p:nvPr>
            <p:ph type="ftr" sz="quarter" idx="11"/>
          </p:nvPr>
        </p:nvSpPr>
        <p:spPr/>
        <p:txBody>
          <a:bodyPr/>
          <a:lstStyle/>
          <a:p>
            <a:r>
              <a:rPr lang="en-GB" smtClean="0"/>
              <a:t>HOMSC2018</a:t>
            </a:r>
            <a:endParaRPr lang="en-GB"/>
          </a:p>
        </p:txBody>
      </p:sp>
      <p:sp>
        <p:nvSpPr>
          <p:cNvPr id="12" name="Slide Number Placeholder 11"/>
          <p:cNvSpPr>
            <a:spLocks noGrp="1"/>
          </p:cNvSpPr>
          <p:nvPr>
            <p:ph type="sldNum" sz="quarter" idx="12"/>
          </p:nvPr>
        </p:nvSpPr>
        <p:spPr/>
        <p:txBody>
          <a:bodyPr/>
          <a:lstStyle/>
          <a:p>
            <a:fld id="{20550DB0-F41D-4C47-85C3-B3078F74AEF5}" type="slidenum">
              <a:rPr lang="en-GB" smtClean="0"/>
              <a:t>6</a:t>
            </a:fld>
            <a:endParaRPr lang="en-GB"/>
          </a:p>
        </p:txBody>
      </p:sp>
      <p:cxnSp>
        <p:nvCxnSpPr>
          <p:cNvPr id="27" name="Straight Arrow Connector 26"/>
          <p:cNvCxnSpPr/>
          <p:nvPr/>
        </p:nvCxnSpPr>
        <p:spPr>
          <a:xfrm flipV="1">
            <a:off x="482622" y="3939813"/>
            <a:ext cx="151691" cy="78082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2716429" y="3939812"/>
            <a:ext cx="294401" cy="117740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5597713" y="4006487"/>
            <a:ext cx="370600" cy="111073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675539" y="5117221"/>
            <a:ext cx="5321970" cy="646331"/>
          </a:xfrm>
          <a:prstGeom prst="rect">
            <a:avLst/>
          </a:prstGeom>
          <a:solidFill>
            <a:schemeClr val="bg1"/>
          </a:solidFill>
          <a:ln>
            <a:solidFill>
              <a:schemeClr val="accent1"/>
            </a:solidFill>
          </a:ln>
        </p:spPr>
        <p:txBody>
          <a:bodyPr wrap="none" rtlCol="0">
            <a:spAutoFit/>
          </a:bodyPr>
          <a:lstStyle/>
          <a:p>
            <a:r>
              <a:rPr lang="en-US" dirty="0" smtClean="0">
                <a:solidFill>
                  <a:schemeClr val="accent1"/>
                </a:solidFill>
              </a:rPr>
              <a:t>BPMs used for position feedback.</a:t>
            </a:r>
          </a:p>
          <a:p>
            <a:r>
              <a:rPr lang="en-US" dirty="0" smtClean="0">
                <a:solidFill>
                  <a:schemeClr val="accent1"/>
                </a:solidFill>
              </a:rPr>
              <a:t>Beam is held off-axis at a fixed position to excite HOMs</a:t>
            </a:r>
            <a:endParaRPr lang="en-US" dirty="0">
              <a:solidFill>
                <a:schemeClr val="accent1"/>
              </a:solidFill>
            </a:endParaRPr>
          </a:p>
        </p:txBody>
      </p:sp>
      <p:cxnSp>
        <p:nvCxnSpPr>
          <p:cNvPr id="21" name="Straight Connector 20"/>
          <p:cNvCxnSpPr/>
          <p:nvPr/>
        </p:nvCxnSpPr>
        <p:spPr>
          <a:xfrm>
            <a:off x="740461" y="1565079"/>
            <a:ext cx="0" cy="1828800"/>
          </a:xfrm>
          <a:prstGeom prst="line">
            <a:avLst/>
          </a:prstGeom>
          <a:ln w="285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25724" y="1565079"/>
            <a:ext cx="0" cy="2199053"/>
          </a:xfrm>
          <a:prstGeom prst="line">
            <a:avLst/>
          </a:prstGeom>
          <a:ln w="285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40461" y="2205002"/>
            <a:ext cx="3585263"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92351" y="1903919"/>
            <a:ext cx="1638910" cy="369332"/>
          </a:xfrm>
          <a:prstGeom prst="rect">
            <a:avLst/>
          </a:prstGeom>
          <a:noFill/>
        </p:spPr>
        <p:txBody>
          <a:bodyPr wrap="none" rtlCol="0">
            <a:spAutoFit/>
          </a:bodyPr>
          <a:lstStyle/>
          <a:p>
            <a:r>
              <a:rPr lang="en-US" dirty="0" smtClean="0"/>
              <a:t>3.4 meters drift</a:t>
            </a:r>
            <a:endParaRPr lang="en-US" dirty="0"/>
          </a:p>
        </p:txBody>
      </p:sp>
      <p:grpSp>
        <p:nvGrpSpPr>
          <p:cNvPr id="20" name="Group 19"/>
          <p:cNvGrpSpPr/>
          <p:nvPr/>
        </p:nvGrpSpPr>
        <p:grpSpPr>
          <a:xfrm>
            <a:off x="3842649" y="3421712"/>
            <a:ext cx="887989" cy="584775"/>
            <a:chOff x="3842649" y="3432863"/>
            <a:chExt cx="887989" cy="584775"/>
          </a:xfrm>
        </p:grpSpPr>
        <p:sp>
          <p:nvSpPr>
            <p:cNvPr id="19" name="Rectangle 18"/>
            <p:cNvSpPr/>
            <p:nvPr/>
          </p:nvSpPr>
          <p:spPr>
            <a:xfrm>
              <a:off x="3842649" y="3482315"/>
              <a:ext cx="887989" cy="468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77904" y="3432863"/>
              <a:ext cx="852734" cy="584775"/>
            </a:xfrm>
            <a:prstGeom prst="rect">
              <a:avLst/>
            </a:prstGeom>
            <a:noFill/>
            <a:ln>
              <a:noFill/>
            </a:ln>
          </p:spPr>
          <p:txBody>
            <a:bodyPr wrap="none" rtlCol="0">
              <a:spAutoFit/>
            </a:bodyPr>
            <a:lstStyle/>
            <a:p>
              <a:r>
                <a:rPr lang="en-US" sz="3200" dirty="0" smtClean="0"/>
                <a:t>HTC</a:t>
              </a:r>
              <a:endParaRPr lang="en-US" sz="3200" dirty="0"/>
            </a:p>
          </p:txBody>
        </p:sp>
      </p:grpSp>
      <p:cxnSp>
        <p:nvCxnSpPr>
          <p:cNvPr id="25" name="Straight Arrow Connector 24"/>
          <p:cNvCxnSpPr/>
          <p:nvPr/>
        </p:nvCxnSpPr>
        <p:spPr>
          <a:xfrm flipH="1" flipV="1">
            <a:off x="6973121" y="3819344"/>
            <a:ext cx="219592" cy="55536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620000" y="3819344"/>
            <a:ext cx="162186" cy="55536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07423" y="4300202"/>
            <a:ext cx="2732690" cy="646331"/>
          </a:xfrm>
          <a:prstGeom prst="rect">
            <a:avLst/>
          </a:prstGeom>
          <a:solidFill>
            <a:schemeClr val="bg1"/>
          </a:solidFill>
          <a:ln>
            <a:solidFill>
              <a:schemeClr val="accent1"/>
            </a:solidFill>
          </a:ln>
        </p:spPr>
        <p:txBody>
          <a:bodyPr wrap="square" rtlCol="0">
            <a:spAutoFit/>
          </a:bodyPr>
          <a:lstStyle/>
          <a:p>
            <a:r>
              <a:rPr lang="en-US" dirty="0" smtClean="0">
                <a:solidFill>
                  <a:schemeClr val="accent1"/>
                </a:solidFill>
              </a:rPr>
              <a:t>Corrector pair used to steer off-axis</a:t>
            </a:r>
          </a:p>
        </p:txBody>
      </p:sp>
    </p:spTree>
    <p:extLst>
      <p:ext uri="{BB962C8B-B14F-4D97-AF65-F5344CB8AC3E}">
        <p14:creationId xmlns:p14="http://schemas.microsoft.com/office/powerpoint/2010/main" val="2355446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 excitation with beam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63415" cy="4525963"/>
              </a:xfrm>
            </p:spPr>
            <p:txBody>
              <a:bodyPr>
                <a:normAutofit/>
              </a:bodyPr>
              <a:lstStyle/>
              <a:p>
                <a:r>
                  <a:rPr lang="en-US" sz="2800" dirty="0" smtClean="0"/>
                  <a:t>A beam with bunch rate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𝑓</m:t>
                        </m:r>
                      </m:e>
                      <m:sub>
                        <m:r>
                          <a:rPr lang="en-US" sz="2800" i="1">
                            <a:latin typeface="Cambria Math"/>
                          </a:rPr>
                          <m:t>𝑏𝑒𝑎𝑚</m:t>
                        </m:r>
                      </m:sub>
                    </m:sSub>
                  </m:oMath>
                </a14:m>
                <a:r>
                  <a:rPr lang="en-US" sz="2800" dirty="0" smtClean="0"/>
                  <a:t> enters the HTC</a:t>
                </a:r>
              </a:p>
              <a:p>
                <a:r>
                  <a:rPr lang="en-US" sz="2800" dirty="0" smtClean="0"/>
                  <a:t>The bunch charge is modulated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𝑓</m:t>
                        </m:r>
                      </m:e>
                      <m:sub>
                        <m:r>
                          <a:rPr lang="en-US" sz="2800" b="0" i="1" smtClean="0">
                            <a:latin typeface="Cambria Math"/>
                          </a:rPr>
                          <m:t>𝑚</m:t>
                        </m:r>
                        <m:r>
                          <a:rPr lang="en-US" sz="2800" b="0" i="1" smtClean="0">
                            <a:latin typeface="Cambria Math" panose="02040503050406030204" pitchFamily="18" charset="0"/>
                          </a:rPr>
                          <m:t>𝑜𝑑</m:t>
                        </m:r>
                      </m:sub>
                    </m:sSub>
                  </m:oMath>
                </a14:m>
                <a:endParaRPr lang="en-US" sz="2800" dirty="0" smtClean="0"/>
              </a:p>
              <a:p>
                <a:pPr lvl="1"/>
                <a:endParaRPr lang="en-US" sz="2400" dirty="0"/>
              </a:p>
              <a:p>
                <a:pPr lvl="1"/>
                <a:endParaRPr lang="en-US" sz="2400" dirty="0" smtClean="0"/>
              </a:p>
              <a:p>
                <a:pPr lvl="1"/>
                <a:endParaRPr lang="en-US" sz="2400" dirty="0"/>
              </a:p>
              <a:p>
                <a:pPr lvl="1"/>
                <a:endParaRPr lang="en-US" sz="2400" dirty="0" smtClean="0"/>
              </a:p>
              <a:p>
                <a:r>
                  <a:rPr lang="en-US" sz="2800" dirty="0" smtClean="0"/>
                  <a:t>If the frequency is correct, it will excite a HOM</a:t>
                </a:r>
              </a:p>
              <a:p>
                <a:pPr marL="914400" lvl="2" indent="0">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a:rPr>
                            <m:t>𝑓</m:t>
                          </m:r>
                        </m:e>
                        <m:sub>
                          <m:r>
                            <a:rPr lang="en-US" sz="2800" i="1">
                              <a:latin typeface="Cambria Math"/>
                            </a:rPr>
                            <m:t>𝐻𝑂𝑀</m:t>
                          </m:r>
                        </m:sub>
                      </m:sSub>
                      <m:r>
                        <a:rPr lang="en-US" sz="2800" i="1">
                          <a:latin typeface="Cambria Math"/>
                        </a:rPr>
                        <m:t>=</m:t>
                      </m:r>
                      <m:r>
                        <a:rPr lang="en-US" sz="2800" i="1">
                          <a:latin typeface="Cambria Math"/>
                        </a:rPr>
                        <m:t>𝑛</m:t>
                      </m:r>
                      <m:sSub>
                        <m:sSubPr>
                          <m:ctrlPr>
                            <a:rPr lang="en-US" sz="2800" i="1">
                              <a:latin typeface="Cambria Math" panose="02040503050406030204" pitchFamily="18" charset="0"/>
                            </a:rPr>
                          </m:ctrlPr>
                        </m:sSubPr>
                        <m:e>
                          <m:r>
                            <a:rPr lang="en-US" sz="2800" i="1">
                              <a:latin typeface="Cambria Math"/>
                            </a:rPr>
                            <m:t>𝑓</m:t>
                          </m:r>
                        </m:e>
                        <m:sub>
                          <m:r>
                            <a:rPr lang="en-US" sz="2800" i="1">
                              <a:latin typeface="Cambria Math"/>
                            </a:rPr>
                            <m:t>𝑏𝑒𝑎𝑚</m:t>
                          </m:r>
                        </m:sub>
                      </m:sSub>
                      <m:r>
                        <a:rPr lang="en-US" sz="2800" i="1">
                          <a:latin typeface="Cambria Math"/>
                          <a:ea typeface="Cambria Math"/>
                        </a:rPr>
                        <m:t>±</m:t>
                      </m:r>
                      <m:sSub>
                        <m:sSubPr>
                          <m:ctrlPr>
                            <a:rPr lang="en-US" sz="2800" i="1">
                              <a:latin typeface="Cambria Math" panose="02040503050406030204" pitchFamily="18" charset="0"/>
                            </a:rPr>
                          </m:ctrlPr>
                        </m:sSubPr>
                        <m:e>
                          <m:r>
                            <a:rPr lang="en-US" sz="2800" i="1">
                              <a:latin typeface="Cambria Math"/>
                            </a:rPr>
                            <m:t>𝑓</m:t>
                          </m:r>
                        </m:e>
                        <m:sub>
                          <m:r>
                            <a:rPr lang="en-US" sz="2800" i="1">
                              <a:latin typeface="Cambria Math"/>
                            </a:rPr>
                            <m:t>𝑚</m:t>
                          </m:r>
                          <m:r>
                            <a:rPr lang="en-US" sz="2800" b="0" i="1" smtClean="0">
                              <a:latin typeface="Cambria Math" panose="02040503050406030204" pitchFamily="18" charset="0"/>
                            </a:rPr>
                            <m:t>𝑜𝑑</m:t>
                          </m:r>
                          <m:r>
                            <m:rPr>
                              <m:nor/>
                            </m:rPr>
                            <a:rPr lang="en-US" sz="2800"/>
                            <m:t> </m:t>
                          </m:r>
                        </m:sub>
                      </m:sSub>
                    </m:oMath>
                  </m:oMathPara>
                </a14:m>
                <a:endParaRPr lang="en-US" sz="2800" dirty="0" smtClean="0"/>
              </a:p>
              <a:p>
                <a:r>
                  <a:rPr lang="en-US" sz="2800" dirty="0" smtClean="0"/>
                  <a:t>The kick on the beam is detected using a BPM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63415" cy="4525963"/>
              </a:xfrm>
              <a:blipFill>
                <a:blip r:embed="rId3"/>
                <a:stretch>
                  <a:fillRect l="-1312" t="-134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14ACE40E-504E-44A4-9FA1-8A1EC05F3B7A}" type="datetime4">
              <a:rPr lang="en-US" smtClean="0"/>
              <a:t>September 28, 2018</a:t>
            </a:fld>
            <a:endParaRPr lang="en-GB" dirty="0"/>
          </a:p>
        </p:txBody>
      </p:sp>
      <p:sp>
        <p:nvSpPr>
          <p:cNvPr id="5" name="Footer Placeholder 4"/>
          <p:cNvSpPr>
            <a:spLocks noGrp="1"/>
          </p:cNvSpPr>
          <p:nvPr>
            <p:ph type="ftr" sz="quarter" idx="11"/>
          </p:nvPr>
        </p:nvSpPr>
        <p:spPr/>
        <p:txBody>
          <a:bodyPr/>
          <a:lstStyle/>
          <a:p>
            <a:r>
              <a:rPr lang="en-GB" smtClean="0"/>
              <a:t>HOMSC2018</a:t>
            </a:r>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7</a:t>
            </a:fld>
            <a:endParaRPr lang="en-GB"/>
          </a:p>
        </p:txBody>
      </p:sp>
      <p:grpSp>
        <p:nvGrpSpPr>
          <p:cNvPr id="20" name="Group 19"/>
          <p:cNvGrpSpPr/>
          <p:nvPr/>
        </p:nvGrpSpPr>
        <p:grpSpPr>
          <a:xfrm>
            <a:off x="1659730" y="2730461"/>
            <a:ext cx="5008880" cy="1626247"/>
            <a:chOff x="1725749" y="3090825"/>
            <a:chExt cx="5008880" cy="1626247"/>
          </a:xfrm>
        </p:grpSpPr>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50855"/>
            <a:stretch/>
          </p:blipFill>
          <p:spPr bwMode="auto">
            <a:xfrm>
              <a:off x="1725749" y="3090825"/>
              <a:ext cx="5008880" cy="9876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7" name="Group 16"/>
            <p:cNvGrpSpPr/>
            <p:nvPr/>
          </p:nvGrpSpPr>
          <p:grpSpPr>
            <a:xfrm>
              <a:off x="2384092" y="4064706"/>
              <a:ext cx="795859" cy="652366"/>
              <a:chOff x="4079727" y="4064706"/>
              <a:chExt cx="795859" cy="652366"/>
            </a:xfrm>
          </p:grpSpPr>
          <p:cxnSp>
            <p:nvCxnSpPr>
              <p:cNvPr id="9" name="Straight Connector 8"/>
              <p:cNvCxnSpPr/>
              <p:nvPr/>
            </p:nvCxnSpPr>
            <p:spPr>
              <a:xfrm>
                <a:off x="4383314" y="4064706"/>
                <a:ext cx="0" cy="37737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9257" y="4070340"/>
                <a:ext cx="0" cy="37737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83314" y="4261421"/>
                <a:ext cx="188686" cy="0"/>
              </a:xfrm>
              <a:prstGeom prst="straightConnector1">
                <a:avLst/>
              </a:prstGeom>
              <a:ln w="28575">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4079727" y="4347740"/>
                    <a:ext cx="7958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𝑓</m:t>
                              </m:r>
                            </m:e>
                            <m:sub>
                              <m:r>
                                <a:rPr lang="en-US" i="1">
                                  <a:latin typeface="Cambria Math"/>
                                </a:rPr>
                                <m:t>𝑏𝑒𝑎𝑚</m:t>
                              </m:r>
                            </m:sub>
                          </m:sSub>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4079727" y="4347740"/>
                    <a:ext cx="795859" cy="369332"/>
                  </a:xfrm>
                  <a:prstGeom prst="rect">
                    <a:avLst/>
                  </a:prstGeom>
                  <a:blipFill>
                    <a:blip r:embed="rId5"/>
                    <a:stretch>
                      <a:fillRect b="-13115"/>
                    </a:stretch>
                  </a:blipFill>
                </p:spPr>
                <p:txBody>
                  <a:bodyPr/>
                  <a:lstStyle/>
                  <a:p>
                    <a:r>
                      <a:rPr lang="en-US">
                        <a:noFill/>
                      </a:rPr>
                      <a:t> </a:t>
                    </a:r>
                  </a:p>
                </p:txBody>
              </p:sp>
            </mc:Fallback>
          </mc:AlternateContent>
        </p:grpSp>
        <p:cxnSp>
          <p:nvCxnSpPr>
            <p:cNvPr id="14" name="Straight Connector 13"/>
            <p:cNvCxnSpPr/>
            <p:nvPr/>
          </p:nvCxnSpPr>
          <p:spPr>
            <a:xfrm>
              <a:off x="3807745" y="4078303"/>
              <a:ext cx="0" cy="37737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40866" y="4083937"/>
              <a:ext cx="0" cy="37737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07745" y="4275018"/>
              <a:ext cx="2433121" cy="0"/>
            </a:xfrm>
            <a:prstGeom prst="straightConnector1">
              <a:avLst/>
            </a:prstGeom>
            <a:ln w="28575">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4637176" y="4262270"/>
                  <a:ext cx="7545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𝑓</m:t>
                            </m:r>
                          </m:e>
                          <m:sub>
                            <m:r>
                              <a:rPr lang="en-US" i="1">
                                <a:latin typeface="Cambria Math"/>
                              </a:rPr>
                              <m:t>𝑚</m:t>
                            </m:r>
                            <m:r>
                              <a:rPr lang="en-US" i="1">
                                <a:latin typeface="Cambria Math" panose="02040503050406030204" pitchFamily="18" charset="0"/>
                              </a:rPr>
                              <m:t>𝑜𝑑</m:t>
                            </m:r>
                            <m:r>
                              <m:rPr>
                                <m:nor/>
                              </m:rPr>
                              <a:rPr lang="en-US"/>
                              <m:t> </m:t>
                            </m:r>
                          </m:sub>
                        </m:sSub>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637176" y="4262270"/>
                  <a:ext cx="754501" cy="369332"/>
                </a:xfrm>
                <a:prstGeom prst="rect">
                  <a:avLst/>
                </a:prstGeom>
                <a:blipFill>
                  <a:blip r:embed="rId6"/>
                  <a:stretch>
                    <a:fillRect b="-13115"/>
                  </a:stretch>
                </a:blipFill>
              </p:spPr>
              <p:txBody>
                <a:bodyPr/>
                <a:lstStyle/>
                <a:p>
                  <a:r>
                    <a:rPr lang="en-US">
                      <a:noFill/>
                    </a:rPr>
                    <a:t> </a:t>
                  </a:r>
                </a:p>
              </p:txBody>
            </p:sp>
          </mc:Fallback>
        </mc:AlternateContent>
      </p:grpSp>
    </p:spTree>
    <p:extLst>
      <p:ext uri="{BB962C8B-B14F-4D97-AF65-F5344CB8AC3E}">
        <p14:creationId xmlns:p14="http://schemas.microsoft.com/office/powerpoint/2010/main" val="2872331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8360DC0-9AEF-4B54-AFEE-3785D49AFCFC}" type="datetime4">
              <a:rPr lang="en-US" smtClean="0"/>
              <a:t>September 28, 2018</a:t>
            </a:fld>
            <a:endParaRPr lang="en-GB" dirty="0"/>
          </a:p>
        </p:txBody>
      </p:sp>
      <p:sp>
        <p:nvSpPr>
          <p:cNvPr id="5" name="Footer Placeholder 4"/>
          <p:cNvSpPr>
            <a:spLocks noGrp="1"/>
          </p:cNvSpPr>
          <p:nvPr>
            <p:ph type="ftr" sz="quarter" idx="11"/>
          </p:nvPr>
        </p:nvSpPr>
        <p:spPr/>
        <p:txBody>
          <a:bodyPr/>
          <a:lstStyle/>
          <a:p>
            <a:r>
              <a:rPr lang="en-GB" smtClean="0"/>
              <a:t>HOMSC2018</a:t>
            </a:r>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8</a:t>
            </a:fld>
            <a:endParaRPr lang="en-GB"/>
          </a:p>
        </p:txBody>
      </p:sp>
      <p:sp>
        <p:nvSpPr>
          <p:cNvPr id="8" name="Content Placeholder 2"/>
          <p:cNvSpPr>
            <a:spLocks noGrp="1"/>
          </p:cNvSpPr>
          <p:nvPr>
            <p:ph idx="1"/>
          </p:nvPr>
        </p:nvSpPr>
        <p:spPr>
          <a:xfrm>
            <a:off x="457199" y="2317997"/>
            <a:ext cx="4203578" cy="2697886"/>
          </a:xfrm>
        </p:spPr>
        <p:txBody>
          <a:bodyPr>
            <a:noAutofit/>
          </a:bodyPr>
          <a:lstStyle/>
          <a:p>
            <a:r>
              <a:rPr lang="en-US" sz="2400" dirty="0" smtClean="0"/>
              <a:t>50 MHz laser</a:t>
            </a:r>
          </a:p>
          <a:p>
            <a:pPr lvl="1"/>
            <a:r>
              <a:rPr lang="en-US" sz="2000" dirty="0" smtClean="0"/>
              <a:t>Search from 0-25 MHz</a:t>
            </a:r>
          </a:p>
          <a:p>
            <a:pPr lvl="1"/>
            <a:r>
              <a:rPr lang="en-US" sz="2000" dirty="0" smtClean="0"/>
              <a:t>Can modulate the amplified, frequency-converted laser beam, reducing unwanted harmonics</a:t>
            </a:r>
          </a:p>
        </p:txBody>
      </p:sp>
      <p:sp>
        <p:nvSpPr>
          <p:cNvPr id="9" name="Title 1"/>
          <p:cNvSpPr txBox="1">
            <a:spLocks/>
          </p:cNvSpPr>
          <p:nvPr/>
        </p:nvSpPr>
        <p:spPr>
          <a:xfrm>
            <a:off x="457200" y="43815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Modulating the Bunch Charge</a:t>
            </a:r>
            <a:endParaRPr lang="en-GB"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392" y="2208394"/>
            <a:ext cx="4225615"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57200" y="1581266"/>
            <a:ext cx="5521320" cy="461665"/>
          </a:xfrm>
          <a:prstGeom prst="rect">
            <a:avLst/>
          </a:prstGeom>
        </p:spPr>
        <p:txBody>
          <a:bodyPr wrap="none">
            <a:spAutoFit/>
          </a:bodyPr>
          <a:lstStyle/>
          <a:p>
            <a:pPr marL="342900" indent="-342900">
              <a:buFont typeface="Arial" panose="020B0604020202020204" pitchFamily="34" charset="0"/>
              <a:buChar char="•"/>
            </a:pPr>
            <a:r>
              <a:rPr lang="en-US" sz="2400" dirty="0"/>
              <a:t>Charge modulation via laser modulation</a:t>
            </a:r>
          </a:p>
        </p:txBody>
      </p:sp>
    </p:spTree>
    <p:extLst>
      <p:ext uri="{BB962C8B-B14F-4D97-AF65-F5344CB8AC3E}">
        <p14:creationId xmlns:p14="http://schemas.microsoft.com/office/powerpoint/2010/main" val="4053915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BPM Details</a:t>
            </a:r>
            <a:endParaRPr lang="en-US" dirty="0"/>
          </a:p>
        </p:txBody>
      </p:sp>
      <p:sp>
        <p:nvSpPr>
          <p:cNvPr id="4" name="Date Placeholder 3"/>
          <p:cNvSpPr>
            <a:spLocks noGrp="1"/>
          </p:cNvSpPr>
          <p:nvPr>
            <p:ph type="dt" sz="half" idx="10"/>
          </p:nvPr>
        </p:nvSpPr>
        <p:spPr/>
        <p:txBody>
          <a:bodyPr/>
          <a:lstStyle/>
          <a:p>
            <a:fld id="{98360DC0-9AEF-4B54-AFEE-3785D49AFCFC}" type="datetime4">
              <a:rPr lang="en-US" smtClean="0"/>
              <a:t>September 28, 2018</a:t>
            </a:fld>
            <a:endParaRPr lang="en-GB" dirty="0"/>
          </a:p>
        </p:txBody>
      </p:sp>
      <p:sp>
        <p:nvSpPr>
          <p:cNvPr id="5" name="Footer Placeholder 4"/>
          <p:cNvSpPr>
            <a:spLocks noGrp="1"/>
          </p:cNvSpPr>
          <p:nvPr>
            <p:ph type="ftr" sz="quarter" idx="11"/>
          </p:nvPr>
        </p:nvSpPr>
        <p:spPr/>
        <p:txBody>
          <a:bodyPr/>
          <a:lstStyle/>
          <a:p>
            <a:r>
              <a:rPr lang="en-GB" smtClean="0"/>
              <a:t>HOMSC2018</a:t>
            </a:r>
            <a:endParaRPr lang="en-GB"/>
          </a:p>
        </p:txBody>
      </p:sp>
      <p:sp>
        <p:nvSpPr>
          <p:cNvPr id="6" name="Slide Number Placeholder 5"/>
          <p:cNvSpPr>
            <a:spLocks noGrp="1"/>
          </p:cNvSpPr>
          <p:nvPr>
            <p:ph type="sldNum" sz="quarter" idx="12"/>
          </p:nvPr>
        </p:nvSpPr>
        <p:spPr/>
        <p:txBody>
          <a:bodyPr/>
          <a:lstStyle/>
          <a:p>
            <a:fld id="{20550DB0-F41D-4C47-85C3-B3078F74AEF5}" type="slidenum">
              <a:rPr lang="en-GB" smtClean="0"/>
              <a:t>9</a:t>
            </a:fld>
            <a:endParaRPr lang="en-GB"/>
          </a:p>
        </p:txBody>
      </p:sp>
      <p:sp>
        <p:nvSpPr>
          <p:cNvPr id="11" name="Content Placeholder 2"/>
          <p:cNvSpPr>
            <a:spLocks noGrp="1"/>
          </p:cNvSpPr>
          <p:nvPr>
            <p:ph idx="1"/>
          </p:nvPr>
        </p:nvSpPr>
        <p:spPr>
          <a:xfrm>
            <a:off x="457200" y="1600200"/>
            <a:ext cx="8229600" cy="4525963"/>
          </a:xfrm>
        </p:spPr>
        <p:txBody>
          <a:bodyPr>
            <a:normAutofit fontScale="92500"/>
          </a:bodyPr>
          <a:lstStyle/>
          <a:p>
            <a:r>
              <a:rPr lang="en-US" dirty="0" smtClean="0"/>
              <a:t>Spectrum analyzer in zero span mode</a:t>
            </a:r>
          </a:p>
          <a:p>
            <a:endParaRPr lang="en-US" dirty="0" smtClean="0"/>
          </a:p>
          <a:p>
            <a:r>
              <a:rPr lang="en-US" dirty="0" smtClean="0"/>
              <a:t>Baseband (0-25 MHz) has poor BPM response and background noise</a:t>
            </a:r>
          </a:p>
          <a:p>
            <a:endParaRPr lang="en-US" dirty="0"/>
          </a:p>
          <a:p>
            <a:r>
              <a:rPr lang="en-US" dirty="0" smtClean="0"/>
              <a:t>Use sideband around higher harmonic of 50 </a:t>
            </a:r>
            <a:r>
              <a:rPr lang="en-US" dirty="0" err="1" smtClean="0"/>
              <a:t>Mhz</a:t>
            </a:r>
            <a:endParaRPr lang="en-US" dirty="0" smtClean="0"/>
          </a:p>
          <a:p>
            <a:pPr lvl="1"/>
            <a:r>
              <a:rPr lang="en-US" dirty="0" smtClean="0"/>
              <a:t>1.3 GHz is convenient, but also has larger background</a:t>
            </a:r>
          </a:p>
          <a:p>
            <a:pPr lvl="1"/>
            <a:r>
              <a:rPr lang="en-US" dirty="0" smtClean="0"/>
              <a:t>1.3 GHz – 50 MHz = 1.25 GHz was used instead</a:t>
            </a:r>
            <a:endParaRPr lang="en-US" dirty="0"/>
          </a:p>
        </p:txBody>
      </p:sp>
    </p:spTree>
    <p:extLst>
      <p:ext uri="{BB962C8B-B14F-4D97-AF65-F5344CB8AC3E}">
        <p14:creationId xmlns:p14="http://schemas.microsoft.com/office/powerpoint/2010/main" val="2206233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23516</TotalTime>
  <Words>2477</Words>
  <Application>Microsoft Office PowerPoint</Application>
  <PresentationFormat>On-screen Show (4:3)</PresentationFormat>
  <Paragraphs>431</Paragraphs>
  <Slides>31</Slides>
  <Notes>18</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Cambria Math</vt:lpstr>
      <vt:lpstr>Garamond</vt:lpstr>
      <vt:lpstr>Symbol</vt:lpstr>
      <vt:lpstr>Office Theme</vt:lpstr>
      <vt:lpstr>Measuring HOM parameters with beam for Cornell’s ERL cavities</vt:lpstr>
      <vt:lpstr>Talk Outline</vt:lpstr>
      <vt:lpstr>The Main Linac Cavity</vt:lpstr>
      <vt:lpstr>Horizontal Test Cryomodule (HTC)</vt:lpstr>
      <vt:lpstr>ERL Injector prototype (ca. 2014)</vt:lpstr>
      <vt:lpstr>Experimental setup</vt:lpstr>
      <vt:lpstr>HOM excitation with beam</vt:lpstr>
      <vt:lpstr>PowerPoint Presentation</vt:lpstr>
      <vt:lpstr>BPM Details</vt:lpstr>
      <vt:lpstr>BPM Details</vt:lpstr>
      <vt:lpstr>Theory</vt:lpstr>
      <vt:lpstr>Example raw data</vt:lpstr>
      <vt:lpstr>Scanning details</vt:lpstr>
      <vt:lpstr>Choosing scan parameters</vt:lpstr>
      <vt:lpstr>Broad scan</vt:lpstr>
      <vt:lpstr>But there are other cavities…</vt:lpstr>
      <vt:lpstr>Modes actually in HTC</vt:lpstr>
      <vt:lpstr>Next step: fine scan</vt:lpstr>
      <vt:lpstr>List of modes found in the ERL 7-cell</vt:lpstr>
      <vt:lpstr>PowerPoint Presentation</vt:lpstr>
      <vt:lpstr>Expected kick landscape</vt:lpstr>
      <vt:lpstr>But, the data is confusing…</vt:lpstr>
      <vt:lpstr>Conclusions</vt:lpstr>
      <vt:lpstr>Thank you for listening</vt:lpstr>
      <vt:lpstr>Extra slides</vt:lpstr>
      <vt:lpstr>Characteristic factor: the R/Q</vt:lpstr>
      <vt:lpstr>Magnitude of the HOM kick</vt:lpstr>
      <vt:lpstr>The Main Linac Cavity</vt:lpstr>
      <vt:lpstr>What can we find?</vt:lpstr>
      <vt:lpstr>How do we expect the mode to kick?</vt:lpstr>
      <vt:lpstr>Breaking symmetry</vt:lpstr>
    </vt:vector>
  </TitlesOfParts>
  <Company>LEPP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Cornell ERL HTC HOM measurements</dc:title>
  <dc:creator>Daniel L. Hall</dc:creator>
  <cp:lastModifiedBy>ERL Operator</cp:lastModifiedBy>
  <cp:revision>251</cp:revision>
  <cp:lastPrinted>2014-07-07T19:57:20Z</cp:lastPrinted>
  <dcterms:created xsi:type="dcterms:W3CDTF">2014-05-05T19:06:56Z</dcterms:created>
  <dcterms:modified xsi:type="dcterms:W3CDTF">2018-09-28T17:57:46Z</dcterms:modified>
</cp:coreProperties>
</file>