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3FCB-F6C8-9A45-AC8B-BAA58B6AA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143E1-BB92-9B4C-9A83-F981B9702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99DC-51D2-C843-AB94-0680C452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B884-3EB3-614F-BA76-C0237075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9271-E141-7247-AA5B-2418F076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1955-915F-404D-8685-A8AE6B31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5F877-15B9-1F4E-8546-B05E9122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38604-D9F5-084D-B2C2-CB625B31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7497-80F6-BB49-BD5E-8F5236CD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F94C4-95E9-C044-AAA9-A5F7651B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6B3DA-BF7D-4444-B65E-7CD619E19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3B6E3-C7EB-D042-A92D-AB5BD2702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DC5A8-DFF9-1340-B79D-2D76CB94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A126-CAA3-A94F-ADE3-10410EE9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32CAE-850D-FB4B-9381-F285DFA6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4E58-B71A-4D4C-A256-8B579295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FB99-FA2B-FD4F-A190-2C01D362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2B8A-D4C6-BC44-9B59-8F7CA4D2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C105-D75B-214A-8333-72F976B0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EB44-A039-EA43-B784-61D7435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7347-21E2-A240-9FEC-75A30476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02F76-6E86-8F4C-928D-A618CDC0F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A254C-8C89-8C49-A9F3-E2719210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72AFD-1E78-F240-8B1F-3B1EA452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28BB-9D4A-304D-AE5A-AC7C1901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66AF-E2BE-7240-82DF-F5D83DB3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42875-E125-F64D-8C67-9E006D76C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CC0F4-04E6-DE49-B2EC-2B111B7E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E1639-3752-594A-8E9B-93F4D3C5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0151F-1F8A-9943-91EA-EA576172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0991C-40AC-B541-90E4-287EA788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65EE-F29B-5543-BE2F-2C0344CA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EC32E-7BF7-764D-9712-6AD574677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D3396-77FA-DB4E-A684-735E6ABAE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38C5F-F88E-2245-8391-448AA54CA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E3B6B-E86F-1F40-8284-A49A38013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E8893-BC1A-3745-B686-AB7BD0BC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329D8-8041-E340-9A7A-EC9A4D5C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BD6B0-4C7D-C645-9F71-D89643BA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1BC3-B053-6248-9B70-3FDBCEB8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8821F-E27B-2146-86C7-CC18539D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560AB-D4FB-8F4D-9448-CEEE3C62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8FB21-3D80-2B40-A588-841DAE6E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F9054-AA4B-1841-A35A-96F65F00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E3A09-654C-A445-8806-E3DBE884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FF5C7-6817-7140-B165-246CF91B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6166-B8BB-A74B-A30F-2F83D395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6A69-9A85-DB43-9F6F-7472DEE7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547E4-5539-AB42-B246-FFAB5A30E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F83BB-1500-8C44-8D8D-21821BEE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8DE87-8E90-4144-A956-D0C76176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3D041-29AC-4F4C-87EC-507AE733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C41D-1CCD-8D43-B891-01F0DEF1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D0EC4-3671-7846-BECC-D9F73CD04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1963-FBA4-3D49-B915-9FCF7D1C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8FD7-4871-A24B-AD91-31DEE5A6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9CEB2-89C0-DC49-A1C1-7A60CEA2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03029-14BB-F84B-979B-A105F882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9DFCF-8343-C04A-B106-E7E59138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E3DF-BFBE-2E4E-8093-6F2D376B0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46BB-4DF1-124C-9C2D-1EEB16D8B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59B1-3988-B940-B6C8-43060A4BAA6E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085B-AAE4-034E-82FB-90DA7BE7D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F3B7B-5137-4A45-A42E-906EDC65E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0D2B-D4D3-F44B-972F-4CF31975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74" y="365125"/>
            <a:ext cx="8114125" cy="1325563"/>
          </a:xfrm>
        </p:spPr>
        <p:txBody>
          <a:bodyPr>
            <a:normAutofit/>
          </a:bodyPr>
          <a:lstStyle/>
          <a:p>
            <a:r>
              <a:rPr lang="en-US" b="1" dirty="0"/>
              <a:t>Guided discussion: First applications for Nb</a:t>
            </a:r>
            <a:r>
              <a:rPr lang="en-US" b="1" baseline="-25000" dirty="0"/>
              <a:t>3</a:t>
            </a:r>
            <a:r>
              <a:rPr lang="en-US" b="1" dirty="0"/>
              <a:t>Sn cavities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9EA27-E88B-AB4A-BC24-46ED8B9B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74" y="1981049"/>
            <a:ext cx="7947454" cy="4728669"/>
          </a:xfrm>
        </p:spPr>
        <p:txBody>
          <a:bodyPr>
            <a:normAutofit/>
          </a:bodyPr>
          <a:lstStyle/>
          <a:p>
            <a:r>
              <a:rPr lang="en-US" dirty="0"/>
              <a:t>Nb</a:t>
            </a:r>
            <a:r>
              <a:rPr lang="en-US" baseline="-25000" dirty="0"/>
              <a:t>3</a:t>
            </a:r>
            <a:r>
              <a:rPr lang="en-US" dirty="0"/>
              <a:t>Sn SRF cavities have come a long way in the last decade, but not quite yet at first applications</a:t>
            </a:r>
          </a:p>
          <a:p>
            <a:r>
              <a:rPr lang="en-US" dirty="0"/>
              <a:t>Many recent practical demonstrations (e.g. </a:t>
            </a:r>
            <a:r>
              <a:rPr lang="en-US" dirty="0" err="1"/>
              <a:t>multicells</a:t>
            </a:r>
            <a:r>
              <a:rPr lang="en-US" dirty="0"/>
              <a:t>)</a:t>
            </a:r>
          </a:p>
          <a:p>
            <a:r>
              <a:rPr lang="en-US" dirty="0"/>
              <a:t>What do you think the first application(s) will be?</a:t>
            </a:r>
          </a:p>
          <a:p>
            <a:r>
              <a:rPr lang="en-US" dirty="0"/>
              <a:t>What TRL level is Nb</a:t>
            </a:r>
            <a:r>
              <a:rPr lang="en-US" baseline="-25000" dirty="0"/>
              <a:t>3</a:t>
            </a:r>
            <a:r>
              <a:rPr lang="en-US" dirty="0"/>
              <a:t>Sn? What is needed for next level?</a:t>
            </a:r>
          </a:p>
          <a:p>
            <a:r>
              <a:rPr lang="en-US" dirty="0"/>
              <a:t>What performance demonstrations/milestones are needed to prove readiness for those applications?</a:t>
            </a:r>
          </a:p>
          <a:p>
            <a:r>
              <a:rPr lang="en-US" dirty="0"/>
              <a:t>What are best paths forward to pursue?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B9E0C2-3286-0742-BEF3-524FF1640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45207"/>
              </p:ext>
            </p:extLst>
          </p:nvPr>
        </p:nvGraphicFramePr>
        <p:xfrm>
          <a:off x="8445699" y="838488"/>
          <a:ext cx="3527998" cy="544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108">
                  <a:extLst>
                    <a:ext uri="{9D8B030D-6E8A-4147-A177-3AD203B41FA5}">
                      <a16:colId xmlns:a16="http://schemas.microsoft.com/office/drawing/2014/main" val="674564039"/>
                    </a:ext>
                  </a:extLst>
                </a:gridCol>
                <a:gridCol w="1257890">
                  <a:extLst>
                    <a:ext uri="{9D8B030D-6E8A-4147-A177-3AD203B41FA5}">
                      <a16:colId xmlns:a16="http://schemas.microsoft.com/office/drawing/2014/main" val="3171088975"/>
                    </a:ext>
                  </a:extLst>
                </a:gridCol>
              </a:tblGrid>
              <a:tr h="831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Relative Level of Technology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Technology Readiness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996029"/>
                  </a:ext>
                </a:extLst>
              </a:tr>
              <a:tr h="4333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System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95058"/>
                  </a:ext>
                </a:extLst>
              </a:tr>
              <a:tr h="4333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System Commissioning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209981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88145"/>
                  </a:ext>
                </a:extLst>
              </a:tr>
              <a:tr h="74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Technology Demonstration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85856"/>
                  </a:ext>
                </a:extLst>
              </a:tr>
              <a:tr h="4333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Technology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38583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59393"/>
                  </a:ext>
                </a:extLst>
              </a:tr>
              <a:tr h="748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Research to Prove Feasibility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110482"/>
                  </a:ext>
                </a:extLst>
              </a:tr>
              <a:tr h="155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4403"/>
                  </a:ext>
                </a:extLst>
              </a:tr>
              <a:tr h="2781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Basic Technology Research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39428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303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5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C004-1CD4-204F-96B8-CA57019E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6499"/>
            <a:ext cx="10515600" cy="1325563"/>
          </a:xfrm>
        </p:spPr>
        <p:txBody>
          <a:bodyPr/>
          <a:lstStyle/>
          <a:p>
            <a:r>
              <a:rPr lang="en-US" dirty="0"/>
              <a:t>Technology Readiness Levels (DOE)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11E22-8487-A54C-8395-EAE2F8E95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6C86DF8-19BF-314E-9618-2F25007181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266286"/>
              </p:ext>
            </p:extLst>
          </p:nvPr>
        </p:nvGraphicFramePr>
        <p:xfrm>
          <a:off x="155714" y="1004119"/>
          <a:ext cx="11761304" cy="5357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26">
                  <a:extLst>
                    <a:ext uri="{9D8B030D-6E8A-4147-A177-3AD203B41FA5}">
                      <a16:colId xmlns:a16="http://schemas.microsoft.com/office/drawing/2014/main" val="3777373687"/>
                    </a:ext>
                  </a:extLst>
                </a:gridCol>
                <a:gridCol w="1759644">
                  <a:extLst>
                    <a:ext uri="{9D8B030D-6E8A-4147-A177-3AD203B41FA5}">
                      <a16:colId xmlns:a16="http://schemas.microsoft.com/office/drawing/2014/main" val="2283461566"/>
                    </a:ext>
                  </a:extLst>
                </a:gridCol>
                <a:gridCol w="6826034">
                  <a:extLst>
                    <a:ext uri="{9D8B030D-6E8A-4147-A177-3AD203B41FA5}">
                      <a16:colId xmlns:a16="http://schemas.microsoft.com/office/drawing/2014/main" val="2823659361"/>
                    </a:ext>
                  </a:extLst>
                </a:gridCol>
              </a:tblGrid>
              <a:tr h="827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Relative Level of Technology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Technology Readiness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TRL Definition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25944"/>
                  </a:ext>
                </a:extLst>
              </a:tr>
              <a:tr h="4333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System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Actual system operated over the full range of expected mission conditions.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293336"/>
                  </a:ext>
                </a:extLst>
              </a:tr>
              <a:tr h="4333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System Commissioning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Actual system completed and qualified through test and demonstration.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18600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Full-scale, similar (prototypical) system demonstrated in relevant environment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53849"/>
                  </a:ext>
                </a:extLst>
              </a:tr>
              <a:tr h="7484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Technology Demonstration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Engineering/pilot-scale, similar (prototypical) system validation in relevant environment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43510"/>
                  </a:ext>
                </a:extLst>
              </a:tr>
              <a:tr h="4333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Technology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Laboratory scale, similar system validation in relevant environment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16858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Component and/or system validation in laboratory environment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43848"/>
                  </a:ext>
                </a:extLst>
              </a:tr>
              <a:tr h="7484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Research to Prove Feasibility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Analytical and experimental critical function and/or characteristic proof of concept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6820"/>
                  </a:ext>
                </a:extLst>
              </a:tr>
              <a:tr h="155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Technology concept and/or application formulated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15459"/>
                  </a:ext>
                </a:extLst>
              </a:tr>
              <a:tr h="2781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Basic Technology Research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34117"/>
                  </a:ext>
                </a:extLst>
              </a:tr>
              <a:tr h="4333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TRL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Basic principles observed and reported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2785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E70366C-1431-5D45-AF8F-2DA66F30F424}"/>
              </a:ext>
            </a:extLst>
          </p:cNvPr>
          <p:cNvSpPr/>
          <p:nvPr/>
        </p:nvSpPr>
        <p:spPr>
          <a:xfrm>
            <a:off x="155714" y="6485406"/>
            <a:ext cx="11198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www.directives.doe.gov</a:t>
            </a:r>
            <a:r>
              <a:rPr lang="en-US" dirty="0"/>
              <a:t>/directives-documents/400-series/0413.3-EGuide-04a/@@images/file</a:t>
            </a:r>
          </a:p>
        </p:txBody>
      </p:sp>
    </p:spTree>
    <p:extLst>
      <p:ext uri="{BB962C8B-B14F-4D97-AF65-F5344CB8AC3E}">
        <p14:creationId xmlns:p14="http://schemas.microsoft.com/office/powerpoint/2010/main" val="306164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284</Words>
  <Application>Microsoft Macintosh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Guided discussion: First applications for Nb3Sn cavities</vt:lpstr>
      <vt:lpstr>Technology Readiness Levels (DOE)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Posen</dc:creator>
  <cp:lastModifiedBy>Sam Posen</cp:lastModifiedBy>
  <cp:revision>33</cp:revision>
  <dcterms:created xsi:type="dcterms:W3CDTF">2020-11-08T22:07:09Z</dcterms:created>
  <dcterms:modified xsi:type="dcterms:W3CDTF">2020-11-12T14:27:29Z</dcterms:modified>
</cp:coreProperties>
</file>