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97" d="100"/>
          <a:sy n="97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53FCB-F6C8-9A45-AC8B-BAA58B6AA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A143E1-BB92-9B4C-9A83-F981B9702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B99DC-51D2-C843-AB94-0680C452E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BB884-3EB3-614F-BA76-C0237075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09271-E141-7247-AA5B-2418F0760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3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D1955-915F-404D-8685-A8AE6B31E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5F877-15B9-1F4E-8546-B05E91223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38604-D9F5-084D-B2C2-CB625B314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87497-80F6-BB49-BD5E-8F5236CD1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F94C4-95E9-C044-AAA9-A5F7651BA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4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76B3DA-BF7D-4444-B65E-7CD619E19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A3B6E3-C7EB-D042-A92D-AB5BD2702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DC5A8-DFF9-1340-B79D-2D76CB94B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7A126-CAA3-A94F-ADE3-10410EE9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32CAE-850D-FB4B-9381-F285DFA6C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4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D4E58-B71A-4D4C-A256-8B5792951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6FB99-FA2B-FD4F-A190-2C01D3623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22B8A-D4C6-BC44-9B59-8F7CA4D21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1C105-D75B-214A-8333-72F976B09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3EB44-A039-EA43-B784-61D74351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1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97347-21E2-A240-9FEC-75A304767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02F76-6E86-8F4C-928D-A618CDC0F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A254C-8C89-8C49-A9F3-E27192102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72AFD-1E78-F240-8B1F-3B1EA452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028BB-9D4A-304D-AE5A-AC7C1901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3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366AF-E2BE-7240-82DF-F5D83DB3C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42875-E125-F64D-8C67-9E006D76CD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CC0F4-04E6-DE49-B2EC-2B111B7EE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E1639-3752-594A-8E9B-93F4D3C5A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0151F-1F8A-9943-91EA-EA5761724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0991C-40AC-B541-90E4-287EA788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9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F65EE-F29B-5543-BE2F-2C0344CA1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EC32E-7BF7-764D-9712-6AD574677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D3396-77FA-DB4E-A684-735E6ABAE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38C5F-F88E-2245-8391-448AA54CA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E3B6B-E86F-1F40-8284-A49A38013B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6E8893-BC1A-3745-B686-AB7BD0BC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D329D8-8041-E340-9A7A-EC9A4D5C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DBD6B0-4C7D-C645-9F71-D89643BA7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5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F1BC3-B053-6248-9B70-3FDBCEB85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C8821F-E27B-2146-86C7-CC18539D5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560AB-D4FB-8F4D-9448-CEEE3C627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8FB21-3D80-2B40-A588-841DAE6E4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8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2F9054-AA4B-1841-A35A-96F65F00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E3A09-654C-A445-8806-E3DBE8849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FF5C7-6817-7140-B165-246CF91B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1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6166-B8BB-A74B-A30F-2F83D3957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16A69-9A85-DB43-9F6F-7472DEE7B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547E4-5539-AB42-B246-FFAB5A30E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F83BB-1500-8C44-8D8D-21821BEE8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8DE87-8E90-4144-A956-D0C76176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3D041-29AC-4F4C-87EC-507AE733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2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FC41D-1CCD-8D43-B891-01F0DEF1E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D0EC4-3671-7846-BECC-D9F73CD04B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131963-FBA4-3D49-B915-9FCF7D1C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58FD7-4871-A24B-AD91-31DEE5A69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9CEB2-89C0-DC49-A1C1-7A60CEA25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03029-14BB-F84B-979B-A105F882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7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A9DFCF-8343-C04A-B106-E7E591386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1E3DF-BFBE-2E4E-8093-6F2D376B0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346BB-4DF1-124C-9C2D-1EEB16D8B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959B1-3988-B940-B6C8-43060A4BAA6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085B-AAE4-034E-82FB-90DA7BE7DD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F3B7B-5137-4A45-A42E-906EDC65E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6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70D2B-D4D3-F44B-972F-4CF31975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Guided discussion: </a:t>
            </a:r>
            <a:br>
              <a:rPr lang="en-US" b="1" dirty="0"/>
            </a:br>
            <a:r>
              <a:rPr lang="en-US" sz="3600" b="1" dirty="0">
                <a:solidFill>
                  <a:srgbClr val="C00000"/>
                </a:solidFill>
              </a:rPr>
              <a:t>Most promising pathways to higher gradients – 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	</a:t>
            </a:r>
            <a:r>
              <a:rPr lang="en-US" sz="3600" b="1" dirty="0" smtClean="0">
                <a:solidFill>
                  <a:srgbClr val="C00000"/>
                </a:solidFill>
              </a:rPr>
              <a:t>What </a:t>
            </a:r>
            <a:r>
              <a:rPr lang="en-US" sz="3600" b="1" dirty="0">
                <a:solidFill>
                  <a:srgbClr val="C00000"/>
                </a:solidFill>
              </a:rPr>
              <a:t>do we think are the current limitations?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9EA27-E88B-AB4A-BC24-46ED8B9B3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39" y="1690687"/>
            <a:ext cx="11012129" cy="45822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Pure morphology – local field/current enhancement to critical level</a:t>
            </a:r>
          </a:p>
          <a:p>
            <a:pPr lvl="1"/>
            <a:r>
              <a:rPr lang="en-US" dirty="0" smtClean="0"/>
              <a:t>How to grow smoother surface, comparable substrate topography? </a:t>
            </a:r>
          </a:p>
          <a:p>
            <a:pPr lvl="1"/>
            <a:r>
              <a:rPr lang="en-US" dirty="0" smtClean="0"/>
              <a:t>How to apply post-growth “leveling” methods, </a:t>
            </a:r>
            <a:r>
              <a:rPr lang="en-US" dirty="0"/>
              <a:t>comparable to best </a:t>
            </a:r>
            <a:r>
              <a:rPr lang="en-US" dirty="0" err="1"/>
              <a:t>Nb</a:t>
            </a:r>
            <a:r>
              <a:rPr lang="en-US" dirty="0"/>
              <a:t> </a:t>
            </a:r>
            <a:r>
              <a:rPr lang="en-US" dirty="0" err="1"/>
              <a:t>EP’d</a:t>
            </a:r>
            <a:r>
              <a:rPr lang="en-US" dirty="0"/>
              <a:t> morphology</a:t>
            </a:r>
            <a:r>
              <a:rPr lang="en-US" dirty="0" smtClean="0"/>
              <a:t>?</a:t>
            </a:r>
          </a:p>
          <a:p>
            <a:r>
              <a:rPr lang="en-US" dirty="0" smtClean="0"/>
              <a:t>Process engineering – assuring material uniformity from µm</a:t>
            </a:r>
            <a:r>
              <a:rPr lang="en-US" baseline="30000" dirty="0" smtClean="0"/>
              <a:t>2</a:t>
            </a:r>
            <a:r>
              <a:rPr lang="en-US" dirty="0" smtClean="0"/>
              <a:t> to m</a:t>
            </a:r>
            <a:r>
              <a:rPr lang="en-US" baseline="30000" dirty="0" smtClean="0"/>
              <a:t>2 </a:t>
            </a:r>
            <a:r>
              <a:rPr lang="en-US" dirty="0" smtClean="0"/>
              <a:t>scale</a:t>
            </a:r>
            <a:endParaRPr lang="en-US" baseline="30000" dirty="0" smtClean="0"/>
          </a:p>
          <a:p>
            <a:pPr lvl="1"/>
            <a:r>
              <a:rPr lang="en-US" dirty="0" smtClean="0"/>
              <a:t>Uniform composition across (all) grain boundaries?</a:t>
            </a:r>
          </a:p>
          <a:p>
            <a:pPr lvl="1"/>
            <a:r>
              <a:rPr lang="en-US" dirty="0" smtClean="0"/>
              <a:t>Localized defects – what are the vulnerabilities, thermal stabilization? How to control their occurrence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Best-case thermal stabilization vs. thickness, substrate, and temperature?</a:t>
            </a:r>
            <a:endParaRPr lang="en-US" dirty="0" smtClean="0"/>
          </a:p>
          <a:p>
            <a:r>
              <a:rPr lang="en-US" dirty="0" smtClean="0"/>
              <a:t>Structure engineering – path to viable multi-layers</a:t>
            </a:r>
          </a:p>
          <a:p>
            <a:pPr lvl="1"/>
            <a:r>
              <a:rPr lang="en-US" dirty="0" smtClean="0"/>
              <a:t>How to realize thin uniform Nb</a:t>
            </a:r>
            <a:r>
              <a:rPr lang="en-US" baseline="-25000" dirty="0" smtClean="0"/>
              <a:t>3</a:t>
            </a:r>
            <a:r>
              <a:rPr lang="en-US" dirty="0" smtClean="0"/>
              <a:t>Sn film with sharp stoichiometry?</a:t>
            </a:r>
          </a:p>
          <a:p>
            <a:pPr lvl="1"/>
            <a:r>
              <a:rPr lang="en-US" dirty="0" smtClean="0"/>
              <a:t>Bounded by ideal dielectric layers?</a:t>
            </a: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E313EF-DCAA-7144-8A9F-DF9A1F32FD8C}"/>
              </a:ext>
            </a:extLst>
          </p:cNvPr>
          <p:cNvSpPr/>
          <p:nvPr/>
        </p:nvSpPr>
        <p:spPr>
          <a:xfrm>
            <a:off x="759542" y="6176828"/>
            <a:ext cx="9832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Reminder: please wait to be called upon before speaking</a:t>
            </a:r>
          </a:p>
        </p:txBody>
      </p:sp>
    </p:spTree>
    <p:extLst>
      <p:ext uri="{BB962C8B-B14F-4D97-AF65-F5344CB8AC3E}">
        <p14:creationId xmlns:p14="http://schemas.microsoft.com/office/powerpoint/2010/main" val="1908518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140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Guided discussion:  Most promising pathways to higher gradients –   What do we think are the current limitations?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Posen</dc:creator>
  <cp:lastModifiedBy>Charlie Reece</cp:lastModifiedBy>
  <cp:revision>36</cp:revision>
  <dcterms:created xsi:type="dcterms:W3CDTF">2020-11-08T22:07:09Z</dcterms:created>
  <dcterms:modified xsi:type="dcterms:W3CDTF">2020-11-13T01:47:11Z</dcterms:modified>
</cp:coreProperties>
</file>