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15" r:id="rId3"/>
    <p:sldId id="264" r:id="rId4"/>
    <p:sldId id="286" r:id="rId5"/>
    <p:sldId id="268" r:id="rId6"/>
    <p:sldId id="281" r:id="rId7"/>
    <p:sldId id="289" r:id="rId8"/>
    <p:sldId id="283" r:id="rId9"/>
    <p:sldId id="292" r:id="rId10"/>
    <p:sldId id="312" r:id="rId11"/>
    <p:sldId id="311" r:id="rId12"/>
    <p:sldId id="284" r:id="rId13"/>
    <p:sldId id="291" r:id="rId14"/>
    <p:sldId id="314" r:id="rId15"/>
    <p:sldId id="302" r:id="rId16"/>
    <p:sldId id="321" r:id="rId17"/>
    <p:sldId id="326" r:id="rId18"/>
    <p:sldId id="329" r:id="rId19"/>
    <p:sldId id="316" r:id="rId20"/>
    <p:sldId id="327" r:id="rId21"/>
    <p:sldId id="324" r:id="rId22"/>
    <p:sldId id="317" r:id="rId23"/>
    <p:sldId id="323" r:id="rId24"/>
    <p:sldId id="328" r:id="rId25"/>
    <p:sldId id="3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22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E5CF8-7513-46F3-A94F-64A206B502C2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08386-3729-4FE4-AAD1-CBF546BFB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6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4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63C03-39A6-4080-84EF-DFA1E60962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2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AEFE6-E448-482A-BBD2-A9D62412B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SRF Cavity</a:t>
            </a:r>
          </a:p>
          <a:p>
            <a:endParaRPr lang="en-US" dirty="0"/>
          </a:p>
          <a:p>
            <a:r>
              <a:rPr lang="en-US" dirty="0"/>
              <a:t>Continuous acceleration</a:t>
            </a:r>
          </a:p>
          <a:p>
            <a:endParaRPr lang="en-US" dirty="0"/>
          </a:p>
          <a:p>
            <a:r>
              <a:rPr lang="en-US" dirty="0"/>
              <a:t>Figure Merit,</a:t>
            </a:r>
            <a:r>
              <a:rPr lang="en-US" baseline="0" dirty="0"/>
              <a:t> very good progress and room for improvement.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9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setup</a:t>
            </a:r>
          </a:p>
          <a:p>
            <a:endParaRPr lang="en-US" baseline="0" dirty="0"/>
          </a:p>
          <a:p>
            <a:r>
              <a:rPr lang="en-US" baseline="0" dirty="0"/>
              <a:t>Why Harmonic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9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</a:t>
            </a:r>
            <a:r>
              <a:rPr lang="en-US" baseline="0" dirty="0"/>
              <a:t> difficult to see anything at first</a:t>
            </a:r>
          </a:p>
          <a:p>
            <a:endParaRPr lang="en-US" dirty="0"/>
          </a:p>
          <a:p>
            <a:r>
              <a:rPr lang="en-US" dirty="0"/>
              <a:t>Line Cut1:</a:t>
            </a:r>
            <a:r>
              <a:rPr lang="en-US" baseline="0" dirty="0"/>
              <a:t> Measurable V3 above an onset field, and periodic dips </a:t>
            </a:r>
            <a:r>
              <a:rPr lang="en-US" baseline="0" dirty="0" err="1"/>
              <a:t>Hp</a:t>
            </a:r>
            <a:r>
              <a:rPr lang="en-US" baseline="0" dirty="0"/>
              <a:t> 1 2 and 3</a:t>
            </a:r>
          </a:p>
          <a:p>
            <a:r>
              <a:rPr lang="en-US" baseline="0" dirty="0"/>
              <a:t>Different T, same but at lover H</a:t>
            </a:r>
          </a:p>
          <a:p>
            <a:endParaRPr lang="en-US" baseline="0" dirty="0"/>
          </a:p>
          <a:p>
            <a:r>
              <a:rPr lang="en-US" baseline="0" dirty="0"/>
              <a:t>Please look at low T, H  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AEFE6-E448-482A-BBD2-A9D62412B5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7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Hv</a:t>
            </a:r>
            <a:r>
              <a:rPr lang="en-US" dirty="0"/>
              <a:t> is</a:t>
            </a:r>
            <a:r>
              <a:rPr lang="en-US" baseline="0" dirty="0"/>
              <a:t> different</a:t>
            </a:r>
          </a:p>
          <a:p>
            <a:endParaRPr lang="en-US" baseline="0" dirty="0"/>
          </a:p>
          <a:p>
            <a:r>
              <a:rPr lang="en-US" baseline="0" dirty="0"/>
              <a:t>T dep is different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82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DAD3C-4044-4019-B64E-58E38E56C5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4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known that </a:t>
            </a:r>
            <a:r>
              <a:rPr lang="en-US" dirty="0" err="1"/>
              <a:t>Nb</a:t>
            </a:r>
            <a:r>
              <a:rPr lang="en-US" baseline="0" dirty="0"/>
              <a:t> Oxides reside in GB</a:t>
            </a:r>
          </a:p>
          <a:p>
            <a:r>
              <a:rPr lang="en-US" baseline="0" dirty="0"/>
              <a:t>Do they act as JJ?</a:t>
            </a:r>
          </a:p>
          <a:p>
            <a:endParaRPr lang="en-US" baseline="0" dirty="0"/>
          </a:p>
          <a:p>
            <a:r>
              <a:rPr lang="en-US" baseline="0" dirty="0"/>
              <a:t>Model JJ, ideal JJ and RC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1FE2-948F-4861-ADD6-92C308E1C2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E914-7F3B-415D-AC5A-AFA9213B7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9F69B-A10C-4FAF-8A89-522F71F05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C53A3-EDB2-4633-9063-2D79E0B1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5E46B-A595-488D-A453-7F64A2D7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630C1-C749-4CFA-B782-14A6835D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D769-E1CA-40C9-A726-7572DA39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0B690B-5DC6-437A-AF21-9FA69DDEF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00EA3-D572-4644-A636-6D827BAA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B4AD4-DE46-4C45-8937-57552BB8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04946-5957-42B1-A5E5-924AC0D8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92699-31CF-4C26-A0C1-E2EF19B7D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AC4D7-8910-4CFC-B8BC-2B030BEF7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F1D7D-9084-470D-955C-948487E6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6DE4-4F57-4210-8AF4-4505D56C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EF0DA-C18B-42E5-99A6-36A0C33E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47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AADF-D6E7-4EB9-81DD-0A7CD430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80476-0B34-48F1-8941-C57018A52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05B50-F46D-4BF5-AD23-467FD27E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65FBD-311E-4C6F-BC80-97012419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68B29-59B2-42C1-A70C-2AEB477C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8D706-17FF-41C3-A565-14BC4103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03935-EAF0-4B0E-B77B-084EB211B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35696-850B-4099-9A97-893742A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F725A-C091-4D47-9D0F-441D7E50B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B8288-0B8C-4960-859D-9A05F20B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29A3-2154-450A-8F69-A650FD96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9531-8711-4AF2-98EA-4E87F6219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B0BFB-2117-4212-81C0-7A1CDE630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C68F6-F7FF-4A36-82B8-C748683A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EC99E-9C20-47E1-826C-4080593C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3B92A-DE9E-4FAE-928D-3135FCE1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7FD2-CEF2-42C9-B874-3D8C365C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6A07F-C927-4C2A-A124-5EA8EA27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1E788-0887-4F7D-B83C-E031DF59A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3C3E5-8594-412C-B8A8-40EBC60A5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E1259-0118-4752-9FC6-C092C8418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AF382-FCD2-407B-8DB0-709226E7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1EB92-9702-4B9D-8AE6-035852CA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46872-AD96-4DD3-AD8C-C80A197A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7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68E2-B957-48CB-AFE5-BAC538D8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636D9-0D41-45A6-B003-B113AD25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4A758-08C1-41EE-96C7-085D035C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77A39-91A0-4B86-8C0C-38E3BF05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223EA-1487-4327-AD56-F38972F9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FD713-71F6-46F1-ABDA-E5281A48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FAD4-8151-4DB6-841E-80AC42B0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4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9FF6-2120-4C97-8891-775E81799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E4517-7E48-48E9-9AFC-034B9E0D2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12A8F-A371-45DD-A1F1-CE78FC457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2C4A4-073C-4D35-ADFF-2692ECF7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D22DF-F938-4979-A51A-D4C97DE4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1F605-6E42-4083-8CCA-D0F06914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BE64-971F-4439-9028-0B69E0CE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B75BB-3BFA-4187-BE30-23BC34BE3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6005E-46D9-4474-A061-9081CEEBF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45E58-260E-492A-98DC-5E4302A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8330F-EFFD-4509-A88E-AA55ADDC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90AD6-C66D-4C6C-8511-57A4916D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3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3B391-722C-4208-BB78-DA7703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DD4AB-90BB-4B38-8F07-6BD5AAB6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5DE7C-C691-4216-9D54-7DDD0D6BF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7FD9-9AA8-45E5-B236-1E3FD4E9C56C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60A12-841E-44E9-8571-7D9916B4B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B907-0AB1-456E-8F5B-116B83496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A498D-5385-426F-9656-346583210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6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1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1.gif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3.gif"/><Relationship Id="rId10" Type="http://schemas.openxmlformats.org/officeDocument/2006/relationships/image" Target="../media/image39.png"/><Relationship Id="rId4" Type="http://schemas.openxmlformats.org/officeDocument/2006/relationships/image" Target="../media/image220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gi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67125"/>
            <a:ext cx="12192000" cy="3190875"/>
          </a:xfrm>
          <a:prstGeom prst="rect">
            <a:avLst/>
          </a:prstGeom>
          <a:solidFill>
            <a:srgbClr val="FED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1895"/>
            <a:ext cx="12192000" cy="23876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Investigation of Local Nonlinear Microwave Response of </a:t>
            </a:r>
            <a:r>
              <a:rPr lang="en-US" sz="4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Nb</a:t>
            </a:r>
            <a:r>
              <a:rPr lang="en-US" sz="4000" baseline="-25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4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Sn </a:t>
            </a:r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in the Superconducting State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40527"/>
            <a:ext cx="12192001" cy="1655762"/>
          </a:xfrm>
        </p:spPr>
        <p:txBody>
          <a:bodyPr>
            <a:normAutofit/>
          </a:bodyPr>
          <a:lstStyle/>
          <a:p>
            <a:r>
              <a:rPr lang="en-US" sz="3500" b="1" dirty="0"/>
              <a:t>Bakhrom Oripov, Chung-Yang Wang and Steven Anlage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814" y="225269"/>
            <a:ext cx="4205933" cy="902172"/>
          </a:xfrm>
          <a:prstGeom prst="rect">
            <a:avLst/>
          </a:prstGeom>
        </p:spPr>
      </p:pic>
      <p:pic>
        <p:nvPicPr>
          <p:cNvPr id="1030" name="Picture 6" descr="DOE-logo | Management P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15" y="5496289"/>
            <a:ext cx="1300508" cy="12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326F8A1-487B-4CE6-B381-69E8176B3134}"/>
              </a:ext>
            </a:extLst>
          </p:cNvPr>
          <p:cNvSpPr txBox="1">
            <a:spLocks/>
          </p:cNvSpPr>
          <p:nvPr/>
        </p:nvSpPr>
        <p:spPr>
          <a:xfrm>
            <a:off x="0" y="5666105"/>
            <a:ext cx="12192000" cy="976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66FF"/>
                </a:solidFill>
              </a:rPr>
              <a:t>This work is funded by US Department of Energy </a:t>
            </a:r>
          </a:p>
          <a:p>
            <a:r>
              <a:rPr lang="en-US" sz="3200" b="1" dirty="0">
                <a:solidFill>
                  <a:srgbClr val="0066FF"/>
                </a:solidFill>
              </a:rPr>
              <a:t>grant # DE-SC0017931 and QMC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C84F8-E051-4BD6-BA0F-1A1E4C5F282C}"/>
              </a:ext>
            </a:extLst>
          </p:cNvPr>
          <p:cNvSpPr txBox="1"/>
          <p:nvPr/>
        </p:nvSpPr>
        <p:spPr>
          <a:xfrm>
            <a:off x="0" y="442421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 November, 2020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7" y="229870"/>
            <a:ext cx="34290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47519B9A-78D3-4B16-8513-8AE1B44B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467" y="3728295"/>
            <a:ext cx="3472243" cy="28754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A45A-3634-42EA-AA5A-55C3ED46C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551" y="603411"/>
            <a:ext cx="3446171" cy="287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3F8E43-FA7D-45DB-85B9-8B9BFC373E25}"/>
              </a:ext>
            </a:extLst>
          </p:cNvPr>
          <p:cNvSpPr/>
          <p:nvPr/>
        </p:nvSpPr>
        <p:spPr>
          <a:xfrm>
            <a:off x="2007341" y="3827843"/>
            <a:ext cx="3420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Nb</a:t>
            </a:r>
            <a:r>
              <a:rPr lang="en-US" dirty="0"/>
              <a:t> on Sapphire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23A728-91A2-4DE3-B16D-5387AE0395C6}"/>
                  </a:ext>
                </a:extLst>
              </p:cNvPr>
              <p:cNvSpPr txBox="1"/>
              <p:nvPr/>
            </p:nvSpPr>
            <p:spPr>
              <a:xfrm rot="16200000">
                <a:off x="215638" y="1815703"/>
                <a:ext cx="31021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𝑇h𝑖𝑟𝑑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𝐻𝑎𝑟𝑚𝑜𝑛𝑖𝑐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𝑅𝑒𝑠𝑝𝑜𝑛𝑠𝑒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23A728-91A2-4DE3-B16D-5387AE039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638" y="1815703"/>
                <a:ext cx="3102196" cy="338554"/>
              </a:xfrm>
              <a:prstGeom prst="rect">
                <a:avLst/>
              </a:prstGeom>
              <a:blipFill>
                <a:blip r:embed="rId5"/>
                <a:stretch>
                  <a:fillRect r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1F3DB57-C2B4-423F-86EE-6706086D99B1}"/>
              </a:ext>
            </a:extLst>
          </p:cNvPr>
          <p:cNvSpPr txBox="1"/>
          <p:nvPr/>
        </p:nvSpPr>
        <p:spPr>
          <a:xfrm>
            <a:off x="2607086" y="365008"/>
            <a:ext cx="198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Nb</a:t>
            </a:r>
            <a:r>
              <a:rPr lang="en-US" dirty="0"/>
              <a:t> on Cu (CERN)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B59E58-5C8A-4AA4-AB8A-DA6916BB05E0}"/>
                  </a:ext>
                </a:extLst>
              </p:cNvPr>
              <p:cNvSpPr txBox="1"/>
              <p:nvPr/>
            </p:nvSpPr>
            <p:spPr>
              <a:xfrm>
                <a:off x="2284990" y="3399656"/>
                <a:ext cx="31742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𝑅𝐹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𝑓𝑖𝑒𝑙𝑑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𝑎𝑚𝑝𝑙𝑖𝑡𝑢𝑑𝑒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B59E58-5C8A-4AA4-AB8A-DA6916BB0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90" y="3399656"/>
                <a:ext cx="3174265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A169CC-884A-4743-B46D-886A80768833}"/>
                  </a:ext>
                </a:extLst>
              </p:cNvPr>
              <p:cNvSpPr txBox="1"/>
              <p:nvPr/>
            </p:nvSpPr>
            <p:spPr>
              <a:xfrm rot="16200000">
                <a:off x="445647" y="5083818"/>
                <a:ext cx="23266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𝑭𝒊𝒇𝒕𝒉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𝐻𝑎𝑟𝑚𝑜𝑛𝑖𝑐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𝑅𝑒𝑠𝑝𝑜𝑛𝑠𝑒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A169CC-884A-4743-B46D-886A80768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5647" y="5083818"/>
                <a:ext cx="2326647" cy="523220"/>
              </a:xfrm>
              <a:prstGeom prst="rect">
                <a:avLst/>
              </a:prstGeom>
              <a:blipFill>
                <a:blip r:embed="rId7"/>
                <a:stretch>
                  <a:fillRect t="-15183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856128" y="4122539"/>
            <a:ext cx="1951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TF-JLAB-ECR-Nb-aAl_2O_3-35_3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608244-5E63-4113-8066-2F78E7ED8071}"/>
              </a:ext>
            </a:extLst>
          </p:cNvPr>
          <p:cNvGrpSpPr/>
          <p:nvPr/>
        </p:nvGrpSpPr>
        <p:grpSpPr>
          <a:xfrm>
            <a:off x="5697697" y="272950"/>
            <a:ext cx="4078057" cy="3468181"/>
            <a:chOff x="4129813" y="326804"/>
            <a:chExt cx="4078057" cy="34681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CA9F69-5C5F-40AA-9581-2D70674B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8112" y="457771"/>
              <a:ext cx="3789758" cy="31057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90F4AC-01DB-4540-BF3C-C7FB73749045}"/>
                </a:ext>
              </a:extLst>
            </p:cNvPr>
            <p:cNvSpPr/>
            <p:nvPr/>
          </p:nvSpPr>
          <p:spPr>
            <a:xfrm>
              <a:off x="6802709" y="505822"/>
              <a:ext cx="1352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Nb</a:t>
              </a:r>
              <a:r>
                <a:rPr lang="en-US" dirty="0"/>
                <a:t> on Cu </a:t>
              </a:r>
            </a:p>
            <a:p>
              <a:r>
                <a:rPr lang="en-US" dirty="0"/>
                <a:t>(</a:t>
              </a:r>
              <a:r>
                <a:rPr lang="en-US" dirty="0" err="1"/>
                <a:t>ASTeC</a:t>
              </a:r>
              <a:r>
                <a:rPr lang="en-US" dirty="0"/>
                <a:t> UK)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299803" y="1385887"/>
              <a:ext cx="1704315" cy="75370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868421" y="1811372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6.4 K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02709" y="1191294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  4.8 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57823" y="505822"/>
              <a:ext cx="11897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OLEG 24_02_16v1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D920C4-E9F5-4A46-8AB1-F698E9AB258C}"/>
                    </a:ext>
                  </a:extLst>
                </p:cNvPr>
                <p:cNvSpPr txBox="1"/>
                <p:nvPr/>
              </p:nvSpPr>
              <p:spPr>
                <a:xfrm rot="16200000">
                  <a:off x="2747992" y="1708625"/>
                  <a:ext cx="310219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𝑇h𝑖𝑟𝑑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𝐻𝑎𝑟𝑚𝑜𝑛𝑖𝑐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𝑅𝑒𝑠𝑝𝑜𝑛𝑠𝑒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D920C4-E9F5-4A46-8AB1-F698E9AB25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747992" y="1708625"/>
                  <a:ext cx="3102196" cy="338554"/>
                </a:xfrm>
                <a:prstGeom prst="rect">
                  <a:avLst/>
                </a:prstGeom>
                <a:blipFill>
                  <a:blip r:embed="rId9"/>
                  <a:stretch>
                    <a:fillRect r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3ECC0DE-552E-43AC-B925-9BA749398982}"/>
                    </a:ext>
                  </a:extLst>
                </p:cNvPr>
                <p:cNvSpPr txBox="1"/>
                <p:nvPr/>
              </p:nvSpPr>
              <p:spPr>
                <a:xfrm>
                  <a:off x="4792458" y="3456431"/>
                  <a:ext cx="317426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𝐼𝑛𝑝𝑢𝑡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𝑅𝐹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𝑓𝑖𝑒𝑙𝑑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𝑎𝑚𝑝𝑙𝑖𝑡𝑢𝑑𝑒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3ECC0DE-552E-43AC-B925-9BA7493989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2458" y="3456431"/>
                  <a:ext cx="317426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62C946-B134-407D-ABC0-4CE22D3EF8EC}"/>
              </a:ext>
            </a:extLst>
          </p:cNvPr>
          <p:cNvGrpSpPr/>
          <p:nvPr/>
        </p:nvGrpSpPr>
        <p:grpSpPr>
          <a:xfrm>
            <a:off x="5925834" y="3574516"/>
            <a:ext cx="3812621" cy="3309227"/>
            <a:chOff x="4401833" y="3574515"/>
            <a:chExt cx="3812621" cy="33092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B6EA329-FCCC-44DF-9C03-EAD89C2B4ABF}"/>
                </a:ext>
              </a:extLst>
            </p:cNvPr>
            <p:cNvGrpSpPr/>
            <p:nvPr/>
          </p:nvGrpSpPr>
          <p:grpSpPr>
            <a:xfrm>
              <a:off x="4752649" y="3758102"/>
              <a:ext cx="3402977" cy="2851460"/>
              <a:chOff x="4829848" y="3747096"/>
              <a:chExt cx="3402977" cy="285146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A9B7280-0FD6-4E2F-9AC3-0BB0BBBC9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9848" y="3747096"/>
                <a:ext cx="3402977" cy="2851460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7205247-A165-40A0-AF5A-8C8EF6210494}"/>
                  </a:ext>
                </a:extLst>
              </p:cNvPr>
              <p:cNvSpPr/>
              <p:nvPr/>
            </p:nvSpPr>
            <p:spPr>
              <a:xfrm>
                <a:off x="5043196" y="3847118"/>
                <a:ext cx="1292290" cy="529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C8105F-472A-4D9D-8F3C-334CEB723A8F}"/>
                </a:ext>
              </a:extLst>
            </p:cNvPr>
            <p:cNvSpPr/>
            <p:nvPr/>
          </p:nvSpPr>
          <p:spPr>
            <a:xfrm>
              <a:off x="4869127" y="3761023"/>
              <a:ext cx="13173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Nb</a:t>
              </a:r>
              <a:r>
                <a:rPr lang="en-US" dirty="0"/>
                <a:t> on Cu </a:t>
              </a:r>
            </a:p>
            <a:p>
              <a:r>
                <a:rPr lang="en-US" dirty="0"/>
                <a:t>(</a:t>
              </a:r>
              <a:r>
                <a:rPr lang="en-US" dirty="0" err="1"/>
                <a:t>ASTeC</a:t>
              </a:r>
              <a:r>
                <a:rPr lang="en-US" dirty="0"/>
                <a:t> UK)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47634" y="4315665"/>
              <a:ext cx="11897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OLEG 23_02_16v1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4511AD-A9F6-4DCC-8723-48AC362FFD51}"/>
                </a:ext>
              </a:extLst>
            </p:cNvPr>
            <p:cNvSpPr txBox="1"/>
            <p:nvPr/>
          </p:nvSpPr>
          <p:spPr>
            <a:xfrm>
              <a:off x="7256017" y="3947479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  7.2 K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157149-E140-463F-A719-83A871CA4A6E}"/>
                </a:ext>
              </a:extLst>
            </p:cNvPr>
            <p:cNvSpPr txBox="1"/>
            <p:nvPr/>
          </p:nvSpPr>
          <p:spPr>
            <a:xfrm>
              <a:off x="5225119" y="4968945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  7.5 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D22705-B2E2-456C-9A71-77FF4F1DCB4A}"/>
                    </a:ext>
                  </a:extLst>
                </p:cNvPr>
                <p:cNvSpPr txBox="1"/>
                <p:nvPr/>
              </p:nvSpPr>
              <p:spPr>
                <a:xfrm rot="16200000">
                  <a:off x="3020012" y="4956336"/>
                  <a:ext cx="310219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𝑇h𝑖𝑟𝑑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𝐻𝑎𝑟𝑚𝑜𝑛𝑖𝑐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𝑅𝑒𝑠𝑝𝑜𝑛𝑠𝑒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D22705-B2E2-456C-9A71-77FF4F1DC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20012" y="4956336"/>
                  <a:ext cx="3102196" cy="338554"/>
                </a:xfrm>
                <a:prstGeom prst="rect">
                  <a:avLst/>
                </a:prstGeom>
                <a:blipFill>
                  <a:blip r:embed="rId12"/>
                  <a:stretch>
                    <a:fillRect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88395B3-5C77-4CC3-9685-8F475FC7D21A}"/>
                    </a:ext>
                  </a:extLst>
                </p:cNvPr>
                <p:cNvSpPr txBox="1"/>
                <p:nvPr/>
              </p:nvSpPr>
              <p:spPr>
                <a:xfrm>
                  <a:off x="5040189" y="6545188"/>
                  <a:ext cx="317426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𝐼𝑛𝑝𝑢𝑡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𝑅𝐹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𝑓𝑖𝑒𝑙𝑑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𝑎𝑚𝑝𝑙𝑖𝑡𝑢𝑑𝑒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88395B3-5C77-4CC3-9685-8F475FC7D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0189" y="6545188"/>
                  <a:ext cx="3174265" cy="338554"/>
                </a:xfrm>
                <a:prstGeom prst="rect">
                  <a:avLst/>
                </a:prstGeom>
                <a:blipFill>
                  <a:blip r:embed="rId13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E23A6A2-9784-45B2-9055-157278AE963D}"/>
              </a:ext>
            </a:extLst>
          </p:cNvPr>
          <p:cNvSpPr/>
          <p:nvPr/>
        </p:nvSpPr>
        <p:spPr>
          <a:xfrm>
            <a:off x="3610313" y="802696"/>
            <a:ext cx="1604028" cy="834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F6A36C-7409-4868-B518-E11A173550C8}"/>
              </a:ext>
            </a:extLst>
          </p:cNvPr>
          <p:cNvSpPr txBox="1"/>
          <p:nvPr/>
        </p:nvSpPr>
        <p:spPr>
          <a:xfrm>
            <a:off x="3137837" y="1345135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  4 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CA287C-31A5-4C4E-A466-036A6C102C3E}"/>
              </a:ext>
            </a:extLst>
          </p:cNvPr>
          <p:cNvSpPr txBox="1"/>
          <p:nvPr/>
        </p:nvSpPr>
        <p:spPr>
          <a:xfrm>
            <a:off x="3032631" y="2976704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  7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DAED423-2D97-4A29-8993-5955A1B5CBB1}"/>
                  </a:ext>
                </a:extLst>
              </p:cNvPr>
              <p:cNvSpPr txBox="1"/>
              <p:nvPr/>
            </p:nvSpPr>
            <p:spPr>
              <a:xfrm>
                <a:off x="2188232" y="6545188"/>
                <a:ext cx="31742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𝑅𝐹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𝑓𝑖𝑒𝑙𝑑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𝑎𝑚𝑝𝑙𝑖𝑡𝑢𝑑𝑒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DAED423-2D97-4A29-8993-5955A1B5C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232" y="6545188"/>
                <a:ext cx="3174265" cy="338554"/>
              </a:xfrm>
              <a:prstGeom prst="rect">
                <a:avLst/>
              </a:prstGeom>
              <a:blipFill>
                <a:blip r:embed="rId14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22530DD0-B39C-47D0-B8B5-A0295531E970}"/>
              </a:ext>
            </a:extLst>
          </p:cNvPr>
          <p:cNvSpPr/>
          <p:nvPr/>
        </p:nvSpPr>
        <p:spPr>
          <a:xfrm>
            <a:off x="57228" y="1208126"/>
            <a:ext cx="1350774" cy="12318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</a:t>
            </a:r>
          </a:p>
          <a:p>
            <a:pPr algn="ctr"/>
            <a:r>
              <a:rPr lang="en-US" dirty="0"/>
              <a:t>field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D2A0083-44DF-48FB-A713-7CF3C1E750F7}"/>
              </a:ext>
            </a:extLst>
          </p:cNvPr>
          <p:cNvSpPr/>
          <p:nvPr/>
        </p:nvSpPr>
        <p:spPr>
          <a:xfrm>
            <a:off x="9936920" y="1030190"/>
            <a:ext cx="1482035" cy="121466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</a:t>
            </a:r>
          </a:p>
          <a:p>
            <a:pPr algn="ctr"/>
            <a:r>
              <a:rPr lang="en-US" dirty="0"/>
              <a:t>field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DDFA816-475B-4EB4-A1BC-09BFA6BE0961}"/>
              </a:ext>
            </a:extLst>
          </p:cNvPr>
          <p:cNvSpPr/>
          <p:nvPr/>
        </p:nvSpPr>
        <p:spPr>
          <a:xfrm>
            <a:off x="0" y="4650316"/>
            <a:ext cx="1570180" cy="840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Periodic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E5D677-5AFF-4130-AF5A-7787E8A78AD5}"/>
              </a:ext>
            </a:extLst>
          </p:cNvPr>
          <p:cNvSpPr/>
          <p:nvPr/>
        </p:nvSpPr>
        <p:spPr>
          <a:xfrm>
            <a:off x="9838270" y="4968946"/>
            <a:ext cx="1370541" cy="7571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Periodic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-1968"/>
            <a:ext cx="12192000" cy="47087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Similar results seen on other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Film samples</a:t>
            </a:r>
            <a:endParaRPr lang="en-US" sz="3200" dirty="0"/>
          </a:p>
        </p:txBody>
      </p:sp>
      <p:sp>
        <p:nvSpPr>
          <p:cNvPr id="39" name="Slide Number Placeholder 4">
            <a:extLst>
              <a:ext uri="{FF2B5EF4-FFF2-40B4-BE49-F238E27FC236}">
                <a16:creationId xmlns:a16="http://schemas.microsoft.com/office/drawing/2014/main" id="{CE87D333-1E26-4D63-9215-7B3288B6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10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EB8A73A8-67B1-45EC-9B46-4483DAACB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18" y="538095"/>
            <a:ext cx="4901729" cy="24406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C70C3A-C665-47B6-9C7E-D5F422C4EC1A}"/>
              </a:ext>
            </a:extLst>
          </p:cNvPr>
          <p:cNvSpPr/>
          <p:nvPr/>
        </p:nvSpPr>
        <p:spPr>
          <a:xfrm>
            <a:off x="3210948" y="723541"/>
            <a:ext cx="1962781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Bulk </a:t>
            </a:r>
            <a:r>
              <a:rPr lang="en-US" sz="1350" dirty="0" err="1"/>
              <a:t>Nb</a:t>
            </a:r>
            <a:r>
              <a:rPr lang="en-US" sz="1350" dirty="0"/>
              <a:t> from </a:t>
            </a:r>
            <a:r>
              <a:rPr lang="en-US" sz="1350" dirty="0" err="1"/>
              <a:t>Bieler</a:t>
            </a:r>
            <a:r>
              <a:rPr lang="en-US" sz="1350" dirty="0"/>
              <a:t>/MSU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71F493-75F6-4422-B021-DEB326A29D1D}"/>
                  </a:ext>
                </a:extLst>
              </p:cNvPr>
              <p:cNvSpPr txBox="1"/>
              <p:nvPr/>
            </p:nvSpPr>
            <p:spPr>
              <a:xfrm>
                <a:off x="3059534" y="2809469"/>
                <a:ext cx="317426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𝑅𝐹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𝑓𝑖𝑒𝑙𝑑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𝑎𝑚𝑝𝑙𝑖𝑡𝑢𝑑𝑒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71F493-75F6-4422-B021-DEB326A29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534" y="2809469"/>
                <a:ext cx="3174267" cy="338554"/>
              </a:xfrm>
              <a:prstGeom prst="rect">
                <a:avLst/>
              </a:prstGeom>
              <a:blipFill>
                <a:blip r:embed="rId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475031" y="6044250"/>
            <a:ext cx="911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Bulk and Film samples can show either periodic or non-periodic</a:t>
            </a:r>
          </a:p>
          <a:p>
            <a:pPr algn="ctr"/>
            <a:r>
              <a:rPr lang="en-US" b="1" dirty="0"/>
              <a:t>harmonic response depending on location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8EA14-C971-4D66-BEED-D4AB0E160E55}"/>
              </a:ext>
            </a:extLst>
          </p:cNvPr>
          <p:cNvSpPr txBox="1"/>
          <p:nvPr/>
        </p:nvSpPr>
        <p:spPr>
          <a:xfrm>
            <a:off x="5883271" y="1142835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  3.5 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80F644-0EDF-4768-AD2A-C8C51A937411}"/>
              </a:ext>
            </a:extLst>
          </p:cNvPr>
          <p:cNvSpPr/>
          <p:nvPr/>
        </p:nvSpPr>
        <p:spPr>
          <a:xfrm>
            <a:off x="2400609" y="1545446"/>
            <a:ext cx="402993" cy="4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5CB80A-C1AB-4B86-83C0-0008CBA853B8}"/>
              </a:ext>
            </a:extLst>
          </p:cNvPr>
          <p:cNvSpPr/>
          <p:nvPr/>
        </p:nvSpPr>
        <p:spPr>
          <a:xfrm>
            <a:off x="492237" y="1027272"/>
            <a:ext cx="1350774" cy="12318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</a:t>
            </a:r>
          </a:p>
          <a:p>
            <a:pPr algn="ctr"/>
            <a:r>
              <a:rPr lang="en-US" dirty="0"/>
              <a:t>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7EBB2-17BC-4655-8DFB-AB7FD320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83" y="3256982"/>
            <a:ext cx="5171506" cy="2355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36246A-8BC3-4C36-9A87-D23D95153ECC}"/>
                  </a:ext>
                </a:extLst>
              </p:cNvPr>
              <p:cNvSpPr txBox="1"/>
              <p:nvPr/>
            </p:nvSpPr>
            <p:spPr>
              <a:xfrm>
                <a:off x="6200025" y="5513487"/>
                <a:ext cx="31742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𝑅𝐹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𝑓𝑖𝑒𝑙𝑑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𝑎𝑚𝑝𝑙𝑖𝑡𝑢𝑑𝑒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36246A-8BC3-4C36-9A87-D23D95153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025" y="5513487"/>
                <a:ext cx="3174267" cy="338554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FFCE2F-4E16-435D-92D9-67F700B591A0}"/>
                  </a:ext>
                </a:extLst>
              </p:cNvPr>
              <p:cNvSpPr txBox="1"/>
              <p:nvPr/>
            </p:nvSpPr>
            <p:spPr>
              <a:xfrm rot="16200000">
                <a:off x="3337634" y="4141867"/>
                <a:ext cx="25145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𝑇h𝑖𝑟𝑑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𝐻𝑎𝑟𝑚𝑜𝑛𝑖𝑐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𝑅𝑒𝑠𝑝𝑜𝑛𝑠𝑒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FFCE2F-4E16-435D-92D9-67F700B59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337634" y="4141867"/>
                <a:ext cx="2514515" cy="584775"/>
              </a:xfrm>
              <a:prstGeom prst="rect">
                <a:avLst/>
              </a:prstGeom>
              <a:blipFill>
                <a:blip r:embed="rId6"/>
                <a:stretch>
                  <a:fillRect r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3360286A-01EF-4D26-9518-EBFDEF31AA07}"/>
              </a:ext>
            </a:extLst>
          </p:cNvPr>
          <p:cNvSpPr/>
          <p:nvPr/>
        </p:nvSpPr>
        <p:spPr>
          <a:xfrm>
            <a:off x="10191750" y="4015305"/>
            <a:ext cx="1570180" cy="8404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Periodic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83F596-A21A-4FEA-A683-E3776BDE981C}"/>
              </a:ext>
            </a:extLst>
          </p:cNvPr>
          <p:cNvSpPr/>
          <p:nvPr/>
        </p:nvSpPr>
        <p:spPr>
          <a:xfrm>
            <a:off x="5954024" y="3275896"/>
            <a:ext cx="23246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/>
              <a:t>Bulk </a:t>
            </a:r>
            <a:r>
              <a:rPr lang="en-US" sz="1600" dirty="0" err="1"/>
              <a:t>Nb</a:t>
            </a:r>
            <a:r>
              <a:rPr lang="en-US" sz="1600" dirty="0"/>
              <a:t> from Ciovati/</a:t>
            </a:r>
            <a:r>
              <a:rPr lang="en-US" sz="1600" dirty="0" err="1"/>
              <a:t>JLab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4D4174-3942-49B8-9F90-31B4D72BA825}"/>
              </a:ext>
            </a:extLst>
          </p:cNvPr>
          <p:cNvSpPr txBox="1"/>
          <p:nvPr/>
        </p:nvSpPr>
        <p:spPr>
          <a:xfrm>
            <a:off x="9289312" y="3672444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  4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940FE8-8F7E-4215-B2FC-46933AA719F3}"/>
                  </a:ext>
                </a:extLst>
              </p:cNvPr>
              <p:cNvSpPr txBox="1"/>
              <p:nvPr/>
            </p:nvSpPr>
            <p:spPr>
              <a:xfrm rot="16200000">
                <a:off x="1166142" y="1455711"/>
                <a:ext cx="25145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𝑇h𝑖𝑟𝑑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𝐻𝑎𝑟𝑚𝑜𝑛𝑖𝑐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𝑅𝑒𝑠𝑝𝑜𝑛𝑠𝑒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940FE8-8F7E-4215-B2FC-46933AA71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66142" y="1455711"/>
                <a:ext cx="2514515" cy="584775"/>
              </a:xfrm>
              <a:prstGeom prst="rect">
                <a:avLst/>
              </a:prstGeom>
              <a:blipFill>
                <a:blip r:embed="rId7"/>
                <a:stretch>
                  <a:fillRect r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6124C470-C69F-4D10-B345-C611FD24FEBB}"/>
              </a:ext>
            </a:extLst>
          </p:cNvPr>
          <p:cNvSpPr/>
          <p:nvPr/>
        </p:nvSpPr>
        <p:spPr>
          <a:xfrm>
            <a:off x="3774830" y="459347"/>
            <a:ext cx="1835979" cy="24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CBE740-5B3A-4DE4-B550-033366918EC5}"/>
              </a:ext>
            </a:extLst>
          </p:cNvPr>
          <p:cNvSpPr/>
          <p:nvPr/>
        </p:nvSpPr>
        <p:spPr>
          <a:xfrm>
            <a:off x="5307268" y="848926"/>
            <a:ext cx="723419" cy="50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-1968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Similar results seen on other Bulk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  <a:endParaRPr lang="en-US" sz="3200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5D30EB4D-AC17-47F1-A4C9-7A05655C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11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A84D26-3A0F-4418-AF43-2BDABCBBB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46" y="1300121"/>
            <a:ext cx="4225453" cy="2968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F55597E-A30C-44B3-BA7B-F32A31EF90B1}"/>
                  </a:ext>
                </a:extLst>
              </p:cNvPr>
              <p:cNvSpPr/>
              <p:nvPr/>
            </p:nvSpPr>
            <p:spPr>
              <a:xfrm>
                <a:off x="6158480" y="4526725"/>
                <a:ext cx="4815036" cy="761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𝛷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𝛷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𝜕𝛿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F55597E-A30C-44B3-BA7B-F32A31EF9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480" y="4526725"/>
                <a:ext cx="4815036" cy="7618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C082C82-EC6B-439D-94DC-161AD3760DB9}"/>
              </a:ext>
            </a:extLst>
          </p:cNvPr>
          <p:cNvSpPr/>
          <p:nvPr/>
        </p:nvSpPr>
        <p:spPr>
          <a:xfrm>
            <a:off x="105880" y="5694630"/>
            <a:ext cx="4088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J. </a:t>
            </a:r>
            <a:r>
              <a:rPr lang="en-US" sz="1200" dirty="0" err="1"/>
              <a:t>Halbritter</a:t>
            </a:r>
            <a:r>
              <a:rPr lang="en-US" sz="1200" dirty="0"/>
              <a:t>,</a:t>
            </a:r>
            <a:r>
              <a:rPr lang="nb-NO" sz="1200" dirty="0"/>
              <a:t> </a:t>
            </a:r>
            <a:r>
              <a:rPr lang="fi-FI" sz="1200" b="1" dirty="0"/>
              <a:t>”</a:t>
            </a:r>
            <a:r>
              <a:rPr lang="en-US" sz="1200" b="1" dirty="0"/>
              <a:t> On the Oxidation and on the Superconductivity of Niobium,” </a:t>
            </a:r>
            <a:r>
              <a:rPr lang="en-US" sz="1200" dirty="0"/>
              <a:t>J. Appl. Phys. A </a:t>
            </a:r>
            <a:r>
              <a:rPr lang="en-US" sz="1200" u="sng" dirty="0"/>
              <a:t>43</a:t>
            </a:r>
            <a:r>
              <a:rPr lang="en-US" sz="1200" dirty="0"/>
              <a:t>, 1 (1987).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6895" y="3854967"/>
            <a:ext cx="212103" cy="7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6658071" y="2555217"/>
            <a:ext cx="212103" cy="7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082C82-EC6B-439D-94DC-161AD3760DB9}"/>
              </a:ext>
            </a:extLst>
          </p:cNvPr>
          <p:cNvSpPr/>
          <p:nvPr/>
        </p:nvSpPr>
        <p:spPr>
          <a:xfrm>
            <a:off x="5678484" y="6108352"/>
            <a:ext cx="5774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J. McDonald and John R. Clem</a:t>
            </a:r>
            <a:r>
              <a:rPr lang="nb-NO" sz="1200" dirty="0"/>
              <a:t>, </a:t>
            </a:r>
            <a:r>
              <a:rPr lang="fi-FI" sz="1200" b="1" dirty="0"/>
              <a:t>”</a:t>
            </a:r>
            <a:r>
              <a:rPr lang="en-US" sz="1200" b="1" dirty="0"/>
              <a:t> Microwave response and surface impedance of weak links,” </a:t>
            </a:r>
            <a:r>
              <a:rPr lang="en-US" sz="1200" dirty="0"/>
              <a:t>Phys. Rev. B </a:t>
            </a:r>
            <a:r>
              <a:rPr lang="en-US" sz="1200" u="sng" dirty="0"/>
              <a:t>56</a:t>
            </a:r>
            <a:r>
              <a:rPr lang="en-US" sz="1200" dirty="0"/>
              <a:t>, 14723 (1997).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6D3BDA-46A4-45ED-A10F-42C9C2F4A6A3}"/>
              </a:ext>
            </a:extLst>
          </p:cNvPr>
          <p:cNvSpPr/>
          <p:nvPr/>
        </p:nvSpPr>
        <p:spPr>
          <a:xfrm>
            <a:off x="5678483" y="5567857"/>
            <a:ext cx="638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L. M. </a:t>
            </a:r>
            <a:r>
              <a:rPr lang="en-US" sz="1200" dirty="0" err="1"/>
              <a:t>Xie</a:t>
            </a:r>
            <a:r>
              <a:rPr lang="en-US" sz="1200" dirty="0"/>
              <a:t>, J. </a:t>
            </a:r>
            <a:r>
              <a:rPr lang="en-US" sz="1200" dirty="0" err="1"/>
              <a:t>Wosik</a:t>
            </a:r>
            <a:r>
              <a:rPr lang="en-US" sz="1200" dirty="0"/>
              <a:t>, and J. C. Wolfe</a:t>
            </a:r>
            <a:r>
              <a:rPr lang="nb-NO" sz="1200" dirty="0"/>
              <a:t>, </a:t>
            </a:r>
            <a:r>
              <a:rPr lang="fi-FI" sz="1200" b="1" dirty="0"/>
              <a:t>”</a:t>
            </a:r>
            <a:r>
              <a:rPr lang="en-US" sz="1200" b="1" dirty="0"/>
              <a:t> Nonlinear microwave absorption in weak-link Josephson junctions,” </a:t>
            </a:r>
            <a:r>
              <a:rPr lang="en-US" sz="1200" dirty="0"/>
              <a:t>Phys. Rev. B </a:t>
            </a:r>
            <a:r>
              <a:rPr lang="en-US" sz="1200" u="sng" dirty="0"/>
              <a:t>54</a:t>
            </a:r>
            <a:r>
              <a:rPr lang="en-US" sz="1200" dirty="0"/>
              <a:t>, 15494 (1996).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3" y="1780886"/>
            <a:ext cx="4954525" cy="38023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3011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Weak-Links and RCSJ model</a:t>
            </a:r>
            <a:endParaRPr lang="en-US" sz="3200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FB91F2B-2778-4BAD-984B-5577AF18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12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B263CF1-8998-47E1-9141-D1D5F4879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8" y="2297276"/>
            <a:ext cx="5016439" cy="3718384"/>
          </a:xfrm>
          <a:prstGeom prst="rect">
            <a:avLst/>
          </a:prstGeom>
        </p:spPr>
      </p:pic>
      <p:pic>
        <p:nvPicPr>
          <p:cNvPr id="12" name="Content Placeholder 11" descr="A close up of a map&#10;&#10;Description automatically generated">
            <a:extLst>
              <a:ext uri="{FF2B5EF4-FFF2-40B4-BE49-F238E27FC236}">
                <a16:creationId xmlns:a16="http://schemas.microsoft.com/office/drawing/2014/main" id="{58194625-E8AC-45C2-A794-4DA0C0269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87" y="1121457"/>
            <a:ext cx="6522011" cy="52343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180E88-C4A8-41D5-89DF-9A61885B507E}"/>
              </a:ext>
            </a:extLst>
          </p:cNvPr>
          <p:cNvSpPr/>
          <p:nvPr/>
        </p:nvSpPr>
        <p:spPr>
          <a:xfrm>
            <a:off x="6676371" y="6015660"/>
            <a:ext cx="4581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(K)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55577-A6EA-44FD-9A1C-FBF199575CDC}"/>
              </a:ext>
            </a:extLst>
          </p:cNvPr>
          <p:cNvSpPr/>
          <p:nvPr/>
        </p:nvSpPr>
        <p:spPr>
          <a:xfrm rot="16200000">
            <a:off x="5088331" y="3182217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B487DF-8AE1-4024-A555-3132C73CB9CF}"/>
                  </a:ext>
                </a:extLst>
              </p:cNvPr>
              <p:cNvSpPr txBox="1"/>
              <p:nvPr/>
            </p:nvSpPr>
            <p:spPr>
              <a:xfrm>
                <a:off x="9754854" y="1607459"/>
                <a:ext cx="182534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355EB5"/>
                    </a:solidFill>
                  </a:rPr>
                  <a:t>Bulk </a:t>
                </a:r>
                <a:r>
                  <a:rPr lang="en-US" sz="1600" b="1" dirty="0" err="1">
                    <a:solidFill>
                      <a:srgbClr val="355EB5"/>
                    </a:solidFill>
                  </a:rPr>
                  <a:t>Nb</a:t>
                </a:r>
                <a:r>
                  <a:rPr lang="en-US" sz="1600" b="1" dirty="0">
                    <a:solidFill>
                      <a:srgbClr val="355EB5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355EB5"/>
                    </a:solidFill>
                  </a:rPr>
                  <a:t>WeakLink</a:t>
                </a:r>
                <a:r>
                  <a:rPr lang="en-US" sz="1600" b="1" dirty="0">
                    <a:solidFill>
                      <a:srgbClr val="355EB5"/>
                    </a:solidFill>
                  </a:rPr>
                  <a:t> 1: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355E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355EB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355EB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𝒎𝒆𝑽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solidFill>
                    <a:srgbClr val="355EB5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355E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355EB5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355EB5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sz="1600" b="1" i="1" smtClean="0">
                          <a:solidFill>
                            <a:srgbClr val="355EB5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sz="1600" b="1" dirty="0">
                  <a:solidFill>
                    <a:srgbClr val="355EB5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B487DF-8AE1-4024-A555-3132C73CB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854" y="1607459"/>
                <a:ext cx="1825340" cy="738664"/>
              </a:xfrm>
              <a:prstGeom prst="rect">
                <a:avLst/>
              </a:prstGeom>
              <a:blipFill>
                <a:blip r:embed="rId4"/>
                <a:stretch>
                  <a:fillRect l="-4000" t="-9091" r="-4000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1DA2CB-2FFC-4302-8F9A-ADCE96D4F17B}"/>
                  </a:ext>
                </a:extLst>
              </p:cNvPr>
              <p:cNvSpPr txBox="1"/>
              <p:nvPr/>
            </p:nvSpPr>
            <p:spPr>
              <a:xfrm>
                <a:off x="6702408" y="4598507"/>
                <a:ext cx="140294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/>
                  <a:t>Nb Film on Cu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𝒎𝒆𝑽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𝟕𝟔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1DA2CB-2FFC-4302-8F9A-ADCE96D4F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408" y="4598507"/>
                <a:ext cx="1402948" cy="738664"/>
              </a:xfrm>
              <a:prstGeom prst="rect">
                <a:avLst/>
              </a:prstGeom>
              <a:blipFill>
                <a:blip r:embed="rId5"/>
                <a:stretch>
                  <a:fillRect l="-2597" t="-8197" r="-433" b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885075-931B-4822-9179-9F13FF4E71A6}"/>
                  </a:ext>
                </a:extLst>
              </p:cNvPr>
              <p:cNvSpPr txBox="1"/>
              <p:nvPr/>
            </p:nvSpPr>
            <p:spPr>
              <a:xfrm>
                <a:off x="8709784" y="3199227"/>
                <a:ext cx="182534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B050"/>
                    </a:solidFill>
                  </a:rPr>
                  <a:t>Bulk </a:t>
                </a:r>
                <a:r>
                  <a:rPr lang="en-US" sz="1600" b="1" dirty="0" err="1">
                    <a:solidFill>
                      <a:srgbClr val="00B050"/>
                    </a:solidFill>
                  </a:rPr>
                  <a:t>Nb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00B050"/>
                    </a:solidFill>
                  </a:rPr>
                  <a:t>WeakLink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𝒎𝒆𝑽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𝟒𝟏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sz="16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885075-931B-4822-9179-9F13FF4E7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784" y="3199227"/>
                <a:ext cx="1825340" cy="738664"/>
              </a:xfrm>
              <a:prstGeom prst="rect">
                <a:avLst/>
              </a:prstGeom>
              <a:blipFill>
                <a:blip r:embed="rId6"/>
                <a:stretch>
                  <a:fillRect l="-4348" t="-9091" r="-4013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99655D-AAEF-4A82-BB89-796F7B4734C4}"/>
                  </a:ext>
                </a:extLst>
              </p:cNvPr>
              <p:cNvSpPr txBox="1"/>
              <p:nvPr/>
            </p:nvSpPr>
            <p:spPr>
              <a:xfrm>
                <a:off x="6545068" y="2516014"/>
                <a:ext cx="182534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Bulk </a:t>
                </a:r>
                <a:r>
                  <a:rPr lang="en-US" sz="1600" b="1" dirty="0" err="1">
                    <a:solidFill>
                      <a:srgbClr val="FF0000"/>
                    </a:solidFill>
                  </a:rPr>
                  <a:t>Nb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b="1" dirty="0" err="1">
                    <a:solidFill>
                      <a:srgbClr val="FF0000"/>
                    </a:solidFill>
                  </a:rPr>
                  <a:t>WeakLink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 3: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𝒎𝒆𝑽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99655D-AAEF-4A82-BB89-796F7B473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068" y="2516014"/>
                <a:ext cx="1825340" cy="738664"/>
              </a:xfrm>
              <a:prstGeom prst="rect">
                <a:avLst/>
              </a:prstGeom>
              <a:blipFill>
                <a:blip r:embed="rId7"/>
                <a:stretch>
                  <a:fillRect l="-4348" t="-9091" r="-4013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E4ABEA-DAC1-47EA-A938-401C18029D5B}"/>
                  </a:ext>
                </a:extLst>
              </p:cNvPr>
              <p:cNvSpPr/>
              <p:nvPr/>
            </p:nvSpPr>
            <p:spPr>
              <a:xfrm>
                <a:off x="611806" y="770527"/>
                <a:ext cx="4607030" cy="701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𝜱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f>
                        <m:f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num>
                        <m:den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𝒔𝒊𝒏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𝜱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𝝏𝜹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𝒔𝒊𝒏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𝐭</m:t>
                      </m:r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E4ABEA-DAC1-47EA-A938-401C18029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06" y="770527"/>
                <a:ext cx="4607030" cy="7018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C6598A-A756-43F9-B2BA-7F0FDEE136F6}"/>
                  </a:ext>
                </a:extLst>
              </p:cNvPr>
              <p:cNvSpPr/>
              <p:nvPr/>
            </p:nvSpPr>
            <p:spPr>
              <a:xfrm>
                <a:off x="923711" y="1559853"/>
                <a:ext cx="3427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m:rPr>
                          <m:nor/>
                        </m:rPr>
                        <a:rPr lang="en-US" sz="3200" b="1" dirty="0"/>
                        <m:t>(</m:t>
                      </m:r>
                      <m:r>
                        <m:rPr>
                          <m:nor/>
                        </m:rPr>
                        <a:rPr lang="en-US" sz="3200" b="1" dirty="0"/>
                        <m:t>t</m:t>
                      </m:r>
                      <m:r>
                        <m:rPr>
                          <m:nor/>
                        </m:rPr>
                        <a:rPr lang="en-US" sz="3200" b="1" dirty="0"/>
                        <m:t>)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m:rPr>
                          <m:nor/>
                        </m:rPr>
                        <a:rPr lang="en-US" sz="3200" b="1" dirty="0"/>
                        <m:t>(</m:t>
                      </m:r>
                      <m:r>
                        <m:rPr>
                          <m:nor/>
                        </m:rPr>
                        <a:rPr lang="en-US" sz="3200" b="1" dirty="0"/>
                        <m:t>t</m:t>
                      </m:r>
                      <m:r>
                        <m:rPr>
                          <m:nor/>
                        </m:rPr>
                        <a:rPr lang="en-US" sz="3200" b="1" dirty="0"/>
                        <m:t>)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C6598A-A756-43F9-B2BA-7F0FDEE13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11" y="1559853"/>
                <a:ext cx="342773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E5D4D0-9B46-42C5-87F2-D3C546F6459D}"/>
                  </a:ext>
                </a:extLst>
              </p:cNvPr>
              <p:cNvSpPr/>
              <p:nvPr/>
            </p:nvSpPr>
            <p:spPr>
              <a:xfrm>
                <a:off x="7512045" y="749671"/>
                <a:ext cx="2649893" cy="658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𝒕𝒂𝒏𝒉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E5D4D0-9B46-42C5-87F2-D3C546F64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045" y="749671"/>
                <a:ext cx="2649893" cy="6580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-745731" y="6285725"/>
            <a:ext cx="7592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1" dirty="0">
                <a:solidFill>
                  <a:srgbClr val="0070C0"/>
                </a:solidFill>
                <a:latin typeface="Ariel"/>
              </a:rPr>
              <a:t>Phys. Rev. Applied </a:t>
            </a:r>
            <a:r>
              <a:rPr lang="en-US" sz="1600" b="1" u="sng" dirty="0">
                <a:solidFill>
                  <a:srgbClr val="0070C0"/>
                </a:solidFill>
                <a:latin typeface="Ariel"/>
              </a:rPr>
              <a:t>11</a:t>
            </a:r>
            <a:r>
              <a:rPr lang="en-US" sz="1600" b="1" dirty="0">
                <a:solidFill>
                  <a:srgbClr val="0070C0"/>
                </a:solidFill>
                <a:latin typeface="Ariel"/>
              </a:rPr>
              <a:t>, 064030 (2019)</a:t>
            </a:r>
            <a:endParaRPr lang="en-US" sz="1400" b="1" dirty="0">
              <a:solidFill>
                <a:srgbClr val="0070C0"/>
              </a:solidFill>
              <a:latin typeface="Arie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FF92B2-FB39-4319-8032-2A8D356913EA}"/>
              </a:ext>
            </a:extLst>
          </p:cNvPr>
          <p:cNvSpPr/>
          <p:nvPr/>
        </p:nvSpPr>
        <p:spPr>
          <a:xfrm>
            <a:off x="0" y="-23011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Weak-Links and RCSJ model</a:t>
            </a:r>
            <a:endParaRPr lang="en-US" sz="3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70C215-4776-4897-9B99-C6D2C687A959}"/>
              </a:ext>
            </a:extLst>
          </p:cNvPr>
          <p:cNvCxnSpPr>
            <a:cxnSpLocks/>
          </p:cNvCxnSpPr>
          <p:nvPr/>
        </p:nvCxnSpPr>
        <p:spPr>
          <a:xfrm flipV="1">
            <a:off x="718960" y="770527"/>
            <a:ext cx="1018400" cy="755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AB5ADDF-C304-4D01-A07E-48A38EC1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13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08" y="-596587"/>
            <a:ext cx="8217193" cy="6162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D53C06F-221C-4C99-8B11-AD40E66C9858}"/>
                  </a:ext>
                </a:extLst>
              </p:cNvPr>
              <p:cNvSpPr/>
              <p:nvPr/>
            </p:nvSpPr>
            <p:spPr>
              <a:xfrm>
                <a:off x="7013566" y="5395038"/>
                <a:ext cx="4021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Silver surface correspond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D53C06F-221C-4C99-8B11-AD40E66C9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66" y="5395038"/>
                <a:ext cx="402187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6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04" y="3557410"/>
            <a:ext cx="2275695" cy="170677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9515" y="1661191"/>
            <a:ext cx="666750" cy="3366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85C134D-1738-445B-8CF9-DA68B7CBE77C}"/>
                  </a:ext>
                </a:extLst>
              </p:cNvPr>
              <p:cNvSpPr/>
              <p:nvPr/>
            </p:nvSpPr>
            <p:spPr>
              <a:xfrm>
                <a:off x="8764490" y="3799417"/>
                <a:ext cx="173874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685800"/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r>
                  <a:rPr lang="en-US" sz="1500" b="1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dipole</a:t>
                </a:r>
                <a:r>
                  <a:rPr lang="en-US" sz="1500" b="1" baseline="-250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</a:rPr>
                  <a:t>= 8 </a:t>
                </a:r>
                <a:r>
                  <a:rPr lang="el-GR" sz="1500" b="1" dirty="0">
                    <a:solidFill>
                      <a:prstClr val="black"/>
                    </a:solidFill>
                    <a:latin typeface="Calibri" panose="020F0502020204030204"/>
                  </a:rPr>
                  <a:t>λ</a:t>
                </a:r>
                <a:endParaRPr lang="en-US" sz="15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 defTabSz="685800"/>
                <a:r>
                  <a:rPr lang="en-US" sz="1500" b="1" dirty="0" err="1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lang="en-US" sz="1500" b="1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dipole</a:t>
                </a:r>
                <a:r>
                  <a:rPr lang="en-US" sz="1500" b="1" baseline="-250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</a:rPr>
                  <a:t>= 0.75 B</a:t>
                </a:r>
                <a:r>
                  <a:rPr lang="en-US" sz="1500" b="1" baseline="-25000" dirty="0">
                    <a:solidFill>
                      <a:prstClr val="black"/>
                    </a:solidFill>
                    <a:latin typeface="Calibri" panose="020F0502020204030204"/>
                  </a:rPr>
                  <a:t>c2</a:t>
                </a:r>
              </a:p>
              <a:p>
                <a:pPr algn="r" defTabSz="685800"/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</a:rPr>
                  <a:t>Period = 200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1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sz="15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 defTabSz="685800"/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</a:rPr>
                  <a:t>Frequency ≈ 5 GHz</a:t>
                </a: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85C134D-1738-445B-8CF9-DA68B7CBE7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490" y="3799417"/>
                <a:ext cx="1738748" cy="1015663"/>
              </a:xfrm>
              <a:prstGeom prst="rect">
                <a:avLst/>
              </a:prstGeom>
              <a:blipFill rotWithShape="0">
                <a:blip r:embed="rId7"/>
                <a:stretch>
                  <a:fillRect t="-1198" r="-1404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>
            <a:extLst>
              <a:ext uri="{FF2B5EF4-FFF2-40B4-BE49-F238E27FC236}">
                <a16:creationId xmlns:a16="http://schemas.microsoft.com/office/drawing/2014/main" id="{1F07A1E9-8E1B-4D1F-A3F8-082541A9EEE3}"/>
              </a:ext>
            </a:extLst>
          </p:cNvPr>
          <p:cNvSpPr/>
          <p:nvPr/>
        </p:nvSpPr>
        <p:spPr>
          <a:xfrm>
            <a:off x="10499005" y="3887765"/>
            <a:ext cx="1353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ĸ = 1</a:t>
            </a:r>
          </a:p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Ƞ = 1</a:t>
            </a:r>
          </a:p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T = 0</a:t>
            </a:r>
          </a:p>
          <a:p>
            <a:pPr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500" b="1" baseline="-250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500" b="1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24B2855-A6F9-4DE1-8D21-47F1F808F859}"/>
                  </a:ext>
                </a:extLst>
              </p:cNvPr>
              <p:cNvSpPr/>
              <p:nvPr/>
            </p:nvSpPr>
            <p:spPr>
              <a:xfrm>
                <a:off x="11202312" y="1356614"/>
                <a:ext cx="602922" cy="328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𝜳</m:t>
                              </m:r>
                            </m:e>
                          </m:d>
                        </m:e>
                        <m:sup>
                          <m:r>
                            <a:rPr lang="en-US" sz="15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5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24B2855-A6F9-4DE1-8D21-47F1F808F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312" y="1356614"/>
                <a:ext cx="602922" cy="32842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8B6F240-002B-4BA3-9E83-945B48717B69}"/>
              </a:ext>
            </a:extLst>
          </p:cNvPr>
          <p:cNvSpPr txBox="1"/>
          <p:nvPr/>
        </p:nvSpPr>
        <p:spPr>
          <a:xfrm>
            <a:off x="317762" y="913519"/>
            <a:ext cx="492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Vortex Entry and Motion in the Superconductor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E141F41-148C-4DA5-850B-712919D1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4" y="1357987"/>
            <a:ext cx="5426254" cy="92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CF6C7B1-5B3B-4585-B75B-3D3198B7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2" y="2984506"/>
            <a:ext cx="4505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7F5E1-E21B-495C-9930-317B1451A3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261163" y="2707316"/>
            <a:ext cx="3119876" cy="1624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A0E1C2-17C5-48B7-A020-CC2285DEDC80}"/>
              </a:ext>
            </a:extLst>
          </p:cNvPr>
          <p:cNvSpPr txBox="1"/>
          <p:nvPr/>
        </p:nvSpPr>
        <p:spPr>
          <a:xfrm>
            <a:off x="3331075" y="2213696"/>
            <a:ext cx="101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Defect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772C6-7727-4294-8715-FA348C75AB93}"/>
              </a:ext>
            </a:extLst>
          </p:cNvPr>
          <p:cNvSpPr txBox="1"/>
          <p:nvPr/>
        </p:nvSpPr>
        <p:spPr>
          <a:xfrm>
            <a:off x="2591353" y="3824854"/>
            <a:ext cx="276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6BC92F1-60E2-41B5-8C92-EDF267DBEAB4}"/>
              </a:ext>
            </a:extLst>
          </p:cNvPr>
          <p:cNvCxnSpPr>
            <a:cxnSpLocks/>
          </p:cNvCxnSpPr>
          <p:nvPr/>
        </p:nvCxnSpPr>
        <p:spPr>
          <a:xfrm flipV="1">
            <a:off x="2117254" y="3416965"/>
            <a:ext cx="456273" cy="367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3A762FD-50B7-4282-A712-832A358141AF}"/>
              </a:ext>
            </a:extLst>
          </p:cNvPr>
          <p:cNvSpPr txBox="1"/>
          <p:nvPr/>
        </p:nvSpPr>
        <p:spPr>
          <a:xfrm>
            <a:off x="1177618" y="3710877"/>
            <a:ext cx="1363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Vortex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Semi-loops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FF35CC-D9F8-4022-8A79-703CB41CC90B}"/>
              </a:ext>
            </a:extLst>
          </p:cNvPr>
          <p:cNvCxnSpPr/>
          <p:nvPr/>
        </p:nvCxnSpPr>
        <p:spPr>
          <a:xfrm>
            <a:off x="1389889" y="2902715"/>
            <a:ext cx="183382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2BB0B24-A3A3-4615-A4EF-FDB8D79032F9}"/>
              </a:ext>
            </a:extLst>
          </p:cNvPr>
          <p:cNvCxnSpPr/>
          <p:nvPr/>
        </p:nvCxnSpPr>
        <p:spPr>
          <a:xfrm>
            <a:off x="1389889" y="2807590"/>
            <a:ext cx="183382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29C141-CAFB-4621-815C-BD00E9812B94}"/>
              </a:ext>
            </a:extLst>
          </p:cNvPr>
          <p:cNvCxnSpPr>
            <a:cxnSpLocks/>
          </p:cNvCxnSpPr>
          <p:nvPr/>
        </p:nvCxnSpPr>
        <p:spPr>
          <a:xfrm flipH="1">
            <a:off x="3084003" y="2607043"/>
            <a:ext cx="533308" cy="36449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E12E0E2-AFCE-4CCE-8D6F-35A19BD44BF3}"/>
              </a:ext>
            </a:extLst>
          </p:cNvPr>
          <p:cNvCxnSpPr/>
          <p:nvPr/>
        </p:nvCxnSpPr>
        <p:spPr>
          <a:xfrm>
            <a:off x="1389889" y="2707316"/>
            <a:ext cx="183382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40E7A6-3E2E-40BB-96C1-8DF4C5886AAE}"/>
                  </a:ext>
                </a:extLst>
              </p:cNvPr>
              <p:cNvSpPr/>
              <p:nvPr/>
            </p:nvSpPr>
            <p:spPr>
              <a:xfrm>
                <a:off x="1352013" y="2320284"/>
                <a:ext cx="878431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b="1" baseline="-25000" dirty="0">
                    <a:solidFill>
                      <a:schemeClr val="tx1"/>
                    </a:solidFill>
                  </a:rPr>
                  <a:t>rf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B40E7A6-3E2E-40BB-96C1-8DF4C5886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013" y="2320284"/>
                <a:ext cx="878431" cy="402931"/>
              </a:xfrm>
              <a:prstGeom prst="rect">
                <a:avLst/>
              </a:prstGeom>
              <a:blipFill rotWithShape="0">
                <a:blip r:embed="rId12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F0FC3CD-62DE-4B91-A564-F1B7D3AE538B}"/>
              </a:ext>
            </a:extLst>
          </p:cNvPr>
          <p:cNvSpPr txBox="1"/>
          <p:nvPr/>
        </p:nvSpPr>
        <p:spPr>
          <a:xfrm>
            <a:off x="4039676" y="2971569"/>
            <a:ext cx="2003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Superconductor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1474CA5-442F-44B4-9C66-5ECFAA3796C4}"/>
              </a:ext>
            </a:extLst>
          </p:cNvPr>
          <p:cNvSpPr txBox="1"/>
          <p:nvPr/>
        </p:nvSpPr>
        <p:spPr>
          <a:xfrm>
            <a:off x="4044721" y="2713386"/>
            <a:ext cx="2003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Vacuum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650737-FE4E-4FDE-A270-151A5E4AC7E8}"/>
              </a:ext>
            </a:extLst>
          </p:cNvPr>
          <p:cNvSpPr/>
          <p:nvPr/>
        </p:nvSpPr>
        <p:spPr>
          <a:xfrm>
            <a:off x="0" y="-23011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Intrinsic Response: Vortex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Semi-loops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4E7C07-93DB-43BF-95F1-D746D322986F}"/>
              </a:ext>
            </a:extLst>
          </p:cNvPr>
          <p:cNvSpPr/>
          <p:nvPr/>
        </p:nvSpPr>
        <p:spPr>
          <a:xfrm>
            <a:off x="6717118" y="5917453"/>
            <a:ext cx="5088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66FF"/>
                </a:solidFill>
              </a:rPr>
              <a:t>B</a:t>
            </a:r>
            <a:r>
              <a:rPr lang="en-US" sz="1400" b="1" dirty="0">
                <a:solidFill>
                  <a:srgbClr val="0066FF"/>
                </a:solidFill>
              </a:rPr>
              <a:t>. Oripov and S. M. </a:t>
            </a:r>
            <a:r>
              <a:rPr lang="en-US" sz="1400" b="1" dirty="0" smtClean="0">
                <a:solidFill>
                  <a:srgbClr val="0066FF"/>
                </a:solidFill>
              </a:rPr>
              <a:t>Anlage, Phys</a:t>
            </a:r>
            <a:r>
              <a:rPr lang="en-US" sz="1400" b="1" dirty="0">
                <a:solidFill>
                  <a:srgbClr val="0066FF"/>
                </a:solidFill>
              </a:rPr>
              <a:t>. Rev. E, vol. 101, </a:t>
            </a:r>
            <a:r>
              <a:rPr lang="en-US" sz="1400" b="1" dirty="0" smtClean="0">
                <a:solidFill>
                  <a:srgbClr val="0066FF"/>
                </a:solidFill>
              </a:rPr>
              <a:t>0</a:t>
            </a:r>
            <a:r>
              <a:rPr lang="en-US" sz="1400" b="1" dirty="0" smtClean="0">
                <a:solidFill>
                  <a:srgbClr val="0066FF"/>
                </a:solidFill>
              </a:rPr>
              <a:t>33306</a:t>
            </a:r>
            <a:r>
              <a:rPr lang="en-US" sz="1400" b="1" dirty="0">
                <a:solidFill>
                  <a:srgbClr val="0066FF"/>
                </a:solidFill>
              </a:rPr>
              <a:t>, </a:t>
            </a:r>
            <a:r>
              <a:rPr lang="en-US" sz="1400" b="1" dirty="0" smtClean="0">
                <a:solidFill>
                  <a:srgbClr val="0066FF"/>
                </a:solidFill>
              </a:rPr>
              <a:t>(2020</a:t>
            </a:r>
            <a:r>
              <a:rPr lang="en-US" sz="1200" b="1" dirty="0" smtClean="0">
                <a:solidFill>
                  <a:srgbClr val="0066FF"/>
                </a:solidFill>
              </a:rPr>
              <a:t>).</a:t>
            </a:r>
            <a:endParaRPr lang="en-US" sz="1400" b="1" dirty="0">
              <a:solidFill>
                <a:srgbClr val="0066FF"/>
              </a:solidFill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352E25A-4695-40AE-BD9D-843BA1E0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14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53C06F-221C-4C99-8B11-AD40E66C9858}"/>
              </a:ext>
            </a:extLst>
          </p:cNvPr>
          <p:cNvSpPr/>
          <p:nvPr/>
        </p:nvSpPr>
        <p:spPr>
          <a:xfrm>
            <a:off x="6643704" y="780930"/>
            <a:ext cx="5036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a typeface="Cambria Math" panose="02040503050406030204" pitchFamily="18" charset="0"/>
              </a:rPr>
              <a:t>RF vortex semi-loops generated by our probe: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656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6" grpId="0"/>
      <p:bldP spid="97" grpId="0"/>
      <p:bldP spid="98" grpId="0"/>
      <p:bldP spid="11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85293"/>
            <a:ext cx="10134600" cy="5067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50419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Response of Vortex-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Semiloops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14FA0-F139-4CC3-832D-A0C22246B1C6}"/>
              </a:ext>
            </a:extLst>
          </p:cNvPr>
          <p:cNvSpPr>
            <a:spLocks noChangeAspect="1"/>
          </p:cNvSpPr>
          <p:nvPr/>
        </p:nvSpPr>
        <p:spPr>
          <a:xfrm>
            <a:off x="2152650" y="5848477"/>
            <a:ext cx="786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E16CC-3303-4007-B433-EC4D7EDBA41D}"/>
              </a:ext>
            </a:extLst>
          </p:cNvPr>
          <p:cNvSpPr/>
          <p:nvPr/>
        </p:nvSpPr>
        <p:spPr>
          <a:xfrm rot="16200000">
            <a:off x="-737384" y="3234643"/>
            <a:ext cx="4169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3f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040114" y="2591149"/>
            <a:ext cx="536710" cy="745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32635" y="1903802"/>
            <a:ext cx="10149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Nb</a:t>
            </a:r>
            <a:r>
              <a:rPr lang="en-US" sz="2000" b="1" dirty="0"/>
              <a:t> on </a:t>
            </a:r>
          </a:p>
          <a:p>
            <a:r>
              <a:rPr lang="en-US" sz="2000" b="1" dirty="0"/>
              <a:t>Cu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484" y="1788861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Combined Fit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296741" y="2188971"/>
            <a:ext cx="299462" cy="9155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75930" y="4162001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TDGL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94102" y="3849017"/>
            <a:ext cx="799258" cy="3463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893731" y="4762500"/>
            <a:ext cx="702473" cy="600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95728" y="4559967"/>
            <a:ext cx="996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RSCJ Fit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057313" y="4828679"/>
            <a:ext cx="354875" cy="24260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18019" y="5071283"/>
            <a:ext cx="2129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Probe background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FAF661F-DFD2-4D15-9DEA-8918E033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15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A3AA6C-05ED-487F-A62F-2770A34EE331}"/>
              </a:ext>
            </a:extLst>
          </p:cNvPr>
          <p:cNvSpPr/>
          <p:nvPr/>
        </p:nvSpPr>
        <p:spPr>
          <a:xfrm>
            <a:off x="0" y="-50419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 on Nb</a:t>
            </a:r>
            <a:r>
              <a:rPr lang="en-US" sz="3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97149" y="3620056"/>
                <a:ext cx="30063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Size: 1 cm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1 cm</a:t>
                </a:r>
                <a:endParaRPr lang="en-US" sz="1400" dirty="0" smtClean="0"/>
              </a:p>
              <a:p>
                <a:r>
                  <a:rPr lang="en-US" sz="1400" dirty="0" smtClean="0"/>
                  <a:t>Substrate: </a:t>
                </a:r>
                <a:r>
                  <a:rPr lang="en-US" sz="1400" dirty="0" err="1" smtClean="0"/>
                  <a:t>Nb</a:t>
                </a:r>
                <a:r>
                  <a:rPr lang="en-US" sz="1400" dirty="0" smtClean="0"/>
                  <a:t>, thickness: 3 </a:t>
                </a:r>
                <a:r>
                  <a:rPr lang="en-US" sz="1400" dirty="0" smtClean="0"/>
                  <a:t>mm</a:t>
                </a:r>
                <a:endParaRPr lang="en-US" sz="1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49" y="3620056"/>
                <a:ext cx="3006392" cy="523220"/>
              </a:xfrm>
              <a:prstGeom prst="rect">
                <a:avLst/>
              </a:prstGeom>
              <a:blipFill>
                <a:blip r:embed="rId2"/>
                <a:stretch>
                  <a:fillRect l="-609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8" b="53406"/>
          <a:stretch/>
        </p:blipFill>
        <p:spPr>
          <a:xfrm>
            <a:off x="3603428" y="1570970"/>
            <a:ext cx="2926080" cy="2428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9357" y="1352808"/>
            <a:ext cx="6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2525" y="4169559"/>
            <a:ext cx="317732" cy="2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6" y="172214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6846" y="1281882"/>
            <a:ext cx="125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film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36257" y="1653024"/>
            <a:ext cx="138546" cy="732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741690" y="1176672"/>
            <a:ext cx="8648931" cy="4462124"/>
            <a:chOff x="2861756" y="2019354"/>
            <a:chExt cx="8648931" cy="4462124"/>
          </a:xfrm>
        </p:grpSpPr>
        <p:pic>
          <p:nvPicPr>
            <p:cNvPr id="10" name="Picture 9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9" t="46886" r="12708" b="5719"/>
            <a:stretch/>
          </p:blipFill>
          <p:spPr bwMode="auto">
            <a:xfrm>
              <a:off x="2861756" y="2043283"/>
              <a:ext cx="8648931" cy="44381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868605" y="2019354"/>
              <a:ext cx="5642082" cy="4462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04736" y="5027519"/>
            <a:ext cx="168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13044" y="1976808"/>
            <a:ext cx="1606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SEM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Grain size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100 nm – 2 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6211" y="961198"/>
            <a:ext cx="6160661" cy="242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5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Sn-plated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thermally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converted Nb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films from Cornell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3718" y="5540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1" y="705822"/>
            <a:ext cx="12061503" cy="5739367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7778318" y="1819922"/>
            <a:ext cx="282605" cy="1979716"/>
          </a:xfrm>
          <a:custGeom>
            <a:avLst/>
            <a:gdLst>
              <a:gd name="connsiteX0" fmla="*/ 0 w 417251"/>
              <a:gd name="connsiteY0" fmla="*/ 0 h 1988598"/>
              <a:gd name="connsiteX1" fmla="*/ 17756 w 417251"/>
              <a:gd name="connsiteY1" fmla="*/ 44388 h 1988598"/>
              <a:gd name="connsiteX2" fmla="*/ 44389 w 417251"/>
              <a:gd name="connsiteY2" fmla="*/ 71021 h 1988598"/>
              <a:gd name="connsiteX3" fmla="*/ 62144 w 417251"/>
              <a:gd name="connsiteY3" fmla="*/ 124287 h 1988598"/>
              <a:gd name="connsiteX4" fmla="*/ 79899 w 417251"/>
              <a:gd name="connsiteY4" fmla="*/ 177553 h 1988598"/>
              <a:gd name="connsiteX5" fmla="*/ 88777 w 417251"/>
              <a:gd name="connsiteY5" fmla="*/ 204186 h 1988598"/>
              <a:gd name="connsiteX6" fmla="*/ 106533 w 417251"/>
              <a:gd name="connsiteY6" fmla="*/ 221941 h 1988598"/>
              <a:gd name="connsiteX7" fmla="*/ 115410 w 417251"/>
              <a:gd name="connsiteY7" fmla="*/ 266330 h 1988598"/>
              <a:gd name="connsiteX8" fmla="*/ 133166 w 417251"/>
              <a:gd name="connsiteY8" fmla="*/ 372862 h 1988598"/>
              <a:gd name="connsiteX9" fmla="*/ 150921 w 417251"/>
              <a:gd name="connsiteY9" fmla="*/ 426128 h 1988598"/>
              <a:gd name="connsiteX10" fmla="*/ 159799 w 417251"/>
              <a:gd name="connsiteY10" fmla="*/ 452761 h 1988598"/>
              <a:gd name="connsiteX11" fmla="*/ 177554 w 417251"/>
              <a:gd name="connsiteY11" fmla="*/ 479394 h 1988598"/>
              <a:gd name="connsiteX12" fmla="*/ 186432 w 417251"/>
              <a:gd name="connsiteY12" fmla="*/ 514905 h 1988598"/>
              <a:gd name="connsiteX13" fmla="*/ 213065 w 417251"/>
              <a:gd name="connsiteY13" fmla="*/ 603681 h 1988598"/>
              <a:gd name="connsiteX14" fmla="*/ 221942 w 417251"/>
              <a:gd name="connsiteY14" fmla="*/ 727969 h 1988598"/>
              <a:gd name="connsiteX15" fmla="*/ 230820 w 417251"/>
              <a:gd name="connsiteY15" fmla="*/ 754602 h 1988598"/>
              <a:gd name="connsiteX16" fmla="*/ 239698 w 417251"/>
              <a:gd name="connsiteY16" fmla="*/ 790112 h 1988598"/>
              <a:gd name="connsiteX17" fmla="*/ 248575 w 417251"/>
              <a:gd name="connsiteY17" fmla="*/ 834501 h 1988598"/>
              <a:gd name="connsiteX18" fmla="*/ 284086 w 417251"/>
              <a:gd name="connsiteY18" fmla="*/ 914400 h 1988598"/>
              <a:gd name="connsiteX19" fmla="*/ 301841 w 417251"/>
              <a:gd name="connsiteY19" fmla="*/ 967666 h 1988598"/>
              <a:gd name="connsiteX20" fmla="*/ 319597 w 417251"/>
              <a:gd name="connsiteY20" fmla="*/ 1029809 h 1988598"/>
              <a:gd name="connsiteX21" fmla="*/ 328474 w 417251"/>
              <a:gd name="connsiteY21" fmla="*/ 1056442 h 1988598"/>
              <a:gd name="connsiteX22" fmla="*/ 346230 w 417251"/>
              <a:gd name="connsiteY22" fmla="*/ 1171852 h 1988598"/>
              <a:gd name="connsiteX23" fmla="*/ 355107 w 417251"/>
              <a:gd name="connsiteY23" fmla="*/ 1233996 h 1988598"/>
              <a:gd name="connsiteX24" fmla="*/ 363985 w 417251"/>
              <a:gd name="connsiteY24" fmla="*/ 1260629 h 1988598"/>
              <a:gd name="connsiteX25" fmla="*/ 381740 w 417251"/>
              <a:gd name="connsiteY25" fmla="*/ 1322773 h 1988598"/>
              <a:gd name="connsiteX26" fmla="*/ 390618 w 417251"/>
              <a:gd name="connsiteY26" fmla="*/ 1589103 h 1988598"/>
              <a:gd name="connsiteX27" fmla="*/ 408373 w 417251"/>
              <a:gd name="connsiteY27" fmla="*/ 1811044 h 1988598"/>
              <a:gd name="connsiteX28" fmla="*/ 417251 w 417251"/>
              <a:gd name="connsiteY28" fmla="*/ 1988598 h 19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7251" h="1988598">
                <a:moveTo>
                  <a:pt x="0" y="0"/>
                </a:moveTo>
                <a:cubicBezTo>
                  <a:pt x="5919" y="14796"/>
                  <a:pt x="9310" y="30874"/>
                  <a:pt x="17756" y="44388"/>
                </a:cubicBezTo>
                <a:cubicBezTo>
                  <a:pt x="24410" y="55034"/>
                  <a:pt x="38292" y="60046"/>
                  <a:pt x="44389" y="71021"/>
                </a:cubicBezTo>
                <a:cubicBezTo>
                  <a:pt x="53478" y="87382"/>
                  <a:pt x="56226" y="106532"/>
                  <a:pt x="62144" y="124287"/>
                </a:cubicBezTo>
                <a:lnTo>
                  <a:pt x="79899" y="177553"/>
                </a:lnTo>
                <a:cubicBezTo>
                  <a:pt x="82858" y="186431"/>
                  <a:pt x="82160" y="197569"/>
                  <a:pt x="88777" y="204186"/>
                </a:cubicBezTo>
                <a:lnTo>
                  <a:pt x="106533" y="221941"/>
                </a:lnTo>
                <a:cubicBezTo>
                  <a:pt x="109492" y="236737"/>
                  <a:pt x="112929" y="251446"/>
                  <a:pt x="115410" y="266330"/>
                </a:cubicBezTo>
                <a:cubicBezTo>
                  <a:pt x="120854" y="298996"/>
                  <a:pt x="124199" y="339983"/>
                  <a:pt x="133166" y="372862"/>
                </a:cubicBezTo>
                <a:cubicBezTo>
                  <a:pt x="138090" y="390918"/>
                  <a:pt x="145003" y="408373"/>
                  <a:pt x="150921" y="426128"/>
                </a:cubicBezTo>
                <a:cubicBezTo>
                  <a:pt x="153880" y="435006"/>
                  <a:pt x="154608" y="444975"/>
                  <a:pt x="159799" y="452761"/>
                </a:cubicBezTo>
                <a:lnTo>
                  <a:pt x="177554" y="479394"/>
                </a:lnTo>
                <a:cubicBezTo>
                  <a:pt x="180513" y="491231"/>
                  <a:pt x="182926" y="503218"/>
                  <a:pt x="186432" y="514905"/>
                </a:cubicBezTo>
                <a:cubicBezTo>
                  <a:pt x="218854" y="622980"/>
                  <a:pt x="192601" y="521830"/>
                  <a:pt x="213065" y="603681"/>
                </a:cubicBezTo>
                <a:cubicBezTo>
                  <a:pt x="216024" y="645110"/>
                  <a:pt x="217089" y="686719"/>
                  <a:pt x="221942" y="727969"/>
                </a:cubicBezTo>
                <a:cubicBezTo>
                  <a:pt x="223035" y="737263"/>
                  <a:pt x="228249" y="745604"/>
                  <a:pt x="230820" y="754602"/>
                </a:cubicBezTo>
                <a:cubicBezTo>
                  <a:pt x="234172" y="766334"/>
                  <a:pt x="237051" y="778202"/>
                  <a:pt x="239698" y="790112"/>
                </a:cubicBezTo>
                <a:cubicBezTo>
                  <a:pt x="242971" y="804842"/>
                  <a:pt x="244605" y="819943"/>
                  <a:pt x="248575" y="834501"/>
                </a:cubicBezTo>
                <a:cubicBezTo>
                  <a:pt x="285889" y="971321"/>
                  <a:pt x="246723" y="830332"/>
                  <a:pt x="284086" y="914400"/>
                </a:cubicBezTo>
                <a:cubicBezTo>
                  <a:pt x="291687" y="931503"/>
                  <a:pt x="295923" y="949911"/>
                  <a:pt x="301841" y="967666"/>
                </a:cubicBezTo>
                <a:cubicBezTo>
                  <a:pt x="323126" y="1031520"/>
                  <a:pt x="297304" y="951783"/>
                  <a:pt x="319597" y="1029809"/>
                </a:cubicBezTo>
                <a:cubicBezTo>
                  <a:pt x="322168" y="1038807"/>
                  <a:pt x="326204" y="1047364"/>
                  <a:pt x="328474" y="1056442"/>
                </a:cubicBezTo>
                <a:cubicBezTo>
                  <a:pt x="339129" y="1099062"/>
                  <a:pt x="340069" y="1125644"/>
                  <a:pt x="346230" y="1171852"/>
                </a:cubicBezTo>
                <a:cubicBezTo>
                  <a:pt x="348995" y="1192593"/>
                  <a:pt x="351003" y="1213477"/>
                  <a:pt x="355107" y="1233996"/>
                </a:cubicBezTo>
                <a:cubicBezTo>
                  <a:pt x="356942" y="1243172"/>
                  <a:pt x="361414" y="1251631"/>
                  <a:pt x="363985" y="1260629"/>
                </a:cubicBezTo>
                <a:cubicBezTo>
                  <a:pt x="386288" y="1338687"/>
                  <a:pt x="360449" y="1258896"/>
                  <a:pt x="381740" y="1322773"/>
                </a:cubicBezTo>
                <a:cubicBezTo>
                  <a:pt x="384699" y="1411550"/>
                  <a:pt x="387068" y="1500348"/>
                  <a:pt x="390618" y="1589103"/>
                </a:cubicBezTo>
                <a:cubicBezTo>
                  <a:pt x="397842" y="1769686"/>
                  <a:pt x="388488" y="1711614"/>
                  <a:pt x="408373" y="1811044"/>
                </a:cubicBezTo>
                <a:cubicBezTo>
                  <a:pt x="417407" y="1982675"/>
                  <a:pt x="417251" y="1923417"/>
                  <a:pt x="417251" y="1988598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361067" y="1643844"/>
            <a:ext cx="417251" cy="1988598"/>
          </a:xfrm>
          <a:custGeom>
            <a:avLst/>
            <a:gdLst>
              <a:gd name="connsiteX0" fmla="*/ 0 w 417251"/>
              <a:gd name="connsiteY0" fmla="*/ 0 h 1988598"/>
              <a:gd name="connsiteX1" fmla="*/ 17756 w 417251"/>
              <a:gd name="connsiteY1" fmla="*/ 44388 h 1988598"/>
              <a:gd name="connsiteX2" fmla="*/ 44389 w 417251"/>
              <a:gd name="connsiteY2" fmla="*/ 71021 h 1988598"/>
              <a:gd name="connsiteX3" fmla="*/ 62144 w 417251"/>
              <a:gd name="connsiteY3" fmla="*/ 124287 h 1988598"/>
              <a:gd name="connsiteX4" fmla="*/ 79899 w 417251"/>
              <a:gd name="connsiteY4" fmla="*/ 177553 h 1988598"/>
              <a:gd name="connsiteX5" fmla="*/ 88777 w 417251"/>
              <a:gd name="connsiteY5" fmla="*/ 204186 h 1988598"/>
              <a:gd name="connsiteX6" fmla="*/ 106533 w 417251"/>
              <a:gd name="connsiteY6" fmla="*/ 221941 h 1988598"/>
              <a:gd name="connsiteX7" fmla="*/ 115410 w 417251"/>
              <a:gd name="connsiteY7" fmla="*/ 266330 h 1988598"/>
              <a:gd name="connsiteX8" fmla="*/ 133166 w 417251"/>
              <a:gd name="connsiteY8" fmla="*/ 372862 h 1988598"/>
              <a:gd name="connsiteX9" fmla="*/ 150921 w 417251"/>
              <a:gd name="connsiteY9" fmla="*/ 426128 h 1988598"/>
              <a:gd name="connsiteX10" fmla="*/ 159799 w 417251"/>
              <a:gd name="connsiteY10" fmla="*/ 452761 h 1988598"/>
              <a:gd name="connsiteX11" fmla="*/ 177554 w 417251"/>
              <a:gd name="connsiteY11" fmla="*/ 479394 h 1988598"/>
              <a:gd name="connsiteX12" fmla="*/ 186432 w 417251"/>
              <a:gd name="connsiteY12" fmla="*/ 514905 h 1988598"/>
              <a:gd name="connsiteX13" fmla="*/ 213065 w 417251"/>
              <a:gd name="connsiteY13" fmla="*/ 603681 h 1988598"/>
              <a:gd name="connsiteX14" fmla="*/ 221942 w 417251"/>
              <a:gd name="connsiteY14" fmla="*/ 727969 h 1988598"/>
              <a:gd name="connsiteX15" fmla="*/ 230820 w 417251"/>
              <a:gd name="connsiteY15" fmla="*/ 754602 h 1988598"/>
              <a:gd name="connsiteX16" fmla="*/ 239698 w 417251"/>
              <a:gd name="connsiteY16" fmla="*/ 790112 h 1988598"/>
              <a:gd name="connsiteX17" fmla="*/ 248575 w 417251"/>
              <a:gd name="connsiteY17" fmla="*/ 834501 h 1988598"/>
              <a:gd name="connsiteX18" fmla="*/ 284086 w 417251"/>
              <a:gd name="connsiteY18" fmla="*/ 914400 h 1988598"/>
              <a:gd name="connsiteX19" fmla="*/ 301841 w 417251"/>
              <a:gd name="connsiteY19" fmla="*/ 967666 h 1988598"/>
              <a:gd name="connsiteX20" fmla="*/ 319597 w 417251"/>
              <a:gd name="connsiteY20" fmla="*/ 1029809 h 1988598"/>
              <a:gd name="connsiteX21" fmla="*/ 328474 w 417251"/>
              <a:gd name="connsiteY21" fmla="*/ 1056442 h 1988598"/>
              <a:gd name="connsiteX22" fmla="*/ 346230 w 417251"/>
              <a:gd name="connsiteY22" fmla="*/ 1171852 h 1988598"/>
              <a:gd name="connsiteX23" fmla="*/ 355107 w 417251"/>
              <a:gd name="connsiteY23" fmla="*/ 1233996 h 1988598"/>
              <a:gd name="connsiteX24" fmla="*/ 363985 w 417251"/>
              <a:gd name="connsiteY24" fmla="*/ 1260629 h 1988598"/>
              <a:gd name="connsiteX25" fmla="*/ 381740 w 417251"/>
              <a:gd name="connsiteY25" fmla="*/ 1322773 h 1988598"/>
              <a:gd name="connsiteX26" fmla="*/ 390618 w 417251"/>
              <a:gd name="connsiteY26" fmla="*/ 1589103 h 1988598"/>
              <a:gd name="connsiteX27" fmla="*/ 408373 w 417251"/>
              <a:gd name="connsiteY27" fmla="*/ 1811044 h 1988598"/>
              <a:gd name="connsiteX28" fmla="*/ 417251 w 417251"/>
              <a:gd name="connsiteY28" fmla="*/ 1988598 h 19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7251" h="1988598">
                <a:moveTo>
                  <a:pt x="0" y="0"/>
                </a:moveTo>
                <a:cubicBezTo>
                  <a:pt x="5919" y="14796"/>
                  <a:pt x="9310" y="30874"/>
                  <a:pt x="17756" y="44388"/>
                </a:cubicBezTo>
                <a:cubicBezTo>
                  <a:pt x="24410" y="55034"/>
                  <a:pt x="38292" y="60046"/>
                  <a:pt x="44389" y="71021"/>
                </a:cubicBezTo>
                <a:cubicBezTo>
                  <a:pt x="53478" y="87382"/>
                  <a:pt x="56226" y="106532"/>
                  <a:pt x="62144" y="124287"/>
                </a:cubicBezTo>
                <a:lnTo>
                  <a:pt x="79899" y="177553"/>
                </a:lnTo>
                <a:cubicBezTo>
                  <a:pt x="82858" y="186431"/>
                  <a:pt x="82160" y="197569"/>
                  <a:pt x="88777" y="204186"/>
                </a:cubicBezTo>
                <a:lnTo>
                  <a:pt x="106533" y="221941"/>
                </a:lnTo>
                <a:cubicBezTo>
                  <a:pt x="109492" y="236737"/>
                  <a:pt x="112929" y="251446"/>
                  <a:pt x="115410" y="266330"/>
                </a:cubicBezTo>
                <a:cubicBezTo>
                  <a:pt x="120854" y="298996"/>
                  <a:pt x="124199" y="339983"/>
                  <a:pt x="133166" y="372862"/>
                </a:cubicBezTo>
                <a:cubicBezTo>
                  <a:pt x="138090" y="390918"/>
                  <a:pt x="145003" y="408373"/>
                  <a:pt x="150921" y="426128"/>
                </a:cubicBezTo>
                <a:cubicBezTo>
                  <a:pt x="153880" y="435006"/>
                  <a:pt x="154608" y="444975"/>
                  <a:pt x="159799" y="452761"/>
                </a:cubicBezTo>
                <a:lnTo>
                  <a:pt x="177554" y="479394"/>
                </a:lnTo>
                <a:cubicBezTo>
                  <a:pt x="180513" y="491231"/>
                  <a:pt x="182926" y="503218"/>
                  <a:pt x="186432" y="514905"/>
                </a:cubicBezTo>
                <a:cubicBezTo>
                  <a:pt x="218854" y="622980"/>
                  <a:pt x="192601" y="521830"/>
                  <a:pt x="213065" y="603681"/>
                </a:cubicBezTo>
                <a:cubicBezTo>
                  <a:pt x="216024" y="645110"/>
                  <a:pt x="217089" y="686719"/>
                  <a:pt x="221942" y="727969"/>
                </a:cubicBezTo>
                <a:cubicBezTo>
                  <a:pt x="223035" y="737263"/>
                  <a:pt x="228249" y="745604"/>
                  <a:pt x="230820" y="754602"/>
                </a:cubicBezTo>
                <a:cubicBezTo>
                  <a:pt x="234172" y="766334"/>
                  <a:pt x="237051" y="778202"/>
                  <a:pt x="239698" y="790112"/>
                </a:cubicBezTo>
                <a:cubicBezTo>
                  <a:pt x="242971" y="804842"/>
                  <a:pt x="244605" y="819943"/>
                  <a:pt x="248575" y="834501"/>
                </a:cubicBezTo>
                <a:cubicBezTo>
                  <a:pt x="285889" y="971321"/>
                  <a:pt x="246723" y="830332"/>
                  <a:pt x="284086" y="914400"/>
                </a:cubicBezTo>
                <a:cubicBezTo>
                  <a:pt x="291687" y="931503"/>
                  <a:pt x="295923" y="949911"/>
                  <a:pt x="301841" y="967666"/>
                </a:cubicBezTo>
                <a:cubicBezTo>
                  <a:pt x="323126" y="1031520"/>
                  <a:pt x="297304" y="951783"/>
                  <a:pt x="319597" y="1029809"/>
                </a:cubicBezTo>
                <a:cubicBezTo>
                  <a:pt x="322168" y="1038807"/>
                  <a:pt x="326204" y="1047364"/>
                  <a:pt x="328474" y="1056442"/>
                </a:cubicBezTo>
                <a:cubicBezTo>
                  <a:pt x="339129" y="1099062"/>
                  <a:pt x="340069" y="1125644"/>
                  <a:pt x="346230" y="1171852"/>
                </a:cubicBezTo>
                <a:cubicBezTo>
                  <a:pt x="348995" y="1192593"/>
                  <a:pt x="351003" y="1213477"/>
                  <a:pt x="355107" y="1233996"/>
                </a:cubicBezTo>
                <a:cubicBezTo>
                  <a:pt x="356942" y="1243172"/>
                  <a:pt x="361414" y="1251631"/>
                  <a:pt x="363985" y="1260629"/>
                </a:cubicBezTo>
                <a:cubicBezTo>
                  <a:pt x="386288" y="1338687"/>
                  <a:pt x="360449" y="1258896"/>
                  <a:pt x="381740" y="1322773"/>
                </a:cubicBezTo>
                <a:cubicBezTo>
                  <a:pt x="384699" y="1411550"/>
                  <a:pt x="387068" y="1500348"/>
                  <a:pt x="390618" y="1589103"/>
                </a:cubicBezTo>
                <a:cubicBezTo>
                  <a:pt x="397842" y="1769686"/>
                  <a:pt x="388488" y="1711614"/>
                  <a:pt x="408373" y="1811044"/>
                </a:cubicBezTo>
                <a:cubicBezTo>
                  <a:pt x="417407" y="1982675"/>
                  <a:pt x="417251" y="1923417"/>
                  <a:pt x="417251" y="1988598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078462" y="1643844"/>
            <a:ext cx="417251" cy="1988598"/>
          </a:xfrm>
          <a:custGeom>
            <a:avLst/>
            <a:gdLst>
              <a:gd name="connsiteX0" fmla="*/ 0 w 417251"/>
              <a:gd name="connsiteY0" fmla="*/ 0 h 1988598"/>
              <a:gd name="connsiteX1" fmla="*/ 17756 w 417251"/>
              <a:gd name="connsiteY1" fmla="*/ 44388 h 1988598"/>
              <a:gd name="connsiteX2" fmla="*/ 44389 w 417251"/>
              <a:gd name="connsiteY2" fmla="*/ 71021 h 1988598"/>
              <a:gd name="connsiteX3" fmla="*/ 62144 w 417251"/>
              <a:gd name="connsiteY3" fmla="*/ 124287 h 1988598"/>
              <a:gd name="connsiteX4" fmla="*/ 79899 w 417251"/>
              <a:gd name="connsiteY4" fmla="*/ 177553 h 1988598"/>
              <a:gd name="connsiteX5" fmla="*/ 88777 w 417251"/>
              <a:gd name="connsiteY5" fmla="*/ 204186 h 1988598"/>
              <a:gd name="connsiteX6" fmla="*/ 106533 w 417251"/>
              <a:gd name="connsiteY6" fmla="*/ 221941 h 1988598"/>
              <a:gd name="connsiteX7" fmla="*/ 115410 w 417251"/>
              <a:gd name="connsiteY7" fmla="*/ 266330 h 1988598"/>
              <a:gd name="connsiteX8" fmla="*/ 133166 w 417251"/>
              <a:gd name="connsiteY8" fmla="*/ 372862 h 1988598"/>
              <a:gd name="connsiteX9" fmla="*/ 150921 w 417251"/>
              <a:gd name="connsiteY9" fmla="*/ 426128 h 1988598"/>
              <a:gd name="connsiteX10" fmla="*/ 159799 w 417251"/>
              <a:gd name="connsiteY10" fmla="*/ 452761 h 1988598"/>
              <a:gd name="connsiteX11" fmla="*/ 177554 w 417251"/>
              <a:gd name="connsiteY11" fmla="*/ 479394 h 1988598"/>
              <a:gd name="connsiteX12" fmla="*/ 186432 w 417251"/>
              <a:gd name="connsiteY12" fmla="*/ 514905 h 1988598"/>
              <a:gd name="connsiteX13" fmla="*/ 213065 w 417251"/>
              <a:gd name="connsiteY13" fmla="*/ 603681 h 1988598"/>
              <a:gd name="connsiteX14" fmla="*/ 221942 w 417251"/>
              <a:gd name="connsiteY14" fmla="*/ 727969 h 1988598"/>
              <a:gd name="connsiteX15" fmla="*/ 230820 w 417251"/>
              <a:gd name="connsiteY15" fmla="*/ 754602 h 1988598"/>
              <a:gd name="connsiteX16" fmla="*/ 239698 w 417251"/>
              <a:gd name="connsiteY16" fmla="*/ 790112 h 1988598"/>
              <a:gd name="connsiteX17" fmla="*/ 248575 w 417251"/>
              <a:gd name="connsiteY17" fmla="*/ 834501 h 1988598"/>
              <a:gd name="connsiteX18" fmla="*/ 284086 w 417251"/>
              <a:gd name="connsiteY18" fmla="*/ 914400 h 1988598"/>
              <a:gd name="connsiteX19" fmla="*/ 301841 w 417251"/>
              <a:gd name="connsiteY19" fmla="*/ 967666 h 1988598"/>
              <a:gd name="connsiteX20" fmla="*/ 319597 w 417251"/>
              <a:gd name="connsiteY20" fmla="*/ 1029809 h 1988598"/>
              <a:gd name="connsiteX21" fmla="*/ 328474 w 417251"/>
              <a:gd name="connsiteY21" fmla="*/ 1056442 h 1988598"/>
              <a:gd name="connsiteX22" fmla="*/ 346230 w 417251"/>
              <a:gd name="connsiteY22" fmla="*/ 1171852 h 1988598"/>
              <a:gd name="connsiteX23" fmla="*/ 355107 w 417251"/>
              <a:gd name="connsiteY23" fmla="*/ 1233996 h 1988598"/>
              <a:gd name="connsiteX24" fmla="*/ 363985 w 417251"/>
              <a:gd name="connsiteY24" fmla="*/ 1260629 h 1988598"/>
              <a:gd name="connsiteX25" fmla="*/ 381740 w 417251"/>
              <a:gd name="connsiteY25" fmla="*/ 1322773 h 1988598"/>
              <a:gd name="connsiteX26" fmla="*/ 390618 w 417251"/>
              <a:gd name="connsiteY26" fmla="*/ 1589103 h 1988598"/>
              <a:gd name="connsiteX27" fmla="*/ 408373 w 417251"/>
              <a:gd name="connsiteY27" fmla="*/ 1811044 h 1988598"/>
              <a:gd name="connsiteX28" fmla="*/ 417251 w 417251"/>
              <a:gd name="connsiteY28" fmla="*/ 1988598 h 19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7251" h="1988598">
                <a:moveTo>
                  <a:pt x="0" y="0"/>
                </a:moveTo>
                <a:cubicBezTo>
                  <a:pt x="5919" y="14796"/>
                  <a:pt x="9310" y="30874"/>
                  <a:pt x="17756" y="44388"/>
                </a:cubicBezTo>
                <a:cubicBezTo>
                  <a:pt x="24410" y="55034"/>
                  <a:pt x="38292" y="60046"/>
                  <a:pt x="44389" y="71021"/>
                </a:cubicBezTo>
                <a:cubicBezTo>
                  <a:pt x="53478" y="87382"/>
                  <a:pt x="56226" y="106532"/>
                  <a:pt x="62144" y="124287"/>
                </a:cubicBezTo>
                <a:lnTo>
                  <a:pt x="79899" y="177553"/>
                </a:lnTo>
                <a:cubicBezTo>
                  <a:pt x="82858" y="186431"/>
                  <a:pt x="82160" y="197569"/>
                  <a:pt x="88777" y="204186"/>
                </a:cubicBezTo>
                <a:lnTo>
                  <a:pt x="106533" y="221941"/>
                </a:lnTo>
                <a:cubicBezTo>
                  <a:pt x="109492" y="236737"/>
                  <a:pt x="112929" y="251446"/>
                  <a:pt x="115410" y="266330"/>
                </a:cubicBezTo>
                <a:cubicBezTo>
                  <a:pt x="120854" y="298996"/>
                  <a:pt x="124199" y="339983"/>
                  <a:pt x="133166" y="372862"/>
                </a:cubicBezTo>
                <a:cubicBezTo>
                  <a:pt x="138090" y="390918"/>
                  <a:pt x="145003" y="408373"/>
                  <a:pt x="150921" y="426128"/>
                </a:cubicBezTo>
                <a:cubicBezTo>
                  <a:pt x="153880" y="435006"/>
                  <a:pt x="154608" y="444975"/>
                  <a:pt x="159799" y="452761"/>
                </a:cubicBezTo>
                <a:lnTo>
                  <a:pt x="177554" y="479394"/>
                </a:lnTo>
                <a:cubicBezTo>
                  <a:pt x="180513" y="491231"/>
                  <a:pt x="182926" y="503218"/>
                  <a:pt x="186432" y="514905"/>
                </a:cubicBezTo>
                <a:cubicBezTo>
                  <a:pt x="218854" y="622980"/>
                  <a:pt x="192601" y="521830"/>
                  <a:pt x="213065" y="603681"/>
                </a:cubicBezTo>
                <a:cubicBezTo>
                  <a:pt x="216024" y="645110"/>
                  <a:pt x="217089" y="686719"/>
                  <a:pt x="221942" y="727969"/>
                </a:cubicBezTo>
                <a:cubicBezTo>
                  <a:pt x="223035" y="737263"/>
                  <a:pt x="228249" y="745604"/>
                  <a:pt x="230820" y="754602"/>
                </a:cubicBezTo>
                <a:cubicBezTo>
                  <a:pt x="234172" y="766334"/>
                  <a:pt x="237051" y="778202"/>
                  <a:pt x="239698" y="790112"/>
                </a:cubicBezTo>
                <a:cubicBezTo>
                  <a:pt x="242971" y="804842"/>
                  <a:pt x="244605" y="819943"/>
                  <a:pt x="248575" y="834501"/>
                </a:cubicBezTo>
                <a:cubicBezTo>
                  <a:pt x="285889" y="971321"/>
                  <a:pt x="246723" y="830332"/>
                  <a:pt x="284086" y="914400"/>
                </a:cubicBezTo>
                <a:cubicBezTo>
                  <a:pt x="291687" y="931503"/>
                  <a:pt x="295923" y="949911"/>
                  <a:pt x="301841" y="967666"/>
                </a:cubicBezTo>
                <a:cubicBezTo>
                  <a:pt x="323126" y="1031520"/>
                  <a:pt x="297304" y="951783"/>
                  <a:pt x="319597" y="1029809"/>
                </a:cubicBezTo>
                <a:cubicBezTo>
                  <a:pt x="322168" y="1038807"/>
                  <a:pt x="326204" y="1047364"/>
                  <a:pt x="328474" y="1056442"/>
                </a:cubicBezTo>
                <a:cubicBezTo>
                  <a:pt x="339129" y="1099062"/>
                  <a:pt x="340069" y="1125644"/>
                  <a:pt x="346230" y="1171852"/>
                </a:cubicBezTo>
                <a:cubicBezTo>
                  <a:pt x="348995" y="1192593"/>
                  <a:pt x="351003" y="1213477"/>
                  <a:pt x="355107" y="1233996"/>
                </a:cubicBezTo>
                <a:cubicBezTo>
                  <a:pt x="356942" y="1243172"/>
                  <a:pt x="361414" y="1251631"/>
                  <a:pt x="363985" y="1260629"/>
                </a:cubicBezTo>
                <a:cubicBezTo>
                  <a:pt x="386288" y="1338687"/>
                  <a:pt x="360449" y="1258896"/>
                  <a:pt x="381740" y="1322773"/>
                </a:cubicBezTo>
                <a:cubicBezTo>
                  <a:pt x="384699" y="1411550"/>
                  <a:pt x="387068" y="1500348"/>
                  <a:pt x="390618" y="1589103"/>
                </a:cubicBezTo>
                <a:cubicBezTo>
                  <a:pt x="397842" y="1769686"/>
                  <a:pt x="388488" y="1711614"/>
                  <a:pt x="408373" y="1811044"/>
                </a:cubicBezTo>
                <a:cubicBezTo>
                  <a:pt x="417407" y="1982675"/>
                  <a:pt x="417251" y="1923417"/>
                  <a:pt x="417251" y="1988598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47059" y="2681050"/>
            <a:ext cx="8815526" cy="4438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2999" y="200313"/>
            <a:ext cx="652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Preliminary Data on Thermally-Converted Nb</a:t>
            </a:r>
            <a:r>
              <a:rPr lang="en-US" b="1" baseline="-25000" dirty="0" smtClean="0"/>
              <a:t>3</a:t>
            </a:r>
            <a:r>
              <a:rPr lang="en-US" b="1" dirty="0" smtClean="0"/>
              <a:t>Sn / </a:t>
            </a:r>
            <a:r>
              <a:rPr lang="en-US" b="1" dirty="0" err="1" smtClean="0"/>
              <a:t>Nb</a:t>
            </a:r>
            <a:r>
              <a:rPr lang="en-US" b="1" dirty="0" smtClean="0"/>
              <a:t> from Cornell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35926" y="5039833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Noise floor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6200000">
            <a:off x="4326350" y="3138668"/>
            <a:ext cx="39550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Harmonic Response (mV)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852601" y="5672941"/>
            <a:ext cx="23251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(K)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25" y="1320281"/>
            <a:ext cx="4302003" cy="4396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15" y="1391392"/>
            <a:ext cx="4135707" cy="40704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961" y="132915"/>
            <a:ext cx="832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Data: Periodicity in Harmonic Response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6980" y="5488275"/>
            <a:ext cx="46952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RF Field Amplitude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621339" y="3366057"/>
            <a:ext cx="46952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RF Field Amplitude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dirty="0"/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8298093" y="2416127"/>
            <a:ext cx="23260" cy="595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566593" y="2435560"/>
            <a:ext cx="23260" cy="595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778627" y="2493235"/>
            <a:ext cx="23260" cy="595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183352" y="3003453"/>
            <a:ext cx="34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-25000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59609" y="3011701"/>
            <a:ext cx="34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-250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00198" y="3045016"/>
            <a:ext cx="34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-25000" dirty="0"/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24792" y="3432158"/>
            <a:ext cx="10493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+0.1 Offset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964416" y="4018800"/>
            <a:ext cx="9016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9.0 K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10651" y="3426617"/>
            <a:ext cx="9016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8.5 K</a:t>
            </a:r>
            <a:endParaRPr lang="en-US" sz="1350" b="1" dirty="0">
              <a:solidFill>
                <a:schemeClr val="accent5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7C24C2-B853-47B5-B97E-8B3703BCD75B}"/>
              </a:ext>
            </a:extLst>
          </p:cNvPr>
          <p:cNvCxnSpPr>
            <a:cxnSpLocks/>
          </p:cNvCxnSpPr>
          <p:nvPr/>
        </p:nvCxnSpPr>
        <p:spPr>
          <a:xfrm>
            <a:off x="7589132" y="4309242"/>
            <a:ext cx="23260" cy="595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8B5DFC5-C13E-48FC-B098-0B581D28B670}"/>
              </a:ext>
            </a:extLst>
          </p:cNvPr>
          <p:cNvCxnSpPr/>
          <p:nvPr/>
        </p:nvCxnSpPr>
        <p:spPr>
          <a:xfrm>
            <a:off x="7770276" y="4342557"/>
            <a:ext cx="23260" cy="595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5030F8E-B620-42C8-AB81-18FDDF1F385C}"/>
              </a:ext>
            </a:extLst>
          </p:cNvPr>
          <p:cNvCxnSpPr/>
          <p:nvPr/>
        </p:nvCxnSpPr>
        <p:spPr>
          <a:xfrm>
            <a:off x="7959456" y="4325628"/>
            <a:ext cx="23260" cy="5955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73E67FF-0FE4-4CDF-8084-E8DA88D0A37E}"/>
              </a:ext>
            </a:extLst>
          </p:cNvPr>
          <p:cNvSpPr txBox="1"/>
          <p:nvPr/>
        </p:nvSpPr>
        <p:spPr>
          <a:xfrm>
            <a:off x="7474391" y="4896568"/>
            <a:ext cx="34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-250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258A08-9ADF-40CF-9140-75DC1B3D7942}"/>
              </a:ext>
            </a:extLst>
          </p:cNvPr>
          <p:cNvSpPr txBox="1"/>
          <p:nvPr/>
        </p:nvSpPr>
        <p:spPr>
          <a:xfrm>
            <a:off x="7673979" y="4878385"/>
            <a:ext cx="34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-250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82A7AF-8F0F-491A-9ED3-4E15FDD225A0}"/>
              </a:ext>
            </a:extLst>
          </p:cNvPr>
          <p:cNvSpPr txBox="1"/>
          <p:nvPr/>
        </p:nvSpPr>
        <p:spPr>
          <a:xfrm>
            <a:off x="7892927" y="4904816"/>
            <a:ext cx="349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-25000" dirty="0"/>
              <a:t>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D34CE1-C260-4DEE-B72D-89FF74E596F4}"/>
              </a:ext>
            </a:extLst>
          </p:cNvPr>
          <p:cNvCxnSpPr>
            <a:cxnSpLocks/>
          </p:cNvCxnSpPr>
          <p:nvPr/>
        </p:nvCxnSpPr>
        <p:spPr>
          <a:xfrm flipH="1">
            <a:off x="5180001" y="1223804"/>
            <a:ext cx="0" cy="44103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4B0B84D-EAE5-4299-8A34-D1D205CEFC0C}"/>
              </a:ext>
            </a:extLst>
          </p:cNvPr>
          <p:cNvCxnSpPr>
            <a:cxnSpLocks/>
          </p:cNvCxnSpPr>
          <p:nvPr/>
        </p:nvCxnSpPr>
        <p:spPr>
          <a:xfrm flipH="1">
            <a:off x="4968054" y="1219040"/>
            <a:ext cx="0" cy="4415156"/>
          </a:xfrm>
          <a:prstGeom prst="line">
            <a:avLst/>
          </a:prstGeom>
          <a:ln w="76200">
            <a:solidFill>
              <a:srgbClr val="355E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11540" y="6201024"/>
            <a:ext cx="15888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4.38 GHz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9659" y="6459866"/>
            <a:ext cx="26003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Probe background nonlinearity subtracted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3784A9E7-492F-4F48-8682-EBABD894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8240" y="6409652"/>
            <a:ext cx="2057400" cy="365125"/>
          </a:xfrm>
        </p:spPr>
        <p:txBody>
          <a:bodyPr/>
          <a:lstStyle/>
          <a:p>
            <a:fld id="{FE0B964E-D463-49D0-81BA-51B1140543C5}" type="slidenum">
              <a:rPr lang="en-US" sz="1400">
                <a:solidFill>
                  <a:schemeClr val="tx1"/>
                </a:solidFill>
              </a:rPr>
              <a:t>18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62582" y="6301040"/>
            <a:ext cx="24240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RF Amplitude scale estimate:</a:t>
            </a:r>
          </a:p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11.4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μT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/(arb. units) for weak link #1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3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/>
      <p:bldP spid="27" grpId="0"/>
      <p:bldP spid="28" grpId="0"/>
      <p:bldP spid="29" grpId="0"/>
      <p:bldP spid="33" grpId="0"/>
      <p:bldP spid="34" grpId="0"/>
      <p:bldP spid="38" grpId="0"/>
      <p:bldP spid="39" grpId="0"/>
      <p:bldP spid="4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5">
            <a:extLst>
              <a:ext uri="{FF2B5EF4-FFF2-40B4-BE49-F238E27FC236}">
                <a16:creationId xmlns:a16="http://schemas.microsoft.com/office/drawing/2014/main" id="{8872A764-72C1-4275-9845-DAEB00DA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6" y="502843"/>
            <a:ext cx="11926644" cy="56751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40A02-2971-4842-BC48-510355BF4BD2}"/>
              </a:ext>
            </a:extLst>
          </p:cNvPr>
          <p:cNvSpPr/>
          <p:nvPr/>
        </p:nvSpPr>
        <p:spPr>
          <a:xfrm>
            <a:off x="810705" y="2395979"/>
            <a:ext cx="452487" cy="1480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0887C-0F11-4DAF-B6DF-4E2D2AE9E422}"/>
              </a:ext>
            </a:extLst>
          </p:cNvPr>
          <p:cNvSpPr/>
          <p:nvPr/>
        </p:nvSpPr>
        <p:spPr>
          <a:xfrm>
            <a:off x="5478544" y="5921605"/>
            <a:ext cx="2194875" cy="256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2A16D-8840-4291-9460-5A09DC34E0A7}"/>
              </a:ext>
            </a:extLst>
          </p:cNvPr>
          <p:cNvSpPr/>
          <p:nvPr/>
        </p:nvSpPr>
        <p:spPr>
          <a:xfrm>
            <a:off x="1858842" y="5871611"/>
            <a:ext cx="923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(K)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54537C-3BAB-449F-AADC-F3978908BE69}"/>
              </a:ext>
            </a:extLst>
          </p:cNvPr>
          <p:cNvCxnSpPr>
            <a:cxnSpLocks/>
          </p:cNvCxnSpPr>
          <p:nvPr/>
        </p:nvCxnSpPr>
        <p:spPr>
          <a:xfrm>
            <a:off x="6837680" y="984760"/>
            <a:ext cx="629920" cy="301979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6EF612E-9447-4764-B155-8484133D85CA}"/>
              </a:ext>
            </a:extLst>
          </p:cNvPr>
          <p:cNvSpPr/>
          <p:nvPr/>
        </p:nvSpPr>
        <p:spPr>
          <a:xfrm>
            <a:off x="7467600" y="3930384"/>
            <a:ext cx="790019" cy="87529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52B98D-D3C9-4CB8-99A7-436326C6C1DC}"/>
              </a:ext>
            </a:extLst>
          </p:cNvPr>
          <p:cNvCxnSpPr>
            <a:cxnSpLocks/>
          </p:cNvCxnSpPr>
          <p:nvPr/>
        </p:nvCxnSpPr>
        <p:spPr>
          <a:xfrm flipH="1">
            <a:off x="8257619" y="984760"/>
            <a:ext cx="2666983" cy="294562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56F8E6-1D66-43E8-B8D1-7E1727D3B949}"/>
              </a:ext>
            </a:extLst>
          </p:cNvPr>
          <p:cNvCxnSpPr>
            <a:cxnSpLocks/>
          </p:cNvCxnSpPr>
          <p:nvPr/>
        </p:nvCxnSpPr>
        <p:spPr>
          <a:xfrm flipH="1">
            <a:off x="8257619" y="3000439"/>
            <a:ext cx="2604669" cy="180524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5AC55F-546B-4F2B-A913-A4921B90466B}"/>
              </a:ext>
            </a:extLst>
          </p:cNvPr>
          <p:cNvCxnSpPr>
            <a:cxnSpLocks/>
          </p:cNvCxnSpPr>
          <p:nvPr/>
        </p:nvCxnSpPr>
        <p:spPr>
          <a:xfrm>
            <a:off x="6837680" y="3000439"/>
            <a:ext cx="629920" cy="180524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19241A6-3235-489D-8271-8104828D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095" y="984760"/>
            <a:ext cx="4301949" cy="21734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72165E-2AC4-48D2-9CA1-9F6A2EC48CAF}"/>
              </a:ext>
            </a:extLst>
          </p:cNvPr>
          <p:cNvSpPr/>
          <p:nvPr/>
        </p:nvSpPr>
        <p:spPr>
          <a:xfrm>
            <a:off x="6386184" y="2590126"/>
            <a:ext cx="4079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(K)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5253EC-A5EA-4081-AAFB-9FC4EA738DD4}"/>
              </a:ext>
            </a:extLst>
          </p:cNvPr>
          <p:cNvSpPr/>
          <p:nvPr/>
        </p:nvSpPr>
        <p:spPr>
          <a:xfrm>
            <a:off x="6870779" y="1006331"/>
            <a:ext cx="4053823" cy="19941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447C34-A797-468E-ABB9-05290F88B098}"/>
              </a:ext>
            </a:extLst>
          </p:cNvPr>
          <p:cNvSpPr/>
          <p:nvPr/>
        </p:nvSpPr>
        <p:spPr>
          <a:xfrm rot="16200000">
            <a:off x="-1649907" y="3052571"/>
            <a:ext cx="5273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Third Harmonic Response (dBm)</a:t>
            </a:r>
            <a:endParaRPr lang="en-US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16556A-AD24-465C-9AE3-01CE6D7C99AF}"/>
              </a:ext>
            </a:extLst>
          </p:cNvPr>
          <p:cNvSpPr/>
          <p:nvPr/>
        </p:nvSpPr>
        <p:spPr>
          <a:xfrm rot="16200000">
            <a:off x="5367790" y="1772053"/>
            <a:ext cx="1974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(dBm)</a:t>
            </a:r>
            <a:endParaRPr lang="en-US" sz="2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2C2938-993C-45F1-863D-363FC7FFE289}"/>
              </a:ext>
            </a:extLst>
          </p:cNvPr>
          <p:cNvSpPr/>
          <p:nvPr/>
        </p:nvSpPr>
        <p:spPr>
          <a:xfrm>
            <a:off x="3942957" y="386858"/>
            <a:ext cx="48556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A3AA6C-05ED-487F-A62F-2770A34EE331}"/>
              </a:ext>
            </a:extLst>
          </p:cNvPr>
          <p:cNvSpPr/>
          <p:nvPr/>
        </p:nvSpPr>
        <p:spPr>
          <a:xfrm>
            <a:off x="0" y="-50419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Response from Nb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09CE995-8126-42A4-A58B-1285B10E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3904262" y="1332875"/>
            <a:ext cx="228111" cy="31418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221185-5837-4963-8A62-E0E918AE6D34}"/>
              </a:ext>
            </a:extLst>
          </p:cNvPr>
          <p:cNvSpPr txBox="1"/>
          <p:nvPr/>
        </p:nvSpPr>
        <p:spPr>
          <a:xfrm>
            <a:off x="2370582" y="2484959"/>
            <a:ext cx="314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-150    -140    -130    -120    -110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7B4AEF-A3B2-4BF0-B3D6-2FD2D98CC2A2}"/>
              </a:ext>
            </a:extLst>
          </p:cNvPr>
          <p:cNvSpPr/>
          <p:nvPr/>
        </p:nvSpPr>
        <p:spPr>
          <a:xfrm>
            <a:off x="3089163" y="2211668"/>
            <a:ext cx="1974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(dBm)</a:t>
            </a:r>
            <a:endParaRPr lang="en-US" sz="2000" dirty="0"/>
          </a:p>
        </p:txBody>
      </p:sp>
      <p:sp>
        <p:nvSpPr>
          <p:cNvPr id="51" name="Slide Number Placeholder 4">
            <a:extLst>
              <a:ext uri="{FF2B5EF4-FFF2-40B4-BE49-F238E27FC236}">
                <a16:creationId xmlns:a16="http://schemas.microsoft.com/office/drawing/2014/main" id="{81E8D4EE-9D1C-4BC2-A2AD-1F871FE0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19</a:t>
            </a:fld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159" y="3098831"/>
            <a:ext cx="4279030" cy="196022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A3B592D-0B97-4614-A395-C6AFD904A699}"/>
              </a:ext>
            </a:extLst>
          </p:cNvPr>
          <p:cNvSpPr/>
          <p:nvPr/>
        </p:nvSpPr>
        <p:spPr>
          <a:xfrm rot="16200000">
            <a:off x="1023144" y="3889585"/>
            <a:ext cx="1974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(dBm)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380246" y="3433210"/>
            <a:ext cx="3990512" cy="3352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66159" y="1533650"/>
            <a:ext cx="138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f</a:t>
            </a:r>
            <a:r>
              <a:rPr lang="en-US" dirty="0" smtClean="0"/>
              <a:t> = -19 </a:t>
            </a:r>
            <a:r>
              <a:rPr lang="en-US" dirty="0" err="1" smtClean="0"/>
              <a:t>dBm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字方塊 6">
                <a:extLst>
                  <a:ext uri="{FF2B5EF4-FFF2-40B4-BE49-F238E27FC236}">
                    <a16:creationId xmlns:a16="http://schemas.microsoft.com/office/drawing/2014/main" id="{E8A912EF-7B2C-450E-BD76-20A82C911A43}"/>
                  </a:ext>
                </a:extLst>
              </p:cNvPr>
              <p:cNvSpPr txBox="1"/>
              <p:nvPr/>
            </p:nvSpPr>
            <p:spPr>
              <a:xfrm>
                <a:off x="8481006" y="1303854"/>
                <a:ext cx="63587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=15.1 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1000" dirty="0"/>
              </a:p>
            </p:txBody>
          </p:sp>
        </mc:Choice>
        <mc:Fallback>
          <p:sp>
            <p:nvSpPr>
              <p:cNvPr id="29" name="文字方塊 6">
                <a:extLst>
                  <a:ext uri="{FF2B5EF4-FFF2-40B4-BE49-F238E27FC236}">
                    <a16:creationId xmlns:a16="http://schemas.microsoft.com/office/drawing/2014/main" id="{E8A912EF-7B2C-450E-BD76-20A82C911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006" y="1303854"/>
                <a:ext cx="635879" cy="153888"/>
              </a:xfrm>
              <a:prstGeom prst="rect">
                <a:avLst/>
              </a:prstGeom>
              <a:blipFill>
                <a:blip r:embed="rId6"/>
                <a:stretch>
                  <a:fillRect l="-3810" r="-476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878DB05C-CFC3-4CB3-88B8-FA2713AFF4EE}"/>
                  </a:ext>
                </a:extLst>
              </p:cNvPr>
              <p:cNvSpPr txBox="1"/>
              <p:nvPr/>
            </p:nvSpPr>
            <p:spPr>
              <a:xfrm>
                <a:off x="9900251" y="982605"/>
                <a:ext cx="70641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=15.62 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1000" dirty="0"/>
              </a:p>
            </p:txBody>
          </p:sp>
        </mc:Choice>
        <mc:Fallback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878DB05C-CFC3-4CB3-88B8-FA2713AFF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251" y="982605"/>
                <a:ext cx="706411" cy="153888"/>
              </a:xfrm>
              <a:prstGeom prst="rect">
                <a:avLst/>
              </a:prstGeom>
              <a:blipFill>
                <a:blip r:embed="rId7"/>
                <a:stretch>
                  <a:fillRect l="-3448" r="-431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字方塊 8">
                <a:extLst>
                  <a:ext uri="{FF2B5EF4-FFF2-40B4-BE49-F238E27FC236}">
                    <a16:creationId xmlns:a16="http://schemas.microsoft.com/office/drawing/2014/main" id="{9396E673-8E14-4A76-840C-93A07FADBF82}"/>
                  </a:ext>
                </a:extLst>
              </p:cNvPr>
              <p:cNvSpPr txBox="1"/>
              <p:nvPr/>
            </p:nvSpPr>
            <p:spPr>
              <a:xfrm>
                <a:off x="10288723" y="1596757"/>
                <a:ext cx="635879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=15.7 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1000" dirty="0"/>
              </a:p>
            </p:txBody>
          </p:sp>
        </mc:Choice>
        <mc:Fallback>
          <p:sp>
            <p:nvSpPr>
              <p:cNvPr id="32" name="文字方塊 8">
                <a:extLst>
                  <a:ext uri="{FF2B5EF4-FFF2-40B4-BE49-F238E27FC236}">
                    <a16:creationId xmlns:a16="http://schemas.microsoft.com/office/drawing/2014/main" id="{9396E673-8E14-4A76-840C-93A07FADB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723" y="1596757"/>
                <a:ext cx="635879" cy="153888"/>
              </a:xfrm>
              <a:prstGeom prst="rect">
                <a:avLst/>
              </a:prstGeom>
              <a:blipFill>
                <a:blip r:embed="rId8"/>
                <a:stretch>
                  <a:fillRect l="-4808" r="-480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字方塊 9">
                <a:extLst>
                  <a:ext uri="{FF2B5EF4-FFF2-40B4-BE49-F238E27FC236}">
                    <a16:creationId xmlns:a16="http://schemas.microsoft.com/office/drawing/2014/main" id="{A0D36740-094C-4FAE-8ABE-9FA386ABD052}"/>
                  </a:ext>
                </a:extLst>
              </p:cNvPr>
              <p:cNvSpPr txBox="1"/>
              <p:nvPr/>
            </p:nvSpPr>
            <p:spPr>
              <a:xfrm>
                <a:off x="7037527" y="1031754"/>
                <a:ext cx="108702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=14.5 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~14.8 </m:t>
                      </m:r>
                      <m:r>
                        <a:rPr lang="en-US" altLang="zh-TW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1000" dirty="0"/>
              </a:p>
            </p:txBody>
          </p:sp>
        </mc:Choice>
        <mc:Fallback>
          <p:sp>
            <p:nvSpPr>
              <p:cNvPr id="33" name="文字方塊 9">
                <a:extLst>
                  <a:ext uri="{FF2B5EF4-FFF2-40B4-BE49-F238E27FC236}">
                    <a16:creationId xmlns:a16="http://schemas.microsoft.com/office/drawing/2014/main" id="{A0D36740-094C-4FAE-8ABE-9FA386ABD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527" y="1031754"/>
                <a:ext cx="1087028" cy="153888"/>
              </a:xfrm>
              <a:prstGeom prst="rect">
                <a:avLst/>
              </a:prstGeom>
              <a:blipFill>
                <a:blip r:embed="rId9"/>
                <a:stretch>
                  <a:fillRect l="-2235" r="-223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6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30" grpId="0" animBg="1"/>
      <p:bldP spid="36" grpId="0"/>
      <p:bldP spid="29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9344E-9929-474A-989D-59B4275A9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3" y="3571671"/>
            <a:ext cx="3789206" cy="27557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3437D7-62AC-44B4-A2DC-DB398A603A1F}"/>
              </a:ext>
            </a:extLst>
          </p:cNvPr>
          <p:cNvSpPr txBox="1">
            <a:spLocks/>
          </p:cNvSpPr>
          <p:nvPr/>
        </p:nvSpPr>
        <p:spPr>
          <a:xfrm>
            <a:off x="195943" y="1320282"/>
            <a:ext cx="9938657" cy="5537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Nonlinear </a:t>
            </a:r>
            <a:r>
              <a:rPr lang="en-US" sz="3200" b="1" dirty="0" smtClean="0"/>
              <a:t>microwave microscopy of superconductors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 </a:t>
            </a:r>
            <a:r>
              <a:rPr lang="en-US" sz="3200" b="1" dirty="0" smtClean="0"/>
              <a:t>Prior results on </a:t>
            </a:r>
            <a:r>
              <a:rPr lang="en-US" sz="3200" b="1" dirty="0" err="1" smtClean="0">
                <a:solidFill>
                  <a:srgbClr val="FF0000"/>
                </a:solidFill>
              </a:rPr>
              <a:t>Nb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bulk and </a:t>
            </a:r>
            <a:r>
              <a:rPr lang="en-US" sz="3200" b="1" dirty="0" smtClean="0"/>
              <a:t>thin film </a:t>
            </a:r>
            <a:r>
              <a:rPr lang="en-US" sz="3200" b="1" dirty="0" smtClean="0"/>
              <a:t>samples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 </a:t>
            </a:r>
            <a:r>
              <a:rPr lang="en-US" sz="3200" b="1" dirty="0" smtClean="0"/>
              <a:t>Preliminary results on </a:t>
            </a:r>
            <a:r>
              <a:rPr lang="en-US" sz="3200" b="1" dirty="0" smtClean="0">
                <a:solidFill>
                  <a:srgbClr val="FF0000"/>
                </a:solidFill>
              </a:rPr>
              <a:t>Nb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</a:rPr>
              <a:t>Sn/</a:t>
            </a:r>
            <a:r>
              <a:rPr lang="en-US" sz="3200" b="1" dirty="0" err="1" smtClean="0">
                <a:solidFill>
                  <a:srgbClr val="FF0000"/>
                </a:solidFill>
              </a:rPr>
              <a:t>Nb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coating</a:t>
            </a:r>
            <a:endParaRPr lang="en-US" sz="4400" b="1" dirty="0"/>
          </a:p>
          <a:p>
            <a:pPr marL="0" indent="0">
              <a:buNone/>
            </a:pPr>
            <a:r>
              <a:rPr lang="en-US" sz="3200" b="1" dirty="0"/>
              <a:t>4.   </a:t>
            </a:r>
            <a:r>
              <a:rPr lang="en-US" sz="3200" b="1" dirty="0">
                <a:solidFill>
                  <a:srgbClr val="FF0000"/>
                </a:solidFill>
              </a:rPr>
              <a:t>What </a:t>
            </a:r>
            <a:r>
              <a:rPr lang="en-US" sz="3200" b="1" dirty="0"/>
              <a:t>is the origin of this data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r>
              <a:rPr lang="en-US" sz="3200" b="1" dirty="0"/>
              <a:t> </a:t>
            </a:r>
          </a:p>
          <a:p>
            <a:pPr marL="514350" indent="-514350">
              <a:buFont typeface="Arial" panose="020B0604020202020204" pitchFamily="34" charset="0"/>
              <a:buAutoNum type="arabicPeriod" startAt="5"/>
            </a:pP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Where</a:t>
            </a:r>
            <a:r>
              <a:rPr lang="en-US" sz="3200" b="1" dirty="0"/>
              <a:t> do we plan to go with this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7A9AD-5778-4DE9-8E5C-E841D9338EB6}"/>
              </a:ext>
            </a:extLst>
          </p:cNvPr>
          <p:cNvSpPr/>
          <p:nvPr/>
        </p:nvSpPr>
        <p:spPr>
          <a:xfrm>
            <a:off x="11353800" y="4138032"/>
            <a:ext cx="438629" cy="108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9B545-4358-4C0A-B45F-641836950AAF}"/>
              </a:ext>
            </a:extLst>
          </p:cNvPr>
          <p:cNvSpPr/>
          <p:nvPr/>
        </p:nvSpPr>
        <p:spPr>
          <a:xfrm>
            <a:off x="0" y="-18239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26277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A3AA6C-05ED-487F-A62F-2770A34EE331}"/>
              </a:ext>
            </a:extLst>
          </p:cNvPr>
          <p:cNvSpPr/>
          <p:nvPr/>
        </p:nvSpPr>
        <p:spPr>
          <a:xfrm>
            <a:off x="0" y="-50419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Response from Nb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2265" y="884169"/>
            <a:ext cx="40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Some Points of Discussion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3186" y="1632227"/>
            <a:ext cx="5289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Multiple superconducting transitions are observed</a:t>
            </a:r>
          </a:p>
          <a:p>
            <a:pPr lvl="1"/>
            <a:r>
              <a:rPr lang="en-US" b="1" dirty="0" smtClean="0"/>
              <a:t>T</a:t>
            </a:r>
            <a:r>
              <a:rPr lang="en-US" b="1" baseline="-25000" dirty="0" smtClean="0"/>
              <a:t>c</a:t>
            </a:r>
            <a:r>
              <a:rPr lang="en-US" b="1" dirty="0" smtClean="0"/>
              <a:t> = 14.6 K, 15.1 K, 15.6 K and ~5.5 K</a:t>
            </a:r>
          </a:p>
          <a:p>
            <a:pPr lvl="1"/>
            <a:r>
              <a:rPr lang="en-US" b="1" dirty="0" smtClean="0"/>
              <a:t>Lowest T</a:t>
            </a:r>
            <a:r>
              <a:rPr lang="en-US" b="1" baseline="-25000" dirty="0" smtClean="0"/>
              <a:t>c</a:t>
            </a:r>
            <a:r>
              <a:rPr lang="en-US" b="1" dirty="0" smtClean="0"/>
              <a:t> material is strongly nonlinear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337" y="835831"/>
            <a:ext cx="2660634" cy="26083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7153" y="3474491"/>
            <a:ext cx="3625002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Godeke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Super. Sci.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Tech.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19 (8),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R68 (2006)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186" y="5708559"/>
            <a:ext cx="655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The “nose” in P</a:t>
            </a:r>
            <a:r>
              <a:rPr lang="en-US" b="1" baseline="-25000" dirty="0" smtClean="0"/>
              <a:t>3f</a:t>
            </a:r>
            <a:r>
              <a:rPr lang="en-US" b="1" dirty="0" smtClean="0"/>
              <a:t>(P</a:t>
            </a:r>
            <a:r>
              <a:rPr lang="en-US" b="1" baseline="-25000" dirty="0" smtClean="0"/>
              <a:t>f</a:t>
            </a:r>
            <a:r>
              <a:rPr lang="en-US" b="1" dirty="0" smtClean="0"/>
              <a:t>, T) suggests that </a:t>
            </a:r>
            <a:r>
              <a:rPr lang="en-US" b="1" dirty="0" err="1" smtClean="0"/>
              <a:t>Nb</a:t>
            </a:r>
            <a:r>
              <a:rPr lang="en-US" b="1" dirty="0" smtClean="0"/>
              <a:t> *may* be playing a role</a:t>
            </a:r>
          </a:p>
          <a:p>
            <a:pPr lvl="1"/>
            <a:r>
              <a:rPr lang="en-US" b="1" dirty="0" smtClean="0"/>
              <a:t>Positive slope of P</a:t>
            </a:r>
            <a:r>
              <a:rPr lang="en-US" b="1" baseline="-25000" dirty="0" smtClean="0"/>
              <a:t>3f </a:t>
            </a:r>
            <a:r>
              <a:rPr lang="en-US" b="1" dirty="0" smtClean="0"/>
              <a:t>vs. T is novel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28" y="4606403"/>
            <a:ext cx="4403457" cy="209534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5387417">
            <a:off x="9262681" y="6435034"/>
            <a:ext cx="550416" cy="186431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3186" y="4121190"/>
            <a:ext cx="8974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Large P</a:t>
            </a:r>
            <a:r>
              <a:rPr lang="en-US" b="1" baseline="-25000" dirty="0" smtClean="0"/>
              <a:t>3f</a:t>
            </a:r>
            <a:r>
              <a:rPr lang="en-US" b="1" dirty="0" smtClean="0"/>
              <a:t>(P</a:t>
            </a:r>
            <a:r>
              <a:rPr lang="en-US" b="1" baseline="-25000" dirty="0" smtClean="0"/>
              <a:t>f</a:t>
            </a:r>
            <a:r>
              <a:rPr lang="en-US" b="1" dirty="0" smtClean="0"/>
              <a:t>, T) at low-T and high-P</a:t>
            </a:r>
            <a:r>
              <a:rPr lang="en-US" b="1" baseline="-25000" dirty="0" smtClean="0"/>
              <a:t>f</a:t>
            </a:r>
            <a:r>
              <a:rPr lang="en-US" b="1" dirty="0" smtClean="0"/>
              <a:t> may be a sign of vortex semi-loop generated response</a:t>
            </a:r>
          </a:p>
          <a:p>
            <a:pPr lvl="1"/>
            <a:r>
              <a:rPr lang="en-US" b="1" dirty="0" smtClean="0"/>
              <a:t>TDGL simulations in progress</a:t>
            </a:r>
          </a:p>
        </p:txBody>
      </p:sp>
      <p:sp>
        <p:nvSpPr>
          <p:cNvPr id="11" name="Right Arrow 10"/>
          <p:cNvSpPr/>
          <p:nvPr/>
        </p:nvSpPr>
        <p:spPr>
          <a:xfrm rot="4628976">
            <a:off x="7921796" y="4773984"/>
            <a:ext cx="755012" cy="217566"/>
          </a:xfrm>
          <a:prstGeom prst="rightArrow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699043" y="5477522"/>
            <a:ext cx="622892" cy="76134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07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CEF-FB08-4C84-99A4-342D9186CE64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976" y="2075039"/>
            <a:ext cx="6033012" cy="3971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8482" y="2849732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Nb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</a:rPr>
              <a:t>Sn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8938" y="585926"/>
            <a:ext cx="4859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of Our Experiments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92C924-5458-4BC1-9F7A-C414A852F077}"/>
              </a:ext>
            </a:extLst>
          </p:cNvPr>
          <p:cNvSpPr/>
          <p:nvPr/>
        </p:nvSpPr>
        <p:spPr>
          <a:xfrm>
            <a:off x="0" y="8878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Summary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1D152E-7311-4419-9077-FC5781FC85A8}"/>
              </a:ext>
            </a:extLst>
          </p:cNvPr>
          <p:cNvSpPr txBox="1">
            <a:spLocks/>
          </p:cNvSpPr>
          <p:nvPr/>
        </p:nvSpPr>
        <p:spPr>
          <a:xfrm>
            <a:off x="-282501" y="1019595"/>
            <a:ext cx="8574854" cy="16808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en-US" sz="2100" b="1" dirty="0">
                <a:latin typeface="Ariel"/>
              </a:rPr>
              <a:t> 2 types of Nb nonlinear response are detected and modeled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 b="1" dirty="0">
                <a:latin typeface="Ariel"/>
              </a:rPr>
              <a:t> Magnetic Microwave Microscope as </a:t>
            </a:r>
            <a:r>
              <a:rPr lang="en-US" sz="2100" b="1" dirty="0" smtClean="0">
                <a:latin typeface="Ariel"/>
              </a:rPr>
              <a:t>a cryogenic </a:t>
            </a:r>
            <a:r>
              <a:rPr lang="en-US" sz="2100" b="1" dirty="0">
                <a:latin typeface="Ariel"/>
              </a:rPr>
              <a:t>RF characterization </a:t>
            </a:r>
            <a:r>
              <a:rPr lang="en-US" sz="2100" b="1" dirty="0" smtClean="0">
                <a:latin typeface="Ariel"/>
              </a:rPr>
              <a:t>tool </a:t>
            </a:r>
            <a:r>
              <a:rPr lang="en-US" sz="2100" b="1" dirty="0">
                <a:latin typeface="Ariel"/>
              </a:rPr>
              <a:t>is demonstrated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 b="1" dirty="0">
                <a:latin typeface="Ariel"/>
              </a:rPr>
              <a:t> </a:t>
            </a:r>
            <a:r>
              <a:rPr lang="en-US" sz="2100" b="1" dirty="0" smtClean="0">
                <a:latin typeface="Ariel"/>
              </a:rPr>
              <a:t>Evidence </a:t>
            </a:r>
            <a:r>
              <a:rPr lang="en-US" sz="2100" b="1" dirty="0">
                <a:latin typeface="Ariel"/>
              </a:rPr>
              <a:t>of Sn-deficient Nb</a:t>
            </a:r>
            <a:r>
              <a:rPr lang="en-US" sz="2100" b="1" baseline="-25000" dirty="0">
                <a:latin typeface="Ariel"/>
              </a:rPr>
              <a:t>3</a:t>
            </a:r>
            <a:r>
              <a:rPr lang="en-US" sz="2100" b="1" dirty="0">
                <a:latin typeface="Ariel"/>
              </a:rPr>
              <a:t>Sn phases observed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 b="1" dirty="0">
                <a:latin typeface="Ariel"/>
              </a:rPr>
              <a:t> </a:t>
            </a:r>
            <a:r>
              <a:rPr lang="en-US" sz="2100" b="1" dirty="0">
                <a:latin typeface="Ariel"/>
              </a:rPr>
              <a:t>E</a:t>
            </a:r>
            <a:r>
              <a:rPr lang="en-US" sz="2100" b="1" dirty="0" smtClean="0">
                <a:latin typeface="Ariel"/>
              </a:rPr>
              <a:t>vidence </a:t>
            </a:r>
            <a:r>
              <a:rPr lang="en-US" sz="2100" b="1" dirty="0">
                <a:latin typeface="Ariel"/>
              </a:rPr>
              <a:t>of T</a:t>
            </a:r>
            <a:r>
              <a:rPr lang="en-US" sz="2100" b="1" baseline="-25000" dirty="0">
                <a:latin typeface="Ariel"/>
              </a:rPr>
              <a:t>c</a:t>
            </a:r>
            <a:r>
              <a:rPr lang="en-US" sz="2100" b="1" dirty="0">
                <a:latin typeface="Ariel"/>
              </a:rPr>
              <a:t> = </a:t>
            </a:r>
            <a:r>
              <a:rPr lang="en-US" sz="2100" b="1" dirty="0" smtClean="0">
                <a:latin typeface="Ariel"/>
              </a:rPr>
              <a:t>5.5 </a:t>
            </a:r>
            <a:r>
              <a:rPr lang="en-US" sz="2100" b="1" dirty="0">
                <a:latin typeface="Ariel"/>
              </a:rPr>
              <a:t>K phase in Nb</a:t>
            </a:r>
            <a:r>
              <a:rPr lang="en-US" sz="2100" b="1" baseline="-25000" dirty="0">
                <a:latin typeface="Ariel"/>
              </a:rPr>
              <a:t>3</a:t>
            </a:r>
            <a:r>
              <a:rPr lang="en-US" sz="2100" b="1" dirty="0">
                <a:latin typeface="Ariel"/>
              </a:rPr>
              <a:t>Sn sample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100" b="1" dirty="0">
              <a:latin typeface="Ariel"/>
            </a:endParaRPr>
          </a:p>
          <a:p>
            <a:pPr marL="342900" lvl="1" indent="0">
              <a:buNone/>
            </a:pPr>
            <a:endParaRPr lang="en-US" sz="1500" b="1" dirty="0">
              <a:latin typeface="Ariel"/>
            </a:endParaRPr>
          </a:p>
          <a:p>
            <a:pPr marL="342900" lvl="1" indent="0">
              <a:buNone/>
            </a:pPr>
            <a:endParaRPr lang="en-US" sz="1500" b="1" dirty="0">
              <a:latin typeface="Ariel"/>
            </a:endParaRPr>
          </a:p>
          <a:p>
            <a:pPr marL="342900" lvl="1" indent="0">
              <a:buNone/>
            </a:pPr>
            <a:endParaRPr lang="en-US" sz="1500" b="1" dirty="0">
              <a:latin typeface="Ariel"/>
            </a:endParaRPr>
          </a:p>
          <a:p>
            <a:pPr marL="342900" lvl="1" indent="0">
              <a:buNone/>
            </a:pPr>
            <a:endParaRPr lang="en-US" sz="1500" b="1" dirty="0">
              <a:latin typeface="Ariel"/>
            </a:endParaRPr>
          </a:p>
          <a:p>
            <a:pPr marL="342900" lvl="1" indent="0">
              <a:buNone/>
            </a:pPr>
            <a:endParaRPr lang="en-US" sz="1500" b="1" dirty="0">
              <a:latin typeface="Ariel"/>
            </a:endParaRPr>
          </a:p>
          <a:p>
            <a:pPr lvl="1" algn="ctr">
              <a:buFont typeface="Wingdings" panose="05000000000000000000" pitchFamily="2" charset="2"/>
              <a:buChar char="Ø"/>
            </a:pPr>
            <a:endParaRPr lang="en-US" sz="1500" b="1" dirty="0">
              <a:latin typeface="Times New Roman" pitchFamily="18" charset="0"/>
            </a:endParaRPr>
          </a:p>
          <a:p>
            <a:pPr lvl="1" algn="ctr">
              <a:buFont typeface="Wingdings" panose="05000000000000000000" pitchFamily="2" charset="2"/>
              <a:buChar char="Ø"/>
            </a:pPr>
            <a:endParaRPr lang="en-US" sz="1500" b="1" dirty="0"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D1125C-C916-4BDB-B9DB-23023AB4C469}"/>
              </a:ext>
            </a:extLst>
          </p:cNvPr>
          <p:cNvSpPr/>
          <p:nvPr/>
        </p:nvSpPr>
        <p:spPr>
          <a:xfrm>
            <a:off x="5453893" y="5966818"/>
            <a:ext cx="6469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1" dirty="0">
                <a:latin typeface="Ariel"/>
              </a:rPr>
              <a:t>Special thanks to Seagate Corp. and Western Digital Corp. for providing magnetic </a:t>
            </a:r>
            <a:r>
              <a:rPr lang="en-US" sz="1600" b="1" dirty="0" smtClean="0">
                <a:latin typeface="Ariel"/>
              </a:rPr>
              <a:t>probes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69976A-851B-4379-BBB4-D209D80C07A4}"/>
              </a:ext>
            </a:extLst>
          </p:cNvPr>
          <p:cNvSpPr txBox="1"/>
          <p:nvPr/>
        </p:nvSpPr>
        <p:spPr>
          <a:xfrm>
            <a:off x="8357104" y="971020"/>
            <a:ext cx="383489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Acknowledgement</a:t>
            </a:r>
            <a:r>
              <a:rPr lang="en-US" sz="1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Thomas Bieler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Gianluigi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Ciovati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Sergio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Calatroni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Pashupati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Dhakal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Tobias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Junginger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Oleg B Malyshev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Giovanni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Terenziani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Anne-Marie Valente-Feliciano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Reza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Valizadeh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Stuart Wilde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Roboto"/>
              </a:rPr>
              <a:t>Matthias Ulf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Roboto"/>
              </a:rPr>
              <a:t>Liepe</a:t>
            </a: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Roboto"/>
              </a:rPr>
              <a:t>Thomas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Roboto"/>
              </a:rPr>
              <a:t>Oseroff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22222"/>
                </a:solidFill>
                <a:effectLst/>
                <a:latin typeface="Roboto"/>
              </a:rPr>
              <a:t>Zeming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Roboto"/>
              </a:rPr>
              <a:t> Sun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309B8-41C1-4E18-87E8-DC168BC7D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49" y="2987220"/>
            <a:ext cx="5949732" cy="37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F8388B-A7FE-4FDF-B45D-A944CEA0520D}"/>
              </a:ext>
            </a:extLst>
          </p:cNvPr>
          <p:cNvSpPr txBox="1"/>
          <p:nvPr/>
        </p:nvSpPr>
        <p:spPr>
          <a:xfrm>
            <a:off x="2810722" y="5619727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Shielded microwave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</a:t>
            </a:r>
          </a:p>
        </p:txBody>
      </p:sp>
    </p:spTree>
    <p:extLst>
      <p:ext uri="{BB962C8B-B14F-4D97-AF65-F5344CB8AC3E}">
        <p14:creationId xmlns:p14="http://schemas.microsoft.com/office/powerpoint/2010/main" val="193875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7713" y="6339724"/>
            <a:ext cx="2743200" cy="365125"/>
          </a:xfrm>
        </p:spPr>
        <p:txBody>
          <a:bodyPr/>
          <a:lstStyle/>
          <a:p>
            <a:fld id="{99439CEF-FB08-4C84-99A4-342D9186CE64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37113" y="87279"/>
            <a:ext cx="8937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Objective: Identify microscopic defects that cause breakdown of SRF cavities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7113" y="556147"/>
            <a:ext cx="8863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Method: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	1)  Examine the sample with intense, localized B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in the superconducting state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	2)  Measure locally-produced harmonic generation from defects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	3)  These are currently single-point measurements – no scanning yet</a:t>
            </a:r>
          </a:p>
        </p:txBody>
      </p:sp>
      <p:pic>
        <p:nvPicPr>
          <p:cNvPr id="6" name="Picture 5" descr="100411HFSS_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029" y="3287679"/>
            <a:ext cx="602528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727229" y="5802279"/>
            <a:ext cx="457200" cy="152400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183387">
            <a:off x="4511364" y="5846103"/>
            <a:ext cx="78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 </a:t>
            </a:r>
            <a:r>
              <a:rPr lang="en-US" sz="20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 b="1" dirty="0">
                <a:solidFill>
                  <a:schemeClr val="bg1"/>
                </a:solidFill>
              </a:rPr>
              <a:t>m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046913" y="3000342"/>
            <a:ext cx="881063" cy="581025"/>
            <a:chOff x="1632" y="768"/>
            <a:chExt cx="555" cy="366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632" y="768"/>
              <a:ext cx="480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800" b="1" i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f </a:t>
              </a:r>
              <a:r>
                <a:rPr lang="en-US" sz="2800" b="1" i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+</a:t>
              </a:r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187" y="846"/>
              <a:ext cx="0" cy="2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647691" y="3226630"/>
            <a:ext cx="914400" cy="533400"/>
            <a:chOff x="2784" y="864"/>
            <a:chExt cx="576" cy="336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832" y="864"/>
              <a:ext cx="528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i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800" b="1" i="1" baseline="-25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3f </a:t>
              </a:r>
              <a:r>
                <a:rPr lang="en-US" sz="2800" b="1" i="1" baseline="30000">
                  <a:solidFill>
                    <a:srgbClr val="0000FF"/>
                  </a:solidFill>
                  <a:latin typeface="Times New Roman" pitchFamily="18" charset="0"/>
                </a:rPr>
                <a:t>-</a:t>
              </a:r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 flipV="1">
              <a:off x="2784" y="864"/>
              <a:ext cx="0" cy="336"/>
            </a:xfrm>
            <a:prstGeom prst="line">
              <a:avLst/>
            </a:prstGeom>
            <a:noFill/>
            <a:ln w="8255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32313" y="2100229"/>
            <a:ext cx="1219200" cy="606425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Times New Roman" pitchFamily="18" charset="0"/>
              </a:rPr>
              <a:t>Microwave Source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2751513" y="2328829"/>
            <a:ext cx="2133600" cy="304800"/>
          </a:xfrm>
          <a:prstGeom prst="flowChartProcess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980113" y="1916079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Times New Roman" pitchFamily="18" charset="0"/>
              </a:rPr>
              <a:t>Low Pass Filter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513513" y="2252629"/>
            <a:ext cx="457200" cy="533400"/>
            <a:chOff x="2448" y="1104"/>
            <a:chExt cx="288" cy="336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448" y="1104"/>
              <a:ext cx="288" cy="3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496" y="115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40" y="1152"/>
              <a:ext cx="4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4808913" y="2328829"/>
            <a:ext cx="228600" cy="762000"/>
          </a:xfrm>
          <a:prstGeom prst="flowChartProcess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71491" y="2174117"/>
            <a:ext cx="4552950" cy="990600"/>
            <a:chOff x="2736" y="528"/>
            <a:chExt cx="2868" cy="624"/>
          </a:xfrm>
        </p:grpSpPr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3696" y="912"/>
              <a:ext cx="100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Times New Roman" pitchFamily="18" charset="0"/>
                </a:rPr>
                <a:t>High Pass Filter</a:t>
              </a:r>
            </a:p>
          </p:txBody>
        </p: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736" y="528"/>
              <a:ext cx="2868" cy="624"/>
              <a:chOff x="2736" y="528"/>
              <a:chExt cx="2868" cy="62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4512" y="624"/>
                <a:ext cx="417" cy="17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Text Box 26"/>
              <p:cNvSpPr txBox="1">
                <a:spLocks noChangeArrowheads="1"/>
              </p:cNvSpPr>
              <p:nvPr/>
            </p:nvSpPr>
            <p:spPr bwMode="auto">
              <a:xfrm>
                <a:off x="4560" y="672"/>
                <a:ext cx="33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3200" b="1">
                    <a:solidFill>
                      <a:srgbClr val="0000FF"/>
                    </a:solidFill>
                    <a:latin typeface="Times New Roman" pitchFamily="18" charset="0"/>
                  </a:rPr>
                  <a:t>v</a:t>
                </a:r>
                <a:r>
                  <a:rPr lang="en-US" altLang="zh-TW" b="1" baseline="-25000">
                    <a:solidFill>
                      <a:srgbClr val="0000FF"/>
                    </a:solidFill>
                    <a:latin typeface="Times New Roman" pitchFamily="18" charset="0"/>
                  </a:rPr>
                  <a:t>3f</a:t>
                </a:r>
                <a:endParaRPr lang="zh-TW" altLang="en-US" b="1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4932" y="528"/>
                <a:ext cx="672" cy="432"/>
              </a:xfrm>
              <a:prstGeom prst="rect">
                <a:avLst/>
              </a:prstGeom>
              <a:noFill/>
              <a:ln w="254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Times New Roman" pitchFamily="18" charset="0"/>
                  </a:rPr>
                  <a:t>Spectrum </a:t>
                </a:r>
              </a:p>
              <a:p>
                <a:pPr algn="ctr"/>
                <a:r>
                  <a:rPr lang="en-US" sz="1600" b="1">
                    <a:latin typeface="Times New Roman" pitchFamily="18" charset="0"/>
                  </a:rPr>
                  <a:t>Analyzer</a:t>
                </a:r>
              </a:p>
            </p:txBody>
          </p:sp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4224" y="528"/>
                <a:ext cx="288" cy="384"/>
                <a:chOff x="2784" y="1872"/>
                <a:chExt cx="288" cy="384"/>
              </a:xfrm>
            </p:grpSpPr>
            <p:sp>
              <p:nvSpPr>
                <p:cNvPr id="36" name="Rectangle 29"/>
                <p:cNvSpPr>
                  <a:spLocks noChangeArrowheads="1"/>
                </p:cNvSpPr>
                <p:nvPr/>
              </p:nvSpPr>
              <p:spPr bwMode="auto">
                <a:xfrm>
                  <a:off x="2784" y="1872"/>
                  <a:ext cx="288" cy="384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832" y="1920"/>
                  <a:ext cx="48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31"/>
                <p:cNvSpPr>
                  <a:spLocks noChangeShapeType="1"/>
                </p:cNvSpPr>
                <p:nvPr/>
              </p:nvSpPr>
              <p:spPr bwMode="auto">
                <a:xfrm>
                  <a:off x="2880" y="1920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32"/>
              <p:cNvGrpSpPr>
                <a:grpSpLocks/>
              </p:cNvGrpSpPr>
              <p:nvPr/>
            </p:nvGrpSpPr>
            <p:grpSpPr bwMode="auto">
              <a:xfrm>
                <a:off x="2736" y="624"/>
                <a:ext cx="1488" cy="192"/>
                <a:chOff x="2736" y="624"/>
                <a:chExt cx="1488" cy="192"/>
              </a:xfrm>
            </p:grpSpPr>
            <p:sp>
              <p:nvSpPr>
                <p:cNvPr id="34" name="Rectangle 33"/>
                <p:cNvSpPr>
                  <a:spLocks noChangeArrowheads="1"/>
                </p:cNvSpPr>
                <p:nvPr/>
              </p:nvSpPr>
              <p:spPr bwMode="auto">
                <a:xfrm rot="5400000">
                  <a:off x="3432" y="24"/>
                  <a:ext cx="96" cy="1488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2736" y="624"/>
                  <a:ext cx="1488" cy="9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35"/>
              <p:cNvGrpSpPr>
                <a:grpSpLocks/>
              </p:cNvGrpSpPr>
              <p:nvPr/>
            </p:nvGrpSpPr>
            <p:grpSpPr bwMode="auto">
              <a:xfrm rot="-5400000">
                <a:off x="2640" y="816"/>
                <a:ext cx="432" cy="240"/>
                <a:chOff x="2736" y="624"/>
                <a:chExt cx="1488" cy="192"/>
              </a:xfrm>
            </p:grpSpPr>
            <p:sp>
              <p:nvSpPr>
                <p:cNvPr id="32" name="Rectangle 36"/>
                <p:cNvSpPr>
                  <a:spLocks noChangeArrowheads="1"/>
                </p:cNvSpPr>
                <p:nvPr/>
              </p:nvSpPr>
              <p:spPr bwMode="auto">
                <a:xfrm rot="5400000">
                  <a:off x="3432" y="24"/>
                  <a:ext cx="96" cy="1488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Rectangle 37"/>
                <p:cNvSpPr>
                  <a:spLocks noChangeArrowheads="1"/>
                </p:cNvSpPr>
                <p:nvPr/>
              </p:nvSpPr>
              <p:spPr bwMode="auto">
                <a:xfrm>
                  <a:off x="2736" y="624"/>
                  <a:ext cx="1488" cy="9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9" name="TextBox 38"/>
          <p:cNvSpPr txBox="1"/>
          <p:nvPr/>
        </p:nvSpPr>
        <p:spPr>
          <a:xfrm rot="1054598">
            <a:off x="2838057" y="5923234"/>
            <a:ext cx="1949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Superconductor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09041" y="6498563"/>
            <a:ext cx="4671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T. Tai, </a:t>
            </a:r>
            <a:r>
              <a:rPr lang="en-US" sz="1100" i="1" dirty="0"/>
              <a:t>et al</a:t>
            </a:r>
            <a:r>
              <a:rPr lang="en-US" sz="1100" dirty="0"/>
              <a:t>. IEEE Trans. Appl. Supercond. </a:t>
            </a:r>
            <a:r>
              <a:rPr lang="en-US" sz="1100" u="sng" dirty="0"/>
              <a:t>21</a:t>
            </a:r>
            <a:r>
              <a:rPr lang="en-US" sz="1100" dirty="0"/>
              <a:t>, 2615 (2011);  </a:t>
            </a:r>
            <a:r>
              <a:rPr lang="en-US" sz="1100" u="sng" dirty="0"/>
              <a:t>23</a:t>
            </a:r>
            <a:r>
              <a:rPr lang="en-US" sz="1100" dirty="0"/>
              <a:t>, 7100104 (2013)</a:t>
            </a:r>
          </a:p>
        </p:txBody>
      </p:sp>
    </p:spTree>
    <p:extLst>
      <p:ext uri="{BB962C8B-B14F-4D97-AF65-F5344CB8AC3E}">
        <p14:creationId xmlns:p14="http://schemas.microsoft.com/office/powerpoint/2010/main" val="34468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17" grpId="0"/>
      <p:bldP spid="22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0B15E52-D549-41DA-9B8D-C021723F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CEF-FB08-4C84-99A4-342D9186CE64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C3CB1A-6F56-4324-B142-5AAC1161E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268"/>
            <a:ext cx="12192000" cy="58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39507-644D-4370-A481-7080FADCB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67"/>
            <a:ext cx="12192000" cy="2850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Superconducting Radio Frequency Cavity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E797E-2195-48EE-9C8B-BDBDDF09E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060"/>
            <a:ext cx="4294310" cy="32669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5A6F26-995E-4978-B0C2-3D8FCC8E1EB7}"/>
              </a:ext>
            </a:extLst>
          </p:cNvPr>
          <p:cNvSpPr/>
          <p:nvPr/>
        </p:nvSpPr>
        <p:spPr>
          <a:xfrm>
            <a:off x="93653" y="6348968"/>
            <a:ext cx="29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F415E"/>
                </a:solidFill>
                <a:latin typeface="Roboto Condensed"/>
              </a:rPr>
              <a:t>https://www.lhc-closer.es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148A5B-3528-4495-8734-BC25E985497C}"/>
                  </a:ext>
                </a:extLst>
              </p:cNvPr>
              <p:cNvSpPr txBox="1"/>
              <p:nvPr/>
            </p:nvSpPr>
            <p:spPr>
              <a:xfrm>
                <a:off x="9139388" y="2654498"/>
                <a:ext cx="2444067" cy="2375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𝑬𝒍𝒆𝒄𝒕𝒓𝒊𝒄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𝑭𝒊𝒆𝒍𝒅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𝑴𝒂𝒈𝒏𝒆𝒕𝒊𝒄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𝑭𝒊𝒆𝒍𝒅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𝐶h𝑎𝑟𝑔𝑒𝑠</m:t>
                      </m:r>
                    </m:oMath>
                  </m:oMathPara>
                </a14:m>
                <a:endParaRPr lang="en-US" b="0" dirty="0">
                  <a:highlight>
                    <a:srgbClr val="FFFF00"/>
                  </a:highligh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𝑩𝒆𝒂𝒎</m:t>
                      </m:r>
                      <m:r>
                        <a:rPr lang="en-US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𝑩𝒖𝒏𝒄𝒉</m:t>
                      </m:r>
                    </m:oMath>
                  </m:oMathPara>
                </a14:m>
                <a:endParaRPr lang="en-US" b="1" dirty="0">
                  <a:solidFill>
                    <a:srgbClr val="FFC000"/>
                  </a:solidFill>
                </a:endParaRPr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E148A5B-3528-4495-8734-BC25E985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388" y="2654498"/>
                <a:ext cx="2444067" cy="237552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80A5A37-7B8B-694C-B9DA-F9F321D38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964" y="2654498"/>
            <a:ext cx="4932466" cy="41471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299A30-A177-DA45-A96C-769BF0C3FCD4}"/>
              </a:ext>
            </a:extLst>
          </p:cNvPr>
          <p:cNvSpPr txBox="1"/>
          <p:nvPr/>
        </p:nvSpPr>
        <p:spPr>
          <a:xfrm>
            <a:off x="7420743" y="5612698"/>
            <a:ext cx="206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Grassalino</a:t>
            </a:r>
            <a:r>
              <a:rPr lang="en-US" dirty="0"/>
              <a:t>, SRF2019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DD43D-CE85-F647-A686-D7161759DDA5}"/>
              </a:ext>
            </a:extLst>
          </p:cNvPr>
          <p:cNvSpPr txBox="1"/>
          <p:nvPr/>
        </p:nvSpPr>
        <p:spPr>
          <a:xfrm>
            <a:off x="10626853" y="36491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22904" y="6405076"/>
            <a:ext cx="1857316" cy="819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FF4E0D4B-6305-4989-86D6-AEB874A8C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3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779" y="1142600"/>
            <a:ext cx="2241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Surface Defects: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6A49F-3488-4D01-95FF-93E80C344F64}"/>
              </a:ext>
            </a:extLst>
          </p:cNvPr>
          <p:cNvSpPr/>
          <p:nvPr/>
        </p:nvSpPr>
        <p:spPr>
          <a:xfrm>
            <a:off x="273779" y="1751775"/>
            <a:ext cx="3222357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Surface Roughness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Pits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Welds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Grain Boundaries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Nb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Oxides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Hydrogen Poisoning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Magnetic Impurities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Trapped Flux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9250" y="1899286"/>
            <a:ext cx="3067050" cy="40188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Nb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83450" y="1899286"/>
            <a:ext cx="0" cy="3370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97339" y="1290110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Nb</a:t>
            </a:r>
            <a:r>
              <a:rPr lang="en-US" sz="2400" b="1" dirty="0"/>
              <a:t> on Copper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59250" y="2312623"/>
            <a:ext cx="3067050" cy="560994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3450" y="190598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~1µm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59250" y="4700998"/>
            <a:ext cx="3067050" cy="56099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Nb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283450" y="4325552"/>
            <a:ext cx="0" cy="3370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57739" y="3817476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Nb</a:t>
            </a:r>
            <a:r>
              <a:rPr lang="en-US" sz="2400" b="1" baseline="-25000" dirty="0"/>
              <a:t>3</a:t>
            </a:r>
            <a:r>
              <a:rPr lang="en-US" sz="2400" b="1" dirty="0"/>
              <a:t>Sn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3450" y="433224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~1µm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59250" y="4270687"/>
            <a:ext cx="3067050" cy="416068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55050" y="4126351"/>
            <a:ext cx="3067050" cy="56099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Nb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655050" y="3892076"/>
            <a:ext cx="3067050" cy="2129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55050" y="3625668"/>
            <a:ext cx="3067050" cy="279399"/>
          </a:xfrm>
          <a:prstGeom prst="rect">
            <a:avLst/>
          </a:prstGeom>
          <a:solidFill>
            <a:srgbClr val="00B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55050" y="3151052"/>
            <a:ext cx="3067050" cy="279399"/>
          </a:xfrm>
          <a:prstGeom prst="rect">
            <a:avLst/>
          </a:prstGeom>
          <a:solidFill>
            <a:srgbClr val="00B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55050" y="3421605"/>
            <a:ext cx="3067050" cy="2129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39186" y="2689387"/>
            <a:ext cx="349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Engineered SIS structures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734319" y="4708711"/>
            <a:ext cx="2908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Gurevich</a:t>
            </a:r>
            <a:r>
              <a:rPr lang="en-US" sz="1200" dirty="0"/>
              <a:t>, Appl. Phys. Lett. 88 012511, 2006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70FD7815-BFC6-475A-9EE9-597C74CF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4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26A931-A977-4325-B505-F5608C8ACF91}"/>
              </a:ext>
            </a:extLst>
          </p:cNvPr>
          <p:cNvSpPr/>
          <p:nvPr/>
        </p:nvSpPr>
        <p:spPr>
          <a:xfrm>
            <a:off x="0" y="-7253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Current SRF </a:t>
            </a:r>
            <a:r>
              <a:rPr lang="en-US" sz="3200" dirty="0"/>
              <a:t>R</a:t>
            </a:r>
            <a:r>
              <a:rPr lang="en-US" sz="3200" dirty="0" smtClean="0"/>
              <a:t>esearch </a:t>
            </a:r>
            <a:r>
              <a:rPr lang="en-US" sz="3200" dirty="0"/>
              <a:t>F</a:t>
            </a:r>
            <a:r>
              <a:rPr lang="en-US" sz="3200" dirty="0" smtClean="0"/>
              <a:t>rontiers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40500" y="969936"/>
            <a:ext cx="546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Investigate these materials / issues with a microscope that induces nonlinear microwave response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8258" y="969936"/>
            <a:ext cx="5392266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4" grpId="0" animBg="1"/>
      <p:bldP spid="16" grpId="0"/>
      <p:bldP spid="18" grpId="0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>
            <a:extLst>
              <a:ext uri="{FF2B5EF4-FFF2-40B4-BE49-F238E27FC236}">
                <a16:creationId xmlns:a16="http://schemas.microsoft.com/office/drawing/2014/main" id="{85D73F10-65A4-2F49-9221-8196F8AC62EC}"/>
              </a:ext>
            </a:extLst>
          </p:cNvPr>
          <p:cNvSpPr/>
          <p:nvPr/>
        </p:nvSpPr>
        <p:spPr>
          <a:xfrm>
            <a:off x="718905" y="3646622"/>
            <a:ext cx="500545" cy="349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1DFD90B-EF03-EA49-B058-0226FB76F62E}"/>
              </a:ext>
            </a:extLst>
          </p:cNvPr>
          <p:cNvSpPr/>
          <p:nvPr/>
        </p:nvSpPr>
        <p:spPr>
          <a:xfrm>
            <a:off x="2374731" y="3961163"/>
            <a:ext cx="310306" cy="31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5D619AD-35D3-4E4F-B6D4-C48CCD0B4A35}"/>
              </a:ext>
            </a:extLst>
          </p:cNvPr>
          <p:cNvSpPr/>
          <p:nvPr/>
        </p:nvSpPr>
        <p:spPr>
          <a:xfrm>
            <a:off x="2374731" y="3624024"/>
            <a:ext cx="323142" cy="32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Content Placeholder 4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76CEDE18-7FEC-3647-8822-71B782D27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087" y="2098437"/>
            <a:ext cx="4612446" cy="381631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8D64C82-82D3-E140-B7C7-3F8B46EB1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2" y="1460730"/>
            <a:ext cx="651527" cy="65152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2EE9400-EF7E-B04B-96CA-4DC91DA4B7F4}"/>
              </a:ext>
            </a:extLst>
          </p:cNvPr>
          <p:cNvSpPr/>
          <p:nvPr/>
        </p:nvSpPr>
        <p:spPr>
          <a:xfrm>
            <a:off x="2811087" y="2201732"/>
            <a:ext cx="3995560" cy="3985500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3EA6B86-245E-614B-86FB-C6E7772E3840}"/>
              </a:ext>
            </a:extLst>
          </p:cNvPr>
          <p:cNvSpPr txBox="1"/>
          <p:nvPr/>
        </p:nvSpPr>
        <p:spPr>
          <a:xfrm>
            <a:off x="5413075" y="3185422"/>
            <a:ext cx="7387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Probe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B5EBAC3-B8F9-1641-8A18-EA0955B750A4}"/>
              </a:ext>
            </a:extLst>
          </p:cNvPr>
          <p:cNvCxnSpPr>
            <a:cxnSpLocks/>
          </p:cNvCxnSpPr>
          <p:nvPr/>
        </p:nvCxnSpPr>
        <p:spPr>
          <a:xfrm flipV="1">
            <a:off x="4904105" y="3584250"/>
            <a:ext cx="752168" cy="451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65EDAAD-FC8D-644E-8C9D-5E6E6032C2A8}"/>
              </a:ext>
            </a:extLst>
          </p:cNvPr>
          <p:cNvSpPr txBox="1"/>
          <p:nvPr/>
        </p:nvSpPr>
        <p:spPr>
          <a:xfrm>
            <a:off x="3069183" y="4459214"/>
            <a:ext cx="8735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Sample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FAF9FF-1EC7-9A43-8A0E-5B52AF1E0D52}"/>
              </a:ext>
            </a:extLst>
          </p:cNvPr>
          <p:cNvCxnSpPr>
            <a:cxnSpLocks/>
          </p:cNvCxnSpPr>
          <p:nvPr/>
        </p:nvCxnSpPr>
        <p:spPr>
          <a:xfrm flipH="1">
            <a:off x="3930712" y="4285995"/>
            <a:ext cx="746258" cy="29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BD8AE4E-8450-9B46-8BA3-6D1C2DD895CE}"/>
              </a:ext>
            </a:extLst>
          </p:cNvPr>
          <p:cNvSpPr txBox="1"/>
          <p:nvPr/>
        </p:nvSpPr>
        <p:spPr>
          <a:xfrm rot="179320">
            <a:off x="4376915" y="4611306"/>
            <a:ext cx="989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 scanner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8CB5C9-2FA4-9541-9A9A-F19926252E6E}"/>
              </a:ext>
            </a:extLst>
          </p:cNvPr>
          <p:cNvSpPr txBox="1"/>
          <p:nvPr/>
        </p:nvSpPr>
        <p:spPr>
          <a:xfrm rot="179320">
            <a:off x="4369541" y="5159885"/>
            <a:ext cx="989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 scanner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E292104-D09D-0C44-9F3D-9D4221337BFA}"/>
              </a:ext>
            </a:extLst>
          </p:cNvPr>
          <p:cNvSpPr txBox="1"/>
          <p:nvPr/>
        </p:nvSpPr>
        <p:spPr>
          <a:xfrm rot="180736">
            <a:off x="3644373" y="2329433"/>
            <a:ext cx="1020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Cold Plate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889C7DB-4ED0-3E4E-B33A-DE279BCB9903}"/>
              </a:ext>
            </a:extLst>
          </p:cNvPr>
          <p:cNvSpPr txBox="1"/>
          <p:nvPr/>
        </p:nvSpPr>
        <p:spPr>
          <a:xfrm rot="179320">
            <a:off x="3677231" y="2903998"/>
            <a:ext cx="989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scanner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3138F15-EDD9-4242-9D06-07C03D9A2197}"/>
              </a:ext>
            </a:extLst>
          </p:cNvPr>
          <p:cNvSpPr txBox="1"/>
          <p:nvPr/>
        </p:nvSpPr>
        <p:spPr>
          <a:xfrm rot="180736">
            <a:off x="4813968" y="5623322"/>
            <a:ext cx="1120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Cold Finger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21E1996-B2F6-2440-9008-04C4CB45247A}"/>
              </a:ext>
            </a:extLst>
          </p:cNvPr>
          <p:cNvSpPr txBox="1"/>
          <p:nvPr/>
        </p:nvSpPr>
        <p:spPr>
          <a:xfrm>
            <a:off x="3930712" y="1140163"/>
            <a:ext cx="2287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Cryostat with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Control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98481D2-967F-4545-81F7-16CAE27DD49C}"/>
              </a:ext>
            </a:extLst>
          </p:cNvPr>
          <p:cNvCxnSpPr>
            <a:cxnSpLocks/>
          </p:cNvCxnSpPr>
          <p:nvPr/>
        </p:nvCxnSpPr>
        <p:spPr>
          <a:xfrm flipV="1">
            <a:off x="5086786" y="1772673"/>
            <a:ext cx="0" cy="394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Right Triangle 96">
            <a:extLst>
              <a:ext uri="{FF2B5EF4-FFF2-40B4-BE49-F238E27FC236}">
                <a16:creationId xmlns:a16="http://schemas.microsoft.com/office/drawing/2014/main" id="{27C93F5E-8811-494D-A6DC-6F9959944234}"/>
              </a:ext>
            </a:extLst>
          </p:cNvPr>
          <p:cNvSpPr/>
          <p:nvPr/>
        </p:nvSpPr>
        <p:spPr>
          <a:xfrm rot="157378">
            <a:off x="2684802" y="3655081"/>
            <a:ext cx="1420571" cy="32558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Triangle 97">
            <a:extLst>
              <a:ext uri="{FF2B5EF4-FFF2-40B4-BE49-F238E27FC236}">
                <a16:creationId xmlns:a16="http://schemas.microsoft.com/office/drawing/2014/main" id="{381308EB-7D1D-C940-9C1D-6E9D67EBC1B2}"/>
              </a:ext>
            </a:extLst>
          </p:cNvPr>
          <p:cNvSpPr/>
          <p:nvPr/>
        </p:nvSpPr>
        <p:spPr>
          <a:xfrm rot="157378" flipV="1">
            <a:off x="2659352" y="3998008"/>
            <a:ext cx="1432484" cy="300011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3A560DC-FFFF-CF4D-A375-2EB13B5F748B}"/>
              </a:ext>
            </a:extLst>
          </p:cNvPr>
          <p:cNvSpPr/>
          <p:nvPr/>
        </p:nvSpPr>
        <p:spPr>
          <a:xfrm>
            <a:off x="3099040" y="3337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D8F65086-1568-DB49-99C8-5F6186AF7841}"/>
              </a:ext>
            </a:extLst>
          </p:cNvPr>
          <p:cNvSpPr/>
          <p:nvPr/>
        </p:nvSpPr>
        <p:spPr>
          <a:xfrm>
            <a:off x="8429811" y="2951882"/>
            <a:ext cx="2967508" cy="3996609"/>
          </a:xfrm>
          <a:prstGeom prst="roundRect">
            <a:avLst>
              <a:gd name="adj" fmla="val 11799"/>
            </a:avLst>
          </a:prstGeom>
          <a:solidFill>
            <a:schemeClr val="accent4">
              <a:lumMod val="5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49D7492-14B3-0B40-8972-8B559A490CEA}"/>
              </a:ext>
            </a:extLst>
          </p:cNvPr>
          <p:cNvGrpSpPr/>
          <p:nvPr/>
        </p:nvGrpSpPr>
        <p:grpSpPr>
          <a:xfrm>
            <a:off x="9675868" y="3370192"/>
            <a:ext cx="850197" cy="592868"/>
            <a:chOff x="8959897" y="1552296"/>
            <a:chExt cx="850197" cy="59286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3473D83-50EC-FA4D-93EA-18E4CEA3AAAD}"/>
                </a:ext>
              </a:extLst>
            </p:cNvPr>
            <p:cNvSpPr/>
            <p:nvPr/>
          </p:nvSpPr>
          <p:spPr>
            <a:xfrm>
              <a:off x="8959900" y="1552296"/>
              <a:ext cx="850194" cy="381446"/>
            </a:xfrm>
            <a:prstGeom prst="ellipse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DEC02B5-E26F-494A-AB05-807D62B54CCF}"/>
                </a:ext>
              </a:extLst>
            </p:cNvPr>
            <p:cNvSpPr/>
            <p:nvPr/>
          </p:nvSpPr>
          <p:spPr>
            <a:xfrm>
              <a:off x="8959899" y="1655257"/>
              <a:ext cx="850194" cy="381446"/>
            </a:xfrm>
            <a:prstGeom prst="ellipse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1070C99-D53C-4847-9656-8097E61E5942}"/>
                </a:ext>
              </a:extLst>
            </p:cNvPr>
            <p:cNvSpPr/>
            <p:nvPr/>
          </p:nvSpPr>
          <p:spPr>
            <a:xfrm>
              <a:off x="8959897" y="1763718"/>
              <a:ext cx="850194" cy="381446"/>
            </a:xfrm>
            <a:prstGeom prst="ellipse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Curved Left Arrow 107">
            <a:extLst>
              <a:ext uri="{FF2B5EF4-FFF2-40B4-BE49-F238E27FC236}">
                <a16:creationId xmlns:a16="http://schemas.microsoft.com/office/drawing/2014/main" id="{33548467-4C57-134C-BB5A-B933E011720F}"/>
              </a:ext>
            </a:extLst>
          </p:cNvPr>
          <p:cNvSpPr/>
          <p:nvPr/>
        </p:nvSpPr>
        <p:spPr>
          <a:xfrm rot="11004285" flipH="1" flipV="1">
            <a:off x="10384724" y="4587158"/>
            <a:ext cx="495994" cy="866028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Curved Left Arrow 108">
            <a:extLst>
              <a:ext uri="{FF2B5EF4-FFF2-40B4-BE49-F238E27FC236}">
                <a16:creationId xmlns:a16="http://schemas.microsoft.com/office/drawing/2014/main" id="{E3AF3DA5-497F-5849-BB14-629CD1141967}"/>
              </a:ext>
            </a:extLst>
          </p:cNvPr>
          <p:cNvSpPr/>
          <p:nvPr/>
        </p:nvSpPr>
        <p:spPr>
          <a:xfrm rot="21370201" flipH="1">
            <a:off x="9219760" y="4557117"/>
            <a:ext cx="538505" cy="855259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Down Arrow 67">
            <a:extLst>
              <a:ext uri="{FF2B5EF4-FFF2-40B4-BE49-F238E27FC236}">
                <a16:creationId xmlns:a16="http://schemas.microsoft.com/office/drawing/2014/main" id="{648FBC49-4BD3-F143-916B-AB752A6109E3}"/>
              </a:ext>
            </a:extLst>
          </p:cNvPr>
          <p:cNvSpPr/>
          <p:nvPr/>
        </p:nvSpPr>
        <p:spPr>
          <a:xfrm rot="10800000">
            <a:off x="9841996" y="4354256"/>
            <a:ext cx="367218" cy="580288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B2EEC64-763C-9942-AD90-EF4167C5D258}"/>
              </a:ext>
            </a:extLst>
          </p:cNvPr>
          <p:cNvGrpSpPr/>
          <p:nvPr/>
        </p:nvGrpSpPr>
        <p:grpSpPr>
          <a:xfrm>
            <a:off x="9913565" y="2906919"/>
            <a:ext cx="612492" cy="1395893"/>
            <a:chOff x="9197594" y="1089023"/>
            <a:chExt cx="612492" cy="1395893"/>
          </a:xfrm>
        </p:grpSpPr>
        <p:sp>
          <p:nvSpPr>
            <p:cNvPr id="112" name="Down Arrow 64">
              <a:extLst>
                <a:ext uri="{FF2B5EF4-FFF2-40B4-BE49-F238E27FC236}">
                  <a16:creationId xmlns:a16="http://schemas.microsoft.com/office/drawing/2014/main" id="{FFA7F0A1-2962-D243-B2D7-7A6A680EEFBB}"/>
                </a:ext>
              </a:extLst>
            </p:cNvPr>
            <p:cNvSpPr/>
            <p:nvPr/>
          </p:nvSpPr>
          <p:spPr>
            <a:xfrm>
              <a:off x="9217897" y="1609471"/>
              <a:ext cx="367218" cy="87544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AE6887F-0114-C94C-A18F-2A31D412218D}"/>
                </a:ext>
              </a:extLst>
            </p:cNvPr>
            <p:cNvSpPr txBox="1"/>
            <p:nvPr/>
          </p:nvSpPr>
          <p:spPr>
            <a:xfrm>
              <a:off x="9197594" y="1089023"/>
              <a:ext cx="612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1"/>
                  </a:solidFill>
                </a:rPr>
                <a:t>H</a:t>
              </a:r>
              <a:r>
                <a:rPr lang="en-US" sz="2400" b="1" baseline="-25000" dirty="0" err="1">
                  <a:solidFill>
                    <a:schemeClr val="accent1"/>
                  </a:solidFill>
                </a:rPr>
                <a:t>rf</a:t>
              </a:r>
              <a:endParaRPr lang="en-US" sz="2400" b="1" baseline="-25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C41CF51F-BB82-4144-9247-B7B7F5438741}"/>
              </a:ext>
            </a:extLst>
          </p:cNvPr>
          <p:cNvSpPr txBox="1"/>
          <p:nvPr/>
        </p:nvSpPr>
        <p:spPr>
          <a:xfrm>
            <a:off x="9735734" y="5284846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J</a:t>
            </a:r>
            <a:r>
              <a:rPr lang="en-US" sz="2400" b="1" baseline="-25000" dirty="0" err="1">
                <a:solidFill>
                  <a:srgbClr val="FFFF00"/>
                </a:solidFill>
              </a:rPr>
              <a:t>surf</a:t>
            </a:r>
            <a:endParaRPr lang="en-US" sz="2400" b="1" baseline="-25000" dirty="0">
              <a:solidFill>
                <a:srgbClr val="FFFF0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4157A6C-54A9-D54E-AD14-CA618EF7BBB5}"/>
              </a:ext>
            </a:extLst>
          </p:cNvPr>
          <p:cNvSpPr txBox="1"/>
          <p:nvPr/>
        </p:nvSpPr>
        <p:spPr>
          <a:xfrm>
            <a:off x="9811231" y="4847381"/>
            <a:ext cx="612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B</a:t>
            </a:r>
            <a:r>
              <a:rPr lang="en-US" sz="2400" b="1" baseline="-25000" dirty="0" err="1">
                <a:solidFill>
                  <a:schemeClr val="accent2"/>
                </a:solidFill>
              </a:rPr>
              <a:t>rf</a:t>
            </a:r>
            <a:endParaRPr lang="en-US" sz="2400" b="1" baseline="-25000" dirty="0">
              <a:solidFill>
                <a:schemeClr val="accent2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B10FDA8-3751-EF46-9FF3-8AD491E309F1}"/>
              </a:ext>
            </a:extLst>
          </p:cNvPr>
          <p:cNvSpPr/>
          <p:nvPr/>
        </p:nvSpPr>
        <p:spPr>
          <a:xfrm>
            <a:off x="9477224" y="5877545"/>
            <a:ext cx="1255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sample</a:t>
            </a:r>
            <a:endParaRPr lang="en-US" dirty="0"/>
          </a:p>
        </p:txBody>
      </p:sp>
      <p:pic>
        <p:nvPicPr>
          <p:cNvPr id="117" name="Picture 116" descr="Picture of slider on Tl sample_DSC4746.jpg">
            <a:extLst>
              <a:ext uri="{FF2B5EF4-FFF2-40B4-BE49-F238E27FC236}">
                <a16:creationId xmlns:a16="http://schemas.microsoft.com/office/drawing/2014/main" id="{5BEC603E-D52F-2248-A476-4B70D3AD207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7112" y="970361"/>
            <a:ext cx="2271734" cy="151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E0422FA3-865E-4C40-8A13-71FB960CB34E}"/>
              </a:ext>
            </a:extLst>
          </p:cNvPr>
          <p:cNvSpPr/>
          <p:nvPr/>
        </p:nvSpPr>
        <p:spPr>
          <a:xfrm>
            <a:off x="4711874" y="3909910"/>
            <a:ext cx="374912" cy="39083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6611D83-F717-DD4C-9652-E48E984C99E6}"/>
              </a:ext>
            </a:extLst>
          </p:cNvPr>
          <p:cNvSpPr/>
          <p:nvPr/>
        </p:nvSpPr>
        <p:spPr>
          <a:xfrm>
            <a:off x="9127809" y="849015"/>
            <a:ext cx="1828800" cy="1828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DBDE43B-178F-3D41-8B74-81CAE076AE1C}"/>
              </a:ext>
            </a:extLst>
          </p:cNvPr>
          <p:cNvCxnSpPr>
            <a:cxnSpLocks/>
            <a:endCxn id="120" idx="1"/>
          </p:cNvCxnSpPr>
          <p:nvPr/>
        </p:nvCxnSpPr>
        <p:spPr>
          <a:xfrm flipH="1">
            <a:off x="4766779" y="898996"/>
            <a:ext cx="4909082" cy="306815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1F3621D-3B7D-224B-8043-9C3531FB4B71}"/>
              </a:ext>
            </a:extLst>
          </p:cNvPr>
          <p:cNvCxnSpPr>
            <a:cxnSpLocks/>
          </p:cNvCxnSpPr>
          <p:nvPr/>
        </p:nvCxnSpPr>
        <p:spPr>
          <a:xfrm flipH="1">
            <a:off x="4959668" y="2677815"/>
            <a:ext cx="5249546" cy="162110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F76BE82E-771C-AD46-8C1E-94CA440C3A7C}"/>
              </a:ext>
            </a:extLst>
          </p:cNvPr>
          <p:cNvSpPr txBox="1"/>
          <p:nvPr/>
        </p:nvSpPr>
        <p:spPr>
          <a:xfrm>
            <a:off x="923715" y="5521672"/>
            <a:ext cx="119149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Spectrum</a:t>
            </a:r>
          </a:p>
          <a:p>
            <a:pPr algn="ctr"/>
            <a:r>
              <a:rPr lang="en-US" dirty="0"/>
              <a:t>Analyzer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471DA08-22B3-BC46-9E63-579B8718F6ED}"/>
              </a:ext>
            </a:extLst>
          </p:cNvPr>
          <p:cNvSpPr/>
          <p:nvPr/>
        </p:nvSpPr>
        <p:spPr>
          <a:xfrm rot="5400000">
            <a:off x="856069" y="4739374"/>
            <a:ext cx="1258351" cy="31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AAAAA1E-C14A-E84C-98E7-4765CC7B02A5}"/>
              </a:ext>
            </a:extLst>
          </p:cNvPr>
          <p:cNvSpPr/>
          <p:nvPr/>
        </p:nvSpPr>
        <p:spPr>
          <a:xfrm>
            <a:off x="219090" y="4567184"/>
            <a:ext cx="1427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f,  </a:t>
            </a:r>
            <a:r>
              <a:rPr lang="en-US" b="1" dirty="0" err="1">
                <a:solidFill>
                  <a:schemeClr val="accent2"/>
                </a:solidFill>
              </a:rPr>
              <a:t>P</a:t>
            </a:r>
            <a:r>
              <a:rPr lang="en-US" b="1" baseline="-25000" dirty="0" err="1">
                <a:solidFill>
                  <a:schemeClr val="accent2"/>
                </a:solidFill>
              </a:rPr>
              <a:t>f</a:t>
            </a:r>
            <a:endParaRPr lang="en-US" b="1" baseline="-25000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2f, P</a:t>
            </a:r>
            <a:r>
              <a:rPr lang="en-US" b="1" baseline="-25000" dirty="0">
                <a:solidFill>
                  <a:schemeClr val="accent2"/>
                </a:solidFill>
              </a:rPr>
              <a:t>2f</a:t>
            </a:r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3f, P</a:t>
            </a:r>
            <a:r>
              <a:rPr lang="en-US" b="1" baseline="-25000" dirty="0">
                <a:solidFill>
                  <a:schemeClr val="accent2"/>
                </a:solidFill>
              </a:rPr>
              <a:t>3f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1E3777A-85F6-1842-ABE2-BA91CDE7BE0E}"/>
              </a:ext>
            </a:extLst>
          </p:cNvPr>
          <p:cNvGrpSpPr/>
          <p:nvPr/>
        </p:nvGrpSpPr>
        <p:grpSpPr>
          <a:xfrm flipH="1">
            <a:off x="1212837" y="3609905"/>
            <a:ext cx="1159535" cy="1013412"/>
            <a:chOff x="4984531" y="4840779"/>
            <a:chExt cx="1605779" cy="122892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F4B84C0-D574-D44D-8D15-388A465FB9B1}"/>
                </a:ext>
              </a:extLst>
            </p:cNvPr>
            <p:cNvCxnSpPr/>
            <p:nvPr/>
          </p:nvCxnSpPr>
          <p:spPr>
            <a:xfrm>
              <a:off x="5163127" y="5054653"/>
              <a:ext cx="1293091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E6E56790-9354-7544-8463-641C3ECFC9C2}"/>
                </a:ext>
              </a:extLst>
            </p:cNvPr>
            <p:cNvSpPr/>
            <p:nvPr/>
          </p:nvSpPr>
          <p:spPr>
            <a:xfrm>
              <a:off x="5018230" y="5054653"/>
              <a:ext cx="1223822" cy="1015047"/>
            </a:xfrm>
            <a:prstGeom prst="arc">
              <a:avLst>
                <a:gd name="adj1" fmla="val 16200000"/>
                <a:gd name="adj2" fmla="val 20760977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18">
              <a:extLst>
                <a:ext uri="{FF2B5EF4-FFF2-40B4-BE49-F238E27FC236}">
                  <a16:creationId xmlns:a16="http://schemas.microsoft.com/office/drawing/2014/main" id="{47010E48-38D0-8349-B9E7-458674427EC2}"/>
                </a:ext>
              </a:extLst>
            </p:cNvPr>
            <p:cNvSpPr/>
            <p:nvPr/>
          </p:nvSpPr>
          <p:spPr>
            <a:xfrm rot="16200000">
              <a:off x="5068090" y="4968737"/>
              <a:ext cx="198118" cy="156258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19">
              <a:extLst>
                <a:ext uri="{FF2B5EF4-FFF2-40B4-BE49-F238E27FC236}">
                  <a16:creationId xmlns:a16="http://schemas.microsoft.com/office/drawing/2014/main" id="{AB78FEB9-3899-B045-BEF2-B6E45716FB1E}"/>
                </a:ext>
              </a:extLst>
            </p:cNvPr>
            <p:cNvSpPr/>
            <p:nvPr/>
          </p:nvSpPr>
          <p:spPr>
            <a:xfrm rot="10800000">
              <a:off x="6072068" y="5361494"/>
              <a:ext cx="198119" cy="156258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20">
              <a:extLst>
                <a:ext uri="{FF2B5EF4-FFF2-40B4-BE49-F238E27FC236}">
                  <a16:creationId xmlns:a16="http://schemas.microsoft.com/office/drawing/2014/main" id="{19E4538B-2E44-2B40-BC29-094B6AE06B30}"/>
                </a:ext>
              </a:extLst>
            </p:cNvPr>
            <p:cNvSpPr/>
            <p:nvPr/>
          </p:nvSpPr>
          <p:spPr>
            <a:xfrm rot="5400000">
              <a:off x="6271401" y="4974659"/>
              <a:ext cx="198118" cy="156258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D9045D1-DEC8-4C43-AE82-3D6E7FCFDBBC}"/>
                </a:ext>
              </a:extLst>
            </p:cNvPr>
            <p:cNvSpPr/>
            <p:nvPr/>
          </p:nvSpPr>
          <p:spPr>
            <a:xfrm>
              <a:off x="4984531" y="4840779"/>
              <a:ext cx="1605779" cy="7900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33C2927-6DAB-A04E-93E7-C527E0DF5482}"/>
              </a:ext>
            </a:extLst>
          </p:cNvPr>
          <p:cNvSpPr/>
          <p:nvPr/>
        </p:nvSpPr>
        <p:spPr>
          <a:xfrm rot="5400000">
            <a:off x="-161918" y="2909393"/>
            <a:ext cx="1832797" cy="349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3724856-5292-2C47-AD2D-A8A62384F35D}"/>
              </a:ext>
            </a:extLst>
          </p:cNvPr>
          <p:cNvSpPr/>
          <p:nvPr/>
        </p:nvSpPr>
        <p:spPr>
          <a:xfrm>
            <a:off x="778218" y="1475008"/>
            <a:ext cx="1292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MW </a:t>
            </a:r>
          </a:p>
          <a:p>
            <a:pPr algn="ctr"/>
            <a:r>
              <a:rPr lang="en-US" dirty="0"/>
              <a:t>Source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B484C48-64EB-E348-B73C-7BC62A0F086C}"/>
              </a:ext>
            </a:extLst>
          </p:cNvPr>
          <p:cNvSpPr/>
          <p:nvPr/>
        </p:nvSpPr>
        <p:spPr>
          <a:xfrm flipH="1">
            <a:off x="1023014" y="2693773"/>
            <a:ext cx="61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f, P</a:t>
            </a:r>
            <a:r>
              <a:rPr lang="en-US" b="1" baseline="-25000" dirty="0">
                <a:solidFill>
                  <a:schemeClr val="accent1"/>
                </a:solidFill>
              </a:rPr>
              <a:t>i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1082D52-9ECF-954F-BA95-B898289294AF}"/>
              </a:ext>
            </a:extLst>
          </p:cNvPr>
          <p:cNvCxnSpPr>
            <a:cxnSpLocks/>
          </p:cNvCxnSpPr>
          <p:nvPr/>
        </p:nvCxnSpPr>
        <p:spPr>
          <a:xfrm>
            <a:off x="1012781" y="2527313"/>
            <a:ext cx="0" cy="801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E358785-6A65-5C45-8665-2A4C0D764612}"/>
              </a:ext>
            </a:extLst>
          </p:cNvPr>
          <p:cNvCxnSpPr>
            <a:cxnSpLocks/>
          </p:cNvCxnSpPr>
          <p:nvPr/>
        </p:nvCxnSpPr>
        <p:spPr>
          <a:xfrm>
            <a:off x="1055091" y="3464821"/>
            <a:ext cx="1474793" cy="8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7D085A3-419E-3E42-804E-1ABCCEBB19B4}"/>
              </a:ext>
            </a:extLst>
          </p:cNvPr>
          <p:cNvCxnSpPr>
            <a:cxnSpLocks/>
          </p:cNvCxnSpPr>
          <p:nvPr/>
        </p:nvCxnSpPr>
        <p:spPr>
          <a:xfrm>
            <a:off x="2926173" y="3577448"/>
            <a:ext cx="1001676" cy="304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B2D8CE4-ACF1-C347-B165-A403760D4D9B}"/>
              </a:ext>
            </a:extLst>
          </p:cNvPr>
          <p:cNvCxnSpPr>
            <a:cxnSpLocks/>
          </p:cNvCxnSpPr>
          <p:nvPr/>
        </p:nvCxnSpPr>
        <p:spPr>
          <a:xfrm flipH="1">
            <a:off x="2866304" y="4135126"/>
            <a:ext cx="918253" cy="17762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0FA9AA1-D55C-A845-AD2B-9EBB9903C003}"/>
              </a:ext>
            </a:extLst>
          </p:cNvPr>
          <p:cNvCxnSpPr>
            <a:cxnSpLocks/>
          </p:cNvCxnSpPr>
          <p:nvPr/>
        </p:nvCxnSpPr>
        <p:spPr>
          <a:xfrm flipH="1">
            <a:off x="1712117" y="4398183"/>
            <a:ext cx="911733" cy="1612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5CC944F-3F2E-9B4A-9A19-E9D3FCB8A3EE}"/>
              </a:ext>
            </a:extLst>
          </p:cNvPr>
          <p:cNvCxnSpPr>
            <a:cxnSpLocks/>
          </p:cNvCxnSpPr>
          <p:nvPr/>
        </p:nvCxnSpPr>
        <p:spPr>
          <a:xfrm>
            <a:off x="1753907" y="4567184"/>
            <a:ext cx="0" cy="8401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3E82A424-1430-F346-9841-D392B082980E}"/>
              </a:ext>
            </a:extLst>
          </p:cNvPr>
          <p:cNvSpPr/>
          <p:nvPr/>
        </p:nvSpPr>
        <p:spPr>
          <a:xfrm>
            <a:off x="7727787" y="2561381"/>
            <a:ext cx="4572000" cy="4572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F93E2E2-A67C-184F-A5A7-45FA41C0D2B3}"/>
              </a:ext>
            </a:extLst>
          </p:cNvPr>
          <p:cNvCxnSpPr>
            <a:cxnSpLocks/>
          </p:cNvCxnSpPr>
          <p:nvPr/>
        </p:nvCxnSpPr>
        <p:spPr>
          <a:xfrm flipH="1">
            <a:off x="4826142" y="2614514"/>
            <a:ext cx="4651084" cy="129529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603AA63-C511-8D4F-83A6-602E557D8FBC}"/>
              </a:ext>
            </a:extLst>
          </p:cNvPr>
          <p:cNvSpPr/>
          <p:nvPr/>
        </p:nvSpPr>
        <p:spPr>
          <a:xfrm>
            <a:off x="219090" y="878009"/>
            <a:ext cx="6755367" cy="324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699F44F-AF64-DB45-9A9F-6EAC0E26219C}"/>
              </a:ext>
            </a:extLst>
          </p:cNvPr>
          <p:cNvSpPr/>
          <p:nvPr/>
        </p:nvSpPr>
        <p:spPr>
          <a:xfrm>
            <a:off x="8579866" y="2744649"/>
            <a:ext cx="301877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&gt; 600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&lt; 100 nm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138F15-EDD9-4242-9D06-07C03D9A2197}"/>
              </a:ext>
            </a:extLst>
          </p:cNvPr>
          <p:cNvSpPr txBox="1"/>
          <p:nvPr/>
        </p:nvSpPr>
        <p:spPr>
          <a:xfrm rot="180736">
            <a:off x="4442544" y="4258000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Cold Base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7208FCF-9E06-2748-9232-A2BDA36E805B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4766779" y="4243512"/>
            <a:ext cx="4722234" cy="297904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-19050" y="-11066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Near-Field </a:t>
            </a:r>
            <a:r>
              <a:rPr lang="en-US" sz="3200" dirty="0" err="1"/>
              <a:t>B</a:t>
            </a:r>
            <a:r>
              <a:rPr lang="en-US" sz="3200" baseline="-25000" dirty="0" err="1"/>
              <a:t>rf</a:t>
            </a:r>
            <a:r>
              <a:rPr lang="en-US" sz="3200" dirty="0"/>
              <a:t> Microscope</a:t>
            </a:r>
          </a:p>
        </p:txBody>
      </p:sp>
      <p:sp>
        <p:nvSpPr>
          <p:cNvPr id="2" name="Rectangle 1"/>
          <p:cNvSpPr/>
          <p:nvPr/>
        </p:nvSpPr>
        <p:spPr>
          <a:xfrm>
            <a:off x="7324725" y="5429406"/>
            <a:ext cx="98808" cy="9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lide Number Placeholder 4">
            <a:extLst>
              <a:ext uri="{FF2B5EF4-FFF2-40B4-BE49-F238E27FC236}">
                <a16:creationId xmlns:a16="http://schemas.microsoft.com/office/drawing/2014/main" id="{C1364BD9-6AB7-451C-9178-1249DBEB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5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00" grpId="0" animBg="1"/>
      <p:bldP spid="99" grpId="0" animBg="1"/>
      <p:bldP spid="76" grpId="0" animBg="1"/>
      <p:bldP spid="94" grpId="0"/>
      <p:bldP spid="97" grpId="0" animBg="1"/>
      <p:bldP spid="98" grpId="0" animBg="1"/>
      <p:bldP spid="103" grpId="0" animBg="1"/>
      <p:bldP spid="108" grpId="0" animBg="1"/>
      <p:bldP spid="109" grpId="0" animBg="1"/>
      <p:bldP spid="110" grpId="0" animBg="1"/>
      <p:bldP spid="114" grpId="0"/>
      <p:bldP spid="115" grpId="0"/>
      <p:bldP spid="116" grpId="0"/>
      <p:bldP spid="120" grpId="0" animBg="1"/>
      <p:bldP spid="120" grpId="1" animBg="1"/>
      <p:bldP spid="120" grpId="2" animBg="1"/>
      <p:bldP spid="121" grpId="0" animBg="1"/>
      <p:bldP spid="121" grpId="1" animBg="1"/>
      <p:bldP spid="128" grpId="0" animBg="1"/>
      <p:bldP spid="129" grpId="0" animBg="1"/>
      <p:bldP spid="130" grpId="0"/>
      <p:bldP spid="134" grpId="0" animBg="1"/>
      <p:bldP spid="135" grpId="0"/>
      <p:bldP spid="136" grpId="0"/>
      <p:bldP spid="152" grpId="0" animBg="1"/>
      <p:bldP spid="164" grpId="0" animBg="1"/>
      <p:bldP spid="65" grpId="0" animBg="1"/>
      <p:bldP spid="6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13" y="2481423"/>
            <a:ext cx="7349714" cy="55122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19050" y="-11066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Advantages of this technique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9BAEA-39FE-4C52-A67F-724DB81B8F0E}"/>
              </a:ext>
            </a:extLst>
          </p:cNvPr>
          <p:cNvSpPr/>
          <p:nvPr/>
        </p:nvSpPr>
        <p:spPr>
          <a:xfrm>
            <a:off x="-414250" y="897572"/>
            <a:ext cx="1617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</a:rPr>
              <a:t>Local: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36032" y="5524436"/>
            <a:ext cx="5987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By measuring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Nonlinear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response we have high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SNR: Superconductor is the main source of Nonlinearity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28" name="Group 35"/>
          <p:cNvGrpSpPr>
            <a:grpSpLocks/>
          </p:cNvGrpSpPr>
          <p:nvPr/>
        </p:nvGrpSpPr>
        <p:grpSpPr bwMode="auto">
          <a:xfrm>
            <a:off x="1606293" y="1588853"/>
            <a:ext cx="1219200" cy="609600"/>
            <a:chOff x="2208" y="3936"/>
            <a:chExt cx="768" cy="384"/>
          </a:xfrm>
        </p:grpSpPr>
        <p:sp>
          <p:nvSpPr>
            <p:cNvPr id="29" name="Line 36"/>
            <p:cNvSpPr>
              <a:spLocks noChangeShapeType="1"/>
            </p:cNvSpPr>
            <p:nvPr/>
          </p:nvSpPr>
          <p:spPr bwMode="auto">
            <a:xfrm>
              <a:off x="2784" y="4176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" name="Group 37"/>
            <p:cNvGrpSpPr>
              <a:grpSpLocks/>
            </p:cNvGrpSpPr>
            <p:nvPr/>
          </p:nvGrpSpPr>
          <p:grpSpPr bwMode="auto">
            <a:xfrm>
              <a:off x="2208" y="3936"/>
              <a:ext cx="768" cy="384"/>
              <a:chOff x="2208" y="3936"/>
              <a:chExt cx="768" cy="384"/>
            </a:xfrm>
          </p:grpSpPr>
          <p:sp>
            <p:nvSpPr>
              <p:cNvPr id="31" name="AutoShape 38"/>
              <p:cNvSpPr>
                <a:spLocks noChangeArrowheads="1"/>
              </p:cNvSpPr>
              <p:nvPr/>
            </p:nvSpPr>
            <p:spPr bwMode="auto">
              <a:xfrm>
                <a:off x="2208" y="3936"/>
                <a:ext cx="768" cy="240"/>
              </a:xfrm>
              <a:prstGeom prst="parallelogram">
                <a:avLst>
                  <a:gd name="adj" fmla="val 8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39"/>
              <p:cNvSpPr>
                <a:spLocks noChangeShapeType="1"/>
              </p:cNvSpPr>
              <p:nvPr/>
            </p:nvSpPr>
            <p:spPr bwMode="auto">
              <a:xfrm>
                <a:off x="2208" y="417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40"/>
              <p:cNvSpPr>
                <a:spLocks noChangeShapeType="1"/>
              </p:cNvSpPr>
              <p:nvPr/>
            </p:nvSpPr>
            <p:spPr bwMode="auto">
              <a:xfrm>
                <a:off x="2976" y="393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41"/>
              <p:cNvSpPr>
                <a:spLocks noChangeShapeType="1"/>
              </p:cNvSpPr>
              <p:nvPr/>
            </p:nvSpPr>
            <p:spPr bwMode="auto">
              <a:xfrm>
                <a:off x="2208" y="4320"/>
                <a:ext cx="57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42"/>
              <p:cNvSpPr>
                <a:spLocks noChangeShapeType="1"/>
              </p:cNvSpPr>
              <p:nvPr/>
            </p:nvSpPr>
            <p:spPr bwMode="auto">
              <a:xfrm flipV="1">
                <a:off x="2784" y="4080"/>
                <a:ext cx="19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6" name="Line 43"/>
          <p:cNvSpPr>
            <a:spLocks noChangeShapeType="1"/>
          </p:cNvSpPr>
          <p:nvPr/>
        </p:nvSpPr>
        <p:spPr bwMode="auto">
          <a:xfrm flipV="1">
            <a:off x="1377693" y="1665053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961593" y="1684599"/>
            <a:ext cx="49564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/>
              <a:t>B</a:t>
            </a:r>
            <a:r>
              <a:rPr lang="en-US" sz="2000" baseline="-25000" dirty="0"/>
              <a:t>RF</a:t>
            </a:r>
            <a:endParaRPr lang="en-US" sz="2000" dirty="0"/>
          </a:p>
        </p:txBody>
      </p:sp>
      <p:sp>
        <p:nvSpPr>
          <p:cNvPr id="38" name="Freeform 45"/>
          <p:cNvSpPr>
            <a:spLocks/>
          </p:cNvSpPr>
          <p:nvPr/>
        </p:nvSpPr>
        <p:spPr bwMode="auto">
          <a:xfrm>
            <a:off x="1606293" y="1969853"/>
            <a:ext cx="914400" cy="228600"/>
          </a:xfrm>
          <a:custGeom>
            <a:avLst/>
            <a:gdLst>
              <a:gd name="T0" fmla="*/ 0 w 576"/>
              <a:gd name="T1" fmla="*/ 228600 h 144"/>
              <a:gd name="T2" fmla="*/ 914400 w 576"/>
              <a:gd name="T3" fmla="*/ 228600 h 144"/>
              <a:gd name="T4" fmla="*/ 914400 w 576"/>
              <a:gd name="T5" fmla="*/ 0 h 144"/>
              <a:gd name="T6" fmla="*/ 0 w 576"/>
              <a:gd name="T7" fmla="*/ 0 h 144"/>
              <a:gd name="T8" fmla="*/ 0 w 576"/>
              <a:gd name="T9" fmla="*/ 228600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44"/>
              <a:gd name="T17" fmla="*/ 576 w 576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44">
                <a:moveTo>
                  <a:pt x="0" y="144"/>
                </a:moveTo>
                <a:lnTo>
                  <a:pt x="576" y="144"/>
                </a:lnTo>
                <a:lnTo>
                  <a:pt x="576" y="0"/>
                </a:lnTo>
                <a:lnTo>
                  <a:pt x="0" y="0"/>
                </a:lnTo>
                <a:lnTo>
                  <a:pt x="0" y="144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46"/>
          <p:cNvSpPr>
            <a:spLocks/>
          </p:cNvSpPr>
          <p:nvPr/>
        </p:nvSpPr>
        <p:spPr bwMode="auto">
          <a:xfrm>
            <a:off x="2520693" y="1588853"/>
            <a:ext cx="304800" cy="609600"/>
          </a:xfrm>
          <a:custGeom>
            <a:avLst/>
            <a:gdLst>
              <a:gd name="T0" fmla="*/ 0 w 192"/>
              <a:gd name="T1" fmla="*/ 609600 h 384"/>
              <a:gd name="T2" fmla="*/ 304800 w 192"/>
              <a:gd name="T3" fmla="*/ 228600 h 384"/>
              <a:gd name="T4" fmla="*/ 304800 w 192"/>
              <a:gd name="T5" fmla="*/ 0 h 384"/>
              <a:gd name="T6" fmla="*/ 0 w 192"/>
              <a:gd name="T7" fmla="*/ 381000 h 384"/>
              <a:gd name="T8" fmla="*/ 0 w 192"/>
              <a:gd name="T9" fmla="*/ 60960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384"/>
              <a:gd name="T17" fmla="*/ 192 w 192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384">
                <a:moveTo>
                  <a:pt x="0" y="384"/>
                </a:moveTo>
                <a:lnTo>
                  <a:pt x="192" y="144"/>
                </a:lnTo>
                <a:lnTo>
                  <a:pt x="192" y="0"/>
                </a:lnTo>
                <a:lnTo>
                  <a:pt x="0" y="240"/>
                </a:lnTo>
                <a:lnTo>
                  <a:pt x="0" y="384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2989008" y="1182453"/>
            <a:ext cx="107651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3300"/>
                </a:solidFill>
              </a:rPr>
              <a:t>rf currents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1" name="Line 48"/>
          <p:cNvSpPr>
            <a:spLocks noChangeShapeType="1"/>
          </p:cNvSpPr>
          <p:nvPr/>
        </p:nvSpPr>
        <p:spPr bwMode="auto">
          <a:xfrm flipH="1">
            <a:off x="2749293" y="1360253"/>
            <a:ext cx="304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9"/>
          <p:cNvSpPr>
            <a:spLocks noChangeArrowheads="1"/>
          </p:cNvSpPr>
          <p:nvPr/>
        </p:nvSpPr>
        <p:spPr bwMode="auto">
          <a:xfrm>
            <a:off x="1928556" y="1873016"/>
            <a:ext cx="76200" cy="76200"/>
          </a:xfrm>
          <a:prstGeom prst="ellipse">
            <a:avLst/>
          </a:prstGeom>
          <a:solidFill>
            <a:srgbClr val="8464FA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0"/>
          <p:cNvSpPr>
            <a:spLocks noChangeArrowheads="1"/>
          </p:cNvSpPr>
          <p:nvPr/>
        </p:nvSpPr>
        <p:spPr bwMode="auto">
          <a:xfrm>
            <a:off x="2520693" y="1741253"/>
            <a:ext cx="76200" cy="76200"/>
          </a:xfrm>
          <a:prstGeom prst="ellipse">
            <a:avLst/>
          </a:prstGeom>
          <a:solidFill>
            <a:srgbClr val="8464FA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1"/>
          <p:cNvSpPr>
            <a:spLocks noChangeArrowheads="1"/>
          </p:cNvSpPr>
          <p:nvPr/>
        </p:nvSpPr>
        <p:spPr bwMode="auto">
          <a:xfrm>
            <a:off x="2368293" y="2046053"/>
            <a:ext cx="76200" cy="76200"/>
          </a:xfrm>
          <a:prstGeom prst="ellipse">
            <a:avLst/>
          </a:prstGeom>
          <a:solidFill>
            <a:srgbClr val="8464FA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2993768" y="2090503"/>
            <a:ext cx="156324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solidFill>
                  <a:srgbClr val="0000FF"/>
                </a:solidFill>
              </a:rPr>
              <a:t>inhomogeneities</a:t>
            </a:r>
            <a:endParaRPr lang="en-US" i="1">
              <a:solidFill>
                <a:srgbClr val="0000FF"/>
              </a:solidFill>
            </a:endParaRPr>
          </a:p>
        </p:txBody>
      </p:sp>
      <p:sp>
        <p:nvSpPr>
          <p:cNvPr id="46" name="Line 53"/>
          <p:cNvSpPr>
            <a:spLocks noChangeShapeType="1"/>
          </p:cNvSpPr>
          <p:nvPr/>
        </p:nvSpPr>
        <p:spPr bwMode="auto">
          <a:xfrm flipH="1" flipV="1">
            <a:off x="2422268" y="2096853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4"/>
          <p:cNvSpPr>
            <a:spLocks noChangeArrowheads="1"/>
          </p:cNvSpPr>
          <p:nvPr/>
        </p:nvSpPr>
        <p:spPr bwMode="auto">
          <a:xfrm>
            <a:off x="1982531" y="1644416"/>
            <a:ext cx="76200" cy="76200"/>
          </a:xfrm>
          <a:prstGeom prst="ellipse">
            <a:avLst/>
          </a:prstGeom>
          <a:solidFill>
            <a:srgbClr val="8464FA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1431670" y="1055453"/>
            <a:ext cx="85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sample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27549" y="3301735"/>
            <a:ext cx="3067050" cy="1730363"/>
            <a:chOff x="7714555" y="4504750"/>
            <a:chExt cx="3067050" cy="1730363"/>
          </a:xfrm>
        </p:grpSpPr>
        <p:sp>
          <p:nvSpPr>
            <p:cNvPr id="51" name="Rectangle 50"/>
            <p:cNvSpPr/>
            <p:nvPr/>
          </p:nvSpPr>
          <p:spPr>
            <a:xfrm>
              <a:off x="7714555" y="5376687"/>
              <a:ext cx="3067050" cy="40188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Cavity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7741860" y="5191900"/>
              <a:ext cx="3017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7741860" y="5057380"/>
              <a:ext cx="3017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7741860" y="4934725"/>
              <a:ext cx="3017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 Box 44"/>
            <p:cNvSpPr txBox="1">
              <a:spLocks noChangeArrowheads="1"/>
            </p:cNvSpPr>
            <p:nvPr/>
          </p:nvSpPr>
          <p:spPr bwMode="auto">
            <a:xfrm>
              <a:off x="9003256" y="4504750"/>
              <a:ext cx="495649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/>
                <a:t>B</a:t>
              </a:r>
              <a:r>
                <a:rPr lang="en-US" sz="2000" baseline="-25000" dirty="0"/>
                <a:t>RF</a:t>
              </a:r>
              <a:endParaRPr lang="en-US" sz="2000" dirty="0"/>
            </a:p>
          </p:txBody>
        </p:sp>
        <p:sp>
          <p:nvSpPr>
            <p:cNvPr id="56" name="Text Box 44"/>
            <p:cNvSpPr txBox="1">
              <a:spLocks noChangeArrowheads="1"/>
            </p:cNvSpPr>
            <p:nvPr/>
          </p:nvSpPr>
          <p:spPr bwMode="auto">
            <a:xfrm>
              <a:off x="8948444" y="5835003"/>
              <a:ext cx="582211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/>
                <a:t>B=0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3DC9BAEA-39FE-4C52-A67F-724DB81B8F0E}"/>
              </a:ext>
            </a:extLst>
          </p:cNvPr>
          <p:cNvSpPr/>
          <p:nvPr/>
        </p:nvSpPr>
        <p:spPr>
          <a:xfrm>
            <a:off x="-587255" y="3206179"/>
            <a:ext cx="2093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</a:rPr>
              <a:t>SRF-like</a:t>
            </a:r>
            <a:r>
              <a:rPr lang="en-US" sz="2400" b="1" dirty="0">
                <a:latin typeface="Times New Roman" pitchFamily="18" charset="0"/>
              </a:rPr>
              <a:t>:</a:t>
            </a:r>
            <a:endParaRPr lang="en-US" sz="1600" b="1" dirty="0"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55B62B-5173-40B8-9EC7-B8800225F1F8}"/>
                  </a:ext>
                </a:extLst>
              </p:cNvPr>
              <p:cNvSpPr txBox="1"/>
              <p:nvPr/>
            </p:nvSpPr>
            <p:spPr>
              <a:xfrm>
                <a:off x="3884524" y="3481174"/>
                <a:ext cx="167975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</a:t>
                </a:r>
                <a:r>
                  <a:rPr lang="en-US" sz="2400" b="1" baseline="-25000" dirty="0" err="1"/>
                  <a:t>rf</a:t>
                </a:r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 smtClean="0">
                    <a:latin typeface="Symbol" panose="05050102010706020507" pitchFamily="18" charset="2"/>
                  </a:rPr>
                  <a:t>m</a:t>
                </a:r>
                <a:r>
                  <a:rPr lang="en-US" sz="2400" b="1" baseline="-25000" dirty="0" smtClean="0"/>
                  <a:t>0</a:t>
                </a:r>
                <a:r>
                  <a:rPr lang="en-US" sz="2400" b="1" dirty="0" smtClean="0"/>
                  <a:t>H</a:t>
                </a:r>
                <a:r>
                  <a:rPr lang="en-US" sz="2400" b="1" baseline="-25000" dirty="0" smtClean="0"/>
                  <a:t>c2</a:t>
                </a:r>
                <a:r>
                  <a:rPr lang="en-US" sz="2400" b="1" dirty="0" smtClean="0"/>
                  <a:t>,</a:t>
                </a:r>
                <a:endParaRPr lang="en-US" sz="2400" b="1" baseline="-25000" dirty="0"/>
              </a:p>
              <a:p>
                <a:r>
                  <a:rPr lang="en-US" sz="2400" b="1" dirty="0" smtClean="0"/>
                  <a:t>Microwave,</a:t>
                </a:r>
                <a:endParaRPr lang="en-US" sz="2400" b="1" dirty="0"/>
              </a:p>
              <a:p>
                <a:r>
                  <a:rPr lang="en-US" sz="2400" b="1" dirty="0"/>
                  <a:t>Cryogenic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55B62B-5173-40B8-9EC7-B8800225F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524" y="3481174"/>
                <a:ext cx="1679755" cy="1200329"/>
              </a:xfrm>
              <a:prstGeom prst="rect">
                <a:avLst/>
              </a:prstGeom>
              <a:blipFill>
                <a:blip r:embed="rId4"/>
                <a:stretch>
                  <a:fillRect l="-5435" t="-5076" r="-4710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D63615B3-6934-48C5-B67C-092556B4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6</a:t>
            </a:fld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AFC72BA-5CD9-4B5B-A7BF-9C5C8D23C890}"/>
              </a:ext>
            </a:extLst>
          </p:cNvPr>
          <p:cNvGrpSpPr/>
          <p:nvPr/>
        </p:nvGrpSpPr>
        <p:grpSpPr>
          <a:xfrm>
            <a:off x="6794731" y="2031330"/>
            <a:ext cx="1282952" cy="1698389"/>
            <a:chOff x="501351" y="2449459"/>
            <a:chExt cx="2280802" cy="3019357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7508EA0-63C6-4DE7-8C1B-8FBE243851D2}"/>
                </a:ext>
              </a:extLst>
            </p:cNvPr>
            <p:cNvCxnSpPr/>
            <p:nvPr/>
          </p:nvCxnSpPr>
          <p:spPr>
            <a:xfrm>
              <a:off x="501351" y="5096887"/>
              <a:ext cx="17767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4D78DA7-7E06-4454-9039-485D4F0C3E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351" y="4019569"/>
              <a:ext cx="0" cy="10773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CDF60CC-A390-4E24-B695-2F4B80C33197}"/>
                </a:ext>
              </a:extLst>
            </p:cNvPr>
            <p:cNvSpPr txBox="1"/>
            <p:nvPr/>
          </p:nvSpPr>
          <p:spPr>
            <a:xfrm>
              <a:off x="1531123" y="5027556"/>
              <a:ext cx="1251030" cy="441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13" dirty="0">
                  <a:solidFill>
                    <a:prstClr val="black"/>
                  </a:solidFill>
                  <a:latin typeface="Calibri" panose="020F0502020204030204"/>
                </a:rPr>
                <a:t>R=</a:t>
              </a:r>
              <a:r>
                <a:rPr lang="en-US" sz="1013" dirty="0" err="1">
                  <a:solidFill>
                    <a:prstClr val="black"/>
                  </a:solidFill>
                  <a:latin typeface="Calibri" panose="020F0502020204030204"/>
                </a:rPr>
                <a:t>x,y</a:t>
              </a:r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59CCBFA-7628-4E42-8A63-5376BE7DD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391" y="2449459"/>
              <a:ext cx="1712277" cy="1899803"/>
            </a:xfrm>
            <a:prstGeom prst="rect">
              <a:avLst/>
            </a:prstGeom>
          </p:spPr>
        </p:pic>
        <p:sp>
          <p:nvSpPr>
            <p:cNvPr id="65" name="Text Box 24">
              <a:extLst>
                <a:ext uri="{FF2B5EF4-FFF2-40B4-BE49-F238E27FC236}">
                  <a16:creationId xmlns:a16="http://schemas.microsoft.com/office/drawing/2014/main" id="{5EF29491-A0A4-4727-8057-315957A85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63" y="2780556"/>
              <a:ext cx="1101941" cy="587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>
                <a:spcBef>
                  <a:spcPct val="50000"/>
                </a:spcBef>
              </a:pPr>
              <a:r>
                <a:rPr lang="en-US" sz="619" b="1" dirty="0" smtClean="0">
                  <a:solidFill>
                    <a:prstClr val="black"/>
                  </a:solidFill>
                  <a:latin typeface="Times New Roman" pitchFamily="18" charset="0"/>
                </a:rPr>
                <a:t>Magnetic</a:t>
              </a:r>
            </a:p>
            <a:p>
              <a:pPr defTabSz="685800">
                <a:spcBef>
                  <a:spcPct val="50000"/>
                </a:spcBef>
              </a:pPr>
              <a:r>
                <a:rPr lang="en-US" sz="619" b="1" dirty="0" smtClean="0">
                  <a:solidFill>
                    <a:prstClr val="black"/>
                  </a:solidFill>
                  <a:latin typeface="Times New Roman" pitchFamily="18" charset="0"/>
                </a:rPr>
                <a:t>Write Head</a:t>
              </a:r>
              <a:endParaRPr lang="en-US" sz="619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73C382-39B3-49BF-8AB8-E0392940F4ED}"/>
                </a:ext>
              </a:extLst>
            </p:cNvPr>
            <p:cNvSpPr/>
            <p:nvPr/>
          </p:nvSpPr>
          <p:spPr>
            <a:xfrm>
              <a:off x="566294" y="4330331"/>
              <a:ext cx="1975923" cy="42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B6B5977-79AD-4A90-910A-6A58A0D43016}"/>
                </a:ext>
              </a:extLst>
            </p:cNvPr>
            <p:cNvSpPr/>
            <p:nvPr/>
          </p:nvSpPr>
          <p:spPr>
            <a:xfrm>
              <a:off x="608114" y="4341269"/>
              <a:ext cx="1892282" cy="49824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685800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685800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685800"/>
              <a:endParaRPr lang="en-US" sz="1013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685800"/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B56C41D-F4E9-4266-8303-36D2CD60459A}"/>
                </a:ext>
              </a:extLst>
            </p:cNvPr>
            <p:cNvCxnSpPr/>
            <p:nvPr/>
          </p:nvCxnSpPr>
          <p:spPr>
            <a:xfrm flipH="1">
              <a:off x="2195146" y="4033666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1741B3C-2926-4ACF-89C6-190383D79942}"/>
                </a:ext>
              </a:extLst>
            </p:cNvPr>
            <p:cNvCxnSpPr/>
            <p:nvPr/>
          </p:nvCxnSpPr>
          <p:spPr>
            <a:xfrm flipH="1">
              <a:off x="2144829" y="4033667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0F8905A-C5A8-4A0F-873B-7AEA9A679497}"/>
                </a:ext>
              </a:extLst>
            </p:cNvPr>
            <p:cNvCxnSpPr/>
            <p:nvPr/>
          </p:nvCxnSpPr>
          <p:spPr>
            <a:xfrm flipH="1">
              <a:off x="2096913" y="4036156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629FFD7-BC83-4AAA-B2B7-59B5219EE4E8}"/>
                </a:ext>
              </a:extLst>
            </p:cNvPr>
            <p:cNvCxnSpPr/>
            <p:nvPr/>
          </p:nvCxnSpPr>
          <p:spPr>
            <a:xfrm flipH="1">
              <a:off x="2046596" y="4036157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2BD4ACA-B129-43AA-A6E9-6C67920A8182}"/>
                </a:ext>
              </a:extLst>
            </p:cNvPr>
            <p:cNvCxnSpPr/>
            <p:nvPr/>
          </p:nvCxnSpPr>
          <p:spPr>
            <a:xfrm flipH="1">
              <a:off x="1998678" y="4036156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866261E-22D5-4E62-9124-ACF55EA2D82D}"/>
                </a:ext>
              </a:extLst>
            </p:cNvPr>
            <p:cNvCxnSpPr/>
            <p:nvPr/>
          </p:nvCxnSpPr>
          <p:spPr>
            <a:xfrm flipH="1" flipV="1">
              <a:off x="849964" y="4085669"/>
              <a:ext cx="8112" cy="313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CD34E3B-1C9E-4620-88CF-A4BF8CB4B76A}"/>
                </a:ext>
              </a:extLst>
            </p:cNvPr>
            <p:cNvCxnSpPr/>
            <p:nvPr/>
          </p:nvCxnSpPr>
          <p:spPr>
            <a:xfrm flipH="1" flipV="1">
              <a:off x="733235" y="4085669"/>
              <a:ext cx="7932" cy="3164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697D3C5-F615-4A64-868A-7757BA31A9B2}"/>
                </a:ext>
              </a:extLst>
            </p:cNvPr>
            <p:cNvCxnSpPr/>
            <p:nvPr/>
          </p:nvCxnSpPr>
          <p:spPr>
            <a:xfrm flipH="1" flipV="1">
              <a:off x="1096751" y="4080691"/>
              <a:ext cx="8112" cy="313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B349561-FC7A-45EB-A7A4-9C54A8455492}"/>
                </a:ext>
              </a:extLst>
            </p:cNvPr>
            <p:cNvCxnSpPr/>
            <p:nvPr/>
          </p:nvCxnSpPr>
          <p:spPr>
            <a:xfrm flipH="1" flipV="1">
              <a:off x="980023" y="4080691"/>
              <a:ext cx="7932" cy="3164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E34CCCB-1A75-4831-9C03-FFBAB9D2E492}"/>
                </a:ext>
              </a:extLst>
            </p:cNvPr>
            <p:cNvCxnSpPr/>
            <p:nvPr/>
          </p:nvCxnSpPr>
          <p:spPr>
            <a:xfrm flipH="1" flipV="1">
              <a:off x="1233321" y="4073222"/>
              <a:ext cx="8112" cy="313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Curved Up Arrow 90">
              <a:extLst>
                <a:ext uri="{FF2B5EF4-FFF2-40B4-BE49-F238E27FC236}">
                  <a16:creationId xmlns:a16="http://schemas.microsoft.com/office/drawing/2014/main" id="{6CDCA4B0-1D52-4D24-B716-DF65864F28C4}"/>
                </a:ext>
              </a:extLst>
            </p:cNvPr>
            <p:cNvSpPr/>
            <p:nvPr/>
          </p:nvSpPr>
          <p:spPr>
            <a:xfrm flipH="1">
              <a:off x="824180" y="4355440"/>
              <a:ext cx="1320648" cy="295585"/>
            </a:xfrm>
            <a:prstGeom prst="curvedUpArrow">
              <a:avLst>
                <a:gd name="adj1" fmla="val 25000"/>
                <a:gd name="adj2" fmla="val 87538"/>
                <a:gd name="adj3" fmla="val 25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Curved Up Arrow 93">
              <a:extLst>
                <a:ext uri="{FF2B5EF4-FFF2-40B4-BE49-F238E27FC236}">
                  <a16:creationId xmlns:a16="http://schemas.microsoft.com/office/drawing/2014/main" id="{89816339-88FC-4A8B-9B90-98AE4528ED76}"/>
                </a:ext>
              </a:extLst>
            </p:cNvPr>
            <p:cNvSpPr/>
            <p:nvPr/>
          </p:nvSpPr>
          <p:spPr>
            <a:xfrm flipH="1">
              <a:off x="845540" y="4349572"/>
              <a:ext cx="1320648" cy="446999"/>
            </a:xfrm>
            <a:prstGeom prst="curvedUpArrow">
              <a:avLst>
                <a:gd name="adj1" fmla="val 7389"/>
                <a:gd name="adj2" fmla="val 27822"/>
                <a:gd name="adj3" fmla="val 1178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Curved Up Arrow 92">
              <a:extLst>
                <a:ext uri="{FF2B5EF4-FFF2-40B4-BE49-F238E27FC236}">
                  <a16:creationId xmlns:a16="http://schemas.microsoft.com/office/drawing/2014/main" id="{B18178D3-9BCF-469F-AE4B-AA8337126314}"/>
                </a:ext>
              </a:extLst>
            </p:cNvPr>
            <p:cNvSpPr/>
            <p:nvPr/>
          </p:nvSpPr>
          <p:spPr>
            <a:xfrm>
              <a:off x="910352" y="4359268"/>
              <a:ext cx="1328573" cy="295585"/>
            </a:xfrm>
            <a:prstGeom prst="curvedUpArrow">
              <a:avLst>
                <a:gd name="adj1" fmla="val 25000"/>
                <a:gd name="adj2" fmla="val 87538"/>
                <a:gd name="adj3" fmla="val 25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9A3582A-C586-431A-9F64-6B58C7538AC5}"/>
                </a:ext>
              </a:extLst>
            </p:cNvPr>
            <p:cNvCxnSpPr/>
            <p:nvPr/>
          </p:nvCxnSpPr>
          <p:spPr>
            <a:xfrm rot="10800000" flipH="1">
              <a:off x="2195146" y="3994585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98A5838-96F4-4ED6-95F2-7A52375504ED}"/>
                </a:ext>
              </a:extLst>
            </p:cNvPr>
            <p:cNvCxnSpPr/>
            <p:nvPr/>
          </p:nvCxnSpPr>
          <p:spPr>
            <a:xfrm rot="10800000" flipH="1">
              <a:off x="2144829" y="3994586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5158FAA-B379-466D-ACD4-DACBFD293371}"/>
                </a:ext>
              </a:extLst>
            </p:cNvPr>
            <p:cNvCxnSpPr/>
            <p:nvPr/>
          </p:nvCxnSpPr>
          <p:spPr>
            <a:xfrm rot="10800000" flipH="1">
              <a:off x="2096913" y="3997075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11C8D12-34C1-4249-BA4C-A70563D84590}"/>
                </a:ext>
              </a:extLst>
            </p:cNvPr>
            <p:cNvCxnSpPr/>
            <p:nvPr/>
          </p:nvCxnSpPr>
          <p:spPr>
            <a:xfrm rot="10800000" flipH="1">
              <a:off x="2046596" y="3997076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29EF2577-01BD-4DA6-B689-D94C6086DC46}"/>
                </a:ext>
              </a:extLst>
            </p:cNvPr>
            <p:cNvCxnSpPr/>
            <p:nvPr/>
          </p:nvCxnSpPr>
          <p:spPr>
            <a:xfrm rot="10800000" flipH="1">
              <a:off x="1998678" y="3997074"/>
              <a:ext cx="2956" cy="3652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B55501E-51B4-460B-A328-8A03EC27652C}"/>
                </a:ext>
              </a:extLst>
            </p:cNvPr>
            <p:cNvCxnSpPr/>
            <p:nvPr/>
          </p:nvCxnSpPr>
          <p:spPr>
            <a:xfrm rot="10800000" flipH="1" flipV="1">
              <a:off x="849864" y="4102195"/>
              <a:ext cx="8112" cy="313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77967EF-0126-4EEE-A685-4D8E4C9FD619}"/>
                </a:ext>
              </a:extLst>
            </p:cNvPr>
            <p:cNvCxnSpPr/>
            <p:nvPr/>
          </p:nvCxnSpPr>
          <p:spPr>
            <a:xfrm rot="10800000" flipH="1" flipV="1">
              <a:off x="733135" y="4102195"/>
              <a:ext cx="7932" cy="3164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490487F-97BD-44E3-9A4D-6963D5339A68}"/>
                </a:ext>
              </a:extLst>
            </p:cNvPr>
            <p:cNvCxnSpPr/>
            <p:nvPr/>
          </p:nvCxnSpPr>
          <p:spPr>
            <a:xfrm rot="10800000" flipH="1" flipV="1">
              <a:off x="1096651" y="4097216"/>
              <a:ext cx="8112" cy="313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AC6FDCD-9479-4FA2-8DDD-9A4261A3BC3A}"/>
                </a:ext>
              </a:extLst>
            </p:cNvPr>
            <p:cNvCxnSpPr/>
            <p:nvPr/>
          </p:nvCxnSpPr>
          <p:spPr>
            <a:xfrm rot="10800000" flipH="1" flipV="1">
              <a:off x="979923" y="4097216"/>
              <a:ext cx="7932" cy="3164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7E65FE3-3FCC-40A3-BB38-401303592ADD}"/>
                </a:ext>
              </a:extLst>
            </p:cNvPr>
            <p:cNvCxnSpPr/>
            <p:nvPr/>
          </p:nvCxnSpPr>
          <p:spPr>
            <a:xfrm rot="10800000" flipH="1" flipV="1">
              <a:off x="1233221" y="4089748"/>
              <a:ext cx="8112" cy="313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42FDB9-1EB5-433C-9554-7F43A543A9EB}"/>
                </a:ext>
              </a:extLst>
            </p:cNvPr>
            <p:cNvSpPr/>
            <p:nvPr/>
          </p:nvSpPr>
          <p:spPr>
            <a:xfrm>
              <a:off x="1071982" y="4753911"/>
              <a:ext cx="1020792" cy="441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1013" dirty="0">
                  <a:solidFill>
                    <a:prstClr val="black"/>
                  </a:solidFill>
                  <a:latin typeface="Calibri" panose="020F0502020204030204"/>
                </a:rPr>
                <a:t>Sample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CF49BD1-9C8B-4611-85FD-6062657EE9AF}"/>
              </a:ext>
            </a:extLst>
          </p:cNvPr>
          <p:cNvGrpSpPr/>
          <p:nvPr/>
        </p:nvGrpSpPr>
        <p:grpSpPr>
          <a:xfrm>
            <a:off x="8850290" y="994115"/>
            <a:ext cx="2149480" cy="2874039"/>
            <a:chOff x="49513" y="1447844"/>
            <a:chExt cx="2865973" cy="3832051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EE56410-D381-497B-9594-049372751C50}"/>
                </a:ext>
              </a:extLst>
            </p:cNvPr>
            <p:cNvCxnSpPr>
              <a:cxnSpLocks/>
              <a:endCxn id="94" idx="0"/>
            </p:cNvCxnSpPr>
            <p:nvPr/>
          </p:nvCxnSpPr>
          <p:spPr>
            <a:xfrm>
              <a:off x="1779732" y="2766175"/>
              <a:ext cx="1" cy="1105624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0F97262-C65D-46BA-9AED-5C223B190B53}"/>
                </a:ext>
              </a:extLst>
            </p:cNvPr>
            <p:cNvSpPr/>
            <p:nvPr/>
          </p:nvSpPr>
          <p:spPr>
            <a:xfrm>
              <a:off x="851533" y="3871799"/>
              <a:ext cx="1856399" cy="732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Sample</a:t>
              </a:r>
              <a:endParaRPr lang="en-US" sz="788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Arrow: Up 75">
              <a:extLst>
                <a:ext uri="{FF2B5EF4-FFF2-40B4-BE49-F238E27FC236}">
                  <a16:creationId xmlns:a16="http://schemas.microsoft.com/office/drawing/2014/main" id="{045C422A-82F3-45D8-9411-299530AF3832}"/>
                </a:ext>
              </a:extLst>
            </p:cNvPr>
            <p:cNvSpPr/>
            <p:nvPr/>
          </p:nvSpPr>
          <p:spPr>
            <a:xfrm rot="5400000">
              <a:off x="1705900" y="2104126"/>
              <a:ext cx="364602" cy="1203767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C7BDE0D-6C54-497E-ADCE-1AA031C739D8}"/>
                </a:ext>
              </a:extLst>
            </p:cNvPr>
            <p:cNvCxnSpPr/>
            <p:nvPr/>
          </p:nvCxnSpPr>
          <p:spPr>
            <a:xfrm>
              <a:off x="480475" y="4949118"/>
              <a:ext cx="17767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7A4DE17-49DA-4BCC-97CD-F7A1EB4A16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475" y="3871800"/>
              <a:ext cx="0" cy="10773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89CD6C0-1CA5-461F-A973-790B02379A35}"/>
                </a:ext>
              </a:extLst>
            </p:cNvPr>
            <p:cNvSpPr txBox="1"/>
            <p:nvPr/>
          </p:nvSpPr>
          <p:spPr>
            <a:xfrm>
              <a:off x="1510248" y="4879786"/>
              <a:ext cx="125103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R=</a:t>
              </a:r>
              <a:r>
                <a:rPr lang="en-US" sz="1350" dirty="0" err="1">
                  <a:solidFill>
                    <a:prstClr val="black"/>
                  </a:solidFill>
                  <a:latin typeface="Calibri" panose="020F0502020204030204"/>
                </a:rPr>
                <a:t>x,y</a:t>
              </a:r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27563C8-A617-40C8-90CA-23A6F2A15F68}"/>
                </a:ext>
              </a:extLst>
            </p:cNvPr>
            <p:cNvSpPr txBox="1"/>
            <p:nvPr/>
          </p:nvSpPr>
          <p:spPr>
            <a:xfrm>
              <a:off x="208952" y="3498789"/>
              <a:ext cx="27152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257962B-FF68-4BB8-BFA8-EC5E21BCB0B3}"/>
                    </a:ext>
                  </a:extLst>
                </p:cNvPr>
                <p:cNvSpPr txBox="1"/>
                <p:nvPr/>
              </p:nvSpPr>
              <p:spPr>
                <a:xfrm>
                  <a:off x="1033005" y="2245084"/>
                  <a:ext cx="18824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2257962B-FF68-4BB8-BFA8-EC5E21BCB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005" y="2245084"/>
                  <a:ext cx="18824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586" t="-2941" r="-3879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B9372A0-91E6-4BCC-864E-37F39ED0CA8E}"/>
                </a:ext>
              </a:extLst>
            </p:cNvPr>
            <p:cNvSpPr txBox="1"/>
            <p:nvPr/>
          </p:nvSpPr>
          <p:spPr>
            <a:xfrm>
              <a:off x="49513" y="1447844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2" name="Arrow: Right 86">
            <a:extLst>
              <a:ext uri="{FF2B5EF4-FFF2-40B4-BE49-F238E27FC236}">
                <a16:creationId xmlns:a16="http://schemas.microsoft.com/office/drawing/2014/main" id="{6E86B654-9CA9-4E55-9C1E-FA4DDCEE2416}"/>
              </a:ext>
            </a:extLst>
          </p:cNvPr>
          <p:cNvSpPr/>
          <p:nvPr/>
        </p:nvSpPr>
        <p:spPr>
          <a:xfrm>
            <a:off x="8330203" y="2672904"/>
            <a:ext cx="430957" cy="28529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1652" y="3620071"/>
            <a:ext cx="369728" cy="31004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/>
              <p:cNvSpPr txBox="1"/>
              <p:nvPr/>
            </p:nvSpPr>
            <p:spPr>
              <a:xfrm>
                <a:off x="7896914" y="6276385"/>
                <a:ext cx="239309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Silver</a:t>
                </a:r>
                <a:r>
                  <a:rPr lang="en-US" sz="1100" dirty="0" smtClean="0"/>
                  <a:t> (3D) surface corresponds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1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endParaRPr lang="en-US" sz="1100" dirty="0"/>
              </a:p>
            </p:txBody>
          </p:sp>
        </mc:Choice>
        <mc:Fallback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914" y="6276385"/>
                <a:ext cx="2393099" cy="430887"/>
              </a:xfrm>
              <a:prstGeom prst="rect">
                <a:avLst/>
              </a:prstGeom>
              <a:blipFill>
                <a:blip r:embed="rId8"/>
                <a:stretch>
                  <a:fillRect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 103">
            <a:extLst>
              <a:ext uri="{FF2B5EF4-FFF2-40B4-BE49-F238E27FC236}">
                <a16:creationId xmlns:a16="http://schemas.microsoft.com/office/drawing/2014/main" id="{3DC9BAEA-39FE-4C52-A67F-724DB81B8F0E}"/>
              </a:ext>
            </a:extLst>
          </p:cNvPr>
          <p:cNvSpPr/>
          <p:nvPr/>
        </p:nvSpPr>
        <p:spPr>
          <a:xfrm>
            <a:off x="6201519" y="777624"/>
            <a:ext cx="4869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1" dirty="0" smtClean="0">
                <a:latin typeface="Times New Roman" pitchFamily="18" charset="0"/>
              </a:rPr>
              <a:t>The probe is somewhat “aggressive”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Times New Roman" pitchFamily="18" charset="0"/>
              </a:rPr>
              <a:t>Local RF critical field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Times New Roman" pitchFamily="18" charset="0"/>
              </a:rPr>
              <a:t>RF vortex semi-loop generation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DC9BAEA-39FE-4C52-A67F-724DB81B8F0E}"/>
              </a:ext>
            </a:extLst>
          </p:cNvPr>
          <p:cNvSpPr/>
          <p:nvPr/>
        </p:nvSpPr>
        <p:spPr>
          <a:xfrm>
            <a:off x="-74714" y="2371795"/>
            <a:ext cx="4082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1" dirty="0" smtClean="0">
                <a:latin typeface="Times New Roman" pitchFamily="18" charset="0"/>
              </a:rPr>
              <a:t>Traditional </a:t>
            </a:r>
            <a:r>
              <a:rPr lang="en-US" sz="1600" b="1" dirty="0" err="1" smtClean="0">
                <a:latin typeface="Times New Roman" pitchFamily="18" charset="0"/>
              </a:rPr>
              <a:t>R</a:t>
            </a:r>
            <a:r>
              <a:rPr lang="en-US" sz="1600" b="1" baseline="-25000" dirty="0" err="1" smtClean="0">
                <a:latin typeface="Times New Roman" pitchFamily="18" charset="0"/>
              </a:rPr>
              <a:t>s</a:t>
            </a:r>
            <a:r>
              <a:rPr lang="en-US" sz="1600" b="1" dirty="0" smtClean="0">
                <a:latin typeface="Times New Roman" pitchFamily="18" charset="0"/>
              </a:rPr>
              <a:t> measurements</a:t>
            </a:r>
            <a:endParaRPr lang="en-US" sz="1100" b="1" dirty="0">
              <a:latin typeface="Times New Roman" pitchFamily="18" charset="0"/>
            </a:endParaRPr>
          </a:p>
        </p:txBody>
      </p:sp>
      <p:pic>
        <p:nvPicPr>
          <p:cNvPr id="1026" name="Picture 2" descr="File:Detector eye.svg - Wikimedia Commons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355" flipH="1">
            <a:off x="10658757" y="3480025"/>
            <a:ext cx="576328" cy="5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2" grpId="0"/>
      <p:bldP spid="2" grpId="0"/>
      <p:bldP spid="102" grpId="0" animBg="1"/>
      <p:bldP spid="103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34" y="1596280"/>
            <a:ext cx="4809049" cy="4042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2257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Prior results on </a:t>
            </a:r>
            <a:r>
              <a:rPr lang="en-US" sz="3200" b="1" dirty="0" err="1">
                <a:solidFill>
                  <a:schemeClr val="tx1"/>
                </a:solidFill>
              </a:rPr>
              <a:t>Nb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bulk and thin film samples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F2FFE-A53D-458D-B0BA-B6182A693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596280"/>
            <a:ext cx="6359205" cy="4042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450" y="6355433"/>
            <a:ext cx="733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FF"/>
                </a:solidFill>
              </a:rPr>
              <a:t>B. Oripov </a:t>
            </a:r>
            <a:r>
              <a:rPr lang="en-US" b="1" i="1" dirty="0">
                <a:solidFill>
                  <a:srgbClr val="0066FF"/>
                </a:solidFill>
              </a:rPr>
              <a:t>et al</a:t>
            </a:r>
            <a:r>
              <a:rPr lang="en-US" b="1" dirty="0">
                <a:solidFill>
                  <a:srgbClr val="0066FF"/>
                </a:solidFill>
              </a:rPr>
              <a:t>. Phys. Rev. Appl., vol. 11, no. 6, p. 64030, Jun. 2019.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4A3C05E-BC67-4870-8DD0-89178634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7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31" y="851771"/>
            <a:ext cx="5445856" cy="53599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3703982" y="3108689"/>
            <a:ext cx="5273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Third Harmonic Response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9011804" y="2213121"/>
            <a:ext cx="31013" cy="7941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369803" y="2239032"/>
            <a:ext cx="31013" cy="7941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9652515" y="2315932"/>
            <a:ext cx="70744" cy="81434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04210" y="2901956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27158" y="3007221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81455" y="3002173"/>
            <a:ext cx="50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024284" y="3571444"/>
            <a:ext cx="1242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+100 Offset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8285863" y="2213121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p0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8571699" y="2538845"/>
            <a:ext cx="42519" cy="14023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387913" y="4190043"/>
            <a:ext cx="1202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T=9 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361201" y="3531737"/>
            <a:ext cx="1202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T=8.5 K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EF9C3E-F3D2-4DD9-BE50-5B8E6F01BC64}"/>
              </a:ext>
            </a:extLst>
          </p:cNvPr>
          <p:cNvCxnSpPr/>
          <p:nvPr/>
        </p:nvCxnSpPr>
        <p:spPr>
          <a:xfrm flipH="1" flipV="1">
            <a:off x="7773349" y="4121105"/>
            <a:ext cx="42519" cy="14023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7C24C2-B853-47B5-B97E-8B3703BCD75B}"/>
              </a:ext>
            </a:extLst>
          </p:cNvPr>
          <p:cNvCxnSpPr>
            <a:cxnSpLocks/>
          </p:cNvCxnSpPr>
          <p:nvPr/>
        </p:nvCxnSpPr>
        <p:spPr>
          <a:xfrm>
            <a:off x="8068180" y="4676523"/>
            <a:ext cx="31013" cy="7941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8B5DFC5-C13E-48FC-B098-0B581D28B670}"/>
              </a:ext>
            </a:extLst>
          </p:cNvPr>
          <p:cNvCxnSpPr/>
          <p:nvPr/>
        </p:nvCxnSpPr>
        <p:spPr>
          <a:xfrm>
            <a:off x="8309705" y="4720943"/>
            <a:ext cx="31013" cy="7941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5030F8E-B620-42C8-AB81-18FDDF1F385C}"/>
              </a:ext>
            </a:extLst>
          </p:cNvPr>
          <p:cNvCxnSpPr/>
          <p:nvPr/>
        </p:nvCxnSpPr>
        <p:spPr>
          <a:xfrm>
            <a:off x="8545556" y="4882747"/>
            <a:ext cx="31013" cy="7941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73E67FF-0FE4-4CDF-8084-E8DA88D0A37E}"/>
              </a:ext>
            </a:extLst>
          </p:cNvPr>
          <p:cNvSpPr txBox="1"/>
          <p:nvPr/>
        </p:nvSpPr>
        <p:spPr>
          <a:xfrm>
            <a:off x="7796964" y="5350815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258A08-9ADF-40CF-9140-75DC1B3D7942}"/>
              </a:ext>
            </a:extLst>
          </p:cNvPr>
          <p:cNvSpPr txBox="1"/>
          <p:nvPr/>
        </p:nvSpPr>
        <p:spPr>
          <a:xfrm>
            <a:off x="8099193" y="5419676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82A7AF-8F0F-491A-9ED3-4E15FDD225A0}"/>
              </a:ext>
            </a:extLst>
          </p:cNvPr>
          <p:cNvSpPr txBox="1"/>
          <p:nvPr/>
        </p:nvSpPr>
        <p:spPr>
          <a:xfrm>
            <a:off x="8407991" y="552304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AD97D1-E5D7-4957-8765-1821DF5E0035}"/>
              </a:ext>
            </a:extLst>
          </p:cNvPr>
          <p:cNvSpPr txBox="1"/>
          <p:nvPr/>
        </p:nvSpPr>
        <p:spPr>
          <a:xfrm>
            <a:off x="7299249" y="396182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p0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EC964E-FD36-4DBB-BBD0-6CBBA78F9502}"/>
              </a:ext>
            </a:extLst>
          </p:cNvPr>
          <p:cNvSpPr txBox="1"/>
          <p:nvPr/>
        </p:nvSpPr>
        <p:spPr>
          <a:xfrm>
            <a:off x="6496677" y="6547523"/>
            <a:ext cx="565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f=4.38 GHz and </a:t>
            </a:r>
            <a:r>
              <a:rPr lang="en-US" sz="1600" b="1" dirty="0"/>
              <a:t>Probe background nonlinearity subtracted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72AE7F-08EB-4D3C-A77B-69EFF4084608}"/>
              </a:ext>
            </a:extLst>
          </p:cNvPr>
          <p:cNvSpPr/>
          <p:nvPr/>
        </p:nvSpPr>
        <p:spPr>
          <a:xfrm>
            <a:off x="6512571" y="920238"/>
            <a:ext cx="543495" cy="421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467469-7353-4295-A24A-66E54B803D68}"/>
              </a:ext>
            </a:extLst>
          </p:cNvPr>
          <p:cNvSpPr/>
          <p:nvPr/>
        </p:nvSpPr>
        <p:spPr>
          <a:xfrm>
            <a:off x="6232790" y="922493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en-US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E9D7DA-5973-41CD-8F42-982BDEB6E092}"/>
              </a:ext>
            </a:extLst>
          </p:cNvPr>
          <p:cNvSpPr/>
          <p:nvPr/>
        </p:nvSpPr>
        <p:spPr>
          <a:xfrm>
            <a:off x="6259285" y="1877636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4F2DA80-546A-453D-9270-D847F9998290}"/>
              </a:ext>
            </a:extLst>
          </p:cNvPr>
          <p:cNvSpPr/>
          <p:nvPr/>
        </p:nvSpPr>
        <p:spPr>
          <a:xfrm>
            <a:off x="6229328" y="2832779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en-US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246087-03BA-45FE-90C6-41CA05A0F487}"/>
              </a:ext>
            </a:extLst>
          </p:cNvPr>
          <p:cNvSpPr/>
          <p:nvPr/>
        </p:nvSpPr>
        <p:spPr>
          <a:xfrm>
            <a:off x="6285715" y="4760277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AB99E6-8421-4CC7-AD1E-266D02469717}"/>
              </a:ext>
            </a:extLst>
          </p:cNvPr>
          <p:cNvSpPr/>
          <p:nvPr/>
        </p:nvSpPr>
        <p:spPr>
          <a:xfrm>
            <a:off x="6225934" y="3787922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F00136-90E5-4F3E-9B9C-4132AC2CF197}"/>
              </a:ext>
            </a:extLst>
          </p:cNvPr>
          <p:cNvSpPr/>
          <p:nvPr/>
        </p:nvSpPr>
        <p:spPr>
          <a:xfrm>
            <a:off x="5765661" y="4693212"/>
            <a:ext cx="286981" cy="305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62756-EC0A-43F8-9A8E-A57D94C2C51C}"/>
              </a:ext>
            </a:extLst>
          </p:cNvPr>
          <p:cNvSpPr/>
          <p:nvPr/>
        </p:nvSpPr>
        <p:spPr>
          <a:xfrm>
            <a:off x="7178059" y="3999714"/>
            <a:ext cx="4538244" cy="1854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8A185AC-92CC-4711-AB73-84B311487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3" y="273954"/>
            <a:ext cx="5378050" cy="6231226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D6B71B0-2B01-4AF3-9486-A1A60A382E43}"/>
              </a:ext>
            </a:extLst>
          </p:cNvPr>
          <p:cNvSpPr/>
          <p:nvPr/>
        </p:nvSpPr>
        <p:spPr>
          <a:xfrm>
            <a:off x="457897" y="663194"/>
            <a:ext cx="543495" cy="535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D05FBE2-7E03-4372-8FB3-777AC23F7635}"/>
              </a:ext>
            </a:extLst>
          </p:cNvPr>
          <p:cNvSpPr/>
          <p:nvPr/>
        </p:nvSpPr>
        <p:spPr>
          <a:xfrm>
            <a:off x="156752" y="2608867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en-US" b="1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03D8D2-734C-4246-9C6D-CD41DCC67775}"/>
              </a:ext>
            </a:extLst>
          </p:cNvPr>
          <p:cNvSpPr/>
          <p:nvPr/>
        </p:nvSpPr>
        <p:spPr>
          <a:xfrm>
            <a:off x="218549" y="4628203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b="1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E3E5DF1-B066-4402-9FEB-AC3AD63379D3}"/>
              </a:ext>
            </a:extLst>
          </p:cNvPr>
          <p:cNvSpPr/>
          <p:nvPr/>
        </p:nvSpPr>
        <p:spPr>
          <a:xfrm>
            <a:off x="1001392" y="5936276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b="1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BDF616F-3173-45FA-B4B8-D3DBC275FB19}"/>
              </a:ext>
            </a:extLst>
          </p:cNvPr>
          <p:cNvSpPr/>
          <p:nvPr/>
        </p:nvSpPr>
        <p:spPr>
          <a:xfrm>
            <a:off x="610297" y="5861976"/>
            <a:ext cx="4907615" cy="37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0592D45-C1C7-4E38-927F-403A976B8CF4}"/>
              </a:ext>
            </a:extLst>
          </p:cNvPr>
          <p:cNvSpPr/>
          <p:nvPr/>
        </p:nvSpPr>
        <p:spPr>
          <a:xfrm>
            <a:off x="339850" y="5772846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b="1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A3549A3-A7F7-4F63-97C8-C0DDFEB2EFF7}"/>
              </a:ext>
            </a:extLst>
          </p:cNvPr>
          <p:cNvSpPr/>
          <p:nvPr/>
        </p:nvSpPr>
        <p:spPr>
          <a:xfrm>
            <a:off x="25361" y="6142842"/>
            <a:ext cx="62603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Input RF Field Amplitude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24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806873D-07D3-4160-9439-BA7832A9ED05}"/>
              </a:ext>
            </a:extLst>
          </p:cNvPr>
          <p:cNvSpPr/>
          <p:nvPr/>
        </p:nvSpPr>
        <p:spPr>
          <a:xfrm>
            <a:off x="1779634" y="5784646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b="1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C5F6CDB-4D1A-4089-B328-036574EC749A}"/>
              </a:ext>
            </a:extLst>
          </p:cNvPr>
          <p:cNvSpPr/>
          <p:nvPr/>
        </p:nvSpPr>
        <p:spPr>
          <a:xfrm>
            <a:off x="3169139" y="5806880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DF039A-663E-4726-805C-D5C8449B0752}"/>
              </a:ext>
            </a:extLst>
          </p:cNvPr>
          <p:cNvSpPr txBox="1"/>
          <p:nvPr/>
        </p:nvSpPr>
        <p:spPr>
          <a:xfrm>
            <a:off x="3211585" y="1569791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T=5.5K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4E5937-E1B9-43CA-911B-04FC215698E9}"/>
              </a:ext>
            </a:extLst>
          </p:cNvPr>
          <p:cNvSpPr txBox="1"/>
          <p:nvPr/>
        </p:nvSpPr>
        <p:spPr>
          <a:xfrm>
            <a:off x="1908008" y="2295510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T=6K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C318709-CF00-4307-A179-4C6787393ECB}"/>
              </a:ext>
            </a:extLst>
          </p:cNvPr>
          <p:cNvSpPr txBox="1"/>
          <p:nvPr/>
        </p:nvSpPr>
        <p:spPr>
          <a:xfrm>
            <a:off x="1388964" y="372292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T=6.5K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55E5EA-CEAC-4D67-9771-2B3EFCBF3134}"/>
              </a:ext>
            </a:extLst>
          </p:cNvPr>
          <p:cNvSpPr txBox="1"/>
          <p:nvPr/>
        </p:nvSpPr>
        <p:spPr>
          <a:xfrm>
            <a:off x="1372310" y="4655590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E02AE"/>
                </a:solidFill>
              </a:rPr>
              <a:t>T=7K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7CBA4D2-7144-46C2-98FC-E2014E92B1B7}"/>
              </a:ext>
            </a:extLst>
          </p:cNvPr>
          <p:cNvCxnSpPr/>
          <p:nvPr/>
        </p:nvCxnSpPr>
        <p:spPr>
          <a:xfrm>
            <a:off x="1537975" y="5211646"/>
            <a:ext cx="1" cy="6151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230FA5EF-01DD-4FB1-91E6-10A17D08E21B}"/>
              </a:ext>
            </a:extLst>
          </p:cNvPr>
          <p:cNvSpPr txBox="1"/>
          <p:nvPr/>
        </p:nvSpPr>
        <p:spPr>
          <a:xfrm>
            <a:off x="1216334" y="5670881"/>
            <a:ext cx="79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800" b="1" baseline="-25000" dirty="0"/>
              <a:t>c1 </a:t>
            </a:r>
            <a:r>
              <a:rPr lang="en-US" sz="2800" b="1" baseline="30000" dirty="0"/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-23011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Bulk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Data: Periodicity in Harmonic Response</a:t>
            </a:r>
            <a:endParaRPr lang="en-US" sz="3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ADEB215-06DB-4998-957C-A5D93543A4C8}"/>
              </a:ext>
            </a:extLst>
          </p:cNvPr>
          <p:cNvSpPr/>
          <p:nvPr/>
        </p:nvSpPr>
        <p:spPr>
          <a:xfrm>
            <a:off x="194038" y="655981"/>
            <a:ext cx="124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D76C5C-6DB7-4E65-BFF7-E98D8DAD120B}"/>
              </a:ext>
            </a:extLst>
          </p:cNvPr>
          <p:cNvSpPr/>
          <p:nvPr/>
        </p:nvSpPr>
        <p:spPr>
          <a:xfrm rot="16200000">
            <a:off x="-2300547" y="3059518"/>
            <a:ext cx="5273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Third Harmonic Response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380784" y="6149534"/>
            <a:ext cx="626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Input RF Field Amplitude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2400" dirty="0"/>
          </a:p>
        </p:txBody>
      </p:sp>
      <p:sp>
        <p:nvSpPr>
          <p:cNvPr id="53" name="Slide Number Placeholder 4">
            <a:extLst>
              <a:ext uri="{FF2B5EF4-FFF2-40B4-BE49-F238E27FC236}">
                <a16:creationId xmlns:a16="http://schemas.microsoft.com/office/drawing/2014/main" id="{2CD106C0-4563-4AA0-9057-03D654A5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8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17494700">
            <a:off x="2097965" y="4118749"/>
            <a:ext cx="2528047" cy="234508"/>
          </a:xfrm>
          <a:prstGeom prst="righ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88335" y="2379232"/>
            <a:ext cx="97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66FF"/>
                </a:solidFill>
              </a:rPr>
              <a:t>Grows with</a:t>
            </a:r>
          </a:p>
          <a:p>
            <a:r>
              <a:rPr lang="en-US" sz="1200" dirty="0" smtClean="0">
                <a:solidFill>
                  <a:srgbClr val="0066FF"/>
                </a:solidFill>
              </a:rPr>
              <a:t>decreasing</a:t>
            </a:r>
          </a:p>
          <a:p>
            <a:r>
              <a:rPr lang="en-US" sz="1200" dirty="0" smtClean="0">
                <a:solidFill>
                  <a:srgbClr val="0066FF"/>
                </a:solidFill>
              </a:rPr>
              <a:t>temperature</a:t>
            </a:r>
            <a:endParaRPr lang="en-US" sz="12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8" grpId="0"/>
      <p:bldP spid="39" grpId="0"/>
      <p:bldP spid="40" grpId="0"/>
      <p:bldP spid="41" grpId="0"/>
      <p:bldP spid="44" grpId="0"/>
      <p:bldP spid="11" grpId="0" animBg="1"/>
      <p:bldP spid="47" grpId="0"/>
      <p:bldP spid="48" grpId="0"/>
      <p:bldP spid="49" grpId="0"/>
      <p:bldP spid="50" grpId="0"/>
      <p:bldP spid="51" grpId="0"/>
      <p:bldP spid="5" grpId="0" animBg="1"/>
      <p:bldP spid="88" grpId="0"/>
      <p:bldP spid="9" grpId="0" animBg="1"/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23900"/>
          </a:xfrm>
          <a:prstGeom prst="rect">
            <a:avLst/>
          </a:prstGeom>
          <a:solidFill>
            <a:srgbClr val="E03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 Copper Data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9" y="700889"/>
            <a:ext cx="6177036" cy="6157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816" y="829418"/>
            <a:ext cx="5207072" cy="590005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2A0083-44DF-48FB-A713-7CF3C1E750F7}"/>
              </a:ext>
            </a:extLst>
          </p:cNvPr>
          <p:cNvSpPr/>
          <p:nvPr/>
        </p:nvSpPr>
        <p:spPr>
          <a:xfrm>
            <a:off x="1472393" y="4212302"/>
            <a:ext cx="1482035" cy="121466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</a:t>
            </a:r>
          </a:p>
          <a:p>
            <a:pPr algn="ctr"/>
            <a:r>
              <a:rPr lang="en-US" dirty="0"/>
              <a:t>field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E5D677-5AFF-4130-AF5A-7787E8A78AD5}"/>
              </a:ext>
            </a:extLst>
          </p:cNvPr>
          <p:cNvSpPr/>
          <p:nvPr/>
        </p:nvSpPr>
        <p:spPr>
          <a:xfrm>
            <a:off x="9307396" y="2587652"/>
            <a:ext cx="1370541" cy="7571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Periodic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E5D677-5AFF-4130-AF5A-7787E8A78AD5}"/>
              </a:ext>
            </a:extLst>
          </p:cNvPr>
          <p:cNvSpPr/>
          <p:nvPr/>
        </p:nvSpPr>
        <p:spPr>
          <a:xfrm>
            <a:off x="3803885" y="1606196"/>
            <a:ext cx="1370541" cy="7571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Periodic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2A0083-44DF-48FB-A713-7CF3C1E750F7}"/>
              </a:ext>
            </a:extLst>
          </p:cNvPr>
          <p:cNvSpPr/>
          <p:nvPr/>
        </p:nvSpPr>
        <p:spPr>
          <a:xfrm>
            <a:off x="7246818" y="4571966"/>
            <a:ext cx="1482035" cy="121466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</a:t>
            </a:r>
          </a:p>
          <a:p>
            <a:pPr algn="ctr"/>
            <a:r>
              <a:rPr lang="en-US" dirty="0"/>
              <a:t>field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8BF3D89-D190-4362-8F38-0BFBE7A8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5433"/>
            <a:ext cx="2743200" cy="365125"/>
          </a:xfrm>
        </p:spPr>
        <p:txBody>
          <a:bodyPr/>
          <a:lstStyle/>
          <a:p>
            <a:fld id="{63F09A0C-F202-49F2-8DA6-403B2FA402C5}" type="slidenum">
              <a:rPr lang="en-US" sz="2400" smtClean="0">
                <a:solidFill>
                  <a:schemeClr val="tx1"/>
                </a:solidFill>
              </a:rPr>
              <a:t>9</a:t>
            </a:fld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1772</Words>
  <Application>Microsoft Office PowerPoint</Application>
  <PresentationFormat>Widescreen</PresentationFormat>
  <Paragraphs>399</Paragraphs>
  <Slides>25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Ariel</vt:lpstr>
      <vt:lpstr>Calibri</vt:lpstr>
      <vt:lpstr>Calibri Light</vt:lpstr>
      <vt:lpstr>Cambria Math</vt:lpstr>
      <vt:lpstr>Helvetica</vt:lpstr>
      <vt:lpstr>新細明體</vt:lpstr>
      <vt:lpstr>Roboto</vt:lpstr>
      <vt:lpstr>Roboto Condensed</vt:lpstr>
      <vt:lpstr>Symbol</vt:lpstr>
      <vt:lpstr>Times New Roman</vt:lpstr>
      <vt:lpstr>Wingdings</vt:lpstr>
      <vt:lpstr>Office Theme</vt:lpstr>
      <vt:lpstr>Investigation of Local Nonlinear Microwave Response of Nb3Sn in the Superconducting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High-Frequency Nonlinear Microscopy of Nb for  Superconducting RF Cavity Applications</dc:title>
  <dc:creator>Bakhrom Gafurovich Oripov</dc:creator>
  <cp:lastModifiedBy>Steven Mark Anlage</cp:lastModifiedBy>
  <cp:revision>49</cp:revision>
  <dcterms:created xsi:type="dcterms:W3CDTF">2020-10-12T03:11:28Z</dcterms:created>
  <dcterms:modified xsi:type="dcterms:W3CDTF">2020-11-09T23:01:53Z</dcterms:modified>
</cp:coreProperties>
</file>