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7" r:id="rId1"/>
  </p:sldMasterIdLst>
  <p:sldIdLst>
    <p:sldId id="256" r:id="rId2"/>
    <p:sldId id="340" r:id="rId3"/>
    <p:sldId id="276" r:id="rId4"/>
    <p:sldId id="277" r:id="rId5"/>
    <p:sldId id="279" r:id="rId6"/>
    <p:sldId id="341" r:id="rId7"/>
    <p:sldId id="339" r:id="rId8"/>
    <p:sldId id="350" r:id="rId9"/>
    <p:sldId id="280" r:id="rId10"/>
    <p:sldId id="342" r:id="rId11"/>
    <p:sldId id="343" r:id="rId12"/>
    <p:sldId id="351" r:id="rId13"/>
    <p:sldId id="352" r:id="rId14"/>
    <p:sldId id="346" r:id="rId15"/>
    <p:sldId id="345" r:id="rId16"/>
    <p:sldId id="349" r:id="rId17"/>
    <p:sldId id="353" r:id="rId18"/>
    <p:sldId id="347" r:id="rId19"/>
    <p:sldId id="348" r:id="rId20"/>
    <p:sldId id="354" r:id="rId21"/>
    <p:sldId id="355" r:id="rId22"/>
    <p:sldId id="35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E0"/>
    <a:srgbClr val="FF0000"/>
    <a:srgbClr val="98FB98"/>
    <a:srgbClr val="87CEFA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36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20:12:52.78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9184DA70-C731-4C70-880D-CCD4705E623C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374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62840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230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742070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26699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96107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59328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B612A279-0833-481D-8C56-F67FD0AC6C50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35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6587DA83-5663-4C9C-B9AA-0B40A3DAFF81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037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1" y="236818"/>
            <a:ext cx="10453689" cy="14005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0183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97669AF7-7BEB-44E4-9852-375E34362B5B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434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BAAAC38D-0552-4C82-B593-E6124DFADBE2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23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D9DF0F1C-5577-4ACB-BB62-DF8F3C494C7E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940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1775B394-D9F9-4F0C-B15D-605F45CB9E9F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722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39667345-2558-425A-8533-9BFDBCE15005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426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92BEA474-078D-4E9B-9B14-09A87B19DC46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496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4907D986-8816-4272-A432-0437A28A9828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41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57150" y="28796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811" y="2368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812" y="1862418"/>
            <a:ext cx="10320338" cy="4747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3336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id="{3292D2BF-67E8-4C56-A668-BC5E6BEA49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16258" r="9091" b="10690"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96619D-23DB-46E2-8CC4-505E8CC522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5400" dirty="0"/>
              <a:t>Time-Dependent Ginzburg Landau simulations to guide Nb3Sn SRF cavity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B7E23A-E67A-4480-BDBD-664AB91A75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Mark Transtrum</a:t>
            </a:r>
          </a:p>
          <a:p>
            <a:r>
              <a:rPr lang="en-US" dirty="0"/>
              <a:t>Nb3SnSRF’20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C23A22D-E437-47A6-A561-7875382FF8D6}"/>
                  </a:ext>
                </a:extLst>
              </p14:cNvPr>
              <p14:cNvContentPartPr/>
              <p14:nvPr/>
            </p14:nvContentPartPr>
            <p14:xfrm>
              <a:off x="2610217" y="2079731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C23A22D-E437-47A6-A561-7875382FF8D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01217" y="2071091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2972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CEFA7-05B3-448B-AAFB-ACBB2D16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629222" cy="14005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/>
              <a:t>Calculating </a:t>
            </a:r>
            <a:r>
              <a:rPr lang="en-US" sz="2900" err="1"/>
              <a:t>Hsh</a:t>
            </a:r>
            <a:r>
              <a:rPr lang="en-US" sz="2900"/>
              <a:t> from </a:t>
            </a:r>
            <a:r>
              <a:rPr lang="en-US" sz="2900" err="1"/>
              <a:t>dyanmics</a:t>
            </a:r>
            <a:r>
              <a:rPr lang="en-US" sz="2900"/>
              <a:t>: Bifurcation analysis</a:t>
            </a:r>
            <a:endParaRPr lang="en-US" sz="2900" i="1" baseline="-25000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053E741A-7A7D-46A0-ACB7-0736C3293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61CB9C-DF84-425E-928F-6B6ABABCE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F7ECE4AC-C37F-40D5-9FE4-F07DE92F0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983088-62B5-4A2F-8098-BBF212104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59E3A5-4538-4852-9203-8A7ECD718F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6112" y="2052918"/>
                <a:ext cx="5628635" cy="419548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2000" dirty="0"/>
                  <a:t>Normal form: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>
                  <a:lnSpc>
                    <a:spcPct val="90000"/>
                  </a:lnSpc>
                </a:pPr>
                <a:r>
                  <a:rPr lang="en-US" sz="2000" dirty="0"/>
                  <a:t>Near the stable equilibrium (Meissner) state, the system relaxes to equilibrium with a characteristic time scale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∼1/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rad>
                  </m:oMath>
                </a14:m>
                <a:r>
                  <a:rPr lang="en-US" sz="2000" dirty="0"/>
                  <a:t>.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2000" dirty="0"/>
                  <a:t>Algorithm:</a:t>
                </a:r>
              </a:p>
              <a:p>
                <a:pPr marL="457200" indent="-4572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US" sz="2000" dirty="0"/>
                  <a:t>Calculate the Meissner state</a:t>
                </a:r>
              </a:p>
              <a:p>
                <a:pPr marL="457200" indent="-4572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US" sz="2000" dirty="0"/>
                  <a:t>Estimate </a:t>
                </a:r>
                <a:r>
                  <a:rPr lang="en-US" sz="2000" i="1" dirty="0"/>
                  <a:t>r</a:t>
                </a:r>
                <a:r>
                  <a:rPr lang="en-US" sz="2000" dirty="0"/>
                  <a:t> from the decay of small perturbations</a:t>
                </a:r>
              </a:p>
              <a:p>
                <a:pPr marL="457200" indent="-4572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US" sz="2000" dirty="0"/>
                  <a:t>Repeat 1-2 for multiple applied fields.</a:t>
                </a:r>
              </a:p>
              <a:p>
                <a:pPr marL="457200" indent="-4572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US" sz="2000" dirty="0"/>
                  <a:t>Extrapolate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marL="457200" indent="-457200">
                  <a:lnSpc>
                    <a:spcPct val="90000"/>
                  </a:lnSpc>
                  <a:buFont typeface="+mj-lt"/>
                  <a:buAutoNum type="arabicPeriod"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59E3A5-4538-4852-9203-8A7ECD718F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6112" y="2052918"/>
                <a:ext cx="5628635" cy="4195481"/>
              </a:xfrm>
              <a:blipFill>
                <a:blip r:embed="rId3"/>
                <a:stretch>
                  <a:fillRect l="-542" t="-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3A011319-5725-482A-AB55-5E273D01A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388" y="3526971"/>
            <a:ext cx="3679214" cy="2721427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CE9B45-4AF1-4B13-AE2F-F640354F8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4622" y="716398"/>
            <a:ext cx="3980139" cy="25459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66087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7">
            <a:extLst>
              <a:ext uri="{FF2B5EF4-FFF2-40B4-BE49-F238E27FC236}">
                <a16:creationId xmlns:a16="http://schemas.microsoft.com/office/drawing/2014/main" id="{0CB1E189-FC89-47D1-BD8C-3C0D4C3CB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8FA752-E037-4007-9004-1BCA4A009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852556" cy="1180711"/>
          </a:xfrm>
        </p:spPr>
        <p:txBody>
          <a:bodyPr>
            <a:normAutofit/>
          </a:bodyPr>
          <a:lstStyle/>
          <a:p>
            <a:r>
              <a:rPr lang="en-US" dirty="0"/>
              <a:t>Surface Roughness in two dimensions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A3E233-5D32-4D3F-9619-2535009FF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24298"/>
            <a:ext cx="12192417" cy="2933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9C08A4A-325D-4638-8450-F7874C253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52A5C9-44DE-44A1-9C47-2F8CE7E28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887" y="2578581"/>
            <a:ext cx="3917491" cy="2938119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ABC0B2-0809-44A0-BA77-4BA5EF7BE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4378" r="10101" b="4575"/>
          <a:stretch>
            <a:fillRect/>
          </a:stretch>
        </p:blipFill>
        <p:spPr bwMode="auto">
          <a:xfrm>
            <a:off x="286475" y="4529313"/>
            <a:ext cx="2627842" cy="189451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61CA5-1AB8-4F51-890C-AFF2A1DB5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218" y="2885166"/>
            <a:ext cx="5114093" cy="3034371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Divots realize the “pay off” from the magnetic field sooner.</a:t>
            </a: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Vortices tend to nucleate in concave regions.</a:t>
            </a: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Magnetic field must be aligned with the divot.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5F35278-0EA5-4D29-BA52-F74EC64D5B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5" r="-6939"/>
          <a:stretch/>
        </p:blipFill>
        <p:spPr>
          <a:xfrm>
            <a:off x="425115" y="2304062"/>
            <a:ext cx="2674219" cy="228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96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0B2A6-D1E2-40D7-A235-B80E71D89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en-US" dirty="0"/>
              <a:t>Single Divots</a:t>
            </a:r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A994CE7E-AD98-4045-A15B-9054CF58D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19C1720A-5B1A-4E31-93A0-A8ACD67EE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C5F271-EC3D-4C17-8F0A-F4F15F524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0"/>
            <a:ext cx="6098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01A626-2380-459E-A4A4-BD3303302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184" y="4009419"/>
            <a:ext cx="6382070" cy="2036743"/>
          </a:xfrm>
          <a:prstGeom prst="rect">
            <a:avLst/>
          </a:prstGeom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F8250EE-4590-407B-B039-E8BDF27FA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26D86-E80A-4AC5-915F-8DF114B07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/>
          </a:bodyPr>
          <a:lstStyle/>
          <a:p>
            <a:r>
              <a:rPr lang="en-US" dirty="0"/>
              <a:t>Divots form at grain boundaries</a:t>
            </a:r>
          </a:p>
          <a:p>
            <a:r>
              <a:rPr lang="en-US" dirty="0"/>
              <a:t>Angle determined by the orientation of the crystalline axes</a:t>
            </a:r>
          </a:p>
          <a:p>
            <a:r>
              <a:rPr lang="en-US" dirty="0"/>
              <a:t>Dangerous divots are deep and narrow</a:t>
            </a:r>
          </a:p>
          <a:p>
            <a:r>
              <a:rPr lang="en-US" dirty="0"/>
              <a:t>Realistic geometries lead to ~25% reduction in </a:t>
            </a:r>
            <a:r>
              <a:rPr lang="en-US" i="1" dirty="0" err="1"/>
              <a:t>H</a:t>
            </a:r>
            <a:r>
              <a:rPr lang="en-US" i="1" baseline="-25000" dirty="0" err="1"/>
              <a:t>sh</a:t>
            </a:r>
            <a:endParaRPr lang="en-US" i="1" baseline="-25000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4BF7697-75F9-42D8-9C13-EEF774BF4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955" y="560617"/>
            <a:ext cx="3937690" cy="298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57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A95B4-1F64-4221-922F-D82AE1774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 dirty="0"/>
              <a:t>Magnetic Field orientation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69A09-724A-425A-9425-08118EF39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lang="en-US" dirty="0"/>
              <a:t>When divots are not aligned with the magnetic field, they are less dangerous.</a:t>
            </a:r>
          </a:p>
          <a:p>
            <a:r>
              <a:rPr lang="en-US" dirty="0"/>
              <a:t>Future work: Field enhancement effects</a:t>
            </a:r>
          </a:p>
        </p:txBody>
      </p:sp>
      <p:sp>
        <p:nvSpPr>
          <p:cNvPr id="14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4896CB-12C7-43B9-B969-25622C60D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723" y="2052997"/>
            <a:ext cx="6636131" cy="3054095"/>
          </a:xfrm>
          <a:prstGeom prst="rect">
            <a:avLst/>
          </a:prstGeom>
          <a:effectLst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2424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64C-00B3-4F23-99BB-9B049A46C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700080" cy="176622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dirty="0"/>
              <a:t>Material Inhomogeneity:  </a:t>
            </a:r>
            <a:br>
              <a:rPr lang="en-US" sz="2900" dirty="0"/>
            </a:br>
            <a:r>
              <a:rPr lang="en-US" sz="2900" dirty="0"/>
              <a:t>Sn-poor islands</a:t>
            </a:r>
            <a:br>
              <a:rPr lang="en-US" sz="2900" dirty="0"/>
            </a:br>
            <a:r>
              <a:rPr lang="en-US" sz="2400" dirty="0"/>
              <a:t>(Braedon Jones, Preliminary)</a:t>
            </a:r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172A5208-F06F-4E40-A2A4-536C477FD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6778F665-E696-4E2E-8233-E17BE8970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D4A37-3DA5-4A83-8BCA-E40A93967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0"/>
            <a:ext cx="6098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F57A1CDF-A545-4336-826D-D4C0C4AE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275" y="3122675"/>
            <a:ext cx="5250524" cy="3242202"/>
          </a:xfrm>
          <a:prstGeom prst="rect">
            <a:avLst/>
          </a:prstGeom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B111820-A087-4A1C-93B0-CBE6D20EB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C6A905E-3F83-4AA2-AB80-86DA641EE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81" y="2400390"/>
            <a:ext cx="4165146" cy="41954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Empirical observation: Islands of low Sn concentration</a:t>
            </a:r>
          </a:p>
          <a:p>
            <a:r>
              <a:rPr lang="en-US" dirty="0"/>
              <a:t>Simulations suggestion:</a:t>
            </a:r>
          </a:p>
          <a:p>
            <a:pPr lvl="1"/>
            <a:r>
              <a:rPr lang="en-US" dirty="0"/>
              <a:t>Islands begin to degrade performance if within a few 100 nm of surface</a:t>
            </a:r>
          </a:p>
          <a:p>
            <a:pPr lvl="1"/>
            <a:r>
              <a:rPr lang="en-US" dirty="0"/>
              <a:t>Island size/shape less significant</a:t>
            </a:r>
          </a:p>
          <a:p>
            <a:pPr lvl="1"/>
            <a:r>
              <a:rPr lang="en-US" dirty="0"/>
              <a:t>Significant degradation for islands near surface.</a:t>
            </a:r>
          </a:p>
          <a:p>
            <a:endParaRPr lang="en-US" dirty="0"/>
          </a:p>
        </p:txBody>
      </p:sp>
      <p:pic>
        <p:nvPicPr>
          <p:cNvPr id="5" name="Google Shape;173;p29">
            <a:extLst>
              <a:ext uri="{FF2B5EF4-FFF2-40B4-BE49-F238E27FC236}">
                <a16:creationId xmlns:a16="http://schemas.microsoft.com/office/drawing/2014/main" id="{7376E265-7CB8-4E46-80D4-495F68E256E5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301187" y="891537"/>
            <a:ext cx="2092273" cy="2162557"/>
          </a:xfrm>
          <a:prstGeom prst="rect">
            <a:avLst/>
          </a:prstGeom>
          <a:noFill/>
          <a:effectLst/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31A8FFB-DC0D-49D9-95A3-54F5D4792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65" y="934209"/>
            <a:ext cx="2184400" cy="216255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69802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DB11F-5CF9-4088-8198-295F91D08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stability: Dynamics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EAE589-D8F0-4606-90AD-52859FA7AB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01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55DC4-95FF-4341-A448-41F966D0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1" y="236818"/>
            <a:ext cx="5295965" cy="1400530"/>
          </a:xfrm>
        </p:spPr>
        <p:txBody>
          <a:bodyPr/>
          <a:lstStyle/>
          <a:p>
            <a:r>
              <a:rPr lang="en-US" dirty="0"/>
              <a:t>Segregated Grain Boundaries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C83B3-0B4E-4E02-836A-C0F8735F7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80" y="1862418"/>
            <a:ext cx="4333812" cy="4642014"/>
          </a:xfrm>
        </p:spPr>
        <p:txBody>
          <a:bodyPr>
            <a:normAutofit/>
          </a:bodyPr>
          <a:lstStyle/>
          <a:p>
            <a:r>
              <a:rPr lang="en-US" sz="2000" dirty="0"/>
              <a:t>Some Nb3Sn cavities exhibit a negative “Q-slope” at high fields.</a:t>
            </a:r>
          </a:p>
          <a:p>
            <a:r>
              <a:rPr lang="en-US" sz="2000" dirty="0"/>
              <a:t>Empirical correlation with Sn-segregated grain boundaries</a:t>
            </a:r>
          </a:p>
          <a:p>
            <a:pPr lvl="1"/>
            <a:r>
              <a:rPr lang="en-US" sz="1800" dirty="0"/>
              <a:t>Segregation over a few nm</a:t>
            </a:r>
          </a:p>
          <a:p>
            <a:pPr lvl="1"/>
            <a:r>
              <a:rPr lang="en-US" sz="1800" dirty="0" err="1"/>
              <a:t>Inhomogenous</a:t>
            </a:r>
            <a:r>
              <a:rPr lang="en-US" sz="1800" dirty="0"/>
              <a:t> superconductor</a:t>
            </a:r>
          </a:p>
          <a:p>
            <a:r>
              <a:rPr lang="en-US" sz="2000" dirty="0"/>
              <a:t>DFT suggests excess Sn lowers Tc to ~5K.</a:t>
            </a:r>
          </a:p>
        </p:txBody>
      </p:sp>
      <p:pic>
        <p:nvPicPr>
          <p:cNvPr id="7" name="Picture 6" descr="A picture containing map&#10;&#10;Description automatically generated">
            <a:extLst>
              <a:ext uri="{FF2B5EF4-FFF2-40B4-BE49-F238E27FC236}">
                <a16:creationId xmlns:a16="http://schemas.microsoft.com/office/drawing/2014/main" id="{B3D8F4AE-99A8-41B6-B4BE-FE1063DFA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331" y="901992"/>
            <a:ext cx="3901117" cy="2986793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7099EC67-0F6B-4EE8-A946-366F17AD6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61" y="902209"/>
            <a:ext cx="3716829" cy="2987040"/>
          </a:xfrm>
          <a:prstGeom prst="rect">
            <a:avLst/>
          </a:prstGeom>
        </p:spPr>
      </p:pic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2BEDFEDE-E16F-49F4-8B73-03D1D5B7B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88" y="3877057"/>
            <a:ext cx="4803862" cy="291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08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F16A-4344-4798-8E0C-85EBA3A31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1" y="236818"/>
            <a:ext cx="6112829" cy="1400530"/>
          </a:xfrm>
        </p:spPr>
        <p:txBody>
          <a:bodyPr/>
          <a:lstStyle/>
          <a:p>
            <a:r>
              <a:rPr lang="en-US" dirty="0"/>
              <a:t>Segregated Grain Boundaries</a:t>
            </a:r>
            <a:br>
              <a:rPr lang="en-US" dirty="0"/>
            </a:br>
            <a:r>
              <a:rPr lang="en-US" sz="2400" dirty="0"/>
              <a:t>(Jared Carlson)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10F04-FAE6-4F7A-8EFC-243CA19E4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892" y="2110068"/>
            <a:ext cx="6619812" cy="4747932"/>
          </a:xfrm>
        </p:spPr>
        <p:txBody>
          <a:bodyPr>
            <a:normAutofit/>
          </a:bodyPr>
          <a:lstStyle/>
          <a:p>
            <a:r>
              <a:rPr lang="en-US" dirty="0"/>
              <a:t>Time Dependent Ginzburg-Landau relates DFT/HAADF-STEM to large-scale cavity performance</a:t>
            </a:r>
          </a:p>
          <a:p>
            <a:r>
              <a:rPr lang="en-US" dirty="0"/>
              <a:t>Segregated GBs act as a nucleation site</a:t>
            </a:r>
          </a:p>
          <a:p>
            <a:r>
              <a:rPr lang="en-US" dirty="0"/>
              <a:t>At moderate fields, vortices remain “pinned” to the GB.</a:t>
            </a:r>
          </a:p>
          <a:p>
            <a:pPr lvl="1"/>
            <a:r>
              <a:rPr lang="en-US" dirty="0"/>
              <a:t>These vortices are not enough to trigger a quench, but do degrade performance</a:t>
            </a:r>
          </a:p>
          <a:p>
            <a:r>
              <a:rPr lang="en-US" dirty="0"/>
              <a:t>At high fields, vortices penetrate the bulk grain.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A67252-E70C-4E65-8588-33FD79642602}"/>
              </a:ext>
            </a:extLst>
          </p:cNvPr>
          <p:cNvGrpSpPr/>
          <p:nvPr/>
        </p:nvGrpSpPr>
        <p:grpSpPr>
          <a:xfrm>
            <a:off x="7553278" y="510707"/>
            <a:ext cx="3204006" cy="5955542"/>
            <a:chOff x="8553022" y="358307"/>
            <a:chExt cx="3204006" cy="5955542"/>
          </a:xfrm>
        </p:grpSpPr>
        <p:pic>
          <p:nvPicPr>
            <p:cNvPr id="5" name="Picture 4" descr="Chart&#10;&#10;Description automatically generated">
              <a:extLst>
                <a:ext uri="{FF2B5EF4-FFF2-40B4-BE49-F238E27FC236}">
                  <a16:creationId xmlns:a16="http://schemas.microsoft.com/office/drawing/2014/main" id="{656BC9FA-237A-49E0-8445-06A5E7A4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6621" y="358307"/>
              <a:ext cx="3200407" cy="1976632"/>
            </a:xfrm>
            <a:prstGeom prst="rect">
              <a:avLst/>
            </a:prstGeom>
          </p:spPr>
        </p:pic>
        <p:pic>
          <p:nvPicPr>
            <p:cNvPr id="7" name="Picture 6" descr="Chart&#10;&#10;Description automatically generated">
              <a:extLst>
                <a:ext uri="{FF2B5EF4-FFF2-40B4-BE49-F238E27FC236}">
                  <a16:creationId xmlns:a16="http://schemas.microsoft.com/office/drawing/2014/main" id="{9CC349D0-849F-4E98-B25F-2EB69F567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774" y="1668524"/>
              <a:ext cx="3200407" cy="1976632"/>
            </a:xfrm>
            <a:prstGeom prst="rect">
              <a:avLst/>
            </a:prstGeom>
          </p:spPr>
        </p:pic>
        <p:pic>
          <p:nvPicPr>
            <p:cNvPr id="9" name="Picture 8" descr="Chart&#10;&#10;Description automatically generated">
              <a:extLst>
                <a:ext uri="{FF2B5EF4-FFF2-40B4-BE49-F238E27FC236}">
                  <a16:creationId xmlns:a16="http://schemas.microsoft.com/office/drawing/2014/main" id="{452BD1CB-5153-4B01-A255-9145BF15E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3022" y="3016417"/>
              <a:ext cx="3200407" cy="1976632"/>
            </a:xfrm>
            <a:prstGeom prst="rect">
              <a:avLst/>
            </a:prstGeom>
          </p:spPr>
        </p:pic>
        <p:pic>
          <p:nvPicPr>
            <p:cNvPr id="11" name="Picture 10" descr="Chart&#10;&#10;Description automatically generated">
              <a:extLst>
                <a:ext uri="{FF2B5EF4-FFF2-40B4-BE49-F238E27FC236}">
                  <a16:creationId xmlns:a16="http://schemas.microsoft.com/office/drawing/2014/main" id="{1CC4B5E4-5408-4457-A134-EF493D582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3023" y="4337217"/>
              <a:ext cx="3200407" cy="1976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7778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A28A1-1279-494B-8850-1B180B08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1" y="236818"/>
            <a:ext cx="6431175" cy="1400530"/>
          </a:xfrm>
        </p:spPr>
        <p:txBody>
          <a:bodyPr/>
          <a:lstStyle/>
          <a:p>
            <a:r>
              <a:rPr lang="en-US" dirty="0"/>
              <a:t>Flux Expulsion </a:t>
            </a:r>
            <a:br>
              <a:rPr lang="en-US" dirty="0"/>
            </a:br>
            <a:r>
              <a:rPr lang="en-US" sz="3200" dirty="0"/>
              <a:t>(Aiden Harbick, Preliminary)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2217E3-AB41-42D3-94DC-67E3B82A29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8812" y="1862418"/>
                <a:ext cx="5918451" cy="4747932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As a cavity is cooled below Tc, magnetic flux is expelled.</a:t>
                </a:r>
              </a:p>
              <a:p>
                <a:r>
                  <a:rPr lang="en-US" dirty="0"/>
                  <a:t>How does flux expulsion interact with material inhomogeneities such as pinning sites?</a:t>
                </a:r>
              </a:p>
              <a:p>
                <a:pPr lvl="1"/>
                <a:r>
                  <a:rPr lang="en-US" dirty="0"/>
                  <a:t>High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 materials have a low H</a:t>
                </a:r>
                <a:r>
                  <a:rPr lang="en-US" baseline="-25000" dirty="0"/>
                  <a:t>c1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Simulations suggest a range of pinning strengths that can trap residual flux.</a:t>
                </a:r>
              </a:p>
              <a:p>
                <a:r>
                  <a:rPr lang="en-US" dirty="0"/>
                  <a:t>Relevant parameters seem to be the size/strength of the pinning site and the velocity of temperature front</a:t>
                </a:r>
                <a:endParaRPr lang="en-US" baseline="-25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2217E3-AB41-42D3-94DC-67E3B82A29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8812" y="1862418"/>
                <a:ext cx="5918451" cy="4747932"/>
              </a:xfrm>
              <a:blipFill>
                <a:blip r:embed="rId4"/>
                <a:stretch>
                  <a:fillRect l="-618" t="-900" r="-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F231441-D324-4A84-A746-57F671BFBE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425" y="1237646"/>
            <a:ext cx="2421348" cy="363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nVort">
            <a:hlinkClick r:id="" action="ppaction://media"/>
            <a:extLst>
              <a:ext uri="{FF2B5EF4-FFF2-40B4-BE49-F238E27FC236}">
                <a16:creationId xmlns:a16="http://schemas.microsoft.com/office/drawing/2014/main" id="{10E2B048-50A4-4FB0-B783-BFD29EF737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4258" y="1108151"/>
            <a:ext cx="6397593" cy="479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1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D6B65-C649-4D03-BBD5-ADFCC038C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dependence </a:t>
            </a:r>
            <a:br>
              <a:rPr lang="en-US" dirty="0"/>
            </a:br>
            <a:r>
              <a:rPr lang="en-US" sz="3200" dirty="0"/>
              <a:t>(Cole Abbott, preliminary)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6D3E62-B198-4A4B-BFA7-D023C39C80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8812" y="1862418"/>
                <a:ext cx="5708121" cy="4747932"/>
              </a:xfrm>
            </p:spPr>
            <p:txBody>
              <a:bodyPr/>
              <a:lstStyle/>
              <a:p>
                <a:r>
                  <a:rPr lang="en-US" dirty="0"/>
                  <a:t>High-frequency magnetic fields can inhibit vortex nucleation.</a:t>
                </a:r>
              </a:p>
              <a:p>
                <a:r>
                  <a:rPr lang="en-US" dirty="0"/>
                  <a:t>Preliminary results suggest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≈1%</m:t>
                    </m:r>
                  </m:oMath>
                </a14:m>
                <a:r>
                  <a:rPr lang="en-US" dirty="0"/>
                  <a:t> increase in </a:t>
                </a:r>
                <a:r>
                  <a:rPr lang="en-US" i="1" dirty="0" err="1"/>
                  <a:t>H</a:t>
                </a:r>
                <a:r>
                  <a:rPr lang="en-US" i="1" baseline="-25000" dirty="0" err="1"/>
                  <a:t>sh</a:t>
                </a:r>
                <a:r>
                  <a:rPr lang="en-US" dirty="0"/>
                  <a:t> for each 1 </a:t>
                </a:r>
                <a:r>
                  <a:rPr lang="en-US" i="1" dirty="0"/>
                  <a:t>GHz</a:t>
                </a:r>
                <a:r>
                  <a:rPr lang="en-US" dirty="0"/>
                  <a:t> increase in operation frequency.</a:t>
                </a:r>
              </a:p>
              <a:p>
                <a:r>
                  <a:rPr lang="en-US" dirty="0"/>
                  <a:t>Relevant parameters: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/>
                  <a:t> – electron relaxation time</a:t>
                </a:r>
              </a:p>
              <a:p>
                <a:pPr lvl="1"/>
                <a:r>
                  <a:rPr lang="en-US" dirty="0"/>
                  <a:t>Conductance of normal electrons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 – Ginzburg-Landau parameter.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6D3E62-B198-4A4B-BFA7-D023C39C80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8812" y="1862418"/>
                <a:ext cx="5708121" cy="4747932"/>
              </a:xfrm>
              <a:blipFill>
                <a:blip r:embed="rId2"/>
                <a:stretch>
                  <a:fillRect l="-855" t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oogle Shape;231;p37">
            <a:extLst>
              <a:ext uri="{FF2B5EF4-FFF2-40B4-BE49-F238E27FC236}">
                <a16:creationId xmlns:a16="http://schemas.microsoft.com/office/drawing/2014/main" id="{BF3C78BD-2E13-487D-AA86-B2C21978469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0319" y="3704808"/>
            <a:ext cx="4460149" cy="3041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3;p36">
            <a:extLst>
              <a:ext uri="{FF2B5EF4-FFF2-40B4-BE49-F238E27FC236}">
                <a16:creationId xmlns:a16="http://schemas.microsoft.com/office/drawing/2014/main" id="{2D1A1825-313B-4AE7-B6A4-A44DCDAA59A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1581" y="252644"/>
            <a:ext cx="4441528" cy="3413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476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5BC49-EC5F-4B3A-8F30-082895066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6E5C1-CA32-4043-8141-B02BC1B4D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300" y="1047586"/>
            <a:ext cx="5280724" cy="3225710"/>
          </a:xfrm>
          <a:ln w="38100">
            <a:solidFill>
              <a:srgbClr val="FFFFE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Alden Pack (former grad, Sandia)</a:t>
            </a:r>
          </a:p>
          <a:p>
            <a:pPr marL="0" indent="0">
              <a:buNone/>
            </a:pPr>
            <a:r>
              <a:rPr lang="en-US" sz="1800" dirty="0"/>
              <a:t>Jared Carlson (former UG, Michigan State)</a:t>
            </a:r>
          </a:p>
          <a:p>
            <a:pPr marL="0" indent="0">
              <a:buNone/>
            </a:pPr>
            <a:r>
              <a:rPr lang="en-US" sz="1800" dirty="0"/>
              <a:t>Spencer Wadsworth (former UG, Iowa)</a:t>
            </a:r>
          </a:p>
          <a:p>
            <a:pPr marL="0" indent="0">
              <a:buNone/>
            </a:pPr>
            <a:r>
              <a:rPr lang="en-US" sz="1800" dirty="0"/>
              <a:t>Ben Francis (Post-doc)</a:t>
            </a:r>
          </a:p>
          <a:p>
            <a:pPr marL="0" indent="0">
              <a:buNone/>
            </a:pPr>
            <a:r>
              <a:rPr lang="en-US" sz="1800" dirty="0"/>
              <a:t>Aiden Harbick (Grad)</a:t>
            </a:r>
          </a:p>
          <a:p>
            <a:pPr marL="0" indent="0">
              <a:buNone/>
            </a:pPr>
            <a:r>
              <a:rPr lang="en-US" sz="1800" dirty="0"/>
              <a:t>Braedon Jones (UG)</a:t>
            </a:r>
          </a:p>
          <a:p>
            <a:pPr marL="0" indent="0">
              <a:buNone/>
            </a:pPr>
            <a:r>
              <a:rPr lang="en-US" sz="1800" dirty="0"/>
              <a:t>Cole Abbott (UG)</a:t>
            </a:r>
          </a:p>
          <a:p>
            <a:pPr marL="0" indent="0">
              <a:buNone/>
            </a:pPr>
            <a:r>
              <a:rPr lang="en-US" sz="1800" dirty="0"/>
              <a:t>Reese Clawson (UG)</a:t>
            </a:r>
          </a:p>
        </p:txBody>
      </p:sp>
      <p:pic>
        <p:nvPicPr>
          <p:cNvPr id="5" name="Picture 4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A031D3A4-A3CE-4F06-BBCA-461DBF1D18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2" t="27897" r="14934" b="12690"/>
          <a:stretch/>
        </p:blipFill>
        <p:spPr>
          <a:xfrm>
            <a:off x="6099048" y="414528"/>
            <a:ext cx="5962304" cy="2914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41F96A-24E0-49D4-870A-BA6FC3F26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786" y="3549227"/>
            <a:ext cx="6013566" cy="100245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8577C22-EB29-47A4-A1EB-59D47DB7D80C}"/>
              </a:ext>
            </a:extLst>
          </p:cNvPr>
          <p:cNvSpPr txBox="1">
            <a:spLocks/>
          </p:cNvSpPr>
          <p:nvPr/>
        </p:nvSpPr>
        <p:spPr>
          <a:xfrm>
            <a:off x="6129867" y="4565227"/>
            <a:ext cx="2964002" cy="2116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dirty="0"/>
              <a:t>Collaborators:</a:t>
            </a:r>
          </a:p>
          <a:p>
            <a:pPr marL="0" indent="0">
              <a:buFont typeface="Wingdings 3" charset="2"/>
              <a:buNone/>
            </a:pPr>
            <a:r>
              <a:rPr lang="en-US" dirty="0"/>
              <a:t>Jim Sethna</a:t>
            </a:r>
          </a:p>
          <a:p>
            <a:pPr marL="0" indent="0">
              <a:buFont typeface="Wingdings 3" charset="2"/>
              <a:buNone/>
            </a:pPr>
            <a:r>
              <a:rPr lang="en-US" dirty="0"/>
              <a:t>Danilo Liarte</a:t>
            </a:r>
          </a:p>
          <a:p>
            <a:pPr marL="0" indent="0">
              <a:buFont typeface="Wingdings 3" charset="2"/>
              <a:buNone/>
            </a:pPr>
            <a:r>
              <a:rPr lang="en-US" dirty="0"/>
              <a:t>Tomas Arias</a:t>
            </a:r>
          </a:p>
          <a:p>
            <a:pPr marL="0" indent="0">
              <a:buFont typeface="Wingdings 3" charset="2"/>
              <a:buNone/>
            </a:pP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F056CFB-5AF9-492C-A37B-6E4CB4A64F3D}"/>
              </a:ext>
            </a:extLst>
          </p:cNvPr>
          <p:cNvSpPr txBox="1">
            <a:spLocks/>
          </p:cNvSpPr>
          <p:nvPr/>
        </p:nvSpPr>
        <p:spPr>
          <a:xfrm>
            <a:off x="8378708" y="5088769"/>
            <a:ext cx="2856220" cy="1543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dirty="0"/>
              <a:t>Richard Hennig</a:t>
            </a:r>
          </a:p>
          <a:p>
            <a:pPr marL="0" indent="0">
              <a:buFont typeface="Wingdings 3" charset="2"/>
              <a:buNone/>
            </a:pPr>
            <a:r>
              <a:rPr lang="en-US" dirty="0"/>
              <a:t>Sam Posen</a:t>
            </a:r>
          </a:p>
          <a:p>
            <a:pPr marL="0" indent="0">
              <a:buFont typeface="Wingdings 3" charset="2"/>
              <a:buNone/>
            </a:pPr>
            <a:r>
              <a:rPr lang="en-US" dirty="0"/>
              <a:t>Matthias Liepe</a:t>
            </a:r>
          </a:p>
          <a:p>
            <a:pPr marL="0" indent="0">
              <a:buFont typeface="Wingdings 3" charset="2"/>
              <a:buNone/>
            </a:pPr>
            <a:endParaRPr lang="en-US" dirty="0"/>
          </a:p>
          <a:p>
            <a:pPr marL="0" indent="0">
              <a:buFont typeface="Wingdings 3" charset="2"/>
              <a:buNone/>
            </a:pP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FB90304-E5FD-4795-8B42-5C2A6BDFDECA}"/>
              </a:ext>
            </a:extLst>
          </p:cNvPr>
          <p:cNvSpPr txBox="1">
            <a:spLocks/>
          </p:cNvSpPr>
          <p:nvPr/>
        </p:nvSpPr>
        <p:spPr>
          <a:xfrm>
            <a:off x="620204" y="4369906"/>
            <a:ext cx="5280724" cy="220767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200" dirty="0"/>
              <a:t>Recent References:</a:t>
            </a:r>
          </a:p>
          <a:p>
            <a:pPr marL="0" indent="0">
              <a:buFont typeface="Wingdings 3" charset="2"/>
              <a:buNone/>
            </a:pPr>
            <a:r>
              <a:rPr lang="en-US" sz="1700" i="1" dirty="0"/>
              <a:t>arXiv:2003.03362 (2020)</a:t>
            </a:r>
          </a:p>
          <a:p>
            <a:pPr marL="0" indent="0">
              <a:buFont typeface="Wingdings 3" charset="2"/>
              <a:buNone/>
            </a:pPr>
            <a:r>
              <a:rPr lang="en-US" sz="1700" i="1" dirty="0"/>
              <a:t>Physical Review B</a:t>
            </a:r>
            <a:r>
              <a:rPr lang="en-US" sz="1700" dirty="0"/>
              <a:t>, </a:t>
            </a:r>
            <a:r>
              <a:rPr lang="en-US" sz="1700" i="1" dirty="0"/>
              <a:t>101</a:t>
            </a:r>
            <a:r>
              <a:rPr lang="en-US" sz="1700" dirty="0"/>
              <a:t>(14), 144504 (2020)</a:t>
            </a:r>
          </a:p>
          <a:p>
            <a:pPr marL="0" indent="0">
              <a:buFont typeface="Wingdings 3" charset="2"/>
              <a:buNone/>
            </a:pPr>
            <a:r>
              <a:rPr lang="en-US" sz="1700" i="1" dirty="0"/>
              <a:t>Superconductor Science and Technology</a:t>
            </a:r>
            <a:r>
              <a:rPr lang="en-US" sz="1700" dirty="0"/>
              <a:t> </a:t>
            </a:r>
            <a:r>
              <a:rPr lang="en-US" sz="1700" b="1" dirty="0"/>
              <a:t>30</a:t>
            </a:r>
            <a:r>
              <a:rPr lang="en-US" sz="1700" dirty="0"/>
              <a:t> 033002 (2017)</a:t>
            </a:r>
          </a:p>
          <a:p>
            <a:pPr marL="0" indent="0">
              <a:buFont typeface="Wingdings 3" charset="2"/>
              <a:buNone/>
            </a:pPr>
            <a:r>
              <a:rPr lang="en-US" sz="1700" i="1" dirty="0"/>
              <a:t>Physical Review B</a:t>
            </a:r>
            <a:r>
              <a:rPr lang="en-US" sz="1700" dirty="0"/>
              <a:t> </a:t>
            </a:r>
            <a:r>
              <a:rPr lang="en-US" sz="1700" b="1" dirty="0"/>
              <a:t>94</a:t>
            </a:r>
            <a:r>
              <a:rPr lang="en-US" sz="1700" dirty="0"/>
              <a:t> 144504, (2016) </a:t>
            </a:r>
          </a:p>
          <a:p>
            <a:pPr marL="0" indent="0">
              <a:buNone/>
            </a:pPr>
            <a:r>
              <a:rPr lang="en-US" sz="1700" i="1" dirty="0"/>
              <a:t>Physical review applied</a:t>
            </a:r>
            <a:r>
              <a:rPr lang="en-US" sz="1700" dirty="0"/>
              <a:t>, </a:t>
            </a:r>
            <a:r>
              <a:rPr lang="en-US" sz="1700" i="1" dirty="0"/>
              <a:t>4</a:t>
            </a:r>
            <a:r>
              <a:rPr lang="en-US" sz="1700" dirty="0"/>
              <a:t>(4), 044019 (2015)</a:t>
            </a:r>
          </a:p>
          <a:p>
            <a:pPr marL="0" indent="0">
              <a:buFont typeface="Wingdings 3" charset="2"/>
              <a:buNone/>
            </a:pPr>
            <a:r>
              <a:rPr lang="en-US" sz="1700" dirty="0"/>
              <a:t>arXiv:1309.3239 (2013)</a:t>
            </a:r>
          </a:p>
          <a:p>
            <a:pPr marL="0" indent="0">
              <a:buFont typeface="Wingdings 3" charset="2"/>
              <a:buNone/>
            </a:pPr>
            <a:r>
              <a:rPr lang="en-US" sz="1700" i="1" dirty="0"/>
              <a:t>Physical Review B</a:t>
            </a:r>
            <a:r>
              <a:rPr lang="en-US" sz="1700" dirty="0"/>
              <a:t>. </a:t>
            </a:r>
            <a:r>
              <a:rPr lang="en-US" sz="1700" b="1" dirty="0"/>
              <a:t>83</a:t>
            </a:r>
            <a:r>
              <a:rPr lang="en-US" sz="1700" dirty="0"/>
              <a:t> 094505, (2011)</a:t>
            </a:r>
          </a:p>
          <a:p>
            <a:pPr marL="0" indent="0">
              <a:buFont typeface="Wingdings 3" charset="2"/>
              <a:buNone/>
            </a:pPr>
            <a:endParaRPr lang="en-US" sz="1200" dirty="0"/>
          </a:p>
          <a:p>
            <a:pPr marL="0" indent="0">
              <a:buFont typeface="Wingdings 3" charset="2"/>
              <a:buNone/>
            </a:pPr>
            <a:endParaRPr lang="en-US" sz="1600" dirty="0"/>
          </a:p>
          <a:p>
            <a:pPr marL="0" indent="0">
              <a:buFont typeface="Wingdings 3" charset="2"/>
              <a:buNone/>
            </a:pPr>
            <a:endParaRPr lang="en-US" sz="2000" dirty="0"/>
          </a:p>
          <a:p>
            <a:pPr marL="0" indent="0">
              <a:buFont typeface="Wingdings 3" charset="2"/>
              <a:buNone/>
            </a:pPr>
            <a:endParaRPr lang="en-US" i="1" dirty="0"/>
          </a:p>
          <a:p>
            <a:pPr marL="0" indent="0">
              <a:buFont typeface="Wingdings 3" charset="2"/>
              <a:buNone/>
            </a:pPr>
            <a:endParaRPr lang="en-US" i="1" dirty="0"/>
          </a:p>
          <a:p>
            <a:pPr marL="0" indent="0">
              <a:buFont typeface="Wingdings 3" charset="2"/>
              <a:buNone/>
            </a:pP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7C70D3-D804-4DD5-8CA1-3C1E13D610DC}"/>
              </a:ext>
            </a:extLst>
          </p:cNvPr>
          <p:cNvSpPr/>
          <p:nvPr/>
        </p:nvSpPr>
        <p:spPr>
          <a:xfrm>
            <a:off x="6138672" y="4614672"/>
            <a:ext cx="5882640" cy="20604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56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1DD8-A751-415D-A230-13F698A7F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6D94E-FD0D-4B45-AFE2-03133F79B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679" y="1266365"/>
            <a:ext cx="10320338" cy="4747932"/>
          </a:xfrm>
        </p:spPr>
        <p:txBody>
          <a:bodyPr/>
          <a:lstStyle/>
          <a:p>
            <a:r>
              <a:rPr lang="en-US" dirty="0"/>
              <a:t>TDGL connects microscopic characterizations to cavity performance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27B27-79B5-4016-9E5F-BCF7E5097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934" y="2305642"/>
            <a:ext cx="2527667" cy="1377106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1226314A-8FBB-45FF-A8B1-1A03D48F8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299" y="4590288"/>
            <a:ext cx="2571439" cy="2066544"/>
          </a:xfrm>
          <a:prstGeom prst="rect">
            <a:avLst/>
          </a:prstGeom>
        </p:spPr>
      </p:pic>
      <p:pic>
        <p:nvPicPr>
          <p:cNvPr id="9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F1ACE18D-386B-4367-B043-20D56636A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07" y="2138103"/>
            <a:ext cx="2479555" cy="1898409"/>
          </a:xfrm>
          <a:prstGeom prst="rect">
            <a:avLst/>
          </a:prstGeom>
        </p:spPr>
      </p:pic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85A46551-1485-45FA-8044-EE201A2C6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61" y="4756781"/>
            <a:ext cx="3014563" cy="1828931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E0C92B13-201D-4877-88BC-DBE597912B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116" y="2047153"/>
            <a:ext cx="3200407" cy="197663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E6ED92-DEF0-4F48-A170-0F22E1CC4D61}"/>
              </a:ext>
            </a:extLst>
          </p:cNvPr>
          <p:cNvCxnSpPr>
            <a:cxnSpLocks/>
          </p:cNvCxnSpPr>
          <p:nvPr/>
        </p:nvCxnSpPr>
        <p:spPr>
          <a:xfrm>
            <a:off x="1938528" y="4291584"/>
            <a:ext cx="7528560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E4FF550-6E12-4E2B-8CBB-59C47F833C49}"/>
              </a:ext>
            </a:extLst>
          </p:cNvPr>
          <p:cNvSpPr txBox="1"/>
          <p:nvPr/>
        </p:nvSpPr>
        <p:spPr>
          <a:xfrm>
            <a:off x="85344" y="3791712"/>
            <a:ext cx="1207008" cy="954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STEM</a:t>
            </a:r>
          </a:p>
          <a:p>
            <a:pPr algn="ctr"/>
            <a:r>
              <a:rPr lang="en-US" sz="2800" dirty="0"/>
              <a:t>DFT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43BD1A-783F-47A4-A3EF-E188B31BD1D8}"/>
              </a:ext>
            </a:extLst>
          </p:cNvPr>
          <p:cNvSpPr txBox="1"/>
          <p:nvPr/>
        </p:nvSpPr>
        <p:spPr>
          <a:xfrm>
            <a:off x="9576816" y="4023360"/>
            <a:ext cx="2615184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Performance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EC2C89-CAEC-48E9-8F66-4C2F62D08FF8}"/>
              </a:ext>
            </a:extLst>
          </p:cNvPr>
          <p:cNvSpPr txBox="1"/>
          <p:nvPr/>
        </p:nvSpPr>
        <p:spPr>
          <a:xfrm>
            <a:off x="4779264" y="4511040"/>
            <a:ext cx="2615184" cy="138499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Mesoscpic</a:t>
            </a:r>
            <a:r>
              <a:rPr lang="en-US" sz="2800" dirty="0"/>
              <a:t> Models</a:t>
            </a:r>
          </a:p>
          <a:p>
            <a:pPr algn="ctr"/>
            <a:r>
              <a:rPr lang="en-US" sz="2800" dirty="0"/>
              <a:t>(TDGL)</a:t>
            </a:r>
          </a:p>
        </p:txBody>
      </p:sp>
    </p:spTree>
    <p:extLst>
      <p:ext uri="{BB962C8B-B14F-4D97-AF65-F5344CB8AC3E}">
        <p14:creationId xmlns:p14="http://schemas.microsoft.com/office/powerpoint/2010/main" val="1221962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1DD8-A751-415D-A230-13F698A7F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6D94E-FD0D-4B45-AFE2-03133F79B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679" y="1266364"/>
            <a:ext cx="10320338" cy="5213683"/>
          </a:xfrm>
        </p:spPr>
        <p:txBody>
          <a:bodyPr>
            <a:normAutofit/>
          </a:bodyPr>
          <a:lstStyle/>
          <a:p>
            <a:r>
              <a:rPr lang="en-US" dirty="0"/>
              <a:t>TDGL connects microscopic characterizations to cavity performance</a:t>
            </a:r>
          </a:p>
          <a:p>
            <a:r>
              <a:rPr lang="en-US" dirty="0"/>
              <a:t>Spatially varying material parameters model </a:t>
            </a:r>
            <a:r>
              <a:rPr lang="en-US" dirty="0" err="1"/>
              <a:t>inhomogenous</a:t>
            </a:r>
            <a:r>
              <a:rPr lang="en-US" dirty="0"/>
              <a:t> superconductors</a:t>
            </a:r>
          </a:p>
          <a:p>
            <a:r>
              <a:rPr lang="en-US" dirty="0"/>
              <a:t>Bifurcation analysis studies stability properties</a:t>
            </a:r>
          </a:p>
          <a:p>
            <a:pPr lvl="1"/>
            <a:r>
              <a:rPr lang="en-US" dirty="0"/>
              <a:t>Surface Roughness, Divots near grain boundaries</a:t>
            </a:r>
          </a:p>
          <a:p>
            <a:pPr lvl="1"/>
            <a:r>
              <a:rPr lang="en-US" dirty="0"/>
              <a:t>Sn-</a:t>
            </a:r>
            <a:r>
              <a:rPr lang="en-US" dirty="0" err="1"/>
              <a:t>depeleted</a:t>
            </a:r>
            <a:r>
              <a:rPr lang="en-US" dirty="0"/>
              <a:t> Islands</a:t>
            </a:r>
          </a:p>
          <a:p>
            <a:r>
              <a:rPr lang="en-US" dirty="0"/>
              <a:t>Dynamic processes</a:t>
            </a:r>
          </a:p>
          <a:p>
            <a:pPr lvl="1"/>
            <a:r>
              <a:rPr lang="en-US" dirty="0"/>
              <a:t>Vortex nucleation/pinning in segregated grain boundaries</a:t>
            </a:r>
          </a:p>
          <a:p>
            <a:pPr lvl="1"/>
            <a:r>
              <a:rPr lang="en-US" dirty="0"/>
              <a:t>Pinning during flux expulsion</a:t>
            </a:r>
          </a:p>
          <a:p>
            <a:pPr lvl="1"/>
            <a:r>
              <a:rPr lang="en-US" dirty="0"/>
              <a:t>Frequency dependence of </a:t>
            </a:r>
            <a:r>
              <a:rPr lang="en-US" i="1" dirty="0" err="1"/>
              <a:t>H</a:t>
            </a:r>
            <a:r>
              <a:rPr lang="en-US" i="1" baseline="-25000" dirty="0" err="1"/>
              <a:t>sh</a:t>
            </a:r>
            <a:endParaRPr lang="en-US" i="1" baseline="-25000" dirty="0"/>
          </a:p>
        </p:txBody>
      </p:sp>
    </p:spTree>
    <p:extLst>
      <p:ext uri="{BB962C8B-B14F-4D97-AF65-F5344CB8AC3E}">
        <p14:creationId xmlns:p14="http://schemas.microsoft.com/office/powerpoint/2010/main" val="4238338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C4299-0DB1-4A4D-B584-387EFFA60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656E2-7D99-4303-A606-60CBB204F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Multi-scale modeling is challenging and requires interdisciplinary collaborations</a:t>
            </a:r>
          </a:p>
          <a:p>
            <a:r>
              <a:rPr lang="en-US" dirty="0"/>
              <a:t>SRF is an exciting domain for probing interesting superconducting phenomena</a:t>
            </a:r>
          </a:p>
          <a:p>
            <a:r>
              <a:rPr lang="en-US" dirty="0"/>
              <a:t>Future work</a:t>
            </a:r>
          </a:p>
          <a:p>
            <a:pPr lvl="1"/>
            <a:r>
              <a:rPr lang="en-US" dirty="0"/>
              <a:t>Refine numerical values of preliminary work (e.g., frequency dependence)</a:t>
            </a:r>
          </a:p>
          <a:p>
            <a:pPr lvl="1"/>
            <a:r>
              <a:rPr lang="en-US" dirty="0"/>
              <a:t>Field enhancement effects</a:t>
            </a:r>
          </a:p>
          <a:p>
            <a:pPr lvl="1"/>
            <a:r>
              <a:rPr lang="en-US" dirty="0"/>
              <a:t>Gapless superconductors</a:t>
            </a:r>
          </a:p>
          <a:p>
            <a:pPr lvl="1"/>
            <a:r>
              <a:rPr lang="en-US" dirty="0"/>
              <a:t>More sophisticated theories (e.g., </a:t>
            </a:r>
            <a:r>
              <a:rPr lang="en-US" dirty="0" err="1"/>
              <a:t>Eilenberger</a:t>
            </a:r>
            <a:r>
              <a:rPr lang="en-US" dirty="0"/>
              <a:t>)?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423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591CB-69E9-43F2-96FD-E228A8DE5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en-US" sz="3600"/>
              <a:t>Superconducting RF Cavities</a:t>
            </a:r>
          </a:p>
        </p:txBody>
      </p:sp>
      <p:sp>
        <p:nvSpPr>
          <p:cNvPr id="53" name="Freeform 23">
            <a:extLst>
              <a:ext uri="{FF2B5EF4-FFF2-40B4-BE49-F238E27FC236}">
                <a16:creationId xmlns:a16="http://schemas.microsoft.com/office/drawing/2014/main" id="{A994CE7E-AD98-4045-A15B-9054CF58D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">
            <a:extLst>
              <a:ext uri="{FF2B5EF4-FFF2-40B4-BE49-F238E27FC236}">
                <a16:creationId xmlns:a16="http://schemas.microsoft.com/office/drawing/2014/main" id="{19C1720A-5B1A-4E31-93A0-A8ACD67EE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7C5F271-EC3D-4C17-8F0A-F4F15F524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0"/>
            <a:ext cx="6098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F8250EE-4590-407B-B039-E8BDF27FA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2D6DE-1C9E-4710-97E1-873D7A36D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12" y="1729830"/>
            <a:ext cx="4364799" cy="49452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Superconductivity enables efficient RF cavities for particle acceleration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Performance is limited by breakdown of the Meissner state in high magnetic fields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Traditional Nb cavities can operate above </a:t>
            </a:r>
            <a:r>
              <a:rPr lang="en-US" sz="2200" i="1" dirty="0"/>
              <a:t>H</a:t>
            </a:r>
            <a:r>
              <a:rPr lang="en-US" sz="2200" i="1" baseline="-25000" dirty="0"/>
              <a:t>c1</a:t>
            </a:r>
            <a:r>
              <a:rPr lang="en-US" sz="2200" dirty="0"/>
              <a:t>.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Meissner state is metastable up to the </a:t>
            </a:r>
            <a:r>
              <a:rPr lang="en-US" sz="2200" i="1" dirty="0"/>
              <a:t>Superheating field, </a:t>
            </a:r>
            <a:r>
              <a:rPr lang="en-US" sz="2200" i="1" dirty="0" err="1"/>
              <a:t>H</a:t>
            </a:r>
            <a:r>
              <a:rPr lang="en-US" sz="2200" i="1" baseline="-25000" dirty="0" err="1"/>
              <a:t>sh</a:t>
            </a:r>
            <a:r>
              <a:rPr lang="en-US" sz="2200" i="1" dirty="0"/>
              <a:t>.</a:t>
            </a:r>
            <a:endParaRPr lang="en-US" sz="2200" i="1" baseline="-25000" dirty="0"/>
          </a:p>
          <a:p>
            <a:pPr>
              <a:lnSpc>
                <a:spcPct val="90000"/>
              </a:lnSpc>
            </a:pPr>
            <a:r>
              <a:rPr lang="en-US" sz="2200" dirty="0"/>
              <a:t>Which factors limit performance in Nb</a:t>
            </a:r>
            <a:r>
              <a:rPr lang="en-US" sz="2200" baseline="-25000" dirty="0"/>
              <a:t>3</a:t>
            </a:r>
            <a:r>
              <a:rPr lang="en-US" sz="2200" dirty="0"/>
              <a:t>Sn cavities?</a:t>
            </a:r>
          </a:p>
        </p:txBody>
      </p:sp>
      <p:pic>
        <p:nvPicPr>
          <p:cNvPr id="48" name="Picture 47" descr="Diagram&#10;&#10;Description automatically generated">
            <a:extLst>
              <a:ext uri="{FF2B5EF4-FFF2-40B4-BE49-F238E27FC236}">
                <a16:creationId xmlns:a16="http://schemas.microsoft.com/office/drawing/2014/main" id="{74770198-5563-4668-AF13-3D2038CEE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67" y="4082647"/>
            <a:ext cx="3892297" cy="2403496"/>
          </a:xfrm>
          <a:prstGeom prst="rect">
            <a:avLst/>
          </a:prstGeom>
          <a:effectLst/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BDE04D1-1E93-4DC8-BC21-FF72573CA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6872" y="4084340"/>
            <a:ext cx="3892297" cy="2402102"/>
          </a:xfrm>
          <a:prstGeom prst="rect">
            <a:avLst/>
          </a:prstGeom>
          <a:effectLst/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D1588BF-FF46-4FEF-8F93-F0C72D149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6872" y="4084338"/>
            <a:ext cx="3892296" cy="2402103"/>
          </a:xfrm>
          <a:prstGeom prst="rect">
            <a:avLst/>
          </a:prstGeom>
          <a:effectLst/>
        </p:spPr>
      </p:pic>
      <p:pic>
        <p:nvPicPr>
          <p:cNvPr id="52" name="Picture 6">
            <a:extLst>
              <a:ext uri="{FF2B5EF4-FFF2-40B4-BE49-F238E27FC236}">
                <a16:creationId xmlns:a16="http://schemas.microsoft.com/office/drawing/2014/main" id="{8F1F8FF5-F706-45FE-855E-2E3E944C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079" y="1548383"/>
            <a:ext cx="3022833" cy="235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3AD1DD-CD66-4F45-8C83-6E0C669781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3866" y="226730"/>
            <a:ext cx="5449471" cy="12610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79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 7">
            <a:extLst>
              <a:ext uri="{FF2B5EF4-FFF2-40B4-BE49-F238E27FC236}">
                <a16:creationId xmlns:a16="http://schemas.microsoft.com/office/drawing/2014/main" id="{ACF8AB92-D88C-4117-B01F-8E58D811F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35E7C-AC23-40C6-B19C-3E0DBF42F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>
            <a:normAutofit/>
          </a:bodyPr>
          <a:lstStyle/>
          <a:p>
            <a:r>
              <a:rPr lang="en-US" dirty="0" err="1"/>
              <a:t>Metstability</a:t>
            </a:r>
            <a:r>
              <a:rPr lang="en-US" dirty="0"/>
              <a:t> in SRF vortex nucleation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3AFE755-AACD-44F9-8CBD-38F638F40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24298"/>
            <a:ext cx="12192417" cy="2933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5">
            <a:extLst>
              <a:ext uri="{FF2B5EF4-FFF2-40B4-BE49-F238E27FC236}">
                <a16:creationId xmlns:a16="http://schemas.microsoft.com/office/drawing/2014/main" id="{D2CC470A-BA92-4E70-907A-529EC298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039FF5-81FA-46D6-9EBE-CEE8A02AE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4378" r="10101" b="4575"/>
          <a:stretch>
            <a:fillRect/>
          </a:stretch>
        </p:blipFill>
        <p:spPr bwMode="auto">
          <a:xfrm>
            <a:off x="4153266" y="2437628"/>
            <a:ext cx="2665646" cy="192176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04016C3-7B4F-4EA1-82AE-86B8F9C4F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75267" y="3383281"/>
            <a:ext cx="3733117" cy="2305202"/>
          </a:xfrm>
          <a:prstGeom prst="rect">
            <a:avLst/>
          </a:prstGeom>
          <a:effectLst/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3DA834F-B1C9-46C6-964F-4118E66D72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724" y="4422201"/>
            <a:ext cx="2415891" cy="1751521"/>
          </a:xfrm>
          <a:prstGeom prst="rect">
            <a:avLst/>
          </a:prstGeom>
          <a:effectLst/>
        </p:spPr>
      </p:pic>
      <p:sp>
        <p:nvSpPr>
          <p:cNvPr id="73" name="Content Placeholder 72">
            <a:extLst>
              <a:ext uri="{FF2B5EF4-FFF2-40B4-BE49-F238E27FC236}">
                <a16:creationId xmlns:a16="http://schemas.microsoft.com/office/drawing/2014/main" id="{2D725477-EF5B-4254-8A55-F6A8B96E6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800" y="2548281"/>
            <a:ext cx="4787251" cy="3654389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Energy balance: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Normal metal = “Cost”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Magnetic fields = “Pay off”</a:t>
            </a: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Surface effect: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Barrier to vortex nucleation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Pay the “cost” of the core first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“Payoff” of the magnetic field comes later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98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17BD-5E7C-49F2-8EF6-FCC5C1EEB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</a:t>
            </a:r>
            <a:r>
              <a:rPr lang="en-US" dirty="0" err="1"/>
              <a:t>Hsh</a:t>
            </a:r>
            <a:r>
              <a:rPr lang="en-US" dirty="0"/>
              <a:t>: Stability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C66E1-56A9-4946-90A2-62641AA35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225" y="1232498"/>
            <a:ext cx="5518468" cy="4747932"/>
          </a:xfrm>
        </p:spPr>
        <p:txBody>
          <a:bodyPr/>
          <a:lstStyle/>
          <a:p>
            <a:r>
              <a:rPr lang="en-US" dirty="0"/>
              <a:t>Absolute minimum of the Free Energy changes at </a:t>
            </a:r>
            <a:r>
              <a:rPr lang="en-US" i="1" dirty="0"/>
              <a:t>H</a:t>
            </a:r>
            <a:r>
              <a:rPr lang="en-US" i="1" baseline="-25000" dirty="0"/>
              <a:t>c1</a:t>
            </a:r>
            <a:r>
              <a:rPr lang="en-US" dirty="0"/>
              <a:t>.</a:t>
            </a:r>
          </a:p>
          <a:p>
            <a:r>
              <a:rPr lang="en-US" dirty="0"/>
              <a:t>Meissner state is a local minimum up to </a:t>
            </a:r>
            <a:r>
              <a:rPr lang="en-US" i="1" dirty="0" err="1"/>
              <a:t>H</a:t>
            </a:r>
            <a:r>
              <a:rPr lang="en-US" i="1" baseline="-25000" dirty="0" err="1"/>
              <a:t>sh</a:t>
            </a:r>
            <a:endParaRPr lang="en-US" i="1" baseline="-25000" dirty="0"/>
          </a:p>
          <a:p>
            <a:r>
              <a:rPr lang="en-US" dirty="0"/>
              <a:t>Meissner state is a saddle point at </a:t>
            </a:r>
            <a:r>
              <a:rPr lang="en-US" i="1" dirty="0" err="1"/>
              <a:t>H</a:t>
            </a:r>
            <a:r>
              <a:rPr lang="en-US" i="1" baseline="-25000" dirty="0" err="1"/>
              <a:t>sh</a:t>
            </a:r>
            <a:endParaRPr lang="en-US" i="1" baseline="-25000" dirty="0"/>
          </a:p>
          <a:p>
            <a:r>
              <a:rPr lang="en-US" dirty="0"/>
              <a:t>To calculate </a:t>
            </a:r>
            <a:r>
              <a:rPr lang="en-US" i="1" dirty="0" err="1"/>
              <a:t>H</a:t>
            </a:r>
            <a:r>
              <a:rPr lang="en-US" i="1" baseline="-25000" dirty="0" err="1"/>
              <a:t>sh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Choose a model (Free Energy)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Solve for Meissner state (first variation = 0)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Check if second variation is positive</a:t>
            </a:r>
          </a:p>
          <a:p>
            <a:pPr lvl="1"/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F0392C7-8F5C-473F-AD41-F6C348199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828800"/>
            <a:ext cx="5406817" cy="3336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C72C6A-A3E3-4D6F-AEC9-BCE98A766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0" y="1828800"/>
            <a:ext cx="5406817" cy="33367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805460-748F-44AC-85D1-E240F2454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0" y="1828800"/>
            <a:ext cx="5406817" cy="33367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B1620C-3DFC-499C-8B35-0773160B1B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0" y="1828800"/>
            <a:ext cx="5406817" cy="33367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AC8E9D-ABFE-4CF9-85B5-6A6878C20F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0" y="1828800"/>
            <a:ext cx="5406817" cy="333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8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>
            <a:extLst>
              <a:ext uri="{FF2B5EF4-FFF2-40B4-BE49-F238E27FC236}">
                <a16:creationId xmlns:a16="http://schemas.microsoft.com/office/drawing/2014/main" id="{017CD891-586A-4B6E-A486-5402131D5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CD16D1-8839-4CD5-8498-C84EACD37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 dirty="0"/>
              <a:t>Some Previous Results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137431-18A7-4F8A-B89F-8EAB4AAD3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24298"/>
            <a:ext cx="12192417" cy="2933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DEE94CCE-9E0B-4D7E-9B46-D34BC7972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6C30C-B56D-451E-8AA2-5E7C0D0C7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851" y="2767584"/>
            <a:ext cx="4540546" cy="2803787"/>
          </a:xfrm>
          <a:prstGeom prst="rect">
            <a:avLst/>
          </a:prstGeom>
          <a:noFill/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DB99A-2C5A-494D-B1E4-BE7BCB03D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548281"/>
            <a:ext cx="7519709" cy="365868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Ginzburg-Landau theory: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Physical Review B. 83 094505, (2011)</a:t>
            </a:r>
          </a:p>
          <a:p>
            <a:r>
              <a:rPr lang="en-US" dirty="0" err="1">
                <a:solidFill>
                  <a:schemeClr val="bg1"/>
                </a:solidFill>
              </a:rPr>
              <a:t>Eilenberger</a:t>
            </a:r>
            <a:r>
              <a:rPr lang="en-US" dirty="0">
                <a:solidFill>
                  <a:schemeClr val="bg1"/>
                </a:solidFill>
              </a:rPr>
              <a:t> theory: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Catelani, Sethna. Physical Review B 78.22 (2008)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Lin, </a:t>
            </a:r>
            <a:r>
              <a:rPr lang="en-US" dirty="0" err="1">
                <a:solidFill>
                  <a:schemeClr val="bg1"/>
                </a:solidFill>
              </a:rPr>
              <a:t>Gurevich</a:t>
            </a:r>
            <a:r>
              <a:rPr lang="en-US" dirty="0">
                <a:solidFill>
                  <a:schemeClr val="bg1"/>
                </a:solidFill>
              </a:rPr>
              <a:t>. Physical Review B 85.5 (2012): 054513.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What kinds of imperfections are most relevant for limiting vortex nucleation in real samples? 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Sample specific </a:t>
            </a:r>
            <a:r>
              <a:rPr lang="en-US" i="1" dirty="0" err="1">
                <a:solidFill>
                  <a:schemeClr val="bg1"/>
                </a:solidFill>
              </a:rPr>
              <a:t>H</a:t>
            </a:r>
            <a:r>
              <a:rPr lang="en-US" i="1" baseline="-25000" dirty="0" err="1">
                <a:solidFill>
                  <a:schemeClr val="bg1"/>
                </a:solidFill>
              </a:rPr>
              <a:t>sh</a:t>
            </a:r>
            <a:endParaRPr lang="en-US" i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228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F8D7F-F0C4-446F-A4AB-E5E3854E8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Time-Dependent Ginzburg-Landau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47C2B8-3262-43A5-B6FA-2A32E8EB49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0044" y="1112610"/>
                <a:ext cx="9543183" cy="4747932"/>
              </a:xfrm>
            </p:spPr>
            <p:txBody>
              <a:bodyPr>
                <a:normAutofit fontScale="925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=∫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ℏ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den>
                                    </m:f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 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den>
                                    </m:f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8 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ℏ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𝛿𝜓</m:t>
                        </m:r>
                      </m:den>
                    </m:f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Phenomenological/Material Parameters: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= effective mass of a cooper pair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/>
                  <a:t> = characteristic relaxation time</a:t>
                </a:r>
              </a:p>
              <a:p>
                <a:r>
                  <a:rPr lang="en-US" dirty="0"/>
                  <a:t>Spatially varying material parameters model </a:t>
                </a:r>
                <a:r>
                  <a:rPr lang="en-US" dirty="0" err="1"/>
                  <a:t>inhomogenous</a:t>
                </a:r>
                <a:r>
                  <a:rPr lang="en-US" dirty="0"/>
                  <a:t> superconductors.</a:t>
                </a:r>
              </a:p>
              <a:p>
                <a:pPr lvl="1"/>
                <a:r>
                  <a:rPr lang="en-US" dirty="0"/>
                  <a:t>Incorporate experimental characterization</a:t>
                </a:r>
              </a:p>
              <a:p>
                <a:pPr lvl="1"/>
                <a:r>
                  <a:rPr lang="en-US" dirty="0"/>
                  <a:t>Theoretical calculations, i.e., DFT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47C2B8-3262-43A5-B6FA-2A32E8EB49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0044" y="1112610"/>
                <a:ext cx="9543183" cy="4747932"/>
              </a:xfrm>
              <a:blipFill>
                <a:blip r:embed="rId2"/>
                <a:stretch>
                  <a:fillRect l="-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icture containing different, bird, flying, colorful&#10;&#10;Description automatically generated">
            <a:extLst>
              <a:ext uri="{FF2B5EF4-FFF2-40B4-BE49-F238E27FC236}">
                <a16:creationId xmlns:a16="http://schemas.microsoft.com/office/drawing/2014/main" id="{47741FF5-9A61-4EB1-B11B-905D0DFFD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399" y="1994290"/>
            <a:ext cx="3711787" cy="222811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AAD771-F70F-4D32-A1BD-4A39718142C7}"/>
                  </a:ext>
                </a:extLst>
              </p:cNvPr>
              <p:cNvSpPr txBox="1"/>
              <p:nvPr/>
            </p:nvSpPr>
            <p:spPr>
              <a:xfrm>
                <a:off x="10227411" y="2057034"/>
                <a:ext cx="856263" cy="649127"/>
              </a:xfrm>
              <a:prstGeom prst="rect">
                <a:avLst/>
              </a:prstGeom>
              <a:noFill/>
              <a:ln w="19050">
                <a:solidFill>
                  <a:schemeClr val="bg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AAD771-F70F-4D32-A1BD-4A3971814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7411" y="2057034"/>
                <a:ext cx="856263" cy="6491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8F57E6D-3E89-4844-ADF5-E1A099371230}"/>
                  </a:ext>
                </a:extLst>
              </p:cNvPr>
              <p:cNvSpPr txBox="1"/>
              <p:nvPr/>
            </p:nvSpPr>
            <p:spPr>
              <a:xfrm>
                <a:off x="8099243" y="3545421"/>
                <a:ext cx="856263" cy="649127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8F57E6D-3E89-4844-ADF5-E1A099371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9243" y="3545421"/>
                <a:ext cx="856263" cy="6491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9935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BB4D1-4099-453E-B113-5740CB45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en-US" dirty="0"/>
              <a:t>Simulation Geometries</a:t>
            </a:r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A994CE7E-AD98-4045-A15B-9054CF58D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19C1720A-5B1A-4E31-93A0-A8ACD67EE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C5F271-EC3D-4C17-8F0A-F4F15F524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0"/>
            <a:ext cx="6098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E27852-E74D-41DC-B600-9EBB96655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716" y="768015"/>
            <a:ext cx="3422857" cy="2162555"/>
          </a:xfrm>
          <a:prstGeom prst="rect">
            <a:avLst/>
          </a:prstGeom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F8250EE-4590-407B-B039-E8BDF27FA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E29AE-B383-48D6-9743-C69A4E73F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28" y="2060939"/>
            <a:ext cx="4395279" cy="419548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Finite-element formulation</a:t>
            </a:r>
          </a:p>
          <a:p>
            <a:pPr lvl="1"/>
            <a:r>
              <a:rPr lang="en-US" dirty="0"/>
              <a:t>Enables complicated geometries</a:t>
            </a:r>
          </a:p>
          <a:p>
            <a:pPr lvl="1"/>
            <a:r>
              <a:rPr lang="en-US" dirty="0"/>
              <a:t>Spatially varying material parameters</a:t>
            </a:r>
          </a:p>
          <a:p>
            <a:pPr lvl="1"/>
            <a:r>
              <a:rPr lang="en-US" dirty="0"/>
              <a:t>Recent theoretical advances</a:t>
            </a:r>
          </a:p>
          <a:p>
            <a:r>
              <a:rPr lang="en-US" dirty="0"/>
              <a:t>Two dimensions:</a:t>
            </a:r>
          </a:p>
          <a:p>
            <a:pPr lvl="1"/>
            <a:r>
              <a:rPr lang="en-US" i="1" dirty="0" err="1"/>
              <a:t>xy</a:t>
            </a:r>
            <a:r>
              <a:rPr lang="en-US" dirty="0"/>
              <a:t>-plane (symmetry in </a:t>
            </a:r>
            <a:r>
              <a:rPr lang="en-US" i="1" dirty="0"/>
              <a:t>z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Cylinder</a:t>
            </a:r>
          </a:p>
          <a:p>
            <a:pPr lvl="1"/>
            <a:r>
              <a:rPr lang="en-US" dirty="0"/>
              <a:t>Film: Periodic in </a:t>
            </a:r>
            <a:r>
              <a:rPr lang="en-US" i="1" dirty="0"/>
              <a:t>x</a:t>
            </a:r>
          </a:p>
          <a:p>
            <a:r>
              <a:rPr lang="en-US" dirty="0"/>
              <a:t>Three dimensions</a:t>
            </a:r>
          </a:p>
          <a:p>
            <a:pPr lvl="1"/>
            <a:r>
              <a:rPr lang="en-US" dirty="0"/>
              <a:t>Periodic in </a:t>
            </a:r>
            <a:r>
              <a:rPr lang="en-US" i="1" dirty="0"/>
              <a:t>x</a:t>
            </a:r>
            <a:r>
              <a:rPr lang="en-US" dirty="0"/>
              <a:t> and </a:t>
            </a:r>
            <a:r>
              <a:rPr lang="en-US" i="1" dirty="0"/>
              <a:t>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498233-A48F-4CC3-BE0B-A07EC5D75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563" y="641684"/>
            <a:ext cx="3136591" cy="2285999"/>
          </a:xfrm>
          <a:prstGeom prst="rect">
            <a:avLst/>
          </a:prstGeom>
          <a:effectLst/>
        </p:spPr>
      </p:pic>
      <p:pic>
        <p:nvPicPr>
          <p:cNvPr id="4" name="Google Shape;96;p18">
            <a:extLst>
              <a:ext uri="{FF2B5EF4-FFF2-40B4-BE49-F238E27FC236}">
                <a16:creationId xmlns:a16="http://schemas.microsoft.com/office/drawing/2014/main" id="{4068C9F4-DED9-4A88-BFE0-DEAC60364BE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7803" r="22239"/>
          <a:stretch/>
        </p:blipFill>
        <p:spPr>
          <a:xfrm>
            <a:off x="9273941" y="3144368"/>
            <a:ext cx="2468880" cy="29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9;p17">
            <a:extLst>
              <a:ext uri="{FF2B5EF4-FFF2-40B4-BE49-F238E27FC236}">
                <a16:creationId xmlns:a16="http://schemas.microsoft.com/office/drawing/2014/main" id="{6AC21792-E6A5-4A2E-BDC1-FEBEB23A243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4737" y="3312694"/>
            <a:ext cx="3530625" cy="24780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262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CEFA7-05B3-448B-AAFB-ACBB2D16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5" y="236818"/>
            <a:ext cx="10453689" cy="1400530"/>
          </a:xfrm>
        </p:spPr>
        <p:txBody>
          <a:bodyPr/>
          <a:lstStyle/>
          <a:p>
            <a:r>
              <a:rPr lang="en-US" dirty="0"/>
              <a:t>Calculating </a:t>
            </a:r>
            <a:r>
              <a:rPr lang="en-US" i="1" dirty="0" err="1"/>
              <a:t>H</a:t>
            </a:r>
            <a:r>
              <a:rPr lang="en-US" i="1" baseline="-25000" dirty="0" err="1"/>
              <a:t>sh</a:t>
            </a:r>
            <a:r>
              <a:rPr lang="en-US" dirty="0"/>
              <a:t> from </a:t>
            </a:r>
            <a:r>
              <a:rPr lang="en-US" dirty="0" err="1"/>
              <a:t>dyanmics</a:t>
            </a:r>
            <a:r>
              <a:rPr lang="en-US" dirty="0"/>
              <a:t>: Bifurcation analysis</a:t>
            </a:r>
            <a:endParaRPr lang="en-US" i="1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59E3A5-4538-4852-9203-8A7ECD718F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8813" y="1862418"/>
                <a:ext cx="5030788" cy="4747932"/>
              </a:xfrm>
            </p:spPr>
            <p:txBody>
              <a:bodyPr/>
              <a:lstStyle/>
              <a:p>
                <a:r>
                  <a:rPr lang="en-US" dirty="0"/>
                  <a:t>The superheating transition is a saddle-node bifurcation</a:t>
                </a:r>
              </a:p>
              <a:p>
                <a:r>
                  <a:rPr lang="en-US" dirty="0"/>
                  <a:t>Normal form: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Two equilibrium points: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𝐻𝑠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baseline="-25000" dirty="0"/>
              </a:p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One equilibrium: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𝐻𝑠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baseline="-25000" dirty="0"/>
              </a:p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No equilibrium points: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𝐻𝑠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baseline="-25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59E3A5-4538-4852-9203-8A7ECD718F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8813" y="1862418"/>
                <a:ext cx="5030788" cy="4747932"/>
              </a:xfrm>
              <a:blipFill>
                <a:blip r:embed="rId2"/>
                <a:stretch>
                  <a:fillRect l="-970" t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E70F145-90CB-44AC-AD31-B00325306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26" y="3999653"/>
            <a:ext cx="4467147" cy="139149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76F4C3-4626-44EA-86F5-B497CDFD70B5}"/>
              </a:ext>
            </a:extLst>
          </p:cNvPr>
          <p:cNvGrpSpPr/>
          <p:nvPr/>
        </p:nvGrpSpPr>
        <p:grpSpPr>
          <a:xfrm>
            <a:off x="5868073" y="2200178"/>
            <a:ext cx="5929211" cy="1246432"/>
            <a:chOff x="5057305" y="2322098"/>
            <a:chExt cx="5929211" cy="1246432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8EF4E690-747F-4748-8F71-D3CBF9747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7305" y="2330025"/>
              <a:ext cx="2006837" cy="1238505"/>
            </a:xfrm>
            <a:prstGeom prst="rect">
              <a:avLst/>
            </a:prstGeom>
          </p:spPr>
        </p:pic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3E3E13C9-BD43-4F21-AED5-E1B5F2FBF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2608" y="2322425"/>
              <a:ext cx="2011471" cy="1241365"/>
            </a:xfrm>
            <a:prstGeom prst="rect">
              <a:avLst/>
            </a:prstGeom>
          </p:spPr>
        </p:pic>
        <p:pic>
          <p:nvPicPr>
            <p:cNvPr id="11" name="Picture 10" descr="Diagram&#10;&#10;Description automatically generated">
              <a:extLst>
                <a:ext uri="{FF2B5EF4-FFF2-40B4-BE49-F238E27FC236}">
                  <a16:creationId xmlns:a16="http://schemas.microsoft.com/office/drawing/2014/main" id="{D4D8B767-6D44-4491-98AD-C6E6E90A7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4790" y="2322098"/>
              <a:ext cx="2011726" cy="1241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97595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Custom 1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FFFFFF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1078</Words>
  <Application>Microsoft Office PowerPoint</Application>
  <PresentationFormat>Widescreen</PresentationFormat>
  <Paragraphs>175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Cambria Math</vt:lpstr>
      <vt:lpstr>Century Gothic</vt:lpstr>
      <vt:lpstr>Wingdings 3</vt:lpstr>
      <vt:lpstr>Ion</vt:lpstr>
      <vt:lpstr>Time-Dependent Ginzburg Landau simulations to guide Nb3Sn SRF cavity development</vt:lpstr>
      <vt:lpstr>Acknowledgements</vt:lpstr>
      <vt:lpstr>Superconducting RF Cavities</vt:lpstr>
      <vt:lpstr>Metstability in SRF vortex nucleation</vt:lpstr>
      <vt:lpstr>Calculating Hsh: Stability Analysis</vt:lpstr>
      <vt:lpstr>Some Previous Results</vt:lpstr>
      <vt:lpstr>Time-Dependent Ginzburg-Landau</vt:lpstr>
      <vt:lpstr>Simulation Geometries</vt:lpstr>
      <vt:lpstr>Calculating Hsh from dyanmics: Bifurcation analysis</vt:lpstr>
      <vt:lpstr>Calculating Hsh from dyanmics: Bifurcation analysis</vt:lpstr>
      <vt:lpstr>Surface Roughness in two dimensions</vt:lpstr>
      <vt:lpstr>Single Divots</vt:lpstr>
      <vt:lpstr>Magnetic Field orientation</vt:lpstr>
      <vt:lpstr>Material Inhomogeneity:   Sn-poor islands (Braedon Jones, Preliminary)</vt:lpstr>
      <vt:lpstr>Beyond stability: Dynamics</vt:lpstr>
      <vt:lpstr>Segregated Grain Boundaries</vt:lpstr>
      <vt:lpstr>Segregated Grain Boundaries (Jared Carlson)</vt:lpstr>
      <vt:lpstr>Flux Expulsion  (Aiden Harbick, Preliminary)</vt:lpstr>
      <vt:lpstr>Frequency dependence  (Cole Abbott, preliminary)</vt:lpstr>
      <vt:lpstr>Summary</vt:lpstr>
      <vt:lpstr>Summary</vt:lpstr>
      <vt:lpstr>Outlook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Time-Dependent Ginzburg Landau simulations to guide Nb3Sn SRF cavity development</dc:title>
  <dc:creator>Mark Transtrum</dc:creator>
  <cp:lastModifiedBy>Mark Transtrum</cp:lastModifiedBy>
  <cp:revision>14</cp:revision>
  <dcterms:created xsi:type="dcterms:W3CDTF">2020-11-10T01:50:07Z</dcterms:created>
  <dcterms:modified xsi:type="dcterms:W3CDTF">2020-11-10T03:45:05Z</dcterms:modified>
</cp:coreProperties>
</file>