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_rels/notesSlide11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71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72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7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media/image75.png" ContentType="image/png"/>
  <Override PartName="/ppt/media/image9.png" ContentType="image/png"/>
  <Override PartName="/ppt/media/image57.png" ContentType="image/png"/>
  <Override PartName="/ppt/media/image1.png" ContentType="image/png"/>
  <Override PartName="/ppt/media/image130.png" ContentType="image/png"/>
  <Override PartName="/ppt/media/image58.png" ContentType="image/png"/>
  <Override PartName="/ppt/media/image2.png" ContentType="image/png"/>
  <Override PartName="/ppt/media/image131.png" ContentType="image/png"/>
  <Override PartName="/ppt/media/image59.png" ContentType="image/png"/>
  <Override PartName="/ppt/media/image3.png" ContentType="image/pn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00.png" ContentType="image/png"/>
  <Override PartName="/ppt/media/image28.png" ContentType="image/png"/>
  <Override PartName="/ppt/media/image101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0.png" ContentType="image/png"/>
  <Override PartName="/ppt/media/image38.png" ContentType="image/png"/>
  <Override PartName="/ppt/media/image111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120.png" ContentType="image/png"/>
  <Override PartName="/ppt/media/image48.png" ContentType="image/png"/>
  <Override PartName="/ppt/media/image121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140.png" ContentType="image/png"/>
  <Override PartName="/ppt/media/image68.png" ContentType="image/png"/>
  <Override PartName="/ppt/media/image141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150.png" ContentType="image/png"/>
  <Override PartName="/ppt/media/image78.png" ContentType="image/png"/>
  <Override PartName="/ppt/media/image151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160.png" ContentType="image/png"/>
  <Override PartName="/ppt/media/image88.png" ContentType="image/png"/>
  <Override PartName="/ppt/media/image161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170.png" ContentType="image/png"/>
  <Override PartName="/ppt/media/image98.png" ContentType="image/png"/>
  <Override PartName="/ppt/media/image171.png" ContentType="image/png"/>
  <Override PartName="/ppt/media/image99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png" ContentType="image/png"/>
  <Override PartName="/ppt/media/image109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png" ContentType="image/png"/>
  <Override PartName="/ppt/media/image119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8.png" ContentType="image/png"/>
  <Override PartName="/ppt/media/image129.png" ContentType="image/png"/>
  <Override PartName="/ppt/media/image132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137.png" ContentType="image/png"/>
  <Override PartName="/ppt/media/image138.png" ContentType="image/png"/>
  <Override PartName="/ppt/media/image139.png" ContentType="image/png"/>
  <Override PartName="/ppt/media/image142.png" ContentType="image/pn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49.png" ContentType="image/png"/>
  <Override PartName="/ppt/media/image152.png" ContentType="image/png"/>
  <Override PartName="/ppt/media/image153.png" ContentType="image/png"/>
  <Override PartName="/ppt/media/image154.png" ContentType="image/png"/>
  <Override PartName="/ppt/media/image155.png" ContentType="image/png"/>
  <Override PartName="/ppt/media/image156.png" ContentType="image/png"/>
  <Override PartName="/ppt/media/image157.png" ContentType="image/png"/>
  <Override PartName="/ppt/media/image158.png" ContentType="image/png"/>
  <Override PartName="/ppt/media/image159.png" ContentType="image/png"/>
  <Override PartName="/ppt/media/image162.png" ContentType="image/png"/>
  <Override PartName="/ppt/media/image163.png" ContentType="image/png"/>
  <Override PartName="/ppt/media/image164.png" ContentType="image/png"/>
  <Override PartName="/ppt/media/image165.png" ContentType="image/png"/>
  <Override PartName="/ppt/media/image166.png" ContentType="image/png"/>
  <Override PartName="/ppt/media/image167.png" ContentType="image/png"/>
  <Override PartName="/ppt/media/image168.png" ContentType="image/png"/>
  <Override PartName="/ppt/media/image169.png" ContentType="image/png"/>
  <Override PartName="/ppt/media/image172.png" ContentType="image/png"/>
  <Override PartName="/ppt/media/image173.png" ContentType="image/png"/>
  <Override PartName="/ppt/media/image174.png" ContentType="image/png"/>
  <Override PartName="/ppt/media/image175.png" ContentType="image/png"/>
  <Override PartName="/ppt/media/image176.png" ContentType="image/png"/>
  <Override PartName="/ppt/media/image177.png" ContentType="image/png"/>
  <Override PartName="/ppt/media/image178.png" ContentType="image/png"/>
  <Override PartName="/ppt/media/image179.png" ContentType="image/png"/>
  <Override PartName="/ppt/media/image180.png" ContentType="image/png"/>
  <Override PartName="/ppt/media/image181.png" ContentType="image/png"/>
  <Override PartName="/ppt/media/image182.png" ContentType="image/png"/>
  <Override PartName="/ppt/media/image183.png" ContentType="image/png"/>
  <Override PartName="/ppt/media/image184.png" ContentType="image/png"/>
  <Override PartName="/ppt/media/image185.png" ContentType="image/png"/>
  <Override PartName="/ppt/media/image186.png" ContentType="image/png"/>
  <Override PartName="/ppt/media/image187.png" ContentType="image/png"/>
  <Override PartName="/ppt/media/image188.png" ContentType="image/png"/>
  <Override PartName="/ppt/media/image189.png" ContentType="image/png"/>
  <Override PartName="/ppt/media/image190.png" ContentType="image/png"/>
  <Override PartName="/ppt/media/image191.png" ContentType="image/png"/>
  <Override PartName="/ppt/media/image19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B4E170F-707A-4916-B5DA-B1E2FF4081DD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71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
</Relationships>
</file>

<file path=ppt/notesSlides/_rels/notesSlide72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Atom probe tomography, TEM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Both processes thermodynamically favorable, kinetics determine final GB composition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At some time during the annealing step this happens, which is when this grain boundary effectively begins its annealing process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Mention 2 hours on the same order of magnitude as the anneal step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Mention various sources of heterogeneity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TEM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Concentration drops from limit nmax to deep bulk value over some distance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NOT exponential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7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latin typeface="Arial"/>
              </a:rPr>
              <a:t>Emphasize copper for wire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7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</a:rPr>
              <a:t>(and this is my final slide)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/>
          <a:p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DCD9F5E7-D39B-45F9-A30E-FB1273F39746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/>
          <a:p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CAA22790-3E8B-48BF-AE8C-218FAB381E81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1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pn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png"/><Relationship Id="rId3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slideLayout" Target="../slideLayouts/slideLayout1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slideLayout" Target="../slideLayouts/slideLayout1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slideLayout" Target="../slideLayouts/slideLayout1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png"/><Relationship Id="rId3" Type="http://schemas.openxmlformats.org/officeDocument/2006/relationships/slideLayout" Target="../slideLayouts/slideLayout1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slideLayout" Target="../slideLayouts/slideLayout1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slideLayout" Target="../slideLayouts/slideLayout1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slideLayout" Target="../slideLayouts/slideLayout1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png"/><Relationship Id="rId3" Type="http://schemas.openxmlformats.org/officeDocument/2006/relationships/slideLayout" Target="../slideLayouts/slideLayout1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slideLayout" Target="../slideLayouts/slideLayout1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slideLayout" Target="../slideLayouts/slideLayout1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56.png"/><Relationship Id="rId2" Type="http://schemas.openxmlformats.org/officeDocument/2006/relationships/image" Target="../media/image157.png"/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7" Type="http://schemas.openxmlformats.org/officeDocument/2006/relationships/slideLayout" Target="../slideLayouts/slideLayout1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slideLayout" Target="../slideLayouts/slideLayout1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slideLayout" Target="../slideLayouts/slideLayout1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slideLayout" Target="../slideLayouts/slideLayout1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7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77.png"/><Relationship Id="rId2" Type="http://schemas.openxmlformats.org/officeDocument/2006/relationships/image" Target="../media/image178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7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79.png"/><Relationship Id="rId2" Type="http://schemas.openxmlformats.org/officeDocument/2006/relationships/image" Target="../media/image180.png"/><Relationship Id="rId3" Type="http://schemas.openxmlformats.org/officeDocument/2006/relationships/slideLayout" Target="../slideLayouts/slideLayout1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182.png"/><Relationship Id="rId3" Type="http://schemas.openxmlformats.org/officeDocument/2006/relationships/slideLayout" Target="../slideLayouts/slideLayout1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83.png"/><Relationship Id="rId2" Type="http://schemas.openxmlformats.org/officeDocument/2006/relationships/image" Target="../media/image184.png"/><Relationship Id="rId3" Type="http://schemas.openxmlformats.org/officeDocument/2006/relationships/slideLayout" Target="../slideLayouts/slideLayout1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85.png"/><Relationship Id="rId2" Type="http://schemas.openxmlformats.org/officeDocument/2006/relationships/image" Target="../media/image186.png"/><Relationship Id="rId3" Type="http://schemas.openxmlformats.org/officeDocument/2006/relationships/slideLayout" Target="../slideLayouts/slideLayout15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87.png"/><Relationship Id="rId2" Type="http://schemas.openxmlformats.org/officeDocument/2006/relationships/image" Target="../media/image188.png"/><Relationship Id="rId3" Type="http://schemas.openxmlformats.org/officeDocument/2006/relationships/slideLayout" Target="../slideLayouts/slideLayout15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89.png"/><Relationship Id="rId2" Type="http://schemas.openxmlformats.org/officeDocument/2006/relationships/image" Target="../media/image190.png"/><Relationship Id="rId3" Type="http://schemas.openxmlformats.org/officeDocument/2006/relationships/slideLayout" Target="../slideLayouts/slideLayout15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91.png"/><Relationship Id="rId2" Type="http://schemas.openxmlformats.org/officeDocument/2006/relationships/image" Target="../media/image192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0" i="1" lang="en-US" sz="4200" spc="-1" strike="noStrike">
                <a:solidFill>
                  <a:srgbClr val="000000"/>
                </a:solidFill>
                <a:latin typeface="Arial"/>
                <a:ea typeface="Arial"/>
              </a:rPr>
              <a:t>Ab Initio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  <a:ea typeface="Arial"/>
              </a:rPr>
              <a:t> Calculations on Point Defect Thermodynamics in Nb</a:t>
            </a:r>
            <a:r>
              <a:rPr b="0" lang="en-US" sz="42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311760" y="2834280"/>
            <a:ext cx="8520120" cy="149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Nathan Sitaraman</a:t>
            </a:r>
            <a:r>
              <a:rPr b="0" lang="en-US" sz="2000" spc="-1" strike="noStrike">
                <a:solidFill>
                  <a:srgbClr val="595959"/>
                </a:solidFill>
                <a:latin typeface="Arial"/>
                <a:ea typeface="Arial"/>
              </a:rPr>
              <a:t>, Michelle Kelley, André Fonseca, Zhaslan Baraissov, Ryan Porter, Zeming Sun, David Muller, Matthias Liepe, and Tomás Arias</a:t>
            </a:r>
            <a:br/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595959"/>
                </a:solidFill>
                <a:latin typeface="Arial"/>
                <a:ea typeface="Arial"/>
              </a:rPr>
              <a:t>NSF award PHY-1549132, the Center for Bright Beams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85" name="Google Shape;56;p13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86" name="Google Shape;57;p13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87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88" name="CustomShape 4"/>
          <p:cNvSpPr/>
          <p:nvPr/>
        </p:nvSpPr>
        <p:spPr>
          <a:xfrm>
            <a:off x="8404200" y="538920"/>
            <a:ext cx="839880" cy="72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ea typeface="Arial"/>
              </a:rPr>
              <a:t>Center for Bright Beams</a:t>
            </a:r>
            <a:endParaRPr b="0" lang="en-US" sz="10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Google Shape;149;p22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3" name="Google Shape;150;p22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4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Experimental studies have shown that grain boundaries contain excess tin immediately after coating stage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Google Shape;158;p23" descr=""/>
          <p:cNvPicPr/>
          <p:nvPr/>
        </p:nvPicPr>
        <p:blipFill>
          <a:blip r:embed="rId1"/>
          <a:stretch/>
        </p:blipFill>
        <p:spPr>
          <a:xfrm>
            <a:off x="311760" y="2210760"/>
            <a:ext cx="2922120" cy="2542680"/>
          </a:xfrm>
          <a:prstGeom prst="rect">
            <a:avLst/>
          </a:prstGeom>
          <a:ln>
            <a:noFill/>
          </a:ln>
        </p:spPr>
      </p:pic>
      <p:sp>
        <p:nvSpPr>
          <p:cNvPr id="148" name="CustomShape 3"/>
          <p:cNvSpPr/>
          <p:nvPr/>
        </p:nvSpPr>
        <p:spPr>
          <a:xfrm>
            <a:off x="162720" y="2190600"/>
            <a:ext cx="376920" cy="3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9" name="Google Shape;160;p23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50" name="Google Shape;161;p23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51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52" name="CustomShape 5"/>
          <p:cNvSpPr/>
          <p:nvPr/>
        </p:nvSpPr>
        <p:spPr>
          <a:xfrm>
            <a:off x="15120" y="4668120"/>
            <a:ext cx="3515040" cy="4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Jaeyel Lee et. al., Grain-boundary structure and segregation in Nb</a:t>
            </a:r>
            <a:r>
              <a:rPr b="0" lang="en-US" sz="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Sn coatings on Nb for high-performance superconducting radiofrequency cavity applications, Acta  Materialia 188,155 (2020)</a:t>
            </a:r>
            <a:endParaRPr b="0" lang="en-US" sz="8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Experimental studies have shown that grain boundaries contain excess tin immediately after coating stage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After a long anneal step (3 hours), grain boundaries contain excess niobium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Google Shape;170;p24" descr=""/>
          <p:cNvPicPr/>
          <p:nvPr/>
        </p:nvPicPr>
        <p:blipFill>
          <a:blip r:embed="rId1"/>
          <a:stretch/>
        </p:blipFill>
        <p:spPr>
          <a:xfrm>
            <a:off x="311760" y="2210760"/>
            <a:ext cx="2922120" cy="2542680"/>
          </a:xfrm>
          <a:prstGeom prst="rect">
            <a:avLst/>
          </a:prstGeom>
          <a:ln>
            <a:noFill/>
          </a:ln>
        </p:spPr>
      </p:pic>
      <p:pic>
        <p:nvPicPr>
          <p:cNvPr id="156" name="Google Shape;171;p24" descr=""/>
          <p:cNvPicPr/>
          <p:nvPr/>
        </p:nvPicPr>
        <p:blipFill>
          <a:blip r:embed="rId2"/>
          <a:stretch/>
        </p:blipFill>
        <p:spPr>
          <a:xfrm>
            <a:off x="3559680" y="2333880"/>
            <a:ext cx="2871000" cy="2296800"/>
          </a:xfrm>
          <a:prstGeom prst="rect">
            <a:avLst/>
          </a:prstGeom>
          <a:ln>
            <a:noFill/>
          </a:ln>
        </p:spPr>
      </p:pic>
      <p:sp>
        <p:nvSpPr>
          <p:cNvPr id="157" name="CustomShape 3"/>
          <p:cNvSpPr/>
          <p:nvPr/>
        </p:nvSpPr>
        <p:spPr>
          <a:xfrm>
            <a:off x="162720" y="2190600"/>
            <a:ext cx="376920" cy="3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Google Shape;173;p24" descr=""/>
          <p:cNvPicPr/>
          <p:nvPr/>
        </p:nvPicPr>
        <p:blipFill>
          <a:blip r:embed="rId3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59" name="Google Shape;174;p24" descr=""/>
          <p:cNvPicPr/>
          <p:nvPr/>
        </p:nvPicPr>
        <p:blipFill>
          <a:blip r:embed="rId4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60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15120" y="4668120"/>
            <a:ext cx="3515040" cy="4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Jaeyel Lee et. al., Grain-boundary structure and segregation in Nb</a:t>
            </a:r>
            <a:r>
              <a:rPr b="0" lang="en-US" sz="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Sn coatings on Nb for high-performance superconducting radiofrequency cavity applications, Acta  Materialia 188,155 (2020)</a:t>
            </a:r>
            <a:endParaRPr b="0" lang="en-US" sz="8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Experimental studies have shown that grain boundaries contain excess tin immediately after coating stage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After a long anneal step (3 hours), grain boundaries contain excess niobium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Google Shape;183;p25" descr=""/>
          <p:cNvPicPr/>
          <p:nvPr/>
        </p:nvPicPr>
        <p:blipFill>
          <a:blip r:embed="rId1"/>
          <a:stretch/>
        </p:blipFill>
        <p:spPr>
          <a:xfrm>
            <a:off x="311760" y="2210760"/>
            <a:ext cx="2922120" cy="2542680"/>
          </a:xfrm>
          <a:prstGeom prst="rect">
            <a:avLst/>
          </a:prstGeom>
          <a:ln>
            <a:noFill/>
          </a:ln>
        </p:spPr>
      </p:pic>
      <p:pic>
        <p:nvPicPr>
          <p:cNvPr id="165" name="Google Shape;184;p25" descr=""/>
          <p:cNvPicPr/>
          <p:nvPr/>
        </p:nvPicPr>
        <p:blipFill>
          <a:blip r:embed="rId2"/>
          <a:stretch/>
        </p:blipFill>
        <p:spPr>
          <a:xfrm>
            <a:off x="3559680" y="2333880"/>
            <a:ext cx="2871000" cy="2296800"/>
          </a:xfrm>
          <a:prstGeom prst="rect">
            <a:avLst/>
          </a:prstGeom>
          <a:ln>
            <a:noFill/>
          </a:ln>
        </p:spPr>
      </p:pic>
      <p:sp>
        <p:nvSpPr>
          <p:cNvPr id="166" name="CustomShape 3"/>
          <p:cNvSpPr/>
          <p:nvPr/>
        </p:nvSpPr>
        <p:spPr>
          <a:xfrm>
            <a:off x="162720" y="2190600"/>
            <a:ext cx="376920" cy="3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4"/>
          <p:cNvSpPr/>
          <p:nvPr/>
        </p:nvSpPr>
        <p:spPr>
          <a:xfrm>
            <a:off x="6579360" y="2333880"/>
            <a:ext cx="2486520" cy="26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In both cases, antisite defects infiltrate material around the boundary core.</a:t>
            </a:r>
            <a:endParaRPr b="0" lang="en-US" sz="18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68" name="Google Shape;187;p25" descr=""/>
          <p:cNvPicPr/>
          <p:nvPr/>
        </p:nvPicPr>
        <p:blipFill>
          <a:blip r:embed="rId3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69" name="Google Shape;188;p25" descr=""/>
          <p:cNvPicPr/>
          <p:nvPr/>
        </p:nvPicPr>
        <p:blipFill>
          <a:blip r:embed="rId4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70" name="CustomShape 5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71" name="CustomShape 6"/>
          <p:cNvSpPr/>
          <p:nvPr/>
        </p:nvSpPr>
        <p:spPr>
          <a:xfrm>
            <a:off x="15120" y="4668120"/>
            <a:ext cx="3515040" cy="4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Jaeyel Lee et. al., Grain-boundary structure and segregation in Nb</a:t>
            </a:r>
            <a:r>
              <a:rPr b="0" lang="en-US" sz="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Sn coatings on Nb for high-performance superconducting radiofrequency cavity applications, Acta  Materialia 188,155 (2020)</a:t>
            </a:r>
            <a:endParaRPr b="0" lang="en-US" sz="8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Experimental studies have shown that grain boundaries contain excess tin immediately after coating stage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After a long anneal step (3 hours), grain boundaries contain excess niobium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Google Shape;197;p26" descr=""/>
          <p:cNvPicPr/>
          <p:nvPr/>
        </p:nvPicPr>
        <p:blipFill>
          <a:blip r:embed="rId1"/>
          <a:stretch/>
        </p:blipFill>
        <p:spPr>
          <a:xfrm>
            <a:off x="311760" y="2210760"/>
            <a:ext cx="2922120" cy="2542680"/>
          </a:xfrm>
          <a:prstGeom prst="rect">
            <a:avLst/>
          </a:prstGeom>
          <a:ln>
            <a:noFill/>
          </a:ln>
        </p:spPr>
      </p:pic>
      <p:pic>
        <p:nvPicPr>
          <p:cNvPr id="175" name="Google Shape;198;p26" descr=""/>
          <p:cNvPicPr/>
          <p:nvPr/>
        </p:nvPicPr>
        <p:blipFill>
          <a:blip r:embed="rId2"/>
          <a:stretch/>
        </p:blipFill>
        <p:spPr>
          <a:xfrm>
            <a:off x="3559680" y="2333880"/>
            <a:ext cx="2871000" cy="2296800"/>
          </a:xfrm>
          <a:prstGeom prst="rect">
            <a:avLst/>
          </a:prstGeom>
          <a:ln>
            <a:noFill/>
          </a:ln>
        </p:spPr>
      </p:pic>
      <p:sp>
        <p:nvSpPr>
          <p:cNvPr id="176" name="CustomShape 3"/>
          <p:cNvSpPr/>
          <p:nvPr/>
        </p:nvSpPr>
        <p:spPr>
          <a:xfrm>
            <a:off x="162720" y="2190600"/>
            <a:ext cx="376920" cy="3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4"/>
          <p:cNvSpPr/>
          <p:nvPr/>
        </p:nvSpPr>
        <p:spPr>
          <a:xfrm>
            <a:off x="6579360" y="2333880"/>
            <a:ext cx="2486520" cy="266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In both cases, antisite defects infiltrate material around the boundary core.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Both cases likely harm cavity performance (see following talk!)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78" name="Google Shape;201;p26" descr=""/>
          <p:cNvPicPr/>
          <p:nvPr/>
        </p:nvPicPr>
        <p:blipFill>
          <a:blip r:embed="rId3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79" name="Google Shape;202;p26" descr=""/>
          <p:cNvPicPr/>
          <p:nvPr/>
        </p:nvPicPr>
        <p:blipFill>
          <a:blip r:embed="rId4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80" name="CustomShape 5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15120" y="4668120"/>
            <a:ext cx="3515040" cy="43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Jaeyel Lee et. al., Grain-boundary structure and segregation in Nb</a:t>
            </a:r>
            <a:r>
              <a:rPr b="0" lang="en-US" sz="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Sn coatings on Nb for high-performance superconducting radiofrequency cavity applications, Acta  Materialia 188,155 (2020)</a:t>
            </a:r>
            <a:endParaRPr b="0" lang="en-US" sz="8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182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183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5562360" y="2612520"/><a:ext cx="1247400" cy="1193760"/></a:xfrm></p:grpSpPr><wps:sp><wps:nvSpPr><wps:cNvPr id="184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185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186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187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188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189" name="CustomShape 8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190" name="CustomShape 9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191" name="CustomShape 10"></p:cNvPr><p:cNvSpPr/><p:nvPr/></p:nvSpPr><p:spPr><a:xfrm><a:off x="5335920" y="2316600"/><a:ext cx="488160" cy="25488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Sn</a:t></a:r><a:endParaRPr b="0" lang="en-US" sz="1400" spc="-1" strike="noStrike"><a:latin typeface="Arial"/></a:endParaRPr></a:p></p:txBody></p:sp><p:sp><p:nvSpPr><p:cNvPr id="192" name="CustomShape 11"></p:cNvPr><p:cNvSpPr/><p:nvPr/></p:nvSpPr><p:spPr><a:xfrm><a:off x="6081480" y="2846880"/><a:ext cx="488160" cy="25488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Nb</a:t></a:r><a:endParaRPr b="0" lang="en-US" sz="1400" spc="-1" strike="noStrike"><a:latin typeface="Arial"/></a:endParaRPr></a:p></p:txBody></p:sp><p:pic><p:nvPicPr><p:cNvPr id="193" name="Google Shape;221;p27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194" name="Google Shape;222;p27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195" name="CustomShape 12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29" dur="indefinite" restart="never" nodeType="tmRoot"><p:childTnLst><p:seq><p:cTn id="30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16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196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197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198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199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00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01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02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203" name="CustomShape 8"></p:cNvPr><p:cNvSpPr/><p:nvPr/></p:nvSpPr><p:spPr><a:xfrm><a:off x="684216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04" name="CustomShape 9"></p:cNvPr><p:cNvSpPr/><p:nvPr/></p:nvSpPr><p:spPr><a:xfrm><a:off x="733428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205" name="CustomShape 10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06" name="CustomShape 11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07" name="CustomShape 12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08" name="CustomShape 13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09" name="CustomShape 14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10" name="CustomShape 15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11" name="CustomShape 16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12" name="CustomShape 17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13" name="CustomShape 18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214" name="CustomShape 19"></p:cNvPr><p:cNvSpPr/><p:nvPr/></p:nvSpPr><p:spPr><a:xfrm><a:off x="7887600" y="243324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15" name="CustomShape 20"></p:cNvPr><p:cNvSpPr/><p:nvPr/></p:nvSpPr><p:spPr><a:xfrm><a:off x="8004960" y="272700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16" name="CustomShape 21"></p:cNvPr><p:cNvSpPr/><p:nvPr/></p:nvSpPr><p:spPr><a:xfrm><a:off x="8066880" y="302076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17" name="CustomShape 22"></p:cNvPr><p:cNvSpPr/><p:nvPr/></p:nvSpPr><p:spPr><a:xfrm><a:off x="8004960" y="34135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18" name="CustomShape 23"></p:cNvPr><p:cNvSpPr/><p:nvPr/></p:nvSpPr><p:spPr><a:xfrm><a:off x="8004960" y="39265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19" name="CustomShape 24"></p:cNvPr><p:cNvSpPr/><p:nvPr/></p:nvSpPr><p:spPr><a:xfrm><a:off x="8183880" y="439416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wgp><p:cNvGrpSpPr/><p:grpSpPr><a:xfrm><a:off x="5562360" y="2612520"/><a:ext cx="1247400" cy="1193760"/></a:xfrm></p:grpSpPr><wps:sp><wps:nvSpPr><wps:cNvPr id="220" name="CustomShape 25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221" name="CustomShape 26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22" name="CustomShape 27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23" name="CustomShape 28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24" name="CustomShape 29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225" name="CustomShape 30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226" name="CustomShape 31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pic><p:nvPicPr><p:cNvPr id="227" name="Google Shape;261;p28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228" name="Google Shape;262;p28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229" name="CustomShape 32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31" dur="indefinite" restart="never" nodeType="tmRoot"><p:childTnLst><p:seq><p:cTn id="32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17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230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231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232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233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34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35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36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237" name="CustomShape 8"></p:cNvPr><p:cNvSpPr/><p:nvPr/></p:nvSpPr><p:spPr><a:xfrm><a:off x="684216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38" name="CustomShape 9"></p:cNvPr><p:cNvSpPr/><p:nvPr/></p:nvSpPr><p:spPr><a:xfrm><a:off x="733428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239" name="CustomShape 10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40" name="CustomShape 11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41" name="CustomShape 12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42" name="CustomShape 13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43" name="CustomShape 14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44" name="CustomShape 15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45" name="CustomShape 16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46" name="CustomShape 17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47" name="CustomShape 18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248" name="CustomShape 19"></p:cNvPr><p:cNvSpPr/><p:nvPr/></p:nvSpPr><p:spPr><a:xfrm><a:off x="6775560" y="3054240"/><a:ext cx="354960" cy="310320"/></a:xfrm><a:prstGeom prst="donut"><a:avLst><a:gd name="adj" fmla="val 7434"/></a:avLst></a:prstGeom><a:solidFill><a:srgbClr val="ff0000"/></a:solidFill><a:ln w="9360"><a:solidFill><a:schemeClr val="dk2"/></a:solidFill><a:round/></a:ln></p:spPr><p:style><a:lnRef idx="0"/><a:fillRef idx="0"/><a:effectRef idx="0"/><a:fontRef idx="minor"/></p:style></p:sp><p:wgp><p:cNvGrpSpPr/><p:grpSpPr><a:xfrm><a:off x="5562360" y="2612520"/><a:ext cx="1247400" cy="1193760"/></a:xfrm></p:grpSpPr><wps:sp><wps:nvSpPr><wps:cNvPr id="249" name="CustomShape 20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250" name="CustomShape 21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51" name="CustomShape 22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52" name="CustomShape 23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53" name="CustomShape 24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254" name="CustomShape 25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255" name="CustomShape 26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pic><p:nvPicPr><p:cNvPr id="256" name="Google Shape;296;p29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257" name="Google Shape;297;p29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258" name="CustomShape 27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33" dur="indefinite" restart="never" nodeType="tmRoot"><p:childTnLst><p:seq><p:cTn id="34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18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259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260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261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262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63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64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65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266" name="CustomShape 8"></p:cNvPr><p:cNvSpPr/><p:nvPr/></p:nvSpPr><p:spPr><a:xfrm><a:off x="684216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67" name="CustomShape 9"></p:cNvPr><p:cNvSpPr/><p:nvPr/></p:nvSpPr><p:spPr><a:xfrm><a:off x="733428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268" name="CustomShape 10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69" name="CustomShape 11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70" name="CustomShape 12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71" name="CustomShape 13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72" name="CustomShape 14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73" name="CustomShape 15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74" name="CustomShape 16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75" name="CustomShape 17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276" name="CustomShape 18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277" name="CustomShape 19"></p:cNvPr><p:cNvSpPr/><p:nvPr/></p:nvSpPr><p:spPr><a:xfrm><a:off x="733428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278" name="CustomShape 20"></p:cNvPr><p:cNvSpPr/><p:nvPr/></p:nvSpPr><p:spPr><a:xfrm><a:off x="7163640" y="2175840"/><a:ext cx="281160" cy="9259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a:tailEnd len="med" type="triangle" w="med"/></a:ln></p:spPr><p:style><a:lnRef idx="0"/><a:fillRef idx="0"/><a:effectRef idx="0"/><a:fontRef idx="minor"/></p:style></p:sp><p:sp><p:nvSpPr><p:cNvPr id="279" name="CustomShape 21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wgp><p:cNvGrpSpPr/><p:grpSpPr><a:xfrm><a:off x="5562360" y="2612520"/><a:ext cx="1247400" cy="1193760"/></a:xfrm></p:grpSpPr><wps:sp><wps:nvSpPr><wps:cNvPr id="280" name="CustomShape 22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281" name="CustomShape 23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82" name="CustomShape 24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83" name="CustomShape 25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84" name="CustomShape 26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285" name="CustomShape 27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286" name="CustomShape 28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pic><p:nvPicPr><p:cNvPr id="287" name="Google Shape;333;p30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288" name="Google Shape;334;p30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289" name="CustomShape 29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35" dur="indefinite" restart="never" nodeType="tmRoot"><p:childTnLst><p:seq><p:cTn id="36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19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290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291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292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293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94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95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296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297" name="CustomShape 8"></p:cNvPr><p:cNvSpPr/><p:nvPr/></p:nvSpPr><p:spPr><a:xfrm><a:off x="684216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98" name="CustomShape 9"></p:cNvPr><p:cNvSpPr/><p:nvPr/></p:nvSpPr><p:spPr><a:xfrm><a:off x="733428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299" name="CustomShape 10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00" name="CustomShape 11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01" name="CustomShape 12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02" name="CustomShape 13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03" name="CustomShape 14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04" name="CustomShape 15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05" name="CustomShape 16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06" name="CustomShape 17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07" name="CustomShape 18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308" name="CustomShape 19"></p:cNvPr><p:cNvSpPr/><p:nvPr/></p:nvSpPr><p:spPr><a:xfrm><a:off x="684216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309" name="CustomShape 20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wgp><p:cNvGrpSpPr/><p:grpSpPr><a:xfrm><a:off x="5562360" y="2612520"/><a:ext cx="1247400" cy="1193760"/></a:xfrm></p:grpSpPr><wps:sp><wps:nvSpPr><wps:cNvPr id="310" name="CustomShape 21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311" name="CustomShape 22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12" name="CustomShape 23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13" name="CustomShape 24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14" name="CustomShape 25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315" name="CustomShape 26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16" name="CustomShape 27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17" name="CustomShape 28"></p:cNvPr><p:cNvSpPr/><p:nvPr/></p:nvSpPr><p:spPr><a:xfrm><a:off x="6966360" y="2841840"/><a:ext cx="502920" cy="177120"/></a:xfrm><a:prstGeom prst="uturnArrow"><a:avLst><a:gd name="adj1" fmla="val 25000"/><a:gd name="adj2" fmla="val 25000"/><a:gd name="adj3" fmla="val 25000"/><a:gd name="adj4" fmla="val 43750"/><a:gd name="adj5" fmla="val 75000"/></a:avLst></a:prstGeom><a:solidFill><a:schemeClr val="lt2"/></a:solidFill><a:ln w="9360"><a:solidFill><a:schemeClr val="dk2"/></a:solidFill><a:round/></a:ln></p:spPr><p:style><a:lnRef idx="0"/><a:fillRef idx="0"/><a:effectRef idx="0"/><a:fontRef idx="minor"/></p:style></p:sp><p:pic><p:nvPicPr><p:cNvPr id="318" name="Google Shape;370;p31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319" name="Google Shape;371;p31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320" name="CustomShape 29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37" dur="indefinite" restart="never" nodeType="tmRoot"><p:childTnLst><p:seq><p:cTn id="38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Background: The Importance of Point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What is a “point defect”?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CustomShape 3"/>
          <p:cNvSpPr/>
          <p:nvPr/>
        </p:nvSpPr>
        <p:spPr>
          <a:xfrm>
            <a:off x="5580000" y="3781800"/>
            <a:ext cx="1724040" cy="9914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2" name="Google Shape;67;p14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3" name="Google Shape;68;p14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4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321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322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323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324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25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26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27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328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29" name="CustomShape 9"></p:cNvPr><p:cNvSpPr/><p:nvPr/></p:nvSpPr><p:spPr><a:xfrm><a:off x="733428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330" name="CustomShape 10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31" name="CustomShape 11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32" name="CustomShape 12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33" name="CustomShape 13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34" name="CustomShape 14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35" name="CustomShape 15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36" name="CustomShape 16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37" name="CustomShape 17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38" name="CustomShape 18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339" name="CustomShape 19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wgp><p:cNvGrpSpPr/><p:grpSpPr><a:xfrm><a:off x="5562360" y="2612520"/><a:ext cx="1247400" cy="1193760"/></a:xfrm></p:grpSpPr><wps:sp><wps:nvSpPr><wps:cNvPr id="340" name="CustomShape 20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341" name="CustomShape 21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42" name="CustomShape 22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43" name="CustomShape 23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44" name="CustomShape 24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345" name="CustomShape 25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46" name="CustomShape 26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47" name="CustomShape 27"></p:cNvPr><p:cNvSpPr/><p:nvPr/></p:nvSpPr><p:spPr><a:xfrm><a:off x="635076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348" name="CustomShape 28"></p:cNvPr><p:cNvSpPr/><p:nvPr/></p:nvSpPr><p:spPr><a:xfrm><a:off x="6430320" y="2841840"/><a:ext cx="502920" cy="177120"/></a:xfrm><a:prstGeom prst="uturnArrow"><a:avLst><a:gd name="adj1" fmla="val 25000"/><a:gd name="adj2" fmla="val 25000"/><a:gd name="adj3" fmla="val 25000"/><a:gd name="adj4" fmla="val 43750"/><a:gd name="adj5" fmla="val 75000"/></a:avLst></a:prstGeom><a:solidFill><a:schemeClr val="lt2"/></a:solidFill><a:ln w="9360"><a:solidFill><a:schemeClr val="dk2"/></a:solidFill><a:round/></a:ln></p:spPr><p:style><a:lnRef idx="0"/><a:fillRef idx="0"/><a:effectRef idx="0"/><a:fontRef idx="minor"/></p:style></p:sp><p:pic><p:nvPicPr><p:cNvPr id="349" name="Google Shape;407;p32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350" name="Google Shape;408;p32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351" name="CustomShape 29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39" dur="indefinite" restart="never" nodeType="tmRoot"><p:childTnLst><p:seq><p:cTn id="40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1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352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353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354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355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56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57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58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359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60" name="CustomShape 9"></p:cNvPr><p:cNvSpPr/><p:nvPr/></p:nvSpPr><p:spPr><a:xfrm><a:off x="733428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361" name="CustomShape 10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62" name="CustomShape 11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63" name="CustomShape 12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64" name="CustomShape 13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65" name="CustomShape 14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66" name="CustomShape 15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67" name="CustomShape 16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68" name="CustomShape 17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69" name="CustomShape 18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370" name="CustomShape 19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wgp><p:cNvGrpSpPr/><p:grpSpPr><a:xfrm><a:off x="5562360" y="2612520"/><a:ext cx="1247400" cy="1193760"/></a:xfrm></p:grpSpPr><wps:sp><wps:nvSpPr><wps:cNvPr id="371" name="CustomShape 20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372" name="CustomShape 21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73" name="CustomShape 22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74" name="CustomShape 23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75" name="CustomShape 24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376" name="CustomShape 25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77" name="CustomShape 26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78" name="CustomShape 27"></p:cNvPr><p:cNvSpPr/><p:nvPr/></p:nvSpPr><p:spPr><a:xfrm><a:off x="585792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379" name="CustomShape 28"></p:cNvPr><p:cNvSpPr/><p:nvPr/></p:nvSpPr><p:spPr><a:xfrm><a:off x="5934600" y="2841840"/><a:ext cx="502920" cy="177120"/></a:xfrm><a:prstGeom prst="uturnArrow"><a:avLst><a:gd name="adj1" fmla="val 25000"/><a:gd name="adj2" fmla="val 25000"/><a:gd name="adj3" fmla="val 25000"/><a:gd name="adj4" fmla="val 43750"/><a:gd name="adj5" fmla="val 75000"/></a:avLst></a:prstGeom><a:solidFill><a:schemeClr val="lt2"/></a:solidFill><a:ln w="9360"><a:solidFill><a:schemeClr val="dk2"/></a:solidFill><a:round/></a:ln></p:spPr><p:style><a:lnRef idx="0"/><a:fillRef idx="0"/><a:effectRef idx="0"/><a:fontRef idx="minor"/></p:style></p:sp><p:pic><p:nvPicPr><p:cNvPr id="380" name="Google Shape;444;p33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381" name="Google Shape;445;p33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382" name="CustomShape 29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41" dur="indefinite" restart="never" nodeType="tmRoot"><p:childTnLst><p:seq><p:cTn id="42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2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383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384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385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386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87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88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389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390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391" name="CustomShape 9"></p:cNvPr><p:cNvSpPr/><p:nvPr/></p:nvSpPr><p:spPr><a:xfrm><a:off x="733428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392" name="CustomShape 10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93" name="CustomShape 11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94" name="CustomShape 12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95" name="CustomShape 13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96" name="CustomShape 14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97" name="CustomShape 15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98" name="CustomShape 16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399" name="CustomShape 17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00" name="CustomShape 18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401" name="CustomShape 19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wgp><p:cNvGrpSpPr/><p:grpSpPr><a:xfrm><a:off x="5562360" y="2612520"/><a:ext cx="1247400" cy="1193760"/></a:xfrm></p:grpSpPr><wps:sp><wps:nvSpPr><wps:cNvPr id="402" name="CustomShape 20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403" name="CustomShape 21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04" name="CustomShape 22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05" name="CustomShape 23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06" name="CustomShape 24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407" name="CustomShape 25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08" name="CustomShape 26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09" name="CustomShape 27"></p:cNvPr><p:cNvSpPr/><p:nvPr/></p:nvSpPr><p:spPr><a:xfrm><a:off x="5430960" y="2841840"/><a:ext cx="502920" cy="177120"/></a:xfrm><a:prstGeom prst="uturnArrow"><a:avLst><a:gd name="adj1" fmla="val 25000"/><a:gd name="adj2" fmla="val 25000"/><a:gd name="adj3" fmla="val 25000"/><a:gd name="adj4" fmla="val 43750"/><a:gd name="adj5" fmla="val 75000"/></a:avLst></a:prstGeom><a:solidFill><a:schemeClr val="lt2"/></a:solidFill><a:ln w="9360"><a:solidFill><a:schemeClr val="dk2"/></a:solidFill><a:round/></a:ln></p:spPr><p:style><a:lnRef idx="0"/><a:fillRef idx="0"/><a:effectRef idx="0"/><a:fontRef idx="minor"/></p:style></p:sp><p:pic><p:nvPicPr><p:cNvPr id="410" name="Google Shape;480;p34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411" name="Google Shape;481;p34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412" name="CustomShape 28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43" dur="indefinite" restart="never" nodeType="tmRoot"><p:childTnLst><p:seq><p:cTn id="44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3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413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414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415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416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17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18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19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420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21" name="CustomShape 9"></p:cNvPr><p:cNvSpPr/><p:nvPr/></p:nvSpPr><p:spPr><a:xfrm><a:off x="8004960" y="327888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422" name="CustomShape 10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23" name="CustomShape 11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24" name="CustomShape 12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25" name="CustomShape 13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26" name="CustomShape 14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27" name="CustomShape 15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28" name="CustomShape 16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29" name="CustomShape 17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30" name="CustomShape 18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431" name="CustomShape 19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wgp><p:cNvGrpSpPr/><p:grpSpPr><a:xfrm><a:off x="5562360" y="2612520"/><a:ext cx="1247400" cy="1193760"/></a:xfrm></p:grpSpPr><wps:sp><wps:nvSpPr><wps:cNvPr id="432" name="CustomShape 20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433" name="CustomShape 21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34" name="CustomShape 22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35" name="CustomShape 23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36" name="CustomShape 24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437" name="CustomShape 25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38" name="CustomShape 26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39" name="CustomShape 27"></p:cNvPr><p:cNvSpPr/><p:nvPr/></p:nvSpPr><p:spPr><a:xfrm><a:off x="8115840" y="3493440"/><a:ext cx="16920" cy="702720"/></a:xfrm><a:custGeom><a:avLst/><a:gdLst/><a:ahLst/><a:rect l="l" t="t" r="r" b="b"/><a:pathLst><a:path w="21600" h="21600"><a:moveTo><a:pt x="0" y="0"/></a:moveTo><a:lnTo><a:pt x="21600" y="21600"/></a:lnTo></a:path></a:pathLst></a:custGeom><a:noFill/><a:ln w="19080"><a:solidFill><a:schemeClr val="dk2"/></a:solidFill><a:round/><a:tailEnd len="med" type="triangle" w="med"/></a:ln></p:spPr><p:style><a:lnRef idx="0"/><a:fillRef idx="0"/><a:effectRef idx="0"/><a:fontRef idx="minor"/></p:style></p:sp><p:sp><p:nvSpPr><p:cNvPr id="440" name="CustomShape 28"></p:cNvPr><p:cNvSpPr/><p:nvPr/></p:nvSpPr><p:spPr><a:xfrm><a:off x="731880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441" name="CustomShape 29"></p:cNvPr><p:cNvSpPr/><p:nvPr/></p:nvSpPr><p:spPr><a:xfrm><a:off x="7603200" y="3223800"/><a:ext cx="433800" cy="86040"/></a:xfrm><a:custGeom><a:avLst/><a:gdLst/><a:ahLst/><a:rect l="l" t="t" r="r" b="b"/><a:pathLst><a:path w="21600" h="21600"><a:moveTo><a:pt x="0" y="0"/></a:moveTo><a:lnTo><a:pt x="21600" y="21600"/></a:lnTo></a:path></a:pathLst></a:custGeom><a:noFill/><a:ln w="19080"><a:solidFill><a:schemeClr val="dk2"/></a:solidFill><a:round/><a:tailEnd len="med" type="triangle" w="med"/></a:ln></p:spPr><p:style><a:lnRef idx="0"/><a:fillRef idx="0"/><a:effectRef idx="0"/><a:fontRef idx="minor"/></p:style></p:sp><p:pic><p:nvPicPr><p:cNvPr id="442" name="Google Shape;518;p35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443" name="Google Shape;519;p35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444" name="CustomShape 30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45" dur="indefinite" restart="never" nodeType="tmRoot"><p:childTnLst><p:seq><p:cTn id="46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4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445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446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447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448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49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50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51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452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53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54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55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56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57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58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59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60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61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462" name="CustomShape 18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wgp><p:cNvGrpSpPr/><p:grpSpPr><a:xfrm><a:off x="5562360" y="2612520"/><a:ext cx="1247400" cy="1193760"/></a:xfrm></p:grpSpPr><wps:sp><wps:nvSpPr><wps:cNvPr id="463" name="CustomShape 19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464" name="CustomShape 20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65" name="CustomShape 21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66" name="CustomShape 22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67" name="CustomShape 23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468" name="CustomShape 24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69" name="CustomShape 25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70" name="CustomShape 26"></p:cNvPr><p:cNvSpPr/><p:nvPr/></p:nvSpPr><p:spPr><a:xfrm><a:off x="6933600" y="2841840"/><a:ext cx="502920" cy="177120"/></a:xfrm><a:prstGeom prst="uturnArrow"><a:avLst><a:gd name="adj1" fmla="val 25000"/><a:gd name="adj2" fmla="val 25000"/><a:gd name="adj3" fmla="val 25000"/><a:gd name="adj4" fmla="val 43750"/><a:gd name="adj5" fmla="val 75000"/></a:avLst></a:prstGeom><a:solidFill><a:schemeClr val="lt2"/></a:solidFill><a:ln w="9360"><a:solidFill><a:schemeClr val="dk2"/></a:solidFill><a:round/></a:ln></p:spPr><p:style><a:lnRef idx="0"/><a:fillRef idx="0"/><a:effectRef idx="0"/><a:fontRef idx="minor"/></p:style></p:sp><p:sp><p:nvSpPr><p:cNvPr id="471" name="CustomShape 27"></p:cNvPr><p:cNvSpPr/><p:nvPr/></p:nvSpPr><p:spPr><a:xfrm><a:off x="6430320" y="2841840"/><a:ext cx="502920" cy="177120"/></a:xfrm><a:prstGeom prst="uturnArrow"><a:avLst><a:gd name="adj1" fmla="val 25000"/><a:gd name="adj2" fmla="val 25000"/><a:gd name="adj3" fmla="val 25000"/><a:gd name="adj4" fmla="val 43750"/><a:gd name="adj5" fmla="val 75000"/></a:avLst></a:prstGeom><a:solidFill><a:schemeClr val="lt2"/></a:solidFill><a:ln w="9360"><a:solidFill><a:schemeClr val="dk2"/></a:solidFill><a:round/></a:ln></p:spPr><p:style><a:lnRef idx="0"/><a:fillRef idx="0"/><a:effectRef idx="0"/><a:fontRef idx="minor"/></p:style></p:sp><p:sp><p:nvSpPr><p:cNvPr id="472" name="CustomShape 28"></p:cNvPr><p:cNvSpPr/><p:nvPr/></p:nvSpPr><p:spPr><a:xfrm><a:off x="5934600" y="2841840"/><a:ext cx="502920" cy="177120"/></a:xfrm><a:prstGeom prst="uturnArrow"><a:avLst><a:gd name="adj1" fmla="val 25000"/><a:gd name="adj2" fmla="val 25000"/><a:gd name="adj3" fmla="val 25000"/><a:gd name="adj4" fmla="val 43750"/><a:gd name="adj5" fmla="val 75000"/></a:avLst></a:prstGeom><a:solidFill><a:schemeClr val="lt2"/></a:solidFill><a:ln w="9360"><a:solidFill><a:schemeClr val="dk2"/></a:solidFill><a:round/></a:ln></p:spPr><p:style><a:lnRef idx="0"/><a:fillRef idx="0"/><a:effectRef idx="0"/><a:fontRef idx="minor"/></p:style></p:sp><p:sp><p:nvSpPr><p:cNvPr id="473" name="CustomShape 29"></p:cNvPr><p:cNvSpPr/><p:nvPr/></p:nvSpPr><p:spPr><a:xfrm><a:off x="5430960" y="2841840"/><a:ext cx="502920" cy="177120"/></a:xfrm><a:prstGeom prst="uturnArrow"><a:avLst><a:gd name="adj1" fmla="val 25000"/><a:gd name="adj2" fmla="val 25000"/><a:gd name="adj3" fmla="val 25000"/><a:gd name="adj4" fmla="val 43750"/><a:gd name="adj5" fmla="val 75000"/></a:avLst></a:prstGeom><a:solidFill><a:schemeClr val="lt2"/></a:solidFill><a:ln w="9360"><a:solidFill><a:schemeClr val="dk2"/></a:solidFill><a:round/></a:ln></p:spPr><p:style><a:lnRef idx="0"/><a:fillRef idx="0"/><a:effectRef idx="0"/><a:fontRef idx="minor"/></p:style></p:sp><p:sp><p:nvSpPr><p:cNvPr id="474" name="CustomShape 30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75" name="CustomShape 31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1.2 eV</a:t></a:r><a:endParaRPr b="0" lang="en-US" sz="1400" spc="-1" strike="noStrike"><a:latin typeface="Arial"/></a:endParaRPr></a:p></p:txBody></p:sp><p:pic><p:nvPicPr><p:cNvPr id="476" name="Google Shape;558;p36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477" name="Google Shape;559;p36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478" name="CustomShape 32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47" dur="indefinite" restart="never" nodeType="tmRoot"><p:childTnLst><p:seq><p:cTn id="48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5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479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480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4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481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482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83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84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85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486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487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88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89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90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91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92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93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94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495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sp><p:nvSpPr><p:cNvPr id="496" name="CustomShape 18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wgp><p:cNvGrpSpPr/><p:grpSpPr><a:xfrm><a:off x="5562360" y="2612520"/><a:ext cx="1247400" cy="1193760"/></a:xfrm></p:grpSpPr><wps:sp><wps:nvSpPr><wps:cNvPr id="497" name="CustomShape 19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498" name="CustomShape 20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499" name="CustomShape 21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00" name="CustomShape 22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01" name="CustomShape 23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502" name="CustomShape 24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03" name="CustomShape 25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04" name="CustomShape 26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05" name="CustomShape 27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1.2 eV</a:t></a:r><a:endParaRPr b="0" lang="en-US" sz="1400" spc="-1" strike="noStrike"><a:latin typeface="Arial"/></a:endParaRPr></a:p></p:txBody></p:sp><p:pic><p:nvPicPr><p:cNvPr id="506" name="Google Shape;594;p37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507" name="Google Shape;595;p37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508" name="CustomShape 28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49" dur="indefinite" restart="never" nodeType="tmRoot"><p:childTnLst><p:seq><p:cTn id="50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6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509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510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511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512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13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14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15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516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17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18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19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20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21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22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23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24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25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526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527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28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29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30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531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32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33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pic><p:nvPicPr><p:cNvPr id="534" name="Google Shape;628;p38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535" name="Google Shape;629;p38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536" name="CustomShape 26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51" dur="indefinite" restart="never" nodeType="tmRoot"><p:childTnLst><p:seq><p:cTn id="52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7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537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538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539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540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41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42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43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544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45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46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47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48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49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50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51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52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53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554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555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56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57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58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559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60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61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62" name="CustomShape 26"></p:cNvPr><p:cNvSpPr/><p:nvPr/></p:nvSpPr><p:spPr><a:xfrm><a:off x="684216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563" name="CustomShape 27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pic><p:nvPicPr><p:cNvPr id="564" name="Google Shape;664;p39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565" name="Google Shape;665;p39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566" name="CustomShape 28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53" dur="indefinite" restart="never" nodeType="tmRoot"><p:childTnLst><p:seq><p:cTn id="54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8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567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568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569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570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71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72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73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574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75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76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77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78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79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80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81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82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583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584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585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86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87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588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589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90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91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592" name="CustomShape 26"></p:cNvPr><p:cNvSpPr/><p:nvPr/></p:nvSpPr><p:spPr><a:xfrm><a:off x="684216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593" name="CustomShape 27"></p:cNvPr><p:cNvSpPr/><p:nvPr/></p:nvSpPr><p:spPr><a:xfrm><a:off x="6527520" y="3352680"/><a:ext cx="107640" cy="18936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a:tailEnd len="med" type="triangle" w="med"/></a:ln></p:spPr><p:style><a:lnRef idx="0"/><a:fillRef idx="0"/><a:effectRef idx="0"/><a:fontRef idx="minor"/></p:style></p:sp><p:sp><p:nvSpPr><p:cNvPr id="594" name="CustomShape 28"></p:cNvPr><p:cNvSpPr/><p:nvPr/></p:nvSpPr><p:spPr><a:xfrm flipH="1" rot="10800000"><a:off x="6882120" y="3535560"/><a:ext cx="108360" cy="175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a:tailEnd len="med" type="triangle" w="med"/></a:ln></p:spPr><p:style><a:lnRef idx="0"/><a:fillRef idx="0"/><a:effectRef idx="0"/><a:fontRef idx="minor"/></p:style></p:sp><p:sp><p:nvSpPr><p:cNvPr id="595" name="CustomShape 29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pic><p:nvPicPr><p:cNvPr id="596" name="Google Shape;702;p40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597" name="Google Shape;703;p40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598" name="CustomShape 30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55" dur="indefinite" restart="never" nodeType="tmRoot"><p:childTnLst><p:seq><p:cTn id="56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29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599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600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601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602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03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04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05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606" name="CustomShape 8"></p:cNvPr><p:cNvSpPr/><p:nvPr/></p:nvSpPr><p:spPr><a:xfrm><a:off x="684216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607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08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09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10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11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12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13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14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15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616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617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18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19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20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621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22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23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24" name="CustomShape 26"></p:cNvPr><p:cNvSpPr/><p:nvPr/></p:nvSpPr><p:spPr><a:xfrm><a:off x="635076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625" name="CustomShape 27"></p:cNvPr><p:cNvSpPr/><p:nvPr/></p:nvSpPr><p:spPr><a:xfrm><a:off x="6527520" y="3352680"/><a:ext cx="107640" cy="18936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a:tailEnd len="med" type="triangle" w="med"/></a:ln></p:spPr><p:style><a:lnRef idx="0"/><a:fillRef idx="0"/><a:effectRef idx="0"/><a:fontRef idx="minor"/></p:style></p:sp><p:sp><p:nvSpPr><p:cNvPr id="626" name="CustomShape 28"></p:cNvPr><p:cNvSpPr/><p:nvPr/></p:nvSpPr><p:spPr><a:xfrm flipH="1" rot="10800000"><a:off x="6882120" y="3535560"/><a:ext cx="108360" cy="175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a:tailEnd len="med" type="triangle" w="med"/></a:ln></p:spPr><p:style><a:lnRef idx="0"/><a:fillRef idx="0"/><a:effectRef idx="0"/><a:fontRef idx="minor"/></p:style></p:sp><p:sp><p:nvSpPr><p:cNvPr id="627" name="CustomShape 29"></p:cNvPr><p:cNvSpPr/><p:nvPr/></p:nvSpPr><p:spPr><a:xfrm><a:off x="6594120" y="359208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28" name="CustomShape 30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sp><p:nvSpPr><p:cNvPr id="629" name="CustomShape 31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2.3 eV</a:t></a:r><a:endParaRPr b="0" lang="en-US" sz="1400" spc="-1" strike="noStrike"><a:latin typeface="Arial"/></a:endParaRPr></a:p></p:txBody></p:sp><p:pic><p:nvPicPr><p:cNvPr id="630" name="Google Shape;742;p41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631" name="Google Shape;743;p41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632" name="CustomShape 32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57" dur="indefinite" restart="never" nodeType="tmRoot"><p:childTnLst><p:seq><p:cTn id="58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Background: The Importance of Point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What is a “point defect”?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-Antisite defects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5580000" y="3781800"/>
            <a:ext cx="1724040" cy="9914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8" name="Google Shape;77;p15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9" name="Google Shape;78;p15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00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633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634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635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636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37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38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39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640" name="CustomShape 8"></p:cNvPr><p:cNvSpPr/><p:nvPr/></p:nvSpPr><p:spPr><a:xfrm><a:off x="684216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641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42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43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44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45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46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47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48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49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650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651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52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53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54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655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56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57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58" name="CustomShape 26"></p:cNvPr><p:cNvSpPr/><p:nvPr/></p:nvSpPr><p:spPr><a:xfrm><a:off x="635076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659" name="CustomShape 27"></p:cNvPr><p:cNvSpPr/><p:nvPr/></p:nvSpPr><p:spPr><a:xfrm><a:off x="6594120" y="359208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60" name="CustomShape 28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sp><p:nvSpPr><p:cNvPr id="661" name="CustomShape 29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2.3 eV</a:t></a:r><a:endParaRPr b="0" lang="en-US" sz="1400" spc="-1" strike="noStrike"><a:latin typeface="Arial"/></a:endParaRPr></a:p></p:txBody></p:sp><p:pic><p:nvPicPr><p:cNvPr id="662" name="Google Shape;780;p42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663" name="Google Shape;781;p42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664" name="CustomShape 30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59" dur="indefinite" restart="never" nodeType="tmRoot"><p:childTnLst><p:seq><p:cTn id="60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31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665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666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4.4 eV</a:t></a:r><a:endParaRPr b="0" lang="en-US" sz="14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4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667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668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69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70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71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672" name="CustomShape 8"></p:cNvPr><p:cNvSpPr/><p:nvPr/></p:nvSpPr><p:spPr><a:xfrm><a:off x="684216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673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74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75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76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77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78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79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80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681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682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683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84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85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686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687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88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89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90" name="CustomShape 26"></p:cNvPr><p:cNvSpPr/><p:nvPr/></p:nvSpPr><p:spPr><a:xfrm><a:off x="635076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691" name="CustomShape 27"></p:cNvPr><p:cNvSpPr/><p:nvPr/></p:nvSpPr><p:spPr><a:xfrm><a:off x="6594120" y="359208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692" name="CustomShape 28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sp><p:nvSpPr><p:cNvPr id="693" name="CustomShape 29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2.3 eV</a:t></a:r><a:endParaRPr b="0" lang="en-US" sz="1400" spc="-1" strike="noStrike"><a:latin typeface="Arial"/></a:endParaRPr></a:p></p:txBody></p:sp><p:pic><p:nvPicPr><p:cNvPr id="694" name="Google Shape;818;p43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695" name="Google Shape;819;p43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696" name="CustomShape 30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61" dur="indefinite" restart="never" nodeType="tmRoot"><p:childTnLst><p:seq><p:cTn id="62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32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697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698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4.4 eV</a:t></a:r><a:endParaRPr b="0" lang="en-US" sz="14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(tin on Nb site eliminated with same </a:t></a:r><a:br/><a:r><a:rPr b="0" lang="en-US" sz="1400" spc="-1" strike="noStrike"><a:solidFill><a:srgbClr val="595959"/></a:solidFill><a:latin typeface="Arial"/><a:ea typeface="Arial"/></a:rPr><a:t>activation energy as before)</a:t></a:r><a:endParaRPr b="0" lang="en-US" sz="14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4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699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700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01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02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03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704" name="CustomShape 8"></p:cNvPr><p:cNvSpPr/><p:nvPr/></p:nvSpPr><p:spPr><a:xfrm><a:off x="6842160" y="3102120"/><a:ext cx="221760" cy="214200"/></a:xfrm><a:prstGeom prst="ellipse"><a:avLst></a:avLst></a:prstGeom><a:solidFill><a:srgbClr val="ffff00"/></a:solidFill><a:ln w="9360"><a:solidFill><a:srgbClr val="595959"/></a:solidFill><a:round/></a:ln></p:spPr><p:style><a:lnRef idx="0"/><a:fillRef idx="0"/><a:effectRef idx="0"/><a:fontRef idx="minor"/></p:style></p:sp><p:sp><p:nvSpPr><p:cNvPr id="705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06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07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08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09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10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11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12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13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714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715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16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17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18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719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20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21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22" name="CustomShape 26"></p:cNvPr><p:cNvSpPr/><p:nvPr/></p:nvSpPr><p:spPr><a:xfrm><a:off x="6350760" y="3102120"/><a:ext cx="221760" cy="214200"/></a:xfrm><a:prstGeom prst="ellipse"><a:avLst></a:avLst></a:prstGeom><a:solidFill><a:srgbClr val="ffffff"/></a:solidFill><a:ln w="9360"><a:solidFill><a:srgbClr val="595959"/></a:solidFill><a:custDash><a:ds d="100000" sp="400000"/></a:custDash><a:round/></a:ln></p:spPr><p:style><a:lnRef idx="0"/><a:fillRef idx="0"/><a:effectRef idx="0"/><a:fontRef idx="minor"/></p:style></p:sp><p:sp><p:nvSpPr><p:cNvPr id="723" name="CustomShape 27"></p:cNvPr><p:cNvSpPr/><p:nvPr/></p:nvSpPr><p:spPr><a:xfrm><a:off x="6594120" y="359208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24" name="CustomShape 28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sp><p:nvSpPr><p:cNvPr id="725" name="CustomShape 29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2.3 eV</a:t></a:r><a:endParaRPr b="0" lang="en-US" sz="1400" spc="-1" strike="noStrike"><a:latin typeface="Arial"/></a:endParaRPr></a:p></p:txBody></p:sp><p:pic><p:nvPicPr><p:cNvPr id="726" name="Google Shape;856;p44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727" name="Google Shape;857;p44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728" name="CustomShape 30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63" dur="indefinite" restart="never" nodeType="tmRoot"><p:childTnLst><p:seq><p:cTn id="64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33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729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730" name="TextShape 2"/><p:cNvSpPr txBox="1"/><p:nvPr/></p:nvSpPr><p:spPr><a:xfrm><a:off x="311760" y="1152360"/><a:ext cx="8520120" cy="341604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4.4 eV</a:t></a:r><a:endParaRPr b="0" lang="en-US" sz="14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(tin on Nb site eliminated with same </a:t></a:r><a:br/><a:r><a:rPr b="0" lang="en-US" sz="1400" spc="-1" strike="noStrike"><a:solidFill><a:srgbClr val="595959"/></a:solidFill><a:latin typeface="Arial"/><a:ea typeface="Arial"/></a:rPr><a:t>activation energy as before)</a:t></a:r><a:endParaRPr b="0" lang="en-US" sz="14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4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731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732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33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34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35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736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37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38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39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40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41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42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43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44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45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746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747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48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49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50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751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52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53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54" name="CustomShape 26"></p:cNvPr><p:cNvSpPr/><p:nvPr/></p:nvSpPr><p:spPr><a:xfrm><a:off x="6594120" y="359208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55" name="CustomShape 27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sp><p:nvSpPr><p:cNvPr id="756" name="CustomShape 28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2.3 eV</a:t></a:r><a:endParaRPr b="0" lang="en-US" sz="1400" spc="-1" strike="noStrike"><a:latin typeface="Arial"/></a:endParaRPr></a:p></p:txBody></p:sp><p:pic><p:nvPicPr><p:cNvPr id="757" name="Google Shape;893;p45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758" name="Google Shape;894;p45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759" name="CustomShape 29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65" dur="indefinite" restart="never" nodeType="tmRoot"><p:childTnLst><p:seq><p:cTn id="66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34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760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761" name="TextShape 2"/><p:cNvSpPr txBox="1"/><p:nvPr/></p:nvSpPr><p:spPr><a:xfrm><a:off x="311760" y="1152360"/><a:ext cx="8520120" cy="382032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4.4 eV</a:t></a:r><a:endParaRPr b="0" lang="en-US" sz="14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(tin on Nb site eliminated with same </a:t></a:r><a:br/><a:r><a:rPr b="0" lang="en-US" sz="1400" spc="-1" strike="noStrike"><a:solidFill><a:srgbClr val="595959"/></a:solidFill><a:latin typeface="Arial"/><a:ea typeface="Arial"/></a:rPr><a:t>activation energy as before)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At 1400K (~1130C)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1/(1 THz * e</a:t></a:r><a:r><a:rPr b="0" lang="en-US" sz="1400" spc="-1" strike="noStrike" baseline="30000"><a:solidFill><a:srgbClr val="595959"/></a:solidFill><a:latin typeface="Arial"/><a:ea typeface="Arial"/></a:rPr><a:t>-ꞵ*3.3eV</a:t></a:r><a:r><a:rPr b="0" lang="en-US" sz="1400" spc="-1" strike="noStrike"><a:solidFill><a:srgbClr val="595959"/></a:solidFill><a:latin typeface="Arial"/><a:ea typeface="Arial"/></a:rPr><a:t>) = 0.8 seconds</a:t></a:r><a:endParaRPr b="0" lang="en-US" sz="14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1/(1 THz * e</a:t></a:r><a:r><a:rPr b="0" lang="en-US" sz="1400" spc="-1" strike="noStrike" baseline="30000"><a:solidFill><a:srgbClr val="595959"/></a:solidFill><a:latin typeface="Arial"/><a:ea typeface="Arial"/></a:rPr><a:t>-ꞵ*4.4eV</a:t></a:r><a:r><a:rPr b="0" lang="en-US" sz="1400" spc="-1" strike="noStrike"><a:solidFill><a:srgbClr val="595959"/></a:solidFill><a:latin typeface="Arial"/><a:ea typeface="Arial"/></a:rPr><a:t>) = 2 hours</a:t></a:r><a:endParaRPr b="0" lang="en-US" sz="14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4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762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763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64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65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66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767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68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69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70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71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72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73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74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75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776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777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778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79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80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81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782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83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84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85" name="CustomShape 26"></p:cNvPr><p:cNvSpPr/><p:nvPr/></p:nvSpPr><p:spPr><a:xfrm><a:off x="6594120" y="359208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86" name="CustomShape 27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sp><p:nvSpPr><p:cNvPr id="787" name="CustomShape 28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2.3 eV</a:t></a:r><a:endParaRPr b="0" lang="en-US" sz="1400" spc="-1" strike="noStrike"><a:latin typeface="Arial"/></a:endParaRPr></a:p></p:txBody></p:sp><p:pic><p:nvPicPr><p:cNvPr id="788" name="Google Shape;930;p46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789" name="Google Shape;931;p46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790" name="CustomShape 29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67" dur="indefinite" restart="never" nodeType="tmRoot"><p:childTnLst><p:seq><p:cTn id="68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35.xml><?xml version="1.0" encoding="UTF-8" standalone="yes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<p:cSld><p:spTree><p:nvGrpSpPr>        <p:cNvPr id="1" name=""/>        <p:cNvGrpSpPr/>        <p:nvPr/>      </p:nvGrpSpPr>      <p:grpSpPr>        <a:xfrm>          <a:off x="0" y="0"/>          <a:ext cx="0" cy="0"/>          <a:chOff x="0" y="0"/>          <a:chExt cx="0" cy="0"/>        </a:xfrm>      </p:grpSpPr><p:sp><p:nvSpPr><p:cNvPr id="791" name="TextShape 1"/><p:cNvSpPr txBox="1"/><p:nvPr/></p:nvSpPr><p:spPr><a:xfrm><a:off x="311760" y="444960"/><a:ext cx="8520120" cy="572400"/></a:xfrm><a:prstGeom prst="rect"><a:avLst/></a:prstGeom><a:noFill/><a:ln><a:noFill/></a:ln></p:spPr><p:txBody><a:bodyPr tIns="91440" bIns="91440"></a:bodyPr><a:p><a:pPr><a:lnSpc><a:spcPct val="100000"/></a:lnSpc></a:pPr><a:r><a:rPr b="0" lang="en-US" sz="2800" spc="-1" strike="noStrike"><a:solidFill><a:srgbClr val="000000"/></a:solidFill><a:latin typeface="Arial"/><a:ea typeface="Arial"/></a:rPr><a:t>Antisite defects</a:t></a:r><a:endParaRPr b="0" lang="en-US" sz="2800" spc="-1" strike="noStrike"><a:solidFill><a:srgbClr val="000000"/></a:solidFill><a:latin typeface="Arial"/></a:endParaRPr></a:p></p:txBody></p:sp><p:sp><p:nvSpPr><p:cNvPr id="792" name="TextShape 2"/><p:cNvSpPr txBox="1"/><p:nvPr/></p:nvSpPr><p:spPr><a:xfrm><a:off x="311760" y="1152360"/><a:ext cx="8520120" cy="3820320"/></a:xfrm><a:prstGeom prst="rect"><a:avLst/></a:prstGeom><a:noFill/><a:ln><a:noFill/></a:ln></p:spPr><p:txBody><a:bodyPr tIns="91440" bIns="91440"></a:bodyPr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Eliminating tin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3.3 eV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Creating niobium antisite defects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Total activation energy: 4.4 eV</a:t></a:r><a:endParaRPr b="0" lang="en-US" sz="14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(tin on Nb site eliminated with same </a:t></a:r><a:br/><a:r><a:rPr b="0" lang="en-US" sz="1400" spc="-1" strike="noStrike"><a:solidFill><a:srgbClr val="595959"/></a:solidFill><a:latin typeface="Arial"/><a:ea typeface="Arial"/></a:rPr><a:t>activation energy as before)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At 1400K (~1130C)</a:t></a:r><a:endParaRPr b="0" lang="en-US" sz="18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1/(1 THz * e</a:t></a:r><a:r><a:rPr b="0" lang="en-US" sz="1400" spc="-1" strike="noStrike" baseline="30000"><a:solidFill><a:srgbClr val="595959"/></a:solidFill><a:latin typeface="Arial"/><a:ea typeface="Arial"/></a:rPr><a:t>-ꞵ*3.3eV</a:t></a:r><a:r><a:rPr b="0" lang="en-US" sz="1400" spc="-1" strike="noStrike"><a:solidFill><a:srgbClr val="595959"/></a:solidFill><a:latin typeface="Arial"/><a:ea typeface="Arial"/></a:rPr><a:t>) = 0.8 seconds</a:t></a:r><a:endParaRPr b="0" lang="en-US" sz="1400" spc="-1" strike="noStrike"><a:solidFill><a:srgbClr val="000000"/></a:solidFill><a:latin typeface="Arial"/></a:endParaRPr></a:p><a:p><a:pPr lvl="1" marL="914400" indent="-317160"><a:lnSpc><a:spcPct val="100000"/></a:lnSpc><a:buClr><a:srgbClr val="595959"/></a:buClr><a:buFont typeface="Arial"/><a:buChar char="○"/></a:pPr><a:r><a:rPr b="0" lang="en-US" sz="1400" spc="-1" strike="noStrike"><a:solidFill><a:srgbClr val="595959"/></a:solidFill><a:latin typeface="Arial"/><a:ea typeface="Arial"/></a:rPr><a:t>1/(1 THz * e</a:t></a:r><a:r><a:rPr b="0" lang="en-US" sz="1400" spc="-1" strike="noStrike" baseline="30000"><a:solidFill><a:srgbClr val="595959"/></a:solidFill><a:latin typeface="Arial"/><a:ea typeface="Arial"/></a:rPr><a:t>-ꞵ*4.4eV</a:t></a:r><a:r><a:rPr b="0" lang="en-US" sz="1400" spc="-1" strike="noStrike"><a:solidFill><a:srgbClr val="595959"/></a:solidFill><a:latin typeface="Arial"/><a:ea typeface="Arial"/></a:rPr><a:t>) = 2 hours</a:t></a:r><a:endParaRPr b="0" lang="en-US" sz="1400" spc="-1" strike="noStrike"><a:solidFill><a:srgbClr val="000000"/></a:solidFill><a:latin typeface="Arial"/></a:endParaRPr></a:p><a:p><a:pPr marL="457200" indent="-342720"><a:lnSpc><a:spcPct val="100000"/></a:lnSpc><a:buClr><a:srgbClr val="595959"/></a:buClr><a:buFont typeface="Arial"/><a:buChar char="●"/></a:pPr><a:r><a:rPr b="0" lang="en-US" sz="1800" spc="-1" strike="noStrike"><a:solidFill><a:srgbClr val="595959"/></a:solidFill><a:latin typeface="Arial"/><a:ea typeface="Arial"/></a:rPr><a:t>Want to ensure tin antisite defects are</a:t></a:r><a:br/><a:r><a:rPr b="0" lang="en-US" sz="1800" spc="-1" strike="noStrike"><a:solidFill><a:srgbClr val="595959"/></a:solidFill><a:latin typeface="Arial"/><a:ea typeface="Arial"/></a:rPr><a:t>eliminated without allowing niobium</a:t></a:r><a:br/><a:r><a:rPr b="0" lang="en-US" sz="1800" spc="-1" strike="noStrike"><a:solidFill><a:srgbClr val="595959"/></a:solidFill><a:latin typeface="Arial"/><a:ea typeface="Arial"/></a:rPr><a:t>antisite defect formation. How?</a:t></a:r><a:endParaRPr b="0" lang="en-US" sz="1800" spc="-1" strike="noStrike"><a:solidFill><a:srgbClr val="000000"/></a:solidFill><a:latin typeface="Arial"/></a:endParaRPr></a:p><a:p><a:pPr marL="457200"><a:lnSpc><a:spcPct val="100000"/></a:lnSpc><a:spcBef><a:spcPts val="1599"/></a:spcBef><a:spcAft><a:spcPts val="1599"/></a:spcAft></a:pPr><a:endParaRPr b="0" lang="en-US" sz="1800" spc="-1" strike="noStrike"><a:solidFill><a:srgbClr val="000000"/></a:solidFill><a:latin typeface="Arial"/></a:endParaRPr></a:p></p:txBody></p:sp><p:wgp><p:cNvGrpSpPr/><p:grpSpPr><a:xfrm><a:off x="6594120" y="2612520"/><a:ext cx="1247400" cy="1193760"/></a:xfrm></p:grpSpPr><wps:sp><wps:nvSpPr><wps:cNvPr id="793" name="CustomShape 3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794" name="CustomShape 4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95" name="CustomShape 5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96" name="CustomShape 6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797" name="CustomShape 7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798" name="CustomShape 8"></p:cNvPr><p:cNvSpPr/><p:nvPr/></p:nvSpPr><p:spPr><a:xfrm><a:off x="68421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799" name="CustomShape 9"></p:cNvPr><p:cNvSpPr/><p:nvPr/></p:nvSpPr><p:spPr><a:xfrm><a:off x="780984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800" name="CustomShape 10"></p:cNvPr><p:cNvSpPr/><p:nvPr/></p:nvSpPr><p:spPr><a:xfrm><a:off x="8044560" y="230148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801" name="CustomShape 11"></p:cNvPr><p:cNvSpPr/><p:nvPr/></p:nvSpPr><p:spPr><a:xfrm flipH="1"><a:off x="815472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802" name="CustomShape 12"></p:cNvPr><p:cNvSpPr/><p:nvPr/></p:nvSpPr><p:spPr><a:xfrm flipH="1"><a:off x="7920360" y="30715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803" name="CustomShape 13"></p:cNvPr><p:cNvSpPr/><p:nvPr/></p:nvSpPr><p:spPr><a:xfrm><a:off x="792720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804" name="CustomShape 14"></p:cNvPr><p:cNvSpPr/><p:nvPr/></p:nvSpPr><p:spPr><a:xfrm><a:off x="8161920" y="3806640"/><a:ext cx="266040" cy="76932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805" name="CustomShape 15"></p:cNvPr><p:cNvSpPr/><p:nvPr/></p:nvSpPr><p:spPr><a:xfrm flipH="1"><a:off x="827208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806" name="CustomShape 16"></p:cNvPr><p:cNvSpPr/><p:nvPr/></p:nvSpPr><p:spPr><a:xfrm flipH="1"><a:off x="8037360" y="4576320"/><a:ext cx="155160" cy="752040"/></a:xfrm><a:custGeom><a:avLst/><a:gdLst/><a:ahLst/><a:rect l="l" t="t" r="r" b="b"/><a:pathLst><a:path w="21600" h="21600"><a:moveTo><a:pt x="0" y="0"/></a:moveTo><a:lnTo><a:pt x="21600" y="21600"/></a:lnTo></a:path></a:pathLst></a:custGeom><a:noFill/><a:ln w="9360"><a:solidFill><a:schemeClr val="dk2"/></a:solidFill><a:round/></a:ln></p:spPr><p:style><a:lnRef idx="0"/><a:fillRef idx="0"/><a:effectRef idx="0"/><a:fontRef idx="minor"/></p:style></p:sp><p:sp><p:nvSpPr><p:cNvPr id="807" name="CustomShape 17"></p:cNvPr><p:cNvSpPr/><p:nvPr/></p:nvSpPr><p:spPr><a:xfrm><a:off x="5595120" y="4699440"/><a:ext cx="3548520" cy="443520"/></a:xfrm><a:prstGeom prst="rect"><a:avLst></a:avLst></a:prstGeom><a:solidFill><a:srgbClr val="0000ff"/></a:solidFill><a:ln><a:noFill/></a:ln></p:spPr><p:style><a:lnRef idx="0"/><a:fillRef idx="0"/><a:effectRef idx="0"/><a:fontRef idx="minor"/></p:style><p:txBody><a:bodyPr tIns="91440" bIns="91440" anchor="ctr"></a:bodyPr><a:p><a:pPr algn="ctr"><a:lnSpc><a:spcPct val="100000"/></a:lnSpc></a:pPr><a:r><a:rPr b="0" lang="en-US" sz="1900" spc="-1" strike="noStrike"><a:solidFill><a:srgbClr val="ffffff"/></a:solidFill><a:latin typeface="Arial"/><a:ea typeface="Arial"/></a:rPr><a:t>Niobium</a:t></a:r><a:endParaRPr b="0" lang="en-US" sz="1900" spc="-1" strike="noStrike"><a:latin typeface="Arial"/></a:endParaRPr></a:p></p:txBody></p:sp><p:wgp><p:cNvGrpSpPr/><p:grpSpPr><a:xfrm><a:off x="5562360" y="2612520"/><a:ext cx="1247400" cy="1193760"/></a:xfrm></p:grpSpPr><wps:sp><wps:nvSpPr><wps:cNvPr id="808" name="CustomShape 18"></wps:cNvPr><wps:cNvSpPr/><p:nvPr/></wps:nvSpPr><wps:spPr><a:xfrm><a:off x="103680" y="103680"/><a:ext cx="1035720" cy="1006200"/></a:xfrm><a:prstGeom prst="rect"><a:avLst></a:avLst></a:prstGeom><a:solidFill><a:srgbClr val="ffffff"/></a:solidFill><a:ln w="9360"><a:solidFill><a:srgbClr val="595959"/></a:solidFill><a:round/></a:ln></wps:spPr><wps:style><a:lnRef idx="0"/><a:fillRef idx="0"/><a:effectRef idx="0"/><a:fontRef idx="minor"/></wps:style></wps:sp><wps:sp><wps:nvSpPr><wps:cNvPr id="809" name="CustomShape 19"></wps:cNvPr><wps:cNvSpPr/><p:nvPr/></wps:nvSpPr><wps:spPr><a:xfrm><a:off x="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810" name="CustomShape 20"></wps:cNvPr><wps:cNvSpPr/><p:nvPr/></wps:nvSpPr><wps:spPr><a:xfrm><a:off x="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811" name="CustomShape 21"></wps:cNvPr><wps:cNvSpPr/><p:nvPr/></wps:nvSpPr><wps:spPr><a:xfrm><a:off x="1025640" y="97956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wps:sp><wps:nvSpPr><wps:cNvPr id="812" name="CustomShape 22"></wps:cNvPr><wps:cNvSpPr/><p:nvPr/></wps:nvSpPr><wps:spPr><a:xfrm><a:off x="1025640" y="0"/><a:ext cx="221760" cy="214200"/></a:xfrm><a:prstGeom prst="ellipse"><a:avLst></a:avLst></a:prstGeom><a:solidFill><a:srgbClr val="ffff00"/></a:solidFill><a:ln w="9360"><a:solidFill><a:srgbClr val="595959"/></a:solidFill><a:round/></a:ln></wps:spPr><wps:style><a:lnRef idx="0"/><a:fillRef idx="0"/><a:effectRef idx="0"/><a:fontRef idx="minor"/></wps:style></wps:sp></p:wgp><p:sp><p:nvSpPr><p:cNvPr id="813" name="CustomShape 23"></p:cNvPr><p:cNvSpPr/><p:nvPr/></p:nvSpPr><p:spPr><a:xfrm><a:off x="585936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814" name="CustomShape 24"></p:cNvPr><p:cNvSpPr/><p:nvPr/></p:nvSpPr><p:spPr><a:xfrm><a:off x="63500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815" name="CustomShape 25"></p:cNvPr><p:cNvSpPr/><p:nvPr/></p:nvSpPr><p:spPr><a:xfrm><a:off x="7311240" y="310212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816" name="CustomShape 26"></p:cNvPr><p:cNvSpPr/><p:nvPr/></p:nvSpPr><p:spPr><a:xfrm><a:off x="6594120" y="3592080"/><a:ext cx="221760" cy="214200"/></a:xfrm><a:prstGeom prst="ellipse"><a:avLst></a:avLst></a:prstGeom><a:solidFill><a:srgbClr val="0000ff"/></a:solidFill><a:ln w="9360"><a:solidFill><a:srgbClr val="595959"/></a:solidFill><a:round/></a:ln></p:spPr><p:style><a:lnRef idx="0"/><a:fillRef idx="0"/><a:effectRef idx="0"/><a:fontRef idx="minor"/></p:style></p:sp><p:sp><p:nvSpPr><p:cNvPr id="817" name="CustomShape 27"></p:cNvPr><p:cNvSpPr/><p:nvPr/></p:nvSpPr><p:spPr><a:xfrm><a:off x="6179760" y="1715040"/><a:ext cx="2249280" cy="48060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Niobium vacancy: 2.1 eV</a:t></a:r><a:endParaRPr b="0" lang="en-US" sz="1400" spc="-1" strike="noStrike"><a:latin typeface="Arial"/></a:endParaRPr></a:p></p:txBody></p:sp><p:sp><p:nvSpPr><p:cNvPr id="818" name="CustomShape 28"></p:cNvPr><p:cNvSpPr/><p:nvPr/></p:nvSpPr><p:spPr><a:xfrm><a:off x="5728320" y="2101680"/><a:ext cx="2081520" cy="3625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><a:lnSpc><a:spcPct val="100000"/></a:lnSpc></a:pPr><a:r><a:rPr b="0" lang="en-US" sz="1400" spc="-1" strike="noStrike"><a:solidFill><a:srgbClr val="000000"/></a:solidFill><a:latin typeface="Arial"/><a:ea typeface="Arial"/></a:rPr><a:t>Hopping energy: 2.3 eV</a:t></a:r><a:endParaRPr b="0" lang="en-US" sz="1400" spc="-1" strike="noStrike"><a:latin typeface="Arial"/></a:endParaRPr></a:p></p:txBody></p:sp><p:pic><p:nvPicPr><p:cNvPr id="819" name="Google Shape;967;p47" descr=""/><p:cNvPicPr/><p:nvPr/></p:nvPicPr><p:blipFill><a:blip r:embed="rId1"></a:blip><a:srcRect l="4349" t="14336" r="85426" b="18216"/><a:stretch/></p:blipFill><p:spPr><a:xfrm><a:off x="8482680" y="-51480"/><a:ext cx="712800" cy="671400"/></a:xfrm><a:prstGeom prst="rect"><a:avLst/></a:prstGeom><a:ln><a:noFill/></a:ln></p:spPr></p:pic><p:pic><p:nvPicPr><p:cNvPr id="820" name="Google Shape;968;p47" descr=""/><p:cNvPicPr/><p:nvPr/></p:nvPicPr><p:blipFill><a:blip r:embed="rId2"></a:blip><a:srcRect l="88107" t="19022" r="2021" b="15193"/><a:stretch/></p:blipFill><p:spPr><a:xfrm><a:off x="-44280" y="-79200"/><a:ext cx="764280" cy="727200"/></a:xfrm><a:prstGeom prst="rect"><a:avLst/></a:prstGeom><a:ln><a:noFill/></a:ln></p:spPr></p:pic><p:sp><p:nvSpPr><p:cNvPr id="821" name="CustomShape 29"></p:cNvPr><p:cNvSpPr/><p:nvPr/></p:nvSpPr><p:spPr><a:xfrm><a:off x="3744720" y="4773600"/><a:ext cx="1654200" cy="510120"/></a:xfrm><a:prstGeom prst="rect"><a:avLst></a:avLst></a:prstGeom><a:noFill/><a:ln><a:noFill/></a:ln></p:spPr><p:style><a:lnRef idx="0"/><a:fillRef idx="0"/><a:effectRef idx="0"/><a:fontRef idx="minor"/></p:style><p:txBody><a:bodyPr tIns="91440" bIns="91440"></a:bodyPr><a:p><a:pPr algn="ctr"><a:lnSpc><a:spcPct val="100000"/></a:lnSpc></a:pPr><a:r><a:rPr b="0" lang="en-US" sz="1600" spc="-1" strike="noStrike"><a:solidFill><a:srgbClr val="000000"/></a:solidFill><a:latin typeface="Arial"/><a:ea typeface="Arial"/></a:rPr><a:t>Nb3SnSRF’20</a:t></a:r><a:endParaRPr b="0" lang="en-US" sz="1600" spc="-1" strike="noStrike"><a:latin typeface="Arial"/></a:endParaRPr></a:p></p:txBody></p:sp></p:spTree></p:cSld><p:timing><p:tnLst><p:par><p:cTn id="69" dur="indefinite" restart="never" nodeType="tmRoot"><p:childTnLst><p:seq><p:cTn id="70" nodeType="mainSeq"></p:cTn><p:prevCondLst><p:cond delay="0" evt="onPrev"><p:tgtEl><p:sldTgt/></p:tgtEl></p:cond></p:prevCondLst><p:nextCondLst><p:cond delay="0" evt="onNext"><p:tgtEl><p:sldTgt/></p:tgtEl></p:cond></p:nextCondLst></p:seq></p:childTnLst></p:cTn></p:par></p:tnLst></p:timing>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extShape 1"/>
          <p:cNvSpPr txBox="1"/>
          <p:nvPr/>
        </p:nvSpPr>
        <p:spPr>
          <a:xfrm>
            <a:off x="311760" y="1152360"/>
            <a:ext cx="8465040" cy="382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1400K (~1130C)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0.8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2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Variations in </a:t>
            </a:r>
            <a:r>
              <a:rPr b="0" i="1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effective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 annealing time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3" name="CustomShape 2"/>
          <p:cNvSpPr/>
          <p:nvPr/>
        </p:nvSpPr>
        <p:spPr>
          <a:xfrm>
            <a:off x="6194520" y="273960"/>
            <a:ext cx="621360" cy="572400"/>
          </a:xfrm>
          <a:prstGeom prst="ellipse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3"/>
          <p:cNvSpPr/>
          <p:nvPr/>
        </p:nvSpPr>
        <p:spPr>
          <a:xfrm>
            <a:off x="507708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25" name="CustomShape 4"/>
          <p:cNvSpPr/>
          <p:nvPr/>
        </p:nvSpPr>
        <p:spPr>
          <a:xfrm>
            <a:off x="608796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26" name="CustomShape 5"/>
          <p:cNvSpPr/>
          <p:nvPr/>
        </p:nvSpPr>
        <p:spPr>
          <a:xfrm>
            <a:off x="709884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27" name="TextShape 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8" name="CustomShape 7"/>
          <p:cNvSpPr/>
          <p:nvPr/>
        </p:nvSpPr>
        <p:spPr>
          <a:xfrm>
            <a:off x="6194520" y="273960"/>
            <a:ext cx="621360" cy="572400"/>
          </a:xfrm>
          <a:prstGeom prst="pie">
            <a:avLst>
              <a:gd name="adj1" fmla="val 16132374"/>
              <a:gd name="adj2" fmla="val 1619975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CustomShape 8"/>
          <p:cNvSpPr/>
          <p:nvPr/>
        </p:nvSpPr>
        <p:spPr>
          <a:xfrm>
            <a:off x="6212880" y="903240"/>
            <a:ext cx="584280" cy="19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T=0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30" name="CustomShape 9"/>
          <p:cNvSpPr/>
          <p:nvPr/>
        </p:nvSpPr>
        <p:spPr>
          <a:xfrm>
            <a:off x="5069520" y="1492200"/>
            <a:ext cx="747360" cy="109440"/>
          </a:xfrm>
          <a:prstGeom prst="rect">
            <a:avLst/>
          </a:prstGeom>
          <a:solidFill>
            <a:srgbClr val="ffff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CustomShape 10"/>
          <p:cNvSpPr/>
          <p:nvPr/>
        </p:nvSpPr>
        <p:spPr>
          <a:xfrm>
            <a:off x="6084000" y="1510560"/>
            <a:ext cx="747360" cy="72720"/>
          </a:xfrm>
          <a:prstGeom prst="rect">
            <a:avLst/>
          </a:prstGeom>
          <a:solidFill>
            <a:srgbClr val="ffff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CustomShape 11"/>
          <p:cNvSpPr/>
          <p:nvPr/>
        </p:nvSpPr>
        <p:spPr>
          <a:xfrm>
            <a:off x="7098480" y="1578600"/>
            <a:ext cx="747360" cy="36360"/>
          </a:xfrm>
          <a:prstGeom prst="rect">
            <a:avLst/>
          </a:prstGeom>
          <a:solidFill>
            <a:srgbClr val="ffff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33" name="Google Shape;985;p48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834" name="Google Shape;986;p48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835" name="CustomShape 12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TextShape 1"/>
          <p:cNvSpPr txBox="1"/>
          <p:nvPr/>
        </p:nvSpPr>
        <p:spPr>
          <a:xfrm>
            <a:off x="311760" y="1152360"/>
            <a:ext cx="8465040" cy="382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1400K (~1130C)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0.8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2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Variations in </a:t>
            </a:r>
            <a:r>
              <a:rPr b="0" i="1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effective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 annealing time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CustomShape 2"/>
          <p:cNvSpPr/>
          <p:nvPr/>
        </p:nvSpPr>
        <p:spPr>
          <a:xfrm>
            <a:off x="6194520" y="273960"/>
            <a:ext cx="621360" cy="572400"/>
          </a:xfrm>
          <a:prstGeom prst="ellipse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8" name="CustomShape 3"/>
          <p:cNvSpPr/>
          <p:nvPr/>
        </p:nvSpPr>
        <p:spPr>
          <a:xfrm>
            <a:off x="507708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39" name="CustomShape 4"/>
          <p:cNvSpPr/>
          <p:nvPr/>
        </p:nvSpPr>
        <p:spPr>
          <a:xfrm>
            <a:off x="608796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40" name="CustomShape 5"/>
          <p:cNvSpPr/>
          <p:nvPr/>
        </p:nvSpPr>
        <p:spPr>
          <a:xfrm>
            <a:off x="709884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41" name="TextShape 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CustomShape 7"/>
          <p:cNvSpPr/>
          <p:nvPr/>
        </p:nvSpPr>
        <p:spPr>
          <a:xfrm>
            <a:off x="6194520" y="273960"/>
            <a:ext cx="621360" cy="572400"/>
          </a:xfrm>
          <a:prstGeom prst="pie">
            <a:avLst>
              <a:gd name="adj1" fmla="val 16132374"/>
              <a:gd name="adj2" fmla="val 24576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8"/>
          <p:cNvSpPr/>
          <p:nvPr/>
        </p:nvSpPr>
        <p:spPr>
          <a:xfrm>
            <a:off x="6212880" y="903240"/>
            <a:ext cx="802800" cy="19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T=15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44" name="CustomShape 9"/>
          <p:cNvSpPr/>
          <p:nvPr/>
        </p:nvSpPr>
        <p:spPr>
          <a:xfrm>
            <a:off x="5069520" y="1510560"/>
            <a:ext cx="747360" cy="72720"/>
          </a:xfrm>
          <a:prstGeom prst="rect">
            <a:avLst/>
          </a:prstGeom>
          <a:solidFill>
            <a:srgbClr val="ffff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5" name="CustomShape 10"/>
          <p:cNvSpPr/>
          <p:nvPr/>
        </p:nvSpPr>
        <p:spPr>
          <a:xfrm>
            <a:off x="6084000" y="1528920"/>
            <a:ext cx="747360" cy="36360"/>
          </a:xfrm>
          <a:prstGeom prst="rect">
            <a:avLst/>
          </a:prstGeom>
          <a:solidFill>
            <a:srgbClr val="ffff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46" name="Google Shape;1002;p49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847" name="Google Shape;1003;p49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848" name="CustomShape 11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TextShape 1"/>
          <p:cNvSpPr txBox="1"/>
          <p:nvPr/>
        </p:nvSpPr>
        <p:spPr>
          <a:xfrm>
            <a:off x="311760" y="1152360"/>
            <a:ext cx="8465040" cy="382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1400K (~1130C)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0.8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2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Variations in </a:t>
            </a:r>
            <a:r>
              <a:rPr b="0" i="1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effective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 annealing time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CustomShape 2"/>
          <p:cNvSpPr/>
          <p:nvPr/>
        </p:nvSpPr>
        <p:spPr>
          <a:xfrm>
            <a:off x="6194520" y="273960"/>
            <a:ext cx="621360" cy="572400"/>
          </a:xfrm>
          <a:prstGeom prst="ellipse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CustomShape 3"/>
          <p:cNvSpPr/>
          <p:nvPr/>
        </p:nvSpPr>
        <p:spPr>
          <a:xfrm>
            <a:off x="507708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52" name="CustomShape 4"/>
          <p:cNvSpPr/>
          <p:nvPr/>
        </p:nvSpPr>
        <p:spPr>
          <a:xfrm>
            <a:off x="608796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53" name="CustomShape 5"/>
          <p:cNvSpPr/>
          <p:nvPr/>
        </p:nvSpPr>
        <p:spPr>
          <a:xfrm>
            <a:off x="709884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54" name="TextShape 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CustomShape 7"/>
          <p:cNvSpPr/>
          <p:nvPr/>
        </p:nvSpPr>
        <p:spPr>
          <a:xfrm>
            <a:off x="6194520" y="273960"/>
            <a:ext cx="621360" cy="572400"/>
          </a:xfrm>
          <a:prstGeom prst="pie">
            <a:avLst>
              <a:gd name="adj1" fmla="val 16132374"/>
              <a:gd name="adj2" fmla="val 5312864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6" name="CustomShape 8"/>
          <p:cNvSpPr/>
          <p:nvPr/>
        </p:nvSpPr>
        <p:spPr>
          <a:xfrm>
            <a:off x="6212880" y="903240"/>
            <a:ext cx="802800" cy="19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T=30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57" name="CustomShape 9"/>
          <p:cNvSpPr/>
          <p:nvPr/>
        </p:nvSpPr>
        <p:spPr>
          <a:xfrm>
            <a:off x="5073120" y="1547280"/>
            <a:ext cx="747360" cy="36360"/>
          </a:xfrm>
          <a:prstGeom prst="rect">
            <a:avLst/>
          </a:prstGeom>
          <a:solidFill>
            <a:srgbClr val="ffff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58" name="Google Shape;1018;p50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859" name="Google Shape;1019;p50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860" name="CustomShape 10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extShape 1"/>
          <p:cNvSpPr txBox="1"/>
          <p:nvPr/>
        </p:nvSpPr>
        <p:spPr>
          <a:xfrm>
            <a:off x="311760" y="1152360"/>
            <a:ext cx="8465040" cy="382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1400K (~1130C)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0.8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2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Variations in </a:t>
            </a:r>
            <a:r>
              <a:rPr b="0" i="1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effective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 annealing time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2" name="CustomShape 2"/>
          <p:cNvSpPr/>
          <p:nvPr/>
        </p:nvSpPr>
        <p:spPr>
          <a:xfrm>
            <a:off x="6194520" y="273960"/>
            <a:ext cx="621360" cy="572400"/>
          </a:xfrm>
          <a:prstGeom prst="ellipse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3" name="CustomShape 3"/>
          <p:cNvSpPr/>
          <p:nvPr/>
        </p:nvSpPr>
        <p:spPr>
          <a:xfrm>
            <a:off x="507708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64" name="CustomShape 4"/>
          <p:cNvSpPr/>
          <p:nvPr/>
        </p:nvSpPr>
        <p:spPr>
          <a:xfrm>
            <a:off x="608796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65" name="CustomShape 5"/>
          <p:cNvSpPr/>
          <p:nvPr/>
        </p:nvSpPr>
        <p:spPr>
          <a:xfrm>
            <a:off x="709884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66" name="TextShape 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7" name="CustomShape 7"/>
          <p:cNvSpPr/>
          <p:nvPr/>
        </p:nvSpPr>
        <p:spPr>
          <a:xfrm>
            <a:off x="6194520" y="273960"/>
            <a:ext cx="621360" cy="572400"/>
          </a:xfrm>
          <a:prstGeom prst="pie">
            <a:avLst>
              <a:gd name="adj1" fmla="val 16132374"/>
              <a:gd name="adj2" fmla="val 10774227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8"/>
          <p:cNvSpPr/>
          <p:nvPr/>
        </p:nvSpPr>
        <p:spPr>
          <a:xfrm>
            <a:off x="6212880" y="903240"/>
            <a:ext cx="802800" cy="19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T=45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69" name="Google Shape;1033;p51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870" name="Google Shape;1034;p51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871" name="CustomShape 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Background: The Importance of Point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What is a “point defect”?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-Antisite defects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-Interstitials (O, H)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5580000" y="3781800"/>
            <a:ext cx="1724040" cy="9914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4" name="Google Shape;87;p16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05" name="Google Shape;88;p16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06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TextShape 1"/>
          <p:cNvSpPr txBox="1"/>
          <p:nvPr/>
        </p:nvSpPr>
        <p:spPr>
          <a:xfrm>
            <a:off x="311760" y="1152360"/>
            <a:ext cx="8465040" cy="382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1400K (~1130C)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0.8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2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Variations in </a:t>
            </a:r>
            <a:r>
              <a:rPr b="0" i="1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effective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 annealing time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3" name="CustomShape 2"/>
          <p:cNvSpPr/>
          <p:nvPr/>
        </p:nvSpPr>
        <p:spPr>
          <a:xfrm>
            <a:off x="6194520" y="273960"/>
            <a:ext cx="621360" cy="572400"/>
          </a:xfrm>
          <a:prstGeom prst="ellipse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4" name="CustomShape 3"/>
          <p:cNvSpPr/>
          <p:nvPr/>
        </p:nvSpPr>
        <p:spPr>
          <a:xfrm>
            <a:off x="507708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75" name="CustomShape 4"/>
          <p:cNvSpPr/>
          <p:nvPr/>
        </p:nvSpPr>
        <p:spPr>
          <a:xfrm>
            <a:off x="608796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76" name="CustomShape 5"/>
          <p:cNvSpPr/>
          <p:nvPr/>
        </p:nvSpPr>
        <p:spPr>
          <a:xfrm>
            <a:off x="709884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77" name="TextShape 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8" name="CustomShape 7"/>
          <p:cNvSpPr/>
          <p:nvPr/>
        </p:nvSpPr>
        <p:spPr>
          <a:xfrm>
            <a:off x="6194520" y="273960"/>
            <a:ext cx="621360" cy="572400"/>
          </a:xfrm>
          <a:prstGeom prst="pie">
            <a:avLst>
              <a:gd name="adj1" fmla="val 16132374"/>
              <a:gd name="adj2" fmla="val 16110880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CustomShape 8"/>
          <p:cNvSpPr/>
          <p:nvPr/>
        </p:nvSpPr>
        <p:spPr>
          <a:xfrm>
            <a:off x="6212880" y="903240"/>
            <a:ext cx="802800" cy="19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T=60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80" name="Google Shape;1048;p52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881" name="Google Shape;1049;p52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882" name="CustomShape 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extShape 1"/>
          <p:cNvSpPr txBox="1"/>
          <p:nvPr/>
        </p:nvSpPr>
        <p:spPr>
          <a:xfrm>
            <a:off x="311760" y="1152360"/>
            <a:ext cx="8465040" cy="382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1400K (~1130C)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0.8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2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Variations in </a:t>
            </a:r>
            <a:r>
              <a:rPr b="0" i="1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effective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 annealing time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Timing differences become less important at lower 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CustomShape 2"/>
          <p:cNvSpPr/>
          <p:nvPr/>
        </p:nvSpPr>
        <p:spPr>
          <a:xfrm>
            <a:off x="6194520" y="273960"/>
            <a:ext cx="621360" cy="572400"/>
          </a:xfrm>
          <a:prstGeom prst="ellipse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CustomShape 3"/>
          <p:cNvSpPr/>
          <p:nvPr/>
        </p:nvSpPr>
        <p:spPr>
          <a:xfrm>
            <a:off x="507708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86" name="CustomShape 4"/>
          <p:cNvSpPr/>
          <p:nvPr/>
        </p:nvSpPr>
        <p:spPr>
          <a:xfrm>
            <a:off x="608796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87" name="CustomShape 5"/>
          <p:cNvSpPr/>
          <p:nvPr/>
        </p:nvSpPr>
        <p:spPr>
          <a:xfrm>
            <a:off x="709884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88" name="TextShape 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9" name="CustomShape 7"/>
          <p:cNvSpPr/>
          <p:nvPr/>
        </p:nvSpPr>
        <p:spPr>
          <a:xfrm>
            <a:off x="6194520" y="273960"/>
            <a:ext cx="621360" cy="572400"/>
          </a:xfrm>
          <a:prstGeom prst="pie">
            <a:avLst>
              <a:gd name="adj1" fmla="val 16132374"/>
              <a:gd name="adj2" fmla="val 16110880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0" name="CustomShape 8"/>
          <p:cNvSpPr/>
          <p:nvPr/>
        </p:nvSpPr>
        <p:spPr>
          <a:xfrm>
            <a:off x="6212880" y="903240"/>
            <a:ext cx="802800" cy="19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T=60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91" name="Google Shape;1063;p53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892" name="Google Shape;1064;p53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893" name="CustomShape 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TextShape 1"/>
          <p:cNvSpPr txBox="1"/>
          <p:nvPr/>
        </p:nvSpPr>
        <p:spPr>
          <a:xfrm>
            <a:off x="311760" y="1152360"/>
            <a:ext cx="8465040" cy="382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1400K (~1130C)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0.8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2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Variations in </a:t>
            </a:r>
            <a:r>
              <a:rPr b="0" i="1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effective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 annealing time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Timing differences become less important at lower 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1300K (~1030C)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6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30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5" name="CustomShape 2"/>
          <p:cNvSpPr/>
          <p:nvPr/>
        </p:nvSpPr>
        <p:spPr>
          <a:xfrm>
            <a:off x="6194520" y="273960"/>
            <a:ext cx="621360" cy="572400"/>
          </a:xfrm>
          <a:prstGeom prst="ellipse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3"/>
          <p:cNvSpPr/>
          <p:nvPr/>
        </p:nvSpPr>
        <p:spPr>
          <a:xfrm>
            <a:off x="507708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97" name="CustomShape 4"/>
          <p:cNvSpPr/>
          <p:nvPr/>
        </p:nvSpPr>
        <p:spPr>
          <a:xfrm>
            <a:off x="608796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98" name="CustomShape 5"/>
          <p:cNvSpPr/>
          <p:nvPr/>
        </p:nvSpPr>
        <p:spPr>
          <a:xfrm>
            <a:off x="709884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99" name="TextShape 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0" name="CustomShape 7"/>
          <p:cNvSpPr/>
          <p:nvPr/>
        </p:nvSpPr>
        <p:spPr>
          <a:xfrm>
            <a:off x="6194520" y="273960"/>
            <a:ext cx="621360" cy="572400"/>
          </a:xfrm>
          <a:prstGeom prst="pie">
            <a:avLst>
              <a:gd name="adj1" fmla="val 16132374"/>
              <a:gd name="adj2" fmla="val 16110880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1" name="CustomShape 8"/>
          <p:cNvSpPr/>
          <p:nvPr/>
        </p:nvSpPr>
        <p:spPr>
          <a:xfrm>
            <a:off x="6212880" y="903240"/>
            <a:ext cx="802800" cy="19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T=60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02" name="Google Shape;1078;p54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03" name="Google Shape;1079;p54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04" name="CustomShape 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TextShape 1"/>
          <p:cNvSpPr txBox="1"/>
          <p:nvPr/>
        </p:nvSpPr>
        <p:spPr>
          <a:xfrm>
            <a:off x="311760" y="1152360"/>
            <a:ext cx="8465040" cy="382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1400K (~1130C)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0.8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2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Variations in </a:t>
            </a:r>
            <a:r>
              <a:rPr b="0" i="1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effective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 annealing time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Timing differences become less important at lower 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At 1300K (~1030C)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-ꞵ*3.3eV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6 seconds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1/(1 THz * e</a:t>
            </a:r>
            <a:r>
              <a:rPr b="0" lang="en-US" sz="1400" spc="-1" strike="noStrike" baseline="30000">
                <a:solidFill>
                  <a:srgbClr val="595959"/>
                </a:solidFill>
                <a:latin typeface="Arial"/>
                <a:ea typeface="Arial"/>
              </a:rPr>
              <a:t>-ꞵ*4.4eV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) = 30 hours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679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Longer anneal at cooler temperature may be better, especially in multi-cell coatings where inhomogeneities are most likely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CustomShape 2"/>
          <p:cNvSpPr/>
          <p:nvPr/>
        </p:nvSpPr>
        <p:spPr>
          <a:xfrm>
            <a:off x="6194520" y="273960"/>
            <a:ext cx="621360" cy="572400"/>
          </a:xfrm>
          <a:prstGeom prst="ellipse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CustomShape 3"/>
          <p:cNvSpPr/>
          <p:nvPr/>
        </p:nvSpPr>
        <p:spPr>
          <a:xfrm>
            <a:off x="507708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08" name="CustomShape 4"/>
          <p:cNvSpPr/>
          <p:nvPr/>
        </p:nvSpPr>
        <p:spPr>
          <a:xfrm>
            <a:off x="608796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09" name="CustomShape 5"/>
          <p:cNvSpPr/>
          <p:nvPr/>
        </p:nvSpPr>
        <p:spPr>
          <a:xfrm>
            <a:off x="7098840" y="1583640"/>
            <a:ext cx="739800" cy="33264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10" name="TextShape 6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Antisite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CustomShape 7"/>
          <p:cNvSpPr/>
          <p:nvPr/>
        </p:nvSpPr>
        <p:spPr>
          <a:xfrm>
            <a:off x="6194520" y="273960"/>
            <a:ext cx="621360" cy="572400"/>
          </a:xfrm>
          <a:prstGeom prst="pie">
            <a:avLst>
              <a:gd name="adj1" fmla="val 16132374"/>
              <a:gd name="adj2" fmla="val 16110880"/>
            </a:avLst>
          </a:prstGeom>
          <a:solidFill>
            <a:srgbClr val="ff00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2" name="CustomShape 8"/>
          <p:cNvSpPr/>
          <p:nvPr/>
        </p:nvSpPr>
        <p:spPr>
          <a:xfrm>
            <a:off x="6212880" y="903240"/>
            <a:ext cx="802800" cy="19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T=60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13" name="Google Shape;1093;p55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14" name="Google Shape;1094;p55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15" name="CustomShape 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7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8" name="Google Shape;1102;p56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19" name="Google Shape;1103;p56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20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2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Oxide surface thought to play a key role in Nb cavity physics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3" name="Google Shape;1111;p57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24" name="Google Shape;1112;p57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25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7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Oxide surface thought to play a key role in Nb cavity physics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Recent experiments begin to characterize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oxide surface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8" name="Google Shape;1120;p58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29" name="Google Shape;1121;p58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30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931" name="Google Shape;1123;p58" descr=""/>
          <p:cNvPicPr/>
          <p:nvPr/>
        </p:nvPicPr>
        <p:blipFill>
          <a:blip r:embed="rId3"/>
          <a:stretch/>
        </p:blipFill>
        <p:spPr>
          <a:xfrm>
            <a:off x="480960" y="2259000"/>
            <a:ext cx="2779560" cy="2765880"/>
          </a:xfrm>
          <a:prstGeom prst="rect">
            <a:avLst/>
          </a:prstGeom>
          <a:ln>
            <a:noFill/>
          </a:ln>
        </p:spPr>
      </p:pic>
      <p:sp>
        <p:nvSpPr>
          <p:cNvPr id="932" name="CustomShape 4"/>
          <p:cNvSpPr/>
          <p:nvPr/>
        </p:nvSpPr>
        <p:spPr>
          <a:xfrm>
            <a:off x="1110240" y="3582000"/>
            <a:ext cx="1605600" cy="133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Niobium oxide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Sn crystal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33" name="CustomShape 5"/>
          <p:cNvSpPr/>
          <p:nvPr/>
        </p:nvSpPr>
        <p:spPr>
          <a:xfrm>
            <a:off x="0" y="4914360"/>
            <a:ext cx="1750320" cy="22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Image by Zhaslan Baraissov</a:t>
            </a:r>
            <a:endParaRPr b="0" lang="en-US" sz="800" spc="-1" strike="noStrike"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Oxide surface thought to play a key role in Nb cavity physics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Recent experiments begin to characterize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oxide surface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 does this oxide form, and how does it compare to the Nb native oxide?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6" name="Google Shape;1132;p59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37" name="Google Shape;1133;p59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38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939" name="Google Shape;1135;p59" descr=""/>
          <p:cNvPicPr/>
          <p:nvPr/>
        </p:nvPicPr>
        <p:blipFill>
          <a:blip r:embed="rId3"/>
          <a:stretch/>
        </p:blipFill>
        <p:spPr>
          <a:xfrm>
            <a:off x="480960" y="2259000"/>
            <a:ext cx="2779560" cy="2765880"/>
          </a:xfrm>
          <a:prstGeom prst="rect">
            <a:avLst/>
          </a:prstGeom>
          <a:ln>
            <a:noFill/>
          </a:ln>
        </p:spPr>
      </p:pic>
      <p:sp>
        <p:nvSpPr>
          <p:cNvPr id="940" name="CustomShape 4"/>
          <p:cNvSpPr/>
          <p:nvPr/>
        </p:nvSpPr>
        <p:spPr>
          <a:xfrm>
            <a:off x="1110240" y="3582000"/>
            <a:ext cx="1605600" cy="133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Niobium oxide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Sn crystal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41" name="CustomShape 5"/>
          <p:cNvSpPr/>
          <p:nvPr/>
        </p:nvSpPr>
        <p:spPr>
          <a:xfrm>
            <a:off x="0" y="4914360"/>
            <a:ext cx="1750320" cy="22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Arial"/>
              </a:rPr>
              <a:t>Image by Zhaslan Baraissov</a:t>
            </a:r>
            <a:endParaRPr b="0" lang="en-US" sz="800" spc="-1" strike="noStrike"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O_int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O_oxide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O_gas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5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6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48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9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0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1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2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53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54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5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6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57" name="Google Shape;1157;p60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58" name="Google Shape;1158;p60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59" name="CustomShape 16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1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O_int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O_oxide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O_gas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Oxides form for kinetic reasons: at low T, O can’t diffuse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fast enough to reach low-F interstitial sites deep in bulk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2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3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4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5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66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7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9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0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72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4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75" name="Google Shape;1179;p61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76" name="Google Shape;1180;p61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77" name="CustomShape 16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Background: The Importance of Point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What is a “point defect”?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-Antisite defects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-Interstitials (O, H)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Why study point defects?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5580000" y="3781800"/>
            <a:ext cx="1724040" cy="9914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0" name="Google Shape;97;p17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11" name="Google Shape;98;p17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12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9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O_int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O_oxide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O_gas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Oxides form for kinetic reasons: at low T, O can’t diffuse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fast enough to reach low-F interstitial sites deep in bulk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 formation rate complicated, but O diffusion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rate simple: J = -D*⛛n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1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2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3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84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5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6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8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89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90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1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2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93" name="Google Shape;1201;p62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994" name="Google Shape;1202;p62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995" name="CustomShape 16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7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O_int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O_oxide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O_gas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Oxides form for kinetic reasons: at low T, O can’t diffuse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fast enough to reach low-F interstitial sites deep in bulk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 formation rate complicated, but O diffusion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rate simple: J = -D*⛛n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8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9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0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1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02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3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4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5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6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07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08" name="CustomShape 13"/>
          <p:cNvSpPr/>
          <p:nvPr/>
        </p:nvSpPr>
        <p:spPr>
          <a:xfrm>
            <a:off x="1665000" y="3137760"/>
            <a:ext cx="14133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Hopping barrier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09" name="CustomShape 14"/>
          <p:cNvSpPr/>
          <p:nvPr/>
        </p:nvSpPr>
        <p:spPr>
          <a:xfrm flipH="1" rot="10800000">
            <a:off x="2619000" y="3137760"/>
            <a:ext cx="247320" cy="31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10" name="CustomShape 15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1" name="CustomShape 16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2" name="CustomShape 17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13" name="Google Shape;1225;p63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014" name="Google Shape;1226;p63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015" name="CustomShape 18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7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O_int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O_oxide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O_gas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Oxides form for kinetic reasons: at low T, O can’t diffuse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fast enough to reach low-F interstitial sites deep in bulk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 formation rate complicated, but O diffusion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rate simple: J = -D*⛛n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8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9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0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1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22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3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4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5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6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27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28" name="CustomShape 13"/>
          <p:cNvSpPr/>
          <p:nvPr/>
        </p:nvSpPr>
        <p:spPr>
          <a:xfrm>
            <a:off x="1665000" y="3137760"/>
            <a:ext cx="14133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Hopping barrier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29" name="CustomShape 14"/>
          <p:cNvSpPr/>
          <p:nvPr/>
        </p:nvSpPr>
        <p:spPr>
          <a:xfrm flipH="1" rot="10800000">
            <a:off x="2619000" y="3137760"/>
            <a:ext cx="247320" cy="31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0" name="CustomShape 15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1" name="CustomShape 16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2" name="CustomShape 17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3" name="CustomShape 18"/>
          <p:cNvSpPr/>
          <p:nvPr/>
        </p:nvSpPr>
        <p:spPr>
          <a:xfrm>
            <a:off x="6076080" y="3222720"/>
            <a:ext cx="1058040" cy="102276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4" name="CustomShape 19"/>
          <p:cNvSpPr/>
          <p:nvPr/>
        </p:nvSpPr>
        <p:spPr>
          <a:xfrm>
            <a:off x="7099200" y="3222720"/>
            <a:ext cx="493560" cy="102276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5" name="CustomShape 20"/>
          <p:cNvSpPr/>
          <p:nvPr/>
        </p:nvSpPr>
        <p:spPr>
          <a:xfrm rot="10800000">
            <a:off x="5935680" y="41562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36" name="CustomShape 21"/>
          <p:cNvSpPr/>
          <p:nvPr/>
        </p:nvSpPr>
        <p:spPr>
          <a:xfrm>
            <a:off x="5592240" y="3560400"/>
            <a:ext cx="2732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37" name="CustomShape 22"/>
          <p:cNvSpPr/>
          <p:nvPr/>
        </p:nvSpPr>
        <p:spPr>
          <a:xfrm>
            <a:off x="6090840" y="3833640"/>
            <a:ext cx="1013400" cy="260280"/>
          </a:xfrm>
          <a:custGeom>
            <a:avLst/>
            <a:gdLst/>
            <a:ahLst/>
            <a:rect l="l" t="t" r="r" b="b"/>
            <a:pathLst>
              <a:path w="40556" h="10423">
                <a:moveTo>
                  <a:pt x="0" y="10361"/>
                </a:moveTo>
                <a:cubicBezTo>
                  <a:pt x="3059" y="10262"/>
                  <a:pt x="12581" y="10805"/>
                  <a:pt x="18353" y="9769"/>
                </a:cubicBezTo>
                <a:cubicBezTo>
                  <a:pt x="24126" y="8733"/>
                  <a:pt x="30935" y="5772"/>
                  <a:pt x="34635" y="4144"/>
                </a:cubicBezTo>
                <a:cubicBezTo>
                  <a:pt x="38336" y="2516"/>
                  <a:pt x="39569" y="691"/>
                  <a:pt x="40556" y="0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CustomShape 23"/>
          <p:cNvSpPr/>
          <p:nvPr/>
        </p:nvSpPr>
        <p:spPr>
          <a:xfrm rot="10800000">
            <a:off x="7104600" y="3837600"/>
            <a:ext cx="101448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custDash>
              <a:ds d="1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CustomShape 24"/>
          <p:cNvSpPr/>
          <p:nvPr/>
        </p:nvSpPr>
        <p:spPr>
          <a:xfrm>
            <a:off x="6312600" y="3493080"/>
            <a:ext cx="493560" cy="34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0" lang="en-US" sz="12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max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40" name="CustomShape 25"/>
          <p:cNvSpPr/>
          <p:nvPr/>
        </p:nvSpPr>
        <p:spPr>
          <a:xfrm>
            <a:off x="7112160" y="2094480"/>
            <a:ext cx="247320" cy="247680"/>
          </a:xfrm>
          <a:prstGeom prst="ellipse">
            <a:avLst/>
          </a:prstGeom>
          <a:noFill/>
          <a:ln w="19080">
            <a:solidFill>
              <a:srgbClr val="ffffff"/>
            </a:solidFill>
            <a:custDash>
              <a:ds d="1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1" name="CustomShape 26"/>
          <p:cNvSpPr/>
          <p:nvPr/>
        </p:nvSpPr>
        <p:spPr>
          <a:xfrm flipH="1">
            <a:off x="6090840" y="2218320"/>
            <a:ext cx="1020960" cy="97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2" name="CustomShape 27"/>
          <p:cNvSpPr/>
          <p:nvPr/>
        </p:nvSpPr>
        <p:spPr>
          <a:xfrm>
            <a:off x="7359840" y="2218320"/>
            <a:ext cx="225720" cy="985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043" name="Google Shape;1259;p64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044" name="Google Shape;1260;p64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045" name="CustomShape 28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O_int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O_oxide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O_gas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Oxides form for kinetic reasons: at low T, O can’t diffuse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fast enough to reach low-F interstitial sites deep in bulk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 formation rate complicated, but O diffusion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rate simple: J = -D*⛛n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9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0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1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2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3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4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5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6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7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8" name="CustomShape 13"/>
          <p:cNvSpPr/>
          <p:nvPr/>
        </p:nvSpPr>
        <p:spPr>
          <a:xfrm>
            <a:off x="1665000" y="3137760"/>
            <a:ext cx="14133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Hopping barrier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9" name="CustomShape 14"/>
          <p:cNvSpPr/>
          <p:nvPr/>
        </p:nvSpPr>
        <p:spPr>
          <a:xfrm flipH="1" rot="10800000">
            <a:off x="2619000" y="3137760"/>
            <a:ext cx="247320" cy="31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60" name="CustomShape 15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1" name="CustomShape 16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2" name="CustomShape 17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3" name="CustomShape 18"/>
          <p:cNvSpPr/>
          <p:nvPr/>
        </p:nvSpPr>
        <p:spPr>
          <a:xfrm>
            <a:off x="6076080" y="3222720"/>
            <a:ext cx="1058040" cy="102276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4" name="CustomShape 19"/>
          <p:cNvSpPr/>
          <p:nvPr/>
        </p:nvSpPr>
        <p:spPr>
          <a:xfrm>
            <a:off x="7099200" y="3222720"/>
            <a:ext cx="493560" cy="102276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5" name="CustomShape 20"/>
          <p:cNvSpPr/>
          <p:nvPr/>
        </p:nvSpPr>
        <p:spPr>
          <a:xfrm rot="10800000">
            <a:off x="5935680" y="41562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66" name="CustomShape 21"/>
          <p:cNvSpPr/>
          <p:nvPr/>
        </p:nvSpPr>
        <p:spPr>
          <a:xfrm>
            <a:off x="5592240" y="3560400"/>
            <a:ext cx="2732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67" name="CustomShape 22"/>
          <p:cNvSpPr/>
          <p:nvPr/>
        </p:nvSpPr>
        <p:spPr>
          <a:xfrm>
            <a:off x="6090840" y="3833640"/>
            <a:ext cx="1013400" cy="260280"/>
          </a:xfrm>
          <a:custGeom>
            <a:avLst/>
            <a:gdLst/>
            <a:ahLst/>
            <a:rect l="l" t="t" r="r" b="b"/>
            <a:pathLst>
              <a:path w="40556" h="10423">
                <a:moveTo>
                  <a:pt x="0" y="10361"/>
                </a:moveTo>
                <a:cubicBezTo>
                  <a:pt x="3059" y="10262"/>
                  <a:pt x="12581" y="10805"/>
                  <a:pt x="18353" y="9769"/>
                </a:cubicBezTo>
                <a:cubicBezTo>
                  <a:pt x="24126" y="8733"/>
                  <a:pt x="30935" y="5772"/>
                  <a:pt x="34635" y="4144"/>
                </a:cubicBezTo>
                <a:cubicBezTo>
                  <a:pt x="38336" y="2516"/>
                  <a:pt x="39569" y="691"/>
                  <a:pt x="40556" y="0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8" name="CustomShape 23"/>
          <p:cNvSpPr/>
          <p:nvPr/>
        </p:nvSpPr>
        <p:spPr>
          <a:xfrm rot="10800000">
            <a:off x="7104600" y="3837600"/>
            <a:ext cx="101448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custDash>
              <a:ds d="1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9" name="CustomShape 24"/>
          <p:cNvSpPr/>
          <p:nvPr/>
        </p:nvSpPr>
        <p:spPr>
          <a:xfrm>
            <a:off x="6312600" y="3493080"/>
            <a:ext cx="493560" cy="34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0" lang="en-US" sz="12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max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70" name="CustomShape 25"/>
          <p:cNvSpPr/>
          <p:nvPr/>
        </p:nvSpPr>
        <p:spPr>
          <a:xfrm>
            <a:off x="7112160" y="2094480"/>
            <a:ext cx="247320" cy="247680"/>
          </a:xfrm>
          <a:prstGeom prst="ellipse">
            <a:avLst/>
          </a:prstGeom>
          <a:noFill/>
          <a:ln w="19080">
            <a:solidFill>
              <a:srgbClr val="ffffff"/>
            </a:solidFill>
            <a:custDash>
              <a:ds d="1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1" name="CustomShape 26"/>
          <p:cNvSpPr/>
          <p:nvPr/>
        </p:nvSpPr>
        <p:spPr>
          <a:xfrm flipH="1">
            <a:off x="6090840" y="2218320"/>
            <a:ext cx="1020960" cy="97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2" name="CustomShape 27"/>
          <p:cNvSpPr/>
          <p:nvPr/>
        </p:nvSpPr>
        <p:spPr>
          <a:xfrm>
            <a:off x="7359840" y="2218320"/>
            <a:ext cx="225720" cy="985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3" name="CustomShape 28"/>
          <p:cNvSpPr/>
          <p:nvPr/>
        </p:nvSpPr>
        <p:spPr>
          <a:xfrm>
            <a:off x="6090840" y="4405320"/>
            <a:ext cx="2130840" cy="34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⛛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 ∝ n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max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074" name="Google Shape;1294;p65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075" name="Google Shape;1295;p65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076" name="CustomShape 2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8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O_int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O_oxide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O_gas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Oxides form for kinetic reasons: at low T, O can’t diffuse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fast enough to reach low-F interstitial sites deep in bulk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 formation rate complicated, but O diffusion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rate simple: J = -D*⛛n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9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0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1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2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83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4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5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6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7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8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89" name="CustomShape 13"/>
          <p:cNvSpPr/>
          <p:nvPr/>
        </p:nvSpPr>
        <p:spPr>
          <a:xfrm>
            <a:off x="1665000" y="3137760"/>
            <a:ext cx="14133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Hopping barrier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90" name="CustomShape 14"/>
          <p:cNvSpPr/>
          <p:nvPr/>
        </p:nvSpPr>
        <p:spPr>
          <a:xfrm flipH="1" rot="10800000">
            <a:off x="2619000" y="3137760"/>
            <a:ext cx="247320" cy="31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91" name="CustomShape 15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2" name="CustomShape 16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3" name="CustomShape 17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4" name="CustomShape 18"/>
          <p:cNvSpPr/>
          <p:nvPr/>
        </p:nvSpPr>
        <p:spPr>
          <a:xfrm>
            <a:off x="6076080" y="3222720"/>
            <a:ext cx="1058040" cy="102276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5" name="CustomShape 19"/>
          <p:cNvSpPr/>
          <p:nvPr/>
        </p:nvSpPr>
        <p:spPr>
          <a:xfrm>
            <a:off x="7099200" y="3222720"/>
            <a:ext cx="493560" cy="102276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6" name="CustomShape 20"/>
          <p:cNvSpPr/>
          <p:nvPr/>
        </p:nvSpPr>
        <p:spPr>
          <a:xfrm rot="10800000">
            <a:off x="5935680" y="41562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97" name="CustomShape 21"/>
          <p:cNvSpPr/>
          <p:nvPr/>
        </p:nvSpPr>
        <p:spPr>
          <a:xfrm>
            <a:off x="5592240" y="3560400"/>
            <a:ext cx="2732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98" name="CustomShape 22"/>
          <p:cNvSpPr/>
          <p:nvPr/>
        </p:nvSpPr>
        <p:spPr>
          <a:xfrm>
            <a:off x="6090840" y="3833640"/>
            <a:ext cx="1013400" cy="260280"/>
          </a:xfrm>
          <a:custGeom>
            <a:avLst/>
            <a:gdLst/>
            <a:ahLst/>
            <a:rect l="l" t="t" r="r" b="b"/>
            <a:pathLst>
              <a:path w="40556" h="10423">
                <a:moveTo>
                  <a:pt x="0" y="10361"/>
                </a:moveTo>
                <a:cubicBezTo>
                  <a:pt x="3059" y="10262"/>
                  <a:pt x="12581" y="10805"/>
                  <a:pt x="18353" y="9769"/>
                </a:cubicBezTo>
                <a:cubicBezTo>
                  <a:pt x="24126" y="8733"/>
                  <a:pt x="30935" y="5772"/>
                  <a:pt x="34635" y="4144"/>
                </a:cubicBezTo>
                <a:cubicBezTo>
                  <a:pt x="38336" y="2516"/>
                  <a:pt x="39569" y="691"/>
                  <a:pt x="40556" y="0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9" name="CustomShape 23"/>
          <p:cNvSpPr/>
          <p:nvPr/>
        </p:nvSpPr>
        <p:spPr>
          <a:xfrm rot="10800000">
            <a:off x="7104600" y="3837600"/>
            <a:ext cx="101448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custDash>
              <a:ds d="1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0" name="CustomShape 24"/>
          <p:cNvSpPr/>
          <p:nvPr/>
        </p:nvSpPr>
        <p:spPr>
          <a:xfrm>
            <a:off x="6312600" y="3493080"/>
            <a:ext cx="493560" cy="34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0" lang="en-US" sz="12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max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01" name="CustomShape 25"/>
          <p:cNvSpPr/>
          <p:nvPr/>
        </p:nvSpPr>
        <p:spPr>
          <a:xfrm>
            <a:off x="7112160" y="2094480"/>
            <a:ext cx="247320" cy="247680"/>
          </a:xfrm>
          <a:prstGeom prst="ellipse">
            <a:avLst/>
          </a:prstGeom>
          <a:noFill/>
          <a:ln w="19080">
            <a:solidFill>
              <a:srgbClr val="ffffff"/>
            </a:solidFill>
            <a:custDash>
              <a:ds d="1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2" name="CustomShape 26"/>
          <p:cNvSpPr/>
          <p:nvPr/>
        </p:nvSpPr>
        <p:spPr>
          <a:xfrm flipH="1">
            <a:off x="6090840" y="2218320"/>
            <a:ext cx="1020960" cy="97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3" name="CustomShape 27"/>
          <p:cNvSpPr/>
          <p:nvPr/>
        </p:nvSpPr>
        <p:spPr>
          <a:xfrm>
            <a:off x="7359840" y="2218320"/>
            <a:ext cx="225720" cy="985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4" name="CustomShape 28"/>
          <p:cNvSpPr/>
          <p:nvPr/>
        </p:nvSpPr>
        <p:spPr>
          <a:xfrm>
            <a:off x="6090840" y="4405320"/>
            <a:ext cx="2130840" cy="34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⛛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 ∝ n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max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∝ e</a:t>
            </a:r>
            <a:r>
              <a:rPr b="0" lang="en-US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ꞵ(E_ox - E_int)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105" name="Google Shape;1329;p66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106" name="Google Shape;1330;p66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107" name="CustomShape 2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9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O_int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O_oxide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&lt; F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O_gas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Oxides form for kinetic reasons: at low T, O can’t diffuse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fast enough to reach low-F interstitial sites deep in bulk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Oxide formation rate complicated, but O diffusion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rate simple: J = -D*⛛n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0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1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2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3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4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5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6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7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8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19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0" name="CustomShape 13"/>
          <p:cNvSpPr/>
          <p:nvPr/>
        </p:nvSpPr>
        <p:spPr>
          <a:xfrm>
            <a:off x="1665000" y="3137760"/>
            <a:ext cx="141336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Hopping barrier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1" name="CustomShape 14"/>
          <p:cNvSpPr/>
          <p:nvPr/>
        </p:nvSpPr>
        <p:spPr>
          <a:xfrm flipH="1" rot="10800000">
            <a:off x="2619000" y="3137760"/>
            <a:ext cx="247320" cy="31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2" name="CustomShape 15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3" name="CustomShape 16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4" name="CustomShape 17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5" name="CustomShape 18"/>
          <p:cNvSpPr/>
          <p:nvPr/>
        </p:nvSpPr>
        <p:spPr>
          <a:xfrm>
            <a:off x="6076080" y="3222720"/>
            <a:ext cx="1058040" cy="102276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6" name="CustomShape 19"/>
          <p:cNvSpPr/>
          <p:nvPr/>
        </p:nvSpPr>
        <p:spPr>
          <a:xfrm>
            <a:off x="7099200" y="3222720"/>
            <a:ext cx="493560" cy="102276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7" name="CustomShape 20"/>
          <p:cNvSpPr/>
          <p:nvPr/>
        </p:nvSpPr>
        <p:spPr>
          <a:xfrm rot="10800000">
            <a:off x="5935680" y="41562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8" name="CustomShape 21"/>
          <p:cNvSpPr/>
          <p:nvPr/>
        </p:nvSpPr>
        <p:spPr>
          <a:xfrm>
            <a:off x="5592240" y="3560400"/>
            <a:ext cx="2732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9" name="CustomShape 22"/>
          <p:cNvSpPr/>
          <p:nvPr/>
        </p:nvSpPr>
        <p:spPr>
          <a:xfrm>
            <a:off x="6090840" y="3833640"/>
            <a:ext cx="1013400" cy="260280"/>
          </a:xfrm>
          <a:custGeom>
            <a:avLst/>
            <a:gdLst/>
            <a:ahLst/>
            <a:rect l="l" t="t" r="r" b="b"/>
            <a:pathLst>
              <a:path w="40556" h="10423">
                <a:moveTo>
                  <a:pt x="0" y="10361"/>
                </a:moveTo>
                <a:cubicBezTo>
                  <a:pt x="3059" y="10262"/>
                  <a:pt x="12581" y="10805"/>
                  <a:pt x="18353" y="9769"/>
                </a:cubicBezTo>
                <a:cubicBezTo>
                  <a:pt x="24126" y="8733"/>
                  <a:pt x="30935" y="5772"/>
                  <a:pt x="34635" y="4144"/>
                </a:cubicBezTo>
                <a:cubicBezTo>
                  <a:pt x="38336" y="2516"/>
                  <a:pt x="39569" y="691"/>
                  <a:pt x="40556" y="0"/>
                </a:cubicBez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0" name="CustomShape 23"/>
          <p:cNvSpPr/>
          <p:nvPr/>
        </p:nvSpPr>
        <p:spPr>
          <a:xfrm rot="10800000">
            <a:off x="7104600" y="3837600"/>
            <a:ext cx="101448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ffff"/>
            </a:solidFill>
            <a:custDash>
              <a:ds d="1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1" name="CustomShape 24"/>
          <p:cNvSpPr/>
          <p:nvPr/>
        </p:nvSpPr>
        <p:spPr>
          <a:xfrm>
            <a:off x="6312600" y="3493080"/>
            <a:ext cx="493560" cy="34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Arial"/>
                <a:ea typeface="Arial"/>
              </a:rPr>
              <a:t>n</a:t>
            </a:r>
            <a:r>
              <a:rPr b="0" lang="en-US" sz="12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max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32" name="CustomShape 25"/>
          <p:cNvSpPr/>
          <p:nvPr/>
        </p:nvSpPr>
        <p:spPr>
          <a:xfrm>
            <a:off x="7112160" y="2094480"/>
            <a:ext cx="247320" cy="247680"/>
          </a:xfrm>
          <a:prstGeom prst="ellipse">
            <a:avLst/>
          </a:prstGeom>
          <a:noFill/>
          <a:ln w="19080">
            <a:solidFill>
              <a:srgbClr val="ffffff"/>
            </a:solidFill>
            <a:custDash>
              <a:ds d="1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3" name="CustomShape 26"/>
          <p:cNvSpPr/>
          <p:nvPr/>
        </p:nvSpPr>
        <p:spPr>
          <a:xfrm flipH="1">
            <a:off x="6090840" y="2218320"/>
            <a:ext cx="1020960" cy="97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4" name="CustomShape 27"/>
          <p:cNvSpPr/>
          <p:nvPr/>
        </p:nvSpPr>
        <p:spPr>
          <a:xfrm>
            <a:off x="7359840" y="2218320"/>
            <a:ext cx="225720" cy="985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CustomShape 28"/>
          <p:cNvSpPr/>
          <p:nvPr/>
        </p:nvSpPr>
        <p:spPr>
          <a:xfrm>
            <a:off x="6090840" y="4405320"/>
            <a:ext cx="2130840" cy="34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⛛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 ∝ n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max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∝ e</a:t>
            </a:r>
            <a:r>
              <a:rPr b="0" lang="en-US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ꞵ(E_ox - E_int)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36" name="CustomShape 29"/>
          <p:cNvSpPr/>
          <p:nvPr/>
        </p:nvSpPr>
        <p:spPr>
          <a:xfrm rot="10800000">
            <a:off x="3552480" y="3078720"/>
            <a:ext cx="424440" cy="298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37" name="CustomShape 30"/>
          <p:cNvSpPr/>
          <p:nvPr/>
        </p:nvSpPr>
        <p:spPr>
          <a:xfrm>
            <a:off x="3275640" y="3078720"/>
            <a:ext cx="160128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Interstitial energy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138" name="Google Shape;1366;p67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139" name="Google Shape;1367;p67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140" name="CustomShape 31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2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 do things change in an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cavity?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3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4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5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6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47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8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9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1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52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53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4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56" name="Google Shape;1388;p68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157" name="Google Shape;1389;p68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158" name="CustomShape 16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0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 do things change in an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cavity?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1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2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3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4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65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6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7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8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9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70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71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2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4" name="CustomShape 16"/>
          <p:cNvSpPr/>
          <p:nvPr/>
        </p:nvSpPr>
        <p:spPr>
          <a:xfrm>
            <a:off x="6450480" y="3075840"/>
            <a:ext cx="880560" cy="7765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75" name="CustomShape 17"/>
          <p:cNvSpPr/>
          <p:nvPr/>
        </p:nvSpPr>
        <p:spPr>
          <a:xfrm>
            <a:off x="7331040" y="307584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6" name="CustomShape 18"/>
          <p:cNvSpPr/>
          <p:nvPr/>
        </p:nvSpPr>
        <p:spPr>
          <a:xfrm>
            <a:off x="7604640" y="307584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7" name="CustomShape 19"/>
          <p:cNvSpPr/>
          <p:nvPr/>
        </p:nvSpPr>
        <p:spPr>
          <a:xfrm>
            <a:off x="6487560" y="394884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78" name="CustomShape 20"/>
          <p:cNvSpPr/>
          <p:nvPr/>
        </p:nvSpPr>
        <p:spPr>
          <a:xfrm>
            <a:off x="797508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9" name="CustomShape 21"/>
          <p:cNvSpPr/>
          <p:nvPr/>
        </p:nvSpPr>
        <p:spPr>
          <a:xfrm>
            <a:off x="792000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0" name="CustomShape 22"/>
          <p:cNvSpPr/>
          <p:nvPr/>
        </p:nvSpPr>
        <p:spPr>
          <a:xfrm flipH="1" rot="10800000">
            <a:off x="7512480" y="34052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1" name="CustomShape 23"/>
          <p:cNvSpPr/>
          <p:nvPr/>
        </p:nvSpPr>
        <p:spPr>
          <a:xfrm rot="10800000">
            <a:off x="6265440" y="386748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82" name="CustomShape 24"/>
          <p:cNvSpPr/>
          <p:nvPr/>
        </p:nvSpPr>
        <p:spPr>
          <a:xfrm>
            <a:off x="5947560" y="327168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83" name="CustomShape 25"/>
          <p:cNvSpPr/>
          <p:nvPr/>
        </p:nvSpPr>
        <p:spPr>
          <a:xfrm rot="10800000">
            <a:off x="7561800" y="3416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26"/>
          <p:cNvSpPr/>
          <p:nvPr/>
        </p:nvSpPr>
        <p:spPr>
          <a:xfrm rot="10800000">
            <a:off x="8101800" y="32569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85" name="Google Shape;1421;p69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186" name="Google Shape;1422;p69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187" name="CustomShape 27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9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 do things change in an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cavity?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0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1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2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3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94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5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6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7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8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99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00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1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2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3" name="CustomShape 16"/>
          <p:cNvSpPr/>
          <p:nvPr/>
        </p:nvSpPr>
        <p:spPr>
          <a:xfrm>
            <a:off x="6450480" y="3075840"/>
            <a:ext cx="880560" cy="7765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04" name="CustomShape 17"/>
          <p:cNvSpPr/>
          <p:nvPr/>
        </p:nvSpPr>
        <p:spPr>
          <a:xfrm>
            <a:off x="7331040" y="307584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5" name="CustomShape 18"/>
          <p:cNvSpPr/>
          <p:nvPr/>
        </p:nvSpPr>
        <p:spPr>
          <a:xfrm>
            <a:off x="7604640" y="307584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6" name="CustomShape 19"/>
          <p:cNvSpPr/>
          <p:nvPr/>
        </p:nvSpPr>
        <p:spPr>
          <a:xfrm>
            <a:off x="6487560" y="394884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07" name="CustomShape 20"/>
          <p:cNvSpPr/>
          <p:nvPr/>
        </p:nvSpPr>
        <p:spPr>
          <a:xfrm>
            <a:off x="797508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8" name="CustomShape 21"/>
          <p:cNvSpPr/>
          <p:nvPr/>
        </p:nvSpPr>
        <p:spPr>
          <a:xfrm>
            <a:off x="792000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9" name="CustomShape 22"/>
          <p:cNvSpPr/>
          <p:nvPr/>
        </p:nvSpPr>
        <p:spPr>
          <a:xfrm flipH="1" rot="10800000">
            <a:off x="7512480" y="34052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0" name="CustomShape 23"/>
          <p:cNvSpPr/>
          <p:nvPr/>
        </p:nvSpPr>
        <p:spPr>
          <a:xfrm rot="10800000">
            <a:off x="6265440" y="386748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11" name="CustomShape 24"/>
          <p:cNvSpPr/>
          <p:nvPr/>
        </p:nvSpPr>
        <p:spPr>
          <a:xfrm>
            <a:off x="5947560" y="327168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12" name="CustomShape 25"/>
          <p:cNvSpPr/>
          <p:nvPr/>
        </p:nvSpPr>
        <p:spPr>
          <a:xfrm rot="10800000">
            <a:off x="7561800" y="3416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3" name="CustomShape 26"/>
          <p:cNvSpPr/>
          <p:nvPr/>
        </p:nvSpPr>
        <p:spPr>
          <a:xfrm rot="10800000">
            <a:off x="8101800" y="32569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214" name="Table 27"/>
          <p:cNvGraphicFramePr/>
          <p:nvPr/>
        </p:nvGraphicFramePr>
        <p:xfrm>
          <a:off x="0" y="3898080"/>
          <a:ext cx="3851640" cy="1030320"/>
        </p:xfrm>
        <a:graphic>
          <a:graphicData uri="http://schemas.openxmlformats.org/drawingml/2006/table">
            <a:tbl>
              <a:tblPr/>
              <a:tblGrid>
                <a:gridCol w="815760"/>
                <a:gridCol w="815760"/>
                <a:gridCol w="1109880"/>
                <a:gridCol w="1110240"/>
              </a:tblGrid>
              <a:tr h="393120">
                <a:tc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Barrier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E_ox-E_int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max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(1000K)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6684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1.18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-0.37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2.0 at. %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9312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Sn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?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?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?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15" name="Google Shape;1455;p70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216" name="Google Shape;1456;p70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217" name="CustomShape 28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9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 do things change in an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cavity?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 hopping barrier very similar to Nb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228600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0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1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2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3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24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5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6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7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8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29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30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1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2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3" name="CustomShape 16"/>
          <p:cNvSpPr/>
          <p:nvPr/>
        </p:nvSpPr>
        <p:spPr>
          <a:xfrm>
            <a:off x="6450480" y="3075840"/>
            <a:ext cx="880560" cy="7765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34" name="CustomShape 17"/>
          <p:cNvSpPr/>
          <p:nvPr/>
        </p:nvSpPr>
        <p:spPr>
          <a:xfrm>
            <a:off x="7331040" y="307584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5" name="CustomShape 18"/>
          <p:cNvSpPr/>
          <p:nvPr/>
        </p:nvSpPr>
        <p:spPr>
          <a:xfrm>
            <a:off x="7604640" y="307584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6" name="CustomShape 19"/>
          <p:cNvSpPr/>
          <p:nvPr/>
        </p:nvSpPr>
        <p:spPr>
          <a:xfrm>
            <a:off x="6487560" y="394884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37" name="CustomShape 20"/>
          <p:cNvSpPr/>
          <p:nvPr/>
        </p:nvSpPr>
        <p:spPr>
          <a:xfrm>
            <a:off x="797508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8" name="CustomShape 21"/>
          <p:cNvSpPr/>
          <p:nvPr/>
        </p:nvSpPr>
        <p:spPr>
          <a:xfrm>
            <a:off x="792000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9" name="CustomShape 22"/>
          <p:cNvSpPr/>
          <p:nvPr/>
        </p:nvSpPr>
        <p:spPr>
          <a:xfrm flipH="1" rot="10800000">
            <a:off x="7512480" y="34052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0" name="CustomShape 23"/>
          <p:cNvSpPr/>
          <p:nvPr/>
        </p:nvSpPr>
        <p:spPr>
          <a:xfrm rot="10800000">
            <a:off x="6265440" y="386748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41" name="CustomShape 24"/>
          <p:cNvSpPr/>
          <p:nvPr/>
        </p:nvSpPr>
        <p:spPr>
          <a:xfrm>
            <a:off x="5947560" y="327168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42" name="CustomShape 25"/>
          <p:cNvSpPr/>
          <p:nvPr/>
        </p:nvSpPr>
        <p:spPr>
          <a:xfrm rot="10800000">
            <a:off x="7561800" y="3416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3" name="CustomShape 26"/>
          <p:cNvSpPr/>
          <p:nvPr/>
        </p:nvSpPr>
        <p:spPr>
          <a:xfrm rot="10800000">
            <a:off x="8101800" y="32569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44" name="Google Shape;1488;p71" descr=""/>
          <p:cNvPicPr/>
          <p:nvPr/>
        </p:nvPicPr>
        <p:blipFill>
          <a:blip r:embed="rId1"/>
          <a:stretch/>
        </p:blipFill>
        <p:spPr>
          <a:xfrm>
            <a:off x="-37080" y="2476080"/>
            <a:ext cx="2392920" cy="1303560"/>
          </a:xfrm>
          <a:prstGeom prst="rect">
            <a:avLst/>
          </a:prstGeom>
          <a:ln>
            <a:noFill/>
          </a:ln>
        </p:spPr>
      </p:pic>
      <p:sp>
        <p:nvSpPr>
          <p:cNvPr id="1245" name="CustomShape 27"/>
          <p:cNvSpPr/>
          <p:nvPr/>
        </p:nvSpPr>
        <p:spPr>
          <a:xfrm rot="10800000">
            <a:off x="2316600" y="3004560"/>
            <a:ext cx="195372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6" name="CustomShape 28"/>
          <p:cNvSpPr/>
          <p:nvPr/>
        </p:nvSpPr>
        <p:spPr>
          <a:xfrm>
            <a:off x="1872360" y="2671560"/>
            <a:ext cx="5623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ff"/>
                </a:solidFill>
                <a:latin typeface="Arial"/>
                <a:ea typeface="Arial"/>
              </a:rPr>
              <a:t>Nb Barrier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1247" name="Google Shape;1491;p71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248" name="Google Shape;1492;p71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249" name="CustomShape 2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graphicFrame>
        <p:nvGraphicFramePr>
          <p:cNvPr id="1250" name="Table 30"/>
          <p:cNvGraphicFramePr/>
          <p:nvPr/>
        </p:nvGraphicFramePr>
        <p:xfrm>
          <a:off x="0" y="3898080"/>
          <a:ext cx="3851640" cy="1030320"/>
        </p:xfrm>
        <a:graphic>
          <a:graphicData uri="http://schemas.openxmlformats.org/drawingml/2006/table">
            <a:tbl>
              <a:tblPr/>
              <a:tblGrid>
                <a:gridCol w="815760"/>
                <a:gridCol w="815760"/>
                <a:gridCol w="1109880"/>
                <a:gridCol w="1110240"/>
              </a:tblGrid>
              <a:tr h="393120">
                <a:tc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Barrier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E_ox-E_int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max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(1000K)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6684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1.18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-0.37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2.0 at. %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9312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Sn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1.22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?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?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51" name="CustomShape 31"/>
          <p:cNvSpPr/>
          <p:nvPr/>
        </p:nvSpPr>
        <p:spPr>
          <a:xfrm>
            <a:off x="311760" y="2571840"/>
            <a:ext cx="938520" cy="77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Nearest-neighbor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Next-nearest-</a:t>
            </a:r>
            <a:br/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neighbor</a:t>
            </a:r>
            <a:endParaRPr b="0" lang="en-US" sz="700" spc="-1" strike="noStrike">
              <a:latin typeface="Arial"/>
            </a:endParaRPr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04;p18" descr=""/>
          <p:cNvPicPr/>
          <p:nvPr/>
        </p:nvPicPr>
        <p:blipFill>
          <a:blip r:embed="rId1"/>
          <a:stretch/>
        </p:blipFill>
        <p:spPr>
          <a:xfrm>
            <a:off x="3217680" y="2490120"/>
            <a:ext cx="4285800" cy="3028680"/>
          </a:xfrm>
          <a:prstGeom prst="rect">
            <a:avLst/>
          </a:prstGeom>
          <a:ln>
            <a:noFill/>
          </a:ln>
        </p:spPr>
      </p:pic>
      <p:sp>
        <p:nvSpPr>
          <p:cNvPr id="114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Background: The Importance of Point Defects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What is a “point defect”?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-Antisite defects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-Interstitials (O, H)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Why study point defects?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Understanding larger defects begins with understanding point defects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5580000" y="3781800"/>
            <a:ext cx="1724040" cy="991440"/>
          </a:xfrm>
          <a:prstGeom prst="ellipse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7" name="Google Shape;108;p18" descr=""/>
          <p:cNvPicPr/>
          <p:nvPr/>
        </p:nvPicPr>
        <p:blipFill>
          <a:blip r:embed="rId2"/>
          <a:stretch/>
        </p:blipFill>
        <p:spPr>
          <a:xfrm>
            <a:off x="5695200" y="3966120"/>
            <a:ext cx="1212840" cy="807120"/>
          </a:xfrm>
          <a:prstGeom prst="rect">
            <a:avLst/>
          </a:prstGeom>
          <a:ln>
            <a:noFill/>
          </a:ln>
        </p:spPr>
      </p:pic>
      <p:pic>
        <p:nvPicPr>
          <p:cNvPr id="118" name="Google Shape;109;p18" descr=""/>
          <p:cNvPicPr/>
          <p:nvPr/>
        </p:nvPicPr>
        <p:blipFill>
          <a:blip r:embed="rId3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19" name="Google Shape;110;p18" descr=""/>
          <p:cNvPicPr/>
          <p:nvPr/>
        </p:nvPicPr>
        <p:blipFill>
          <a:blip r:embed="rId4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20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3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 do things change in an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cavity?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 hopping barrier very similar to Nb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 interstitial energy much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higher than Nb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4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5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6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7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58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9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0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1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2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63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64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5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6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7" name="CustomShape 16"/>
          <p:cNvSpPr/>
          <p:nvPr/>
        </p:nvSpPr>
        <p:spPr>
          <a:xfrm>
            <a:off x="6450480" y="3075840"/>
            <a:ext cx="880560" cy="7765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68" name="CustomShape 17"/>
          <p:cNvSpPr/>
          <p:nvPr/>
        </p:nvSpPr>
        <p:spPr>
          <a:xfrm>
            <a:off x="7331040" y="307584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9" name="CustomShape 18"/>
          <p:cNvSpPr/>
          <p:nvPr/>
        </p:nvSpPr>
        <p:spPr>
          <a:xfrm>
            <a:off x="7604640" y="307584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0" name="CustomShape 19"/>
          <p:cNvSpPr/>
          <p:nvPr/>
        </p:nvSpPr>
        <p:spPr>
          <a:xfrm>
            <a:off x="6487560" y="394884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71" name="CustomShape 20"/>
          <p:cNvSpPr/>
          <p:nvPr/>
        </p:nvSpPr>
        <p:spPr>
          <a:xfrm>
            <a:off x="797508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2" name="CustomShape 21"/>
          <p:cNvSpPr/>
          <p:nvPr/>
        </p:nvSpPr>
        <p:spPr>
          <a:xfrm>
            <a:off x="792000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3" name="CustomShape 22"/>
          <p:cNvSpPr/>
          <p:nvPr/>
        </p:nvSpPr>
        <p:spPr>
          <a:xfrm flipH="1" rot="10800000">
            <a:off x="7512480" y="34052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4" name="CustomShape 23"/>
          <p:cNvSpPr/>
          <p:nvPr/>
        </p:nvSpPr>
        <p:spPr>
          <a:xfrm rot="10800000">
            <a:off x="6265440" y="386748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75" name="CustomShape 24"/>
          <p:cNvSpPr/>
          <p:nvPr/>
        </p:nvSpPr>
        <p:spPr>
          <a:xfrm>
            <a:off x="5947560" y="327168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76" name="CustomShape 25"/>
          <p:cNvSpPr/>
          <p:nvPr/>
        </p:nvSpPr>
        <p:spPr>
          <a:xfrm rot="10800000">
            <a:off x="7561800" y="3416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7" name="CustomShape 26"/>
          <p:cNvSpPr/>
          <p:nvPr/>
        </p:nvSpPr>
        <p:spPr>
          <a:xfrm rot="10800000">
            <a:off x="8101800" y="32569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78" name="Google Shape;1526;p72" descr=""/>
          <p:cNvPicPr/>
          <p:nvPr/>
        </p:nvPicPr>
        <p:blipFill>
          <a:blip r:embed="rId1"/>
          <a:stretch/>
        </p:blipFill>
        <p:spPr>
          <a:xfrm>
            <a:off x="-37080" y="2476080"/>
            <a:ext cx="2392920" cy="1303560"/>
          </a:xfrm>
          <a:prstGeom prst="rect">
            <a:avLst/>
          </a:prstGeom>
          <a:ln>
            <a:noFill/>
          </a:ln>
        </p:spPr>
      </p:pic>
      <p:sp>
        <p:nvSpPr>
          <p:cNvPr id="1279" name="CustomShape 27"/>
          <p:cNvSpPr/>
          <p:nvPr/>
        </p:nvSpPr>
        <p:spPr>
          <a:xfrm rot="10800000">
            <a:off x="2316600" y="3004560"/>
            <a:ext cx="195372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0" name="CustomShape 28"/>
          <p:cNvSpPr/>
          <p:nvPr/>
        </p:nvSpPr>
        <p:spPr>
          <a:xfrm>
            <a:off x="1872360" y="2671560"/>
            <a:ext cx="5623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ff"/>
                </a:solidFill>
                <a:latin typeface="Arial"/>
                <a:ea typeface="Arial"/>
              </a:rPr>
              <a:t>Nb Barrier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1281" name="Google Shape;1529;p72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282" name="Google Shape;1530;p72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283" name="CustomShape 2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284" name="CustomShape 30"/>
          <p:cNvSpPr/>
          <p:nvPr/>
        </p:nvSpPr>
        <p:spPr>
          <a:xfrm>
            <a:off x="311760" y="2571840"/>
            <a:ext cx="938520" cy="77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Nearest-neighbor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Next-nearest-</a:t>
            </a:r>
            <a:br/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neighbor</a:t>
            </a:r>
            <a:endParaRPr b="0" lang="en-US" sz="700" spc="-1" strike="noStrike">
              <a:latin typeface="Arial"/>
            </a:endParaRPr>
          </a:p>
        </p:txBody>
      </p:sp>
      <p:graphicFrame>
        <p:nvGraphicFramePr>
          <p:cNvPr id="1285" name="Table 31"/>
          <p:cNvGraphicFramePr/>
          <p:nvPr/>
        </p:nvGraphicFramePr>
        <p:xfrm>
          <a:off x="0" y="3898080"/>
          <a:ext cx="3851640" cy="1030320"/>
        </p:xfrm>
        <a:graphic>
          <a:graphicData uri="http://schemas.openxmlformats.org/drawingml/2006/table">
            <a:tbl>
              <a:tblPr/>
              <a:tblGrid>
                <a:gridCol w="815760"/>
                <a:gridCol w="815760"/>
                <a:gridCol w="1109880"/>
                <a:gridCol w="1110240"/>
              </a:tblGrid>
              <a:tr h="393120">
                <a:tc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Barrier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E_ox-E_int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max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(1000K)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6684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1.18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-0.37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2.0 at. %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9312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Sn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1.22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-1.46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?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7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 do things change in an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cavity?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 hopping barrier very similar to Nb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 interstitial energy much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higher than Nb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⛛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n, n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max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much smaller in 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8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9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0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1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92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3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4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5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6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97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98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9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0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1" name="CustomShape 16"/>
          <p:cNvSpPr/>
          <p:nvPr/>
        </p:nvSpPr>
        <p:spPr>
          <a:xfrm>
            <a:off x="6450480" y="3075840"/>
            <a:ext cx="880560" cy="7765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02" name="CustomShape 17"/>
          <p:cNvSpPr/>
          <p:nvPr/>
        </p:nvSpPr>
        <p:spPr>
          <a:xfrm>
            <a:off x="7331040" y="307584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3" name="CustomShape 18"/>
          <p:cNvSpPr/>
          <p:nvPr/>
        </p:nvSpPr>
        <p:spPr>
          <a:xfrm>
            <a:off x="7604640" y="307584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4" name="CustomShape 19"/>
          <p:cNvSpPr/>
          <p:nvPr/>
        </p:nvSpPr>
        <p:spPr>
          <a:xfrm>
            <a:off x="6487560" y="394884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05" name="CustomShape 20"/>
          <p:cNvSpPr/>
          <p:nvPr/>
        </p:nvSpPr>
        <p:spPr>
          <a:xfrm>
            <a:off x="797508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6" name="CustomShape 21"/>
          <p:cNvSpPr/>
          <p:nvPr/>
        </p:nvSpPr>
        <p:spPr>
          <a:xfrm>
            <a:off x="792000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7" name="CustomShape 22"/>
          <p:cNvSpPr/>
          <p:nvPr/>
        </p:nvSpPr>
        <p:spPr>
          <a:xfrm flipH="1" rot="10800000">
            <a:off x="7512480" y="34052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8" name="CustomShape 23"/>
          <p:cNvSpPr/>
          <p:nvPr/>
        </p:nvSpPr>
        <p:spPr>
          <a:xfrm rot="10800000">
            <a:off x="6265440" y="386748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09" name="CustomShape 24"/>
          <p:cNvSpPr/>
          <p:nvPr/>
        </p:nvSpPr>
        <p:spPr>
          <a:xfrm>
            <a:off x="5947560" y="327168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10" name="CustomShape 25"/>
          <p:cNvSpPr/>
          <p:nvPr/>
        </p:nvSpPr>
        <p:spPr>
          <a:xfrm rot="10800000">
            <a:off x="7561800" y="3416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1" name="CustomShape 26"/>
          <p:cNvSpPr/>
          <p:nvPr/>
        </p:nvSpPr>
        <p:spPr>
          <a:xfrm rot="10800000">
            <a:off x="8101800" y="32569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12" name="Google Shape;1564;p73" descr=""/>
          <p:cNvPicPr/>
          <p:nvPr/>
        </p:nvPicPr>
        <p:blipFill>
          <a:blip r:embed="rId1"/>
          <a:stretch/>
        </p:blipFill>
        <p:spPr>
          <a:xfrm>
            <a:off x="-37080" y="2476080"/>
            <a:ext cx="2392920" cy="1303560"/>
          </a:xfrm>
          <a:prstGeom prst="rect">
            <a:avLst/>
          </a:prstGeom>
          <a:ln>
            <a:noFill/>
          </a:ln>
        </p:spPr>
      </p:pic>
      <p:sp>
        <p:nvSpPr>
          <p:cNvPr id="1313" name="CustomShape 27"/>
          <p:cNvSpPr/>
          <p:nvPr/>
        </p:nvSpPr>
        <p:spPr>
          <a:xfrm rot="10800000">
            <a:off x="2316600" y="3004560"/>
            <a:ext cx="195372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4" name="CustomShape 28"/>
          <p:cNvSpPr/>
          <p:nvPr/>
        </p:nvSpPr>
        <p:spPr>
          <a:xfrm>
            <a:off x="1872360" y="2671560"/>
            <a:ext cx="5623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ff"/>
                </a:solidFill>
                <a:latin typeface="Arial"/>
                <a:ea typeface="Arial"/>
              </a:rPr>
              <a:t>Nb Barrier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1315" name="Google Shape;1567;p73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16" name="Google Shape;1568;p73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317" name="CustomShape 2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318" name="CustomShape 30"/>
          <p:cNvSpPr/>
          <p:nvPr/>
        </p:nvSpPr>
        <p:spPr>
          <a:xfrm>
            <a:off x="311760" y="2571840"/>
            <a:ext cx="938520" cy="77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Nearest-neighbor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Next-nearest-</a:t>
            </a:r>
            <a:br/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neighbor</a:t>
            </a:r>
            <a:endParaRPr b="0" lang="en-US" sz="700" spc="-1" strike="noStrike">
              <a:latin typeface="Arial"/>
            </a:endParaRPr>
          </a:p>
        </p:txBody>
      </p:sp>
      <p:graphicFrame>
        <p:nvGraphicFramePr>
          <p:cNvPr id="1319" name="Table 31"/>
          <p:cNvGraphicFramePr/>
          <p:nvPr/>
        </p:nvGraphicFramePr>
        <p:xfrm>
          <a:off x="0" y="3898080"/>
          <a:ext cx="3851640" cy="1030320"/>
        </p:xfrm>
        <a:graphic>
          <a:graphicData uri="http://schemas.openxmlformats.org/drawingml/2006/table">
            <a:tbl>
              <a:tblPr/>
              <a:tblGrid>
                <a:gridCol w="815760"/>
                <a:gridCol w="815760"/>
                <a:gridCol w="1109880"/>
                <a:gridCol w="1110240"/>
              </a:tblGrid>
              <a:tr h="393120">
                <a:tc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Barrier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E_ox-E_int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max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(1000K)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6684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1.18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-0.37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2.0 at. %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9312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Sn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1.22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-1.46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</a:t>
                      </a:r>
                      <a:r>
                        <a:rPr b="0" lang="en-US" sz="1300" spc="-1" strike="noStrike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-5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at. %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Oxygen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1" name="TextShape 2"/>
          <p:cNvSpPr txBox="1"/>
          <p:nvPr/>
        </p:nvSpPr>
        <p:spPr>
          <a:xfrm>
            <a:off x="311760" y="1174680"/>
            <a:ext cx="8520120" cy="385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cavity grade Nb, the following is true under typical conditions: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 do things change in an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cavity?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 hopping barrier very similar to Nb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 interstitial energy much </a:t>
            </a:r>
            <a:br/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higher than Nb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2860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⛛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n, n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max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 much smaller in Nb</a:t>
            </a:r>
            <a:r>
              <a:rPr b="0" lang="en-US" sz="14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2" name="CustomShape 3"/>
          <p:cNvSpPr/>
          <p:nvPr/>
        </p:nvSpPr>
        <p:spPr>
          <a:xfrm>
            <a:off x="6438600" y="1731600"/>
            <a:ext cx="880560" cy="7765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3" name="CustomShape 4"/>
          <p:cNvSpPr/>
          <p:nvPr/>
        </p:nvSpPr>
        <p:spPr>
          <a:xfrm>
            <a:off x="7319520" y="173160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4" name="CustomShape 5"/>
          <p:cNvSpPr/>
          <p:nvPr/>
        </p:nvSpPr>
        <p:spPr>
          <a:xfrm>
            <a:off x="7593120" y="173160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5" name="CustomShape 6"/>
          <p:cNvSpPr/>
          <p:nvPr/>
        </p:nvSpPr>
        <p:spPr>
          <a:xfrm>
            <a:off x="6475680" y="260496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26" name="CustomShape 7"/>
          <p:cNvSpPr/>
          <p:nvPr/>
        </p:nvSpPr>
        <p:spPr>
          <a:xfrm>
            <a:off x="796320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7" name="CustomShape 8"/>
          <p:cNvSpPr/>
          <p:nvPr/>
        </p:nvSpPr>
        <p:spPr>
          <a:xfrm>
            <a:off x="7908480" y="182808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8" name="CustomShape 9"/>
          <p:cNvSpPr/>
          <p:nvPr/>
        </p:nvSpPr>
        <p:spPr>
          <a:xfrm flipH="1" rot="10800000">
            <a:off x="7500600" y="20613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9" name="CustomShape 10"/>
          <p:cNvSpPr/>
          <p:nvPr/>
        </p:nvSpPr>
        <p:spPr>
          <a:xfrm>
            <a:off x="6668280" y="22428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0" name="CustomShape 11"/>
          <p:cNvSpPr/>
          <p:nvPr/>
        </p:nvSpPr>
        <p:spPr>
          <a:xfrm rot="10800000">
            <a:off x="6253560" y="252360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31" name="CustomShape 12"/>
          <p:cNvSpPr/>
          <p:nvPr/>
        </p:nvSpPr>
        <p:spPr>
          <a:xfrm>
            <a:off x="5935680" y="192780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2" name="CustomShape 13"/>
          <p:cNvSpPr/>
          <p:nvPr/>
        </p:nvSpPr>
        <p:spPr>
          <a:xfrm rot="10800000">
            <a:off x="7549920" y="20721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3" name="CustomShape 14"/>
          <p:cNvSpPr/>
          <p:nvPr/>
        </p:nvSpPr>
        <p:spPr>
          <a:xfrm rot="10800000">
            <a:off x="6806160" y="23425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4" name="CustomShape 15"/>
          <p:cNvSpPr/>
          <p:nvPr/>
        </p:nvSpPr>
        <p:spPr>
          <a:xfrm rot="10800000">
            <a:off x="8090280" y="1913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5" name="CustomShape 16"/>
          <p:cNvSpPr/>
          <p:nvPr/>
        </p:nvSpPr>
        <p:spPr>
          <a:xfrm>
            <a:off x="6450480" y="3075840"/>
            <a:ext cx="880560" cy="7765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6" name="CustomShape 17"/>
          <p:cNvSpPr/>
          <p:nvPr/>
        </p:nvSpPr>
        <p:spPr>
          <a:xfrm>
            <a:off x="7331040" y="3075840"/>
            <a:ext cx="273240" cy="77652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7" name="CustomShape 18"/>
          <p:cNvSpPr/>
          <p:nvPr/>
        </p:nvSpPr>
        <p:spPr>
          <a:xfrm>
            <a:off x="7604640" y="3075840"/>
            <a:ext cx="806400" cy="7765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8" name="CustomShape 19"/>
          <p:cNvSpPr/>
          <p:nvPr/>
        </p:nvSpPr>
        <p:spPr>
          <a:xfrm>
            <a:off x="6487560" y="3948840"/>
            <a:ext cx="19609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   NbO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O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39" name="CustomShape 20"/>
          <p:cNvSpPr/>
          <p:nvPr/>
        </p:nvSpPr>
        <p:spPr>
          <a:xfrm>
            <a:off x="797508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0" name="CustomShape 21"/>
          <p:cNvSpPr/>
          <p:nvPr/>
        </p:nvSpPr>
        <p:spPr>
          <a:xfrm>
            <a:off x="7920000" y="317196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CustomShape 22"/>
          <p:cNvSpPr/>
          <p:nvPr/>
        </p:nvSpPr>
        <p:spPr>
          <a:xfrm flipH="1" rot="10800000">
            <a:off x="7512480" y="34052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2" name="CustomShape 23"/>
          <p:cNvSpPr/>
          <p:nvPr/>
        </p:nvSpPr>
        <p:spPr>
          <a:xfrm rot="10800000">
            <a:off x="6265440" y="3867480"/>
            <a:ext cx="360" cy="78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3" name="CustomShape 24"/>
          <p:cNvSpPr/>
          <p:nvPr/>
        </p:nvSpPr>
        <p:spPr>
          <a:xfrm>
            <a:off x="5947560" y="3271680"/>
            <a:ext cx="31752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4" name="CustomShape 25"/>
          <p:cNvSpPr/>
          <p:nvPr/>
        </p:nvSpPr>
        <p:spPr>
          <a:xfrm rot="10800000">
            <a:off x="7561800" y="3416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5" name="CustomShape 26"/>
          <p:cNvSpPr/>
          <p:nvPr/>
        </p:nvSpPr>
        <p:spPr>
          <a:xfrm rot="10800000">
            <a:off x="8101800" y="325692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46" name="Google Shape;1602;p74" descr=""/>
          <p:cNvPicPr/>
          <p:nvPr/>
        </p:nvPicPr>
        <p:blipFill>
          <a:blip r:embed="rId1"/>
          <a:stretch/>
        </p:blipFill>
        <p:spPr>
          <a:xfrm>
            <a:off x="-37080" y="2476080"/>
            <a:ext cx="2392920" cy="1303560"/>
          </a:xfrm>
          <a:prstGeom prst="rect">
            <a:avLst/>
          </a:prstGeom>
          <a:ln>
            <a:noFill/>
          </a:ln>
        </p:spPr>
      </p:pic>
      <p:sp>
        <p:nvSpPr>
          <p:cNvPr id="1347" name="CustomShape 27"/>
          <p:cNvSpPr/>
          <p:nvPr/>
        </p:nvSpPr>
        <p:spPr>
          <a:xfrm rot="10800000">
            <a:off x="2316600" y="3004560"/>
            <a:ext cx="195372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8" name="CustomShape 28"/>
          <p:cNvSpPr/>
          <p:nvPr/>
        </p:nvSpPr>
        <p:spPr>
          <a:xfrm>
            <a:off x="1872360" y="2671560"/>
            <a:ext cx="5623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0000ff"/>
                </a:solidFill>
                <a:latin typeface="Arial"/>
                <a:ea typeface="Arial"/>
              </a:rPr>
              <a:t>Nb Barrier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1349" name="Google Shape;1605;p74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50" name="Google Shape;1606;p74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351" name="CustomShape 29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352" name="CustomShape 30"/>
          <p:cNvSpPr/>
          <p:nvPr/>
        </p:nvSpPr>
        <p:spPr>
          <a:xfrm>
            <a:off x="311760" y="2571840"/>
            <a:ext cx="938520" cy="77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Nearest-neighbor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Next-nearest-</a:t>
            </a:r>
            <a:br/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neighbor</a:t>
            </a:r>
            <a:endParaRPr b="0" lang="en-US" sz="700" spc="-1" strike="noStrike">
              <a:latin typeface="Arial"/>
            </a:endParaRPr>
          </a:p>
        </p:txBody>
      </p:sp>
      <p:graphicFrame>
        <p:nvGraphicFramePr>
          <p:cNvPr id="1353" name="Table 31"/>
          <p:cNvGraphicFramePr/>
          <p:nvPr/>
        </p:nvGraphicFramePr>
        <p:xfrm>
          <a:off x="0" y="3898080"/>
          <a:ext cx="3851640" cy="1030320"/>
        </p:xfrm>
        <a:graphic>
          <a:graphicData uri="http://schemas.openxmlformats.org/drawingml/2006/table">
            <a:tbl>
              <a:tblPr/>
              <a:tblGrid>
                <a:gridCol w="815760"/>
                <a:gridCol w="815760"/>
                <a:gridCol w="1109880"/>
                <a:gridCol w="1110240"/>
              </a:tblGrid>
              <a:tr h="393120">
                <a:tc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Barrier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E_ox-E_int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max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(1000K)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6684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1.18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-0.37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2.0 at. %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9312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r>
                        <a:rPr b="0" lang="en-US" sz="13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Sn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1.22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-1.46 eV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</a:t>
                      </a:r>
                      <a:r>
                        <a:rPr b="0" lang="en-US" sz="1300" spc="-1" strike="noStrike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-5</a:t>
                      </a:r>
                      <a:r>
                        <a:rPr b="0" lang="en-US" sz="1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at. %</a:t>
                      </a:r>
                      <a:endParaRPr b="0" lang="en-US" sz="13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54" name="CustomShape 32"/>
          <p:cNvSpPr/>
          <p:nvPr/>
        </p:nvSpPr>
        <p:spPr>
          <a:xfrm>
            <a:off x="4052160" y="4236480"/>
            <a:ext cx="5091480" cy="61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Native oxide may form at higher T, lower partial pressure than is typical for Nb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7" name="Google Shape;1617;p75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58" name="Google Shape;1618;p75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359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In niobium cavities, hydrogen is known for forming hydride precipitates at cryogenic temperatures (~100K).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2" name="CustomShape 3"/>
          <p:cNvSpPr/>
          <p:nvPr/>
        </p:nvSpPr>
        <p:spPr>
          <a:xfrm>
            <a:off x="74160" y="4758840"/>
            <a:ext cx="2989440" cy="3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[citations]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363" name="Google Shape;1627;p76" descr=""/>
          <p:cNvPicPr/>
          <p:nvPr/>
        </p:nvPicPr>
        <p:blipFill>
          <a:blip r:embed="rId1"/>
          <a:stretch/>
        </p:blipFill>
        <p:spPr>
          <a:xfrm>
            <a:off x="5932440" y="3026880"/>
            <a:ext cx="2829600" cy="2116440"/>
          </a:xfrm>
          <a:prstGeom prst="rect">
            <a:avLst/>
          </a:prstGeom>
          <a:ln>
            <a:noFill/>
          </a:ln>
        </p:spPr>
      </p:pic>
      <p:pic>
        <p:nvPicPr>
          <p:cNvPr id="1364" name="Google Shape;1628;p76" descr=""/>
          <p:cNvPicPr/>
          <p:nvPr/>
        </p:nvPicPr>
        <p:blipFill>
          <a:blip r:embed="rId2"/>
          <a:stretch/>
        </p:blipFill>
        <p:spPr>
          <a:xfrm>
            <a:off x="7812000" y="4758840"/>
            <a:ext cx="950040" cy="384480"/>
          </a:xfrm>
          <a:prstGeom prst="rect">
            <a:avLst/>
          </a:prstGeom>
          <a:ln>
            <a:noFill/>
          </a:ln>
        </p:spPr>
      </p:pic>
      <p:pic>
        <p:nvPicPr>
          <p:cNvPr id="1365" name="Google Shape;1629;p76" descr=""/>
          <p:cNvPicPr/>
          <p:nvPr/>
        </p:nvPicPr>
        <p:blipFill>
          <a:blip r:embed="rId3"/>
          <a:stretch/>
        </p:blipFill>
        <p:spPr>
          <a:xfrm>
            <a:off x="7287840" y="3174840"/>
            <a:ext cx="147240" cy="173880"/>
          </a:xfrm>
          <a:prstGeom prst="rect">
            <a:avLst/>
          </a:prstGeom>
          <a:ln>
            <a:noFill/>
          </a:ln>
        </p:spPr>
      </p:pic>
      <p:pic>
        <p:nvPicPr>
          <p:cNvPr id="1366" name="Google Shape;1630;p76" descr=""/>
          <p:cNvPicPr/>
          <p:nvPr/>
        </p:nvPicPr>
        <p:blipFill>
          <a:blip r:embed="rId4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67" name="Google Shape;1631;p76" descr=""/>
          <p:cNvPicPr/>
          <p:nvPr/>
        </p:nvPicPr>
        <p:blipFill>
          <a:blip r:embed="rId5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368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369" name="CustomShape 5"/>
          <p:cNvSpPr/>
          <p:nvPr/>
        </p:nvSpPr>
        <p:spPr>
          <a:xfrm>
            <a:off x="7406640" y="2403360"/>
            <a:ext cx="1761120" cy="57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F. Barkov, A. Romanenko, Y. Trenikhina, and A. Grassellino, Precipitation of hydrides in high purity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niobium after different treatments, J. Appl. Phys. 114, 164904, 2013</a:t>
            </a:r>
            <a:endParaRPr b="0" lang="en-US" sz="700" spc="-1" strike="noStrike">
              <a:latin typeface="Arial"/>
            </a:endParaRPr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In niobium cavities, hydrogen is known for forming hydride precipitates at cryogenic temperatures (~100K).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Previous studies have shown that hydrogen can affect the superconductivity of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wires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2" name="Google Shape;1640;p77" descr=""/>
          <p:cNvPicPr/>
          <p:nvPr/>
        </p:nvPicPr>
        <p:blipFill>
          <a:blip r:embed="rId1"/>
          <a:stretch/>
        </p:blipFill>
        <p:spPr>
          <a:xfrm>
            <a:off x="1265400" y="2936160"/>
            <a:ext cx="3462120" cy="2116440"/>
          </a:xfrm>
          <a:prstGeom prst="rect">
            <a:avLst/>
          </a:prstGeom>
          <a:ln>
            <a:noFill/>
          </a:ln>
        </p:spPr>
      </p:pic>
      <p:pic>
        <p:nvPicPr>
          <p:cNvPr id="1373" name="Google Shape;1641;p77" descr=""/>
          <p:cNvPicPr/>
          <p:nvPr/>
        </p:nvPicPr>
        <p:blipFill>
          <a:blip r:embed="rId2"/>
          <a:stretch/>
        </p:blipFill>
        <p:spPr>
          <a:xfrm>
            <a:off x="5932440" y="3026880"/>
            <a:ext cx="2829600" cy="2116440"/>
          </a:xfrm>
          <a:prstGeom prst="rect">
            <a:avLst/>
          </a:prstGeom>
          <a:ln>
            <a:noFill/>
          </a:ln>
        </p:spPr>
      </p:pic>
      <p:pic>
        <p:nvPicPr>
          <p:cNvPr id="1374" name="Google Shape;1642;p77" descr=""/>
          <p:cNvPicPr/>
          <p:nvPr/>
        </p:nvPicPr>
        <p:blipFill>
          <a:blip r:embed="rId3"/>
          <a:stretch/>
        </p:blipFill>
        <p:spPr>
          <a:xfrm>
            <a:off x="7812000" y="4758840"/>
            <a:ext cx="950040" cy="384480"/>
          </a:xfrm>
          <a:prstGeom prst="rect">
            <a:avLst/>
          </a:prstGeom>
          <a:ln>
            <a:noFill/>
          </a:ln>
        </p:spPr>
      </p:pic>
      <p:pic>
        <p:nvPicPr>
          <p:cNvPr id="1375" name="Google Shape;1643;p77" descr=""/>
          <p:cNvPicPr/>
          <p:nvPr/>
        </p:nvPicPr>
        <p:blipFill>
          <a:blip r:embed="rId4"/>
          <a:stretch/>
        </p:blipFill>
        <p:spPr>
          <a:xfrm>
            <a:off x="7287840" y="3174840"/>
            <a:ext cx="147240" cy="173880"/>
          </a:xfrm>
          <a:prstGeom prst="rect">
            <a:avLst/>
          </a:prstGeom>
          <a:ln>
            <a:noFill/>
          </a:ln>
        </p:spPr>
      </p:pic>
      <p:pic>
        <p:nvPicPr>
          <p:cNvPr id="1376" name="Google Shape;1644;p77" descr=""/>
          <p:cNvPicPr/>
          <p:nvPr/>
        </p:nvPicPr>
        <p:blipFill>
          <a:blip r:embed="rId5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77" name="Google Shape;1645;p77" descr=""/>
          <p:cNvPicPr/>
          <p:nvPr/>
        </p:nvPicPr>
        <p:blipFill>
          <a:blip r:embed="rId6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378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379" name="CustomShape 4"/>
          <p:cNvSpPr/>
          <p:nvPr/>
        </p:nvSpPr>
        <p:spPr>
          <a:xfrm>
            <a:off x="0" y="4568760"/>
            <a:ext cx="1761120" cy="57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M. Takayasu et. al., Multifilamentary Nb</a:t>
            </a:r>
            <a:r>
              <a:rPr b="0" lang="en-US" sz="7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Sn wires reacted in hydrogen gas, proc. ICMC, Vol. 48, 2002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380" name="CustomShape 5"/>
          <p:cNvSpPr/>
          <p:nvPr/>
        </p:nvSpPr>
        <p:spPr>
          <a:xfrm>
            <a:off x="7406640" y="2403360"/>
            <a:ext cx="1761120" cy="57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F. Barkov, A. Romanenko, Y. Trenikhina, and A. Grassellino, Precipitation of hydrides in high purity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niobium after different treatments, J. Appl. Phys. 114, 164904, 2013</a:t>
            </a:r>
            <a:endParaRPr b="0" lang="en-US" sz="700" spc="-1" strike="noStrike">
              <a:latin typeface="Arial"/>
            </a:endParaRPr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In niobium cavities, hydrogen is known for forming hydride precipitates at cryogenic temperatures (~100K).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Previous studies have shown that hydrogen can affect the superconductivity of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wires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What role might hydrogen play in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cavities?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3" name="Google Shape;1655;p78" descr=""/>
          <p:cNvPicPr/>
          <p:nvPr/>
        </p:nvPicPr>
        <p:blipFill>
          <a:blip r:embed="rId1"/>
          <a:stretch/>
        </p:blipFill>
        <p:spPr>
          <a:xfrm>
            <a:off x="1265400" y="2936160"/>
            <a:ext cx="3462120" cy="2116440"/>
          </a:xfrm>
          <a:prstGeom prst="rect">
            <a:avLst/>
          </a:prstGeom>
          <a:ln>
            <a:noFill/>
          </a:ln>
        </p:spPr>
      </p:pic>
      <p:pic>
        <p:nvPicPr>
          <p:cNvPr id="1384" name="Google Shape;1656;p78" descr=""/>
          <p:cNvPicPr/>
          <p:nvPr/>
        </p:nvPicPr>
        <p:blipFill>
          <a:blip r:embed="rId2"/>
          <a:stretch/>
        </p:blipFill>
        <p:spPr>
          <a:xfrm>
            <a:off x="5932440" y="3026880"/>
            <a:ext cx="2829600" cy="2116440"/>
          </a:xfrm>
          <a:prstGeom prst="rect">
            <a:avLst/>
          </a:prstGeom>
          <a:ln>
            <a:noFill/>
          </a:ln>
        </p:spPr>
      </p:pic>
      <p:pic>
        <p:nvPicPr>
          <p:cNvPr id="1385" name="Google Shape;1657;p78" descr=""/>
          <p:cNvPicPr/>
          <p:nvPr/>
        </p:nvPicPr>
        <p:blipFill>
          <a:blip r:embed="rId3"/>
          <a:stretch/>
        </p:blipFill>
        <p:spPr>
          <a:xfrm>
            <a:off x="7812000" y="4758840"/>
            <a:ext cx="950040" cy="384480"/>
          </a:xfrm>
          <a:prstGeom prst="rect">
            <a:avLst/>
          </a:prstGeom>
          <a:ln>
            <a:noFill/>
          </a:ln>
        </p:spPr>
      </p:pic>
      <p:pic>
        <p:nvPicPr>
          <p:cNvPr id="1386" name="Google Shape;1658;p78" descr=""/>
          <p:cNvPicPr/>
          <p:nvPr/>
        </p:nvPicPr>
        <p:blipFill>
          <a:blip r:embed="rId4"/>
          <a:stretch/>
        </p:blipFill>
        <p:spPr>
          <a:xfrm>
            <a:off x="7287840" y="3174840"/>
            <a:ext cx="147240" cy="173880"/>
          </a:xfrm>
          <a:prstGeom prst="rect">
            <a:avLst/>
          </a:prstGeom>
          <a:ln>
            <a:noFill/>
          </a:ln>
        </p:spPr>
      </p:pic>
      <p:pic>
        <p:nvPicPr>
          <p:cNvPr id="1387" name="Google Shape;1659;p78" descr=""/>
          <p:cNvPicPr/>
          <p:nvPr/>
        </p:nvPicPr>
        <p:blipFill>
          <a:blip r:embed="rId5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88" name="Google Shape;1660;p78" descr=""/>
          <p:cNvPicPr/>
          <p:nvPr/>
        </p:nvPicPr>
        <p:blipFill>
          <a:blip r:embed="rId6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389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390" name="CustomShape 4"/>
          <p:cNvSpPr/>
          <p:nvPr/>
        </p:nvSpPr>
        <p:spPr>
          <a:xfrm>
            <a:off x="0" y="4568760"/>
            <a:ext cx="1761120" cy="57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M. Takayasu et. al., Multifilamentary Nb</a:t>
            </a:r>
            <a:r>
              <a:rPr b="0" lang="en-US" sz="7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Sn wires reacted in hydrogen gas, proc. ICMC, Vol. 48, 2002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1391" name="CustomShape 5"/>
          <p:cNvSpPr/>
          <p:nvPr/>
        </p:nvSpPr>
        <p:spPr>
          <a:xfrm>
            <a:off x="7406640" y="2403360"/>
            <a:ext cx="1761120" cy="57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F. Barkov, A. Romanenko, Y. Trenikhina, and A. Grassellino, Precipitation of hydrides in high purity</a:t>
            </a:r>
            <a:endParaRPr b="0" lang="en-US" sz="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niobium after different treatments, J. Appl. Phys. 114, 164904, 2013</a:t>
            </a:r>
            <a:endParaRPr b="0" lang="en-US" sz="700" spc="-1" strike="noStrike"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Comparing Cu-Nb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Sn, Nb-Nb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systems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4" name="Google Shape;1670;p79" descr=""/>
          <p:cNvPicPr/>
          <p:nvPr/>
        </p:nvPicPr>
        <p:blipFill>
          <a:blip r:embed="rId1"/>
          <a:stretch/>
        </p:blipFill>
        <p:spPr>
          <a:xfrm>
            <a:off x="7526520" y="0"/>
            <a:ext cx="1617120" cy="1617120"/>
          </a:xfrm>
          <a:prstGeom prst="rect">
            <a:avLst/>
          </a:prstGeom>
          <a:ln>
            <a:noFill/>
          </a:ln>
        </p:spPr>
      </p:pic>
      <p:sp>
        <p:nvSpPr>
          <p:cNvPr id="1395" name="CustomShape 3"/>
          <p:cNvSpPr/>
          <p:nvPr/>
        </p:nvSpPr>
        <p:spPr>
          <a:xfrm>
            <a:off x="5617080" y="349920"/>
            <a:ext cx="1546560" cy="91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Copper matrix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Filaments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96" name="CustomShape 4"/>
          <p:cNvSpPr/>
          <p:nvPr/>
        </p:nvSpPr>
        <p:spPr>
          <a:xfrm flipH="1" rot="10800000">
            <a:off x="7784640" y="96228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7" name="CustomShape 5"/>
          <p:cNvSpPr/>
          <p:nvPr/>
        </p:nvSpPr>
        <p:spPr>
          <a:xfrm flipH="1" rot="10800000">
            <a:off x="7619040" y="57420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398" name="Google Shape;1674;p79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99" name="Google Shape;1675;p79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00" name="CustomShape 6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Comparing Cu-Nb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Sn, Nb-Nb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systems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Hydrogen prefers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over Cu,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explaining why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wires may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be affected by hydrogen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3" name="CustomShape 3"/>
          <p:cNvSpPr/>
          <p:nvPr/>
        </p:nvSpPr>
        <p:spPr>
          <a:xfrm>
            <a:off x="5636880" y="1680120"/>
            <a:ext cx="724680" cy="1180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04" name="CustomShape 4"/>
          <p:cNvSpPr/>
          <p:nvPr/>
        </p:nvSpPr>
        <p:spPr>
          <a:xfrm>
            <a:off x="4945680" y="1680120"/>
            <a:ext cx="724680" cy="11808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Cu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05" name="CustomShape 5"/>
          <p:cNvSpPr/>
          <p:nvPr/>
        </p:nvSpPr>
        <p:spPr>
          <a:xfrm>
            <a:off x="5263560" y="207720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6" name="CustomShape 6"/>
          <p:cNvSpPr/>
          <p:nvPr/>
        </p:nvSpPr>
        <p:spPr>
          <a:xfrm rot="10800000">
            <a:off x="5401800" y="21765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7" name="CustomShape 7"/>
          <p:cNvSpPr/>
          <p:nvPr/>
        </p:nvSpPr>
        <p:spPr>
          <a:xfrm>
            <a:off x="5986080" y="228132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8" name="CustomShape 8"/>
          <p:cNvSpPr/>
          <p:nvPr/>
        </p:nvSpPr>
        <p:spPr>
          <a:xfrm rot="10800000">
            <a:off x="6123960" y="2381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409" name="Google Shape;1689;p80" descr=""/>
          <p:cNvPicPr/>
          <p:nvPr/>
        </p:nvPicPr>
        <p:blipFill>
          <a:blip r:embed="rId1"/>
          <a:stretch/>
        </p:blipFill>
        <p:spPr>
          <a:xfrm>
            <a:off x="7526520" y="0"/>
            <a:ext cx="1617120" cy="1617120"/>
          </a:xfrm>
          <a:prstGeom prst="rect">
            <a:avLst/>
          </a:prstGeom>
          <a:ln>
            <a:noFill/>
          </a:ln>
        </p:spPr>
      </p:pic>
      <p:sp>
        <p:nvSpPr>
          <p:cNvPr id="1410" name="CustomShape 9"/>
          <p:cNvSpPr/>
          <p:nvPr/>
        </p:nvSpPr>
        <p:spPr>
          <a:xfrm>
            <a:off x="5617080" y="349920"/>
            <a:ext cx="1546560" cy="91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Copper matrix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Filaments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11" name="CustomShape 10"/>
          <p:cNvSpPr/>
          <p:nvPr/>
        </p:nvSpPr>
        <p:spPr>
          <a:xfrm flipH="1" rot="10800000">
            <a:off x="7784640" y="96228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2" name="CustomShape 11"/>
          <p:cNvSpPr/>
          <p:nvPr/>
        </p:nvSpPr>
        <p:spPr>
          <a:xfrm flipH="1" rot="10800000">
            <a:off x="7619040" y="57420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413" name="Table 12"/>
          <p:cNvGraphicFramePr/>
          <p:nvPr/>
        </p:nvGraphicFramePr>
        <p:xfrm>
          <a:off x="6646320" y="2179440"/>
          <a:ext cx="2125800" cy="761760"/>
        </p:xfrm>
        <a:graphic>
          <a:graphicData uri="http://schemas.openxmlformats.org/drawingml/2006/table">
            <a:tbl>
              <a:tblPr/>
              <a:tblGrid>
                <a:gridCol w="1063080"/>
                <a:gridCol w="1063080"/>
              </a:tblGrid>
              <a:tr h="41040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Cu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 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Nb3Sn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0.76 eV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519480">
                <a:tc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14" name="CustomShape 13"/>
          <p:cNvSpPr/>
          <p:nvPr/>
        </p:nvSpPr>
        <p:spPr>
          <a:xfrm rot="10800000">
            <a:off x="4788360" y="2701440"/>
            <a:ext cx="36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5" name="CustomShape 14"/>
          <p:cNvSpPr/>
          <p:nvPr/>
        </p:nvSpPr>
        <p:spPr>
          <a:xfrm>
            <a:off x="4381200" y="2360880"/>
            <a:ext cx="297720" cy="3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E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16" name="Google Shape;1696;p80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17" name="Google Shape;1697;p80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18" name="CustomShape 15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CustomShape 1"/>
          <p:cNvSpPr/>
          <p:nvPr/>
        </p:nvSpPr>
        <p:spPr>
          <a:xfrm>
            <a:off x="5636880" y="1680120"/>
            <a:ext cx="724680" cy="1180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20" name="TextShape 2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1" name="TextShape 3"/>
          <p:cNvSpPr txBox="1"/>
          <p:nvPr/>
        </p:nvSpPr>
        <p:spPr>
          <a:xfrm>
            <a:off x="311760" y="1152360"/>
            <a:ext cx="8520120" cy="3790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Comparing Cu-Nb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Sn, Nb-Nb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systems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Hydrogen prefers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over Cu,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explaining why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wires may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be affected by hydrogen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However, hydrogen prefers Nb 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Over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Sn, suggesting that cavity 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should contain very little hydrogen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2" name="CustomShape 4"/>
          <p:cNvSpPr/>
          <p:nvPr/>
        </p:nvSpPr>
        <p:spPr>
          <a:xfrm>
            <a:off x="4945680" y="1680120"/>
            <a:ext cx="724680" cy="1180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23" name="CustomShape 5"/>
          <p:cNvSpPr/>
          <p:nvPr/>
        </p:nvSpPr>
        <p:spPr>
          <a:xfrm>
            <a:off x="5263560" y="23360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4" name="CustomShape 6"/>
          <p:cNvSpPr/>
          <p:nvPr/>
        </p:nvSpPr>
        <p:spPr>
          <a:xfrm rot="10800000">
            <a:off x="5401800" y="24357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25" name="CustomShape 7"/>
          <p:cNvSpPr/>
          <p:nvPr/>
        </p:nvSpPr>
        <p:spPr>
          <a:xfrm>
            <a:off x="5986080" y="228132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6" name="CustomShape 8"/>
          <p:cNvSpPr/>
          <p:nvPr/>
        </p:nvSpPr>
        <p:spPr>
          <a:xfrm rot="10800000">
            <a:off x="6123960" y="2381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427" name="Table 9"/>
          <p:cNvGraphicFramePr/>
          <p:nvPr/>
        </p:nvGraphicFramePr>
        <p:xfrm>
          <a:off x="6646320" y="2179440"/>
          <a:ext cx="2125800" cy="761760"/>
        </p:xfrm>
        <a:graphic>
          <a:graphicData uri="http://schemas.openxmlformats.org/drawingml/2006/table">
            <a:tbl>
              <a:tblPr/>
              <a:tblGrid>
                <a:gridCol w="1063080"/>
                <a:gridCol w="1063080"/>
              </a:tblGrid>
              <a:tr h="41040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Cu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 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Nb3Sn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0.76 eV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41040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 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Nb3Sn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-0.08 eV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28" name="Google Shape;1712;p81" descr=""/>
          <p:cNvPicPr/>
          <p:nvPr/>
        </p:nvPicPr>
        <p:blipFill>
          <a:blip r:embed="rId1"/>
          <a:stretch/>
        </p:blipFill>
        <p:spPr>
          <a:xfrm>
            <a:off x="7526520" y="0"/>
            <a:ext cx="1617120" cy="1617120"/>
          </a:xfrm>
          <a:prstGeom prst="rect">
            <a:avLst/>
          </a:prstGeom>
          <a:ln>
            <a:noFill/>
          </a:ln>
        </p:spPr>
      </p:pic>
      <p:sp>
        <p:nvSpPr>
          <p:cNvPr id="1429" name="CustomShape 10"/>
          <p:cNvSpPr/>
          <p:nvPr/>
        </p:nvSpPr>
        <p:spPr>
          <a:xfrm>
            <a:off x="5617080" y="349920"/>
            <a:ext cx="1546560" cy="91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Copper matrix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Filaments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30" name="CustomShape 11"/>
          <p:cNvSpPr/>
          <p:nvPr/>
        </p:nvSpPr>
        <p:spPr>
          <a:xfrm flipH="1" rot="10800000">
            <a:off x="7784640" y="96228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1" name="CustomShape 12"/>
          <p:cNvSpPr/>
          <p:nvPr/>
        </p:nvSpPr>
        <p:spPr>
          <a:xfrm flipH="1" rot="10800000">
            <a:off x="7619040" y="57420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2" name="CustomShape 13"/>
          <p:cNvSpPr/>
          <p:nvPr/>
        </p:nvSpPr>
        <p:spPr>
          <a:xfrm rot="10800000">
            <a:off x="4788360" y="2701440"/>
            <a:ext cx="36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3" name="CustomShape 14"/>
          <p:cNvSpPr/>
          <p:nvPr/>
        </p:nvSpPr>
        <p:spPr>
          <a:xfrm>
            <a:off x="4381200" y="2360880"/>
            <a:ext cx="297720" cy="3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E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34" name="Google Shape;1718;p81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35" name="Google Shape;1719;p81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36" name="CustomShape 15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Point defects during cavity cooldown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Google Shape;118;p19" descr=""/>
          <p:cNvPicPr/>
          <p:nvPr/>
        </p:nvPicPr>
        <p:blipFill>
          <a:blip r:embed="rId1"/>
          <a:stretch/>
        </p:blipFill>
        <p:spPr>
          <a:xfrm>
            <a:off x="4847400" y="1767600"/>
            <a:ext cx="4296240" cy="3375360"/>
          </a:xfrm>
          <a:prstGeom prst="rect">
            <a:avLst/>
          </a:prstGeom>
          <a:ln>
            <a:noFill/>
          </a:ln>
        </p:spPr>
      </p:pic>
      <p:pic>
        <p:nvPicPr>
          <p:cNvPr id="124" name="Google Shape;119;p19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20;p19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CustomShape 1"/>
          <p:cNvSpPr/>
          <p:nvPr/>
        </p:nvSpPr>
        <p:spPr>
          <a:xfrm>
            <a:off x="5636880" y="1680120"/>
            <a:ext cx="724680" cy="1180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38" name="TextShape 2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9" name="TextShape 3"/>
          <p:cNvSpPr txBox="1"/>
          <p:nvPr/>
        </p:nvSpPr>
        <p:spPr>
          <a:xfrm>
            <a:off x="311760" y="1152360"/>
            <a:ext cx="8520120" cy="3790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Comparing Cu-Nb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Sn, Nb-Nb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systems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Hydrogen prefers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over Cu,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explaining why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wires may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be affected by hydrogen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However, hydrogen prefers Nb 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Over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Sn, suggesting that cavity 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should contain very little hydrogen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1 at. % H in Nb, expect ~1 ppm H in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at 100K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0" name="CustomShape 4"/>
          <p:cNvSpPr/>
          <p:nvPr/>
        </p:nvSpPr>
        <p:spPr>
          <a:xfrm>
            <a:off x="4945680" y="1680120"/>
            <a:ext cx="724680" cy="1180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41" name="CustomShape 5"/>
          <p:cNvSpPr/>
          <p:nvPr/>
        </p:nvSpPr>
        <p:spPr>
          <a:xfrm>
            <a:off x="5986080" y="228132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2" name="CustomShape 6"/>
          <p:cNvSpPr/>
          <p:nvPr/>
        </p:nvSpPr>
        <p:spPr>
          <a:xfrm rot="10800000">
            <a:off x="6123960" y="2381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3" name="CustomShape 7"/>
          <p:cNvSpPr/>
          <p:nvPr/>
        </p:nvSpPr>
        <p:spPr>
          <a:xfrm>
            <a:off x="5263560" y="23360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4" name="CustomShape 8"/>
          <p:cNvSpPr/>
          <p:nvPr/>
        </p:nvSpPr>
        <p:spPr>
          <a:xfrm rot="10800000">
            <a:off x="5401800" y="24357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445" name="Google Shape;1733;p82" descr=""/>
          <p:cNvPicPr/>
          <p:nvPr/>
        </p:nvPicPr>
        <p:blipFill>
          <a:blip r:embed="rId1"/>
          <a:stretch/>
        </p:blipFill>
        <p:spPr>
          <a:xfrm>
            <a:off x="7526520" y="0"/>
            <a:ext cx="1617120" cy="1617120"/>
          </a:xfrm>
          <a:prstGeom prst="rect">
            <a:avLst/>
          </a:prstGeom>
          <a:ln>
            <a:noFill/>
          </a:ln>
        </p:spPr>
      </p:pic>
      <p:sp>
        <p:nvSpPr>
          <p:cNvPr id="1446" name="CustomShape 9"/>
          <p:cNvSpPr/>
          <p:nvPr/>
        </p:nvSpPr>
        <p:spPr>
          <a:xfrm>
            <a:off x="5617080" y="349920"/>
            <a:ext cx="1546560" cy="91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Copper matrix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Filaments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47" name="CustomShape 10"/>
          <p:cNvSpPr/>
          <p:nvPr/>
        </p:nvSpPr>
        <p:spPr>
          <a:xfrm flipH="1" rot="10800000">
            <a:off x="7784640" y="96228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48" name="CustomShape 11"/>
          <p:cNvSpPr/>
          <p:nvPr/>
        </p:nvSpPr>
        <p:spPr>
          <a:xfrm flipH="1" rot="10800000">
            <a:off x="7619040" y="57420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449" name="Table 12"/>
          <p:cNvGraphicFramePr/>
          <p:nvPr/>
        </p:nvGraphicFramePr>
        <p:xfrm>
          <a:off x="6646320" y="2179440"/>
          <a:ext cx="2125800" cy="761760"/>
        </p:xfrm>
        <a:graphic>
          <a:graphicData uri="http://schemas.openxmlformats.org/drawingml/2006/table">
            <a:tbl>
              <a:tblPr/>
              <a:tblGrid>
                <a:gridCol w="1063080"/>
                <a:gridCol w="1063080"/>
              </a:tblGrid>
              <a:tr h="41040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Cu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 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Nb3Sn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0.76 eV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41040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 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Nb3Sn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-0.08 eV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50" name="CustomShape 13"/>
          <p:cNvSpPr/>
          <p:nvPr/>
        </p:nvSpPr>
        <p:spPr>
          <a:xfrm rot="10800000">
            <a:off x="4788360" y="2701440"/>
            <a:ext cx="36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1" name="CustomShape 14"/>
          <p:cNvSpPr/>
          <p:nvPr/>
        </p:nvSpPr>
        <p:spPr>
          <a:xfrm>
            <a:off x="4381200" y="2360880"/>
            <a:ext cx="297720" cy="3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E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52" name="Google Shape;1740;p82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53" name="Google Shape;1741;p82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54" name="CustomShape 15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CustomShape 1"/>
          <p:cNvSpPr/>
          <p:nvPr/>
        </p:nvSpPr>
        <p:spPr>
          <a:xfrm>
            <a:off x="5636880" y="1680120"/>
            <a:ext cx="724680" cy="1180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56" name="TextShape 2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Hydrogen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7" name="TextShape 3"/>
          <p:cNvSpPr txBox="1"/>
          <p:nvPr/>
        </p:nvSpPr>
        <p:spPr>
          <a:xfrm>
            <a:off x="311760" y="1152360"/>
            <a:ext cx="8520120" cy="3790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Comparing Cu-Nb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Sn, Nb-Nb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systems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Hydrogen prefers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over Cu,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explaining why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wires may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be affected by hydrogen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However, hydrogen prefers Nb 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Over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Sn, suggesting that cavity </a:t>
            </a:r>
            <a:br/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should contain very little hydrogen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For 1 at. % H in Nb, expect ~1 ppm H in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at 100K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Unlikely to form hydride precipitates at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surface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8" name="CustomShape 4"/>
          <p:cNvSpPr/>
          <p:nvPr/>
        </p:nvSpPr>
        <p:spPr>
          <a:xfrm>
            <a:off x="4945680" y="1680120"/>
            <a:ext cx="724680" cy="1180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Arial"/>
              </a:rPr>
              <a:t>Nb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59" name="CustomShape 5"/>
          <p:cNvSpPr/>
          <p:nvPr/>
        </p:nvSpPr>
        <p:spPr>
          <a:xfrm>
            <a:off x="5986080" y="228132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0" name="CustomShape 6"/>
          <p:cNvSpPr/>
          <p:nvPr/>
        </p:nvSpPr>
        <p:spPr>
          <a:xfrm rot="10800000">
            <a:off x="6123960" y="238104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61" name="CustomShape 7"/>
          <p:cNvSpPr/>
          <p:nvPr/>
        </p:nvSpPr>
        <p:spPr>
          <a:xfrm>
            <a:off x="5263560" y="2336040"/>
            <a:ext cx="88560" cy="81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2" name="CustomShape 8"/>
          <p:cNvSpPr/>
          <p:nvPr/>
        </p:nvSpPr>
        <p:spPr>
          <a:xfrm rot="10800000">
            <a:off x="5401800" y="2435760"/>
            <a:ext cx="18720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463" name="Google Shape;1755;p83" descr=""/>
          <p:cNvPicPr/>
          <p:nvPr/>
        </p:nvPicPr>
        <p:blipFill>
          <a:blip r:embed="rId1"/>
          <a:stretch/>
        </p:blipFill>
        <p:spPr>
          <a:xfrm>
            <a:off x="7526520" y="0"/>
            <a:ext cx="1617120" cy="1617120"/>
          </a:xfrm>
          <a:prstGeom prst="rect">
            <a:avLst/>
          </a:prstGeom>
          <a:ln>
            <a:noFill/>
          </a:ln>
        </p:spPr>
      </p:pic>
      <p:sp>
        <p:nvSpPr>
          <p:cNvPr id="1464" name="CustomShape 9"/>
          <p:cNvSpPr/>
          <p:nvPr/>
        </p:nvSpPr>
        <p:spPr>
          <a:xfrm>
            <a:off x="5617080" y="349920"/>
            <a:ext cx="1546560" cy="91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Copper matrix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Nb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Sn Filaments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65" name="CustomShape 10"/>
          <p:cNvSpPr/>
          <p:nvPr/>
        </p:nvSpPr>
        <p:spPr>
          <a:xfrm flipH="1" rot="10800000">
            <a:off x="7784640" y="96228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6" name="CustomShape 11"/>
          <p:cNvSpPr/>
          <p:nvPr/>
        </p:nvSpPr>
        <p:spPr>
          <a:xfrm flipH="1" rot="10800000">
            <a:off x="7619040" y="574200"/>
            <a:ext cx="665640" cy="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467" name="Table 12"/>
          <p:cNvGraphicFramePr/>
          <p:nvPr/>
        </p:nvGraphicFramePr>
        <p:xfrm>
          <a:off x="6646320" y="2179440"/>
          <a:ext cx="2125800" cy="761760"/>
        </p:xfrm>
        <a:graphic>
          <a:graphicData uri="http://schemas.openxmlformats.org/drawingml/2006/table">
            <a:tbl>
              <a:tblPr/>
              <a:tblGrid>
                <a:gridCol w="1063080"/>
                <a:gridCol w="1063080"/>
              </a:tblGrid>
              <a:tr h="41040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Cu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 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Nb3Sn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0.76 eV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410400"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</a:t>
                      </a: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 E</a:t>
                      </a:r>
                      <a:r>
                        <a:rPr b="0" lang="en-US" sz="1400" spc="-1" strike="noStrike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Nb3Sn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-0.08 eV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68" name="CustomShape 13"/>
          <p:cNvSpPr/>
          <p:nvPr/>
        </p:nvSpPr>
        <p:spPr>
          <a:xfrm rot="10800000">
            <a:off x="4788360" y="2701440"/>
            <a:ext cx="360" cy="79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9" name="CustomShape 14"/>
          <p:cNvSpPr/>
          <p:nvPr/>
        </p:nvSpPr>
        <p:spPr>
          <a:xfrm>
            <a:off x="4381200" y="2360880"/>
            <a:ext cx="297720" cy="36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E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70" name="Google Shape;1762;p83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71" name="Google Shape;1763;p83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72" name="CustomShape 15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5" name="Google Shape;1771;p84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76" name="Google Shape;1772;p84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77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Many unexplored degrees of freedom during cooldown process. Could further improve GB composition and control oxide formation.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0" name="Google Shape;1780;p85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81" name="Google Shape;1781;p85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82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Many unexplored degrees of freedom during cooldown process. Could further improve GB composition and control oxide formation.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antisite defect elimination, Nb antisite defect formation happen on different characteristic timescales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5" name="Google Shape;1789;p86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86" name="Google Shape;1790;p86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87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Many unexplored degrees of freedom during cooldown process. Could further improve GB composition and control oxide formation.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antisite defect elimination, Nb antisite defect formation happen on different characteristic timescales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Can anneal at lower temperature to improve GB stoichiometry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90" name="Google Shape;1798;p87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91" name="Google Shape;1799;p87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92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Many unexplored degrees of freedom during cooldown process. Could further improve GB composition and control oxide formation.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antisite defect elimination, Nb antisite defect formation happen on different characteristic timescales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Can anneal at lower temperature to improve GB stoichiometry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Oxygen diffusion through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should be very slow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95" name="Google Shape;1807;p88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496" name="Google Shape;1808;p88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497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Many unexplored degrees of freedom during cooldown process. Could further improve GB composition and control oxide formation.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antisite defect elimination, Nb antisite defect formation happen on different characteristic timescales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Can anneal at lower temperature to improve GB stoichiometry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Oxygen diffusion through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should be very slow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Surface oxide properties could be sensitive to cooldown rate, O2 partial pressure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0" name="Google Shape;1816;p89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501" name="Google Shape;1817;p89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502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Many unexplored degrees of freedom during cooldown process. Could further improve GB composition and control oxide formation.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antisite defect elimination, Nb antisite defect formation happen on different characteristic timescales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Can anneal at lower temperature to improve GB stoichiometry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Oxygen diffusion through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should be very slow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Surface oxide properties could be sensitive to cooldown rate, O2 partial pressure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Hydrogen nearly insoluble in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at cryogenic temperatures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5" name="Google Shape;1825;p90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506" name="Google Shape;1826;p90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507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Conclusions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Many unexplored degrees of freedom during cooldown process. Could further improve GB composition and control oxide formation.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antisite defect elimination, Nb antisite defect formation happen on different characteristic timescales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Can anneal at lower temperature to improve GB stoichiometry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Oxygen diffusion through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should be very slow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Surface oxide properties could be sensitive to cooldown rate, O2 partial pressure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Hydrogen nearly insoluble in Nb</a:t>
            </a:r>
            <a:r>
              <a:rPr b="0" lang="en-US" sz="180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3</a:t>
            </a: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Sn at cryogenic temperatures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00000"/>
              </a:lnSpc>
              <a:buClr>
                <a:srgbClr val="595959"/>
              </a:buClr>
              <a:buFont typeface="Arial"/>
              <a:buChar char="○"/>
            </a:pPr>
            <a:r>
              <a:rPr b="0" lang="en-US" sz="1400" spc="-1" strike="noStrike">
                <a:solidFill>
                  <a:srgbClr val="595959"/>
                </a:solidFill>
                <a:latin typeface="Arial"/>
                <a:ea typeface="Arial"/>
              </a:rPr>
              <a:t>Less potential for surface hydride formation compared to Nb surface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0" name="Google Shape;1834;p91" descr=""/>
          <p:cNvPicPr/>
          <p:nvPr/>
        </p:nvPicPr>
        <p:blipFill>
          <a:blip r:embed="rId1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511" name="Google Shape;1835;p91" descr=""/>
          <p:cNvPicPr/>
          <p:nvPr/>
        </p:nvPicPr>
        <p:blipFill>
          <a:blip r:embed="rId2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512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Point defects during cavity cooldown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The coating process is long, but this talk is short.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Google Shape;128;p20" descr=""/>
          <p:cNvPicPr/>
          <p:nvPr/>
        </p:nvPicPr>
        <p:blipFill>
          <a:blip r:embed="rId1"/>
          <a:stretch/>
        </p:blipFill>
        <p:spPr>
          <a:xfrm>
            <a:off x="4847400" y="1767600"/>
            <a:ext cx="4296240" cy="3375360"/>
          </a:xfrm>
          <a:prstGeom prst="rect">
            <a:avLst/>
          </a:prstGeom>
          <a:ln>
            <a:noFill/>
          </a:ln>
        </p:spPr>
      </p:pic>
      <p:pic>
        <p:nvPicPr>
          <p:cNvPr id="130" name="Google Shape;129;p20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1" name="Google Shape;130;p20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32" name="CustomShape 3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Point defects during cavity cooldown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The coating process is long, but this talk is short.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  <a:ea typeface="Arial"/>
              </a:rPr>
              <a:t>Let’s focus only on the cooldown step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Google Shape;138;p21" descr=""/>
          <p:cNvPicPr/>
          <p:nvPr/>
        </p:nvPicPr>
        <p:blipFill>
          <a:blip r:embed="rId1"/>
          <a:stretch/>
        </p:blipFill>
        <p:spPr>
          <a:xfrm>
            <a:off x="4847400" y="1767600"/>
            <a:ext cx="4296240" cy="3375360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8658720" y="1850040"/>
            <a:ext cx="414000" cy="2900880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7" name="Google Shape;140;p21" descr=""/>
          <p:cNvPicPr/>
          <p:nvPr/>
        </p:nvPicPr>
        <p:blipFill>
          <a:blip r:embed="rId2"/>
          <a:srcRect l="4349" t="14336" r="85426" b="18216"/>
          <a:stretch/>
        </p:blipFill>
        <p:spPr>
          <a:xfrm>
            <a:off x="8482680" y="-51480"/>
            <a:ext cx="712800" cy="671400"/>
          </a:xfrm>
          <a:prstGeom prst="rect">
            <a:avLst/>
          </a:prstGeom>
          <a:ln>
            <a:noFill/>
          </a:ln>
        </p:spPr>
      </p:pic>
      <p:pic>
        <p:nvPicPr>
          <p:cNvPr id="138" name="Google Shape;141;p21" descr=""/>
          <p:cNvPicPr/>
          <p:nvPr/>
        </p:nvPicPr>
        <p:blipFill>
          <a:blip r:embed="rId3"/>
          <a:srcRect l="88107" t="19022" r="2021" b="15193"/>
          <a:stretch/>
        </p:blipFill>
        <p:spPr>
          <a:xfrm>
            <a:off x="-44280" y="-79200"/>
            <a:ext cx="764280" cy="727200"/>
          </a:xfrm>
          <a:prstGeom prst="rect">
            <a:avLst/>
          </a:prstGeom>
          <a:ln>
            <a:noFill/>
          </a:ln>
        </p:spPr>
      </p:pic>
      <p:sp>
        <p:nvSpPr>
          <p:cNvPr id="139" name="CustomShape 4"/>
          <p:cNvSpPr/>
          <p:nvPr/>
        </p:nvSpPr>
        <p:spPr>
          <a:xfrm>
            <a:off x="3744720" y="4773600"/>
            <a:ext cx="1654200" cy="51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Nb3SnSRF’20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LibreOffice/5.4.3.2$Windows_X86_64 LibreOffice_project/92a7159f7e4af62137622921e809f8546db437e5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2020-11-09T22:51:26Z</dcterms:modified>
  <cp:revision>1</cp:revision>
  <dc:subject/>
  <dc:title/>
</cp:coreProperties>
</file>