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608" r:id="rId3"/>
    <p:sldId id="611" r:id="rId4"/>
    <p:sldId id="612" r:id="rId5"/>
    <p:sldId id="613" r:id="rId6"/>
    <p:sldId id="614" r:id="rId7"/>
    <p:sldId id="600" r:id="rId8"/>
    <p:sldId id="596" r:id="rId9"/>
    <p:sldId id="631" r:id="rId10"/>
    <p:sldId id="610" r:id="rId11"/>
    <p:sldId id="616" r:id="rId12"/>
    <p:sldId id="619" r:id="rId13"/>
    <p:sldId id="630" r:id="rId14"/>
    <p:sldId id="624" r:id="rId15"/>
    <p:sldId id="622" r:id="rId16"/>
    <p:sldId id="621" r:id="rId17"/>
    <p:sldId id="627" r:id="rId18"/>
    <p:sldId id="615" r:id="rId19"/>
    <p:sldId id="629" r:id="rId20"/>
    <p:sldId id="605" r:id="rId21"/>
    <p:sldId id="607" r:id="rId22"/>
    <p:sldId id="623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Q63TXZqnAIcLDCcbhFBuSrmYS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8EFA00"/>
    <a:srgbClr val="00FDFF"/>
    <a:srgbClr val="FFA319"/>
    <a:srgbClr val="FF8AD8"/>
    <a:srgbClr val="00B0F0"/>
    <a:srgbClr val="D883FF"/>
    <a:srgbClr val="00919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69"/>
    <p:restoredTop sz="95377"/>
  </p:normalViewPr>
  <p:slideViewPr>
    <p:cSldViewPr snapToGrid="0" snapToObjects="1">
      <p:cViewPr>
        <p:scale>
          <a:sx n="151" d="100"/>
          <a:sy n="151" d="100"/>
        </p:scale>
        <p:origin x="320" y="-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974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685800" y="823484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142999" y="3018782"/>
            <a:ext cx="6858000" cy="52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cxnSp>
        <p:nvCxnSpPr>
          <p:cNvPr id="21" name="Google Shape;21;p3"/>
          <p:cNvCxnSpPr/>
          <p:nvPr/>
        </p:nvCxnSpPr>
        <p:spPr>
          <a:xfrm>
            <a:off x="323730" y="2781872"/>
            <a:ext cx="849654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222505" y="147663"/>
            <a:ext cx="5008563" cy="290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3"/>
          </p:nvPr>
        </p:nvSpPr>
        <p:spPr>
          <a:xfrm>
            <a:off x="1142999" y="3608577"/>
            <a:ext cx="6857999" cy="62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3543300" y="47890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2940248" y="-1209166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1" name="Google Shape;71;p12"/>
          <p:cNvCxnSpPr/>
          <p:nvPr/>
        </p:nvCxnSpPr>
        <p:spPr>
          <a:xfrm>
            <a:off x="170293" y="865614"/>
            <a:ext cx="8751287" cy="0"/>
          </a:xfrm>
          <a:prstGeom prst="straightConnector1">
            <a:avLst/>
          </a:prstGeom>
          <a:noFill/>
          <a:ln w="38100" cap="flat" cmpd="sng">
            <a:solidFill>
              <a:srgbClr val="FFA31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3543300" y="47890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325464" y="58550"/>
            <a:ext cx="8493071" cy="79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5350073" y="1387619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349573" y="-526906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7" name="Google Shape;77;p13"/>
          <p:cNvCxnSpPr/>
          <p:nvPr/>
        </p:nvCxnSpPr>
        <p:spPr>
          <a:xfrm rot="10800000">
            <a:off x="6536127" y="194018"/>
            <a:ext cx="0" cy="4358878"/>
          </a:xfrm>
          <a:prstGeom prst="straightConnector1">
            <a:avLst/>
          </a:prstGeom>
          <a:noFill/>
          <a:ln w="38100" cap="flat" cmpd="sng">
            <a:solidFill>
              <a:srgbClr val="FFA31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" name="Google Shape;78;p13"/>
          <p:cNvSpPr txBox="1">
            <a:spLocks noGrp="1"/>
          </p:cNvSpPr>
          <p:nvPr>
            <p:ph type="sldNum" idx="12"/>
          </p:nvPr>
        </p:nvSpPr>
        <p:spPr>
          <a:xfrm>
            <a:off x="3543300" y="47890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628650" y="1102432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Char char="▪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772"/>
              </a:buClr>
              <a:buSzPts val="1400"/>
              <a:buChar char="▪"/>
              <a:defRPr sz="1400"/>
            </a:lvl3pPr>
            <a:lvl4pPr marL="1828800" lvl="3" indent="-311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00"/>
              <a:buChar char="•"/>
              <a:defRPr sz="1300"/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7" name="Google Shape;27;p4"/>
          <p:cNvCxnSpPr/>
          <p:nvPr/>
        </p:nvCxnSpPr>
        <p:spPr>
          <a:xfrm>
            <a:off x="170293" y="865614"/>
            <a:ext cx="8751287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3543300" y="47890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325464" y="58550"/>
            <a:ext cx="8493071" cy="79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623888" y="10537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2" name="Google Shape;32;p5"/>
          <p:cNvCxnSpPr/>
          <p:nvPr/>
        </p:nvCxnSpPr>
        <p:spPr>
          <a:xfrm>
            <a:off x="323730" y="3303080"/>
            <a:ext cx="8496540" cy="0"/>
          </a:xfrm>
          <a:prstGeom prst="straightConnector1">
            <a:avLst/>
          </a:prstGeom>
          <a:noFill/>
          <a:ln w="38100" cap="flat" cmpd="sng">
            <a:solidFill>
              <a:srgbClr val="FFA31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623888" y="3412904"/>
            <a:ext cx="6858000" cy="52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222505" y="147663"/>
            <a:ext cx="5008563" cy="290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3"/>
          </p:nvPr>
        </p:nvSpPr>
        <p:spPr>
          <a:xfrm>
            <a:off x="623889" y="3991788"/>
            <a:ext cx="6857999" cy="62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3543300" y="47890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28650" y="1128998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629150" y="1128998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170293" y="865614"/>
            <a:ext cx="8751287" cy="0"/>
          </a:xfrm>
          <a:prstGeom prst="straightConnector1">
            <a:avLst/>
          </a:prstGeom>
          <a:noFill/>
          <a:ln w="38100" cap="flat" cmpd="sng">
            <a:solidFill>
              <a:srgbClr val="FFA31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3543300" y="47890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325464" y="58550"/>
            <a:ext cx="8493071" cy="79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629842" y="1087136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1">
                <a:solidFill>
                  <a:srgbClr val="00238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629842" y="1705070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3"/>
          </p:nvPr>
        </p:nvSpPr>
        <p:spPr>
          <a:xfrm>
            <a:off x="4629151" y="1087136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1">
                <a:solidFill>
                  <a:srgbClr val="00238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4"/>
          </p:nvPr>
        </p:nvSpPr>
        <p:spPr>
          <a:xfrm>
            <a:off x="4629151" y="1705070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8" name="Google Shape;48;p7"/>
          <p:cNvCxnSpPr/>
          <p:nvPr/>
        </p:nvCxnSpPr>
        <p:spPr>
          <a:xfrm>
            <a:off x="170293" y="865614"/>
            <a:ext cx="8751287" cy="0"/>
          </a:xfrm>
          <a:prstGeom prst="straightConnector1">
            <a:avLst/>
          </a:prstGeom>
          <a:noFill/>
          <a:ln w="38100" cap="flat" cmpd="sng">
            <a:solidFill>
              <a:srgbClr val="FFA31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3543300" y="47890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325464" y="58550"/>
            <a:ext cx="8493071" cy="79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8"/>
          <p:cNvCxnSpPr/>
          <p:nvPr/>
        </p:nvCxnSpPr>
        <p:spPr>
          <a:xfrm>
            <a:off x="170293" y="865614"/>
            <a:ext cx="8751287" cy="0"/>
          </a:xfrm>
          <a:prstGeom prst="straightConnector1">
            <a:avLst/>
          </a:prstGeom>
          <a:noFill/>
          <a:ln w="38100" cap="flat" cmpd="sng">
            <a:solidFill>
              <a:srgbClr val="FFA31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543300" y="47890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325464" y="58550"/>
            <a:ext cx="8493071" cy="79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3543300" y="47890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100"/>
              <a:buChar char="▪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cxnSp>
        <p:nvCxnSpPr>
          <p:cNvPr id="60" name="Google Shape;60;p10"/>
          <p:cNvCxnSpPr/>
          <p:nvPr/>
        </p:nvCxnSpPr>
        <p:spPr>
          <a:xfrm>
            <a:off x="627459" y="1588770"/>
            <a:ext cx="2951560" cy="0"/>
          </a:xfrm>
          <a:prstGeom prst="straightConnector1">
            <a:avLst/>
          </a:prstGeom>
          <a:noFill/>
          <a:ln w="38100" cap="flat" cmpd="sng">
            <a:solidFill>
              <a:srgbClr val="FFA31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629841" y="1682497"/>
            <a:ext cx="2949178" cy="2719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3543300" y="47890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77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384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A319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3543300" y="47890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7" name="Google Shape;67;p11"/>
          <p:cNvCxnSpPr/>
          <p:nvPr/>
        </p:nvCxnSpPr>
        <p:spPr>
          <a:xfrm>
            <a:off x="627459" y="1588770"/>
            <a:ext cx="2951560" cy="0"/>
          </a:xfrm>
          <a:prstGeom prst="straightConnector1">
            <a:avLst/>
          </a:prstGeom>
          <a:noFill/>
          <a:ln w="38100" cap="flat" cmpd="sng">
            <a:solidFill>
              <a:srgbClr val="FFA31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629841" y="1682497"/>
            <a:ext cx="2949178" cy="2719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25464" y="58550"/>
            <a:ext cx="8493071" cy="79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628650" y="1102432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7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38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A31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4728410"/>
            <a:ext cx="9144000" cy="415089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0" y="4790355"/>
            <a:ext cx="28807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http://sibener-group.uchicago.edu/</a:t>
            </a:r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402284" y="4767263"/>
            <a:ext cx="1669143" cy="33549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"/>
          <p:cNvSpPr txBox="1">
            <a:spLocks noGrp="1"/>
          </p:cNvSpPr>
          <p:nvPr>
            <p:ph type="ctrTitle"/>
          </p:nvPr>
        </p:nvSpPr>
        <p:spPr>
          <a:xfrm>
            <a:off x="308008" y="501667"/>
            <a:ext cx="8576110" cy="211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en-US" sz="2800" dirty="0"/>
              <a:t>Deconvoluting Initial </a:t>
            </a:r>
            <a:r>
              <a:rPr lang="en-US" sz="2800" dirty="0" err="1"/>
              <a:t>Nb</a:t>
            </a:r>
            <a:r>
              <a:rPr lang="en-US" sz="2800" dirty="0"/>
              <a:t>-Sn-O Interactions: Spatially Resolved Electronic Characterization of Sn Reconstructions on (3×1)-O </a:t>
            </a:r>
            <a:r>
              <a:rPr lang="en-US" sz="2800" dirty="0" err="1"/>
              <a:t>Nb</a:t>
            </a:r>
            <a:r>
              <a:rPr lang="en-US" sz="2800" dirty="0"/>
              <a:t>(100)</a:t>
            </a:r>
            <a:endParaRPr sz="2800" dirty="0">
              <a:solidFill>
                <a:schemeClr val="dk2"/>
              </a:solidFill>
            </a:endParaRPr>
          </a:p>
        </p:txBody>
      </p:sp>
      <p:sp>
        <p:nvSpPr>
          <p:cNvPr id="84" name="Google Shape;84;p1"/>
          <p:cNvSpPr txBox="1">
            <a:spLocks noGrp="1"/>
          </p:cNvSpPr>
          <p:nvPr>
            <p:ph type="subTitle" idx="1"/>
          </p:nvPr>
        </p:nvSpPr>
        <p:spPr>
          <a:xfrm>
            <a:off x="1142999" y="3018782"/>
            <a:ext cx="6858000" cy="52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</a:pPr>
            <a:r>
              <a:rPr lang="en-US" u="sng" dirty="0"/>
              <a:t>Sarah A. Willson</a:t>
            </a:r>
            <a:r>
              <a:rPr lang="en-US" dirty="0"/>
              <a:t>, Rachael G. Farber, Ajinkya Hire</a:t>
            </a:r>
            <a:r>
              <a:rPr lang="en-US" baseline="30000" dirty="0"/>
              <a:t> ‡</a:t>
            </a:r>
            <a:r>
              <a:rPr lang="en-US" dirty="0"/>
              <a:t>, Richard G. Hennig</a:t>
            </a:r>
            <a:r>
              <a:rPr lang="en-US" baseline="30000" dirty="0"/>
              <a:t> ‡</a:t>
            </a:r>
            <a:r>
              <a:rPr lang="en-US" dirty="0"/>
              <a:t>, and Steven J. </a:t>
            </a:r>
            <a:r>
              <a:rPr lang="en-US" dirty="0" err="1"/>
              <a:t>Sibener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85" name="Google Shape;85;p1"/>
          <p:cNvSpPr txBox="1">
            <a:spLocks noGrp="1"/>
          </p:cNvSpPr>
          <p:nvPr>
            <p:ph type="body" idx="2"/>
          </p:nvPr>
        </p:nvSpPr>
        <p:spPr>
          <a:xfrm>
            <a:off x="222505" y="147663"/>
            <a:ext cx="5008563" cy="290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November 2020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SRF</a:t>
            </a:r>
            <a:endParaRPr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body" idx="3"/>
          </p:nvPr>
        </p:nvSpPr>
        <p:spPr>
          <a:xfrm>
            <a:off x="914399" y="3636549"/>
            <a:ext cx="7315200" cy="62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dirty="0"/>
              <a:t>Department of Chemistry, The University of Chicago, IL</a:t>
            </a:r>
          </a:p>
          <a:p>
            <a:pPr marL="0" lvl="0" indent="0">
              <a:spcBef>
                <a:spcPts val="0"/>
              </a:spcBef>
            </a:pPr>
            <a:r>
              <a:rPr lang="en-US" baseline="30000" dirty="0"/>
              <a:t>‡</a:t>
            </a:r>
            <a:r>
              <a:rPr lang="en-US" dirty="0"/>
              <a:t>Department of Materials Science and Engineering, University of Florida, Gainesville, FL</a:t>
            </a:r>
            <a:endParaRPr dirty="0"/>
          </a:p>
        </p:txBody>
      </p:sp>
      <p:sp>
        <p:nvSpPr>
          <p:cNvPr id="87" name="Google Shape;87;p1"/>
          <p:cNvSpPr txBox="1">
            <a:spLocks noGrp="1"/>
          </p:cNvSpPr>
          <p:nvPr>
            <p:ph type="sldNum" idx="12"/>
          </p:nvPr>
        </p:nvSpPr>
        <p:spPr>
          <a:xfrm>
            <a:off x="3543300" y="47890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90F04A-E650-4B4C-A2AC-82145B36C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96" y="939988"/>
            <a:ext cx="2893224" cy="338720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400" b="1" dirty="0">
                <a:solidFill>
                  <a:srgbClr val="002060"/>
                </a:solidFill>
              </a:rPr>
              <a:t>Sample Preparation</a:t>
            </a:r>
          </a:p>
          <a:p>
            <a:r>
              <a:rPr lang="en-US" sz="1400" dirty="0">
                <a:solidFill>
                  <a:schemeClr val="tx1"/>
                </a:solidFill>
              </a:rPr>
              <a:t>Complete removal of native oxide (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Nb</a:t>
            </a:r>
            <a:r>
              <a:rPr lang="en-US" sz="1400" baseline="-25000" dirty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chemeClr val="tx1"/>
                </a:solidFill>
                <a:latin typeface="Arial" panose="020B0604020202020204" pitchFamily="34" charset="0"/>
              </a:rPr>
              <a:t>5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​,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NbO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, NbO</a:t>
            </a:r>
            <a:r>
              <a:rPr lang="en-US" sz="1400" baseline="-25000" dirty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 lvl="1"/>
            <a:r>
              <a:rPr lang="en-US" sz="1400" dirty="0">
                <a:latin typeface="Arial" panose="020B0604020202020204" pitchFamily="34" charset="0"/>
              </a:rPr>
              <a:t>Continuous annealing at ~2600 K required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</a:rPr>
              <a:t>Thin oxide (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NbO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</a:rPr>
              <a:t>) ladder formation</a:t>
            </a:r>
          </a:p>
          <a:p>
            <a:pPr lvl="1"/>
            <a:r>
              <a:rPr lang="en-US" sz="1400" dirty="0">
                <a:latin typeface="Arial" panose="020B0604020202020204" pitchFamily="34" charset="0"/>
              </a:rPr>
              <a:t>Annealing at ~1800 K</a:t>
            </a:r>
          </a:p>
          <a:p>
            <a:pPr lvl="1"/>
            <a:r>
              <a:rPr lang="en-US" sz="1400" dirty="0"/>
              <a:t>2 ML(3×1)-O surface oxide forms on </a:t>
            </a:r>
            <a:r>
              <a:rPr lang="en-US" sz="1400" dirty="0" err="1"/>
              <a:t>Nb</a:t>
            </a:r>
            <a:r>
              <a:rPr lang="en-US" sz="1400" dirty="0"/>
              <a:t>(100) upon cooling</a:t>
            </a:r>
          </a:p>
          <a:p>
            <a:pPr lvl="2"/>
            <a:r>
              <a:rPr lang="en-US" b="1" dirty="0">
                <a:solidFill>
                  <a:srgbClr val="C00000"/>
                </a:solidFill>
              </a:rPr>
              <a:t>Stable &gt;1200 K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103BDF-3EE4-2F40-9311-93DCB32E14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37536B-FBC4-4B40-B4BF-B3182CABE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Characterization of Clean (3×1)-O </a:t>
            </a:r>
            <a:r>
              <a:rPr lang="en-US" dirty="0" err="1"/>
              <a:t>Nb</a:t>
            </a:r>
            <a:r>
              <a:rPr lang="en-US" dirty="0"/>
              <a:t>(100) Surface Shows Pristine and Thermally Stable Reconstruction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8BF3D-625B-B744-858C-3FD53D28485A}"/>
              </a:ext>
            </a:extLst>
          </p:cNvPr>
          <p:cNvSpPr txBox="1"/>
          <p:nvPr/>
        </p:nvSpPr>
        <p:spPr>
          <a:xfrm>
            <a:off x="-90067" y="4519643"/>
            <a:ext cx="50836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D.R. </a:t>
            </a:r>
            <a:r>
              <a:rPr lang="en-US" sz="900" dirty="0" err="1"/>
              <a:t>Veit</a:t>
            </a:r>
            <a:r>
              <a:rPr lang="en-US" sz="900" dirty="0"/>
              <a:t>, N.A. Kautz, R.G. Farber, S.J. </a:t>
            </a:r>
            <a:r>
              <a:rPr lang="en-US" sz="900" dirty="0" err="1"/>
              <a:t>Sibener</a:t>
            </a:r>
            <a:r>
              <a:rPr lang="en-US" sz="900" dirty="0"/>
              <a:t>. </a:t>
            </a:r>
            <a:r>
              <a:rPr lang="en-US" sz="900" i="1" dirty="0"/>
              <a:t>Surface Science</a:t>
            </a:r>
            <a:r>
              <a:rPr lang="en-US" sz="900" dirty="0"/>
              <a:t>. </a:t>
            </a:r>
            <a:r>
              <a:rPr lang="en-US" sz="900" b="1" dirty="0"/>
              <a:t>688</a:t>
            </a:r>
            <a:r>
              <a:rPr lang="en-US" sz="900" dirty="0"/>
              <a:t>, 63-68 (2019).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EF3BE-8B9B-A147-803E-8FB4D5B42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723" y="1450522"/>
            <a:ext cx="2815597" cy="2815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FE08FC-81F1-1D4E-8461-D97A974DB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873" y="2988738"/>
            <a:ext cx="1587398" cy="15873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1C8CB0-9B7D-AD4A-ABED-C30640CAFF61}"/>
              </a:ext>
            </a:extLst>
          </p:cNvPr>
          <p:cNvSpPr/>
          <p:nvPr/>
        </p:nvSpPr>
        <p:spPr>
          <a:xfrm>
            <a:off x="4024164" y="949964"/>
            <a:ext cx="3698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Clean (3</a:t>
            </a:r>
            <a:r>
              <a:rPr lang="en-US" dirty="0">
                <a:solidFill>
                  <a:srgbClr val="002060"/>
                </a:solidFill>
              </a:rPr>
              <a:t>×</a:t>
            </a:r>
            <a:r>
              <a:rPr lang="en-US" b="1" dirty="0">
                <a:solidFill>
                  <a:srgbClr val="002060"/>
                </a:solidFill>
              </a:rPr>
              <a:t>1)-O </a:t>
            </a:r>
            <a:r>
              <a:rPr lang="en-US" b="1" dirty="0" err="1">
                <a:solidFill>
                  <a:srgbClr val="002060"/>
                </a:solidFill>
              </a:rPr>
              <a:t>Nb</a:t>
            </a:r>
            <a:r>
              <a:rPr lang="en-US" b="1" dirty="0">
                <a:solidFill>
                  <a:srgbClr val="002060"/>
                </a:solidFill>
              </a:rPr>
              <a:t>(100) as a Model System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20FC56-8F57-B54B-AD59-DB48687EE4D1}"/>
              </a:ext>
            </a:extLst>
          </p:cNvPr>
          <p:cNvGrpSpPr/>
          <p:nvPr/>
        </p:nvGrpSpPr>
        <p:grpSpPr>
          <a:xfrm>
            <a:off x="6293701" y="1265214"/>
            <a:ext cx="2725220" cy="1698677"/>
            <a:chOff x="6266169" y="2629528"/>
            <a:chExt cx="3018165" cy="18202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AA4596-18A9-4440-AC40-F5C4CAE5B313}"/>
                </a:ext>
              </a:extLst>
            </p:cNvPr>
            <p:cNvGrpSpPr/>
            <p:nvPr/>
          </p:nvGrpSpPr>
          <p:grpSpPr>
            <a:xfrm>
              <a:off x="6266169" y="2629528"/>
              <a:ext cx="2112869" cy="1766808"/>
              <a:chOff x="6266169" y="2629528"/>
              <a:chExt cx="2112869" cy="176680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0FBC28A-3E38-E74C-92A0-6D08150134CF}"/>
                  </a:ext>
                </a:extLst>
              </p:cNvPr>
              <p:cNvSpPr/>
              <p:nvPr/>
            </p:nvSpPr>
            <p:spPr>
              <a:xfrm>
                <a:off x="8220090" y="3656919"/>
                <a:ext cx="128016" cy="128016"/>
              </a:xfrm>
              <a:prstGeom prst="ellipse">
                <a:avLst/>
              </a:prstGeom>
              <a:gradFill>
                <a:gsLst>
                  <a:gs pos="37000">
                    <a:srgbClr val="E08079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96000">
                    <a:srgbClr val="C00000"/>
                  </a:gs>
                </a:gsLst>
                <a:path path="circle">
                  <a:fillToRect l="50000" t="50000" r="50000" b="50000"/>
                </a:path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F6B1095-7D01-D948-A040-6630164D9A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20082" y="3838691"/>
                <a:ext cx="127308" cy="128016"/>
              </a:xfrm>
              <a:prstGeom prst="ellipse">
                <a:avLst/>
              </a:prstGeom>
              <a:gradFill>
                <a:gsLst>
                  <a:gs pos="72000">
                    <a:srgbClr val="E08079"/>
                  </a:gs>
                  <a:gs pos="52000">
                    <a:srgbClr val="F0C0B6"/>
                  </a:gs>
                  <a:gs pos="11000">
                    <a:schemeClr val="accent1">
                      <a:lumMod val="5000"/>
                      <a:lumOff val="95000"/>
                    </a:schemeClr>
                  </a:gs>
                  <a:gs pos="96000">
                    <a:srgbClr val="C00000"/>
                  </a:gs>
                </a:gsLst>
                <a:path path="circle">
                  <a:fillToRect l="50000" t="50000" r="50000" b="50000"/>
                </a:path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ED7AB57-1319-3247-8E80-D5E8291417FF}"/>
                  </a:ext>
                </a:extLst>
              </p:cNvPr>
              <p:cNvSpPr/>
              <p:nvPr/>
            </p:nvSpPr>
            <p:spPr>
              <a:xfrm>
                <a:off x="8149392" y="3287370"/>
                <a:ext cx="229646" cy="225129"/>
              </a:xfrm>
              <a:prstGeom prst="ellipse">
                <a:avLst/>
              </a:prstGeom>
              <a:gradFill>
                <a:gsLst>
                  <a:gs pos="10000">
                    <a:schemeClr val="bg1"/>
                  </a:gs>
                  <a:gs pos="99000">
                    <a:schemeClr val="accent4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DCA3AEA-D313-F54D-9DB9-9DBE797F007B}"/>
                  </a:ext>
                </a:extLst>
              </p:cNvPr>
              <p:cNvGrpSpPr/>
              <p:nvPr/>
            </p:nvGrpSpPr>
            <p:grpSpPr>
              <a:xfrm>
                <a:off x="6266169" y="2629528"/>
                <a:ext cx="1803455" cy="1766808"/>
                <a:chOff x="6816351" y="2689568"/>
                <a:chExt cx="1803455" cy="1766808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196AA228-B07C-1742-96C8-E265D65299A8}"/>
                    </a:ext>
                  </a:extLst>
                </p:cNvPr>
                <p:cNvGrpSpPr/>
                <p:nvPr/>
              </p:nvGrpSpPr>
              <p:grpSpPr>
                <a:xfrm>
                  <a:off x="6816351" y="2689568"/>
                  <a:ext cx="1803455" cy="1766808"/>
                  <a:chOff x="6816351" y="2689568"/>
                  <a:chExt cx="1803455" cy="1766808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2AAEE719-573A-384C-AD5C-ECE79F569A87}"/>
                      </a:ext>
                    </a:extLst>
                  </p:cNvPr>
                  <p:cNvGrpSpPr/>
                  <p:nvPr/>
                </p:nvGrpSpPr>
                <p:grpSpPr>
                  <a:xfrm>
                    <a:off x="8108601" y="2948921"/>
                    <a:ext cx="239249" cy="1242537"/>
                    <a:chOff x="6552881" y="2947063"/>
                    <a:chExt cx="239249" cy="1242537"/>
                  </a:xfrm>
                </p:grpSpPr>
                <p:sp>
                  <p:nvSpPr>
                    <p:cNvPr id="195" name="Oval 194">
                      <a:extLst>
                        <a:ext uri="{FF2B5EF4-FFF2-40B4-BE49-F238E27FC236}">
                          <a16:creationId xmlns:a16="http://schemas.microsoft.com/office/drawing/2014/main" id="{FBF222F3-DF23-0441-956C-2D92EB268D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0025" y="3458117"/>
                      <a:ext cx="229646" cy="225129"/>
                    </a:xfrm>
                    <a:prstGeom prst="ellipse">
                      <a:avLst/>
                    </a:prstGeom>
                    <a:gradFill>
                      <a:gsLst>
                        <a:gs pos="10000">
                          <a:schemeClr val="bg1"/>
                        </a:gs>
                        <a:gs pos="99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6" name="Oval 195">
                      <a:extLst>
                        <a:ext uri="{FF2B5EF4-FFF2-40B4-BE49-F238E27FC236}">
                          <a16:creationId xmlns:a16="http://schemas.microsoft.com/office/drawing/2014/main" id="{8A88D277-CF1D-CD4C-9BCD-38D5EA40EE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56346" y="3199541"/>
                      <a:ext cx="229646" cy="225129"/>
                    </a:xfrm>
                    <a:prstGeom prst="ellipse">
                      <a:avLst/>
                    </a:prstGeom>
                    <a:gradFill>
                      <a:gsLst>
                        <a:gs pos="10000">
                          <a:schemeClr val="bg1"/>
                        </a:gs>
                        <a:gs pos="99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7" name="Oval 196">
                      <a:extLst>
                        <a:ext uri="{FF2B5EF4-FFF2-40B4-BE49-F238E27FC236}">
                          <a16:creationId xmlns:a16="http://schemas.microsoft.com/office/drawing/2014/main" id="{6BB0119C-D316-1446-911D-1274019784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52881" y="2947063"/>
                      <a:ext cx="229646" cy="225129"/>
                    </a:xfrm>
                    <a:prstGeom prst="ellipse">
                      <a:avLst/>
                    </a:prstGeom>
                    <a:gradFill>
                      <a:gsLst>
                        <a:gs pos="10000">
                          <a:schemeClr val="bg1"/>
                        </a:gs>
                        <a:gs pos="99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8" name="Oval 197">
                      <a:extLst>
                        <a:ext uri="{FF2B5EF4-FFF2-40B4-BE49-F238E27FC236}">
                          <a16:creationId xmlns:a16="http://schemas.microsoft.com/office/drawing/2014/main" id="{B0B97F7B-5A71-2F44-B8AD-2E585AC93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52881" y="3706099"/>
                      <a:ext cx="229646" cy="225129"/>
                    </a:xfrm>
                    <a:prstGeom prst="ellipse">
                      <a:avLst/>
                    </a:prstGeom>
                    <a:gradFill>
                      <a:gsLst>
                        <a:gs pos="10000">
                          <a:schemeClr val="bg1"/>
                        </a:gs>
                        <a:gs pos="99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9" name="Oval 198">
                      <a:extLst>
                        <a:ext uri="{FF2B5EF4-FFF2-40B4-BE49-F238E27FC236}">
                          <a16:creationId xmlns:a16="http://schemas.microsoft.com/office/drawing/2014/main" id="{63FB73BA-630C-F543-968A-DA5ED2104E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2484" y="3964471"/>
                      <a:ext cx="229646" cy="225129"/>
                    </a:xfrm>
                    <a:prstGeom prst="ellipse">
                      <a:avLst/>
                    </a:prstGeom>
                    <a:gradFill>
                      <a:gsLst>
                        <a:gs pos="10000">
                          <a:schemeClr val="bg1"/>
                        </a:gs>
                        <a:gs pos="99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16AA3011-99AF-A24A-97E7-63AA66FA8378}"/>
                      </a:ext>
                    </a:extLst>
                  </p:cNvPr>
                  <p:cNvGrpSpPr/>
                  <p:nvPr/>
                </p:nvGrpSpPr>
                <p:grpSpPr>
                  <a:xfrm>
                    <a:off x="7339520" y="2945332"/>
                    <a:ext cx="239249" cy="1242537"/>
                    <a:chOff x="6552881" y="2947063"/>
                    <a:chExt cx="239249" cy="1242537"/>
                  </a:xfrm>
                </p:grpSpPr>
                <p:sp>
                  <p:nvSpPr>
                    <p:cNvPr id="190" name="Oval 189">
                      <a:extLst>
                        <a:ext uri="{FF2B5EF4-FFF2-40B4-BE49-F238E27FC236}">
                          <a16:creationId xmlns:a16="http://schemas.microsoft.com/office/drawing/2014/main" id="{3A8FC8E8-1E52-234F-9911-DCCD8B0B73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0025" y="3458117"/>
                      <a:ext cx="229646" cy="225129"/>
                    </a:xfrm>
                    <a:prstGeom prst="ellipse">
                      <a:avLst/>
                    </a:prstGeom>
                    <a:gradFill>
                      <a:gsLst>
                        <a:gs pos="10000">
                          <a:schemeClr val="bg1"/>
                        </a:gs>
                        <a:gs pos="99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1" name="Oval 190">
                      <a:extLst>
                        <a:ext uri="{FF2B5EF4-FFF2-40B4-BE49-F238E27FC236}">
                          <a16:creationId xmlns:a16="http://schemas.microsoft.com/office/drawing/2014/main" id="{D2BB72AB-F881-6848-AD75-33A03637A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56346" y="3199541"/>
                      <a:ext cx="229646" cy="225129"/>
                    </a:xfrm>
                    <a:prstGeom prst="ellipse">
                      <a:avLst/>
                    </a:prstGeom>
                    <a:gradFill>
                      <a:gsLst>
                        <a:gs pos="10000">
                          <a:schemeClr val="bg1"/>
                        </a:gs>
                        <a:gs pos="99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2" name="Oval 191">
                      <a:extLst>
                        <a:ext uri="{FF2B5EF4-FFF2-40B4-BE49-F238E27FC236}">
                          <a16:creationId xmlns:a16="http://schemas.microsoft.com/office/drawing/2014/main" id="{1FF95EFC-1046-C94B-9F11-08F11D7AA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52881" y="2947063"/>
                      <a:ext cx="229646" cy="225129"/>
                    </a:xfrm>
                    <a:prstGeom prst="ellipse">
                      <a:avLst/>
                    </a:prstGeom>
                    <a:gradFill>
                      <a:gsLst>
                        <a:gs pos="10000">
                          <a:schemeClr val="bg1"/>
                        </a:gs>
                        <a:gs pos="99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3" name="Oval 192">
                      <a:extLst>
                        <a:ext uri="{FF2B5EF4-FFF2-40B4-BE49-F238E27FC236}">
                          <a16:creationId xmlns:a16="http://schemas.microsoft.com/office/drawing/2014/main" id="{E9CED2D0-0ECA-4E46-938D-621CF92EC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52881" y="3706099"/>
                      <a:ext cx="229646" cy="225129"/>
                    </a:xfrm>
                    <a:prstGeom prst="ellipse">
                      <a:avLst/>
                    </a:prstGeom>
                    <a:gradFill>
                      <a:gsLst>
                        <a:gs pos="10000">
                          <a:schemeClr val="bg1"/>
                        </a:gs>
                        <a:gs pos="99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4" name="Oval 193">
                      <a:extLst>
                        <a:ext uri="{FF2B5EF4-FFF2-40B4-BE49-F238E27FC236}">
                          <a16:creationId xmlns:a16="http://schemas.microsoft.com/office/drawing/2014/main" id="{8BE7B627-BFF0-F441-810A-E59FA9B00E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2484" y="3964471"/>
                      <a:ext cx="229646" cy="225129"/>
                    </a:xfrm>
                    <a:prstGeom prst="ellipse">
                      <a:avLst/>
                    </a:prstGeom>
                    <a:gradFill>
                      <a:gsLst>
                        <a:gs pos="10000">
                          <a:schemeClr val="bg1"/>
                        </a:gs>
                        <a:gs pos="99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42586302-00A6-9548-9647-F517372AC0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386848" y="2994800"/>
                    <a:ext cx="127308" cy="128016"/>
                  </a:xfrm>
                  <a:prstGeom prst="ellipse">
                    <a:avLst/>
                  </a:prstGeom>
                  <a:gradFill>
                    <a:gsLst>
                      <a:gs pos="72000">
                        <a:srgbClr val="E08079"/>
                      </a:gs>
                      <a:gs pos="52000">
                        <a:srgbClr val="F0C0B6"/>
                      </a:gs>
                      <a:gs pos="1100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66E224A8-3513-EE4A-B30C-94D008779F80}"/>
                      </a:ext>
                    </a:extLst>
                  </p:cNvPr>
                  <p:cNvGrpSpPr/>
                  <p:nvPr/>
                </p:nvGrpSpPr>
                <p:grpSpPr>
                  <a:xfrm>
                    <a:off x="6816351" y="2689568"/>
                    <a:ext cx="1803455" cy="1766808"/>
                    <a:chOff x="6817351" y="3092174"/>
                    <a:chExt cx="1803455" cy="1766808"/>
                  </a:xfrm>
                </p:grpSpPr>
                <p:grpSp>
                  <p:nvGrpSpPr>
                    <p:cNvPr id="77" name="Group 76">
                      <a:extLst>
                        <a:ext uri="{FF2B5EF4-FFF2-40B4-BE49-F238E27FC236}">
                          <a16:creationId xmlns:a16="http://schemas.microsoft.com/office/drawing/2014/main" id="{26518D4C-19E4-1C4E-B367-7010496F416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835820" y="3984101"/>
                      <a:ext cx="888406" cy="866683"/>
                      <a:chOff x="2943226" y="-62687"/>
                      <a:chExt cx="4276459" cy="4255593"/>
                    </a:xfrm>
                  </p:grpSpPr>
                  <p:grpSp>
                    <p:nvGrpSpPr>
                      <p:cNvPr id="167" name="Group 166">
                        <a:extLst>
                          <a:ext uri="{FF2B5EF4-FFF2-40B4-BE49-F238E27FC236}">
                            <a16:creationId xmlns:a16="http://schemas.microsoft.com/office/drawing/2014/main" id="{EA8F44AB-94EB-DC45-811E-A6B7A1EE3FB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0544" y="2466135"/>
                        <a:ext cx="4209141" cy="1726771"/>
                        <a:chOff x="2743200" y="1712815"/>
                        <a:chExt cx="5431535" cy="2228249"/>
                      </a:xfrm>
                    </p:grpSpPr>
                    <p:sp>
                      <p:nvSpPr>
                        <p:cNvPr id="182" name="Oval 181">
                          <a:extLst>
                            <a:ext uri="{FF2B5EF4-FFF2-40B4-BE49-F238E27FC236}">
                              <a16:creationId xmlns:a16="http://schemas.microsoft.com/office/drawing/2014/main" id="{D10A422B-4FFE-3249-B962-31D1A4C2D6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48271" y="1726387"/>
                          <a:ext cx="1426464" cy="1426462"/>
                        </a:xfrm>
                        <a:prstGeom prst="ellipse">
                          <a:avLst/>
                        </a:prstGeom>
                        <a:gradFill>
                          <a:gsLst>
                            <a:gs pos="60000">
                              <a:srgbClr val="DFDFD6"/>
                            </a:gs>
                            <a:gs pos="1000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81000">
                              <a:srgbClr val="BFBFB9"/>
                            </a:gs>
                            <a:gs pos="100000">
                              <a:schemeClr val="accent4">
                                <a:lumMod val="5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 w="9525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grpSp>
                      <p:nvGrpSpPr>
                        <p:cNvPr id="183" name="Group 182">
                          <a:extLst>
                            <a:ext uri="{FF2B5EF4-FFF2-40B4-BE49-F238E27FC236}">
                              <a16:creationId xmlns:a16="http://schemas.microsoft.com/office/drawing/2014/main" id="{D653D699-8ADF-7244-BACB-171A714E3EA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148072" y="1712815"/>
                          <a:ext cx="2221992" cy="2221992"/>
                          <a:chOff x="3547872" y="1719072"/>
                          <a:chExt cx="2221992" cy="2221992"/>
                        </a:xfrm>
                      </p:grpSpPr>
                      <p:sp>
                        <p:nvSpPr>
                          <p:cNvPr id="188" name="Oval 187">
                            <a:extLst>
                              <a:ext uri="{FF2B5EF4-FFF2-40B4-BE49-F238E27FC236}">
                                <a16:creationId xmlns:a16="http://schemas.microsoft.com/office/drawing/2014/main" id="{B6E66400-DCDC-A74F-BA6C-B1EC6CA12EF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89" name="Oval 188">
                            <a:extLst>
                              <a:ext uri="{FF2B5EF4-FFF2-40B4-BE49-F238E27FC236}">
                                <a16:creationId xmlns:a16="http://schemas.microsoft.com/office/drawing/2014/main" id="{29440F8B-82B3-8041-BAAB-EA9FA56D7B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grpSp>
                      <p:nvGrpSpPr>
                        <p:cNvPr id="184" name="Group 183">
                          <a:extLst>
                            <a:ext uri="{FF2B5EF4-FFF2-40B4-BE49-F238E27FC236}">
                              <a16:creationId xmlns:a16="http://schemas.microsoft.com/office/drawing/2014/main" id="{CF12AD40-2ED6-214A-9803-9056B2F5749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43200" y="1719072"/>
                          <a:ext cx="3026664" cy="2221992"/>
                          <a:chOff x="2743200" y="1719072"/>
                          <a:chExt cx="3026664" cy="2221992"/>
                        </a:xfrm>
                      </p:grpSpPr>
                      <p:sp>
                        <p:nvSpPr>
                          <p:cNvPr id="185" name="Oval 184">
                            <a:extLst>
                              <a:ext uri="{FF2B5EF4-FFF2-40B4-BE49-F238E27FC236}">
                                <a16:creationId xmlns:a16="http://schemas.microsoft.com/office/drawing/2014/main" id="{903D0A87-3336-5747-8F91-F0BC4EE3CE8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86" name="Oval 185">
                            <a:extLst>
                              <a:ext uri="{FF2B5EF4-FFF2-40B4-BE49-F238E27FC236}">
                                <a16:creationId xmlns:a16="http://schemas.microsoft.com/office/drawing/2014/main" id="{E12D5DD5-5DF2-634B-9846-15F37A6DF65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87" name="Oval 186">
                            <a:extLst>
                              <a:ext uri="{FF2B5EF4-FFF2-40B4-BE49-F238E27FC236}">
                                <a16:creationId xmlns:a16="http://schemas.microsoft.com/office/drawing/2014/main" id="{AFEBCF80-0FA9-FD44-B50B-F17CB3C081E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432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</p:grpSp>
                  <p:grpSp>
                    <p:nvGrpSpPr>
                      <p:cNvPr id="168" name="Group 167">
                        <a:extLst>
                          <a:ext uri="{FF2B5EF4-FFF2-40B4-BE49-F238E27FC236}">
                            <a16:creationId xmlns:a16="http://schemas.microsoft.com/office/drawing/2014/main" id="{4D29C9D8-6771-6942-B2CF-7BBB9E440AF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46769" y="1196466"/>
                        <a:ext cx="4209141" cy="1726771"/>
                        <a:chOff x="2743200" y="1712815"/>
                        <a:chExt cx="5431535" cy="2228249"/>
                      </a:xfrm>
                    </p:grpSpPr>
                    <p:sp>
                      <p:nvSpPr>
                        <p:cNvPr id="176" name="Oval 175">
                          <a:extLst>
                            <a:ext uri="{FF2B5EF4-FFF2-40B4-BE49-F238E27FC236}">
                              <a16:creationId xmlns:a16="http://schemas.microsoft.com/office/drawing/2014/main" id="{1F23A843-2F82-A342-B158-1590C1E15C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48271" y="1726387"/>
                          <a:ext cx="1426464" cy="1426462"/>
                        </a:xfrm>
                        <a:prstGeom prst="ellipse">
                          <a:avLst/>
                        </a:prstGeom>
                        <a:gradFill>
                          <a:gsLst>
                            <a:gs pos="60000">
                              <a:srgbClr val="DFDFD6"/>
                            </a:gs>
                            <a:gs pos="1000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81000">
                              <a:srgbClr val="BFBFB9"/>
                            </a:gs>
                            <a:gs pos="100000">
                              <a:schemeClr val="accent4">
                                <a:lumMod val="5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 w="9525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7" name="Oval 176">
                          <a:extLst>
                            <a:ext uri="{FF2B5EF4-FFF2-40B4-BE49-F238E27FC236}">
                              <a16:creationId xmlns:a16="http://schemas.microsoft.com/office/drawing/2014/main" id="{F4BA4858-EBC1-0E4E-A1C1-E76FE6AB32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8075" y="1712815"/>
                          <a:ext cx="1426464" cy="1426461"/>
                        </a:xfrm>
                        <a:prstGeom prst="ellipse">
                          <a:avLst/>
                        </a:prstGeom>
                        <a:gradFill>
                          <a:gsLst>
                            <a:gs pos="60000">
                              <a:srgbClr val="DFDFD6"/>
                            </a:gs>
                            <a:gs pos="1000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81000">
                              <a:srgbClr val="BFBFB9"/>
                            </a:gs>
                            <a:gs pos="100000">
                              <a:schemeClr val="accent4">
                                <a:lumMod val="5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 w="9525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grpSp>
                      <p:nvGrpSpPr>
                        <p:cNvPr id="178" name="Group 177">
                          <a:extLst>
                            <a:ext uri="{FF2B5EF4-FFF2-40B4-BE49-F238E27FC236}">
                              <a16:creationId xmlns:a16="http://schemas.microsoft.com/office/drawing/2014/main" id="{96A5AE7F-F7F7-BA44-996F-181F50015A4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43200" y="1719072"/>
                          <a:ext cx="3026664" cy="2221992"/>
                          <a:chOff x="2743200" y="1719072"/>
                          <a:chExt cx="3026664" cy="2221992"/>
                        </a:xfrm>
                      </p:grpSpPr>
                      <p:sp>
                        <p:nvSpPr>
                          <p:cNvPr id="179" name="Oval 178">
                            <a:extLst>
                              <a:ext uri="{FF2B5EF4-FFF2-40B4-BE49-F238E27FC236}">
                                <a16:creationId xmlns:a16="http://schemas.microsoft.com/office/drawing/2014/main" id="{59689697-0D1E-6545-8630-15812A2D821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80" name="Oval 179">
                            <a:extLst>
                              <a:ext uri="{FF2B5EF4-FFF2-40B4-BE49-F238E27FC236}">
                                <a16:creationId xmlns:a16="http://schemas.microsoft.com/office/drawing/2014/main" id="{469550E1-1489-0A46-A9E2-951305243F4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81" name="Oval 180">
                            <a:extLst>
                              <a:ext uri="{FF2B5EF4-FFF2-40B4-BE49-F238E27FC236}">
                                <a16:creationId xmlns:a16="http://schemas.microsoft.com/office/drawing/2014/main" id="{E5E94CF5-D87C-7947-B598-0735514405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432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</p:grpSp>
                  <p:grpSp>
                    <p:nvGrpSpPr>
                      <p:cNvPr id="169" name="Group 168">
                        <a:extLst>
                          <a:ext uri="{FF2B5EF4-FFF2-40B4-BE49-F238E27FC236}">
                            <a16:creationId xmlns:a16="http://schemas.microsoft.com/office/drawing/2014/main" id="{72F53135-3619-D246-B85D-88C6327D421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43226" y="-62687"/>
                        <a:ext cx="4209141" cy="1726770"/>
                        <a:chOff x="2743200" y="1712815"/>
                        <a:chExt cx="5431535" cy="2228249"/>
                      </a:xfrm>
                    </p:grpSpPr>
                    <p:sp>
                      <p:nvSpPr>
                        <p:cNvPr id="170" name="Oval 169">
                          <a:extLst>
                            <a:ext uri="{FF2B5EF4-FFF2-40B4-BE49-F238E27FC236}">
                              <a16:creationId xmlns:a16="http://schemas.microsoft.com/office/drawing/2014/main" id="{B3167266-3E4C-0B45-BC66-F896E2A7DA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48271" y="1726387"/>
                          <a:ext cx="1426464" cy="1426462"/>
                        </a:xfrm>
                        <a:prstGeom prst="ellipse">
                          <a:avLst/>
                        </a:prstGeom>
                        <a:gradFill>
                          <a:gsLst>
                            <a:gs pos="60000">
                              <a:srgbClr val="DFDFD6"/>
                            </a:gs>
                            <a:gs pos="1000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81000">
                              <a:srgbClr val="BFBFB9"/>
                            </a:gs>
                            <a:gs pos="100000">
                              <a:schemeClr val="accent4">
                                <a:lumMod val="5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 w="9525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1" name="Oval 170">
                          <a:extLst>
                            <a:ext uri="{FF2B5EF4-FFF2-40B4-BE49-F238E27FC236}">
                              <a16:creationId xmlns:a16="http://schemas.microsoft.com/office/drawing/2014/main" id="{0C2A0916-CFF8-5241-B55B-F61AFB289C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8075" y="1712815"/>
                          <a:ext cx="1426464" cy="1426465"/>
                        </a:xfrm>
                        <a:prstGeom prst="ellipse">
                          <a:avLst/>
                        </a:prstGeom>
                        <a:gradFill>
                          <a:gsLst>
                            <a:gs pos="60000">
                              <a:srgbClr val="DFDFD6"/>
                            </a:gs>
                            <a:gs pos="1000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81000">
                              <a:srgbClr val="BFBFB9"/>
                            </a:gs>
                            <a:gs pos="100000">
                              <a:schemeClr val="accent4">
                                <a:lumMod val="5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 w="9525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grpSp>
                      <p:nvGrpSpPr>
                        <p:cNvPr id="172" name="Group 171">
                          <a:extLst>
                            <a:ext uri="{FF2B5EF4-FFF2-40B4-BE49-F238E27FC236}">
                              <a16:creationId xmlns:a16="http://schemas.microsoft.com/office/drawing/2014/main" id="{2A39469D-F755-1D43-8B3B-EE804186F1C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43200" y="1719072"/>
                          <a:ext cx="3026664" cy="2221992"/>
                          <a:chOff x="2743200" y="1719072"/>
                          <a:chExt cx="3026664" cy="2221992"/>
                        </a:xfrm>
                      </p:grpSpPr>
                      <p:sp>
                        <p:nvSpPr>
                          <p:cNvPr id="173" name="Oval 172">
                            <a:extLst>
                              <a:ext uri="{FF2B5EF4-FFF2-40B4-BE49-F238E27FC236}">
                                <a16:creationId xmlns:a16="http://schemas.microsoft.com/office/drawing/2014/main" id="{E9559E44-1324-FF4B-8F49-2D7F2D1E49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74" name="Oval 173">
                            <a:extLst>
                              <a:ext uri="{FF2B5EF4-FFF2-40B4-BE49-F238E27FC236}">
                                <a16:creationId xmlns:a16="http://schemas.microsoft.com/office/drawing/2014/main" id="{22CA1CA3-C0B7-0F45-946C-E154923BA8A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75" name="Oval 174">
                            <a:extLst>
                              <a:ext uri="{FF2B5EF4-FFF2-40B4-BE49-F238E27FC236}">
                                <a16:creationId xmlns:a16="http://schemas.microsoft.com/office/drawing/2014/main" id="{C78413D4-69B9-644B-B4A2-1BE66E2D16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432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78" name="Group 77">
                      <a:extLst>
                        <a:ext uri="{FF2B5EF4-FFF2-40B4-BE49-F238E27FC236}">
                          <a16:creationId xmlns:a16="http://schemas.microsoft.com/office/drawing/2014/main" id="{82F6A6CF-5B50-9541-B4A8-0AF8C89C743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7604328" y="3991145"/>
                      <a:ext cx="1016478" cy="867837"/>
                      <a:chOff x="2943226" y="-62687"/>
                      <a:chExt cx="4892950" cy="4261261"/>
                    </a:xfrm>
                  </p:grpSpPr>
                  <p:grpSp>
                    <p:nvGrpSpPr>
                      <p:cNvPr id="138" name="Group 137">
                        <a:extLst>
                          <a:ext uri="{FF2B5EF4-FFF2-40B4-BE49-F238E27FC236}">
                            <a16:creationId xmlns:a16="http://schemas.microsoft.com/office/drawing/2014/main" id="{519F3024-C5BF-8B4F-8C0C-93934734292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0544" y="2466135"/>
                        <a:ext cx="4825632" cy="1732439"/>
                        <a:chOff x="2743200" y="1712815"/>
                        <a:chExt cx="6227064" cy="2235563"/>
                      </a:xfrm>
                    </p:grpSpPr>
                    <p:grpSp>
                      <p:nvGrpSpPr>
                        <p:cNvPr id="157" name="Group 156">
                          <a:extLst>
                            <a:ext uri="{FF2B5EF4-FFF2-40B4-BE49-F238E27FC236}">
                              <a16:creationId xmlns:a16="http://schemas.microsoft.com/office/drawing/2014/main" id="{676DA086-A3D6-9844-8372-DB6CC5FA2CB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748272" y="1726386"/>
                          <a:ext cx="2221992" cy="2221992"/>
                          <a:chOff x="3547872" y="1719072"/>
                          <a:chExt cx="2221992" cy="2221992"/>
                        </a:xfrm>
                      </p:grpSpPr>
                      <p:sp>
                        <p:nvSpPr>
                          <p:cNvPr id="165" name="Oval 164">
                            <a:extLst>
                              <a:ext uri="{FF2B5EF4-FFF2-40B4-BE49-F238E27FC236}">
                                <a16:creationId xmlns:a16="http://schemas.microsoft.com/office/drawing/2014/main" id="{331C7F06-A95F-9D43-84D4-CF055E4C90F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66" name="Oval 165">
                            <a:extLst>
                              <a:ext uri="{FF2B5EF4-FFF2-40B4-BE49-F238E27FC236}">
                                <a16:creationId xmlns:a16="http://schemas.microsoft.com/office/drawing/2014/main" id="{A5272D65-0B28-494B-A51B-1DB757FFEF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grpSp>
                      <p:nvGrpSpPr>
                        <p:cNvPr id="158" name="Group 157">
                          <a:extLst>
                            <a:ext uri="{FF2B5EF4-FFF2-40B4-BE49-F238E27FC236}">
                              <a16:creationId xmlns:a16="http://schemas.microsoft.com/office/drawing/2014/main" id="{51951BC6-9768-3245-BBAB-A819D51BF7B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148072" y="1712815"/>
                          <a:ext cx="2221992" cy="2221992"/>
                          <a:chOff x="3547872" y="1719072"/>
                          <a:chExt cx="2221992" cy="2221992"/>
                        </a:xfrm>
                      </p:grpSpPr>
                      <p:sp>
                        <p:nvSpPr>
                          <p:cNvPr id="163" name="Oval 162">
                            <a:extLst>
                              <a:ext uri="{FF2B5EF4-FFF2-40B4-BE49-F238E27FC236}">
                                <a16:creationId xmlns:a16="http://schemas.microsoft.com/office/drawing/2014/main" id="{86B342B1-CE60-3347-9D42-F8E3175332C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64" name="Oval 163">
                            <a:extLst>
                              <a:ext uri="{FF2B5EF4-FFF2-40B4-BE49-F238E27FC236}">
                                <a16:creationId xmlns:a16="http://schemas.microsoft.com/office/drawing/2014/main" id="{70BC24FA-0A25-184A-BB29-9DB3E47DE4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grpSp>
                      <p:nvGrpSpPr>
                        <p:cNvPr id="159" name="Group 158">
                          <a:extLst>
                            <a:ext uri="{FF2B5EF4-FFF2-40B4-BE49-F238E27FC236}">
                              <a16:creationId xmlns:a16="http://schemas.microsoft.com/office/drawing/2014/main" id="{7B1CD7CA-05B3-1245-865B-0224FD49B26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43200" y="1719072"/>
                          <a:ext cx="3026664" cy="2221992"/>
                          <a:chOff x="2743200" y="1719072"/>
                          <a:chExt cx="3026664" cy="2221992"/>
                        </a:xfrm>
                      </p:grpSpPr>
                      <p:sp>
                        <p:nvSpPr>
                          <p:cNvPr id="160" name="Oval 159">
                            <a:extLst>
                              <a:ext uri="{FF2B5EF4-FFF2-40B4-BE49-F238E27FC236}">
                                <a16:creationId xmlns:a16="http://schemas.microsoft.com/office/drawing/2014/main" id="{56257B37-77BF-F04C-A340-BF39AB642F2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61" name="Oval 160">
                            <a:extLst>
                              <a:ext uri="{FF2B5EF4-FFF2-40B4-BE49-F238E27FC236}">
                                <a16:creationId xmlns:a16="http://schemas.microsoft.com/office/drawing/2014/main" id="{CE846695-1612-604B-BC06-2B4EBDACFD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62" name="Oval 161">
                            <a:extLst>
                              <a:ext uri="{FF2B5EF4-FFF2-40B4-BE49-F238E27FC236}">
                                <a16:creationId xmlns:a16="http://schemas.microsoft.com/office/drawing/2014/main" id="{3803A455-536F-B648-BD71-30B24E8AFC1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432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</p:grpSp>
                  <p:grpSp>
                    <p:nvGrpSpPr>
                      <p:cNvPr id="139" name="Group 138">
                        <a:extLst>
                          <a:ext uri="{FF2B5EF4-FFF2-40B4-BE49-F238E27FC236}">
                            <a16:creationId xmlns:a16="http://schemas.microsoft.com/office/drawing/2014/main" id="{D14D84FE-6C6A-B74D-B6E5-32E44DF5A3F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46769" y="1196466"/>
                        <a:ext cx="4825632" cy="1732439"/>
                        <a:chOff x="2743200" y="1712815"/>
                        <a:chExt cx="6227064" cy="2235563"/>
                      </a:xfrm>
                    </p:grpSpPr>
                    <p:grpSp>
                      <p:nvGrpSpPr>
                        <p:cNvPr id="149" name="Group 148">
                          <a:extLst>
                            <a:ext uri="{FF2B5EF4-FFF2-40B4-BE49-F238E27FC236}">
                              <a16:creationId xmlns:a16="http://schemas.microsoft.com/office/drawing/2014/main" id="{A8BF42D8-FCEA-8F4F-95C9-8CE6689662B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748272" y="1726386"/>
                          <a:ext cx="2221992" cy="2221992"/>
                          <a:chOff x="3547872" y="1719072"/>
                          <a:chExt cx="2221992" cy="2221992"/>
                        </a:xfrm>
                      </p:grpSpPr>
                      <p:sp>
                        <p:nvSpPr>
                          <p:cNvPr id="155" name="Oval 154">
                            <a:extLst>
                              <a:ext uri="{FF2B5EF4-FFF2-40B4-BE49-F238E27FC236}">
                                <a16:creationId xmlns:a16="http://schemas.microsoft.com/office/drawing/2014/main" id="{EF52A31D-F03C-5B4D-8451-BF6EA4D4E44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56" name="Oval 155">
                            <a:extLst>
                              <a:ext uri="{FF2B5EF4-FFF2-40B4-BE49-F238E27FC236}">
                                <a16:creationId xmlns:a16="http://schemas.microsoft.com/office/drawing/2014/main" id="{F254F300-5E9D-1E4C-89FC-5A6D943491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sp>
                      <p:nvSpPr>
                        <p:cNvPr id="150" name="Oval 149">
                          <a:extLst>
                            <a:ext uri="{FF2B5EF4-FFF2-40B4-BE49-F238E27FC236}">
                              <a16:creationId xmlns:a16="http://schemas.microsoft.com/office/drawing/2014/main" id="{4C818CB7-DF99-EE4C-A584-32B20F81335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8075" y="1712815"/>
                          <a:ext cx="1426464" cy="1426462"/>
                        </a:xfrm>
                        <a:prstGeom prst="ellipse">
                          <a:avLst/>
                        </a:prstGeom>
                        <a:gradFill>
                          <a:gsLst>
                            <a:gs pos="60000">
                              <a:srgbClr val="DFDFD6"/>
                            </a:gs>
                            <a:gs pos="1000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81000">
                              <a:srgbClr val="BFBFB9"/>
                            </a:gs>
                            <a:gs pos="100000">
                              <a:schemeClr val="accent4">
                                <a:lumMod val="5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 w="9525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grpSp>
                      <p:nvGrpSpPr>
                        <p:cNvPr id="151" name="Group 150">
                          <a:extLst>
                            <a:ext uri="{FF2B5EF4-FFF2-40B4-BE49-F238E27FC236}">
                              <a16:creationId xmlns:a16="http://schemas.microsoft.com/office/drawing/2014/main" id="{CD2861CF-DD1C-CD4B-89C9-866787356A7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43200" y="1719072"/>
                          <a:ext cx="3026664" cy="2221992"/>
                          <a:chOff x="2743200" y="1719072"/>
                          <a:chExt cx="3026664" cy="2221992"/>
                        </a:xfrm>
                      </p:grpSpPr>
                      <p:sp>
                        <p:nvSpPr>
                          <p:cNvPr id="152" name="Oval 151">
                            <a:extLst>
                              <a:ext uri="{FF2B5EF4-FFF2-40B4-BE49-F238E27FC236}">
                                <a16:creationId xmlns:a16="http://schemas.microsoft.com/office/drawing/2014/main" id="{1FF56968-F873-0440-8080-A113FB4E5AD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53" name="Oval 152">
                            <a:extLst>
                              <a:ext uri="{FF2B5EF4-FFF2-40B4-BE49-F238E27FC236}">
                                <a16:creationId xmlns:a16="http://schemas.microsoft.com/office/drawing/2014/main" id="{C295B411-BC84-974C-835C-D34EB164AAB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54" name="Oval 153">
                            <a:extLst>
                              <a:ext uri="{FF2B5EF4-FFF2-40B4-BE49-F238E27FC236}">
                                <a16:creationId xmlns:a16="http://schemas.microsoft.com/office/drawing/2014/main" id="{44C55A0F-30AC-1543-9038-6F9DAF2FB3E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432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</p:grpSp>
                  <p:grpSp>
                    <p:nvGrpSpPr>
                      <p:cNvPr id="140" name="Group 139">
                        <a:extLst>
                          <a:ext uri="{FF2B5EF4-FFF2-40B4-BE49-F238E27FC236}">
                            <a16:creationId xmlns:a16="http://schemas.microsoft.com/office/drawing/2014/main" id="{397974BB-8C04-6246-BF8B-708905EC0D2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43226" y="-62687"/>
                        <a:ext cx="4825632" cy="1732438"/>
                        <a:chOff x="2743200" y="1712815"/>
                        <a:chExt cx="6227064" cy="2235563"/>
                      </a:xfrm>
                    </p:grpSpPr>
                    <p:grpSp>
                      <p:nvGrpSpPr>
                        <p:cNvPr id="141" name="Group 140">
                          <a:extLst>
                            <a:ext uri="{FF2B5EF4-FFF2-40B4-BE49-F238E27FC236}">
                              <a16:creationId xmlns:a16="http://schemas.microsoft.com/office/drawing/2014/main" id="{7FD10E6A-1B01-4F48-815A-73E87952E5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748272" y="1726386"/>
                          <a:ext cx="2221992" cy="2221992"/>
                          <a:chOff x="3547872" y="1719072"/>
                          <a:chExt cx="2221992" cy="2221992"/>
                        </a:xfrm>
                      </p:grpSpPr>
                      <p:sp>
                        <p:nvSpPr>
                          <p:cNvPr id="147" name="Oval 146">
                            <a:extLst>
                              <a:ext uri="{FF2B5EF4-FFF2-40B4-BE49-F238E27FC236}">
                                <a16:creationId xmlns:a16="http://schemas.microsoft.com/office/drawing/2014/main" id="{A9EFCAAE-9521-504E-A7D8-BB39D3C523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48" name="Oval 147">
                            <a:extLst>
                              <a:ext uri="{FF2B5EF4-FFF2-40B4-BE49-F238E27FC236}">
                                <a16:creationId xmlns:a16="http://schemas.microsoft.com/office/drawing/2014/main" id="{5EDCE0E4-AACD-7343-BCD2-F57E9E5075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sp>
                      <p:nvSpPr>
                        <p:cNvPr id="142" name="Oval 141">
                          <a:extLst>
                            <a:ext uri="{FF2B5EF4-FFF2-40B4-BE49-F238E27FC236}">
                              <a16:creationId xmlns:a16="http://schemas.microsoft.com/office/drawing/2014/main" id="{63846D85-6865-394F-A526-0A56128F4B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8075" y="1712815"/>
                          <a:ext cx="1426464" cy="1426462"/>
                        </a:xfrm>
                        <a:prstGeom prst="ellipse">
                          <a:avLst/>
                        </a:prstGeom>
                        <a:gradFill>
                          <a:gsLst>
                            <a:gs pos="60000">
                              <a:srgbClr val="DFDFD6"/>
                            </a:gs>
                            <a:gs pos="1000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81000">
                              <a:srgbClr val="BFBFB9"/>
                            </a:gs>
                            <a:gs pos="100000">
                              <a:schemeClr val="accent4">
                                <a:lumMod val="5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 w="9525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grpSp>
                      <p:nvGrpSpPr>
                        <p:cNvPr id="143" name="Group 142">
                          <a:extLst>
                            <a:ext uri="{FF2B5EF4-FFF2-40B4-BE49-F238E27FC236}">
                              <a16:creationId xmlns:a16="http://schemas.microsoft.com/office/drawing/2014/main" id="{E729DA34-923B-EE44-BBEF-ACBFF19AC92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43200" y="1719072"/>
                          <a:ext cx="3026664" cy="2221992"/>
                          <a:chOff x="2743200" y="1719072"/>
                          <a:chExt cx="3026664" cy="2221992"/>
                        </a:xfrm>
                      </p:grpSpPr>
                      <p:sp>
                        <p:nvSpPr>
                          <p:cNvPr id="144" name="Oval 143">
                            <a:extLst>
                              <a:ext uri="{FF2B5EF4-FFF2-40B4-BE49-F238E27FC236}">
                                <a16:creationId xmlns:a16="http://schemas.microsoft.com/office/drawing/2014/main" id="{B1A5C930-9316-7C40-A532-ED5D1D26875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45" name="Oval 144">
                            <a:extLst>
                              <a:ext uri="{FF2B5EF4-FFF2-40B4-BE49-F238E27FC236}">
                                <a16:creationId xmlns:a16="http://schemas.microsoft.com/office/drawing/2014/main" id="{57B1D069-1E91-234D-AE52-A541B2C1AEF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46" name="Oval 145">
                            <a:extLst>
                              <a:ext uri="{FF2B5EF4-FFF2-40B4-BE49-F238E27FC236}">
                                <a16:creationId xmlns:a16="http://schemas.microsoft.com/office/drawing/2014/main" id="{04625E40-7155-BB40-9CFC-2C2F1C78D9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432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79" name="Group 78">
                      <a:extLst>
                        <a:ext uri="{FF2B5EF4-FFF2-40B4-BE49-F238E27FC236}">
                          <a16:creationId xmlns:a16="http://schemas.microsoft.com/office/drawing/2014/main" id="{A43F4C08-FEDF-9F43-9CA4-35E647102F7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817351" y="3096368"/>
                      <a:ext cx="888406" cy="993679"/>
                      <a:chOff x="2943226" y="-686263"/>
                      <a:chExt cx="4276459" cy="4879169"/>
                    </a:xfrm>
                  </p:grpSpPr>
                  <p:grpSp>
                    <p:nvGrpSpPr>
                      <p:cNvPr id="113" name="Group 112">
                        <a:extLst>
                          <a:ext uri="{FF2B5EF4-FFF2-40B4-BE49-F238E27FC236}">
                            <a16:creationId xmlns:a16="http://schemas.microsoft.com/office/drawing/2014/main" id="{C0773719-665C-6443-8BDE-7FEE109A744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0544" y="2466135"/>
                        <a:ext cx="4209141" cy="1726771"/>
                        <a:chOff x="2743200" y="1712815"/>
                        <a:chExt cx="5431535" cy="2228249"/>
                      </a:xfrm>
                    </p:grpSpPr>
                    <p:sp>
                      <p:nvSpPr>
                        <p:cNvPr id="132" name="Oval 131">
                          <a:extLst>
                            <a:ext uri="{FF2B5EF4-FFF2-40B4-BE49-F238E27FC236}">
                              <a16:creationId xmlns:a16="http://schemas.microsoft.com/office/drawing/2014/main" id="{8A703AA7-7065-A149-B351-85B164B757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48271" y="1726387"/>
                          <a:ext cx="1426464" cy="1426462"/>
                        </a:xfrm>
                        <a:prstGeom prst="ellipse">
                          <a:avLst/>
                        </a:prstGeom>
                        <a:gradFill>
                          <a:gsLst>
                            <a:gs pos="60000">
                              <a:srgbClr val="DFDFD6"/>
                            </a:gs>
                            <a:gs pos="1000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81000">
                              <a:srgbClr val="BFBFB9"/>
                            </a:gs>
                            <a:gs pos="100000">
                              <a:schemeClr val="accent4">
                                <a:lumMod val="5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 w="9525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33" name="Oval 132">
                          <a:extLst>
                            <a:ext uri="{FF2B5EF4-FFF2-40B4-BE49-F238E27FC236}">
                              <a16:creationId xmlns:a16="http://schemas.microsoft.com/office/drawing/2014/main" id="{706D4A66-4EE7-1D48-9FEE-97C6F6DE1B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8075" y="1712815"/>
                          <a:ext cx="1426464" cy="1426461"/>
                        </a:xfrm>
                        <a:prstGeom prst="ellipse">
                          <a:avLst/>
                        </a:prstGeom>
                        <a:gradFill>
                          <a:gsLst>
                            <a:gs pos="60000">
                              <a:srgbClr val="DFDFD6"/>
                            </a:gs>
                            <a:gs pos="1000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81000">
                              <a:srgbClr val="BFBFB9"/>
                            </a:gs>
                            <a:gs pos="100000">
                              <a:schemeClr val="accent4">
                                <a:lumMod val="5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 w="9525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grpSp>
                      <p:nvGrpSpPr>
                        <p:cNvPr id="134" name="Group 133">
                          <a:extLst>
                            <a:ext uri="{FF2B5EF4-FFF2-40B4-BE49-F238E27FC236}">
                              <a16:creationId xmlns:a16="http://schemas.microsoft.com/office/drawing/2014/main" id="{5C6B6A4C-753C-CD43-A344-3827B372095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43200" y="1719072"/>
                          <a:ext cx="3026664" cy="2221992"/>
                          <a:chOff x="2743200" y="1719072"/>
                          <a:chExt cx="3026664" cy="2221992"/>
                        </a:xfrm>
                      </p:grpSpPr>
                      <p:sp>
                        <p:nvSpPr>
                          <p:cNvPr id="135" name="Oval 134">
                            <a:extLst>
                              <a:ext uri="{FF2B5EF4-FFF2-40B4-BE49-F238E27FC236}">
                                <a16:creationId xmlns:a16="http://schemas.microsoft.com/office/drawing/2014/main" id="{A6CA1E2B-F2F2-C84B-B08F-B5298FD6E19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36" name="Oval 135">
                            <a:extLst>
                              <a:ext uri="{FF2B5EF4-FFF2-40B4-BE49-F238E27FC236}">
                                <a16:creationId xmlns:a16="http://schemas.microsoft.com/office/drawing/2014/main" id="{1234B058-2A27-B748-8F93-4E49E5D58E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37" name="Oval 136">
                            <a:extLst>
                              <a:ext uri="{FF2B5EF4-FFF2-40B4-BE49-F238E27FC236}">
                                <a16:creationId xmlns:a16="http://schemas.microsoft.com/office/drawing/2014/main" id="{E841CFF7-798C-DE43-9EFE-242D9C2A209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432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</p:grpSp>
                  <p:grpSp>
                    <p:nvGrpSpPr>
                      <p:cNvPr id="114" name="Group 113">
                        <a:extLst>
                          <a:ext uri="{FF2B5EF4-FFF2-40B4-BE49-F238E27FC236}">
                            <a16:creationId xmlns:a16="http://schemas.microsoft.com/office/drawing/2014/main" id="{2E1F8DB5-C21D-FE47-94AA-26DAE362048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46769" y="1196466"/>
                        <a:ext cx="4209141" cy="1726771"/>
                        <a:chOff x="2743200" y="1712815"/>
                        <a:chExt cx="5431535" cy="2228249"/>
                      </a:xfrm>
                    </p:grpSpPr>
                    <p:sp>
                      <p:nvSpPr>
                        <p:cNvPr id="126" name="Oval 125">
                          <a:extLst>
                            <a:ext uri="{FF2B5EF4-FFF2-40B4-BE49-F238E27FC236}">
                              <a16:creationId xmlns:a16="http://schemas.microsoft.com/office/drawing/2014/main" id="{6C5F3118-8889-FC4E-8C32-8DAD8A3ED9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48271" y="1726387"/>
                          <a:ext cx="1426464" cy="1426462"/>
                        </a:xfrm>
                        <a:prstGeom prst="ellipse">
                          <a:avLst/>
                        </a:prstGeom>
                        <a:gradFill>
                          <a:gsLst>
                            <a:gs pos="46000">
                              <a:srgbClr val="DFDFD6"/>
                            </a:gs>
                            <a:gs pos="1000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75000">
                              <a:srgbClr val="BFBFB9"/>
                            </a:gs>
                            <a:gs pos="85000">
                              <a:schemeClr val="accent3">
                                <a:lumMod val="5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 w="9525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27" name="Oval 126">
                          <a:extLst>
                            <a:ext uri="{FF2B5EF4-FFF2-40B4-BE49-F238E27FC236}">
                              <a16:creationId xmlns:a16="http://schemas.microsoft.com/office/drawing/2014/main" id="{4C5BB27A-CA70-E14C-9B4C-17326DA771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8075" y="1712815"/>
                          <a:ext cx="1426464" cy="1426462"/>
                        </a:xfrm>
                        <a:prstGeom prst="ellipse">
                          <a:avLst/>
                        </a:prstGeom>
                        <a:gradFill>
                          <a:gsLst>
                            <a:gs pos="60000">
                              <a:srgbClr val="DFDFD6"/>
                            </a:gs>
                            <a:gs pos="1000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81000">
                              <a:srgbClr val="BFBFB9"/>
                            </a:gs>
                            <a:gs pos="100000">
                              <a:schemeClr val="accent4">
                                <a:lumMod val="5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 w="9525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grpSp>
                      <p:nvGrpSpPr>
                        <p:cNvPr id="128" name="Group 127">
                          <a:extLst>
                            <a:ext uri="{FF2B5EF4-FFF2-40B4-BE49-F238E27FC236}">
                              <a16:creationId xmlns:a16="http://schemas.microsoft.com/office/drawing/2014/main" id="{9291BFE7-8C47-1E43-9EDB-903F3388B76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43200" y="1719072"/>
                          <a:ext cx="3026664" cy="2221992"/>
                          <a:chOff x="2743200" y="1719072"/>
                          <a:chExt cx="3026664" cy="2221992"/>
                        </a:xfrm>
                      </p:grpSpPr>
                      <p:sp>
                        <p:nvSpPr>
                          <p:cNvPr id="129" name="Oval 128">
                            <a:extLst>
                              <a:ext uri="{FF2B5EF4-FFF2-40B4-BE49-F238E27FC236}">
                                <a16:creationId xmlns:a16="http://schemas.microsoft.com/office/drawing/2014/main" id="{B2BDF43D-4DA6-5344-B870-49F68F46A39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30" name="Oval 129">
                            <a:extLst>
                              <a:ext uri="{FF2B5EF4-FFF2-40B4-BE49-F238E27FC236}">
                                <a16:creationId xmlns:a16="http://schemas.microsoft.com/office/drawing/2014/main" id="{B5487FA9-1ADB-F541-A69A-C561380CC7E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31" name="Oval 130">
                            <a:extLst>
                              <a:ext uri="{FF2B5EF4-FFF2-40B4-BE49-F238E27FC236}">
                                <a16:creationId xmlns:a16="http://schemas.microsoft.com/office/drawing/2014/main" id="{1E6B183F-F063-224C-BC2D-7796475FC41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432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</p:grpSp>
                  <p:grpSp>
                    <p:nvGrpSpPr>
                      <p:cNvPr id="115" name="Group 114">
                        <a:extLst>
                          <a:ext uri="{FF2B5EF4-FFF2-40B4-BE49-F238E27FC236}">
                            <a16:creationId xmlns:a16="http://schemas.microsoft.com/office/drawing/2014/main" id="{58194B78-B8B9-EB48-9C70-92E7C1B2AF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43226" y="-686263"/>
                        <a:ext cx="4209141" cy="2350347"/>
                        <a:chOff x="2743200" y="908143"/>
                        <a:chExt cx="5431535" cy="3032921"/>
                      </a:xfrm>
                    </p:grpSpPr>
                    <p:sp>
                      <p:nvSpPr>
                        <p:cNvPr id="116" name="Oval 115">
                          <a:extLst>
                            <a:ext uri="{FF2B5EF4-FFF2-40B4-BE49-F238E27FC236}">
                              <a16:creationId xmlns:a16="http://schemas.microsoft.com/office/drawing/2014/main" id="{EBDA7100-1A53-3049-86BC-17E78E24BD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48271" y="1726387"/>
                          <a:ext cx="1426464" cy="1426462"/>
                        </a:xfrm>
                        <a:prstGeom prst="ellipse">
                          <a:avLst/>
                        </a:prstGeom>
                        <a:gradFill>
                          <a:gsLst>
                            <a:gs pos="60000">
                              <a:srgbClr val="DFDFD6"/>
                            </a:gs>
                            <a:gs pos="1000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81000">
                              <a:srgbClr val="BFBFB9"/>
                            </a:gs>
                            <a:gs pos="100000">
                              <a:schemeClr val="accent4">
                                <a:lumMod val="5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 w="9525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grpSp>
                      <p:nvGrpSpPr>
                        <p:cNvPr id="117" name="Group 116">
                          <a:extLst>
                            <a:ext uri="{FF2B5EF4-FFF2-40B4-BE49-F238E27FC236}">
                              <a16:creationId xmlns:a16="http://schemas.microsoft.com/office/drawing/2014/main" id="{4463CA4E-5BD0-D246-8BA1-85653B8E9C2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148072" y="908143"/>
                          <a:ext cx="2221992" cy="2231136"/>
                          <a:chOff x="3547872" y="914400"/>
                          <a:chExt cx="2221992" cy="2231136"/>
                        </a:xfrm>
                      </p:grpSpPr>
                      <p:sp>
                        <p:nvSpPr>
                          <p:cNvPr id="124" name="Oval 123">
                            <a:extLst>
                              <a:ext uri="{FF2B5EF4-FFF2-40B4-BE49-F238E27FC236}">
                                <a16:creationId xmlns:a16="http://schemas.microsoft.com/office/drawing/2014/main" id="{B2F9DC44-1F41-BE4A-86D7-C40852C0EFD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39500">
                                <a:srgbClr val="EFEFE4"/>
                              </a:gs>
                              <a:gs pos="19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74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25" name="Oval 124">
                            <a:extLst>
                              <a:ext uri="{FF2B5EF4-FFF2-40B4-BE49-F238E27FC236}">
                                <a16:creationId xmlns:a16="http://schemas.microsoft.com/office/drawing/2014/main" id="{4A250AEB-C55B-7641-86CD-717502F07DC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9144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grpSp>
                      <p:nvGrpSpPr>
                        <p:cNvPr id="118" name="Group 117">
                          <a:extLst>
                            <a:ext uri="{FF2B5EF4-FFF2-40B4-BE49-F238E27FC236}">
                              <a16:creationId xmlns:a16="http://schemas.microsoft.com/office/drawing/2014/main" id="{0019595D-B88A-5545-A848-B3BC0C8C27A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43200" y="914400"/>
                          <a:ext cx="3026664" cy="3026664"/>
                          <a:chOff x="2743200" y="914400"/>
                          <a:chExt cx="3026664" cy="3026664"/>
                        </a:xfrm>
                      </p:grpSpPr>
                      <p:sp>
                        <p:nvSpPr>
                          <p:cNvPr id="119" name="Oval 118">
                            <a:extLst>
                              <a:ext uri="{FF2B5EF4-FFF2-40B4-BE49-F238E27FC236}">
                                <a16:creationId xmlns:a16="http://schemas.microsoft.com/office/drawing/2014/main" id="{BB34E947-6B45-AA4C-B154-D2A32C5D0A7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39500">
                                <a:srgbClr val="EFEFE4"/>
                              </a:gs>
                              <a:gs pos="19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74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20" name="Oval 119">
                            <a:extLst>
                              <a:ext uri="{FF2B5EF4-FFF2-40B4-BE49-F238E27FC236}">
                                <a16:creationId xmlns:a16="http://schemas.microsoft.com/office/drawing/2014/main" id="{20711C05-D1A6-224B-9E28-94731E28C7C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43200" y="9144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21" name="Oval 120">
                            <a:extLst>
                              <a:ext uri="{FF2B5EF4-FFF2-40B4-BE49-F238E27FC236}">
                                <a16:creationId xmlns:a16="http://schemas.microsoft.com/office/drawing/2014/main" id="{9A6D82ED-4A90-AE43-9198-F554806F71E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9144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22" name="Oval 121">
                            <a:extLst>
                              <a:ext uri="{FF2B5EF4-FFF2-40B4-BE49-F238E27FC236}">
                                <a16:creationId xmlns:a16="http://schemas.microsoft.com/office/drawing/2014/main" id="{4B80CBAF-27DC-6042-BD68-D130671EE9E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23" name="Oval 122">
                            <a:extLst>
                              <a:ext uri="{FF2B5EF4-FFF2-40B4-BE49-F238E27FC236}">
                                <a16:creationId xmlns:a16="http://schemas.microsoft.com/office/drawing/2014/main" id="{19DCA63D-63FD-2F45-A26A-E8CED3CD5B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432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7ED19A10-7072-F142-B526-FB492AD368A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7591301" y="3092174"/>
                      <a:ext cx="1016478" cy="994833"/>
                      <a:chOff x="2943226" y="-686263"/>
                      <a:chExt cx="4892950" cy="4884837"/>
                    </a:xfrm>
                  </p:grpSpPr>
                  <p:grpSp>
                    <p:nvGrpSpPr>
                      <p:cNvPr id="81" name="Group 80">
                        <a:extLst>
                          <a:ext uri="{FF2B5EF4-FFF2-40B4-BE49-F238E27FC236}">
                            <a16:creationId xmlns:a16="http://schemas.microsoft.com/office/drawing/2014/main" id="{0BE73AAF-5EF0-6C42-A98D-3E3353AFB49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0544" y="2466135"/>
                        <a:ext cx="4825632" cy="1732439"/>
                        <a:chOff x="2743200" y="1712815"/>
                        <a:chExt cx="6227064" cy="2235563"/>
                      </a:xfrm>
                    </p:grpSpPr>
                    <p:grpSp>
                      <p:nvGrpSpPr>
                        <p:cNvPr id="105" name="Group 104">
                          <a:extLst>
                            <a:ext uri="{FF2B5EF4-FFF2-40B4-BE49-F238E27FC236}">
                              <a16:creationId xmlns:a16="http://schemas.microsoft.com/office/drawing/2014/main" id="{1E2A1B7D-30A8-7243-8F70-8B0D8A1B2B5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748272" y="1726386"/>
                          <a:ext cx="2221992" cy="2221992"/>
                          <a:chOff x="3547872" y="1719072"/>
                          <a:chExt cx="2221992" cy="2221992"/>
                        </a:xfrm>
                      </p:grpSpPr>
                      <p:sp>
                        <p:nvSpPr>
                          <p:cNvPr id="111" name="Oval 110">
                            <a:extLst>
                              <a:ext uri="{FF2B5EF4-FFF2-40B4-BE49-F238E27FC236}">
                                <a16:creationId xmlns:a16="http://schemas.microsoft.com/office/drawing/2014/main" id="{51F83758-7775-474B-BB34-EE22832ED27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12" name="Oval 111">
                            <a:extLst>
                              <a:ext uri="{FF2B5EF4-FFF2-40B4-BE49-F238E27FC236}">
                                <a16:creationId xmlns:a16="http://schemas.microsoft.com/office/drawing/2014/main" id="{BB80D26F-ADB1-E540-8D67-E9B1CEED3A5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sp>
                      <p:nvSpPr>
                        <p:cNvPr id="106" name="Oval 105">
                          <a:extLst>
                            <a:ext uri="{FF2B5EF4-FFF2-40B4-BE49-F238E27FC236}">
                              <a16:creationId xmlns:a16="http://schemas.microsoft.com/office/drawing/2014/main" id="{436913C8-A442-4348-B34D-5B8444DC1A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8075" y="1712815"/>
                          <a:ext cx="1426464" cy="1426462"/>
                        </a:xfrm>
                        <a:prstGeom prst="ellipse">
                          <a:avLst/>
                        </a:prstGeom>
                        <a:gradFill>
                          <a:gsLst>
                            <a:gs pos="60000">
                              <a:srgbClr val="DFDFD6"/>
                            </a:gs>
                            <a:gs pos="1000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81000">
                              <a:srgbClr val="BFBFB9"/>
                            </a:gs>
                            <a:gs pos="100000">
                              <a:schemeClr val="accent4">
                                <a:lumMod val="5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 w="9525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grpSp>
                      <p:nvGrpSpPr>
                        <p:cNvPr id="107" name="Group 106">
                          <a:extLst>
                            <a:ext uri="{FF2B5EF4-FFF2-40B4-BE49-F238E27FC236}">
                              <a16:creationId xmlns:a16="http://schemas.microsoft.com/office/drawing/2014/main" id="{0540F90B-1E0D-2E4F-B9D1-F79BD5B7D3A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43200" y="1719072"/>
                          <a:ext cx="3026664" cy="2221992"/>
                          <a:chOff x="2743200" y="1719072"/>
                          <a:chExt cx="3026664" cy="2221992"/>
                        </a:xfrm>
                      </p:grpSpPr>
                      <p:sp>
                        <p:nvSpPr>
                          <p:cNvPr id="108" name="Oval 107">
                            <a:extLst>
                              <a:ext uri="{FF2B5EF4-FFF2-40B4-BE49-F238E27FC236}">
                                <a16:creationId xmlns:a16="http://schemas.microsoft.com/office/drawing/2014/main" id="{F4B996B2-2C9A-284A-9D34-76EDA21259B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09" name="Oval 108">
                            <a:extLst>
                              <a:ext uri="{FF2B5EF4-FFF2-40B4-BE49-F238E27FC236}">
                                <a16:creationId xmlns:a16="http://schemas.microsoft.com/office/drawing/2014/main" id="{8070C5EC-F8C8-004B-BDA5-AD2D06E4897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10" name="Oval 109">
                            <a:extLst>
                              <a:ext uri="{FF2B5EF4-FFF2-40B4-BE49-F238E27FC236}">
                                <a16:creationId xmlns:a16="http://schemas.microsoft.com/office/drawing/2014/main" id="{23C5A458-7D20-224A-A0F5-28BA0F788DF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432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</p:grpSp>
                  <p:grpSp>
                    <p:nvGrpSpPr>
                      <p:cNvPr id="82" name="Group 81">
                        <a:extLst>
                          <a:ext uri="{FF2B5EF4-FFF2-40B4-BE49-F238E27FC236}">
                            <a16:creationId xmlns:a16="http://schemas.microsoft.com/office/drawing/2014/main" id="{5BEAB517-9F77-184B-9589-AD39317AE70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46769" y="1196466"/>
                        <a:ext cx="4825632" cy="1732439"/>
                        <a:chOff x="2743200" y="1712815"/>
                        <a:chExt cx="6227064" cy="2235563"/>
                      </a:xfrm>
                    </p:grpSpPr>
                    <p:grpSp>
                      <p:nvGrpSpPr>
                        <p:cNvPr id="97" name="Group 96">
                          <a:extLst>
                            <a:ext uri="{FF2B5EF4-FFF2-40B4-BE49-F238E27FC236}">
                              <a16:creationId xmlns:a16="http://schemas.microsoft.com/office/drawing/2014/main" id="{97CBA669-CB3E-B04E-BD86-E46FDB7AE41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748272" y="1726386"/>
                          <a:ext cx="2221992" cy="2221992"/>
                          <a:chOff x="3547872" y="1719072"/>
                          <a:chExt cx="2221992" cy="2221992"/>
                        </a:xfrm>
                      </p:grpSpPr>
                      <p:sp>
                        <p:nvSpPr>
                          <p:cNvPr id="103" name="Oval 102">
                            <a:extLst>
                              <a:ext uri="{FF2B5EF4-FFF2-40B4-BE49-F238E27FC236}">
                                <a16:creationId xmlns:a16="http://schemas.microsoft.com/office/drawing/2014/main" id="{6714E04B-FF30-224B-9DB2-62B85DFCD8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04" name="Oval 103">
                            <a:extLst>
                              <a:ext uri="{FF2B5EF4-FFF2-40B4-BE49-F238E27FC236}">
                                <a16:creationId xmlns:a16="http://schemas.microsoft.com/office/drawing/2014/main" id="{DE1B68B2-FC19-6D4B-AD2A-2DE7101442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sp>
                      <p:nvSpPr>
                        <p:cNvPr id="98" name="Oval 97">
                          <a:extLst>
                            <a:ext uri="{FF2B5EF4-FFF2-40B4-BE49-F238E27FC236}">
                              <a16:creationId xmlns:a16="http://schemas.microsoft.com/office/drawing/2014/main" id="{5F46358D-1A6F-3544-8FB4-347FC25E30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8075" y="1712815"/>
                          <a:ext cx="1426464" cy="1426462"/>
                        </a:xfrm>
                        <a:prstGeom prst="ellipse">
                          <a:avLst/>
                        </a:prstGeom>
                        <a:gradFill>
                          <a:gsLst>
                            <a:gs pos="60000">
                              <a:srgbClr val="DFDFD6"/>
                            </a:gs>
                            <a:gs pos="1000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81000">
                              <a:srgbClr val="BFBFB9"/>
                            </a:gs>
                            <a:gs pos="100000">
                              <a:schemeClr val="accent4">
                                <a:lumMod val="5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 w="9525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grpSp>
                      <p:nvGrpSpPr>
                        <p:cNvPr id="99" name="Group 98">
                          <a:extLst>
                            <a:ext uri="{FF2B5EF4-FFF2-40B4-BE49-F238E27FC236}">
                              <a16:creationId xmlns:a16="http://schemas.microsoft.com/office/drawing/2014/main" id="{1A626E89-2E3D-2140-BC64-B19518A250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43200" y="1719072"/>
                          <a:ext cx="3026664" cy="2221992"/>
                          <a:chOff x="2743200" y="1719072"/>
                          <a:chExt cx="3026664" cy="2221992"/>
                        </a:xfrm>
                      </p:grpSpPr>
                      <p:sp>
                        <p:nvSpPr>
                          <p:cNvPr id="100" name="Oval 99">
                            <a:extLst>
                              <a:ext uri="{FF2B5EF4-FFF2-40B4-BE49-F238E27FC236}">
                                <a16:creationId xmlns:a16="http://schemas.microsoft.com/office/drawing/2014/main" id="{8D62E93F-AA00-8943-890B-8E54BF9003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01" name="Oval 100">
                            <a:extLst>
                              <a:ext uri="{FF2B5EF4-FFF2-40B4-BE49-F238E27FC236}">
                                <a16:creationId xmlns:a16="http://schemas.microsoft.com/office/drawing/2014/main" id="{EAE9B3EC-5817-3A44-B85D-7B1169CE1F0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02" name="Oval 101">
                            <a:extLst>
                              <a:ext uri="{FF2B5EF4-FFF2-40B4-BE49-F238E27FC236}">
                                <a16:creationId xmlns:a16="http://schemas.microsoft.com/office/drawing/2014/main" id="{1B905FEC-5BF9-414C-B5E3-796157FDAFD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432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</p:grpSp>
                  <p:grpSp>
                    <p:nvGrpSpPr>
                      <p:cNvPr id="83" name="Group 82">
                        <a:extLst>
                          <a:ext uri="{FF2B5EF4-FFF2-40B4-BE49-F238E27FC236}">
                            <a16:creationId xmlns:a16="http://schemas.microsoft.com/office/drawing/2014/main" id="{63CE2063-1D61-044B-BA37-192E255665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43226" y="-686263"/>
                        <a:ext cx="4825632" cy="2356015"/>
                        <a:chOff x="2743200" y="908143"/>
                        <a:chExt cx="6227064" cy="3040235"/>
                      </a:xfrm>
                    </p:grpSpPr>
                    <p:grpSp>
                      <p:nvGrpSpPr>
                        <p:cNvPr id="84" name="Group 83">
                          <a:extLst>
                            <a:ext uri="{FF2B5EF4-FFF2-40B4-BE49-F238E27FC236}">
                              <a16:creationId xmlns:a16="http://schemas.microsoft.com/office/drawing/2014/main" id="{E4C01A20-A10F-A941-B11B-CC707CEF7C1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748272" y="921714"/>
                          <a:ext cx="2221992" cy="3026664"/>
                          <a:chOff x="3547872" y="914400"/>
                          <a:chExt cx="2221992" cy="3026664"/>
                        </a:xfrm>
                      </p:grpSpPr>
                      <p:sp>
                        <p:nvSpPr>
                          <p:cNvPr id="94" name="Oval 93">
                            <a:extLst>
                              <a:ext uri="{FF2B5EF4-FFF2-40B4-BE49-F238E27FC236}">
                                <a16:creationId xmlns:a16="http://schemas.microsoft.com/office/drawing/2014/main" id="{A50DC4A1-9A99-034C-9635-6079A744033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95" name="Oval 94">
                            <a:extLst>
                              <a:ext uri="{FF2B5EF4-FFF2-40B4-BE49-F238E27FC236}">
                                <a16:creationId xmlns:a16="http://schemas.microsoft.com/office/drawing/2014/main" id="{33C0AA0B-BDB5-894D-847E-273828D285B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9144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96" name="Oval 95">
                            <a:extLst>
                              <a:ext uri="{FF2B5EF4-FFF2-40B4-BE49-F238E27FC236}">
                                <a16:creationId xmlns:a16="http://schemas.microsoft.com/office/drawing/2014/main" id="{798C82A0-A45B-634B-8362-B95C17C31A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grpSp>
                      <p:nvGrpSpPr>
                        <p:cNvPr id="85" name="Group 84">
                          <a:extLst>
                            <a:ext uri="{FF2B5EF4-FFF2-40B4-BE49-F238E27FC236}">
                              <a16:creationId xmlns:a16="http://schemas.microsoft.com/office/drawing/2014/main" id="{8CC9A213-8555-0D43-893D-39ACAD02FA0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148072" y="908143"/>
                          <a:ext cx="2221992" cy="2231136"/>
                          <a:chOff x="3547872" y="914400"/>
                          <a:chExt cx="2221992" cy="2231136"/>
                        </a:xfrm>
                      </p:grpSpPr>
                      <p:sp>
                        <p:nvSpPr>
                          <p:cNvPr id="92" name="Oval 91">
                            <a:extLst>
                              <a:ext uri="{FF2B5EF4-FFF2-40B4-BE49-F238E27FC236}">
                                <a16:creationId xmlns:a16="http://schemas.microsoft.com/office/drawing/2014/main" id="{DD1B5D5B-7200-FF4E-BA3D-015C8B93134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93" name="Oval 92">
                            <a:extLst>
                              <a:ext uri="{FF2B5EF4-FFF2-40B4-BE49-F238E27FC236}">
                                <a16:creationId xmlns:a16="http://schemas.microsoft.com/office/drawing/2014/main" id="{9C09A5F5-F3CF-BC44-8F7B-5645BEAAC4A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9144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7A0219D8-48AA-6946-9847-DFBFE64A23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43200" y="914400"/>
                          <a:ext cx="3026664" cy="3026664"/>
                          <a:chOff x="2743200" y="914400"/>
                          <a:chExt cx="3026664" cy="3026664"/>
                        </a:xfrm>
                      </p:grpSpPr>
                      <p:sp>
                        <p:nvSpPr>
                          <p:cNvPr id="87" name="Oval 86">
                            <a:extLst>
                              <a:ext uri="{FF2B5EF4-FFF2-40B4-BE49-F238E27FC236}">
                                <a16:creationId xmlns:a16="http://schemas.microsoft.com/office/drawing/2014/main" id="{0D5DBA61-78B2-4A48-94A7-2267F805794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47872" y="1719072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60000">
                                <a:srgbClr val="DFDFD6"/>
                              </a:gs>
                              <a:gs pos="1000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81000">
                                <a:srgbClr val="BFBFB9"/>
                              </a:gs>
                              <a:gs pos="100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88" name="Oval 87">
                            <a:extLst>
                              <a:ext uri="{FF2B5EF4-FFF2-40B4-BE49-F238E27FC236}">
                                <a16:creationId xmlns:a16="http://schemas.microsoft.com/office/drawing/2014/main" id="{63C79DB9-C0B0-BB43-949C-D64D25B1D05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43200" y="9144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89" name="Oval 88">
                            <a:extLst>
                              <a:ext uri="{FF2B5EF4-FFF2-40B4-BE49-F238E27FC236}">
                                <a16:creationId xmlns:a16="http://schemas.microsoft.com/office/drawing/2014/main" id="{A8BDA2DE-3E71-FD45-8DDC-C7BAEAAEC5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9144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90" name="Oval 89">
                            <a:extLst>
                              <a:ext uri="{FF2B5EF4-FFF2-40B4-BE49-F238E27FC236}">
                                <a16:creationId xmlns:a16="http://schemas.microsoft.com/office/drawing/2014/main" id="{98EFBDC3-51D2-0046-A3D2-8DF69B1E66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434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91" name="Oval 90">
                            <a:extLst>
                              <a:ext uri="{FF2B5EF4-FFF2-40B4-BE49-F238E27FC236}">
                                <a16:creationId xmlns:a16="http://schemas.microsoft.com/office/drawing/2014/main" id="{D513303E-8ED1-0A49-A44F-799E978C269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43200" y="2514600"/>
                            <a:ext cx="1426464" cy="1426464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chemeClr val="accent1">
                                  <a:lumMod val="5000"/>
                                  <a:lumOff val="95000"/>
                                </a:schemeClr>
                              </a:gs>
                              <a:gs pos="31000">
                                <a:srgbClr val="BFBFB9"/>
                              </a:gs>
                              <a:gs pos="96000">
                                <a:schemeClr val="accent4">
                                  <a:lumMod val="50000"/>
                                </a:scheme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 w="9525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5E49D869-C982-FD42-A5EC-0F182FE7E5BC}"/>
                      </a:ext>
                    </a:extLst>
                  </p:cNvPr>
                  <p:cNvGrpSpPr/>
                  <p:nvPr/>
                </p:nvGrpSpPr>
                <p:grpSpPr>
                  <a:xfrm>
                    <a:off x="6993534" y="2861428"/>
                    <a:ext cx="1421172" cy="138163"/>
                    <a:chOff x="6993534" y="2861428"/>
                    <a:chExt cx="1421172" cy="138163"/>
                  </a:xfrm>
                </p:grpSpPr>
                <p:sp>
                  <p:nvSpPr>
                    <p:cNvPr id="71" name="Oval 70">
                      <a:extLst>
                        <a:ext uri="{FF2B5EF4-FFF2-40B4-BE49-F238E27FC236}">
                          <a16:creationId xmlns:a16="http://schemas.microsoft.com/office/drawing/2014/main" id="{C1ED02F6-38D5-8E40-B60C-546B9ECC49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3534" y="2871575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2" name="Oval 71">
                      <a:extLst>
                        <a:ext uri="{FF2B5EF4-FFF2-40B4-BE49-F238E27FC236}">
                          <a16:creationId xmlns:a16="http://schemas.microsoft.com/office/drawing/2014/main" id="{D8E30058-C604-3F47-834C-34D577B432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2609" y="2870588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Oval 72">
                      <a:extLst>
                        <a:ext uri="{FF2B5EF4-FFF2-40B4-BE49-F238E27FC236}">
                          <a16:creationId xmlns:a16="http://schemas.microsoft.com/office/drawing/2014/main" id="{B92EAD8F-2282-7D4E-9591-72046BB0BD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1199" y="2868401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4" name="Oval 73">
                      <a:extLst>
                        <a:ext uri="{FF2B5EF4-FFF2-40B4-BE49-F238E27FC236}">
                          <a16:creationId xmlns:a16="http://schemas.microsoft.com/office/drawing/2014/main" id="{7574DFE2-9CC9-1C4B-A3EB-0F690AFBBC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918" y="2865240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B64E1342-D891-EE4F-A64C-301170B335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4409" y="2861484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6" name="Oval 75">
                      <a:extLst>
                        <a:ext uri="{FF2B5EF4-FFF2-40B4-BE49-F238E27FC236}">
                          <a16:creationId xmlns:a16="http://schemas.microsoft.com/office/drawing/2014/main" id="{2818BEBF-54B3-3548-AE7B-8ED5E72058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6690" y="2861428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EAEB4288-DCA9-0240-ADB8-A1DF2A53A2E3}"/>
                      </a:ext>
                    </a:extLst>
                  </p:cNvPr>
                  <p:cNvGrpSpPr/>
                  <p:nvPr/>
                </p:nvGrpSpPr>
                <p:grpSpPr>
                  <a:xfrm>
                    <a:off x="6991161" y="3118646"/>
                    <a:ext cx="1421172" cy="138163"/>
                    <a:chOff x="6993534" y="2861428"/>
                    <a:chExt cx="1421172" cy="138163"/>
                  </a:xfrm>
                </p:grpSpPr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C21F7985-0C74-414E-A512-3CA888BC1D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3534" y="2871575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6" name="Oval 65">
                      <a:extLst>
                        <a:ext uri="{FF2B5EF4-FFF2-40B4-BE49-F238E27FC236}">
                          <a16:creationId xmlns:a16="http://schemas.microsoft.com/office/drawing/2014/main" id="{84A5F24E-6061-7A46-A39E-3593775F4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2609" y="2870588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Oval 66">
                      <a:extLst>
                        <a:ext uri="{FF2B5EF4-FFF2-40B4-BE49-F238E27FC236}">
                          <a16:creationId xmlns:a16="http://schemas.microsoft.com/office/drawing/2014/main" id="{E69A0254-F89F-2543-9160-340382A152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1199" y="2868401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8" name="Oval 67">
                      <a:extLst>
                        <a:ext uri="{FF2B5EF4-FFF2-40B4-BE49-F238E27FC236}">
                          <a16:creationId xmlns:a16="http://schemas.microsoft.com/office/drawing/2014/main" id="{84486061-8C6E-DE4F-BA77-7FC88CDD9A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918" y="2865240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Oval 68">
                      <a:extLst>
                        <a:ext uri="{FF2B5EF4-FFF2-40B4-BE49-F238E27FC236}">
                          <a16:creationId xmlns:a16="http://schemas.microsoft.com/office/drawing/2014/main" id="{965EA8A5-B252-B54D-A23B-840D3D7E59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4409" y="2861484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0" name="Oval 69">
                      <a:extLst>
                        <a:ext uri="{FF2B5EF4-FFF2-40B4-BE49-F238E27FC236}">
                          <a16:creationId xmlns:a16="http://schemas.microsoft.com/office/drawing/2014/main" id="{540DB223-E842-B644-BB5A-0324C39A5B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6690" y="2861428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AD1D95C5-D1AC-F644-A6F9-64E25226E59A}"/>
                      </a:ext>
                    </a:extLst>
                  </p:cNvPr>
                  <p:cNvGrpSpPr/>
                  <p:nvPr/>
                </p:nvGrpSpPr>
                <p:grpSpPr>
                  <a:xfrm>
                    <a:off x="7002249" y="3370079"/>
                    <a:ext cx="1421172" cy="138163"/>
                    <a:chOff x="6993534" y="2861428"/>
                    <a:chExt cx="1421172" cy="138163"/>
                  </a:xfrm>
                </p:grpSpPr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F1F5C7A1-641B-2C4A-A526-88BCD003A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3534" y="2871575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512CA60C-72D5-5243-9D6B-F362B73409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2609" y="2870588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39FCE692-B393-F54E-85A8-36D3A0F7CD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1199" y="2868401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E12A3E7A-7743-0B4E-B3DA-7225AC41B7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918" y="2865240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3" name="Oval 62">
                      <a:extLst>
                        <a:ext uri="{FF2B5EF4-FFF2-40B4-BE49-F238E27FC236}">
                          <a16:creationId xmlns:a16="http://schemas.microsoft.com/office/drawing/2014/main" id="{C596A13C-C08C-184A-901D-553AE8B6C7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4409" y="2861484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4" name="Oval 63">
                      <a:extLst>
                        <a:ext uri="{FF2B5EF4-FFF2-40B4-BE49-F238E27FC236}">
                          <a16:creationId xmlns:a16="http://schemas.microsoft.com/office/drawing/2014/main" id="{EC4262FC-E999-6E4D-819D-3F1D6134BE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6690" y="2861428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F11BFDF0-966F-1B41-9906-07E9B4343206}"/>
                      </a:ext>
                    </a:extLst>
                  </p:cNvPr>
                  <p:cNvGrpSpPr/>
                  <p:nvPr/>
                </p:nvGrpSpPr>
                <p:grpSpPr>
                  <a:xfrm>
                    <a:off x="7007565" y="3619543"/>
                    <a:ext cx="1421172" cy="138163"/>
                    <a:chOff x="6993534" y="2861428"/>
                    <a:chExt cx="1421172" cy="138163"/>
                  </a:xfrm>
                </p:grpSpPr>
                <p:sp>
                  <p:nvSpPr>
                    <p:cNvPr id="53" name="Oval 52">
                      <a:extLst>
                        <a:ext uri="{FF2B5EF4-FFF2-40B4-BE49-F238E27FC236}">
                          <a16:creationId xmlns:a16="http://schemas.microsoft.com/office/drawing/2014/main" id="{BE03D8DE-D474-9E46-9C16-18945B0A2A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3534" y="2871575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3CEBF8A5-36B1-A849-96A5-76BE0DE643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2609" y="2870588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595EFE7B-5563-6E4E-9A58-CF9BBB2D8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1199" y="2868401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BA59759C-9826-9F48-8BE5-FFA110B3C9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918" y="2865240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6D1DDD62-0481-E142-82EE-C531F1DCD5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4409" y="2861484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203E8587-321A-3E49-B888-5A89C03068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6690" y="2861428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BBFE1521-CCF1-C94B-967F-AF6EFDB4D623}"/>
                      </a:ext>
                    </a:extLst>
                  </p:cNvPr>
                  <p:cNvGrpSpPr/>
                  <p:nvPr/>
                </p:nvGrpSpPr>
                <p:grpSpPr>
                  <a:xfrm>
                    <a:off x="7012640" y="3884871"/>
                    <a:ext cx="1421172" cy="138163"/>
                    <a:chOff x="6993534" y="2861428"/>
                    <a:chExt cx="1421172" cy="138163"/>
                  </a:xfrm>
                </p:grpSpPr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A2AA7DF6-BB23-184F-87D8-C7BD2B3550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3534" y="2871575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33CAA693-82F1-4B4F-9E0D-830342B924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2609" y="2870588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FFE80784-CCC9-884E-94D3-1047B259EB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1199" y="2868401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02DB272D-E194-EA42-8ABB-9C1D5F0E06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918" y="2865240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E18EBA6A-ED19-0F4D-BCE7-A82144828A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4409" y="2861484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774EB3B-1A2B-4346-B7A8-E3CB7D661F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6690" y="2861428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A75C3B86-4C45-244B-B883-9D57FD0431E9}"/>
                      </a:ext>
                    </a:extLst>
                  </p:cNvPr>
                  <p:cNvGrpSpPr/>
                  <p:nvPr/>
                </p:nvGrpSpPr>
                <p:grpSpPr>
                  <a:xfrm>
                    <a:off x="7021389" y="4141628"/>
                    <a:ext cx="1421172" cy="138163"/>
                    <a:chOff x="6993534" y="2861428"/>
                    <a:chExt cx="1421172" cy="138163"/>
                  </a:xfrm>
                </p:grpSpPr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8515875C-00AD-0047-AE6F-A9452A693C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3534" y="2871575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" name="Oval 41">
                      <a:extLst>
                        <a:ext uri="{FF2B5EF4-FFF2-40B4-BE49-F238E27FC236}">
                          <a16:creationId xmlns:a16="http://schemas.microsoft.com/office/drawing/2014/main" id="{80E051DB-19BD-1D47-96BB-CF1B3C5AE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2609" y="2870588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6E9A221A-B9A5-194A-AB00-82F5ED8120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1199" y="2868401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B157DF9C-710B-8140-9EEC-BB06DBFB05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918" y="2865240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50D9A8FD-1801-9747-9C2D-41EAF47F7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4409" y="2861484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E462FAFC-C37A-1F49-B2F4-D82B0B5D15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6690" y="2861428"/>
                      <a:ext cx="128016" cy="128016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475B95C2-B156-D64D-A5DE-AD9D255A847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390390" y="3253526"/>
                    <a:ext cx="127308" cy="128016"/>
                  </a:xfrm>
                  <a:prstGeom prst="ellipse">
                    <a:avLst/>
                  </a:prstGeom>
                  <a:gradFill>
                    <a:gsLst>
                      <a:gs pos="72000">
                        <a:srgbClr val="E08079"/>
                      </a:gs>
                      <a:gs pos="52000">
                        <a:srgbClr val="F0C0B6"/>
                      </a:gs>
                      <a:gs pos="1100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0C47168-A885-184F-871E-4CC4B7F2DC4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00798" y="3502047"/>
                    <a:ext cx="127308" cy="128016"/>
                  </a:xfrm>
                  <a:prstGeom prst="ellipse">
                    <a:avLst/>
                  </a:prstGeom>
                  <a:gradFill>
                    <a:gsLst>
                      <a:gs pos="72000">
                        <a:srgbClr val="E08079"/>
                      </a:gs>
                      <a:gs pos="52000">
                        <a:srgbClr val="F0C0B6"/>
                      </a:gs>
                      <a:gs pos="1100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5F4A543C-8EC3-2F40-9A8C-299DB4F9BD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08035" y="3754097"/>
                    <a:ext cx="127308" cy="128016"/>
                  </a:xfrm>
                  <a:prstGeom prst="ellipse">
                    <a:avLst/>
                  </a:prstGeom>
                  <a:gradFill>
                    <a:gsLst>
                      <a:gs pos="72000">
                        <a:srgbClr val="E08079"/>
                      </a:gs>
                      <a:gs pos="52000">
                        <a:srgbClr val="F0C0B6"/>
                      </a:gs>
                      <a:gs pos="1100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89500CE2-31C6-EF42-B12A-9FEAE8D3BE2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07618" y="4014360"/>
                    <a:ext cx="127308" cy="128016"/>
                  </a:xfrm>
                  <a:prstGeom prst="ellipse">
                    <a:avLst/>
                  </a:prstGeom>
                  <a:gradFill>
                    <a:gsLst>
                      <a:gs pos="72000">
                        <a:srgbClr val="E08079"/>
                      </a:gs>
                      <a:gs pos="52000">
                        <a:srgbClr val="F0C0B6"/>
                      </a:gs>
                      <a:gs pos="1100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E3C7147-109E-E247-B811-A1A9F61263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149721" y="2987283"/>
                    <a:ext cx="127308" cy="128016"/>
                  </a:xfrm>
                  <a:prstGeom prst="ellipse">
                    <a:avLst/>
                  </a:prstGeom>
                  <a:gradFill>
                    <a:gsLst>
                      <a:gs pos="72000">
                        <a:srgbClr val="E08079"/>
                      </a:gs>
                      <a:gs pos="52000">
                        <a:srgbClr val="F0C0B6"/>
                      </a:gs>
                      <a:gs pos="1100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867AA63-52E6-D14B-B25F-2A8CCF4E5B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161226" y="3248210"/>
                    <a:ext cx="127308" cy="128016"/>
                  </a:xfrm>
                  <a:prstGeom prst="ellipse">
                    <a:avLst/>
                  </a:prstGeom>
                  <a:gradFill>
                    <a:gsLst>
                      <a:gs pos="72000">
                        <a:srgbClr val="E08079"/>
                      </a:gs>
                      <a:gs pos="52000">
                        <a:srgbClr val="F0C0B6"/>
                      </a:gs>
                      <a:gs pos="1100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BFDE7A1-239E-AC41-A333-C372BB7042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171289" y="3506826"/>
                    <a:ext cx="127308" cy="128016"/>
                  </a:xfrm>
                  <a:prstGeom prst="ellipse">
                    <a:avLst/>
                  </a:prstGeom>
                  <a:gradFill>
                    <a:gsLst>
                      <a:gs pos="72000">
                        <a:srgbClr val="E08079"/>
                      </a:gs>
                      <a:gs pos="52000">
                        <a:srgbClr val="F0C0B6"/>
                      </a:gs>
                      <a:gs pos="1100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ABB94AEA-8540-8747-8DA6-BCBB9381164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166456" y="3764974"/>
                    <a:ext cx="127308" cy="128016"/>
                  </a:xfrm>
                  <a:prstGeom prst="ellipse">
                    <a:avLst/>
                  </a:prstGeom>
                  <a:gradFill>
                    <a:gsLst>
                      <a:gs pos="72000">
                        <a:srgbClr val="E08079"/>
                      </a:gs>
                      <a:gs pos="52000">
                        <a:srgbClr val="F0C0B6"/>
                      </a:gs>
                      <a:gs pos="1100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9E86FEBB-6ECF-6C41-8EA2-4FD8F32607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170911" y="4017011"/>
                    <a:ext cx="127308" cy="128016"/>
                  </a:xfrm>
                  <a:prstGeom prst="ellipse">
                    <a:avLst/>
                  </a:prstGeom>
                  <a:gradFill>
                    <a:gsLst>
                      <a:gs pos="72000">
                        <a:srgbClr val="E08079"/>
                      </a:gs>
                      <a:gs pos="52000">
                        <a:srgbClr val="F0C0B6"/>
                      </a:gs>
                      <a:gs pos="1100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9DA9C34-F8F5-0747-A17E-9542EF80E1F4}"/>
                    </a:ext>
                  </a:extLst>
                </p:cNvPr>
                <p:cNvSpPr/>
                <p:nvPr/>
              </p:nvSpPr>
              <p:spPr>
                <a:xfrm>
                  <a:off x="7176923" y="3039296"/>
                  <a:ext cx="783895" cy="300584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80ECAA2-2996-3A4C-80EF-99D7A4D7C5E6}"/>
                  </a:ext>
                </a:extLst>
              </p:cNvPr>
              <p:cNvSpPr/>
              <p:nvPr/>
            </p:nvSpPr>
            <p:spPr>
              <a:xfrm>
                <a:off x="8141530" y="2754127"/>
                <a:ext cx="229646" cy="225129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1000">
                    <a:srgbClr val="BFBFB9"/>
                  </a:gs>
                  <a:gs pos="96000">
                    <a:schemeClr val="accent4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F7A29B1-6D1E-8449-BEDB-460E6D3ABDFF}"/>
                  </a:ext>
                </a:extLst>
              </p:cNvPr>
              <p:cNvSpPr/>
              <p:nvPr/>
            </p:nvSpPr>
            <p:spPr>
              <a:xfrm>
                <a:off x="8149392" y="3025205"/>
                <a:ext cx="229646" cy="225129"/>
              </a:xfrm>
              <a:prstGeom prst="ellipse">
                <a:avLst/>
              </a:prstGeom>
              <a:gradFill>
                <a:gsLst>
                  <a:gs pos="60000">
                    <a:srgbClr val="DFDFD6"/>
                  </a:gs>
                  <a:gs pos="10000">
                    <a:schemeClr val="accent1">
                      <a:lumMod val="5000"/>
                      <a:lumOff val="95000"/>
                    </a:schemeClr>
                  </a:gs>
                  <a:gs pos="81000">
                    <a:srgbClr val="BFBFB9"/>
                  </a:gs>
                  <a:gs pos="100000">
                    <a:schemeClr val="accent4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3F147-1FEC-B04B-91E3-EB6C0049F25B}"/>
                </a:ext>
              </a:extLst>
            </p:cNvPr>
            <p:cNvSpPr txBox="1"/>
            <p:nvPr/>
          </p:nvSpPr>
          <p:spPr>
            <a:xfrm>
              <a:off x="8365072" y="2751289"/>
              <a:ext cx="919262" cy="1698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" dirty="0"/>
                <a:t>1</a:t>
              </a:r>
              <a:r>
                <a:rPr lang="en-US" sz="800" baseline="30000" dirty="0"/>
                <a:t>st</a:t>
              </a:r>
              <a:r>
                <a:rPr lang="en-US" sz="800" dirty="0"/>
                <a:t> layer </a:t>
              </a:r>
              <a:r>
                <a:rPr lang="en-US" sz="800" dirty="0" err="1"/>
                <a:t>Nb</a:t>
              </a:r>
              <a:endParaRPr lang="en-US" sz="800" dirty="0"/>
            </a:p>
            <a:p>
              <a:pPr algn="just"/>
              <a:endParaRPr lang="en-US" sz="800" dirty="0"/>
            </a:p>
            <a:p>
              <a:pPr algn="just"/>
              <a:r>
                <a:rPr lang="en-US" sz="800" dirty="0"/>
                <a:t>2</a:t>
              </a:r>
              <a:r>
                <a:rPr lang="en-US" sz="800" baseline="30000" dirty="0"/>
                <a:t>nd</a:t>
              </a:r>
              <a:r>
                <a:rPr lang="en-US" sz="800" dirty="0"/>
                <a:t>layer </a:t>
              </a:r>
              <a:r>
                <a:rPr lang="en-US" sz="800" dirty="0" err="1"/>
                <a:t>Nb</a:t>
              </a:r>
              <a:endParaRPr lang="en-US" sz="800" dirty="0"/>
            </a:p>
            <a:p>
              <a:pPr algn="just"/>
              <a:endParaRPr lang="en-US" sz="800" dirty="0"/>
            </a:p>
            <a:p>
              <a:pPr algn="just"/>
              <a:r>
                <a:rPr lang="en-US" sz="800" dirty="0"/>
                <a:t>3</a:t>
              </a:r>
              <a:r>
                <a:rPr lang="en-US" sz="800" baseline="30000" dirty="0"/>
                <a:t>rd</a:t>
              </a:r>
              <a:r>
                <a:rPr lang="en-US" sz="800" dirty="0"/>
                <a:t> layer </a:t>
              </a:r>
              <a:r>
                <a:rPr lang="en-US" sz="800" dirty="0" err="1"/>
                <a:t>Nb</a:t>
              </a:r>
              <a:endParaRPr lang="en-US" sz="800" dirty="0"/>
            </a:p>
            <a:p>
              <a:pPr algn="just"/>
              <a:endParaRPr lang="en-US" sz="800" dirty="0"/>
            </a:p>
            <a:p>
              <a:pPr algn="just"/>
              <a:endParaRPr lang="en-US" sz="800" dirty="0"/>
            </a:p>
            <a:p>
              <a:pPr algn="just"/>
              <a:r>
                <a:rPr lang="en-US" sz="800" dirty="0"/>
                <a:t>1</a:t>
              </a:r>
              <a:r>
                <a:rPr lang="en-US" sz="800" baseline="30000" dirty="0"/>
                <a:t>st</a:t>
              </a:r>
              <a:r>
                <a:rPr lang="en-US" sz="800" dirty="0"/>
                <a:t> layer O</a:t>
              </a:r>
            </a:p>
            <a:p>
              <a:pPr algn="just"/>
              <a:r>
                <a:rPr lang="en-US" sz="800" dirty="0"/>
                <a:t>2</a:t>
              </a:r>
              <a:r>
                <a:rPr lang="en-US" sz="800" baseline="30000" dirty="0"/>
                <a:t>nd</a:t>
              </a:r>
              <a:r>
                <a:rPr lang="en-US" sz="800" dirty="0"/>
                <a:t> layer O</a:t>
              </a:r>
            </a:p>
            <a:p>
              <a:pPr algn="just"/>
              <a:endParaRPr lang="en-US" sz="500" dirty="0"/>
            </a:p>
            <a:p>
              <a:pPr algn="just"/>
              <a:endParaRPr lang="en-US" sz="1000" dirty="0"/>
            </a:p>
            <a:p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1335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464BEF-FEBC-504A-BE49-3A0E5B0DC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99" y="984047"/>
            <a:ext cx="3183666" cy="3677722"/>
          </a:xfrm>
        </p:spPr>
        <p:txBody>
          <a:bodyPr>
            <a:normAutofit/>
          </a:bodyPr>
          <a:lstStyle/>
          <a:p>
            <a:r>
              <a:rPr lang="en-US" sz="1600" dirty="0"/>
              <a:t>Sn uniformly deposited on clean ladders</a:t>
            </a:r>
          </a:p>
          <a:p>
            <a:pPr lvl="1"/>
            <a:r>
              <a:rPr lang="en-US" dirty="0"/>
              <a:t>0.5 ML Sn, </a:t>
            </a:r>
            <a:r>
              <a:rPr lang="en-US" dirty="0" err="1"/>
              <a:t>T</a:t>
            </a:r>
            <a:r>
              <a:rPr lang="en-US" baseline="-25000" dirty="0" err="1"/>
              <a:t>sample</a:t>
            </a:r>
            <a:r>
              <a:rPr lang="en-US" dirty="0"/>
              <a:t>=RT </a:t>
            </a:r>
          </a:p>
          <a:p>
            <a:r>
              <a:rPr lang="en-US" sz="1600" dirty="0"/>
              <a:t>Annealed at 500°C before transferring to STM chamber</a:t>
            </a:r>
          </a:p>
          <a:p>
            <a:pPr lvl="1"/>
            <a:r>
              <a:rPr lang="en-US" dirty="0"/>
              <a:t>(3×1) ladder structure maintained before and after annealing</a:t>
            </a:r>
          </a:p>
          <a:p>
            <a:pPr lvl="1"/>
            <a:r>
              <a:rPr lang="en-US" dirty="0"/>
              <a:t>Heat treatment induces Sn migration from edge sites to form various structures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11BED9-A3EA-1B42-B26F-7729A6E6C5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DD5F3B-4C71-3F4F-BDF1-174A0743A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514" y="1281529"/>
            <a:ext cx="2491741" cy="2491741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7DD7B050-DC89-4E42-9EA9-B01A8F092F07}"/>
              </a:ext>
            </a:extLst>
          </p:cNvPr>
          <p:cNvSpPr/>
          <p:nvPr/>
        </p:nvSpPr>
        <p:spPr>
          <a:xfrm>
            <a:off x="5875712" y="2330314"/>
            <a:ext cx="461819" cy="197085"/>
          </a:xfrm>
          <a:prstGeom prst="rightArrow">
            <a:avLst>
              <a:gd name="adj1" fmla="val 50974"/>
              <a:gd name="adj2" fmla="val 100996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BE0408-67D8-954B-80BB-458F3632242B}"/>
              </a:ext>
            </a:extLst>
          </p:cNvPr>
          <p:cNvSpPr/>
          <p:nvPr/>
        </p:nvSpPr>
        <p:spPr>
          <a:xfrm>
            <a:off x="3597444" y="973752"/>
            <a:ext cx="21435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After RT Sn Deposition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B5B03B-30BC-D548-89F7-E15D4E86077A}"/>
              </a:ext>
            </a:extLst>
          </p:cNvPr>
          <p:cNvSpPr/>
          <p:nvPr/>
        </p:nvSpPr>
        <p:spPr>
          <a:xfrm>
            <a:off x="6629170" y="961517"/>
            <a:ext cx="19784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After 90 min at 500°C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BF82ADA-D62B-FD47-99B5-CE02CA407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535" y="1281529"/>
            <a:ext cx="2343194" cy="2491741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5FB030F0-2568-1943-B52E-9CCF83CD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19" y="52559"/>
            <a:ext cx="9182637" cy="798232"/>
          </a:xfrm>
        </p:spPr>
        <p:txBody>
          <a:bodyPr>
            <a:normAutofit fontScale="90000"/>
          </a:bodyPr>
          <a:lstStyle/>
          <a:p>
            <a:r>
              <a:rPr lang="en-US" dirty="0"/>
              <a:t>Sub-ML Coverages of Sn form Various ML Reconstructions on (3×1) Surface Following 500°C Anneals</a:t>
            </a:r>
          </a:p>
        </p:txBody>
      </p:sp>
    </p:spTree>
    <p:extLst>
      <p:ext uri="{BB962C8B-B14F-4D97-AF65-F5344CB8AC3E}">
        <p14:creationId xmlns:p14="http://schemas.microsoft.com/office/powerpoint/2010/main" val="98004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1ED6AAE-8A89-884D-9D4C-911F69DFEB01}"/>
              </a:ext>
            </a:extLst>
          </p:cNvPr>
          <p:cNvSpPr txBox="1">
            <a:spLocks/>
          </p:cNvSpPr>
          <p:nvPr/>
        </p:nvSpPr>
        <p:spPr>
          <a:xfrm>
            <a:off x="124497" y="1017312"/>
            <a:ext cx="2643304" cy="339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7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384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A31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Noto Sans Symbols"/>
              <a:buNone/>
            </a:pPr>
            <a:r>
              <a:rPr lang="en-US" b="1" dirty="0">
                <a:solidFill>
                  <a:srgbClr val="002060"/>
                </a:solidFill>
              </a:rPr>
              <a:t>Hexagonal </a:t>
            </a:r>
          </a:p>
          <a:p>
            <a:r>
              <a:rPr lang="en-US" dirty="0"/>
              <a:t>Situated between ladder rows </a:t>
            </a:r>
          </a:p>
          <a:p>
            <a:r>
              <a:rPr lang="en-US" dirty="0"/>
              <a:t>Most prevalent Sn structure</a:t>
            </a:r>
          </a:p>
          <a:p>
            <a:r>
              <a:rPr lang="en-US" dirty="0"/>
              <a:t>Bright multilayer hexagonal formations coexist with monolayer hexagonal features</a:t>
            </a:r>
          </a:p>
          <a:p>
            <a:pPr marL="114300" indent="0">
              <a:buFont typeface="Noto Sans Symbols"/>
              <a:buNone/>
            </a:pPr>
            <a:r>
              <a:rPr lang="en-US" b="1" dirty="0">
                <a:solidFill>
                  <a:srgbClr val="002060"/>
                </a:solidFill>
              </a:rPr>
              <a:t>Rectangular </a:t>
            </a:r>
          </a:p>
          <a:p>
            <a:r>
              <a:rPr lang="en-US" dirty="0">
                <a:solidFill>
                  <a:schemeClr val="tx1"/>
                </a:solidFill>
              </a:rPr>
              <a:t>Between rows and along ladder rungs</a:t>
            </a:r>
          </a:p>
          <a:p>
            <a:pPr marL="114300" indent="0">
              <a:buFont typeface="Noto Sans Symbols"/>
              <a:buNone/>
            </a:pPr>
            <a:r>
              <a:rPr lang="en-US" b="1" dirty="0">
                <a:solidFill>
                  <a:srgbClr val="002060"/>
                </a:solidFill>
              </a:rPr>
              <a:t>Ladder Edges</a:t>
            </a:r>
          </a:p>
          <a:p>
            <a:r>
              <a:rPr lang="en-US" dirty="0">
                <a:solidFill>
                  <a:schemeClr val="tx1"/>
                </a:solidFill>
              </a:rPr>
              <a:t>Individual Sn atoms adsorbed on ladder edges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24380D-F10C-374F-9A94-DB38F84B80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F7D83A-CEAE-B445-A6AE-9FA79BE21571}"/>
              </a:ext>
            </a:extLst>
          </p:cNvPr>
          <p:cNvGrpSpPr/>
          <p:nvPr/>
        </p:nvGrpSpPr>
        <p:grpSpPr>
          <a:xfrm>
            <a:off x="2949335" y="1297493"/>
            <a:ext cx="2873381" cy="2873381"/>
            <a:chOff x="1698618" y="1457963"/>
            <a:chExt cx="2873381" cy="28733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C73650-5138-CC44-9D6C-BC5404D23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8618" y="1457963"/>
              <a:ext cx="2873381" cy="28733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2A45C9-24A2-B141-8065-A020310C43F9}"/>
                </a:ext>
              </a:extLst>
            </p:cNvPr>
            <p:cNvSpPr/>
            <p:nvPr/>
          </p:nvSpPr>
          <p:spPr>
            <a:xfrm>
              <a:off x="3408829" y="1553136"/>
              <a:ext cx="981636" cy="954740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4D9227-3CBF-7543-B741-82D244B7477B}"/>
              </a:ext>
            </a:extLst>
          </p:cNvPr>
          <p:cNvGrpSpPr>
            <a:grpSpLocks noChangeAspect="1"/>
          </p:cNvGrpSpPr>
          <p:nvPr/>
        </p:nvGrpSpPr>
        <p:grpSpPr>
          <a:xfrm>
            <a:off x="5910262" y="1276770"/>
            <a:ext cx="2873383" cy="2873381"/>
            <a:chOff x="5269228" y="1446372"/>
            <a:chExt cx="2571752" cy="2571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93634D-9A1D-8F44-96B0-0C38C857B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9230" y="1446372"/>
              <a:ext cx="2571750" cy="257175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AE03EA-CD4A-C342-B7BC-999FCEF86FE4}"/>
                </a:ext>
              </a:extLst>
            </p:cNvPr>
            <p:cNvSpPr/>
            <p:nvPr/>
          </p:nvSpPr>
          <p:spPr>
            <a:xfrm>
              <a:off x="5269228" y="1446372"/>
              <a:ext cx="2571749" cy="2571750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515A2F-1A44-3F47-A272-EDD6C3FC5D13}"/>
              </a:ext>
            </a:extLst>
          </p:cNvPr>
          <p:cNvGrpSpPr/>
          <p:nvPr/>
        </p:nvGrpSpPr>
        <p:grpSpPr>
          <a:xfrm>
            <a:off x="7668455" y="2714467"/>
            <a:ext cx="949891" cy="1015323"/>
            <a:chOff x="8077670" y="2785917"/>
            <a:chExt cx="949891" cy="101532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365BCBF-14D0-FB4A-853B-5A54CA1F1E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5550" y="3145874"/>
              <a:ext cx="320040" cy="325246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EF08B45-C393-4243-B52C-69333AAC74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5331" y="2912340"/>
              <a:ext cx="320040" cy="325246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A6FC432-D32B-AA4E-994C-CD4167734F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7521" y="3255339"/>
              <a:ext cx="320040" cy="325246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21BD506-7DB8-E044-8C45-62E404758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7670" y="2940646"/>
              <a:ext cx="320040" cy="325246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A48D250-8186-3C4B-9071-CED630669B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39205" y="3475994"/>
              <a:ext cx="320040" cy="325246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507386C-AE10-A645-8341-9FB9FC7CE7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5161" y="3263497"/>
              <a:ext cx="320040" cy="325246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9C8C365-7BFA-E54C-A23B-4090A4438E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39332" y="2785917"/>
              <a:ext cx="320040" cy="325246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itle 3">
            <a:extLst>
              <a:ext uri="{FF2B5EF4-FFF2-40B4-BE49-F238E27FC236}">
                <a16:creationId xmlns:a16="http://schemas.microsoft.com/office/drawing/2014/main" id="{093B794F-A428-1746-BC94-7FA83977D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19" y="52559"/>
            <a:ext cx="9182637" cy="798232"/>
          </a:xfrm>
        </p:spPr>
        <p:txBody>
          <a:bodyPr>
            <a:normAutofit fontScale="90000"/>
          </a:bodyPr>
          <a:lstStyle/>
          <a:p>
            <a:r>
              <a:rPr lang="en-US" dirty="0"/>
              <a:t>Sub-ML Coverages of Sn form Various ML Reconstructions on (3×1) Surface Following 500°C Anneals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8DB839-FB3B-4B45-B52E-379363656BEC}"/>
              </a:ext>
            </a:extLst>
          </p:cNvPr>
          <p:cNvSpPr/>
          <p:nvPr/>
        </p:nvSpPr>
        <p:spPr>
          <a:xfrm>
            <a:off x="96189" y="2869196"/>
            <a:ext cx="2706986" cy="1540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145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5C5DADB-C865-FC49-A30B-15EB7EB74D8E}"/>
              </a:ext>
            </a:extLst>
          </p:cNvPr>
          <p:cNvSpPr txBox="1">
            <a:spLocks/>
          </p:cNvSpPr>
          <p:nvPr/>
        </p:nvSpPr>
        <p:spPr>
          <a:xfrm>
            <a:off x="124497" y="1017312"/>
            <a:ext cx="2643304" cy="339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7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384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A31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Noto Sans Symbols"/>
              <a:buNone/>
            </a:pPr>
            <a:r>
              <a:rPr lang="en-US" b="1" dirty="0">
                <a:solidFill>
                  <a:srgbClr val="002060"/>
                </a:solidFill>
              </a:rPr>
              <a:t>Hexagonal </a:t>
            </a:r>
          </a:p>
          <a:p>
            <a:r>
              <a:rPr lang="en-US" dirty="0"/>
              <a:t>Situated between ladder rows </a:t>
            </a:r>
          </a:p>
          <a:p>
            <a:r>
              <a:rPr lang="en-US" dirty="0"/>
              <a:t>Most prevalent Sn structure</a:t>
            </a:r>
          </a:p>
          <a:p>
            <a:r>
              <a:rPr lang="en-US" dirty="0"/>
              <a:t>Bright multilayer hexagonal formations coexist with monolayer hexagonal features</a:t>
            </a:r>
          </a:p>
          <a:p>
            <a:pPr marL="114300" indent="0">
              <a:buFont typeface="Noto Sans Symbols"/>
              <a:buNone/>
            </a:pPr>
            <a:r>
              <a:rPr lang="en-US" b="1" dirty="0">
                <a:solidFill>
                  <a:srgbClr val="002060"/>
                </a:solidFill>
              </a:rPr>
              <a:t>Rectangular </a:t>
            </a:r>
          </a:p>
          <a:p>
            <a:r>
              <a:rPr lang="en-US" dirty="0">
                <a:solidFill>
                  <a:schemeClr val="tx1"/>
                </a:solidFill>
              </a:rPr>
              <a:t>Between rows and along ladder rungs</a:t>
            </a:r>
          </a:p>
          <a:p>
            <a:pPr marL="114300" indent="0">
              <a:buFont typeface="Noto Sans Symbols"/>
              <a:buNone/>
            </a:pPr>
            <a:r>
              <a:rPr lang="en-US" b="1" dirty="0">
                <a:solidFill>
                  <a:srgbClr val="002060"/>
                </a:solidFill>
              </a:rPr>
              <a:t>Ladder Edges</a:t>
            </a:r>
          </a:p>
          <a:p>
            <a:r>
              <a:rPr lang="en-US" dirty="0">
                <a:solidFill>
                  <a:schemeClr val="tx1"/>
                </a:solidFill>
              </a:rPr>
              <a:t>Individual Sn atoms adsorbed on ladder edges</a:t>
            </a:r>
          </a:p>
          <a:p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CA0D86B-164A-9C4F-A4D4-F5087C4E6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546" y="1300306"/>
            <a:ext cx="2871216" cy="28712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24380D-F10C-374F-9A94-DB38F84B80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AE03EA-CD4A-C342-B7BC-999FCEF86FE4}"/>
              </a:ext>
            </a:extLst>
          </p:cNvPr>
          <p:cNvSpPr/>
          <p:nvPr/>
        </p:nvSpPr>
        <p:spPr>
          <a:xfrm>
            <a:off x="3543300" y="3065172"/>
            <a:ext cx="566903" cy="814437"/>
          </a:xfrm>
          <a:prstGeom prst="rect">
            <a:avLst/>
          </a:prstGeom>
          <a:noFill/>
          <a:ln w="38100"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D495B9D-90BC-354D-8E18-39966A2B3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19" y="52559"/>
            <a:ext cx="9182637" cy="798232"/>
          </a:xfrm>
        </p:spPr>
        <p:txBody>
          <a:bodyPr>
            <a:normAutofit fontScale="90000"/>
          </a:bodyPr>
          <a:lstStyle/>
          <a:p>
            <a:r>
              <a:rPr lang="en-US" dirty="0"/>
              <a:t>Sub-ML Coverages of Sn form Various ML Reconstructions on (3×1) Surface Following 500°C Anneals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5478357-35A8-FB43-A1A2-454C12D27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941" y="1300306"/>
            <a:ext cx="2871216" cy="287121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2BB4FBF-65CC-1F47-A9AE-DFAAB0BC61C5}"/>
              </a:ext>
            </a:extLst>
          </p:cNvPr>
          <p:cNvSpPr/>
          <p:nvPr/>
        </p:nvSpPr>
        <p:spPr>
          <a:xfrm>
            <a:off x="8173617" y="2451890"/>
            <a:ext cx="566903" cy="814437"/>
          </a:xfrm>
          <a:prstGeom prst="rect">
            <a:avLst/>
          </a:prstGeom>
          <a:noFill/>
          <a:ln w="38100"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BFC8F80-862E-8343-B7BF-88F2214B10C7}"/>
              </a:ext>
            </a:extLst>
          </p:cNvPr>
          <p:cNvSpPr/>
          <p:nvPr/>
        </p:nvSpPr>
        <p:spPr>
          <a:xfrm>
            <a:off x="187787" y="3472390"/>
            <a:ext cx="2389092" cy="982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68FF96-816C-9F41-9DD4-971F91632444}"/>
              </a:ext>
            </a:extLst>
          </p:cNvPr>
          <p:cNvSpPr/>
          <p:nvPr/>
        </p:nvSpPr>
        <p:spPr>
          <a:xfrm>
            <a:off x="124497" y="1017311"/>
            <a:ext cx="2515672" cy="187026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87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AAEBB00A-E954-6A4A-A5C0-CBEDCB0CCD7C}"/>
              </a:ext>
            </a:extLst>
          </p:cNvPr>
          <p:cNvSpPr txBox="1">
            <a:spLocks/>
          </p:cNvSpPr>
          <p:nvPr/>
        </p:nvSpPr>
        <p:spPr>
          <a:xfrm>
            <a:off x="124497" y="1017312"/>
            <a:ext cx="2643304" cy="339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7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384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A31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Noto Sans Symbols"/>
              <a:buNone/>
            </a:pPr>
            <a:r>
              <a:rPr lang="en-US" b="1" dirty="0">
                <a:solidFill>
                  <a:srgbClr val="002060"/>
                </a:solidFill>
              </a:rPr>
              <a:t>Hexagonal </a:t>
            </a:r>
          </a:p>
          <a:p>
            <a:r>
              <a:rPr lang="en-US" dirty="0"/>
              <a:t>Situated between ladder rows </a:t>
            </a:r>
          </a:p>
          <a:p>
            <a:r>
              <a:rPr lang="en-US" dirty="0"/>
              <a:t>Most prevalent Sn structure</a:t>
            </a:r>
          </a:p>
          <a:p>
            <a:r>
              <a:rPr lang="en-US" dirty="0"/>
              <a:t>Bright multilayer hexagonal formations coexist with monolayer hexagonal features</a:t>
            </a:r>
          </a:p>
          <a:p>
            <a:pPr marL="114300" indent="0">
              <a:buFont typeface="Noto Sans Symbols"/>
              <a:buNone/>
            </a:pPr>
            <a:r>
              <a:rPr lang="en-US" b="1" dirty="0">
                <a:solidFill>
                  <a:srgbClr val="002060"/>
                </a:solidFill>
              </a:rPr>
              <a:t>Rectangular </a:t>
            </a:r>
          </a:p>
          <a:p>
            <a:r>
              <a:rPr lang="en-US" dirty="0">
                <a:solidFill>
                  <a:schemeClr val="tx1"/>
                </a:solidFill>
              </a:rPr>
              <a:t>Between rows and along ladder rungs</a:t>
            </a:r>
          </a:p>
          <a:p>
            <a:pPr marL="114300" indent="0">
              <a:buFont typeface="Noto Sans Symbols"/>
              <a:buNone/>
            </a:pPr>
            <a:r>
              <a:rPr lang="en-US" b="1" dirty="0">
                <a:solidFill>
                  <a:srgbClr val="002060"/>
                </a:solidFill>
              </a:rPr>
              <a:t>Ladder Edges</a:t>
            </a:r>
          </a:p>
          <a:p>
            <a:r>
              <a:rPr lang="en-US" dirty="0">
                <a:solidFill>
                  <a:schemeClr val="tx1"/>
                </a:solidFill>
              </a:rPr>
              <a:t>Individual Sn atoms adsorbed on ladder edges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61926B-AE96-E641-84F2-8784E94013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2DA12-E7AC-524B-A91F-596F24781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712" y="1316489"/>
            <a:ext cx="2871216" cy="2871216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0CAB48F-974F-CD4F-953A-7BA65302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19" y="52559"/>
            <a:ext cx="9182637" cy="798232"/>
          </a:xfrm>
        </p:spPr>
        <p:txBody>
          <a:bodyPr>
            <a:normAutofit fontScale="90000"/>
          </a:bodyPr>
          <a:lstStyle/>
          <a:p>
            <a:r>
              <a:rPr lang="en-US" dirty="0"/>
              <a:t>Sub-ML Coverages of Sn form Various ML Reconstructions on (3×1) Surface Following 500°C Anneals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D0A43B-2093-1C40-9B99-85278EB016CD}"/>
              </a:ext>
            </a:extLst>
          </p:cNvPr>
          <p:cNvSpPr/>
          <p:nvPr/>
        </p:nvSpPr>
        <p:spPr>
          <a:xfrm>
            <a:off x="3337684" y="1329404"/>
            <a:ext cx="1234316" cy="124234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E4A446-5AD6-4B4A-886A-CE4728A0636D}"/>
              </a:ext>
            </a:extLst>
          </p:cNvPr>
          <p:cNvGrpSpPr/>
          <p:nvPr/>
        </p:nvGrpSpPr>
        <p:grpSpPr>
          <a:xfrm>
            <a:off x="6565526" y="1241300"/>
            <a:ext cx="1804199" cy="1792236"/>
            <a:chOff x="6428015" y="2408348"/>
            <a:chExt cx="1804199" cy="179223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1166113-4FED-1D4B-AFB4-F0F18B564A0D}"/>
                </a:ext>
              </a:extLst>
            </p:cNvPr>
            <p:cNvGrpSpPr/>
            <p:nvPr/>
          </p:nvGrpSpPr>
          <p:grpSpPr>
            <a:xfrm>
              <a:off x="6428015" y="2408348"/>
              <a:ext cx="1804199" cy="1792236"/>
              <a:chOff x="6428414" y="2395470"/>
              <a:chExt cx="1804199" cy="179223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8144B26-E004-0E4E-9644-EFF07086B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40377" y="2395470"/>
                <a:ext cx="1792236" cy="179223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193C3F1-780C-F944-8A2A-4540D990DA82}"/>
                  </a:ext>
                </a:extLst>
              </p:cNvPr>
              <p:cNvSpPr/>
              <p:nvPr/>
            </p:nvSpPr>
            <p:spPr>
              <a:xfrm>
                <a:off x="6428414" y="2395470"/>
                <a:ext cx="1804199" cy="1792236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B94C906-3602-754E-8C8C-0DADE9277D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6554" y="2911084"/>
              <a:ext cx="182880" cy="185854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76073C3-5862-FA48-8DBB-F8BA08B5C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3626" y="3004011"/>
              <a:ext cx="182880" cy="185854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89F0C39-D0E9-1B44-B555-207DBC182D75}"/>
              </a:ext>
            </a:extLst>
          </p:cNvPr>
          <p:cNvGrpSpPr/>
          <p:nvPr/>
        </p:nvGrpSpPr>
        <p:grpSpPr>
          <a:xfrm>
            <a:off x="6434335" y="3284114"/>
            <a:ext cx="2066583" cy="897586"/>
            <a:chOff x="6278927" y="1317581"/>
            <a:chExt cx="2066583" cy="89758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A836E40-A229-504B-8D95-AD909B615FEC}"/>
                </a:ext>
              </a:extLst>
            </p:cNvPr>
            <p:cNvSpPr/>
            <p:nvPr/>
          </p:nvSpPr>
          <p:spPr>
            <a:xfrm>
              <a:off x="6278927" y="1317581"/>
              <a:ext cx="2066583" cy="897586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EBBEC31-C4BA-144E-A434-EB46A482A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1842" y="1329405"/>
              <a:ext cx="2030789" cy="872883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F162A24-9F53-304F-B74A-CE334DDDAF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7994" y="1764722"/>
              <a:ext cx="182880" cy="185854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AD3E654-D373-D342-99ED-0ECB03FD8D1D}"/>
              </a:ext>
            </a:extLst>
          </p:cNvPr>
          <p:cNvSpPr/>
          <p:nvPr/>
        </p:nvSpPr>
        <p:spPr>
          <a:xfrm>
            <a:off x="2883712" y="3284114"/>
            <a:ext cx="1435608" cy="59373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01D857-EE73-4748-A489-A81513F449C7}"/>
              </a:ext>
            </a:extLst>
          </p:cNvPr>
          <p:cNvSpPr/>
          <p:nvPr/>
        </p:nvSpPr>
        <p:spPr>
          <a:xfrm>
            <a:off x="60046" y="1017311"/>
            <a:ext cx="2643304" cy="246729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355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301538-3E68-E041-8E23-0052A3CBC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86" r="1716"/>
          <a:stretch/>
        </p:blipFill>
        <p:spPr>
          <a:xfrm>
            <a:off x="6089289" y="1380525"/>
            <a:ext cx="2784946" cy="263146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AD59DD-4CAC-534E-B5A0-7621BF332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5" y="997814"/>
            <a:ext cx="3312260" cy="3697754"/>
          </a:xfrm>
        </p:spPr>
        <p:txBody>
          <a:bodyPr>
            <a:normAutofit/>
          </a:bodyPr>
          <a:lstStyle/>
          <a:p>
            <a:r>
              <a:rPr lang="en-US" sz="1500" dirty="0"/>
              <a:t>Sn adlayer appearance affected by:</a:t>
            </a:r>
          </a:p>
          <a:p>
            <a:pPr lvl="1"/>
            <a:r>
              <a:rPr lang="en-US" sz="1500" dirty="0"/>
              <a:t>Tip states</a:t>
            </a:r>
          </a:p>
          <a:p>
            <a:pPr lvl="1"/>
            <a:r>
              <a:rPr lang="en-US" sz="1500" dirty="0"/>
              <a:t>Bias magnitude </a:t>
            </a:r>
          </a:p>
          <a:p>
            <a:pPr lvl="1"/>
            <a:r>
              <a:rPr lang="en-US" sz="1500" dirty="0"/>
              <a:t>Bias polarity</a:t>
            </a:r>
          </a:p>
          <a:p>
            <a:r>
              <a:rPr lang="en-US" sz="1500" dirty="0"/>
              <a:t>Same ML formation imaged as both hexagonal and honeycomb structures</a:t>
            </a:r>
          </a:p>
          <a:p>
            <a:pPr lvl="1"/>
            <a:r>
              <a:rPr lang="en-US" sz="1500" dirty="0"/>
              <a:t>Theoretical modeling required to confirm coordination of surface structure</a:t>
            </a:r>
          </a:p>
          <a:p>
            <a:r>
              <a:rPr lang="en-US" sz="1500" dirty="0"/>
              <a:t>Some induced ladder damage</a:t>
            </a:r>
          </a:p>
          <a:p>
            <a:pPr lvl="1"/>
            <a:endParaRPr lang="en-US" sz="150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153D8B-BE55-E44B-AAB0-AADBA48D76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7DC666-F040-A442-BD40-520BB45051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07"/>
          <a:stretch/>
        </p:blipFill>
        <p:spPr>
          <a:xfrm>
            <a:off x="3232440" y="1396963"/>
            <a:ext cx="2773084" cy="26314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1C16ABB-8810-AC41-ABB6-9AB50B3DF98A}"/>
              </a:ext>
            </a:extLst>
          </p:cNvPr>
          <p:cNvGrpSpPr/>
          <p:nvPr/>
        </p:nvGrpSpPr>
        <p:grpSpPr>
          <a:xfrm>
            <a:off x="4911824" y="2287896"/>
            <a:ext cx="949891" cy="1015323"/>
            <a:chOff x="8077670" y="2785917"/>
            <a:chExt cx="949891" cy="101532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51F492-A906-164A-BE79-31F964A0D3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5550" y="3145874"/>
              <a:ext cx="320040" cy="325246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B29557C-EADC-C043-8F1E-47B2A7F1C1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5331" y="2912340"/>
              <a:ext cx="320040" cy="325246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D287DFB-2259-4042-BFE0-B81CD74EC4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7521" y="3255339"/>
              <a:ext cx="320040" cy="325246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7CF5F02-EC2F-6F45-8C29-4189622E37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7670" y="2940646"/>
              <a:ext cx="320040" cy="325246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0778C94-F523-1945-AEA2-7FB9CB91B9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39205" y="3475994"/>
              <a:ext cx="320040" cy="325246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CD0097-3B97-824C-8B66-55F5534268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5161" y="3263497"/>
              <a:ext cx="320040" cy="325246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E80D35F-B0B2-F741-B34D-DB497C2302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39332" y="2785917"/>
              <a:ext cx="320040" cy="325246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304923-0126-B249-9F68-FE1E4A5B11E1}"/>
              </a:ext>
            </a:extLst>
          </p:cNvPr>
          <p:cNvGrpSpPr/>
          <p:nvPr/>
        </p:nvGrpSpPr>
        <p:grpSpPr>
          <a:xfrm rot="2244279">
            <a:off x="6570070" y="1448942"/>
            <a:ext cx="653250" cy="769819"/>
            <a:chOff x="8301754" y="2941209"/>
            <a:chExt cx="653250" cy="76981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048E59-1248-3146-B0D8-1FB427FC32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4251" y="3193965"/>
              <a:ext cx="256032" cy="260197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F6EA67-10D4-9B4F-960F-8ECD651B62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94592" y="3071915"/>
              <a:ext cx="256032" cy="260197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D479CD3-6066-5D48-B8D1-2622E27AD4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98972" y="3319165"/>
              <a:ext cx="256032" cy="260197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5055D9-734E-F64A-A9FE-BBA9521C41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1754" y="3049576"/>
              <a:ext cx="256032" cy="260197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3299A6F-4348-4449-ABBA-1AB567EF34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4158" y="3450831"/>
              <a:ext cx="256032" cy="260197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21C711D-F3F5-DC4A-A9A6-7C41BD76A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32874" y="3311612"/>
              <a:ext cx="256032" cy="260197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DA55116-6D64-B140-9444-4C9F49B439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1767" y="2941209"/>
              <a:ext cx="256032" cy="260197"/>
            </a:xfrm>
            <a:prstGeom prst="ellipse">
              <a:avLst/>
            </a:prstGeom>
            <a:noFill/>
            <a:ln w="127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68FB39E-A277-F145-AC78-7C62E31BFA98}"/>
              </a:ext>
            </a:extLst>
          </p:cNvPr>
          <p:cNvSpPr/>
          <p:nvPr/>
        </p:nvSpPr>
        <p:spPr>
          <a:xfrm>
            <a:off x="3339849" y="999877"/>
            <a:ext cx="23887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+0.8 V Bias, 90 </a:t>
            </a:r>
            <a:r>
              <a:rPr lang="en-US" b="1" dirty="0" err="1">
                <a:solidFill>
                  <a:srgbClr val="002060"/>
                </a:solidFill>
              </a:rPr>
              <a:t>pA</a:t>
            </a:r>
            <a:r>
              <a:rPr lang="en-US" b="1" dirty="0">
                <a:solidFill>
                  <a:srgbClr val="002060"/>
                </a:solidFill>
              </a:rPr>
              <a:t> current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9618B2-F265-4D4D-8D1A-D78E212E36B2}"/>
              </a:ext>
            </a:extLst>
          </p:cNvPr>
          <p:cNvSpPr/>
          <p:nvPr/>
        </p:nvSpPr>
        <p:spPr>
          <a:xfrm>
            <a:off x="6135133" y="997814"/>
            <a:ext cx="23439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-0.2 V Bias, 90 </a:t>
            </a:r>
            <a:r>
              <a:rPr lang="en-US" b="1" dirty="0" err="1">
                <a:solidFill>
                  <a:srgbClr val="002060"/>
                </a:solidFill>
              </a:rPr>
              <a:t>pA</a:t>
            </a:r>
            <a:r>
              <a:rPr lang="en-US" b="1" dirty="0">
                <a:solidFill>
                  <a:srgbClr val="002060"/>
                </a:solidFill>
              </a:rPr>
              <a:t> current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E5AAFC5-0A46-F343-887F-A3215FBBC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458" y="1555161"/>
            <a:ext cx="2378026" cy="951210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E46653-DC15-DA40-A0E8-D338523E5F8E}"/>
              </a:ext>
            </a:extLst>
          </p:cNvPr>
          <p:cNvCxnSpPr>
            <a:cxnSpLocks/>
          </p:cNvCxnSpPr>
          <p:nvPr/>
        </p:nvCxnSpPr>
        <p:spPr>
          <a:xfrm flipH="1">
            <a:off x="6393249" y="1854454"/>
            <a:ext cx="110480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3">
            <a:extLst>
              <a:ext uri="{FF2B5EF4-FFF2-40B4-BE49-F238E27FC236}">
                <a16:creationId xmlns:a16="http://schemas.microsoft.com/office/drawing/2014/main" id="{C3555E97-76C7-4E41-B1F8-CA091440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64" y="58550"/>
            <a:ext cx="8493071" cy="798232"/>
          </a:xfrm>
        </p:spPr>
        <p:txBody>
          <a:bodyPr>
            <a:normAutofit fontScale="90000"/>
          </a:bodyPr>
          <a:lstStyle/>
          <a:p>
            <a:r>
              <a:rPr lang="en-US" dirty="0"/>
              <a:t> Atomic Resolution STM Images Reveal the Morphology of Sn Aggregates and Underlying </a:t>
            </a:r>
            <a:r>
              <a:rPr lang="en-US" dirty="0" err="1"/>
              <a:t>NbO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1E4FAD-5CE6-FE45-9B12-72BBADB185A6}"/>
              </a:ext>
            </a:extLst>
          </p:cNvPr>
          <p:cNvSpPr/>
          <p:nvPr/>
        </p:nvSpPr>
        <p:spPr>
          <a:xfrm>
            <a:off x="7019927" y="2516313"/>
            <a:ext cx="1061972" cy="913572"/>
          </a:xfrm>
          <a:prstGeom prst="rect">
            <a:avLst/>
          </a:prstGeom>
          <a:noFill/>
          <a:ln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7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571E7A-4A3A-554B-8B2B-BF763D231F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E2D065-642F-1C4F-BFDD-E1FA03D9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334883B-95CD-E14B-81A7-82562974E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" y="2992838"/>
            <a:ext cx="5897068" cy="121950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8B2AE9-E015-E84C-814B-105A9D21EB27}"/>
              </a:ext>
            </a:extLst>
          </p:cNvPr>
          <p:cNvGrpSpPr>
            <a:grpSpLocks noChangeAspect="1"/>
          </p:cNvGrpSpPr>
          <p:nvPr/>
        </p:nvGrpSpPr>
        <p:grpSpPr>
          <a:xfrm>
            <a:off x="6012977" y="1230402"/>
            <a:ext cx="3025024" cy="2992422"/>
            <a:chOff x="5600700" y="1190958"/>
            <a:chExt cx="3299460" cy="32639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01DA031-3E5F-2642-B67F-6702C35DF8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0700" y="1190958"/>
              <a:ext cx="3299460" cy="3263900"/>
              <a:chOff x="5215890" y="1288046"/>
              <a:chExt cx="3299460" cy="32639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2CE107F-7DC0-5644-AD07-09E7040C8B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18302"/>
              <a:stretch/>
            </p:blipFill>
            <p:spPr>
              <a:xfrm>
                <a:off x="5215890" y="1288046"/>
                <a:ext cx="3299460" cy="3263900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A51ABD7-AE09-4248-B74F-6AAB8E4D1A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60770" y="1360170"/>
                <a:ext cx="365760" cy="318034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8781AB8-27EB-2F42-9607-89106952CB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05450" y="2354580"/>
                <a:ext cx="403860" cy="205850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536AB26-1410-4A4E-BD1F-8B4A40BF98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77990" y="1360170"/>
                <a:ext cx="262890" cy="24003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507D2E0-6959-D64A-AB6C-E876918A9150}"/>
                </a:ext>
              </a:extLst>
            </p:cNvPr>
            <p:cNvSpPr/>
            <p:nvPr/>
          </p:nvSpPr>
          <p:spPr>
            <a:xfrm>
              <a:off x="6586307" y="2012117"/>
              <a:ext cx="36812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Lato"/>
                </a:rPr>
                <a:t>1</a:t>
              </a:r>
              <a:endParaRPr lang="en-US" sz="105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64B1BED-8FE2-214E-A2E7-8AC814F8FEC8}"/>
                </a:ext>
              </a:extLst>
            </p:cNvPr>
            <p:cNvSpPr/>
            <p:nvPr/>
          </p:nvSpPr>
          <p:spPr>
            <a:xfrm>
              <a:off x="5965407" y="2571750"/>
              <a:ext cx="36812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Lato"/>
                </a:rPr>
                <a:t>3</a:t>
              </a:r>
              <a:endParaRPr lang="en-US" sz="105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C0A827C-6F1E-F542-B04C-BCB611210A39}"/>
                </a:ext>
              </a:extLst>
            </p:cNvPr>
            <p:cNvSpPr/>
            <p:nvPr/>
          </p:nvSpPr>
          <p:spPr>
            <a:xfrm>
              <a:off x="7162800" y="1453783"/>
              <a:ext cx="36812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Lato"/>
                </a:rPr>
                <a:t>2</a:t>
              </a:r>
              <a:endParaRPr lang="en-US" sz="1050" dirty="0"/>
            </a:p>
          </p:txBody>
        </p:sp>
      </p:grpSp>
      <p:sp>
        <p:nvSpPr>
          <p:cNvPr id="32" name="Title 3">
            <a:extLst>
              <a:ext uri="{FF2B5EF4-FFF2-40B4-BE49-F238E27FC236}">
                <a16:creationId xmlns:a16="http://schemas.microsoft.com/office/drawing/2014/main" id="{C088F77F-475B-F34A-9414-8B256A6C16AA}"/>
              </a:ext>
            </a:extLst>
          </p:cNvPr>
          <p:cNvSpPr txBox="1">
            <a:spLocks/>
          </p:cNvSpPr>
          <p:nvPr/>
        </p:nvSpPr>
        <p:spPr>
          <a:xfrm>
            <a:off x="409284" y="58550"/>
            <a:ext cx="8493071" cy="79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Multilayer and Monolayer Sn Reconstructions Have Consistent Heights and Spacing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509E581E-E749-8547-A946-EDF68FBAB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61" y="1230402"/>
            <a:ext cx="5897068" cy="1759290"/>
          </a:xfrm>
        </p:spPr>
        <p:txBody>
          <a:bodyPr>
            <a:noAutofit/>
          </a:bodyPr>
          <a:lstStyle/>
          <a:p>
            <a:r>
              <a:rPr lang="en-US" sz="1500" dirty="0"/>
              <a:t>ML and bright multilayer Sn adlayers are topographically consistent </a:t>
            </a:r>
          </a:p>
          <a:p>
            <a:pPr lvl="1"/>
            <a:r>
              <a:rPr lang="en-US" sz="1500" b="1" dirty="0">
                <a:solidFill>
                  <a:srgbClr val="002060"/>
                </a:solidFill>
              </a:rPr>
              <a:t>Sn ML </a:t>
            </a:r>
            <a:r>
              <a:rPr lang="en-US" sz="1500" dirty="0"/>
              <a:t>structures feature honeycomb/hexagonal and occasional rectangular packing </a:t>
            </a:r>
          </a:p>
          <a:p>
            <a:pPr lvl="1"/>
            <a:r>
              <a:rPr lang="en-US" sz="1500" b="1" dirty="0">
                <a:solidFill>
                  <a:srgbClr val="00B050"/>
                </a:solidFill>
              </a:rPr>
              <a:t>Bright adlayers </a:t>
            </a:r>
            <a:r>
              <a:rPr lang="en-US" sz="1500" dirty="0"/>
              <a:t>typically 3 ML with some ~ 5-7 ML protrusions</a:t>
            </a:r>
          </a:p>
        </p:txBody>
      </p:sp>
    </p:spTree>
    <p:extLst>
      <p:ext uri="{BB962C8B-B14F-4D97-AF65-F5344CB8AC3E}">
        <p14:creationId xmlns:p14="http://schemas.microsoft.com/office/powerpoint/2010/main" val="3704590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9513B2-89E5-E640-ACBE-C2B3BB9890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63F2A0-EF68-E04E-8057-1F1B1F65BD34}"/>
              </a:ext>
            </a:extLst>
          </p:cNvPr>
          <p:cNvGrpSpPr>
            <a:grpSpLocks noChangeAspect="1"/>
          </p:cNvGrpSpPr>
          <p:nvPr/>
        </p:nvGrpSpPr>
        <p:grpSpPr>
          <a:xfrm>
            <a:off x="5534548" y="1039280"/>
            <a:ext cx="3263504" cy="3263504"/>
            <a:chOff x="5464397" y="153689"/>
            <a:chExt cx="6550622" cy="655062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292EDF8-E3F5-DA4F-A697-621B107419F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64397" y="153689"/>
              <a:ext cx="6550622" cy="6550622"/>
              <a:chOff x="3269361" y="165100"/>
              <a:chExt cx="6527800" cy="6527800"/>
            </a:xfrm>
          </p:grpSpPr>
          <p:pic>
            <p:nvPicPr>
              <p:cNvPr id="17" name="Picture 16" descr="A picture containing circuit, rug, fabric, person&#10;&#10;Description automatically generated">
                <a:extLst>
                  <a:ext uri="{FF2B5EF4-FFF2-40B4-BE49-F238E27FC236}">
                    <a16:creationId xmlns:a16="http://schemas.microsoft.com/office/drawing/2014/main" id="{ED1825CE-C926-284F-B0A7-4ECEB196D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9361" y="165100"/>
                <a:ext cx="6527800" cy="6527800"/>
              </a:xfrm>
              <a:prstGeom prst="rect">
                <a:avLst/>
              </a:pr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DE1378D-6423-3949-81DC-A207C1E87BE3}"/>
                  </a:ext>
                </a:extLst>
              </p:cNvPr>
              <p:cNvSpPr/>
              <p:nvPr/>
            </p:nvSpPr>
            <p:spPr>
              <a:xfrm>
                <a:off x="5823474" y="3932528"/>
                <a:ext cx="106533" cy="106533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5-Point Star 15">
              <a:extLst>
                <a:ext uri="{FF2B5EF4-FFF2-40B4-BE49-F238E27FC236}">
                  <a16:creationId xmlns:a16="http://schemas.microsoft.com/office/drawing/2014/main" id="{531A5D95-1405-CC47-85A8-D83AA2523461}"/>
                </a:ext>
              </a:extLst>
            </p:cNvPr>
            <p:cNvSpPr/>
            <p:nvPr/>
          </p:nvSpPr>
          <p:spPr>
            <a:xfrm>
              <a:off x="7933766" y="3832411"/>
              <a:ext cx="301598" cy="286331"/>
            </a:xfrm>
            <a:prstGeom prst="star5">
              <a:avLst>
                <a:gd name="adj" fmla="val 15481"/>
                <a:gd name="hf" fmla="val 105146"/>
                <a:gd name="vf" fmla="val 110557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F6378AD-E9FE-BC4D-94EF-3CC870382E4E}"/>
              </a:ext>
            </a:extLst>
          </p:cNvPr>
          <p:cNvSpPr txBox="1">
            <a:spLocks/>
          </p:cNvSpPr>
          <p:nvPr/>
        </p:nvSpPr>
        <p:spPr>
          <a:xfrm>
            <a:off x="0" y="1032377"/>
            <a:ext cx="4655364" cy="13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7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384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A31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500" dirty="0"/>
              <a:t>Surface bandgap at Sn feature broadened compared to underlying </a:t>
            </a:r>
            <a:r>
              <a:rPr lang="en-US" sz="1500" dirty="0" err="1"/>
              <a:t>NbO</a:t>
            </a:r>
            <a:r>
              <a:rPr lang="en-US" sz="1500" dirty="0"/>
              <a:t> ladder</a:t>
            </a:r>
          </a:p>
          <a:p>
            <a:pPr lvl="1"/>
            <a:r>
              <a:rPr lang="en-US" sz="1500" dirty="0">
                <a:solidFill>
                  <a:schemeClr val="tx1"/>
                </a:solidFill>
              </a:rPr>
              <a:t>Observed semiconducting behavior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6618EE-ACB4-2549-BE3E-5E56BE94B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20" y="2263587"/>
            <a:ext cx="2922770" cy="20383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56A8A6-A790-3A41-814C-56A95CEB2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963" y="2072205"/>
            <a:ext cx="2550258" cy="2313767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66CB869-3649-CD4A-A912-AC8F06C98771}"/>
              </a:ext>
            </a:extLst>
          </p:cNvPr>
          <p:cNvSpPr/>
          <p:nvPr/>
        </p:nvSpPr>
        <p:spPr>
          <a:xfrm>
            <a:off x="6167506" y="2319531"/>
            <a:ext cx="1287888" cy="134437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80C2F302-96F7-8949-97F7-E8713CF6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64" y="58550"/>
            <a:ext cx="8493071" cy="798232"/>
          </a:xfrm>
        </p:spPr>
        <p:txBody>
          <a:bodyPr>
            <a:normAutofit fontScale="90000"/>
          </a:bodyPr>
          <a:lstStyle/>
          <a:p>
            <a:r>
              <a:rPr lang="en-US" dirty="0"/>
              <a:t>Bright Sn Layers Electronically Distinguished From (3×1)-O </a:t>
            </a:r>
            <a:r>
              <a:rPr lang="en-US" dirty="0" err="1"/>
              <a:t>Nb</a:t>
            </a:r>
            <a:r>
              <a:rPr lang="en-US" dirty="0"/>
              <a:t>(100) at Room Temperature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839F90-62ED-A147-874C-95BC815EC47E}"/>
              </a:ext>
            </a:extLst>
          </p:cNvPr>
          <p:cNvSpPr/>
          <p:nvPr/>
        </p:nvSpPr>
        <p:spPr>
          <a:xfrm>
            <a:off x="843820" y="2039601"/>
            <a:ext cx="18293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Clean (3</a:t>
            </a:r>
            <a:r>
              <a:rPr lang="en-US" sz="1200" dirty="0">
                <a:solidFill>
                  <a:srgbClr val="002060"/>
                </a:solidFill>
              </a:rPr>
              <a:t>×</a:t>
            </a:r>
            <a:r>
              <a:rPr lang="en-US" sz="1200" b="1" dirty="0">
                <a:solidFill>
                  <a:srgbClr val="002060"/>
                </a:solidFill>
              </a:rPr>
              <a:t>1)-O </a:t>
            </a:r>
            <a:r>
              <a:rPr lang="en-US" sz="1200" b="1" dirty="0" err="1">
                <a:solidFill>
                  <a:srgbClr val="002060"/>
                </a:solidFill>
              </a:rPr>
              <a:t>Nb</a:t>
            </a:r>
            <a:r>
              <a:rPr lang="en-US" sz="1200" b="1" dirty="0">
                <a:solidFill>
                  <a:srgbClr val="002060"/>
                </a:solidFill>
              </a:rPr>
              <a:t>(100)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</a:rPr>
              <a:t>1.3 eV </a:t>
            </a:r>
          </a:p>
          <a:p>
            <a:pPr algn="ctr"/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4CF26C-082D-FC4C-8C65-324FA88B2A46}"/>
              </a:ext>
            </a:extLst>
          </p:cNvPr>
          <p:cNvSpPr/>
          <p:nvPr/>
        </p:nvSpPr>
        <p:spPr>
          <a:xfrm>
            <a:off x="3692756" y="2010420"/>
            <a:ext cx="987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Sn Adlayer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</a:rPr>
              <a:t>4.3 eV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5389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FE6E8D-A7C2-A942-99D6-5A5FDBD2A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526" y="1039280"/>
            <a:ext cx="2735124" cy="1632584"/>
          </a:xfrm>
        </p:spPr>
        <p:txBody>
          <a:bodyPr>
            <a:noAutofit/>
          </a:bodyPr>
          <a:lstStyle/>
          <a:p>
            <a:r>
              <a:rPr lang="en-US" sz="1400" dirty="0"/>
              <a:t>STS taken at edge of a bright Sn adlayer site </a:t>
            </a:r>
          </a:p>
          <a:p>
            <a:r>
              <a:rPr lang="en-US" sz="1400" dirty="0"/>
              <a:t>Bandgap: </a:t>
            </a:r>
            <a:r>
              <a:rPr lang="en-US" sz="1400" b="1" dirty="0">
                <a:solidFill>
                  <a:srgbClr val="002060"/>
                </a:solidFill>
              </a:rPr>
              <a:t>1.85 eV</a:t>
            </a:r>
          </a:p>
          <a:p>
            <a:pPr lvl="1"/>
            <a:r>
              <a:rPr lang="en-US" sz="1400" b="1" dirty="0">
                <a:solidFill>
                  <a:srgbClr val="002060"/>
                </a:solidFill>
              </a:rPr>
              <a:t>Reduced</a:t>
            </a:r>
            <a:r>
              <a:rPr lang="en-US" sz="1400" dirty="0"/>
              <a:t> compared to other comparable Sn structures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76674-F741-6747-A1FB-53C497972D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9C7C77-C68E-0F4C-B0E0-34A485E6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Bright Sn Layers Electronically Distinguished From (3×1)-O </a:t>
            </a:r>
            <a:r>
              <a:rPr lang="en-US" dirty="0" err="1"/>
              <a:t>Nb</a:t>
            </a:r>
            <a:r>
              <a:rPr lang="en-US" dirty="0"/>
              <a:t>(100) at Room Temperature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9CF76AE-A6D5-364E-AA04-09F372B80072}"/>
              </a:ext>
            </a:extLst>
          </p:cNvPr>
          <p:cNvGrpSpPr/>
          <p:nvPr/>
        </p:nvGrpSpPr>
        <p:grpSpPr>
          <a:xfrm>
            <a:off x="3066877" y="1022782"/>
            <a:ext cx="3486389" cy="3424585"/>
            <a:chOff x="3710476" y="1110616"/>
            <a:chExt cx="3486389" cy="342458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EAC27BF-F318-1B4F-9EDC-BC465C2836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10476" y="1110616"/>
              <a:ext cx="3486389" cy="3424585"/>
              <a:chOff x="5364480" y="966344"/>
              <a:chExt cx="3535681" cy="3535679"/>
            </a:xfrm>
          </p:grpSpPr>
          <p:pic>
            <p:nvPicPr>
              <p:cNvPr id="13" name="Picture 12" descr="A picture containing small, rug, child, brick&#10;&#10;Description automatically generated">
                <a:extLst>
                  <a:ext uri="{FF2B5EF4-FFF2-40B4-BE49-F238E27FC236}">
                    <a16:creationId xmlns:a16="http://schemas.microsoft.com/office/drawing/2014/main" id="{40B40E7F-1E9F-564F-BDA9-2B457DF35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4480" y="966344"/>
                <a:ext cx="3535681" cy="3535679"/>
              </a:xfrm>
              <a:prstGeom prst="rect">
                <a:avLst/>
              </a:prstGeom>
            </p:spPr>
          </p:pic>
          <p:sp>
            <p:nvSpPr>
              <p:cNvPr id="18" name="5-Point Star 17">
                <a:extLst>
                  <a:ext uri="{FF2B5EF4-FFF2-40B4-BE49-F238E27FC236}">
                    <a16:creationId xmlns:a16="http://schemas.microsoft.com/office/drawing/2014/main" id="{55F5C069-36CC-BD4B-8DB8-F4BA7BC304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31596" y="3383453"/>
                <a:ext cx="57702" cy="57702"/>
              </a:xfrm>
              <a:prstGeom prst="star5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5-Point Star 24">
              <a:extLst>
                <a:ext uri="{FF2B5EF4-FFF2-40B4-BE49-F238E27FC236}">
                  <a16:creationId xmlns:a16="http://schemas.microsoft.com/office/drawing/2014/main" id="{8A4B2039-531F-3448-B34F-F4A275F74F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12785" y="3362709"/>
              <a:ext cx="198683" cy="198683"/>
            </a:xfrm>
            <a:prstGeom prst="star5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3AC3665-E9B7-7145-9F1B-ABBDAA166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66" y="1223010"/>
            <a:ext cx="2505925" cy="289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04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76674-F741-6747-A1FB-53C497972D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9C7C77-C68E-0F4C-B0E0-34A485E6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Bright Sn Layers Electronically Distinguished From (3×1)-O </a:t>
            </a:r>
            <a:r>
              <a:rPr lang="en-US" dirty="0" err="1"/>
              <a:t>Nb</a:t>
            </a:r>
            <a:r>
              <a:rPr lang="en-US" dirty="0"/>
              <a:t>(100) at Room Temperature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AC27BF-F318-1B4F-9EDC-BC465C283643}"/>
              </a:ext>
            </a:extLst>
          </p:cNvPr>
          <p:cNvGrpSpPr>
            <a:grpSpLocks noChangeAspect="1"/>
          </p:cNvGrpSpPr>
          <p:nvPr/>
        </p:nvGrpSpPr>
        <p:grpSpPr>
          <a:xfrm>
            <a:off x="3066877" y="1022782"/>
            <a:ext cx="3486389" cy="3424585"/>
            <a:chOff x="5364480" y="966344"/>
            <a:chExt cx="3535681" cy="3535679"/>
          </a:xfrm>
        </p:grpSpPr>
        <p:pic>
          <p:nvPicPr>
            <p:cNvPr id="13" name="Picture 12" descr="A picture containing small, rug, child, brick&#10;&#10;Description automatically generated">
              <a:extLst>
                <a:ext uri="{FF2B5EF4-FFF2-40B4-BE49-F238E27FC236}">
                  <a16:creationId xmlns:a16="http://schemas.microsoft.com/office/drawing/2014/main" id="{40B40E7F-1E9F-564F-BDA9-2B457DF35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480" y="966344"/>
              <a:ext cx="3535681" cy="3535679"/>
            </a:xfrm>
            <a:prstGeom prst="rect">
              <a:avLst/>
            </a:prstGeom>
          </p:spPr>
        </p:pic>
        <p:sp>
          <p:nvSpPr>
            <p:cNvPr id="18" name="5-Point Star 17">
              <a:extLst>
                <a:ext uri="{FF2B5EF4-FFF2-40B4-BE49-F238E27FC236}">
                  <a16:creationId xmlns:a16="http://schemas.microsoft.com/office/drawing/2014/main" id="{55F5C069-36CC-BD4B-8DB8-F4BA7BC304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1596" y="3383453"/>
              <a:ext cx="57702" cy="57702"/>
            </a:xfrm>
            <a:prstGeom prst="star5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8482F3D-DA89-5944-831E-4AA92A55EFDD}"/>
              </a:ext>
            </a:extLst>
          </p:cNvPr>
          <p:cNvCxnSpPr>
            <a:cxnSpLocks/>
          </p:cNvCxnSpPr>
          <p:nvPr/>
        </p:nvCxnSpPr>
        <p:spPr>
          <a:xfrm flipH="1">
            <a:off x="3316785" y="3205063"/>
            <a:ext cx="1493286" cy="268495"/>
          </a:xfrm>
          <a:prstGeom prst="line">
            <a:avLst/>
          </a:prstGeom>
          <a:ln w="38100">
            <a:solidFill>
              <a:srgbClr val="00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8A4B2039-531F-3448-B34F-F4A275F74F0E}"/>
              </a:ext>
            </a:extLst>
          </p:cNvPr>
          <p:cNvSpPr>
            <a:spLocks noChangeAspect="1"/>
          </p:cNvSpPr>
          <p:nvPr/>
        </p:nvSpPr>
        <p:spPr>
          <a:xfrm>
            <a:off x="3869186" y="3274875"/>
            <a:ext cx="198683" cy="198683"/>
          </a:xfrm>
          <a:prstGeom prst="star5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3AC3665-E9B7-7145-9F1B-ABBDAA166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493" y="1039280"/>
            <a:ext cx="2216799" cy="256337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AD7F90C-C841-1541-A639-D7E40F770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373" y="1159310"/>
            <a:ext cx="3235396" cy="1392524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BDA44B4-9D14-B346-BE38-3A7FBD41D7C6}"/>
              </a:ext>
            </a:extLst>
          </p:cNvPr>
          <p:cNvSpPr txBox="1">
            <a:spLocks/>
          </p:cNvSpPr>
          <p:nvPr/>
        </p:nvSpPr>
        <p:spPr>
          <a:xfrm>
            <a:off x="179526" y="1039279"/>
            <a:ext cx="2735124" cy="3424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7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384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A31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/>
              <a:t>STS taken at edge of a bright Sn adlayer site </a:t>
            </a:r>
          </a:p>
          <a:p>
            <a:r>
              <a:rPr lang="en-US" sz="1400" dirty="0"/>
              <a:t>Bandgap: </a:t>
            </a:r>
            <a:r>
              <a:rPr lang="en-US" sz="1400" b="1" dirty="0">
                <a:solidFill>
                  <a:schemeClr val="bg2"/>
                </a:solidFill>
              </a:rPr>
              <a:t>1.85 eV</a:t>
            </a:r>
          </a:p>
          <a:p>
            <a:pPr lvl="1"/>
            <a:r>
              <a:rPr lang="en-US" sz="1400" b="1" dirty="0">
                <a:solidFill>
                  <a:schemeClr val="bg2"/>
                </a:solidFill>
              </a:rPr>
              <a:t>Reduced</a:t>
            </a:r>
            <a:r>
              <a:rPr lang="en-US" sz="1400" dirty="0"/>
              <a:t> compared to other comparable Sn structures</a:t>
            </a:r>
          </a:p>
          <a:p>
            <a:r>
              <a:rPr lang="en-US" sz="1400" dirty="0"/>
              <a:t>Line scan indicates higher topography at STS location </a:t>
            </a:r>
          </a:p>
          <a:p>
            <a:pPr lvl="1"/>
            <a:r>
              <a:rPr lang="en-US" sz="1400" dirty="0"/>
              <a:t>~1 nm raised above surrounding bright Sn adlayer</a:t>
            </a:r>
          </a:p>
          <a:p>
            <a:pPr lvl="1"/>
            <a:r>
              <a:rPr lang="en-US" sz="1400" b="1" dirty="0">
                <a:solidFill>
                  <a:schemeClr val="bg2"/>
                </a:solidFill>
              </a:rPr>
              <a:t>More metallic-like behavior</a:t>
            </a:r>
          </a:p>
        </p:txBody>
      </p:sp>
    </p:spTree>
    <p:extLst>
      <p:ext uri="{BB962C8B-B14F-4D97-AF65-F5344CB8AC3E}">
        <p14:creationId xmlns:p14="http://schemas.microsoft.com/office/powerpoint/2010/main" val="1596210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6FF0B3-BB1B-B44F-8E29-41D591B33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981" y="1215686"/>
            <a:ext cx="4011843" cy="2090570"/>
          </a:xfrm>
        </p:spPr>
        <p:txBody>
          <a:bodyPr>
            <a:normAutofit/>
          </a:bodyPr>
          <a:lstStyle/>
          <a:p>
            <a:r>
              <a:rPr lang="en-US" sz="1600" dirty="0"/>
              <a:t>Nb</a:t>
            </a:r>
            <a:r>
              <a:rPr lang="en-US" sz="1600" baseline="-25000" dirty="0"/>
              <a:t>3</a:t>
            </a:r>
            <a:r>
              <a:rPr lang="en-US" sz="1600" dirty="0"/>
              <a:t>Sn thin films on </a:t>
            </a:r>
            <a:r>
              <a:rPr lang="en-US" sz="1600" dirty="0" err="1"/>
              <a:t>Nb</a:t>
            </a:r>
            <a:r>
              <a:rPr lang="en-US" sz="1600" dirty="0"/>
              <a:t> SRF cavities deposited </a:t>
            </a:r>
            <a:r>
              <a:rPr lang="en-US" sz="1600" b="1" dirty="0">
                <a:solidFill>
                  <a:srgbClr val="002060"/>
                </a:solidFill>
              </a:rPr>
              <a:t>using vapor deposition procedure</a:t>
            </a:r>
          </a:p>
          <a:p>
            <a:pPr lvl="1"/>
            <a:r>
              <a:rPr lang="en-US" dirty="0"/>
              <a:t>Resultant Nb</a:t>
            </a:r>
            <a:r>
              <a:rPr lang="en-US" baseline="-25000" dirty="0"/>
              <a:t>3</a:t>
            </a:r>
            <a:r>
              <a:rPr lang="en-US" dirty="0"/>
              <a:t>Sn films do not approach theorized accelerating gradients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5248DD-68F6-6E42-ACAE-8C8DE98BEB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F517B7B-E157-3346-A540-87410545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58550"/>
            <a:ext cx="9032240" cy="798232"/>
          </a:xfrm>
        </p:spPr>
        <p:txBody>
          <a:bodyPr>
            <a:noAutofit/>
          </a:bodyPr>
          <a:lstStyle/>
          <a:p>
            <a:r>
              <a:rPr lang="en-US" sz="2400" dirty="0"/>
              <a:t>Production of High Performing Nb</a:t>
            </a:r>
            <a:r>
              <a:rPr lang="en-US" sz="2400" baseline="-25000" dirty="0"/>
              <a:t>3</a:t>
            </a:r>
            <a:r>
              <a:rPr lang="en-US" sz="2400" dirty="0"/>
              <a:t>Sn Coated SRF Cavities is Contingent Upon Continued Growth Optimization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3E24DE-172E-6447-A149-B2208410B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517" y="1259832"/>
            <a:ext cx="4138351" cy="3126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84BB4B-6C46-4443-A9E2-B25D4B1286CC}"/>
              </a:ext>
            </a:extLst>
          </p:cNvPr>
          <p:cNvSpPr txBox="1"/>
          <p:nvPr/>
        </p:nvSpPr>
        <p:spPr>
          <a:xfrm>
            <a:off x="5697061" y="1011924"/>
            <a:ext cx="2302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C247F"/>
                </a:solidFill>
              </a:rPr>
              <a:t>Sn Vapor Diffusion on </a:t>
            </a:r>
            <a:r>
              <a:rPr lang="en-US" sz="1200" b="1" dirty="0" err="1">
                <a:solidFill>
                  <a:srgbClr val="0C247F"/>
                </a:solidFill>
              </a:rPr>
              <a:t>Nb</a:t>
            </a:r>
            <a:endParaRPr lang="en-US" sz="1200" b="1" dirty="0">
              <a:solidFill>
                <a:srgbClr val="0C247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3FAB20-CC7F-5744-B7A7-AF9A654F1C0B}"/>
              </a:ext>
            </a:extLst>
          </p:cNvPr>
          <p:cNvSpPr/>
          <p:nvPr/>
        </p:nvSpPr>
        <p:spPr>
          <a:xfrm>
            <a:off x="224723" y="3250977"/>
            <a:ext cx="4091675" cy="798232"/>
          </a:xfrm>
          <a:prstGeom prst="rect">
            <a:avLst/>
          </a:prstGeom>
          <a:solidFill>
            <a:srgbClr val="FFFF00"/>
          </a:solidFill>
          <a:ln w="38100">
            <a:solidFill>
              <a:srgbClr val="FFA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Scaling up Nb</a:t>
            </a:r>
            <a:r>
              <a:rPr lang="en-US" sz="1600" b="1" baseline="-25000" dirty="0">
                <a:solidFill>
                  <a:schemeClr val="tx1"/>
                </a:solidFill>
              </a:rPr>
              <a:t>3</a:t>
            </a:r>
            <a:r>
              <a:rPr lang="en-US" sz="1600" b="1" dirty="0">
                <a:solidFill>
                  <a:schemeClr val="tx1"/>
                </a:solidFill>
              </a:rPr>
              <a:t>Sn coatings to larger </a:t>
            </a:r>
            <a:r>
              <a:rPr lang="en-US" sz="1600" b="1" dirty="0" err="1">
                <a:solidFill>
                  <a:schemeClr val="tx1"/>
                </a:solidFill>
              </a:rPr>
              <a:t>Nb</a:t>
            </a:r>
            <a:r>
              <a:rPr lang="en-US" sz="1600" b="1" dirty="0">
                <a:solidFill>
                  <a:schemeClr val="tx1"/>
                </a:solidFill>
              </a:rPr>
              <a:t> SRF cavities requires further improvements to coating procedure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AB3CEC-5D32-5149-91E1-0204E591F7D7}"/>
              </a:ext>
            </a:extLst>
          </p:cNvPr>
          <p:cNvSpPr/>
          <p:nvPr/>
        </p:nvSpPr>
        <p:spPr>
          <a:xfrm>
            <a:off x="-55608" y="453838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S. Posen, D.L. Hall. </a:t>
            </a:r>
            <a:r>
              <a:rPr lang="en-US" sz="800" i="1" dirty="0" err="1"/>
              <a:t>Supercond</a:t>
            </a:r>
            <a:r>
              <a:rPr lang="en-US" sz="800" i="1" dirty="0"/>
              <a:t>. Sci. Technol</a:t>
            </a:r>
            <a:r>
              <a:rPr lang="en-US" sz="800" dirty="0"/>
              <a:t>. </a:t>
            </a:r>
            <a:r>
              <a:rPr lang="en-US" sz="800" b="1" dirty="0"/>
              <a:t>30</a:t>
            </a:r>
            <a:r>
              <a:rPr lang="en-US" sz="800" dirty="0"/>
              <a:t> 033004 (2017).</a:t>
            </a:r>
          </a:p>
        </p:txBody>
      </p:sp>
    </p:spTree>
    <p:extLst>
      <p:ext uri="{BB962C8B-B14F-4D97-AF65-F5344CB8AC3E}">
        <p14:creationId xmlns:p14="http://schemas.microsoft.com/office/powerpoint/2010/main" val="3861923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B3DFBA-EC3C-8646-B51C-ABD906D85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449" y="939997"/>
            <a:ext cx="4790233" cy="2366321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Preliminary STM/STS data of Sn on (3×1)-O </a:t>
            </a:r>
            <a:r>
              <a:rPr lang="en-US" sz="1600" dirty="0" err="1"/>
              <a:t>Nb</a:t>
            </a:r>
            <a:r>
              <a:rPr lang="en-US" sz="1600" dirty="0"/>
              <a:t>(100) </a:t>
            </a:r>
          </a:p>
          <a:p>
            <a:pPr lvl="1"/>
            <a:r>
              <a:rPr lang="en-US" dirty="0"/>
              <a:t>Ladder structure preserved during thermally activated Sn diffusion</a:t>
            </a:r>
          </a:p>
          <a:p>
            <a:pPr lvl="2"/>
            <a:r>
              <a:rPr lang="en-US" sz="1600" dirty="0"/>
              <a:t>Some areas show higher defect density</a:t>
            </a:r>
          </a:p>
          <a:p>
            <a:pPr lvl="1"/>
            <a:r>
              <a:rPr lang="en-US" dirty="0"/>
              <a:t>Sn forms structurally distinct ML reconstructions </a:t>
            </a:r>
          </a:p>
          <a:p>
            <a:pPr lvl="2"/>
            <a:r>
              <a:rPr lang="en-US" sz="1600" dirty="0"/>
              <a:t>STS data indicates electronic variation among Sn adlayers 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C9E6F-9C8B-C048-B2F9-AA0AE58A3E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2AB8F8-E017-2B4F-B5CC-DCE07BB4D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Summary: Characterization of Sn Reconstructions on </a:t>
            </a:r>
            <a:r>
              <a:rPr lang="en-US" sz="2400" dirty="0" err="1"/>
              <a:t>NbO</a:t>
            </a:r>
            <a:r>
              <a:rPr lang="en-US" sz="2400" dirty="0"/>
              <a:t> using Electronically Specified Surface Microscopy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F0A1C4-A46F-2D45-BAD6-6C6CA025F364}"/>
              </a:ext>
            </a:extLst>
          </p:cNvPr>
          <p:cNvSpPr/>
          <p:nvPr/>
        </p:nvSpPr>
        <p:spPr>
          <a:xfrm>
            <a:off x="420529" y="3450434"/>
            <a:ext cx="4481672" cy="1084554"/>
          </a:xfrm>
          <a:prstGeom prst="rect">
            <a:avLst/>
          </a:prstGeom>
          <a:solidFill>
            <a:srgbClr val="FFFF00"/>
          </a:solidFill>
          <a:ln w="38100">
            <a:solidFill>
              <a:srgbClr val="FFA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(3×1)-O </a:t>
            </a:r>
            <a:r>
              <a:rPr lang="en-US" sz="1600" b="1" dirty="0" err="1">
                <a:solidFill>
                  <a:schemeClr val="tx1"/>
                </a:solidFill>
              </a:rPr>
              <a:t>Nb</a:t>
            </a:r>
            <a:r>
              <a:rPr lang="en-US" sz="1600" b="1" dirty="0">
                <a:solidFill>
                  <a:schemeClr val="tx1"/>
                </a:solidFill>
              </a:rPr>
              <a:t>(100) + Sn data illustrate the role of the underlying </a:t>
            </a:r>
            <a:r>
              <a:rPr lang="en-US" sz="1600" b="1" dirty="0" err="1">
                <a:solidFill>
                  <a:schemeClr val="tx1"/>
                </a:solidFill>
              </a:rPr>
              <a:t>Nb</a:t>
            </a:r>
            <a:r>
              <a:rPr lang="en-US" sz="1600" b="1" dirty="0">
                <a:solidFill>
                  <a:schemeClr val="tx1"/>
                </a:solidFill>
              </a:rPr>
              <a:t> substrate, Sn exposure, and annealing conditions in guiding Sn surface behavior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DC7B8D-21A0-CF40-967A-71BD5ACC5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241" y="1354237"/>
            <a:ext cx="3460294" cy="263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74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9FB2C7-BAB9-1640-8932-533231E1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424" y="1317359"/>
            <a:ext cx="2199588" cy="27537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4FC2E-E912-3445-89E6-B2F3943797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238A9E-C63C-634A-B45A-BE221993D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550"/>
            <a:ext cx="9144000" cy="798232"/>
          </a:xfrm>
        </p:spPr>
        <p:txBody>
          <a:bodyPr>
            <a:noAutofit/>
          </a:bodyPr>
          <a:lstStyle/>
          <a:p>
            <a:r>
              <a:rPr lang="en-US" sz="2400" dirty="0"/>
              <a:t>Ongoing Studies and Collaborations Aim to Fully Characterize Sn Adlayers and Eventually Nb</a:t>
            </a:r>
            <a:r>
              <a:rPr lang="en-US" sz="2400" baseline="-25000" dirty="0"/>
              <a:t>3</a:t>
            </a:r>
            <a:r>
              <a:rPr lang="en-US" sz="2400" dirty="0"/>
              <a:t>Sn Grains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A41095-AF60-AA47-ADBF-647FB0958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81" t="36766" r="12123" b="36234"/>
          <a:stretch/>
        </p:blipFill>
        <p:spPr>
          <a:xfrm>
            <a:off x="5309681" y="3052964"/>
            <a:ext cx="2421228" cy="11075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DB65C3-BDDD-1042-ADE1-81074B175E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79" t="38575" r="23544" b="36283"/>
          <a:stretch/>
        </p:blipFill>
        <p:spPr>
          <a:xfrm rot="20899485">
            <a:off x="5499559" y="1300962"/>
            <a:ext cx="2113906" cy="124190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41A8C52-7287-7544-AAAE-525AE54E8602}"/>
              </a:ext>
            </a:extLst>
          </p:cNvPr>
          <p:cNvSpPr/>
          <p:nvPr/>
        </p:nvSpPr>
        <p:spPr>
          <a:xfrm>
            <a:off x="5395768" y="1087244"/>
            <a:ext cx="22862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(3</a:t>
            </a:r>
            <a:r>
              <a:rPr lang="en-US" dirty="0">
                <a:solidFill>
                  <a:srgbClr val="002060"/>
                </a:solidFill>
              </a:rPr>
              <a:t>×</a:t>
            </a:r>
            <a:r>
              <a:rPr lang="en-US" b="1" dirty="0">
                <a:solidFill>
                  <a:srgbClr val="002060"/>
                </a:solidFill>
              </a:rPr>
              <a:t>1)-O </a:t>
            </a:r>
            <a:r>
              <a:rPr lang="en-US" b="1" dirty="0" err="1">
                <a:solidFill>
                  <a:srgbClr val="002060"/>
                </a:solidFill>
              </a:rPr>
              <a:t>Nb</a:t>
            </a:r>
            <a:r>
              <a:rPr lang="en-US" b="1" dirty="0">
                <a:solidFill>
                  <a:srgbClr val="002060"/>
                </a:solidFill>
              </a:rPr>
              <a:t>(100) Unit Cell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5D2110-D6C7-C244-B33E-6B9B2971BE84}"/>
              </a:ext>
            </a:extLst>
          </p:cNvPr>
          <p:cNvSpPr/>
          <p:nvPr/>
        </p:nvSpPr>
        <p:spPr>
          <a:xfrm>
            <a:off x="5377193" y="2542827"/>
            <a:ext cx="2286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Structural Relaxation of (3</a:t>
            </a:r>
            <a:r>
              <a:rPr lang="en-US" dirty="0">
                <a:solidFill>
                  <a:srgbClr val="002060"/>
                </a:solidFill>
              </a:rPr>
              <a:t>×</a:t>
            </a:r>
            <a:r>
              <a:rPr lang="en-US" b="1" dirty="0">
                <a:solidFill>
                  <a:srgbClr val="002060"/>
                </a:solidFill>
              </a:rPr>
              <a:t>1)-O </a:t>
            </a:r>
            <a:r>
              <a:rPr lang="en-US" b="1" dirty="0" err="1">
                <a:solidFill>
                  <a:srgbClr val="002060"/>
                </a:solidFill>
              </a:rPr>
              <a:t>Nb</a:t>
            </a:r>
            <a:r>
              <a:rPr lang="en-US" b="1" dirty="0">
                <a:solidFill>
                  <a:srgbClr val="002060"/>
                </a:solidFill>
              </a:rPr>
              <a:t>(100)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813F99-C432-EA45-A131-84BE3C8E7C4A}"/>
              </a:ext>
            </a:extLst>
          </p:cNvPr>
          <p:cNvSpPr/>
          <p:nvPr/>
        </p:nvSpPr>
        <p:spPr>
          <a:xfrm>
            <a:off x="5600700" y="4383036"/>
            <a:ext cx="30941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Calculations done by Ajinkya Hire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8B3772A-2ED1-BE4B-85AF-26C39D4A3FD0}"/>
              </a:ext>
            </a:extLst>
          </p:cNvPr>
          <p:cNvSpPr txBox="1">
            <a:spLocks/>
          </p:cNvSpPr>
          <p:nvPr/>
        </p:nvSpPr>
        <p:spPr>
          <a:xfrm>
            <a:off x="26478" y="921848"/>
            <a:ext cx="5315430" cy="2684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7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384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A31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XPS to track </a:t>
            </a:r>
            <a:r>
              <a:rPr lang="en-US" sz="1400" dirty="0" err="1">
                <a:solidFill>
                  <a:schemeClr val="tx1"/>
                </a:solidFill>
              </a:rPr>
              <a:t>Nb</a:t>
            </a:r>
            <a:r>
              <a:rPr lang="en-US" sz="1400" dirty="0">
                <a:solidFill>
                  <a:schemeClr val="tx1"/>
                </a:solidFill>
              </a:rPr>
              <a:t>, Sn oxidation at varying coverages and annealing conditions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Induced defects from Sn coordination with </a:t>
            </a:r>
            <a:r>
              <a:rPr lang="en-US" sz="1400" dirty="0" err="1">
                <a:solidFill>
                  <a:schemeClr val="tx1"/>
                </a:solidFill>
              </a:rPr>
              <a:t>NbO</a:t>
            </a:r>
            <a:endParaRPr lang="en-US" sz="1400" dirty="0">
              <a:solidFill>
                <a:schemeClr val="tx1"/>
              </a:solidFill>
            </a:endParaRP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Destructive Sn diffusion pathways</a:t>
            </a:r>
          </a:p>
          <a:p>
            <a:r>
              <a:rPr lang="en-US" sz="1400" dirty="0">
                <a:solidFill>
                  <a:schemeClr val="tx1"/>
                </a:solidFill>
              </a:rPr>
              <a:t>Further spatial &amp; electronic characterization of Sn ML structures on </a:t>
            </a:r>
            <a:r>
              <a:rPr lang="en-US" sz="1400" dirty="0" err="1">
                <a:solidFill>
                  <a:schemeClr val="tx1"/>
                </a:solidFill>
              </a:rPr>
              <a:t>NbO</a:t>
            </a:r>
            <a:endParaRPr lang="en-US" sz="1400" dirty="0">
              <a:solidFill>
                <a:schemeClr val="tx1"/>
              </a:solidFill>
            </a:endParaRPr>
          </a:p>
          <a:p>
            <a:pPr lvl="1"/>
            <a:r>
              <a:rPr lang="en-US" sz="1400" dirty="0"/>
              <a:t>Calculations using machine learning algorithms are underway to support observed surface structures and phases (Hennig group)</a:t>
            </a:r>
          </a:p>
          <a:p>
            <a:r>
              <a:rPr lang="en-US" sz="1400" dirty="0"/>
              <a:t>Continue studies on Nb</a:t>
            </a:r>
            <a:r>
              <a:rPr lang="en-US" sz="1400" baseline="-25000" dirty="0"/>
              <a:t>3</a:t>
            </a:r>
            <a:r>
              <a:rPr lang="en-US" sz="1400" dirty="0"/>
              <a:t>Sn grains formed on </a:t>
            </a:r>
            <a:r>
              <a:rPr lang="en-US" sz="1400" dirty="0" err="1"/>
              <a:t>NbO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0A38C8-1D76-4448-86F4-6FE44CB21146}"/>
              </a:ext>
            </a:extLst>
          </p:cNvPr>
          <p:cNvSpPr/>
          <p:nvPr/>
        </p:nvSpPr>
        <p:spPr>
          <a:xfrm>
            <a:off x="399961" y="3562035"/>
            <a:ext cx="4855860" cy="1018143"/>
          </a:xfrm>
          <a:prstGeom prst="rect">
            <a:avLst/>
          </a:prstGeom>
          <a:solidFill>
            <a:srgbClr val="FFFF00"/>
          </a:solidFill>
          <a:ln w="38100">
            <a:solidFill>
              <a:srgbClr val="FFA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Spatially resolved electronic data of adsorbed Sn on (3×1)-O </a:t>
            </a:r>
            <a:r>
              <a:rPr lang="en-US" sz="1600" b="1" dirty="0" err="1">
                <a:solidFill>
                  <a:schemeClr val="tx1"/>
                </a:solidFill>
              </a:rPr>
              <a:t>Nb</a:t>
            </a:r>
            <a:r>
              <a:rPr lang="en-US" sz="1600" b="1" dirty="0">
                <a:solidFill>
                  <a:schemeClr val="tx1"/>
                </a:solidFill>
              </a:rPr>
              <a:t>(100) provides insight towards the interactions guiding Sn adsorption and diffusion on </a:t>
            </a:r>
            <a:r>
              <a:rPr lang="en-US" sz="1600" b="1" dirty="0" err="1">
                <a:solidFill>
                  <a:schemeClr val="tx1"/>
                </a:solidFill>
              </a:rPr>
              <a:t>NbO</a:t>
            </a:r>
            <a:r>
              <a:rPr lang="en-US" sz="1600" b="1" dirty="0">
                <a:solidFill>
                  <a:schemeClr val="tx1"/>
                </a:solidFill>
              </a:rPr>
              <a:t> surfaces</a:t>
            </a:r>
          </a:p>
        </p:txBody>
      </p:sp>
    </p:spTree>
    <p:extLst>
      <p:ext uri="{BB962C8B-B14F-4D97-AF65-F5344CB8AC3E}">
        <p14:creationId xmlns:p14="http://schemas.microsoft.com/office/powerpoint/2010/main" val="2585020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4C1D0B-FC7C-E94D-9E9B-3B5697963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450" y="1102432"/>
            <a:ext cx="4400550" cy="3263504"/>
          </a:xfrm>
        </p:spPr>
        <p:txBody>
          <a:bodyPr>
            <a:normAutofit/>
          </a:bodyPr>
          <a:lstStyle/>
          <a:p>
            <a:r>
              <a:rPr lang="en-US" dirty="0"/>
              <a:t>Center for Bright Beams</a:t>
            </a:r>
          </a:p>
          <a:p>
            <a:pPr lvl="1"/>
            <a:r>
              <a:rPr lang="en-US" dirty="0"/>
              <a:t>U.S. National Science Foundation under award PHY-1549132, the Center for Bright Beams</a:t>
            </a:r>
          </a:p>
          <a:p>
            <a:r>
              <a:rPr lang="en-US" dirty="0" err="1"/>
              <a:t>Sibener</a:t>
            </a:r>
            <a:r>
              <a:rPr lang="en-US" dirty="0"/>
              <a:t> Group at </a:t>
            </a:r>
            <a:r>
              <a:rPr lang="en-US" dirty="0" err="1"/>
              <a:t>UChicago</a:t>
            </a:r>
            <a:endParaRPr lang="en-US" dirty="0"/>
          </a:p>
          <a:p>
            <a:pPr lvl="1"/>
            <a:r>
              <a:rPr lang="en-US" dirty="0"/>
              <a:t>Professor Steve </a:t>
            </a:r>
            <a:r>
              <a:rPr lang="en-US" dirty="0" err="1"/>
              <a:t>Sibener</a:t>
            </a:r>
            <a:endParaRPr lang="en-US" dirty="0"/>
          </a:p>
          <a:p>
            <a:pPr lvl="1"/>
            <a:r>
              <a:rPr lang="en-US" dirty="0"/>
              <a:t>Postdoc Rachael Farber</a:t>
            </a:r>
          </a:p>
          <a:p>
            <a:r>
              <a:rPr lang="en-US" dirty="0"/>
              <a:t>Hennig Group at University of Florida</a:t>
            </a:r>
          </a:p>
          <a:p>
            <a:pPr lvl="1"/>
            <a:r>
              <a:rPr lang="en-US" dirty="0"/>
              <a:t>Professor Richard Hennig</a:t>
            </a:r>
          </a:p>
          <a:p>
            <a:pPr lvl="1"/>
            <a:r>
              <a:rPr lang="en-US" dirty="0"/>
              <a:t>Graduate student Ajinkya Hire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AB1207-20EC-CA48-8B14-D417951290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61E7C0-45DE-894E-8CDC-A26956C8B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&amp; Questions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584F21D7-720E-F045-BEAA-D175A4C43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016" y="1067434"/>
            <a:ext cx="1141727" cy="112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40538CE0-D71C-8E4A-B1B5-251D1C429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421" y="1069966"/>
            <a:ext cx="1138174" cy="112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C18A6-DA15-DD4F-949F-9D2160DD8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295" y="2514202"/>
            <a:ext cx="4169664" cy="195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D7FCAE-0102-5A44-A239-BD940C50D14A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1" y="868681"/>
            <a:ext cx="4268770" cy="3784002"/>
          </a:xfrm>
        </p:spPr>
        <p:txBody>
          <a:bodyPr t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Experimentally producing theorized high performing Nb</a:t>
            </a:r>
            <a:r>
              <a:rPr lang="en-US" sz="1200" baseline="-25000" dirty="0"/>
              <a:t>3</a:t>
            </a:r>
            <a:r>
              <a:rPr lang="en-US" sz="1200" dirty="0"/>
              <a:t>Sn films may be limited by:</a:t>
            </a:r>
          </a:p>
          <a:p>
            <a:pPr lvl="1">
              <a:lnSpc>
                <a:spcPct val="100000"/>
              </a:lnSpc>
            </a:pPr>
            <a:r>
              <a:rPr lang="en-US" sz="1200" b="1" dirty="0">
                <a:solidFill>
                  <a:srgbClr val="002060"/>
                </a:solidFill>
              </a:rPr>
              <a:t>Islands of low T</a:t>
            </a:r>
            <a:r>
              <a:rPr lang="en-US" sz="1200" b="1" baseline="-25000" dirty="0">
                <a:solidFill>
                  <a:srgbClr val="002060"/>
                </a:solidFill>
              </a:rPr>
              <a:t>C</a:t>
            </a:r>
            <a:r>
              <a:rPr lang="en-US" sz="1200" b="1" dirty="0">
                <a:solidFill>
                  <a:srgbClr val="002060"/>
                </a:solidFill>
              </a:rPr>
              <a:t> species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Elemental Sn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Alternate alloys: NbSn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, Nb</a:t>
            </a:r>
            <a:r>
              <a:rPr lang="en-US" sz="1200" baseline="-25000" dirty="0">
                <a:solidFill>
                  <a:schemeClr val="tx1"/>
                </a:solidFill>
              </a:rPr>
              <a:t>6</a:t>
            </a:r>
            <a:r>
              <a:rPr lang="en-US" sz="1200" dirty="0">
                <a:solidFill>
                  <a:schemeClr val="tx1"/>
                </a:solidFill>
              </a:rPr>
              <a:t>Sn</a:t>
            </a:r>
            <a:r>
              <a:rPr lang="en-US" sz="1200" baseline="-25000" dirty="0">
                <a:solidFill>
                  <a:schemeClr val="tx1"/>
                </a:solidFill>
              </a:rPr>
              <a:t>5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Oxide species: </a:t>
            </a:r>
            <a:r>
              <a:rPr lang="en-US" sz="1200" dirty="0" err="1">
                <a:solidFill>
                  <a:schemeClr val="tx1"/>
                </a:solidFill>
              </a:rPr>
              <a:t>NbO</a:t>
            </a:r>
            <a:r>
              <a:rPr lang="en-US" sz="1200" dirty="0">
                <a:solidFill>
                  <a:schemeClr val="tx1"/>
                </a:solidFill>
              </a:rPr>
              <a:t>, NbO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, Nb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O</a:t>
            </a:r>
            <a:r>
              <a:rPr lang="en-US" sz="1200" baseline="-25000" dirty="0">
                <a:solidFill>
                  <a:schemeClr val="tx1"/>
                </a:solidFill>
              </a:rPr>
              <a:t>5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SnO</a:t>
            </a:r>
            <a:r>
              <a:rPr lang="en-US" sz="1200" dirty="0">
                <a:solidFill>
                  <a:schemeClr val="tx1"/>
                </a:solidFill>
              </a:rPr>
              <a:t>, SnO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Nb</a:t>
            </a:r>
            <a:r>
              <a:rPr lang="en-US" sz="1200" dirty="0">
                <a:solidFill>
                  <a:schemeClr val="tx1"/>
                </a:solidFill>
              </a:rPr>
              <a:t>-Sn-O complexes</a:t>
            </a:r>
          </a:p>
          <a:p>
            <a:pPr lvl="2">
              <a:lnSpc>
                <a:spcPct val="100000"/>
              </a:lnSpc>
            </a:pPr>
            <a:r>
              <a:rPr lang="en-US" sz="1200" dirty="0" err="1">
                <a:solidFill>
                  <a:schemeClr val="tx1"/>
                </a:solidFill>
              </a:rPr>
              <a:t>Nb</a:t>
            </a:r>
            <a:r>
              <a:rPr lang="en-US" sz="1200" dirty="0">
                <a:solidFill>
                  <a:schemeClr val="tx1"/>
                </a:solidFill>
              </a:rPr>
              <a:t> hydrides and nitrides </a:t>
            </a:r>
          </a:p>
          <a:p>
            <a:pPr lvl="1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Grain morphology</a:t>
            </a:r>
          </a:p>
          <a:p>
            <a:pPr lvl="1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Defects in surface and sub-surface region</a:t>
            </a:r>
          </a:p>
          <a:p>
            <a:pPr>
              <a:lnSpc>
                <a:spcPct val="100000"/>
              </a:lnSpc>
            </a:pPr>
            <a:endParaRPr lang="en-US" sz="1200" dirty="0"/>
          </a:p>
          <a:p>
            <a:pPr>
              <a:lnSpc>
                <a:spcPct val="100000"/>
              </a:lnSpc>
            </a:pP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8E7606-D682-C044-A351-E12215C8B7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80A5A5-FF80-DE4E-9DCF-E4D35EFD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920" y="173308"/>
            <a:ext cx="9211210" cy="798232"/>
          </a:xfrm>
        </p:spPr>
        <p:txBody>
          <a:bodyPr>
            <a:noAutofit/>
          </a:bodyPr>
          <a:lstStyle/>
          <a:p>
            <a:r>
              <a:rPr lang="en-US" sz="2400" dirty="0"/>
              <a:t>Deconvoluting Factors that Influence </a:t>
            </a:r>
            <a:r>
              <a:rPr lang="en-US" sz="2400" dirty="0" err="1"/>
              <a:t>Nb</a:t>
            </a:r>
            <a:r>
              <a:rPr lang="en-US" sz="2400" dirty="0"/>
              <a:t>-Sn-O Morphology May Aid in Producing High Performing Nb</a:t>
            </a:r>
            <a:r>
              <a:rPr lang="en-US" sz="2400" baseline="-25000" dirty="0"/>
              <a:t>3</a:t>
            </a:r>
            <a:r>
              <a:rPr lang="en-US" sz="2400" dirty="0"/>
              <a:t>Sn Films 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F9D3A6-63D5-854D-9C3E-F542AAAEE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t="2552" b="5090"/>
          <a:stretch/>
        </p:blipFill>
        <p:spPr>
          <a:xfrm>
            <a:off x="5000292" y="1266701"/>
            <a:ext cx="3681063" cy="2799837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ABEE1C6B-BAE0-CC42-8687-3193EB668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t="9584" b="9240"/>
          <a:stretch/>
        </p:blipFill>
        <p:spPr>
          <a:xfrm>
            <a:off x="5782836" y="2062480"/>
            <a:ext cx="3368159" cy="229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F8BF1B-4E64-3E43-99DB-6C226375E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231" y="1394204"/>
            <a:ext cx="1847547" cy="21498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18C000-959B-504E-820D-077A1044CBF5}"/>
              </a:ext>
            </a:extLst>
          </p:cNvPr>
          <p:cNvSpPr/>
          <p:nvPr/>
        </p:nvSpPr>
        <p:spPr>
          <a:xfrm>
            <a:off x="329030" y="2753063"/>
            <a:ext cx="3920129" cy="608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E778F0-A24A-7E4C-BDA4-C23197EAD10E}"/>
              </a:ext>
            </a:extLst>
          </p:cNvPr>
          <p:cNvSpPr/>
          <p:nvPr/>
        </p:nvSpPr>
        <p:spPr>
          <a:xfrm>
            <a:off x="-63311" y="456491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Y. Inoue, N. </a:t>
            </a:r>
            <a:r>
              <a:rPr lang="en-US" sz="800" dirty="0" err="1"/>
              <a:t>Hiraide</a:t>
            </a:r>
            <a:r>
              <a:rPr lang="en-US" sz="800" dirty="0"/>
              <a:t>, K. </a:t>
            </a:r>
            <a:r>
              <a:rPr lang="en-US" sz="800" dirty="0" err="1"/>
              <a:t>Ushioda</a:t>
            </a:r>
            <a:r>
              <a:rPr lang="en-US" sz="800" dirty="0"/>
              <a:t>. </a:t>
            </a:r>
            <a:r>
              <a:rPr lang="en-US" sz="800" i="1" dirty="0"/>
              <a:t>ISIJ Internatio</a:t>
            </a:r>
            <a:r>
              <a:rPr lang="en-US" sz="800" dirty="0"/>
              <a:t>nal. </a:t>
            </a:r>
            <a:r>
              <a:rPr lang="en-US" sz="800" b="1" dirty="0"/>
              <a:t>58. </a:t>
            </a:r>
            <a:r>
              <a:rPr lang="en-US" sz="800" dirty="0"/>
              <a:t>1117-1125 (2018).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AEFFBC-BFF2-9E4F-8ABB-3BA18CC64441}"/>
              </a:ext>
            </a:extLst>
          </p:cNvPr>
          <p:cNvSpPr/>
          <p:nvPr/>
        </p:nvSpPr>
        <p:spPr>
          <a:xfrm>
            <a:off x="-72936" y="4303853"/>
            <a:ext cx="35939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L. </a:t>
            </a:r>
            <a:r>
              <a:rPr lang="en-US" sz="800" dirty="0" err="1"/>
              <a:t>Luxmann</a:t>
            </a:r>
            <a:r>
              <a:rPr lang="en-US" sz="800" dirty="0"/>
              <a:t>, R. </a:t>
            </a:r>
            <a:r>
              <a:rPr lang="en-US" sz="800" dirty="0" err="1"/>
              <a:t>Dobner</a:t>
            </a:r>
            <a:r>
              <a:rPr lang="en-US" sz="800" dirty="0"/>
              <a:t>. Metal (Berlin), 34 (1980), p. 821</a:t>
            </a:r>
            <a:endParaRPr lang="en-US" sz="800" b="0" i="0" dirty="0"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971C48-9471-DC4B-884A-0C45B685AF23}"/>
              </a:ext>
            </a:extLst>
          </p:cNvPr>
          <p:cNvSpPr txBox="1"/>
          <p:nvPr/>
        </p:nvSpPr>
        <p:spPr>
          <a:xfrm>
            <a:off x="-72936" y="4434384"/>
            <a:ext cx="4293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Godeke</a:t>
            </a:r>
            <a:r>
              <a:rPr lang="en-US" sz="800" dirty="0"/>
              <a:t>, A. </a:t>
            </a:r>
            <a:r>
              <a:rPr lang="en-US" sz="800" i="1" dirty="0" err="1"/>
              <a:t>Supercond</a:t>
            </a:r>
            <a:r>
              <a:rPr lang="en-US" sz="800" i="1" dirty="0"/>
              <a:t>. Sci. Technol</a:t>
            </a:r>
            <a:r>
              <a:rPr lang="en-US" sz="800" dirty="0"/>
              <a:t>. </a:t>
            </a:r>
            <a:r>
              <a:rPr lang="en-US" sz="800" b="1" dirty="0"/>
              <a:t>19</a:t>
            </a:r>
            <a:r>
              <a:rPr lang="en-US" sz="800" dirty="0"/>
              <a:t>, R68-R80 (2006).</a:t>
            </a:r>
          </a:p>
        </p:txBody>
      </p:sp>
    </p:spTree>
    <p:extLst>
      <p:ext uri="{BB962C8B-B14F-4D97-AF65-F5344CB8AC3E}">
        <p14:creationId xmlns:p14="http://schemas.microsoft.com/office/powerpoint/2010/main" val="256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D7FCAE-0102-5A44-A239-BD940C50D14A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1" y="868681"/>
            <a:ext cx="4268770" cy="3784002"/>
          </a:xfrm>
        </p:spPr>
        <p:txBody>
          <a:bodyPr t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Experimentally producing theorized high performing Nb</a:t>
            </a:r>
            <a:r>
              <a:rPr lang="en-US" sz="1200" baseline="-25000" dirty="0"/>
              <a:t>3</a:t>
            </a:r>
            <a:r>
              <a:rPr lang="en-US" sz="1200" dirty="0"/>
              <a:t>Sn films may be limited by:</a:t>
            </a:r>
          </a:p>
          <a:p>
            <a:pPr lvl="1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Islands of low T</a:t>
            </a:r>
            <a:r>
              <a:rPr lang="en-US" sz="1200" baseline="-25000" dirty="0">
                <a:solidFill>
                  <a:schemeClr val="tx1"/>
                </a:solidFill>
              </a:rPr>
              <a:t>C</a:t>
            </a:r>
            <a:r>
              <a:rPr lang="en-US" sz="1200" dirty="0">
                <a:solidFill>
                  <a:schemeClr val="tx1"/>
                </a:solidFill>
              </a:rPr>
              <a:t> species 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Elemental Sn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Alternate alloys: NbSn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, Nb</a:t>
            </a:r>
            <a:r>
              <a:rPr lang="en-US" sz="1200" baseline="-25000" dirty="0">
                <a:solidFill>
                  <a:schemeClr val="tx1"/>
                </a:solidFill>
              </a:rPr>
              <a:t>6</a:t>
            </a:r>
            <a:r>
              <a:rPr lang="en-US" sz="1200" dirty="0">
                <a:solidFill>
                  <a:schemeClr val="tx1"/>
                </a:solidFill>
              </a:rPr>
              <a:t>Sn</a:t>
            </a:r>
            <a:r>
              <a:rPr lang="en-US" sz="1200" baseline="-25000" dirty="0">
                <a:solidFill>
                  <a:schemeClr val="tx1"/>
                </a:solidFill>
              </a:rPr>
              <a:t>5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Oxide species: </a:t>
            </a:r>
            <a:r>
              <a:rPr lang="en-US" sz="1200" dirty="0" err="1">
                <a:solidFill>
                  <a:schemeClr val="tx1"/>
                </a:solidFill>
              </a:rPr>
              <a:t>NbO</a:t>
            </a:r>
            <a:r>
              <a:rPr lang="en-US" sz="1200" dirty="0">
                <a:solidFill>
                  <a:schemeClr val="tx1"/>
                </a:solidFill>
              </a:rPr>
              <a:t>, NbO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, Nb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O</a:t>
            </a:r>
            <a:r>
              <a:rPr lang="en-US" sz="1200" baseline="-25000" dirty="0">
                <a:solidFill>
                  <a:schemeClr val="tx1"/>
                </a:solidFill>
              </a:rPr>
              <a:t>5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SnO</a:t>
            </a:r>
            <a:r>
              <a:rPr lang="en-US" sz="1200" dirty="0">
                <a:solidFill>
                  <a:schemeClr val="tx1"/>
                </a:solidFill>
              </a:rPr>
              <a:t>, SnO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Nb</a:t>
            </a:r>
            <a:r>
              <a:rPr lang="en-US" sz="1200" dirty="0">
                <a:solidFill>
                  <a:schemeClr val="tx1"/>
                </a:solidFill>
              </a:rPr>
              <a:t>-Sn-O complexes</a:t>
            </a:r>
          </a:p>
          <a:p>
            <a:pPr lvl="2">
              <a:lnSpc>
                <a:spcPct val="100000"/>
              </a:lnSpc>
            </a:pPr>
            <a:r>
              <a:rPr lang="en-US" sz="1200" dirty="0" err="1">
                <a:solidFill>
                  <a:schemeClr val="tx1"/>
                </a:solidFill>
              </a:rPr>
              <a:t>Nb</a:t>
            </a:r>
            <a:r>
              <a:rPr lang="en-US" sz="1200" dirty="0">
                <a:solidFill>
                  <a:schemeClr val="tx1"/>
                </a:solidFill>
              </a:rPr>
              <a:t> hydrides and nitrides </a:t>
            </a:r>
          </a:p>
          <a:p>
            <a:pPr lvl="1">
              <a:lnSpc>
                <a:spcPct val="100000"/>
              </a:lnSpc>
            </a:pPr>
            <a:r>
              <a:rPr lang="en-US" sz="1200" b="1" dirty="0">
                <a:solidFill>
                  <a:srgbClr val="002060"/>
                </a:solidFill>
              </a:rPr>
              <a:t>Grain morphology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Grain boundary density and type 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Surface roughness 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Film thickness</a:t>
            </a:r>
          </a:p>
          <a:p>
            <a:pPr lvl="1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Defects in surface and sub-surface region</a:t>
            </a:r>
          </a:p>
          <a:p>
            <a:pPr>
              <a:lnSpc>
                <a:spcPct val="100000"/>
              </a:lnSpc>
            </a:pPr>
            <a:endParaRPr lang="en-US" sz="1200" dirty="0"/>
          </a:p>
          <a:p>
            <a:pPr>
              <a:lnSpc>
                <a:spcPct val="100000"/>
              </a:lnSpc>
            </a:pP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8E7606-D682-C044-A351-E12215C8B7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80A5A5-FF80-DE4E-9DCF-E4D35EFD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920" y="173308"/>
            <a:ext cx="9211210" cy="798232"/>
          </a:xfrm>
        </p:spPr>
        <p:txBody>
          <a:bodyPr>
            <a:noAutofit/>
          </a:bodyPr>
          <a:lstStyle/>
          <a:p>
            <a:r>
              <a:rPr lang="en-US" sz="2400" dirty="0"/>
              <a:t>Deconvoluting Factors that Influence </a:t>
            </a:r>
            <a:r>
              <a:rPr lang="en-US" sz="2400" dirty="0" err="1"/>
              <a:t>Nb</a:t>
            </a:r>
            <a:r>
              <a:rPr lang="en-US" sz="2400" dirty="0"/>
              <a:t>-Sn-O Morphology May Aid in Producing High Performing Nb</a:t>
            </a:r>
            <a:r>
              <a:rPr lang="en-US" sz="2400" baseline="-25000" dirty="0"/>
              <a:t>3</a:t>
            </a:r>
            <a:r>
              <a:rPr lang="en-US" sz="2400" dirty="0"/>
              <a:t>Sn Films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4D928B-7AD2-9449-97E8-A0281D004853}"/>
              </a:ext>
            </a:extLst>
          </p:cNvPr>
          <p:cNvSpPr/>
          <p:nvPr/>
        </p:nvSpPr>
        <p:spPr>
          <a:xfrm>
            <a:off x="570590" y="4072054"/>
            <a:ext cx="3920129" cy="27384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DC4CF-6391-FC40-AB94-EE97D0C9EB53}"/>
              </a:ext>
            </a:extLst>
          </p:cNvPr>
          <p:cNvSpPr/>
          <p:nvPr/>
        </p:nvSpPr>
        <p:spPr>
          <a:xfrm>
            <a:off x="296711" y="3684874"/>
            <a:ext cx="3675350" cy="724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95BF0C-B505-664B-BEA0-5B5289827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489" y="1315297"/>
            <a:ext cx="4013200" cy="2413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8BEFCC-C978-3241-A027-A60A9F13C04E}"/>
              </a:ext>
            </a:extLst>
          </p:cNvPr>
          <p:cNvSpPr txBox="1"/>
          <p:nvPr/>
        </p:nvSpPr>
        <p:spPr>
          <a:xfrm>
            <a:off x="5223003" y="1043450"/>
            <a:ext cx="2679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C247F"/>
                </a:solidFill>
              </a:rPr>
              <a:t>Nb</a:t>
            </a:r>
            <a:r>
              <a:rPr lang="en-US" sz="1100" b="1" baseline="-25000" dirty="0">
                <a:solidFill>
                  <a:srgbClr val="0C247F"/>
                </a:solidFill>
              </a:rPr>
              <a:t>3</a:t>
            </a:r>
            <a:r>
              <a:rPr lang="en-US" sz="1100" b="1" dirty="0">
                <a:solidFill>
                  <a:srgbClr val="0C247F"/>
                </a:solidFill>
              </a:rPr>
              <a:t>Sn Grown via Vapor Diffusion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4EE819-F40B-4946-8C55-20B8BBA9E8FF}"/>
              </a:ext>
            </a:extLst>
          </p:cNvPr>
          <p:cNvSpPr/>
          <p:nvPr/>
        </p:nvSpPr>
        <p:spPr>
          <a:xfrm>
            <a:off x="0" y="450541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cbb.classe.cornell.edu</a:t>
            </a:r>
            <a:r>
              <a:rPr lang="en-US" sz="800" dirty="0"/>
              <a:t>/Research/Nb3SnFilmGrowthViaVaporDiffusion.html</a:t>
            </a:r>
          </a:p>
        </p:txBody>
      </p:sp>
    </p:spTree>
    <p:extLst>
      <p:ext uri="{BB962C8B-B14F-4D97-AF65-F5344CB8AC3E}">
        <p14:creationId xmlns:p14="http://schemas.microsoft.com/office/powerpoint/2010/main" val="3175858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D7FCAE-0102-5A44-A239-BD940C50D14A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0" y="868681"/>
            <a:ext cx="4300151" cy="3784002"/>
          </a:xfrm>
        </p:spPr>
        <p:txBody>
          <a:bodyPr t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Experimentally producing theorized high performing Nb</a:t>
            </a:r>
            <a:r>
              <a:rPr lang="en-US" sz="1200" baseline="-25000" dirty="0"/>
              <a:t>3</a:t>
            </a:r>
            <a:r>
              <a:rPr lang="en-US" sz="1200" dirty="0"/>
              <a:t>Sn films may be limited by:</a:t>
            </a:r>
          </a:p>
          <a:p>
            <a:pPr lvl="1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Islands of low T</a:t>
            </a:r>
            <a:r>
              <a:rPr lang="en-US" sz="1200" baseline="-25000" dirty="0">
                <a:solidFill>
                  <a:schemeClr val="tx1"/>
                </a:solidFill>
              </a:rPr>
              <a:t>C</a:t>
            </a:r>
            <a:r>
              <a:rPr lang="en-US" sz="1200" dirty="0">
                <a:solidFill>
                  <a:schemeClr val="tx1"/>
                </a:solidFill>
              </a:rPr>
              <a:t> species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Elemental Sn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Alternate alloys: NbSn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, Nb</a:t>
            </a:r>
            <a:r>
              <a:rPr lang="en-US" sz="1200" baseline="-25000" dirty="0">
                <a:solidFill>
                  <a:schemeClr val="tx1"/>
                </a:solidFill>
              </a:rPr>
              <a:t>6</a:t>
            </a:r>
            <a:r>
              <a:rPr lang="en-US" sz="1200" dirty="0">
                <a:solidFill>
                  <a:schemeClr val="tx1"/>
                </a:solidFill>
              </a:rPr>
              <a:t>Sn</a:t>
            </a:r>
            <a:r>
              <a:rPr lang="en-US" sz="1200" baseline="-25000" dirty="0">
                <a:solidFill>
                  <a:schemeClr val="tx1"/>
                </a:solidFill>
              </a:rPr>
              <a:t>5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Oxide species: </a:t>
            </a:r>
            <a:r>
              <a:rPr lang="en-US" sz="1200" dirty="0" err="1">
                <a:solidFill>
                  <a:schemeClr val="tx1"/>
                </a:solidFill>
              </a:rPr>
              <a:t>NbO</a:t>
            </a:r>
            <a:r>
              <a:rPr lang="en-US" sz="1200" dirty="0">
                <a:solidFill>
                  <a:schemeClr val="tx1"/>
                </a:solidFill>
              </a:rPr>
              <a:t>, NbO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, Nb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O</a:t>
            </a:r>
            <a:r>
              <a:rPr lang="en-US" sz="1200" baseline="-25000" dirty="0">
                <a:solidFill>
                  <a:schemeClr val="tx1"/>
                </a:solidFill>
              </a:rPr>
              <a:t>5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SnO</a:t>
            </a:r>
            <a:r>
              <a:rPr lang="en-US" sz="1200" dirty="0">
                <a:solidFill>
                  <a:schemeClr val="tx1"/>
                </a:solidFill>
              </a:rPr>
              <a:t>, SnO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Nb</a:t>
            </a:r>
            <a:r>
              <a:rPr lang="en-US" sz="1200" dirty="0">
                <a:solidFill>
                  <a:schemeClr val="tx1"/>
                </a:solidFill>
              </a:rPr>
              <a:t>-Sn-O complexes</a:t>
            </a:r>
          </a:p>
          <a:p>
            <a:pPr lvl="2">
              <a:lnSpc>
                <a:spcPct val="100000"/>
              </a:lnSpc>
            </a:pPr>
            <a:r>
              <a:rPr lang="en-US" sz="1200" dirty="0" err="1">
                <a:solidFill>
                  <a:schemeClr val="tx1"/>
                </a:solidFill>
              </a:rPr>
              <a:t>Nb</a:t>
            </a:r>
            <a:r>
              <a:rPr lang="en-US" sz="1200" dirty="0">
                <a:solidFill>
                  <a:schemeClr val="tx1"/>
                </a:solidFill>
              </a:rPr>
              <a:t> hydrides and nitrides </a:t>
            </a:r>
          </a:p>
          <a:p>
            <a:pPr lvl="1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Grain morphology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Grain boundary density and type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Surface roughness 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Film thickness</a:t>
            </a:r>
          </a:p>
          <a:p>
            <a:pPr lvl="1">
              <a:lnSpc>
                <a:spcPct val="100000"/>
              </a:lnSpc>
            </a:pPr>
            <a:r>
              <a:rPr lang="en-US" sz="1200" b="1" dirty="0">
                <a:solidFill>
                  <a:srgbClr val="002060"/>
                </a:solidFill>
              </a:rPr>
              <a:t>Defects in surface and sub-surface region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Structural defects in A15 lattice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Interstitial species in Nb</a:t>
            </a:r>
            <a:r>
              <a:rPr lang="en-US" sz="1200" baseline="-25000" dirty="0">
                <a:solidFill>
                  <a:schemeClr val="tx1"/>
                </a:solidFill>
              </a:rPr>
              <a:t>3</a:t>
            </a:r>
            <a:r>
              <a:rPr lang="en-US" sz="1200" dirty="0">
                <a:solidFill>
                  <a:schemeClr val="tx1"/>
                </a:solidFill>
              </a:rPr>
              <a:t>Sn/</a:t>
            </a:r>
            <a:r>
              <a:rPr lang="en-US" sz="1200" dirty="0" err="1">
                <a:solidFill>
                  <a:schemeClr val="tx1"/>
                </a:solidFill>
              </a:rPr>
              <a:t>Nb</a:t>
            </a:r>
            <a:r>
              <a:rPr lang="en-US" sz="1200" dirty="0">
                <a:solidFill>
                  <a:schemeClr val="tx1"/>
                </a:solidFill>
              </a:rPr>
              <a:t>: </a:t>
            </a:r>
            <a:r>
              <a:rPr lang="en-US" sz="1200" b="1" dirty="0">
                <a:solidFill>
                  <a:srgbClr val="002060"/>
                </a:solidFill>
              </a:rPr>
              <a:t>O</a:t>
            </a:r>
            <a:r>
              <a:rPr lang="en-US" sz="1200" dirty="0">
                <a:solidFill>
                  <a:schemeClr val="tx1"/>
                </a:solidFill>
              </a:rPr>
              <a:t>, N, H</a:t>
            </a:r>
          </a:p>
          <a:p>
            <a:pPr>
              <a:lnSpc>
                <a:spcPct val="100000"/>
              </a:lnSpc>
            </a:pPr>
            <a:endParaRPr lang="en-US" sz="1200" dirty="0"/>
          </a:p>
          <a:p>
            <a:pPr>
              <a:lnSpc>
                <a:spcPct val="100000"/>
              </a:lnSpc>
            </a:pP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8E7606-D682-C044-A351-E12215C8B7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80A5A5-FF80-DE4E-9DCF-E4D35EFD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920" y="173308"/>
            <a:ext cx="9211210" cy="798232"/>
          </a:xfrm>
        </p:spPr>
        <p:txBody>
          <a:bodyPr>
            <a:noAutofit/>
          </a:bodyPr>
          <a:lstStyle/>
          <a:p>
            <a:r>
              <a:rPr lang="en-US" sz="2400" dirty="0"/>
              <a:t>Deconvoluting Factors that Influence </a:t>
            </a:r>
            <a:r>
              <a:rPr lang="en-US" sz="2400" dirty="0" err="1"/>
              <a:t>Nb</a:t>
            </a:r>
            <a:r>
              <a:rPr lang="en-US" sz="2400" dirty="0"/>
              <a:t>-Sn-O Morphology May Aid in Producing High Performing Nb</a:t>
            </a:r>
            <a:r>
              <a:rPr lang="en-US" sz="2400" baseline="-25000" dirty="0"/>
              <a:t>3</a:t>
            </a:r>
            <a:r>
              <a:rPr lang="en-US" sz="2400" dirty="0"/>
              <a:t>Sn Films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FE05C4-B732-1B45-BD67-610A3FC246C5}"/>
              </a:ext>
            </a:extLst>
          </p:cNvPr>
          <p:cNvSpPr/>
          <p:nvPr/>
        </p:nvSpPr>
        <p:spPr>
          <a:xfrm>
            <a:off x="4483685" y="1396566"/>
            <a:ext cx="3920129" cy="266949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AF6F0A-CABA-B746-99B4-04EE8DC53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489" y="1315297"/>
            <a:ext cx="4013200" cy="2413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FA9989-7AF1-FA4E-8126-DE1761EBED75}"/>
              </a:ext>
            </a:extLst>
          </p:cNvPr>
          <p:cNvSpPr txBox="1"/>
          <p:nvPr/>
        </p:nvSpPr>
        <p:spPr>
          <a:xfrm>
            <a:off x="5223003" y="1043450"/>
            <a:ext cx="2679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C247F"/>
                </a:solidFill>
              </a:rPr>
              <a:t>Nb</a:t>
            </a:r>
            <a:r>
              <a:rPr lang="en-US" sz="1100" b="1" baseline="-25000" dirty="0">
                <a:solidFill>
                  <a:srgbClr val="0C247F"/>
                </a:solidFill>
              </a:rPr>
              <a:t>3</a:t>
            </a:r>
            <a:r>
              <a:rPr lang="en-US" sz="1100" b="1" dirty="0">
                <a:solidFill>
                  <a:srgbClr val="0C247F"/>
                </a:solidFill>
              </a:rPr>
              <a:t>Sn Grown via Vapor Diffusion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1FF1F0-5CEA-0B4B-8DD3-E078C8B9CBB0}"/>
              </a:ext>
            </a:extLst>
          </p:cNvPr>
          <p:cNvSpPr/>
          <p:nvPr/>
        </p:nvSpPr>
        <p:spPr>
          <a:xfrm>
            <a:off x="0" y="450541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cbb.classe.cornell.edu</a:t>
            </a:r>
            <a:r>
              <a:rPr lang="en-US" sz="800" dirty="0"/>
              <a:t>/Research/Nb3SnFilmGrowthViaVaporDiffusion.html</a:t>
            </a:r>
          </a:p>
        </p:txBody>
      </p:sp>
    </p:spTree>
    <p:extLst>
      <p:ext uri="{BB962C8B-B14F-4D97-AF65-F5344CB8AC3E}">
        <p14:creationId xmlns:p14="http://schemas.microsoft.com/office/powerpoint/2010/main" val="3022790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BFC8346-0334-F843-AF55-E38EBA00FEBD}"/>
              </a:ext>
            </a:extLst>
          </p:cNvPr>
          <p:cNvSpPr txBox="1">
            <a:spLocks noChangeAspect="1"/>
          </p:cNvSpPr>
          <p:nvPr/>
        </p:nvSpPr>
        <p:spPr>
          <a:xfrm>
            <a:off x="4875231" y="981119"/>
            <a:ext cx="4015083" cy="3671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spcFirstLastPara="1" wrap="square" lIns="91425" tIns="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7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384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A31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lnSpc>
                <a:spcPct val="100000"/>
              </a:lnSpc>
              <a:buNone/>
            </a:pPr>
            <a:r>
              <a:rPr lang="en-US" sz="1200" b="1" u="sng" dirty="0"/>
              <a:t>Vapor Deposition Conditions</a:t>
            </a:r>
          </a:p>
          <a:p>
            <a:pPr>
              <a:lnSpc>
                <a:spcPct val="100000"/>
              </a:lnSpc>
            </a:pPr>
            <a:r>
              <a:rPr lang="en-US" sz="1200" b="1" dirty="0" err="1"/>
              <a:t>Nb</a:t>
            </a:r>
            <a:r>
              <a:rPr lang="en-US" sz="1200" b="1" dirty="0"/>
              <a:t> substrate</a:t>
            </a:r>
          </a:p>
          <a:p>
            <a:pPr lvl="1"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</a:rPr>
              <a:t>Surface roughness</a:t>
            </a:r>
          </a:p>
          <a:p>
            <a:pPr lvl="1"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</a:rPr>
              <a:t>Grain size </a:t>
            </a:r>
          </a:p>
          <a:p>
            <a:pPr lvl="1"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</a:rPr>
              <a:t>Oxidation </a:t>
            </a:r>
          </a:p>
          <a:p>
            <a:pPr lvl="1"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</a:rPr>
              <a:t>Contaminants </a:t>
            </a:r>
          </a:p>
          <a:p>
            <a:pPr lvl="1"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</a:rPr>
              <a:t>Surface corrugation</a:t>
            </a:r>
          </a:p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chemeClr val="tx1"/>
                </a:solidFill>
              </a:rPr>
              <a:t>Vapor deposition conditions</a:t>
            </a:r>
          </a:p>
          <a:p>
            <a:pPr lvl="1"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</a:rPr>
              <a:t>Substrate nucleation temperature</a:t>
            </a:r>
          </a:p>
          <a:p>
            <a:pPr lvl="1"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</a:rPr>
              <a:t>Sn flux </a:t>
            </a:r>
          </a:p>
          <a:p>
            <a:pPr lvl="1"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</a:rPr>
              <a:t>Nucleation species</a:t>
            </a:r>
          </a:p>
          <a:p>
            <a:pPr lvl="1"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</a:rPr>
              <a:t>Coating/annealing time</a:t>
            </a:r>
          </a:p>
          <a:p>
            <a:pPr lvl="1"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</a:rPr>
              <a:t>Annealing temperature </a:t>
            </a:r>
          </a:p>
          <a:p>
            <a:pPr lvl="1"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</a:rPr>
              <a:t>Background pressure</a:t>
            </a:r>
          </a:p>
          <a:p>
            <a:pPr lvl="1"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</a:rPr>
              <a:t>Evaporation source</a:t>
            </a:r>
          </a:p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chemeClr val="tx1"/>
                </a:solidFill>
              </a:rPr>
              <a:t>+ many others</a:t>
            </a:r>
          </a:p>
          <a:p>
            <a:pPr>
              <a:lnSpc>
                <a:spcPct val="100000"/>
              </a:lnSpc>
            </a:pPr>
            <a:endParaRPr lang="en-US" sz="1200" dirty="0"/>
          </a:p>
          <a:p>
            <a:pPr>
              <a:lnSpc>
                <a:spcPct val="100000"/>
              </a:lnSpc>
            </a:pPr>
            <a:endParaRPr lang="en-US" sz="1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D7FCAE-0102-5A44-A239-BD940C50D14A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1" y="868681"/>
            <a:ext cx="4268770" cy="3784002"/>
          </a:xfrm>
        </p:spPr>
        <p:txBody>
          <a:bodyPr t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Experimentally producing theorized high performing Nb</a:t>
            </a:r>
            <a:r>
              <a:rPr lang="en-US" sz="1200" baseline="-25000" dirty="0"/>
              <a:t>3</a:t>
            </a:r>
            <a:r>
              <a:rPr lang="en-US" sz="1200" dirty="0"/>
              <a:t>Sn films may be limited by:</a:t>
            </a:r>
          </a:p>
          <a:p>
            <a:pPr lvl="1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Islands of low T</a:t>
            </a:r>
            <a:r>
              <a:rPr lang="en-US" sz="1200" baseline="-25000" dirty="0">
                <a:solidFill>
                  <a:schemeClr val="tx1"/>
                </a:solidFill>
              </a:rPr>
              <a:t>C</a:t>
            </a:r>
            <a:r>
              <a:rPr lang="en-US" sz="1200" dirty="0">
                <a:solidFill>
                  <a:schemeClr val="tx1"/>
                </a:solidFill>
              </a:rPr>
              <a:t> species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Elemental Sn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Alternate alloys: NbSn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, Nb</a:t>
            </a:r>
            <a:r>
              <a:rPr lang="en-US" sz="1200" baseline="-25000" dirty="0">
                <a:solidFill>
                  <a:schemeClr val="tx1"/>
                </a:solidFill>
              </a:rPr>
              <a:t>6</a:t>
            </a:r>
            <a:r>
              <a:rPr lang="en-US" sz="1200" dirty="0">
                <a:solidFill>
                  <a:schemeClr val="tx1"/>
                </a:solidFill>
              </a:rPr>
              <a:t>Sn</a:t>
            </a:r>
            <a:r>
              <a:rPr lang="en-US" sz="1200" baseline="-25000" dirty="0">
                <a:solidFill>
                  <a:schemeClr val="tx1"/>
                </a:solidFill>
              </a:rPr>
              <a:t>5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Oxide species: </a:t>
            </a:r>
            <a:r>
              <a:rPr lang="en-US" sz="1200" dirty="0" err="1">
                <a:solidFill>
                  <a:schemeClr val="tx1"/>
                </a:solidFill>
              </a:rPr>
              <a:t>NbO</a:t>
            </a:r>
            <a:r>
              <a:rPr lang="en-US" sz="1200" dirty="0">
                <a:solidFill>
                  <a:schemeClr val="tx1"/>
                </a:solidFill>
              </a:rPr>
              <a:t>, NbO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, Nb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O</a:t>
            </a:r>
            <a:r>
              <a:rPr lang="en-US" sz="1200" baseline="-25000" dirty="0">
                <a:solidFill>
                  <a:schemeClr val="tx1"/>
                </a:solidFill>
              </a:rPr>
              <a:t>5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SnO</a:t>
            </a:r>
            <a:r>
              <a:rPr lang="en-US" sz="1200" dirty="0">
                <a:solidFill>
                  <a:schemeClr val="tx1"/>
                </a:solidFill>
              </a:rPr>
              <a:t>, SnO</a:t>
            </a:r>
            <a:r>
              <a:rPr lang="en-US" sz="1200" baseline="-25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Nb</a:t>
            </a:r>
            <a:r>
              <a:rPr lang="en-US" sz="1200" dirty="0">
                <a:solidFill>
                  <a:schemeClr val="tx1"/>
                </a:solidFill>
              </a:rPr>
              <a:t>-Sn-O complexes</a:t>
            </a:r>
          </a:p>
          <a:p>
            <a:pPr lvl="2">
              <a:lnSpc>
                <a:spcPct val="100000"/>
              </a:lnSpc>
            </a:pPr>
            <a:r>
              <a:rPr lang="en-US" sz="1200" dirty="0" err="1">
                <a:solidFill>
                  <a:schemeClr val="tx1"/>
                </a:solidFill>
              </a:rPr>
              <a:t>Nb</a:t>
            </a:r>
            <a:r>
              <a:rPr lang="en-US" sz="1200" dirty="0">
                <a:solidFill>
                  <a:schemeClr val="tx1"/>
                </a:solidFill>
              </a:rPr>
              <a:t> hydrides and nitrides </a:t>
            </a:r>
          </a:p>
          <a:p>
            <a:pPr lvl="1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Grain morphology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Grain boundary density and type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Surface roughness 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Film thickness</a:t>
            </a:r>
          </a:p>
          <a:p>
            <a:pPr lvl="1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Defects in surface and sub-surface region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Structural defects in A15 lattice</a:t>
            </a:r>
          </a:p>
          <a:p>
            <a:pPr lvl="2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Interstitial species in Nb</a:t>
            </a:r>
            <a:r>
              <a:rPr lang="en-US" sz="1200" baseline="-25000" dirty="0">
                <a:solidFill>
                  <a:schemeClr val="tx1"/>
                </a:solidFill>
              </a:rPr>
              <a:t>3</a:t>
            </a:r>
            <a:r>
              <a:rPr lang="en-US" sz="1200" dirty="0">
                <a:solidFill>
                  <a:schemeClr val="tx1"/>
                </a:solidFill>
              </a:rPr>
              <a:t>Sn/</a:t>
            </a:r>
            <a:r>
              <a:rPr lang="en-US" sz="1200" dirty="0" err="1">
                <a:solidFill>
                  <a:schemeClr val="tx1"/>
                </a:solidFill>
              </a:rPr>
              <a:t>Nb</a:t>
            </a:r>
            <a:r>
              <a:rPr lang="en-US" sz="1200" dirty="0">
                <a:solidFill>
                  <a:schemeClr val="tx1"/>
                </a:solidFill>
              </a:rPr>
              <a:t>: </a:t>
            </a:r>
            <a:r>
              <a:rPr lang="en-US" sz="1200" b="1" dirty="0">
                <a:solidFill>
                  <a:srgbClr val="002060"/>
                </a:solidFill>
              </a:rPr>
              <a:t>O</a:t>
            </a:r>
            <a:r>
              <a:rPr lang="en-US" sz="1200" dirty="0">
                <a:solidFill>
                  <a:schemeClr val="tx1"/>
                </a:solidFill>
              </a:rPr>
              <a:t>, N, H</a:t>
            </a:r>
          </a:p>
          <a:p>
            <a:pPr>
              <a:lnSpc>
                <a:spcPct val="100000"/>
              </a:lnSpc>
            </a:pPr>
            <a:endParaRPr lang="en-US" sz="1200" dirty="0"/>
          </a:p>
          <a:p>
            <a:pPr>
              <a:lnSpc>
                <a:spcPct val="100000"/>
              </a:lnSpc>
            </a:pP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8E7606-D682-C044-A351-E12215C8B7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80A5A5-FF80-DE4E-9DCF-E4D35EFD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920" y="173308"/>
            <a:ext cx="9211210" cy="798232"/>
          </a:xfrm>
        </p:spPr>
        <p:txBody>
          <a:bodyPr>
            <a:noAutofit/>
          </a:bodyPr>
          <a:lstStyle/>
          <a:p>
            <a:r>
              <a:rPr lang="en-US" sz="2400" dirty="0"/>
              <a:t>Deconvoluting Factors that Influence </a:t>
            </a:r>
            <a:r>
              <a:rPr lang="en-US" sz="2400" dirty="0" err="1"/>
              <a:t>Nb</a:t>
            </a:r>
            <a:r>
              <a:rPr lang="en-US" sz="2400" dirty="0"/>
              <a:t>-Sn-O Morphology May Aid in Producing High Performing Nb</a:t>
            </a:r>
            <a:r>
              <a:rPr lang="en-US" sz="2400" baseline="-25000" dirty="0"/>
              <a:t>3</a:t>
            </a:r>
            <a:r>
              <a:rPr lang="en-US" sz="2400" dirty="0"/>
              <a:t>Sn Films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9D7440-1649-1D4A-A0B2-3C9E1281F4CF}"/>
              </a:ext>
            </a:extLst>
          </p:cNvPr>
          <p:cNvSpPr/>
          <p:nvPr/>
        </p:nvSpPr>
        <p:spPr>
          <a:xfrm>
            <a:off x="2414459" y="2210881"/>
            <a:ext cx="4138452" cy="1099602"/>
          </a:xfrm>
          <a:prstGeom prst="rect">
            <a:avLst/>
          </a:prstGeom>
          <a:solidFill>
            <a:srgbClr val="FFFF00"/>
          </a:solidFill>
          <a:ln w="38100">
            <a:solidFill>
              <a:srgbClr val="FFA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Fundamental surface studies with tunable growth conditions allow us to promote growth mechanisms for optimal Nb</a:t>
            </a:r>
            <a:r>
              <a:rPr lang="en-US" sz="1600" b="1" baseline="-25000" dirty="0">
                <a:solidFill>
                  <a:schemeClr val="tx1"/>
                </a:solidFill>
              </a:rPr>
              <a:t>3</a:t>
            </a:r>
            <a:r>
              <a:rPr lang="en-US" sz="1600" b="1" dirty="0">
                <a:solidFill>
                  <a:schemeClr val="tx1"/>
                </a:solidFill>
              </a:rPr>
              <a:t>Sn film formation</a:t>
            </a:r>
          </a:p>
        </p:txBody>
      </p:sp>
    </p:spTree>
    <p:extLst>
      <p:ext uri="{BB962C8B-B14F-4D97-AF65-F5344CB8AC3E}">
        <p14:creationId xmlns:p14="http://schemas.microsoft.com/office/powerpoint/2010/main" val="227554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7A8297-0AAD-E742-8365-E75E31523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745" y="1008893"/>
            <a:ext cx="4464305" cy="3641238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Adsorption &amp; lateral diffusion </a:t>
            </a:r>
          </a:p>
          <a:p>
            <a:pPr marL="800100" lvl="1">
              <a:lnSpc>
                <a:spcPct val="120000"/>
              </a:lnSpc>
            </a:pPr>
            <a:r>
              <a:rPr lang="en-US" sz="1300" b="1" dirty="0">
                <a:solidFill>
                  <a:srgbClr val="C00000"/>
                </a:solidFill>
              </a:rPr>
              <a:t>ML vs. island growth modes</a:t>
            </a:r>
          </a:p>
          <a:p>
            <a:pPr marL="1257300" lvl="2">
              <a:lnSpc>
                <a:spcPct val="120000"/>
              </a:lnSpc>
            </a:pPr>
            <a:r>
              <a:rPr lang="en-US" sz="1300" b="1" dirty="0">
                <a:solidFill>
                  <a:srgbClr val="C00000"/>
                </a:solidFill>
              </a:rPr>
              <a:t>Morphology of Sn adlayer structures and oxidized </a:t>
            </a:r>
            <a:r>
              <a:rPr lang="en-US" sz="1300" b="1" dirty="0" err="1">
                <a:solidFill>
                  <a:srgbClr val="C00000"/>
                </a:solidFill>
              </a:rPr>
              <a:t>Nb</a:t>
            </a:r>
            <a:r>
              <a:rPr lang="en-US" sz="1300" b="1" dirty="0">
                <a:solidFill>
                  <a:srgbClr val="C00000"/>
                </a:solidFill>
              </a:rPr>
              <a:t> substrate</a:t>
            </a:r>
          </a:p>
          <a:p>
            <a:pPr marL="800100" lvl="1">
              <a:lnSpc>
                <a:spcPct val="120000"/>
              </a:lnSpc>
            </a:pPr>
            <a:r>
              <a:rPr lang="en-US" sz="1300" dirty="0"/>
              <a:t>Coverage dependence on aggregation at low energy surface sites</a:t>
            </a:r>
          </a:p>
          <a:p>
            <a:pPr marL="800100" lvl="1">
              <a:lnSpc>
                <a:spcPct val="120000"/>
              </a:lnSpc>
            </a:pPr>
            <a:r>
              <a:rPr lang="en-US" sz="1300" dirty="0"/>
              <a:t>Thermal/kinetic barriers to lateral diffusion</a:t>
            </a:r>
          </a:p>
          <a:p>
            <a:r>
              <a:rPr lang="en-US" sz="1400" dirty="0"/>
              <a:t>Incorporation</a:t>
            </a:r>
          </a:p>
          <a:p>
            <a:pPr lvl="1"/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6D2C4-68DB-0644-B522-B536CF5B6B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49F7C5-E8FE-B44D-9C41-902D6C0D0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Designing a Fundamental Surface Study to Develop Nb</a:t>
            </a:r>
            <a:r>
              <a:rPr lang="en-US" baseline="-25000" dirty="0"/>
              <a:t>3</a:t>
            </a:r>
            <a:r>
              <a:rPr lang="en-US" dirty="0"/>
              <a:t>Sn Vapor Deposition Growth Model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43B2B6-5862-E640-A9A5-DC476494562F}"/>
              </a:ext>
            </a:extLst>
          </p:cNvPr>
          <p:cNvGrpSpPr/>
          <p:nvPr/>
        </p:nvGrpSpPr>
        <p:grpSpPr>
          <a:xfrm>
            <a:off x="5095596" y="866388"/>
            <a:ext cx="3589272" cy="1399254"/>
            <a:chOff x="4973856" y="1119619"/>
            <a:chExt cx="3748524" cy="204180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AB90C6D-3A69-E143-A990-A47942EFCFEC}"/>
                </a:ext>
              </a:extLst>
            </p:cNvPr>
            <p:cNvGrpSpPr>
              <a:grpSpLocks/>
            </p:cNvGrpSpPr>
            <p:nvPr/>
          </p:nvGrpSpPr>
          <p:grpSpPr>
            <a:xfrm>
              <a:off x="4973856" y="1543434"/>
              <a:ext cx="3748524" cy="1617990"/>
              <a:chOff x="2400323" y="1020590"/>
              <a:chExt cx="6423459" cy="195970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5375409-6975-9648-B94A-C025056A15A4}"/>
                  </a:ext>
                </a:extLst>
              </p:cNvPr>
              <p:cNvGrpSpPr/>
              <p:nvPr/>
            </p:nvGrpSpPr>
            <p:grpSpPr>
              <a:xfrm>
                <a:off x="7012640" y="1020590"/>
                <a:ext cx="1811142" cy="1932434"/>
                <a:chOff x="6210661" y="1393415"/>
                <a:chExt cx="2763859" cy="1932434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5BF69AB1-FAF9-0D41-AEBD-E724D13496D8}"/>
                    </a:ext>
                  </a:extLst>
                </p:cNvPr>
                <p:cNvGrpSpPr/>
                <p:nvPr/>
              </p:nvGrpSpPr>
              <p:grpSpPr>
                <a:xfrm>
                  <a:off x="6531188" y="1561619"/>
                  <a:ext cx="2443332" cy="1764230"/>
                  <a:chOff x="6365156" y="1562441"/>
                  <a:chExt cx="2443332" cy="1764230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99B6D93C-851C-904E-ABE7-5925CA74EAC0}"/>
                      </a:ext>
                    </a:extLst>
                  </p:cNvPr>
                  <p:cNvGrpSpPr/>
                  <p:nvPr/>
                </p:nvGrpSpPr>
                <p:grpSpPr>
                  <a:xfrm>
                    <a:off x="6365156" y="1813612"/>
                    <a:ext cx="2443332" cy="1513059"/>
                    <a:chOff x="3396342" y="2276200"/>
                    <a:chExt cx="4099728" cy="1371351"/>
                  </a:xfrm>
                </p:grpSpPr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47A2C06C-CE36-E44F-8E7D-FD19EAEEDE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6345" y="3077357"/>
                      <a:ext cx="4099725" cy="570194"/>
                    </a:xfrm>
                    <a:prstGeom prst="rect">
                      <a:avLst/>
                    </a:prstGeom>
                    <a:solidFill>
                      <a:schemeClr val="accent2">
                        <a:lumMod val="40000"/>
                        <a:lumOff val="60000"/>
                        <a:alpha val="56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8619DB74-E568-6A4A-8363-2B33662AD0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6342" y="2870333"/>
                      <a:ext cx="4099726" cy="206663"/>
                    </a:xfrm>
                    <a:prstGeom prst="rect">
                      <a:avLst/>
                    </a:prstGeom>
                    <a:solidFill>
                      <a:srgbClr val="D883FF">
                        <a:alpha val="42000"/>
                      </a:srgb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9A4BEE9B-62DB-7847-AE4D-12931EC5A5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6342" y="2276200"/>
                      <a:ext cx="4099726" cy="593771"/>
                    </a:xfrm>
                    <a:prstGeom prst="rect">
                      <a:avLst/>
                    </a:prstGeom>
                    <a:solidFill>
                      <a:srgbClr val="7A81FF">
                        <a:alpha val="50000"/>
                      </a:srgb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7199B2BF-6B22-8A4F-A32F-39402DC7DCCA}"/>
                      </a:ext>
                    </a:extLst>
                  </p:cNvPr>
                  <p:cNvSpPr/>
                  <p:nvPr/>
                </p:nvSpPr>
                <p:spPr>
                  <a:xfrm>
                    <a:off x="6365156" y="1562441"/>
                    <a:ext cx="2443331" cy="249365"/>
                  </a:xfrm>
                  <a:prstGeom prst="rect">
                    <a:avLst/>
                  </a:prstGeom>
                  <a:solidFill>
                    <a:srgbClr val="D883FF">
                      <a:alpha val="46000"/>
                    </a:srgb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B98B449-E4A6-FF48-AAE1-56470E71B2DA}"/>
                    </a:ext>
                  </a:extLst>
                </p:cNvPr>
                <p:cNvSpPr txBox="1"/>
                <p:nvPr/>
              </p:nvSpPr>
              <p:spPr>
                <a:xfrm>
                  <a:off x="6410374" y="2770644"/>
                  <a:ext cx="1328662" cy="4100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 err="1"/>
                    <a:t>Nb</a:t>
                  </a:r>
                  <a:r>
                    <a:rPr lang="en-US" sz="1600" b="1" dirty="0"/>
                    <a:t> 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FF8E4B4-43F0-034C-A55A-2A733CF74C2C}"/>
                    </a:ext>
                  </a:extLst>
                </p:cNvPr>
                <p:cNvSpPr txBox="1"/>
                <p:nvPr/>
              </p:nvSpPr>
              <p:spPr>
                <a:xfrm>
                  <a:off x="6410374" y="2010698"/>
                  <a:ext cx="1726569" cy="316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/>
                    <a:t>Nb</a:t>
                  </a:r>
                  <a:r>
                    <a:rPr lang="en-US" sz="1100" b="1" baseline="-25000" dirty="0"/>
                    <a:t>3</a:t>
                  </a:r>
                  <a:r>
                    <a:rPr lang="en-US" sz="1100" b="1" dirty="0"/>
                    <a:t>Sn 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6B212F1-992D-5F44-A7EC-051C2999B8F9}"/>
                    </a:ext>
                  </a:extLst>
                </p:cNvPr>
                <p:cNvSpPr txBox="1"/>
                <p:nvPr/>
              </p:nvSpPr>
              <p:spPr>
                <a:xfrm>
                  <a:off x="6210661" y="1393415"/>
                  <a:ext cx="2094460" cy="316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/>
                    <a:t>surface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D1C5C48-501C-F345-A40E-3707E74F1A38}"/>
                    </a:ext>
                  </a:extLst>
                </p:cNvPr>
                <p:cNvSpPr txBox="1"/>
                <p:nvPr/>
              </p:nvSpPr>
              <p:spPr>
                <a:xfrm>
                  <a:off x="6379717" y="2338346"/>
                  <a:ext cx="2094460" cy="316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/>
                    <a:t>interface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2A8C640-E748-D746-8AA8-90E2B74F1AED}"/>
                  </a:ext>
                </a:extLst>
              </p:cNvPr>
              <p:cNvGrpSpPr/>
              <p:nvPr/>
            </p:nvGrpSpPr>
            <p:grpSpPr>
              <a:xfrm>
                <a:off x="2400323" y="1212930"/>
                <a:ext cx="1798316" cy="1764263"/>
                <a:chOff x="3208983" y="1550940"/>
                <a:chExt cx="2746439" cy="1764263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9E97E943-D2EA-7F4B-A35C-C8B16940D876}"/>
                    </a:ext>
                  </a:extLst>
                </p:cNvPr>
                <p:cNvGrpSpPr/>
                <p:nvPr/>
              </p:nvGrpSpPr>
              <p:grpSpPr>
                <a:xfrm>
                  <a:off x="3512090" y="1550940"/>
                  <a:ext cx="2443332" cy="1764263"/>
                  <a:chOff x="3396342" y="2048521"/>
                  <a:chExt cx="4099728" cy="1599030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078AC9B5-EF72-4B45-AC33-B83FB44F96DD}"/>
                      </a:ext>
                    </a:extLst>
                  </p:cNvPr>
                  <p:cNvSpPr/>
                  <p:nvPr/>
                </p:nvSpPr>
                <p:spPr>
                  <a:xfrm>
                    <a:off x="3396342" y="2849318"/>
                    <a:ext cx="4099728" cy="798233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  <a:alpha val="56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365CDE6A-402A-454E-A6A7-0AC6FFB5C33F}"/>
                      </a:ext>
                    </a:extLst>
                  </p:cNvPr>
                  <p:cNvSpPr/>
                  <p:nvPr/>
                </p:nvSpPr>
                <p:spPr>
                  <a:xfrm>
                    <a:off x="3396342" y="2632392"/>
                    <a:ext cx="4099728" cy="216926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  <a:alpha val="43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B629ACB1-4B64-CB44-A937-1A3A9F4EC6B0}"/>
                      </a:ext>
                    </a:extLst>
                  </p:cNvPr>
                  <p:cNvSpPr/>
                  <p:nvPr/>
                </p:nvSpPr>
                <p:spPr>
                  <a:xfrm>
                    <a:off x="3396342" y="2048521"/>
                    <a:ext cx="4099726" cy="583871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  <a:alpha val="56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B4FB83F-33A9-1E41-8A57-71CDC798A90C}"/>
                    </a:ext>
                  </a:extLst>
                </p:cNvPr>
                <p:cNvSpPr txBox="1"/>
                <p:nvPr/>
              </p:nvSpPr>
              <p:spPr>
                <a:xfrm>
                  <a:off x="3279141" y="2053300"/>
                  <a:ext cx="1567607" cy="316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/>
                    <a:t>oxide 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C8C6E98A-E0F3-2443-86C8-D3A11ACEF02E}"/>
                    </a:ext>
                  </a:extLst>
                </p:cNvPr>
                <p:cNvSpPr txBox="1"/>
                <p:nvPr/>
              </p:nvSpPr>
              <p:spPr>
                <a:xfrm>
                  <a:off x="3356623" y="2673828"/>
                  <a:ext cx="1300071" cy="316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 err="1"/>
                    <a:t>Nb</a:t>
                  </a:r>
                  <a:r>
                    <a:rPr lang="en-US" sz="1100" b="1" dirty="0"/>
                    <a:t>  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C0791E3-31E8-6F48-A6E1-10BA84776096}"/>
                    </a:ext>
                  </a:extLst>
                </p:cNvPr>
                <p:cNvSpPr txBox="1"/>
                <p:nvPr/>
              </p:nvSpPr>
              <p:spPr>
                <a:xfrm>
                  <a:off x="3208983" y="1585277"/>
                  <a:ext cx="1518620" cy="5983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/>
                    <a:t>Sn</a:t>
                  </a:r>
                  <a:r>
                    <a:rPr lang="en-US" sz="1600" b="1" dirty="0"/>
                    <a:t> 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E6B8446-3D59-9E4E-A0C5-E8891C3C63D9}"/>
                  </a:ext>
                </a:extLst>
              </p:cNvPr>
              <p:cNvGrpSpPr/>
              <p:nvPr/>
            </p:nvGrpSpPr>
            <p:grpSpPr>
              <a:xfrm>
                <a:off x="4783076" y="1188794"/>
                <a:ext cx="1724505" cy="1791504"/>
                <a:chOff x="4534274" y="1431603"/>
                <a:chExt cx="2044703" cy="1791504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0AB83BAC-92C4-FA48-ACDB-C06B1D473FB6}"/>
                    </a:ext>
                  </a:extLst>
                </p:cNvPr>
                <p:cNvGrpSpPr/>
                <p:nvPr/>
              </p:nvGrpSpPr>
              <p:grpSpPr>
                <a:xfrm>
                  <a:off x="4534274" y="1431603"/>
                  <a:ext cx="2044703" cy="1791504"/>
                  <a:chOff x="3337268" y="1523699"/>
                  <a:chExt cx="2618153" cy="1791504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C6A19C3E-48FB-394A-8296-0A85585276BF}"/>
                      </a:ext>
                    </a:extLst>
                  </p:cNvPr>
                  <p:cNvGrpSpPr/>
                  <p:nvPr/>
                </p:nvGrpSpPr>
                <p:grpSpPr>
                  <a:xfrm>
                    <a:off x="3512088" y="1523699"/>
                    <a:ext cx="2443333" cy="1791504"/>
                    <a:chOff x="3396338" y="2023831"/>
                    <a:chExt cx="4099732" cy="1623720"/>
                  </a:xfrm>
                </p:grpSpPr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F3177010-8517-984C-BA18-199C7067E0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6342" y="2949228"/>
                      <a:ext cx="4099728" cy="698323"/>
                    </a:xfrm>
                    <a:prstGeom prst="rect">
                      <a:avLst/>
                    </a:prstGeom>
                    <a:solidFill>
                      <a:schemeClr val="accent2">
                        <a:lumMod val="40000"/>
                        <a:lumOff val="60000"/>
                        <a:alpha val="56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5BE364D9-FB11-FD42-AB68-415EE96147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6338" y="2023831"/>
                      <a:ext cx="4099726" cy="718372"/>
                    </a:xfrm>
                    <a:prstGeom prst="rect">
                      <a:avLst/>
                    </a:prstGeom>
                    <a:solidFill>
                      <a:schemeClr val="accent6">
                        <a:lumMod val="60000"/>
                        <a:lumOff val="40000"/>
                        <a:alpha val="56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AE9ACCF6-A853-A740-B1B9-9FACF2B889BF}"/>
                      </a:ext>
                    </a:extLst>
                  </p:cNvPr>
                  <p:cNvSpPr txBox="1"/>
                  <p:nvPr/>
                </p:nvSpPr>
                <p:spPr>
                  <a:xfrm>
                    <a:off x="3343756" y="2681898"/>
                    <a:ext cx="1040984" cy="4100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00" b="1" dirty="0" err="1"/>
                      <a:t>Nb</a:t>
                    </a:r>
                    <a:r>
                      <a:rPr lang="en-US" sz="1600" b="1" dirty="0"/>
                      <a:t> </a:t>
                    </a:r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02735D69-39E3-3141-8D96-FB01DF64B72E}"/>
                      </a:ext>
                    </a:extLst>
                  </p:cNvPr>
                  <p:cNvSpPr txBox="1"/>
                  <p:nvPr/>
                </p:nvSpPr>
                <p:spPr>
                  <a:xfrm>
                    <a:off x="3337268" y="1713381"/>
                    <a:ext cx="1156064" cy="4100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00" b="1" dirty="0"/>
                      <a:t>Sn</a:t>
                    </a:r>
                    <a:r>
                      <a:rPr lang="en-US" sz="1600" b="1" dirty="0"/>
                      <a:t> </a:t>
                    </a:r>
                  </a:p>
                </p:txBody>
              </p:sp>
            </p:grp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B0EC6AA-D1AF-E34C-8CB7-31C4D058A3D5}"/>
                    </a:ext>
                  </a:extLst>
                </p:cNvPr>
                <p:cNvSpPr/>
                <p:nvPr/>
              </p:nvSpPr>
              <p:spPr>
                <a:xfrm>
                  <a:off x="4670801" y="2224207"/>
                  <a:ext cx="1908173" cy="229434"/>
                </a:xfrm>
                <a:prstGeom prst="rect">
                  <a:avLst/>
                </a:prstGeom>
                <a:solidFill>
                  <a:srgbClr val="7A81FF">
                    <a:alpha val="49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28D4E6E-28B6-414A-8D6F-6613690DB76F}"/>
                  </a:ext>
                </a:extLst>
              </p:cNvPr>
              <p:cNvSpPr txBox="1"/>
              <p:nvPr/>
            </p:nvSpPr>
            <p:spPr>
              <a:xfrm>
                <a:off x="4764999" y="1858912"/>
                <a:ext cx="1351707" cy="316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err="1"/>
                  <a:t>Nb</a:t>
                </a:r>
                <a:r>
                  <a:rPr lang="en-US" sz="1100" b="1" dirty="0"/>
                  <a:t>/Sn/O 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8DDAE813-4183-0F46-8D45-27CDDB74A3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7210" y="1945816"/>
                <a:ext cx="621367" cy="0"/>
              </a:xfrm>
              <a:prstGeom prst="straightConnector1">
                <a:avLst/>
              </a:prstGeom>
              <a:ln w="76200">
                <a:solidFill>
                  <a:srgbClr val="0C247F"/>
                </a:solidFill>
                <a:headEnd w="sm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E26C80D-999A-D242-BBA8-926D67CCC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0300" y="1954735"/>
                <a:ext cx="621367" cy="0"/>
              </a:xfrm>
              <a:prstGeom prst="straightConnector1">
                <a:avLst/>
              </a:prstGeom>
              <a:ln w="76200">
                <a:solidFill>
                  <a:srgbClr val="0C247F"/>
                </a:solidFill>
                <a:headEnd w="sm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1E0D06-17D2-ED45-80CB-C4E17006E25B}"/>
                </a:ext>
              </a:extLst>
            </p:cNvPr>
            <p:cNvSpPr txBox="1"/>
            <p:nvPr/>
          </p:nvSpPr>
          <p:spPr>
            <a:xfrm>
              <a:off x="5088840" y="1119619"/>
              <a:ext cx="1014251" cy="628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C247F"/>
                  </a:solidFill>
                </a:rPr>
                <a:t>Adsorption/Diffusion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21507F-517B-254C-82FB-AAFA320D2952}"/>
                </a:ext>
              </a:extLst>
            </p:cNvPr>
            <p:cNvSpPr txBox="1"/>
            <p:nvPr/>
          </p:nvSpPr>
          <p:spPr>
            <a:xfrm>
              <a:off x="6743071" y="1291393"/>
              <a:ext cx="13813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C247F"/>
                  </a:solidFill>
                </a:rPr>
                <a:t>Sn Incorporation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AB72F8-AB7D-9045-81E5-BFDD106C8547}"/>
              </a:ext>
            </a:extLst>
          </p:cNvPr>
          <p:cNvSpPr/>
          <p:nvPr/>
        </p:nvSpPr>
        <p:spPr>
          <a:xfrm>
            <a:off x="543338" y="1400696"/>
            <a:ext cx="3987479" cy="780642"/>
          </a:xfrm>
          <a:prstGeom prst="rect">
            <a:avLst/>
          </a:prstGeom>
          <a:noFill/>
          <a:ln w="38100">
            <a:solidFill>
              <a:srgbClr val="FFA319"/>
            </a:solidFill>
          </a:ln>
          <a:effectLst>
            <a:glow rad="63500">
              <a:schemeClr val="accent1">
                <a:satMod val="175000"/>
                <a:alpha val="3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F9CFD53-AAA8-D549-A83A-190867F80A5D}"/>
              </a:ext>
            </a:extLst>
          </p:cNvPr>
          <p:cNvGrpSpPr/>
          <p:nvPr/>
        </p:nvGrpSpPr>
        <p:grpSpPr>
          <a:xfrm>
            <a:off x="4684645" y="2608145"/>
            <a:ext cx="4255794" cy="888999"/>
            <a:chOff x="4226715" y="2940731"/>
            <a:chExt cx="5083179" cy="102310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043038F-4693-6C4A-BAB4-F84A1E63C764}"/>
                </a:ext>
              </a:extLst>
            </p:cNvPr>
            <p:cNvGrpSpPr/>
            <p:nvPr/>
          </p:nvGrpSpPr>
          <p:grpSpPr>
            <a:xfrm>
              <a:off x="4226715" y="3145069"/>
              <a:ext cx="2223770" cy="818770"/>
              <a:chOff x="-114639" y="475398"/>
              <a:chExt cx="3150423" cy="1481397"/>
            </a:xfrm>
          </p:grpSpPr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4F2457CE-6CD2-7E4D-A16A-5331099C2923}"/>
                  </a:ext>
                </a:extLst>
              </p:cNvPr>
              <p:cNvSpPr txBox="1"/>
              <p:nvPr/>
            </p:nvSpPr>
            <p:spPr>
              <a:xfrm>
                <a:off x="-114639" y="475398"/>
                <a:ext cx="3150423" cy="544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002060"/>
                    </a:solidFill>
                  </a:rPr>
                  <a:t>Frank-van-der-</a:t>
                </a:r>
                <a:r>
                  <a:rPr lang="en-US" sz="1100" b="1" dirty="0" err="1">
                    <a:solidFill>
                      <a:srgbClr val="002060"/>
                    </a:solidFill>
                  </a:rPr>
                  <a:t>Merve</a:t>
                </a:r>
                <a:endParaRPr lang="en-US" sz="1100" b="1" dirty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262" name="Group 261">
                <a:extLst>
                  <a:ext uri="{FF2B5EF4-FFF2-40B4-BE49-F238E27FC236}">
                    <a16:creationId xmlns:a16="http://schemas.microsoft.com/office/drawing/2014/main" id="{6AFB6676-20B8-324D-8F00-8AE239544532}"/>
                  </a:ext>
                </a:extLst>
              </p:cNvPr>
              <p:cNvGrpSpPr/>
              <p:nvPr/>
            </p:nvGrpSpPr>
            <p:grpSpPr>
              <a:xfrm>
                <a:off x="250854" y="980946"/>
                <a:ext cx="1947833" cy="975849"/>
                <a:chOff x="250854" y="980946"/>
                <a:chExt cx="1947833" cy="975849"/>
              </a:xfrm>
            </p:grpSpPr>
            <p:grpSp>
              <p:nvGrpSpPr>
                <p:cNvPr id="263" name="Group 262">
                  <a:extLst>
                    <a:ext uri="{FF2B5EF4-FFF2-40B4-BE49-F238E27FC236}">
                      <a16:creationId xmlns:a16="http://schemas.microsoft.com/office/drawing/2014/main" id="{CA59BDD4-0B61-5F4E-A6B2-92A0FC81CAC3}"/>
                    </a:ext>
                  </a:extLst>
                </p:cNvPr>
                <p:cNvGrpSpPr/>
                <p:nvPr/>
              </p:nvGrpSpPr>
              <p:grpSpPr>
                <a:xfrm>
                  <a:off x="672099" y="1212356"/>
                  <a:ext cx="1526588" cy="448318"/>
                  <a:chOff x="3786598" y="1305394"/>
                  <a:chExt cx="1834546" cy="538758"/>
                </a:xfrm>
              </p:grpSpPr>
              <p:grpSp>
                <p:nvGrpSpPr>
                  <p:cNvPr id="421" name="Group 420">
                    <a:extLst>
                      <a:ext uri="{FF2B5EF4-FFF2-40B4-BE49-F238E27FC236}">
                        <a16:creationId xmlns:a16="http://schemas.microsoft.com/office/drawing/2014/main" id="{1F019FD2-CD14-CD46-ACF6-38ABC34B5BB3}"/>
                      </a:ext>
                    </a:extLst>
                  </p:cNvPr>
                  <p:cNvGrpSpPr/>
                  <p:nvPr/>
                </p:nvGrpSpPr>
                <p:grpSpPr>
                  <a:xfrm>
                    <a:off x="3786598" y="1305394"/>
                    <a:ext cx="1825470" cy="287091"/>
                    <a:chOff x="5802026" y="2509786"/>
                    <a:chExt cx="1825470" cy="287091"/>
                  </a:xfrm>
                </p:grpSpPr>
                <p:sp>
                  <p:nvSpPr>
                    <p:cNvPr id="430" name="Oval 429">
                      <a:extLst>
                        <a:ext uri="{FF2B5EF4-FFF2-40B4-BE49-F238E27FC236}">
                          <a16:creationId xmlns:a16="http://schemas.microsoft.com/office/drawing/2014/main" id="{06151D9E-D27E-1A4F-911E-4903A1D849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2026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1" name="Oval 430">
                      <a:extLst>
                        <a:ext uri="{FF2B5EF4-FFF2-40B4-BE49-F238E27FC236}">
                          <a16:creationId xmlns:a16="http://schemas.microsoft.com/office/drawing/2014/main" id="{AA18D672-00A6-F940-89A1-B53C7B28DF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7038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2" name="Oval 431">
                      <a:extLst>
                        <a:ext uri="{FF2B5EF4-FFF2-40B4-BE49-F238E27FC236}">
                          <a16:creationId xmlns:a16="http://schemas.microsoft.com/office/drawing/2014/main" id="{10BB76A3-568C-4140-9784-3BF3B99C79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1740" y="2522557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3" name="Oval 432">
                      <a:extLst>
                        <a:ext uri="{FF2B5EF4-FFF2-40B4-BE49-F238E27FC236}">
                          <a16:creationId xmlns:a16="http://schemas.microsoft.com/office/drawing/2014/main" id="{2989ED6A-395A-DF44-805D-4763505C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402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4" name="Oval 433">
                      <a:extLst>
                        <a:ext uri="{FF2B5EF4-FFF2-40B4-BE49-F238E27FC236}">
                          <a16:creationId xmlns:a16="http://schemas.microsoft.com/office/drawing/2014/main" id="{410B003E-6FB4-4C4D-8ABD-FCF2412922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1268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5" name="Oval 434">
                      <a:extLst>
                        <a:ext uri="{FF2B5EF4-FFF2-40B4-BE49-F238E27FC236}">
                          <a16:creationId xmlns:a16="http://schemas.microsoft.com/office/drawing/2014/main" id="{33E3EF6D-13EA-9F42-9DE5-DA9170682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85934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6" name="Oval 435">
                      <a:extLst>
                        <a:ext uri="{FF2B5EF4-FFF2-40B4-BE49-F238E27FC236}">
                          <a16:creationId xmlns:a16="http://schemas.microsoft.com/office/drawing/2014/main" id="{33EA633D-6C93-3B44-8A85-A71D8F8CB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317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22" name="Group 421">
                    <a:extLst>
                      <a:ext uri="{FF2B5EF4-FFF2-40B4-BE49-F238E27FC236}">
                        <a16:creationId xmlns:a16="http://schemas.microsoft.com/office/drawing/2014/main" id="{CEE24606-AF74-B749-BD67-AA5B47654618}"/>
                      </a:ext>
                    </a:extLst>
                  </p:cNvPr>
                  <p:cNvGrpSpPr/>
                  <p:nvPr/>
                </p:nvGrpSpPr>
                <p:grpSpPr>
                  <a:xfrm>
                    <a:off x="3795674" y="1557061"/>
                    <a:ext cx="1825470" cy="287091"/>
                    <a:chOff x="5802026" y="2509786"/>
                    <a:chExt cx="1825470" cy="287091"/>
                  </a:xfrm>
                </p:grpSpPr>
                <p:sp>
                  <p:nvSpPr>
                    <p:cNvPr id="423" name="Oval 422">
                      <a:extLst>
                        <a:ext uri="{FF2B5EF4-FFF2-40B4-BE49-F238E27FC236}">
                          <a16:creationId xmlns:a16="http://schemas.microsoft.com/office/drawing/2014/main" id="{AD262892-6A18-304E-999D-23FD51B5A9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2026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4" name="Oval 423">
                      <a:extLst>
                        <a:ext uri="{FF2B5EF4-FFF2-40B4-BE49-F238E27FC236}">
                          <a16:creationId xmlns:a16="http://schemas.microsoft.com/office/drawing/2014/main" id="{49FCDE1D-A3AB-224B-A945-BAEE097677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7038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5" name="Oval 424">
                      <a:extLst>
                        <a:ext uri="{FF2B5EF4-FFF2-40B4-BE49-F238E27FC236}">
                          <a16:creationId xmlns:a16="http://schemas.microsoft.com/office/drawing/2014/main" id="{622FA7B9-2A96-F549-BC07-A9AE6C2BB0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1740" y="2522557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6" name="Oval 425">
                      <a:extLst>
                        <a:ext uri="{FF2B5EF4-FFF2-40B4-BE49-F238E27FC236}">
                          <a16:creationId xmlns:a16="http://schemas.microsoft.com/office/drawing/2014/main" id="{DA699162-FC91-1F48-8E1D-98AE35BAE0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402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7" name="Oval 426">
                      <a:extLst>
                        <a:ext uri="{FF2B5EF4-FFF2-40B4-BE49-F238E27FC236}">
                          <a16:creationId xmlns:a16="http://schemas.microsoft.com/office/drawing/2014/main" id="{64021AF4-3DFB-A04C-BFBD-CE507C76B0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1268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8" name="Oval 427">
                      <a:extLst>
                        <a:ext uri="{FF2B5EF4-FFF2-40B4-BE49-F238E27FC236}">
                          <a16:creationId xmlns:a16="http://schemas.microsoft.com/office/drawing/2014/main" id="{8D66CD33-1605-7C46-B12E-80D9DDEB01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85934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9" name="Oval 428">
                      <a:extLst>
                        <a:ext uri="{FF2B5EF4-FFF2-40B4-BE49-F238E27FC236}">
                          <a16:creationId xmlns:a16="http://schemas.microsoft.com/office/drawing/2014/main" id="{1168DB6E-0570-9748-BDBD-C1BAC9A882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317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64" name="Group 263">
                  <a:extLst>
                    <a:ext uri="{FF2B5EF4-FFF2-40B4-BE49-F238E27FC236}">
                      <a16:creationId xmlns:a16="http://schemas.microsoft.com/office/drawing/2014/main" id="{B8522AB3-BFB9-6C4B-8224-2E59DAA270D9}"/>
                    </a:ext>
                  </a:extLst>
                </p:cNvPr>
                <p:cNvGrpSpPr/>
                <p:nvPr/>
              </p:nvGrpSpPr>
              <p:grpSpPr>
                <a:xfrm>
                  <a:off x="674836" y="1251045"/>
                  <a:ext cx="1261274" cy="186219"/>
                  <a:chOff x="6370229" y="2344478"/>
                  <a:chExt cx="970211" cy="143245"/>
                </a:xfrm>
              </p:grpSpPr>
              <p:sp>
                <p:nvSpPr>
                  <p:cNvPr id="415" name="Oval 414">
                    <a:extLst>
                      <a:ext uri="{FF2B5EF4-FFF2-40B4-BE49-F238E27FC236}">
                        <a16:creationId xmlns:a16="http://schemas.microsoft.com/office/drawing/2014/main" id="{FCFB6D21-AD96-D645-9899-E25B93626706}"/>
                      </a:ext>
                    </a:extLst>
                  </p:cNvPr>
                  <p:cNvSpPr/>
                  <p:nvPr/>
                </p:nvSpPr>
                <p:spPr>
                  <a:xfrm>
                    <a:off x="7050869" y="234447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6" name="Oval 415">
                    <a:extLst>
                      <a:ext uri="{FF2B5EF4-FFF2-40B4-BE49-F238E27FC236}">
                        <a16:creationId xmlns:a16="http://schemas.microsoft.com/office/drawing/2014/main" id="{66E04245-70CB-1D41-9FE8-78B5B10703CA}"/>
                      </a:ext>
                    </a:extLst>
                  </p:cNvPr>
                  <p:cNvSpPr/>
                  <p:nvPr/>
                </p:nvSpPr>
                <p:spPr>
                  <a:xfrm>
                    <a:off x="6874938" y="235041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7" name="Oval 416">
                    <a:extLst>
                      <a:ext uri="{FF2B5EF4-FFF2-40B4-BE49-F238E27FC236}">
                        <a16:creationId xmlns:a16="http://schemas.microsoft.com/office/drawing/2014/main" id="{9099BA6D-FCEE-BF4B-B7AA-2FB9EC31D2D8}"/>
                      </a:ext>
                    </a:extLst>
                  </p:cNvPr>
                  <p:cNvSpPr/>
                  <p:nvPr/>
                </p:nvSpPr>
                <p:spPr>
                  <a:xfrm>
                    <a:off x="6699589" y="2350563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8" name="Oval 417">
                    <a:extLst>
                      <a:ext uri="{FF2B5EF4-FFF2-40B4-BE49-F238E27FC236}">
                        <a16:creationId xmlns:a16="http://schemas.microsoft.com/office/drawing/2014/main" id="{1C114505-0D52-7145-BFF6-AC0CFB347E8B}"/>
                      </a:ext>
                    </a:extLst>
                  </p:cNvPr>
                  <p:cNvSpPr/>
                  <p:nvPr/>
                </p:nvSpPr>
                <p:spPr>
                  <a:xfrm>
                    <a:off x="6540114" y="235041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9" name="Oval 418">
                    <a:extLst>
                      <a:ext uri="{FF2B5EF4-FFF2-40B4-BE49-F238E27FC236}">
                        <a16:creationId xmlns:a16="http://schemas.microsoft.com/office/drawing/2014/main" id="{76459BAD-757B-B947-A259-8000F3F5AE23}"/>
                      </a:ext>
                    </a:extLst>
                  </p:cNvPr>
                  <p:cNvSpPr/>
                  <p:nvPr/>
                </p:nvSpPr>
                <p:spPr>
                  <a:xfrm>
                    <a:off x="6370229" y="235041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0" name="Oval 419">
                    <a:extLst>
                      <a:ext uri="{FF2B5EF4-FFF2-40B4-BE49-F238E27FC236}">
                        <a16:creationId xmlns:a16="http://schemas.microsoft.com/office/drawing/2014/main" id="{CC742D67-4A4C-F149-A678-50D9CB03168A}"/>
                      </a:ext>
                    </a:extLst>
                  </p:cNvPr>
                  <p:cNvSpPr/>
                  <p:nvPr/>
                </p:nvSpPr>
                <p:spPr>
                  <a:xfrm>
                    <a:off x="7209489" y="234592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65" name="Group 264">
                  <a:extLst>
                    <a:ext uri="{FF2B5EF4-FFF2-40B4-BE49-F238E27FC236}">
                      <a16:creationId xmlns:a16="http://schemas.microsoft.com/office/drawing/2014/main" id="{6C1687A0-5AA7-7A48-9395-97530AF12B54}"/>
                    </a:ext>
                  </a:extLst>
                </p:cNvPr>
                <p:cNvGrpSpPr/>
                <p:nvPr/>
              </p:nvGrpSpPr>
              <p:grpSpPr>
                <a:xfrm>
                  <a:off x="539024" y="1308175"/>
                  <a:ext cx="1526588" cy="448318"/>
                  <a:chOff x="3786598" y="1305394"/>
                  <a:chExt cx="1834546" cy="538758"/>
                </a:xfrm>
              </p:grpSpPr>
              <p:grpSp>
                <p:nvGrpSpPr>
                  <p:cNvPr id="399" name="Group 398">
                    <a:extLst>
                      <a:ext uri="{FF2B5EF4-FFF2-40B4-BE49-F238E27FC236}">
                        <a16:creationId xmlns:a16="http://schemas.microsoft.com/office/drawing/2014/main" id="{DD6F2B3B-834D-4941-9A9D-14574A6AF4CF}"/>
                      </a:ext>
                    </a:extLst>
                  </p:cNvPr>
                  <p:cNvGrpSpPr/>
                  <p:nvPr/>
                </p:nvGrpSpPr>
                <p:grpSpPr>
                  <a:xfrm>
                    <a:off x="3786598" y="1305394"/>
                    <a:ext cx="1825470" cy="287091"/>
                    <a:chOff x="5802026" y="2509786"/>
                    <a:chExt cx="1825470" cy="287091"/>
                  </a:xfrm>
                </p:grpSpPr>
                <p:sp>
                  <p:nvSpPr>
                    <p:cNvPr id="408" name="Oval 407">
                      <a:extLst>
                        <a:ext uri="{FF2B5EF4-FFF2-40B4-BE49-F238E27FC236}">
                          <a16:creationId xmlns:a16="http://schemas.microsoft.com/office/drawing/2014/main" id="{2EE7C311-BD7A-404C-ADBF-85B55DBC3A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2026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9" name="Oval 408">
                      <a:extLst>
                        <a:ext uri="{FF2B5EF4-FFF2-40B4-BE49-F238E27FC236}">
                          <a16:creationId xmlns:a16="http://schemas.microsoft.com/office/drawing/2014/main" id="{8BBF564B-B710-0C47-9B05-307F4C5B1C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7038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0" name="Oval 409">
                      <a:extLst>
                        <a:ext uri="{FF2B5EF4-FFF2-40B4-BE49-F238E27FC236}">
                          <a16:creationId xmlns:a16="http://schemas.microsoft.com/office/drawing/2014/main" id="{F20D9011-0518-FD44-B180-09899AE60E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1740" y="2522557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1" name="Oval 410">
                      <a:extLst>
                        <a:ext uri="{FF2B5EF4-FFF2-40B4-BE49-F238E27FC236}">
                          <a16:creationId xmlns:a16="http://schemas.microsoft.com/office/drawing/2014/main" id="{B557BABB-7352-2347-9E2F-1056153994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402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2" name="Oval 411">
                      <a:extLst>
                        <a:ext uri="{FF2B5EF4-FFF2-40B4-BE49-F238E27FC236}">
                          <a16:creationId xmlns:a16="http://schemas.microsoft.com/office/drawing/2014/main" id="{DD188842-A856-A847-A082-F155761E6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1268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3" name="Oval 412">
                      <a:extLst>
                        <a:ext uri="{FF2B5EF4-FFF2-40B4-BE49-F238E27FC236}">
                          <a16:creationId xmlns:a16="http://schemas.microsoft.com/office/drawing/2014/main" id="{DB12EF78-CCED-D84B-8028-CF575591A0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85934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4" name="Oval 413">
                      <a:extLst>
                        <a:ext uri="{FF2B5EF4-FFF2-40B4-BE49-F238E27FC236}">
                          <a16:creationId xmlns:a16="http://schemas.microsoft.com/office/drawing/2014/main" id="{48D08BDB-9D5B-FF4A-A9EB-D7B0EE0B11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317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00" name="Group 399">
                    <a:extLst>
                      <a:ext uri="{FF2B5EF4-FFF2-40B4-BE49-F238E27FC236}">
                        <a16:creationId xmlns:a16="http://schemas.microsoft.com/office/drawing/2014/main" id="{4172DE36-9479-BB41-814B-BA75DA0383B7}"/>
                      </a:ext>
                    </a:extLst>
                  </p:cNvPr>
                  <p:cNvGrpSpPr/>
                  <p:nvPr/>
                </p:nvGrpSpPr>
                <p:grpSpPr>
                  <a:xfrm>
                    <a:off x="3795674" y="1557061"/>
                    <a:ext cx="1825470" cy="287091"/>
                    <a:chOff x="5802026" y="2509786"/>
                    <a:chExt cx="1825470" cy="287091"/>
                  </a:xfrm>
                </p:grpSpPr>
                <p:sp>
                  <p:nvSpPr>
                    <p:cNvPr id="401" name="Oval 400">
                      <a:extLst>
                        <a:ext uri="{FF2B5EF4-FFF2-40B4-BE49-F238E27FC236}">
                          <a16:creationId xmlns:a16="http://schemas.microsoft.com/office/drawing/2014/main" id="{0E218077-BA79-4447-98FD-115A85B345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2026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2" name="Oval 401">
                      <a:extLst>
                        <a:ext uri="{FF2B5EF4-FFF2-40B4-BE49-F238E27FC236}">
                          <a16:creationId xmlns:a16="http://schemas.microsoft.com/office/drawing/2014/main" id="{3DE2B962-BE8C-E845-95B6-78372494F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7038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3" name="Oval 402">
                      <a:extLst>
                        <a:ext uri="{FF2B5EF4-FFF2-40B4-BE49-F238E27FC236}">
                          <a16:creationId xmlns:a16="http://schemas.microsoft.com/office/drawing/2014/main" id="{31BDF9F0-8863-B847-ABB1-9D04723723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1740" y="2522557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4" name="Oval 403">
                      <a:extLst>
                        <a:ext uri="{FF2B5EF4-FFF2-40B4-BE49-F238E27FC236}">
                          <a16:creationId xmlns:a16="http://schemas.microsoft.com/office/drawing/2014/main" id="{36EACC68-200A-FC4F-A4A3-AC66F5D95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402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5" name="Oval 404">
                      <a:extLst>
                        <a:ext uri="{FF2B5EF4-FFF2-40B4-BE49-F238E27FC236}">
                          <a16:creationId xmlns:a16="http://schemas.microsoft.com/office/drawing/2014/main" id="{2A2495AA-EAAB-CB46-B3ED-744C6D063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1268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6" name="Oval 405">
                      <a:extLst>
                        <a:ext uri="{FF2B5EF4-FFF2-40B4-BE49-F238E27FC236}">
                          <a16:creationId xmlns:a16="http://schemas.microsoft.com/office/drawing/2014/main" id="{645CF7D2-A99D-6E49-9D80-6A59D369F5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85934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7" name="Oval 406">
                      <a:extLst>
                        <a:ext uri="{FF2B5EF4-FFF2-40B4-BE49-F238E27FC236}">
                          <a16:creationId xmlns:a16="http://schemas.microsoft.com/office/drawing/2014/main" id="{5E3F687A-8362-5940-A74B-F43404AD30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317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66" name="Group 265">
                  <a:extLst>
                    <a:ext uri="{FF2B5EF4-FFF2-40B4-BE49-F238E27FC236}">
                      <a16:creationId xmlns:a16="http://schemas.microsoft.com/office/drawing/2014/main" id="{7E6C0FB7-CC0C-3843-8041-D9EC9353AB3D}"/>
                    </a:ext>
                  </a:extLst>
                </p:cNvPr>
                <p:cNvGrpSpPr/>
                <p:nvPr/>
              </p:nvGrpSpPr>
              <p:grpSpPr>
                <a:xfrm>
                  <a:off x="535529" y="1353099"/>
                  <a:ext cx="1261274" cy="186219"/>
                  <a:chOff x="6370229" y="2344478"/>
                  <a:chExt cx="970211" cy="143245"/>
                </a:xfrm>
              </p:grpSpPr>
              <p:sp>
                <p:nvSpPr>
                  <p:cNvPr id="393" name="Oval 392">
                    <a:extLst>
                      <a:ext uri="{FF2B5EF4-FFF2-40B4-BE49-F238E27FC236}">
                        <a16:creationId xmlns:a16="http://schemas.microsoft.com/office/drawing/2014/main" id="{1A92B174-C33E-5746-B41E-50A8CEB65A51}"/>
                      </a:ext>
                    </a:extLst>
                  </p:cNvPr>
                  <p:cNvSpPr/>
                  <p:nvPr/>
                </p:nvSpPr>
                <p:spPr>
                  <a:xfrm>
                    <a:off x="7050869" y="234447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4" name="Oval 393">
                    <a:extLst>
                      <a:ext uri="{FF2B5EF4-FFF2-40B4-BE49-F238E27FC236}">
                        <a16:creationId xmlns:a16="http://schemas.microsoft.com/office/drawing/2014/main" id="{149BB572-2350-AD45-ABC5-0196F0FA0CF3}"/>
                      </a:ext>
                    </a:extLst>
                  </p:cNvPr>
                  <p:cNvSpPr/>
                  <p:nvPr/>
                </p:nvSpPr>
                <p:spPr>
                  <a:xfrm>
                    <a:off x="6874938" y="235041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5" name="Oval 394">
                    <a:extLst>
                      <a:ext uri="{FF2B5EF4-FFF2-40B4-BE49-F238E27FC236}">
                        <a16:creationId xmlns:a16="http://schemas.microsoft.com/office/drawing/2014/main" id="{1AD0CB95-BA02-C046-8077-E597853E1E0D}"/>
                      </a:ext>
                    </a:extLst>
                  </p:cNvPr>
                  <p:cNvSpPr/>
                  <p:nvPr/>
                </p:nvSpPr>
                <p:spPr>
                  <a:xfrm>
                    <a:off x="6699589" y="2350563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6" name="Oval 395">
                    <a:extLst>
                      <a:ext uri="{FF2B5EF4-FFF2-40B4-BE49-F238E27FC236}">
                        <a16:creationId xmlns:a16="http://schemas.microsoft.com/office/drawing/2014/main" id="{FE81E47D-E16D-D74C-AD06-D116D460EB5F}"/>
                      </a:ext>
                    </a:extLst>
                  </p:cNvPr>
                  <p:cNvSpPr/>
                  <p:nvPr/>
                </p:nvSpPr>
                <p:spPr>
                  <a:xfrm>
                    <a:off x="6540114" y="235041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7" name="Oval 396">
                    <a:extLst>
                      <a:ext uri="{FF2B5EF4-FFF2-40B4-BE49-F238E27FC236}">
                        <a16:creationId xmlns:a16="http://schemas.microsoft.com/office/drawing/2014/main" id="{6661D6A0-91CC-E64C-B7DD-0122363051B7}"/>
                      </a:ext>
                    </a:extLst>
                  </p:cNvPr>
                  <p:cNvSpPr/>
                  <p:nvPr/>
                </p:nvSpPr>
                <p:spPr>
                  <a:xfrm>
                    <a:off x="6370229" y="235041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8" name="Oval 397">
                    <a:extLst>
                      <a:ext uri="{FF2B5EF4-FFF2-40B4-BE49-F238E27FC236}">
                        <a16:creationId xmlns:a16="http://schemas.microsoft.com/office/drawing/2014/main" id="{177EA3D3-EB38-5F4D-908E-80DD0D64ECF7}"/>
                      </a:ext>
                    </a:extLst>
                  </p:cNvPr>
                  <p:cNvSpPr/>
                  <p:nvPr/>
                </p:nvSpPr>
                <p:spPr>
                  <a:xfrm>
                    <a:off x="7209489" y="234592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67" name="Group 266">
                  <a:extLst>
                    <a:ext uri="{FF2B5EF4-FFF2-40B4-BE49-F238E27FC236}">
                      <a16:creationId xmlns:a16="http://schemas.microsoft.com/office/drawing/2014/main" id="{E0C1CE73-C7E7-BF47-84C4-89AB94EDD1A0}"/>
                    </a:ext>
                  </a:extLst>
                </p:cNvPr>
                <p:cNvGrpSpPr/>
                <p:nvPr/>
              </p:nvGrpSpPr>
              <p:grpSpPr>
                <a:xfrm>
                  <a:off x="400558" y="1426565"/>
                  <a:ext cx="1526588" cy="448318"/>
                  <a:chOff x="3786598" y="1305394"/>
                  <a:chExt cx="1834546" cy="538758"/>
                </a:xfrm>
              </p:grpSpPr>
              <p:grpSp>
                <p:nvGrpSpPr>
                  <p:cNvPr id="377" name="Group 376">
                    <a:extLst>
                      <a:ext uri="{FF2B5EF4-FFF2-40B4-BE49-F238E27FC236}">
                        <a16:creationId xmlns:a16="http://schemas.microsoft.com/office/drawing/2014/main" id="{FA17D79C-8810-7441-8AA5-2F2DF679AA68}"/>
                      </a:ext>
                    </a:extLst>
                  </p:cNvPr>
                  <p:cNvGrpSpPr/>
                  <p:nvPr/>
                </p:nvGrpSpPr>
                <p:grpSpPr>
                  <a:xfrm>
                    <a:off x="3786598" y="1305394"/>
                    <a:ext cx="1825470" cy="287091"/>
                    <a:chOff x="5802026" y="2509786"/>
                    <a:chExt cx="1825470" cy="287091"/>
                  </a:xfrm>
                </p:grpSpPr>
                <p:sp>
                  <p:nvSpPr>
                    <p:cNvPr id="386" name="Oval 385">
                      <a:extLst>
                        <a:ext uri="{FF2B5EF4-FFF2-40B4-BE49-F238E27FC236}">
                          <a16:creationId xmlns:a16="http://schemas.microsoft.com/office/drawing/2014/main" id="{280BBE7F-EA40-1A4C-85CA-DD36F87B10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2026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7" name="Oval 386">
                      <a:extLst>
                        <a:ext uri="{FF2B5EF4-FFF2-40B4-BE49-F238E27FC236}">
                          <a16:creationId xmlns:a16="http://schemas.microsoft.com/office/drawing/2014/main" id="{2ADC8716-1206-A740-8044-8D18EB0B43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7038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8" name="Oval 387">
                      <a:extLst>
                        <a:ext uri="{FF2B5EF4-FFF2-40B4-BE49-F238E27FC236}">
                          <a16:creationId xmlns:a16="http://schemas.microsoft.com/office/drawing/2014/main" id="{98510CF8-70FF-4F47-AE3B-AD150885EF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1740" y="2522557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9" name="Oval 388">
                      <a:extLst>
                        <a:ext uri="{FF2B5EF4-FFF2-40B4-BE49-F238E27FC236}">
                          <a16:creationId xmlns:a16="http://schemas.microsoft.com/office/drawing/2014/main" id="{C0FFCA30-AA0B-A84A-A54E-C6AEADB34E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402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0" name="Oval 389">
                      <a:extLst>
                        <a:ext uri="{FF2B5EF4-FFF2-40B4-BE49-F238E27FC236}">
                          <a16:creationId xmlns:a16="http://schemas.microsoft.com/office/drawing/2014/main" id="{24F3C065-A29F-FD4D-9887-6A1203ADBC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1268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1" name="Oval 390">
                      <a:extLst>
                        <a:ext uri="{FF2B5EF4-FFF2-40B4-BE49-F238E27FC236}">
                          <a16:creationId xmlns:a16="http://schemas.microsoft.com/office/drawing/2014/main" id="{81414900-CFF8-8F48-8907-81EA86F7A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85934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2" name="Oval 391">
                      <a:extLst>
                        <a:ext uri="{FF2B5EF4-FFF2-40B4-BE49-F238E27FC236}">
                          <a16:creationId xmlns:a16="http://schemas.microsoft.com/office/drawing/2014/main" id="{59691154-21AA-6B44-87F1-54CBEC5C2A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317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78" name="Group 377">
                    <a:extLst>
                      <a:ext uri="{FF2B5EF4-FFF2-40B4-BE49-F238E27FC236}">
                        <a16:creationId xmlns:a16="http://schemas.microsoft.com/office/drawing/2014/main" id="{21C084C0-0B54-DF45-A145-4A4292488132}"/>
                      </a:ext>
                    </a:extLst>
                  </p:cNvPr>
                  <p:cNvGrpSpPr/>
                  <p:nvPr/>
                </p:nvGrpSpPr>
                <p:grpSpPr>
                  <a:xfrm>
                    <a:off x="3795674" y="1557061"/>
                    <a:ext cx="1825470" cy="287091"/>
                    <a:chOff x="5802026" y="2509786"/>
                    <a:chExt cx="1825470" cy="287091"/>
                  </a:xfrm>
                </p:grpSpPr>
                <p:sp>
                  <p:nvSpPr>
                    <p:cNvPr id="379" name="Oval 378">
                      <a:extLst>
                        <a:ext uri="{FF2B5EF4-FFF2-40B4-BE49-F238E27FC236}">
                          <a16:creationId xmlns:a16="http://schemas.microsoft.com/office/drawing/2014/main" id="{5CB93B19-C435-564E-AD0A-63B662C6A3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2026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0" name="Oval 379">
                      <a:extLst>
                        <a:ext uri="{FF2B5EF4-FFF2-40B4-BE49-F238E27FC236}">
                          <a16:creationId xmlns:a16="http://schemas.microsoft.com/office/drawing/2014/main" id="{B277192A-B7D3-3341-AB81-95F84F3D4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7038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1" name="Oval 380">
                      <a:extLst>
                        <a:ext uri="{FF2B5EF4-FFF2-40B4-BE49-F238E27FC236}">
                          <a16:creationId xmlns:a16="http://schemas.microsoft.com/office/drawing/2014/main" id="{BCBD89D8-3C55-8347-B4FE-3B4486C3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1740" y="2522557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2" name="Oval 381">
                      <a:extLst>
                        <a:ext uri="{FF2B5EF4-FFF2-40B4-BE49-F238E27FC236}">
                          <a16:creationId xmlns:a16="http://schemas.microsoft.com/office/drawing/2014/main" id="{6EF7A4B5-B5AE-B944-838B-287595F67D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402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3" name="Oval 382">
                      <a:extLst>
                        <a:ext uri="{FF2B5EF4-FFF2-40B4-BE49-F238E27FC236}">
                          <a16:creationId xmlns:a16="http://schemas.microsoft.com/office/drawing/2014/main" id="{73FA77ED-9537-7F48-9091-2D02132214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1268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4" name="Oval 383">
                      <a:extLst>
                        <a:ext uri="{FF2B5EF4-FFF2-40B4-BE49-F238E27FC236}">
                          <a16:creationId xmlns:a16="http://schemas.microsoft.com/office/drawing/2014/main" id="{D7C0A1B0-1D4C-4240-A8C9-D265D18AB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85934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5" name="Oval 384">
                      <a:extLst>
                        <a:ext uri="{FF2B5EF4-FFF2-40B4-BE49-F238E27FC236}">
                          <a16:creationId xmlns:a16="http://schemas.microsoft.com/office/drawing/2014/main" id="{9042774A-3A7D-EA47-93F5-E3E4A200F8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317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68" name="Group 267">
                  <a:extLst>
                    <a:ext uri="{FF2B5EF4-FFF2-40B4-BE49-F238E27FC236}">
                      <a16:creationId xmlns:a16="http://schemas.microsoft.com/office/drawing/2014/main" id="{CAFAA2AA-BE4D-6D4F-8991-BC640F8FCFC6}"/>
                    </a:ext>
                  </a:extLst>
                </p:cNvPr>
                <p:cNvGrpSpPr/>
                <p:nvPr/>
              </p:nvGrpSpPr>
              <p:grpSpPr>
                <a:xfrm>
                  <a:off x="398049" y="1439513"/>
                  <a:ext cx="1261274" cy="186219"/>
                  <a:chOff x="6370229" y="2344478"/>
                  <a:chExt cx="970211" cy="143245"/>
                </a:xfrm>
              </p:grpSpPr>
              <p:sp>
                <p:nvSpPr>
                  <p:cNvPr id="371" name="Oval 370">
                    <a:extLst>
                      <a:ext uri="{FF2B5EF4-FFF2-40B4-BE49-F238E27FC236}">
                        <a16:creationId xmlns:a16="http://schemas.microsoft.com/office/drawing/2014/main" id="{6B44CC2E-0FAA-6B4C-9BAE-6BDCFEE6440B}"/>
                      </a:ext>
                    </a:extLst>
                  </p:cNvPr>
                  <p:cNvSpPr/>
                  <p:nvPr/>
                </p:nvSpPr>
                <p:spPr>
                  <a:xfrm>
                    <a:off x="7050869" y="234447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2" name="Oval 371">
                    <a:extLst>
                      <a:ext uri="{FF2B5EF4-FFF2-40B4-BE49-F238E27FC236}">
                        <a16:creationId xmlns:a16="http://schemas.microsoft.com/office/drawing/2014/main" id="{0068B8B8-EFF0-7648-9DB5-1FE2D5D99AA7}"/>
                      </a:ext>
                    </a:extLst>
                  </p:cNvPr>
                  <p:cNvSpPr/>
                  <p:nvPr/>
                </p:nvSpPr>
                <p:spPr>
                  <a:xfrm>
                    <a:off x="6874938" y="235041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3" name="Oval 372">
                    <a:extLst>
                      <a:ext uri="{FF2B5EF4-FFF2-40B4-BE49-F238E27FC236}">
                        <a16:creationId xmlns:a16="http://schemas.microsoft.com/office/drawing/2014/main" id="{8C92C652-BA8C-564B-A580-C3B5F0DFE095}"/>
                      </a:ext>
                    </a:extLst>
                  </p:cNvPr>
                  <p:cNvSpPr/>
                  <p:nvPr/>
                </p:nvSpPr>
                <p:spPr>
                  <a:xfrm>
                    <a:off x="6699589" y="2350563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4" name="Oval 373">
                    <a:extLst>
                      <a:ext uri="{FF2B5EF4-FFF2-40B4-BE49-F238E27FC236}">
                        <a16:creationId xmlns:a16="http://schemas.microsoft.com/office/drawing/2014/main" id="{9F0DEC7B-399B-E84D-9924-CE3DEEFD02F8}"/>
                      </a:ext>
                    </a:extLst>
                  </p:cNvPr>
                  <p:cNvSpPr/>
                  <p:nvPr/>
                </p:nvSpPr>
                <p:spPr>
                  <a:xfrm>
                    <a:off x="6540114" y="235041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5" name="Oval 374">
                    <a:extLst>
                      <a:ext uri="{FF2B5EF4-FFF2-40B4-BE49-F238E27FC236}">
                        <a16:creationId xmlns:a16="http://schemas.microsoft.com/office/drawing/2014/main" id="{AE977931-0AA7-E740-8C1A-B775ACF470FB}"/>
                      </a:ext>
                    </a:extLst>
                  </p:cNvPr>
                  <p:cNvSpPr/>
                  <p:nvPr/>
                </p:nvSpPr>
                <p:spPr>
                  <a:xfrm>
                    <a:off x="6370229" y="235041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6" name="Oval 375">
                    <a:extLst>
                      <a:ext uri="{FF2B5EF4-FFF2-40B4-BE49-F238E27FC236}">
                        <a16:creationId xmlns:a16="http://schemas.microsoft.com/office/drawing/2014/main" id="{6AF75880-53D3-1740-8BE6-2A9BA8990042}"/>
                      </a:ext>
                    </a:extLst>
                  </p:cNvPr>
                  <p:cNvSpPr/>
                  <p:nvPr/>
                </p:nvSpPr>
                <p:spPr>
                  <a:xfrm>
                    <a:off x="7209489" y="234592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FB1823C7-5EBA-3841-876D-C78F452BF314}"/>
                    </a:ext>
                  </a:extLst>
                </p:cNvPr>
                <p:cNvGrpSpPr/>
                <p:nvPr/>
              </p:nvGrpSpPr>
              <p:grpSpPr>
                <a:xfrm>
                  <a:off x="376431" y="1160459"/>
                  <a:ext cx="1625529" cy="436293"/>
                  <a:chOff x="1904795" y="3313780"/>
                  <a:chExt cx="1625529" cy="436293"/>
                </a:xfrm>
              </p:grpSpPr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D8B7FE7A-E6C5-0A4D-A881-AB09CC98BEDF}"/>
                      </a:ext>
                    </a:extLst>
                  </p:cNvPr>
                  <p:cNvGrpSpPr/>
                  <p:nvPr/>
                </p:nvGrpSpPr>
                <p:grpSpPr>
                  <a:xfrm>
                    <a:off x="2269050" y="3313780"/>
                    <a:ext cx="1261274" cy="186219"/>
                    <a:chOff x="6370229" y="2344478"/>
                    <a:chExt cx="970211" cy="143245"/>
                  </a:xfrm>
                </p:grpSpPr>
                <p:sp>
                  <p:nvSpPr>
                    <p:cNvPr id="365" name="Oval 364">
                      <a:extLst>
                        <a:ext uri="{FF2B5EF4-FFF2-40B4-BE49-F238E27FC236}">
                          <a16:creationId xmlns:a16="http://schemas.microsoft.com/office/drawing/2014/main" id="{337B35D9-0510-6B4C-A741-451DDF9A49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0869" y="234447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6" name="Oval 365">
                      <a:extLst>
                        <a:ext uri="{FF2B5EF4-FFF2-40B4-BE49-F238E27FC236}">
                          <a16:creationId xmlns:a16="http://schemas.microsoft.com/office/drawing/2014/main" id="{074F4BCF-C4BF-A947-9B76-8FD4E23019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938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7" name="Oval 366">
                      <a:extLst>
                        <a:ext uri="{FF2B5EF4-FFF2-40B4-BE49-F238E27FC236}">
                          <a16:creationId xmlns:a16="http://schemas.microsoft.com/office/drawing/2014/main" id="{01FA4625-3007-E64E-B29D-D4CA0EE93C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9589" y="2350563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8" name="Oval 367">
                      <a:extLst>
                        <a:ext uri="{FF2B5EF4-FFF2-40B4-BE49-F238E27FC236}">
                          <a16:creationId xmlns:a16="http://schemas.microsoft.com/office/drawing/2014/main" id="{179570DE-BB27-BB45-8909-023660D86F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0114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9" name="Oval 368">
                      <a:extLst>
                        <a:ext uri="{FF2B5EF4-FFF2-40B4-BE49-F238E27FC236}">
                          <a16:creationId xmlns:a16="http://schemas.microsoft.com/office/drawing/2014/main" id="{AD06DD80-EFF4-544C-A3DA-DB3D8E9D27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29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70" name="Oval 369">
                      <a:extLst>
                        <a:ext uri="{FF2B5EF4-FFF2-40B4-BE49-F238E27FC236}">
                          <a16:creationId xmlns:a16="http://schemas.microsoft.com/office/drawing/2014/main" id="{D7FCB485-85F2-D048-8C5C-332B912751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9489" y="234592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2AD1D53E-CA64-2F45-B4E9-A5416785A0DA}"/>
                      </a:ext>
                    </a:extLst>
                  </p:cNvPr>
                  <p:cNvGrpSpPr/>
                  <p:nvPr/>
                </p:nvGrpSpPr>
                <p:grpSpPr>
                  <a:xfrm>
                    <a:off x="2150255" y="3398286"/>
                    <a:ext cx="1261274" cy="186219"/>
                    <a:chOff x="6370229" y="2344478"/>
                    <a:chExt cx="970211" cy="143245"/>
                  </a:xfrm>
                </p:grpSpPr>
                <p:sp>
                  <p:nvSpPr>
                    <p:cNvPr id="359" name="Oval 358">
                      <a:extLst>
                        <a:ext uri="{FF2B5EF4-FFF2-40B4-BE49-F238E27FC236}">
                          <a16:creationId xmlns:a16="http://schemas.microsoft.com/office/drawing/2014/main" id="{7A0E948B-DE0E-0D47-8098-1F5511765D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0869" y="234447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0" name="Oval 359">
                      <a:extLst>
                        <a:ext uri="{FF2B5EF4-FFF2-40B4-BE49-F238E27FC236}">
                          <a16:creationId xmlns:a16="http://schemas.microsoft.com/office/drawing/2014/main" id="{E2F37522-12D0-B942-9A6F-EC85E1BD9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938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1" name="Oval 360">
                      <a:extLst>
                        <a:ext uri="{FF2B5EF4-FFF2-40B4-BE49-F238E27FC236}">
                          <a16:creationId xmlns:a16="http://schemas.microsoft.com/office/drawing/2014/main" id="{1AA4B196-1EC3-1845-93A6-639C29F4D9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9589" y="2350563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2" name="Oval 361">
                      <a:extLst>
                        <a:ext uri="{FF2B5EF4-FFF2-40B4-BE49-F238E27FC236}">
                          <a16:creationId xmlns:a16="http://schemas.microsoft.com/office/drawing/2014/main" id="{B43112E9-79E8-A24D-95A2-DF0A774C00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0114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3" name="Oval 362">
                      <a:extLst>
                        <a:ext uri="{FF2B5EF4-FFF2-40B4-BE49-F238E27FC236}">
                          <a16:creationId xmlns:a16="http://schemas.microsoft.com/office/drawing/2014/main" id="{82E96F09-81F4-1540-BDC5-2E815E116D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29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4" name="Oval 363">
                      <a:extLst>
                        <a:ext uri="{FF2B5EF4-FFF2-40B4-BE49-F238E27FC236}">
                          <a16:creationId xmlns:a16="http://schemas.microsoft.com/office/drawing/2014/main" id="{1CE64C5B-B30F-E249-BA87-19D8C7738C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9489" y="234592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805A661F-F527-4D41-9414-7ADBF63781BA}"/>
                      </a:ext>
                    </a:extLst>
                  </p:cNvPr>
                  <p:cNvGrpSpPr/>
                  <p:nvPr/>
                </p:nvGrpSpPr>
                <p:grpSpPr>
                  <a:xfrm>
                    <a:off x="2039417" y="3482414"/>
                    <a:ext cx="1261274" cy="186219"/>
                    <a:chOff x="6370229" y="2344478"/>
                    <a:chExt cx="970211" cy="143245"/>
                  </a:xfrm>
                </p:grpSpPr>
                <p:sp>
                  <p:nvSpPr>
                    <p:cNvPr id="353" name="Oval 352">
                      <a:extLst>
                        <a:ext uri="{FF2B5EF4-FFF2-40B4-BE49-F238E27FC236}">
                          <a16:creationId xmlns:a16="http://schemas.microsoft.com/office/drawing/2014/main" id="{7CD06823-0611-B64A-B3B7-A933F4C8AE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0869" y="234447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4" name="Oval 353">
                      <a:extLst>
                        <a:ext uri="{FF2B5EF4-FFF2-40B4-BE49-F238E27FC236}">
                          <a16:creationId xmlns:a16="http://schemas.microsoft.com/office/drawing/2014/main" id="{CC5FAD20-1D02-004A-8FD8-F7A1DF5BF8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938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5" name="Oval 354">
                      <a:extLst>
                        <a:ext uri="{FF2B5EF4-FFF2-40B4-BE49-F238E27FC236}">
                          <a16:creationId xmlns:a16="http://schemas.microsoft.com/office/drawing/2014/main" id="{287F0DF0-1129-6348-905A-4C65366C24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9589" y="2350563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6" name="Oval 355">
                      <a:extLst>
                        <a:ext uri="{FF2B5EF4-FFF2-40B4-BE49-F238E27FC236}">
                          <a16:creationId xmlns:a16="http://schemas.microsoft.com/office/drawing/2014/main" id="{982ED35B-7199-CE48-BD8C-BCD814F64D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0114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7" name="Oval 356">
                      <a:extLst>
                        <a:ext uri="{FF2B5EF4-FFF2-40B4-BE49-F238E27FC236}">
                          <a16:creationId xmlns:a16="http://schemas.microsoft.com/office/drawing/2014/main" id="{CB171EC7-AFE8-B044-A757-8AEA6B66C3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29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8" name="Oval 357">
                      <a:extLst>
                        <a:ext uri="{FF2B5EF4-FFF2-40B4-BE49-F238E27FC236}">
                          <a16:creationId xmlns:a16="http://schemas.microsoft.com/office/drawing/2014/main" id="{D4A2D391-3C27-9745-8FCF-273590C96D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9489" y="234592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DD991422-075E-0E4E-8984-FC6FCF796EC3}"/>
                      </a:ext>
                    </a:extLst>
                  </p:cNvPr>
                  <p:cNvGrpSpPr/>
                  <p:nvPr/>
                </p:nvGrpSpPr>
                <p:grpSpPr>
                  <a:xfrm>
                    <a:off x="1904795" y="3563854"/>
                    <a:ext cx="1261274" cy="186219"/>
                    <a:chOff x="6370229" y="2344478"/>
                    <a:chExt cx="970211" cy="143245"/>
                  </a:xfrm>
                </p:grpSpPr>
                <p:sp>
                  <p:nvSpPr>
                    <p:cNvPr id="347" name="Oval 346">
                      <a:extLst>
                        <a:ext uri="{FF2B5EF4-FFF2-40B4-BE49-F238E27FC236}">
                          <a16:creationId xmlns:a16="http://schemas.microsoft.com/office/drawing/2014/main" id="{3744DB6F-F7CE-DF4A-B60E-5CD6F90B0C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0869" y="234447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8" name="Oval 347">
                      <a:extLst>
                        <a:ext uri="{FF2B5EF4-FFF2-40B4-BE49-F238E27FC236}">
                          <a16:creationId xmlns:a16="http://schemas.microsoft.com/office/drawing/2014/main" id="{E9E9E348-4C70-C34A-91C9-8D1BDF91B6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938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9" name="Oval 348">
                      <a:extLst>
                        <a:ext uri="{FF2B5EF4-FFF2-40B4-BE49-F238E27FC236}">
                          <a16:creationId xmlns:a16="http://schemas.microsoft.com/office/drawing/2014/main" id="{DE66D8C8-821C-D747-90D8-7F742E4F85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9589" y="2350563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0" name="Oval 349">
                      <a:extLst>
                        <a:ext uri="{FF2B5EF4-FFF2-40B4-BE49-F238E27FC236}">
                          <a16:creationId xmlns:a16="http://schemas.microsoft.com/office/drawing/2014/main" id="{DC9F55C3-79B7-1D4D-ACF8-DC2325F4A0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0114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1" name="Oval 350">
                      <a:extLst>
                        <a:ext uri="{FF2B5EF4-FFF2-40B4-BE49-F238E27FC236}">
                          <a16:creationId xmlns:a16="http://schemas.microsoft.com/office/drawing/2014/main" id="{B68FF22E-3424-E441-B057-09513C5F59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29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2" name="Oval 351">
                      <a:extLst>
                        <a:ext uri="{FF2B5EF4-FFF2-40B4-BE49-F238E27FC236}">
                          <a16:creationId xmlns:a16="http://schemas.microsoft.com/office/drawing/2014/main" id="{DCBDEE69-B47E-9346-9AE5-36E5D2AFC5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9489" y="234592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256686A9-DCE7-E44E-9201-DC5FDA84B74A}"/>
                    </a:ext>
                  </a:extLst>
                </p:cNvPr>
                <p:cNvGrpSpPr/>
                <p:nvPr/>
              </p:nvGrpSpPr>
              <p:grpSpPr>
                <a:xfrm>
                  <a:off x="510199" y="980946"/>
                  <a:ext cx="1558023" cy="454580"/>
                  <a:chOff x="1935481" y="3313797"/>
                  <a:chExt cx="1558023" cy="454580"/>
                </a:xfrm>
              </p:grpSpPr>
              <p:grpSp>
                <p:nvGrpSpPr>
                  <p:cNvPr id="315" name="Group 314">
                    <a:extLst>
                      <a:ext uri="{FF2B5EF4-FFF2-40B4-BE49-F238E27FC236}">
                        <a16:creationId xmlns:a16="http://schemas.microsoft.com/office/drawing/2014/main" id="{AF660BC6-5070-1D41-B42C-D7801B569545}"/>
                      </a:ext>
                    </a:extLst>
                  </p:cNvPr>
                  <p:cNvGrpSpPr/>
                  <p:nvPr/>
                </p:nvGrpSpPr>
                <p:grpSpPr>
                  <a:xfrm>
                    <a:off x="2269051" y="3313797"/>
                    <a:ext cx="1224453" cy="272239"/>
                    <a:chOff x="6370229" y="2344478"/>
                    <a:chExt cx="941887" cy="209413"/>
                  </a:xfrm>
                </p:grpSpPr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A9C61EF9-2452-1C44-9AFF-DFE2D6E7C9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0869" y="234447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8" name="Oval 337">
                      <a:extLst>
                        <a:ext uri="{FF2B5EF4-FFF2-40B4-BE49-F238E27FC236}">
                          <a16:creationId xmlns:a16="http://schemas.microsoft.com/office/drawing/2014/main" id="{96B060DD-1C3F-884B-A040-01F741D20F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938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EB8BBEDA-D22E-5F4F-81A2-14262147B2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9589" y="2350563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0" name="Oval 339">
                      <a:extLst>
                        <a:ext uri="{FF2B5EF4-FFF2-40B4-BE49-F238E27FC236}">
                          <a16:creationId xmlns:a16="http://schemas.microsoft.com/office/drawing/2014/main" id="{C835B0EA-3881-9D4D-BC88-697BBE4289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0114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1" name="Oval 340">
                      <a:extLst>
                        <a:ext uri="{FF2B5EF4-FFF2-40B4-BE49-F238E27FC236}">
                          <a16:creationId xmlns:a16="http://schemas.microsoft.com/office/drawing/2014/main" id="{0F9767EF-7CD6-9642-B273-C76DE209F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29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2" name="Oval 341">
                      <a:extLst>
                        <a:ext uri="{FF2B5EF4-FFF2-40B4-BE49-F238E27FC236}">
                          <a16:creationId xmlns:a16="http://schemas.microsoft.com/office/drawing/2014/main" id="{5A1BAC0C-382D-944C-9A09-1B577DAE5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1165" y="2416731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16" name="Group 315">
                    <a:extLst>
                      <a:ext uri="{FF2B5EF4-FFF2-40B4-BE49-F238E27FC236}">
                        <a16:creationId xmlns:a16="http://schemas.microsoft.com/office/drawing/2014/main" id="{391D8968-318C-B94C-8FE3-401F7FDE0768}"/>
                      </a:ext>
                    </a:extLst>
                  </p:cNvPr>
                  <p:cNvGrpSpPr/>
                  <p:nvPr/>
                </p:nvGrpSpPr>
                <p:grpSpPr>
                  <a:xfrm>
                    <a:off x="2150263" y="3398286"/>
                    <a:ext cx="1224454" cy="186219"/>
                    <a:chOff x="6370229" y="2344478"/>
                    <a:chExt cx="941887" cy="143245"/>
                  </a:xfrm>
                </p:grpSpPr>
                <p:sp>
                  <p:nvSpPr>
                    <p:cNvPr id="331" name="Oval 330">
                      <a:extLst>
                        <a:ext uri="{FF2B5EF4-FFF2-40B4-BE49-F238E27FC236}">
                          <a16:creationId xmlns:a16="http://schemas.microsoft.com/office/drawing/2014/main" id="{2A22DF0E-D999-A845-B532-E41285174F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0869" y="234447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2" name="Oval 331">
                      <a:extLst>
                        <a:ext uri="{FF2B5EF4-FFF2-40B4-BE49-F238E27FC236}">
                          <a16:creationId xmlns:a16="http://schemas.microsoft.com/office/drawing/2014/main" id="{78A3B258-8F56-E849-A3A6-E6C3F95E76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938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3" name="Oval 332">
                      <a:extLst>
                        <a:ext uri="{FF2B5EF4-FFF2-40B4-BE49-F238E27FC236}">
                          <a16:creationId xmlns:a16="http://schemas.microsoft.com/office/drawing/2014/main" id="{241E5B59-364C-4A4B-BDE9-BC9815F24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9589" y="2350563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4" name="Oval 333">
                      <a:extLst>
                        <a:ext uri="{FF2B5EF4-FFF2-40B4-BE49-F238E27FC236}">
                          <a16:creationId xmlns:a16="http://schemas.microsoft.com/office/drawing/2014/main" id="{C6992A43-D025-7E45-9AB3-7B1F757063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0114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5" name="Oval 334">
                      <a:extLst>
                        <a:ext uri="{FF2B5EF4-FFF2-40B4-BE49-F238E27FC236}">
                          <a16:creationId xmlns:a16="http://schemas.microsoft.com/office/drawing/2014/main" id="{ED1663E3-5A49-594D-BA2E-2DA66A63D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29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6" name="Oval 335">
                      <a:extLst>
                        <a:ext uri="{FF2B5EF4-FFF2-40B4-BE49-F238E27FC236}">
                          <a16:creationId xmlns:a16="http://schemas.microsoft.com/office/drawing/2014/main" id="{9BFE8525-7620-CC47-8979-A6AC1D96BC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1165" y="234592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17" name="Group 316">
                    <a:extLst>
                      <a:ext uri="{FF2B5EF4-FFF2-40B4-BE49-F238E27FC236}">
                        <a16:creationId xmlns:a16="http://schemas.microsoft.com/office/drawing/2014/main" id="{0BB0AD95-D52B-4847-ACA8-1278060E2307}"/>
                      </a:ext>
                    </a:extLst>
                  </p:cNvPr>
                  <p:cNvGrpSpPr/>
                  <p:nvPr/>
                </p:nvGrpSpPr>
                <p:grpSpPr>
                  <a:xfrm>
                    <a:off x="2039427" y="3482414"/>
                    <a:ext cx="1212181" cy="186219"/>
                    <a:chOff x="6370229" y="2344478"/>
                    <a:chExt cx="932446" cy="143245"/>
                  </a:xfrm>
                </p:grpSpPr>
                <p:sp>
                  <p:nvSpPr>
                    <p:cNvPr id="325" name="Oval 324">
                      <a:extLst>
                        <a:ext uri="{FF2B5EF4-FFF2-40B4-BE49-F238E27FC236}">
                          <a16:creationId xmlns:a16="http://schemas.microsoft.com/office/drawing/2014/main" id="{78F29DF4-5BBF-A04A-85F6-C3D8355676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0869" y="234447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6" name="Oval 325">
                      <a:extLst>
                        <a:ext uri="{FF2B5EF4-FFF2-40B4-BE49-F238E27FC236}">
                          <a16:creationId xmlns:a16="http://schemas.microsoft.com/office/drawing/2014/main" id="{139FDC91-E5B2-B145-8A88-78FE0CA069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938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7" name="Oval 326">
                      <a:extLst>
                        <a:ext uri="{FF2B5EF4-FFF2-40B4-BE49-F238E27FC236}">
                          <a16:creationId xmlns:a16="http://schemas.microsoft.com/office/drawing/2014/main" id="{0FC96AFE-10C9-A94D-BF88-2EEE18C8DE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9589" y="2350563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8" name="Oval 327">
                      <a:extLst>
                        <a:ext uri="{FF2B5EF4-FFF2-40B4-BE49-F238E27FC236}">
                          <a16:creationId xmlns:a16="http://schemas.microsoft.com/office/drawing/2014/main" id="{04AA09AF-671E-764C-8024-37F6B0689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0114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9" name="Oval 328">
                      <a:extLst>
                        <a:ext uri="{FF2B5EF4-FFF2-40B4-BE49-F238E27FC236}">
                          <a16:creationId xmlns:a16="http://schemas.microsoft.com/office/drawing/2014/main" id="{CDD1C782-7955-DA4A-8D1E-F2C4CB889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29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0" name="Oval 329">
                      <a:extLst>
                        <a:ext uri="{FF2B5EF4-FFF2-40B4-BE49-F238E27FC236}">
                          <a16:creationId xmlns:a16="http://schemas.microsoft.com/office/drawing/2014/main" id="{4532248C-C7AF-B74E-ACE4-0E1962194E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1724" y="234592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18" name="Group 317">
                    <a:extLst>
                      <a:ext uri="{FF2B5EF4-FFF2-40B4-BE49-F238E27FC236}">
                        <a16:creationId xmlns:a16="http://schemas.microsoft.com/office/drawing/2014/main" id="{195B75DB-D3B3-894A-A46F-84E3A1585C83}"/>
                      </a:ext>
                    </a:extLst>
                  </p:cNvPr>
                  <p:cNvGrpSpPr/>
                  <p:nvPr/>
                </p:nvGrpSpPr>
                <p:grpSpPr>
                  <a:xfrm>
                    <a:off x="1935481" y="3563926"/>
                    <a:ext cx="1230589" cy="204451"/>
                    <a:chOff x="6393833" y="2344478"/>
                    <a:chExt cx="946607" cy="157266"/>
                  </a:xfrm>
                </p:grpSpPr>
                <p:sp>
                  <p:nvSpPr>
                    <p:cNvPr id="319" name="Oval 318">
                      <a:extLst>
                        <a:ext uri="{FF2B5EF4-FFF2-40B4-BE49-F238E27FC236}">
                          <a16:creationId xmlns:a16="http://schemas.microsoft.com/office/drawing/2014/main" id="{A2CAD2F4-18B2-9C45-B0A0-C9970E6786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0869" y="234447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0" name="Oval 319">
                      <a:extLst>
                        <a:ext uri="{FF2B5EF4-FFF2-40B4-BE49-F238E27FC236}">
                          <a16:creationId xmlns:a16="http://schemas.microsoft.com/office/drawing/2014/main" id="{0D9D9C33-145A-5F43-9C9F-E7841E425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938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1" name="Oval 320">
                      <a:extLst>
                        <a:ext uri="{FF2B5EF4-FFF2-40B4-BE49-F238E27FC236}">
                          <a16:creationId xmlns:a16="http://schemas.microsoft.com/office/drawing/2014/main" id="{349A4257-BAC9-DF41-91C2-53409E82AE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9589" y="2350563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2" name="Oval 321">
                      <a:extLst>
                        <a:ext uri="{FF2B5EF4-FFF2-40B4-BE49-F238E27FC236}">
                          <a16:creationId xmlns:a16="http://schemas.microsoft.com/office/drawing/2014/main" id="{895846F6-A6DF-C54A-A239-4C4535E8C0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0114" y="235041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3" name="Oval 322">
                      <a:extLst>
                        <a:ext uri="{FF2B5EF4-FFF2-40B4-BE49-F238E27FC236}">
                          <a16:creationId xmlns:a16="http://schemas.microsoft.com/office/drawing/2014/main" id="{61D963E0-AFA1-114A-BEBC-991ED78CB6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93833" y="2364584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4" name="Oval 323">
                      <a:extLst>
                        <a:ext uri="{FF2B5EF4-FFF2-40B4-BE49-F238E27FC236}">
                          <a16:creationId xmlns:a16="http://schemas.microsoft.com/office/drawing/2014/main" id="{193BE680-93DF-BB47-B73E-E221662F2A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9489" y="2345928"/>
                      <a:ext cx="130951" cy="1371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9E4195AE-C815-2F4A-83F7-7CC2C73EB1CB}"/>
                    </a:ext>
                  </a:extLst>
                </p:cNvPr>
                <p:cNvGrpSpPr/>
                <p:nvPr/>
              </p:nvGrpSpPr>
              <p:grpSpPr>
                <a:xfrm>
                  <a:off x="959355" y="1127243"/>
                  <a:ext cx="1175361" cy="186326"/>
                  <a:chOff x="6370229" y="2344478"/>
                  <a:chExt cx="904123" cy="143325"/>
                </a:xfrm>
              </p:grpSpPr>
              <p:sp>
                <p:nvSpPr>
                  <p:cNvPr id="309" name="Oval 308">
                    <a:extLst>
                      <a:ext uri="{FF2B5EF4-FFF2-40B4-BE49-F238E27FC236}">
                        <a16:creationId xmlns:a16="http://schemas.microsoft.com/office/drawing/2014/main" id="{56ACD921-3F2C-0F4A-9131-F8FEF8CD26BB}"/>
                      </a:ext>
                    </a:extLst>
                  </p:cNvPr>
                  <p:cNvSpPr/>
                  <p:nvPr/>
                </p:nvSpPr>
                <p:spPr>
                  <a:xfrm>
                    <a:off x="7050869" y="234447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0" name="Oval 309">
                    <a:extLst>
                      <a:ext uri="{FF2B5EF4-FFF2-40B4-BE49-F238E27FC236}">
                        <a16:creationId xmlns:a16="http://schemas.microsoft.com/office/drawing/2014/main" id="{1D1D33A0-0EDD-7F4F-97CD-1F4B2A30FA34}"/>
                      </a:ext>
                    </a:extLst>
                  </p:cNvPr>
                  <p:cNvSpPr/>
                  <p:nvPr/>
                </p:nvSpPr>
                <p:spPr>
                  <a:xfrm>
                    <a:off x="6874938" y="235041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1" name="Oval 310">
                    <a:extLst>
                      <a:ext uri="{FF2B5EF4-FFF2-40B4-BE49-F238E27FC236}">
                        <a16:creationId xmlns:a16="http://schemas.microsoft.com/office/drawing/2014/main" id="{2817EBF5-3AD1-1147-A935-C0FDCD1DAC52}"/>
                      </a:ext>
                    </a:extLst>
                  </p:cNvPr>
                  <p:cNvSpPr/>
                  <p:nvPr/>
                </p:nvSpPr>
                <p:spPr>
                  <a:xfrm>
                    <a:off x="6699589" y="2350563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2" name="Oval 311">
                    <a:extLst>
                      <a:ext uri="{FF2B5EF4-FFF2-40B4-BE49-F238E27FC236}">
                        <a16:creationId xmlns:a16="http://schemas.microsoft.com/office/drawing/2014/main" id="{55717F91-0958-9E4C-9644-5FFE6383A6D2}"/>
                      </a:ext>
                    </a:extLst>
                  </p:cNvPr>
                  <p:cNvSpPr/>
                  <p:nvPr/>
                </p:nvSpPr>
                <p:spPr>
                  <a:xfrm>
                    <a:off x="6540114" y="235041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3" name="Oval 312">
                    <a:extLst>
                      <a:ext uri="{FF2B5EF4-FFF2-40B4-BE49-F238E27FC236}">
                        <a16:creationId xmlns:a16="http://schemas.microsoft.com/office/drawing/2014/main" id="{3BF51081-90D2-8842-A46A-67DCD997C4CB}"/>
                      </a:ext>
                    </a:extLst>
                  </p:cNvPr>
                  <p:cNvSpPr/>
                  <p:nvPr/>
                </p:nvSpPr>
                <p:spPr>
                  <a:xfrm>
                    <a:off x="6370229" y="235041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4" name="Oval 313">
                    <a:extLst>
                      <a:ext uri="{FF2B5EF4-FFF2-40B4-BE49-F238E27FC236}">
                        <a16:creationId xmlns:a16="http://schemas.microsoft.com/office/drawing/2014/main" id="{0CE90A66-6808-7743-8CE3-EE1E81D0BC61}"/>
                      </a:ext>
                    </a:extLst>
                  </p:cNvPr>
                  <p:cNvSpPr/>
                  <p:nvPr/>
                </p:nvSpPr>
                <p:spPr>
                  <a:xfrm>
                    <a:off x="7143401" y="2350643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D22E3921-7566-4B45-9E83-06CAA3815D9A}"/>
                    </a:ext>
                  </a:extLst>
                </p:cNvPr>
                <p:cNvGrpSpPr/>
                <p:nvPr/>
              </p:nvGrpSpPr>
              <p:grpSpPr>
                <a:xfrm>
                  <a:off x="840559" y="1211698"/>
                  <a:ext cx="1224454" cy="186219"/>
                  <a:chOff x="6370229" y="2344478"/>
                  <a:chExt cx="941887" cy="143245"/>
                </a:xfrm>
              </p:grpSpPr>
              <p:sp>
                <p:nvSpPr>
                  <p:cNvPr id="303" name="Oval 302">
                    <a:extLst>
                      <a:ext uri="{FF2B5EF4-FFF2-40B4-BE49-F238E27FC236}">
                        <a16:creationId xmlns:a16="http://schemas.microsoft.com/office/drawing/2014/main" id="{4ECF55BC-AB66-3044-AB48-A6B6540C3CE0}"/>
                      </a:ext>
                    </a:extLst>
                  </p:cNvPr>
                  <p:cNvSpPr/>
                  <p:nvPr/>
                </p:nvSpPr>
                <p:spPr>
                  <a:xfrm>
                    <a:off x="7050869" y="234447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4" name="Oval 303">
                    <a:extLst>
                      <a:ext uri="{FF2B5EF4-FFF2-40B4-BE49-F238E27FC236}">
                        <a16:creationId xmlns:a16="http://schemas.microsoft.com/office/drawing/2014/main" id="{7EA06330-2B8A-9549-ACAC-DB9CB36F87D1}"/>
                      </a:ext>
                    </a:extLst>
                  </p:cNvPr>
                  <p:cNvSpPr/>
                  <p:nvPr/>
                </p:nvSpPr>
                <p:spPr>
                  <a:xfrm>
                    <a:off x="6874938" y="235041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5" name="Oval 304">
                    <a:extLst>
                      <a:ext uri="{FF2B5EF4-FFF2-40B4-BE49-F238E27FC236}">
                        <a16:creationId xmlns:a16="http://schemas.microsoft.com/office/drawing/2014/main" id="{C6456F1B-3C76-D140-B14D-F22E9D8BA4AB}"/>
                      </a:ext>
                    </a:extLst>
                  </p:cNvPr>
                  <p:cNvSpPr/>
                  <p:nvPr/>
                </p:nvSpPr>
                <p:spPr>
                  <a:xfrm>
                    <a:off x="6699589" y="2350563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6" name="Oval 305">
                    <a:extLst>
                      <a:ext uri="{FF2B5EF4-FFF2-40B4-BE49-F238E27FC236}">
                        <a16:creationId xmlns:a16="http://schemas.microsoft.com/office/drawing/2014/main" id="{4CE11DAC-2DD3-0244-8DCC-A86E6FA73496}"/>
                      </a:ext>
                    </a:extLst>
                  </p:cNvPr>
                  <p:cNvSpPr/>
                  <p:nvPr/>
                </p:nvSpPr>
                <p:spPr>
                  <a:xfrm>
                    <a:off x="6540114" y="235041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7" name="Oval 306">
                    <a:extLst>
                      <a:ext uri="{FF2B5EF4-FFF2-40B4-BE49-F238E27FC236}">
                        <a16:creationId xmlns:a16="http://schemas.microsoft.com/office/drawing/2014/main" id="{AC794956-DFE2-D843-985C-ED02C1E1F50C}"/>
                      </a:ext>
                    </a:extLst>
                  </p:cNvPr>
                  <p:cNvSpPr/>
                  <p:nvPr/>
                </p:nvSpPr>
                <p:spPr>
                  <a:xfrm>
                    <a:off x="6370229" y="235041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8" name="Oval 307">
                    <a:extLst>
                      <a:ext uri="{FF2B5EF4-FFF2-40B4-BE49-F238E27FC236}">
                        <a16:creationId xmlns:a16="http://schemas.microsoft.com/office/drawing/2014/main" id="{172A3893-E075-6743-A728-269E547BF32C}"/>
                      </a:ext>
                    </a:extLst>
                  </p:cNvPr>
                  <p:cNvSpPr/>
                  <p:nvPr/>
                </p:nvSpPr>
                <p:spPr>
                  <a:xfrm>
                    <a:off x="7181165" y="234592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CABB25FB-2C41-F747-B22F-28191070BB97}"/>
                    </a:ext>
                  </a:extLst>
                </p:cNvPr>
                <p:cNvGrpSpPr/>
                <p:nvPr/>
              </p:nvGrpSpPr>
              <p:grpSpPr>
                <a:xfrm>
                  <a:off x="729725" y="1295819"/>
                  <a:ext cx="1212156" cy="186221"/>
                  <a:chOff x="6370246" y="2344480"/>
                  <a:chExt cx="932429" cy="143247"/>
                </a:xfrm>
              </p:grpSpPr>
              <p:sp>
                <p:nvSpPr>
                  <p:cNvPr id="297" name="Oval 296">
                    <a:extLst>
                      <a:ext uri="{FF2B5EF4-FFF2-40B4-BE49-F238E27FC236}">
                        <a16:creationId xmlns:a16="http://schemas.microsoft.com/office/drawing/2014/main" id="{4DCF13C9-DC51-C84F-B673-D29C415CE5A7}"/>
                      </a:ext>
                    </a:extLst>
                  </p:cNvPr>
                  <p:cNvSpPr/>
                  <p:nvPr/>
                </p:nvSpPr>
                <p:spPr>
                  <a:xfrm>
                    <a:off x="7050886" y="2344480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8" name="Oval 297">
                    <a:extLst>
                      <a:ext uri="{FF2B5EF4-FFF2-40B4-BE49-F238E27FC236}">
                        <a16:creationId xmlns:a16="http://schemas.microsoft.com/office/drawing/2014/main" id="{79B523A9-B941-7549-A9DA-9D50EDFF301A}"/>
                      </a:ext>
                    </a:extLst>
                  </p:cNvPr>
                  <p:cNvSpPr/>
                  <p:nvPr/>
                </p:nvSpPr>
                <p:spPr>
                  <a:xfrm>
                    <a:off x="6874954" y="2350420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9" name="Oval 298">
                    <a:extLst>
                      <a:ext uri="{FF2B5EF4-FFF2-40B4-BE49-F238E27FC236}">
                        <a16:creationId xmlns:a16="http://schemas.microsoft.com/office/drawing/2014/main" id="{BF0040DE-EDC0-404E-AED1-E4E76FA08B0C}"/>
                      </a:ext>
                    </a:extLst>
                  </p:cNvPr>
                  <p:cNvSpPr/>
                  <p:nvPr/>
                </p:nvSpPr>
                <p:spPr>
                  <a:xfrm>
                    <a:off x="6699605" y="2350567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C2A30B58-B1B6-664E-AD50-AAB6972B5126}"/>
                      </a:ext>
                    </a:extLst>
                  </p:cNvPr>
                  <p:cNvSpPr/>
                  <p:nvPr/>
                </p:nvSpPr>
                <p:spPr>
                  <a:xfrm>
                    <a:off x="6540130" y="2350422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C77FE6AB-0F0D-0F44-AE1C-A9D3160F733D}"/>
                      </a:ext>
                    </a:extLst>
                  </p:cNvPr>
                  <p:cNvSpPr/>
                  <p:nvPr/>
                </p:nvSpPr>
                <p:spPr>
                  <a:xfrm>
                    <a:off x="6370246" y="2350424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Oval 301">
                    <a:extLst>
                      <a:ext uri="{FF2B5EF4-FFF2-40B4-BE49-F238E27FC236}">
                        <a16:creationId xmlns:a16="http://schemas.microsoft.com/office/drawing/2014/main" id="{9DC38E00-B15D-9743-9ABF-9F12F35D07C5}"/>
                      </a:ext>
                    </a:extLst>
                  </p:cNvPr>
                  <p:cNvSpPr/>
                  <p:nvPr/>
                </p:nvSpPr>
                <p:spPr>
                  <a:xfrm>
                    <a:off x="7171724" y="2345928"/>
                    <a:ext cx="130951" cy="13716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74" name="Oval 273">
                  <a:extLst>
                    <a:ext uri="{FF2B5EF4-FFF2-40B4-BE49-F238E27FC236}">
                      <a16:creationId xmlns:a16="http://schemas.microsoft.com/office/drawing/2014/main" id="{0F1E7750-637D-4E44-B9FE-AD865DC34D61}"/>
                    </a:ext>
                  </a:extLst>
                </p:cNvPr>
                <p:cNvSpPr/>
                <p:nvPr/>
              </p:nvSpPr>
              <p:spPr>
                <a:xfrm>
                  <a:off x="1479923" y="1377266"/>
                  <a:ext cx="170236" cy="1783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5" name="Oval 274">
                  <a:extLst>
                    <a:ext uri="{FF2B5EF4-FFF2-40B4-BE49-F238E27FC236}">
                      <a16:creationId xmlns:a16="http://schemas.microsoft.com/office/drawing/2014/main" id="{0302916E-AD5E-E54D-9010-BF0480F1F251}"/>
                    </a:ext>
                  </a:extLst>
                </p:cNvPr>
                <p:cNvSpPr/>
                <p:nvPr/>
              </p:nvSpPr>
              <p:spPr>
                <a:xfrm>
                  <a:off x="1251213" y="1384989"/>
                  <a:ext cx="170236" cy="1783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6" name="Oval 275">
                  <a:extLst>
                    <a:ext uri="{FF2B5EF4-FFF2-40B4-BE49-F238E27FC236}">
                      <a16:creationId xmlns:a16="http://schemas.microsoft.com/office/drawing/2014/main" id="{B4ACBC1F-07BC-C842-8CE3-92866B1B66E4}"/>
                    </a:ext>
                  </a:extLst>
                </p:cNvPr>
                <p:cNvSpPr/>
                <p:nvPr/>
              </p:nvSpPr>
              <p:spPr>
                <a:xfrm>
                  <a:off x="1023259" y="1385177"/>
                  <a:ext cx="170236" cy="1783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7BA9B6A7-1048-DF49-B8F9-C67B011BF88E}"/>
                    </a:ext>
                  </a:extLst>
                </p:cNvPr>
                <p:cNvSpPr/>
                <p:nvPr/>
              </p:nvSpPr>
              <p:spPr>
                <a:xfrm>
                  <a:off x="815941" y="1384988"/>
                  <a:ext cx="170236" cy="1783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8" name="Oval 277">
                  <a:extLst>
                    <a:ext uri="{FF2B5EF4-FFF2-40B4-BE49-F238E27FC236}">
                      <a16:creationId xmlns:a16="http://schemas.microsoft.com/office/drawing/2014/main" id="{904F1378-E303-E841-8EB7-6BDB25E26B8F}"/>
                    </a:ext>
                  </a:extLst>
                </p:cNvPr>
                <p:cNvSpPr/>
                <p:nvPr/>
              </p:nvSpPr>
              <p:spPr>
                <a:xfrm>
                  <a:off x="595091" y="1384988"/>
                  <a:ext cx="170236" cy="1783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9" name="Oval 278">
                  <a:extLst>
                    <a:ext uri="{FF2B5EF4-FFF2-40B4-BE49-F238E27FC236}">
                      <a16:creationId xmlns:a16="http://schemas.microsoft.com/office/drawing/2014/main" id="{F61C1129-BBD1-7C43-AF7E-093A6FC09275}"/>
                    </a:ext>
                  </a:extLst>
                </p:cNvPr>
                <p:cNvSpPr/>
                <p:nvPr/>
              </p:nvSpPr>
              <p:spPr>
                <a:xfrm>
                  <a:off x="1686129" y="1379151"/>
                  <a:ext cx="170236" cy="1783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80" name="Group 279">
                  <a:extLst>
                    <a:ext uri="{FF2B5EF4-FFF2-40B4-BE49-F238E27FC236}">
                      <a16:creationId xmlns:a16="http://schemas.microsoft.com/office/drawing/2014/main" id="{FD569CAF-30D1-BC4A-B938-F1972EF002D8}"/>
                    </a:ext>
                  </a:extLst>
                </p:cNvPr>
                <p:cNvGrpSpPr/>
                <p:nvPr/>
              </p:nvGrpSpPr>
              <p:grpSpPr>
                <a:xfrm>
                  <a:off x="250854" y="1508477"/>
                  <a:ext cx="1548334" cy="448318"/>
                  <a:chOff x="3760465" y="1305394"/>
                  <a:chExt cx="1860679" cy="538758"/>
                </a:xfrm>
              </p:grpSpPr>
              <p:grpSp>
                <p:nvGrpSpPr>
                  <p:cNvPr id="281" name="Group 280">
                    <a:extLst>
                      <a:ext uri="{FF2B5EF4-FFF2-40B4-BE49-F238E27FC236}">
                        <a16:creationId xmlns:a16="http://schemas.microsoft.com/office/drawing/2014/main" id="{E9366A88-CA68-544D-8482-DE49C753979F}"/>
                      </a:ext>
                    </a:extLst>
                  </p:cNvPr>
                  <p:cNvGrpSpPr/>
                  <p:nvPr/>
                </p:nvGrpSpPr>
                <p:grpSpPr>
                  <a:xfrm>
                    <a:off x="3760465" y="1305394"/>
                    <a:ext cx="1851603" cy="287091"/>
                    <a:chOff x="5775893" y="2509786"/>
                    <a:chExt cx="1851603" cy="287091"/>
                  </a:xfrm>
                </p:grpSpPr>
                <p:sp>
                  <p:nvSpPr>
                    <p:cNvPr id="290" name="Oval 289">
                      <a:extLst>
                        <a:ext uri="{FF2B5EF4-FFF2-40B4-BE49-F238E27FC236}">
                          <a16:creationId xmlns:a16="http://schemas.microsoft.com/office/drawing/2014/main" id="{03105EC7-28D2-0440-AE56-A0A79D687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75893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1" name="Oval 290">
                      <a:extLst>
                        <a:ext uri="{FF2B5EF4-FFF2-40B4-BE49-F238E27FC236}">
                          <a16:creationId xmlns:a16="http://schemas.microsoft.com/office/drawing/2014/main" id="{E5463DF9-FB8B-F64D-BEED-01D4937659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7038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2" name="Oval 291">
                      <a:extLst>
                        <a:ext uri="{FF2B5EF4-FFF2-40B4-BE49-F238E27FC236}">
                          <a16:creationId xmlns:a16="http://schemas.microsoft.com/office/drawing/2014/main" id="{DA21EFDF-E9EB-3648-A2A3-25441CEFD3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1740" y="2522557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3" name="Oval 292">
                      <a:extLst>
                        <a:ext uri="{FF2B5EF4-FFF2-40B4-BE49-F238E27FC236}">
                          <a16:creationId xmlns:a16="http://schemas.microsoft.com/office/drawing/2014/main" id="{622D3E87-EF8F-1C46-B1A3-E76F221084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402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4" name="Oval 293">
                      <a:extLst>
                        <a:ext uri="{FF2B5EF4-FFF2-40B4-BE49-F238E27FC236}">
                          <a16:creationId xmlns:a16="http://schemas.microsoft.com/office/drawing/2014/main" id="{AD8A2740-87BC-D749-BB35-85E2EFCFD1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1268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5" name="Oval 294">
                      <a:extLst>
                        <a:ext uri="{FF2B5EF4-FFF2-40B4-BE49-F238E27FC236}">
                          <a16:creationId xmlns:a16="http://schemas.microsoft.com/office/drawing/2014/main" id="{4F02F20E-7FCB-994C-9AAC-774C22CCD1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85934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6" name="Oval 295">
                      <a:extLst>
                        <a:ext uri="{FF2B5EF4-FFF2-40B4-BE49-F238E27FC236}">
                          <a16:creationId xmlns:a16="http://schemas.microsoft.com/office/drawing/2014/main" id="{7572B095-5F64-974A-A156-7594460B7C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317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82" name="Group 281">
                    <a:extLst>
                      <a:ext uri="{FF2B5EF4-FFF2-40B4-BE49-F238E27FC236}">
                        <a16:creationId xmlns:a16="http://schemas.microsoft.com/office/drawing/2014/main" id="{1228390C-196F-C64F-A322-0CFDBCFACB71}"/>
                      </a:ext>
                    </a:extLst>
                  </p:cNvPr>
                  <p:cNvGrpSpPr/>
                  <p:nvPr/>
                </p:nvGrpSpPr>
                <p:grpSpPr>
                  <a:xfrm>
                    <a:off x="3778252" y="1557061"/>
                    <a:ext cx="1842892" cy="287091"/>
                    <a:chOff x="5784604" y="2509786"/>
                    <a:chExt cx="1842892" cy="287091"/>
                  </a:xfrm>
                </p:grpSpPr>
                <p:sp>
                  <p:nvSpPr>
                    <p:cNvPr id="283" name="Oval 282">
                      <a:extLst>
                        <a:ext uri="{FF2B5EF4-FFF2-40B4-BE49-F238E27FC236}">
                          <a16:creationId xmlns:a16="http://schemas.microsoft.com/office/drawing/2014/main" id="{2DD56412-5638-1D47-B2B4-8E6AEE0218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4604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4" name="Oval 283">
                      <a:extLst>
                        <a:ext uri="{FF2B5EF4-FFF2-40B4-BE49-F238E27FC236}">
                          <a16:creationId xmlns:a16="http://schemas.microsoft.com/office/drawing/2014/main" id="{FD119277-836E-DC42-92CC-B5989CB257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7038" y="2509786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5" name="Oval 284">
                      <a:extLst>
                        <a:ext uri="{FF2B5EF4-FFF2-40B4-BE49-F238E27FC236}">
                          <a16:creationId xmlns:a16="http://schemas.microsoft.com/office/drawing/2014/main" id="{AFA08911-5CA2-F145-A2B6-88AF8DCA9C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1740" y="2522557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6" name="Oval 285">
                      <a:extLst>
                        <a:ext uri="{FF2B5EF4-FFF2-40B4-BE49-F238E27FC236}">
                          <a16:creationId xmlns:a16="http://schemas.microsoft.com/office/drawing/2014/main" id="{0E809467-E258-0E44-9C0F-CF73E113D5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402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7" name="Oval 286">
                      <a:extLst>
                        <a:ext uri="{FF2B5EF4-FFF2-40B4-BE49-F238E27FC236}">
                          <a16:creationId xmlns:a16="http://schemas.microsoft.com/office/drawing/2014/main" id="{530BCB14-BBA0-7542-91F6-3504E14008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1268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8" name="Oval 287">
                      <a:extLst>
                        <a:ext uri="{FF2B5EF4-FFF2-40B4-BE49-F238E27FC236}">
                          <a16:creationId xmlns:a16="http://schemas.microsoft.com/office/drawing/2014/main" id="{2FB45157-ACD5-E24E-8BD3-915D05D0DF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85934" y="2521999"/>
                      <a:ext cx="274320" cy="274319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9" name="Oval 288">
                      <a:extLst>
                        <a:ext uri="{FF2B5EF4-FFF2-40B4-BE49-F238E27FC236}">
                          <a16:creationId xmlns:a16="http://schemas.microsoft.com/office/drawing/2014/main" id="{FA13469C-CC81-354E-9742-0533BA85D1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3176" y="2521999"/>
                      <a:ext cx="274320" cy="274320"/>
                    </a:xfrm>
                    <a:prstGeom prst="ellipse">
                      <a:avLst/>
                    </a:prstGeom>
                    <a:gradFill>
                      <a:gsLst>
                        <a:gs pos="37000">
                          <a:srgbClr val="E08079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A2925E0-640B-1041-A69A-92251845AB9B}"/>
                </a:ext>
              </a:extLst>
            </p:cNvPr>
            <p:cNvGrpSpPr/>
            <p:nvPr/>
          </p:nvGrpSpPr>
          <p:grpSpPr>
            <a:xfrm>
              <a:off x="6088353" y="3137193"/>
              <a:ext cx="1952884" cy="788332"/>
              <a:chOff x="3351697" y="2902145"/>
              <a:chExt cx="2766657" cy="1426325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26A849D1-2FC9-3146-AC96-F802079C4FA1}"/>
                  </a:ext>
                </a:extLst>
              </p:cNvPr>
              <p:cNvGrpSpPr/>
              <p:nvPr/>
            </p:nvGrpSpPr>
            <p:grpSpPr>
              <a:xfrm>
                <a:off x="3847458" y="3584031"/>
                <a:ext cx="1526588" cy="448318"/>
                <a:chOff x="3786598" y="1305394"/>
                <a:chExt cx="1834546" cy="538758"/>
              </a:xfrm>
            </p:grpSpPr>
            <p:grpSp>
              <p:nvGrpSpPr>
                <p:cNvPr id="245" name="Group 244">
                  <a:extLst>
                    <a:ext uri="{FF2B5EF4-FFF2-40B4-BE49-F238E27FC236}">
                      <a16:creationId xmlns:a16="http://schemas.microsoft.com/office/drawing/2014/main" id="{55E1B131-85B0-CD49-BBD3-9B2DC830D55A}"/>
                    </a:ext>
                  </a:extLst>
                </p:cNvPr>
                <p:cNvGrpSpPr/>
                <p:nvPr/>
              </p:nvGrpSpPr>
              <p:grpSpPr>
                <a:xfrm>
                  <a:off x="3786598" y="1305394"/>
                  <a:ext cx="1825470" cy="287091"/>
                  <a:chOff x="5802026" y="2509786"/>
                  <a:chExt cx="1825470" cy="287091"/>
                </a:xfrm>
              </p:grpSpPr>
              <p:sp>
                <p:nvSpPr>
                  <p:cNvPr id="254" name="Oval 253">
                    <a:extLst>
                      <a:ext uri="{FF2B5EF4-FFF2-40B4-BE49-F238E27FC236}">
                        <a16:creationId xmlns:a16="http://schemas.microsoft.com/office/drawing/2014/main" id="{EDAAB10F-FA7E-A745-872E-E7C6D6E6C0F8}"/>
                      </a:ext>
                    </a:extLst>
                  </p:cNvPr>
                  <p:cNvSpPr/>
                  <p:nvPr/>
                </p:nvSpPr>
                <p:spPr>
                  <a:xfrm>
                    <a:off x="5802026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" name="Oval 254">
                    <a:extLst>
                      <a:ext uri="{FF2B5EF4-FFF2-40B4-BE49-F238E27FC236}">
                        <a16:creationId xmlns:a16="http://schemas.microsoft.com/office/drawing/2014/main" id="{76E600F9-D1C9-894B-B146-7418B3CAAECC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" name="Oval 255">
                    <a:extLst>
                      <a:ext uri="{FF2B5EF4-FFF2-40B4-BE49-F238E27FC236}">
                        <a16:creationId xmlns:a16="http://schemas.microsoft.com/office/drawing/2014/main" id="{B8490028-4436-7F44-88B6-21E6F4BFC72E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" name="Oval 256">
                    <a:extLst>
                      <a:ext uri="{FF2B5EF4-FFF2-40B4-BE49-F238E27FC236}">
                        <a16:creationId xmlns:a16="http://schemas.microsoft.com/office/drawing/2014/main" id="{7F55E24B-5093-A244-9BEF-715B3BA9A7F9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9AEC6002-3DA2-6E46-A70E-2BD4C75120E8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" name="Oval 258">
                    <a:extLst>
                      <a:ext uri="{FF2B5EF4-FFF2-40B4-BE49-F238E27FC236}">
                        <a16:creationId xmlns:a16="http://schemas.microsoft.com/office/drawing/2014/main" id="{EE09C909-EB34-F045-B687-8A0D885B78C2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" name="Oval 259">
                    <a:extLst>
                      <a:ext uri="{FF2B5EF4-FFF2-40B4-BE49-F238E27FC236}">
                        <a16:creationId xmlns:a16="http://schemas.microsoft.com/office/drawing/2014/main" id="{395F9FED-F574-3F4B-AD14-205EEC0FC032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46" name="Group 245">
                  <a:extLst>
                    <a:ext uri="{FF2B5EF4-FFF2-40B4-BE49-F238E27FC236}">
                      <a16:creationId xmlns:a16="http://schemas.microsoft.com/office/drawing/2014/main" id="{A03694F8-7E0D-A746-90F4-1CA69826BB29}"/>
                    </a:ext>
                  </a:extLst>
                </p:cNvPr>
                <p:cNvGrpSpPr/>
                <p:nvPr/>
              </p:nvGrpSpPr>
              <p:grpSpPr>
                <a:xfrm>
                  <a:off x="3795674" y="1557061"/>
                  <a:ext cx="1825470" cy="287091"/>
                  <a:chOff x="5802026" y="2509786"/>
                  <a:chExt cx="1825470" cy="287091"/>
                </a:xfrm>
              </p:grpSpPr>
              <p:sp>
                <p:nvSpPr>
                  <p:cNvPr id="247" name="Oval 246">
                    <a:extLst>
                      <a:ext uri="{FF2B5EF4-FFF2-40B4-BE49-F238E27FC236}">
                        <a16:creationId xmlns:a16="http://schemas.microsoft.com/office/drawing/2014/main" id="{0D17B651-D31C-E647-9EB2-8B0A2A731417}"/>
                      </a:ext>
                    </a:extLst>
                  </p:cNvPr>
                  <p:cNvSpPr/>
                  <p:nvPr/>
                </p:nvSpPr>
                <p:spPr>
                  <a:xfrm>
                    <a:off x="5802026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" name="Oval 247">
                    <a:extLst>
                      <a:ext uri="{FF2B5EF4-FFF2-40B4-BE49-F238E27FC236}">
                        <a16:creationId xmlns:a16="http://schemas.microsoft.com/office/drawing/2014/main" id="{8791206A-AC86-C14F-A9DE-A0FF969693C1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" name="Oval 248">
                    <a:extLst>
                      <a:ext uri="{FF2B5EF4-FFF2-40B4-BE49-F238E27FC236}">
                        <a16:creationId xmlns:a16="http://schemas.microsoft.com/office/drawing/2014/main" id="{58E34FDD-540B-B94C-B0A5-1C6D9F3A6DC0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" name="Oval 249">
                    <a:extLst>
                      <a:ext uri="{FF2B5EF4-FFF2-40B4-BE49-F238E27FC236}">
                        <a16:creationId xmlns:a16="http://schemas.microsoft.com/office/drawing/2014/main" id="{51ED76E3-DE6B-504A-AB28-40D7BAFA5E02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Oval 250">
                    <a:extLst>
                      <a:ext uri="{FF2B5EF4-FFF2-40B4-BE49-F238E27FC236}">
                        <a16:creationId xmlns:a16="http://schemas.microsoft.com/office/drawing/2014/main" id="{EEBCF18B-C7E7-B849-A531-A2AC447CA48C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" name="Oval 251">
                    <a:extLst>
                      <a:ext uri="{FF2B5EF4-FFF2-40B4-BE49-F238E27FC236}">
                        <a16:creationId xmlns:a16="http://schemas.microsoft.com/office/drawing/2014/main" id="{6CC82A31-1462-E745-9E43-7798834C819E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" name="Oval 252">
                    <a:extLst>
                      <a:ext uri="{FF2B5EF4-FFF2-40B4-BE49-F238E27FC236}">
                        <a16:creationId xmlns:a16="http://schemas.microsoft.com/office/drawing/2014/main" id="{C14E89E3-72E3-5C41-B6B2-A5C3B1CB4D7B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393D93AD-014A-8948-B991-C14636A0AC3C}"/>
                  </a:ext>
                </a:extLst>
              </p:cNvPr>
              <p:cNvGrpSpPr/>
              <p:nvPr/>
            </p:nvGrpSpPr>
            <p:grpSpPr>
              <a:xfrm>
                <a:off x="3850195" y="3622720"/>
                <a:ext cx="1261274" cy="186219"/>
                <a:chOff x="6370229" y="2344478"/>
                <a:chExt cx="970211" cy="143245"/>
              </a:xfrm>
            </p:grpSpPr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94F87C14-29CC-2747-A043-147EF4EE13F6}"/>
                    </a:ext>
                  </a:extLst>
                </p:cNvPr>
                <p:cNvSpPr/>
                <p:nvPr/>
              </p:nvSpPr>
              <p:spPr>
                <a:xfrm>
                  <a:off x="7050869" y="2344478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62F7B5AF-8820-6B4F-98C8-07FD45E3FC2C}"/>
                    </a:ext>
                  </a:extLst>
                </p:cNvPr>
                <p:cNvSpPr/>
                <p:nvPr/>
              </p:nvSpPr>
              <p:spPr>
                <a:xfrm>
                  <a:off x="6874938" y="2350418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4D40202D-A7CA-AD4A-ACC0-458CCFEE8A6D}"/>
                    </a:ext>
                  </a:extLst>
                </p:cNvPr>
                <p:cNvSpPr/>
                <p:nvPr/>
              </p:nvSpPr>
              <p:spPr>
                <a:xfrm>
                  <a:off x="6699589" y="2350563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6A92B6F7-8EDC-DB45-B23B-7F4B70A16746}"/>
                    </a:ext>
                  </a:extLst>
                </p:cNvPr>
                <p:cNvSpPr/>
                <p:nvPr/>
              </p:nvSpPr>
              <p:spPr>
                <a:xfrm>
                  <a:off x="6540114" y="2350418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D546ED25-62F1-5544-892D-FE7E8282599F}"/>
                    </a:ext>
                  </a:extLst>
                </p:cNvPr>
                <p:cNvSpPr/>
                <p:nvPr/>
              </p:nvSpPr>
              <p:spPr>
                <a:xfrm>
                  <a:off x="6370229" y="2350418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7CF96A46-A57E-6C4D-8272-C5F32BC5A804}"/>
                    </a:ext>
                  </a:extLst>
                </p:cNvPr>
                <p:cNvSpPr/>
                <p:nvPr/>
              </p:nvSpPr>
              <p:spPr>
                <a:xfrm>
                  <a:off x="7209489" y="2345928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F720DE05-0EDB-6841-9C67-B7C795E9747D}"/>
                  </a:ext>
                </a:extLst>
              </p:cNvPr>
              <p:cNvGrpSpPr/>
              <p:nvPr/>
            </p:nvGrpSpPr>
            <p:grpSpPr>
              <a:xfrm>
                <a:off x="3714383" y="3679850"/>
                <a:ext cx="1526588" cy="448318"/>
                <a:chOff x="3786598" y="1305394"/>
                <a:chExt cx="1834546" cy="538758"/>
              </a:xfrm>
            </p:grpSpPr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065A33D6-DF45-F643-8374-7447608750BE}"/>
                    </a:ext>
                  </a:extLst>
                </p:cNvPr>
                <p:cNvGrpSpPr/>
                <p:nvPr/>
              </p:nvGrpSpPr>
              <p:grpSpPr>
                <a:xfrm>
                  <a:off x="3786598" y="1305394"/>
                  <a:ext cx="1825470" cy="287091"/>
                  <a:chOff x="5802026" y="2509786"/>
                  <a:chExt cx="1825470" cy="287091"/>
                </a:xfrm>
              </p:grpSpPr>
              <p:sp>
                <p:nvSpPr>
                  <p:cNvPr id="232" name="Oval 231">
                    <a:extLst>
                      <a:ext uri="{FF2B5EF4-FFF2-40B4-BE49-F238E27FC236}">
                        <a16:creationId xmlns:a16="http://schemas.microsoft.com/office/drawing/2014/main" id="{6C9A5EBC-3124-3D4C-94A4-F9B8DD2ED2E1}"/>
                      </a:ext>
                    </a:extLst>
                  </p:cNvPr>
                  <p:cNvSpPr/>
                  <p:nvPr/>
                </p:nvSpPr>
                <p:spPr>
                  <a:xfrm>
                    <a:off x="5802026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" name="Oval 232">
                    <a:extLst>
                      <a:ext uri="{FF2B5EF4-FFF2-40B4-BE49-F238E27FC236}">
                        <a16:creationId xmlns:a16="http://schemas.microsoft.com/office/drawing/2014/main" id="{C52433F1-F867-D147-A0EE-9BA93D6558C2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" name="Oval 233">
                    <a:extLst>
                      <a:ext uri="{FF2B5EF4-FFF2-40B4-BE49-F238E27FC236}">
                        <a16:creationId xmlns:a16="http://schemas.microsoft.com/office/drawing/2014/main" id="{9AB5447D-8FD3-D042-911F-AA5A72A2D441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" name="Oval 234">
                    <a:extLst>
                      <a:ext uri="{FF2B5EF4-FFF2-40B4-BE49-F238E27FC236}">
                        <a16:creationId xmlns:a16="http://schemas.microsoft.com/office/drawing/2014/main" id="{A3E4F98C-E0BC-E04D-89D1-FEDB3D0EB455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" name="Oval 235">
                    <a:extLst>
                      <a:ext uri="{FF2B5EF4-FFF2-40B4-BE49-F238E27FC236}">
                        <a16:creationId xmlns:a16="http://schemas.microsoft.com/office/drawing/2014/main" id="{3427BEE4-CD40-C34B-BD79-17A58C446B92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" name="Oval 236">
                    <a:extLst>
                      <a:ext uri="{FF2B5EF4-FFF2-40B4-BE49-F238E27FC236}">
                        <a16:creationId xmlns:a16="http://schemas.microsoft.com/office/drawing/2014/main" id="{747A1D08-E8B6-0A42-92E6-F9027A18304C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" name="Oval 237">
                    <a:extLst>
                      <a:ext uri="{FF2B5EF4-FFF2-40B4-BE49-F238E27FC236}">
                        <a16:creationId xmlns:a16="http://schemas.microsoft.com/office/drawing/2014/main" id="{367D17F0-4B65-B846-AB54-06054616D179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24" name="Group 223">
                  <a:extLst>
                    <a:ext uri="{FF2B5EF4-FFF2-40B4-BE49-F238E27FC236}">
                      <a16:creationId xmlns:a16="http://schemas.microsoft.com/office/drawing/2014/main" id="{1FA95BA6-609B-2C47-9283-69D3E9AAB7BA}"/>
                    </a:ext>
                  </a:extLst>
                </p:cNvPr>
                <p:cNvGrpSpPr/>
                <p:nvPr/>
              </p:nvGrpSpPr>
              <p:grpSpPr>
                <a:xfrm>
                  <a:off x="3795674" y="1557061"/>
                  <a:ext cx="1825470" cy="287091"/>
                  <a:chOff x="5802026" y="2509786"/>
                  <a:chExt cx="1825470" cy="287091"/>
                </a:xfrm>
              </p:grpSpPr>
              <p:sp>
                <p:nvSpPr>
                  <p:cNvPr id="225" name="Oval 224">
                    <a:extLst>
                      <a:ext uri="{FF2B5EF4-FFF2-40B4-BE49-F238E27FC236}">
                        <a16:creationId xmlns:a16="http://schemas.microsoft.com/office/drawing/2014/main" id="{C5D92508-9254-4F4E-9010-30D0847D33F4}"/>
                      </a:ext>
                    </a:extLst>
                  </p:cNvPr>
                  <p:cNvSpPr/>
                  <p:nvPr/>
                </p:nvSpPr>
                <p:spPr>
                  <a:xfrm>
                    <a:off x="5802026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" name="Oval 225">
                    <a:extLst>
                      <a:ext uri="{FF2B5EF4-FFF2-40B4-BE49-F238E27FC236}">
                        <a16:creationId xmlns:a16="http://schemas.microsoft.com/office/drawing/2014/main" id="{016B733A-E377-6B45-9E9A-C661C66003A4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" name="Oval 226">
                    <a:extLst>
                      <a:ext uri="{FF2B5EF4-FFF2-40B4-BE49-F238E27FC236}">
                        <a16:creationId xmlns:a16="http://schemas.microsoft.com/office/drawing/2014/main" id="{384CDE67-9E36-C940-A188-4D2485096064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" name="Oval 227">
                    <a:extLst>
                      <a:ext uri="{FF2B5EF4-FFF2-40B4-BE49-F238E27FC236}">
                        <a16:creationId xmlns:a16="http://schemas.microsoft.com/office/drawing/2014/main" id="{F6BD377A-194F-F042-8C33-C642FFA11752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7D3D202E-80A3-2042-9170-BDADDF584AA9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88559381-C975-E44C-AB4A-4B15878AF675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8DBDD499-61FC-E349-8087-645CD69D4F08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42DD34EE-4D1C-FA45-A12C-6B4C5A9A2DBA}"/>
                  </a:ext>
                </a:extLst>
              </p:cNvPr>
              <p:cNvGrpSpPr/>
              <p:nvPr/>
            </p:nvGrpSpPr>
            <p:grpSpPr>
              <a:xfrm>
                <a:off x="3710888" y="3724774"/>
                <a:ext cx="1261274" cy="186219"/>
                <a:chOff x="6370229" y="2344478"/>
                <a:chExt cx="970211" cy="143245"/>
              </a:xfrm>
            </p:grpSpPr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9FD1E285-2A02-4A48-83D6-FD8A559DBB56}"/>
                    </a:ext>
                  </a:extLst>
                </p:cNvPr>
                <p:cNvSpPr/>
                <p:nvPr/>
              </p:nvSpPr>
              <p:spPr>
                <a:xfrm>
                  <a:off x="7050869" y="2344478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B2CD7C18-2B47-864E-94D1-56DBD5B59736}"/>
                    </a:ext>
                  </a:extLst>
                </p:cNvPr>
                <p:cNvSpPr/>
                <p:nvPr/>
              </p:nvSpPr>
              <p:spPr>
                <a:xfrm>
                  <a:off x="6874938" y="2350418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69615262-2F7B-5B4B-B733-BD64AB11EC75}"/>
                    </a:ext>
                  </a:extLst>
                </p:cNvPr>
                <p:cNvSpPr/>
                <p:nvPr/>
              </p:nvSpPr>
              <p:spPr>
                <a:xfrm>
                  <a:off x="6699589" y="2350563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E2F5C9C2-84F2-9149-90A6-826AEFF87313}"/>
                    </a:ext>
                  </a:extLst>
                </p:cNvPr>
                <p:cNvSpPr/>
                <p:nvPr/>
              </p:nvSpPr>
              <p:spPr>
                <a:xfrm>
                  <a:off x="6540114" y="2350418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08CC3898-3C90-294B-9B66-952367966D08}"/>
                    </a:ext>
                  </a:extLst>
                </p:cNvPr>
                <p:cNvSpPr/>
                <p:nvPr/>
              </p:nvSpPr>
              <p:spPr>
                <a:xfrm>
                  <a:off x="6370229" y="2350418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B6E34711-8C13-A24D-932F-76E2634D8340}"/>
                    </a:ext>
                  </a:extLst>
                </p:cNvPr>
                <p:cNvSpPr/>
                <p:nvPr/>
              </p:nvSpPr>
              <p:spPr>
                <a:xfrm>
                  <a:off x="7209489" y="2345928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077BF059-2620-8D4C-91F1-14893AD19F4E}"/>
                  </a:ext>
                </a:extLst>
              </p:cNvPr>
              <p:cNvGrpSpPr/>
              <p:nvPr/>
            </p:nvGrpSpPr>
            <p:grpSpPr>
              <a:xfrm>
                <a:off x="3575917" y="3798240"/>
                <a:ext cx="1526588" cy="448318"/>
                <a:chOff x="3786598" y="1305394"/>
                <a:chExt cx="1834546" cy="538758"/>
              </a:xfrm>
            </p:grpSpPr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5DEA340B-6530-B348-BA4A-517C720C4EF0}"/>
                    </a:ext>
                  </a:extLst>
                </p:cNvPr>
                <p:cNvGrpSpPr/>
                <p:nvPr/>
              </p:nvGrpSpPr>
              <p:grpSpPr>
                <a:xfrm>
                  <a:off x="3786598" y="1305394"/>
                  <a:ext cx="1825470" cy="287091"/>
                  <a:chOff x="5802026" y="2509786"/>
                  <a:chExt cx="1825470" cy="287091"/>
                </a:xfrm>
              </p:grpSpPr>
              <p:sp>
                <p:nvSpPr>
                  <p:cNvPr id="210" name="Oval 209">
                    <a:extLst>
                      <a:ext uri="{FF2B5EF4-FFF2-40B4-BE49-F238E27FC236}">
                        <a16:creationId xmlns:a16="http://schemas.microsoft.com/office/drawing/2014/main" id="{81933B97-FB31-D14E-9DF3-A9D46243E137}"/>
                      </a:ext>
                    </a:extLst>
                  </p:cNvPr>
                  <p:cNvSpPr/>
                  <p:nvPr/>
                </p:nvSpPr>
                <p:spPr>
                  <a:xfrm>
                    <a:off x="5802026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" name="Oval 210">
                    <a:extLst>
                      <a:ext uri="{FF2B5EF4-FFF2-40B4-BE49-F238E27FC236}">
                        <a16:creationId xmlns:a16="http://schemas.microsoft.com/office/drawing/2014/main" id="{A2320ED8-D68E-814C-B6FF-83F86318A5B2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" name="Oval 211">
                    <a:extLst>
                      <a:ext uri="{FF2B5EF4-FFF2-40B4-BE49-F238E27FC236}">
                        <a16:creationId xmlns:a16="http://schemas.microsoft.com/office/drawing/2014/main" id="{E9D69BB3-8FDC-1042-9317-E181BC995846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" name="Oval 212">
                    <a:extLst>
                      <a:ext uri="{FF2B5EF4-FFF2-40B4-BE49-F238E27FC236}">
                        <a16:creationId xmlns:a16="http://schemas.microsoft.com/office/drawing/2014/main" id="{1B67F35D-ABD9-A34F-A2EF-7460F9EC8F25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" name="Oval 213">
                    <a:extLst>
                      <a:ext uri="{FF2B5EF4-FFF2-40B4-BE49-F238E27FC236}">
                        <a16:creationId xmlns:a16="http://schemas.microsoft.com/office/drawing/2014/main" id="{CD59E1C0-FBEB-6247-82F1-E4710E4507BC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" name="Oval 214">
                    <a:extLst>
                      <a:ext uri="{FF2B5EF4-FFF2-40B4-BE49-F238E27FC236}">
                        <a16:creationId xmlns:a16="http://schemas.microsoft.com/office/drawing/2014/main" id="{BF047AC3-0976-9648-829F-B8540CBB340F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" name="Oval 215">
                    <a:extLst>
                      <a:ext uri="{FF2B5EF4-FFF2-40B4-BE49-F238E27FC236}">
                        <a16:creationId xmlns:a16="http://schemas.microsoft.com/office/drawing/2014/main" id="{ECD05783-73DC-4744-AA8F-435F1775669B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44078122-A410-014F-A5B5-08BFFB240326}"/>
                    </a:ext>
                  </a:extLst>
                </p:cNvPr>
                <p:cNvGrpSpPr/>
                <p:nvPr/>
              </p:nvGrpSpPr>
              <p:grpSpPr>
                <a:xfrm>
                  <a:off x="3795674" y="1557061"/>
                  <a:ext cx="1825470" cy="287091"/>
                  <a:chOff x="5802026" y="2509786"/>
                  <a:chExt cx="1825470" cy="287091"/>
                </a:xfrm>
              </p:grpSpPr>
              <p:sp>
                <p:nvSpPr>
                  <p:cNvPr id="203" name="Oval 202">
                    <a:extLst>
                      <a:ext uri="{FF2B5EF4-FFF2-40B4-BE49-F238E27FC236}">
                        <a16:creationId xmlns:a16="http://schemas.microsoft.com/office/drawing/2014/main" id="{2A7BD4D2-5C0E-AD4F-B321-875C439C011F}"/>
                      </a:ext>
                    </a:extLst>
                  </p:cNvPr>
                  <p:cNvSpPr/>
                  <p:nvPr/>
                </p:nvSpPr>
                <p:spPr>
                  <a:xfrm>
                    <a:off x="5802026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" name="Oval 203">
                    <a:extLst>
                      <a:ext uri="{FF2B5EF4-FFF2-40B4-BE49-F238E27FC236}">
                        <a16:creationId xmlns:a16="http://schemas.microsoft.com/office/drawing/2014/main" id="{903F09C7-C0C1-0F42-8AD2-8F1849E8C299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" name="Oval 204">
                    <a:extLst>
                      <a:ext uri="{FF2B5EF4-FFF2-40B4-BE49-F238E27FC236}">
                        <a16:creationId xmlns:a16="http://schemas.microsoft.com/office/drawing/2014/main" id="{172F9BEF-8D17-F949-95D2-11FAEFD3EE8A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" name="Oval 205">
                    <a:extLst>
                      <a:ext uri="{FF2B5EF4-FFF2-40B4-BE49-F238E27FC236}">
                        <a16:creationId xmlns:a16="http://schemas.microsoft.com/office/drawing/2014/main" id="{2EFE9FDF-0ACB-5E4F-8988-9B6AB9C9466D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" name="Oval 206">
                    <a:extLst>
                      <a:ext uri="{FF2B5EF4-FFF2-40B4-BE49-F238E27FC236}">
                        <a16:creationId xmlns:a16="http://schemas.microsoft.com/office/drawing/2014/main" id="{2206E12B-695E-594D-B948-2FE4E074067B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" name="Oval 207">
                    <a:extLst>
                      <a:ext uri="{FF2B5EF4-FFF2-40B4-BE49-F238E27FC236}">
                        <a16:creationId xmlns:a16="http://schemas.microsoft.com/office/drawing/2014/main" id="{ADEC89FC-E222-1140-A78C-BCFCFBBFA363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" name="Oval 208">
                    <a:extLst>
                      <a:ext uri="{FF2B5EF4-FFF2-40B4-BE49-F238E27FC236}">
                        <a16:creationId xmlns:a16="http://schemas.microsoft.com/office/drawing/2014/main" id="{59930316-C12A-1746-8007-5D49E83D4A0C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489B473C-B0A0-D44F-8466-8C0138F63B8B}"/>
                  </a:ext>
                </a:extLst>
              </p:cNvPr>
              <p:cNvSpPr txBox="1"/>
              <p:nvPr/>
            </p:nvSpPr>
            <p:spPr>
              <a:xfrm>
                <a:off x="3351697" y="2902145"/>
                <a:ext cx="2766657" cy="544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err="1">
                    <a:solidFill>
                      <a:srgbClr val="002060"/>
                    </a:solidFill>
                  </a:rPr>
                  <a:t>Stranksi-Krastanow</a:t>
                </a:r>
                <a:endParaRPr lang="en-US" sz="1100" b="1" dirty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B1AB6280-C1D8-6449-A11F-CEF3C61415A4}"/>
                  </a:ext>
                </a:extLst>
              </p:cNvPr>
              <p:cNvGrpSpPr/>
              <p:nvPr/>
            </p:nvGrpSpPr>
            <p:grpSpPr>
              <a:xfrm>
                <a:off x="3593537" y="3817505"/>
                <a:ext cx="1261274" cy="186219"/>
                <a:chOff x="6370229" y="2344478"/>
                <a:chExt cx="970211" cy="143245"/>
              </a:xfrm>
            </p:grpSpPr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3FEA2204-F41A-354A-87E8-F110D4D2C033}"/>
                    </a:ext>
                  </a:extLst>
                </p:cNvPr>
                <p:cNvSpPr/>
                <p:nvPr/>
              </p:nvSpPr>
              <p:spPr>
                <a:xfrm>
                  <a:off x="7050869" y="2344478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9AF3135A-04E7-8F45-AC63-96DFBF1CC8D2}"/>
                    </a:ext>
                  </a:extLst>
                </p:cNvPr>
                <p:cNvSpPr/>
                <p:nvPr/>
              </p:nvSpPr>
              <p:spPr>
                <a:xfrm>
                  <a:off x="6874938" y="2350418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0B29D88D-6066-2A49-8211-E8FB2B303CA6}"/>
                    </a:ext>
                  </a:extLst>
                </p:cNvPr>
                <p:cNvSpPr/>
                <p:nvPr/>
              </p:nvSpPr>
              <p:spPr>
                <a:xfrm>
                  <a:off x="6699589" y="2350563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ACF003B4-CC9C-3F49-9255-B8854782A4D0}"/>
                    </a:ext>
                  </a:extLst>
                </p:cNvPr>
                <p:cNvSpPr/>
                <p:nvPr/>
              </p:nvSpPr>
              <p:spPr>
                <a:xfrm>
                  <a:off x="6540114" y="2350418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7F5794EF-98FE-9A41-B163-3A72CA30C12B}"/>
                    </a:ext>
                  </a:extLst>
                </p:cNvPr>
                <p:cNvSpPr/>
                <p:nvPr/>
              </p:nvSpPr>
              <p:spPr>
                <a:xfrm>
                  <a:off x="6370229" y="2350418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87A9436F-4991-3A48-841B-54514FC811A8}"/>
                    </a:ext>
                  </a:extLst>
                </p:cNvPr>
                <p:cNvSpPr/>
                <p:nvPr/>
              </p:nvSpPr>
              <p:spPr>
                <a:xfrm>
                  <a:off x="7209489" y="2345928"/>
                  <a:ext cx="130951" cy="13716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7420224B-5006-0B48-B833-891C8A1F81E2}"/>
                  </a:ext>
                </a:extLst>
              </p:cNvPr>
              <p:cNvSpPr/>
              <p:nvPr/>
            </p:nvSpPr>
            <p:spPr>
              <a:xfrm>
                <a:off x="3796536" y="3697917"/>
                <a:ext cx="170236" cy="17830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1000">
                    <a:srgbClr val="BFBFB9"/>
                  </a:gs>
                  <a:gs pos="96000">
                    <a:schemeClr val="accent4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939BD811-59C1-B248-9C2B-340D024DADC0}"/>
                  </a:ext>
                </a:extLst>
              </p:cNvPr>
              <p:cNvSpPr/>
              <p:nvPr/>
            </p:nvSpPr>
            <p:spPr>
              <a:xfrm>
                <a:off x="3924652" y="3703985"/>
                <a:ext cx="170236" cy="17830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1000">
                    <a:srgbClr val="BFBFB9"/>
                  </a:gs>
                  <a:gs pos="96000">
                    <a:schemeClr val="accent4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DA965F0-D028-7B40-B145-D3B26AD126C4}"/>
                  </a:ext>
                </a:extLst>
              </p:cNvPr>
              <p:cNvSpPr/>
              <p:nvPr/>
            </p:nvSpPr>
            <p:spPr>
              <a:xfrm>
                <a:off x="3845938" y="3674876"/>
                <a:ext cx="170236" cy="17830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1000">
                    <a:srgbClr val="BFBFB9"/>
                  </a:gs>
                  <a:gs pos="96000">
                    <a:schemeClr val="accent4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6EDD683E-63DB-664F-BC99-BACF17ED1B6B}"/>
                  </a:ext>
                </a:extLst>
              </p:cNvPr>
              <p:cNvSpPr/>
              <p:nvPr/>
            </p:nvSpPr>
            <p:spPr>
              <a:xfrm>
                <a:off x="3789450" y="3795564"/>
                <a:ext cx="170236" cy="17830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1000">
                    <a:srgbClr val="BFBFB9"/>
                  </a:gs>
                  <a:gs pos="96000">
                    <a:schemeClr val="accent4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588F098D-141B-7249-A24B-C4138B3FC589}"/>
                  </a:ext>
                </a:extLst>
              </p:cNvPr>
              <p:cNvSpPr/>
              <p:nvPr/>
            </p:nvSpPr>
            <p:spPr>
              <a:xfrm>
                <a:off x="3765077" y="3646127"/>
                <a:ext cx="170236" cy="17830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1000">
                    <a:srgbClr val="BFBFB9"/>
                  </a:gs>
                  <a:gs pos="96000">
                    <a:schemeClr val="accent4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8ABE17F6-2536-8F4A-9611-15704AB3B6E6}"/>
                  </a:ext>
                </a:extLst>
              </p:cNvPr>
              <p:cNvSpPr/>
              <p:nvPr/>
            </p:nvSpPr>
            <p:spPr>
              <a:xfrm>
                <a:off x="3872219" y="3666216"/>
                <a:ext cx="170236" cy="17830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1000">
                    <a:srgbClr val="BFBFB9"/>
                  </a:gs>
                  <a:gs pos="96000">
                    <a:schemeClr val="accent4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0C58CC90-4541-8B43-A1FF-7D1D926E9EF6}"/>
                  </a:ext>
                </a:extLst>
              </p:cNvPr>
              <p:cNvSpPr/>
              <p:nvPr/>
            </p:nvSpPr>
            <p:spPr>
              <a:xfrm>
                <a:off x="3773058" y="3628928"/>
                <a:ext cx="170236" cy="17830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1000">
                    <a:srgbClr val="BFBFB9"/>
                  </a:gs>
                  <a:gs pos="96000">
                    <a:schemeClr val="accent4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778B4F66-91BE-9847-9897-82C31862D563}"/>
                  </a:ext>
                </a:extLst>
              </p:cNvPr>
              <p:cNvSpPr/>
              <p:nvPr/>
            </p:nvSpPr>
            <p:spPr>
              <a:xfrm>
                <a:off x="3694496" y="3751848"/>
                <a:ext cx="170236" cy="17830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1000">
                    <a:srgbClr val="BFBFB9"/>
                  </a:gs>
                  <a:gs pos="96000">
                    <a:schemeClr val="accent4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4C16C591-0679-3340-9F5A-FE6D79FC77B4}"/>
                  </a:ext>
                </a:extLst>
              </p:cNvPr>
              <p:cNvSpPr/>
              <p:nvPr/>
            </p:nvSpPr>
            <p:spPr>
              <a:xfrm>
                <a:off x="3918888" y="3782258"/>
                <a:ext cx="170236" cy="17830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1000">
                    <a:srgbClr val="BFBFB9"/>
                  </a:gs>
                  <a:gs pos="96000">
                    <a:schemeClr val="accent4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B33FDB49-9483-EA4B-A3AF-328CE40203F4}"/>
                  </a:ext>
                </a:extLst>
              </p:cNvPr>
              <p:cNvSpPr/>
              <p:nvPr/>
            </p:nvSpPr>
            <p:spPr>
              <a:xfrm>
                <a:off x="3798673" y="3773706"/>
                <a:ext cx="170236" cy="17830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1000">
                    <a:srgbClr val="BFBFB9"/>
                  </a:gs>
                  <a:gs pos="96000">
                    <a:schemeClr val="accent4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89724ECC-DFCC-9147-9C98-120737594301}"/>
                  </a:ext>
                </a:extLst>
              </p:cNvPr>
              <p:cNvGrpSpPr/>
              <p:nvPr/>
            </p:nvGrpSpPr>
            <p:grpSpPr>
              <a:xfrm>
                <a:off x="4568810" y="3509092"/>
                <a:ext cx="438203" cy="448833"/>
                <a:chOff x="5440892" y="3066031"/>
                <a:chExt cx="438203" cy="448833"/>
              </a:xfrm>
            </p:grpSpPr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380CCC4C-41FB-734E-B27D-EEC00FD091CE}"/>
                    </a:ext>
                  </a:extLst>
                </p:cNvPr>
                <p:cNvSpPr/>
                <p:nvPr/>
              </p:nvSpPr>
              <p:spPr>
                <a:xfrm>
                  <a:off x="5440892" y="3268745"/>
                  <a:ext cx="170236" cy="1783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6" name="Group 185">
                  <a:extLst>
                    <a:ext uri="{FF2B5EF4-FFF2-40B4-BE49-F238E27FC236}">
                      <a16:creationId xmlns:a16="http://schemas.microsoft.com/office/drawing/2014/main" id="{51B0D4E3-2569-1840-834E-183C275B3E07}"/>
                    </a:ext>
                  </a:extLst>
                </p:cNvPr>
                <p:cNvGrpSpPr/>
                <p:nvPr/>
              </p:nvGrpSpPr>
              <p:grpSpPr>
                <a:xfrm>
                  <a:off x="5534394" y="3066031"/>
                  <a:ext cx="344701" cy="448833"/>
                  <a:chOff x="5534394" y="3066031"/>
                  <a:chExt cx="344701" cy="448833"/>
                </a:xfrm>
              </p:grpSpPr>
              <p:sp>
                <p:nvSpPr>
                  <p:cNvPr id="187" name="Oval 186">
                    <a:extLst>
                      <a:ext uri="{FF2B5EF4-FFF2-40B4-BE49-F238E27FC236}">
                        <a16:creationId xmlns:a16="http://schemas.microsoft.com/office/drawing/2014/main" id="{601B7779-42CE-3541-982E-5167FCC53168}"/>
                      </a:ext>
                    </a:extLst>
                  </p:cNvPr>
                  <p:cNvSpPr/>
                  <p:nvPr/>
                </p:nvSpPr>
                <p:spPr>
                  <a:xfrm>
                    <a:off x="5575752" y="3235076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" name="Oval 187">
                    <a:extLst>
                      <a:ext uri="{FF2B5EF4-FFF2-40B4-BE49-F238E27FC236}">
                        <a16:creationId xmlns:a16="http://schemas.microsoft.com/office/drawing/2014/main" id="{93E06CC1-5BB9-644E-8836-6DA7FEA4D8C7}"/>
                      </a:ext>
                    </a:extLst>
                  </p:cNvPr>
                  <p:cNvSpPr/>
                  <p:nvPr/>
                </p:nvSpPr>
                <p:spPr>
                  <a:xfrm>
                    <a:off x="5708859" y="3251911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" name="Oval 188">
                    <a:extLst>
                      <a:ext uri="{FF2B5EF4-FFF2-40B4-BE49-F238E27FC236}">
                        <a16:creationId xmlns:a16="http://schemas.microsoft.com/office/drawing/2014/main" id="{0654C003-6DC1-D844-9791-98FCA25296BA}"/>
                      </a:ext>
                    </a:extLst>
                  </p:cNvPr>
                  <p:cNvSpPr/>
                  <p:nvPr/>
                </p:nvSpPr>
                <p:spPr>
                  <a:xfrm>
                    <a:off x="5534394" y="3163895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" name="Oval 189">
                    <a:extLst>
                      <a:ext uri="{FF2B5EF4-FFF2-40B4-BE49-F238E27FC236}">
                        <a16:creationId xmlns:a16="http://schemas.microsoft.com/office/drawing/2014/main" id="{03044BD6-21D0-8145-97B9-C2FC9F2106EB}"/>
                      </a:ext>
                    </a:extLst>
                  </p:cNvPr>
                  <p:cNvSpPr/>
                  <p:nvPr/>
                </p:nvSpPr>
                <p:spPr>
                  <a:xfrm>
                    <a:off x="5679348" y="3138468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2E099A4D-B89A-1A4F-950E-A199AB2E7E96}"/>
                      </a:ext>
                    </a:extLst>
                  </p:cNvPr>
                  <p:cNvSpPr/>
                  <p:nvPr/>
                </p:nvSpPr>
                <p:spPr>
                  <a:xfrm>
                    <a:off x="5680423" y="3332281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CE7F2129-A756-E245-B70E-E926BE65C176}"/>
                      </a:ext>
                    </a:extLst>
                  </p:cNvPr>
                  <p:cNvSpPr/>
                  <p:nvPr/>
                </p:nvSpPr>
                <p:spPr>
                  <a:xfrm>
                    <a:off x="5539782" y="3336556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09CBEF1F-B161-9A40-80A1-8AB4FF2F753A}"/>
                      </a:ext>
                    </a:extLst>
                  </p:cNvPr>
                  <p:cNvSpPr/>
                  <p:nvPr/>
                </p:nvSpPr>
                <p:spPr>
                  <a:xfrm>
                    <a:off x="5612708" y="3209222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" name="Oval 193">
                    <a:extLst>
                      <a:ext uri="{FF2B5EF4-FFF2-40B4-BE49-F238E27FC236}">
                        <a16:creationId xmlns:a16="http://schemas.microsoft.com/office/drawing/2014/main" id="{78669AF7-27F3-3441-B40C-DB33D181D2BD}"/>
                      </a:ext>
                    </a:extLst>
                  </p:cNvPr>
                  <p:cNvSpPr/>
                  <p:nvPr/>
                </p:nvSpPr>
                <p:spPr>
                  <a:xfrm>
                    <a:off x="5601135" y="3066031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43F2DD6C-2E18-B746-A0B3-BC25651607D0}"/>
                  </a:ext>
                </a:extLst>
              </p:cNvPr>
              <p:cNvGrpSpPr/>
              <p:nvPr/>
            </p:nvGrpSpPr>
            <p:grpSpPr>
              <a:xfrm>
                <a:off x="3426213" y="3880152"/>
                <a:ext cx="1548334" cy="448318"/>
                <a:chOff x="3760465" y="1305394"/>
                <a:chExt cx="1860679" cy="538758"/>
              </a:xfrm>
            </p:grpSpPr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4496C1E7-DAEC-2842-B2D4-F26C06BC2E69}"/>
                    </a:ext>
                  </a:extLst>
                </p:cNvPr>
                <p:cNvGrpSpPr/>
                <p:nvPr/>
              </p:nvGrpSpPr>
              <p:grpSpPr>
                <a:xfrm>
                  <a:off x="3760465" y="1305394"/>
                  <a:ext cx="1851603" cy="287091"/>
                  <a:chOff x="5775893" y="2509786"/>
                  <a:chExt cx="1851603" cy="287091"/>
                </a:xfrm>
              </p:grpSpPr>
              <p:sp>
                <p:nvSpPr>
                  <p:cNvPr id="178" name="Oval 177">
                    <a:extLst>
                      <a:ext uri="{FF2B5EF4-FFF2-40B4-BE49-F238E27FC236}">
                        <a16:creationId xmlns:a16="http://schemas.microsoft.com/office/drawing/2014/main" id="{0DB3D786-CED8-B448-899B-DE4E30975B9E}"/>
                      </a:ext>
                    </a:extLst>
                  </p:cNvPr>
                  <p:cNvSpPr/>
                  <p:nvPr/>
                </p:nvSpPr>
                <p:spPr>
                  <a:xfrm>
                    <a:off x="5775893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" name="Oval 178">
                    <a:extLst>
                      <a:ext uri="{FF2B5EF4-FFF2-40B4-BE49-F238E27FC236}">
                        <a16:creationId xmlns:a16="http://schemas.microsoft.com/office/drawing/2014/main" id="{C1DC5107-F2CE-7747-A8C2-783FE739C6EC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" name="Oval 179">
                    <a:extLst>
                      <a:ext uri="{FF2B5EF4-FFF2-40B4-BE49-F238E27FC236}">
                        <a16:creationId xmlns:a16="http://schemas.microsoft.com/office/drawing/2014/main" id="{B67F67BF-A961-6643-AA49-6222724F89C1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731C739B-3C86-D54C-B025-918FD4BC7B69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2" name="Oval 181">
                    <a:extLst>
                      <a:ext uri="{FF2B5EF4-FFF2-40B4-BE49-F238E27FC236}">
                        <a16:creationId xmlns:a16="http://schemas.microsoft.com/office/drawing/2014/main" id="{22029871-E55B-2E45-BDA2-E8A404C2FDB8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" name="Oval 182">
                    <a:extLst>
                      <a:ext uri="{FF2B5EF4-FFF2-40B4-BE49-F238E27FC236}">
                        <a16:creationId xmlns:a16="http://schemas.microsoft.com/office/drawing/2014/main" id="{648B0618-111D-474F-80BB-345411676E45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" name="Oval 183">
                    <a:extLst>
                      <a:ext uri="{FF2B5EF4-FFF2-40B4-BE49-F238E27FC236}">
                        <a16:creationId xmlns:a16="http://schemas.microsoft.com/office/drawing/2014/main" id="{0F7F57C0-5CC0-5844-9BE8-1F3F2CFCDAD8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05B385ED-2743-E442-AD5E-47F30B6D9D01}"/>
                    </a:ext>
                  </a:extLst>
                </p:cNvPr>
                <p:cNvGrpSpPr/>
                <p:nvPr/>
              </p:nvGrpSpPr>
              <p:grpSpPr>
                <a:xfrm>
                  <a:off x="3778252" y="1557061"/>
                  <a:ext cx="1842892" cy="287091"/>
                  <a:chOff x="5784604" y="2509786"/>
                  <a:chExt cx="1842892" cy="287091"/>
                </a:xfrm>
              </p:grpSpPr>
              <p:sp>
                <p:nvSpPr>
                  <p:cNvPr id="171" name="Oval 170">
                    <a:extLst>
                      <a:ext uri="{FF2B5EF4-FFF2-40B4-BE49-F238E27FC236}">
                        <a16:creationId xmlns:a16="http://schemas.microsoft.com/office/drawing/2014/main" id="{210306E0-461A-3647-9FE6-537E63C6CA41}"/>
                      </a:ext>
                    </a:extLst>
                  </p:cNvPr>
                  <p:cNvSpPr/>
                  <p:nvPr/>
                </p:nvSpPr>
                <p:spPr>
                  <a:xfrm>
                    <a:off x="5784604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" name="Oval 171">
                    <a:extLst>
                      <a:ext uri="{FF2B5EF4-FFF2-40B4-BE49-F238E27FC236}">
                        <a16:creationId xmlns:a16="http://schemas.microsoft.com/office/drawing/2014/main" id="{7E1CC164-8677-594A-A20E-54193264C0C0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" name="Oval 172">
                    <a:extLst>
                      <a:ext uri="{FF2B5EF4-FFF2-40B4-BE49-F238E27FC236}">
                        <a16:creationId xmlns:a16="http://schemas.microsoft.com/office/drawing/2014/main" id="{EAE3C91E-3DC3-C149-A2DC-F44BEAD5362C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7E2F5B36-5F80-2E45-BA1B-A872C46AD9D8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" name="Oval 174">
                    <a:extLst>
                      <a:ext uri="{FF2B5EF4-FFF2-40B4-BE49-F238E27FC236}">
                        <a16:creationId xmlns:a16="http://schemas.microsoft.com/office/drawing/2014/main" id="{E07EAB28-D461-694D-9C39-F1BC39BCD489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" name="Oval 175">
                    <a:extLst>
                      <a:ext uri="{FF2B5EF4-FFF2-40B4-BE49-F238E27FC236}">
                        <a16:creationId xmlns:a16="http://schemas.microsoft.com/office/drawing/2014/main" id="{9411C1B5-347C-EE45-B999-78C33EB08E44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CD4E7941-522E-2444-B2CA-98256294192A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9C4D338-5049-A94E-B26E-C944F25017D1}"/>
                </a:ext>
              </a:extLst>
            </p:cNvPr>
            <p:cNvGrpSpPr/>
            <p:nvPr/>
          </p:nvGrpSpPr>
          <p:grpSpPr>
            <a:xfrm>
              <a:off x="7660537" y="3110984"/>
              <a:ext cx="1649357" cy="795137"/>
              <a:chOff x="6451103" y="2775363"/>
              <a:chExt cx="2463713" cy="1543983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E8E9830C-DFA0-6744-A3B6-0C17AFC7DE4A}"/>
                  </a:ext>
                </a:extLst>
              </p:cNvPr>
              <p:cNvGrpSpPr/>
              <p:nvPr/>
            </p:nvGrpSpPr>
            <p:grpSpPr>
              <a:xfrm>
                <a:off x="6872348" y="3574907"/>
                <a:ext cx="1526588" cy="448318"/>
                <a:chOff x="3786598" y="1305394"/>
                <a:chExt cx="1834546" cy="538758"/>
              </a:xfrm>
            </p:grpSpPr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917221EB-D290-5A48-9B45-B629BBC6F2BE}"/>
                    </a:ext>
                  </a:extLst>
                </p:cNvPr>
                <p:cNvGrpSpPr/>
                <p:nvPr/>
              </p:nvGrpSpPr>
              <p:grpSpPr>
                <a:xfrm>
                  <a:off x="3786598" y="1305394"/>
                  <a:ext cx="1825470" cy="287091"/>
                  <a:chOff x="5802026" y="2509786"/>
                  <a:chExt cx="1825470" cy="287091"/>
                </a:xfrm>
              </p:grpSpPr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19DB67EC-A7D6-FF49-A21F-BA1B062DFB5B}"/>
                      </a:ext>
                    </a:extLst>
                  </p:cNvPr>
                  <p:cNvSpPr/>
                  <p:nvPr/>
                </p:nvSpPr>
                <p:spPr>
                  <a:xfrm>
                    <a:off x="5802026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2DB0A9F9-E9CD-934D-A242-77E2A95FEAD5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C49F6D7B-6A8D-4542-925F-A78A0ECD938E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B598299C-A0AA-E44F-8FA2-3D63A5C9F45F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4E150E55-C73E-0E42-9C9D-9F700EC00E84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2C555623-C967-CE49-A315-7874038B2F09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0A929A31-6AB1-3444-A1B2-D3F856C1D3B7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5FD9E611-BAA7-D146-961E-661660266619}"/>
                    </a:ext>
                  </a:extLst>
                </p:cNvPr>
                <p:cNvGrpSpPr/>
                <p:nvPr/>
              </p:nvGrpSpPr>
              <p:grpSpPr>
                <a:xfrm>
                  <a:off x="3795674" y="1557061"/>
                  <a:ext cx="1825470" cy="287091"/>
                  <a:chOff x="5802026" y="2509786"/>
                  <a:chExt cx="1825470" cy="287091"/>
                </a:xfrm>
              </p:grpSpPr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3F812000-05CC-5E4D-BD0F-CD7A0E3E4774}"/>
                      </a:ext>
                    </a:extLst>
                  </p:cNvPr>
                  <p:cNvSpPr/>
                  <p:nvPr/>
                </p:nvSpPr>
                <p:spPr>
                  <a:xfrm>
                    <a:off x="5802026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1EC13FF1-EAB2-884A-9D6B-0953EC497C32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742D2AD0-8065-D84A-A928-4E19F99EE3A0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6168B816-219E-D34F-BCE5-83BCC2FDA60F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49DCA08D-36E7-614D-87A8-644727BA020F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9E114C96-A103-FD4B-ACF9-8317361E728D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95F5122B-7FF8-BC49-9CB5-F9D5CCA3EDDD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E10B812F-8AC9-C14B-AB45-088BD01DFAC6}"/>
                  </a:ext>
                </a:extLst>
              </p:cNvPr>
              <p:cNvGrpSpPr/>
              <p:nvPr/>
            </p:nvGrpSpPr>
            <p:grpSpPr>
              <a:xfrm>
                <a:off x="6739273" y="3670726"/>
                <a:ext cx="1526588" cy="448318"/>
                <a:chOff x="3786598" y="1305394"/>
                <a:chExt cx="1834546" cy="538758"/>
              </a:xfrm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A7DF7D99-D51F-684B-82CF-AE43B51028CA}"/>
                    </a:ext>
                  </a:extLst>
                </p:cNvPr>
                <p:cNvGrpSpPr/>
                <p:nvPr/>
              </p:nvGrpSpPr>
              <p:grpSpPr>
                <a:xfrm>
                  <a:off x="3786598" y="1305394"/>
                  <a:ext cx="1825470" cy="287091"/>
                  <a:chOff x="5802026" y="2509786"/>
                  <a:chExt cx="1825470" cy="287091"/>
                </a:xfrm>
              </p:grpSpPr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AA0BD276-E59F-F647-A9BC-0347B024A330}"/>
                      </a:ext>
                    </a:extLst>
                  </p:cNvPr>
                  <p:cNvSpPr/>
                  <p:nvPr/>
                </p:nvSpPr>
                <p:spPr>
                  <a:xfrm>
                    <a:off x="5802026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D622D86B-4F5C-9343-9DA0-A9ED3359CEA7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1463270C-F7D1-484F-B4E5-6DB7A42FB8E8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0D1702FA-6E32-1344-AFF5-771B2AE1E38C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FF15838B-9A48-4444-A99F-341E7D3983E2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27B774CD-C568-F546-8163-25AE0F473062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57591BC6-3ADD-5A45-ABBF-29005EAA0247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AEE07CAA-3D6C-FC4E-B0D5-E4A004274A2B}"/>
                    </a:ext>
                  </a:extLst>
                </p:cNvPr>
                <p:cNvGrpSpPr/>
                <p:nvPr/>
              </p:nvGrpSpPr>
              <p:grpSpPr>
                <a:xfrm>
                  <a:off x="3795674" y="1557061"/>
                  <a:ext cx="1825470" cy="287091"/>
                  <a:chOff x="5802026" y="2509786"/>
                  <a:chExt cx="1825470" cy="287091"/>
                </a:xfrm>
              </p:grpSpPr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98D609AE-A4DA-F74C-A180-3F801E1F59C1}"/>
                      </a:ext>
                    </a:extLst>
                  </p:cNvPr>
                  <p:cNvSpPr/>
                  <p:nvPr/>
                </p:nvSpPr>
                <p:spPr>
                  <a:xfrm>
                    <a:off x="5802026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7EDC6A6B-E82B-0148-8A86-EACEDBF6019E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6865AE5F-76F4-564E-9A8F-8E1CE737D6B4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D6BE3795-C679-6048-ABF1-ABBAAFADD545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D09B0718-8C02-4D44-A894-C254E7B727EC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EBC8832E-0CC3-A849-B1D7-04799C7BCFC2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AA4DFF01-18E2-DF45-8BB4-F48C99F2131C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0DBC2C2-9993-E24F-9A60-883CFDBC4FA0}"/>
                  </a:ext>
                </a:extLst>
              </p:cNvPr>
              <p:cNvSpPr txBox="1"/>
              <p:nvPr/>
            </p:nvSpPr>
            <p:spPr>
              <a:xfrm>
                <a:off x="6711385" y="2775363"/>
                <a:ext cx="2203431" cy="584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002060"/>
                    </a:solidFill>
                  </a:rPr>
                  <a:t>Volmer-Weber</a:t>
                </a: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D7C0A804-C010-8947-96D1-1A26F2E98260}"/>
                  </a:ext>
                </a:extLst>
              </p:cNvPr>
              <p:cNvGrpSpPr/>
              <p:nvPr/>
            </p:nvGrpSpPr>
            <p:grpSpPr>
              <a:xfrm>
                <a:off x="6854079" y="3272467"/>
                <a:ext cx="486157" cy="593244"/>
                <a:chOff x="5724009" y="3207716"/>
                <a:chExt cx="486157" cy="593244"/>
              </a:xfrm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557901AE-340A-6146-AA00-3CD755914125}"/>
                    </a:ext>
                  </a:extLst>
                </p:cNvPr>
                <p:cNvSpPr/>
                <p:nvPr/>
              </p:nvSpPr>
              <p:spPr>
                <a:xfrm>
                  <a:off x="5882659" y="3207716"/>
                  <a:ext cx="170236" cy="1783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7EC2FBC4-3DC3-3449-A3B2-E9B57178D607}"/>
                    </a:ext>
                  </a:extLst>
                </p:cNvPr>
                <p:cNvSpPr/>
                <p:nvPr/>
              </p:nvSpPr>
              <p:spPr>
                <a:xfrm>
                  <a:off x="5809056" y="3312026"/>
                  <a:ext cx="170236" cy="1783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8CA0F475-C54E-D24F-B022-5788F818EB02}"/>
                    </a:ext>
                  </a:extLst>
                </p:cNvPr>
                <p:cNvSpPr/>
                <p:nvPr/>
              </p:nvSpPr>
              <p:spPr>
                <a:xfrm>
                  <a:off x="6009611" y="3305434"/>
                  <a:ext cx="170236" cy="1783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6573EB21-4D62-C544-B50D-8F5C4DE05CC0}"/>
                    </a:ext>
                  </a:extLst>
                </p:cNvPr>
                <p:cNvSpPr/>
                <p:nvPr/>
              </p:nvSpPr>
              <p:spPr>
                <a:xfrm>
                  <a:off x="6039930" y="3438986"/>
                  <a:ext cx="170236" cy="1783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E88B8A2F-D86F-4B4C-BC05-CB642E555DE8}"/>
                    </a:ext>
                  </a:extLst>
                </p:cNvPr>
                <p:cNvSpPr/>
                <p:nvPr/>
              </p:nvSpPr>
              <p:spPr>
                <a:xfrm>
                  <a:off x="5945035" y="3312510"/>
                  <a:ext cx="170236" cy="1783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2C122D87-F5AF-CE42-80B1-4F21A2397E3E}"/>
                    </a:ext>
                  </a:extLst>
                </p:cNvPr>
                <p:cNvGrpSpPr/>
                <p:nvPr/>
              </p:nvGrpSpPr>
              <p:grpSpPr>
                <a:xfrm>
                  <a:off x="5724009" y="3352127"/>
                  <a:ext cx="475025" cy="448833"/>
                  <a:chOff x="5428618" y="3066031"/>
                  <a:chExt cx="475025" cy="448833"/>
                </a:xfrm>
              </p:grpSpPr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7B94CA74-B319-F54F-8C5F-42F9E0446DE5}"/>
                      </a:ext>
                    </a:extLst>
                  </p:cNvPr>
                  <p:cNvSpPr/>
                  <p:nvPr/>
                </p:nvSpPr>
                <p:spPr>
                  <a:xfrm>
                    <a:off x="5428618" y="3268745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CCD96A9A-1050-5B4B-914A-A2E33841203D}"/>
                      </a:ext>
                    </a:extLst>
                  </p:cNvPr>
                  <p:cNvGrpSpPr/>
                  <p:nvPr/>
                </p:nvGrpSpPr>
                <p:grpSpPr>
                  <a:xfrm>
                    <a:off x="5503709" y="3066031"/>
                    <a:ext cx="399934" cy="448833"/>
                    <a:chOff x="5503709" y="3066031"/>
                    <a:chExt cx="399934" cy="448833"/>
                  </a:xfrm>
                </p:grpSpPr>
                <p:sp>
                  <p:nvSpPr>
                    <p:cNvPr id="110" name="Oval 109">
                      <a:extLst>
                        <a:ext uri="{FF2B5EF4-FFF2-40B4-BE49-F238E27FC236}">
                          <a16:creationId xmlns:a16="http://schemas.microsoft.com/office/drawing/2014/main" id="{3627CC03-350A-5E44-830B-5C26A7629B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5752" y="3235076"/>
                      <a:ext cx="170236" cy="17830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1" name="Oval 110">
                      <a:extLst>
                        <a:ext uri="{FF2B5EF4-FFF2-40B4-BE49-F238E27FC236}">
                          <a16:creationId xmlns:a16="http://schemas.microsoft.com/office/drawing/2014/main" id="{0ED7272F-DF19-8A48-8873-1BCED31E45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3407" y="3251911"/>
                      <a:ext cx="170236" cy="17830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2" name="Oval 111">
                      <a:extLst>
                        <a:ext uri="{FF2B5EF4-FFF2-40B4-BE49-F238E27FC236}">
                          <a16:creationId xmlns:a16="http://schemas.microsoft.com/office/drawing/2014/main" id="{51BFECFB-DB0E-0441-849A-008473DBA9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3709" y="3163895"/>
                      <a:ext cx="170236" cy="17830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12">
                      <a:extLst>
                        <a:ext uri="{FF2B5EF4-FFF2-40B4-BE49-F238E27FC236}">
                          <a16:creationId xmlns:a16="http://schemas.microsoft.com/office/drawing/2014/main" id="{49D0B297-9DFE-AF43-8006-CA800D8706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9348" y="3126194"/>
                      <a:ext cx="170236" cy="17830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4" name="Oval 113">
                      <a:extLst>
                        <a:ext uri="{FF2B5EF4-FFF2-40B4-BE49-F238E27FC236}">
                          <a16:creationId xmlns:a16="http://schemas.microsoft.com/office/drawing/2014/main" id="{FF92F64C-EF1B-0443-902A-A3474DADF6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23" y="3332281"/>
                      <a:ext cx="170236" cy="17830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5" name="Oval 114">
                      <a:extLst>
                        <a:ext uri="{FF2B5EF4-FFF2-40B4-BE49-F238E27FC236}">
                          <a16:creationId xmlns:a16="http://schemas.microsoft.com/office/drawing/2014/main" id="{66E97A8C-B06D-3B48-86B5-C312436E74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9782" y="3336556"/>
                      <a:ext cx="170236" cy="17830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6" name="Oval 115">
                      <a:extLst>
                        <a:ext uri="{FF2B5EF4-FFF2-40B4-BE49-F238E27FC236}">
                          <a16:creationId xmlns:a16="http://schemas.microsoft.com/office/drawing/2014/main" id="{8F1798C3-86A4-B94D-9363-85A1E5CB2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2708" y="3209222"/>
                      <a:ext cx="170236" cy="17830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7" name="Oval 116">
                      <a:extLst>
                        <a:ext uri="{FF2B5EF4-FFF2-40B4-BE49-F238E27FC236}">
                          <a16:creationId xmlns:a16="http://schemas.microsoft.com/office/drawing/2014/main" id="{2F571717-04B3-594E-92A6-7F2F35BA0D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2724" y="3066031"/>
                      <a:ext cx="170236" cy="17830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000">
                          <a:srgbClr val="BFBFB9"/>
                        </a:gs>
                        <a:gs pos="96000">
                          <a:schemeClr val="accent4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8D809137-0DBD-464A-BC1A-7BF34FDA5F64}"/>
                    </a:ext>
                  </a:extLst>
                </p:cNvPr>
                <p:cNvSpPr/>
                <p:nvPr/>
              </p:nvSpPr>
              <p:spPr>
                <a:xfrm>
                  <a:off x="5945035" y="3222388"/>
                  <a:ext cx="170236" cy="1783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4D6BFA77-C4B5-F34D-B667-1AF4D81B6153}"/>
                  </a:ext>
                </a:extLst>
              </p:cNvPr>
              <p:cNvGrpSpPr/>
              <p:nvPr/>
            </p:nvGrpSpPr>
            <p:grpSpPr>
              <a:xfrm>
                <a:off x="6600807" y="3789116"/>
                <a:ext cx="1526588" cy="448318"/>
                <a:chOff x="3786598" y="1305394"/>
                <a:chExt cx="1834546" cy="538758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4EE4F865-DE34-9E48-BC78-350FFA9E22EC}"/>
                    </a:ext>
                  </a:extLst>
                </p:cNvPr>
                <p:cNvGrpSpPr/>
                <p:nvPr/>
              </p:nvGrpSpPr>
              <p:grpSpPr>
                <a:xfrm>
                  <a:off x="3786598" y="1305394"/>
                  <a:ext cx="1825470" cy="287091"/>
                  <a:chOff x="5802026" y="2509786"/>
                  <a:chExt cx="1825470" cy="287091"/>
                </a:xfrm>
              </p:grpSpPr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7A338B7A-494D-3E4D-93A8-5753DE9AB76C}"/>
                      </a:ext>
                    </a:extLst>
                  </p:cNvPr>
                  <p:cNvSpPr/>
                  <p:nvPr/>
                </p:nvSpPr>
                <p:spPr>
                  <a:xfrm>
                    <a:off x="5802026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D528AA65-3850-1043-BF33-82CB7B6853D6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638DAE17-EEE4-994C-A189-ACA767577022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B9085871-130F-2748-A9F4-F928241B8D40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FDF72AA5-0F62-5140-9D85-C3069706CBAA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D444121B-F9C7-E040-934C-77F4CCFCCD06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EC3171A5-927A-AC40-8CD8-8E0FD5CBE5CC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D2A9B25D-582E-DE4B-A080-8F046ED9B7B8}"/>
                    </a:ext>
                  </a:extLst>
                </p:cNvPr>
                <p:cNvGrpSpPr/>
                <p:nvPr/>
              </p:nvGrpSpPr>
              <p:grpSpPr>
                <a:xfrm>
                  <a:off x="3795674" y="1557061"/>
                  <a:ext cx="1825470" cy="287091"/>
                  <a:chOff x="5802026" y="2509786"/>
                  <a:chExt cx="1825470" cy="287091"/>
                </a:xfrm>
              </p:grpSpPr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5359349A-210E-D945-92EA-8FEAA523C5C6}"/>
                      </a:ext>
                    </a:extLst>
                  </p:cNvPr>
                  <p:cNvSpPr/>
                  <p:nvPr/>
                </p:nvSpPr>
                <p:spPr>
                  <a:xfrm>
                    <a:off x="5802026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96F7A81E-D43A-764A-98C8-60221438DF83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B5C49F62-7CFF-FB46-9331-33BB72C79DC2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9E7DFE2F-59A9-C549-B0FB-44FA8CAB47E3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4120C4D8-E3B1-234F-9BA5-BBDF4CBE4CD8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0DBDBB48-15BD-6544-BBE1-676FE44C2B98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6CB3BDB6-554B-1746-9855-23496B0CBB0E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7EB7160-F1BD-3E4E-8CED-D3FE234E54EB}"/>
                  </a:ext>
                </a:extLst>
              </p:cNvPr>
              <p:cNvGrpSpPr/>
              <p:nvPr/>
            </p:nvGrpSpPr>
            <p:grpSpPr>
              <a:xfrm>
                <a:off x="7565163" y="3498262"/>
                <a:ext cx="475025" cy="448833"/>
                <a:chOff x="5428618" y="3066031"/>
                <a:chExt cx="475025" cy="448833"/>
              </a:xfrm>
            </p:grpSpPr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952B9F6C-B000-164C-A213-9FE9E4FFA55A}"/>
                    </a:ext>
                  </a:extLst>
                </p:cNvPr>
                <p:cNvSpPr/>
                <p:nvPr/>
              </p:nvSpPr>
              <p:spPr>
                <a:xfrm>
                  <a:off x="5428618" y="3268745"/>
                  <a:ext cx="170236" cy="1783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rgbClr val="BFBFB9"/>
                    </a:gs>
                    <a:gs pos="96000">
                      <a:schemeClr val="accent4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9316771F-36C4-F24C-A9A9-859E855787FA}"/>
                    </a:ext>
                  </a:extLst>
                </p:cNvPr>
                <p:cNvGrpSpPr/>
                <p:nvPr/>
              </p:nvGrpSpPr>
              <p:grpSpPr>
                <a:xfrm>
                  <a:off x="5503709" y="3066031"/>
                  <a:ext cx="399934" cy="448833"/>
                  <a:chOff x="5503709" y="3066031"/>
                  <a:chExt cx="399934" cy="448833"/>
                </a:xfrm>
              </p:grpSpPr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45982DC9-0406-6549-AEF9-261498633AF3}"/>
                      </a:ext>
                    </a:extLst>
                  </p:cNvPr>
                  <p:cNvSpPr/>
                  <p:nvPr/>
                </p:nvSpPr>
                <p:spPr>
                  <a:xfrm>
                    <a:off x="5575752" y="3235076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D91E83D3-6A17-BD44-8289-68C38E0234DA}"/>
                      </a:ext>
                    </a:extLst>
                  </p:cNvPr>
                  <p:cNvSpPr/>
                  <p:nvPr/>
                </p:nvSpPr>
                <p:spPr>
                  <a:xfrm>
                    <a:off x="5733407" y="3251911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6644DB29-AF6F-C34A-80AC-8EDC2183870B}"/>
                      </a:ext>
                    </a:extLst>
                  </p:cNvPr>
                  <p:cNvSpPr/>
                  <p:nvPr/>
                </p:nvSpPr>
                <p:spPr>
                  <a:xfrm>
                    <a:off x="5503709" y="3163895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9481DA81-640E-E541-8586-8F5BEEDFE329}"/>
                      </a:ext>
                    </a:extLst>
                  </p:cNvPr>
                  <p:cNvSpPr/>
                  <p:nvPr/>
                </p:nvSpPr>
                <p:spPr>
                  <a:xfrm>
                    <a:off x="5679348" y="3126194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68CA20D3-A24B-E84F-A5A9-A4E6E0D26608}"/>
                      </a:ext>
                    </a:extLst>
                  </p:cNvPr>
                  <p:cNvSpPr/>
                  <p:nvPr/>
                </p:nvSpPr>
                <p:spPr>
                  <a:xfrm>
                    <a:off x="5680423" y="3332281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B6B9D332-162C-FD43-A615-013ECD440315}"/>
                      </a:ext>
                    </a:extLst>
                  </p:cNvPr>
                  <p:cNvSpPr/>
                  <p:nvPr/>
                </p:nvSpPr>
                <p:spPr>
                  <a:xfrm>
                    <a:off x="5539782" y="3336556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28B3D2EC-7F50-F043-B7A3-08BC5E1104A3}"/>
                      </a:ext>
                    </a:extLst>
                  </p:cNvPr>
                  <p:cNvSpPr/>
                  <p:nvPr/>
                </p:nvSpPr>
                <p:spPr>
                  <a:xfrm>
                    <a:off x="5612708" y="3209222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6E68C82E-88A6-AE45-B0DD-5AC51DAA2EA7}"/>
                      </a:ext>
                    </a:extLst>
                  </p:cNvPr>
                  <p:cNvSpPr/>
                  <p:nvPr/>
                </p:nvSpPr>
                <p:spPr>
                  <a:xfrm>
                    <a:off x="5582724" y="3066031"/>
                    <a:ext cx="170236" cy="1783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rgbClr val="BFBFB9"/>
                      </a:gs>
                      <a:gs pos="96000">
                        <a:schemeClr val="accent4">
                          <a:lumMod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5D1A6AA-A132-C144-9D03-D60BEE3B18BE}"/>
                  </a:ext>
                </a:extLst>
              </p:cNvPr>
              <p:cNvGrpSpPr/>
              <p:nvPr/>
            </p:nvGrpSpPr>
            <p:grpSpPr>
              <a:xfrm>
                <a:off x="6451103" y="3871028"/>
                <a:ext cx="1548334" cy="448318"/>
                <a:chOff x="3760465" y="1305394"/>
                <a:chExt cx="1860679" cy="538758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10C880E9-659F-E64B-B30C-527C5BFDE2BB}"/>
                    </a:ext>
                  </a:extLst>
                </p:cNvPr>
                <p:cNvGrpSpPr/>
                <p:nvPr/>
              </p:nvGrpSpPr>
              <p:grpSpPr>
                <a:xfrm>
                  <a:off x="3760465" y="1305394"/>
                  <a:ext cx="1851603" cy="287091"/>
                  <a:chOff x="5775893" y="2509786"/>
                  <a:chExt cx="1851603" cy="287091"/>
                </a:xfrm>
              </p:grpSpPr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16139932-7E38-084A-809B-2084AA1A04EA}"/>
                      </a:ext>
                    </a:extLst>
                  </p:cNvPr>
                  <p:cNvSpPr/>
                  <p:nvPr/>
                </p:nvSpPr>
                <p:spPr>
                  <a:xfrm>
                    <a:off x="5775893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679694D3-AB38-1E4F-BE82-43A1AA518BEA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67D30A2D-D6B3-BD4D-BF8D-FB5014AD4985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40942DAA-CC57-5649-A1C6-E3F652833EF3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1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0234380A-BB9D-BF4E-94D8-EB96028A1F44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8CE88135-7D72-AA41-887C-B570ED062B1B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C923BD52-5347-6844-8C0C-CFFD93AECD56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BCFBC772-FB8B-704D-9564-4D52CBA2CAB6}"/>
                    </a:ext>
                  </a:extLst>
                </p:cNvPr>
                <p:cNvGrpSpPr/>
                <p:nvPr/>
              </p:nvGrpSpPr>
              <p:grpSpPr>
                <a:xfrm>
                  <a:off x="3778252" y="1557061"/>
                  <a:ext cx="1842892" cy="287091"/>
                  <a:chOff x="5784604" y="2509786"/>
                  <a:chExt cx="1842892" cy="287091"/>
                </a:xfrm>
              </p:grpSpPr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4314F8E2-9DD2-D84B-B89F-A2E07F3C12C1}"/>
                      </a:ext>
                    </a:extLst>
                  </p:cNvPr>
                  <p:cNvSpPr/>
                  <p:nvPr/>
                </p:nvSpPr>
                <p:spPr>
                  <a:xfrm>
                    <a:off x="5784604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366E8C32-13A7-AD49-93EF-2D4E8C30801B}"/>
                      </a:ext>
                    </a:extLst>
                  </p:cNvPr>
                  <p:cNvSpPr/>
                  <p:nvPr/>
                </p:nvSpPr>
                <p:spPr>
                  <a:xfrm>
                    <a:off x="6037038" y="2509786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27195A4A-33C4-AC41-94FC-67F24CEAC01E}"/>
                      </a:ext>
                    </a:extLst>
                  </p:cNvPr>
                  <p:cNvSpPr/>
                  <p:nvPr/>
                </p:nvSpPr>
                <p:spPr>
                  <a:xfrm>
                    <a:off x="6301740" y="2522557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5969682D-02BE-1542-9EB9-7336647A67B0}"/>
                      </a:ext>
                    </a:extLst>
                  </p:cNvPr>
                  <p:cNvSpPr/>
                  <p:nvPr/>
                </p:nvSpPr>
                <p:spPr>
                  <a:xfrm>
                    <a:off x="656402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B3AC056A-21B4-274B-8070-938B33DA5B71}"/>
                      </a:ext>
                    </a:extLst>
                  </p:cNvPr>
                  <p:cNvSpPr/>
                  <p:nvPr/>
                </p:nvSpPr>
                <p:spPr>
                  <a:xfrm>
                    <a:off x="6831268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1947A556-BC8F-3A4B-BCD6-DED295FC32EE}"/>
                      </a:ext>
                    </a:extLst>
                  </p:cNvPr>
                  <p:cNvSpPr/>
                  <p:nvPr/>
                </p:nvSpPr>
                <p:spPr>
                  <a:xfrm>
                    <a:off x="7085934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4F9585AC-4EBC-E34F-879B-D2EC1ED3C834}"/>
                      </a:ext>
                    </a:extLst>
                  </p:cNvPr>
                  <p:cNvSpPr/>
                  <p:nvPr/>
                </p:nvSpPr>
                <p:spPr>
                  <a:xfrm>
                    <a:off x="7353176" y="2521999"/>
                    <a:ext cx="274320" cy="274320"/>
                  </a:xfrm>
                  <a:prstGeom prst="ellipse">
                    <a:avLst/>
                  </a:prstGeom>
                  <a:gradFill>
                    <a:gsLst>
                      <a:gs pos="37000">
                        <a:srgbClr val="E08079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</a:gra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4E29E25-8AD1-8044-AC5E-8719477EF0E6}"/>
                </a:ext>
              </a:extLst>
            </p:cNvPr>
            <p:cNvSpPr txBox="1"/>
            <p:nvPr/>
          </p:nvSpPr>
          <p:spPr>
            <a:xfrm>
              <a:off x="5791597" y="2940731"/>
              <a:ext cx="2862592" cy="30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tx1"/>
                  </a:solidFill>
                </a:rPr>
                <a:t>Deposition Growth Modes</a:t>
              </a:r>
            </a:p>
          </p:txBody>
        </p:sp>
      </p:grpSp>
      <p:sp>
        <p:nvSpPr>
          <p:cNvPr id="437" name="Rectangle 436">
            <a:extLst>
              <a:ext uri="{FF2B5EF4-FFF2-40B4-BE49-F238E27FC236}">
                <a16:creationId xmlns:a16="http://schemas.microsoft.com/office/drawing/2014/main" id="{39520556-C362-6F42-867B-FE00AFD14577}"/>
              </a:ext>
            </a:extLst>
          </p:cNvPr>
          <p:cNvSpPr/>
          <p:nvPr/>
        </p:nvSpPr>
        <p:spPr>
          <a:xfrm>
            <a:off x="267054" y="3794018"/>
            <a:ext cx="8650485" cy="842885"/>
          </a:xfrm>
          <a:prstGeom prst="rect">
            <a:avLst/>
          </a:prstGeom>
          <a:solidFill>
            <a:srgbClr val="FFFF00"/>
          </a:solidFill>
          <a:ln w="38100">
            <a:solidFill>
              <a:srgbClr val="FFA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Using a well characterized oxidized </a:t>
            </a:r>
            <a:r>
              <a:rPr lang="en-US" sz="1600" b="1" dirty="0" err="1">
                <a:solidFill>
                  <a:schemeClr val="tx1"/>
                </a:solidFill>
              </a:rPr>
              <a:t>Nb</a:t>
            </a:r>
            <a:r>
              <a:rPr lang="en-US" sz="1600" b="1" dirty="0">
                <a:solidFill>
                  <a:schemeClr val="tx1"/>
                </a:solidFill>
              </a:rPr>
              <a:t>(100) single crystal under controlled UHV conditions, the atomic scale interactions guiding Sn adsorption and diffusion behavior are probed with atomic scale spatial resolution</a:t>
            </a:r>
          </a:p>
        </p:txBody>
      </p:sp>
      <p:sp>
        <p:nvSpPr>
          <p:cNvPr id="438" name="Rectangle 437">
            <a:extLst>
              <a:ext uri="{FF2B5EF4-FFF2-40B4-BE49-F238E27FC236}">
                <a16:creationId xmlns:a16="http://schemas.microsoft.com/office/drawing/2014/main" id="{9D742394-0C9D-6849-8AAB-2910F7C8B88D}"/>
              </a:ext>
            </a:extLst>
          </p:cNvPr>
          <p:cNvSpPr/>
          <p:nvPr/>
        </p:nvSpPr>
        <p:spPr>
          <a:xfrm>
            <a:off x="6469813" y="988359"/>
            <a:ext cx="2552320" cy="136452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25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21B34-B664-0D47-A403-C0CCD2E4656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543300" y="4789035"/>
            <a:ext cx="2057400" cy="273844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950E30-AED4-AB47-AFB5-E5DDA94D0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76" y="58550"/>
            <a:ext cx="8989024" cy="798232"/>
          </a:xfrm>
        </p:spPr>
        <p:txBody>
          <a:bodyPr>
            <a:noAutofit/>
          </a:bodyPr>
          <a:lstStyle/>
          <a:p>
            <a:r>
              <a:rPr lang="en-US" sz="2400" dirty="0"/>
              <a:t>The Few Fundamental Sn Adsorption Studies Demonstrate </a:t>
            </a:r>
            <a:r>
              <a:rPr lang="en-US" sz="2400" dirty="0" err="1"/>
              <a:t>Nb</a:t>
            </a:r>
            <a:r>
              <a:rPr lang="en-US" sz="2400" dirty="0"/>
              <a:t> Characteristics and Sn Exposure Impact Alloy Formation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F478E-9BCB-8F42-AD2E-E859AEAFF1B4}"/>
              </a:ext>
            </a:extLst>
          </p:cNvPr>
          <p:cNvSpPr/>
          <p:nvPr/>
        </p:nvSpPr>
        <p:spPr>
          <a:xfrm>
            <a:off x="-35368" y="4519107"/>
            <a:ext cx="63276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J.A. Strozier, D. L. Miller, O. F. Kammerer, M. </a:t>
            </a:r>
            <a:r>
              <a:rPr lang="en-US" sz="1000" dirty="0" err="1"/>
              <a:t>Strongin</a:t>
            </a:r>
            <a:r>
              <a:rPr lang="en-US" sz="1000" dirty="0"/>
              <a:t>. </a:t>
            </a:r>
            <a:r>
              <a:rPr lang="en-US" sz="1000" i="1" dirty="0"/>
              <a:t>Journal of App. Phys. </a:t>
            </a:r>
            <a:r>
              <a:rPr lang="en-US" sz="1000" b="1" dirty="0"/>
              <a:t>47</a:t>
            </a:r>
            <a:r>
              <a:rPr lang="en-US" sz="1000" dirty="0"/>
              <a:t> 1611 (1976).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E6186-5571-3A49-ADB6-50BBB1672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932" y="960656"/>
            <a:ext cx="1765349" cy="1977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223E25-5C2E-B442-84D3-B37D0BE69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328" y="960656"/>
            <a:ext cx="1701780" cy="19774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E6F2BC-37FC-2C48-8193-22533F560310}"/>
              </a:ext>
            </a:extLst>
          </p:cNvPr>
          <p:cNvSpPr/>
          <p:nvPr/>
        </p:nvSpPr>
        <p:spPr>
          <a:xfrm>
            <a:off x="4164228" y="3212757"/>
            <a:ext cx="4850382" cy="1202476"/>
          </a:xfrm>
          <a:prstGeom prst="rect">
            <a:avLst/>
          </a:prstGeom>
          <a:solidFill>
            <a:srgbClr val="FFFF00"/>
          </a:solidFill>
          <a:ln w="38100">
            <a:solidFill>
              <a:srgbClr val="FFA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 highly ordered oxidized </a:t>
            </a:r>
            <a:r>
              <a:rPr lang="en-US" sz="1600" b="1" dirty="0" err="1">
                <a:solidFill>
                  <a:schemeClr val="tx1"/>
                </a:solidFill>
              </a:rPr>
              <a:t>Nb</a:t>
            </a:r>
            <a:r>
              <a:rPr lang="en-US" sz="1600" b="1" dirty="0">
                <a:solidFill>
                  <a:schemeClr val="tx1"/>
                </a:solidFill>
              </a:rPr>
              <a:t> surface serves as a model system for examining </a:t>
            </a:r>
            <a:r>
              <a:rPr lang="en-US" sz="1600" b="1" dirty="0" err="1">
                <a:solidFill>
                  <a:schemeClr val="tx1"/>
                </a:solidFill>
              </a:rPr>
              <a:t>Nb</a:t>
            </a:r>
            <a:r>
              <a:rPr lang="en-US" sz="1600" b="1" dirty="0">
                <a:solidFill>
                  <a:schemeClr val="tx1"/>
                </a:solidFill>
              </a:rPr>
              <a:t>-Sn-O in an alloying process with few comparable systems and a strong dependence on substrate conditions 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95B4218-DEBD-9B4F-928C-5E890845480D}"/>
              </a:ext>
            </a:extLst>
          </p:cNvPr>
          <p:cNvSpPr txBox="1">
            <a:spLocks/>
          </p:cNvSpPr>
          <p:nvPr/>
        </p:nvSpPr>
        <p:spPr>
          <a:xfrm>
            <a:off x="129390" y="854162"/>
            <a:ext cx="4009251" cy="364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77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384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A31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en-US" sz="1500" b="1" dirty="0">
                <a:solidFill>
                  <a:srgbClr val="002060"/>
                </a:solidFill>
              </a:rPr>
              <a:t>Single Crystal Metallic </a:t>
            </a:r>
            <a:r>
              <a:rPr lang="en-US" sz="1500" b="1" dirty="0" err="1">
                <a:solidFill>
                  <a:srgbClr val="002060"/>
                </a:solidFill>
              </a:rPr>
              <a:t>Nb</a:t>
            </a:r>
            <a:r>
              <a:rPr lang="en-US" sz="1500" b="1" dirty="0">
                <a:solidFill>
                  <a:srgbClr val="002060"/>
                </a:solidFill>
              </a:rPr>
              <a:t> Studies</a:t>
            </a:r>
          </a:p>
          <a:p>
            <a:r>
              <a:rPr lang="en-US" sz="1400" dirty="0"/>
              <a:t>Substrate chemically and electronically distinct from </a:t>
            </a:r>
            <a:r>
              <a:rPr lang="en-US" sz="1400" dirty="0" err="1"/>
              <a:t>Nb</a:t>
            </a:r>
            <a:r>
              <a:rPr lang="en-US" sz="1400" dirty="0"/>
              <a:t> oxides</a:t>
            </a:r>
          </a:p>
          <a:p>
            <a:r>
              <a:rPr lang="en-US" sz="1400" dirty="0"/>
              <a:t>Results using </a:t>
            </a:r>
            <a:r>
              <a:rPr lang="en-US" sz="1400" b="1" dirty="0">
                <a:solidFill>
                  <a:srgbClr val="002060"/>
                </a:solidFill>
              </a:rPr>
              <a:t>unoxidized</a:t>
            </a:r>
            <a:r>
              <a:rPr lang="en-US" sz="1400" dirty="0"/>
              <a:t> </a:t>
            </a:r>
            <a:r>
              <a:rPr lang="en-US" sz="1400" dirty="0" err="1"/>
              <a:t>Nb</a:t>
            </a:r>
            <a:r>
              <a:rPr lang="en-US" sz="1400" dirty="0"/>
              <a:t>(110) and </a:t>
            </a:r>
            <a:r>
              <a:rPr lang="en-US" sz="1400" dirty="0" err="1"/>
              <a:t>Nb</a:t>
            </a:r>
            <a:r>
              <a:rPr lang="en-US" sz="1400" dirty="0"/>
              <a:t>(100) demonstrate distinct Sn behavior</a:t>
            </a:r>
          </a:p>
          <a:p>
            <a:pPr lvl="1"/>
            <a:r>
              <a:rPr lang="en-US" sz="1400" dirty="0"/>
              <a:t>Ensemble Sn reconstructions captured at sub-ML coverages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Nb</a:t>
            </a:r>
            <a:r>
              <a:rPr lang="en-US" sz="1400" baseline="-25000" dirty="0">
                <a:solidFill>
                  <a:schemeClr val="tx1"/>
                </a:solidFill>
              </a:rPr>
              <a:t>3</a:t>
            </a:r>
            <a:r>
              <a:rPr lang="en-US" sz="1400" dirty="0">
                <a:solidFill>
                  <a:schemeClr val="tx1"/>
                </a:solidFill>
              </a:rPr>
              <a:t>Sn alloy formation temperature depends on both Sn coverage and underlying </a:t>
            </a:r>
            <a:r>
              <a:rPr lang="en-US" sz="1400" dirty="0" err="1">
                <a:solidFill>
                  <a:schemeClr val="tx1"/>
                </a:solidFill>
              </a:rPr>
              <a:t>Nb</a:t>
            </a:r>
            <a:r>
              <a:rPr lang="en-US" sz="1400" dirty="0">
                <a:solidFill>
                  <a:schemeClr val="tx1"/>
                </a:solidFill>
              </a:rPr>
              <a:t> surface corrugation</a:t>
            </a:r>
          </a:p>
          <a:p>
            <a:pPr lvl="2"/>
            <a:r>
              <a:rPr lang="en-US" dirty="0"/>
              <a:t>Epitaxial growth not achieved on </a:t>
            </a:r>
            <a:r>
              <a:rPr lang="en-US" dirty="0" err="1"/>
              <a:t>Nb</a:t>
            </a:r>
            <a:r>
              <a:rPr lang="en-US" dirty="0"/>
              <a:t>(110) </a:t>
            </a:r>
          </a:p>
        </p:txBody>
      </p:sp>
    </p:spTree>
    <p:extLst>
      <p:ext uri="{BB962C8B-B14F-4D97-AF65-F5344CB8AC3E}">
        <p14:creationId xmlns:p14="http://schemas.microsoft.com/office/powerpoint/2010/main" val="4255721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8584BE-305F-AF40-82D3-EB18F3F4F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39998"/>
            <a:ext cx="4018204" cy="3849037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en-US" b="1" dirty="0">
                <a:solidFill>
                  <a:srgbClr val="002060"/>
                </a:solidFill>
              </a:rPr>
              <a:t>Deposition</a:t>
            </a:r>
          </a:p>
          <a:p>
            <a:r>
              <a:rPr lang="en-US" sz="1500" dirty="0"/>
              <a:t>Electron beam evaporator deposits Sn with sub-ML precision</a:t>
            </a:r>
          </a:p>
          <a:p>
            <a:pPr lvl="1"/>
            <a:r>
              <a:rPr lang="en-US" sz="1500" dirty="0"/>
              <a:t>Sn exposure calibrated with quartz crystal microbalance (QCM)</a:t>
            </a:r>
          </a:p>
          <a:p>
            <a:pPr marL="114300" indent="0">
              <a:buNone/>
            </a:pPr>
            <a:r>
              <a:rPr lang="en-US" b="1" dirty="0">
                <a:solidFill>
                  <a:srgbClr val="002060"/>
                </a:solidFill>
              </a:rPr>
              <a:t>Surface Analysis</a:t>
            </a:r>
          </a:p>
          <a:p>
            <a:r>
              <a:rPr lang="en-US" sz="1500" dirty="0"/>
              <a:t>Auger electron spectroscopy (AES) </a:t>
            </a:r>
          </a:p>
          <a:p>
            <a:r>
              <a:rPr lang="en-US" sz="1500" dirty="0"/>
              <a:t>X-ray photoelectron spectroscopy (XPS) </a:t>
            </a:r>
          </a:p>
          <a:p>
            <a:r>
              <a:rPr lang="en-US" sz="1500" dirty="0"/>
              <a:t>Temperature programmed desorption (TPD) </a:t>
            </a:r>
          </a:p>
          <a:p>
            <a:r>
              <a:rPr lang="en-US" sz="1500" b="1" dirty="0">
                <a:solidFill>
                  <a:srgbClr val="C00000"/>
                </a:solidFill>
              </a:rPr>
              <a:t>Scanning tunneling microscopy (STM)</a:t>
            </a:r>
          </a:p>
          <a:p>
            <a:r>
              <a:rPr lang="en-US" sz="1500" b="1" dirty="0">
                <a:solidFill>
                  <a:srgbClr val="C00000"/>
                </a:solidFill>
              </a:rPr>
              <a:t>Scanning tunneling spectroscopy (STS)</a:t>
            </a:r>
            <a:endParaRPr lang="en-US" sz="1500" b="1" i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B4E98C-FACB-F440-894F-F64A0068DB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FEBF7B-A8DE-E948-A407-11E8D92D3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550"/>
            <a:ext cx="9024730" cy="798232"/>
          </a:xfrm>
        </p:spPr>
        <p:txBody>
          <a:bodyPr>
            <a:normAutofit fontScale="90000"/>
          </a:bodyPr>
          <a:lstStyle/>
          <a:p>
            <a:r>
              <a:rPr lang="en-US" dirty="0"/>
              <a:t>Ultra-High Vacuum Chamber Equipped for </a:t>
            </a:r>
            <a:r>
              <a:rPr lang="en-US" i="1" dirty="0"/>
              <a:t>in situ </a:t>
            </a:r>
            <a:r>
              <a:rPr lang="en-US" dirty="0"/>
              <a:t>Sn Deposition and Non-Destructive Surface Characterization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930F07-B3EA-3C4A-9FD8-C64E72A7A92E}"/>
              </a:ext>
            </a:extLst>
          </p:cNvPr>
          <p:cNvGrpSpPr/>
          <p:nvPr/>
        </p:nvGrpSpPr>
        <p:grpSpPr>
          <a:xfrm>
            <a:off x="4018204" y="986882"/>
            <a:ext cx="3682627" cy="2676494"/>
            <a:chOff x="4373979" y="1015242"/>
            <a:chExt cx="4495356" cy="3644955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DE9CCC8-29DD-B941-A5D0-F180C245EB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0"/>
            <a:stretch/>
          </p:blipFill>
          <p:spPr bwMode="auto">
            <a:xfrm>
              <a:off x="4373979" y="1015242"/>
              <a:ext cx="4495356" cy="3597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C7CD17-FE43-0048-84B4-088055EF793E}"/>
                </a:ext>
              </a:extLst>
            </p:cNvPr>
            <p:cNvSpPr txBox="1"/>
            <p:nvPr/>
          </p:nvSpPr>
          <p:spPr>
            <a:xfrm>
              <a:off x="4436619" y="1092936"/>
              <a:ext cx="998220" cy="6281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C00000"/>
                  </a:solidFill>
                </a:rPr>
                <a:t>STM chamber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4BECC5-FAE9-B240-82E1-008E9091FF57}"/>
                </a:ext>
              </a:extLst>
            </p:cNvPr>
            <p:cNvSpPr txBox="1"/>
            <p:nvPr/>
          </p:nvSpPr>
          <p:spPr>
            <a:xfrm>
              <a:off x="5724367" y="1101291"/>
              <a:ext cx="1102841" cy="8801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C00000"/>
                  </a:solidFill>
                </a:rPr>
                <a:t>Prep/ analysis chamber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A3A31B-F44F-E548-A291-69B7BB110629}"/>
                </a:ext>
              </a:extLst>
            </p:cNvPr>
            <p:cNvSpPr txBox="1"/>
            <p:nvPr/>
          </p:nvSpPr>
          <p:spPr>
            <a:xfrm>
              <a:off x="7085554" y="1079726"/>
              <a:ext cx="1038394" cy="641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C00000"/>
                  </a:solidFill>
                </a:rPr>
                <a:t>Sn chamber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C3587BA-4D47-0A4E-8BAD-33501531B3AB}"/>
                </a:ext>
              </a:extLst>
            </p:cNvPr>
            <p:cNvCxnSpPr>
              <a:cxnSpLocks/>
            </p:cNvCxnSpPr>
            <p:nvPr/>
          </p:nvCxnSpPr>
          <p:spPr>
            <a:xfrm>
              <a:off x="5577969" y="1035471"/>
              <a:ext cx="0" cy="3624726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861C505-8A32-F042-92F0-FFF22F644975}"/>
                </a:ext>
              </a:extLst>
            </p:cNvPr>
            <p:cNvCxnSpPr>
              <a:cxnSpLocks/>
            </p:cNvCxnSpPr>
            <p:nvPr/>
          </p:nvCxnSpPr>
          <p:spPr>
            <a:xfrm>
              <a:off x="6962435" y="1015242"/>
              <a:ext cx="0" cy="3624726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F727D5-CE3F-1E41-9B9E-A88484853C42}"/>
              </a:ext>
            </a:extLst>
          </p:cNvPr>
          <p:cNvGrpSpPr>
            <a:grpSpLocks noChangeAspect="1"/>
          </p:cNvGrpSpPr>
          <p:nvPr/>
        </p:nvGrpSpPr>
        <p:grpSpPr>
          <a:xfrm>
            <a:off x="6510657" y="2959693"/>
            <a:ext cx="2463208" cy="1597721"/>
            <a:chOff x="6035323" y="1047230"/>
            <a:chExt cx="2550676" cy="16544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54EB3AD-4AF5-8441-A872-A03165C55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323" y="1047230"/>
              <a:ext cx="2550676" cy="16544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AEEB9C-1BEA-5440-82A4-44C2F0CCD385}"/>
                </a:ext>
              </a:extLst>
            </p:cNvPr>
            <p:cNvSpPr txBox="1"/>
            <p:nvPr/>
          </p:nvSpPr>
          <p:spPr>
            <a:xfrm>
              <a:off x="6597063" y="1047230"/>
              <a:ext cx="14271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/>
                <a:t>QCM Flux Calibration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2552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ibener Template Colors">
      <a:dk1>
        <a:srgbClr val="000000"/>
      </a:dk1>
      <a:lt1>
        <a:srgbClr val="FFFFFF"/>
      </a:lt1>
      <a:dk2>
        <a:srgbClr val="002384"/>
      </a:dk2>
      <a:lt2>
        <a:srgbClr val="FFA319"/>
      </a:lt2>
      <a:accent1>
        <a:srgbClr val="FFFF00"/>
      </a:accent1>
      <a:accent2>
        <a:srgbClr val="C00000"/>
      </a:accent2>
      <a:accent3>
        <a:srgbClr val="797979"/>
      </a:accent3>
      <a:accent4>
        <a:srgbClr val="A9A9A9"/>
      </a:accent4>
      <a:accent5>
        <a:srgbClr val="008F51"/>
      </a:accent5>
      <a:accent6>
        <a:srgbClr val="0563C1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19569</TotalTime>
  <Words>1767</Words>
  <Application>Microsoft Macintosh PowerPoint</Application>
  <PresentationFormat>On-screen Show (16:9)</PresentationFormat>
  <Paragraphs>276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Lato</vt:lpstr>
      <vt:lpstr>Noto Sans Symbols</vt:lpstr>
      <vt:lpstr>Office Theme</vt:lpstr>
      <vt:lpstr>Deconvoluting Initial Nb-Sn-O Interactions: Spatially Resolved Electronic Characterization of Sn Reconstructions on (3×1)-O Nb(100)</vt:lpstr>
      <vt:lpstr>Production of High Performing Nb3Sn Coated SRF Cavities is Contingent Upon Continued Growth Optimization</vt:lpstr>
      <vt:lpstr>Deconvoluting Factors that Influence Nb-Sn-O Morphology May Aid in Producing High Performing Nb3Sn Films  </vt:lpstr>
      <vt:lpstr>Deconvoluting Factors that Influence Nb-Sn-O Morphology May Aid in Producing High Performing Nb3Sn Films  </vt:lpstr>
      <vt:lpstr>Deconvoluting Factors that Influence Nb-Sn-O Morphology May Aid in Producing High Performing Nb3Sn Films  </vt:lpstr>
      <vt:lpstr>Deconvoluting Factors that Influence Nb-Sn-O Morphology May Aid in Producing High Performing Nb3Sn Films  </vt:lpstr>
      <vt:lpstr>Designing a Fundamental Surface Study to Develop Nb3Sn Vapor Deposition Growth Model</vt:lpstr>
      <vt:lpstr>The Few Fundamental Sn Adsorption Studies Demonstrate Nb Characteristics and Sn Exposure Impact Alloy Formation </vt:lpstr>
      <vt:lpstr>Ultra-High Vacuum Chamber Equipped for in situ Sn Deposition and Non-Destructive Surface Characterization </vt:lpstr>
      <vt:lpstr>Characterization of Clean (3×1)-O Nb(100) Surface Shows Pristine and Thermally Stable Reconstruction</vt:lpstr>
      <vt:lpstr>Sub-ML Coverages of Sn form Various ML Reconstructions on (3×1) Surface Following 500°C Anneals</vt:lpstr>
      <vt:lpstr>Sub-ML Coverages of Sn form Various ML Reconstructions on (3×1) Surface Following 500°C Anneals</vt:lpstr>
      <vt:lpstr>Sub-ML Coverages of Sn form Various ML Reconstructions on (3×1) Surface Following 500°C Anneals</vt:lpstr>
      <vt:lpstr>Sub-ML Coverages of Sn form Various ML Reconstructions on (3×1) Surface Following 500°C Anneals</vt:lpstr>
      <vt:lpstr> Atomic Resolution STM Images Reveal the Morphology of Sn Aggregates and Underlying NbO</vt:lpstr>
      <vt:lpstr>    </vt:lpstr>
      <vt:lpstr>Bright Sn Layers Electronically Distinguished From (3×1)-O Nb(100) at Room Temperature</vt:lpstr>
      <vt:lpstr>Bright Sn Layers Electronically Distinguished From (3×1)-O Nb(100) at Room Temperature</vt:lpstr>
      <vt:lpstr>Bright Sn Layers Electronically Distinguished From (3×1)-O Nb(100) at Room Temperature</vt:lpstr>
      <vt:lpstr>Summary: Characterization of Sn Reconstructions on NbO using Electronically Specified Surface Microscopy</vt:lpstr>
      <vt:lpstr>Ongoing Studies and Collaborations Aim to Fully Characterize Sn Adlayers and Eventually Nb3Sn Grains</vt:lpstr>
      <vt:lpstr>Acknowledgements &amp;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Climbing the Ladder: A Sn Story</dc:title>
  <dc:creator>Microsoft Office User</dc:creator>
  <cp:lastModifiedBy>sarahalexwillson@gmail.com</cp:lastModifiedBy>
  <cp:revision>331</cp:revision>
  <dcterms:created xsi:type="dcterms:W3CDTF">2019-01-28T14:48:20Z</dcterms:created>
  <dcterms:modified xsi:type="dcterms:W3CDTF">2020-11-11T14:40:49Z</dcterms:modified>
</cp:coreProperties>
</file>