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2"/>
  </p:notesMasterIdLst>
  <p:handoutMasterIdLst>
    <p:handoutMasterId r:id="rId33"/>
  </p:handoutMasterIdLst>
  <p:sldIdLst>
    <p:sldId id="376" r:id="rId2"/>
    <p:sldId id="275" r:id="rId3"/>
    <p:sldId id="303" r:id="rId4"/>
    <p:sldId id="299" r:id="rId5"/>
    <p:sldId id="300" r:id="rId6"/>
    <p:sldId id="378" r:id="rId7"/>
    <p:sldId id="379" r:id="rId8"/>
    <p:sldId id="380" r:id="rId9"/>
    <p:sldId id="368" r:id="rId10"/>
    <p:sldId id="304" r:id="rId11"/>
    <p:sldId id="308" r:id="rId12"/>
    <p:sldId id="310" r:id="rId13"/>
    <p:sldId id="312" r:id="rId14"/>
    <p:sldId id="315" r:id="rId15"/>
    <p:sldId id="311" r:id="rId16"/>
    <p:sldId id="314" r:id="rId17"/>
    <p:sldId id="305" r:id="rId18"/>
    <p:sldId id="301" r:id="rId19"/>
    <p:sldId id="317" r:id="rId20"/>
    <p:sldId id="319" r:id="rId21"/>
    <p:sldId id="321" r:id="rId22"/>
    <p:sldId id="375" r:id="rId23"/>
    <p:sldId id="369" r:id="rId24"/>
    <p:sldId id="306" r:id="rId25"/>
    <p:sldId id="302" r:id="rId26"/>
    <p:sldId id="278" r:id="rId27"/>
    <p:sldId id="382" r:id="rId28"/>
    <p:sldId id="370" r:id="rId29"/>
    <p:sldId id="309" r:id="rId30"/>
    <p:sldId id="313" r:id="rId3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0504E"/>
    <a:srgbClr val="404040"/>
    <a:srgbClr val="4E4E4E"/>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8664" autoAdjust="0"/>
  </p:normalViewPr>
  <p:slideViewPr>
    <p:cSldViewPr snapToGrid="0" snapToObjects="1" showGuides="1">
      <p:cViewPr varScale="1">
        <p:scale>
          <a:sx n="59" d="100"/>
          <a:sy n="59" d="100"/>
        </p:scale>
        <p:origin x="1408" y="5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varScale="1">
      <p:scale>
        <a:sx n="100" d="100"/>
        <a:sy n="100" d="100"/>
      </p:scale>
      <p:origin x="0" y="-5512"/>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211949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Helvetica"/>
                <a:ea typeface="Geneva" charset="0"/>
                <a:cs typeface="ＭＳ Ｐゴシック" charset="0"/>
              </a:rPr>
              <a:t>The connection between Sn flux and </a:t>
            </a:r>
            <a:r>
              <a:rPr lang="en-US" sz="1200" i="1" kern="1200" dirty="0">
                <a:solidFill>
                  <a:schemeClr val="tx1"/>
                </a:solidFill>
                <a:effectLst/>
                <a:latin typeface="Helvetica"/>
                <a:ea typeface="Geneva" charset="0"/>
                <a:cs typeface="ＭＳ Ｐゴシック" charset="0"/>
              </a:rPr>
              <a:t>patchy regions</a:t>
            </a:r>
            <a:r>
              <a:rPr lang="en-US" sz="1200" kern="1200" dirty="0">
                <a:solidFill>
                  <a:schemeClr val="tx1"/>
                </a:solidFill>
                <a:effectLst/>
                <a:latin typeface="Helvetica"/>
                <a:ea typeface="Geneva" charset="0"/>
                <a:cs typeface="ＭＳ Ｐゴシック" charset="0"/>
              </a:rPr>
              <a:t> may explain another significant feature of coatings in the literature</a:t>
            </a: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22</a:t>
            </a:fld>
            <a:endParaRPr lang="en-US"/>
          </a:p>
        </p:txBody>
      </p:sp>
    </p:spTree>
    <p:extLst>
      <p:ext uri="{BB962C8B-B14F-4D97-AF65-F5344CB8AC3E}">
        <p14:creationId xmlns:p14="http://schemas.microsoft.com/office/powerpoint/2010/main" val="149095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253673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Helvetica"/>
              <a:ea typeface="Geneva" charset="0"/>
              <a:cs typeface="ＭＳ Ｐゴシック" charset="0"/>
            </a:endParaRP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364237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45418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2898509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994547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307726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SEM and cross-sectional HAADF-STEM images of 1-Sn source coating samples #1.0 and #9.0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5times thicker </a:t>
            </a:r>
            <a:r>
              <a:rPr lang="en-US" sz="12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sym typeface="Wingdings" panose="05000000000000000000" pitchFamily="2" charset="2"/>
              </a:rPr>
              <a:t> Support the idea of Sn diffusion through grain boundaries is much faster than bulk diffusion</a:t>
            </a:r>
            <a:endParaRPr lang="en-US" sz="12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15</a:t>
            </a:fld>
            <a:endParaRPr lang="en-US"/>
          </a:p>
        </p:txBody>
      </p:sp>
    </p:spTree>
    <p:extLst>
      <p:ext uri="{BB962C8B-B14F-4D97-AF65-F5344CB8AC3E}">
        <p14:creationId xmlns:p14="http://schemas.microsoft.com/office/powerpoint/2010/main" val="36684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EBSD map performed on sample #9.0 reveals that these PR have large lateral grain diameters from 10s to 100s um</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16</a:t>
            </a:fld>
            <a:endParaRPr lang="en-US"/>
          </a:p>
        </p:txBody>
      </p:sp>
    </p:spTree>
    <p:extLst>
      <p:ext uri="{BB962C8B-B14F-4D97-AF65-F5344CB8AC3E}">
        <p14:creationId xmlns:p14="http://schemas.microsoft.com/office/powerpoint/2010/main" val="544676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11/11/2020</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Tiziana Spina | Nb3Sn SRF'20 </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11/11/2020</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Tiziana Spina | Nb3Sn SRF'20 </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11/11/2020</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Tiziana Spina | Nb3Sn SRF'20 </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11/11/2020</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Tiziana Spina | Nb3Sn SRF'20 </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11/11/2020</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Tiziana Spina | Nb3Sn SRF'20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11/11/2020</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Tiziana Spina | Nb3Sn SRF'20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11/11/2020</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Tiziana Spina | Nb3Sn SRF'20 </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626173-BE4A-46EB-860F-A32BA3276665}"/>
              </a:ext>
            </a:extLst>
          </p:cNvPr>
          <p:cNvPicPr>
            <a:picLocks noChangeAspect="1"/>
          </p:cNvPicPr>
          <p:nvPr/>
        </p:nvPicPr>
        <p:blipFill rotWithShape="1">
          <a:blip r:embed="rId2">
            <a:alphaModFix amt="40000"/>
          </a:blip>
          <a:srcRect t="22223" b="4575"/>
          <a:stretch/>
        </p:blipFill>
        <p:spPr>
          <a:xfrm>
            <a:off x="-21340" y="1816100"/>
            <a:ext cx="9177508" cy="2844800"/>
          </a:xfrm>
          <a:prstGeom prst="rect">
            <a:avLst/>
          </a:prstGeom>
        </p:spPr>
      </p:pic>
      <p:sp>
        <p:nvSpPr>
          <p:cNvPr id="2" name="Date Placeholder 1">
            <a:extLst>
              <a:ext uri="{FF2B5EF4-FFF2-40B4-BE49-F238E27FC236}">
                <a16:creationId xmlns:a16="http://schemas.microsoft.com/office/drawing/2014/main" id="{8CFFA8E7-0B75-4E46-A72C-FE00C5DC1769}"/>
              </a:ext>
            </a:extLst>
          </p:cNvPr>
          <p:cNvSpPr>
            <a:spLocks noGrp="1"/>
          </p:cNvSpPr>
          <p:nvPr>
            <p:ph type="dt" sz="half" idx="10"/>
          </p:nvPr>
        </p:nvSpPr>
        <p:spPr>
          <a:xfrm>
            <a:off x="444500" y="6504213"/>
            <a:ext cx="967695" cy="237285"/>
          </a:xfrm>
        </p:spPr>
        <p:txBody>
          <a:bodyPr/>
          <a:lstStyle/>
          <a:p>
            <a:pPr>
              <a:defRPr/>
            </a:pPr>
            <a:r>
              <a:rPr lang="en-US" dirty="0"/>
              <a:t>11/11/2020</a:t>
            </a:r>
          </a:p>
        </p:txBody>
      </p:sp>
      <p:sp>
        <p:nvSpPr>
          <p:cNvPr id="3" name="Footer Placeholder 2">
            <a:extLst>
              <a:ext uri="{FF2B5EF4-FFF2-40B4-BE49-F238E27FC236}">
                <a16:creationId xmlns:a16="http://schemas.microsoft.com/office/drawing/2014/main" id="{31A5EC3F-D9C4-4A15-86F7-57A690D329C8}"/>
              </a:ext>
            </a:extLst>
          </p:cNvPr>
          <p:cNvSpPr>
            <a:spLocks noGrp="1"/>
          </p:cNvSpPr>
          <p:nvPr>
            <p:ph type="ftr" sz="quarter" idx="11"/>
          </p:nvPr>
        </p:nvSpPr>
        <p:spPr/>
        <p:txBody>
          <a:bodyPr/>
          <a:lstStyle/>
          <a:p>
            <a:pPr>
              <a:defRPr/>
            </a:pPr>
            <a:r>
              <a:rPr lang="en-US"/>
              <a:t>Tiziana Spina | Nb3Sn SRF'20 </a:t>
            </a:r>
            <a:endParaRPr lang="en-US" b="1" dirty="0"/>
          </a:p>
        </p:txBody>
      </p:sp>
      <p:sp>
        <p:nvSpPr>
          <p:cNvPr id="4" name="Slide Number Placeholder 3">
            <a:extLst>
              <a:ext uri="{FF2B5EF4-FFF2-40B4-BE49-F238E27FC236}">
                <a16:creationId xmlns:a16="http://schemas.microsoft.com/office/drawing/2014/main" id="{A30B44F7-9D89-4C4D-802D-EF69F0271964}"/>
              </a:ext>
            </a:extLst>
          </p:cNvPr>
          <p:cNvSpPr>
            <a:spLocks noGrp="1"/>
          </p:cNvSpPr>
          <p:nvPr>
            <p:ph type="sldNum" sz="quarter" idx="12"/>
          </p:nvPr>
        </p:nvSpPr>
        <p:spPr/>
        <p:txBody>
          <a:bodyPr/>
          <a:lstStyle/>
          <a:p>
            <a:pPr>
              <a:defRPr/>
            </a:pPr>
            <a:fld id="{148C009B-CB69-E04A-B9B3-34B26D69E9CF}" type="slidenum">
              <a:rPr lang="en-US" smtClean="0"/>
              <a:pPr>
                <a:defRPr/>
              </a:pPr>
              <a:t>1</a:t>
            </a:fld>
            <a:endParaRPr lang="en-US" dirty="0"/>
          </a:p>
        </p:txBody>
      </p:sp>
      <p:sp>
        <p:nvSpPr>
          <p:cNvPr id="6" name="Text Placeholder 2">
            <a:extLst>
              <a:ext uri="{FF2B5EF4-FFF2-40B4-BE49-F238E27FC236}">
                <a16:creationId xmlns:a16="http://schemas.microsoft.com/office/drawing/2014/main" id="{41EDADAF-7162-4523-8FA8-C7CF98EC1A33}"/>
              </a:ext>
            </a:extLst>
          </p:cNvPr>
          <p:cNvSpPr txBox="1">
            <a:spLocks/>
          </p:cNvSpPr>
          <p:nvPr/>
        </p:nvSpPr>
        <p:spPr>
          <a:xfrm>
            <a:off x="120650" y="1954245"/>
            <a:ext cx="8499232" cy="1003049"/>
          </a:xfrm>
          <a:prstGeom prst="rect">
            <a:avLst/>
          </a:prstGeom>
        </p:spPr>
        <p:txBody>
          <a:bodyPr lIns="0" tIns="0" rIns="0" bIns="0" anchor="t" anchorCtr="0">
            <a:noAutofit/>
          </a:bodyPr>
          <a:lstStyle>
            <a:defPPr>
              <a:defRPr lang="en-US"/>
            </a:defPPr>
            <a:lvl1pPr marL="0" algn="l" defTabSz="457200" rtl="0" fontAlgn="base">
              <a:spcBef>
                <a:spcPct val="0"/>
              </a:spcBef>
              <a:spcAft>
                <a:spcPct val="0"/>
              </a:spcAft>
              <a:defRPr sz="1200" kern="1200">
                <a:solidFill>
                  <a:srgbClr val="004C97"/>
                </a:solidFill>
                <a:latin typeface="Helvetica"/>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lgn="ctr"/>
            <a:r>
              <a:rPr lang="en-US" sz="4000" b="1" dirty="0"/>
              <a:t>Development and Understanding of Nb</a:t>
            </a:r>
            <a:r>
              <a:rPr lang="en-US" sz="4000" b="1" baseline="-25000" dirty="0"/>
              <a:t>3</a:t>
            </a:r>
            <a:r>
              <a:rPr lang="en-US" sz="4000" b="1" dirty="0"/>
              <a:t>Sn films for radiofrequency applications through a sample-host 9-cell cavity</a:t>
            </a:r>
          </a:p>
        </p:txBody>
      </p:sp>
      <p:pic>
        <p:nvPicPr>
          <p:cNvPr id="8" name="Picture 7" descr="A picture containing graphical user interface&#10;&#10;Description automatically generated">
            <a:extLst>
              <a:ext uri="{FF2B5EF4-FFF2-40B4-BE49-F238E27FC236}">
                <a16:creationId xmlns:a16="http://schemas.microsoft.com/office/drawing/2014/main" id="{769FBDBD-A906-4AB9-9F42-2A8F5488041C}"/>
              </a:ext>
            </a:extLst>
          </p:cNvPr>
          <p:cNvPicPr>
            <a:picLocks noChangeAspect="1"/>
          </p:cNvPicPr>
          <p:nvPr/>
        </p:nvPicPr>
        <p:blipFill>
          <a:blip r:embed="rId3"/>
          <a:stretch>
            <a:fillRect/>
          </a:stretch>
        </p:blipFill>
        <p:spPr>
          <a:xfrm>
            <a:off x="0" y="0"/>
            <a:ext cx="9156168" cy="1816100"/>
          </a:xfrm>
          <a:prstGeom prst="rect">
            <a:avLst/>
          </a:prstGeom>
        </p:spPr>
      </p:pic>
      <p:sp>
        <p:nvSpPr>
          <p:cNvPr id="11" name="TextBox 10">
            <a:extLst>
              <a:ext uri="{FF2B5EF4-FFF2-40B4-BE49-F238E27FC236}">
                <a16:creationId xmlns:a16="http://schemas.microsoft.com/office/drawing/2014/main" id="{E859BF33-F85A-462E-B873-4EE92FC738B7}"/>
              </a:ext>
            </a:extLst>
          </p:cNvPr>
          <p:cNvSpPr txBox="1"/>
          <p:nvPr/>
        </p:nvSpPr>
        <p:spPr>
          <a:xfrm>
            <a:off x="148545" y="4740372"/>
            <a:ext cx="3708400" cy="1200329"/>
          </a:xfrm>
          <a:prstGeom prst="rect">
            <a:avLst/>
          </a:prstGeom>
          <a:noFill/>
        </p:spPr>
        <p:txBody>
          <a:bodyPr wrap="square" rtlCol="0">
            <a:spAutoFit/>
          </a:bodyPr>
          <a:lstStyle/>
          <a:p>
            <a:r>
              <a:rPr lang="en-US" dirty="0"/>
              <a:t>Tiziana Spina</a:t>
            </a:r>
          </a:p>
          <a:p>
            <a:r>
              <a:rPr lang="en-US" dirty="0"/>
              <a:t>Associate Scientist</a:t>
            </a:r>
          </a:p>
          <a:p>
            <a:r>
              <a:rPr lang="en-US" dirty="0"/>
              <a:t>11.11.2020</a:t>
            </a:r>
          </a:p>
        </p:txBody>
      </p:sp>
      <p:pic>
        <p:nvPicPr>
          <p:cNvPr id="12" name="Picture 11">
            <a:extLst>
              <a:ext uri="{FF2B5EF4-FFF2-40B4-BE49-F238E27FC236}">
                <a16:creationId xmlns:a16="http://schemas.microsoft.com/office/drawing/2014/main" id="{27E04BED-EEEE-4E73-96A8-DE8798BA8091}"/>
              </a:ext>
            </a:extLst>
          </p:cNvPr>
          <p:cNvPicPr>
            <a:picLocks noChangeAspect="1"/>
          </p:cNvPicPr>
          <p:nvPr/>
        </p:nvPicPr>
        <p:blipFill>
          <a:blip r:embed="rId4"/>
          <a:stretch>
            <a:fillRect/>
          </a:stretch>
        </p:blipFill>
        <p:spPr>
          <a:xfrm>
            <a:off x="-21340" y="6061676"/>
            <a:ext cx="9177508" cy="799242"/>
          </a:xfrm>
          <a:prstGeom prst="rect">
            <a:avLst/>
          </a:prstGeom>
        </p:spPr>
      </p:pic>
    </p:spTree>
    <p:extLst>
      <p:ext uri="{BB962C8B-B14F-4D97-AF65-F5344CB8AC3E}">
        <p14:creationId xmlns:p14="http://schemas.microsoft.com/office/powerpoint/2010/main" val="248520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5209" y="251752"/>
            <a:ext cx="9002217" cy="1859432"/>
          </a:xfrm>
        </p:spPr>
        <p:txBody>
          <a:bodyPr/>
          <a:lstStyle/>
          <a:p>
            <a:pPr marL="0" indent="0">
              <a:buNone/>
            </a:pPr>
            <a:endParaRPr lang="en-US" dirty="0"/>
          </a:p>
          <a:p>
            <a:pPr marL="0" indent="0">
              <a:buNone/>
            </a:pPr>
            <a:endParaRPr lang="en-US" dirty="0"/>
          </a:p>
          <a:p>
            <a:pPr marL="457200" lvl="1"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636588" y="6504213"/>
            <a:ext cx="775607" cy="45719"/>
          </a:xfrm>
        </p:spPr>
        <p:txBody>
          <a:bodyPr/>
          <a:lstStyle/>
          <a:p>
            <a:pPr>
              <a:defRPr/>
            </a:pPr>
            <a:r>
              <a:rPr lang="en-US"/>
              <a:t>11/11/2020</a:t>
            </a:r>
            <a:endParaRPr lang="en-US" dirty="0"/>
          </a:p>
        </p:txBody>
      </p:sp>
      <p:sp>
        <p:nvSpPr>
          <p:cNvPr id="4" name="Footer Placeholder 3"/>
          <p:cNvSpPr>
            <a:spLocks noGrp="1"/>
          </p:cNvSpPr>
          <p:nvPr>
            <p:ph type="ftr" sz="quarter" idx="3"/>
          </p:nvPr>
        </p:nvSpPr>
        <p:spPr/>
        <p:txBody>
          <a:bodyPr/>
          <a:lstStyle/>
          <a:p>
            <a:pPr>
              <a:defRPr/>
            </a:pPr>
            <a:r>
              <a:rPr lang="en-US"/>
              <a:t>Tiziana Spina | Nb3Sn SRF'20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8" name="Content Placeholder 5">
            <a:extLst>
              <a:ext uri="{FF2B5EF4-FFF2-40B4-BE49-F238E27FC236}">
                <a16:creationId xmlns:a16="http://schemas.microsoft.com/office/drawing/2014/main" id="{C8E5E893-D382-4594-9941-307E8923C8C5}"/>
              </a:ext>
            </a:extLst>
          </p:cNvPr>
          <p:cNvSpPr txBox="1">
            <a:spLocks/>
          </p:cNvSpPr>
          <p:nvPr/>
        </p:nvSpPr>
        <p:spPr>
          <a:xfrm>
            <a:off x="560162" y="0"/>
            <a:ext cx="4840514" cy="5610224"/>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buFont typeface="Arial" charset="0"/>
              <a:buNone/>
            </a:pPr>
            <a:endParaRPr lang="en-US" sz="3200" dirty="0"/>
          </a:p>
          <a:p>
            <a:pPr>
              <a:lnSpc>
                <a:spcPct val="200000"/>
              </a:lnSpc>
            </a:pPr>
            <a:r>
              <a:rPr lang="en-US" sz="3200" dirty="0">
                <a:solidFill>
                  <a:schemeClr val="bg1">
                    <a:lumMod val="85000"/>
                  </a:schemeClr>
                </a:solidFill>
              </a:rPr>
              <a:t>Introduction</a:t>
            </a:r>
          </a:p>
          <a:p>
            <a:pPr>
              <a:lnSpc>
                <a:spcPct val="200000"/>
              </a:lnSpc>
            </a:pPr>
            <a:r>
              <a:rPr lang="en-US" sz="3200" dirty="0"/>
              <a:t>Experimental Results</a:t>
            </a:r>
          </a:p>
          <a:p>
            <a:pPr>
              <a:lnSpc>
                <a:spcPct val="200000"/>
              </a:lnSpc>
            </a:pPr>
            <a:r>
              <a:rPr lang="en-US" sz="3200" dirty="0">
                <a:solidFill>
                  <a:schemeClr val="bg1">
                    <a:lumMod val="85000"/>
                  </a:schemeClr>
                </a:solidFill>
              </a:rPr>
              <a:t>Discussion</a:t>
            </a:r>
          </a:p>
          <a:p>
            <a:pPr>
              <a:lnSpc>
                <a:spcPct val="200000"/>
              </a:lnSpc>
            </a:pPr>
            <a:r>
              <a:rPr lang="en-US" sz="3200" dirty="0">
                <a:solidFill>
                  <a:schemeClr val="bg1">
                    <a:lumMod val="85000"/>
                  </a:schemeClr>
                </a:solidFill>
              </a:rPr>
              <a:t>Conclusions</a:t>
            </a:r>
          </a:p>
        </p:txBody>
      </p:sp>
      <p:sp>
        <p:nvSpPr>
          <p:cNvPr id="2" name="TextBox 1">
            <a:extLst>
              <a:ext uri="{FF2B5EF4-FFF2-40B4-BE49-F238E27FC236}">
                <a16:creationId xmlns:a16="http://schemas.microsoft.com/office/drawing/2014/main" id="{FF4B1A68-6F7E-41B8-9CD1-696934B16CAB}"/>
              </a:ext>
            </a:extLst>
          </p:cNvPr>
          <p:cNvSpPr txBox="1"/>
          <p:nvPr/>
        </p:nvSpPr>
        <p:spPr>
          <a:xfrm>
            <a:off x="5018567" y="1743740"/>
            <a:ext cx="4020224" cy="2677656"/>
          </a:xfrm>
          <a:prstGeom prst="rect">
            <a:avLst/>
          </a:prstGeom>
          <a:noFill/>
        </p:spPr>
        <p:txBody>
          <a:bodyPr wrap="square" rtlCol="0">
            <a:spAutoFit/>
          </a:bodyPr>
          <a:lstStyle/>
          <a:p>
            <a:r>
              <a:rPr lang="en-US" dirty="0"/>
              <a:t>Samples extracted from each cell were characterized using microscopy measurements:</a:t>
            </a:r>
          </a:p>
          <a:p>
            <a:endParaRPr lang="en-US" dirty="0"/>
          </a:p>
          <a:p>
            <a:pPr marL="342900" indent="-342900">
              <a:buFont typeface="Arial" panose="020B0604020202020204" pitchFamily="34" charset="0"/>
              <a:buChar char="•"/>
            </a:pPr>
            <a:r>
              <a:rPr lang="en-US" dirty="0"/>
              <a:t>SEM/EDS at Fermilab</a:t>
            </a:r>
          </a:p>
          <a:p>
            <a:pPr marL="342900" indent="-342900">
              <a:buFont typeface="Arial" panose="020B0604020202020204" pitchFamily="34" charset="0"/>
              <a:buChar char="•"/>
            </a:pPr>
            <a:r>
              <a:rPr lang="en-US" dirty="0"/>
              <a:t>FIB/HAADF-TEM/EBSD at Northwestern University</a:t>
            </a:r>
          </a:p>
        </p:txBody>
      </p:sp>
    </p:spTree>
    <p:extLst>
      <p:ext uri="{BB962C8B-B14F-4D97-AF65-F5344CB8AC3E}">
        <p14:creationId xmlns:p14="http://schemas.microsoft.com/office/powerpoint/2010/main" val="119192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BC2BA-B095-4108-BB81-FC9052484B8A}"/>
              </a:ext>
            </a:extLst>
          </p:cNvPr>
          <p:cNvSpPr>
            <a:spLocks noGrp="1"/>
          </p:cNvSpPr>
          <p:nvPr>
            <p:ph type="title"/>
          </p:nvPr>
        </p:nvSpPr>
        <p:spPr/>
        <p:txBody>
          <a:bodyPr/>
          <a:lstStyle/>
          <a:p>
            <a:r>
              <a:rPr lang="it-IT" dirty="0"/>
              <a:t>SEM comparison</a:t>
            </a:r>
          </a:p>
        </p:txBody>
      </p:sp>
      <p:sp>
        <p:nvSpPr>
          <p:cNvPr id="4" name="Date Placeholder 3">
            <a:extLst>
              <a:ext uri="{FF2B5EF4-FFF2-40B4-BE49-F238E27FC236}">
                <a16:creationId xmlns:a16="http://schemas.microsoft.com/office/drawing/2014/main" id="{B0F9050C-04B5-4B0E-9BC5-F3E23C5B14C3}"/>
              </a:ext>
            </a:extLst>
          </p:cNvPr>
          <p:cNvSpPr>
            <a:spLocks noGrp="1"/>
          </p:cNvSpPr>
          <p:nvPr>
            <p:ph type="dt" sz="half" idx="2"/>
          </p:nvPr>
        </p:nvSpPr>
        <p:spPr>
          <a:xfrm>
            <a:off x="636588" y="6504212"/>
            <a:ext cx="775607" cy="242873"/>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E65932CA-B3DD-40F4-8892-C7A733571710}"/>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CC63BB65-AA5A-451F-951D-869134E336A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2" name="Picture 1">
            <a:extLst>
              <a:ext uri="{FF2B5EF4-FFF2-40B4-BE49-F238E27FC236}">
                <a16:creationId xmlns:a16="http://schemas.microsoft.com/office/drawing/2014/main" id="{ECE1B5A7-0B38-4374-8A7C-16692431BDE0}"/>
              </a:ext>
            </a:extLst>
          </p:cNvPr>
          <p:cNvPicPr>
            <a:picLocks noChangeAspect="1"/>
          </p:cNvPicPr>
          <p:nvPr/>
        </p:nvPicPr>
        <p:blipFill>
          <a:blip r:embed="rId3"/>
          <a:stretch>
            <a:fillRect/>
          </a:stretch>
        </p:blipFill>
        <p:spPr>
          <a:xfrm>
            <a:off x="323094" y="1509567"/>
            <a:ext cx="4198202" cy="4717905"/>
          </a:xfrm>
          <a:prstGeom prst="rect">
            <a:avLst/>
          </a:prstGeom>
        </p:spPr>
      </p:pic>
      <p:sp>
        <p:nvSpPr>
          <p:cNvPr id="13" name="TextBox 12">
            <a:extLst>
              <a:ext uri="{FF2B5EF4-FFF2-40B4-BE49-F238E27FC236}">
                <a16:creationId xmlns:a16="http://schemas.microsoft.com/office/drawing/2014/main" id="{DC7B3275-78DA-4194-BC6D-E9672314EAB6}"/>
              </a:ext>
            </a:extLst>
          </p:cNvPr>
          <p:cNvSpPr txBox="1"/>
          <p:nvPr/>
        </p:nvSpPr>
        <p:spPr>
          <a:xfrm>
            <a:off x="1551943" y="912400"/>
            <a:ext cx="1840004"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1-Sn source</a:t>
            </a:r>
          </a:p>
        </p:txBody>
      </p:sp>
      <p:pic>
        <p:nvPicPr>
          <p:cNvPr id="14" name="Picture 13">
            <a:extLst>
              <a:ext uri="{FF2B5EF4-FFF2-40B4-BE49-F238E27FC236}">
                <a16:creationId xmlns:a16="http://schemas.microsoft.com/office/drawing/2014/main" id="{342A8746-A0A2-4CA2-8EBD-3DC0B3CC3685}"/>
              </a:ext>
            </a:extLst>
          </p:cNvPr>
          <p:cNvPicPr>
            <a:picLocks noChangeAspect="1"/>
          </p:cNvPicPr>
          <p:nvPr/>
        </p:nvPicPr>
        <p:blipFill>
          <a:blip r:embed="rId4"/>
          <a:stretch>
            <a:fillRect/>
          </a:stretch>
        </p:blipFill>
        <p:spPr>
          <a:xfrm>
            <a:off x="4847732" y="1492837"/>
            <a:ext cx="3961343" cy="4701175"/>
          </a:xfrm>
          <a:prstGeom prst="rect">
            <a:avLst/>
          </a:prstGeom>
        </p:spPr>
      </p:pic>
      <p:sp>
        <p:nvSpPr>
          <p:cNvPr id="15" name="TextBox 14">
            <a:extLst>
              <a:ext uri="{FF2B5EF4-FFF2-40B4-BE49-F238E27FC236}">
                <a16:creationId xmlns:a16="http://schemas.microsoft.com/office/drawing/2014/main" id="{F1854B63-7BCA-47A7-97CC-517BB69D21CE}"/>
              </a:ext>
            </a:extLst>
          </p:cNvPr>
          <p:cNvSpPr txBox="1"/>
          <p:nvPr/>
        </p:nvSpPr>
        <p:spPr>
          <a:xfrm>
            <a:off x="6014726" y="912399"/>
            <a:ext cx="1840004"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2-Sn sources</a:t>
            </a:r>
          </a:p>
        </p:txBody>
      </p:sp>
      <p:sp>
        <p:nvSpPr>
          <p:cNvPr id="18" name="Rectangle 17">
            <a:extLst>
              <a:ext uri="{FF2B5EF4-FFF2-40B4-BE49-F238E27FC236}">
                <a16:creationId xmlns:a16="http://schemas.microsoft.com/office/drawing/2014/main" id="{3A21BE32-AB61-4424-A4DF-2C10AD3A7073}"/>
              </a:ext>
            </a:extLst>
          </p:cNvPr>
          <p:cNvSpPr/>
          <p:nvPr/>
        </p:nvSpPr>
        <p:spPr>
          <a:xfrm>
            <a:off x="1503029" y="1963545"/>
            <a:ext cx="1761253" cy="67660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dirty="0"/>
              <a:t>I: Uniform  </a:t>
            </a:r>
          </a:p>
        </p:txBody>
      </p:sp>
      <p:sp>
        <p:nvSpPr>
          <p:cNvPr id="19" name="Rectangle 18">
            <a:extLst>
              <a:ext uri="{FF2B5EF4-FFF2-40B4-BE49-F238E27FC236}">
                <a16:creationId xmlns:a16="http://schemas.microsoft.com/office/drawing/2014/main" id="{BFCA78DA-3CF3-4A04-A931-C634F1D64E6D}"/>
              </a:ext>
            </a:extLst>
          </p:cNvPr>
          <p:cNvSpPr/>
          <p:nvPr/>
        </p:nvSpPr>
        <p:spPr>
          <a:xfrm>
            <a:off x="1503029" y="3670681"/>
            <a:ext cx="1761253" cy="5264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dirty="0"/>
              <a:t>II: Intermediate</a:t>
            </a:r>
          </a:p>
        </p:txBody>
      </p:sp>
      <p:sp>
        <p:nvSpPr>
          <p:cNvPr id="20" name="Rectangle 19">
            <a:extLst>
              <a:ext uri="{FF2B5EF4-FFF2-40B4-BE49-F238E27FC236}">
                <a16:creationId xmlns:a16="http://schemas.microsoft.com/office/drawing/2014/main" id="{08301B60-D0E0-43F7-A71D-C326924054B8}"/>
              </a:ext>
            </a:extLst>
          </p:cNvPr>
          <p:cNvSpPr/>
          <p:nvPr/>
        </p:nvSpPr>
        <p:spPr>
          <a:xfrm>
            <a:off x="1495545" y="5124363"/>
            <a:ext cx="1761253" cy="52647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dirty="0"/>
              <a:t>II: Uncoated</a:t>
            </a:r>
          </a:p>
        </p:txBody>
      </p:sp>
    </p:spTree>
    <p:extLst>
      <p:ext uri="{BB962C8B-B14F-4D97-AF65-F5344CB8AC3E}">
        <p14:creationId xmlns:p14="http://schemas.microsoft.com/office/powerpoint/2010/main" val="216360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BC2BA-B095-4108-BB81-FC9052484B8A}"/>
              </a:ext>
            </a:extLst>
          </p:cNvPr>
          <p:cNvSpPr>
            <a:spLocks noGrp="1"/>
          </p:cNvSpPr>
          <p:nvPr>
            <p:ph type="title"/>
          </p:nvPr>
        </p:nvSpPr>
        <p:spPr/>
        <p:txBody>
          <a:bodyPr/>
          <a:lstStyle/>
          <a:p>
            <a:r>
              <a:rPr lang="it-IT" dirty="0"/>
              <a:t>EDS comparison</a:t>
            </a:r>
          </a:p>
        </p:txBody>
      </p:sp>
      <p:sp>
        <p:nvSpPr>
          <p:cNvPr id="4" name="Date Placeholder 3">
            <a:extLst>
              <a:ext uri="{FF2B5EF4-FFF2-40B4-BE49-F238E27FC236}">
                <a16:creationId xmlns:a16="http://schemas.microsoft.com/office/drawing/2014/main" id="{B0F9050C-04B5-4B0E-9BC5-F3E23C5B14C3}"/>
              </a:ext>
            </a:extLst>
          </p:cNvPr>
          <p:cNvSpPr>
            <a:spLocks noGrp="1"/>
          </p:cNvSpPr>
          <p:nvPr>
            <p:ph type="dt" sz="half" idx="2"/>
          </p:nvPr>
        </p:nvSpPr>
        <p:spPr>
          <a:xfrm>
            <a:off x="636588" y="6504212"/>
            <a:ext cx="775607" cy="242873"/>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E65932CA-B3DD-40F4-8892-C7A733571710}"/>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CC63BB65-AA5A-451F-951D-869134E336A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8" name="Picture 7">
            <a:extLst>
              <a:ext uri="{FF2B5EF4-FFF2-40B4-BE49-F238E27FC236}">
                <a16:creationId xmlns:a16="http://schemas.microsoft.com/office/drawing/2014/main" id="{3630C05D-D7C0-4C4E-82F6-739E85705532}"/>
              </a:ext>
            </a:extLst>
          </p:cNvPr>
          <p:cNvPicPr/>
          <p:nvPr/>
        </p:nvPicPr>
        <p:blipFill rotWithShape="1">
          <a:blip r:embed="rId3"/>
          <a:srcRect l="8333" t="8717" r="11668" b="5600"/>
          <a:stretch/>
        </p:blipFill>
        <p:spPr bwMode="auto">
          <a:xfrm>
            <a:off x="4572001" y="1352049"/>
            <a:ext cx="4343400" cy="3288959"/>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2C6A433F-5A2A-41B5-B6E1-E3A0AC8B42EB}"/>
              </a:ext>
            </a:extLst>
          </p:cNvPr>
          <p:cNvSpPr/>
          <p:nvPr/>
        </p:nvSpPr>
        <p:spPr>
          <a:xfrm>
            <a:off x="5143499" y="4700244"/>
            <a:ext cx="4095749" cy="830997"/>
          </a:xfrm>
          <a:prstGeom prst="rect">
            <a:avLst/>
          </a:prstGeom>
        </p:spPr>
        <p:txBody>
          <a:bodyPr wrap="square">
            <a:spAutoFit/>
          </a:bodyPr>
          <a:lstStyle/>
          <a:p>
            <a:r>
              <a:rPr lang="en-US" sz="16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2-Sn sources treatment can produce </a:t>
            </a:r>
            <a:r>
              <a:rPr lang="en-US" sz="1600" b="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great uniformity</a:t>
            </a:r>
            <a:r>
              <a:rPr lang="en-US" sz="1600" b="1"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a:t>
            </a:r>
            <a:r>
              <a:rPr lang="en-US" sz="16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of film thickness along the length of multi-cell structures</a:t>
            </a:r>
            <a:endParaRPr lang="it-IT" sz="1600" dirty="0">
              <a:solidFill>
                <a:schemeClr val="accent6">
                  <a:lumMod val="50000"/>
                </a:schemeClr>
              </a:solidFill>
            </a:endParaRPr>
          </a:p>
        </p:txBody>
      </p:sp>
      <p:pic>
        <p:nvPicPr>
          <p:cNvPr id="13" name="Picture 12">
            <a:extLst>
              <a:ext uri="{FF2B5EF4-FFF2-40B4-BE49-F238E27FC236}">
                <a16:creationId xmlns:a16="http://schemas.microsoft.com/office/drawing/2014/main" id="{7B3BBE1C-DD05-4BEE-A986-DBAEC26B2553}"/>
              </a:ext>
            </a:extLst>
          </p:cNvPr>
          <p:cNvPicPr>
            <a:picLocks noChangeAspect="1"/>
          </p:cNvPicPr>
          <p:nvPr/>
        </p:nvPicPr>
        <p:blipFill>
          <a:blip r:embed="rId4"/>
          <a:stretch>
            <a:fillRect/>
          </a:stretch>
        </p:blipFill>
        <p:spPr>
          <a:xfrm>
            <a:off x="7191374" y="129645"/>
            <a:ext cx="1512225" cy="913735"/>
          </a:xfrm>
          <a:prstGeom prst="rect">
            <a:avLst/>
          </a:prstGeom>
        </p:spPr>
      </p:pic>
      <p:sp>
        <p:nvSpPr>
          <p:cNvPr id="14" name="Rectangle 13">
            <a:extLst>
              <a:ext uri="{FF2B5EF4-FFF2-40B4-BE49-F238E27FC236}">
                <a16:creationId xmlns:a16="http://schemas.microsoft.com/office/drawing/2014/main" id="{1BACA88C-F816-4705-9DB8-FFEEFA843761}"/>
              </a:ext>
            </a:extLst>
          </p:cNvPr>
          <p:cNvSpPr/>
          <p:nvPr/>
        </p:nvSpPr>
        <p:spPr>
          <a:xfrm>
            <a:off x="166687" y="4736744"/>
            <a:ext cx="4949918" cy="830997"/>
          </a:xfrm>
          <a:prstGeom prst="rect">
            <a:avLst/>
          </a:prstGeom>
        </p:spPr>
        <p:txBody>
          <a:bodyPr wrap="square">
            <a:spAutoFit/>
          </a:bodyPr>
          <a:lstStyle/>
          <a:p>
            <a:r>
              <a:rPr lang="en-US" sz="16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The deeper penetrating 25 kV beam measures a higher </a:t>
            </a:r>
            <a:r>
              <a:rPr lang="en-US" sz="1600" dirty="0" err="1">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Nb</a:t>
            </a:r>
            <a:r>
              <a:rPr lang="en-US" sz="16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content, suggesting that it is passing through a relatively </a:t>
            </a:r>
            <a:r>
              <a:rPr lang="en-US" sz="1600" b="1" i="1"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thin Nb</a:t>
            </a:r>
            <a:r>
              <a:rPr lang="en-US" sz="1600" b="1" i="1" baseline="-25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3</a:t>
            </a:r>
            <a:r>
              <a:rPr lang="en-US" sz="1600" b="1" i="1"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Sn layer </a:t>
            </a:r>
            <a:r>
              <a:rPr lang="en-US" sz="16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into the </a:t>
            </a:r>
            <a:r>
              <a:rPr lang="en-US" sz="1600" dirty="0" err="1">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Nb</a:t>
            </a:r>
            <a:r>
              <a:rPr lang="en-US" sz="16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bulk. </a:t>
            </a:r>
            <a:endParaRPr lang="it-IT" sz="1600" dirty="0">
              <a:solidFill>
                <a:schemeClr val="accent6">
                  <a:lumMod val="50000"/>
                </a:schemeClr>
              </a:solidFill>
            </a:endParaRPr>
          </a:p>
        </p:txBody>
      </p:sp>
      <p:sp>
        <p:nvSpPr>
          <p:cNvPr id="15" name="Rectangle 14">
            <a:extLst>
              <a:ext uri="{FF2B5EF4-FFF2-40B4-BE49-F238E27FC236}">
                <a16:creationId xmlns:a16="http://schemas.microsoft.com/office/drawing/2014/main" id="{9558DAA2-128B-4806-9426-9C70D428405B}"/>
              </a:ext>
            </a:extLst>
          </p:cNvPr>
          <p:cNvSpPr/>
          <p:nvPr/>
        </p:nvSpPr>
        <p:spPr>
          <a:xfrm>
            <a:off x="228600" y="5708683"/>
            <a:ext cx="4505325" cy="584775"/>
          </a:xfrm>
          <a:prstGeom prst="rect">
            <a:avLst/>
          </a:prstGeom>
        </p:spPr>
        <p:txBody>
          <a:bodyPr wrap="square">
            <a:spAutoFit/>
          </a:bodyPr>
          <a:lstStyle/>
          <a:p>
            <a:r>
              <a:rPr lang="en-US" sz="16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More evidence is found from a 25 kV EDS line scan across </a:t>
            </a:r>
            <a:r>
              <a:rPr lang="en-US" sz="1600" b="1" i="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patchy regions </a:t>
            </a:r>
            <a:endParaRPr lang="it-IT" sz="1600" dirty="0"/>
          </a:p>
        </p:txBody>
      </p:sp>
      <p:pic>
        <p:nvPicPr>
          <p:cNvPr id="17" name="Picture 16" descr="Chart&#10;&#10;Description automatically generated">
            <a:extLst>
              <a:ext uri="{FF2B5EF4-FFF2-40B4-BE49-F238E27FC236}">
                <a16:creationId xmlns:a16="http://schemas.microsoft.com/office/drawing/2014/main" id="{2812C932-5AEE-4220-B694-A85903ABF0C5}"/>
              </a:ext>
            </a:extLst>
          </p:cNvPr>
          <p:cNvPicPr>
            <a:picLocks noChangeAspect="1"/>
          </p:cNvPicPr>
          <p:nvPr/>
        </p:nvPicPr>
        <p:blipFill>
          <a:blip r:embed="rId5"/>
          <a:stretch>
            <a:fillRect/>
          </a:stretch>
        </p:blipFill>
        <p:spPr>
          <a:xfrm>
            <a:off x="222250" y="1304973"/>
            <a:ext cx="4104593" cy="3431771"/>
          </a:xfrm>
          <a:prstGeom prst="rect">
            <a:avLst/>
          </a:prstGeom>
        </p:spPr>
      </p:pic>
      <p:sp>
        <p:nvSpPr>
          <p:cNvPr id="18" name="TextBox 17">
            <a:extLst>
              <a:ext uri="{FF2B5EF4-FFF2-40B4-BE49-F238E27FC236}">
                <a16:creationId xmlns:a16="http://schemas.microsoft.com/office/drawing/2014/main" id="{0D913532-9D88-49E3-9C34-5683D98B638E}"/>
              </a:ext>
            </a:extLst>
          </p:cNvPr>
          <p:cNvSpPr txBox="1"/>
          <p:nvPr/>
        </p:nvSpPr>
        <p:spPr>
          <a:xfrm>
            <a:off x="1530603" y="861445"/>
            <a:ext cx="1840004"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1-Sn source</a:t>
            </a:r>
          </a:p>
        </p:txBody>
      </p:sp>
      <p:sp>
        <p:nvSpPr>
          <p:cNvPr id="19" name="TextBox 18">
            <a:extLst>
              <a:ext uri="{FF2B5EF4-FFF2-40B4-BE49-F238E27FC236}">
                <a16:creationId xmlns:a16="http://schemas.microsoft.com/office/drawing/2014/main" id="{C1C72A6B-14EE-4544-9B7C-AEF05B8914A7}"/>
              </a:ext>
            </a:extLst>
          </p:cNvPr>
          <p:cNvSpPr txBox="1"/>
          <p:nvPr/>
        </p:nvSpPr>
        <p:spPr>
          <a:xfrm>
            <a:off x="5116605" y="845028"/>
            <a:ext cx="1840004"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2-Sn sources</a:t>
            </a:r>
          </a:p>
        </p:txBody>
      </p:sp>
    </p:spTree>
    <p:extLst>
      <p:ext uri="{BB962C8B-B14F-4D97-AF65-F5344CB8AC3E}">
        <p14:creationId xmlns:p14="http://schemas.microsoft.com/office/powerpoint/2010/main" val="172822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BC2BA-B095-4108-BB81-FC9052484B8A}"/>
              </a:ext>
            </a:extLst>
          </p:cNvPr>
          <p:cNvSpPr>
            <a:spLocks noGrp="1"/>
          </p:cNvSpPr>
          <p:nvPr>
            <p:ph type="title"/>
          </p:nvPr>
        </p:nvSpPr>
        <p:spPr>
          <a:xfrm>
            <a:off x="235695" y="660831"/>
            <a:ext cx="8982075" cy="427877"/>
          </a:xfrm>
        </p:spPr>
        <p:txBody>
          <a:bodyPr/>
          <a:lstStyle/>
          <a:p>
            <a:r>
              <a:rPr lang="it-IT" dirty="0"/>
              <a:t>Uniform Nb</a:t>
            </a:r>
            <a:r>
              <a:rPr lang="it-IT" baseline="-25000" dirty="0"/>
              <a:t>3</a:t>
            </a:r>
            <a:r>
              <a:rPr lang="it-IT" dirty="0"/>
              <a:t>Sn layer:</a:t>
            </a:r>
            <a:br>
              <a:rPr lang="it-IT" dirty="0"/>
            </a:br>
            <a:r>
              <a:rPr lang="it-IT" dirty="0">
                <a:solidFill>
                  <a:srgbClr val="FF0000"/>
                </a:solidFill>
              </a:rPr>
              <a:t>2-Sn sources </a:t>
            </a:r>
            <a:r>
              <a:rPr lang="it-IT" dirty="0"/>
              <a:t>treatment</a:t>
            </a:r>
          </a:p>
        </p:txBody>
      </p:sp>
      <p:sp>
        <p:nvSpPr>
          <p:cNvPr id="4" name="Date Placeholder 3">
            <a:extLst>
              <a:ext uri="{FF2B5EF4-FFF2-40B4-BE49-F238E27FC236}">
                <a16:creationId xmlns:a16="http://schemas.microsoft.com/office/drawing/2014/main" id="{B0F9050C-04B5-4B0E-9BC5-F3E23C5B14C3}"/>
              </a:ext>
            </a:extLst>
          </p:cNvPr>
          <p:cNvSpPr>
            <a:spLocks noGrp="1"/>
          </p:cNvSpPr>
          <p:nvPr>
            <p:ph type="dt" sz="half" idx="2"/>
          </p:nvPr>
        </p:nvSpPr>
        <p:spPr>
          <a:xfrm>
            <a:off x="542260" y="6504213"/>
            <a:ext cx="869935" cy="151768"/>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E65932CA-B3DD-40F4-8892-C7A733571710}"/>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CC63BB65-AA5A-451F-951D-869134E336A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pic>
        <p:nvPicPr>
          <p:cNvPr id="13" name="Picture 12">
            <a:extLst>
              <a:ext uri="{FF2B5EF4-FFF2-40B4-BE49-F238E27FC236}">
                <a16:creationId xmlns:a16="http://schemas.microsoft.com/office/drawing/2014/main" id="{D2880B63-7C70-42AE-94D4-B1AF3665AF05}"/>
              </a:ext>
            </a:extLst>
          </p:cNvPr>
          <p:cNvPicPr/>
          <p:nvPr/>
        </p:nvPicPr>
        <p:blipFill rotWithShape="1">
          <a:blip r:embed="rId2" cstate="print">
            <a:extLst>
              <a:ext uri="{28A0092B-C50C-407E-A947-70E740481C1C}">
                <a14:useLocalDpi xmlns:a14="http://schemas.microsoft.com/office/drawing/2010/main" val="0"/>
              </a:ext>
            </a:extLst>
          </a:blip>
          <a:srcRect r="48790" b="52303"/>
          <a:stretch/>
        </p:blipFill>
        <p:spPr bwMode="auto">
          <a:xfrm>
            <a:off x="6670227" y="368915"/>
            <a:ext cx="2324735" cy="2286099"/>
          </a:xfrm>
          <a:prstGeom prst="rect">
            <a:avLst/>
          </a:prstGeom>
          <a:noFill/>
          <a:ln>
            <a:noFill/>
          </a:ln>
        </p:spPr>
      </p:pic>
      <p:pic>
        <p:nvPicPr>
          <p:cNvPr id="14" name="Picture 13">
            <a:extLst>
              <a:ext uri="{FF2B5EF4-FFF2-40B4-BE49-F238E27FC236}">
                <a16:creationId xmlns:a16="http://schemas.microsoft.com/office/drawing/2014/main" id="{D9DFF233-B09D-46D2-9AAF-DEA8FE0AE907}"/>
              </a:ext>
            </a:extLst>
          </p:cNvPr>
          <p:cNvPicPr/>
          <p:nvPr/>
        </p:nvPicPr>
        <p:blipFill rotWithShape="1">
          <a:blip r:embed="rId2" cstate="print">
            <a:extLst>
              <a:ext uri="{28A0092B-C50C-407E-A947-70E740481C1C}">
                <a14:useLocalDpi xmlns:a14="http://schemas.microsoft.com/office/drawing/2010/main" val="0"/>
              </a:ext>
            </a:extLst>
          </a:blip>
          <a:srcRect l="51965" t="1507" b="50796"/>
          <a:stretch/>
        </p:blipFill>
        <p:spPr bwMode="auto">
          <a:xfrm>
            <a:off x="376392" y="3059069"/>
            <a:ext cx="2180590" cy="2286099"/>
          </a:xfrm>
          <a:prstGeom prst="rect">
            <a:avLst/>
          </a:prstGeom>
          <a:noFill/>
          <a:ln>
            <a:noFill/>
          </a:ln>
        </p:spPr>
      </p:pic>
      <p:pic>
        <p:nvPicPr>
          <p:cNvPr id="15" name="Picture 14">
            <a:extLst>
              <a:ext uri="{FF2B5EF4-FFF2-40B4-BE49-F238E27FC236}">
                <a16:creationId xmlns:a16="http://schemas.microsoft.com/office/drawing/2014/main" id="{AF60F1AC-7A74-4000-9EC5-A31BFF8EB55A}"/>
              </a:ext>
            </a:extLst>
          </p:cNvPr>
          <p:cNvPicPr/>
          <p:nvPr/>
        </p:nvPicPr>
        <p:blipFill rotWithShape="1">
          <a:blip r:embed="rId2" cstate="print">
            <a:extLst>
              <a:ext uri="{28A0092B-C50C-407E-A947-70E740481C1C}">
                <a14:useLocalDpi xmlns:a14="http://schemas.microsoft.com/office/drawing/2010/main" val="0"/>
              </a:ext>
            </a:extLst>
          </a:blip>
          <a:srcRect l="3077" t="51478" r="48664"/>
          <a:stretch/>
        </p:blipFill>
        <p:spPr bwMode="auto">
          <a:xfrm>
            <a:off x="2630321" y="3053125"/>
            <a:ext cx="2190751" cy="2325602"/>
          </a:xfrm>
          <a:prstGeom prst="rect">
            <a:avLst/>
          </a:prstGeom>
          <a:noFill/>
          <a:ln>
            <a:noFill/>
          </a:ln>
        </p:spPr>
      </p:pic>
      <p:pic>
        <p:nvPicPr>
          <p:cNvPr id="16" name="Picture 15">
            <a:extLst>
              <a:ext uri="{FF2B5EF4-FFF2-40B4-BE49-F238E27FC236}">
                <a16:creationId xmlns:a16="http://schemas.microsoft.com/office/drawing/2014/main" id="{454B8D04-1650-4757-A091-661B7CD30BE7}"/>
              </a:ext>
            </a:extLst>
          </p:cNvPr>
          <p:cNvPicPr/>
          <p:nvPr/>
        </p:nvPicPr>
        <p:blipFill rotWithShape="1">
          <a:blip r:embed="rId2" cstate="print">
            <a:extLst>
              <a:ext uri="{28A0092B-C50C-407E-A947-70E740481C1C}">
                <a14:useLocalDpi xmlns:a14="http://schemas.microsoft.com/office/drawing/2010/main" val="0"/>
              </a:ext>
            </a:extLst>
          </a:blip>
          <a:srcRect l="51965" t="50448"/>
          <a:stretch/>
        </p:blipFill>
        <p:spPr bwMode="auto">
          <a:xfrm>
            <a:off x="4894411" y="2994210"/>
            <a:ext cx="2180590" cy="2374992"/>
          </a:xfrm>
          <a:prstGeom prst="rect">
            <a:avLst/>
          </a:prstGeom>
          <a:noFill/>
          <a:ln>
            <a:noFill/>
          </a:ln>
        </p:spPr>
      </p:pic>
      <p:pic>
        <p:nvPicPr>
          <p:cNvPr id="17" name="Picture 16">
            <a:extLst>
              <a:ext uri="{FF2B5EF4-FFF2-40B4-BE49-F238E27FC236}">
                <a16:creationId xmlns:a16="http://schemas.microsoft.com/office/drawing/2014/main" id="{30D9496C-74C6-40CA-9939-721E9C6EFAFC}"/>
              </a:ext>
            </a:extLst>
          </p:cNvPr>
          <p:cNvPicPr/>
          <p:nvPr/>
        </p:nvPicPr>
        <p:blipFill>
          <a:blip r:embed="rId3"/>
          <a:stretch>
            <a:fillRect/>
          </a:stretch>
        </p:blipFill>
        <p:spPr>
          <a:xfrm>
            <a:off x="368297" y="1571682"/>
            <a:ext cx="6188075" cy="1106223"/>
          </a:xfrm>
          <a:prstGeom prst="rect">
            <a:avLst/>
          </a:prstGeom>
        </p:spPr>
      </p:pic>
      <p:sp>
        <p:nvSpPr>
          <p:cNvPr id="18" name="Rectangle 17">
            <a:extLst>
              <a:ext uri="{FF2B5EF4-FFF2-40B4-BE49-F238E27FC236}">
                <a16:creationId xmlns:a16="http://schemas.microsoft.com/office/drawing/2014/main" id="{A92BE804-085F-4D0C-B83B-073922714271}"/>
              </a:ext>
            </a:extLst>
          </p:cNvPr>
          <p:cNvSpPr/>
          <p:nvPr/>
        </p:nvSpPr>
        <p:spPr>
          <a:xfrm>
            <a:off x="888606" y="1514204"/>
            <a:ext cx="455229" cy="1106223"/>
          </a:xfrm>
          <a:prstGeom prst="rect">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9" name="Arrow: Down 18">
            <a:extLst>
              <a:ext uri="{FF2B5EF4-FFF2-40B4-BE49-F238E27FC236}">
                <a16:creationId xmlns:a16="http://schemas.microsoft.com/office/drawing/2014/main" id="{02CCE634-6780-4D68-ABA0-0453F3E63059}"/>
              </a:ext>
            </a:extLst>
          </p:cNvPr>
          <p:cNvSpPr/>
          <p:nvPr/>
        </p:nvSpPr>
        <p:spPr>
          <a:xfrm>
            <a:off x="956213" y="2649002"/>
            <a:ext cx="269561" cy="4231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Rectangle 19">
            <a:extLst>
              <a:ext uri="{FF2B5EF4-FFF2-40B4-BE49-F238E27FC236}">
                <a16:creationId xmlns:a16="http://schemas.microsoft.com/office/drawing/2014/main" id="{6A595AC5-881D-4BCF-A01E-06D41006161C}"/>
              </a:ext>
            </a:extLst>
          </p:cNvPr>
          <p:cNvSpPr/>
          <p:nvPr/>
        </p:nvSpPr>
        <p:spPr>
          <a:xfrm>
            <a:off x="3103536" y="1571682"/>
            <a:ext cx="455229" cy="1106223"/>
          </a:xfrm>
          <a:prstGeom prst="rect">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1" name="Arrow: Down 20">
            <a:extLst>
              <a:ext uri="{FF2B5EF4-FFF2-40B4-BE49-F238E27FC236}">
                <a16:creationId xmlns:a16="http://schemas.microsoft.com/office/drawing/2014/main" id="{0AC021B1-0902-4E9E-BEBC-B950F620031B}"/>
              </a:ext>
            </a:extLst>
          </p:cNvPr>
          <p:cNvSpPr/>
          <p:nvPr/>
        </p:nvSpPr>
        <p:spPr>
          <a:xfrm>
            <a:off x="3171143" y="2706480"/>
            <a:ext cx="269561" cy="4231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ctangle 21">
            <a:extLst>
              <a:ext uri="{FF2B5EF4-FFF2-40B4-BE49-F238E27FC236}">
                <a16:creationId xmlns:a16="http://schemas.microsoft.com/office/drawing/2014/main" id="{DB414A7F-066D-4810-8CBE-720B4244863A}"/>
              </a:ext>
            </a:extLst>
          </p:cNvPr>
          <p:cNvSpPr/>
          <p:nvPr/>
        </p:nvSpPr>
        <p:spPr>
          <a:xfrm>
            <a:off x="5348636" y="1571682"/>
            <a:ext cx="455229" cy="1106223"/>
          </a:xfrm>
          <a:prstGeom prst="rect">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3" name="Arrow: Down 22">
            <a:extLst>
              <a:ext uri="{FF2B5EF4-FFF2-40B4-BE49-F238E27FC236}">
                <a16:creationId xmlns:a16="http://schemas.microsoft.com/office/drawing/2014/main" id="{3AF3C7D3-6D7B-4B7E-A6C9-5FA2680ABA89}"/>
              </a:ext>
            </a:extLst>
          </p:cNvPr>
          <p:cNvSpPr/>
          <p:nvPr/>
        </p:nvSpPr>
        <p:spPr>
          <a:xfrm>
            <a:off x="5416243" y="2706480"/>
            <a:ext cx="269561" cy="4231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ctangle 6">
            <a:extLst>
              <a:ext uri="{FF2B5EF4-FFF2-40B4-BE49-F238E27FC236}">
                <a16:creationId xmlns:a16="http://schemas.microsoft.com/office/drawing/2014/main" id="{003B21E4-FA3A-4BBB-96FA-A0FAB0BF6346}"/>
              </a:ext>
            </a:extLst>
          </p:cNvPr>
          <p:cNvSpPr/>
          <p:nvPr/>
        </p:nvSpPr>
        <p:spPr>
          <a:xfrm>
            <a:off x="7289714" y="2786567"/>
            <a:ext cx="1777701" cy="1477328"/>
          </a:xfrm>
          <a:prstGeom prst="rect">
            <a:avLst/>
          </a:prstGeom>
        </p:spPr>
        <p:txBody>
          <a:bodyPr wrap="square">
            <a:spAutoFit/>
          </a:bodyPr>
          <a:lstStyle/>
          <a:p>
            <a:r>
              <a:rPr lang="en-US" sz="1800" b="1"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~46% </a:t>
            </a:r>
            <a:r>
              <a:rPr lang="en-US" sz="18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variation in the thickness at different locations, 1 to 9, in the host cavity</a:t>
            </a:r>
            <a:endParaRPr lang="it-IT" sz="1800" dirty="0">
              <a:solidFill>
                <a:schemeClr val="accent6">
                  <a:lumMod val="50000"/>
                </a:schemeClr>
              </a:solidFill>
            </a:endParaRPr>
          </a:p>
        </p:txBody>
      </p:sp>
      <p:cxnSp>
        <p:nvCxnSpPr>
          <p:cNvPr id="24" name="Straight Arrow Connector 23">
            <a:extLst>
              <a:ext uri="{FF2B5EF4-FFF2-40B4-BE49-F238E27FC236}">
                <a16:creationId xmlns:a16="http://schemas.microsoft.com/office/drawing/2014/main" id="{63CEF827-A256-42E1-82DC-5C6CCF128E93}"/>
              </a:ext>
            </a:extLst>
          </p:cNvPr>
          <p:cNvCxnSpPr>
            <a:cxnSpLocks/>
          </p:cNvCxnSpPr>
          <p:nvPr/>
        </p:nvCxnSpPr>
        <p:spPr>
          <a:xfrm>
            <a:off x="1241489" y="3706187"/>
            <a:ext cx="0" cy="50409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32A45A8E-00C1-419F-B998-C2AB69AC9D4A}"/>
              </a:ext>
            </a:extLst>
          </p:cNvPr>
          <p:cNvCxnSpPr>
            <a:cxnSpLocks/>
          </p:cNvCxnSpPr>
          <p:nvPr/>
        </p:nvCxnSpPr>
        <p:spPr>
          <a:xfrm>
            <a:off x="3570718" y="3824963"/>
            <a:ext cx="0" cy="32477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8798E4C-4BFF-49B9-A5C4-6E334421AB9A}"/>
              </a:ext>
            </a:extLst>
          </p:cNvPr>
          <p:cNvCxnSpPr>
            <a:cxnSpLocks/>
          </p:cNvCxnSpPr>
          <p:nvPr/>
        </p:nvCxnSpPr>
        <p:spPr>
          <a:xfrm>
            <a:off x="6718364" y="3934350"/>
            <a:ext cx="0" cy="50409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C4B05EA5-4721-42AC-B012-1FD3BFE47551}"/>
              </a:ext>
            </a:extLst>
          </p:cNvPr>
          <p:cNvSpPr/>
          <p:nvPr/>
        </p:nvSpPr>
        <p:spPr>
          <a:xfrm>
            <a:off x="1241489" y="3771950"/>
            <a:ext cx="955711" cy="369332"/>
          </a:xfrm>
          <a:prstGeom prst="rect">
            <a:avLst/>
          </a:prstGeom>
        </p:spPr>
        <p:txBody>
          <a:bodyPr wrap="none">
            <a:spAutoFit/>
          </a:bodyPr>
          <a:lstStyle/>
          <a:p>
            <a:r>
              <a:rPr lang="en-US" sz="1800" dirty="0">
                <a:solidFill>
                  <a:schemeClr val="bg1"/>
                </a:solidFill>
                <a:latin typeface="Calibri" panose="020F0502020204030204" pitchFamily="34" charset="0"/>
                <a:ea typeface="Malgun Gothic" panose="020B0503020000020004" pitchFamily="34" charset="-127"/>
                <a:cs typeface="Times New Roman" panose="02020603050405020304" pitchFamily="18" charset="0"/>
              </a:rPr>
              <a:t>&gt;2.5 </a:t>
            </a:r>
            <a:r>
              <a:rPr lang="en-US" sz="1800" dirty="0" err="1">
                <a:solidFill>
                  <a:schemeClr val="bg1"/>
                </a:solidFill>
                <a:latin typeface="Calibri" panose="020F0502020204030204" pitchFamily="34" charset="0"/>
                <a:ea typeface="Malgun Gothic" panose="020B0503020000020004" pitchFamily="34" charset="-127"/>
              </a:rPr>
              <a:t>μ</a:t>
            </a:r>
            <a:r>
              <a:rPr lang="en-US" sz="1800" dirty="0" err="1">
                <a:solidFill>
                  <a:schemeClr val="bg1"/>
                </a:solidFill>
                <a:latin typeface="Calibri" panose="020F0502020204030204" pitchFamily="34" charset="0"/>
                <a:ea typeface="Malgun Gothic" panose="020B0503020000020004" pitchFamily="34" charset="-127"/>
                <a:cs typeface="Times New Roman" panose="02020603050405020304" pitchFamily="18" charset="0"/>
              </a:rPr>
              <a:t>m</a:t>
            </a:r>
            <a:endParaRPr lang="it-IT" sz="1800" dirty="0">
              <a:solidFill>
                <a:schemeClr val="bg1"/>
              </a:solidFill>
            </a:endParaRPr>
          </a:p>
        </p:txBody>
      </p:sp>
      <p:sp>
        <p:nvSpPr>
          <p:cNvPr id="32" name="Rectangle 31">
            <a:extLst>
              <a:ext uri="{FF2B5EF4-FFF2-40B4-BE49-F238E27FC236}">
                <a16:creationId xmlns:a16="http://schemas.microsoft.com/office/drawing/2014/main" id="{3680F9C2-5EB0-473F-9C8C-0F74DFA34C29}"/>
              </a:ext>
            </a:extLst>
          </p:cNvPr>
          <p:cNvSpPr/>
          <p:nvPr/>
        </p:nvSpPr>
        <p:spPr>
          <a:xfrm>
            <a:off x="3569434" y="3838443"/>
            <a:ext cx="840295" cy="369332"/>
          </a:xfrm>
          <a:prstGeom prst="rect">
            <a:avLst/>
          </a:prstGeom>
        </p:spPr>
        <p:txBody>
          <a:bodyPr wrap="none">
            <a:spAutoFit/>
          </a:bodyPr>
          <a:lstStyle/>
          <a:p>
            <a:r>
              <a:rPr lang="en-US" sz="1800" dirty="0">
                <a:solidFill>
                  <a:schemeClr val="bg1"/>
                </a:solidFill>
                <a:latin typeface="Calibri" panose="020F0502020204030204" pitchFamily="34" charset="0"/>
                <a:ea typeface="Malgun Gothic" panose="020B0503020000020004" pitchFamily="34" charset="-127"/>
                <a:cs typeface="Times New Roman" panose="02020603050405020304" pitchFamily="18" charset="0"/>
              </a:rPr>
              <a:t>1.8 </a:t>
            </a:r>
            <a:r>
              <a:rPr lang="en-US" sz="1800" dirty="0" err="1">
                <a:solidFill>
                  <a:schemeClr val="bg1"/>
                </a:solidFill>
                <a:latin typeface="Calibri" panose="020F0502020204030204" pitchFamily="34" charset="0"/>
                <a:ea typeface="Malgun Gothic" panose="020B0503020000020004" pitchFamily="34" charset="-127"/>
              </a:rPr>
              <a:t>μ</a:t>
            </a:r>
            <a:r>
              <a:rPr lang="en-US" sz="1800" dirty="0" err="1">
                <a:solidFill>
                  <a:schemeClr val="bg1"/>
                </a:solidFill>
                <a:latin typeface="Calibri" panose="020F0502020204030204" pitchFamily="34" charset="0"/>
                <a:ea typeface="Malgun Gothic" panose="020B0503020000020004" pitchFamily="34" charset="-127"/>
                <a:cs typeface="Times New Roman" panose="02020603050405020304" pitchFamily="18" charset="0"/>
              </a:rPr>
              <a:t>m</a:t>
            </a:r>
            <a:endParaRPr lang="it-IT" sz="1800" dirty="0">
              <a:solidFill>
                <a:schemeClr val="bg1"/>
              </a:solidFill>
            </a:endParaRPr>
          </a:p>
        </p:txBody>
      </p:sp>
      <p:sp>
        <p:nvSpPr>
          <p:cNvPr id="33" name="Rectangle 32">
            <a:extLst>
              <a:ext uri="{FF2B5EF4-FFF2-40B4-BE49-F238E27FC236}">
                <a16:creationId xmlns:a16="http://schemas.microsoft.com/office/drawing/2014/main" id="{03092DD2-DA03-4F6A-A3E4-454ABC830B9C}"/>
              </a:ext>
            </a:extLst>
          </p:cNvPr>
          <p:cNvSpPr/>
          <p:nvPr/>
        </p:nvSpPr>
        <p:spPr>
          <a:xfrm>
            <a:off x="5903368" y="3973799"/>
            <a:ext cx="840295" cy="369332"/>
          </a:xfrm>
          <a:prstGeom prst="rect">
            <a:avLst/>
          </a:prstGeom>
        </p:spPr>
        <p:txBody>
          <a:bodyPr wrap="none">
            <a:spAutoFit/>
          </a:bodyPr>
          <a:lstStyle/>
          <a:p>
            <a:r>
              <a:rPr lang="en-US" sz="1800" dirty="0">
                <a:solidFill>
                  <a:schemeClr val="bg1"/>
                </a:solidFill>
                <a:latin typeface="Calibri" panose="020F0502020204030204" pitchFamily="34" charset="0"/>
                <a:ea typeface="Malgun Gothic" panose="020B0503020000020004" pitchFamily="34" charset="-127"/>
                <a:cs typeface="Times New Roman" panose="02020603050405020304" pitchFamily="18" charset="0"/>
              </a:rPr>
              <a:t>2.5 </a:t>
            </a:r>
            <a:r>
              <a:rPr lang="en-US" sz="1800" dirty="0" err="1">
                <a:solidFill>
                  <a:schemeClr val="bg1"/>
                </a:solidFill>
                <a:latin typeface="Calibri" panose="020F0502020204030204" pitchFamily="34" charset="0"/>
                <a:ea typeface="Malgun Gothic" panose="020B0503020000020004" pitchFamily="34" charset="-127"/>
              </a:rPr>
              <a:t>μ</a:t>
            </a:r>
            <a:r>
              <a:rPr lang="en-US" sz="1800" dirty="0" err="1">
                <a:solidFill>
                  <a:schemeClr val="bg1"/>
                </a:solidFill>
                <a:latin typeface="Calibri" panose="020F0502020204030204" pitchFamily="34" charset="0"/>
                <a:ea typeface="Malgun Gothic" panose="020B0503020000020004" pitchFamily="34" charset="-127"/>
                <a:cs typeface="Times New Roman" panose="02020603050405020304" pitchFamily="18" charset="0"/>
              </a:rPr>
              <a:t>m</a:t>
            </a:r>
            <a:endParaRPr lang="it-IT" sz="1800" dirty="0">
              <a:solidFill>
                <a:schemeClr val="bg1"/>
              </a:solidFill>
            </a:endParaRPr>
          </a:p>
        </p:txBody>
      </p:sp>
      <p:sp>
        <p:nvSpPr>
          <p:cNvPr id="2" name="TextBox 1">
            <a:extLst>
              <a:ext uri="{FF2B5EF4-FFF2-40B4-BE49-F238E27FC236}">
                <a16:creationId xmlns:a16="http://schemas.microsoft.com/office/drawing/2014/main" id="{3749191E-DE3B-4069-A7DE-2A0613F14C0A}"/>
              </a:ext>
            </a:extLst>
          </p:cNvPr>
          <p:cNvSpPr txBox="1"/>
          <p:nvPr/>
        </p:nvSpPr>
        <p:spPr>
          <a:xfrm>
            <a:off x="403373" y="3706187"/>
            <a:ext cx="940462" cy="369332"/>
          </a:xfrm>
          <a:prstGeom prst="rect">
            <a:avLst/>
          </a:prstGeom>
          <a:noFill/>
        </p:spPr>
        <p:txBody>
          <a:bodyPr wrap="square" rtlCol="0">
            <a:spAutoFit/>
          </a:bodyPr>
          <a:lstStyle/>
          <a:p>
            <a:r>
              <a:rPr lang="en-US" sz="1800" dirty="0">
                <a:solidFill>
                  <a:schemeClr val="bg1"/>
                </a:solidFill>
              </a:rPr>
              <a:t>Nb</a:t>
            </a:r>
            <a:r>
              <a:rPr lang="en-US" sz="1800" baseline="-25000" dirty="0">
                <a:solidFill>
                  <a:schemeClr val="bg1"/>
                </a:solidFill>
              </a:rPr>
              <a:t>3</a:t>
            </a:r>
            <a:r>
              <a:rPr lang="en-US" sz="1800" dirty="0">
                <a:solidFill>
                  <a:schemeClr val="bg1"/>
                </a:solidFill>
              </a:rPr>
              <a:t>Sn</a:t>
            </a:r>
          </a:p>
        </p:txBody>
      </p:sp>
      <p:sp>
        <p:nvSpPr>
          <p:cNvPr id="25" name="TextBox 24">
            <a:extLst>
              <a:ext uri="{FF2B5EF4-FFF2-40B4-BE49-F238E27FC236}">
                <a16:creationId xmlns:a16="http://schemas.microsoft.com/office/drawing/2014/main" id="{9243A2DF-CD03-4BD9-9997-3DD99F8D84D4}"/>
              </a:ext>
            </a:extLst>
          </p:cNvPr>
          <p:cNvSpPr txBox="1"/>
          <p:nvPr/>
        </p:nvSpPr>
        <p:spPr>
          <a:xfrm>
            <a:off x="403373" y="4287406"/>
            <a:ext cx="940462" cy="369332"/>
          </a:xfrm>
          <a:prstGeom prst="rect">
            <a:avLst/>
          </a:prstGeom>
          <a:noFill/>
        </p:spPr>
        <p:txBody>
          <a:bodyPr wrap="square" rtlCol="0">
            <a:spAutoFit/>
          </a:bodyPr>
          <a:lstStyle/>
          <a:p>
            <a:r>
              <a:rPr lang="en-US" sz="1800" dirty="0" err="1">
                <a:solidFill>
                  <a:schemeClr val="bg1"/>
                </a:solidFill>
              </a:rPr>
              <a:t>Nb</a:t>
            </a:r>
            <a:endParaRPr lang="en-US" sz="1800" dirty="0">
              <a:solidFill>
                <a:schemeClr val="bg1"/>
              </a:solidFill>
            </a:endParaRPr>
          </a:p>
        </p:txBody>
      </p:sp>
      <p:sp>
        <p:nvSpPr>
          <p:cNvPr id="26" name="TextBox 25">
            <a:extLst>
              <a:ext uri="{FF2B5EF4-FFF2-40B4-BE49-F238E27FC236}">
                <a16:creationId xmlns:a16="http://schemas.microsoft.com/office/drawing/2014/main" id="{4E9DD7BB-28FE-40B7-ADBA-7FFEE4B9F6AD}"/>
              </a:ext>
            </a:extLst>
          </p:cNvPr>
          <p:cNvSpPr txBox="1"/>
          <p:nvPr/>
        </p:nvSpPr>
        <p:spPr>
          <a:xfrm>
            <a:off x="2716812" y="3763114"/>
            <a:ext cx="940462" cy="369332"/>
          </a:xfrm>
          <a:prstGeom prst="rect">
            <a:avLst/>
          </a:prstGeom>
          <a:noFill/>
        </p:spPr>
        <p:txBody>
          <a:bodyPr wrap="square" rtlCol="0">
            <a:spAutoFit/>
          </a:bodyPr>
          <a:lstStyle/>
          <a:p>
            <a:r>
              <a:rPr lang="en-US" sz="1800" dirty="0">
                <a:solidFill>
                  <a:schemeClr val="bg1"/>
                </a:solidFill>
              </a:rPr>
              <a:t>Nb</a:t>
            </a:r>
            <a:r>
              <a:rPr lang="en-US" sz="1800" baseline="-25000" dirty="0">
                <a:solidFill>
                  <a:schemeClr val="bg1"/>
                </a:solidFill>
              </a:rPr>
              <a:t>3</a:t>
            </a:r>
            <a:r>
              <a:rPr lang="en-US" sz="1800" dirty="0">
                <a:solidFill>
                  <a:schemeClr val="bg1"/>
                </a:solidFill>
              </a:rPr>
              <a:t>Sn</a:t>
            </a:r>
          </a:p>
        </p:txBody>
      </p:sp>
      <p:sp>
        <p:nvSpPr>
          <p:cNvPr id="28" name="TextBox 27">
            <a:extLst>
              <a:ext uri="{FF2B5EF4-FFF2-40B4-BE49-F238E27FC236}">
                <a16:creationId xmlns:a16="http://schemas.microsoft.com/office/drawing/2014/main" id="{76AF1C57-5547-4CB3-9EB2-601FC035119B}"/>
              </a:ext>
            </a:extLst>
          </p:cNvPr>
          <p:cNvSpPr txBox="1"/>
          <p:nvPr/>
        </p:nvSpPr>
        <p:spPr>
          <a:xfrm>
            <a:off x="2716812" y="4344333"/>
            <a:ext cx="940462" cy="369332"/>
          </a:xfrm>
          <a:prstGeom prst="rect">
            <a:avLst/>
          </a:prstGeom>
          <a:noFill/>
        </p:spPr>
        <p:txBody>
          <a:bodyPr wrap="square" rtlCol="0">
            <a:spAutoFit/>
          </a:bodyPr>
          <a:lstStyle/>
          <a:p>
            <a:r>
              <a:rPr lang="en-US" sz="1800" dirty="0" err="1">
                <a:solidFill>
                  <a:schemeClr val="bg1"/>
                </a:solidFill>
              </a:rPr>
              <a:t>Nb</a:t>
            </a:r>
            <a:endParaRPr lang="en-US" sz="1800" dirty="0">
              <a:solidFill>
                <a:schemeClr val="bg1"/>
              </a:solidFill>
            </a:endParaRPr>
          </a:p>
        </p:txBody>
      </p:sp>
      <p:sp>
        <p:nvSpPr>
          <p:cNvPr id="29" name="TextBox 28">
            <a:extLst>
              <a:ext uri="{FF2B5EF4-FFF2-40B4-BE49-F238E27FC236}">
                <a16:creationId xmlns:a16="http://schemas.microsoft.com/office/drawing/2014/main" id="{69C1D068-1256-483D-9DF2-D5534C0CD1A3}"/>
              </a:ext>
            </a:extLst>
          </p:cNvPr>
          <p:cNvSpPr txBox="1"/>
          <p:nvPr/>
        </p:nvSpPr>
        <p:spPr>
          <a:xfrm>
            <a:off x="4962906" y="3809457"/>
            <a:ext cx="940462" cy="369332"/>
          </a:xfrm>
          <a:prstGeom prst="rect">
            <a:avLst/>
          </a:prstGeom>
          <a:noFill/>
        </p:spPr>
        <p:txBody>
          <a:bodyPr wrap="square" rtlCol="0">
            <a:spAutoFit/>
          </a:bodyPr>
          <a:lstStyle/>
          <a:p>
            <a:r>
              <a:rPr lang="en-US" sz="1800" dirty="0">
                <a:solidFill>
                  <a:schemeClr val="bg1"/>
                </a:solidFill>
              </a:rPr>
              <a:t>Nb</a:t>
            </a:r>
            <a:r>
              <a:rPr lang="en-US" sz="1800" baseline="-25000" dirty="0">
                <a:solidFill>
                  <a:schemeClr val="bg1"/>
                </a:solidFill>
              </a:rPr>
              <a:t>3</a:t>
            </a:r>
            <a:r>
              <a:rPr lang="en-US" sz="1800" dirty="0">
                <a:solidFill>
                  <a:schemeClr val="bg1"/>
                </a:solidFill>
              </a:rPr>
              <a:t>Sn</a:t>
            </a:r>
          </a:p>
        </p:txBody>
      </p:sp>
      <p:sp>
        <p:nvSpPr>
          <p:cNvPr id="34" name="TextBox 33">
            <a:extLst>
              <a:ext uri="{FF2B5EF4-FFF2-40B4-BE49-F238E27FC236}">
                <a16:creationId xmlns:a16="http://schemas.microsoft.com/office/drawing/2014/main" id="{FDB57E14-F446-4B6C-B710-B0E548623A16}"/>
              </a:ext>
            </a:extLst>
          </p:cNvPr>
          <p:cNvSpPr txBox="1"/>
          <p:nvPr/>
        </p:nvSpPr>
        <p:spPr>
          <a:xfrm>
            <a:off x="4962906" y="4390676"/>
            <a:ext cx="940462" cy="369332"/>
          </a:xfrm>
          <a:prstGeom prst="rect">
            <a:avLst/>
          </a:prstGeom>
          <a:noFill/>
        </p:spPr>
        <p:txBody>
          <a:bodyPr wrap="square" rtlCol="0">
            <a:spAutoFit/>
          </a:bodyPr>
          <a:lstStyle/>
          <a:p>
            <a:r>
              <a:rPr lang="en-US" sz="1800" dirty="0" err="1">
                <a:solidFill>
                  <a:schemeClr val="bg1"/>
                </a:solidFill>
              </a:rPr>
              <a:t>Nb</a:t>
            </a:r>
            <a:endParaRPr lang="en-US" sz="1800" dirty="0">
              <a:solidFill>
                <a:schemeClr val="bg1"/>
              </a:solidFill>
            </a:endParaRPr>
          </a:p>
        </p:txBody>
      </p:sp>
      <p:sp>
        <p:nvSpPr>
          <p:cNvPr id="35" name="TextBox 34">
            <a:extLst>
              <a:ext uri="{FF2B5EF4-FFF2-40B4-BE49-F238E27FC236}">
                <a16:creationId xmlns:a16="http://schemas.microsoft.com/office/drawing/2014/main" id="{7F9A4D6A-12AD-46DB-9EEC-A3B959608402}"/>
              </a:ext>
            </a:extLst>
          </p:cNvPr>
          <p:cNvSpPr txBox="1"/>
          <p:nvPr/>
        </p:nvSpPr>
        <p:spPr>
          <a:xfrm>
            <a:off x="113591" y="1531772"/>
            <a:ext cx="731982"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sz="1400" b="1" dirty="0">
                <a:solidFill>
                  <a:schemeClr val="accent6">
                    <a:lumMod val="50000"/>
                  </a:schemeClr>
                </a:solidFill>
              </a:rPr>
              <a:t>Sn source</a:t>
            </a:r>
          </a:p>
        </p:txBody>
      </p:sp>
      <p:sp>
        <p:nvSpPr>
          <p:cNvPr id="36" name="TextBox 35">
            <a:extLst>
              <a:ext uri="{FF2B5EF4-FFF2-40B4-BE49-F238E27FC236}">
                <a16:creationId xmlns:a16="http://schemas.microsoft.com/office/drawing/2014/main" id="{AEEB9E6D-5FAA-47EA-95B4-863D2EB734F5}"/>
              </a:ext>
            </a:extLst>
          </p:cNvPr>
          <p:cNvSpPr txBox="1"/>
          <p:nvPr/>
        </p:nvSpPr>
        <p:spPr>
          <a:xfrm>
            <a:off x="5883115" y="1524137"/>
            <a:ext cx="731982"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sz="1400" b="1" dirty="0">
                <a:solidFill>
                  <a:schemeClr val="accent6">
                    <a:lumMod val="50000"/>
                  </a:schemeClr>
                </a:solidFill>
              </a:rPr>
              <a:t>Sn source</a:t>
            </a:r>
          </a:p>
        </p:txBody>
      </p:sp>
      <p:pic>
        <p:nvPicPr>
          <p:cNvPr id="37" name="Picture Placeholder 25" descr="northwestern.png">
            <a:extLst>
              <a:ext uri="{FF2B5EF4-FFF2-40B4-BE49-F238E27FC236}">
                <a16:creationId xmlns:a16="http://schemas.microsoft.com/office/drawing/2014/main" id="{C22BB72B-6F26-4355-B363-90CB80F28CA7}"/>
              </a:ext>
            </a:extLst>
          </p:cNvPr>
          <p:cNvPicPr>
            <a:picLocks noChangeAspect="1"/>
          </p:cNvPicPr>
          <p:nvPr/>
        </p:nvPicPr>
        <p:blipFill>
          <a:blip r:embed="rId4">
            <a:extLst>
              <a:ext uri="{28A0092B-C50C-407E-A947-70E740481C1C}">
                <a14:useLocalDpi xmlns:a14="http://schemas.microsoft.com/office/drawing/2010/main" val="0"/>
              </a:ext>
            </a:extLst>
          </a:blip>
          <a:srcRect t="-33333" b="-33333"/>
          <a:stretch>
            <a:fillRect/>
          </a:stretch>
        </p:blipFill>
        <p:spPr>
          <a:xfrm>
            <a:off x="7432864" y="4673568"/>
            <a:ext cx="799459" cy="799459"/>
          </a:xfrm>
          <a:prstGeom prst="rect">
            <a:avLst/>
          </a:prstGeom>
        </p:spPr>
      </p:pic>
    </p:spTree>
    <p:extLst>
      <p:ext uri="{BB962C8B-B14F-4D97-AF65-F5344CB8AC3E}">
        <p14:creationId xmlns:p14="http://schemas.microsoft.com/office/powerpoint/2010/main" val="235293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BC2BA-B095-4108-BB81-FC9052484B8A}"/>
              </a:ext>
            </a:extLst>
          </p:cNvPr>
          <p:cNvSpPr>
            <a:spLocks noGrp="1"/>
          </p:cNvSpPr>
          <p:nvPr>
            <p:ph type="title"/>
          </p:nvPr>
        </p:nvSpPr>
        <p:spPr>
          <a:xfrm>
            <a:off x="175360" y="195343"/>
            <a:ext cx="8686800" cy="427877"/>
          </a:xfrm>
        </p:spPr>
        <p:txBody>
          <a:bodyPr/>
          <a:lstStyle/>
          <a:p>
            <a:r>
              <a:rPr lang="it-IT" dirty="0"/>
              <a:t>Patchy regions: 25kV EDS Line scan profile </a:t>
            </a:r>
          </a:p>
        </p:txBody>
      </p:sp>
      <p:sp>
        <p:nvSpPr>
          <p:cNvPr id="4" name="Date Placeholder 3">
            <a:extLst>
              <a:ext uri="{FF2B5EF4-FFF2-40B4-BE49-F238E27FC236}">
                <a16:creationId xmlns:a16="http://schemas.microsoft.com/office/drawing/2014/main" id="{B0F9050C-04B5-4B0E-9BC5-F3E23C5B14C3}"/>
              </a:ext>
            </a:extLst>
          </p:cNvPr>
          <p:cNvSpPr>
            <a:spLocks noGrp="1"/>
          </p:cNvSpPr>
          <p:nvPr>
            <p:ph type="dt" sz="half" idx="2"/>
          </p:nvPr>
        </p:nvSpPr>
        <p:spPr>
          <a:xfrm>
            <a:off x="636588" y="6504213"/>
            <a:ext cx="775607" cy="119871"/>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E65932CA-B3DD-40F4-8892-C7A733571710}"/>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CC63BB65-AA5A-451F-951D-869134E336A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9" name="Picture 8">
            <a:extLst>
              <a:ext uri="{FF2B5EF4-FFF2-40B4-BE49-F238E27FC236}">
                <a16:creationId xmlns:a16="http://schemas.microsoft.com/office/drawing/2014/main" id="{D565F35C-9E9E-43D7-8E53-B058DD68FCC4}"/>
              </a:ext>
            </a:extLst>
          </p:cNvPr>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Lst>
          </a:blip>
          <a:srcRect t="33302" r="49872" b="34401"/>
          <a:stretch/>
        </p:blipFill>
        <p:spPr>
          <a:xfrm>
            <a:off x="365443" y="2602143"/>
            <a:ext cx="3933825" cy="3020782"/>
          </a:xfrm>
          <a:prstGeom prst="rect">
            <a:avLst/>
          </a:prstGeom>
        </p:spPr>
      </p:pic>
      <p:pic>
        <p:nvPicPr>
          <p:cNvPr id="14" name="Picture 13">
            <a:extLst>
              <a:ext uri="{FF2B5EF4-FFF2-40B4-BE49-F238E27FC236}">
                <a16:creationId xmlns:a16="http://schemas.microsoft.com/office/drawing/2014/main" id="{B54AE714-1D21-4DCA-9E06-D49A31367715}"/>
              </a:ext>
            </a:extLst>
          </p:cNvPr>
          <p:cNvPicPr/>
          <p:nvPr/>
        </p:nvPicPr>
        <p:blipFill>
          <a:blip r:embed="rId4"/>
          <a:stretch>
            <a:fillRect/>
          </a:stretch>
        </p:blipFill>
        <p:spPr>
          <a:xfrm>
            <a:off x="1279367" y="1121342"/>
            <a:ext cx="5349875" cy="1048745"/>
          </a:xfrm>
          <a:prstGeom prst="rect">
            <a:avLst/>
          </a:prstGeom>
        </p:spPr>
      </p:pic>
      <p:sp>
        <p:nvSpPr>
          <p:cNvPr id="2" name="Rectangle 1">
            <a:extLst>
              <a:ext uri="{FF2B5EF4-FFF2-40B4-BE49-F238E27FC236}">
                <a16:creationId xmlns:a16="http://schemas.microsoft.com/office/drawing/2014/main" id="{C50E416A-A707-4C76-BA2F-6A390C3C0E64}"/>
              </a:ext>
            </a:extLst>
          </p:cNvPr>
          <p:cNvSpPr/>
          <p:nvPr/>
        </p:nvSpPr>
        <p:spPr>
          <a:xfrm>
            <a:off x="2752568" y="1063864"/>
            <a:ext cx="342900" cy="1106223"/>
          </a:xfrm>
          <a:prstGeom prst="rect">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7" name="Arrow: Down 6">
            <a:extLst>
              <a:ext uri="{FF2B5EF4-FFF2-40B4-BE49-F238E27FC236}">
                <a16:creationId xmlns:a16="http://schemas.microsoft.com/office/drawing/2014/main" id="{221943E8-BEC1-4032-B93E-78BC1BCA72FB}"/>
              </a:ext>
            </a:extLst>
          </p:cNvPr>
          <p:cNvSpPr/>
          <p:nvPr/>
        </p:nvSpPr>
        <p:spPr>
          <a:xfrm>
            <a:off x="2789237" y="2216539"/>
            <a:ext cx="269561" cy="4231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TextBox 7">
            <a:extLst>
              <a:ext uri="{FF2B5EF4-FFF2-40B4-BE49-F238E27FC236}">
                <a16:creationId xmlns:a16="http://schemas.microsoft.com/office/drawing/2014/main" id="{0214C796-587F-4FE4-AC5F-701D2272B546}"/>
              </a:ext>
            </a:extLst>
          </p:cNvPr>
          <p:cNvSpPr txBox="1"/>
          <p:nvPr/>
        </p:nvSpPr>
        <p:spPr>
          <a:xfrm>
            <a:off x="807539" y="1189180"/>
            <a:ext cx="943656" cy="30777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sz="1400" b="1" dirty="0">
                <a:solidFill>
                  <a:schemeClr val="accent6">
                    <a:lumMod val="50000"/>
                  </a:schemeClr>
                </a:solidFill>
              </a:rPr>
              <a:t>Sn source</a:t>
            </a:r>
          </a:p>
        </p:txBody>
      </p:sp>
      <p:sp>
        <p:nvSpPr>
          <p:cNvPr id="15" name="Rectangle 14">
            <a:extLst>
              <a:ext uri="{FF2B5EF4-FFF2-40B4-BE49-F238E27FC236}">
                <a16:creationId xmlns:a16="http://schemas.microsoft.com/office/drawing/2014/main" id="{E87D0240-EAB1-45F6-900E-0F75F6777DBB}"/>
              </a:ext>
            </a:extLst>
          </p:cNvPr>
          <p:cNvSpPr/>
          <p:nvPr/>
        </p:nvSpPr>
        <p:spPr>
          <a:xfrm>
            <a:off x="4229101" y="5584223"/>
            <a:ext cx="4914899" cy="736355"/>
          </a:xfrm>
          <a:prstGeom prst="rect">
            <a:avLst/>
          </a:prstGeom>
        </p:spPr>
        <p:txBody>
          <a:bodyPr wrap="square">
            <a:spAutoFit/>
          </a:bodyPr>
          <a:lstStyle/>
          <a:p>
            <a:pPr marL="0" marR="0" algn="just">
              <a:lnSpc>
                <a:spcPct val="107000"/>
              </a:lnSpc>
              <a:spcBef>
                <a:spcPts val="0"/>
              </a:spcBef>
              <a:spcAft>
                <a:spcPts val="800"/>
              </a:spcAft>
            </a:pP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Nb</a:t>
            </a:r>
            <a:r>
              <a:rPr lang="en-US" sz="2000" baseline="-25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3</a:t>
            </a: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Sn thinner layer at the center with a thicker Nb</a:t>
            </a:r>
            <a:r>
              <a:rPr lang="en-US" sz="2000" baseline="-25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3</a:t>
            </a: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Sn layer displayed around it.</a:t>
            </a:r>
          </a:p>
        </p:txBody>
      </p:sp>
      <p:sp>
        <p:nvSpPr>
          <p:cNvPr id="16" name="TextBox 15">
            <a:extLst>
              <a:ext uri="{FF2B5EF4-FFF2-40B4-BE49-F238E27FC236}">
                <a16:creationId xmlns:a16="http://schemas.microsoft.com/office/drawing/2014/main" id="{EEE08355-CEE6-472B-9EC0-6D163F73CDBC}"/>
              </a:ext>
            </a:extLst>
          </p:cNvPr>
          <p:cNvSpPr txBox="1"/>
          <p:nvPr/>
        </p:nvSpPr>
        <p:spPr>
          <a:xfrm>
            <a:off x="1961995" y="5689349"/>
            <a:ext cx="227647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b="1" dirty="0">
                <a:solidFill>
                  <a:srgbClr val="FF0000"/>
                </a:solidFill>
              </a:rPr>
              <a:t>Patchy regions:</a:t>
            </a:r>
          </a:p>
        </p:txBody>
      </p:sp>
      <p:cxnSp>
        <p:nvCxnSpPr>
          <p:cNvPr id="19" name="Straight Arrow Connector 18">
            <a:extLst>
              <a:ext uri="{FF2B5EF4-FFF2-40B4-BE49-F238E27FC236}">
                <a16:creationId xmlns:a16="http://schemas.microsoft.com/office/drawing/2014/main" id="{F5C1AD00-3391-41E1-9AA0-FB091BC35902}"/>
              </a:ext>
            </a:extLst>
          </p:cNvPr>
          <p:cNvCxnSpPr>
            <a:cxnSpLocks/>
          </p:cNvCxnSpPr>
          <p:nvPr/>
        </p:nvCxnSpPr>
        <p:spPr>
          <a:xfrm flipV="1">
            <a:off x="3503354" y="4556466"/>
            <a:ext cx="149384" cy="107564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72869EB0-0567-4732-BEA6-F5E3E2C992A6}"/>
              </a:ext>
            </a:extLst>
          </p:cNvPr>
          <p:cNvCxnSpPr>
            <a:cxnSpLocks/>
          </p:cNvCxnSpPr>
          <p:nvPr/>
        </p:nvCxnSpPr>
        <p:spPr>
          <a:xfrm flipH="1" flipV="1">
            <a:off x="2752568" y="4769362"/>
            <a:ext cx="485933" cy="7761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9E668E1F-65C0-451E-AB93-24C2B790276C}"/>
              </a:ext>
            </a:extLst>
          </p:cNvPr>
          <p:cNvCxnSpPr>
            <a:cxnSpLocks/>
          </p:cNvCxnSpPr>
          <p:nvPr/>
        </p:nvCxnSpPr>
        <p:spPr>
          <a:xfrm flipH="1" flipV="1">
            <a:off x="3195638" y="3781425"/>
            <a:ext cx="290512" cy="185987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5" name="Straight Arrow Connector 24">
            <a:extLst>
              <a:ext uri="{FF2B5EF4-FFF2-40B4-BE49-F238E27FC236}">
                <a16:creationId xmlns:a16="http://schemas.microsoft.com/office/drawing/2014/main" id="{8CC02435-555B-4F54-AC6B-4B0A1E87AA87}"/>
              </a:ext>
            </a:extLst>
          </p:cNvPr>
          <p:cNvCxnSpPr>
            <a:cxnSpLocks/>
          </p:cNvCxnSpPr>
          <p:nvPr/>
        </p:nvCxnSpPr>
        <p:spPr>
          <a:xfrm flipH="1" flipV="1">
            <a:off x="2187256" y="2927869"/>
            <a:ext cx="1213169" cy="268501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51BFD714-F875-46E3-8E36-36A8E3453120}"/>
              </a:ext>
            </a:extLst>
          </p:cNvPr>
          <p:cNvSpPr txBox="1"/>
          <p:nvPr/>
        </p:nvSpPr>
        <p:spPr>
          <a:xfrm>
            <a:off x="7194014" y="1272644"/>
            <a:ext cx="1322025"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sz="1800" b="1" dirty="0">
                <a:solidFill>
                  <a:srgbClr val="FF0000"/>
                </a:solidFill>
              </a:rPr>
              <a:t>1-Sn source coating</a:t>
            </a:r>
          </a:p>
        </p:txBody>
      </p:sp>
      <p:pic>
        <p:nvPicPr>
          <p:cNvPr id="13" name="Picture 12" descr="Chart&#10;&#10;Description automatically generated">
            <a:extLst>
              <a:ext uri="{FF2B5EF4-FFF2-40B4-BE49-F238E27FC236}">
                <a16:creationId xmlns:a16="http://schemas.microsoft.com/office/drawing/2014/main" id="{26D7C898-3C4B-4834-A234-A39E547F5C78}"/>
              </a:ext>
            </a:extLst>
          </p:cNvPr>
          <p:cNvPicPr>
            <a:picLocks noChangeAspect="1"/>
          </p:cNvPicPr>
          <p:nvPr/>
        </p:nvPicPr>
        <p:blipFill>
          <a:blip r:embed="rId5"/>
          <a:stretch>
            <a:fillRect/>
          </a:stretch>
        </p:blipFill>
        <p:spPr>
          <a:xfrm>
            <a:off x="4518760" y="2618667"/>
            <a:ext cx="4505891" cy="2533500"/>
          </a:xfrm>
          <a:prstGeom prst="rect">
            <a:avLst/>
          </a:prstGeom>
        </p:spPr>
      </p:pic>
    </p:spTree>
    <p:extLst>
      <p:ext uri="{BB962C8B-B14F-4D97-AF65-F5344CB8AC3E}">
        <p14:creationId xmlns:p14="http://schemas.microsoft.com/office/powerpoint/2010/main" val="195863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BC2BA-B095-4108-BB81-FC9052484B8A}"/>
              </a:ext>
            </a:extLst>
          </p:cNvPr>
          <p:cNvSpPr>
            <a:spLocks noGrp="1"/>
          </p:cNvSpPr>
          <p:nvPr>
            <p:ph type="title"/>
          </p:nvPr>
        </p:nvSpPr>
        <p:spPr>
          <a:xfrm>
            <a:off x="129300" y="-8744"/>
            <a:ext cx="8686800" cy="427877"/>
          </a:xfrm>
        </p:spPr>
        <p:txBody>
          <a:bodyPr/>
          <a:lstStyle/>
          <a:p>
            <a:r>
              <a:rPr lang="it-IT" sz="2400" dirty="0"/>
              <a:t>Patchy Regions</a:t>
            </a:r>
          </a:p>
        </p:txBody>
      </p:sp>
      <p:sp>
        <p:nvSpPr>
          <p:cNvPr id="4" name="Date Placeholder 3">
            <a:extLst>
              <a:ext uri="{FF2B5EF4-FFF2-40B4-BE49-F238E27FC236}">
                <a16:creationId xmlns:a16="http://schemas.microsoft.com/office/drawing/2014/main" id="{B0F9050C-04B5-4B0E-9BC5-F3E23C5B14C3}"/>
              </a:ext>
            </a:extLst>
          </p:cNvPr>
          <p:cNvSpPr>
            <a:spLocks noGrp="1"/>
          </p:cNvSpPr>
          <p:nvPr>
            <p:ph type="dt" sz="half" idx="2"/>
          </p:nvPr>
        </p:nvSpPr>
        <p:spPr>
          <a:xfrm>
            <a:off x="572710" y="6504212"/>
            <a:ext cx="839485" cy="242873"/>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E65932CA-B3DD-40F4-8892-C7A733571710}"/>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CC63BB65-AA5A-451F-951D-869134E336A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13" name="Rectangle 12">
            <a:extLst>
              <a:ext uri="{FF2B5EF4-FFF2-40B4-BE49-F238E27FC236}">
                <a16:creationId xmlns:a16="http://schemas.microsoft.com/office/drawing/2014/main" id="{B28C9F4B-6A92-47E0-A601-ABEAF48BBB7A}"/>
              </a:ext>
            </a:extLst>
          </p:cNvPr>
          <p:cNvSpPr/>
          <p:nvPr/>
        </p:nvSpPr>
        <p:spPr>
          <a:xfrm>
            <a:off x="209168" y="2719239"/>
            <a:ext cx="466193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Extremely </a:t>
            </a:r>
            <a:r>
              <a:rPr lang="en-US" sz="2000" b="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thin grains </a:t>
            </a:r>
            <a:r>
              <a:rPr lang="en-US" sz="2000" b="1"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~100nm thick</a:t>
            </a:r>
            <a:r>
              <a:rPr lang="en-US" sz="2000" b="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a:t>
            </a: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(Patchy regions) are displayed in #9.0 (far from Sn source)</a:t>
            </a:r>
          </a:p>
          <a:p>
            <a:endPar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endParaRPr>
          </a:p>
          <a:p>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Film thickness is </a:t>
            </a:r>
            <a:r>
              <a:rPr lang="en-US" sz="2000" b="1" i="1"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~5 times thicker near GBs</a:t>
            </a: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than the grain interior </a:t>
            </a:r>
          </a:p>
          <a:p>
            <a:endPar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endParaRPr>
          </a:p>
          <a:p>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sym typeface="Wingdings" panose="05000000000000000000" pitchFamily="2" charset="2"/>
              </a:rPr>
              <a:t></a:t>
            </a: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GBs are the main path for Sn-diffusion and supply for the growth of Nb</a:t>
            </a:r>
            <a:r>
              <a:rPr lang="en-US" sz="2000" baseline="-25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3</a:t>
            </a: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Sn grains.</a:t>
            </a:r>
            <a:endParaRPr lang="it-IT" sz="2000" dirty="0">
              <a:solidFill>
                <a:schemeClr val="accent6">
                  <a:lumMod val="50000"/>
                </a:schemeClr>
              </a:solidFill>
            </a:endParaRPr>
          </a:p>
        </p:txBody>
      </p:sp>
      <p:pic>
        <p:nvPicPr>
          <p:cNvPr id="16" name="Picture 15">
            <a:extLst>
              <a:ext uri="{FF2B5EF4-FFF2-40B4-BE49-F238E27FC236}">
                <a16:creationId xmlns:a16="http://schemas.microsoft.com/office/drawing/2014/main" id="{652D7CEA-07D1-40DD-981F-BD7125BE28CD}"/>
              </a:ext>
            </a:extLst>
          </p:cNvPr>
          <p:cNvPicPr/>
          <p:nvPr/>
        </p:nvPicPr>
        <p:blipFill>
          <a:blip r:embed="rId3"/>
          <a:stretch>
            <a:fillRect/>
          </a:stretch>
        </p:blipFill>
        <p:spPr>
          <a:xfrm>
            <a:off x="4742620" y="237161"/>
            <a:ext cx="4216173" cy="739752"/>
          </a:xfrm>
          <a:prstGeom prst="rect">
            <a:avLst/>
          </a:prstGeom>
        </p:spPr>
      </p:pic>
      <p:sp>
        <p:nvSpPr>
          <p:cNvPr id="17" name="Rectangle 16">
            <a:extLst>
              <a:ext uri="{FF2B5EF4-FFF2-40B4-BE49-F238E27FC236}">
                <a16:creationId xmlns:a16="http://schemas.microsoft.com/office/drawing/2014/main" id="{E3D8C67F-3EF8-4BF4-BB8C-27659CE9DA39}"/>
              </a:ext>
            </a:extLst>
          </p:cNvPr>
          <p:cNvSpPr/>
          <p:nvPr/>
        </p:nvSpPr>
        <p:spPr>
          <a:xfrm>
            <a:off x="5121641" y="215698"/>
            <a:ext cx="306771" cy="739752"/>
          </a:xfrm>
          <a:prstGeom prst="rect">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8" name="Arrow: Down 17">
            <a:extLst>
              <a:ext uri="{FF2B5EF4-FFF2-40B4-BE49-F238E27FC236}">
                <a16:creationId xmlns:a16="http://schemas.microsoft.com/office/drawing/2014/main" id="{A40753E6-4D2C-4041-AA8F-8050439CA87B}"/>
              </a:ext>
            </a:extLst>
          </p:cNvPr>
          <p:cNvSpPr/>
          <p:nvPr/>
        </p:nvSpPr>
        <p:spPr>
          <a:xfrm>
            <a:off x="5079390" y="987041"/>
            <a:ext cx="396648" cy="3023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ctangle 18">
            <a:extLst>
              <a:ext uri="{FF2B5EF4-FFF2-40B4-BE49-F238E27FC236}">
                <a16:creationId xmlns:a16="http://schemas.microsoft.com/office/drawing/2014/main" id="{7D215821-7A69-463F-920D-CF9A990B9CD1}"/>
              </a:ext>
            </a:extLst>
          </p:cNvPr>
          <p:cNvSpPr/>
          <p:nvPr/>
        </p:nvSpPr>
        <p:spPr>
          <a:xfrm>
            <a:off x="8169641" y="215698"/>
            <a:ext cx="306771" cy="739752"/>
          </a:xfrm>
          <a:prstGeom prst="rect">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0" name="Arrow: Down 19">
            <a:extLst>
              <a:ext uri="{FF2B5EF4-FFF2-40B4-BE49-F238E27FC236}">
                <a16:creationId xmlns:a16="http://schemas.microsoft.com/office/drawing/2014/main" id="{ADB8A422-B967-4247-BC9D-2EF0AA024905}"/>
              </a:ext>
            </a:extLst>
          </p:cNvPr>
          <p:cNvSpPr/>
          <p:nvPr/>
        </p:nvSpPr>
        <p:spPr>
          <a:xfrm>
            <a:off x="8127390" y="987041"/>
            <a:ext cx="396648" cy="3023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ctangle 21">
            <a:extLst>
              <a:ext uri="{FF2B5EF4-FFF2-40B4-BE49-F238E27FC236}">
                <a16:creationId xmlns:a16="http://schemas.microsoft.com/office/drawing/2014/main" id="{FFE7A848-6302-48A0-9D37-4ECC4316F3F3}"/>
              </a:ext>
            </a:extLst>
          </p:cNvPr>
          <p:cNvSpPr/>
          <p:nvPr/>
        </p:nvSpPr>
        <p:spPr>
          <a:xfrm>
            <a:off x="325601" y="1431038"/>
            <a:ext cx="3871294" cy="1015663"/>
          </a:xfrm>
          <a:prstGeom prst="rect">
            <a:avLst/>
          </a:prstGeom>
        </p:spPr>
        <p:txBody>
          <a:bodyPr wrap="square">
            <a:spAutoFit/>
          </a:bodyPr>
          <a:lstStyle/>
          <a:p>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SEM (</a:t>
            </a:r>
            <a:r>
              <a:rPr lang="pt-BR"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FEI Quanta FEG 650) </a:t>
            </a: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and cross-sectional HAADF-STEM at Northwestern </a:t>
            </a:r>
          </a:p>
        </p:txBody>
      </p:sp>
      <p:sp>
        <p:nvSpPr>
          <p:cNvPr id="21" name="TextBox 20">
            <a:extLst>
              <a:ext uri="{FF2B5EF4-FFF2-40B4-BE49-F238E27FC236}">
                <a16:creationId xmlns:a16="http://schemas.microsoft.com/office/drawing/2014/main" id="{23A48D14-43B3-412A-B280-F47D80758997}"/>
              </a:ext>
            </a:extLst>
          </p:cNvPr>
          <p:cNvSpPr txBox="1"/>
          <p:nvPr/>
        </p:nvSpPr>
        <p:spPr>
          <a:xfrm>
            <a:off x="2094919" y="695454"/>
            <a:ext cx="1322025"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sz="1800" b="1" dirty="0">
                <a:solidFill>
                  <a:srgbClr val="FF0000"/>
                </a:solidFill>
              </a:rPr>
              <a:t>1-Sn source coating</a:t>
            </a:r>
          </a:p>
        </p:txBody>
      </p:sp>
      <p:pic>
        <p:nvPicPr>
          <p:cNvPr id="7" name="Picture 6" descr="Graphical user interface&#10;&#10;Description automatically generated">
            <a:extLst>
              <a:ext uri="{FF2B5EF4-FFF2-40B4-BE49-F238E27FC236}">
                <a16:creationId xmlns:a16="http://schemas.microsoft.com/office/drawing/2014/main" id="{E0ED3F8A-23DC-4E04-A363-EABA7327AEFD}"/>
              </a:ext>
            </a:extLst>
          </p:cNvPr>
          <p:cNvPicPr>
            <a:picLocks noChangeAspect="1"/>
          </p:cNvPicPr>
          <p:nvPr/>
        </p:nvPicPr>
        <p:blipFill>
          <a:blip r:embed="rId4"/>
          <a:stretch>
            <a:fillRect/>
          </a:stretch>
        </p:blipFill>
        <p:spPr>
          <a:xfrm>
            <a:off x="5031764" y="1315093"/>
            <a:ext cx="3539526" cy="4451043"/>
          </a:xfrm>
          <a:prstGeom prst="rect">
            <a:avLst/>
          </a:prstGeom>
        </p:spPr>
      </p:pic>
      <p:pic>
        <p:nvPicPr>
          <p:cNvPr id="15" name="Picture Placeholder 25" descr="northwestern.png">
            <a:extLst>
              <a:ext uri="{FF2B5EF4-FFF2-40B4-BE49-F238E27FC236}">
                <a16:creationId xmlns:a16="http://schemas.microsoft.com/office/drawing/2014/main" id="{D4F6670F-392E-4AAD-935A-3C4687E6488B}"/>
              </a:ext>
            </a:extLst>
          </p:cNvPr>
          <p:cNvPicPr>
            <a:picLocks noChangeAspect="1"/>
          </p:cNvPicPr>
          <p:nvPr/>
        </p:nvPicPr>
        <p:blipFill>
          <a:blip r:embed="rId5">
            <a:extLst>
              <a:ext uri="{28A0092B-C50C-407E-A947-70E740481C1C}">
                <a14:useLocalDpi xmlns:a14="http://schemas.microsoft.com/office/drawing/2010/main" val="0"/>
              </a:ext>
            </a:extLst>
          </a:blip>
          <a:srcRect t="-33333" b="-33333"/>
          <a:stretch>
            <a:fillRect/>
          </a:stretch>
        </p:blipFill>
        <p:spPr>
          <a:xfrm>
            <a:off x="572710" y="724590"/>
            <a:ext cx="799459" cy="799459"/>
          </a:xfrm>
          <a:prstGeom prst="rect">
            <a:avLst/>
          </a:prstGeom>
        </p:spPr>
      </p:pic>
      <p:sp>
        <p:nvSpPr>
          <p:cNvPr id="23" name="TextBox 22">
            <a:extLst>
              <a:ext uri="{FF2B5EF4-FFF2-40B4-BE49-F238E27FC236}">
                <a16:creationId xmlns:a16="http://schemas.microsoft.com/office/drawing/2014/main" id="{90D5BCD2-91CF-4734-91A3-6D954BC5EB25}"/>
              </a:ext>
            </a:extLst>
          </p:cNvPr>
          <p:cNvSpPr txBox="1"/>
          <p:nvPr/>
        </p:nvSpPr>
        <p:spPr>
          <a:xfrm>
            <a:off x="4376629" y="51196"/>
            <a:ext cx="731982"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sz="1400" b="1" dirty="0">
                <a:solidFill>
                  <a:schemeClr val="accent6">
                    <a:lumMod val="50000"/>
                  </a:schemeClr>
                </a:solidFill>
              </a:rPr>
              <a:t>Sn source</a:t>
            </a:r>
          </a:p>
        </p:txBody>
      </p:sp>
      <p:sp>
        <p:nvSpPr>
          <p:cNvPr id="24" name="Rectangle 23">
            <a:extLst>
              <a:ext uri="{FF2B5EF4-FFF2-40B4-BE49-F238E27FC236}">
                <a16:creationId xmlns:a16="http://schemas.microsoft.com/office/drawing/2014/main" id="{5B5D29A4-4F11-4CD9-B79F-1A83DA1DA015}"/>
              </a:ext>
            </a:extLst>
          </p:cNvPr>
          <p:cNvSpPr/>
          <p:nvPr/>
        </p:nvSpPr>
        <p:spPr>
          <a:xfrm>
            <a:off x="5972226" y="3207794"/>
            <a:ext cx="822661" cy="338554"/>
          </a:xfrm>
          <a:prstGeom prst="rect">
            <a:avLst/>
          </a:prstGeom>
        </p:spPr>
        <p:txBody>
          <a:bodyPr wrap="none">
            <a:spAutoFit/>
          </a:bodyPr>
          <a:lstStyle/>
          <a:p>
            <a:r>
              <a:rPr lang="en-US" sz="1600" dirty="0">
                <a:solidFill>
                  <a:schemeClr val="bg1"/>
                </a:solidFill>
                <a:latin typeface="Calibri" panose="020F0502020204030204" pitchFamily="34" charset="0"/>
                <a:ea typeface="Malgun Gothic" panose="020B0503020000020004" pitchFamily="34" charset="-127"/>
                <a:cs typeface="Times New Roman" panose="02020603050405020304" pitchFamily="18" charset="0"/>
              </a:rPr>
              <a:t>~2.0</a:t>
            </a:r>
            <a:r>
              <a:rPr lang="en-US" sz="1600" dirty="0">
                <a:solidFill>
                  <a:schemeClr val="bg1"/>
                </a:solidFill>
                <a:latin typeface="Calibri" panose="020F0502020204030204" pitchFamily="34" charset="0"/>
                <a:ea typeface="Malgun Gothic" panose="020B0503020000020004" pitchFamily="34" charset="-127"/>
              </a:rPr>
              <a:t>μ</a:t>
            </a:r>
            <a:r>
              <a:rPr lang="en-US" sz="1600" dirty="0">
                <a:solidFill>
                  <a:schemeClr val="bg1"/>
                </a:solidFill>
                <a:latin typeface="Calibri" panose="020F0502020204030204" pitchFamily="34" charset="0"/>
                <a:ea typeface="Malgun Gothic" panose="020B0503020000020004" pitchFamily="34" charset="-127"/>
                <a:cs typeface="Times New Roman" panose="02020603050405020304" pitchFamily="18" charset="0"/>
              </a:rPr>
              <a:t>m</a:t>
            </a:r>
            <a:endParaRPr lang="it-IT" sz="1600" dirty="0">
              <a:solidFill>
                <a:schemeClr val="bg1"/>
              </a:solidFill>
            </a:endParaRPr>
          </a:p>
        </p:txBody>
      </p:sp>
      <p:cxnSp>
        <p:nvCxnSpPr>
          <p:cNvPr id="25" name="Straight Arrow Connector 24">
            <a:extLst>
              <a:ext uri="{FF2B5EF4-FFF2-40B4-BE49-F238E27FC236}">
                <a16:creationId xmlns:a16="http://schemas.microsoft.com/office/drawing/2014/main" id="{0C274243-7ACA-46FE-98B3-B3FC2C2FFA49}"/>
              </a:ext>
            </a:extLst>
          </p:cNvPr>
          <p:cNvCxnSpPr>
            <a:cxnSpLocks/>
          </p:cNvCxnSpPr>
          <p:nvPr/>
        </p:nvCxnSpPr>
        <p:spPr>
          <a:xfrm>
            <a:off x="6032877" y="3073547"/>
            <a:ext cx="0" cy="59955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928A1AD-A1FC-49BC-9841-CCD6B42F0710}"/>
              </a:ext>
            </a:extLst>
          </p:cNvPr>
          <p:cNvSpPr txBox="1"/>
          <p:nvPr/>
        </p:nvSpPr>
        <p:spPr>
          <a:xfrm>
            <a:off x="5031764" y="3115755"/>
            <a:ext cx="940462" cy="276999"/>
          </a:xfrm>
          <a:prstGeom prst="rect">
            <a:avLst/>
          </a:prstGeom>
          <a:noFill/>
        </p:spPr>
        <p:txBody>
          <a:bodyPr wrap="square" rtlCol="0">
            <a:spAutoFit/>
          </a:bodyPr>
          <a:lstStyle/>
          <a:p>
            <a:r>
              <a:rPr lang="en-US" sz="1200" dirty="0">
                <a:solidFill>
                  <a:schemeClr val="bg1"/>
                </a:solidFill>
              </a:rPr>
              <a:t>Nb</a:t>
            </a:r>
            <a:r>
              <a:rPr lang="en-US" sz="1200" baseline="-25000" dirty="0">
                <a:solidFill>
                  <a:schemeClr val="bg1"/>
                </a:solidFill>
              </a:rPr>
              <a:t>3</a:t>
            </a:r>
            <a:r>
              <a:rPr lang="en-US" sz="1200" dirty="0">
                <a:solidFill>
                  <a:schemeClr val="bg1"/>
                </a:solidFill>
              </a:rPr>
              <a:t>Sn</a:t>
            </a:r>
          </a:p>
        </p:txBody>
      </p:sp>
      <p:sp>
        <p:nvSpPr>
          <p:cNvPr id="27" name="TextBox 26">
            <a:extLst>
              <a:ext uri="{FF2B5EF4-FFF2-40B4-BE49-F238E27FC236}">
                <a16:creationId xmlns:a16="http://schemas.microsoft.com/office/drawing/2014/main" id="{E37D20F4-C740-4A62-BE85-C6303C2130B9}"/>
              </a:ext>
            </a:extLst>
          </p:cNvPr>
          <p:cNvSpPr txBox="1"/>
          <p:nvPr/>
        </p:nvSpPr>
        <p:spPr>
          <a:xfrm>
            <a:off x="5383243" y="3534604"/>
            <a:ext cx="940462" cy="276999"/>
          </a:xfrm>
          <a:prstGeom prst="rect">
            <a:avLst/>
          </a:prstGeom>
          <a:noFill/>
        </p:spPr>
        <p:txBody>
          <a:bodyPr wrap="square" rtlCol="0">
            <a:spAutoFit/>
          </a:bodyPr>
          <a:lstStyle/>
          <a:p>
            <a:r>
              <a:rPr lang="en-US" sz="1200" dirty="0" err="1">
                <a:solidFill>
                  <a:schemeClr val="bg1"/>
                </a:solidFill>
              </a:rPr>
              <a:t>Nb</a:t>
            </a:r>
            <a:endParaRPr lang="en-US" sz="1200" dirty="0">
              <a:solidFill>
                <a:schemeClr val="bg1"/>
              </a:solidFill>
            </a:endParaRPr>
          </a:p>
        </p:txBody>
      </p:sp>
      <p:sp>
        <p:nvSpPr>
          <p:cNvPr id="29" name="TextBox 28">
            <a:extLst>
              <a:ext uri="{FF2B5EF4-FFF2-40B4-BE49-F238E27FC236}">
                <a16:creationId xmlns:a16="http://schemas.microsoft.com/office/drawing/2014/main" id="{2CD90058-4DE0-430C-A56F-149F90FBE5B8}"/>
              </a:ext>
            </a:extLst>
          </p:cNvPr>
          <p:cNvSpPr txBox="1"/>
          <p:nvPr/>
        </p:nvSpPr>
        <p:spPr>
          <a:xfrm>
            <a:off x="5808277" y="4967067"/>
            <a:ext cx="940462" cy="276999"/>
          </a:xfrm>
          <a:prstGeom prst="rect">
            <a:avLst/>
          </a:prstGeom>
          <a:noFill/>
        </p:spPr>
        <p:txBody>
          <a:bodyPr wrap="square" rtlCol="0">
            <a:spAutoFit/>
          </a:bodyPr>
          <a:lstStyle/>
          <a:p>
            <a:r>
              <a:rPr lang="en-US" sz="1200" dirty="0" err="1">
                <a:solidFill>
                  <a:schemeClr val="bg1"/>
                </a:solidFill>
              </a:rPr>
              <a:t>Nb</a:t>
            </a:r>
            <a:endParaRPr lang="en-US" sz="1200" dirty="0">
              <a:solidFill>
                <a:schemeClr val="bg1"/>
              </a:solidFill>
            </a:endParaRPr>
          </a:p>
        </p:txBody>
      </p:sp>
      <p:sp>
        <p:nvSpPr>
          <p:cNvPr id="30" name="TextBox 29">
            <a:extLst>
              <a:ext uri="{FF2B5EF4-FFF2-40B4-BE49-F238E27FC236}">
                <a16:creationId xmlns:a16="http://schemas.microsoft.com/office/drawing/2014/main" id="{239C8906-C729-49BA-B895-C18898F8B0AB}"/>
              </a:ext>
            </a:extLst>
          </p:cNvPr>
          <p:cNvSpPr txBox="1"/>
          <p:nvPr/>
        </p:nvSpPr>
        <p:spPr>
          <a:xfrm>
            <a:off x="5863965" y="4625832"/>
            <a:ext cx="940462" cy="276999"/>
          </a:xfrm>
          <a:prstGeom prst="rect">
            <a:avLst/>
          </a:prstGeom>
          <a:noFill/>
        </p:spPr>
        <p:txBody>
          <a:bodyPr wrap="square" rtlCol="0">
            <a:spAutoFit/>
          </a:bodyPr>
          <a:lstStyle/>
          <a:p>
            <a:r>
              <a:rPr lang="en-US" sz="1200" dirty="0">
                <a:solidFill>
                  <a:schemeClr val="bg1"/>
                </a:solidFill>
              </a:rPr>
              <a:t>Nb</a:t>
            </a:r>
            <a:r>
              <a:rPr lang="en-US" sz="1200" baseline="-25000" dirty="0">
                <a:solidFill>
                  <a:schemeClr val="bg1"/>
                </a:solidFill>
              </a:rPr>
              <a:t>3</a:t>
            </a:r>
            <a:r>
              <a:rPr lang="en-US" sz="1200" dirty="0">
                <a:solidFill>
                  <a:schemeClr val="bg1"/>
                </a:solidFill>
              </a:rPr>
              <a:t>Sn</a:t>
            </a:r>
          </a:p>
        </p:txBody>
      </p:sp>
      <p:sp>
        <p:nvSpPr>
          <p:cNvPr id="31" name="Rectangle 30">
            <a:extLst>
              <a:ext uri="{FF2B5EF4-FFF2-40B4-BE49-F238E27FC236}">
                <a16:creationId xmlns:a16="http://schemas.microsoft.com/office/drawing/2014/main" id="{EAB548C5-55C2-42BA-88CF-DD73F001BBC1}"/>
              </a:ext>
            </a:extLst>
          </p:cNvPr>
          <p:cNvSpPr/>
          <p:nvPr/>
        </p:nvSpPr>
        <p:spPr>
          <a:xfrm>
            <a:off x="7479493" y="4578132"/>
            <a:ext cx="870751" cy="338554"/>
          </a:xfrm>
          <a:prstGeom prst="rect">
            <a:avLst/>
          </a:prstGeom>
        </p:spPr>
        <p:txBody>
          <a:bodyPr wrap="none">
            <a:spAutoFit/>
          </a:bodyPr>
          <a:lstStyle/>
          <a:p>
            <a:r>
              <a:rPr lang="en-US" sz="1600" dirty="0">
                <a:solidFill>
                  <a:schemeClr val="accent6"/>
                </a:solidFill>
                <a:latin typeface="Calibri" panose="020F0502020204030204" pitchFamily="34" charset="0"/>
                <a:ea typeface="Malgun Gothic" panose="020B0503020000020004" pitchFamily="34" charset="-127"/>
                <a:cs typeface="Times New Roman" panose="02020603050405020304" pitchFamily="18" charset="0"/>
              </a:rPr>
              <a:t>~100nm</a:t>
            </a:r>
            <a:endParaRPr lang="it-IT" sz="1600" dirty="0">
              <a:solidFill>
                <a:schemeClr val="accent6"/>
              </a:solidFill>
            </a:endParaRPr>
          </a:p>
        </p:txBody>
      </p:sp>
      <p:cxnSp>
        <p:nvCxnSpPr>
          <p:cNvPr id="32" name="Straight Arrow Connector 31">
            <a:extLst>
              <a:ext uri="{FF2B5EF4-FFF2-40B4-BE49-F238E27FC236}">
                <a16:creationId xmlns:a16="http://schemas.microsoft.com/office/drawing/2014/main" id="{666AFB3D-00DE-4FF0-A169-920DA4BC08AC}"/>
              </a:ext>
            </a:extLst>
          </p:cNvPr>
          <p:cNvCxnSpPr>
            <a:cxnSpLocks/>
          </p:cNvCxnSpPr>
          <p:nvPr/>
        </p:nvCxnSpPr>
        <p:spPr>
          <a:xfrm>
            <a:off x="7479493" y="4626440"/>
            <a:ext cx="0" cy="20512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0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BC2BA-B095-4108-BB81-FC9052484B8A}"/>
              </a:ext>
            </a:extLst>
          </p:cNvPr>
          <p:cNvSpPr>
            <a:spLocks noGrp="1"/>
          </p:cNvSpPr>
          <p:nvPr>
            <p:ph type="title"/>
          </p:nvPr>
        </p:nvSpPr>
        <p:spPr>
          <a:xfrm>
            <a:off x="151960" y="91409"/>
            <a:ext cx="8686800" cy="427877"/>
          </a:xfrm>
        </p:spPr>
        <p:txBody>
          <a:bodyPr/>
          <a:lstStyle/>
          <a:p>
            <a:r>
              <a:rPr lang="it-IT" dirty="0"/>
              <a:t>Patchy Regions: EBSD analysis </a:t>
            </a:r>
          </a:p>
        </p:txBody>
      </p:sp>
      <p:sp>
        <p:nvSpPr>
          <p:cNvPr id="4" name="Date Placeholder 3">
            <a:extLst>
              <a:ext uri="{FF2B5EF4-FFF2-40B4-BE49-F238E27FC236}">
                <a16:creationId xmlns:a16="http://schemas.microsoft.com/office/drawing/2014/main" id="{B0F9050C-04B5-4B0E-9BC5-F3E23C5B14C3}"/>
              </a:ext>
            </a:extLst>
          </p:cNvPr>
          <p:cNvSpPr>
            <a:spLocks noGrp="1"/>
          </p:cNvSpPr>
          <p:nvPr>
            <p:ph type="dt" sz="half" idx="2"/>
          </p:nvPr>
        </p:nvSpPr>
        <p:spPr/>
        <p:txBody>
          <a:bodyPr/>
          <a:lstStyle/>
          <a:p>
            <a:pPr>
              <a:defRPr/>
            </a:pPr>
            <a:r>
              <a:rPr lang="en-US"/>
              <a:t>11/11/2020</a:t>
            </a:r>
            <a:endParaRPr lang="en-US" dirty="0"/>
          </a:p>
        </p:txBody>
      </p:sp>
      <p:sp>
        <p:nvSpPr>
          <p:cNvPr id="5" name="Footer Placeholder 4">
            <a:extLst>
              <a:ext uri="{FF2B5EF4-FFF2-40B4-BE49-F238E27FC236}">
                <a16:creationId xmlns:a16="http://schemas.microsoft.com/office/drawing/2014/main" id="{E65932CA-B3DD-40F4-8892-C7A733571710}"/>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CC63BB65-AA5A-451F-951D-869134E336A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7" name="Rectangle 6">
            <a:extLst>
              <a:ext uri="{FF2B5EF4-FFF2-40B4-BE49-F238E27FC236}">
                <a16:creationId xmlns:a16="http://schemas.microsoft.com/office/drawing/2014/main" id="{E43382E5-9A7C-409C-9A99-8716EF62D429}"/>
              </a:ext>
            </a:extLst>
          </p:cNvPr>
          <p:cNvSpPr/>
          <p:nvPr/>
        </p:nvSpPr>
        <p:spPr>
          <a:xfrm>
            <a:off x="5388126" y="1918975"/>
            <a:ext cx="3284981" cy="1569660"/>
          </a:xfrm>
          <a:prstGeom prst="rect">
            <a:avLst/>
          </a:prstGeom>
        </p:spPr>
        <p:txBody>
          <a:bodyPr wrap="square">
            <a:spAutoFit/>
          </a:bodyPr>
          <a:lstStyle/>
          <a:p>
            <a:r>
              <a:rPr lang="en-US"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EBSD map on the patchy regions indicates that the grain diameter is more than 50 </a:t>
            </a:r>
            <a:r>
              <a:rPr lang="en-US" dirty="0" err="1">
                <a:solidFill>
                  <a:schemeClr val="accent6">
                    <a:lumMod val="50000"/>
                  </a:schemeClr>
                </a:solidFill>
                <a:latin typeface="Calibri" panose="020F0502020204030204" pitchFamily="34" charset="0"/>
                <a:ea typeface="Malgun Gothic" panose="020B0503020000020004" pitchFamily="34" charset="-127"/>
              </a:rPr>
              <a:t>μ</a:t>
            </a:r>
            <a:r>
              <a:rPr lang="en-US" dirty="0" err="1">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m</a:t>
            </a:r>
            <a:r>
              <a:rPr lang="en-US"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a:t>
            </a:r>
            <a:endParaRPr lang="it-IT" dirty="0">
              <a:solidFill>
                <a:schemeClr val="accent6">
                  <a:lumMod val="50000"/>
                </a:schemeClr>
              </a:solidFill>
            </a:endParaRPr>
          </a:p>
        </p:txBody>
      </p:sp>
      <p:pic>
        <p:nvPicPr>
          <p:cNvPr id="13" name="Picture Placeholder 25" descr="northwestern.png">
            <a:extLst>
              <a:ext uri="{FF2B5EF4-FFF2-40B4-BE49-F238E27FC236}">
                <a16:creationId xmlns:a16="http://schemas.microsoft.com/office/drawing/2014/main" id="{322AB69A-2C54-407B-B344-256EFDEFA2E9}"/>
              </a:ext>
            </a:extLst>
          </p:cNvPr>
          <p:cNvPicPr>
            <a:picLocks noChangeAspect="1"/>
          </p:cNvPicPr>
          <p:nvPr/>
        </p:nvPicPr>
        <p:blipFill>
          <a:blip r:embed="rId3">
            <a:extLst>
              <a:ext uri="{28A0092B-C50C-407E-A947-70E740481C1C}">
                <a14:useLocalDpi xmlns:a14="http://schemas.microsoft.com/office/drawing/2010/main" val="0"/>
              </a:ext>
            </a:extLst>
          </a:blip>
          <a:srcRect t="-33333" b="-33333"/>
          <a:stretch>
            <a:fillRect/>
          </a:stretch>
        </p:blipFill>
        <p:spPr>
          <a:xfrm>
            <a:off x="8115941" y="65960"/>
            <a:ext cx="799459" cy="799459"/>
          </a:xfrm>
          <a:prstGeom prst="rect">
            <a:avLst/>
          </a:prstGeom>
        </p:spPr>
      </p:pic>
      <p:sp>
        <p:nvSpPr>
          <p:cNvPr id="9" name="Rectangle 8">
            <a:extLst>
              <a:ext uri="{FF2B5EF4-FFF2-40B4-BE49-F238E27FC236}">
                <a16:creationId xmlns:a16="http://schemas.microsoft.com/office/drawing/2014/main" id="{0ADDF50C-A7E0-4CCE-B9DF-0CCF975B7CDD}"/>
              </a:ext>
            </a:extLst>
          </p:cNvPr>
          <p:cNvSpPr/>
          <p:nvPr/>
        </p:nvSpPr>
        <p:spPr>
          <a:xfrm>
            <a:off x="5388127" y="4162770"/>
            <a:ext cx="328498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i="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Patchy regions</a:t>
            </a:r>
            <a:r>
              <a:rPr lang="en-US" b="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 </a:t>
            </a:r>
            <a:r>
              <a:rPr lang="en-US" b="1"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have large lateral grain diameters</a:t>
            </a:r>
            <a:endParaRPr lang="it-IT" b="1" dirty="0">
              <a:solidFill>
                <a:schemeClr val="accent6">
                  <a:lumMod val="50000"/>
                </a:schemeClr>
              </a:solidFill>
            </a:endParaRPr>
          </a:p>
        </p:txBody>
      </p:sp>
      <p:sp>
        <p:nvSpPr>
          <p:cNvPr id="10" name="TextBox 9">
            <a:extLst>
              <a:ext uri="{FF2B5EF4-FFF2-40B4-BE49-F238E27FC236}">
                <a16:creationId xmlns:a16="http://schemas.microsoft.com/office/drawing/2014/main" id="{7433D97A-0B7A-4ACA-BD9D-337912AFD76B}"/>
              </a:ext>
            </a:extLst>
          </p:cNvPr>
          <p:cNvSpPr txBox="1"/>
          <p:nvPr/>
        </p:nvSpPr>
        <p:spPr>
          <a:xfrm>
            <a:off x="5798023" y="741568"/>
            <a:ext cx="1322025"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sz="1800" b="1" dirty="0">
                <a:solidFill>
                  <a:srgbClr val="FF0000"/>
                </a:solidFill>
              </a:rPr>
              <a:t>1-Sn source coating</a:t>
            </a:r>
          </a:p>
        </p:txBody>
      </p:sp>
      <p:pic>
        <p:nvPicPr>
          <p:cNvPr id="8" name="Picture 7" descr="Chart, surface chart&#10;&#10;Description automatically generated">
            <a:extLst>
              <a:ext uri="{FF2B5EF4-FFF2-40B4-BE49-F238E27FC236}">
                <a16:creationId xmlns:a16="http://schemas.microsoft.com/office/drawing/2014/main" id="{CE3E2C9C-DE9C-4F01-814B-DA8142BED624}"/>
              </a:ext>
            </a:extLst>
          </p:cNvPr>
          <p:cNvPicPr>
            <a:picLocks noChangeAspect="1"/>
          </p:cNvPicPr>
          <p:nvPr/>
        </p:nvPicPr>
        <p:blipFill>
          <a:blip r:embed="rId4"/>
          <a:stretch>
            <a:fillRect/>
          </a:stretch>
        </p:blipFill>
        <p:spPr>
          <a:xfrm>
            <a:off x="1068339" y="1782223"/>
            <a:ext cx="4093534" cy="4600138"/>
          </a:xfrm>
          <a:prstGeom prst="rect">
            <a:avLst/>
          </a:prstGeom>
        </p:spPr>
      </p:pic>
      <p:pic>
        <p:nvPicPr>
          <p:cNvPr id="14" name="Picture 13">
            <a:extLst>
              <a:ext uri="{FF2B5EF4-FFF2-40B4-BE49-F238E27FC236}">
                <a16:creationId xmlns:a16="http://schemas.microsoft.com/office/drawing/2014/main" id="{89C360F9-FA84-4B14-897B-4B193E545CEE}"/>
              </a:ext>
            </a:extLst>
          </p:cNvPr>
          <p:cNvPicPr/>
          <p:nvPr/>
        </p:nvPicPr>
        <p:blipFill>
          <a:blip r:embed="rId5"/>
          <a:stretch>
            <a:fillRect/>
          </a:stretch>
        </p:blipFill>
        <p:spPr>
          <a:xfrm>
            <a:off x="1068339" y="861050"/>
            <a:ext cx="4216173" cy="739752"/>
          </a:xfrm>
          <a:prstGeom prst="rect">
            <a:avLst/>
          </a:prstGeom>
        </p:spPr>
      </p:pic>
      <p:sp>
        <p:nvSpPr>
          <p:cNvPr id="15" name="Rectangle 14">
            <a:extLst>
              <a:ext uri="{FF2B5EF4-FFF2-40B4-BE49-F238E27FC236}">
                <a16:creationId xmlns:a16="http://schemas.microsoft.com/office/drawing/2014/main" id="{8C07D594-6569-4BFB-A85E-A1A47D2DCABA}"/>
              </a:ext>
            </a:extLst>
          </p:cNvPr>
          <p:cNvSpPr/>
          <p:nvPr/>
        </p:nvSpPr>
        <p:spPr>
          <a:xfrm>
            <a:off x="4495360" y="839587"/>
            <a:ext cx="306771" cy="739752"/>
          </a:xfrm>
          <a:prstGeom prst="rect">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6" name="Arrow: Down 15">
            <a:extLst>
              <a:ext uri="{FF2B5EF4-FFF2-40B4-BE49-F238E27FC236}">
                <a16:creationId xmlns:a16="http://schemas.microsoft.com/office/drawing/2014/main" id="{2EF6B896-6E52-4E68-873B-86085798768F}"/>
              </a:ext>
            </a:extLst>
          </p:cNvPr>
          <p:cNvSpPr/>
          <p:nvPr/>
        </p:nvSpPr>
        <p:spPr>
          <a:xfrm>
            <a:off x="4453109" y="1610930"/>
            <a:ext cx="396648" cy="3023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TextBox 16">
            <a:extLst>
              <a:ext uri="{FF2B5EF4-FFF2-40B4-BE49-F238E27FC236}">
                <a16:creationId xmlns:a16="http://schemas.microsoft.com/office/drawing/2014/main" id="{4997CC85-2C26-4A22-BD99-A7F1B352A0D9}"/>
              </a:ext>
            </a:extLst>
          </p:cNvPr>
          <p:cNvSpPr txBox="1"/>
          <p:nvPr/>
        </p:nvSpPr>
        <p:spPr>
          <a:xfrm>
            <a:off x="702348" y="675085"/>
            <a:ext cx="731982"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it-IT" sz="1400" b="1" dirty="0">
                <a:solidFill>
                  <a:schemeClr val="accent6">
                    <a:lumMod val="50000"/>
                  </a:schemeClr>
                </a:solidFill>
              </a:rPr>
              <a:t>Sn source</a:t>
            </a:r>
          </a:p>
        </p:txBody>
      </p:sp>
    </p:spTree>
    <p:extLst>
      <p:ext uri="{BB962C8B-B14F-4D97-AF65-F5344CB8AC3E}">
        <p14:creationId xmlns:p14="http://schemas.microsoft.com/office/powerpoint/2010/main" val="141531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5209" y="251752"/>
            <a:ext cx="9002217" cy="1859432"/>
          </a:xfrm>
        </p:spPr>
        <p:txBody>
          <a:bodyPr/>
          <a:lstStyle/>
          <a:p>
            <a:pPr marL="0" indent="0">
              <a:buNone/>
            </a:pPr>
            <a:endParaRPr lang="en-US" dirty="0"/>
          </a:p>
          <a:p>
            <a:pPr marL="0" indent="0">
              <a:buNone/>
            </a:pPr>
            <a:endParaRPr lang="en-US" dirty="0"/>
          </a:p>
          <a:p>
            <a:pPr marL="457200" lvl="1"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11/11/2020</a:t>
            </a:r>
            <a:endParaRPr lang="en-US" dirty="0"/>
          </a:p>
        </p:txBody>
      </p:sp>
      <p:sp>
        <p:nvSpPr>
          <p:cNvPr id="4" name="Footer Placeholder 3"/>
          <p:cNvSpPr>
            <a:spLocks noGrp="1"/>
          </p:cNvSpPr>
          <p:nvPr>
            <p:ph type="ftr" sz="quarter" idx="3"/>
          </p:nvPr>
        </p:nvSpPr>
        <p:spPr/>
        <p:txBody>
          <a:bodyPr/>
          <a:lstStyle/>
          <a:p>
            <a:pPr>
              <a:defRPr/>
            </a:pPr>
            <a:r>
              <a:rPr lang="en-US"/>
              <a:t>Tiziana Spina | Nb3Sn SRF'20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8" name="Content Placeholder 5">
            <a:extLst>
              <a:ext uri="{FF2B5EF4-FFF2-40B4-BE49-F238E27FC236}">
                <a16:creationId xmlns:a16="http://schemas.microsoft.com/office/drawing/2014/main" id="{C8E5E893-D382-4594-9941-307E8923C8C5}"/>
              </a:ext>
            </a:extLst>
          </p:cNvPr>
          <p:cNvSpPr txBox="1">
            <a:spLocks/>
          </p:cNvSpPr>
          <p:nvPr/>
        </p:nvSpPr>
        <p:spPr>
          <a:xfrm>
            <a:off x="560162" y="0"/>
            <a:ext cx="4840514" cy="5610224"/>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buFont typeface="Arial" charset="0"/>
              <a:buNone/>
            </a:pPr>
            <a:endParaRPr lang="en-US" sz="3200" dirty="0"/>
          </a:p>
          <a:p>
            <a:pPr>
              <a:lnSpc>
                <a:spcPct val="200000"/>
              </a:lnSpc>
            </a:pPr>
            <a:r>
              <a:rPr lang="en-US" sz="3200" dirty="0">
                <a:solidFill>
                  <a:schemeClr val="bg1">
                    <a:lumMod val="85000"/>
                  </a:schemeClr>
                </a:solidFill>
              </a:rPr>
              <a:t>Introduction</a:t>
            </a:r>
          </a:p>
          <a:p>
            <a:pPr>
              <a:lnSpc>
                <a:spcPct val="200000"/>
              </a:lnSpc>
            </a:pPr>
            <a:r>
              <a:rPr lang="en-US" sz="3200" dirty="0">
                <a:solidFill>
                  <a:schemeClr val="bg1">
                    <a:lumMod val="85000"/>
                  </a:schemeClr>
                </a:solidFill>
              </a:rPr>
              <a:t>Experimental Results</a:t>
            </a:r>
          </a:p>
          <a:p>
            <a:pPr>
              <a:lnSpc>
                <a:spcPct val="200000"/>
              </a:lnSpc>
            </a:pPr>
            <a:r>
              <a:rPr lang="en-US" sz="3200" dirty="0"/>
              <a:t>Discussion</a:t>
            </a:r>
          </a:p>
          <a:p>
            <a:pPr>
              <a:lnSpc>
                <a:spcPct val="200000"/>
              </a:lnSpc>
            </a:pPr>
            <a:r>
              <a:rPr lang="en-US" sz="3200" dirty="0">
                <a:solidFill>
                  <a:schemeClr val="bg1">
                    <a:lumMod val="85000"/>
                  </a:schemeClr>
                </a:solidFill>
              </a:rPr>
              <a:t>Conclusions</a:t>
            </a:r>
          </a:p>
        </p:txBody>
      </p:sp>
    </p:spTree>
    <p:extLst>
      <p:ext uri="{BB962C8B-B14F-4D97-AF65-F5344CB8AC3E}">
        <p14:creationId xmlns:p14="http://schemas.microsoft.com/office/powerpoint/2010/main" val="263877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BD6937-745B-4E7F-8201-70E6F613916D}"/>
              </a:ext>
            </a:extLst>
          </p:cNvPr>
          <p:cNvSpPr>
            <a:spLocks noGrp="1"/>
          </p:cNvSpPr>
          <p:nvPr>
            <p:ph idx="1"/>
          </p:nvPr>
        </p:nvSpPr>
        <p:spPr>
          <a:xfrm>
            <a:off x="222250" y="688231"/>
            <a:ext cx="6800341" cy="1793683"/>
          </a:xfrm>
        </p:spPr>
        <p:txBody>
          <a:bodyPr/>
          <a:lstStyle/>
          <a:p>
            <a:r>
              <a:rPr lang="it-IT" sz="2000" b="1" dirty="0">
                <a:solidFill>
                  <a:srgbClr val="FF0000"/>
                </a:solidFill>
                <a:latin typeface="+mn-lt"/>
              </a:rPr>
              <a:t>Hillenbrand et al.,1977</a:t>
            </a:r>
            <a:r>
              <a:rPr lang="it-IT" sz="2000" b="1" dirty="0">
                <a:latin typeface="+mn-lt"/>
              </a:rPr>
              <a:t> </a:t>
            </a:r>
            <a:r>
              <a:rPr lang="it-IT" sz="2000" dirty="0">
                <a:latin typeface="+mn-lt"/>
              </a:rPr>
              <a:t>– from empirical observation </a:t>
            </a:r>
            <a:r>
              <a:rPr lang="en-US" sz="2000" dirty="0">
                <a:latin typeface="+mn-lt"/>
              </a:rPr>
              <a:t>they suggest that “nucleation may become more homogeneous with a </a:t>
            </a:r>
            <a:r>
              <a:rPr lang="en-US" sz="2000" i="1" u="sng" dirty="0">
                <a:latin typeface="+mn-lt"/>
              </a:rPr>
              <a:t>high Sn </a:t>
            </a:r>
            <a:r>
              <a:rPr lang="en-US" sz="2000" dirty="0">
                <a:latin typeface="+mn-lt"/>
              </a:rPr>
              <a:t>supply at the niobium surface.”</a:t>
            </a:r>
            <a:endParaRPr lang="it-IT" sz="2000" dirty="0">
              <a:latin typeface="+mn-lt"/>
            </a:endParaRPr>
          </a:p>
          <a:p>
            <a:pPr marL="0" indent="0">
              <a:buNone/>
            </a:pPr>
            <a:r>
              <a:rPr lang="it-IT" sz="2000" dirty="0">
                <a:latin typeface="+mn-lt"/>
                <a:sym typeface="Wingdings" panose="05000000000000000000" pitchFamily="2" charset="2"/>
              </a:rPr>
              <a:t></a:t>
            </a:r>
            <a:r>
              <a:rPr lang="it-IT" sz="2000" dirty="0">
                <a:latin typeface="+mn-lt"/>
              </a:rPr>
              <a:t>Recomendations for preventing «</a:t>
            </a:r>
            <a:r>
              <a:rPr lang="en-US" sz="2000" b="1" i="1" dirty="0">
                <a:solidFill>
                  <a:schemeClr val="tx1">
                    <a:lumMod val="60000"/>
                    <a:lumOff val="40000"/>
                  </a:schemeClr>
                </a:solidFill>
                <a:latin typeface="+mn-lt"/>
                <a:ea typeface="Malgun Gothic" panose="020B0503020000020004" pitchFamily="34" charset="-127"/>
                <a:cs typeface="Times New Roman" panose="02020603050405020304" pitchFamily="18" charset="0"/>
              </a:rPr>
              <a:t>uncovered niobium spots</a:t>
            </a:r>
            <a:r>
              <a:rPr lang="it-IT" sz="2000" dirty="0">
                <a:latin typeface="+mn-lt"/>
              </a:rPr>
              <a:t>»: </a:t>
            </a:r>
          </a:p>
          <a:p>
            <a:pPr marL="0" indent="0">
              <a:buNone/>
            </a:pPr>
            <a:endParaRPr lang="it-IT" sz="2000" dirty="0"/>
          </a:p>
          <a:p>
            <a:pPr marL="857250" lvl="1" indent="-457200">
              <a:buFont typeface="+mj-lt"/>
              <a:buAutoNum type="alphaLcParenR"/>
            </a:pPr>
            <a:r>
              <a:rPr lang="en-US" sz="2000" dirty="0">
                <a:latin typeface="Calibri" panose="020F0502020204030204" pitchFamily="34" charset="0"/>
                <a:ea typeface="Malgun Gothic" panose="020B0503020000020004" pitchFamily="34" charset="-127"/>
                <a:cs typeface="Times New Roman" panose="02020603050405020304" pitchFamily="18" charset="0"/>
              </a:rPr>
              <a:t>providing a </a:t>
            </a:r>
            <a:r>
              <a:rPr lang="en-US" sz="2000" b="1" dirty="0">
                <a:solidFill>
                  <a:srgbClr val="00B050"/>
                </a:solidFill>
                <a:latin typeface="Calibri" panose="020F0502020204030204" pitchFamily="34" charset="0"/>
                <a:ea typeface="Malgun Gothic" panose="020B0503020000020004" pitchFamily="34" charset="-127"/>
                <a:cs typeface="Times New Roman" panose="02020603050405020304" pitchFamily="18" charset="0"/>
              </a:rPr>
              <a:t>high flux of Sn </a:t>
            </a:r>
            <a:r>
              <a:rPr lang="en-US" sz="2000" dirty="0">
                <a:latin typeface="Calibri" panose="020F0502020204030204" pitchFamily="34" charset="0"/>
                <a:ea typeface="Malgun Gothic" panose="020B0503020000020004" pitchFamily="34" charset="-127"/>
                <a:cs typeface="Times New Roman" panose="02020603050405020304" pitchFamily="18" charset="0"/>
              </a:rPr>
              <a:t>vapor early in the coating process</a:t>
            </a:r>
          </a:p>
          <a:p>
            <a:pPr marL="857250" lvl="1" indent="-457200">
              <a:buFont typeface="+mj-lt"/>
              <a:buAutoNum type="alphaLcParenR"/>
            </a:pPr>
            <a:r>
              <a:rPr lang="en-US" sz="2000" dirty="0">
                <a:latin typeface="Calibri" panose="020F0502020204030204" pitchFamily="34" charset="0"/>
                <a:ea typeface="Malgun Gothic" panose="020B0503020000020004" pitchFamily="34" charset="-127"/>
                <a:cs typeface="Times New Roman" panose="02020603050405020304" pitchFamily="18" charset="0"/>
              </a:rPr>
              <a:t>use of </a:t>
            </a:r>
            <a:r>
              <a:rPr lang="en-US" sz="2000" b="1" dirty="0">
                <a:solidFill>
                  <a:srgbClr val="00B050"/>
                </a:solidFill>
                <a:latin typeface="Calibri" panose="020F0502020204030204" pitchFamily="34" charset="0"/>
                <a:ea typeface="Malgun Gothic" panose="020B0503020000020004" pitchFamily="34" charset="-127"/>
                <a:cs typeface="Times New Roman" panose="02020603050405020304" pitchFamily="18" charset="0"/>
              </a:rPr>
              <a:t>high vapor pressure Sn halides</a:t>
            </a:r>
            <a:endParaRPr lang="it-IT" sz="2000" b="1" dirty="0">
              <a:solidFill>
                <a:srgbClr val="00B050"/>
              </a:solidFill>
            </a:endParaRPr>
          </a:p>
          <a:p>
            <a:pPr marL="857250" lvl="1" indent="-457200">
              <a:buFont typeface="+mj-lt"/>
              <a:buAutoNum type="alphaLcParenR"/>
            </a:pP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a:t>
            </a:r>
            <a:r>
              <a:rPr lang="en-US" sz="2000" b="1" dirty="0">
                <a:solidFill>
                  <a:srgbClr val="00B050"/>
                </a:solidFill>
                <a:latin typeface="Calibri" panose="020F0502020204030204" pitchFamily="34" charset="0"/>
                <a:ea typeface="Malgun Gothic" panose="020B0503020000020004" pitchFamily="34" charset="-127"/>
                <a:cs typeface="Times New Roman" panose="02020603050405020304" pitchFamily="18" charset="0"/>
              </a:rPr>
              <a:t>pre-anodizing</a:t>
            </a: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the niobium substrate</a:t>
            </a:r>
            <a:endParaRPr lang="it-IT" sz="2000" dirty="0"/>
          </a:p>
        </p:txBody>
      </p:sp>
      <p:sp>
        <p:nvSpPr>
          <p:cNvPr id="3" name="Title 2">
            <a:extLst>
              <a:ext uri="{FF2B5EF4-FFF2-40B4-BE49-F238E27FC236}">
                <a16:creationId xmlns:a16="http://schemas.microsoft.com/office/drawing/2014/main" id="{9D67B20C-E5C4-477F-887D-E7294167859E}"/>
              </a:ext>
            </a:extLst>
          </p:cNvPr>
          <p:cNvSpPr>
            <a:spLocks noGrp="1"/>
          </p:cNvSpPr>
          <p:nvPr>
            <p:ph type="title"/>
          </p:nvPr>
        </p:nvSpPr>
        <p:spPr>
          <a:xfrm>
            <a:off x="222250" y="78863"/>
            <a:ext cx="8686800" cy="427877"/>
          </a:xfrm>
        </p:spPr>
        <p:txBody>
          <a:bodyPr/>
          <a:lstStyle/>
          <a:p>
            <a:r>
              <a:rPr lang="it-IT" dirty="0"/>
              <a:t>Previous studies</a:t>
            </a:r>
          </a:p>
        </p:txBody>
      </p:sp>
      <p:sp>
        <p:nvSpPr>
          <p:cNvPr id="4" name="Date Placeholder 3">
            <a:extLst>
              <a:ext uri="{FF2B5EF4-FFF2-40B4-BE49-F238E27FC236}">
                <a16:creationId xmlns:a16="http://schemas.microsoft.com/office/drawing/2014/main" id="{21E00181-5F64-4C80-ADF1-19163C80EE57}"/>
              </a:ext>
            </a:extLst>
          </p:cNvPr>
          <p:cNvSpPr>
            <a:spLocks noGrp="1"/>
          </p:cNvSpPr>
          <p:nvPr>
            <p:ph type="dt" sz="half" idx="2"/>
          </p:nvPr>
        </p:nvSpPr>
        <p:spPr>
          <a:xfrm>
            <a:off x="478465" y="6504213"/>
            <a:ext cx="933730" cy="236785"/>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101A2005-9D97-44C9-A4AC-4E55AAE1E071}"/>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9A0B07EF-9B8E-4BD4-853B-C69899B62D5D}"/>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8" name="Rectangle 7">
            <a:extLst>
              <a:ext uri="{FF2B5EF4-FFF2-40B4-BE49-F238E27FC236}">
                <a16:creationId xmlns:a16="http://schemas.microsoft.com/office/drawing/2014/main" id="{EE2C82CF-5384-4B35-87E2-75B4630FC6A9}"/>
              </a:ext>
            </a:extLst>
          </p:cNvPr>
          <p:cNvSpPr/>
          <p:nvPr/>
        </p:nvSpPr>
        <p:spPr>
          <a:xfrm>
            <a:off x="6590207" y="2072467"/>
            <a:ext cx="2405027"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dirty="0">
                <a:solidFill>
                  <a:srgbClr val="50504E"/>
                </a:solidFill>
                <a:latin typeface="Calibri" panose="020F0502020204030204" pitchFamily="34" charset="0"/>
                <a:ea typeface="Malgun Gothic" panose="020B0503020000020004" pitchFamily="34" charset="-127"/>
                <a:cs typeface="Times New Roman" panose="02020603050405020304" pitchFamily="18" charset="0"/>
              </a:rPr>
              <a:t>These methods are typically used in modern vapor diffusion coatings, but their mechanism for helping improve layer quality </a:t>
            </a:r>
            <a:r>
              <a:rPr lang="en-US" sz="1800" b="1" u="sng" dirty="0">
                <a:solidFill>
                  <a:srgbClr val="50504E"/>
                </a:solidFill>
                <a:latin typeface="Calibri" panose="020F0502020204030204" pitchFamily="34" charset="0"/>
                <a:ea typeface="Malgun Gothic" panose="020B0503020000020004" pitchFamily="34" charset="-127"/>
                <a:cs typeface="Times New Roman" panose="02020603050405020304" pitchFamily="18" charset="0"/>
              </a:rPr>
              <a:t>has not been clear</a:t>
            </a:r>
            <a:r>
              <a:rPr lang="en-US" sz="1800" u="sng" dirty="0">
                <a:solidFill>
                  <a:srgbClr val="50504E"/>
                </a:solidFill>
                <a:latin typeface="Calibri" panose="020F0502020204030204" pitchFamily="34" charset="0"/>
                <a:ea typeface="Malgun Gothic" panose="020B0503020000020004" pitchFamily="34" charset="-127"/>
                <a:cs typeface="Times New Roman" panose="02020603050405020304" pitchFamily="18" charset="0"/>
              </a:rPr>
              <a:t>.</a:t>
            </a:r>
            <a:endParaRPr lang="it-IT" sz="1800" u="sng" dirty="0">
              <a:solidFill>
                <a:srgbClr val="50504E"/>
              </a:solidFill>
            </a:endParaRPr>
          </a:p>
        </p:txBody>
      </p:sp>
      <p:sp>
        <p:nvSpPr>
          <p:cNvPr id="10" name="Rectangle 9">
            <a:extLst>
              <a:ext uri="{FF2B5EF4-FFF2-40B4-BE49-F238E27FC236}">
                <a16:creationId xmlns:a16="http://schemas.microsoft.com/office/drawing/2014/main" id="{967C4C3A-FB87-44AB-8738-FB559718BC24}"/>
              </a:ext>
            </a:extLst>
          </p:cNvPr>
          <p:cNvSpPr/>
          <p:nvPr/>
        </p:nvSpPr>
        <p:spPr>
          <a:xfrm>
            <a:off x="255871" y="4689229"/>
            <a:ext cx="8811581" cy="2246769"/>
          </a:xfrm>
          <a:prstGeom prst="rect">
            <a:avLst/>
          </a:prstGeom>
        </p:spPr>
        <p:txBody>
          <a:bodyPr wrap="square">
            <a:spAutoFit/>
          </a:bodyPr>
          <a:lstStyle/>
          <a:p>
            <a:pPr marL="342900" indent="-342900">
              <a:buFont typeface="Arial" panose="020B0604020202020204" pitchFamily="34" charset="0"/>
              <a:buChar char="•"/>
            </a:pPr>
            <a:r>
              <a:rPr lang="en-US" sz="2000" dirty="0">
                <a:solidFill>
                  <a:schemeClr val="accent6">
                    <a:lumMod val="50000"/>
                  </a:schemeClr>
                </a:solidFill>
              </a:rPr>
              <a:t>More investigation of </a:t>
            </a:r>
            <a:r>
              <a:rPr lang="en-US" sz="2000" b="1" i="1" dirty="0">
                <a:solidFill>
                  <a:schemeClr val="tx1">
                    <a:lumMod val="60000"/>
                    <a:lumOff val="40000"/>
                  </a:schemeClr>
                </a:solidFill>
              </a:rPr>
              <a:t>anomalously large thin grains </a:t>
            </a:r>
            <a:r>
              <a:rPr lang="en-US" sz="2000" dirty="0">
                <a:solidFill>
                  <a:schemeClr val="accent6">
                    <a:lumMod val="50000"/>
                  </a:schemeClr>
                </a:solidFill>
              </a:rPr>
              <a:t>(so-called </a:t>
            </a:r>
            <a:r>
              <a:rPr lang="en-US" sz="2000" b="1" i="1" dirty="0">
                <a:solidFill>
                  <a:schemeClr val="tx1">
                    <a:lumMod val="60000"/>
                    <a:lumOff val="40000"/>
                  </a:schemeClr>
                </a:solidFill>
              </a:rPr>
              <a:t>patchy regions</a:t>
            </a:r>
            <a:r>
              <a:rPr lang="en-US" sz="2000" dirty="0">
                <a:solidFill>
                  <a:schemeClr val="accent6">
                    <a:lumMod val="50000"/>
                  </a:schemeClr>
                </a:solidFill>
              </a:rPr>
              <a:t>) can be found in more recent studies at Fermilab [</a:t>
            </a:r>
            <a:r>
              <a:rPr lang="en-US" sz="2000" b="1" dirty="0" err="1">
                <a:solidFill>
                  <a:srgbClr val="FF0000"/>
                </a:solidFill>
              </a:rPr>
              <a:t>Trenikhina</a:t>
            </a:r>
            <a:r>
              <a:rPr lang="en-US" sz="2000" b="1" dirty="0">
                <a:solidFill>
                  <a:srgbClr val="FF0000"/>
                </a:solidFill>
              </a:rPr>
              <a:t> et al., 2018</a:t>
            </a:r>
            <a:r>
              <a:rPr lang="en-US" sz="2000" dirty="0">
                <a:solidFill>
                  <a:schemeClr val="accent6">
                    <a:lumMod val="50000"/>
                  </a:schemeClr>
                </a:solidFill>
              </a:rPr>
              <a:t>], Cornell [</a:t>
            </a:r>
            <a:r>
              <a:rPr lang="en-US" sz="2000" b="1" dirty="0">
                <a:solidFill>
                  <a:srgbClr val="FF0000"/>
                </a:solidFill>
              </a:rPr>
              <a:t>Posen, 2017</a:t>
            </a:r>
            <a:r>
              <a:rPr lang="en-US" sz="2000" dirty="0">
                <a:solidFill>
                  <a:schemeClr val="accent6">
                    <a:lumMod val="50000"/>
                  </a:schemeClr>
                </a:solidFill>
              </a:rPr>
              <a:t>], and </a:t>
            </a:r>
            <a:r>
              <a:rPr lang="en-US" sz="2000" dirty="0" err="1">
                <a:solidFill>
                  <a:schemeClr val="accent6">
                    <a:lumMod val="50000"/>
                  </a:schemeClr>
                </a:solidFill>
              </a:rPr>
              <a:t>Jlab</a:t>
            </a:r>
            <a:r>
              <a:rPr lang="en-US" sz="2000" dirty="0">
                <a:solidFill>
                  <a:schemeClr val="accent6">
                    <a:lumMod val="50000"/>
                  </a:schemeClr>
                </a:solidFill>
              </a:rPr>
              <a:t> [</a:t>
            </a:r>
            <a:r>
              <a:rPr lang="en-US" sz="2000" b="1" dirty="0" err="1">
                <a:solidFill>
                  <a:srgbClr val="FF0000"/>
                </a:solidFill>
              </a:rPr>
              <a:t>Pudasaini</a:t>
            </a:r>
            <a:r>
              <a:rPr lang="en-US" sz="2000" b="1" dirty="0">
                <a:solidFill>
                  <a:srgbClr val="FF0000"/>
                </a:solidFill>
              </a:rPr>
              <a:t> et al. 2019</a:t>
            </a:r>
            <a:r>
              <a:rPr lang="en-US" sz="2000" dirty="0">
                <a:solidFill>
                  <a:schemeClr val="accent6">
                    <a:lumMod val="50000"/>
                  </a:schemeClr>
                </a:solidFill>
              </a:rPr>
              <a:t>]. </a:t>
            </a:r>
          </a:p>
          <a:p>
            <a:pPr marL="342900" indent="-342900">
              <a:buFont typeface="Arial" panose="020B0604020202020204" pitchFamily="34" charset="0"/>
              <a:buChar char="•"/>
            </a:pPr>
            <a:endParaRPr lang="en-US" sz="2000" dirty="0">
              <a:solidFill>
                <a:schemeClr val="accent6">
                  <a:lumMod val="50000"/>
                </a:schemeClr>
              </a:solidFill>
            </a:endParaRPr>
          </a:p>
          <a:p>
            <a:pPr marL="342900" indent="-342900">
              <a:buFont typeface="Arial" panose="020B0604020202020204" pitchFamily="34" charset="0"/>
              <a:buChar char="•"/>
            </a:pPr>
            <a:r>
              <a:rPr lang="en-US" sz="2000" dirty="0">
                <a:solidFill>
                  <a:schemeClr val="accent6">
                    <a:lumMod val="50000"/>
                  </a:schemeClr>
                </a:solidFill>
              </a:rPr>
              <a:t>These were directly correlated with RF degradation in a cavity [</a:t>
            </a:r>
            <a:r>
              <a:rPr lang="en-US" sz="2000" b="1" dirty="0">
                <a:solidFill>
                  <a:srgbClr val="FF0000"/>
                </a:solidFill>
              </a:rPr>
              <a:t>Posen 2015</a:t>
            </a:r>
            <a:r>
              <a:rPr lang="en-US" sz="2000" dirty="0">
                <a:solidFill>
                  <a:schemeClr val="accent6">
                    <a:lumMod val="50000"/>
                  </a:schemeClr>
                </a:solidFill>
              </a:rPr>
              <a:t>] </a:t>
            </a:r>
          </a:p>
          <a:p>
            <a:pPr marL="0" indent="0">
              <a:buNone/>
            </a:pPr>
            <a:endParaRPr lang="en-US" sz="2000" dirty="0">
              <a:solidFill>
                <a:schemeClr val="accent6">
                  <a:lumMod val="50000"/>
                </a:schemeClr>
              </a:solidFill>
            </a:endParaRPr>
          </a:p>
          <a:p>
            <a:endParaRPr lang="en-US" sz="2000" dirty="0">
              <a:solidFill>
                <a:schemeClr val="accent6">
                  <a:lumMod val="50000"/>
                </a:schemeClr>
              </a:solidFill>
            </a:endParaRPr>
          </a:p>
        </p:txBody>
      </p:sp>
      <p:sp>
        <p:nvSpPr>
          <p:cNvPr id="12" name="Arrow: Striped Right 11">
            <a:extLst>
              <a:ext uri="{FF2B5EF4-FFF2-40B4-BE49-F238E27FC236}">
                <a16:creationId xmlns:a16="http://schemas.microsoft.com/office/drawing/2014/main" id="{F3C44E8B-0D61-4E88-ADD5-BBAA436688E4}"/>
              </a:ext>
            </a:extLst>
          </p:cNvPr>
          <p:cNvSpPr/>
          <p:nvPr/>
        </p:nvSpPr>
        <p:spPr>
          <a:xfrm>
            <a:off x="6114361" y="2878439"/>
            <a:ext cx="374573" cy="47060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Arrow: Striped Right 12">
            <a:extLst>
              <a:ext uri="{FF2B5EF4-FFF2-40B4-BE49-F238E27FC236}">
                <a16:creationId xmlns:a16="http://schemas.microsoft.com/office/drawing/2014/main" id="{1B8817BE-4627-4607-8959-11CD8E2E9E9F}"/>
              </a:ext>
            </a:extLst>
          </p:cNvPr>
          <p:cNvSpPr/>
          <p:nvPr/>
        </p:nvSpPr>
        <p:spPr>
          <a:xfrm rot="5400000">
            <a:off x="7515074" y="4253518"/>
            <a:ext cx="474523" cy="396899"/>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8960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10" grpId="0"/>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192F21E-F812-43EA-A96B-7E28037505E7}"/>
              </a:ext>
            </a:extLst>
          </p:cNvPr>
          <p:cNvSpPr txBox="1"/>
          <p:nvPr/>
        </p:nvSpPr>
        <p:spPr>
          <a:xfrm>
            <a:off x="428625" y="438150"/>
            <a:ext cx="8382000" cy="5657850"/>
          </a:xfrm>
          <a:prstGeom prst="rect">
            <a:avLst/>
          </a:prstGeom>
          <a:solidFill>
            <a:schemeClr val="accent6">
              <a:lumMod val="50000"/>
            </a:schemeClr>
          </a:solidFill>
        </p:spPr>
        <p:txBody>
          <a:bodyPr wrap="square" rtlCol="0">
            <a:spAutoFit/>
          </a:bodyPr>
          <a:lstStyle/>
          <a:p>
            <a:endParaRPr lang="it-IT" dirty="0"/>
          </a:p>
        </p:txBody>
      </p:sp>
      <p:sp>
        <p:nvSpPr>
          <p:cNvPr id="4" name="Date Placeholder 3">
            <a:extLst>
              <a:ext uri="{FF2B5EF4-FFF2-40B4-BE49-F238E27FC236}">
                <a16:creationId xmlns:a16="http://schemas.microsoft.com/office/drawing/2014/main" id="{21E00181-5F64-4C80-ADF1-19163C80EE57}"/>
              </a:ext>
            </a:extLst>
          </p:cNvPr>
          <p:cNvSpPr>
            <a:spLocks noGrp="1"/>
          </p:cNvSpPr>
          <p:nvPr>
            <p:ph type="dt" sz="half" idx="2"/>
          </p:nvPr>
        </p:nvSpPr>
        <p:spPr>
          <a:xfrm>
            <a:off x="636588" y="6504213"/>
            <a:ext cx="775607" cy="162401"/>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101A2005-9D97-44C9-A4AC-4E55AAE1E071}"/>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9A0B07EF-9B8E-4BD4-853B-C69899B62D5D}"/>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9" name="Rectangle 8">
            <a:extLst>
              <a:ext uri="{FF2B5EF4-FFF2-40B4-BE49-F238E27FC236}">
                <a16:creationId xmlns:a16="http://schemas.microsoft.com/office/drawing/2014/main" id="{3DA59348-3510-4325-B7EB-B04A7317F714}"/>
              </a:ext>
            </a:extLst>
          </p:cNvPr>
          <p:cNvSpPr/>
          <p:nvPr/>
        </p:nvSpPr>
        <p:spPr>
          <a:xfrm>
            <a:off x="636588" y="1120676"/>
            <a:ext cx="8278812" cy="2308324"/>
          </a:xfrm>
          <a:prstGeom prst="rect">
            <a:avLst/>
          </a:prstGeom>
        </p:spPr>
        <p:txBody>
          <a:bodyPr wrap="square">
            <a:spAutoFit/>
          </a:bodyPr>
          <a:lstStyle/>
          <a:p>
            <a:r>
              <a:rPr lang="en-US" dirty="0">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Based on the observations of previous studies on:</a:t>
            </a:r>
          </a:p>
          <a:p>
            <a:pPr marL="457200" indent="-457200">
              <a:buAutoNum type="alphaLcPeriod"/>
            </a:pPr>
            <a:r>
              <a:rPr lang="en-US" dirty="0">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Texturing;</a:t>
            </a:r>
          </a:p>
          <a:p>
            <a:pPr marL="457200" indent="-457200">
              <a:buAutoNum type="alphaLcPeriod"/>
            </a:pPr>
            <a:r>
              <a:rPr lang="en-US" dirty="0">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Sn flux dependence;</a:t>
            </a:r>
          </a:p>
          <a:p>
            <a:pPr marL="457200" indent="-457200">
              <a:buAutoNum type="alphaLcPeriod"/>
            </a:pPr>
            <a:r>
              <a:rPr lang="en-US" dirty="0">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thick oxide layer (anodization): it may act as a barrier between </a:t>
            </a:r>
            <a:r>
              <a:rPr lang="en-US" dirty="0" err="1">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Nb</a:t>
            </a:r>
            <a:r>
              <a:rPr lang="en-US" dirty="0">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 and Sn to permit for a significant amount of Sn to build up on the surface before meeting the </a:t>
            </a:r>
            <a:r>
              <a:rPr lang="en-US" dirty="0" err="1">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Nb</a:t>
            </a:r>
            <a:r>
              <a:rPr lang="en-US" dirty="0">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 layer</a:t>
            </a:r>
          </a:p>
        </p:txBody>
      </p:sp>
      <p:sp>
        <p:nvSpPr>
          <p:cNvPr id="10" name="Rectangle 9">
            <a:extLst>
              <a:ext uri="{FF2B5EF4-FFF2-40B4-BE49-F238E27FC236}">
                <a16:creationId xmlns:a16="http://schemas.microsoft.com/office/drawing/2014/main" id="{F3ABD80C-9C05-4B0B-8D09-1F1E6C9CD281}"/>
              </a:ext>
            </a:extLst>
          </p:cNvPr>
          <p:cNvSpPr/>
          <p:nvPr/>
        </p:nvSpPr>
        <p:spPr>
          <a:xfrm>
            <a:off x="1057275" y="4559826"/>
            <a:ext cx="4572000" cy="1200329"/>
          </a:xfrm>
          <a:prstGeom prst="rect">
            <a:avLst/>
          </a:prstGeom>
        </p:spPr>
        <p:txBody>
          <a:bodyPr>
            <a:spAutoFit/>
          </a:bodyPr>
          <a:lstStyle/>
          <a:p>
            <a:r>
              <a:rPr lang="en-US" dirty="0">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Two possible models are proposed to explain  how </a:t>
            </a:r>
            <a:r>
              <a:rPr lang="en-US" i="1" dirty="0">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patchy regions</a:t>
            </a:r>
            <a:r>
              <a:rPr lang="en-US" dirty="0">
                <a:solidFill>
                  <a:schemeClr val="bg2">
                    <a:lumMod val="95000"/>
                  </a:schemeClr>
                </a:solidFill>
                <a:latin typeface="Calibri" panose="020F0502020204030204" pitchFamily="34" charset="0"/>
                <a:ea typeface="Malgun Gothic" panose="020B0503020000020004" pitchFamily="34" charset="-127"/>
                <a:cs typeface="Times New Roman" panose="02020603050405020304" pitchFamily="18" charset="0"/>
              </a:rPr>
              <a:t> form</a:t>
            </a:r>
            <a:endParaRPr lang="it-IT" dirty="0">
              <a:solidFill>
                <a:schemeClr val="bg2">
                  <a:lumMod val="95000"/>
                </a:schemeClr>
              </a:solidFill>
            </a:endParaRPr>
          </a:p>
        </p:txBody>
      </p:sp>
      <p:sp>
        <p:nvSpPr>
          <p:cNvPr id="12" name="Arrow: Striped Right 11">
            <a:extLst>
              <a:ext uri="{FF2B5EF4-FFF2-40B4-BE49-F238E27FC236}">
                <a16:creationId xmlns:a16="http://schemas.microsoft.com/office/drawing/2014/main" id="{59D0195B-1ADA-409B-A2FE-6B71DBA6F845}"/>
              </a:ext>
            </a:extLst>
          </p:cNvPr>
          <p:cNvSpPr/>
          <p:nvPr/>
        </p:nvSpPr>
        <p:spPr>
          <a:xfrm>
            <a:off x="6086475" y="4968449"/>
            <a:ext cx="857250" cy="61320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bg2">
                  <a:lumMod val="95000"/>
                </a:schemeClr>
              </a:solidFill>
            </a:endParaRPr>
          </a:p>
        </p:txBody>
      </p:sp>
      <p:sp>
        <p:nvSpPr>
          <p:cNvPr id="13" name="TextBox 12">
            <a:extLst>
              <a:ext uri="{FF2B5EF4-FFF2-40B4-BE49-F238E27FC236}">
                <a16:creationId xmlns:a16="http://schemas.microsoft.com/office/drawing/2014/main" id="{5EA2A5F8-FE51-4BB3-A0A4-35FC767C9B00}"/>
              </a:ext>
            </a:extLst>
          </p:cNvPr>
          <p:cNvSpPr txBox="1"/>
          <p:nvPr/>
        </p:nvSpPr>
        <p:spPr>
          <a:xfrm>
            <a:off x="7096124" y="5105772"/>
            <a:ext cx="1419225" cy="400110"/>
          </a:xfrm>
          <a:prstGeom prst="rect">
            <a:avLst/>
          </a:prstGeom>
          <a:noFill/>
        </p:spPr>
        <p:txBody>
          <a:bodyPr wrap="square" rtlCol="0">
            <a:spAutoFit/>
          </a:bodyPr>
          <a:lstStyle/>
          <a:p>
            <a:r>
              <a:rPr lang="it-IT" sz="2000" dirty="0">
                <a:solidFill>
                  <a:schemeClr val="bg2">
                    <a:lumMod val="95000"/>
                  </a:schemeClr>
                </a:solidFill>
              </a:rPr>
              <a:t>See next...</a:t>
            </a:r>
          </a:p>
        </p:txBody>
      </p:sp>
    </p:spTree>
    <p:extLst>
      <p:ext uri="{BB962C8B-B14F-4D97-AF65-F5344CB8AC3E}">
        <p14:creationId xmlns:p14="http://schemas.microsoft.com/office/powerpoint/2010/main" val="28689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5209" y="251752"/>
            <a:ext cx="9002217" cy="1859432"/>
          </a:xfrm>
        </p:spPr>
        <p:txBody>
          <a:bodyPr/>
          <a:lstStyle/>
          <a:p>
            <a:pPr marL="0" indent="0">
              <a:buNone/>
            </a:pPr>
            <a:endParaRPr lang="en-US" dirty="0"/>
          </a:p>
          <a:p>
            <a:pPr marL="0" indent="0">
              <a:buNone/>
            </a:pPr>
            <a:endParaRPr lang="en-US" dirty="0"/>
          </a:p>
          <a:p>
            <a:pPr marL="457200" lvl="1"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560162" y="6504213"/>
            <a:ext cx="852033" cy="237285"/>
          </a:xfrm>
        </p:spPr>
        <p:txBody>
          <a:bodyPr/>
          <a:lstStyle/>
          <a:p>
            <a:pPr>
              <a:defRPr/>
            </a:pPr>
            <a:r>
              <a:rPr lang="en-US" dirty="0"/>
              <a:t>11/11/2020</a:t>
            </a:r>
          </a:p>
        </p:txBody>
      </p:sp>
      <p:sp>
        <p:nvSpPr>
          <p:cNvPr id="4" name="Footer Placeholder 3"/>
          <p:cNvSpPr>
            <a:spLocks noGrp="1"/>
          </p:cNvSpPr>
          <p:nvPr>
            <p:ph type="ftr" sz="quarter" idx="3"/>
          </p:nvPr>
        </p:nvSpPr>
        <p:spPr/>
        <p:txBody>
          <a:bodyPr/>
          <a:lstStyle/>
          <a:p>
            <a:pPr>
              <a:defRPr/>
            </a:pPr>
            <a:r>
              <a:rPr lang="en-US"/>
              <a:t>Tiziana Spina | Nb3Sn SRF'20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8" name="Content Placeholder 5">
            <a:extLst>
              <a:ext uri="{FF2B5EF4-FFF2-40B4-BE49-F238E27FC236}">
                <a16:creationId xmlns:a16="http://schemas.microsoft.com/office/drawing/2014/main" id="{C8E5E893-D382-4594-9941-307E8923C8C5}"/>
              </a:ext>
            </a:extLst>
          </p:cNvPr>
          <p:cNvSpPr txBox="1">
            <a:spLocks/>
          </p:cNvSpPr>
          <p:nvPr/>
        </p:nvSpPr>
        <p:spPr>
          <a:xfrm>
            <a:off x="483962" y="0"/>
            <a:ext cx="4840514" cy="5610224"/>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buFont typeface="Arial" charset="0"/>
              <a:buNone/>
            </a:pPr>
            <a:endParaRPr lang="en-US" sz="3200" dirty="0"/>
          </a:p>
          <a:p>
            <a:pPr>
              <a:lnSpc>
                <a:spcPct val="200000"/>
              </a:lnSpc>
            </a:pPr>
            <a:r>
              <a:rPr lang="en-US" sz="3200" dirty="0"/>
              <a:t>Introduction</a:t>
            </a:r>
          </a:p>
          <a:p>
            <a:pPr>
              <a:lnSpc>
                <a:spcPct val="200000"/>
              </a:lnSpc>
            </a:pPr>
            <a:r>
              <a:rPr lang="en-US" sz="3200" dirty="0"/>
              <a:t>Experimental Results</a:t>
            </a:r>
          </a:p>
          <a:p>
            <a:pPr>
              <a:lnSpc>
                <a:spcPct val="200000"/>
              </a:lnSpc>
            </a:pPr>
            <a:r>
              <a:rPr lang="en-US" sz="3200" dirty="0"/>
              <a:t>Discussion</a:t>
            </a:r>
          </a:p>
          <a:p>
            <a:pPr>
              <a:lnSpc>
                <a:spcPct val="200000"/>
              </a:lnSpc>
            </a:pPr>
            <a:r>
              <a:rPr lang="en-US" sz="3200" dirty="0"/>
              <a:t>Conclusions</a:t>
            </a:r>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6CFF8E-A924-42BB-97F1-96BE611C3F4B}"/>
              </a:ext>
            </a:extLst>
          </p:cNvPr>
          <p:cNvSpPr>
            <a:spLocks noGrp="1"/>
          </p:cNvSpPr>
          <p:nvPr>
            <p:ph sz="half" idx="13"/>
          </p:nvPr>
        </p:nvSpPr>
        <p:spPr>
          <a:xfrm>
            <a:off x="-299843" y="1699337"/>
            <a:ext cx="4415026" cy="1981200"/>
          </a:xfrm>
        </p:spPr>
        <p:txBody>
          <a:bodyPr/>
          <a:lstStyle/>
          <a:p>
            <a:pPr marL="800100" lvl="1" indent="-342900">
              <a:buFont typeface="+mj-lt"/>
              <a:buAutoNum type="alphaUcPeriod"/>
            </a:pPr>
            <a:r>
              <a:rPr lang="en-US" sz="1600" dirty="0"/>
              <a:t>If the </a:t>
            </a:r>
            <a:r>
              <a:rPr lang="en-US" sz="1600" b="1" i="1" dirty="0">
                <a:highlight>
                  <a:srgbClr val="FFFF00"/>
                </a:highlight>
              </a:rPr>
              <a:t>Sn flux is low</a:t>
            </a:r>
            <a:r>
              <a:rPr lang="en-US" sz="1600" dirty="0"/>
              <a:t>, a </a:t>
            </a:r>
            <a:r>
              <a:rPr lang="en-US" sz="1600" i="1" dirty="0">
                <a:solidFill>
                  <a:srgbClr val="FF0000"/>
                </a:solidFill>
              </a:rPr>
              <a:t>sparse</a:t>
            </a:r>
            <a:r>
              <a:rPr lang="en-US" sz="1600" dirty="0"/>
              <a:t> network of nuclei form. These nuclei coarsen as the Sn vapor arrives. As the nuclei meet one another, nuclei that have an energetically favorable orientation (either relative to the substrate or the surface) </a:t>
            </a:r>
            <a:r>
              <a:rPr lang="en-US" sz="1600" i="1" dirty="0">
                <a:solidFill>
                  <a:srgbClr val="00B050"/>
                </a:solidFill>
              </a:rPr>
              <a:t>may influence nearby nuclei to rotate into the same orientation</a:t>
            </a:r>
            <a:r>
              <a:rPr lang="en-US" sz="1600" dirty="0"/>
              <a:t>.</a:t>
            </a:r>
          </a:p>
          <a:p>
            <a:pPr marL="800100" lvl="1" indent="-342900">
              <a:buFont typeface="+mj-lt"/>
              <a:buAutoNum type="alphaUcPeriod"/>
            </a:pPr>
            <a:endParaRPr lang="en-US" sz="1600" dirty="0"/>
          </a:p>
          <a:p>
            <a:pPr marL="800100" lvl="1" indent="-342900">
              <a:buFont typeface="+mj-lt"/>
              <a:buAutoNum type="alphaUcPeriod"/>
            </a:pPr>
            <a:r>
              <a:rPr lang="en-US" sz="1600" dirty="0"/>
              <a:t>If the </a:t>
            </a:r>
            <a:r>
              <a:rPr lang="en-US" sz="1600" b="1" i="1" dirty="0">
                <a:highlight>
                  <a:srgbClr val="FFFF00"/>
                </a:highlight>
              </a:rPr>
              <a:t>Sn flux is high</a:t>
            </a:r>
            <a:r>
              <a:rPr lang="en-US" sz="1600" dirty="0"/>
              <a:t>, a </a:t>
            </a:r>
            <a:r>
              <a:rPr lang="en-US" sz="1600" i="1" dirty="0">
                <a:solidFill>
                  <a:srgbClr val="FF0000"/>
                </a:solidFill>
              </a:rPr>
              <a:t>dense</a:t>
            </a:r>
            <a:r>
              <a:rPr lang="en-US" sz="1600" dirty="0"/>
              <a:t> network of nuclei form. Even though some nuclei may randomly have an energetically favorable orientation. Once the Nb</a:t>
            </a:r>
            <a:r>
              <a:rPr lang="en-US" sz="1600" baseline="-25000" dirty="0"/>
              <a:t>3</a:t>
            </a:r>
            <a:r>
              <a:rPr lang="en-US" sz="1600" dirty="0"/>
              <a:t>Sn nuclei impinge forming a dense network of GBs, the Nb</a:t>
            </a:r>
            <a:r>
              <a:rPr lang="en-US" sz="1600" baseline="-25000" dirty="0"/>
              <a:t>3</a:t>
            </a:r>
            <a:r>
              <a:rPr lang="en-US" sz="1600" dirty="0"/>
              <a:t>Sn nuclei (grains), </a:t>
            </a:r>
            <a:r>
              <a:rPr lang="en-US" sz="1600" i="1" dirty="0">
                <a:solidFill>
                  <a:srgbClr val="00B050"/>
                </a:solidFill>
              </a:rPr>
              <a:t>have a difficult time rotating to form stable Nb</a:t>
            </a:r>
            <a:r>
              <a:rPr lang="en-US" sz="1600" i="1" baseline="-25000" dirty="0">
                <a:solidFill>
                  <a:srgbClr val="00B050"/>
                </a:solidFill>
              </a:rPr>
              <a:t>3</a:t>
            </a:r>
            <a:r>
              <a:rPr lang="en-US" sz="1600" i="1" dirty="0">
                <a:solidFill>
                  <a:srgbClr val="00B050"/>
                </a:solidFill>
              </a:rPr>
              <a:t>Sn/</a:t>
            </a:r>
            <a:r>
              <a:rPr lang="en-US" sz="1600" i="1" dirty="0" err="1">
                <a:solidFill>
                  <a:srgbClr val="00B050"/>
                </a:solidFill>
              </a:rPr>
              <a:t>Nb</a:t>
            </a:r>
            <a:r>
              <a:rPr lang="en-US" sz="1600" i="1" dirty="0">
                <a:solidFill>
                  <a:srgbClr val="00B050"/>
                </a:solidFill>
              </a:rPr>
              <a:t> interfaces</a:t>
            </a:r>
            <a:r>
              <a:rPr lang="en-US" sz="1600" dirty="0"/>
              <a:t>.</a:t>
            </a:r>
          </a:p>
        </p:txBody>
      </p:sp>
      <p:sp>
        <p:nvSpPr>
          <p:cNvPr id="4" name="Text Placeholder 3">
            <a:extLst>
              <a:ext uri="{FF2B5EF4-FFF2-40B4-BE49-F238E27FC236}">
                <a16:creationId xmlns:a16="http://schemas.microsoft.com/office/drawing/2014/main" id="{F6042294-E7A2-4AB1-8C28-12C85EFBC384}"/>
              </a:ext>
            </a:extLst>
          </p:cNvPr>
          <p:cNvSpPr>
            <a:spLocks noGrp="1"/>
          </p:cNvSpPr>
          <p:nvPr>
            <p:ph type="body" sz="half" idx="16"/>
          </p:nvPr>
        </p:nvSpPr>
        <p:spPr>
          <a:xfrm>
            <a:off x="205613" y="693859"/>
            <a:ext cx="6807835" cy="801569"/>
          </a:xfrm>
          <a:noFill/>
          <a:ln>
            <a:noFill/>
          </a:ln>
        </p:spPr>
        <p:style>
          <a:lnRef idx="0">
            <a:scrgbClr r="0" g="0" b="0"/>
          </a:lnRef>
          <a:fillRef idx="0">
            <a:scrgbClr r="0" g="0" b="0"/>
          </a:fillRef>
          <a:effectRef idx="0">
            <a:scrgbClr r="0" g="0" b="0"/>
          </a:effectRef>
          <a:fontRef idx="minor">
            <a:schemeClr val="accent2"/>
          </a:fontRef>
        </p:style>
        <p:txBody>
          <a:bodyPr/>
          <a:lstStyle/>
          <a:p>
            <a:pPr lvl="0"/>
            <a:r>
              <a:rPr lang="en-US" sz="2400" dirty="0">
                <a:solidFill>
                  <a:srgbClr val="FF0000"/>
                </a:solidFill>
              </a:rPr>
              <a:t>Nucleation</a:t>
            </a:r>
            <a:r>
              <a:rPr lang="en-US" sz="2400" dirty="0"/>
              <a:t> dominated process: </a:t>
            </a:r>
          </a:p>
          <a:p>
            <a:pPr lvl="0"/>
            <a:r>
              <a:rPr lang="en-US" sz="2000" b="0" dirty="0"/>
              <a:t>early in the growth process, Nb</a:t>
            </a:r>
            <a:r>
              <a:rPr lang="en-US" sz="2000" b="0" baseline="-25000" dirty="0"/>
              <a:t>3</a:t>
            </a:r>
            <a:r>
              <a:rPr lang="en-US" sz="2000" b="0" dirty="0"/>
              <a:t>Sn nuclei form on the surface.</a:t>
            </a:r>
          </a:p>
        </p:txBody>
      </p:sp>
      <p:sp>
        <p:nvSpPr>
          <p:cNvPr id="6" name="Date Placeholder 5">
            <a:extLst>
              <a:ext uri="{FF2B5EF4-FFF2-40B4-BE49-F238E27FC236}">
                <a16:creationId xmlns:a16="http://schemas.microsoft.com/office/drawing/2014/main" id="{FBD0CEAC-A354-4CE1-8216-2001C6E2BE6D}"/>
              </a:ext>
            </a:extLst>
          </p:cNvPr>
          <p:cNvSpPr>
            <a:spLocks noGrp="1"/>
          </p:cNvSpPr>
          <p:nvPr>
            <p:ph type="dt" sz="half" idx="2"/>
          </p:nvPr>
        </p:nvSpPr>
        <p:spPr>
          <a:xfrm>
            <a:off x="636588" y="6504213"/>
            <a:ext cx="775607" cy="237285"/>
          </a:xfrm>
        </p:spPr>
        <p:txBody>
          <a:bodyPr/>
          <a:lstStyle/>
          <a:p>
            <a:pPr>
              <a:defRPr/>
            </a:pPr>
            <a:r>
              <a:rPr lang="en-US" dirty="0"/>
              <a:t>11/11/2020</a:t>
            </a:r>
          </a:p>
        </p:txBody>
      </p:sp>
      <p:sp>
        <p:nvSpPr>
          <p:cNvPr id="7" name="Footer Placeholder 6">
            <a:extLst>
              <a:ext uri="{FF2B5EF4-FFF2-40B4-BE49-F238E27FC236}">
                <a16:creationId xmlns:a16="http://schemas.microsoft.com/office/drawing/2014/main" id="{8DAB0BDF-F4A8-4D8B-A06A-FCA8C5537480}"/>
              </a:ext>
            </a:extLst>
          </p:cNvPr>
          <p:cNvSpPr>
            <a:spLocks noGrp="1"/>
          </p:cNvSpPr>
          <p:nvPr>
            <p:ph type="ftr" sz="quarter" idx="3"/>
          </p:nvPr>
        </p:nvSpPr>
        <p:spPr/>
        <p:txBody>
          <a:bodyPr/>
          <a:lstStyle/>
          <a:p>
            <a:pPr>
              <a:defRPr/>
            </a:pPr>
            <a:r>
              <a:rPr lang="en-US"/>
              <a:t>Tiziana Spina | Nb3Sn SRF'20 </a:t>
            </a:r>
            <a:endParaRPr lang="en-US" b="1" dirty="0"/>
          </a:p>
        </p:txBody>
      </p:sp>
      <p:sp>
        <p:nvSpPr>
          <p:cNvPr id="8" name="Slide Number Placeholder 7">
            <a:extLst>
              <a:ext uri="{FF2B5EF4-FFF2-40B4-BE49-F238E27FC236}">
                <a16:creationId xmlns:a16="http://schemas.microsoft.com/office/drawing/2014/main" id="{45F46AC7-FDEF-4D6B-A9C9-42DB88461625}"/>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9" name="Title 8">
            <a:extLst>
              <a:ext uri="{FF2B5EF4-FFF2-40B4-BE49-F238E27FC236}">
                <a16:creationId xmlns:a16="http://schemas.microsoft.com/office/drawing/2014/main" id="{ED9D76D6-8C03-4405-A9BC-0FF9B8C1A9E3}"/>
              </a:ext>
            </a:extLst>
          </p:cNvPr>
          <p:cNvSpPr>
            <a:spLocks noGrp="1"/>
          </p:cNvSpPr>
          <p:nvPr>
            <p:ph type="title"/>
          </p:nvPr>
        </p:nvSpPr>
        <p:spPr>
          <a:xfrm>
            <a:off x="134115" y="191600"/>
            <a:ext cx="8686800" cy="427877"/>
          </a:xfrm>
        </p:spPr>
        <p:txBody>
          <a:bodyPr/>
          <a:lstStyle/>
          <a:p>
            <a:r>
              <a:rPr lang="it-IT" dirty="0"/>
              <a:t>Phenomenological models (I)</a:t>
            </a:r>
          </a:p>
        </p:txBody>
      </p:sp>
      <p:pic>
        <p:nvPicPr>
          <p:cNvPr id="14" name="Picture 13">
            <a:extLst>
              <a:ext uri="{FF2B5EF4-FFF2-40B4-BE49-F238E27FC236}">
                <a16:creationId xmlns:a16="http://schemas.microsoft.com/office/drawing/2014/main" id="{BD9757D3-76EF-490A-B5EB-62CF3086B7DE}"/>
              </a:ext>
            </a:extLst>
          </p:cNvPr>
          <p:cNvPicPr>
            <a:picLocks noChangeAspect="1"/>
          </p:cNvPicPr>
          <p:nvPr/>
        </p:nvPicPr>
        <p:blipFill>
          <a:blip r:embed="rId2"/>
          <a:stretch>
            <a:fillRect/>
          </a:stretch>
        </p:blipFill>
        <p:spPr>
          <a:xfrm>
            <a:off x="4419600" y="2133997"/>
            <a:ext cx="4724400" cy="3093079"/>
          </a:xfrm>
          <a:prstGeom prst="rect">
            <a:avLst/>
          </a:prstGeom>
        </p:spPr>
      </p:pic>
    </p:spTree>
    <p:extLst>
      <p:ext uri="{BB962C8B-B14F-4D97-AF65-F5344CB8AC3E}">
        <p14:creationId xmlns:p14="http://schemas.microsoft.com/office/powerpoint/2010/main" val="332918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2F1FD-8041-412A-85CC-F3DC4D4550F4}"/>
              </a:ext>
            </a:extLst>
          </p:cNvPr>
          <p:cNvSpPr>
            <a:spLocks noGrp="1"/>
          </p:cNvSpPr>
          <p:nvPr>
            <p:ph sz="half" idx="15"/>
          </p:nvPr>
        </p:nvSpPr>
        <p:spPr>
          <a:xfrm>
            <a:off x="180697" y="1705451"/>
            <a:ext cx="4592122" cy="1905000"/>
          </a:xfrm>
        </p:spPr>
        <p:txBody>
          <a:bodyPr/>
          <a:lstStyle/>
          <a:p>
            <a:pPr marL="800100" lvl="1" indent="-342900">
              <a:buFont typeface="+mj-lt"/>
              <a:buAutoNum type="alphaUcPeriod"/>
            </a:pPr>
            <a:r>
              <a:rPr lang="en-US" sz="1600" dirty="0"/>
              <a:t>If the </a:t>
            </a:r>
            <a:r>
              <a:rPr lang="en-US" sz="1600" b="1" i="1" dirty="0">
                <a:highlight>
                  <a:srgbClr val="FFFF00"/>
                </a:highlight>
              </a:rPr>
              <a:t>Sn flux is low</a:t>
            </a:r>
            <a:r>
              <a:rPr lang="en-US" sz="1600" dirty="0"/>
              <a:t>, there will be a long duration in which the thickness of the Nb</a:t>
            </a:r>
            <a:r>
              <a:rPr lang="en-US" sz="1600" baseline="-25000" dirty="0"/>
              <a:t>3</a:t>
            </a:r>
            <a:r>
              <a:rPr lang="en-US" sz="1600" dirty="0"/>
              <a:t>Sn layer is very small, meaning that the energy associated with the </a:t>
            </a:r>
            <a:r>
              <a:rPr lang="en-US" sz="1600" dirty="0" err="1"/>
              <a:t>Nb</a:t>
            </a:r>
            <a:r>
              <a:rPr lang="en-US" sz="1600" dirty="0"/>
              <a:t>/Nb</a:t>
            </a:r>
            <a:r>
              <a:rPr lang="en-US" sz="1600" baseline="-25000" dirty="0"/>
              <a:t>3</a:t>
            </a:r>
            <a:r>
              <a:rPr lang="en-US" sz="1600" dirty="0"/>
              <a:t>Sn interfaces will contribute with a large fraction to the overall energy of a grain. Over many minutes or hours with a low Sn flux, grains with a favorable interfacial energy may have a chance to grow laterally, forming </a:t>
            </a:r>
            <a:r>
              <a:rPr lang="en-US" sz="1600" i="1" dirty="0">
                <a:solidFill>
                  <a:srgbClr val="00B050"/>
                </a:solidFill>
              </a:rPr>
              <a:t>high aspect ratio thin grains (patchy regions)</a:t>
            </a:r>
            <a:r>
              <a:rPr lang="en-US" sz="1600" dirty="0"/>
              <a:t>. </a:t>
            </a:r>
          </a:p>
          <a:p>
            <a:pPr marL="800100" lvl="1" indent="-342900">
              <a:buFont typeface="+mj-lt"/>
              <a:buAutoNum type="alphaUcPeriod"/>
            </a:pPr>
            <a:endParaRPr lang="en-US" sz="1600" dirty="0"/>
          </a:p>
          <a:p>
            <a:pPr marL="800100" lvl="1" indent="-342900">
              <a:buFont typeface="+mj-lt"/>
              <a:buAutoNum type="alphaUcPeriod"/>
            </a:pPr>
            <a:r>
              <a:rPr lang="en-US" sz="1600" dirty="0"/>
              <a:t>If the </a:t>
            </a:r>
            <a:r>
              <a:rPr lang="en-US" sz="1600" b="1" i="1" dirty="0">
                <a:highlight>
                  <a:srgbClr val="FFFF00"/>
                </a:highlight>
              </a:rPr>
              <a:t>Sn flux is high</a:t>
            </a:r>
            <a:r>
              <a:rPr lang="en-US" sz="1600" dirty="0"/>
              <a:t>, the film may thicken quickly enough to make the interfacial free energy less of a dominant factor in the overall free energy.</a:t>
            </a:r>
          </a:p>
          <a:p>
            <a:pPr marL="0" indent="0">
              <a:buNone/>
            </a:pPr>
            <a:endParaRPr lang="it-IT" sz="2800" dirty="0"/>
          </a:p>
        </p:txBody>
      </p:sp>
      <p:sp>
        <p:nvSpPr>
          <p:cNvPr id="5" name="Text Placeholder 4">
            <a:extLst>
              <a:ext uri="{FF2B5EF4-FFF2-40B4-BE49-F238E27FC236}">
                <a16:creationId xmlns:a16="http://schemas.microsoft.com/office/drawing/2014/main" id="{93EE150C-F168-406D-882E-4605EE79503F}"/>
              </a:ext>
            </a:extLst>
          </p:cNvPr>
          <p:cNvSpPr>
            <a:spLocks noGrp="1"/>
          </p:cNvSpPr>
          <p:nvPr>
            <p:ph type="body" sz="half" idx="19"/>
          </p:nvPr>
        </p:nvSpPr>
        <p:spPr>
          <a:xfrm>
            <a:off x="429419" y="854559"/>
            <a:ext cx="8686800" cy="623090"/>
          </a:xfrm>
        </p:spPr>
        <p:txBody>
          <a:bodyPr/>
          <a:lstStyle/>
          <a:p>
            <a:r>
              <a:rPr lang="en-US" sz="2400" dirty="0">
                <a:solidFill>
                  <a:srgbClr val="FF0000"/>
                </a:solidFill>
              </a:rPr>
              <a:t>Time</a:t>
            </a:r>
            <a:r>
              <a:rPr lang="en-US" sz="2400" dirty="0"/>
              <a:t> dominated process: </a:t>
            </a:r>
          </a:p>
          <a:p>
            <a:r>
              <a:rPr lang="en-US" sz="1800" b="0" dirty="0"/>
              <a:t>the Sn flux determines the duration for which the Nb</a:t>
            </a:r>
            <a:r>
              <a:rPr lang="en-US" sz="1800" b="0" baseline="-25000" dirty="0"/>
              <a:t>3</a:t>
            </a:r>
            <a:r>
              <a:rPr lang="en-US" sz="1800" b="0" dirty="0"/>
              <a:t>Sn layer exists, but it is very thin.</a:t>
            </a:r>
            <a:endParaRPr lang="it-IT" sz="1800" b="0" dirty="0"/>
          </a:p>
        </p:txBody>
      </p:sp>
      <p:sp>
        <p:nvSpPr>
          <p:cNvPr id="6" name="Date Placeholder 5">
            <a:extLst>
              <a:ext uri="{FF2B5EF4-FFF2-40B4-BE49-F238E27FC236}">
                <a16:creationId xmlns:a16="http://schemas.microsoft.com/office/drawing/2014/main" id="{FBD0CEAC-A354-4CE1-8216-2001C6E2BE6D}"/>
              </a:ext>
            </a:extLst>
          </p:cNvPr>
          <p:cNvSpPr>
            <a:spLocks noGrp="1"/>
          </p:cNvSpPr>
          <p:nvPr>
            <p:ph type="dt" sz="half" idx="2"/>
          </p:nvPr>
        </p:nvSpPr>
        <p:spPr>
          <a:xfrm>
            <a:off x="636588" y="6504213"/>
            <a:ext cx="775607" cy="102035"/>
          </a:xfrm>
        </p:spPr>
        <p:txBody>
          <a:bodyPr/>
          <a:lstStyle/>
          <a:p>
            <a:pPr>
              <a:defRPr/>
            </a:pPr>
            <a:r>
              <a:rPr lang="en-US" dirty="0"/>
              <a:t>11/11/2020</a:t>
            </a:r>
          </a:p>
        </p:txBody>
      </p:sp>
      <p:sp>
        <p:nvSpPr>
          <p:cNvPr id="7" name="Footer Placeholder 6">
            <a:extLst>
              <a:ext uri="{FF2B5EF4-FFF2-40B4-BE49-F238E27FC236}">
                <a16:creationId xmlns:a16="http://schemas.microsoft.com/office/drawing/2014/main" id="{8DAB0BDF-F4A8-4D8B-A06A-FCA8C5537480}"/>
              </a:ext>
            </a:extLst>
          </p:cNvPr>
          <p:cNvSpPr>
            <a:spLocks noGrp="1"/>
          </p:cNvSpPr>
          <p:nvPr>
            <p:ph type="ftr" sz="quarter" idx="3"/>
          </p:nvPr>
        </p:nvSpPr>
        <p:spPr/>
        <p:txBody>
          <a:bodyPr/>
          <a:lstStyle/>
          <a:p>
            <a:pPr>
              <a:defRPr/>
            </a:pPr>
            <a:r>
              <a:rPr lang="en-US"/>
              <a:t>Tiziana Spina | Nb3Sn SRF'20 </a:t>
            </a:r>
            <a:endParaRPr lang="en-US" b="1" dirty="0"/>
          </a:p>
        </p:txBody>
      </p:sp>
      <p:sp>
        <p:nvSpPr>
          <p:cNvPr id="8" name="Slide Number Placeholder 7">
            <a:extLst>
              <a:ext uri="{FF2B5EF4-FFF2-40B4-BE49-F238E27FC236}">
                <a16:creationId xmlns:a16="http://schemas.microsoft.com/office/drawing/2014/main" id="{45F46AC7-FDEF-4D6B-A9C9-42DB88461625}"/>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9" name="Title 8">
            <a:extLst>
              <a:ext uri="{FF2B5EF4-FFF2-40B4-BE49-F238E27FC236}">
                <a16:creationId xmlns:a16="http://schemas.microsoft.com/office/drawing/2014/main" id="{ED9D76D6-8C03-4405-A9BC-0FF9B8C1A9E3}"/>
              </a:ext>
            </a:extLst>
          </p:cNvPr>
          <p:cNvSpPr>
            <a:spLocks noGrp="1"/>
          </p:cNvSpPr>
          <p:nvPr>
            <p:ph type="title"/>
          </p:nvPr>
        </p:nvSpPr>
        <p:spPr/>
        <p:txBody>
          <a:bodyPr/>
          <a:lstStyle/>
          <a:p>
            <a:r>
              <a:rPr lang="it-IT" dirty="0"/>
              <a:t>Phenomenological models (II)</a:t>
            </a:r>
          </a:p>
        </p:txBody>
      </p:sp>
      <p:pic>
        <p:nvPicPr>
          <p:cNvPr id="1026" name="Picture 2" descr="Watch Wall Clock | Modern Wall Clock from EQ3">
            <a:extLst>
              <a:ext uri="{FF2B5EF4-FFF2-40B4-BE49-F238E27FC236}">
                <a16:creationId xmlns:a16="http://schemas.microsoft.com/office/drawing/2014/main" id="{AA9B2937-92E1-4BF3-9087-2D812391C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030" y="36675"/>
            <a:ext cx="1057940" cy="10579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art, surface chart&#10;&#10;Description automatically generated">
            <a:extLst>
              <a:ext uri="{FF2B5EF4-FFF2-40B4-BE49-F238E27FC236}">
                <a16:creationId xmlns:a16="http://schemas.microsoft.com/office/drawing/2014/main" id="{27181DB7-1749-4491-9692-B018F7618306}"/>
              </a:ext>
            </a:extLst>
          </p:cNvPr>
          <p:cNvPicPr>
            <a:picLocks noChangeAspect="1"/>
          </p:cNvPicPr>
          <p:nvPr/>
        </p:nvPicPr>
        <p:blipFill>
          <a:blip r:embed="rId3"/>
          <a:stretch>
            <a:fillRect/>
          </a:stretch>
        </p:blipFill>
        <p:spPr>
          <a:xfrm>
            <a:off x="5360830" y="1812638"/>
            <a:ext cx="2640170" cy="2966909"/>
          </a:xfrm>
          <a:prstGeom prst="rect">
            <a:avLst/>
          </a:prstGeom>
        </p:spPr>
      </p:pic>
    </p:spTree>
    <p:extLst>
      <p:ext uri="{BB962C8B-B14F-4D97-AF65-F5344CB8AC3E}">
        <p14:creationId xmlns:p14="http://schemas.microsoft.com/office/powerpoint/2010/main" val="202944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BD6937-745B-4E7F-8201-70E6F613916D}"/>
              </a:ext>
            </a:extLst>
          </p:cNvPr>
          <p:cNvSpPr>
            <a:spLocks noGrp="1"/>
          </p:cNvSpPr>
          <p:nvPr>
            <p:ph idx="1"/>
          </p:nvPr>
        </p:nvSpPr>
        <p:spPr>
          <a:xfrm>
            <a:off x="228600" y="879581"/>
            <a:ext cx="5057291" cy="5285692"/>
          </a:xfrm>
        </p:spPr>
        <p:txBody>
          <a:bodyPr/>
          <a:lstStyle/>
          <a:p>
            <a:r>
              <a:rPr lang="it-IT" sz="1800" dirty="0"/>
              <a:t>Why Cornell [</a:t>
            </a:r>
            <a:r>
              <a:rPr lang="it-IT" sz="1800" i="1" dirty="0"/>
              <a:t>Posen 2014</a:t>
            </a:r>
            <a:r>
              <a:rPr lang="it-IT" sz="1800" dirty="0"/>
              <a:t>] obtained better results than Wuppertal [</a:t>
            </a:r>
            <a:r>
              <a:rPr lang="en-US" sz="1800" i="1" dirty="0" err="1"/>
              <a:t>Peiniger</a:t>
            </a:r>
            <a:r>
              <a:rPr lang="en-US" sz="1800" i="1" dirty="0"/>
              <a:t> 1988</a:t>
            </a:r>
            <a:r>
              <a:rPr lang="it-IT" sz="1800" dirty="0"/>
              <a:t>]?</a:t>
            </a:r>
          </a:p>
          <a:p>
            <a:pPr marL="0" indent="0" algn="just">
              <a:buNone/>
            </a:pPr>
            <a:r>
              <a:rPr lang="en-US" sz="1600" i="1" dirty="0">
                <a:solidFill>
                  <a:schemeClr val="bg1">
                    <a:lumMod val="50000"/>
                  </a:schemeClr>
                </a:solidFill>
              </a:rPr>
              <a:t>Wuppertal cavities experienced a strong Q-slope at 5  MV/m due to anomalously large thin grains while the Cornell procedure was able to avoid this because of a higher Sn flux: open cavity to the coating chamber.</a:t>
            </a:r>
          </a:p>
          <a:p>
            <a:pPr marL="0" indent="0">
              <a:buNone/>
            </a:pPr>
            <a:endParaRPr lang="it-IT" sz="1800" dirty="0"/>
          </a:p>
          <a:p>
            <a:r>
              <a:rPr lang="en-US" sz="1800" dirty="0"/>
              <a:t>Similarly, Fermilab now employs an </a:t>
            </a:r>
            <a:r>
              <a:rPr lang="en-US" sz="1800" i="1" dirty="0">
                <a:solidFill>
                  <a:srgbClr val="00B050"/>
                </a:solidFill>
              </a:rPr>
              <a:t>open cavity geometry</a:t>
            </a:r>
            <a:r>
              <a:rPr lang="en-US" sz="1800" dirty="0"/>
              <a:t>, whenever possible, to permit a high Sn-flux without condensation by utilizing the coating chamber and cold region of the furnace as a </a:t>
            </a:r>
            <a:r>
              <a:rPr lang="en-US" sz="1800" b="1" dirty="0">
                <a:solidFill>
                  <a:srgbClr val="00B050"/>
                </a:solidFill>
              </a:rPr>
              <a:t>Sn “sink”</a:t>
            </a:r>
            <a:r>
              <a:rPr lang="en-US" sz="1800" dirty="0"/>
              <a:t>.</a:t>
            </a:r>
          </a:p>
          <a:p>
            <a:endParaRPr lang="en-US" sz="1800" dirty="0"/>
          </a:p>
          <a:p>
            <a:r>
              <a:rPr lang="en-US" sz="1800" dirty="0"/>
              <a:t> </a:t>
            </a:r>
            <a:r>
              <a:rPr lang="en-US" sz="1800" dirty="0" err="1"/>
              <a:t>JLab</a:t>
            </a:r>
            <a:r>
              <a:rPr lang="en-US" sz="1800" dirty="0"/>
              <a:t> has also used a procedure that permits a high Sn flux by connecting the main cavity to be tested to a secondary </a:t>
            </a:r>
            <a:r>
              <a:rPr lang="en-US" sz="1800" b="1" dirty="0">
                <a:solidFill>
                  <a:srgbClr val="00B050"/>
                </a:solidFill>
              </a:rPr>
              <a:t>“sacrificial” cavity </a:t>
            </a:r>
            <a:r>
              <a:rPr lang="en-US" sz="1800" dirty="0"/>
              <a:t>to absorb the excess Sn flux [</a:t>
            </a:r>
            <a:r>
              <a:rPr lang="en-US" sz="1800" b="1" dirty="0" err="1">
                <a:solidFill>
                  <a:srgbClr val="FF0000"/>
                </a:solidFill>
              </a:rPr>
              <a:t>Pudasaini</a:t>
            </a:r>
            <a:r>
              <a:rPr lang="en-US" sz="1800" b="1" dirty="0">
                <a:solidFill>
                  <a:srgbClr val="FF0000"/>
                </a:solidFill>
              </a:rPr>
              <a:t> 2019</a:t>
            </a:r>
            <a:r>
              <a:rPr lang="en-US" sz="1800" dirty="0"/>
              <a:t>].</a:t>
            </a:r>
          </a:p>
          <a:p>
            <a:endParaRPr lang="it-IT" sz="1800" dirty="0"/>
          </a:p>
        </p:txBody>
      </p:sp>
      <p:sp>
        <p:nvSpPr>
          <p:cNvPr id="3" name="Title 2">
            <a:extLst>
              <a:ext uri="{FF2B5EF4-FFF2-40B4-BE49-F238E27FC236}">
                <a16:creationId xmlns:a16="http://schemas.microsoft.com/office/drawing/2014/main" id="{9D67B20C-E5C4-477F-887D-E7294167859E}"/>
              </a:ext>
            </a:extLst>
          </p:cNvPr>
          <p:cNvSpPr>
            <a:spLocks noGrp="1"/>
          </p:cNvSpPr>
          <p:nvPr>
            <p:ph type="title"/>
          </p:nvPr>
        </p:nvSpPr>
        <p:spPr/>
        <p:txBody>
          <a:bodyPr/>
          <a:lstStyle/>
          <a:p>
            <a:r>
              <a:rPr lang="it-IT" dirty="0"/>
              <a:t>Discussion</a:t>
            </a:r>
          </a:p>
        </p:txBody>
      </p:sp>
      <p:sp>
        <p:nvSpPr>
          <p:cNvPr id="4" name="Date Placeholder 3">
            <a:extLst>
              <a:ext uri="{FF2B5EF4-FFF2-40B4-BE49-F238E27FC236}">
                <a16:creationId xmlns:a16="http://schemas.microsoft.com/office/drawing/2014/main" id="{21E00181-5F64-4C80-ADF1-19163C80EE57}"/>
              </a:ext>
            </a:extLst>
          </p:cNvPr>
          <p:cNvSpPr>
            <a:spLocks noGrp="1"/>
          </p:cNvSpPr>
          <p:nvPr>
            <p:ph type="dt" sz="half" idx="2"/>
          </p:nvPr>
        </p:nvSpPr>
        <p:spPr>
          <a:xfrm>
            <a:off x="636588" y="6504213"/>
            <a:ext cx="775607" cy="237285"/>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101A2005-9D97-44C9-A4AC-4E55AAE1E071}"/>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9A0B07EF-9B8E-4BD4-853B-C69899B62D5D}"/>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pic>
        <p:nvPicPr>
          <p:cNvPr id="7" name="Picture 6">
            <a:extLst>
              <a:ext uri="{FF2B5EF4-FFF2-40B4-BE49-F238E27FC236}">
                <a16:creationId xmlns:a16="http://schemas.microsoft.com/office/drawing/2014/main" id="{1A0CACD8-78D3-43F5-A9D6-507A301034FC}"/>
              </a:ext>
            </a:extLst>
          </p:cNvPr>
          <p:cNvPicPr>
            <a:picLocks noChangeAspect="1"/>
          </p:cNvPicPr>
          <p:nvPr/>
        </p:nvPicPr>
        <p:blipFill rotWithShape="1">
          <a:blip r:embed="rId3"/>
          <a:srcRect t="4036"/>
          <a:stretch/>
        </p:blipFill>
        <p:spPr>
          <a:xfrm>
            <a:off x="5334918" y="465690"/>
            <a:ext cx="3580482" cy="5512020"/>
          </a:xfrm>
          <a:prstGeom prst="rect">
            <a:avLst/>
          </a:prstGeom>
        </p:spPr>
      </p:pic>
    </p:spTree>
    <p:extLst>
      <p:ext uri="{BB962C8B-B14F-4D97-AF65-F5344CB8AC3E}">
        <p14:creationId xmlns:p14="http://schemas.microsoft.com/office/powerpoint/2010/main" val="31403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2577F9-44B1-4989-8BD2-FE9B22B41C09}"/>
              </a:ext>
            </a:extLst>
          </p:cNvPr>
          <p:cNvSpPr>
            <a:spLocks noGrp="1"/>
          </p:cNvSpPr>
          <p:nvPr>
            <p:ph idx="1"/>
          </p:nvPr>
        </p:nvSpPr>
        <p:spPr>
          <a:xfrm>
            <a:off x="2281382" y="3997812"/>
            <a:ext cx="6622474" cy="1741446"/>
          </a:xfrm>
        </p:spPr>
        <p:style>
          <a:lnRef idx="2">
            <a:schemeClr val="accent6"/>
          </a:lnRef>
          <a:fillRef idx="1">
            <a:schemeClr val="lt1"/>
          </a:fillRef>
          <a:effectRef idx="0">
            <a:schemeClr val="accent6"/>
          </a:effectRef>
          <a:fontRef idx="minor">
            <a:schemeClr val="dk1"/>
          </a:fontRef>
        </p:style>
        <p:txBody>
          <a:bodyPr/>
          <a:lstStyle/>
          <a:p>
            <a:pPr>
              <a:buFont typeface="Wingdings" panose="05000000000000000000" pitchFamily="2" charset="2"/>
              <a:buChar char="v"/>
            </a:pPr>
            <a:r>
              <a:rPr lang="it-IT" sz="1800" b="1" dirty="0">
                <a:solidFill>
                  <a:schemeClr val="accent3">
                    <a:lumMod val="50000"/>
                  </a:schemeClr>
                </a:solidFill>
                <a:latin typeface="+mn-lt"/>
              </a:rPr>
              <a:t>High Sn flux</a:t>
            </a:r>
          </a:p>
          <a:p>
            <a:pPr>
              <a:buFont typeface="Wingdings" panose="05000000000000000000" pitchFamily="2" charset="2"/>
              <a:buChar char="v"/>
            </a:pPr>
            <a:r>
              <a:rPr lang="it-IT" sz="1800" b="1" dirty="0">
                <a:solidFill>
                  <a:schemeClr val="accent3">
                    <a:lumMod val="50000"/>
                  </a:schemeClr>
                </a:solidFill>
                <a:latin typeface="+mn-lt"/>
              </a:rPr>
              <a:t>Short process with high Sn flux</a:t>
            </a:r>
          </a:p>
          <a:p>
            <a:pPr>
              <a:buFont typeface="Wingdings" panose="05000000000000000000" pitchFamily="2" charset="2"/>
              <a:buChar char="v"/>
            </a:pPr>
            <a:r>
              <a:rPr lang="it-IT" sz="1800" b="1" dirty="0">
                <a:solidFill>
                  <a:schemeClr val="accent3">
                    <a:lumMod val="50000"/>
                  </a:schemeClr>
                </a:solidFill>
                <a:latin typeface="+mn-lt"/>
              </a:rPr>
              <a:t>Sn «sink» </a:t>
            </a:r>
          </a:p>
          <a:p>
            <a:pPr>
              <a:buFont typeface="Wingdings" panose="05000000000000000000" pitchFamily="2" charset="2"/>
              <a:buChar char="v"/>
            </a:pPr>
            <a:r>
              <a:rPr lang="it-IT" sz="1800" b="1" dirty="0">
                <a:solidFill>
                  <a:schemeClr val="accent3">
                    <a:lumMod val="50000"/>
                  </a:schemeClr>
                </a:solidFill>
                <a:latin typeface="+mn-lt"/>
              </a:rPr>
              <a:t>Hillenbrandt recomandations (pre-anodization, thermal gradient, nucleation agent)</a:t>
            </a:r>
          </a:p>
        </p:txBody>
      </p:sp>
      <p:sp>
        <p:nvSpPr>
          <p:cNvPr id="3" name="Title 2">
            <a:extLst>
              <a:ext uri="{FF2B5EF4-FFF2-40B4-BE49-F238E27FC236}">
                <a16:creationId xmlns:a16="http://schemas.microsoft.com/office/drawing/2014/main" id="{58BCD204-E970-454E-BAC6-04C43B1816DE}"/>
              </a:ext>
            </a:extLst>
          </p:cNvPr>
          <p:cNvSpPr>
            <a:spLocks noGrp="1"/>
          </p:cNvSpPr>
          <p:nvPr>
            <p:ph type="title"/>
          </p:nvPr>
        </p:nvSpPr>
        <p:spPr>
          <a:xfrm>
            <a:off x="76003" y="237998"/>
            <a:ext cx="8991993" cy="427877"/>
          </a:xfrm>
        </p:spPr>
        <p:txBody>
          <a:bodyPr/>
          <a:lstStyle/>
          <a:p>
            <a:r>
              <a:rPr lang="it-IT" dirty="0"/>
              <a:t>Multi-cell </a:t>
            </a:r>
            <a:r>
              <a:rPr lang="en-US" dirty="0"/>
              <a:t>elliptical</a:t>
            </a:r>
            <a:r>
              <a:rPr lang="it-IT" dirty="0"/>
              <a:t> cavity coating</a:t>
            </a:r>
          </a:p>
        </p:txBody>
      </p:sp>
      <p:sp>
        <p:nvSpPr>
          <p:cNvPr id="4" name="Date Placeholder 3">
            <a:extLst>
              <a:ext uri="{FF2B5EF4-FFF2-40B4-BE49-F238E27FC236}">
                <a16:creationId xmlns:a16="http://schemas.microsoft.com/office/drawing/2014/main" id="{A40833AD-BD49-4346-AF22-7DE1C9FA8CEB}"/>
              </a:ext>
            </a:extLst>
          </p:cNvPr>
          <p:cNvSpPr>
            <a:spLocks noGrp="1"/>
          </p:cNvSpPr>
          <p:nvPr>
            <p:ph type="dt" sz="half" idx="2"/>
          </p:nvPr>
        </p:nvSpPr>
        <p:spPr/>
        <p:txBody>
          <a:bodyPr/>
          <a:lstStyle/>
          <a:p>
            <a:pPr>
              <a:defRPr/>
            </a:pPr>
            <a:r>
              <a:rPr lang="en-US"/>
              <a:t>11/11/2020</a:t>
            </a:r>
            <a:endParaRPr lang="en-US" dirty="0"/>
          </a:p>
        </p:txBody>
      </p:sp>
      <p:sp>
        <p:nvSpPr>
          <p:cNvPr id="5" name="Footer Placeholder 4">
            <a:extLst>
              <a:ext uri="{FF2B5EF4-FFF2-40B4-BE49-F238E27FC236}">
                <a16:creationId xmlns:a16="http://schemas.microsoft.com/office/drawing/2014/main" id="{4397A676-B083-426B-AB03-5431547B6448}"/>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5D57178F-84B5-4E2D-BD6A-D91D53644278}"/>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Rectangle 6">
            <a:extLst>
              <a:ext uri="{FF2B5EF4-FFF2-40B4-BE49-F238E27FC236}">
                <a16:creationId xmlns:a16="http://schemas.microsoft.com/office/drawing/2014/main" id="{F4026F98-C246-40F5-AC20-E0B0E1735392}"/>
              </a:ext>
            </a:extLst>
          </p:cNvPr>
          <p:cNvSpPr/>
          <p:nvPr/>
        </p:nvSpPr>
        <p:spPr>
          <a:xfrm>
            <a:off x="2156692" y="946158"/>
            <a:ext cx="6871854" cy="2585323"/>
          </a:xfrm>
          <a:prstGeom prst="rect">
            <a:avLst/>
          </a:prstGeom>
        </p:spPr>
        <p:txBody>
          <a:bodyPr wrap="square">
            <a:spAutoFit/>
          </a:bodyPr>
          <a:lstStyle/>
          <a:p>
            <a:pPr marL="285750" indent="-285750">
              <a:buFont typeface="Wingdings" panose="05000000000000000000" pitchFamily="2" charset="2"/>
              <a:buChar char="q"/>
            </a:pPr>
            <a:r>
              <a:rPr lang="en-US" sz="1800" dirty="0">
                <a:solidFill>
                  <a:schemeClr val="accent6">
                    <a:lumMod val="50000"/>
                  </a:schemeClr>
                </a:solidFill>
              </a:rPr>
              <a:t>A </a:t>
            </a:r>
            <a:r>
              <a:rPr lang="en-US" sz="1800" b="1" dirty="0">
                <a:solidFill>
                  <a:srgbClr val="FF0000"/>
                </a:solidFill>
              </a:rPr>
              <a:t>long</a:t>
            </a:r>
            <a:r>
              <a:rPr lang="en-US" sz="1800" dirty="0">
                <a:solidFill>
                  <a:schemeClr val="accent6">
                    <a:lumMod val="50000"/>
                  </a:schemeClr>
                </a:solidFill>
              </a:rPr>
              <a:t> coating process with a relatively </a:t>
            </a:r>
            <a:r>
              <a:rPr lang="en-US" sz="1800" b="1" dirty="0">
                <a:solidFill>
                  <a:srgbClr val="FF0000"/>
                </a:solidFill>
              </a:rPr>
              <a:t>low Sn </a:t>
            </a:r>
            <a:r>
              <a:rPr lang="en-US" sz="1800" dirty="0">
                <a:solidFill>
                  <a:schemeClr val="accent6">
                    <a:lumMod val="50000"/>
                  </a:schemeClr>
                </a:solidFill>
              </a:rPr>
              <a:t>flux (e.g. this may apply to the 60-hour-long coating of the Wuppertal 5-cell cavity) is likely to result in </a:t>
            </a:r>
            <a:r>
              <a:rPr lang="en-US" sz="1800" i="1" u="sng" dirty="0">
                <a:solidFill>
                  <a:schemeClr val="accent6">
                    <a:lumMod val="50000"/>
                  </a:schemeClr>
                </a:solidFill>
                <a:effectLst>
                  <a:outerShdw blurRad="38100" dist="38100" dir="2700000" algn="tl">
                    <a:srgbClr val="000000">
                      <a:alpha val="43137"/>
                    </a:srgbClr>
                  </a:outerShdw>
                </a:effectLst>
              </a:rPr>
              <a:t>patchy regions</a:t>
            </a:r>
            <a:r>
              <a:rPr lang="en-US" sz="1800" dirty="0">
                <a:solidFill>
                  <a:schemeClr val="accent6">
                    <a:lumMod val="50000"/>
                  </a:schemeClr>
                </a:solidFill>
              </a:rPr>
              <a:t>. </a:t>
            </a:r>
          </a:p>
          <a:p>
            <a:pPr marL="285750" indent="-285750">
              <a:buFont typeface="Wingdings" panose="05000000000000000000" pitchFamily="2" charset="2"/>
              <a:buChar char="Ø"/>
            </a:pPr>
            <a:endParaRPr lang="en-US" sz="1800" dirty="0">
              <a:solidFill>
                <a:schemeClr val="accent6">
                  <a:lumMod val="50000"/>
                </a:schemeClr>
              </a:solidFill>
            </a:endParaRPr>
          </a:p>
          <a:p>
            <a:pPr marL="285750" indent="-285750">
              <a:buFont typeface="Wingdings" panose="05000000000000000000" pitchFamily="2" charset="2"/>
              <a:buChar char="q"/>
            </a:pPr>
            <a:r>
              <a:rPr lang="en-US" sz="1800" dirty="0">
                <a:solidFill>
                  <a:schemeClr val="accent6">
                    <a:lumMod val="50000"/>
                  </a:schemeClr>
                </a:solidFill>
              </a:rPr>
              <a:t>A </a:t>
            </a:r>
            <a:r>
              <a:rPr lang="en-US" sz="1800" b="1" dirty="0">
                <a:solidFill>
                  <a:srgbClr val="FF0000"/>
                </a:solidFill>
              </a:rPr>
              <a:t>short</a:t>
            </a:r>
            <a:r>
              <a:rPr lang="en-US" sz="1800" dirty="0">
                <a:solidFill>
                  <a:schemeClr val="accent6">
                    <a:lumMod val="50000"/>
                  </a:schemeClr>
                </a:solidFill>
              </a:rPr>
              <a:t> process with a </a:t>
            </a:r>
            <a:r>
              <a:rPr lang="en-US" sz="1800" b="1" dirty="0">
                <a:solidFill>
                  <a:srgbClr val="FF0000"/>
                </a:solidFill>
              </a:rPr>
              <a:t>high Sn</a:t>
            </a:r>
            <a:r>
              <a:rPr lang="en-US" sz="1800" dirty="0">
                <a:solidFill>
                  <a:schemeClr val="accent6">
                    <a:lumMod val="50000"/>
                  </a:schemeClr>
                </a:solidFill>
              </a:rPr>
              <a:t> vapor pressure to all regions of the cavity is more likely to produce a successful film. </a:t>
            </a:r>
          </a:p>
          <a:p>
            <a:pPr marL="285750" indent="-285750">
              <a:buFont typeface="Wingdings" panose="05000000000000000000" pitchFamily="2" charset="2"/>
              <a:buChar char="Ø"/>
            </a:pPr>
            <a:endParaRPr lang="en-US" sz="1800" dirty="0">
              <a:solidFill>
                <a:schemeClr val="accent6">
                  <a:lumMod val="50000"/>
                </a:schemeClr>
              </a:solidFill>
            </a:endParaRPr>
          </a:p>
          <a:p>
            <a:r>
              <a:rPr lang="en-US" sz="1800" dirty="0">
                <a:solidFill>
                  <a:schemeClr val="accent6">
                    <a:lumMod val="50000"/>
                  </a:schemeClr>
                </a:solidFill>
                <a:sym typeface="Wingdings" panose="05000000000000000000" pitchFamily="2" charset="2"/>
              </a:rPr>
              <a:t>F</a:t>
            </a:r>
            <a:r>
              <a:rPr lang="en-US" sz="1800" dirty="0">
                <a:solidFill>
                  <a:schemeClr val="accent6">
                    <a:lumMod val="50000"/>
                  </a:schemeClr>
                </a:solidFill>
              </a:rPr>
              <a:t>inal coating is affected not just by the integrated dose of Sn to the surface, but also by the local dose rate during the coating process.</a:t>
            </a:r>
            <a:endParaRPr lang="it-IT" sz="1800" dirty="0">
              <a:solidFill>
                <a:schemeClr val="accent6">
                  <a:lumMod val="50000"/>
                </a:schemeClr>
              </a:solidFill>
            </a:endParaRPr>
          </a:p>
        </p:txBody>
      </p:sp>
      <p:sp>
        <p:nvSpPr>
          <p:cNvPr id="10" name="TextBox 9">
            <a:extLst>
              <a:ext uri="{FF2B5EF4-FFF2-40B4-BE49-F238E27FC236}">
                <a16:creationId xmlns:a16="http://schemas.microsoft.com/office/drawing/2014/main" id="{BBA9097E-A42C-4008-A3EA-87E0FF29A9FF}"/>
              </a:ext>
            </a:extLst>
          </p:cNvPr>
          <p:cNvSpPr txBox="1"/>
          <p:nvPr/>
        </p:nvSpPr>
        <p:spPr>
          <a:xfrm>
            <a:off x="55419" y="1438172"/>
            <a:ext cx="1851496"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it-IT" sz="2000" b="1" dirty="0"/>
              <a:t>New understanding</a:t>
            </a:r>
          </a:p>
        </p:txBody>
      </p:sp>
      <p:sp>
        <p:nvSpPr>
          <p:cNvPr id="11" name="TextBox 10">
            <a:extLst>
              <a:ext uri="{FF2B5EF4-FFF2-40B4-BE49-F238E27FC236}">
                <a16:creationId xmlns:a16="http://schemas.microsoft.com/office/drawing/2014/main" id="{12C4CE3A-3F33-4E5C-8FCF-8102FD5B156C}"/>
              </a:ext>
            </a:extLst>
          </p:cNvPr>
          <p:cNvSpPr txBox="1"/>
          <p:nvPr/>
        </p:nvSpPr>
        <p:spPr>
          <a:xfrm>
            <a:off x="55419" y="4182478"/>
            <a:ext cx="1974471"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it-IT" sz="1800" b="1" dirty="0"/>
              <a:t>Recommendations</a:t>
            </a:r>
          </a:p>
        </p:txBody>
      </p:sp>
    </p:spTree>
    <p:extLst>
      <p:ext uri="{BB962C8B-B14F-4D97-AF65-F5344CB8AC3E}">
        <p14:creationId xmlns:p14="http://schemas.microsoft.com/office/powerpoint/2010/main" val="425532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5209" y="251752"/>
            <a:ext cx="9002217" cy="1859432"/>
          </a:xfrm>
        </p:spPr>
        <p:txBody>
          <a:bodyPr/>
          <a:lstStyle/>
          <a:p>
            <a:pPr marL="0" indent="0">
              <a:buNone/>
            </a:pPr>
            <a:endParaRPr lang="en-US" dirty="0"/>
          </a:p>
          <a:p>
            <a:pPr marL="0" indent="0">
              <a:buNone/>
            </a:pPr>
            <a:endParaRPr lang="en-US" dirty="0"/>
          </a:p>
          <a:p>
            <a:pPr marL="457200" lvl="1"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11/11/2020</a:t>
            </a:r>
            <a:endParaRPr lang="en-US" dirty="0"/>
          </a:p>
        </p:txBody>
      </p:sp>
      <p:sp>
        <p:nvSpPr>
          <p:cNvPr id="4" name="Footer Placeholder 3"/>
          <p:cNvSpPr>
            <a:spLocks noGrp="1"/>
          </p:cNvSpPr>
          <p:nvPr>
            <p:ph type="ftr" sz="quarter" idx="3"/>
          </p:nvPr>
        </p:nvSpPr>
        <p:spPr/>
        <p:txBody>
          <a:bodyPr/>
          <a:lstStyle/>
          <a:p>
            <a:pPr>
              <a:defRPr/>
            </a:pPr>
            <a:r>
              <a:rPr lang="en-US"/>
              <a:t>Tiziana Spina | Nb3Sn SRF'20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8" name="Content Placeholder 5">
            <a:extLst>
              <a:ext uri="{FF2B5EF4-FFF2-40B4-BE49-F238E27FC236}">
                <a16:creationId xmlns:a16="http://schemas.microsoft.com/office/drawing/2014/main" id="{C8E5E893-D382-4594-9941-307E8923C8C5}"/>
              </a:ext>
            </a:extLst>
          </p:cNvPr>
          <p:cNvSpPr txBox="1">
            <a:spLocks/>
          </p:cNvSpPr>
          <p:nvPr/>
        </p:nvSpPr>
        <p:spPr>
          <a:xfrm>
            <a:off x="560162" y="0"/>
            <a:ext cx="4840514" cy="5610224"/>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buFont typeface="Arial" charset="0"/>
              <a:buNone/>
            </a:pPr>
            <a:endParaRPr lang="en-US" sz="3200" dirty="0"/>
          </a:p>
          <a:p>
            <a:pPr>
              <a:lnSpc>
                <a:spcPct val="200000"/>
              </a:lnSpc>
            </a:pPr>
            <a:r>
              <a:rPr lang="en-US" sz="3200" dirty="0">
                <a:solidFill>
                  <a:schemeClr val="bg1">
                    <a:lumMod val="85000"/>
                  </a:schemeClr>
                </a:solidFill>
              </a:rPr>
              <a:t>Introduction</a:t>
            </a:r>
          </a:p>
          <a:p>
            <a:pPr>
              <a:lnSpc>
                <a:spcPct val="200000"/>
              </a:lnSpc>
            </a:pPr>
            <a:r>
              <a:rPr lang="en-US" sz="3200" dirty="0">
                <a:solidFill>
                  <a:schemeClr val="bg1">
                    <a:lumMod val="85000"/>
                  </a:schemeClr>
                </a:solidFill>
              </a:rPr>
              <a:t>Experimental Results</a:t>
            </a:r>
          </a:p>
          <a:p>
            <a:pPr>
              <a:lnSpc>
                <a:spcPct val="200000"/>
              </a:lnSpc>
            </a:pPr>
            <a:r>
              <a:rPr lang="en-US" sz="3200" dirty="0">
                <a:solidFill>
                  <a:schemeClr val="bg1">
                    <a:lumMod val="85000"/>
                  </a:schemeClr>
                </a:solidFill>
              </a:rPr>
              <a:t>Discussion</a:t>
            </a:r>
          </a:p>
          <a:p>
            <a:pPr>
              <a:lnSpc>
                <a:spcPct val="200000"/>
              </a:lnSpc>
            </a:pPr>
            <a:r>
              <a:rPr lang="en-US" sz="3200" dirty="0"/>
              <a:t>Conclusions</a:t>
            </a:r>
          </a:p>
        </p:txBody>
      </p:sp>
    </p:spTree>
    <p:extLst>
      <p:ext uri="{BB962C8B-B14F-4D97-AF65-F5344CB8AC3E}">
        <p14:creationId xmlns:p14="http://schemas.microsoft.com/office/powerpoint/2010/main" val="124227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AE12F5C-B747-402B-9D02-57AF18EFC6BA}"/>
              </a:ext>
            </a:extLst>
          </p:cNvPr>
          <p:cNvSpPr txBox="1"/>
          <p:nvPr/>
        </p:nvSpPr>
        <p:spPr>
          <a:xfrm>
            <a:off x="0" y="767191"/>
            <a:ext cx="9144000" cy="5347860"/>
          </a:xfrm>
          <a:prstGeom prst="rect">
            <a:avLst/>
          </a:prstGeom>
          <a:solidFill>
            <a:schemeClr val="accent6">
              <a:lumMod val="50000"/>
            </a:schemeClr>
          </a:solidFill>
        </p:spPr>
        <p:txBody>
          <a:bodyPr wrap="square" rtlCol="0">
            <a:spAutoFit/>
          </a:bodyPr>
          <a:lstStyle/>
          <a:p>
            <a:endParaRPr lang="it-IT" dirty="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7BD6937-745B-4E7F-8201-70E6F613916D}"/>
                  </a:ext>
                </a:extLst>
              </p:cNvPr>
              <p:cNvSpPr>
                <a:spLocks noGrp="1"/>
              </p:cNvSpPr>
              <p:nvPr>
                <p:ph idx="1"/>
              </p:nvPr>
            </p:nvSpPr>
            <p:spPr>
              <a:xfrm>
                <a:off x="114300" y="999509"/>
                <a:ext cx="8672513" cy="3562350"/>
              </a:xfrm>
            </p:spPr>
            <p:txBody>
              <a:bodyPr/>
              <a:lstStyle/>
              <a:p>
                <a:pPr>
                  <a:buFont typeface="Wingdings" panose="05000000000000000000" pitchFamily="2" charset="2"/>
                  <a:buChar char="ü"/>
                </a:pPr>
                <a:r>
                  <a:rPr lang="en-US" sz="1600" dirty="0">
                    <a:solidFill>
                      <a:schemeClr val="bg2">
                        <a:lumMod val="75000"/>
                      </a:schemeClr>
                    </a:solidFill>
                  </a:rPr>
                  <a:t>Two Nb</a:t>
                </a:r>
                <a:r>
                  <a:rPr lang="en-US" sz="1600" baseline="-25000" dirty="0">
                    <a:solidFill>
                      <a:schemeClr val="bg2">
                        <a:lumMod val="75000"/>
                      </a:schemeClr>
                    </a:solidFill>
                  </a:rPr>
                  <a:t>3</a:t>
                </a:r>
                <a:r>
                  <a:rPr lang="en-US" sz="1600" dirty="0">
                    <a:solidFill>
                      <a:schemeClr val="bg2">
                        <a:lumMod val="75000"/>
                      </a:schemeClr>
                    </a:solidFill>
                  </a:rPr>
                  <a:t>Sn vapor diffusion processes on 9-cell cavities have been compared and discussed. </a:t>
                </a:r>
              </a:p>
              <a:p>
                <a:pPr>
                  <a:buFont typeface="Wingdings" panose="05000000000000000000" pitchFamily="2" charset="2"/>
                  <a:buChar char="ü"/>
                </a:pPr>
                <a:endParaRPr lang="en-US" sz="1600" dirty="0">
                  <a:solidFill>
                    <a:schemeClr val="bg2">
                      <a:lumMod val="75000"/>
                    </a:schemeClr>
                  </a:solidFill>
                </a:endParaRPr>
              </a:p>
              <a:p>
                <a:pPr>
                  <a:buFont typeface="Wingdings" panose="05000000000000000000" pitchFamily="2" charset="2"/>
                  <a:buChar char="ü"/>
                </a:pPr>
                <a:r>
                  <a:rPr lang="en-US" sz="1600" dirty="0">
                    <a:solidFill>
                      <a:schemeClr val="bg2">
                        <a:lumMod val="75000"/>
                      </a:schemeClr>
                    </a:solidFill>
                  </a:rPr>
                  <a:t>The </a:t>
                </a:r>
                <a:r>
                  <a:rPr lang="en-US" sz="1600" b="1" dirty="0">
                    <a:solidFill>
                      <a:schemeClr val="bg2">
                        <a:lumMod val="75000"/>
                      </a:schemeClr>
                    </a:solidFill>
                  </a:rPr>
                  <a:t>1-Sn source </a:t>
                </a:r>
                <a:r>
                  <a:rPr lang="en-US" sz="1600" dirty="0">
                    <a:solidFill>
                      <a:schemeClr val="bg2">
                        <a:lumMod val="75000"/>
                      </a:schemeClr>
                    </a:solidFill>
                  </a:rPr>
                  <a:t>coating provided a unique opportunity to study the microstructure as a function of Sn flux due to the geometry of the cavity, showing clearly that the formation of anomalously large thin grains is more likely when the Sn flux is small.</a:t>
                </a:r>
              </a:p>
              <a:p>
                <a:pPr>
                  <a:buFont typeface="Wingdings" panose="05000000000000000000" pitchFamily="2" charset="2"/>
                  <a:buChar char="ü"/>
                </a:pPr>
                <a:endParaRPr lang="en-US" sz="1600" dirty="0">
                  <a:solidFill>
                    <a:schemeClr val="bg2">
                      <a:lumMod val="75000"/>
                    </a:schemeClr>
                  </a:solidFill>
                </a:endParaRPr>
              </a:p>
              <a:p>
                <a:pPr>
                  <a:buFont typeface="Wingdings" panose="05000000000000000000" pitchFamily="2" charset="2"/>
                  <a:buChar char="ü"/>
                </a:pPr>
                <a:r>
                  <a:rPr lang="en-US" sz="1600" dirty="0">
                    <a:solidFill>
                      <a:schemeClr val="bg2">
                        <a:lumMod val="75000"/>
                      </a:schemeClr>
                    </a:solidFill>
                  </a:rPr>
                  <a:t>Higher vapor Sn flux supplied during the </a:t>
                </a:r>
                <a:r>
                  <a:rPr lang="en-US" sz="1600" b="1" dirty="0">
                    <a:solidFill>
                      <a:schemeClr val="bg2">
                        <a:lumMod val="75000"/>
                      </a:schemeClr>
                    </a:solidFill>
                  </a:rPr>
                  <a:t>2-Sn sources </a:t>
                </a:r>
                <a:r>
                  <a:rPr lang="en-US" sz="1600" dirty="0">
                    <a:solidFill>
                      <a:schemeClr val="bg2">
                        <a:lumMod val="75000"/>
                      </a:schemeClr>
                    </a:solidFill>
                  </a:rPr>
                  <a:t>coating led to a uniform </a:t>
                </a:r>
                <a14:m>
                  <m:oMath xmlns:m="http://schemas.openxmlformats.org/officeDocument/2006/math">
                    <m:r>
                      <a:rPr lang="en-US" sz="1600" i="1">
                        <a:solidFill>
                          <a:schemeClr val="bg2">
                            <a:lumMod val="75000"/>
                          </a:schemeClr>
                        </a:solidFill>
                        <a:latin typeface="Cambria Math" panose="02040503050406030204" pitchFamily="18" charset="0"/>
                      </a:rPr>
                      <m:t>~</m:t>
                    </m:r>
                  </m:oMath>
                </a14:m>
                <a:r>
                  <a:rPr lang="en-US" sz="1600" dirty="0">
                    <a:solidFill>
                      <a:schemeClr val="bg2">
                        <a:lumMod val="75000"/>
                      </a:schemeClr>
                    </a:solidFill>
                  </a:rPr>
                  <a:t>2 </a:t>
                </a:r>
                <a:r>
                  <a:rPr lang="en-US" sz="1600" dirty="0" err="1">
                    <a:solidFill>
                      <a:schemeClr val="bg2">
                        <a:lumMod val="75000"/>
                      </a:schemeClr>
                    </a:solidFill>
                  </a:rPr>
                  <a:t>μm</a:t>
                </a:r>
                <a:r>
                  <a:rPr lang="en-US" sz="1600" dirty="0">
                    <a:solidFill>
                      <a:schemeClr val="bg2">
                        <a:lumMod val="75000"/>
                      </a:schemeClr>
                    </a:solidFill>
                  </a:rPr>
                  <a:t> thick Nb</a:t>
                </a:r>
                <a:r>
                  <a:rPr lang="en-US" sz="1600" baseline="-25000" dirty="0">
                    <a:solidFill>
                      <a:schemeClr val="bg2">
                        <a:lumMod val="75000"/>
                      </a:schemeClr>
                    </a:solidFill>
                  </a:rPr>
                  <a:t>3</a:t>
                </a:r>
                <a:r>
                  <a:rPr lang="en-US" sz="1600" dirty="0">
                    <a:solidFill>
                      <a:schemeClr val="bg2">
                        <a:lumMod val="75000"/>
                      </a:schemeClr>
                    </a:solidFill>
                  </a:rPr>
                  <a:t>Sn coating layer without </a:t>
                </a:r>
                <a:r>
                  <a:rPr lang="en-US" sz="1600" i="1" dirty="0">
                    <a:solidFill>
                      <a:schemeClr val="bg2">
                        <a:lumMod val="75000"/>
                      </a:schemeClr>
                    </a:solidFill>
                  </a:rPr>
                  <a:t>patchy regions</a:t>
                </a:r>
                <a:r>
                  <a:rPr lang="en-US" sz="1600" dirty="0">
                    <a:solidFill>
                      <a:schemeClr val="bg2">
                        <a:lumMod val="75000"/>
                      </a:schemeClr>
                    </a:solidFill>
                  </a:rPr>
                  <a:t>. </a:t>
                </a:r>
              </a:p>
              <a:p>
                <a:pPr>
                  <a:buFont typeface="Wingdings" panose="05000000000000000000" pitchFamily="2" charset="2"/>
                  <a:buChar char="ü"/>
                </a:pPr>
                <a:endParaRPr lang="en-US" sz="1600" dirty="0">
                  <a:solidFill>
                    <a:schemeClr val="bg2">
                      <a:lumMod val="75000"/>
                    </a:schemeClr>
                  </a:solidFill>
                </a:endParaRPr>
              </a:p>
              <a:p>
                <a:pPr>
                  <a:buFont typeface="Wingdings" panose="05000000000000000000" pitchFamily="2" charset="2"/>
                  <a:buChar char="ü"/>
                </a:pPr>
                <a:r>
                  <a:rPr lang="en-US" sz="1600" dirty="0">
                    <a:solidFill>
                      <a:schemeClr val="bg2">
                        <a:lumMod val="75000"/>
                      </a:schemeClr>
                    </a:solidFill>
                  </a:rPr>
                  <a:t>A </a:t>
                </a:r>
                <a:r>
                  <a:rPr lang="en-US" sz="1600" b="1" dirty="0">
                    <a:solidFill>
                      <a:schemeClr val="bg2">
                        <a:lumMod val="75000"/>
                      </a:schemeClr>
                    </a:solidFill>
                  </a:rPr>
                  <a:t>model </a:t>
                </a:r>
                <a:r>
                  <a:rPr lang="en-US" sz="1600" dirty="0">
                    <a:solidFill>
                      <a:schemeClr val="bg2">
                        <a:lumMod val="75000"/>
                      </a:schemeClr>
                    </a:solidFill>
                  </a:rPr>
                  <a:t>was presented on how these regions form, which was used to provide possible explanations for previous results of Nb</a:t>
                </a:r>
                <a:r>
                  <a:rPr lang="en-US" sz="1600" baseline="-25000" dirty="0">
                    <a:solidFill>
                      <a:schemeClr val="bg2">
                        <a:lumMod val="75000"/>
                      </a:schemeClr>
                    </a:solidFill>
                  </a:rPr>
                  <a:t>3</a:t>
                </a:r>
                <a:r>
                  <a:rPr lang="en-US" sz="1600" dirty="0">
                    <a:solidFill>
                      <a:schemeClr val="bg2">
                        <a:lumMod val="75000"/>
                      </a:schemeClr>
                    </a:solidFill>
                  </a:rPr>
                  <a:t>Sn vapor diffusion coatings. The model was used to guide coatings of large structures, e.g., 9-cell cavities, including recommendations for utilizing a Sn “sink” to permit a high Sn flux without condensation. </a:t>
                </a:r>
              </a:p>
            </p:txBody>
          </p:sp>
        </mc:Choice>
        <mc:Fallback xmlns="">
          <p:sp>
            <p:nvSpPr>
              <p:cNvPr id="2" name="Content Placeholder 1">
                <a:extLst>
                  <a:ext uri="{FF2B5EF4-FFF2-40B4-BE49-F238E27FC236}">
                    <a16:creationId xmlns:a16="http://schemas.microsoft.com/office/drawing/2014/main" id="{47BD6937-745B-4E7F-8201-70E6F613916D}"/>
                  </a:ext>
                </a:extLst>
              </p:cNvPr>
              <p:cNvSpPr>
                <a:spLocks noGrp="1" noRot="1" noChangeAspect="1" noMove="1" noResize="1" noEditPoints="1" noAdjustHandles="1" noChangeArrowheads="1" noChangeShapeType="1" noTextEdit="1"/>
              </p:cNvSpPr>
              <p:nvPr>
                <p:ph idx="1"/>
              </p:nvPr>
            </p:nvSpPr>
            <p:spPr>
              <a:xfrm>
                <a:off x="114300" y="999509"/>
                <a:ext cx="8672513" cy="3562350"/>
              </a:xfrm>
              <a:blipFill>
                <a:blip r:embed="rId2"/>
                <a:stretch>
                  <a:fillRect l="-1336" t="-1884" r="-1758" b="-68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D67B20C-E5C4-477F-887D-E7294167859E}"/>
              </a:ext>
            </a:extLst>
          </p:cNvPr>
          <p:cNvSpPr>
            <a:spLocks noGrp="1"/>
          </p:cNvSpPr>
          <p:nvPr>
            <p:ph type="title"/>
          </p:nvPr>
        </p:nvSpPr>
        <p:spPr>
          <a:xfrm>
            <a:off x="221455" y="175068"/>
            <a:ext cx="8686800" cy="427877"/>
          </a:xfrm>
        </p:spPr>
        <p:txBody>
          <a:bodyPr/>
          <a:lstStyle/>
          <a:p>
            <a:r>
              <a:rPr lang="it-IT" dirty="0"/>
              <a:t>Conclusions</a:t>
            </a:r>
          </a:p>
        </p:txBody>
      </p:sp>
      <p:sp>
        <p:nvSpPr>
          <p:cNvPr id="4" name="Date Placeholder 3">
            <a:extLst>
              <a:ext uri="{FF2B5EF4-FFF2-40B4-BE49-F238E27FC236}">
                <a16:creationId xmlns:a16="http://schemas.microsoft.com/office/drawing/2014/main" id="{21E00181-5F64-4C80-ADF1-19163C80EE57}"/>
              </a:ext>
            </a:extLst>
          </p:cNvPr>
          <p:cNvSpPr>
            <a:spLocks noGrp="1"/>
          </p:cNvSpPr>
          <p:nvPr>
            <p:ph type="dt" sz="half" idx="2"/>
          </p:nvPr>
        </p:nvSpPr>
        <p:spPr>
          <a:xfrm>
            <a:off x="618299" y="6504212"/>
            <a:ext cx="793896" cy="242873"/>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101A2005-9D97-44C9-A4AC-4E55AAE1E071}"/>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9A0B07EF-9B8E-4BD4-853B-C69899B62D5D}"/>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
        <p:nvSpPr>
          <p:cNvPr id="8" name="Rectangle 7">
            <a:extLst>
              <a:ext uri="{FF2B5EF4-FFF2-40B4-BE49-F238E27FC236}">
                <a16:creationId xmlns:a16="http://schemas.microsoft.com/office/drawing/2014/main" id="{AEEAAABC-020F-4EC9-B995-D737D17E5632}"/>
              </a:ext>
            </a:extLst>
          </p:cNvPr>
          <p:cNvSpPr/>
          <p:nvPr/>
        </p:nvSpPr>
        <p:spPr>
          <a:xfrm>
            <a:off x="618299" y="5028981"/>
            <a:ext cx="8086725"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b="1" dirty="0"/>
              <a:t>Coating with 2-Sn sources led to a highly uniform Nb</a:t>
            </a:r>
            <a:r>
              <a:rPr lang="en-US" sz="2000" b="1" baseline="-25000" dirty="0"/>
              <a:t>3</a:t>
            </a:r>
            <a:r>
              <a:rPr lang="en-US" sz="2000" b="1" dirty="0"/>
              <a:t>Sn multi-cell coating with only normal regions being observed in all the samples investigated.</a:t>
            </a:r>
          </a:p>
        </p:txBody>
      </p:sp>
    </p:spTree>
    <p:extLst>
      <p:ext uri="{BB962C8B-B14F-4D97-AF65-F5344CB8AC3E}">
        <p14:creationId xmlns:p14="http://schemas.microsoft.com/office/powerpoint/2010/main" val="39454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588" y="6504213"/>
            <a:ext cx="775607" cy="45719"/>
          </a:xfrm>
        </p:spPr>
        <p:txBody>
          <a:bodyPr/>
          <a:lstStyle/>
          <a:p>
            <a:pPr>
              <a:defRPr/>
            </a:pPr>
            <a:r>
              <a:rPr lang="en-US" dirty="0"/>
              <a:t>11/11/2020</a:t>
            </a:r>
          </a:p>
        </p:txBody>
      </p:sp>
      <p:sp>
        <p:nvSpPr>
          <p:cNvPr id="3" name="Footer Placeholder 2"/>
          <p:cNvSpPr>
            <a:spLocks noGrp="1"/>
          </p:cNvSpPr>
          <p:nvPr>
            <p:ph type="ftr" sz="quarter" idx="11"/>
          </p:nvPr>
        </p:nvSpPr>
        <p:spPr/>
        <p:txBody>
          <a:bodyPr/>
          <a:lstStyle/>
          <a:p>
            <a:pPr>
              <a:defRPr/>
            </a:pPr>
            <a:r>
              <a:rPr lang="en-US"/>
              <a:t>Tiziana Spina | Nb3Sn SRF'20 </a:t>
            </a:r>
            <a:endParaRPr lang="en-US" b="1" dirty="0"/>
          </a:p>
        </p:txBody>
      </p:sp>
      <p:sp>
        <p:nvSpPr>
          <p:cNvPr id="4" name="Slide Number Placeholder 3"/>
          <p:cNvSpPr>
            <a:spLocks noGrp="1"/>
          </p:cNvSpPr>
          <p:nvPr>
            <p:ph type="sldNum" sz="quarter" idx="12"/>
          </p:nvPr>
        </p:nvSpPr>
        <p:spPr/>
        <p:txBody>
          <a:bodyPr/>
          <a:lstStyle/>
          <a:p>
            <a:pPr>
              <a:defRPr/>
            </a:pPr>
            <a:fld id="{148C009B-CB69-E04A-B9B3-34B26D69E9CF}" type="slidenum">
              <a:rPr lang="en-US" smtClean="0"/>
              <a:pPr>
                <a:defRPr/>
              </a:pPr>
              <a:t>26</a:t>
            </a:fld>
            <a:endParaRPr lang="en-US" dirty="0"/>
          </a:p>
        </p:txBody>
      </p:sp>
      <p:sp>
        <p:nvSpPr>
          <p:cNvPr id="6" name="Title 5"/>
          <p:cNvSpPr>
            <a:spLocks noGrp="1"/>
          </p:cNvSpPr>
          <p:nvPr>
            <p:ph type="title"/>
          </p:nvPr>
        </p:nvSpPr>
        <p:spPr>
          <a:xfrm>
            <a:off x="123825" y="110914"/>
            <a:ext cx="8686800" cy="427877"/>
          </a:xfrm>
        </p:spPr>
        <p:txBody>
          <a:bodyPr/>
          <a:lstStyle/>
          <a:p>
            <a:r>
              <a:rPr lang="en-US" dirty="0"/>
              <a:t>Acknowledgment</a:t>
            </a:r>
          </a:p>
        </p:txBody>
      </p:sp>
      <p:sp>
        <p:nvSpPr>
          <p:cNvPr id="34" name="Rectangle 33">
            <a:extLst>
              <a:ext uri="{FF2B5EF4-FFF2-40B4-BE49-F238E27FC236}">
                <a16:creationId xmlns:a16="http://schemas.microsoft.com/office/drawing/2014/main" id="{1EB798DB-BEBF-4130-80AE-6A658E409BF9}"/>
              </a:ext>
            </a:extLst>
          </p:cNvPr>
          <p:cNvSpPr/>
          <p:nvPr/>
        </p:nvSpPr>
        <p:spPr>
          <a:xfrm>
            <a:off x="64864" y="584126"/>
            <a:ext cx="4780147" cy="2462213"/>
          </a:xfrm>
          <a:prstGeom prst="rect">
            <a:avLst/>
          </a:prstGeom>
        </p:spPr>
        <p:txBody>
          <a:bodyPr wrap="square">
            <a:spAutoFit/>
          </a:bodyPr>
          <a:lstStyle/>
          <a:p>
            <a:pPr algn="just"/>
            <a:r>
              <a:rPr lang="en-US" sz="1400" dirty="0">
                <a:solidFill>
                  <a:schemeClr val="accent6">
                    <a:lumMod val="50000"/>
                  </a:schemeClr>
                </a:solidFill>
              </a:rPr>
              <a:t>This work has been authored by Fermi Research Alliance, LLC under Contract No. DE-AC02- 07CH11359 with the U.S. Department of Energy, Office of Science, Office of High Energy Physics and supported by a DOE Early Career Award. This work made use of the EPIC, Keck-II, and/or SPID facilities of Northwestern University’s NUANCE Center, which received support from the Soft and Hybrid Nanotechnology Experimental (</a:t>
            </a:r>
            <a:r>
              <a:rPr lang="en-US" sz="1400" dirty="0" err="1">
                <a:solidFill>
                  <a:schemeClr val="accent6">
                    <a:lumMod val="50000"/>
                  </a:schemeClr>
                </a:solidFill>
              </a:rPr>
              <a:t>SHyNE</a:t>
            </a:r>
            <a:r>
              <a:rPr lang="en-US" sz="1400" dirty="0">
                <a:solidFill>
                  <a:schemeClr val="accent6">
                    <a:lumMod val="50000"/>
                  </a:schemeClr>
                </a:solidFill>
              </a:rPr>
              <a:t>) Resource (NSF ECCS-1542205); the MRSEC program (NSF DMR1121262) at the Materials Research Center; the International Institute for Nanotechnology (IIN); the Keck Foundation; and the State of Illinois, through the IIN.</a:t>
            </a:r>
            <a:endParaRPr lang="it-IT" sz="1400" dirty="0">
              <a:solidFill>
                <a:schemeClr val="accent6">
                  <a:lumMod val="50000"/>
                </a:schemeClr>
              </a:solidFill>
            </a:endParaRPr>
          </a:p>
        </p:txBody>
      </p:sp>
      <p:pic>
        <p:nvPicPr>
          <p:cNvPr id="26" name="Picture 25">
            <a:extLst>
              <a:ext uri="{FF2B5EF4-FFF2-40B4-BE49-F238E27FC236}">
                <a16:creationId xmlns:a16="http://schemas.microsoft.com/office/drawing/2014/main" id="{7B1B6C4F-51D6-43C7-A09B-2E2826E72FDD}"/>
              </a:ext>
            </a:extLst>
          </p:cNvPr>
          <p:cNvPicPr>
            <a:picLocks noChangeAspect="1"/>
          </p:cNvPicPr>
          <p:nvPr/>
        </p:nvPicPr>
        <p:blipFill>
          <a:blip r:embed="rId2"/>
          <a:stretch>
            <a:fillRect/>
          </a:stretch>
        </p:blipFill>
        <p:spPr>
          <a:xfrm>
            <a:off x="1348451" y="3025827"/>
            <a:ext cx="6447097" cy="3204398"/>
          </a:xfrm>
          <a:prstGeom prst="rect">
            <a:avLst/>
          </a:prstGeom>
        </p:spPr>
      </p:pic>
      <p:sp>
        <p:nvSpPr>
          <p:cNvPr id="25" name="Rectangle 24">
            <a:extLst>
              <a:ext uri="{FF2B5EF4-FFF2-40B4-BE49-F238E27FC236}">
                <a16:creationId xmlns:a16="http://schemas.microsoft.com/office/drawing/2014/main" id="{E08E942E-E1B2-4D2C-8247-92EFBD91543A}"/>
              </a:ext>
            </a:extLst>
          </p:cNvPr>
          <p:cNvSpPr/>
          <p:nvPr/>
        </p:nvSpPr>
        <p:spPr>
          <a:xfrm>
            <a:off x="1348451" y="6047236"/>
            <a:ext cx="4931693" cy="276999"/>
          </a:xfrm>
          <a:prstGeom prst="rect">
            <a:avLst/>
          </a:prstGeom>
        </p:spPr>
        <p:txBody>
          <a:bodyPr wrap="square">
            <a:spAutoFit/>
          </a:bodyPr>
          <a:lstStyle/>
          <a:p>
            <a:r>
              <a:rPr lang="en-US" sz="1200" b="1" u="sng" dirty="0"/>
              <a:t>https://iopscience.iop.org/article/10.1088/1361-6668/abbec4</a:t>
            </a:r>
            <a:endParaRPr lang="it-IT" sz="1200" b="1" u="sng" dirty="0"/>
          </a:p>
        </p:txBody>
      </p:sp>
      <p:pic>
        <p:nvPicPr>
          <p:cNvPr id="5" name="Picture 4">
            <a:extLst>
              <a:ext uri="{FF2B5EF4-FFF2-40B4-BE49-F238E27FC236}">
                <a16:creationId xmlns:a16="http://schemas.microsoft.com/office/drawing/2014/main" id="{CB72A560-E10B-4215-877F-155B7B6696B5}"/>
              </a:ext>
            </a:extLst>
          </p:cNvPr>
          <p:cNvPicPr>
            <a:picLocks noChangeAspect="1"/>
          </p:cNvPicPr>
          <p:nvPr/>
        </p:nvPicPr>
        <p:blipFill>
          <a:blip r:embed="rId3"/>
          <a:stretch>
            <a:fillRect/>
          </a:stretch>
        </p:blipFill>
        <p:spPr>
          <a:xfrm>
            <a:off x="4845011" y="659703"/>
            <a:ext cx="4160519" cy="1938883"/>
          </a:xfrm>
          <a:prstGeom prst="rect">
            <a:avLst/>
          </a:prstGeom>
        </p:spPr>
      </p:pic>
    </p:spTree>
    <p:extLst>
      <p:ext uri="{BB962C8B-B14F-4D97-AF65-F5344CB8AC3E}">
        <p14:creationId xmlns:p14="http://schemas.microsoft.com/office/powerpoint/2010/main" val="11213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B7CA5-8EDC-42E8-B3CC-96B5ADD3B0E6}"/>
              </a:ext>
            </a:extLst>
          </p:cNvPr>
          <p:cNvSpPr>
            <a:spLocks noGrp="1"/>
          </p:cNvSpPr>
          <p:nvPr>
            <p:ph type="dt" sz="half" idx="10"/>
          </p:nvPr>
        </p:nvSpPr>
        <p:spPr>
          <a:xfrm>
            <a:off x="636588" y="6504213"/>
            <a:ext cx="775607" cy="45719"/>
          </a:xfrm>
        </p:spPr>
        <p:txBody>
          <a:bodyPr/>
          <a:lstStyle/>
          <a:p>
            <a:pPr>
              <a:defRPr/>
            </a:pPr>
            <a:r>
              <a:rPr lang="en-US"/>
              <a:t>11/11/2020</a:t>
            </a:r>
            <a:endParaRPr lang="en-US" dirty="0"/>
          </a:p>
        </p:txBody>
      </p:sp>
      <p:sp>
        <p:nvSpPr>
          <p:cNvPr id="3" name="Footer Placeholder 2">
            <a:extLst>
              <a:ext uri="{FF2B5EF4-FFF2-40B4-BE49-F238E27FC236}">
                <a16:creationId xmlns:a16="http://schemas.microsoft.com/office/drawing/2014/main" id="{211B84A5-C961-4938-8E1F-A0B0322E7089}"/>
              </a:ext>
            </a:extLst>
          </p:cNvPr>
          <p:cNvSpPr>
            <a:spLocks noGrp="1"/>
          </p:cNvSpPr>
          <p:nvPr>
            <p:ph type="ftr" sz="quarter" idx="11"/>
          </p:nvPr>
        </p:nvSpPr>
        <p:spPr/>
        <p:txBody>
          <a:bodyPr/>
          <a:lstStyle/>
          <a:p>
            <a:pPr>
              <a:defRPr/>
            </a:pPr>
            <a:r>
              <a:rPr lang="en-US"/>
              <a:t>Tiziana Spina | Nb3Sn SRF'20 </a:t>
            </a:r>
            <a:endParaRPr lang="en-US" b="1" dirty="0"/>
          </a:p>
        </p:txBody>
      </p:sp>
      <p:sp>
        <p:nvSpPr>
          <p:cNvPr id="4" name="Slide Number Placeholder 3">
            <a:extLst>
              <a:ext uri="{FF2B5EF4-FFF2-40B4-BE49-F238E27FC236}">
                <a16:creationId xmlns:a16="http://schemas.microsoft.com/office/drawing/2014/main" id="{CC6AA1D4-200F-4A17-AE73-B524D91D6B38}"/>
              </a:ext>
            </a:extLst>
          </p:cNvPr>
          <p:cNvSpPr>
            <a:spLocks noGrp="1"/>
          </p:cNvSpPr>
          <p:nvPr>
            <p:ph type="sldNum" sz="quarter" idx="12"/>
          </p:nvPr>
        </p:nvSpPr>
        <p:spPr/>
        <p:txBody>
          <a:bodyPr/>
          <a:lstStyle/>
          <a:p>
            <a:pPr>
              <a:defRPr/>
            </a:pPr>
            <a:fld id="{148C009B-CB69-E04A-B9B3-34B26D69E9CF}" type="slidenum">
              <a:rPr lang="en-US" smtClean="0"/>
              <a:pPr>
                <a:defRPr/>
              </a:pPr>
              <a:t>27</a:t>
            </a:fld>
            <a:endParaRPr lang="en-US" dirty="0"/>
          </a:p>
        </p:txBody>
      </p:sp>
      <p:pic>
        <p:nvPicPr>
          <p:cNvPr id="2050" name="Picture 2" descr="Helping You Move Your Career Forward.">
            <a:extLst>
              <a:ext uri="{FF2B5EF4-FFF2-40B4-BE49-F238E27FC236}">
                <a16:creationId xmlns:a16="http://schemas.microsoft.com/office/drawing/2014/main" id="{4EC3ED04-5477-42AC-BBBA-01E21EF2F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2495550"/>
            <a:ext cx="357187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586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6EE29-28AA-44D7-87F3-97E588D8DC4D}"/>
              </a:ext>
            </a:extLst>
          </p:cNvPr>
          <p:cNvSpPr>
            <a:spLocks noGrp="1"/>
          </p:cNvSpPr>
          <p:nvPr>
            <p:ph type="title"/>
          </p:nvPr>
        </p:nvSpPr>
        <p:spPr/>
        <p:txBody>
          <a:bodyPr/>
          <a:lstStyle/>
          <a:p>
            <a:r>
              <a:rPr lang="it-IT" dirty="0"/>
              <a:t>Vertical test: Nb</a:t>
            </a:r>
            <a:r>
              <a:rPr lang="it-IT" baseline="-25000" dirty="0"/>
              <a:t>3</a:t>
            </a:r>
            <a:r>
              <a:rPr lang="it-IT" dirty="0"/>
              <a:t>Sn 9-cell cavity</a:t>
            </a:r>
          </a:p>
        </p:txBody>
      </p:sp>
      <p:sp>
        <p:nvSpPr>
          <p:cNvPr id="4" name="Date Placeholder 3">
            <a:extLst>
              <a:ext uri="{FF2B5EF4-FFF2-40B4-BE49-F238E27FC236}">
                <a16:creationId xmlns:a16="http://schemas.microsoft.com/office/drawing/2014/main" id="{E9211211-645A-4D5E-AB79-1A12E88E1876}"/>
              </a:ext>
            </a:extLst>
          </p:cNvPr>
          <p:cNvSpPr>
            <a:spLocks noGrp="1"/>
          </p:cNvSpPr>
          <p:nvPr>
            <p:ph type="dt" sz="half" idx="2"/>
          </p:nvPr>
        </p:nvSpPr>
        <p:spPr>
          <a:xfrm>
            <a:off x="636588" y="6504213"/>
            <a:ext cx="775607" cy="45719"/>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970248FA-2C5C-413E-8096-23AB9AD5186B}"/>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08A468E4-8C35-4F85-8528-7178CB70DC3B}"/>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pic>
        <p:nvPicPr>
          <p:cNvPr id="1026" name="Picture 36" descr="A close up of a map&#10;&#10;Description automatically generated">
            <a:extLst>
              <a:ext uri="{FF2B5EF4-FFF2-40B4-BE49-F238E27FC236}">
                <a16:creationId xmlns:a16="http://schemas.microsoft.com/office/drawing/2014/main" id="{97127A1A-B38C-40F7-8336-2E0FA741A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039" y="679629"/>
            <a:ext cx="7305246" cy="552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A3E2687-2915-46D5-8590-E91FBF118246}"/>
              </a:ext>
            </a:extLst>
          </p:cNvPr>
          <p:cNvSpPr txBox="1"/>
          <p:nvPr/>
        </p:nvSpPr>
        <p:spPr>
          <a:xfrm>
            <a:off x="222250" y="5740400"/>
            <a:ext cx="2787650" cy="461665"/>
          </a:xfrm>
          <a:prstGeom prst="rect">
            <a:avLst/>
          </a:prstGeom>
          <a:noFill/>
        </p:spPr>
        <p:txBody>
          <a:bodyPr wrap="square" rtlCol="0">
            <a:spAutoFit/>
          </a:bodyPr>
          <a:lstStyle/>
          <a:p>
            <a:r>
              <a:rPr lang="en-US" dirty="0">
                <a:solidFill>
                  <a:srgbClr val="50504E"/>
                </a:solidFill>
              </a:rPr>
              <a:t>Courtesy of S. Posen</a:t>
            </a:r>
          </a:p>
        </p:txBody>
      </p:sp>
    </p:spTree>
    <p:extLst>
      <p:ext uri="{BB962C8B-B14F-4D97-AF65-F5344CB8AC3E}">
        <p14:creationId xmlns:p14="http://schemas.microsoft.com/office/powerpoint/2010/main" val="83215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BC2BA-B095-4108-BB81-FC9052484B8A}"/>
              </a:ext>
            </a:extLst>
          </p:cNvPr>
          <p:cNvSpPr>
            <a:spLocks noGrp="1"/>
          </p:cNvSpPr>
          <p:nvPr>
            <p:ph type="title"/>
          </p:nvPr>
        </p:nvSpPr>
        <p:spPr/>
        <p:txBody>
          <a:bodyPr/>
          <a:lstStyle/>
          <a:p>
            <a:r>
              <a:rPr lang="it-IT" dirty="0"/>
              <a:t>STEM-EDS: at.%Sn across GB</a:t>
            </a:r>
          </a:p>
        </p:txBody>
      </p:sp>
      <p:sp>
        <p:nvSpPr>
          <p:cNvPr id="4" name="Date Placeholder 3">
            <a:extLst>
              <a:ext uri="{FF2B5EF4-FFF2-40B4-BE49-F238E27FC236}">
                <a16:creationId xmlns:a16="http://schemas.microsoft.com/office/drawing/2014/main" id="{B0F9050C-04B5-4B0E-9BC5-F3E23C5B14C3}"/>
              </a:ext>
            </a:extLst>
          </p:cNvPr>
          <p:cNvSpPr>
            <a:spLocks noGrp="1"/>
          </p:cNvSpPr>
          <p:nvPr>
            <p:ph type="dt" sz="half" idx="2"/>
          </p:nvPr>
        </p:nvSpPr>
        <p:spPr>
          <a:xfrm>
            <a:off x="636588" y="6504213"/>
            <a:ext cx="775607" cy="45719"/>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E65932CA-B3DD-40F4-8892-C7A733571710}"/>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CC63BB65-AA5A-451F-951D-869134E336A1}"/>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pic>
        <p:nvPicPr>
          <p:cNvPr id="7" name="Picture 6">
            <a:extLst>
              <a:ext uri="{FF2B5EF4-FFF2-40B4-BE49-F238E27FC236}">
                <a16:creationId xmlns:a16="http://schemas.microsoft.com/office/drawing/2014/main" id="{6B7BBBD6-086C-4325-B882-B01EA0028BE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960" y="1794101"/>
            <a:ext cx="4780756" cy="4335780"/>
          </a:xfrm>
          <a:prstGeom prst="rect">
            <a:avLst/>
          </a:prstGeom>
          <a:noFill/>
          <a:ln>
            <a:noFill/>
          </a:ln>
        </p:spPr>
      </p:pic>
      <p:pic>
        <p:nvPicPr>
          <p:cNvPr id="9" name="Picture 8">
            <a:extLst>
              <a:ext uri="{FF2B5EF4-FFF2-40B4-BE49-F238E27FC236}">
                <a16:creationId xmlns:a16="http://schemas.microsoft.com/office/drawing/2014/main" id="{56700F19-E7AA-430A-A5A8-0D7A02685785}"/>
              </a:ext>
            </a:extLst>
          </p:cNvPr>
          <p:cNvPicPr/>
          <p:nvPr/>
        </p:nvPicPr>
        <p:blipFill>
          <a:blip r:embed="rId3"/>
          <a:stretch>
            <a:fillRect/>
          </a:stretch>
        </p:blipFill>
        <p:spPr>
          <a:xfrm>
            <a:off x="445489" y="917861"/>
            <a:ext cx="4216173" cy="739752"/>
          </a:xfrm>
          <a:prstGeom prst="rect">
            <a:avLst/>
          </a:prstGeom>
        </p:spPr>
      </p:pic>
      <p:pic>
        <p:nvPicPr>
          <p:cNvPr id="10" name="Picture Placeholder 25" descr="northwestern.png">
            <a:extLst>
              <a:ext uri="{FF2B5EF4-FFF2-40B4-BE49-F238E27FC236}">
                <a16:creationId xmlns:a16="http://schemas.microsoft.com/office/drawing/2014/main" id="{2688590D-B682-4887-B95A-CD1A170E1B7F}"/>
              </a:ext>
            </a:extLst>
          </p:cNvPr>
          <p:cNvPicPr>
            <a:picLocks noChangeAspect="1"/>
          </p:cNvPicPr>
          <p:nvPr/>
        </p:nvPicPr>
        <p:blipFill>
          <a:blip r:embed="rId4">
            <a:extLst>
              <a:ext uri="{28A0092B-C50C-407E-A947-70E740481C1C}">
                <a14:useLocalDpi xmlns:a14="http://schemas.microsoft.com/office/drawing/2010/main" val="0"/>
              </a:ext>
            </a:extLst>
          </a:blip>
          <a:srcRect t="-33333" b="-33333"/>
          <a:stretch>
            <a:fillRect/>
          </a:stretch>
        </p:blipFill>
        <p:spPr>
          <a:xfrm>
            <a:off x="8200509" y="51618"/>
            <a:ext cx="799459" cy="799459"/>
          </a:xfrm>
          <a:prstGeom prst="rect">
            <a:avLst/>
          </a:prstGeom>
        </p:spPr>
      </p:pic>
      <p:sp>
        <p:nvSpPr>
          <p:cNvPr id="11" name="Rectangle 10">
            <a:extLst>
              <a:ext uri="{FF2B5EF4-FFF2-40B4-BE49-F238E27FC236}">
                <a16:creationId xmlns:a16="http://schemas.microsoft.com/office/drawing/2014/main" id="{DBF9EEB1-6608-4FDE-9C79-7E473D149925}"/>
              </a:ext>
            </a:extLst>
          </p:cNvPr>
          <p:cNvSpPr/>
          <p:nvPr/>
        </p:nvSpPr>
        <p:spPr>
          <a:xfrm>
            <a:off x="5374453" y="1828825"/>
            <a:ext cx="3769547" cy="1264642"/>
          </a:xfrm>
          <a:prstGeom prst="rect">
            <a:avLst/>
          </a:prstGeom>
        </p:spPr>
        <p:txBody>
          <a:bodyPr wrap="square">
            <a:spAutoFit/>
          </a:bodyPr>
          <a:lstStyle/>
          <a:p>
            <a:pPr marL="0" marR="0" algn="just">
              <a:lnSpc>
                <a:spcPct val="107000"/>
              </a:lnSpc>
              <a:spcBef>
                <a:spcPts val="0"/>
              </a:spcBef>
              <a:spcAft>
                <a:spcPts val="800"/>
              </a:spcAft>
            </a:pPr>
            <a:r>
              <a:rPr lang="en-US" sz="1800" b="1"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2-Sn sources coating</a:t>
            </a:r>
            <a:r>
              <a:rPr lang="en-US" sz="18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a:t>
            </a:r>
            <a:r>
              <a:rPr lang="en-US" sz="1800" u="sng"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Sn segregation </a:t>
            </a:r>
            <a:r>
              <a:rPr lang="en-US" sz="18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was observed only in sample #9.0 probably due to the Sn remaining in source B (closest to #9). </a:t>
            </a:r>
          </a:p>
        </p:txBody>
      </p:sp>
      <p:sp>
        <p:nvSpPr>
          <p:cNvPr id="12" name="Rectangle 11">
            <a:extLst>
              <a:ext uri="{FF2B5EF4-FFF2-40B4-BE49-F238E27FC236}">
                <a16:creationId xmlns:a16="http://schemas.microsoft.com/office/drawing/2014/main" id="{3174F542-0BAB-4517-AB16-447809C97566}"/>
              </a:ext>
            </a:extLst>
          </p:cNvPr>
          <p:cNvSpPr/>
          <p:nvPr/>
        </p:nvSpPr>
        <p:spPr>
          <a:xfrm>
            <a:off x="826704" y="821753"/>
            <a:ext cx="306771" cy="739752"/>
          </a:xfrm>
          <a:prstGeom prst="rect">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3" name="Arrow: Down 12">
            <a:extLst>
              <a:ext uri="{FF2B5EF4-FFF2-40B4-BE49-F238E27FC236}">
                <a16:creationId xmlns:a16="http://schemas.microsoft.com/office/drawing/2014/main" id="{E8A320AE-F954-43FF-A494-810C1A68F396}"/>
              </a:ext>
            </a:extLst>
          </p:cNvPr>
          <p:cNvSpPr/>
          <p:nvPr/>
        </p:nvSpPr>
        <p:spPr>
          <a:xfrm>
            <a:off x="784453" y="1593096"/>
            <a:ext cx="396648" cy="3023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ctangle 13">
            <a:extLst>
              <a:ext uri="{FF2B5EF4-FFF2-40B4-BE49-F238E27FC236}">
                <a16:creationId xmlns:a16="http://schemas.microsoft.com/office/drawing/2014/main" id="{31E095DA-2B1F-41A1-8546-87DBAF076668}"/>
              </a:ext>
            </a:extLst>
          </p:cNvPr>
          <p:cNvSpPr/>
          <p:nvPr/>
        </p:nvSpPr>
        <p:spPr>
          <a:xfrm>
            <a:off x="3874704" y="821753"/>
            <a:ext cx="306771" cy="739752"/>
          </a:xfrm>
          <a:prstGeom prst="rect">
            <a:avLst/>
          </a:prstGeom>
          <a:solidFill>
            <a:srgbClr val="FFFF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Arrow: Down 14">
            <a:extLst>
              <a:ext uri="{FF2B5EF4-FFF2-40B4-BE49-F238E27FC236}">
                <a16:creationId xmlns:a16="http://schemas.microsoft.com/office/drawing/2014/main" id="{838DB494-1467-4238-8993-A26DE724953E}"/>
              </a:ext>
            </a:extLst>
          </p:cNvPr>
          <p:cNvSpPr/>
          <p:nvPr/>
        </p:nvSpPr>
        <p:spPr>
          <a:xfrm>
            <a:off x="3832453" y="1593096"/>
            <a:ext cx="396648" cy="30236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ctangle 16">
            <a:extLst>
              <a:ext uri="{FF2B5EF4-FFF2-40B4-BE49-F238E27FC236}">
                <a16:creationId xmlns:a16="http://schemas.microsoft.com/office/drawing/2014/main" id="{2528B7AD-6C55-499C-9D62-0BC098CEBB51}"/>
              </a:ext>
            </a:extLst>
          </p:cNvPr>
          <p:cNvSpPr/>
          <p:nvPr/>
        </p:nvSpPr>
        <p:spPr>
          <a:xfrm>
            <a:off x="3000347" y="2111303"/>
            <a:ext cx="1661315" cy="137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8" name="TextBox 17">
            <a:extLst>
              <a:ext uri="{FF2B5EF4-FFF2-40B4-BE49-F238E27FC236}">
                <a16:creationId xmlns:a16="http://schemas.microsoft.com/office/drawing/2014/main" id="{DC6F5320-C5EB-46C6-9821-C3A3862B11DF}"/>
              </a:ext>
            </a:extLst>
          </p:cNvPr>
          <p:cNvSpPr txBox="1"/>
          <p:nvPr/>
        </p:nvSpPr>
        <p:spPr>
          <a:xfrm>
            <a:off x="3242346" y="2506094"/>
            <a:ext cx="1180214" cy="707886"/>
          </a:xfrm>
          <a:prstGeom prst="rect">
            <a:avLst/>
          </a:prstGeom>
          <a:noFill/>
        </p:spPr>
        <p:txBody>
          <a:bodyPr wrap="square" rtlCol="0">
            <a:spAutoFit/>
          </a:bodyPr>
          <a:lstStyle/>
          <a:p>
            <a:r>
              <a:rPr lang="it-IT" sz="2000" dirty="0">
                <a:solidFill>
                  <a:schemeClr val="accent6">
                    <a:lumMod val="50000"/>
                  </a:schemeClr>
                </a:solidFill>
              </a:rPr>
              <a:t>No data available</a:t>
            </a:r>
          </a:p>
        </p:txBody>
      </p:sp>
      <p:pic>
        <p:nvPicPr>
          <p:cNvPr id="19" name="Picture 18">
            <a:extLst>
              <a:ext uri="{FF2B5EF4-FFF2-40B4-BE49-F238E27FC236}">
                <a16:creationId xmlns:a16="http://schemas.microsoft.com/office/drawing/2014/main" id="{529F925D-3DBD-48A6-86DC-55382AFDC803}"/>
              </a:ext>
            </a:extLst>
          </p:cNvPr>
          <p:cNvPicPr>
            <a:picLocks noChangeAspect="1"/>
          </p:cNvPicPr>
          <p:nvPr/>
        </p:nvPicPr>
        <p:blipFill>
          <a:blip r:embed="rId5"/>
          <a:stretch>
            <a:fillRect/>
          </a:stretch>
        </p:blipFill>
        <p:spPr>
          <a:xfrm>
            <a:off x="5374453" y="3166893"/>
            <a:ext cx="3625609" cy="1382964"/>
          </a:xfrm>
          <a:prstGeom prst="rect">
            <a:avLst/>
          </a:prstGeom>
        </p:spPr>
      </p:pic>
      <p:sp>
        <p:nvSpPr>
          <p:cNvPr id="20" name="Rectangle 19">
            <a:extLst>
              <a:ext uri="{FF2B5EF4-FFF2-40B4-BE49-F238E27FC236}">
                <a16:creationId xmlns:a16="http://schemas.microsoft.com/office/drawing/2014/main" id="{1F370BD7-97A4-48A7-95ED-9F7F82B18336}"/>
              </a:ext>
            </a:extLst>
          </p:cNvPr>
          <p:cNvSpPr/>
          <p:nvPr/>
        </p:nvSpPr>
        <p:spPr>
          <a:xfrm>
            <a:off x="5374453" y="4742281"/>
            <a:ext cx="3625609" cy="126464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just">
              <a:lnSpc>
                <a:spcPct val="107000"/>
              </a:lnSpc>
              <a:spcBef>
                <a:spcPts val="0"/>
              </a:spcBef>
              <a:spcAft>
                <a:spcPts val="800"/>
              </a:spcAft>
            </a:pPr>
            <a:r>
              <a:rPr lang="en-US" sz="18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Some Sn would have continued to evaporate during the annealing step, possibly leading to additional Sn accumulation in the GBs. </a:t>
            </a:r>
          </a:p>
        </p:txBody>
      </p:sp>
      <p:sp>
        <p:nvSpPr>
          <p:cNvPr id="21" name="Rectangle 20">
            <a:extLst>
              <a:ext uri="{FF2B5EF4-FFF2-40B4-BE49-F238E27FC236}">
                <a16:creationId xmlns:a16="http://schemas.microsoft.com/office/drawing/2014/main" id="{F7EE09B2-B98E-470E-9F5C-EFF116C38CC6}"/>
              </a:ext>
            </a:extLst>
          </p:cNvPr>
          <p:cNvSpPr/>
          <p:nvPr/>
        </p:nvSpPr>
        <p:spPr>
          <a:xfrm>
            <a:off x="5417928" y="821753"/>
            <a:ext cx="3274828" cy="968278"/>
          </a:xfrm>
          <a:prstGeom prst="rect">
            <a:avLst/>
          </a:prstGeom>
        </p:spPr>
        <p:txBody>
          <a:bodyPr wrap="square">
            <a:spAutoFit/>
          </a:bodyPr>
          <a:lstStyle/>
          <a:p>
            <a:pPr marL="0" marR="0" algn="just">
              <a:lnSpc>
                <a:spcPct val="107000"/>
              </a:lnSpc>
              <a:spcBef>
                <a:spcPts val="0"/>
              </a:spcBef>
              <a:spcAft>
                <a:spcPts val="800"/>
              </a:spcAft>
            </a:pPr>
            <a:r>
              <a:rPr lang="en-US" sz="1800" b="1"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1-Sn source coating</a:t>
            </a:r>
            <a:r>
              <a:rPr lang="en-US" sz="18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a:t>
            </a:r>
            <a:r>
              <a:rPr lang="en-US" sz="1800" u="sng"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no Sn segregation</a:t>
            </a:r>
            <a:r>
              <a:rPr lang="en-US" sz="18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was observed in sample #1.0. </a:t>
            </a:r>
          </a:p>
        </p:txBody>
      </p:sp>
      <p:sp>
        <p:nvSpPr>
          <p:cNvPr id="22" name="Arrow: Striped Right 21">
            <a:extLst>
              <a:ext uri="{FF2B5EF4-FFF2-40B4-BE49-F238E27FC236}">
                <a16:creationId xmlns:a16="http://schemas.microsoft.com/office/drawing/2014/main" id="{9444D782-68A8-4943-B8F6-A526B38EB7D7}"/>
              </a:ext>
            </a:extLst>
          </p:cNvPr>
          <p:cNvSpPr/>
          <p:nvPr/>
        </p:nvSpPr>
        <p:spPr>
          <a:xfrm>
            <a:off x="4816337" y="5048571"/>
            <a:ext cx="538716" cy="31897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8458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5209" y="251752"/>
            <a:ext cx="9002217" cy="1859432"/>
          </a:xfrm>
        </p:spPr>
        <p:txBody>
          <a:bodyPr/>
          <a:lstStyle/>
          <a:p>
            <a:pPr marL="0" indent="0">
              <a:buNone/>
            </a:pPr>
            <a:endParaRPr lang="en-US" dirty="0"/>
          </a:p>
          <a:p>
            <a:pPr marL="0" indent="0">
              <a:buNone/>
            </a:pPr>
            <a:endParaRPr lang="en-US" dirty="0"/>
          </a:p>
          <a:p>
            <a:pPr marL="457200" lvl="1"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11/11/2020</a:t>
            </a:r>
            <a:endParaRPr lang="en-US" dirty="0"/>
          </a:p>
        </p:txBody>
      </p:sp>
      <p:sp>
        <p:nvSpPr>
          <p:cNvPr id="4" name="Footer Placeholder 3"/>
          <p:cNvSpPr>
            <a:spLocks noGrp="1"/>
          </p:cNvSpPr>
          <p:nvPr>
            <p:ph type="ftr" sz="quarter" idx="3"/>
          </p:nvPr>
        </p:nvSpPr>
        <p:spPr/>
        <p:txBody>
          <a:bodyPr/>
          <a:lstStyle/>
          <a:p>
            <a:pPr>
              <a:defRPr/>
            </a:pPr>
            <a:r>
              <a:rPr lang="en-US"/>
              <a:t>Tiziana Spina | Nb3Sn SRF'20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8" name="Content Placeholder 5">
            <a:extLst>
              <a:ext uri="{FF2B5EF4-FFF2-40B4-BE49-F238E27FC236}">
                <a16:creationId xmlns:a16="http://schemas.microsoft.com/office/drawing/2014/main" id="{C8E5E893-D382-4594-9941-307E8923C8C5}"/>
              </a:ext>
            </a:extLst>
          </p:cNvPr>
          <p:cNvSpPr txBox="1">
            <a:spLocks/>
          </p:cNvSpPr>
          <p:nvPr/>
        </p:nvSpPr>
        <p:spPr>
          <a:xfrm>
            <a:off x="496662" y="0"/>
            <a:ext cx="4840514" cy="5610224"/>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200000"/>
              </a:lnSpc>
              <a:buFont typeface="Arial" charset="0"/>
              <a:buNone/>
            </a:pPr>
            <a:endParaRPr lang="en-US" sz="3200" dirty="0"/>
          </a:p>
          <a:p>
            <a:pPr>
              <a:lnSpc>
                <a:spcPct val="200000"/>
              </a:lnSpc>
            </a:pPr>
            <a:r>
              <a:rPr lang="en-US" sz="3200" dirty="0"/>
              <a:t>Introduction</a:t>
            </a:r>
          </a:p>
          <a:p>
            <a:pPr>
              <a:lnSpc>
                <a:spcPct val="200000"/>
              </a:lnSpc>
            </a:pPr>
            <a:r>
              <a:rPr lang="en-US" sz="3200" dirty="0">
                <a:solidFill>
                  <a:schemeClr val="bg1">
                    <a:lumMod val="85000"/>
                  </a:schemeClr>
                </a:solidFill>
              </a:rPr>
              <a:t>Experimental Results</a:t>
            </a:r>
          </a:p>
          <a:p>
            <a:pPr>
              <a:lnSpc>
                <a:spcPct val="200000"/>
              </a:lnSpc>
            </a:pPr>
            <a:r>
              <a:rPr lang="en-US" sz="3200" dirty="0">
                <a:solidFill>
                  <a:schemeClr val="bg1">
                    <a:lumMod val="85000"/>
                  </a:schemeClr>
                </a:solidFill>
              </a:rPr>
              <a:t>Discussion</a:t>
            </a:r>
          </a:p>
          <a:p>
            <a:pPr>
              <a:lnSpc>
                <a:spcPct val="200000"/>
              </a:lnSpc>
            </a:pPr>
            <a:r>
              <a:rPr lang="en-US" sz="3200" dirty="0">
                <a:solidFill>
                  <a:schemeClr val="bg1">
                    <a:lumMod val="85000"/>
                  </a:schemeClr>
                </a:solidFill>
              </a:rPr>
              <a:t>Conclusions</a:t>
            </a:r>
          </a:p>
        </p:txBody>
      </p:sp>
    </p:spTree>
    <p:extLst>
      <p:ext uri="{BB962C8B-B14F-4D97-AF65-F5344CB8AC3E}">
        <p14:creationId xmlns:p14="http://schemas.microsoft.com/office/powerpoint/2010/main" val="1400032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BC2BA-B095-4108-BB81-FC9052484B8A}"/>
              </a:ext>
            </a:extLst>
          </p:cNvPr>
          <p:cNvSpPr>
            <a:spLocks noGrp="1"/>
          </p:cNvSpPr>
          <p:nvPr>
            <p:ph type="title"/>
          </p:nvPr>
        </p:nvSpPr>
        <p:spPr>
          <a:xfrm>
            <a:off x="222250" y="139848"/>
            <a:ext cx="8686800" cy="427877"/>
          </a:xfrm>
        </p:spPr>
        <p:txBody>
          <a:bodyPr/>
          <a:lstStyle/>
          <a:p>
            <a:r>
              <a:rPr lang="it-IT" dirty="0"/>
              <a:t>High Resolution SEM comparison</a:t>
            </a:r>
          </a:p>
        </p:txBody>
      </p:sp>
      <p:sp>
        <p:nvSpPr>
          <p:cNvPr id="4" name="Date Placeholder 3">
            <a:extLst>
              <a:ext uri="{FF2B5EF4-FFF2-40B4-BE49-F238E27FC236}">
                <a16:creationId xmlns:a16="http://schemas.microsoft.com/office/drawing/2014/main" id="{B0F9050C-04B5-4B0E-9BC5-F3E23C5B14C3}"/>
              </a:ext>
            </a:extLst>
          </p:cNvPr>
          <p:cNvSpPr>
            <a:spLocks noGrp="1"/>
          </p:cNvSpPr>
          <p:nvPr>
            <p:ph type="dt" sz="half" idx="2"/>
          </p:nvPr>
        </p:nvSpPr>
        <p:spPr>
          <a:xfrm>
            <a:off x="636588" y="6504213"/>
            <a:ext cx="775607" cy="45719"/>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E65932CA-B3DD-40F4-8892-C7A733571710}"/>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CC63BB65-AA5A-451F-951D-869134E336A1}"/>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pic>
        <p:nvPicPr>
          <p:cNvPr id="21" name="Picture 20">
            <a:extLst>
              <a:ext uri="{FF2B5EF4-FFF2-40B4-BE49-F238E27FC236}">
                <a16:creationId xmlns:a16="http://schemas.microsoft.com/office/drawing/2014/main" id="{04C51F2F-D233-4BB6-AB54-0BB8D125818C}"/>
              </a:ext>
            </a:extLst>
          </p:cNvPr>
          <p:cNvPicPr>
            <a:picLocks noChangeAspect="1"/>
          </p:cNvPicPr>
          <p:nvPr/>
        </p:nvPicPr>
        <p:blipFill rotWithShape="1">
          <a:blip r:embed="rId2"/>
          <a:srcRect t="-1" r="2047" b="1421"/>
          <a:stretch/>
        </p:blipFill>
        <p:spPr>
          <a:xfrm>
            <a:off x="0" y="717783"/>
            <a:ext cx="6323659" cy="4080947"/>
          </a:xfrm>
          <a:prstGeom prst="rect">
            <a:avLst/>
          </a:prstGeom>
        </p:spPr>
      </p:pic>
      <p:sp>
        <p:nvSpPr>
          <p:cNvPr id="23" name="Rectangle 22">
            <a:extLst>
              <a:ext uri="{FF2B5EF4-FFF2-40B4-BE49-F238E27FC236}">
                <a16:creationId xmlns:a16="http://schemas.microsoft.com/office/drawing/2014/main" id="{7BEA952E-D7BD-4765-ACA2-57E844C1E717}"/>
              </a:ext>
            </a:extLst>
          </p:cNvPr>
          <p:cNvSpPr/>
          <p:nvPr/>
        </p:nvSpPr>
        <p:spPr>
          <a:xfrm>
            <a:off x="6362638" y="896178"/>
            <a:ext cx="2711303" cy="1561005"/>
          </a:xfrm>
          <a:prstGeom prst="rect">
            <a:avLst/>
          </a:prstGeom>
        </p:spPr>
        <p:txBody>
          <a:bodyPr wrap="square">
            <a:spAutoFit/>
          </a:bodyPr>
          <a:lstStyle/>
          <a:p>
            <a:pPr marL="0" marR="0" algn="just">
              <a:lnSpc>
                <a:spcPct val="107000"/>
              </a:lnSpc>
              <a:spcBef>
                <a:spcPts val="0"/>
              </a:spcBef>
              <a:spcAft>
                <a:spcPts val="800"/>
              </a:spcAft>
            </a:pP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The </a:t>
            </a:r>
            <a:r>
              <a:rPr lang="en-US" sz="1800" b="1" dirty="0">
                <a:solidFill>
                  <a:srgbClr val="00B050"/>
                </a:solidFill>
                <a:latin typeface="Calibri" panose="020F0502020204030204" pitchFamily="34" charset="0"/>
                <a:ea typeface="Malgun Gothic" panose="020B0503020000020004" pitchFamily="34" charset="-127"/>
                <a:cs typeface="Times New Roman" panose="02020603050405020304" pitchFamily="18" charset="0"/>
              </a:rPr>
              <a:t>porous appearance </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that affected the </a:t>
            </a:r>
            <a:r>
              <a:rPr lang="en-US" sz="1800" b="1"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1-Sn source </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coating is not displayed in the </a:t>
            </a:r>
            <a:r>
              <a:rPr lang="en-US" sz="1800" b="1" i="1"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2-Sn sources </a:t>
            </a: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coating.  </a:t>
            </a:r>
          </a:p>
        </p:txBody>
      </p:sp>
      <p:sp>
        <p:nvSpPr>
          <p:cNvPr id="24" name="Rectangle 23">
            <a:extLst>
              <a:ext uri="{FF2B5EF4-FFF2-40B4-BE49-F238E27FC236}">
                <a16:creationId xmlns:a16="http://schemas.microsoft.com/office/drawing/2014/main" id="{FD7B28C5-F70D-4AF0-AFEE-B7F58A89F526}"/>
              </a:ext>
            </a:extLst>
          </p:cNvPr>
          <p:cNvSpPr/>
          <p:nvPr/>
        </p:nvSpPr>
        <p:spPr>
          <a:xfrm>
            <a:off x="636588" y="5118633"/>
            <a:ext cx="8160906" cy="73635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0" marR="0" algn="just">
              <a:lnSpc>
                <a:spcPct val="107000"/>
              </a:lnSpc>
              <a:spcBef>
                <a:spcPts val="0"/>
              </a:spcBef>
              <a:spcAft>
                <a:spcPts val="800"/>
              </a:spcAft>
            </a:pPr>
            <a:r>
              <a:rPr lang="en-US" sz="20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Possible speculation may be due to the </a:t>
            </a:r>
            <a:r>
              <a:rPr lang="en-US" sz="2000" b="1" u="sng"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Sn flux being insufficient</a:t>
            </a:r>
            <a:r>
              <a:rPr lang="en-US" sz="20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 but not low enough to cause large thin grain patchy regions.</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25" name="Arrow: Down 24">
            <a:extLst>
              <a:ext uri="{FF2B5EF4-FFF2-40B4-BE49-F238E27FC236}">
                <a16:creationId xmlns:a16="http://schemas.microsoft.com/office/drawing/2014/main" id="{1E4FA897-9B55-45FF-BEB2-0F2A5CCB7B0B}"/>
              </a:ext>
            </a:extLst>
          </p:cNvPr>
          <p:cNvSpPr/>
          <p:nvPr/>
        </p:nvSpPr>
        <p:spPr>
          <a:xfrm>
            <a:off x="7581013" y="3993785"/>
            <a:ext cx="584791" cy="8656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Rectangle 25">
            <a:extLst>
              <a:ext uri="{FF2B5EF4-FFF2-40B4-BE49-F238E27FC236}">
                <a16:creationId xmlns:a16="http://schemas.microsoft.com/office/drawing/2014/main" id="{36DA1187-CDEC-4F47-82EB-706A6CC48834}"/>
              </a:ext>
            </a:extLst>
          </p:cNvPr>
          <p:cNvSpPr/>
          <p:nvPr/>
        </p:nvSpPr>
        <p:spPr>
          <a:xfrm>
            <a:off x="6511494" y="2944861"/>
            <a:ext cx="2397556" cy="968278"/>
          </a:xfrm>
          <a:prstGeom prst="rect">
            <a:avLst/>
          </a:prstGeom>
        </p:spPr>
        <p:txBody>
          <a:bodyPr wrap="square">
            <a:spAutoFit/>
          </a:bodyPr>
          <a:lstStyle/>
          <a:p>
            <a:pPr marL="0" marR="0">
              <a:lnSpc>
                <a:spcPct val="107000"/>
              </a:lnSpc>
              <a:spcBef>
                <a:spcPts val="0"/>
              </a:spcBef>
              <a:spcAft>
                <a:spcPts val="800"/>
              </a:spcAft>
            </a:pPr>
            <a:r>
              <a:rPr lang="en-US" sz="1800" dirty="0">
                <a:solidFill>
                  <a:srgbClr val="000000"/>
                </a:solidFill>
                <a:latin typeface="Calibri" panose="020F0502020204030204" pitchFamily="34" charset="0"/>
                <a:ea typeface="Malgun Gothic" panose="020B0503020000020004" pitchFamily="34" charset="-127"/>
                <a:cs typeface="Times New Roman" panose="02020603050405020304" pitchFamily="18" charset="0"/>
              </a:rPr>
              <a:t>The cause of the porous microstructure is </a:t>
            </a:r>
            <a:r>
              <a:rPr lang="en-US" sz="1800" i="1" u="sng" dirty="0">
                <a:solidFill>
                  <a:srgbClr val="000000"/>
                </a:solidFill>
                <a:effectLst>
                  <a:outerShdw blurRad="38100" dist="38100" dir="2700000" algn="tl">
                    <a:srgbClr val="000000">
                      <a:alpha val="43137"/>
                    </a:srgbClr>
                  </a:outerShdw>
                </a:effectLst>
                <a:latin typeface="Calibri" panose="020F0502020204030204" pitchFamily="34" charset="0"/>
                <a:ea typeface="Malgun Gothic" panose="020B0503020000020004" pitchFamily="34" charset="-127"/>
                <a:cs typeface="Times New Roman" panose="02020603050405020304" pitchFamily="18" charset="0"/>
              </a:rPr>
              <a:t>unclear.</a:t>
            </a:r>
          </a:p>
        </p:txBody>
      </p:sp>
    </p:spTree>
    <p:extLst>
      <p:ext uri="{BB962C8B-B14F-4D97-AF65-F5344CB8AC3E}">
        <p14:creationId xmlns:p14="http://schemas.microsoft.com/office/powerpoint/2010/main" val="685142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491C80-10CB-4833-BBC6-F37635FDC984}"/>
              </a:ext>
            </a:extLst>
          </p:cNvPr>
          <p:cNvSpPr txBox="1"/>
          <p:nvPr/>
        </p:nvSpPr>
        <p:spPr>
          <a:xfrm>
            <a:off x="1" y="743251"/>
            <a:ext cx="9143999" cy="5492620"/>
          </a:xfrm>
          <a:prstGeom prst="rect">
            <a:avLst/>
          </a:prstGeom>
          <a:solidFill>
            <a:schemeClr val="accent6">
              <a:lumMod val="50000"/>
            </a:schemeClr>
          </a:solidFill>
        </p:spPr>
        <p:txBody>
          <a:bodyPr wrap="square" rtlCol="0">
            <a:spAutoFit/>
          </a:bodyPr>
          <a:lstStyle/>
          <a:p>
            <a:endParaRPr lang="it-IT" dirty="0"/>
          </a:p>
        </p:txBody>
      </p:sp>
      <p:sp>
        <p:nvSpPr>
          <p:cNvPr id="3" name="Title 2">
            <a:extLst>
              <a:ext uri="{FF2B5EF4-FFF2-40B4-BE49-F238E27FC236}">
                <a16:creationId xmlns:a16="http://schemas.microsoft.com/office/drawing/2014/main" id="{9D67B20C-E5C4-477F-887D-E7294167859E}"/>
              </a:ext>
            </a:extLst>
          </p:cNvPr>
          <p:cNvSpPr>
            <a:spLocks noGrp="1"/>
          </p:cNvSpPr>
          <p:nvPr>
            <p:ph type="title"/>
          </p:nvPr>
        </p:nvSpPr>
        <p:spPr/>
        <p:txBody>
          <a:bodyPr/>
          <a:lstStyle/>
          <a:p>
            <a:r>
              <a:rPr lang="it-IT" dirty="0"/>
              <a:t>Introduction</a:t>
            </a:r>
          </a:p>
        </p:txBody>
      </p:sp>
      <p:sp>
        <p:nvSpPr>
          <p:cNvPr id="4" name="Date Placeholder 3">
            <a:extLst>
              <a:ext uri="{FF2B5EF4-FFF2-40B4-BE49-F238E27FC236}">
                <a16:creationId xmlns:a16="http://schemas.microsoft.com/office/drawing/2014/main" id="{21E00181-5F64-4C80-ADF1-19163C80EE57}"/>
              </a:ext>
            </a:extLst>
          </p:cNvPr>
          <p:cNvSpPr>
            <a:spLocks noGrp="1"/>
          </p:cNvSpPr>
          <p:nvPr>
            <p:ph type="dt" sz="half" idx="2"/>
          </p:nvPr>
        </p:nvSpPr>
        <p:spPr>
          <a:xfrm>
            <a:off x="636588" y="6504213"/>
            <a:ext cx="775607" cy="237285"/>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101A2005-9D97-44C9-A4AC-4E55AAE1E071}"/>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9A0B07EF-9B8E-4BD4-853B-C69899B62D5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9" name="TextBox 8">
            <a:extLst>
              <a:ext uri="{FF2B5EF4-FFF2-40B4-BE49-F238E27FC236}">
                <a16:creationId xmlns:a16="http://schemas.microsoft.com/office/drawing/2014/main" id="{C64B9A6A-4692-4622-B46E-BC67A73A8E9E}"/>
              </a:ext>
            </a:extLst>
          </p:cNvPr>
          <p:cNvSpPr txBox="1"/>
          <p:nvPr/>
        </p:nvSpPr>
        <p:spPr>
          <a:xfrm>
            <a:off x="182246" y="1305652"/>
            <a:ext cx="8828404" cy="5078313"/>
          </a:xfrm>
          <a:prstGeom prst="rect">
            <a:avLst/>
          </a:prstGeom>
          <a:noFill/>
        </p:spPr>
        <p:txBody>
          <a:bodyPr wrap="square" rtlCol="0">
            <a:spAutoFit/>
          </a:bodyPr>
          <a:lstStyle/>
          <a:p>
            <a:r>
              <a:rPr lang="en-US" sz="2000" dirty="0">
                <a:solidFill>
                  <a:schemeClr val="bg2">
                    <a:lumMod val="95000"/>
                  </a:schemeClr>
                </a:solidFill>
                <a:latin typeface="MV Boli" panose="02000500030200090000" pitchFamily="2" charset="0"/>
                <a:cs typeface="MV Boli" panose="02000500030200090000" pitchFamily="2" charset="0"/>
              </a:rPr>
              <a:t>“In this work, we report on successful Nb</a:t>
            </a:r>
            <a:r>
              <a:rPr lang="en-US" sz="2000" baseline="-25000" dirty="0">
                <a:solidFill>
                  <a:schemeClr val="bg2">
                    <a:lumMod val="95000"/>
                  </a:schemeClr>
                </a:solidFill>
                <a:latin typeface="MV Boli" panose="02000500030200090000" pitchFamily="2" charset="0"/>
                <a:cs typeface="MV Boli" panose="02000500030200090000" pitchFamily="2" charset="0"/>
              </a:rPr>
              <a:t>3</a:t>
            </a:r>
            <a:r>
              <a:rPr lang="en-US" sz="2000" dirty="0">
                <a:solidFill>
                  <a:schemeClr val="bg2">
                    <a:lumMod val="95000"/>
                  </a:schemeClr>
                </a:solidFill>
                <a:latin typeface="MV Boli" panose="02000500030200090000" pitchFamily="2" charset="0"/>
                <a:cs typeface="MV Boli" panose="02000500030200090000" pitchFamily="2" charset="0"/>
              </a:rPr>
              <a:t>Sn coatings on </a:t>
            </a:r>
            <a:r>
              <a:rPr lang="en-US" sz="2000" dirty="0" err="1">
                <a:solidFill>
                  <a:schemeClr val="bg2">
                    <a:lumMod val="95000"/>
                  </a:schemeClr>
                </a:solidFill>
                <a:latin typeface="MV Boli" panose="02000500030200090000" pitchFamily="2" charset="0"/>
                <a:cs typeface="MV Boli" panose="02000500030200090000" pitchFamily="2" charset="0"/>
              </a:rPr>
              <a:t>Nb</a:t>
            </a:r>
            <a:r>
              <a:rPr lang="en-US" sz="2000" dirty="0">
                <a:solidFill>
                  <a:schemeClr val="bg2">
                    <a:lumMod val="95000"/>
                  </a:schemeClr>
                </a:solidFill>
                <a:latin typeface="MV Boli" panose="02000500030200090000" pitchFamily="2" charset="0"/>
                <a:cs typeface="MV Boli" panose="02000500030200090000" pitchFamily="2" charset="0"/>
              </a:rPr>
              <a:t> in a 1 m-long 9-cell sample-host cavity at Fermilab. </a:t>
            </a:r>
          </a:p>
          <a:p>
            <a:endParaRPr lang="en-US" sz="2000" dirty="0">
              <a:solidFill>
                <a:schemeClr val="bg2">
                  <a:lumMod val="95000"/>
                </a:schemeClr>
              </a:solidFill>
              <a:latin typeface="MV Boli" panose="02000500030200090000" pitchFamily="2" charset="0"/>
              <a:cs typeface="MV Boli" panose="02000500030200090000" pitchFamily="2" charset="0"/>
            </a:endParaRPr>
          </a:p>
          <a:p>
            <a:r>
              <a:rPr lang="en-US" sz="2000" dirty="0">
                <a:solidFill>
                  <a:schemeClr val="bg2">
                    <a:lumMod val="95000"/>
                  </a:schemeClr>
                </a:solidFill>
                <a:latin typeface="MV Boli" panose="02000500030200090000" pitchFamily="2" charset="0"/>
                <a:cs typeface="MV Boli" panose="02000500030200090000" pitchFamily="2" charset="0"/>
              </a:rPr>
              <a:t>The geometry of the first coating with only one Sn source made it possible to study the influence of Sn flux on the microstructure. </a:t>
            </a:r>
          </a:p>
          <a:p>
            <a:endParaRPr lang="en-US" sz="2000" dirty="0">
              <a:solidFill>
                <a:schemeClr val="bg2">
                  <a:lumMod val="95000"/>
                </a:schemeClr>
              </a:solidFill>
              <a:latin typeface="MV Boli" panose="02000500030200090000" pitchFamily="2" charset="0"/>
              <a:cs typeface="MV Boli" panose="02000500030200090000" pitchFamily="2" charset="0"/>
            </a:endParaRPr>
          </a:p>
          <a:p>
            <a:r>
              <a:rPr lang="en-US" sz="2000" dirty="0">
                <a:solidFill>
                  <a:schemeClr val="bg2">
                    <a:lumMod val="95000"/>
                  </a:schemeClr>
                </a:solidFill>
                <a:latin typeface="MV Boli" panose="02000500030200090000" pitchFamily="2" charset="0"/>
                <a:cs typeface="MV Boli" panose="02000500030200090000" pitchFamily="2" charset="0"/>
              </a:rPr>
              <a:t>Based on these results, we postulate a connection between recently observed anomalously large thin grains and uncovered niobium spots observed in the past by other authors [</a:t>
            </a:r>
            <a:r>
              <a:rPr lang="en-US" sz="2000" dirty="0" err="1">
                <a:solidFill>
                  <a:schemeClr val="bg2">
                    <a:lumMod val="95000"/>
                  </a:schemeClr>
                </a:solidFill>
                <a:latin typeface="MV Boli" panose="02000500030200090000" pitchFamily="2" charset="0"/>
                <a:cs typeface="MV Boli" panose="02000500030200090000" pitchFamily="2" charset="0"/>
              </a:rPr>
              <a:t>Trenikhina</a:t>
            </a:r>
            <a:r>
              <a:rPr lang="en-US" sz="2000" dirty="0">
                <a:solidFill>
                  <a:schemeClr val="bg2">
                    <a:lumMod val="95000"/>
                  </a:schemeClr>
                </a:solidFill>
                <a:latin typeface="MV Boli" panose="02000500030200090000" pitchFamily="2" charset="0"/>
                <a:cs typeface="MV Boli" panose="02000500030200090000" pitchFamily="2" charset="0"/>
              </a:rPr>
              <a:t> 2018]. </a:t>
            </a:r>
          </a:p>
          <a:p>
            <a:endParaRPr lang="en-US" sz="2000" dirty="0">
              <a:solidFill>
                <a:schemeClr val="bg2">
                  <a:lumMod val="95000"/>
                </a:schemeClr>
              </a:solidFill>
              <a:latin typeface="MV Boli" panose="02000500030200090000" pitchFamily="2" charset="0"/>
              <a:cs typeface="MV Boli" panose="02000500030200090000" pitchFamily="2" charset="0"/>
            </a:endParaRPr>
          </a:p>
          <a:p>
            <a:r>
              <a:rPr lang="en-US" sz="2000" dirty="0">
                <a:solidFill>
                  <a:schemeClr val="bg2">
                    <a:lumMod val="95000"/>
                  </a:schemeClr>
                </a:solidFill>
                <a:latin typeface="MV Boli" panose="02000500030200090000" pitchFamily="2" charset="0"/>
                <a:cs typeface="MV Boli" panose="02000500030200090000" pitchFamily="2" charset="0"/>
              </a:rPr>
              <a:t>A phenomenological model to explain how these anomalously large grains could form is proposed. This model is invoked to provide possible explanations for literature results from several groups and to guide key process parameters to achieve uniform vapor-diffusion coatings, when applied to complex structures as the multi-cell cavity under study.”</a:t>
            </a:r>
            <a:endParaRPr lang="it-IT" sz="2000" dirty="0">
              <a:solidFill>
                <a:schemeClr val="bg2">
                  <a:lumMod val="95000"/>
                </a:schemeClr>
              </a:solidFill>
              <a:latin typeface="MV Boli" panose="02000500030200090000" pitchFamily="2" charset="0"/>
              <a:cs typeface="MV Boli" panose="02000500030200090000" pitchFamily="2" charset="0"/>
            </a:endParaRPr>
          </a:p>
          <a:p>
            <a:endParaRPr lang="it-IT" sz="2000" dirty="0"/>
          </a:p>
        </p:txBody>
      </p:sp>
      <p:sp>
        <p:nvSpPr>
          <p:cNvPr id="11" name="Rectangle 10">
            <a:extLst>
              <a:ext uri="{FF2B5EF4-FFF2-40B4-BE49-F238E27FC236}">
                <a16:creationId xmlns:a16="http://schemas.microsoft.com/office/drawing/2014/main" id="{784D18B3-D353-4DBC-9A42-F0AF995FDA67}"/>
              </a:ext>
            </a:extLst>
          </p:cNvPr>
          <p:cNvSpPr/>
          <p:nvPr/>
        </p:nvSpPr>
        <p:spPr>
          <a:xfrm>
            <a:off x="2716618" y="96852"/>
            <a:ext cx="6654798" cy="646331"/>
          </a:xfrm>
          <a:prstGeom prst="rect">
            <a:avLst/>
          </a:prstGeom>
        </p:spPr>
        <p:txBody>
          <a:bodyPr wrap="square">
            <a:spAutoFit/>
          </a:bodyPr>
          <a:lstStyle/>
          <a:p>
            <a:r>
              <a:rPr lang="en-US" sz="1800" b="1" dirty="0"/>
              <a:t>T. Spina et al. </a:t>
            </a:r>
            <a:r>
              <a:rPr lang="en-US" sz="1800" b="1" i="1" dirty="0" err="1"/>
              <a:t>Supercond</a:t>
            </a:r>
            <a:r>
              <a:rPr lang="en-US" sz="1800" b="1" i="1" dirty="0"/>
              <a:t>. Sci. Tech. </a:t>
            </a:r>
            <a:r>
              <a:rPr lang="en-US" sz="1800" b="1" dirty="0"/>
              <a:t>2020 [recently accepted]</a:t>
            </a:r>
          </a:p>
          <a:p>
            <a:r>
              <a:rPr lang="en-US" sz="1800" b="1" u="sng" dirty="0"/>
              <a:t>https://iopscience.iop.org/article/10.1088/1361-6668/abbec4</a:t>
            </a:r>
            <a:endParaRPr lang="it-IT" sz="1800" b="1" u="sng" dirty="0"/>
          </a:p>
        </p:txBody>
      </p:sp>
    </p:spTree>
    <p:extLst>
      <p:ext uri="{BB962C8B-B14F-4D97-AF65-F5344CB8AC3E}">
        <p14:creationId xmlns:p14="http://schemas.microsoft.com/office/powerpoint/2010/main" val="258614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67B20C-E5C4-477F-887D-E7294167859E}"/>
              </a:ext>
            </a:extLst>
          </p:cNvPr>
          <p:cNvSpPr>
            <a:spLocks noGrp="1"/>
          </p:cNvSpPr>
          <p:nvPr>
            <p:ph type="title"/>
          </p:nvPr>
        </p:nvSpPr>
        <p:spPr/>
        <p:txBody>
          <a:bodyPr/>
          <a:lstStyle/>
          <a:p>
            <a:r>
              <a:rPr lang="it-IT" dirty="0"/>
              <a:t>1.3GHz 9-cell sample-host cavity</a:t>
            </a:r>
          </a:p>
        </p:txBody>
      </p:sp>
      <p:sp>
        <p:nvSpPr>
          <p:cNvPr id="4" name="Date Placeholder 3">
            <a:extLst>
              <a:ext uri="{FF2B5EF4-FFF2-40B4-BE49-F238E27FC236}">
                <a16:creationId xmlns:a16="http://schemas.microsoft.com/office/drawing/2014/main" id="{21E00181-5F64-4C80-ADF1-19163C80EE57}"/>
              </a:ext>
            </a:extLst>
          </p:cNvPr>
          <p:cNvSpPr>
            <a:spLocks noGrp="1"/>
          </p:cNvSpPr>
          <p:nvPr>
            <p:ph type="dt" sz="half" idx="2"/>
          </p:nvPr>
        </p:nvSpPr>
        <p:spPr>
          <a:xfrm>
            <a:off x="622300" y="6504213"/>
            <a:ext cx="789895" cy="45719"/>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101A2005-9D97-44C9-A4AC-4E55AAE1E071}"/>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9A0B07EF-9B8E-4BD4-853B-C69899B62D5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1" name="Rectangle 10">
            <a:extLst>
              <a:ext uri="{FF2B5EF4-FFF2-40B4-BE49-F238E27FC236}">
                <a16:creationId xmlns:a16="http://schemas.microsoft.com/office/drawing/2014/main" id="{E293E269-4FDD-4311-9373-A9B80A443966}"/>
              </a:ext>
            </a:extLst>
          </p:cNvPr>
          <p:cNvSpPr/>
          <p:nvPr/>
        </p:nvSpPr>
        <p:spPr>
          <a:xfrm>
            <a:off x="1824037" y="2725352"/>
            <a:ext cx="5808663" cy="707886"/>
          </a:xfrm>
          <a:prstGeom prst="rect">
            <a:avLst/>
          </a:prstGeom>
        </p:spPr>
        <p:txBody>
          <a:bodyPr wrap="square">
            <a:spAutoFit/>
          </a:bodyPr>
          <a:lstStyle/>
          <a:p>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Two types of sample locations : samples on the </a:t>
            </a:r>
            <a:r>
              <a:rPr lang="en-US" sz="2000" b="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irises</a:t>
            </a: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(in red) and on the </a:t>
            </a:r>
            <a:r>
              <a:rPr lang="en-US" sz="2000" b="1" dirty="0">
                <a:solidFill>
                  <a:schemeClr val="tx1">
                    <a:lumMod val="60000"/>
                    <a:lumOff val="40000"/>
                  </a:schemeClr>
                </a:solidFill>
                <a:latin typeface="Calibri" panose="020F0502020204030204" pitchFamily="34" charset="0"/>
                <a:ea typeface="Malgun Gothic" panose="020B0503020000020004" pitchFamily="34" charset="-127"/>
                <a:cs typeface="Times New Roman" panose="02020603050405020304" pitchFamily="18" charset="0"/>
              </a:rPr>
              <a:t>equators</a:t>
            </a:r>
            <a:r>
              <a:rPr lang="en-US" sz="20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 (in blue).</a:t>
            </a:r>
            <a:endParaRPr lang="it-IT" sz="2000" dirty="0">
              <a:solidFill>
                <a:schemeClr val="accent6">
                  <a:lumMod val="50000"/>
                </a:schemeClr>
              </a:solidFill>
            </a:endParaRPr>
          </a:p>
        </p:txBody>
      </p:sp>
      <p:pic>
        <p:nvPicPr>
          <p:cNvPr id="12" name="Picture 11" descr="A picture containing graphical user interface&#10;&#10;Description automatically generated">
            <a:extLst>
              <a:ext uri="{FF2B5EF4-FFF2-40B4-BE49-F238E27FC236}">
                <a16:creationId xmlns:a16="http://schemas.microsoft.com/office/drawing/2014/main" id="{A6E9FCC3-7670-44B2-843B-BC1BB8AF05C1}"/>
              </a:ext>
            </a:extLst>
          </p:cNvPr>
          <p:cNvPicPr>
            <a:picLocks noChangeAspect="1"/>
          </p:cNvPicPr>
          <p:nvPr/>
        </p:nvPicPr>
        <p:blipFill>
          <a:blip r:embed="rId3"/>
          <a:stretch>
            <a:fillRect/>
          </a:stretch>
        </p:blipFill>
        <p:spPr>
          <a:xfrm>
            <a:off x="622300" y="762306"/>
            <a:ext cx="7899400" cy="1879600"/>
          </a:xfrm>
          <a:prstGeom prst="rect">
            <a:avLst/>
          </a:prstGeom>
        </p:spPr>
      </p:pic>
      <p:pic>
        <p:nvPicPr>
          <p:cNvPr id="16" name="Picture 15" descr="A picture containing indoor, person, person, kitchen&#10;&#10;Description automatically generated">
            <a:extLst>
              <a:ext uri="{FF2B5EF4-FFF2-40B4-BE49-F238E27FC236}">
                <a16:creationId xmlns:a16="http://schemas.microsoft.com/office/drawing/2014/main" id="{4D8FCC5E-55B1-4A94-B7D5-6B4B7628AC4D}"/>
              </a:ext>
            </a:extLst>
          </p:cNvPr>
          <p:cNvPicPr>
            <a:picLocks noChangeAspect="1"/>
          </p:cNvPicPr>
          <p:nvPr/>
        </p:nvPicPr>
        <p:blipFill rotWithShape="1">
          <a:blip r:embed="rId4"/>
          <a:srcRect b="15533"/>
          <a:stretch/>
        </p:blipFill>
        <p:spPr>
          <a:xfrm>
            <a:off x="2463800" y="3631234"/>
            <a:ext cx="3289300" cy="2081647"/>
          </a:xfrm>
          <a:prstGeom prst="rect">
            <a:avLst/>
          </a:prstGeom>
        </p:spPr>
      </p:pic>
      <p:sp>
        <p:nvSpPr>
          <p:cNvPr id="10" name="Rectangle 9">
            <a:extLst>
              <a:ext uri="{FF2B5EF4-FFF2-40B4-BE49-F238E27FC236}">
                <a16:creationId xmlns:a16="http://schemas.microsoft.com/office/drawing/2014/main" id="{AE317108-7B27-46BB-96ED-BF5BE2B0FCBB}"/>
              </a:ext>
            </a:extLst>
          </p:cNvPr>
          <p:cNvSpPr/>
          <p:nvPr/>
        </p:nvSpPr>
        <p:spPr>
          <a:xfrm>
            <a:off x="4019550" y="3594329"/>
            <a:ext cx="1733550" cy="73635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0" marR="0" algn="ctr">
              <a:lnSpc>
                <a:spcPct val="107000"/>
              </a:lnSpc>
              <a:spcBef>
                <a:spcPts val="0"/>
              </a:spcBef>
              <a:spcAft>
                <a:spcPts val="800"/>
              </a:spcAft>
            </a:pPr>
            <a:r>
              <a:rPr lang="en-US" sz="2000" b="1" dirty="0">
                <a:solidFill>
                  <a:schemeClr val="bg1">
                    <a:lumMod val="95000"/>
                  </a:schemeClr>
                </a:solidFill>
                <a:latin typeface="Calibri" panose="020F0502020204030204" pitchFamily="34" charset="0"/>
                <a:ea typeface="Malgun Gothic" panose="020B0503020000020004" pitchFamily="34" charset="-127"/>
                <a:cs typeface="Times New Roman" panose="02020603050405020304" pitchFamily="18" charset="0"/>
              </a:rPr>
              <a:t>Host sample under study</a:t>
            </a:r>
            <a:endParaRPr lang="it-IT" sz="2000" b="1" dirty="0">
              <a:solidFill>
                <a:schemeClr val="bg1">
                  <a:lumMod val="95000"/>
                </a:schemeClr>
              </a:solidFill>
            </a:endParaRPr>
          </a:p>
        </p:txBody>
      </p:sp>
    </p:spTree>
    <p:extLst>
      <p:ext uri="{BB962C8B-B14F-4D97-AF65-F5344CB8AC3E}">
        <p14:creationId xmlns:p14="http://schemas.microsoft.com/office/powerpoint/2010/main" val="245716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67B20C-E5C4-477F-887D-E7294167859E}"/>
              </a:ext>
            </a:extLst>
          </p:cNvPr>
          <p:cNvSpPr>
            <a:spLocks noGrp="1"/>
          </p:cNvSpPr>
          <p:nvPr>
            <p:ph type="title"/>
          </p:nvPr>
        </p:nvSpPr>
        <p:spPr/>
        <p:txBody>
          <a:bodyPr/>
          <a:lstStyle/>
          <a:p>
            <a:r>
              <a:rPr lang="it-IT" dirty="0"/>
              <a:t>Fermilab’s Nb</a:t>
            </a:r>
            <a:r>
              <a:rPr lang="it-IT" baseline="-25000" dirty="0"/>
              <a:t>3</a:t>
            </a:r>
            <a:r>
              <a:rPr lang="it-IT" dirty="0"/>
              <a:t>Sn coating system</a:t>
            </a:r>
          </a:p>
        </p:txBody>
      </p:sp>
      <p:sp>
        <p:nvSpPr>
          <p:cNvPr id="4" name="Date Placeholder 3">
            <a:extLst>
              <a:ext uri="{FF2B5EF4-FFF2-40B4-BE49-F238E27FC236}">
                <a16:creationId xmlns:a16="http://schemas.microsoft.com/office/drawing/2014/main" id="{21E00181-5F64-4C80-ADF1-19163C80EE57}"/>
              </a:ext>
            </a:extLst>
          </p:cNvPr>
          <p:cNvSpPr>
            <a:spLocks noGrp="1"/>
          </p:cNvSpPr>
          <p:nvPr>
            <p:ph type="dt" sz="half" idx="2"/>
          </p:nvPr>
        </p:nvSpPr>
        <p:spPr>
          <a:xfrm>
            <a:off x="429419" y="6504213"/>
            <a:ext cx="982776" cy="45719"/>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101A2005-9D97-44C9-A4AC-4E55AAE1E071}"/>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9A0B07EF-9B8E-4BD4-853B-C69899B62D5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12" name="Picture 11" descr="Diagram&#10;&#10;Description automatically generated">
            <a:extLst>
              <a:ext uri="{FF2B5EF4-FFF2-40B4-BE49-F238E27FC236}">
                <a16:creationId xmlns:a16="http://schemas.microsoft.com/office/drawing/2014/main" id="{2C8181F6-A63C-43D1-A529-25F6177A3F32}"/>
              </a:ext>
            </a:extLst>
          </p:cNvPr>
          <p:cNvPicPr>
            <a:picLocks noChangeAspect="1"/>
          </p:cNvPicPr>
          <p:nvPr/>
        </p:nvPicPr>
        <p:blipFill>
          <a:blip r:embed="rId3"/>
          <a:stretch>
            <a:fillRect/>
          </a:stretch>
        </p:blipFill>
        <p:spPr>
          <a:xfrm>
            <a:off x="234475" y="844760"/>
            <a:ext cx="7558246" cy="4760888"/>
          </a:xfrm>
          <a:prstGeom prst="rect">
            <a:avLst/>
          </a:prstGeom>
        </p:spPr>
      </p:pic>
      <p:sp>
        <p:nvSpPr>
          <p:cNvPr id="13" name="Rectangle 12">
            <a:extLst>
              <a:ext uri="{FF2B5EF4-FFF2-40B4-BE49-F238E27FC236}">
                <a16:creationId xmlns:a16="http://schemas.microsoft.com/office/drawing/2014/main" id="{DC7D0696-A11C-4453-BF90-A56A6C6B79FE}"/>
              </a:ext>
            </a:extLst>
          </p:cNvPr>
          <p:cNvSpPr/>
          <p:nvPr/>
        </p:nvSpPr>
        <p:spPr>
          <a:xfrm>
            <a:off x="6869429" y="2285152"/>
            <a:ext cx="2274571" cy="2031325"/>
          </a:xfrm>
          <a:prstGeom prst="rect">
            <a:avLst/>
          </a:prstGeom>
        </p:spPr>
        <p:txBody>
          <a:bodyPr wrap="square">
            <a:spAutoFit/>
          </a:bodyPr>
          <a:lstStyle/>
          <a:p>
            <a:r>
              <a:rPr lang="en-US" sz="1800" b="1"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R-type thermocouples </a:t>
            </a:r>
            <a:r>
              <a:rPr lang="en-US" sz="18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rPr>
              <a:t>are placed in each heater to control the temperature (two thermocouples in each for redundancy)</a:t>
            </a:r>
            <a:endParaRPr lang="it-IT" sz="1800" dirty="0">
              <a:solidFill>
                <a:schemeClr val="accent6">
                  <a:lumMod val="50000"/>
                </a:schemeClr>
              </a:solidFill>
            </a:endParaRPr>
          </a:p>
        </p:txBody>
      </p:sp>
      <p:sp>
        <p:nvSpPr>
          <p:cNvPr id="14" name="Rectangle 13">
            <a:extLst>
              <a:ext uri="{FF2B5EF4-FFF2-40B4-BE49-F238E27FC236}">
                <a16:creationId xmlns:a16="http://schemas.microsoft.com/office/drawing/2014/main" id="{8C9D98C7-FCD6-4DB1-8181-D22D8A549CB0}"/>
              </a:ext>
            </a:extLst>
          </p:cNvPr>
          <p:cNvSpPr/>
          <p:nvPr/>
        </p:nvSpPr>
        <p:spPr>
          <a:xfrm>
            <a:off x="6309202" y="110914"/>
            <a:ext cx="2967037" cy="1015663"/>
          </a:xfrm>
          <a:prstGeom prst="rect">
            <a:avLst/>
          </a:prstGeom>
        </p:spPr>
        <p:txBody>
          <a:bodyPr wrap="square">
            <a:spAutoFit/>
          </a:bodyPr>
          <a:lstStyle/>
          <a:p>
            <a:r>
              <a:rPr lang="en-US" sz="2000" b="1" i="1" dirty="0">
                <a:solidFill>
                  <a:srgbClr val="FF0000"/>
                </a:solidFill>
                <a:latin typeface="Calibri" panose="020F0502020204030204" pitchFamily="34" charset="0"/>
                <a:ea typeface="Malgun Gothic" panose="020B0503020000020004" pitchFamily="34" charset="-127"/>
                <a:cs typeface="Times New Roman" panose="02020603050405020304" pitchFamily="18" charset="0"/>
              </a:rPr>
              <a:t>Horizontal furnace modified to support the coating chamber</a:t>
            </a:r>
            <a:endParaRPr lang="it-IT" sz="2000" b="1" i="1" dirty="0">
              <a:solidFill>
                <a:srgbClr val="FF0000"/>
              </a:solidFill>
            </a:endParaRPr>
          </a:p>
        </p:txBody>
      </p:sp>
    </p:spTree>
    <p:extLst>
      <p:ext uri="{BB962C8B-B14F-4D97-AF65-F5344CB8AC3E}">
        <p14:creationId xmlns:p14="http://schemas.microsoft.com/office/powerpoint/2010/main" val="157146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3F5E4-F177-4108-A2CD-98B233BDBF90}"/>
              </a:ext>
            </a:extLst>
          </p:cNvPr>
          <p:cNvSpPr>
            <a:spLocks noGrp="1"/>
          </p:cNvSpPr>
          <p:nvPr>
            <p:ph type="title"/>
          </p:nvPr>
        </p:nvSpPr>
        <p:spPr/>
        <p:txBody>
          <a:bodyPr/>
          <a:lstStyle/>
          <a:p>
            <a:r>
              <a:rPr lang="en-US" dirty="0"/>
              <a:t>Two Set-up for Nb</a:t>
            </a:r>
            <a:r>
              <a:rPr lang="en-US" baseline="-25000" dirty="0"/>
              <a:t>3</a:t>
            </a:r>
            <a:r>
              <a:rPr lang="en-US" dirty="0"/>
              <a:t>Sn 9-cell cavity</a:t>
            </a:r>
          </a:p>
        </p:txBody>
      </p:sp>
      <p:sp>
        <p:nvSpPr>
          <p:cNvPr id="4" name="Date Placeholder 3">
            <a:extLst>
              <a:ext uri="{FF2B5EF4-FFF2-40B4-BE49-F238E27FC236}">
                <a16:creationId xmlns:a16="http://schemas.microsoft.com/office/drawing/2014/main" id="{2AF2D5EA-3CFC-43BD-AEF1-B84927C2D891}"/>
              </a:ext>
            </a:extLst>
          </p:cNvPr>
          <p:cNvSpPr>
            <a:spLocks noGrp="1"/>
          </p:cNvSpPr>
          <p:nvPr>
            <p:ph type="dt" sz="half" idx="2"/>
          </p:nvPr>
        </p:nvSpPr>
        <p:spPr>
          <a:xfrm>
            <a:off x="429419" y="6504213"/>
            <a:ext cx="982776" cy="102035"/>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4565EF29-B7AE-4FBB-BBB1-9D0A791C0BCB}"/>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3ECCE91D-2FEF-4369-B293-3AF7788E94E6}"/>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pic>
        <p:nvPicPr>
          <p:cNvPr id="8" name="Picture 7">
            <a:extLst>
              <a:ext uri="{FF2B5EF4-FFF2-40B4-BE49-F238E27FC236}">
                <a16:creationId xmlns:a16="http://schemas.microsoft.com/office/drawing/2014/main" id="{9CA2B676-E8DC-4C74-A6C3-D812BC7474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71" t="33732" b="41766"/>
          <a:stretch/>
        </p:blipFill>
        <p:spPr>
          <a:xfrm>
            <a:off x="429419" y="1506250"/>
            <a:ext cx="7939442" cy="1384124"/>
          </a:xfrm>
          <a:prstGeom prst="rect">
            <a:avLst/>
          </a:prstGeom>
        </p:spPr>
      </p:pic>
      <p:pic>
        <p:nvPicPr>
          <p:cNvPr id="9" name="Picture 8">
            <a:extLst>
              <a:ext uri="{FF2B5EF4-FFF2-40B4-BE49-F238E27FC236}">
                <a16:creationId xmlns:a16="http://schemas.microsoft.com/office/drawing/2014/main" id="{830B8DDF-B928-476D-949E-B1BF1BC35D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23" r="9389" b="45722"/>
          <a:stretch/>
        </p:blipFill>
        <p:spPr bwMode="auto">
          <a:xfrm>
            <a:off x="442560" y="4360891"/>
            <a:ext cx="7939442" cy="152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rrow: Down 9">
            <a:extLst>
              <a:ext uri="{FF2B5EF4-FFF2-40B4-BE49-F238E27FC236}">
                <a16:creationId xmlns:a16="http://schemas.microsoft.com/office/drawing/2014/main" id="{498B74D6-F47C-4FE6-9AA1-2607FE060DA7}"/>
              </a:ext>
            </a:extLst>
          </p:cNvPr>
          <p:cNvSpPr/>
          <p:nvPr/>
        </p:nvSpPr>
        <p:spPr>
          <a:xfrm>
            <a:off x="723687" y="1164974"/>
            <a:ext cx="329973" cy="596900"/>
          </a:xfrm>
          <a:prstGeom prst="downArrow">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1" name="Arrow: Down 10">
            <a:extLst>
              <a:ext uri="{FF2B5EF4-FFF2-40B4-BE49-F238E27FC236}">
                <a16:creationId xmlns:a16="http://schemas.microsoft.com/office/drawing/2014/main" id="{D771218E-358D-4E88-A8AB-F3E4526D29C7}"/>
              </a:ext>
            </a:extLst>
          </p:cNvPr>
          <p:cNvSpPr/>
          <p:nvPr/>
        </p:nvSpPr>
        <p:spPr>
          <a:xfrm>
            <a:off x="749527" y="4113624"/>
            <a:ext cx="329973" cy="596900"/>
          </a:xfrm>
          <a:prstGeom prst="downArrow">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2" name="Arrow: Down 11">
            <a:extLst>
              <a:ext uri="{FF2B5EF4-FFF2-40B4-BE49-F238E27FC236}">
                <a16:creationId xmlns:a16="http://schemas.microsoft.com/office/drawing/2014/main" id="{214852BD-CC18-4B19-BB8A-36B1042DF964}"/>
              </a:ext>
            </a:extLst>
          </p:cNvPr>
          <p:cNvSpPr/>
          <p:nvPr/>
        </p:nvSpPr>
        <p:spPr>
          <a:xfrm>
            <a:off x="7818121" y="4044956"/>
            <a:ext cx="329973" cy="596900"/>
          </a:xfrm>
          <a:prstGeom prst="downArrow">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3" name="TextBox 12">
            <a:extLst>
              <a:ext uri="{FF2B5EF4-FFF2-40B4-BE49-F238E27FC236}">
                <a16:creationId xmlns:a16="http://schemas.microsoft.com/office/drawing/2014/main" id="{CF7B12A2-C128-49A4-8F96-10CE8CC98200}"/>
              </a:ext>
            </a:extLst>
          </p:cNvPr>
          <p:cNvSpPr txBox="1"/>
          <p:nvPr/>
        </p:nvSpPr>
        <p:spPr>
          <a:xfrm>
            <a:off x="429419" y="724853"/>
            <a:ext cx="2135981" cy="461665"/>
          </a:xfrm>
          <a:prstGeom prst="rect">
            <a:avLst/>
          </a:prstGeom>
          <a:noFill/>
        </p:spPr>
        <p:txBody>
          <a:bodyPr wrap="square" rtlCol="0">
            <a:spAutoFit/>
          </a:bodyPr>
          <a:lstStyle/>
          <a:p>
            <a:r>
              <a:rPr lang="en-US" dirty="0">
                <a:solidFill>
                  <a:srgbClr val="404040"/>
                </a:solidFill>
              </a:rPr>
              <a:t>Sn source</a:t>
            </a:r>
          </a:p>
        </p:txBody>
      </p:sp>
      <p:sp>
        <p:nvSpPr>
          <p:cNvPr id="14" name="TextBox 13">
            <a:extLst>
              <a:ext uri="{FF2B5EF4-FFF2-40B4-BE49-F238E27FC236}">
                <a16:creationId xmlns:a16="http://schemas.microsoft.com/office/drawing/2014/main" id="{4DC4E5E8-241F-4587-A949-77F969F6F81C}"/>
              </a:ext>
            </a:extLst>
          </p:cNvPr>
          <p:cNvSpPr txBox="1"/>
          <p:nvPr/>
        </p:nvSpPr>
        <p:spPr>
          <a:xfrm>
            <a:off x="636588" y="3677624"/>
            <a:ext cx="2135981" cy="461665"/>
          </a:xfrm>
          <a:prstGeom prst="rect">
            <a:avLst/>
          </a:prstGeom>
          <a:noFill/>
        </p:spPr>
        <p:txBody>
          <a:bodyPr wrap="square" rtlCol="0">
            <a:spAutoFit/>
          </a:bodyPr>
          <a:lstStyle/>
          <a:p>
            <a:r>
              <a:rPr lang="en-US" dirty="0">
                <a:solidFill>
                  <a:srgbClr val="404040"/>
                </a:solidFill>
              </a:rPr>
              <a:t>Sn source</a:t>
            </a:r>
          </a:p>
        </p:txBody>
      </p:sp>
      <p:sp>
        <p:nvSpPr>
          <p:cNvPr id="15" name="TextBox 14">
            <a:extLst>
              <a:ext uri="{FF2B5EF4-FFF2-40B4-BE49-F238E27FC236}">
                <a16:creationId xmlns:a16="http://schemas.microsoft.com/office/drawing/2014/main" id="{5E7F71D6-0FF8-4681-8768-38F32806C7D4}"/>
              </a:ext>
            </a:extLst>
          </p:cNvPr>
          <p:cNvSpPr txBox="1"/>
          <p:nvPr/>
        </p:nvSpPr>
        <p:spPr>
          <a:xfrm>
            <a:off x="7314011" y="3618247"/>
            <a:ext cx="2135981" cy="461665"/>
          </a:xfrm>
          <a:prstGeom prst="rect">
            <a:avLst/>
          </a:prstGeom>
          <a:noFill/>
        </p:spPr>
        <p:txBody>
          <a:bodyPr wrap="square" rtlCol="0">
            <a:spAutoFit/>
          </a:bodyPr>
          <a:lstStyle/>
          <a:p>
            <a:r>
              <a:rPr lang="en-US" dirty="0">
                <a:solidFill>
                  <a:srgbClr val="404040"/>
                </a:solidFill>
              </a:rPr>
              <a:t>Sn source</a:t>
            </a:r>
          </a:p>
        </p:txBody>
      </p:sp>
      <p:sp>
        <p:nvSpPr>
          <p:cNvPr id="17" name="TextBox 16">
            <a:extLst>
              <a:ext uri="{FF2B5EF4-FFF2-40B4-BE49-F238E27FC236}">
                <a16:creationId xmlns:a16="http://schemas.microsoft.com/office/drawing/2014/main" id="{FD79EE2A-D2E9-4FCF-964C-EF839726EF73}"/>
              </a:ext>
            </a:extLst>
          </p:cNvPr>
          <p:cNvSpPr txBox="1"/>
          <p:nvPr/>
        </p:nvSpPr>
        <p:spPr>
          <a:xfrm>
            <a:off x="429419" y="5695015"/>
            <a:ext cx="2418780"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it-IT" sz="3200" b="1" dirty="0">
                <a:solidFill>
                  <a:schemeClr val="bg1"/>
                </a:solidFill>
              </a:rPr>
              <a:t>2-Sn sources </a:t>
            </a:r>
          </a:p>
        </p:txBody>
      </p:sp>
      <p:sp>
        <p:nvSpPr>
          <p:cNvPr id="18" name="TextBox 17">
            <a:extLst>
              <a:ext uri="{FF2B5EF4-FFF2-40B4-BE49-F238E27FC236}">
                <a16:creationId xmlns:a16="http://schemas.microsoft.com/office/drawing/2014/main" id="{8DAFDF15-CD64-4139-B3FC-D1B88AB01F2F}"/>
              </a:ext>
            </a:extLst>
          </p:cNvPr>
          <p:cNvSpPr txBox="1"/>
          <p:nvPr/>
        </p:nvSpPr>
        <p:spPr>
          <a:xfrm>
            <a:off x="370458" y="2688250"/>
            <a:ext cx="2418780"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it-IT" sz="3200" b="1" dirty="0">
                <a:solidFill>
                  <a:schemeClr val="bg1"/>
                </a:solidFill>
              </a:rPr>
              <a:t>1-Sn source </a:t>
            </a:r>
          </a:p>
        </p:txBody>
      </p:sp>
    </p:spTree>
    <p:extLst>
      <p:ext uri="{BB962C8B-B14F-4D97-AF65-F5344CB8AC3E}">
        <p14:creationId xmlns:p14="http://schemas.microsoft.com/office/powerpoint/2010/main" val="235737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3C57AB1-47F9-4236-BBD8-5346325BC4C5}"/>
              </a:ext>
            </a:extLst>
          </p:cNvPr>
          <p:cNvSpPr>
            <a:spLocks noGrp="1"/>
          </p:cNvSpPr>
          <p:nvPr>
            <p:ph type="dt" sz="half" idx="2"/>
          </p:nvPr>
        </p:nvSpPr>
        <p:spPr>
          <a:xfrm>
            <a:off x="489098" y="6504213"/>
            <a:ext cx="923097" cy="237285"/>
          </a:xfrm>
        </p:spPr>
        <p:txBody>
          <a:bodyPr/>
          <a:lstStyle/>
          <a:p>
            <a:pPr>
              <a:defRPr/>
            </a:pPr>
            <a:r>
              <a:rPr lang="en-US" dirty="0"/>
              <a:t>11/11/2020</a:t>
            </a:r>
          </a:p>
        </p:txBody>
      </p:sp>
      <p:sp>
        <p:nvSpPr>
          <p:cNvPr id="7" name="Footer Placeholder 6">
            <a:extLst>
              <a:ext uri="{FF2B5EF4-FFF2-40B4-BE49-F238E27FC236}">
                <a16:creationId xmlns:a16="http://schemas.microsoft.com/office/drawing/2014/main" id="{D73CF14E-5DD1-4072-829F-B9BF35A2D3DA}"/>
              </a:ext>
            </a:extLst>
          </p:cNvPr>
          <p:cNvSpPr>
            <a:spLocks noGrp="1"/>
          </p:cNvSpPr>
          <p:nvPr>
            <p:ph type="ftr" sz="quarter" idx="3"/>
          </p:nvPr>
        </p:nvSpPr>
        <p:spPr/>
        <p:txBody>
          <a:bodyPr/>
          <a:lstStyle/>
          <a:p>
            <a:pPr>
              <a:defRPr/>
            </a:pPr>
            <a:r>
              <a:rPr lang="en-US"/>
              <a:t>Tiziana Spina | Nb3Sn SRF'20 </a:t>
            </a:r>
            <a:endParaRPr lang="en-US" b="1" dirty="0"/>
          </a:p>
        </p:txBody>
      </p:sp>
      <p:sp>
        <p:nvSpPr>
          <p:cNvPr id="8" name="Slide Number Placeholder 7">
            <a:extLst>
              <a:ext uri="{FF2B5EF4-FFF2-40B4-BE49-F238E27FC236}">
                <a16:creationId xmlns:a16="http://schemas.microsoft.com/office/drawing/2014/main" id="{3D4D86F5-5194-4BC6-8B03-9E8E16742BF4}"/>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9" name="Title 8">
            <a:extLst>
              <a:ext uri="{FF2B5EF4-FFF2-40B4-BE49-F238E27FC236}">
                <a16:creationId xmlns:a16="http://schemas.microsoft.com/office/drawing/2014/main" id="{EA147899-A99A-4F72-80D6-BA84EF027F09}"/>
              </a:ext>
            </a:extLst>
          </p:cNvPr>
          <p:cNvSpPr>
            <a:spLocks noGrp="1"/>
          </p:cNvSpPr>
          <p:nvPr>
            <p:ph type="title"/>
          </p:nvPr>
        </p:nvSpPr>
        <p:spPr/>
        <p:txBody>
          <a:bodyPr/>
          <a:lstStyle/>
          <a:p>
            <a:r>
              <a:rPr lang="en-US" dirty="0"/>
              <a:t>Temperature profile during Vapor Diffusion Coating</a:t>
            </a:r>
          </a:p>
        </p:txBody>
      </p:sp>
      <p:pic>
        <p:nvPicPr>
          <p:cNvPr id="10" name="Content Placeholder 9">
            <a:extLst>
              <a:ext uri="{FF2B5EF4-FFF2-40B4-BE49-F238E27FC236}">
                <a16:creationId xmlns:a16="http://schemas.microsoft.com/office/drawing/2014/main" id="{8DCC7223-FC4A-4646-A341-4195FBC9EB0C}"/>
              </a:ext>
            </a:extLst>
          </p:cNvPr>
          <p:cNvPicPr>
            <a:picLocks noGrp="1"/>
          </p:cNvPicPr>
          <p:nvPr>
            <p:ph sz="half" idx="13"/>
          </p:nvPr>
        </p:nvPicPr>
        <p:blipFill>
          <a:blip r:embed="rId3"/>
          <a:stretch>
            <a:fillRect/>
          </a:stretch>
        </p:blipFill>
        <p:spPr>
          <a:xfrm>
            <a:off x="237819" y="1373757"/>
            <a:ext cx="4206875" cy="3623439"/>
          </a:xfrm>
          <a:prstGeom prst="rect">
            <a:avLst/>
          </a:prstGeom>
        </p:spPr>
      </p:pic>
      <p:pic>
        <p:nvPicPr>
          <p:cNvPr id="11" name="Content Placeholder 10">
            <a:extLst>
              <a:ext uri="{FF2B5EF4-FFF2-40B4-BE49-F238E27FC236}">
                <a16:creationId xmlns:a16="http://schemas.microsoft.com/office/drawing/2014/main" id="{DC48AA63-DAD4-486B-A7AD-9146D35DF50A}"/>
              </a:ext>
            </a:extLst>
          </p:cNvPr>
          <p:cNvPicPr>
            <a:picLocks noGrp="1"/>
          </p:cNvPicPr>
          <p:nvPr>
            <p:ph sz="half" idx="15"/>
          </p:nvPr>
        </p:nvPicPr>
        <p:blipFill>
          <a:blip r:embed="rId4"/>
          <a:stretch>
            <a:fillRect/>
          </a:stretch>
        </p:blipFill>
        <p:spPr>
          <a:xfrm>
            <a:off x="4703151" y="1368583"/>
            <a:ext cx="4212249" cy="3633788"/>
          </a:xfrm>
          <a:prstGeom prst="rect">
            <a:avLst/>
          </a:prstGeom>
        </p:spPr>
      </p:pic>
      <p:sp>
        <p:nvSpPr>
          <p:cNvPr id="12" name="Arrow: Down 11">
            <a:extLst>
              <a:ext uri="{FF2B5EF4-FFF2-40B4-BE49-F238E27FC236}">
                <a16:creationId xmlns:a16="http://schemas.microsoft.com/office/drawing/2014/main" id="{C483E42F-F33E-4EF3-917E-8D6C40ECCAAA}"/>
              </a:ext>
            </a:extLst>
          </p:cNvPr>
          <p:cNvSpPr/>
          <p:nvPr/>
        </p:nvSpPr>
        <p:spPr>
          <a:xfrm rot="3387594">
            <a:off x="3006078" y="1359368"/>
            <a:ext cx="313901" cy="6258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TextBox 12">
            <a:extLst>
              <a:ext uri="{FF2B5EF4-FFF2-40B4-BE49-F238E27FC236}">
                <a16:creationId xmlns:a16="http://schemas.microsoft.com/office/drawing/2014/main" id="{39DB0069-D291-4524-9C58-0B8C16B1B70F}"/>
              </a:ext>
            </a:extLst>
          </p:cNvPr>
          <p:cNvSpPr txBox="1"/>
          <p:nvPr/>
        </p:nvSpPr>
        <p:spPr>
          <a:xfrm>
            <a:off x="2669547" y="925306"/>
            <a:ext cx="1873453" cy="338554"/>
          </a:xfrm>
          <a:prstGeom prst="rect">
            <a:avLst/>
          </a:prstGeom>
          <a:noFill/>
        </p:spPr>
        <p:txBody>
          <a:bodyPr wrap="square" rtlCol="0">
            <a:spAutoFit/>
          </a:bodyPr>
          <a:lstStyle/>
          <a:p>
            <a:r>
              <a:rPr lang="it-IT" sz="1600" b="1" dirty="0">
                <a:solidFill>
                  <a:schemeClr val="accent5">
                    <a:lumMod val="60000"/>
                    <a:lumOff val="40000"/>
                  </a:schemeClr>
                </a:solidFill>
              </a:rPr>
              <a:t>Issue with heater</a:t>
            </a:r>
          </a:p>
        </p:txBody>
      </p:sp>
      <p:sp>
        <p:nvSpPr>
          <p:cNvPr id="18" name="TextBox 17">
            <a:extLst>
              <a:ext uri="{FF2B5EF4-FFF2-40B4-BE49-F238E27FC236}">
                <a16:creationId xmlns:a16="http://schemas.microsoft.com/office/drawing/2014/main" id="{C985B180-C5A3-42E4-98BD-F52E55FE17E3}"/>
              </a:ext>
            </a:extLst>
          </p:cNvPr>
          <p:cNvSpPr txBox="1"/>
          <p:nvPr/>
        </p:nvSpPr>
        <p:spPr>
          <a:xfrm>
            <a:off x="1766270" y="5254013"/>
            <a:ext cx="1840004"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1-Sn source</a:t>
            </a:r>
          </a:p>
        </p:txBody>
      </p:sp>
      <p:sp>
        <p:nvSpPr>
          <p:cNvPr id="19" name="TextBox 18">
            <a:extLst>
              <a:ext uri="{FF2B5EF4-FFF2-40B4-BE49-F238E27FC236}">
                <a16:creationId xmlns:a16="http://schemas.microsoft.com/office/drawing/2014/main" id="{0F943BBA-8C79-4CAB-B59B-F81E212BA651}"/>
              </a:ext>
            </a:extLst>
          </p:cNvPr>
          <p:cNvSpPr txBox="1"/>
          <p:nvPr/>
        </p:nvSpPr>
        <p:spPr>
          <a:xfrm>
            <a:off x="6214223" y="5222230"/>
            <a:ext cx="1840004"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2-Sn sources</a:t>
            </a:r>
          </a:p>
        </p:txBody>
      </p:sp>
    </p:spTree>
    <p:extLst>
      <p:ext uri="{BB962C8B-B14F-4D97-AF65-F5344CB8AC3E}">
        <p14:creationId xmlns:p14="http://schemas.microsoft.com/office/powerpoint/2010/main" val="294265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67B20C-E5C4-477F-887D-E7294167859E}"/>
              </a:ext>
            </a:extLst>
          </p:cNvPr>
          <p:cNvSpPr>
            <a:spLocks noGrp="1"/>
          </p:cNvSpPr>
          <p:nvPr>
            <p:ph type="title"/>
          </p:nvPr>
        </p:nvSpPr>
        <p:spPr>
          <a:xfrm>
            <a:off x="222250" y="55461"/>
            <a:ext cx="8686800" cy="427877"/>
          </a:xfrm>
        </p:spPr>
        <p:txBody>
          <a:bodyPr/>
          <a:lstStyle/>
          <a:p>
            <a:r>
              <a:rPr lang="it-IT" dirty="0"/>
              <a:t>After coating...</a:t>
            </a:r>
          </a:p>
        </p:txBody>
      </p:sp>
      <p:sp>
        <p:nvSpPr>
          <p:cNvPr id="4" name="Date Placeholder 3">
            <a:extLst>
              <a:ext uri="{FF2B5EF4-FFF2-40B4-BE49-F238E27FC236}">
                <a16:creationId xmlns:a16="http://schemas.microsoft.com/office/drawing/2014/main" id="{21E00181-5F64-4C80-ADF1-19163C80EE57}"/>
              </a:ext>
            </a:extLst>
          </p:cNvPr>
          <p:cNvSpPr>
            <a:spLocks noGrp="1"/>
          </p:cNvSpPr>
          <p:nvPr>
            <p:ph type="dt" sz="half" idx="2"/>
          </p:nvPr>
        </p:nvSpPr>
        <p:spPr>
          <a:xfrm>
            <a:off x="499730" y="6504212"/>
            <a:ext cx="912465" cy="242873"/>
          </a:xfrm>
        </p:spPr>
        <p:txBody>
          <a:bodyPr/>
          <a:lstStyle/>
          <a:p>
            <a:pPr>
              <a:defRPr/>
            </a:pPr>
            <a:r>
              <a:rPr lang="en-US" dirty="0"/>
              <a:t>11/11/2020</a:t>
            </a:r>
          </a:p>
        </p:txBody>
      </p:sp>
      <p:sp>
        <p:nvSpPr>
          <p:cNvPr id="5" name="Footer Placeholder 4">
            <a:extLst>
              <a:ext uri="{FF2B5EF4-FFF2-40B4-BE49-F238E27FC236}">
                <a16:creationId xmlns:a16="http://schemas.microsoft.com/office/drawing/2014/main" id="{101A2005-9D97-44C9-A4AC-4E55AAE1E071}"/>
              </a:ext>
            </a:extLst>
          </p:cNvPr>
          <p:cNvSpPr>
            <a:spLocks noGrp="1"/>
          </p:cNvSpPr>
          <p:nvPr>
            <p:ph type="ftr" sz="quarter" idx="3"/>
          </p:nvPr>
        </p:nvSpPr>
        <p:spPr/>
        <p:txBody>
          <a:bodyPr/>
          <a:lstStyle/>
          <a:p>
            <a:pPr>
              <a:defRPr/>
            </a:pPr>
            <a:r>
              <a:rPr lang="en-US"/>
              <a:t>Tiziana Spina | Nb3Sn SRF'20 </a:t>
            </a:r>
            <a:endParaRPr lang="en-US" b="1" dirty="0"/>
          </a:p>
        </p:txBody>
      </p:sp>
      <p:sp>
        <p:nvSpPr>
          <p:cNvPr id="6" name="Slide Number Placeholder 5">
            <a:extLst>
              <a:ext uri="{FF2B5EF4-FFF2-40B4-BE49-F238E27FC236}">
                <a16:creationId xmlns:a16="http://schemas.microsoft.com/office/drawing/2014/main" id="{9A0B07EF-9B8E-4BD4-853B-C69899B62D5D}"/>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9" name="Picture 8">
            <a:extLst>
              <a:ext uri="{FF2B5EF4-FFF2-40B4-BE49-F238E27FC236}">
                <a16:creationId xmlns:a16="http://schemas.microsoft.com/office/drawing/2014/main" id="{59011185-5E20-47FE-9546-C43298169C3E}"/>
              </a:ext>
            </a:extLst>
          </p:cNvPr>
          <p:cNvPicPr>
            <a:picLocks noChangeAspect="1"/>
          </p:cNvPicPr>
          <p:nvPr/>
        </p:nvPicPr>
        <p:blipFill>
          <a:blip r:embed="rId3"/>
          <a:stretch>
            <a:fillRect/>
          </a:stretch>
        </p:blipFill>
        <p:spPr>
          <a:xfrm>
            <a:off x="1042885" y="885356"/>
            <a:ext cx="5957862" cy="2187453"/>
          </a:xfrm>
          <a:prstGeom prst="rect">
            <a:avLst/>
          </a:prstGeom>
        </p:spPr>
      </p:pic>
      <p:pic>
        <p:nvPicPr>
          <p:cNvPr id="15" name="Picture 14">
            <a:extLst>
              <a:ext uri="{FF2B5EF4-FFF2-40B4-BE49-F238E27FC236}">
                <a16:creationId xmlns:a16="http://schemas.microsoft.com/office/drawing/2014/main" id="{9AA998BA-2E92-4217-BCC4-5F97C62BB2CC}"/>
              </a:ext>
            </a:extLst>
          </p:cNvPr>
          <p:cNvPicPr>
            <a:picLocks noChangeAspect="1"/>
          </p:cNvPicPr>
          <p:nvPr/>
        </p:nvPicPr>
        <p:blipFill>
          <a:blip r:embed="rId4"/>
          <a:stretch>
            <a:fillRect/>
          </a:stretch>
        </p:blipFill>
        <p:spPr>
          <a:xfrm>
            <a:off x="1022687" y="3880286"/>
            <a:ext cx="5978060" cy="2413478"/>
          </a:xfrm>
          <a:prstGeom prst="rect">
            <a:avLst/>
          </a:prstGeom>
        </p:spPr>
      </p:pic>
      <p:sp>
        <p:nvSpPr>
          <p:cNvPr id="21" name="TextBox 20">
            <a:extLst>
              <a:ext uri="{FF2B5EF4-FFF2-40B4-BE49-F238E27FC236}">
                <a16:creationId xmlns:a16="http://schemas.microsoft.com/office/drawing/2014/main" id="{6E8E3ADD-2460-4F0A-A6CF-EDB75F7CA792}"/>
              </a:ext>
            </a:extLst>
          </p:cNvPr>
          <p:cNvSpPr txBox="1"/>
          <p:nvPr/>
        </p:nvSpPr>
        <p:spPr>
          <a:xfrm>
            <a:off x="7069046" y="882959"/>
            <a:ext cx="1840004"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1-Sn source</a:t>
            </a:r>
          </a:p>
        </p:txBody>
      </p:sp>
      <p:sp>
        <p:nvSpPr>
          <p:cNvPr id="22" name="TextBox 21">
            <a:extLst>
              <a:ext uri="{FF2B5EF4-FFF2-40B4-BE49-F238E27FC236}">
                <a16:creationId xmlns:a16="http://schemas.microsoft.com/office/drawing/2014/main" id="{D8E487FC-94CA-42E6-ABE0-B43BCF2C97BC}"/>
              </a:ext>
            </a:extLst>
          </p:cNvPr>
          <p:cNvSpPr txBox="1"/>
          <p:nvPr/>
        </p:nvSpPr>
        <p:spPr>
          <a:xfrm>
            <a:off x="7201311" y="3911732"/>
            <a:ext cx="1840004"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2-Sn sources</a:t>
            </a:r>
          </a:p>
        </p:txBody>
      </p:sp>
      <p:sp>
        <p:nvSpPr>
          <p:cNvPr id="23" name="TextBox 22">
            <a:extLst>
              <a:ext uri="{FF2B5EF4-FFF2-40B4-BE49-F238E27FC236}">
                <a16:creationId xmlns:a16="http://schemas.microsoft.com/office/drawing/2014/main" id="{756DAC3C-6085-4219-BFFE-31FB5510E8D6}"/>
              </a:ext>
            </a:extLst>
          </p:cNvPr>
          <p:cNvSpPr txBox="1"/>
          <p:nvPr/>
        </p:nvSpPr>
        <p:spPr>
          <a:xfrm>
            <a:off x="7089244" y="1356316"/>
            <a:ext cx="1819806" cy="2308324"/>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ea typeface="Malgun Gothic" panose="020B0503020000020004" pitchFamily="34" charset="-127"/>
                <a:cs typeface="Calibri" panose="020F0502020204030204" pitchFamily="34" charset="0"/>
              </a:rPr>
              <a:t>close to Sn source, the cavity looks to be coated with Nb</a:t>
            </a:r>
            <a:r>
              <a:rPr lang="en-US" sz="1600" baseline="-25000" dirty="0">
                <a:solidFill>
                  <a:schemeClr val="accent6">
                    <a:lumMod val="50000"/>
                  </a:schemeClr>
                </a:solidFill>
                <a:latin typeface="Calibri" panose="020F0502020204030204" pitchFamily="34" charset="0"/>
                <a:ea typeface="Malgun Gothic" panose="020B0503020000020004" pitchFamily="34" charset="-127"/>
                <a:cs typeface="Calibri" panose="020F0502020204030204" pitchFamily="34" charset="0"/>
              </a:rPr>
              <a:t>3</a:t>
            </a:r>
            <a:r>
              <a:rPr lang="en-US" sz="1600" dirty="0">
                <a:solidFill>
                  <a:schemeClr val="accent6">
                    <a:lumMod val="50000"/>
                  </a:schemeClr>
                </a:solidFill>
                <a:latin typeface="Calibri" panose="020F0502020204030204" pitchFamily="34" charset="0"/>
                <a:ea typeface="Malgun Gothic" panose="020B0503020000020004" pitchFamily="34" charset="-127"/>
                <a:cs typeface="Calibri" panose="020F0502020204030204" pitchFamily="34" charset="0"/>
              </a:rPr>
              <a:t>Sn. On the other side, furthest from the Sn source, the cavity resembles bare Nb. </a:t>
            </a:r>
          </a:p>
          <a:p>
            <a:endParaRPr lang="en-US" sz="1600" dirty="0"/>
          </a:p>
        </p:txBody>
      </p:sp>
      <p:sp>
        <p:nvSpPr>
          <p:cNvPr id="24" name="TextBox 23">
            <a:extLst>
              <a:ext uri="{FF2B5EF4-FFF2-40B4-BE49-F238E27FC236}">
                <a16:creationId xmlns:a16="http://schemas.microsoft.com/office/drawing/2014/main" id="{CE6F5B57-57B2-4728-9656-A1FFE1DDB488}"/>
              </a:ext>
            </a:extLst>
          </p:cNvPr>
          <p:cNvSpPr txBox="1"/>
          <p:nvPr/>
        </p:nvSpPr>
        <p:spPr>
          <a:xfrm>
            <a:off x="7091430" y="4373397"/>
            <a:ext cx="1949885" cy="1815882"/>
          </a:xfrm>
          <a:prstGeom prst="rect">
            <a:avLst/>
          </a:prstGeom>
          <a:noFill/>
        </p:spPr>
        <p:txBody>
          <a:bodyPr wrap="square" rtlCol="0">
            <a:spAutoFit/>
          </a:bodyPr>
          <a:lstStyle/>
          <a:p>
            <a:r>
              <a:rPr lang="en-US" sz="1600" dirty="0">
                <a:solidFill>
                  <a:schemeClr val="accent6">
                    <a:lumMod val="50000"/>
                  </a:schemeClr>
                </a:solidFill>
                <a:latin typeface="Calibri" panose="020F0502020204030204" pitchFamily="34" charset="0"/>
                <a:ea typeface="Malgun Gothic" panose="020B0503020000020004" pitchFamily="34" charset="-127"/>
                <a:cs typeface="Calibri" panose="020F0502020204030204" pitchFamily="34" charset="0"/>
              </a:rPr>
              <a:t>both sides look like matte Nb</a:t>
            </a:r>
            <a:r>
              <a:rPr lang="en-US" sz="1600" baseline="-25000" dirty="0">
                <a:solidFill>
                  <a:schemeClr val="accent6">
                    <a:lumMod val="50000"/>
                  </a:schemeClr>
                </a:solidFill>
                <a:latin typeface="Calibri" panose="020F0502020204030204" pitchFamily="34" charset="0"/>
                <a:ea typeface="Malgun Gothic" panose="020B0503020000020004" pitchFamily="34" charset="-127"/>
                <a:cs typeface="Calibri" panose="020F0502020204030204" pitchFamily="34" charset="0"/>
              </a:rPr>
              <a:t>3</a:t>
            </a:r>
            <a:r>
              <a:rPr lang="en-US" sz="1600" dirty="0">
                <a:solidFill>
                  <a:schemeClr val="accent6">
                    <a:lumMod val="50000"/>
                  </a:schemeClr>
                </a:solidFill>
                <a:latin typeface="Calibri" panose="020F0502020204030204" pitchFamily="34" charset="0"/>
                <a:ea typeface="Malgun Gothic" panose="020B0503020000020004" pitchFamily="34" charset="-127"/>
                <a:cs typeface="Calibri" panose="020F0502020204030204" pitchFamily="34" charset="0"/>
              </a:rPr>
              <a:t>Sn, except for some Sn spots probably due to an excess of Sn flux from the source.</a:t>
            </a:r>
            <a:endParaRPr lang="en-US" sz="1600" dirty="0">
              <a:solidFill>
                <a:schemeClr val="accent6">
                  <a:lumMod val="50000"/>
                </a:schemeClr>
              </a:solidFill>
              <a:latin typeface="Calibri" panose="020F0502020204030204" pitchFamily="34" charset="0"/>
              <a:ea typeface="Malgun Gothic" panose="020B0503020000020004" pitchFamily="34" charset="-127"/>
              <a:cs typeface="Times New Roman" panose="02020603050405020304" pitchFamily="18" charset="0"/>
            </a:endParaRPr>
          </a:p>
          <a:p>
            <a:endParaRPr lang="en-US" sz="1600" dirty="0"/>
          </a:p>
        </p:txBody>
      </p:sp>
    </p:spTree>
    <p:extLst>
      <p:ext uri="{BB962C8B-B14F-4D97-AF65-F5344CB8AC3E}">
        <p14:creationId xmlns:p14="http://schemas.microsoft.com/office/powerpoint/2010/main" val="136221994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Spina_18012019</Template>
  <TotalTime>12289</TotalTime>
  <Words>2131</Words>
  <Application>Microsoft Office PowerPoint</Application>
  <PresentationFormat>On-screen Show (4:3)</PresentationFormat>
  <Paragraphs>299</Paragraphs>
  <Slides>30</Slides>
  <Notes>10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Helvetica</vt:lpstr>
      <vt:lpstr>MV Boli</vt:lpstr>
      <vt:lpstr>Wingdings</vt:lpstr>
      <vt:lpstr>Fermilab_PPT_090815</vt:lpstr>
      <vt:lpstr>PowerPoint Presentation</vt:lpstr>
      <vt:lpstr>Outline</vt:lpstr>
      <vt:lpstr>Outline</vt:lpstr>
      <vt:lpstr>Introduction</vt:lpstr>
      <vt:lpstr>1.3GHz 9-cell sample-host cavity</vt:lpstr>
      <vt:lpstr>Fermilab’s Nb3Sn coating system</vt:lpstr>
      <vt:lpstr>Two Set-up for Nb3Sn 9-cell cavity</vt:lpstr>
      <vt:lpstr>Temperature profile during Vapor Diffusion Coating</vt:lpstr>
      <vt:lpstr>After coating...</vt:lpstr>
      <vt:lpstr>Outline</vt:lpstr>
      <vt:lpstr>SEM comparison</vt:lpstr>
      <vt:lpstr>EDS comparison</vt:lpstr>
      <vt:lpstr>Uniform Nb3Sn layer: 2-Sn sources treatment</vt:lpstr>
      <vt:lpstr>Patchy regions: 25kV EDS Line scan profile </vt:lpstr>
      <vt:lpstr>Patchy Regions</vt:lpstr>
      <vt:lpstr>Patchy Regions: EBSD analysis </vt:lpstr>
      <vt:lpstr>Outline</vt:lpstr>
      <vt:lpstr>Previous studies</vt:lpstr>
      <vt:lpstr>PowerPoint Presentation</vt:lpstr>
      <vt:lpstr>Phenomenological models (I)</vt:lpstr>
      <vt:lpstr>Phenomenological models (II)</vt:lpstr>
      <vt:lpstr>Discussion</vt:lpstr>
      <vt:lpstr>Multi-cell elliptical cavity coating</vt:lpstr>
      <vt:lpstr>Outline</vt:lpstr>
      <vt:lpstr>Conclusions</vt:lpstr>
      <vt:lpstr>Acknowledgment</vt:lpstr>
      <vt:lpstr>PowerPoint Presentation</vt:lpstr>
      <vt:lpstr>Vertical test: Nb3Sn 9-cell cavity</vt:lpstr>
      <vt:lpstr>STEM-EDS: at.%Sn across GB</vt:lpstr>
      <vt:lpstr>High Resolution SEM comparison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Tiziana Spina</dc:creator>
  <cp:lastModifiedBy>Tiziana Spina</cp:lastModifiedBy>
  <cp:revision>128</cp:revision>
  <cp:lastPrinted>2014-01-20T19:40:21Z</cp:lastPrinted>
  <dcterms:created xsi:type="dcterms:W3CDTF">2019-01-11T15:49:44Z</dcterms:created>
  <dcterms:modified xsi:type="dcterms:W3CDTF">2020-11-11T06:15:27Z</dcterms:modified>
</cp:coreProperties>
</file>