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4"/>
    <p:sldMasterId id="2147483679" r:id="rId5"/>
    <p:sldMasterId id="2147483667" r:id="rId6"/>
  </p:sldMasterIdLst>
  <p:notesMasterIdLst>
    <p:notesMasterId r:id="rId29"/>
  </p:notesMasterIdLst>
  <p:handoutMasterIdLst>
    <p:handoutMasterId r:id="rId30"/>
  </p:handoutMasterIdLst>
  <p:sldIdLst>
    <p:sldId id="257" r:id="rId7"/>
    <p:sldId id="349" r:id="rId8"/>
    <p:sldId id="348" r:id="rId9"/>
    <p:sldId id="329" r:id="rId10"/>
    <p:sldId id="361" r:id="rId11"/>
    <p:sldId id="331" r:id="rId12"/>
    <p:sldId id="351" r:id="rId13"/>
    <p:sldId id="332" r:id="rId14"/>
    <p:sldId id="333" r:id="rId15"/>
    <p:sldId id="357" r:id="rId16"/>
    <p:sldId id="355" r:id="rId17"/>
    <p:sldId id="356" r:id="rId18"/>
    <p:sldId id="360" r:id="rId19"/>
    <p:sldId id="352" r:id="rId20"/>
    <p:sldId id="334" r:id="rId21"/>
    <p:sldId id="353" r:id="rId22"/>
    <p:sldId id="535" r:id="rId23"/>
    <p:sldId id="358" r:id="rId24"/>
    <p:sldId id="337" r:id="rId25"/>
    <p:sldId id="339" r:id="rId26"/>
    <p:sldId id="340" r:id="rId27"/>
    <p:sldId id="341" r:id="rId28"/>
  </p:sldIdLst>
  <p:sldSz cx="12192000" cy="6858000"/>
  <p:notesSz cx="6858000" cy="9236075"/>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1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1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1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C6D"/>
    <a:srgbClr val="003057"/>
    <a:srgbClr val="0066FF"/>
    <a:srgbClr val="FF9900"/>
    <a:srgbClr val="25408B"/>
    <a:srgbClr val="0000FF"/>
    <a:srgbClr val="80CCFF"/>
    <a:srgbClr val="00CC00"/>
    <a:srgbClr val="E7E7E7"/>
    <a:srgbClr val="1D4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0D910-E972-4589-9C62-06E772B83E88}" v="2" dt="2020-11-05T22:19:47.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50000" autoAdjust="0"/>
  </p:normalViewPr>
  <p:slideViewPr>
    <p:cSldViewPr snapToGrid="0">
      <p:cViewPr varScale="1">
        <p:scale>
          <a:sx n="68" d="100"/>
          <a:sy n="68" d="100"/>
        </p:scale>
        <p:origin x="81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6601" y="8847612"/>
            <a:ext cx="411022" cy="277595"/>
          </a:xfrm>
          <a:prstGeom prst="rect">
            <a:avLst/>
          </a:prstGeom>
          <a:noFill/>
          <a:ln w="12700">
            <a:noFill/>
            <a:miter lim="800000"/>
            <a:headEnd/>
            <a:tailEnd/>
          </a:ln>
          <a:effectLst/>
        </p:spPr>
        <p:txBody>
          <a:bodyPr wrap="none" lIns="125736" tIns="61255" rIns="125736" bIns="61255" anchor="ctr">
            <a:spAutoFit/>
          </a:bodyPr>
          <a:lstStyle/>
          <a:p>
            <a:pPr algn="r" defTabSz="1273772">
              <a:defRPr/>
            </a:pPr>
            <a:fld id="{F752B1B1-5586-4E15-8AED-7BA5A6AD5113}" type="slidenum">
              <a:rPr lang="en-US" sz="1000" b="0">
                <a:cs typeface="+mn-cs"/>
              </a:rPr>
              <a:pPr algn="r" defTabSz="1273772">
                <a:defRPr/>
              </a:pPr>
              <a:t>‹#›</a:t>
            </a:fld>
            <a:endParaRPr lang="en-US" sz="1000" b="0" dirty="0">
              <a:cs typeface="+mn-cs"/>
            </a:endParaRPr>
          </a:p>
        </p:txBody>
      </p:sp>
    </p:spTree>
    <p:extLst>
      <p:ext uri="{BB962C8B-B14F-4D97-AF65-F5344CB8AC3E}">
        <p14:creationId xmlns:p14="http://schemas.microsoft.com/office/powerpoint/2010/main" val="242712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6264" y="4386317"/>
            <a:ext cx="5023920" cy="4155375"/>
          </a:xfrm>
          <a:prstGeom prst="rect">
            <a:avLst/>
          </a:prstGeom>
          <a:noFill/>
          <a:ln w="12700">
            <a:noFill/>
            <a:miter lim="800000"/>
            <a:headEnd/>
            <a:tailEnd/>
          </a:ln>
          <a:effectLst/>
        </p:spPr>
        <p:txBody>
          <a:bodyPr vert="horz" wrap="square" lIns="125736" tIns="61255" rIns="125736" bIns="6125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1" name="Rectangle 3"/>
          <p:cNvSpPr>
            <a:spLocks noGrp="1" noRot="1" noChangeAspect="1" noChangeArrowheads="1" noTextEdit="1"/>
          </p:cNvSpPr>
          <p:nvPr>
            <p:ph type="sldImg" idx="2"/>
          </p:nvPr>
        </p:nvSpPr>
        <p:spPr bwMode="auto">
          <a:xfrm>
            <a:off x="360363" y="698500"/>
            <a:ext cx="6135687" cy="3452813"/>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263932" y="8770560"/>
            <a:ext cx="553690" cy="416094"/>
          </a:xfrm>
          <a:prstGeom prst="rect">
            <a:avLst/>
          </a:prstGeom>
          <a:noFill/>
          <a:ln w="12700">
            <a:noFill/>
            <a:miter lim="800000"/>
            <a:headEnd/>
            <a:tailEnd/>
          </a:ln>
          <a:effectLst/>
        </p:spPr>
        <p:txBody>
          <a:bodyPr wrap="none" lIns="125736" tIns="61255" rIns="125736" bIns="61255" anchor="ctr">
            <a:spAutoFit/>
          </a:bodyPr>
          <a:lstStyle/>
          <a:p>
            <a:pPr algn="r" defTabSz="1273772">
              <a:defRPr/>
            </a:pPr>
            <a:fld id="{AE436D56-BC2B-430C-A5AE-24920E72B34B}" type="slidenum">
              <a:rPr lang="en-US" sz="1900" b="0">
                <a:cs typeface="+mn-cs"/>
              </a:rPr>
              <a:pPr algn="r" defTabSz="1273772">
                <a:defRPr/>
              </a:pPr>
              <a:t>‹#›</a:t>
            </a:fld>
            <a:endParaRPr lang="en-US" sz="1900" b="0" dirty="0">
              <a:cs typeface="+mn-cs"/>
            </a:endParaRPr>
          </a:p>
        </p:txBody>
      </p:sp>
    </p:spTree>
    <p:extLst>
      <p:ext uri="{BB962C8B-B14F-4D97-AF65-F5344CB8AC3E}">
        <p14:creationId xmlns:p14="http://schemas.microsoft.com/office/powerpoint/2010/main" val="3236811773"/>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495918"/>
            <a:ext cx="10363200" cy="1470025"/>
          </a:xfrm>
        </p:spPr>
        <p:txBody>
          <a:bodyPr/>
          <a:lstStyle>
            <a:lvl1pPr>
              <a:defRPr sz="3400" baseline="0">
                <a:solidFill>
                  <a:srgbClr val="1D4F9F"/>
                </a:solidFill>
              </a:defRPr>
            </a:lvl1pPr>
          </a:lstStyle>
          <a:p>
            <a:r>
              <a:rPr lang="en-US" dirty="0"/>
              <a:t>Click to add Title</a:t>
            </a:r>
          </a:p>
        </p:txBody>
      </p:sp>
      <p:sp>
        <p:nvSpPr>
          <p:cNvPr id="9" name="TextBox 8"/>
          <p:cNvSpPr txBox="1"/>
          <p:nvPr userDrawn="1"/>
        </p:nvSpPr>
        <p:spPr>
          <a:xfrm>
            <a:off x="-49668" y="4248679"/>
            <a:ext cx="12192000" cy="1754326"/>
          </a:xfrm>
          <a:prstGeom prst="rect">
            <a:avLst/>
          </a:prstGeom>
          <a:noFill/>
          <a:effectLst/>
        </p:spPr>
        <p:txBody>
          <a:bodyPr wrap="square" rtlCol="0">
            <a:spAutoFit/>
          </a:bodyPr>
          <a:lstStyle/>
          <a:p>
            <a:r>
              <a:rPr lang="en-US" sz="2800" b="1" baseline="0" dirty="0">
                <a:solidFill>
                  <a:schemeClr val="tx1"/>
                </a:solidFill>
                <a:effectLst/>
                <a:latin typeface="Calibri" panose="020F0502020204030204" pitchFamily="34" charset="0"/>
              </a:rPr>
              <a:t>Iresha Harshani Senevirathne</a:t>
            </a:r>
            <a:endParaRPr lang="en-US" sz="3200" b="1" baseline="0" dirty="0">
              <a:solidFill>
                <a:schemeClr val="tx1"/>
              </a:solidFill>
              <a:effectLst/>
              <a:latin typeface="Calibri" panose="020F0502020204030204" pitchFamily="34" charset="0"/>
            </a:endParaRPr>
          </a:p>
          <a:p>
            <a:endParaRPr lang="en-US" sz="2000" b="1" baseline="0" dirty="0">
              <a:solidFill>
                <a:schemeClr val="tx1"/>
              </a:solidFill>
              <a:effectLst/>
              <a:latin typeface="Calibri" panose="020F0502020204030204" pitchFamily="34" charset="0"/>
            </a:endParaRPr>
          </a:p>
          <a:p>
            <a:endParaRPr lang="en-US" sz="2000" b="1" baseline="0" dirty="0">
              <a:solidFill>
                <a:schemeClr val="tx1"/>
              </a:solidFill>
              <a:effectLst/>
              <a:latin typeface="Calibri" panose="020F0502020204030204" pitchFamily="34" charset="0"/>
            </a:endParaRPr>
          </a:p>
          <a:p>
            <a:r>
              <a:rPr lang="en-US" sz="2000" b="1" baseline="0" dirty="0">
                <a:solidFill>
                  <a:schemeClr val="tx1"/>
                </a:solidFill>
                <a:effectLst/>
                <a:latin typeface="Calibri" panose="020F0502020204030204" pitchFamily="34" charset="0"/>
              </a:rPr>
              <a:t>Center for Accelerator Science</a:t>
            </a:r>
          </a:p>
          <a:p>
            <a:r>
              <a:rPr lang="en-US" sz="2000" b="1" baseline="0" dirty="0">
                <a:solidFill>
                  <a:schemeClr val="tx1"/>
                </a:solidFill>
                <a:effectLst/>
                <a:latin typeface="Calibri" panose="020F0502020204030204" pitchFamily="34" charset="0"/>
              </a:rPr>
              <a:t>Old Dominion University</a:t>
            </a:r>
          </a:p>
        </p:txBody>
      </p:sp>
      <p:pic>
        <p:nvPicPr>
          <p:cNvPr id="8" name="Picture 7">
            <a:extLst>
              <a:ext uri="{FF2B5EF4-FFF2-40B4-BE49-F238E27FC236}">
                <a16:creationId xmlns:a16="http://schemas.microsoft.com/office/drawing/2014/main" id="{F9899697-C94D-4D2B-8693-CA9B6F76647A}"/>
              </a:ext>
            </a:extLst>
          </p:cNvPr>
          <p:cNvPicPr>
            <a:picLocks noChangeAspect="1"/>
          </p:cNvPicPr>
          <p:nvPr userDrawn="1"/>
        </p:nvPicPr>
        <p:blipFill>
          <a:blip r:embed="rId2"/>
          <a:stretch>
            <a:fillRect/>
          </a:stretch>
        </p:blipFill>
        <p:spPr>
          <a:xfrm>
            <a:off x="10245060" y="6327602"/>
            <a:ext cx="1897272" cy="5303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898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0"/>
            <a:ext cx="29972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 y="0"/>
            <a:ext cx="87884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endParaRPr lang="en-US" dirty="0"/>
          </a:p>
        </p:txBody>
      </p:sp>
      <p:sp>
        <p:nvSpPr>
          <p:cNvPr id="3" name="Table Placeholder 2"/>
          <p:cNvSpPr>
            <a:spLocks noGrp="1"/>
          </p:cNvSpPr>
          <p:nvPr>
            <p:ph type="tbl" idx="1"/>
          </p:nvPr>
        </p:nvSpPr>
        <p:spPr>
          <a:xfrm>
            <a:off x="609600" y="990600"/>
            <a:ext cx="10972800" cy="5257800"/>
          </a:xfrm>
        </p:spPr>
        <p:txBody>
          <a:bodyPr/>
          <a:lstStyle/>
          <a:p>
            <a:pPr lvl="0"/>
            <a:r>
              <a:rPr lang="en-US" noProof="0"/>
              <a:t>Click icon to add table</a:t>
            </a:r>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7C949-4DAA-4003-8295-EF869BB2F873}"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B1481-646F-4DEE-BB21-A4BD51B3FCD3}" type="slidenum">
              <a:rPr lang="en-US" smtClean="0"/>
              <a:pPr/>
              <a:t>‹#›</a:t>
            </a:fld>
            <a:endParaRPr lang="en-US" dirty="0"/>
          </a:p>
        </p:txBody>
      </p:sp>
    </p:spTree>
    <p:extLst>
      <p:ext uri="{BB962C8B-B14F-4D97-AF65-F5344CB8AC3E}">
        <p14:creationId xmlns:p14="http://schemas.microsoft.com/office/powerpoint/2010/main" val="303444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A39E-BA24-4D73-B671-6577AA1BC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9DE33-FDDE-40CD-B4F4-4CA9074D2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D8516D-4A9C-44B7-9BA0-E843935FA50E}"/>
              </a:ext>
            </a:extLst>
          </p:cNvPr>
          <p:cNvSpPr>
            <a:spLocks noGrp="1"/>
          </p:cNvSpPr>
          <p:nvPr>
            <p:ph type="dt" sz="half" idx="10"/>
          </p:nvPr>
        </p:nvSpPr>
        <p:spPr/>
        <p:txBody>
          <a:bodyPr/>
          <a:lstStyle/>
          <a:p>
            <a:fld id="{29C34C75-70AC-40D5-8CCD-C7024480C255}" type="datetime1">
              <a:rPr lang="en-US" smtClean="0"/>
              <a:t>11/9/2020</a:t>
            </a:fld>
            <a:endParaRPr lang="en-US"/>
          </a:p>
        </p:txBody>
      </p:sp>
      <p:sp>
        <p:nvSpPr>
          <p:cNvPr id="5" name="Footer Placeholder 4">
            <a:extLst>
              <a:ext uri="{FF2B5EF4-FFF2-40B4-BE49-F238E27FC236}">
                <a16:creationId xmlns:a16="http://schemas.microsoft.com/office/drawing/2014/main" id="{2B31C8E9-55D8-4130-9E67-38F82E3C4C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8E1DF5-1669-4E4C-956B-98A117D8CF02}"/>
              </a:ext>
            </a:extLst>
          </p:cNvPr>
          <p:cNvSpPr>
            <a:spLocks noGrp="1"/>
          </p:cNvSpPr>
          <p:nvPr>
            <p:ph type="sldNum" sz="quarter" idx="12"/>
          </p:nvPr>
        </p:nvSpPr>
        <p:spPr/>
        <p:txBody>
          <a:bodyPr/>
          <a:lstStyle/>
          <a:p>
            <a:fld id="{825A197E-349F-4560-BAB9-A78913562F2E}" type="slidenum">
              <a:rPr lang="en-US" smtClean="0"/>
              <a:t>‹#›</a:t>
            </a:fld>
            <a:endParaRPr lang="en-US"/>
          </a:p>
        </p:txBody>
      </p:sp>
    </p:spTree>
    <p:extLst>
      <p:ext uri="{BB962C8B-B14F-4D97-AF65-F5344CB8AC3E}">
        <p14:creationId xmlns:p14="http://schemas.microsoft.com/office/powerpoint/2010/main" val="1955283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DAA-2C30-40AD-9C1C-A652CC09E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E53E37-4965-4635-A86E-93EC01DDA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263741-5508-46F3-831D-A62AE067419A}"/>
              </a:ext>
            </a:extLst>
          </p:cNvPr>
          <p:cNvSpPr>
            <a:spLocks noGrp="1"/>
          </p:cNvSpPr>
          <p:nvPr>
            <p:ph type="dt" sz="half" idx="10"/>
          </p:nvPr>
        </p:nvSpPr>
        <p:spPr/>
        <p:txBody>
          <a:bodyPr/>
          <a:lstStyle/>
          <a:p>
            <a:fld id="{C3E23F02-B222-4BAC-A5A3-CB51C73834F9}" type="datetime1">
              <a:rPr lang="en-US" smtClean="0"/>
              <a:t>11/9/2020</a:t>
            </a:fld>
            <a:endParaRPr lang="en-US"/>
          </a:p>
        </p:txBody>
      </p:sp>
      <p:sp>
        <p:nvSpPr>
          <p:cNvPr id="5" name="Footer Placeholder 4">
            <a:extLst>
              <a:ext uri="{FF2B5EF4-FFF2-40B4-BE49-F238E27FC236}">
                <a16:creationId xmlns:a16="http://schemas.microsoft.com/office/drawing/2014/main" id="{1E284B9A-9D4C-4F79-942D-862AA4BF3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7899C-E688-40A9-9E9E-05373053C0A8}"/>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129635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8846-16FD-4A3F-85A4-57CB3C332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6FD9C-E8B7-4E74-AD37-AA7FB20BA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E8719-086C-4FF7-B8D0-2B3FD8F3AB59}"/>
              </a:ext>
            </a:extLst>
          </p:cNvPr>
          <p:cNvSpPr>
            <a:spLocks noGrp="1"/>
          </p:cNvSpPr>
          <p:nvPr>
            <p:ph type="dt" sz="half" idx="10"/>
          </p:nvPr>
        </p:nvSpPr>
        <p:spPr/>
        <p:txBody>
          <a:bodyPr/>
          <a:lstStyle/>
          <a:p>
            <a:fld id="{C96401A3-BF55-4125-83E2-C340E2D016B4}" type="datetime1">
              <a:rPr lang="en-US" smtClean="0"/>
              <a:t>11/9/2020</a:t>
            </a:fld>
            <a:endParaRPr lang="en-US"/>
          </a:p>
        </p:txBody>
      </p:sp>
      <p:sp>
        <p:nvSpPr>
          <p:cNvPr id="5" name="Footer Placeholder 4">
            <a:extLst>
              <a:ext uri="{FF2B5EF4-FFF2-40B4-BE49-F238E27FC236}">
                <a16:creationId xmlns:a16="http://schemas.microsoft.com/office/drawing/2014/main" id="{2452B6BF-7B5C-451B-878B-556A92291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A4D37-C39A-405F-BD70-3828B2F4387F}"/>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2605363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7E0F-E37C-42EE-BE6C-780E9E10FB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CFB66-A525-405C-BD35-A605E42B3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FA9E2E-335B-4914-835D-A4F14B081BCC}"/>
              </a:ext>
            </a:extLst>
          </p:cNvPr>
          <p:cNvSpPr>
            <a:spLocks noGrp="1"/>
          </p:cNvSpPr>
          <p:nvPr>
            <p:ph type="dt" sz="half" idx="10"/>
          </p:nvPr>
        </p:nvSpPr>
        <p:spPr/>
        <p:txBody>
          <a:bodyPr/>
          <a:lstStyle/>
          <a:p>
            <a:fld id="{6ADAE7C3-EA54-442E-BC26-24EE2209FB9B}" type="datetime1">
              <a:rPr lang="en-US" smtClean="0"/>
              <a:t>11/9/2020</a:t>
            </a:fld>
            <a:endParaRPr lang="en-US"/>
          </a:p>
        </p:txBody>
      </p:sp>
      <p:sp>
        <p:nvSpPr>
          <p:cNvPr id="5" name="Footer Placeholder 4">
            <a:extLst>
              <a:ext uri="{FF2B5EF4-FFF2-40B4-BE49-F238E27FC236}">
                <a16:creationId xmlns:a16="http://schemas.microsoft.com/office/drawing/2014/main" id="{DEBB5AE7-2027-4AD8-9950-A80A84E7E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93299-C581-44BC-86B1-71FD0783A2F0}"/>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244273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6936"/>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826936"/>
            <a:ext cx="109728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94" descr="https://www.jlab.org/div_dept/dir_off/public_affairs/logo/JLab_logo_white1.jpg">
            <a:extLst>
              <a:ext uri="{FF2B5EF4-FFF2-40B4-BE49-F238E27FC236}">
                <a16:creationId xmlns:a16="http://schemas.microsoft.com/office/drawing/2014/main" id="{7717E063-A785-484E-9C50-90386E83371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082" r="1021"/>
          <a:stretch/>
        </p:blipFill>
        <p:spPr bwMode="auto">
          <a:xfrm>
            <a:off x="10276268" y="6332150"/>
            <a:ext cx="1763332" cy="52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A71E-8795-4F8D-8A52-B7E1ACA0B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8D841-A2A6-42D1-9553-A0F2573E8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F6D65-A02C-4EA3-B260-29C5CFD11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D488B2-603B-4253-B544-97B3A310CCFF}"/>
              </a:ext>
            </a:extLst>
          </p:cNvPr>
          <p:cNvSpPr>
            <a:spLocks noGrp="1"/>
          </p:cNvSpPr>
          <p:nvPr>
            <p:ph type="dt" sz="half" idx="10"/>
          </p:nvPr>
        </p:nvSpPr>
        <p:spPr/>
        <p:txBody>
          <a:bodyPr/>
          <a:lstStyle/>
          <a:p>
            <a:fld id="{F168D4AE-111A-48EA-A3D9-695E01626810}" type="datetime1">
              <a:rPr lang="en-US" smtClean="0"/>
              <a:t>11/9/2020</a:t>
            </a:fld>
            <a:endParaRPr lang="en-US"/>
          </a:p>
        </p:txBody>
      </p:sp>
      <p:sp>
        <p:nvSpPr>
          <p:cNvPr id="6" name="Footer Placeholder 5">
            <a:extLst>
              <a:ext uri="{FF2B5EF4-FFF2-40B4-BE49-F238E27FC236}">
                <a16:creationId xmlns:a16="http://schemas.microsoft.com/office/drawing/2014/main" id="{EA6A26ED-64D5-4A3F-8BD0-530FBB881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D64B1-B92B-4F82-A438-8E9DAD182376}"/>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348657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3AE6-1D20-4143-AFBE-AB89BEF5E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88EC4-3B51-4CEF-8DEE-4741612AA2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89952-C14A-4EA5-A2D3-7C3BEB510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6A059-E0F2-4B1C-95C8-345F677E5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D15AF-0015-4100-B383-5E65C5831D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04D860-0365-46F9-A7C5-73F690D9E217}"/>
              </a:ext>
            </a:extLst>
          </p:cNvPr>
          <p:cNvSpPr>
            <a:spLocks noGrp="1"/>
          </p:cNvSpPr>
          <p:nvPr>
            <p:ph type="dt" sz="half" idx="10"/>
          </p:nvPr>
        </p:nvSpPr>
        <p:spPr/>
        <p:txBody>
          <a:bodyPr/>
          <a:lstStyle/>
          <a:p>
            <a:fld id="{C256D320-6D96-4D3B-ACEF-6667707043EE}" type="datetime1">
              <a:rPr lang="en-US" smtClean="0"/>
              <a:t>11/9/2020</a:t>
            </a:fld>
            <a:endParaRPr lang="en-US"/>
          </a:p>
        </p:txBody>
      </p:sp>
      <p:sp>
        <p:nvSpPr>
          <p:cNvPr id="8" name="Footer Placeholder 7">
            <a:extLst>
              <a:ext uri="{FF2B5EF4-FFF2-40B4-BE49-F238E27FC236}">
                <a16:creationId xmlns:a16="http://schemas.microsoft.com/office/drawing/2014/main" id="{C72407CD-730A-425C-A468-894A9489F9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BA7E0-148E-4324-A21F-9D51B6E551D8}"/>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1898427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8F4E-A492-4507-AEA8-72776FA704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E996D-FA9E-40BA-A55E-409C2147F74E}"/>
              </a:ext>
            </a:extLst>
          </p:cNvPr>
          <p:cNvSpPr>
            <a:spLocks noGrp="1"/>
          </p:cNvSpPr>
          <p:nvPr>
            <p:ph type="dt" sz="half" idx="10"/>
          </p:nvPr>
        </p:nvSpPr>
        <p:spPr/>
        <p:txBody>
          <a:bodyPr/>
          <a:lstStyle/>
          <a:p>
            <a:fld id="{FC46BAC1-2007-4FDB-9F75-3CB3A7EEE052}" type="datetime1">
              <a:rPr lang="en-US" smtClean="0"/>
              <a:t>11/9/2020</a:t>
            </a:fld>
            <a:endParaRPr lang="en-US"/>
          </a:p>
        </p:txBody>
      </p:sp>
      <p:sp>
        <p:nvSpPr>
          <p:cNvPr id="4" name="Footer Placeholder 3">
            <a:extLst>
              <a:ext uri="{FF2B5EF4-FFF2-40B4-BE49-F238E27FC236}">
                <a16:creationId xmlns:a16="http://schemas.microsoft.com/office/drawing/2014/main" id="{547D2D84-E539-4700-A29C-1626C00EF3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1FF11-2E9E-48AA-9D5E-6014AFC49C01}"/>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907980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DB4F64-107F-463A-9880-187E6F6901F0}"/>
              </a:ext>
            </a:extLst>
          </p:cNvPr>
          <p:cNvSpPr>
            <a:spLocks noGrp="1"/>
          </p:cNvSpPr>
          <p:nvPr>
            <p:ph type="dt" sz="half" idx="10"/>
          </p:nvPr>
        </p:nvSpPr>
        <p:spPr/>
        <p:txBody>
          <a:bodyPr/>
          <a:lstStyle/>
          <a:p>
            <a:fld id="{D2D446D2-E301-42F8-9DB0-F12D92B37961}" type="datetime1">
              <a:rPr lang="en-US" smtClean="0"/>
              <a:t>11/9/2020</a:t>
            </a:fld>
            <a:endParaRPr lang="en-US"/>
          </a:p>
        </p:txBody>
      </p:sp>
      <p:sp>
        <p:nvSpPr>
          <p:cNvPr id="3" name="Footer Placeholder 2">
            <a:extLst>
              <a:ext uri="{FF2B5EF4-FFF2-40B4-BE49-F238E27FC236}">
                <a16:creationId xmlns:a16="http://schemas.microsoft.com/office/drawing/2014/main" id="{0DC14D28-3F29-47CD-85F0-89AE4FF5B3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5C1F6-7E5D-42D9-ACC7-261E88201A6B}"/>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310423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B895-C5FA-49B8-851D-11BC25BE8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5C1017-824F-408A-AAA2-4663CD01C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0BDBC-E902-4523-A602-177E8595A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8E846-DBFD-415D-92B5-A195A77C2821}"/>
              </a:ext>
            </a:extLst>
          </p:cNvPr>
          <p:cNvSpPr>
            <a:spLocks noGrp="1"/>
          </p:cNvSpPr>
          <p:nvPr>
            <p:ph type="dt" sz="half" idx="10"/>
          </p:nvPr>
        </p:nvSpPr>
        <p:spPr/>
        <p:txBody>
          <a:bodyPr/>
          <a:lstStyle/>
          <a:p>
            <a:fld id="{3727D008-6595-4339-BA23-BF92950A588D}" type="datetime1">
              <a:rPr lang="en-US" smtClean="0"/>
              <a:t>11/9/2020</a:t>
            </a:fld>
            <a:endParaRPr lang="en-US"/>
          </a:p>
        </p:txBody>
      </p:sp>
      <p:sp>
        <p:nvSpPr>
          <p:cNvPr id="6" name="Footer Placeholder 5">
            <a:extLst>
              <a:ext uri="{FF2B5EF4-FFF2-40B4-BE49-F238E27FC236}">
                <a16:creationId xmlns:a16="http://schemas.microsoft.com/office/drawing/2014/main" id="{70CCEA47-2DDC-496F-9A67-A7BCF3BB8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6C729-B8A3-4528-A3EB-50B4BAF127BC}"/>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3403978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3F7F-EA09-4A67-95A2-78F4E0B59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22EFA-634F-4AE0-A01F-6BA020F42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02D36-90B0-4625-AD02-FBB1DF666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83B3C-B5BE-4DAE-A087-5176B90DBD85}"/>
              </a:ext>
            </a:extLst>
          </p:cNvPr>
          <p:cNvSpPr>
            <a:spLocks noGrp="1"/>
          </p:cNvSpPr>
          <p:nvPr>
            <p:ph type="dt" sz="half" idx="10"/>
          </p:nvPr>
        </p:nvSpPr>
        <p:spPr/>
        <p:txBody>
          <a:bodyPr/>
          <a:lstStyle/>
          <a:p>
            <a:fld id="{EB65D56C-21CE-46EC-829B-2EFCF80D5E8C}" type="datetime1">
              <a:rPr lang="en-US" smtClean="0"/>
              <a:t>11/9/2020</a:t>
            </a:fld>
            <a:endParaRPr lang="en-US"/>
          </a:p>
        </p:txBody>
      </p:sp>
      <p:sp>
        <p:nvSpPr>
          <p:cNvPr id="6" name="Footer Placeholder 5">
            <a:extLst>
              <a:ext uri="{FF2B5EF4-FFF2-40B4-BE49-F238E27FC236}">
                <a16:creationId xmlns:a16="http://schemas.microsoft.com/office/drawing/2014/main" id="{DDE67CCA-B438-459A-A7F3-6E3B4662E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22D16-7B7C-48EA-ABB4-351F295EA9F0}"/>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2790651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35FB-9CFC-4948-8AD2-DC581A035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E85126-D938-4705-B54C-66658515C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A4EDD-3E77-48E2-9F23-500322EC4A80}"/>
              </a:ext>
            </a:extLst>
          </p:cNvPr>
          <p:cNvSpPr>
            <a:spLocks noGrp="1"/>
          </p:cNvSpPr>
          <p:nvPr>
            <p:ph type="dt" sz="half" idx="10"/>
          </p:nvPr>
        </p:nvSpPr>
        <p:spPr/>
        <p:txBody>
          <a:bodyPr/>
          <a:lstStyle/>
          <a:p>
            <a:fld id="{311025FA-58FE-40A9-89DD-877253452E30}" type="datetime1">
              <a:rPr lang="en-US" smtClean="0"/>
              <a:t>11/9/2020</a:t>
            </a:fld>
            <a:endParaRPr lang="en-US"/>
          </a:p>
        </p:txBody>
      </p:sp>
      <p:sp>
        <p:nvSpPr>
          <p:cNvPr id="5" name="Footer Placeholder 4">
            <a:extLst>
              <a:ext uri="{FF2B5EF4-FFF2-40B4-BE49-F238E27FC236}">
                <a16:creationId xmlns:a16="http://schemas.microsoft.com/office/drawing/2014/main" id="{E3007F28-F40C-4474-8A65-1AE738C5C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3035E-9CE6-476F-8011-17CFCFCF05E9}"/>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3157417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50F84-2885-42FE-95BC-3ED224142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A04AD8-7FAB-4272-8177-A34DDAE2CE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04B8D-5813-4A37-921A-8E9A62307ABC}"/>
              </a:ext>
            </a:extLst>
          </p:cNvPr>
          <p:cNvSpPr>
            <a:spLocks noGrp="1"/>
          </p:cNvSpPr>
          <p:nvPr>
            <p:ph type="dt" sz="half" idx="10"/>
          </p:nvPr>
        </p:nvSpPr>
        <p:spPr/>
        <p:txBody>
          <a:bodyPr/>
          <a:lstStyle/>
          <a:p>
            <a:fld id="{DD4EA67A-3C40-4672-B227-FD5CBE1ED159}" type="datetime1">
              <a:rPr lang="en-US" smtClean="0"/>
              <a:t>11/9/2020</a:t>
            </a:fld>
            <a:endParaRPr lang="en-US"/>
          </a:p>
        </p:txBody>
      </p:sp>
      <p:sp>
        <p:nvSpPr>
          <p:cNvPr id="5" name="Footer Placeholder 4">
            <a:extLst>
              <a:ext uri="{FF2B5EF4-FFF2-40B4-BE49-F238E27FC236}">
                <a16:creationId xmlns:a16="http://schemas.microsoft.com/office/drawing/2014/main" id="{2C543017-82B1-4100-9D2E-EBBDC5936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FF61E-B9BF-4F70-9B47-8C450DB4A3A5}"/>
              </a:ext>
            </a:extLst>
          </p:cNvPr>
          <p:cNvSpPr>
            <a:spLocks noGrp="1"/>
          </p:cNvSpPr>
          <p:nvPr>
            <p:ph type="sldNum" sz="quarter" idx="12"/>
          </p:nvPr>
        </p:nvSpPr>
        <p:spPr/>
        <p:txBody>
          <a:bodyPr/>
          <a:lstStyle/>
          <a:p>
            <a:fld id="{A6BEDDE4-BFC2-4D64-B0F8-0D147087FE06}" type="slidenum">
              <a:rPr lang="en-US" smtClean="0"/>
              <a:t>‹#›</a:t>
            </a:fld>
            <a:endParaRPr lang="en-US"/>
          </a:p>
        </p:txBody>
      </p:sp>
    </p:spTree>
    <p:extLst>
      <p:ext uri="{BB962C8B-B14F-4D97-AF65-F5344CB8AC3E}">
        <p14:creationId xmlns:p14="http://schemas.microsoft.com/office/powerpoint/2010/main" val="1504175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57972-E2E3-4438-8F69-38EF09358F81}"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1562656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57923-51AE-4B41-98C4-D8772C5E633E}"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427104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5215-E984-47FE-B26B-98B91FEBE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6947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7975E-D3DF-4796-B407-C989E3E65868}"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98582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A7071E-BABA-4F2D-834E-A61EBAD57142}"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3919079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D9BEDA-9429-4FFE-A9A8-E4FA07D563F6}" type="datetime1">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2302384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C0DE29-6478-43E5-9873-28F76B20013F}" type="datetime1">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3353159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B26FE-DACB-4E8F-A302-4211DAC24E17}" type="datetime1">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873826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FC4BB-E5D7-45F3-91CA-CD14041B8368}"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554011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BF9192-3732-41E9-9315-43F994433AE5}"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2203470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097C1-41C7-4BE8-8F94-7E33A8A6F0B9}"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3380018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06912-F164-4E9D-B89F-34750D2C0B13}"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AA08B-E053-40E9-834F-B91E5F9BF946}" type="slidenum">
              <a:rPr lang="en-US" smtClean="0"/>
              <a:t>‹#›</a:t>
            </a:fld>
            <a:endParaRPr lang="en-US"/>
          </a:p>
        </p:txBody>
      </p:sp>
    </p:spTree>
    <p:extLst>
      <p:ext uri="{BB962C8B-B14F-4D97-AF65-F5344CB8AC3E}">
        <p14:creationId xmlns:p14="http://schemas.microsoft.com/office/powerpoint/2010/main" val="251755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2866-E766-4D25-AF0D-867D5E5D90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954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a:t>Click to edit Master title style</a:t>
            </a:r>
          </a:p>
        </p:txBody>
      </p:sp>
      <p:sp>
        <p:nvSpPr>
          <p:cNvPr id="3" name="Content Placeholder 2"/>
          <p:cNvSpPr>
            <a:spLocks noGrp="1"/>
          </p:cNvSpPr>
          <p:nvPr>
            <p:ph sz="half" idx="1"/>
          </p:nvPr>
        </p:nvSpPr>
        <p:spPr>
          <a:xfrm>
            <a:off x="609600" y="9906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906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308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2192000" cy="803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7716" name="Line 4"/>
          <p:cNvSpPr>
            <a:spLocks noChangeShapeType="1"/>
          </p:cNvSpPr>
          <p:nvPr/>
        </p:nvSpPr>
        <p:spPr bwMode="auto">
          <a:xfrm>
            <a:off x="0" y="816742"/>
            <a:ext cx="12192000" cy="0"/>
          </a:xfrm>
          <a:prstGeom prst="line">
            <a:avLst/>
          </a:prstGeom>
          <a:noFill/>
          <a:ln w="63500">
            <a:solidFill>
              <a:schemeClr val="tx1">
                <a:lumMod val="65000"/>
                <a:lumOff val="35000"/>
              </a:schemeClr>
            </a:solidFill>
            <a:round/>
            <a:headEnd/>
            <a:tailEnd/>
          </a:ln>
          <a:effectLst/>
        </p:spPr>
        <p:txBody>
          <a:bodyPr/>
          <a:lstStyle/>
          <a:p>
            <a:pPr>
              <a:defRPr/>
            </a:pPr>
            <a:endParaRPr lang="en-US" sz="1400" dirty="0">
              <a:cs typeface="+mn-cs"/>
            </a:endParaRPr>
          </a:p>
        </p:txBody>
      </p:sp>
      <p:sp>
        <p:nvSpPr>
          <p:cNvPr id="627717" name="Line 5"/>
          <p:cNvSpPr>
            <a:spLocks noChangeShapeType="1"/>
          </p:cNvSpPr>
          <p:nvPr/>
        </p:nvSpPr>
        <p:spPr bwMode="auto">
          <a:xfrm>
            <a:off x="0" y="6281531"/>
            <a:ext cx="12192000" cy="0"/>
          </a:xfrm>
          <a:prstGeom prst="line">
            <a:avLst/>
          </a:prstGeom>
          <a:noFill/>
          <a:ln w="63500">
            <a:solidFill>
              <a:srgbClr val="C0C0C0"/>
            </a:solidFill>
            <a:round/>
            <a:headEnd/>
            <a:tailEnd/>
          </a:ln>
          <a:effectLst/>
        </p:spPr>
        <p:txBody>
          <a:bodyPr/>
          <a:lstStyle/>
          <a:p>
            <a:pPr>
              <a:defRPr/>
            </a:pPr>
            <a:endParaRPr lang="en-US" sz="1400" dirty="0">
              <a:cs typeface="+mn-cs"/>
            </a:endParaRPr>
          </a:p>
        </p:txBody>
      </p:sp>
      <p:sp>
        <p:nvSpPr>
          <p:cNvPr id="1034" name="Rectangle 10"/>
          <p:cNvSpPr>
            <a:spLocks noGrp="1" noChangeArrowheads="1"/>
          </p:cNvSpPr>
          <p:nvPr>
            <p:ph type="body" idx="1"/>
          </p:nvPr>
        </p:nvSpPr>
        <p:spPr bwMode="auto">
          <a:xfrm>
            <a:off x="609600" y="9906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identifier.gif"/>
          <p:cNvPicPr>
            <a:picLocks noChangeAspect="1"/>
          </p:cNvPicPr>
          <p:nvPr/>
        </p:nvPicPr>
        <p:blipFill>
          <a:blip r:embed="rId18" cstate="print">
            <a:lum bright="9000"/>
          </a:blip>
          <a:stretch>
            <a:fillRect/>
          </a:stretch>
        </p:blipFill>
        <p:spPr>
          <a:xfrm>
            <a:off x="102659" y="6320317"/>
            <a:ext cx="1062623" cy="518029"/>
          </a:xfrm>
          <a:prstGeom prst="rect">
            <a:avLst/>
          </a:prstGeom>
        </p:spPr>
      </p:pic>
      <p:sp>
        <p:nvSpPr>
          <p:cNvPr id="2" name="TextBox 1">
            <a:extLst>
              <a:ext uri="{FF2B5EF4-FFF2-40B4-BE49-F238E27FC236}">
                <a16:creationId xmlns:a16="http://schemas.microsoft.com/office/drawing/2014/main" id="{FEF58EA7-CAF8-446E-A87F-2596683A764B}"/>
              </a:ext>
            </a:extLst>
          </p:cNvPr>
          <p:cNvSpPr txBox="1"/>
          <p:nvPr userDrawn="1"/>
        </p:nvSpPr>
        <p:spPr>
          <a:xfrm>
            <a:off x="10147200" y="6314663"/>
            <a:ext cx="2044800" cy="523220"/>
          </a:xfrm>
          <a:prstGeom prst="rect">
            <a:avLst/>
          </a:prstGeom>
          <a:noFill/>
        </p:spPr>
        <p:txBody>
          <a:bodyPr wrap="square" rtlCol="0">
            <a:spAutoFit/>
          </a:bodyPr>
          <a:lstStyle/>
          <a:p>
            <a:r>
              <a:rPr lang="en-US" sz="1400" i="1" dirty="0">
                <a:solidFill>
                  <a:srgbClr val="004782"/>
                </a:solidFill>
              </a:rPr>
              <a:t>Center for Accelerator Science</a:t>
            </a:r>
          </a:p>
        </p:txBody>
      </p:sp>
      <p:sp>
        <p:nvSpPr>
          <p:cNvPr id="3" name="Text Box 8">
            <a:extLst>
              <a:ext uri="{FF2B5EF4-FFF2-40B4-BE49-F238E27FC236}">
                <a16:creationId xmlns:a16="http://schemas.microsoft.com/office/drawing/2014/main" id="{ECC35836-7649-4C55-B5E5-490E96A9C429}"/>
              </a:ext>
            </a:extLst>
          </p:cNvPr>
          <p:cNvSpPr txBox="1">
            <a:spLocks noChangeArrowheads="1"/>
          </p:cNvSpPr>
          <p:nvPr userDrawn="1"/>
        </p:nvSpPr>
        <p:spPr bwMode="auto">
          <a:xfrm>
            <a:off x="5357956" y="6451847"/>
            <a:ext cx="744615" cy="246221"/>
          </a:xfrm>
          <a:prstGeom prst="rect">
            <a:avLst/>
          </a:prstGeom>
          <a:noFill/>
          <a:ln w="9525">
            <a:noFill/>
            <a:miter lim="800000"/>
            <a:headEnd/>
            <a:tailEnd/>
          </a:ln>
          <a:effectLst/>
        </p:spPr>
        <p:txBody>
          <a:bodyPr wrap="square">
            <a:spAutoFit/>
          </a:bodyPr>
          <a:lstStyle/>
          <a:p>
            <a:pPr algn="r" eaLnBrk="1" hangingPunct="1">
              <a:spcBef>
                <a:spcPct val="50000"/>
              </a:spcBef>
              <a:defRPr/>
            </a:pPr>
            <a:r>
              <a:rPr lang="en-US" sz="1000" b="0" i="1" dirty="0">
                <a:latin typeface="Times New Roman" pitchFamily="18" charset="0"/>
                <a:cs typeface="+mn-cs"/>
              </a:rPr>
              <a:t> </a:t>
            </a:r>
            <a:fld id="{1B5B5EA7-2DCA-4A86-8031-B157A36EB5B6}" type="slidenum">
              <a:rPr lang="en-US" sz="1000" b="0" i="1" smtClean="0">
                <a:latin typeface="Times New Roman" pitchFamily="18" charset="0"/>
                <a:cs typeface="+mn-cs"/>
              </a:rPr>
              <a:pPr algn="r" eaLnBrk="1" hangingPunct="1">
                <a:spcBef>
                  <a:spcPct val="50000"/>
                </a:spcBef>
                <a:defRPr/>
              </a:pPr>
              <a:t>‹#›</a:t>
            </a:fld>
            <a:endParaRPr lang="en-US" sz="1000" b="0" i="1" dirty="0">
              <a:latin typeface="Times New Roman" pitchFamily="18" charset="0"/>
              <a:cs typeface="+mn-cs"/>
            </a:endParaRPr>
          </a:p>
        </p:txBody>
      </p:sp>
      <p:pic>
        <p:nvPicPr>
          <p:cNvPr id="4" name="Picture 94" descr="https://www.jlab.org/div_dept/dir_off/public_affairs/logo/JLab_logo_white1.jpg">
            <a:extLst>
              <a:ext uri="{FF2B5EF4-FFF2-40B4-BE49-F238E27FC236}">
                <a16:creationId xmlns:a16="http://schemas.microsoft.com/office/drawing/2014/main" id="{D8B854B6-DF41-4A2D-96CE-77230C803E11}"/>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l="4082" r="1021"/>
          <a:stretch/>
        </p:blipFill>
        <p:spPr bwMode="auto">
          <a:xfrm>
            <a:off x="10282103" y="6312033"/>
            <a:ext cx="1807238" cy="5258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92" r:id="rId3"/>
    <p:sldLayoutId id="2147483691"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93" r:id="rId15"/>
    <p:sldLayoutId id="2147483694" r:id="rId16"/>
  </p:sldLayoutIdLst>
  <p:hf sldNum="0" hdr="0" ftr="0" dt="0"/>
  <p:txStyles>
    <p:titleStyle>
      <a:lvl1pPr algn="ctr" rtl="0" eaLnBrk="1" fontAlgn="base" hangingPunct="1">
        <a:spcBef>
          <a:spcPct val="0"/>
        </a:spcBef>
        <a:spcAft>
          <a:spcPct val="0"/>
        </a:spcAft>
        <a:defRPr sz="3200" b="1">
          <a:solidFill>
            <a:schemeClr val="tx1"/>
          </a:solidFill>
          <a:latin typeface="Calibri" panose="020F0502020204030204" pitchFamily="34" charset="0"/>
          <a:ea typeface="+mj-ea"/>
          <a:cs typeface="Calibri" panose="020F0502020204030204" pitchFamily="34" charset="0"/>
        </a:defRPr>
      </a:lvl1pPr>
      <a:lvl2pPr algn="ctr" rtl="0" eaLnBrk="1" fontAlgn="base" hangingPunct="1">
        <a:spcBef>
          <a:spcPct val="0"/>
        </a:spcBef>
        <a:spcAft>
          <a:spcPct val="0"/>
        </a:spcAft>
        <a:defRPr sz="3200" b="1">
          <a:solidFill>
            <a:schemeClr val="tx1"/>
          </a:solidFill>
          <a:latin typeface="Arial" charset="0"/>
          <a:cs typeface="Arial" charset="0"/>
        </a:defRPr>
      </a:lvl2pPr>
      <a:lvl3pPr algn="ctr" rtl="0" eaLnBrk="1" fontAlgn="base" hangingPunct="1">
        <a:spcBef>
          <a:spcPct val="0"/>
        </a:spcBef>
        <a:spcAft>
          <a:spcPct val="0"/>
        </a:spcAft>
        <a:defRPr sz="3200" b="1">
          <a:solidFill>
            <a:schemeClr val="tx1"/>
          </a:solidFill>
          <a:latin typeface="Arial" charset="0"/>
          <a:cs typeface="Arial" charset="0"/>
        </a:defRPr>
      </a:lvl3pPr>
      <a:lvl4pPr algn="ctr" rtl="0" eaLnBrk="1" fontAlgn="base" hangingPunct="1">
        <a:spcBef>
          <a:spcPct val="0"/>
        </a:spcBef>
        <a:spcAft>
          <a:spcPct val="0"/>
        </a:spcAft>
        <a:defRPr sz="3200" b="1">
          <a:solidFill>
            <a:schemeClr val="tx1"/>
          </a:solidFill>
          <a:latin typeface="Arial" charset="0"/>
          <a:cs typeface="Arial" charset="0"/>
        </a:defRPr>
      </a:lvl4pPr>
      <a:lvl5pPr algn="ctr" rtl="0" eaLnBrk="1" fontAlgn="base" hangingPunct="1">
        <a:spcBef>
          <a:spcPct val="0"/>
        </a:spcBef>
        <a:spcAft>
          <a:spcPct val="0"/>
        </a:spcAft>
        <a:defRPr sz="3200" b="1">
          <a:solidFill>
            <a:schemeClr val="tx1"/>
          </a:solidFill>
          <a:latin typeface="Arial" charset="0"/>
          <a:cs typeface="Arial" charset="0"/>
        </a:defRPr>
      </a:lvl5pPr>
      <a:lvl6pPr marL="457200" algn="ctr" rtl="0" eaLnBrk="1" fontAlgn="base" hangingPunct="1">
        <a:spcBef>
          <a:spcPct val="0"/>
        </a:spcBef>
        <a:spcAft>
          <a:spcPct val="0"/>
        </a:spcAft>
        <a:defRPr sz="3200" b="1">
          <a:solidFill>
            <a:schemeClr val="tx1"/>
          </a:solidFill>
          <a:latin typeface="Arial" charset="0"/>
          <a:cs typeface="Arial" charset="0"/>
        </a:defRPr>
      </a:lvl6pPr>
      <a:lvl7pPr marL="914400" algn="ctr" rtl="0" eaLnBrk="1" fontAlgn="base" hangingPunct="1">
        <a:spcBef>
          <a:spcPct val="0"/>
        </a:spcBef>
        <a:spcAft>
          <a:spcPct val="0"/>
        </a:spcAft>
        <a:defRPr sz="3200" b="1">
          <a:solidFill>
            <a:schemeClr val="tx1"/>
          </a:solidFill>
          <a:latin typeface="Arial" charset="0"/>
          <a:cs typeface="Arial" charset="0"/>
        </a:defRPr>
      </a:lvl7pPr>
      <a:lvl8pPr marL="1371600" algn="ctr" rtl="0" eaLnBrk="1" fontAlgn="base" hangingPunct="1">
        <a:spcBef>
          <a:spcPct val="0"/>
        </a:spcBef>
        <a:spcAft>
          <a:spcPct val="0"/>
        </a:spcAft>
        <a:defRPr sz="3200" b="1">
          <a:solidFill>
            <a:schemeClr val="tx1"/>
          </a:solidFill>
          <a:latin typeface="Arial" charset="0"/>
          <a:cs typeface="Arial" charset="0"/>
        </a:defRPr>
      </a:lvl8pPr>
      <a:lvl9pPr marL="1828800" algn="ctr" rtl="0" eaLnBrk="1" fontAlgn="base" hangingPunct="1">
        <a:spcBef>
          <a:spcPct val="0"/>
        </a:spcBef>
        <a:spcAft>
          <a:spcPct val="0"/>
        </a:spcAft>
        <a:defRPr sz="32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D9BF8-C811-428E-983B-C98D10258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6F0D2-A57B-46BA-9A99-02AF7ED9F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01E-73D3-442B-B4AE-199E241CF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20A6F-DEB3-4CCC-A320-E3CBCF8CC0A0}" type="datetime1">
              <a:rPr lang="en-US" smtClean="0"/>
              <a:t>11/9/2020</a:t>
            </a:fld>
            <a:endParaRPr lang="en-US"/>
          </a:p>
        </p:txBody>
      </p:sp>
      <p:sp>
        <p:nvSpPr>
          <p:cNvPr id="5" name="Footer Placeholder 4">
            <a:extLst>
              <a:ext uri="{FF2B5EF4-FFF2-40B4-BE49-F238E27FC236}">
                <a16:creationId xmlns:a16="http://schemas.microsoft.com/office/drawing/2014/main" id="{43A8A983-A4F0-4632-B7CE-FACEC6427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0902CC-4B65-4CA2-B9C6-ECCCB9ECB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EDDE4-BFC2-4D64-B0F8-0D147087FE06}" type="slidenum">
              <a:rPr lang="en-US" smtClean="0"/>
              <a:t>‹#›</a:t>
            </a:fld>
            <a:endParaRPr lang="en-US"/>
          </a:p>
        </p:txBody>
      </p:sp>
    </p:spTree>
    <p:extLst>
      <p:ext uri="{BB962C8B-B14F-4D97-AF65-F5344CB8AC3E}">
        <p14:creationId xmlns:p14="http://schemas.microsoft.com/office/powerpoint/2010/main" val="41312031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009A4-F68B-4DED-85AE-079A2EA3EC0D}" type="datetime1">
              <a:rPr lang="en-US" smtClean="0"/>
              <a:t>11/9/2020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AA08B-E053-40E9-834F-B91E5F9BF946}" type="slidenum">
              <a:rPr lang="en-US" smtClean="0"/>
              <a:t>‹#›</a:t>
            </a:fld>
            <a:endParaRPr lang="en-US"/>
          </a:p>
        </p:txBody>
      </p:sp>
    </p:spTree>
    <p:extLst>
      <p:ext uri="{BB962C8B-B14F-4D97-AF65-F5344CB8AC3E}">
        <p14:creationId xmlns:p14="http://schemas.microsoft.com/office/powerpoint/2010/main" val="406245370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6100" y="1495919"/>
            <a:ext cx="8509000" cy="1933082"/>
          </a:xfrm>
        </p:spPr>
        <p:txBody>
          <a:bodyPr/>
          <a:lstStyle/>
          <a:p>
            <a:r>
              <a:rPr lang="en-US" sz="4000" b="1" cap="none" dirty="0">
                <a:solidFill>
                  <a:schemeClr val="accent2"/>
                </a:solidFill>
              </a:rPr>
              <a:t>Investigation of Nb</a:t>
            </a:r>
            <a:r>
              <a:rPr lang="en-US" sz="4000" b="1" cap="none" baseline="-25000" dirty="0">
                <a:solidFill>
                  <a:schemeClr val="accent2"/>
                </a:solidFill>
              </a:rPr>
              <a:t>3</a:t>
            </a:r>
            <a:r>
              <a:rPr lang="en-US" sz="4000" b="1" cap="none" dirty="0">
                <a:solidFill>
                  <a:schemeClr val="accent2"/>
                </a:solidFill>
              </a:rPr>
              <a:t>Sn Thin Films using Magnetic Field Penetration Measurements</a:t>
            </a:r>
            <a:endParaRPr lang="en-US" sz="4000" dirty="0">
              <a:solidFill>
                <a:schemeClr val="accent2"/>
              </a:solidFill>
            </a:endParaRPr>
          </a:p>
        </p:txBody>
      </p:sp>
      <p:grpSp>
        <p:nvGrpSpPr>
          <p:cNvPr id="15" name="Group 14">
            <a:extLst>
              <a:ext uri="{FF2B5EF4-FFF2-40B4-BE49-F238E27FC236}">
                <a16:creationId xmlns:a16="http://schemas.microsoft.com/office/drawing/2014/main" id="{A753B7E1-0A10-48FA-9FF2-05A8E7F04080}"/>
              </a:ext>
            </a:extLst>
          </p:cNvPr>
          <p:cNvGrpSpPr/>
          <p:nvPr/>
        </p:nvGrpSpPr>
        <p:grpSpPr>
          <a:xfrm>
            <a:off x="-205996" y="180495"/>
            <a:ext cx="12638154" cy="503802"/>
            <a:chOff x="-205996" y="180495"/>
            <a:chExt cx="12638154" cy="503802"/>
          </a:xfrm>
        </p:grpSpPr>
        <p:pic>
          <p:nvPicPr>
            <p:cNvPr id="3" name="Picture 2">
              <a:extLst>
                <a:ext uri="{FF2B5EF4-FFF2-40B4-BE49-F238E27FC236}">
                  <a16:creationId xmlns:a16="http://schemas.microsoft.com/office/drawing/2014/main" id="{78E5D753-528B-4F9F-98E3-C6A7C49F3739}"/>
                </a:ext>
              </a:extLst>
            </p:cNvPr>
            <p:cNvPicPr>
              <a:picLocks noChangeAspect="1"/>
            </p:cNvPicPr>
            <p:nvPr/>
          </p:nvPicPr>
          <p:blipFill>
            <a:blip r:embed="rId2"/>
            <a:stretch>
              <a:fillRect/>
            </a:stretch>
          </p:blipFill>
          <p:spPr>
            <a:xfrm>
              <a:off x="2310894" y="180496"/>
              <a:ext cx="2530316" cy="502919"/>
            </a:xfrm>
            <a:prstGeom prst="rect">
              <a:avLst/>
            </a:prstGeom>
          </p:spPr>
        </p:pic>
        <p:pic>
          <p:nvPicPr>
            <p:cNvPr id="4" name="Picture 3">
              <a:extLst>
                <a:ext uri="{FF2B5EF4-FFF2-40B4-BE49-F238E27FC236}">
                  <a16:creationId xmlns:a16="http://schemas.microsoft.com/office/drawing/2014/main" id="{63C9EFFC-06D8-45BE-82C3-2FFFFE684249}"/>
                </a:ext>
              </a:extLst>
            </p:cNvPr>
            <p:cNvPicPr>
              <a:picLocks noChangeAspect="1"/>
            </p:cNvPicPr>
            <p:nvPr/>
          </p:nvPicPr>
          <p:blipFill>
            <a:blip r:embed="rId2"/>
            <a:stretch>
              <a:fillRect/>
            </a:stretch>
          </p:blipFill>
          <p:spPr>
            <a:xfrm>
              <a:off x="4841210" y="180495"/>
              <a:ext cx="2530316" cy="502920"/>
            </a:xfrm>
            <a:prstGeom prst="rect">
              <a:avLst/>
            </a:prstGeom>
          </p:spPr>
        </p:pic>
        <p:pic>
          <p:nvPicPr>
            <p:cNvPr id="10" name="Picture 9">
              <a:extLst>
                <a:ext uri="{FF2B5EF4-FFF2-40B4-BE49-F238E27FC236}">
                  <a16:creationId xmlns:a16="http://schemas.microsoft.com/office/drawing/2014/main" id="{6C36707E-4475-469B-A106-62C77EEEB698}"/>
                </a:ext>
              </a:extLst>
            </p:cNvPr>
            <p:cNvPicPr>
              <a:picLocks noChangeAspect="1"/>
            </p:cNvPicPr>
            <p:nvPr/>
          </p:nvPicPr>
          <p:blipFill>
            <a:blip r:embed="rId2"/>
            <a:stretch>
              <a:fillRect/>
            </a:stretch>
          </p:blipFill>
          <p:spPr>
            <a:xfrm>
              <a:off x="7371526" y="180495"/>
              <a:ext cx="2530316" cy="502920"/>
            </a:xfrm>
            <a:prstGeom prst="rect">
              <a:avLst/>
            </a:prstGeom>
          </p:spPr>
        </p:pic>
        <p:pic>
          <p:nvPicPr>
            <p:cNvPr id="12" name="Picture 11">
              <a:extLst>
                <a:ext uri="{FF2B5EF4-FFF2-40B4-BE49-F238E27FC236}">
                  <a16:creationId xmlns:a16="http://schemas.microsoft.com/office/drawing/2014/main" id="{74F1DDFE-0DE5-4072-BB58-8F4591F7EF84}"/>
                </a:ext>
              </a:extLst>
            </p:cNvPr>
            <p:cNvPicPr>
              <a:picLocks noChangeAspect="1"/>
            </p:cNvPicPr>
            <p:nvPr/>
          </p:nvPicPr>
          <p:blipFill>
            <a:blip r:embed="rId2"/>
            <a:stretch>
              <a:fillRect/>
            </a:stretch>
          </p:blipFill>
          <p:spPr>
            <a:xfrm>
              <a:off x="9901842" y="181377"/>
              <a:ext cx="2530316" cy="502920"/>
            </a:xfrm>
            <a:prstGeom prst="rect">
              <a:avLst/>
            </a:prstGeom>
          </p:spPr>
        </p:pic>
        <p:pic>
          <p:nvPicPr>
            <p:cNvPr id="14" name="Picture 13">
              <a:extLst>
                <a:ext uri="{FF2B5EF4-FFF2-40B4-BE49-F238E27FC236}">
                  <a16:creationId xmlns:a16="http://schemas.microsoft.com/office/drawing/2014/main" id="{FF4701D8-1D0D-4CDF-8A66-EB1A3CECC741}"/>
                </a:ext>
              </a:extLst>
            </p:cNvPr>
            <p:cNvPicPr>
              <a:picLocks noChangeAspect="1"/>
            </p:cNvPicPr>
            <p:nvPr/>
          </p:nvPicPr>
          <p:blipFill>
            <a:blip r:embed="rId2"/>
            <a:stretch>
              <a:fillRect/>
            </a:stretch>
          </p:blipFill>
          <p:spPr>
            <a:xfrm>
              <a:off x="-205996" y="180495"/>
              <a:ext cx="2530316" cy="502920"/>
            </a:xfrm>
            <a:prstGeom prst="rect">
              <a:avLst/>
            </a:prstGeom>
          </p:spPr>
        </p:pic>
      </p:grpSp>
      <p:sp>
        <p:nvSpPr>
          <p:cNvPr id="18" name="TextBox 17">
            <a:extLst>
              <a:ext uri="{FF2B5EF4-FFF2-40B4-BE49-F238E27FC236}">
                <a16:creationId xmlns:a16="http://schemas.microsoft.com/office/drawing/2014/main" id="{57DB163F-5E9A-4916-B082-643EEEED8537}"/>
              </a:ext>
            </a:extLst>
          </p:cNvPr>
          <p:cNvSpPr txBox="1"/>
          <p:nvPr/>
        </p:nvSpPr>
        <p:spPr>
          <a:xfrm>
            <a:off x="5016843" y="5054304"/>
            <a:ext cx="1888786"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PhD Graduate Student </a:t>
            </a:r>
          </a:p>
        </p:txBody>
      </p:sp>
      <p:sp>
        <p:nvSpPr>
          <p:cNvPr id="6" name="TextBox 5">
            <a:extLst>
              <a:ext uri="{FF2B5EF4-FFF2-40B4-BE49-F238E27FC236}">
                <a16:creationId xmlns:a16="http://schemas.microsoft.com/office/drawing/2014/main" id="{27B8C7AC-6B30-4D0F-80E8-8A97CB8C8A60}"/>
              </a:ext>
            </a:extLst>
          </p:cNvPr>
          <p:cNvSpPr txBox="1"/>
          <p:nvPr/>
        </p:nvSpPr>
        <p:spPr>
          <a:xfrm>
            <a:off x="1413034" y="935337"/>
            <a:ext cx="9386667" cy="30777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International workshop on SRF Science, Technology and Applications (Nb3SnSRF20), Cornell, Nov. 10, 2020.</a:t>
            </a:r>
          </a:p>
        </p:txBody>
      </p:sp>
      <p:sp>
        <p:nvSpPr>
          <p:cNvPr id="16" name="TextBox 15">
            <a:extLst>
              <a:ext uri="{FF2B5EF4-FFF2-40B4-BE49-F238E27FC236}">
                <a16:creationId xmlns:a16="http://schemas.microsoft.com/office/drawing/2014/main" id="{2F469624-4527-4952-B594-8A10FFFB7B7A}"/>
              </a:ext>
            </a:extLst>
          </p:cNvPr>
          <p:cNvSpPr txBox="1"/>
          <p:nvPr/>
        </p:nvSpPr>
        <p:spPr>
          <a:xfrm>
            <a:off x="1413034" y="5922663"/>
            <a:ext cx="9965986" cy="324384"/>
          </a:xfrm>
          <a:prstGeom prst="rect">
            <a:avLst/>
          </a:prstGeom>
          <a:noFill/>
        </p:spPr>
        <p:txBody>
          <a:bodyPr wrap="square">
            <a:spAutoFit/>
          </a:bodyPr>
          <a:lstStyle/>
          <a:p>
            <a:pPr marL="0" marR="0" algn="just">
              <a:lnSpc>
                <a:spcPct val="115000"/>
              </a:lnSpc>
              <a:spcBef>
                <a:spcPts val="0"/>
              </a:spcBef>
              <a:spcAft>
                <a:spcPts val="1000"/>
              </a:spcAft>
            </a:pPr>
            <a:r>
              <a:rPr lang="en-US"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This work is supported by NSF Grants PHY-1734075 and PHY-1416051, and DOE Awards DE-SC0010081 and</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DE-SC0019399</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442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010539-697F-4511-9A50-C59DCB3B73A1}"/>
              </a:ext>
            </a:extLst>
          </p:cNvPr>
          <p:cNvSpPr txBox="1"/>
          <p:nvPr/>
        </p:nvSpPr>
        <p:spPr>
          <a:xfrm>
            <a:off x="3046828" y="2664041"/>
            <a:ext cx="6098344" cy="1015663"/>
          </a:xfrm>
          <a:prstGeom prst="rect">
            <a:avLst/>
          </a:prstGeom>
          <a:noFill/>
        </p:spPr>
        <p:txBody>
          <a:bodyPr wrap="square">
            <a:spAutoFit/>
          </a:bodyPr>
          <a:lstStyle/>
          <a:p>
            <a:r>
              <a:rPr lang="en-US" sz="6000" b="1" dirty="0">
                <a:solidFill>
                  <a:schemeClr val="accent2"/>
                </a:solidFill>
                <a:latin typeface="Calibri" panose="020F0502020204030204" pitchFamily="34" charset="0"/>
                <a:cs typeface="Calibri" panose="020F0502020204030204" pitchFamily="34" charset="0"/>
              </a:rPr>
              <a:t>CALIBRATION</a:t>
            </a:r>
            <a:endParaRPr lang="en-US" sz="60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788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94D6493-7FA1-4805-AC16-618BB89C87B0}"/>
              </a:ext>
            </a:extLst>
          </p:cNvPr>
          <p:cNvSpPr txBox="1"/>
          <p:nvPr/>
        </p:nvSpPr>
        <p:spPr>
          <a:xfrm>
            <a:off x="779480" y="130053"/>
            <a:ext cx="5316519" cy="584775"/>
          </a:xfrm>
          <a:prstGeom prst="rect">
            <a:avLst/>
          </a:prstGeom>
          <a:noFill/>
        </p:spPr>
        <p:txBody>
          <a:bodyPr wrap="none" rtlCol="0">
            <a:spAutoFit/>
          </a:bodyPr>
          <a:lstStyle/>
          <a:p>
            <a:r>
              <a:rPr lang="en-US" sz="3200" b="1" dirty="0">
                <a:solidFill>
                  <a:schemeClr val="accent2"/>
                </a:solidFill>
                <a:latin typeface="Calibri" panose="020F0502020204030204" pitchFamily="34" charset="0"/>
                <a:cs typeface="Calibri" panose="020F0502020204030204" pitchFamily="34" charset="0"/>
              </a:rPr>
              <a:t>STEP 1</a:t>
            </a:r>
            <a:r>
              <a:rPr lang="en-US" sz="32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With No Sample at 4.35 K</a:t>
            </a:r>
            <a:endParaRPr lang="en-US" sz="3200" b="1"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11689A01-A6D2-4ECE-B59A-5F068920DDE9}"/>
              </a:ext>
            </a:extLst>
          </p:cNvPr>
          <p:cNvGrpSpPr/>
          <p:nvPr/>
        </p:nvGrpSpPr>
        <p:grpSpPr>
          <a:xfrm>
            <a:off x="338098" y="2344066"/>
            <a:ext cx="4602022" cy="3721511"/>
            <a:chOff x="546753" y="2415972"/>
            <a:chExt cx="4999153" cy="4240448"/>
          </a:xfrm>
        </p:grpSpPr>
        <p:pic>
          <p:nvPicPr>
            <p:cNvPr id="12" name="Picture 11">
              <a:extLst>
                <a:ext uri="{FF2B5EF4-FFF2-40B4-BE49-F238E27FC236}">
                  <a16:creationId xmlns:a16="http://schemas.microsoft.com/office/drawing/2014/main" id="{B1AD5CF5-EB59-43AB-83C2-559F84864C16}"/>
                </a:ext>
              </a:extLst>
            </p:cNvPr>
            <p:cNvPicPr>
              <a:picLocks noChangeAspect="1"/>
            </p:cNvPicPr>
            <p:nvPr/>
          </p:nvPicPr>
          <p:blipFill>
            <a:blip r:embed="rId2"/>
            <a:stretch>
              <a:fillRect/>
            </a:stretch>
          </p:blipFill>
          <p:spPr>
            <a:xfrm>
              <a:off x="546753" y="2785124"/>
              <a:ext cx="4999153" cy="3871296"/>
            </a:xfrm>
            <a:prstGeom prst="rect">
              <a:avLst/>
            </a:prstGeom>
          </p:spPr>
        </p:pic>
        <p:sp>
          <p:nvSpPr>
            <p:cNvPr id="13" name="Oval 12">
              <a:extLst>
                <a:ext uri="{FF2B5EF4-FFF2-40B4-BE49-F238E27FC236}">
                  <a16:creationId xmlns:a16="http://schemas.microsoft.com/office/drawing/2014/main" id="{45254DD8-4EAF-4AB1-87A3-1148E5EA00C7}"/>
                </a:ext>
              </a:extLst>
            </p:cNvPr>
            <p:cNvSpPr/>
            <p:nvPr/>
          </p:nvSpPr>
          <p:spPr>
            <a:xfrm>
              <a:off x="1834605" y="4888412"/>
              <a:ext cx="2194560" cy="6299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97FB7A1A-3F9F-4530-AC08-D76EBD67DAE0}"/>
                </a:ext>
              </a:extLst>
            </p:cNvPr>
            <p:cNvCxnSpPr>
              <a:cxnSpLocks/>
            </p:cNvCxnSpPr>
            <p:nvPr/>
          </p:nvCxnSpPr>
          <p:spPr>
            <a:xfrm flipV="1">
              <a:off x="3503022" y="2415972"/>
              <a:ext cx="1842957" cy="2520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38B1B629-464E-4517-85A7-819E94F6B189}"/>
              </a:ext>
            </a:extLst>
          </p:cNvPr>
          <p:cNvPicPr>
            <a:picLocks noChangeAspect="1"/>
          </p:cNvPicPr>
          <p:nvPr/>
        </p:nvPicPr>
        <p:blipFill>
          <a:blip r:embed="rId3"/>
          <a:stretch>
            <a:fillRect/>
          </a:stretch>
        </p:blipFill>
        <p:spPr>
          <a:xfrm>
            <a:off x="3160077" y="1049667"/>
            <a:ext cx="5871845" cy="1209496"/>
          </a:xfrm>
          <a:prstGeom prst="rect">
            <a:avLst/>
          </a:prstGeom>
          <a:ln>
            <a:solidFill>
              <a:schemeClr val="tx1"/>
            </a:solidFill>
          </a:ln>
        </p:spPr>
      </p:pic>
      <p:pic>
        <p:nvPicPr>
          <p:cNvPr id="2" name="Picture 1">
            <a:extLst>
              <a:ext uri="{FF2B5EF4-FFF2-40B4-BE49-F238E27FC236}">
                <a16:creationId xmlns:a16="http://schemas.microsoft.com/office/drawing/2014/main" id="{DDA63FAD-A2CC-47C5-A7C1-9D38ED82F71D}"/>
              </a:ext>
            </a:extLst>
          </p:cNvPr>
          <p:cNvPicPr>
            <a:picLocks noChangeAspect="1"/>
          </p:cNvPicPr>
          <p:nvPr/>
        </p:nvPicPr>
        <p:blipFill>
          <a:blip r:embed="rId4"/>
          <a:stretch>
            <a:fillRect/>
          </a:stretch>
        </p:blipFill>
        <p:spPr>
          <a:xfrm>
            <a:off x="6095999" y="2668042"/>
            <a:ext cx="5330265" cy="3397535"/>
          </a:xfrm>
          <a:prstGeom prst="rect">
            <a:avLst/>
          </a:prstGeom>
          <a:ln>
            <a:solidFill>
              <a:schemeClr val="tx1"/>
            </a:solidFill>
          </a:ln>
        </p:spPr>
      </p:pic>
    </p:spTree>
    <p:extLst>
      <p:ext uri="{BB962C8B-B14F-4D97-AF65-F5344CB8AC3E}">
        <p14:creationId xmlns:p14="http://schemas.microsoft.com/office/powerpoint/2010/main" val="402281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43F6EA8-555F-46F4-869D-1E694D4C0AA5}"/>
              </a:ext>
            </a:extLst>
          </p:cNvPr>
          <p:cNvGraphicFramePr>
            <a:graphicFrameLocks noGrp="1"/>
          </p:cNvGraphicFramePr>
          <p:nvPr>
            <p:extLst>
              <p:ext uri="{D42A27DB-BD31-4B8C-83A1-F6EECF244321}">
                <p14:modId xmlns:p14="http://schemas.microsoft.com/office/powerpoint/2010/main" val="750169810"/>
              </p:ext>
            </p:extLst>
          </p:nvPr>
        </p:nvGraphicFramePr>
        <p:xfrm>
          <a:off x="2119580" y="1781894"/>
          <a:ext cx="8459276" cy="1647106"/>
        </p:xfrm>
        <a:graphic>
          <a:graphicData uri="http://schemas.openxmlformats.org/drawingml/2006/table">
            <a:tbl>
              <a:tblPr/>
              <a:tblGrid>
                <a:gridCol w="3206105">
                  <a:extLst>
                    <a:ext uri="{9D8B030D-6E8A-4147-A177-3AD203B41FA5}">
                      <a16:colId xmlns:a16="http://schemas.microsoft.com/office/drawing/2014/main" val="3580832411"/>
                    </a:ext>
                  </a:extLst>
                </a:gridCol>
                <a:gridCol w="1781811">
                  <a:extLst>
                    <a:ext uri="{9D8B030D-6E8A-4147-A177-3AD203B41FA5}">
                      <a16:colId xmlns:a16="http://schemas.microsoft.com/office/drawing/2014/main" val="288669919"/>
                    </a:ext>
                  </a:extLst>
                </a:gridCol>
                <a:gridCol w="1972101">
                  <a:extLst>
                    <a:ext uri="{9D8B030D-6E8A-4147-A177-3AD203B41FA5}">
                      <a16:colId xmlns:a16="http://schemas.microsoft.com/office/drawing/2014/main" val="2143993518"/>
                    </a:ext>
                  </a:extLst>
                </a:gridCol>
                <a:gridCol w="1499259">
                  <a:extLst>
                    <a:ext uri="{9D8B030D-6E8A-4147-A177-3AD203B41FA5}">
                      <a16:colId xmlns:a16="http://schemas.microsoft.com/office/drawing/2014/main" val="2433516184"/>
                    </a:ext>
                  </a:extLst>
                </a:gridCol>
              </a:tblGrid>
              <a:tr h="332749">
                <a:tc rowSpan="2">
                  <a:txBody>
                    <a:bodyPr/>
                    <a:lstStyle/>
                    <a:p>
                      <a:pPr algn="ctr" fontAlgn="ctr"/>
                      <a:r>
                        <a:rPr lang="en-US" sz="2000" b="1" i="0" u="none" strike="noStrike" dirty="0">
                          <a:solidFill>
                            <a:srgbClr val="000000"/>
                          </a:solidFill>
                          <a:effectLst/>
                          <a:latin typeface="Calibri" panose="020F0502020204030204" pitchFamily="34" charset="0"/>
                        </a:rPr>
                        <a:t>Separation between magnet and the sensor, </a:t>
                      </a:r>
                      <a:r>
                        <a:rPr lang="en-US" sz="2000" b="1" i="0" u="none" strike="noStrike" dirty="0">
                          <a:solidFill>
                            <a:srgbClr val="FF0000"/>
                          </a:solidFill>
                          <a:effectLst/>
                          <a:latin typeface="Calibri" panose="020F0502020204030204" pitchFamily="34" charset="0"/>
                        </a:rPr>
                        <a:t>d</a:t>
                      </a:r>
                      <a:r>
                        <a:rPr lang="en-US" sz="2000" b="1" i="0" u="none" strike="noStrike" dirty="0">
                          <a:solidFill>
                            <a:srgbClr val="000000"/>
                          </a:solidFill>
                          <a:effectLst/>
                          <a:latin typeface="Calibri" panose="020F0502020204030204" pitchFamily="34" charset="0"/>
                        </a:rPr>
                        <a:t>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gridSpan="2">
                  <a:txBody>
                    <a:bodyPr/>
                    <a:lstStyle/>
                    <a:p>
                      <a:pPr algn="ctr" fontAlgn="ctr"/>
                      <a:r>
                        <a:rPr lang="en-US" sz="2000" b="1" i="0" u="none" strike="noStrike" dirty="0">
                          <a:solidFill>
                            <a:srgbClr val="000000"/>
                          </a:solidFill>
                          <a:effectLst/>
                          <a:latin typeface="Calibri" panose="020F0502020204030204" pitchFamily="34" charset="0"/>
                        </a:rPr>
                        <a:t>Magnetic Field for </a:t>
                      </a:r>
                      <a:r>
                        <a:rPr lang="en-US" sz="2000" b="1" i="0" u="none" strike="noStrike" dirty="0">
                          <a:solidFill>
                            <a:srgbClr val="FF0000"/>
                          </a:solidFill>
                          <a:effectLst/>
                          <a:latin typeface="Calibri" panose="020F0502020204030204" pitchFamily="34" charset="0"/>
                        </a:rPr>
                        <a:t>100 A</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mT</a:t>
                      </a:r>
                      <a:r>
                        <a:rPr lang="en-US" sz="20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rowSpan="2">
                  <a:txBody>
                    <a:bodyPr/>
                    <a:lstStyle/>
                    <a:p>
                      <a:pPr algn="ctr" fontAlgn="ctr"/>
                      <a:r>
                        <a:rPr lang="en-US" sz="2000" b="1" i="0" u="none" strike="noStrike" dirty="0">
                          <a:solidFill>
                            <a:srgbClr val="000000"/>
                          </a:solidFill>
                          <a:effectLst/>
                          <a:latin typeface="Calibri" panose="020F0502020204030204" pitchFamily="34" charset="0"/>
                        </a:rPr>
                        <a:t>Percentage Difference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3672616741"/>
                  </a:ext>
                </a:extLst>
              </a:tr>
              <a:tr h="648859">
                <a:tc vMerge="1">
                  <a:txBody>
                    <a:bodyPr/>
                    <a:lstStyle/>
                    <a:p>
                      <a:endParaRPr lang="en-US"/>
                    </a:p>
                  </a:txBody>
                  <a:tcPr/>
                </a:tc>
                <a:tc>
                  <a:txBody>
                    <a:bodyPr/>
                    <a:lstStyle/>
                    <a:p>
                      <a:pPr algn="ctr" fontAlgn="ctr"/>
                      <a:r>
                        <a:rPr lang="en-US" sz="2000" b="1" i="0" u="none" strike="noStrike">
                          <a:solidFill>
                            <a:srgbClr val="000000"/>
                          </a:solidFill>
                          <a:effectLst/>
                          <a:latin typeface="Calibri" panose="020F0502020204030204" pitchFamily="34" charset="0"/>
                        </a:rPr>
                        <a:t>Simulation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2000" b="1" i="0" u="none" strike="noStrike">
                          <a:solidFill>
                            <a:srgbClr val="000000"/>
                          </a:solidFill>
                          <a:effectLst/>
                          <a:latin typeface="Calibri" panose="020F0502020204030204" pitchFamily="34" charset="0"/>
                        </a:rPr>
                        <a:t>Experimental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vMerge="1">
                  <a:txBody>
                    <a:bodyPr/>
                    <a:lstStyle/>
                    <a:p>
                      <a:endParaRPr lang="en-US"/>
                    </a:p>
                  </a:txBody>
                  <a:tcPr/>
                </a:tc>
                <a:extLst>
                  <a:ext uri="{0D108BD9-81ED-4DB2-BD59-A6C34878D82A}">
                    <a16:rowId xmlns:a16="http://schemas.microsoft.com/office/drawing/2014/main" val="2693474752"/>
                  </a:ext>
                </a:extLst>
              </a:tr>
              <a:tr h="332749">
                <a:tc>
                  <a:txBody>
                    <a:bodyPr/>
                    <a:lstStyle/>
                    <a:p>
                      <a:pPr algn="ctr" fontAlgn="ctr"/>
                      <a:r>
                        <a:rPr lang="en-US" sz="2000" b="1" i="0" u="none" strike="noStrike">
                          <a:solidFill>
                            <a:srgbClr val="000000"/>
                          </a:solidFill>
                          <a:effectLst/>
                          <a:latin typeface="Calibri" panose="020F0502020204030204" pitchFamily="34" charset="0"/>
                        </a:rPr>
                        <a:t>1.368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13.90%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970151"/>
                  </a:ext>
                </a:extLst>
              </a:tr>
              <a:tr h="332749">
                <a:tc>
                  <a:txBody>
                    <a:bodyPr/>
                    <a:lstStyle/>
                    <a:p>
                      <a:pPr algn="ctr" fontAlgn="ctr"/>
                      <a:r>
                        <a:rPr lang="en-US" sz="2000" b="1" i="0" u="none" strike="noStrike">
                          <a:solidFill>
                            <a:srgbClr val="000000"/>
                          </a:solidFill>
                          <a:effectLst/>
                          <a:latin typeface="Calibri" panose="020F0502020204030204" pitchFamily="34" charset="0"/>
                        </a:rPr>
                        <a:t>1.815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000" b="1" i="0" u="none" strike="noStrike">
                          <a:solidFill>
                            <a:srgbClr val="000000"/>
                          </a:solidFill>
                          <a:effectLst/>
                          <a:latin typeface="Calibri" panose="020F0502020204030204" pitchFamily="34" charset="0"/>
                        </a:rPr>
                        <a:t>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000" b="1" i="0" u="none" strike="noStrike">
                          <a:solidFill>
                            <a:srgbClr val="000000"/>
                          </a:solidFill>
                          <a:effectLst/>
                          <a:latin typeface="Calibri" panose="020F0502020204030204" pitchFamily="34" charset="0"/>
                        </a:rPr>
                        <a:t>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0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418969"/>
                  </a:ext>
                </a:extLst>
              </a:tr>
            </a:tbl>
          </a:graphicData>
        </a:graphic>
      </p:graphicFrame>
      <p:sp>
        <p:nvSpPr>
          <p:cNvPr id="7" name="TextBox 6">
            <a:extLst>
              <a:ext uri="{FF2B5EF4-FFF2-40B4-BE49-F238E27FC236}">
                <a16:creationId xmlns:a16="http://schemas.microsoft.com/office/drawing/2014/main" id="{84DF469C-7D44-4E28-B87B-EC48A718B386}"/>
              </a:ext>
            </a:extLst>
          </p:cNvPr>
          <p:cNvSpPr txBox="1"/>
          <p:nvPr/>
        </p:nvSpPr>
        <p:spPr>
          <a:xfrm>
            <a:off x="809983" y="129131"/>
            <a:ext cx="3930050" cy="584775"/>
          </a:xfrm>
          <a:prstGeom prst="rect">
            <a:avLst/>
          </a:prstGeom>
          <a:noFill/>
        </p:spPr>
        <p:txBody>
          <a:bodyPr wrap="none" rtlCol="0">
            <a:spAutoFit/>
          </a:bodyPr>
          <a:lstStyle/>
          <a:p>
            <a:r>
              <a:rPr lang="en-US" sz="3200" b="1" dirty="0">
                <a:solidFill>
                  <a:schemeClr val="accent2"/>
                </a:solidFill>
                <a:latin typeface="Calibri" panose="020F0502020204030204" pitchFamily="34" charset="0"/>
                <a:cs typeface="Calibri" panose="020F0502020204030204" pitchFamily="34" charset="0"/>
              </a:rPr>
              <a:t>STEP 1</a:t>
            </a:r>
            <a:r>
              <a:rPr lang="en-US" sz="32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With No Sample</a:t>
            </a:r>
            <a:endParaRPr lang="en-US" sz="32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949D6A5-A6CE-47A4-944C-A794BC60E2EE}"/>
              </a:ext>
            </a:extLst>
          </p:cNvPr>
          <p:cNvSpPr txBox="1"/>
          <p:nvPr/>
        </p:nvSpPr>
        <p:spPr>
          <a:xfrm>
            <a:off x="3300046" y="3871015"/>
            <a:ext cx="6098344" cy="584775"/>
          </a:xfrm>
          <a:prstGeom prst="rect">
            <a:avLst/>
          </a:prstGeom>
          <a:noFill/>
        </p:spPr>
        <p:txBody>
          <a:bodyPr wrap="square">
            <a:spAutoFit/>
          </a:bodyPr>
          <a:lstStyle/>
          <a:p>
            <a:r>
              <a:rPr lang="en-US" sz="3200" b="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1.815-1.368= 0.447 mm difference</a:t>
            </a:r>
            <a:endParaRPr lang="en-US" sz="3200" dirty="0">
              <a:solidFill>
                <a:schemeClr val="accent2"/>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493884B-817B-4189-8909-2EEF1B7CD9F6}"/>
              </a:ext>
            </a:extLst>
          </p:cNvPr>
          <p:cNvSpPr txBox="1"/>
          <p:nvPr/>
        </p:nvSpPr>
        <p:spPr>
          <a:xfrm>
            <a:off x="5475554" y="5022483"/>
            <a:ext cx="1986570"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Correction factor</a:t>
            </a:r>
          </a:p>
        </p:txBody>
      </p:sp>
      <p:cxnSp>
        <p:nvCxnSpPr>
          <p:cNvPr id="14" name="Straight Arrow Connector 13">
            <a:extLst>
              <a:ext uri="{FF2B5EF4-FFF2-40B4-BE49-F238E27FC236}">
                <a16:creationId xmlns:a16="http://schemas.microsoft.com/office/drawing/2014/main" id="{36F781C6-DEB0-4D85-BC6E-12893136FAA5}"/>
              </a:ext>
            </a:extLst>
          </p:cNvPr>
          <p:cNvCxnSpPr>
            <a:cxnSpLocks/>
          </p:cNvCxnSpPr>
          <p:nvPr/>
        </p:nvCxnSpPr>
        <p:spPr>
          <a:xfrm flipV="1">
            <a:off x="6335151" y="4338041"/>
            <a:ext cx="0" cy="6844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D4DD1C-2440-453E-A1BB-B98B765C7A44}"/>
              </a:ext>
            </a:extLst>
          </p:cNvPr>
          <p:cNvSpPr txBox="1"/>
          <p:nvPr/>
        </p:nvSpPr>
        <p:spPr>
          <a:xfrm>
            <a:off x="2409268" y="1260769"/>
            <a:ext cx="7619395" cy="338554"/>
          </a:xfrm>
          <a:prstGeom prst="rect">
            <a:avLst/>
          </a:prstGeom>
          <a:noFill/>
        </p:spPr>
        <p:txBody>
          <a:bodyPr wrap="none" rtlCol="0">
            <a:spAutoFit/>
          </a:bodyPr>
          <a:lstStyle/>
          <a:p>
            <a:r>
              <a:rPr lang="en-US" sz="1600" dirty="0">
                <a:solidFill>
                  <a:schemeClr val="accent2"/>
                </a:solidFill>
              </a:rPr>
              <a:t>Finding the correction factor to match experimental field with the simulation</a:t>
            </a:r>
          </a:p>
        </p:txBody>
      </p:sp>
    </p:spTree>
    <p:extLst>
      <p:ext uri="{BB962C8B-B14F-4D97-AF65-F5344CB8AC3E}">
        <p14:creationId xmlns:p14="http://schemas.microsoft.com/office/powerpoint/2010/main" val="3171413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E1CD15D-D45A-40CF-B066-43AFE7743547}"/>
              </a:ext>
            </a:extLst>
          </p:cNvPr>
          <p:cNvGrpSpPr/>
          <p:nvPr/>
        </p:nvGrpSpPr>
        <p:grpSpPr>
          <a:xfrm>
            <a:off x="851129" y="2928292"/>
            <a:ext cx="6039166" cy="3207666"/>
            <a:chOff x="6372665" y="2728900"/>
            <a:chExt cx="5317346" cy="3196065"/>
          </a:xfrm>
        </p:grpSpPr>
        <p:pic>
          <p:nvPicPr>
            <p:cNvPr id="5" name="Picture 4">
              <a:extLst>
                <a:ext uri="{FF2B5EF4-FFF2-40B4-BE49-F238E27FC236}">
                  <a16:creationId xmlns:a16="http://schemas.microsoft.com/office/drawing/2014/main" id="{10237E39-8466-440B-9AB9-EEA4756A55DD}"/>
                </a:ext>
              </a:extLst>
            </p:cNvPr>
            <p:cNvPicPr>
              <a:picLocks noChangeAspect="1"/>
            </p:cNvPicPr>
            <p:nvPr/>
          </p:nvPicPr>
          <p:blipFill>
            <a:blip r:embed="rId2"/>
            <a:stretch>
              <a:fillRect/>
            </a:stretch>
          </p:blipFill>
          <p:spPr>
            <a:xfrm>
              <a:off x="6372665" y="2728900"/>
              <a:ext cx="5317346" cy="3196065"/>
            </a:xfrm>
            <a:prstGeom prst="rect">
              <a:avLst/>
            </a:prstGeom>
            <a:ln>
              <a:solidFill>
                <a:schemeClr val="tx1"/>
              </a:solidFill>
            </a:ln>
          </p:spPr>
        </p:pic>
        <p:sp>
          <p:nvSpPr>
            <p:cNvPr id="10" name="TextBox 9">
              <a:extLst>
                <a:ext uri="{FF2B5EF4-FFF2-40B4-BE49-F238E27FC236}">
                  <a16:creationId xmlns:a16="http://schemas.microsoft.com/office/drawing/2014/main" id="{754AB014-B075-4437-9921-8704E477E650}"/>
                </a:ext>
              </a:extLst>
            </p:cNvPr>
            <p:cNvSpPr txBox="1"/>
            <p:nvPr/>
          </p:nvSpPr>
          <p:spPr>
            <a:xfrm>
              <a:off x="7507188" y="2874523"/>
              <a:ext cx="1524150" cy="367996"/>
            </a:xfrm>
            <a:prstGeom prst="rect">
              <a:avLst/>
            </a:prstGeom>
            <a:noFill/>
          </p:spPr>
          <p:txBody>
            <a:bodyPr wrap="none" rtlCol="0">
              <a:spAutoFit/>
            </a:bodyPr>
            <a:lstStyle/>
            <a:p>
              <a:r>
                <a:rPr lang="en-US" sz="1800" b="1" dirty="0">
                  <a:solidFill>
                    <a:srgbClr val="FF0000"/>
                  </a:solidFill>
                  <a:latin typeface="Calibri" panose="020F0502020204030204" pitchFamily="34" charset="0"/>
                  <a:cs typeface="Calibri" panose="020F0502020204030204" pitchFamily="34" charset="0"/>
                </a:rPr>
                <a:t>551 </a:t>
              </a:r>
              <a:r>
                <a:rPr lang="en-US" sz="1800" b="1" dirty="0" err="1">
                  <a:solidFill>
                    <a:srgbClr val="FF0000"/>
                  </a:solidFill>
                  <a:latin typeface="Calibri" panose="020F0502020204030204" pitchFamily="34" charset="0"/>
                  <a:cs typeface="Calibri" panose="020F0502020204030204" pitchFamily="34" charset="0"/>
                </a:rPr>
                <a:t>mT</a:t>
              </a:r>
              <a:r>
                <a:rPr lang="en-US" sz="1800" b="1" dirty="0">
                  <a:solidFill>
                    <a:srgbClr val="FF0000"/>
                  </a:solidFill>
                  <a:latin typeface="Calibri" panose="020F0502020204030204" pitchFamily="34" charset="0"/>
                  <a:cs typeface="Calibri" panose="020F0502020204030204" pitchFamily="34" charset="0"/>
                </a:rPr>
                <a:t> at 100 A</a:t>
              </a:r>
            </a:p>
          </p:txBody>
        </p:sp>
      </p:grpSp>
      <p:sp>
        <p:nvSpPr>
          <p:cNvPr id="12" name="TextBox 11">
            <a:extLst>
              <a:ext uri="{FF2B5EF4-FFF2-40B4-BE49-F238E27FC236}">
                <a16:creationId xmlns:a16="http://schemas.microsoft.com/office/drawing/2014/main" id="{D17CE560-DC92-4483-BE2D-F15A35B1CDFD}"/>
              </a:ext>
            </a:extLst>
          </p:cNvPr>
          <p:cNvSpPr txBox="1"/>
          <p:nvPr/>
        </p:nvSpPr>
        <p:spPr>
          <a:xfrm>
            <a:off x="791371" y="203396"/>
            <a:ext cx="3418692" cy="584775"/>
          </a:xfrm>
          <a:prstGeom prst="rect">
            <a:avLst/>
          </a:prstGeom>
          <a:noFill/>
        </p:spPr>
        <p:txBody>
          <a:bodyPr wrap="none" rtlCol="0">
            <a:spAutoFit/>
          </a:bodyPr>
          <a:lstStyle/>
          <a:p>
            <a:r>
              <a:rPr lang="en-US" sz="3200" b="1" dirty="0">
                <a:solidFill>
                  <a:schemeClr val="accent2"/>
                </a:solidFill>
                <a:latin typeface="Calibri" panose="020F0502020204030204" pitchFamily="34" charset="0"/>
                <a:cs typeface="Calibri" panose="020F0502020204030204" pitchFamily="34" charset="0"/>
              </a:rPr>
              <a:t>STEP 2</a:t>
            </a:r>
            <a:r>
              <a:rPr lang="en-US" sz="32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With Sample</a:t>
            </a:r>
            <a:endParaRPr lang="en-US" sz="3200" b="1"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C96944AB-C14F-43AD-A2F2-0E514AF78A2A}"/>
              </a:ext>
            </a:extLst>
          </p:cNvPr>
          <p:cNvGrpSpPr/>
          <p:nvPr/>
        </p:nvGrpSpPr>
        <p:grpSpPr>
          <a:xfrm>
            <a:off x="6890295" y="2609973"/>
            <a:ext cx="5036233" cy="1538284"/>
            <a:chOff x="506436" y="3105834"/>
            <a:chExt cx="5036233" cy="1538284"/>
          </a:xfrm>
        </p:grpSpPr>
        <p:sp>
          <p:nvSpPr>
            <p:cNvPr id="7" name="TextBox 6">
              <a:extLst>
                <a:ext uri="{FF2B5EF4-FFF2-40B4-BE49-F238E27FC236}">
                  <a16:creationId xmlns:a16="http://schemas.microsoft.com/office/drawing/2014/main" id="{FFC4709F-91A0-4DC2-AD9F-90BBE069BE1B}"/>
                </a:ext>
              </a:extLst>
            </p:cNvPr>
            <p:cNvSpPr txBox="1"/>
            <p:nvPr/>
          </p:nvSpPr>
          <p:spPr>
            <a:xfrm>
              <a:off x="506436" y="3105834"/>
              <a:ext cx="5036233"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Poisson Simulation for </a:t>
              </a:r>
            </a:p>
            <a:p>
              <a:r>
                <a:rPr lang="en-US" sz="2400" b="1" dirty="0">
                  <a:latin typeface="Calibri" panose="020F0502020204030204" pitchFamily="34" charset="0"/>
                  <a:cs typeface="Calibri" panose="020F0502020204030204" pitchFamily="34" charset="0"/>
                </a:rPr>
                <a:t>d= 1.018 +0.447= 1.465 mm </a:t>
              </a:r>
            </a:p>
          </p:txBody>
        </p:sp>
        <p:sp>
          <p:nvSpPr>
            <p:cNvPr id="13" name="TextBox 12">
              <a:extLst>
                <a:ext uri="{FF2B5EF4-FFF2-40B4-BE49-F238E27FC236}">
                  <a16:creationId xmlns:a16="http://schemas.microsoft.com/office/drawing/2014/main" id="{1194BD15-5181-47C2-A2E6-FB752DC7F788}"/>
                </a:ext>
              </a:extLst>
            </p:cNvPr>
            <p:cNvSpPr txBox="1"/>
            <p:nvPr/>
          </p:nvSpPr>
          <p:spPr>
            <a:xfrm>
              <a:off x="2208834" y="4336341"/>
              <a:ext cx="1444434" cy="307777"/>
            </a:xfrm>
            <a:prstGeom prst="rect">
              <a:avLst/>
            </a:prstGeom>
            <a:noFill/>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Correction factor</a:t>
              </a:r>
            </a:p>
          </p:txBody>
        </p:sp>
        <p:cxnSp>
          <p:nvCxnSpPr>
            <p:cNvPr id="15" name="Straight Arrow Connector 14">
              <a:extLst>
                <a:ext uri="{FF2B5EF4-FFF2-40B4-BE49-F238E27FC236}">
                  <a16:creationId xmlns:a16="http://schemas.microsoft.com/office/drawing/2014/main" id="{DC89BA47-127D-416C-B1D9-B42CC02EA998}"/>
                </a:ext>
              </a:extLst>
            </p:cNvPr>
            <p:cNvCxnSpPr>
              <a:cxnSpLocks/>
            </p:cNvCxnSpPr>
            <p:nvPr/>
          </p:nvCxnSpPr>
          <p:spPr>
            <a:xfrm flipV="1">
              <a:off x="2931051" y="3936831"/>
              <a:ext cx="1" cy="3995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08753B7-F75A-4E5F-88B2-736E1C6A0120}"/>
              </a:ext>
            </a:extLst>
          </p:cNvPr>
          <p:cNvPicPr>
            <a:picLocks noChangeAspect="1"/>
          </p:cNvPicPr>
          <p:nvPr/>
        </p:nvPicPr>
        <p:blipFill>
          <a:blip r:embed="rId3"/>
          <a:stretch>
            <a:fillRect/>
          </a:stretch>
        </p:blipFill>
        <p:spPr>
          <a:xfrm>
            <a:off x="851129" y="998965"/>
            <a:ext cx="6039166" cy="1354494"/>
          </a:xfrm>
          <a:prstGeom prst="rect">
            <a:avLst/>
          </a:prstGeom>
          <a:ln>
            <a:solidFill>
              <a:schemeClr val="tx1"/>
            </a:solidFill>
          </a:ln>
        </p:spPr>
      </p:pic>
      <p:sp>
        <p:nvSpPr>
          <p:cNvPr id="2" name="TextBox 1">
            <a:extLst>
              <a:ext uri="{FF2B5EF4-FFF2-40B4-BE49-F238E27FC236}">
                <a16:creationId xmlns:a16="http://schemas.microsoft.com/office/drawing/2014/main" id="{B23A5E79-6879-46F5-9BA1-1141D92CB495}"/>
              </a:ext>
            </a:extLst>
          </p:cNvPr>
          <p:cNvSpPr txBox="1"/>
          <p:nvPr/>
        </p:nvSpPr>
        <p:spPr>
          <a:xfrm>
            <a:off x="1478070" y="2539703"/>
            <a:ext cx="4785284" cy="307777"/>
          </a:xfrm>
          <a:prstGeom prst="rect">
            <a:avLst/>
          </a:prstGeom>
          <a:noFill/>
        </p:spPr>
        <p:txBody>
          <a:bodyPr wrap="none" rtlCol="0">
            <a:spAutoFit/>
          </a:bodyPr>
          <a:lstStyle/>
          <a:p>
            <a:r>
              <a:rPr lang="en-US" dirty="0">
                <a:solidFill>
                  <a:schemeClr val="accent2"/>
                </a:solidFill>
              </a:rPr>
              <a:t>Simulation of surface field by adding correction factor</a:t>
            </a:r>
          </a:p>
        </p:txBody>
      </p:sp>
      <p:sp>
        <p:nvSpPr>
          <p:cNvPr id="17" name="TextBox 16">
            <a:extLst>
              <a:ext uri="{FF2B5EF4-FFF2-40B4-BE49-F238E27FC236}">
                <a16:creationId xmlns:a16="http://schemas.microsoft.com/office/drawing/2014/main" id="{445504CF-35C2-4DB1-9088-1E8877B9ECD5}"/>
              </a:ext>
            </a:extLst>
          </p:cNvPr>
          <p:cNvSpPr txBox="1"/>
          <p:nvPr/>
        </p:nvSpPr>
        <p:spPr>
          <a:xfrm>
            <a:off x="7242355" y="4924697"/>
            <a:ext cx="4145109" cy="369332"/>
          </a:xfrm>
          <a:prstGeom prst="rect">
            <a:avLst/>
          </a:prstGeom>
          <a:noFill/>
        </p:spPr>
        <p:txBody>
          <a:bodyPr wrap="none" rtlCol="0">
            <a:spAutoFit/>
          </a:bodyPr>
          <a:lstStyle/>
          <a:p>
            <a:r>
              <a:rPr lang="en-US" sz="1800" dirty="0">
                <a:solidFill>
                  <a:schemeClr val="accent2"/>
                </a:solidFill>
              </a:rPr>
              <a:t>Maximum Surface Field = 5.51 </a:t>
            </a:r>
            <a:r>
              <a:rPr lang="en-US" sz="1800" dirty="0" err="1">
                <a:solidFill>
                  <a:schemeClr val="accent2"/>
                </a:solidFill>
              </a:rPr>
              <a:t>mT</a:t>
            </a:r>
            <a:r>
              <a:rPr lang="en-US" sz="1800" dirty="0">
                <a:solidFill>
                  <a:schemeClr val="accent2"/>
                </a:solidFill>
              </a:rPr>
              <a:t>/A </a:t>
            </a:r>
          </a:p>
        </p:txBody>
      </p:sp>
    </p:spTree>
    <p:extLst>
      <p:ext uri="{BB962C8B-B14F-4D97-AF65-F5344CB8AC3E}">
        <p14:creationId xmlns:p14="http://schemas.microsoft.com/office/powerpoint/2010/main" val="8377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3D34A24-F2B9-4C00-BA58-BF171F6424AD}"/>
              </a:ext>
            </a:extLst>
          </p:cNvPr>
          <p:cNvGrpSpPr/>
          <p:nvPr/>
        </p:nvGrpSpPr>
        <p:grpSpPr>
          <a:xfrm>
            <a:off x="6437140" y="1430988"/>
            <a:ext cx="4861684" cy="3583325"/>
            <a:chOff x="6212058" y="1592787"/>
            <a:chExt cx="5257799" cy="3875284"/>
          </a:xfrm>
        </p:grpSpPr>
        <p:pic>
          <p:nvPicPr>
            <p:cNvPr id="11" name="Picture 10">
              <a:extLst>
                <a:ext uri="{FF2B5EF4-FFF2-40B4-BE49-F238E27FC236}">
                  <a16:creationId xmlns:a16="http://schemas.microsoft.com/office/drawing/2014/main" id="{2523182B-8620-4EC9-9528-EA99EC9D423C}"/>
                </a:ext>
              </a:extLst>
            </p:cNvPr>
            <p:cNvPicPr>
              <a:picLocks noChangeAspect="1"/>
            </p:cNvPicPr>
            <p:nvPr/>
          </p:nvPicPr>
          <p:blipFill rotWithShape="1">
            <a:blip r:embed="rId2"/>
            <a:srcRect r="20510"/>
            <a:stretch/>
          </p:blipFill>
          <p:spPr>
            <a:xfrm>
              <a:off x="6212058" y="1592787"/>
              <a:ext cx="5257799" cy="3875284"/>
            </a:xfrm>
            <a:prstGeom prst="rect">
              <a:avLst/>
            </a:prstGeom>
            <a:ln>
              <a:solidFill>
                <a:schemeClr val="tx1"/>
              </a:solidFill>
            </a:ln>
          </p:spPr>
        </p:pic>
        <p:sp>
          <p:nvSpPr>
            <p:cNvPr id="15" name="TextBox 14">
              <a:extLst>
                <a:ext uri="{FF2B5EF4-FFF2-40B4-BE49-F238E27FC236}">
                  <a16:creationId xmlns:a16="http://schemas.microsoft.com/office/drawing/2014/main" id="{E0F13BAE-99B5-46B7-9520-59B88A658DC9}"/>
                </a:ext>
              </a:extLst>
            </p:cNvPr>
            <p:cNvSpPr txBox="1"/>
            <p:nvPr/>
          </p:nvSpPr>
          <p:spPr>
            <a:xfrm>
              <a:off x="8263950" y="1945272"/>
              <a:ext cx="782206" cy="366138"/>
            </a:xfrm>
            <a:prstGeom prst="rect">
              <a:avLst/>
            </a:prstGeom>
            <a:noFill/>
          </p:spPr>
          <p:txBody>
            <a:bodyPr wrap="none" rtlCol="0">
              <a:spAutoFit/>
            </a:bodyPr>
            <a:lstStyle/>
            <a:p>
              <a:r>
                <a:rPr lang="en-US" sz="1600" b="1" dirty="0">
                  <a:solidFill>
                    <a:srgbClr val="FF0000"/>
                  </a:solidFill>
                  <a:latin typeface="Calibri" panose="020F0502020204030204" pitchFamily="34" charset="0"/>
                  <a:cs typeface="Calibri" panose="020F0502020204030204" pitchFamily="34" charset="0"/>
                </a:rPr>
                <a:t>29.9 A</a:t>
              </a:r>
            </a:p>
          </p:txBody>
        </p:sp>
      </p:grpSp>
      <p:pic>
        <p:nvPicPr>
          <p:cNvPr id="4" name="Picture 3">
            <a:extLst>
              <a:ext uri="{FF2B5EF4-FFF2-40B4-BE49-F238E27FC236}">
                <a16:creationId xmlns:a16="http://schemas.microsoft.com/office/drawing/2014/main" id="{9936D94B-816E-410D-8F9E-E75F70B2C381}"/>
              </a:ext>
            </a:extLst>
          </p:cNvPr>
          <p:cNvPicPr>
            <a:picLocks noChangeAspect="1"/>
          </p:cNvPicPr>
          <p:nvPr/>
        </p:nvPicPr>
        <p:blipFill rotWithShape="1">
          <a:blip r:embed="rId3"/>
          <a:srcRect r="21962"/>
          <a:stretch/>
        </p:blipFill>
        <p:spPr>
          <a:xfrm>
            <a:off x="893176" y="1430988"/>
            <a:ext cx="4861684" cy="3583325"/>
          </a:xfrm>
          <a:prstGeom prst="rect">
            <a:avLst/>
          </a:prstGeom>
          <a:ln>
            <a:solidFill>
              <a:schemeClr val="tx1"/>
            </a:solidFill>
          </a:ln>
        </p:spPr>
      </p:pic>
      <p:sp>
        <p:nvSpPr>
          <p:cNvPr id="7" name="TextBox 6">
            <a:extLst>
              <a:ext uri="{FF2B5EF4-FFF2-40B4-BE49-F238E27FC236}">
                <a16:creationId xmlns:a16="http://schemas.microsoft.com/office/drawing/2014/main" id="{17D4ECEC-6E1A-451E-8E90-268539762676}"/>
              </a:ext>
            </a:extLst>
          </p:cNvPr>
          <p:cNvSpPr txBox="1"/>
          <p:nvPr/>
        </p:nvSpPr>
        <p:spPr>
          <a:xfrm>
            <a:off x="2464498" y="978881"/>
            <a:ext cx="1322926"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At 4.35 K</a:t>
            </a:r>
          </a:p>
        </p:txBody>
      </p:sp>
      <p:sp>
        <p:nvSpPr>
          <p:cNvPr id="13" name="TextBox 12">
            <a:extLst>
              <a:ext uri="{FF2B5EF4-FFF2-40B4-BE49-F238E27FC236}">
                <a16:creationId xmlns:a16="http://schemas.microsoft.com/office/drawing/2014/main" id="{02D7AFD1-4A47-4B5A-8E25-81534FC9298B}"/>
              </a:ext>
            </a:extLst>
          </p:cNvPr>
          <p:cNvSpPr txBox="1"/>
          <p:nvPr/>
        </p:nvSpPr>
        <p:spPr>
          <a:xfrm>
            <a:off x="8149513" y="972766"/>
            <a:ext cx="1322926"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At 1.97 K</a:t>
            </a:r>
          </a:p>
        </p:txBody>
      </p:sp>
      <p:graphicFrame>
        <p:nvGraphicFramePr>
          <p:cNvPr id="18" name="Table 17">
            <a:extLst>
              <a:ext uri="{FF2B5EF4-FFF2-40B4-BE49-F238E27FC236}">
                <a16:creationId xmlns:a16="http://schemas.microsoft.com/office/drawing/2014/main" id="{9CB695FE-720D-4A12-96BF-FBE62D54EDC1}"/>
              </a:ext>
            </a:extLst>
          </p:cNvPr>
          <p:cNvGraphicFramePr>
            <a:graphicFrameLocks noGrp="1"/>
          </p:cNvGraphicFramePr>
          <p:nvPr>
            <p:extLst>
              <p:ext uri="{D42A27DB-BD31-4B8C-83A1-F6EECF244321}">
                <p14:modId xmlns:p14="http://schemas.microsoft.com/office/powerpoint/2010/main" val="661123148"/>
              </p:ext>
            </p:extLst>
          </p:nvPr>
        </p:nvGraphicFramePr>
        <p:xfrm>
          <a:off x="2464498" y="5119460"/>
          <a:ext cx="4145394" cy="1053968"/>
        </p:xfrm>
        <a:graphic>
          <a:graphicData uri="http://schemas.openxmlformats.org/drawingml/2006/table">
            <a:tbl>
              <a:tblPr>
                <a:tableStyleId>{616DA210-FB5B-4158-B5E0-FEB733F419BA}</a:tableStyleId>
              </a:tblPr>
              <a:tblGrid>
                <a:gridCol w="1410808">
                  <a:extLst>
                    <a:ext uri="{9D8B030D-6E8A-4147-A177-3AD203B41FA5}">
                      <a16:colId xmlns:a16="http://schemas.microsoft.com/office/drawing/2014/main" val="2685796836"/>
                    </a:ext>
                  </a:extLst>
                </a:gridCol>
                <a:gridCol w="1415389">
                  <a:extLst>
                    <a:ext uri="{9D8B030D-6E8A-4147-A177-3AD203B41FA5}">
                      <a16:colId xmlns:a16="http://schemas.microsoft.com/office/drawing/2014/main" val="4142261410"/>
                    </a:ext>
                  </a:extLst>
                </a:gridCol>
                <a:gridCol w="1319197">
                  <a:extLst>
                    <a:ext uri="{9D8B030D-6E8A-4147-A177-3AD203B41FA5}">
                      <a16:colId xmlns:a16="http://schemas.microsoft.com/office/drawing/2014/main" val="3981893488"/>
                    </a:ext>
                  </a:extLst>
                </a:gridCol>
              </a:tblGrid>
              <a:tr h="263492">
                <a:tc rowSpan="2">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9525" marR="9525" marT="9525" marB="0" anchor="b"/>
                </a:tc>
                <a:tc gridSpan="2">
                  <a:txBody>
                    <a:bodyPr/>
                    <a:lstStyle/>
                    <a:p>
                      <a:pPr algn="ctr" fontAlgn="ctr"/>
                      <a:r>
                        <a:rPr lang="en-US" sz="1200" b="1" u="none" strike="noStrike" dirty="0">
                          <a:effectLst/>
                        </a:rPr>
                        <a:t>First Critical Field of Nb (</a:t>
                      </a:r>
                      <a:r>
                        <a:rPr lang="en-US" sz="1200" b="1" u="none" strike="noStrike" dirty="0" err="1">
                          <a:effectLst/>
                        </a:rPr>
                        <a:t>mT</a:t>
                      </a:r>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454345765"/>
                  </a:ext>
                </a:extLst>
              </a:tr>
              <a:tr h="263492">
                <a:tc vMerge="1">
                  <a:txBody>
                    <a:bodyPr/>
                    <a:lstStyle/>
                    <a:p>
                      <a:endParaRPr lang="en-US"/>
                    </a:p>
                  </a:txBody>
                  <a:tcPr/>
                </a:tc>
                <a:tc>
                  <a:txBody>
                    <a:bodyPr/>
                    <a:lstStyle/>
                    <a:p>
                      <a:pPr algn="ctr" fontAlgn="ctr"/>
                      <a:r>
                        <a:rPr lang="en-US" sz="1200" b="1" u="none" strike="noStrike" dirty="0">
                          <a:effectLst/>
                        </a:rPr>
                        <a:t>At 4.35 K</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At 1.97 K</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78223516"/>
                  </a:ext>
                </a:extLst>
              </a:tr>
              <a:tr h="263492">
                <a:tc>
                  <a:txBody>
                    <a:bodyPr/>
                    <a:lstStyle/>
                    <a:p>
                      <a:pPr algn="ctr" fontAlgn="b"/>
                      <a:r>
                        <a:rPr lang="en-US" sz="1200" b="1" i="0" u="none" strike="noStrike" dirty="0">
                          <a:solidFill>
                            <a:srgbClr val="000000"/>
                          </a:solidFill>
                          <a:effectLst/>
                          <a:latin typeface="Calibri" panose="020F0502020204030204" pitchFamily="34" charset="0"/>
                        </a:rPr>
                        <a:t>From Reference  [9]</a:t>
                      </a:r>
                    </a:p>
                  </a:txBody>
                  <a:tcPr marL="9525" marR="9525" marT="9525" marB="0" anchor="b"/>
                </a:tc>
                <a:tc>
                  <a:txBody>
                    <a:bodyPr/>
                    <a:lstStyle/>
                    <a:p>
                      <a:pPr algn="ctr" fontAlgn="ctr"/>
                      <a:r>
                        <a:rPr lang="en-US" sz="1200" b="1" u="none" strike="noStrike">
                          <a:effectLst/>
                        </a:rPr>
                        <a:t>135.60</a:t>
                      </a:r>
                      <a:endParaRPr lang="en-US"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166.12</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66130453"/>
                  </a:ext>
                </a:extLst>
              </a:tr>
              <a:tr h="263492">
                <a:tc>
                  <a:txBody>
                    <a:bodyPr/>
                    <a:lstStyle/>
                    <a:p>
                      <a:pPr algn="ctr" fontAlgn="b"/>
                      <a:r>
                        <a:rPr lang="en-US" sz="1200" b="1" u="none" strike="noStrike" dirty="0">
                          <a:effectLst/>
                        </a:rPr>
                        <a:t>Experimental</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b="1" u="none" strike="noStrike" dirty="0">
                          <a:effectLst/>
                          <a:highlight>
                            <a:srgbClr val="FFFF00"/>
                          </a:highlight>
                        </a:rPr>
                        <a:t>134.44</a:t>
                      </a:r>
                      <a:endParaRPr lang="en-US" sz="1200" b="1" i="0" u="none" strike="noStrike" dirty="0">
                        <a:solidFill>
                          <a:srgbClr val="000000"/>
                        </a:solidFill>
                        <a:effectLst/>
                        <a:highlight>
                          <a:srgbClr val="FFFF00"/>
                        </a:highlight>
                        <a:latin typeface="Calibri" panose="020F0502020204030204" pitchFamily="34" charset="0"/>
                      </a:endParaRPr>
                    </a:p>
                  </a:txBody>
                  <a:tcPr marL="9525" marR="9525" marT="9525" marB="0" anchor="ctr"/>
                </a:tc>
                <a:tc>
                  <a:txBody>
                    <a:bodyPr/>
                    <a:lstStyle/>
                    <a:p>
                      <a:pPr algn="ctr" fontAlgn="ctr"/>
                      <a:r>
                        <a:rPr lang="en-US" sz="1200" b="1" u="none" strike="noStrike" dirty="0">
                          <a:effectLst/>
                          <a:highlight>
                            <a:srgbClr val="FFFF00"/>
                          </a:highlight>
                        </a:rPr>
                        <a:t>164.75</a:t>
                      </a:r>
                      <a:endParaRPr lang="en-US" sz="1200" b="1" i="0" u="none" strike="noStrike" dirty="0">
                        <a:solidFill>
                          <a:srgbClr val="000000"/>
                        </a:solidFill>
                        <a:effectLst/>
                        <a:highlight>
                          <a:srgbClr val="FFFF00"/>
                        </a:highlight>
                        <a:latin typeface="Calibri" panose="020F0502020204030204" pitchFamily="34" charset="0"/>
                      </a:endParaRPr>
                    </a:p>
                  </a:txBody>
                  <a:tcPr marL="9525" marR="9525" marT="9525" marB="0" anchor="ctr"/>
                </a:tc>
                <a:extLst>
                  <a:ext uri="{0D108BD9-81ED-4DB2-BD59-A6C34878D82A}">
                    <a16:rowId xmlns:a16="http://schemas.microsoft.com/office/drawing/2014/main" val="2354193633"/>
                  </a:ext>
                </a:extLst>
              </a:tr>
            </a:tbl>
          </a:graphicData>
        </a:graphic>
      </p:graphicFrame>
      <p:sp>
        <p:nvSpPr>
          <p:cNvPr id="2" name="TextBox 1">
            <a:extLst>
              <a:ext uri="{FF2B5EF4-FFF2-40B4-BE49-F238E27FC236}">
                <a16:creationId xmlns:a16="http://schemas.microsoft.com/office/drawing/2014/main" id="{3E472F24-FB04-49FA-9964-5C689C315A89}"/>
              </a:ext>
            </a:extLst>
          </p:cNvPr>
          <p:cNvSpPr txBox="1"/>
          <p:nvPr/>
        </p:nvSpPr>
        <p:spPr>
          <a:xfrm>
            <a:off x="866214" y="215597"/>
            <a:ext cx="6910994" cy="584775"/>
          </a:xfrm>
          <a:prstGeom prst="rect">
            <a:avLst/>
          </a:prstGeom>
          <a:noFill/>
        </p:spPr>
        <p:txBody>
          <a:bodyPr wrap="none" rtlCol="0">
            <a:spAutoFit/>
          </a:bodyPr>
          <a:lstStyle/>
          <a:p>
            <a:r>
              <a:rPr lang="en-US" sz="3200" b="1" dirty="0">
                <a:solidFill>
                  <a:schemeClr val="accent2"/>
                </a:solidFill>
                <a:latin typeface="Calibri" panose="020F0502020204030204" pitchFamily="34" charset="0"/>
                <a:cs typeface="Calibri" panose="020F0502020204030204" pitchFamily="34" charset="0"/>
              </a:rPr>
              <a:t>STEP 2</a:t>
            </a:r>
            <a:r>
              <a:rPr lang="en-US" sz="2800" b="1" dirty="0">
                <a:latin typeface="Calibri" panose="020F0502020204030204" pitchFamily="34" charset="0"/>
                <a:cs typeface="Calibri" panose="020F0502020204030204" pitchFamily="34" charset="0"/>
              </a:rPr>
              <a:t>: With Sample- Nb foil (88.9 </a:t>
            </a:r>
            <a:r>
              <a:rPr lang="el-GR" sz="2800" b="1" dirty="0">
                <a:latin typeface="Calibri" panose="020F0502020204030204" pitchFamily="34" charset="0"/>
                <a:cs typeface="Calibri" panose="020F0502020204030204" pitchFamily="34" charset="0"/>
              </a:rPr>
              <a:t>μ</a:t>
            </a:r>
            <a:r>
              <a:rPr lang="en-US" sz="2800" b="1" dirty="0">
                <a:latin typeface="Calibri" panose="020F0502020204030204" pitchFamily="34" charset="0"/>
                <a:cs typeface="Calibri" panose="020F0502020204030204" pitchFamily="34" charset="0"/>
              </a:rPr>
              <a:t>m thick)</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6D7DC1-F126-4593-BA61-A029844188EF}"/>
                  </a:ext>
                </a:extLst>
              </p:cNvPr>
              <p:cNvSpPr txBox="1"/>
              <p:nvPr/>
            </p:nvSpPr>
            <p:spPr>
              <a:xfrm>
                <a:off x="7239988" y="5590053"/>
                <a:ext cx="3829186" cy="357021"/>
              </a:xfrm>
              <a:prstGeom prst="rect">
                <a:avLst/>
              </a:prstGeom>
              <a:noFill/>
              <a:ln>
                <a:solidFill>
                  <a:srgbClr val="FF0000"/>
                </a:solidFill>
              </a:ln>
            </p:spPr>
            <p:txBody>
              <a:bodyPr wrap="square" lIns="0" tIns="0" rIns="0" bIns="0" rtlCol="0">
                <a:spAutoFit/>
              </a:bodyPr>
              <a:lstStyle/>
              <a:p>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𝑯</m:t>
                        </m:r>
                      </m:e>
                      <m:sub>
                        <m:r>
                          <a:rPr lang="en-US" sz="2000" b="1" i="1" smtClean="0">
                            <a:latin typeface="Cambria Math" panose="02040503050406030204" pitchFamily="18" charset="0"/>
                          </a:rPr>
                          <m:t>𝒄</m:t>
                        </m:r>
                        <m:r>
                          <a:rPr lang="en-US" sz="2000" b="1" i="1" smtClean="0">
                            <a:latin typeface="Cambria Math" panose="02040503050406030204" pitchFamily="18" charset="0"/>
                          </a:rPr>
                          <m:t>𝟏</m:t>
                        </m:r>
                      </m:sub>
                    </m:s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𝑻</m:t>
                        </m:r>
                      </m:e>
                    </m:d>
                    <m:r>
                      <a:rPr lang="en-US" sz="2000" b="1" i="1" smtClean="0">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𝑯</m:t>
                        </m:r>
                      </m:e>
                      <m:sub>
                        <m:r>
                          <a:rPr lang="en-US" sz="2000" b="1" i="1">
                            <a:latin typeface="Cambria Math" panose="02040503050406030204" pitchFamily="18" charset="0"/>
                          </a:rPr>
                          <m:t>𝒄</m:t>
                        </m:r>
                        <m:r>
                          <a:rPr lang="en-US" sz="2000" b="1" i="1">
                            <a:latin typeface="Cambria Math" panose="02040503050406030204" pitchFamily="18" charset="0"/>
                          </a:rPr>
                          <m:t>𝟏</m:t>
                        </m:r>
                      </m:sub>
                    </m:sSub>
                    <m:d>
                      <m:dPr>
                        <m:ctrlPr>
                          <a:rPr lang="en-US" sz="2000" b="1" i="1">
                            <a:latin typeface="Cambria Math" panose="02040503050406030204" pitchFamily="18" charset="0"/>
                          </a:rPr>
                        </m:ctrlPr>
                      </m:dPr>
                      <m:e>
                        <m:r>
                          <a:rPr lang="en-US" sz="2000" b="1" i="1" smtClean="0">
                            <a:latin typeface="Cambria Math" panose="02040503050406030204" pitchFamily="18" charset="0"/>
                          </a:rPr>
                          <m:t>𝟎</m:t>
                        </m:r>
                      </m:e>
                    </m:d>
                    <m:sSup>
                      <m:sSupPr>
                        <m:ctrlPr>
                          <a:rPr lang="en-US" sz="2000" b="1" i="1" smtClean="0">
                            <a:latin typeface="Cambria Math" panose="02040503050406030204" pitchFamily="18" charset="0"/>
                          </a:rPr>
                        </m:ctrlPr>
                      </m:sSupPr>
                      <m:e>
                        <m:r>
                          <a:rPr lang="en-US" sz="2000" b="1" i="1">
                            <a:latin typeface="Cambria Math" panose="02040503050406030204" pitchFamily="18" charset="0"/>
                          </a:rPr>
                          <m:t>(</m:t>
                        </m:r>
                        <m:r>
                          <m:rPr>
                            <m:nor/>
                          </m:rPr>
                          <a:rPr lang="en-US" sz="2000" b="1" dirty="0">
                            <a:latin typeface="Calibri" panose="020F0502020204030204" pitchFamily="34" charset="0"/>
                            <a:cs typeface="Calibri" panose="020F0502020204030204" pitchFamily="34" charset="0"/>
                          </a:rPr>
                          <m:t>1−</m:t>
                        </m:r>
                        <m:r>
                          <m:rPr>
                            <m:nor/>
                          </m:rPr>
                          <a:rPr lang="en-US" sz="2000" b="1" i="0" dirty="0" smtClean="0">
                            <a:latin typeface="Calibri" panose="020F0502020204030204" pitchFamily="34" charset="0"/>
                            <a:cs typeface="Calibri" panose="020F0502020204030204" pitchFamily="34" charset="0"/>
                          </a:rPr>
                          <m:t>(</m:t>
                        </m:r>
                        <m:f>
                          <m:fPr>
                            <m:type m:val="skw"/>
                            <m:ctrlPr>
                              <a:rPr lang="en-US" sz="2000" b="1" i="1" dirty="0" smtClean="0">
                                <a:latin typeface="Cambria Math" panose="02040503050406030204" pitchFamily="18" charset="0"/>
                              </a:rPr>
                            </m:ctrlPr>
                          </m:fPr>
                          <m:num>
                            <m:r>
                              <a:rPr lang="en-US" sz="2000" b="1" i="1" dirty="0" smtClean="0">
                                <a:latin typeface="Cambria Math" panose="02040503050406030204" pitchFamily="18" charset="0"/>
                              </a:rPr>
                              <m:t>𝑻</m:t>
                            </m:r>
                          </m:num>
                          <m:den>
                            <m:sSub>
                              <m:sSubPr>
                                <m:ctrlPr>
                                  <a:rPr lang="en-US" sz="2000" b="1" i="1" dirty="0">
                                    <a:latin typeface="Cambria Math" panose="02040503050406030204" pitchFamily="18" charset="0"/>
                                  </a:rPr>
                                </m:ctrlPr>
                              </m:sSubPr>
                              <m:e>
                                <m:r>
                                  <a:rPr lang="en-US" sz="2000" b="1" i="1" dirty="0">
                                    <a:latin typeface="Cambria Math" panose="02040503050406030204" pitchFamily="18" charset="0"/>
                                  </a:rPr>
                                  <m:t>𝑻</m:t>
                                </m:r>
                              </m:e>
                              <m:sub>
                                <m:r>
                                  <a:rPr lang="en-US" sz="2000" b="1" i="1" dirty="0">
                                    <a:latin typeface="Cambria Math" panose="02040503050406030204" pitchFamily="18" charset="0"/>
                                  </a:rPr>
                                  <m:t>𝒄</m:t>
                                </m:r>
                              </m:sub>
                            </m:sSub>
                          </m:den>
                        </m:f>
                        <m:r>
                          <a:rPr lang="en-US" sz="2000" b="1" i="1" dirty="0" smtClean="0">
                            <a:latin typeface="Cambria Math" panose="02040503050406030204" pitchFamily="18" charset="0"/>
                          </a:rPr>
                          <m:t>)</m:t>
                        </m:r>
                      </m:e>
                      <m:sup>
                        <m:r>
                          <a:rPr lang="en-US" sz="2000" b="1" i="1" smtClean="0">
                            <a:latin typeface="Cambria Math" panose="02040503050406030204" pitchFamily="18" charset="0"/>
                          </a:rPr>
                          <m:t>𝟐</m:t>
                        </m:r>
                      </m:sup>
                    </m:sSup>
                  </m:oMath>
                </a14:m>
                <a:r>
                  <a:rPr lang="en-US" sz="2000" b="1" dirty="0">
                    <a:latin typeface="Calibri" panose="020F0502020204030204" pitchFamily="34" charset="0"/>
                    <a:cs typeface="Calibri" panose="020F0502020204030204" pitchFamily="34" charset="0"/>
                  </a:rPr>
                  <a:t>)</a:t>
                </a:r>
              </a:p>
            </p:txBody>
          </p:sp>
        </mc:Choice>
        <mc:Fallback xmlns="">
          <p:sp>
            <p:nvSpPr>
              <p:cNvPr id="5" name="TextBox 4">
                <a:extLst>
                  <a:ext uri="{FF2B5EF4-FFF2-40B4-BE49-F238E27FC236}">
                    <a16:creationId xmlns:a16="http://schemas.microsoft.com/office/drawing/2014/main" id="{856D7DC1-F126-4593-BA61-A029844188EF}"/>
                  </a:ext>
                </a:extLst>
              </p:cNvPr>
              <p:cNvSpPr txBox="1">
                <a:spLocks noRot="1" noChangeAspect="1" noMove="1" noResize="1" noEditPoints="1" noAdjustHandles="1" noChangeArrowheads="1" noChangeShapeType="1" noTextEdit="1"/>
              </p:cNvSpPr>
              <p:nvPr/>
            </p:nvSpPr>
            <p:spPr>
              <a:xfrm>
                <a:off x="7239988" y="5590053"/>
                <a:ext cx="3829186" cy="357021"/>
              </a:xfrm>
              <a:prstGeom prst="rect">
                <a:avLst/>
              </a:prstGeom>
              <a:blipFill>
                <a:blip r:embed="rId4"/>
                <a:stretch>
                  <a:fillRect t="-180328" r="-2698" b="-272131"/>
                </a:stretch>
              </a:blipFill>
              <a:ln>
                <a:solidFill>
                  <a:srgbClr val="FF0000"/>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D86F99B6-BDDD-4F99-AC10-7449A82F23F4}"/>
              </a:ext>
            </a:extLst>
          </p:cNvPr>
          <p:cNvCxnSpPr>
            <a:cxnSpLocks/>
          </p:cNvCxnSpPr>
          <p:nvPr/>
        </p:nvCxnSpPr>
        <p:spPr>
          <a:xfrm flipH="1">
            <a:off x="6609892" y="5768564"/>
            <a:ext cx="63009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4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4EAF8-5684-4538-BC2E-C719E199A41E}"/>
              </a:ext>
            </a:extLst>
          </p:cNvPr>
          <p:cNvPicPr>
            <a:picLocks noChangeAspect="1"/>
          </p:cNvPicPr>
          <p:nvPr/>
        </p:nvPicPr>
        <p:blipFill rotWithShape="1">
          <a:blip r:embed="rId2"/>
          <a:srcRect r="28005"/>
          <a:stretch/>
        </p:blipFill>
        <p:spPr>
          <a:xfrm>
            <a:off x="554544" y="1273428"/>
            <a:ext cx="5276854" cy="3696622"/>
          </a:xfrm>
          <a:prstGeom prst="rect">
            <a:avLst/>
          </a:prstGeom>
          <a:ln w="19050">
            <a:solidFill>
              <a:schemeClr val="tx1"/>
            </a:solidFill>
          </a:ln>
        </p:spPr>
      </p:pic>
      <p:sp>
        <p:nvSpPr>
          <p:cNvPr id="8" name="Rectangle 7">
            <a:extLst>
              <a:ext uri="{FF2B5EF4-FFF2-40B4-BE49-F238E27FC236}">
                <a16:creationId xmlns:a16="http://schemas.microsoft.com/office/drawing/2014/main" id="{CB36ADA0-B35C-42AD-9D59-60851B4C52C5}"/>
              </a:ext>
            </a:extLst>
          </p:cNvPr>
          <p:cNvSpPr/>
          <p:nvPr/>
        </p:nvSpPr>
        <p:spPr>
          <a:xfrm>
            <a:off x="554545" y="5045963"/>
            <a:ext cx="5276853" cy="830997"/>
          </a:xfrm>
          <a:prstGeom prst="rect">
            <a:avLst/>
          </a:prstGeom>
        </p:spPr>
        <p:txBody>
          <a:bodyPr wrap="square">
            <a:spAutoFit/>
          </a:bodyPr>
          <a:lstStyle/>
          <a:p>
            <a:pPr algn="just"/>
            <a:r>
              <a:rPr lang="en-GB" sz="1600" dirty="0">
                <a:solidFill>
                  <a:srgbClr val="1B1565"/>
                </a:solidFill>
                <a:latin typeface="Calibri" panose="020F0502020204030204" pitchFamily="34" charset="0"/>
                <a:cs typeface="Calibri" panose="020F0502020204030204" pitchFamily="34" charset="0"/>
              </a:rPr>
              <a:t>Hall Probe response against 99.99% pure Pb, Ta, </a:t>
            </a:r>
            <a:r>
              <a:rPr lang="en-GB" sz="1600" dirty="0" err="1">
                <a:solidFill>
                  <a:srgbClr val="1B1565"/>
                </a:solidFill>
                <a:latin typeface="Calibri" panose="020F0502020204030204" pitchFamily="34" charset="0"/>
                <a:cs typeface="Calibri" panose="020F0502020204030204" pitchFamily="34" charset="0"/>
              </a:rPr>
              <a:t>Nb</a:t>
            </a:r>
            <a:r>
              <a:rPr lang="en-GB" sz="1600" dirty="0">
                <a:solidFill>
                  <a:srgbClr val="1B1565"/>
                </a:solidFill>
                <a:latin typeface="Calibri" panose="020F0502020204030204" pitchFamily="34" charset="0"/>
                <a:cs typeface="Calibri" panose="020F0502020204030204" pitchFamily="34" charset="0"/>
              </a:rPr>
              <a:t> samples (50 mm in diameter and 0.1 mm in thickness) while powering up the magnet with gradually increasing current </a:t>
            </a:r>
            <a:endParaRPr lang="en-US" sz="1600" dirty="0">
              <a:solidFill>
                <a:srgbClr val="1B156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A34A6CC-7AED-4702-8CE7-8FA73586138D}"/>
              </a:ext>
            </a:extLst>
          </p:cNvPr>
          <p:cNvSpPr/>
          <p:nvPr/>
        </p:nvSpPr>
        <p:spPr>
          <a:xfrm>
            <a:off x="7000938" y="5186208"/>
            <a:ext cx="4217565" cy="584775"/>
          </a:xfrm>
          <a:prstGeom prst="rect">
            <a:avLst/>
          </a:prstGeom>
        </p:spPr>
        <p:txBody>
          <a:bodyPr wrap="none">
            <a:spAutoFit/>
          </a:bodyPr>
          <a:lstStyle/>
          <a:p>
            <a:r>
              <a:rPr lang="en-GB" sz="1600" dirty="0">
                <a:solidFill>
                  <a:srgbClr val="1B1565"/>
                </a:solidFill>
                <a:latin typeface="Calibri" panose="020F0502020204030204" pitchFamily="34" charset="0"/>
                <a:cs typeface="Calibri" panose="020F0502020204030204" pitchFamily="34" charset="0"/>
              </a:rPr>
              <a:t>The calibration curve of the experimental setup</a:t>
            </a:r>
          </a:p>
          <a:p>
            <a:r>
              <a:rPr lang="en-GB" sz="1600" dirty="0">
                <a:solidFill>
                  <a:srgbClr val="1B1565"/>
                </a:solidFill>
                <a:latin typeface="Calibri" panose="020F0502020204030204" pitchFamily="34" charset="0"/>
                <a:cs typeface="Calibri" panose="020F0502020204030204" pitchFamily="34" charset="0"/>
              </a:rPr>
              <a:t>[7], [8], [9] </a:t>
            </a:r>
            <a:endParaRPr lang="en-US" sz="1600" dirty="0">
              <a:solidFill>
                <a:srgbClr val="1B1565"/>
              </a:solidFill>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9DAB3F83-1ED0-4F3D-A713-C30ECD863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440" y="1304387"/>
            <a:ext cx="5286016" cy="36966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a:extLst>
              <a:ext uri="{FF2B5EF4-FFF2-40B4-BE49-F238E27FC236}">
                <a16:creationId xmlns:a16="http://schemas.microsoft.com/office/drawing/2014/main" id="{B647C9A6-CB09-436F-A5BA-BB2818760C2A}"/>
              </a:ext>
            </a:extLst>
          </p:cNvPr>
          <p:cNvSpPr/>
          <p:nvPr/>
        </p:nvSpPr>
        <p:spPr>
          <a:xfrm>
            <a:off x="1899137" y="1674242"/>
            <a:ext cx="1997613" cy="5433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D99D5E8-E332-4762-889E-7D9EF1AF0A79}"/>
              </a:ext>
            </a:extLst>
          </p:cNvPr>
          <p:cNvSpPr txBox="1"/>
          <p:nvPr/>
        </p:nvSpPr>
        <p:spPr>
          <a:xfrm>
            <a:off x="554544" y="92218"/>
            <a:ext cx="8179355" cy="584775"/>
          </a:xfrm>
          <a:prstGeom prst="rect">
            <a:avLst/>
          </a:prstGeom>
          <a:noFill/>
        </p:spPr>
        <p:txBody>
          <a:bodyPr wrap="none" rtlCol="0">
            <a:spAutoFit/>
          </a:bodyPr>
          <a:lstStyle/>
          <a:p>
            <a:r>
              <a:rPr lang="en-US" sz="3200" b="1" dirty="0">
                <a:solidFill>
                  <a:schemeClr val="accent2"/>
                </a:solidFill>
                <a:latin typeface="Calibri" panose="020F0502020204030204" pitchFamily="34" charset="0"/>
                <a:cs typeface="Calibri" panose="020F0502020204030204" pitchFamily="34" charset="0"/>
              </a:rPr>
              <a:t>STEP 3</a:t>
            </a:r>
            <a:r>
              <a:rPr lang="en-US" sz="32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Using Bulk Superconductors (100.0 </a:t>
            </a:r>
            <a:r>
              <a:rPr lang="el-GR" sz="2800" b="1" dirty="0">
                <a:latin typeface="Calibri" panose="020F0502020204030204" pitchFamily="34" charset="0"/>
                <a:cs typeface="Calibri" panose="020F0502020204030204" pitchFamily="34" charset="0"/>
              </a:rPr>
              <a:t>μ</a:t>
            </a:r>
            <a:r>
              <a:rPr lang="en-US" sz="2800" b="1" dirty="0">
                <a:latin typeface="Calibri" panose="020F0502020204030204" pitchFamily="34" charset="0"/>
                <a:cs typeface="Calibri" panose="020F0502020204030204" pitchFamily="34" charset="0"/>
              </a:rPr>
              <a:t>m thick)</a:t>
            </a:r>
            <a:endParaRPr lang="en-US" sz="32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0AFB604-07DA-41F7-B3FC-6F221B4B989A}"/>
              </a:ext>
            </a:extLst>
          </p:cNvPr>
          <p:cNvSpPr/>
          <p:nvPr/>
        </p:nvSpPr>
        <p:spPr>
          <a:xfrm>
            <a:off x="7218194" y="1974401"/>
            <a:ext cx="1574114" cy="150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1C0031A-30FE-4B41-93E2-34D4EC89DCB0}"/>
              </a:ext>
            </a:extLst>
          </p:cNvPr>
          <p:cNvSpPr/>
          <p:nvPr/>
        </p:nvSpPr>
        <p:spPr bwMode="auto">
          <a:xfrm>
            <a:off x="7218194" y="1515291"/>
            <a:ext cx="1677612" cy="36576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0D23BFA2-658D-40E0-8216-FE23FA334D88}"/>
              </a:ext>
            </a:extLst>
          </p:cNvPr>
          <p:cNvSpPr/>
          <p:nvPr/>
        </p:nvSpPr>
        <p:spPr bwMode="auto">
          <a:xfrm>
            <a:off x="7218194" y="1630251"/>
            <a:ext cx="1677612" cy="158951"/>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314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D8554D-A071-4622-847A-6EA542738176}"/>
              </a:ext>
            </a:extLst>
          </p:cNvPr>
          <p:cNvSpPr>
            <a:spLocks noGrp="1"/>
          </p:cNvSpPr>
          <p:nvPr>
            <p:ph type="title"/>
          </p:nvPr>
        </p:nvSpPr>
        <p:spPr>
          <a:xfrm>
            <a:off x="577173" y="-70745"/>
            <a:ext cx="7156038" cy="1013800"/>
          </a:xfrm>
        </p:spPr>
        <p:txBody>
          <a:bodyPr>
            <a:normAutofit fontScale="90000"/>
          </a:bodyPr>
          <a:lstStyle/>
          <a:p>
            <a:r>
              <a:rPr lang="en-US" b="1" dirty="0">
                <a:solidFill>
                  <a:schemeClr val="accent2"/>
                </a:solidFill>
              </a:rPr>
              <a:t>THICKNESS EFFECT ON FIELD PENETRATION</a:t>
            </a:r>
          </a:p>
        </p:txBody>
      </p:sp>
      <p:sp>
        <p:nvSpPr>
          <p:cNvPr id="8" name="TextBox 7">
            <a:extLst>
              <a:ext uri="{FF2B5EF4-FFF2-40B4-BE49-F238E27FC236}">
                <a16:creationId xmlns:a16="http://schemas.microsoft.com/office/drawing/2014/main" id="{A3A6D8E3-2416-4EE0-A5C0-D283783DC1B7}"/>
              </a:ext>
            </a:extLst>
          </p:cNvPr>
          <p:cNvSpPr txBox="1"/>
          <p:nvPr/>
        </p:nvSpPr>
        <p:spPr>
          <a:xfrm>
            <a:off x="2562528" y="1023409"/>
            <a:ext cx="8522814" cy="707886"/>
          </a:xfrm>
          <a:prstGeom prst="rect">
            <a:avLst/>
          </a:prstGeom>
          <a:noFill/>
        </p:spPr>
        <p:txBody>
          <a:bodyPr wrap="square" rtlCol="0">
            <a:spAutoFit/>
          </a:bodyPr>
          <a:lstStyle/>
          <a:p>
            <a:pPr marL="342900" indent="-342900" algn="l">
              <a:buFont typeface="Arial" panose="020B0604020202020204" pitchFamily="34" charset="0"/>
              <a:buChar char="•"/>
            </a:pPr>
            <a:r>
              <a:rPr lang="en-US" sz="2000" b="1" dirty="0">
                <a:latin typeface="Calibri" panose="020F0502020204030204" pitchFamily="34" charset="0"/>
                <a:cs typeface="Calibri" panose="020F0502020204030204" pitchFamily="34" charset="0"/>
              </a:rPr>
              <a:t> A Nb foil (</a:t>
            </a:r>
            <a:r>
              <a:rPr lang="en-US" sz="1200" b="1" dirty="0">
                <a:latin typeface="Calibri" panose="020F0502020204030204" pitchFamily="34" charset="0"/>
                <a:cs typeface="Calibri" panose="020F0502020204030204" pitchFamily="34" charset="0"/>
              </a:rPr>
              <a:t>From </a:t>
            </a:r>
            <a:r>
              <a:rPr lang="en-US" i="0" dirty="0">
                <a:effectLst/>
                <a:latin typeface="Calibri" panose="020F0502020204030204" pitchFamily="34" charset="0"/>
                <a:cs typeface="Calibri" panose="020F0502020204030204" pitchFamily="34" charset="0"/>
              </a:rPr>
              <a:t>Advent Research Materials Ltd )</a:t>
            </a:r>
            <a:r>
              <a:rPr lang="en-US"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was used.</a:t>
            </a:r>
          </a:p>
          <a:p>
            <a:pPr marL="342900" indent="-342900" algn="l">
              <a:buFont typeface="Arial" panose="020B0604020202020204" pitchFamily="34" charset="0"/>
              <a:buChar char="•"/>
            </a:pPr>
            <a:r>
              <a:rPr lang="en-US" sz="2000" dirty="0">
                <a:latin typeface="Calibri" panose="020F0502020204030204" pitchFamily="34" charset="0"/>
                <a:cs typeface="Calibri" panose="020F0502020204030204" pitchFamily="34" charset="0"/>
              </a:rPr>
              <a:t>Thickness was reduced by BCP starting from 125 </a:t>
            </a:r>
            <a:r>
              <a:rPr lang="el-GR" sz="2000" b="1" dirty="0">
                <a:latin typeface="Calibri" panose="020F0502020204030204" pitchFamily="34" charset="0"/>
                <a:cs typeface="Calibri" panose="020F0502020204030204" pitchFamily="34" charset="0"/>
              </a:rPr>
              <a:t>μ</a:t>
            </a:r>
            <a:r>
              <a:rPr lang="en-US" sz="2000" b="1" dirty="0">
                <a:latin typeface="Calibri" panose="020F0502020204030204" pitchFamily="34" charset="0"/>
                <a:cs typeface="Calibri" panose="020F0502020204030204" pitchFamily="34" charset="0"/>
              </a:rPr>
              <a:t>m. </a:t>
            </a:r>
          </a:p>
        </p:txBody>
      </p:sp>
      <p:pic>
        <p:nvPicPr>
          <p:cNvPr id="3" name="Picture 2">
            <a:extLst>
              <a:ext uri="{FF2B5EF4-FFF2-40B4-BE49-F238E27FC236}">
                <a16:creationId xmlns:a16="http://schemas.microsoft.com/office/drawing/2014/main" id="{F37FDCAE-1801-4D57-84FD-D53CE5E54131}"/>
              </a:ext>
            </a:extLst>
          </p:cNvPr>
          <p:cNvPicPr>
            <a:picLocks noChangeAspect="1"/>
          </p:cNvPicPr>
          <p:nvPr/>
        </p:nvPicPr>
        <p:blipFill>
          <a:blip r:embed="rId2"/>
          <a:stretch>
            <a:fillRect/>
          </a:stretch>
        </p:blipFill>
        <p:spPr>
          <a:xfrm>
            <a:off x="3171976" y="1811649"/>
            <a:ext cx="5848047" cy="4022942"/>
          </a:xfrm>
          <a:prstGeom prst="rect">
            <a:avLst/>
          </a:prstGeom>
          <a:ln>
            <a:solidFill>
              <a:schemeClr val="tx1"/>
            </a:solidFill>
          </a:ln>
        </p:spPr>
      </p:pic>
    </p:spTree>
    <p:extLst>
      <p:ext uri="{BB962C8B-B14F-4D97-AF65-F5344CB8AC3E}">
        <p14:creationId xmlns:p14="http://schemas.microsoft.com/office/powerpoint/2010/main" val="28535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FF5F1-B487-47ED-B7A4-014F328EA124}"/>
              </a:ext>
            </a:extLst>
          </p:cNvPr>
          <p:cNvPicPr>
            <a:picLocks noChangeAspect="1"/>
          </p:cNvPicPr>
          <p:nvPr/>
        </p:nvPicPr>
        <p:blipFill rotWithShape="1">
          <a:blip r:embed="rId2"/>
          <a:srcRect r="24168"/>
          <a:stretch/>
        </p:blipFill>
        <p:spPr>
          <a:xfrm>
            <a:off x="6384779" y="1476556"/>
            <a:ext cx="5420751" cy="4265838"/>
          </a:xfrm>
          <a:prstGeom prst="rect">
            <a:avLst/>
          </a:prstGeom>
          <a:ln>
            <a:solidFill>
              <a:schemeClr val="tx1"/>
            </a:solidFill>
          </a:ln>
        </p:spPr>
      </p:pic>
      <p:sp>
        <p:nvSpPr>
          <p:cNvPr id="2" name="Title 1">
            <a:extLst>
              <a:ext uri="{FF2B5EF4-FFF2-40B4-BE49-F238E27FC236}">
                <a16:creationId xmlns:a16="http://schemas.microsoft.com/office/drawing/2014/main" id="{11EEAC06-0804-47D3-830A-D09756F8FB5E}"/>
              </a:ext>
            </a:extLst>
          </p:cNvPr>
          <p:cNvSpPr>
            <a:spLocks noGrp="1"/>
          </p:cNvSpPr>
          <p:nvPr>
            <p:ph type="title"/>
          </p:nvPr>
        </p:nvSpPr>
        <p:spPr>
          <a:xfrm>
            <a:off x="675249" y="0"/>
            <a:ext cx="4951828" cy="803082"/>
          </a:xfrm>
        </p:spPr>
        <p:txBody>
          <a:bodyPr/>
          <a:lstStyle/>
          <a:p>
            <a:r>
              <a:rPr lang="en-US" dirty="0">
                <a:solidFill>
                  <a:schemeClr val="accent2"/>
                </a:solidFill>
              </a:rPr>
              <a:t>HYSTERISTIC BEHAVIOUR</a:t>
            </a:r>
          </a:p>
        </p:txBody>
      </p:sp>
      <p:pic>
        <p:nvPicPr>
          <p:cNvPr id="5" name="Picture 4">
            <a:extLst>
              <a:ext uri="{FF2B5EF4-FFF2-40B4-BE49-F238E27FC236}">
                <a16:creationId xmlns:a16="http://schemas.microsoft.com/office/drawing/2014/main" id="{8C2AD4F1-7CC8-4E81-A86A-906C94A57386}"/>
              </a:ext>
            </a:extLst>
          </p:cNvPr>
          <p:cNvPicPr>
            <a:picLocks noChangeAspect="1"/>
          </p:cNvPicPr>
          <p:nvPr/>
        </p:nvPicPr>
        <p:blipFill rotWithShape="1">
          <a:blip r:embed="rId3"/>
          <a:srcRect r="33640"/>
          <a:stretch/>
        </p:blipFill>
        <p:spPr>
          <a:xfrm>
            <a:off x="482994" y="1476556"/>
            <a:ext cx="5420751" cy="4265838"/>
          </a:xfrm>
          <a:prstGeom prst="rect">
            <a:avLst/>
          </a:prstGeom>
          <a:ln>
            <a:solidFill>
              <a:schemeClr val="tx1"/>
            </a:solidFill>
          </a:ln>
        </p:spPr>
      </p:pic>
      <p:sp>
        <p:nvSpPr>
          <p:cNvPr id="7" name="TextBox 6">
            <a:extLst>
              <a:ext uri="{FF2B5EF4-FFF2-40B4-BE49-F238E27FC236}">
                <a16:creationId xmlns:a16="http://schemas.microsoft.com/office/drawing/2014/main" id="{EA180F36-F85D-439F-BD0F-FA17024B6F03}"/>
              </a:ext>
            </a:extLst>
          </p:cNvPr>
          <p:cNvSpPr txBox="1"/>
          <p:nvPr/>
        </p:nvSpPr>
        <p:spPr>
          <a:xfrm>
            <a:off x="2489700" y="1014891"/>
            <a:ext cx="1322926"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At 4.35 K</a:t>
            </a:r>
          </a:p>
        </p:txBody>
      </p:sp>
      <p:sp>
        <p:nvSpPr>
          <p:cNvPr id="9" name="TextBox 8">
            <a:extLst>
              <a:ext uri="{FF2B5EF4-FFF2-40B4-BE49-F238E27FC236}">
                <a16:creationId xmlns:a16="http://schemas.microsoft.com/office/drawing/2014/main" id="{B725CE31-C1C4-40FC-B49F-66FC1FC6B583}"/>
              </a:ext>
            </a:extLst>
          </p:cNvPr>
          <p:cNvSpPr txBox="1"/>
          <p:nvPr/>
        </p:nvSpPr>
        <p:spPr>
          <a:xfrm>
            <a:off x="8337169" y="1014891"/>
            <a:ext cx="1322926"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At 1.97 K</a:t>
            </a:r>
          </a:p>
        </p:txBody>
      </p:sp>
      <p:sp>
        <p:nvSpPr>
          <p:cNvPr id="14" name="Oval 13">
            <a:extLst>
              <a:ext uri="{FF2B5EF4-FFF2-40B4-BE49-F238E27FC236}">
                <a16:creationId xmlns:a16="http://schemas.microsoft.com/office/drawing/2014/main" id="{558C2F45-3DBB-40FE-98B5-7E3CFCC57C05}"/>
              </a:ext>
            </a:extLst>
          </p:cNvPr>
          <p:cNvSpPr/>
          <p:nvPr/>
        </p:nvSpPr>
        <p:spPr bwMode="auto">
          <a:xfrm>
            <a:off x="1097280" y="1476556"/>
            <a:ext cx="872197" cy="130829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3508DEFF-B119-4529-935F-AA5009E99985}"/>
              </a:ext>
            </a:extLst>
          </p:cNvPr>
          <p:cNvSpPr/>
          <p:nvPr/>
        </p:nvSpPr>
        <p:spPr bwMode="auto">
          <a:xfrm>
            <a:off x="6998681" y="1505144"/>
            <a:ext cx="872197" cy="130829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32233DAC-CE11-4E65-85DD-2F07EE5503D8}"/>
              </a:ext>
            </a:extLst>
          </p:cNvPr>
          <p:cNvCxnSpPr>
            <a:cxnSpLocks/>
          </p:cNvCxnSpPr>
          <p:nvPr/>
        </p:nvCxnSpPr>
        <p:spPr bwMode="auto">
          <a:xfrm>
            <a:off x="3696789" y="2677886"/>
            <a:ext cx="1397725" cy="1449977"/>
          </a:xfrm>
          <a:prstGeom prst="straightConnector1">
            <a:avLst/>
          </a:prstGeom>
          <a:noFill/>
          <a:ln w="3810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4C700370-7E1F-435A-B59B-B1ADA8485FFA}"/>
              </a:ext>
            </a:extLst>
          </p:cNvPr>
          <p:cNvCxnSpPr>
            <a:cxnSpLocks/>
          </p:cNvCxnSpPr>
          <p:nvPr/>
        </p:nvCxnSpPr>
        <p:spPr bwMode="auto">
          <a:xfrm flipH="1" flipV="1">
            <a:off x="2476105" y="3202404"/>
            <a:ext cx="1905951" cy="1238967"/>
          </a:xfrm>
          <a:prstGeom prst="straightConnector1">
            <a:avLst/>
          </a:prstGeom>
          <a:noFill/>
          <a:ln w="38100"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EA0B2404-86FB-466D-9E93-6150C4DB6BC9}"/>
              </a:ext>
            </a:extLst>
          </p:cNvPr>
          <p:cNvCxnSpPr>
            <a:cxnSpLocks/>
          </p:cNvCxnSpPr>
          <p:nvPr/>
        </p:nvCxnSpPr>
        <p:spPr bwMode="auto">
          <a:xfrm>
            <a:off x="9660430" y="2677885"/>
            <a:ext cx="1397725" cy="1449977"/>
          </a:xfrm>
          <a:prstGeom prst="straightConnector1">
            <a:avLst/>
          </a:prstGeom>
          <a:noFill/>
          <a:ln w="381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859CC695-D7F2-4E1A-844D-4875003E88B0}"/>
              </a:ext>
            </a:extLst>
          </p:cNvPr>
          <p:cNvCxnSpPr>
            <a:cxnSpLocks/>
          </p:cNvCxnSpPr>
          <p:nvPr/>
        </p:nvCxnSpPr>
        <p:spPr bwMode="auto">
          <a:xfrm flipH="1" flipV="1">
            <a:off x="8142179" y="3202404"/>
            <a:ext cx="1994598" cy="1077859"/>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3784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5A26A5-B98F-4891-82F7-10AA07988AB5}"/>
              </a:ext>
            </a:extLst>
          </p:cNvPr>
          <p:cNvSpPr>
            <a:spLocks noGrp="1"/>
          </p:cNvSpPr>
          <p:nvPr>
            <p:ph type="title"/>
          </p:nvPr>
        </p:nvSpPr>
        <p:spPr>
          <a:xfrm>
            <a:off x="2180493" y="1941342"/>
            <a:ext cx="7948246" cy="2672862"/>
          </a:xfrm>
        </p:spPr>
        <p:txBody>
          <a:bodyPr>
            <a:normAutofit/>
          </a:bodyPr>
          <a:lstStyle/>
          <a:p>
            <a:pPr algn="ctr"/>
            <a:r>
              <a:rPr lang="en-US" sz="6000" b="1" dirty="0">
                <a:solidFill>
                  <a:schemeClr val="accent2"/>
                </a:solidFill>
              </a:rPr>
              <a:t>THIN FILM MEASUREMENTS</a:t>
            </a:r>
          </a:p>
        </p:txBody>
      </p:sp>
    </p:spTree>
    <p:extLst>
      <p:ext uri="{BB962C8B-B14F-4D97-AF65-F5344CB8AC3E}">
        <p14:creationId xmlns:p14="http://schemas.microsoft.com/office/powerpoint/2010/main" val="146726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880AE-B842-4ABA-8489-4F9567259C1E}"/>
              </a:ext>
            </a:extLst>
          </p:cNvPr>
          <p:cNvPicPr>
            <a:picLocks noChangeAspect="1"/>
          </p:cNvPicPr>
          <p:nvPr/>
        </p:nvPicPr>
        <p:blipFill rotWithShape="1">
          <a:blip r:embed="rId2"/>
          <a:srcRect r="13143"/>
          <a:stretch/>
        </p:blipFill>
        <p:spPr>
          <a:xfrm>
            <a:off x="7664378" y="3790462"/>
            <a:ext cx="3462823" cy="2502068"/>
          </a:xfrm>
          <a:prstGeom prst="rect">
            <a:avLst/>
          </a:prstGeom>
          <a:ln w="19050">
            <a:solidFill>
              <a:schemeClr val="tx1"/>
            </a:solidFill>
          </a:ln>
        </p:spPr>
      </p:pic>
      <p:pic>
        <p:nvPicPr>
          <p:cNvPr id="3" name="Picture 2">
            <a:extLst>
              <a:ext uri="{FF2B5EF4-FFF2-40B4-BE49-F238E27FC236}">
                <a16:creationId xmlns:a16="http://schemas.microsoft.com/office/drawing/2014/main" id="{D93D573B-A020-46CB-888F-1A58238B87BC}"/>
              </a:ext>
            </a:extLst>
          </p:cNvPr>
          <p:cNvPicPr>
            <a:picLocks noChangeAspect="1"/>
          </p:cNvPicPr>
          <p:nvPr/>
        </p:nvPicPr>
        <p:blipFill rotWithShape="1">
          <a:blip r:embed="rId3"/>
          <a:srcRect r="12875"/>
          <a:stretch/>
        </p:blipFill>
        <p:spPr>
          <a:xfrm>
            <a:off x="3966988" y="3790462"/>
            <a:ext cx="3462821" cy="2502068"/>
          </a:xfrm>
          <a:prstGeom prst="rect">
            <a:avLst/>
          </a:prstGeom>
          <a:ln w="19050">
            <a:solidFill>
              <a:schemeClr val="tx1"/>
            </a:solidFill>
          </a:ln>
        </p:spPr>
      </p:pic>
      <p:pic>
        <p:nvPicPr>
          <p:cNvPr id="6" name="Picture 5">
            <a:extLst>
              <a:ext uri="{FF2B5EF4-FFF2-40B4-BE49-F238E27FC236}">
                <a16:creationId xmlns:a16="http://schemas.microsoft.com/office/drawing/2014/main" id="{9E034E5B-BC71-466D-9852-ACF650490BCB}"/>
              </a:ext>
            </a:extLst>
          </p:cNvPr>
          <p:cNvPicPr>
            <a:picLocks noChangeAspect="1"/>
          </p:cNvPicPr>
          <p:nvPr/>
        </p:nvPicPr>
        <p:blipFill rotWithShape="1">
          <a:blip r:embed="rId4"/>
          <a:srcRect r="23197"/>
          <a:stretch/>
        </p:blipFill>
        <p:spPr>
          <a:xfrm>
            <a:off x="3966987" y="1207691"/>
            <a:ext cx="3462821" cy="2502068"/>
          </a:xfrm>
          <a:prstGeom prst="rect">
            <a:avLst/>
          </a:prstGeom>
          <a:ln w="19050">
            <a:solidFill>
              <a:schemeClr val="tx1"/>
            </a:solidFill>
          </a:ln>
        </p:spPr>
      </p:pic>
      <p:pic>
        <p:nvPicPr>
          <p:cNvPr id="7" name="Picture 6">
            <a:extLst>
              <a:ext uri="{FF2B5EF4-FFF2-40B4-BE49-F238E27FC236}">
                <a16:creationId xmlns:a16="http://schemas.microsoft.com/office/drawing/2014/main" id="{3244C688-1317-4E29-B1A6-236213667679}"/>
              </a:ext>
            </a:extLst>
          </p:cNvPr>
          <p:cNvPicPr>
            <a:picLocks noChangeAspect="1"/>
          </p:cNvPicPr>
          <p:nvPr/>
        </p:nvPicPr>
        <p:blipFill rotWithShape="1">
          <a:blip r:embed="rId5"/>
          <a:srcRect r="19013"/>
          <a:stretch/>
        </p:blipFill>
        <p:spPr>
          <a:xfrm>
            <a:off x="7664377" y="1216789"/>
            <a:ext cx="3462824" cy="2502338"/>
          </a:xfrm>
          <a:prstGeom prst="rect">
            <a:avLst/>
          </a:prstGeom>
          <a:ln w="19050">
            <a:solidFill>
              <a:schemeClr val="tx1"/>
            </a:solidFill>
          </a:ln>
        </p:spPr>
      </p:pic>
      <p:sp>
        <p:nvSpPr>
          <p:cNvPr id="5" name="Title 1">
            <a:extLst>
              <a:ext uri="{FF2B5EF4-FFF2-40B4-BE49-F238E27FC236}">
                <a16:creationId xmlns:a16="http://schemas.microsoft.com/office/drawing/2014/main" id="{57B89AED-150A-4474-A7D1-66FC9E990026}"/>
              </a:ext>
            </a:extLst>
          </p:cNvPr>
          <p:cNvSpPr>
            <a:spLocks noGrp="1"/>
          </p:cNvSpPr>
          <p:nvPr>
            <p:ph type="title"/>
          </p:nvPr>
        </p:nvSpPr>
        <p:spPr>
          <a:xfrm>
            <a:off x="810979" y="128416"/>
            <a:ext cx="8175100" cy="1038923"/>
          </a:xfrm>
        </p:spPr>
        <p:txBody>
          <a:bodyPr>
            <a:normAutofit/>
          </a:bodyPr>
          <a:lstStyle/>
          <a:p>
            <a:r>
              <a:rPr lang="en-US" sz="2800" b="1" dirty="0">
                <a:solidFill>
                  <a:schemeClr val="accent2"/>
                </a:solidFill>
              </a:rPr>
              <a:t>MEASUREMENTS OF THIN FILM SUPERCONDUCTORS</a:t>
            </a:r>
            <a:br>
              <a:rPr lang="en-US" sz="2800" b="1" dirty="0">
                <a:solidFill>
                  <a:schemeClr val="accent2"/>
                </a:solidFill>
              </a:rPr>
            </a:br>
            <a:endParaRPr lang="en-US" sz="2800" b="1" dirty="0">
              <a:solidFill>
                <a:schemeClr val="accent2"/>
              </a:solidFill>
            </a:endParaRPr>
          </a:p>
        </p:txBody>
      </p:sp>
      <p:sp>
        <p:nvSpPr>
          <p:cNvPr id="8" name="Rectangle 7">
            <a:extLst>
              <a:ext uri="{FF2B5EF4-FFF2-40B4-BE49-F238E27FC236}">
                <a16:creationId xmlns:a16="http://schemas.microsoft.com/office/drawing/2014/main" id="{435ED9A9-DDF2-4D17-BCA5-250BC16B5B15}"/>
              </a:ext>
            </a:extLst>
          </p:cNvPr>
          <p:cNvSpPr/>
          <p:nvPr/>
        </p:nvSpPr>
        <p:spPr>
          <a:xfrm>
            <a:off x="810979" y="2104542"/>
            <a:ext cx="2693286" cy="2062103"/>
          </a:xfrm>
          <a:prstGeom prst="rect">
            <a:avLst/>
          </a:prstGeom>
        </p:spPr>
        <p:txBody>
          <a:bodyPr wrap="square">
            <a:spAutoFit/>
          </a:bodyPr>
          <a:lstStyle/>
          <a:p>
            <a:pPr algn="just"/>
            <a:r>
              <a:rPr lang="en-US" sz="1600" b="1" dirty="0">
                <a:latin typeface="Calibri" panose="020F0502020204030204" pitchFamily="34" charset="0"/>
                <a:cs typeface="Calibri" panose="020F0502020204030204" pitchFamily="34" charset="0"/>
              </a:rPr>
              <a:t>Nb</a:t>
            </a:r>
            <a:r>
              <a:rPr lang="en-US" sz="1400" dirty="0">
                <a:latin typeface="Calibri" panose="020F0502020204030204" pitchFamily="34" charset="0"/>
                <a:cs typeface="Calibri" panose="020F0502020204030204" pitchFamily="34" charset="0"/>
              </a:rPr>
              <a:t> thin film with thickness 1.8 µm deposited on sapphire plate using Electron Cyclotron Resonance (ECR)</a:t>
            </a:r>
          </a:p>
          <a:p>
            <a:pPr algn="just"/>
            <a:endParaRPr lang="en-US" dirty="0">
              <a:latin typeface="Calibri" panose="020F0502020204030204" pitchFamily="34" charset="0"/>
              <a:cs typeface="Calibri" panose="020F0502020204030204" pitchFamily="34" charset="0"/>
            </a:endParaRPr>
          </a:p>
          <a:p>
            <a:pPr algn="just"/>
            <a:r>
              <a:rPr lang="en-US" sz="1400" dirty="0">
                <a:latin typeface="Calibri" panose="020F0502020204030204" pitchFamily="34" charset="0"/>
                <a:cs typeface="Calibri" panose="020F0502020204030204" pitchFamily="34" charset="0"/>
              </a:rPr>
              <a:t>(From Anne- Marie Valente Feliciano, </a:t>
            </a:r>
            <a:r>
              <a:rPr lang="en-US" sz="1400" dirty="0" err="1">
                <a:latin typeface="Calibri" panose="020F0502020204030204" pitchFamily="34" charset="0"/>
                <a:cs typeface="Calibri" panose="020F0502020204030204" pitchFamily="34" charset="0"/>
              </a:rPr>
              <a:t>Jlab</a:t>
            </a:r>
            <a:r>
              <a:rPr lang="en-US" sz="1400" dirty="0">
                <a:latin typeface="Calibri" panose="020F0502020204030204" pitchFamily="34" charset="0"/>
                <a:cs typeface="Calibri" panose="020F0502020204030204" pitchFamily="34" charset="0"/>
              </a:rPr>
              <a:t>)</a:t>
            </a:r>
          </a:p>
          <a:p>
            <a:pPr algn="just"/>
            <a:endParaRPr lang="en-US" dirty="0">
              <a:latin typeface="Calibri" panose="020F0502020204030204" pitchFamily="34" charset="0"/>
              <a:cs typeface="Calibri" panose="020F0502020204030204" pitchFamily="34" charset="0"/>
            </a:endParaRPr>
          </a:p>
          <a:p>
            <a:pPr algn="just"/>
            <a:r>
              <a:rPr lang="en-US" sz="1400"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F3F82F56-4575-46AC-8321-94AC387F0FD4}"/>
              </a:ext>
            </a:extLst>
          </p:cNvPr>
          <p:cNvSpPr txBox="1"/>
          <p:nvPr/>
        </p:nvSpPr>
        <p:spPr>
          <a:xfrm>
            <a:off x="810979" y="4720230"/>
            <a:ext cx="2693286" cy="1200329"/>
          </a:xfrm>
          <a:prstGeom prst="rect">
            <a:avLst/>
          </a:prstGeom>
          <a:noFill/>
        </p:spPr>
        <p:txBody>
          <a:bodyPr wrap="square" rtlCol="0">
            <a:spAutoFit/>
          </a:bodyPr>
          <a:lstStyle/>
          <a:p>
            <a:pPr algn="just"/>
            <a:r>
              <a:rPr lang="en-US" sz="1600" b="1" dirty="0">
                <a:latin typeface="Calibri" panose="020F0502020204030204" pitchFamily="34" charset="0"/>
                <a:cs typeface="Calibri" panose="020F0502020204030204" pitchFamily="34" charset="0"/>
              </a:rPr>
              <a:t>Nb</a:t>
            </a:r>
            <a:r>
              <a:rPr lang="en-US" sz="1600" b="1" baseline="-25000"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Sn</a:t>
            </a:r>
            <a:r>
              <a:rPr lang="en-US" sz="1400" dirty="0">
                <a:latin typeface="Calibri" panose="020F0502020204030204" pitchFamily="34" charset="0"/>
                <a:cs typeface="Calibri" panose="020F0502020204030204" pitchFamily="34" charset="0"/>
              </a:rPr>
              <a:t> thin film with thickness 1.5 µm deposited on sapphire plate using Magneton Sputtering</a:t>
            </a:r>
          </a:p>
          <a:p>
            <a:pPr algn="just"/>
            <a:endParaRPr lang="en-US" sz="1400"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(From Nizam Sayeed, </a:t>
            </a:r>
            <a:r>
              <a:rPr lang="en-US" dirty="0" err="1">
                <a:latin typeface="Calibri" panose="020F0502020204030204" pitchFamily="34" charset="0"/>
                <a:cs typeface="Calibri" panose="020F0502020204030204" pitchFamily="34" charset="0"/>
              </a:rPr>
              <a:t>Jlab</a:t>
            </a:r>
            <a:r>
              <a:rPr lang="en-US"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0103CA-517D-4395-96BA-67B94FB2F424}"/>
              </a:ext>
            </a:extLst>
          </p:cNvPr>
          <p:cNvSpPr txBox="1"/>
          <p:nvPr/>
        </p:nvSpPr>
        <p:spPr>
          <a:xfrm>
            <a:off x="5182296" y="816679"/>
            <a:ext cx="1135375"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At 4.35 K</a:t>
            </a:r>
          </a:p>
        </p:txBody>
      </p:sp>
      <p:sp>
        <p:nvSpPr>
          <p:cNvPr id="11" name="TextBox 10">
            <a:extLst>
              <a:ext uri="{FF2B5EF4-FFF2-40B4-BE49-F238E27FC236}">
                <a16:creationId xmlns:a16="http://schemas.microsoft.com/office/drawing/2014/main" id="{C3593A7B-46EC-4BF7-81AD-18D1D6913CC2}"/>
              </a:ext>
            </a:extLst>
          </p:cNvPr>
          <p:cNvSpPr txBox="1"/>
          <p:nvPr/>
        </p:nvSpPr>
        <p:spPr>
          <a:xfrm>
            <a:off x="8793465" y="816679"/>
            <a:ext cx="1135375"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At 1.97 K</a:t>
            </a:r>
          </a:p>
        </p:txBody>
      </p:sp>
      <p:sp>
        <p:nvSpPr>
          <p:cNvPr id="15" name="TextBox 14">
            <a:extLst>
              <a:ext uri="{FF2B5EF4-FFF2-40B4-BE49-F238E27FC236}">
                <a16:creationId xmlns:a16="http://schemas.microsoft.com/office/drawing/2014/main" id="{A55D6BBF-8AD1-4064-BBA4-9E7FF526E903}"/>
              </a:ext>
            </a:extLst>
          </p:cNvPr>
          <p:cNvSpPr txBox="1"/>
          <p:nvPr/>
        </p:nvSpPr>
        <p:spPr>
          <a:xfrm>
            <a:off x="1700422" y="1609478"/>
            <a:ext cx="914400" cy="400110"/>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Nb</a:t>
            </a:r>
            <a:endParaRPr lang="en-US"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D4785A4-5ED6-463A-8532-7BE2D7A91B44}"/>
              </a:ext>
            </a:extLst>
          </p:cNvPr>
          <p:cNvSpPr txBox="1"/>
          <p:nvPr/>
        </p:nvSpPr>
        <p:spPr>
          <a:xfrm>
            <a:off x="1565692" y="4177865"/>
            <a:ext cx="1058780"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Nb</a:t>
            </a:r>
            <a:r>
              <a:rPr lang="en-US" sz="2000" b="1" baseline="-25000" dirty="0">
                <a:latin typeface="Calibri" panose="020F0502020204030204" pitchFamily="34" charset="0"/>
                <a:cs typeface="Calibri" panose="020F0502020204030204" pitchFamily="34" charset="0"/>
              </a:rPr>
              <a:t>3</a:t>
            </a:r>
            <a:r>
              <a:rPr lang="en-US" sz="2000" b="1" dirty="0">
                <a:latin typeface="Calibri" panose="020F0502020204030204" pitchFamily="34" charset="0"/>
                <a:cs typeface="Calibri" panose="020F0502020204030204" pitchFamily="34" charset="0"/>
              </a:rPr>
              <a:t>Sn</a:t>
            </a:r>
          </a:p>
        </p:txBody>
      </p:sp>
      <p:sp>
        <p:nvSpPr>
          <p:cNvPr id="17" name="Oval 16">
            <a:extLst>
              <a:ext uri="{FF2B5EF4-FFF2-40B4-BE49-F238E27FC236}">
                <a16:creationId xmlns:a16="http://schemas.microsoft.com/office/drawing/2014/main" id="{A9BC332F-DA95-41D5-AA2C-98E2259FAD62}"/>
              </a:ext>
            </a:extLst>
          </p:cNvPr>
          <p:cNvSpPr/>
          <p:nvPr/>
        </p:nvSpPr>
        <p:spPr>
          <a:xfrm>
            <a:off x="5592814" y="1938419"/>
            <a:ext cx="661965" cy="7413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39905136-2A20-499B-8B5D-B91099090A11}"/>
              </a:ext>
            </a:extLst>
          </p:cNvPr>
          <p:cNvSpPr/>
          <p:nvPr/>
        </p:nvSpPr>
        <p:spPr>
          <a:xfrm>
            <a:off x="5081219" y="4073940"/>
            <a:ext cx="661965" cy="8398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06FD343A-F637-46EF-A8DB-A0A8B6830919}"/>
              </a:ext>
            </a:extLst>
          </p:cNvPr>
          <p:cNvPicPr>
            <a:picLocks noChangeAspect="1"/>
          </p:cNvPicPr>
          <p:nvPr/>
        </p:nvPicPr>
        <p:blipFill>
          <a:blip r:embed="rId6"/>
          <a:stretch>
            <a:fillRect/>
          </a:stretch>
        </p:blipFill>
        <p:spPr>
          <a:xfrm>
            <a:off x="6373592" y="3304890"/>
            <a:ext cx="2322763" cy="1038923"/>
          </a:xfrm>
          <a:prstGeom prst="rect">
            <a:avLst/>
          </a:prstGeom>
        </p:spPr>
      </p:pic>
    </p:spTree>
    <p:extLst>
      <p:ext uri="{BB962C8B-B14F-4D97-AF65-F5344CB8AC3E}">
        <p14:creationId xmlns:p14="http://schemas.microsoft.com/office/powerpoint/2010/main" val="104666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C2F618-A7CB-439A-AD77-4A1E9C8F6E78}"/>
              </a:ext>
            </a:extLst>
          </p:cNvPr>
          <p:cNvPicPr>
            <a:picLocks noChangeAspect="1"/>
          </p:cNvPicPr>
          <p:nvPr/>
        </p:nvPicPr>
        <p:blipFill>
          <a:blip r:embed="rId2"/>
          <a:stretch>
            <a:fillRect/>
          </a:stretch>
        </p:blipFill>
        <p:spPr>
          <a:xfrm>
            <a:off x="3514277" y="2563080"/>
            <a:ext cx="1646570" cy="2340953"/>
          </a:xfrm>
          <a:prstGeom prst="rect">
            <a:avLst/>
          </a:prstGeom>
        </p:spPr>
      </p:pic>
      <p:sp>
        <p:nvSpPr>
          <p:cNvPr id="2" name="Title 1">
            <a:extLst>
              <a:ext uri="{FF2B5EF4-FFF2-40B4-BE49-F238E27FC236}">
                <a16:creationId xmlns:a16="http://schemas.microsoft.com/office/drawing/2014/main" id="{2B48295B-29D6-444E-AA98-408FC5237879}"/>
              </a:ext>
            </a:extLst>
          </p:cNvPr>
          <p:cNvSpPr>
            <a:spLocks noGrp="1"/>
          </p:cNvSpPr>
          <p:nvPr>
            <p:ph type="title"/>
          </p:nvPr>
        </p:nvSpPr>
        <p:spPr>
          <a:xfrm>
            <a:off x="-389297" y="1042"/>
            <a:ext cx="5182225" cy="774841"/>
          </a:xfrm>
        </p:spPr>
        <p:txBody>
          <a:bodyPr>
            <a:normAutofit/>
          </a:bodyPr>
          <a:lstStyle/>
          <a:p>
            <a:r>
              <a:rPr lang="en-US" sz="2800" b="1" dirty="0">
                <a:solidFill>
                  <a:schemeClr val="accent2"/>
                </a:solidFill>
              </a:rPr>
              <a:t>MOTIVATION</a:t>
            </a:r>
          </a:p>
        </p:txBody>
      </p:sp>
      <p:pic>
        <p:nvPicPr>
          <p:cNvPr id="1026" name="Picture 2">
            <a:extLst>
              <a:ext uri="{FF2B5EF4-FFF2-40B4-BE49-F238E27FC236}">
                <a16:creationId xmlns:a16="http://schemas.microsoft.com/office/drawing/2014/main" id="{BC89437E-3A6A-42D3-8B04-913A7FD17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56" y="2563080"/>
            <a:ext cx="1627756" cy="23409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A98B5B59-A00E-4939-8021-E2A3DB6235DD}"/>
              </a:ext>
            </a:extLst>
          </p:cNvPr>
          <p:cNvSpPr/>
          <p:nvPr/>
        </p:nvSpPr>
        <p:spPr>
          <a:xfrm>
            <a:off x="1559030" y="3791188"/>
            <a:ext cx="497608" cy="2582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D8A3A7F5-3617-4895-B675-FBF84D143E7E}"/>
              </a:ext>
            </a:extLst>
          </p:cNvPr>
          <p:cNvCxnSpPr>
            <a:cxnSpLocks/>
            <a:stCxn id="15" idx="7"/>
          </p:cNvCxnSpPr>
          <p:nvPr/>
        </p:nvCxnSpPr>
        <p:spPr>
          <a:xfrm flipV="1">
            <a:off x="1983765" y="3648202"/>
            <a:ext cx="909321" cy="180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60" name="Group 1059">
            <a:extLst>
              <a:ext uri="{FF2B5EF4-FFF2-40B4-BE49-F238E27FC236}">
                <a16:creationId xmlns:a16="http://schemas.microsoft.com/office/drawing/2014/main" id="{786FB25B-3C3A-4265-A3E0-AA1508C3DD7C}"/>
              </a:ext>
            </a:extLst>
          </p:cNvPr>
          <p:cNvGrpSpPr/>
          <p:nvPr/>
        </p:nvGrpSpPr>
        <p:grpSpPr>
          <a:xfrm>
            <a:off x="1779453" y="1552429"/>
            <a:ext cx="3819590" cy="3351604"/>
            <a:chOff x="2697871" y="1352207"/>
            <a:chExt cx="4869338" cy="4141913"/>
          </a:xfrm>
        </p:grpSpPr>
        <p:sp>
          <p:nvSpPr>
            <p:cNvPr id="16" name="Rectangle 15">
              <a:extLst>
                <a:ext uri="{FF2B5EF4-FFF2-40B4-BE49-F238E27FC236}">
                  <a16:creationId xmlns:a16="http://schemas.microsoft.com/office/drawing/2014/main" id="{6A8F709E-655E-4FA1-ACC2-576207A78118}"/>
                </a:ext>
              </a:extLst>
            </p:cNvPr>
            <p:cNvSpPr/>
            <p:nvPr/>
          </p:nvSpPr>
          <p:spPr>
            <a:xfrm>
              <a:off x="5519035" y="2571264"/>
              <a:ext cx="2048174" cy="29228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Bulk </a:t>
              </a:r>
              <a:r>
                <a:rPr lang="en-US" dirty="0" err="1">
                  <a:solidFill>
                    <a:schemeClr val="tx1"/>
                  </a:solidFill>
                  <a:latin typeface="Calibri" panose="020F0502020204030204" pitchFamily="34" charset="0"/>
                  <a:cs typeface="Calibri" panose="020F0502020204030204" pitchFamily="34" charset="0"/>
                </a:rPr>
                <a:t>Nb</a:t>
              </a:r>
              <a:endParaRPr lang="en-US" dirty="0">
                <a:solidFill>
                  <a:schemeClr val="tx1"/>
                </a:solidFill>
                <a:latin typeface="Calibri" panose="020F0502020204030204" pitchFamily="34" charset="0"/>
                <a:cs typeface="Calibri" panose="020F0502020204030204" pitchFamily="34" charset="0"/>
              </a:endParaRPr>
            </a:p>
          </p:txBody>
        </p:sp>
        <p:grpSp>
          <p:nvGrpSpPr>
            <p:cNvPr id="1040" name="Group 1039">
              <a:extLst>
                <a:ext uri="{FF2B5EF4-FFF2-40B4-BE49-F238E27FC236}">
                  <a16:creationId xmlns:a16="http://schemas.microsoft.com/office/drawing/2014/main" id="{A791087B-8A3B-4A9D-86C9-579D873EB287}"/>
                </a:ext>
              </a:extLst>
            </p:cNvPr>
            <p:cNvGrpSpPr/>
            <p:nvPr/>
          </p:nvGrpSpPr>
          <p:grpSpPr>
            <a:xfrm>
              <a:off x="4798380" y="2571264"/>
              <a:ext cx="720656" cy="2922856"/>
              <a:chOff x="4798380" y="2571264"/>
              <a:chExt cx="720656" cy="2922856"/>
            </a:xfrm>
          </p:grpSpPr>
          <p:sp>
            <p:nvSpPr>
              <p:cNvPr id="17" name="Rectangle 16">
                <a:extLst>
                  <a:ext uri="{FF2B5EF4-FFF2-40B4-BE49-F238E27FC236}">
                    <a16:creationId xmlns:a16="http://schemas.microsoft.com/office/drawing/2014/main" id="{9B01AE24-FE68-4C68-97F5-617B1D306DA6}"/>
                  </a:ext>
                </a:extLst>
              </p:cNvPr>
              <p:cNvSpPr/>
              <p:nvPr/>
            </p:nvSpPr>
            <p:spPr>
              <a:xfrm>
                <a:off x="5357836" y="2571264"/>
                <a:ext cx="161200" cy="29228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5BE1BD05-1492-4C97-A8F2-710E58EE54D0}"/>
                  </a:ext>
                </a:extLst>
              </p:cNvPr>
              <p:cNvSpPr/>
              <p:nvPr/>
            </p:nvSpPr>
            <p:spPr>
              <a:xfrm>
                <a:off x="4798380" y="2571264"/>
                <a:ext cx="559456" cy="292285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7F4D4D0D-D3F5-418B-94C8-57F7042C0725}"/>
                </a:ext>
              </a:extLst>
            </p:cNvPr>
            <p:cNvSpPr/>
            <p:nvPr/>
          </p:nvSpPr>
          <p:spPr>
            <a:xfrm>
              <a:off x="4637181" y="2571264"/>
              <a:ext cx="161200" cy="29228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337E38BE-BB96-4BAD-AA96-6806C9AD66BA}"/>
                </a:ext>
              </a:extLst>
            </p:cNvPr>
            <p:cNvSpPr/>
            <p:nvPr/>
          </p:nvSpPr>
          <p:spPr>
            <a:xfrm>
              <a:off x="4077724" y="2571264"/>
              <a:ext cx="559456" cy="292285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034" name="Group 1033">
              <a:extLst>
                <a:ext uri="{FF2B5EF4-FFF2-40B4-BE49-F238E27FC236}">
                  <a16:creationId xmlns:a16="http://schemas.microsoft.com/office/drawing/2014/main" id="{A462FC5A-D74B-4B1C-979C-03E34CF7251B}"/>
                </a:ext>
              </a:extLst>
            </p:cNvPr>
            <p:cNvGrpSpPr/>
            <p:nvPr/>
          </p:nvGrpSpPr>
          <p:grpSpPr>
            <a:xfrm>
              <a:off x="2697871" y="1352207"/>
              <a:ext cx="4530840" cy="1264163"/>
              <a:chOff x="2697871" y="1352207"/>
              <a:chExt cx="4530839" cy="1264163"/>
            </a:xfrm>
          </p:grpSpPr>
          <p:sp>
            <p:nvSpPr>
              <p:cNvPr id="1024" name="TextBox 1023">
                <a:extLst>
                  <a:ext uri="{FF2B5EF4-FFF2-40B4-BE49-F238E27FC236}">
                    <a16:creationId xmlns:a16="http://schemas.microsoft.com/office/drawing/2014/main" id="{B3070E42-C33C-499F-9F69-F5F5B4358382}"/>
                  </a:ext>
                </a:extLst>
              </p:cNvPr>
              <p:cNvSpPr txBox="1"/>
              <p:nvPr/>
            </p:nvSpPr>
            <p:spPr>
              <a:xfrm>
                <a:off x="5234848" y="1836662"/>
                <a:ext cx="1993862" cy="418385"/>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Insulating layers</a:t>
                </a:r>
              </a:p>
            </p:txBody>
          </p:sp>
          <p:sp>
            <p:nvSpPr>
              <p:cNvPr id="1025" name="TextBox 1024">
                <a:extLst>
                  <a:ext uri="{FF2B5EF4-FFF2-40B4-BE49-F238E27FC236}">
                    <a16:creationId xmlns:a16="http://schemas.microsoft.com/office/drawing/2014/main" id="{835DA311-EE17-4822-871B-0C3D4254AD2F}"/>
                  </a:ext>
                </a:extLst>
              </p:cNvPr>
              <p:cNvSpPr txBox="1"/>
              <p:nvPr/>
            </p:nvSpPr>
            <p:spPr>
              <a:xfrm>
                <a:off x="2697871" y="1352207"/>
                <a:ext cx="2759706" cy="418385"/>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Superconducting layers</a:t>
                </a:r>
              </a:p>
            </p:txBody>
          </p:sp>
          <p:cxnSp>
            <p:nvCxnSpPr>
              <p:cNvPr id="1028" name="Straight Arrow Connector 1027">
                <a:extLst>
                  <a:ext uri="{FF2B5EF4-FFF2-40B4-BE49-F238E27FC236}">
                    <a16:creationId xmlns:a16="http://schemas.microsoft.com/office/drawing/2014/main" id="{6EC673EF-4860-4514-9F00-F79212991AC7}"/>
                  </a:ext>
                </a:extLst>
              </p:cNvPr>
              <p:cNvCxnSpPr>
                <a:cxnSpLocks/>
              </p:cNvCxnSpPr>
              <p:nvPr/>
            </p:nvCxnSpPr>
            <p:spPr>
              <a:xfrm>
                <a:off x="4249310" y="1800339"/>
                <a:ext cx="74328" cy="719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78B7844-8A81-428C-AB04-2326C95BDEFB}"/>
                  </a:ext>
                </a:extLst>
              </p:cNvPr>
              <p:cNvCxnSpPr>
                <a:cxnSpLocks/>
              </p:cNvCxnSpPr>
              <p:nvPr/>
            </p:nvCxnSpPr>
            <p:spPr>
              <a:xfrm>
                <a:off x="4665241" y="1748580"/>
                <a:ext cx="511612" cy="8677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FEB017B-E0D5-4EC7-95BA-7A832E9DB27B}"/>
                  </a:ext>
                </a:extLst>
              </p:cNvPr>
              <p:cNvCxnSpPr>
                <a:cxnSpLocks/>
              </p:cNvCxnSpPr>
              <p:nvPr/>
            </p:nvCxnSpPr>
            <p:spPr>
              <a:xfrm flipH="1">
                <a:off x="4751906" y="2182474"/>
                <a:ext cx="815277" cy="331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43999B5-873C-4011-8507-D5EE3EA3CE51}"/>
                  </a:ext>
                </a:extLst>
              </p:cNvPr>
              <p:cNvCxnSpPr>
                <a:cxnSpLocks/>
              </p:cNvCxnSpPr>
              <p:nvPr/>
            </p:nvCxnSpPr>
            <p:spPr>
              <a:xfrm flipH="1">
                <a:off x="5444500" y="2199884"/>
                <a:ext cx="362019" cy="371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9" name="TextBox 1048">
            <a:extLst>
              <a:ext uri="{FF2B5EF4-FFF2-40B4-BE49-F238E27FC236}">
                <a16:creationId xmlns:a16="http://schemas.microsoft.com/office/drawing/2014/main" id="{AF76C748-42EC-451C-B72E-E75EBCFB5832}"/>
              </a:ext>
            </a:extLst>
          </p:cNvPr>
          <p:cNvSpPr txBox="1"/>
          <p:nvPr/>
        </p:nvSpPr>
        <p:spPr>
          <a:xfrm>
            <a:off x="8823311" y="4189258"/>
            <a:ext cx="1432764"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Typical </a:t>
            </a:r>
            <a:r>
              <a:rPr lang="en-US" sz="1400" dirty="0" err="1">
                <a:latin typeface="Calibri" panose="020F0502020204030204" pitchFamily="34" charset="0"/>
                <a:cs typeface="Calibri" panose="020F0502020204030204" pitchFamily="34" charset="0"/>
              </a:rPr>
              <a:t>Nb</a:t>
            </a:r>
            <a:r>
              <a:rPr lang="en-US" sz="1400" dirty="0">
                <a:latin typeface="Calibri" panose="020F0502020204030204" pitchFamily="34" charset="0"/>
                <a:cs typeface="Calibri" panose="020F0502020204030204" pitchFamily="34" charset="0"/>
              </a:rPr>
              <a:t> cavity</a:t>
            </a:r>
          </a:p>
        </p:txBody>
      </p:sp>
      <p:sp>
        <p:nvSpPr>
          <p:cNvPr id="1050" name="TextBox 1049">
            <a:extLst>
              <a:ext uri="{FF2B5EF4-FFF2-40B4-BE49-F238E27FC236}">
                <a16:creationId xmlns:a16="http://schemas.microsoft.com/office/drawing/2014/main" id="{58439076-6E2A-4932-A130-78C49CDDEA53}"/>
              </a:ext>
            </a:extLst>
          </p:cNvPr>
          <p:cNvSpPr txBox="1"/>
          <p:nvPr/>
        </p:nvSpPr>
        <p:spPr>
          <a:xfrm>
            <a:off x="776738" y="5095855"/>
            <a:ext cx="2062191" cy="307777"/>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Single Cell SRF Cavity</a:t>
            </a:r>
          </a:p>
        </p:txBody>
      </p:sp>
      <p:sp>
        <p:nvSpPr>
          <p:cNvPr id="1054" name="TextBox 1053">
            <a:extLst>
              <a:ext uri="{FF2B5EF4-FFF2-40B4-BE49-F238E27FC236}">
                <a16:creationId xmlns:a16="http://schemas.microsoft.com/office/drawing/2014/main" id="{FA4A8314-9B90-439F-B355-5FF60CFD6BFA}"/>
              </a:ext>
            </a:extLst>
          </p:cNvPr>
          <p:cNvSpPr txBox="1"/>
          <p:nvPr/>
        </p:nvSpPr>
        <p:spPr>
          <a:xfrm>
            <a:off x="3539301" y="5047019"/>
            <a:ext cx="1690655"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Multilayer Structure</a:t>
            </a:r>
          </a:p>
        </p:txBody>
      </p:sp>
      <p:pic>
        <p:nvPicPr>
          <p:cNvPr id="1059" name="Picture 1058">
            <a:extLst>
              <a:ext uri="{FF2B5EF4-FFF2-40B4-BE49-F238E27FC236}">
                <a16:creationId xmlns:a16="http://schemas.microsoft.com/office/drawing/2014/main" id="{D5F12000-513D-4673-88D8-DF2426345A93}"/>
              </a:ext>
            </a:extLst>
          </p:cNvPr>
          <p:cNvPicPr>
            <a:picLocks noChangeAspect="1"/>
          </p:cNvPicPr>
          <p:nvPr/>
        </p:nvPicPr>
        <p:blipFill>
          <a:blip r:embed="rId4"/>
          <a:stretch>
            <a:fillRect/>
          </a:stretch>
        </p:blipFill>
        <p:spPr>
          <a:xfrm>
            <a:off x="5932982" y="1057861"/>
            <a:ext cx="6057101" cy="4865416"/>
          </a:xfrm>
          <a:prstGeom prst="rect">
            <a:avLst/>
          </a:prstGeom>
        </p:spPr>
      </p:pic>
      <p:sp>
        <p:nvSpPr>
          <p:cNvPr id="9" name="Freeform: Shape 8">
            <a:extLst>
              <a:ext uri="{FF2B5EF4-FFF2-40B4-BE49-F238E27FC236}">
                <a16:creationId xmlns:a16="http://schemas.microsoft.com/office/drawing/2014/main" id="{783DEDB4-50B3-4B97-885F-4E76887A873B}"/>
              </a:ext>
            </a:extLst>
          </p:cNvPr>
          <p:cNvSpPr/>
          <p:nvPr/>
        </p:nvSpPr>
        <p:spPr>
          <a:xfrm>
            <a:off x="7272642" y="2695728"/>
            <a:ext cx="4122189" cy="733272"/>
          </a:xfrm>
          <a:custGeom>
            <a:avLst/>
            <a:gdLst>
              <a:gd name="connsiteX0" fmla="*/ 0 w 3306233"/>
              <a:gd name="connsiteY0" fmla="*/ 0 h 550334"/>
              <a:gd name="connsiteX1" fmla="*/ 1325033 w 3306233"/>
              <a:gd name="connsiteY1" fmla="*/ 38100 h 550334"/>
              <a:gd name="connsiteX2" fmla="*/ 1871133 w 3306233"/>
              <a:gd name="connsiteY2" fmla="*/ 59267 h 550334"/>
              <a:gd name="connsiteX3" fmla="*/ 2332566 w 3306233"/>
              <a:gd name="connsiteY3" fmla="*/ 93134 h 550334"/>
              <a:gd name="connsiteX4" fmla="*/ 2662766 w 3306233"/>
              <a:gd name="connsiteY4" fmla="*/ 131234 h 550334"/>
              <a:gd name="connsiteX5" fmla="*/ 2870200 w 3306233"/>
              <a:gd name="connsiteY5" fmla="*/ 177800 h 550334"/>
              <a:gd name="connsiteX6" fmla="*/ 3056466 w 3306233"/>
              <a:gd name="connsiteY6" fmla="*/ 279400 h 550334"/>
              <a:gd name="connsiteX7" fmla="*/ 3306233 w 3306233"/>
              <a:gd name="connsiteY7" fmla="*/ 550334 h 55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6233" h="550334">
                <a:moveTo>
                  <a:pt x="0" y="0"/>
                </a:moveTo>
                <a:lnTo>
                  <a:pt x="1325033" y="38100"/>
                </a:lnTo>
                <a:lnTo>
                  <a:pt x="1871133" y="59267"/>
                </a:lnTo>
                <a:cubicBezTo>
                  <a:pt x="2039055" y="68439"/>
                  <a:pt x="2200627" y="81140"/>
                  <a:pt x="2332566" y="93134"/>
                </a:cubicBezTo>
                <a:cubicBezTo>
                  <a:pt x="2464505" y="105129"/>
                  <a:pt x="2573160" y="117123"/>
                  <a:pt x="2662766" y="131234"/>
                </a:cubicBezTo>
                <a:cubicBezTo>
                  <a:pt x="2752372" y="145345"/>
                  <a:pt x="2804583" y="153106"/>
                  <a:pt x="2870200" y="177800"/>
                </a:cubicBezTo>
                <a:cubicBezTo>
                  <a:pt x="2935817" y="202494"/>
                  <a:pt x="2983794" y="217311"/>
                  <a:pt x="3056466" y="279400"/>
                </a:cubicBezTo>
                <a:cubicBezTo>
                  <a:pt x="3129138" y="341489"/>
                  <a:pt x="3217685" y="445911"/>
                  <a:pt x="3306233" y="550334"/>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Arrow: Right 9">
            <a:extLst>
              <a:ext uri="{FF2B5EF4-FFF2-40B4-BE49-F238E27FC236}">
                <a16:creationId xmlns:a16="http://schemas.microsoft.com/office/drawing/2014/main" id="{0E669A61-8C10-451A-AB45-07662B69DDBE}"/>
              </a:ext>
            </a:extLst>
          </p:cNvPr>
          <p:cNvSpPr/>
          <p:nvPr/>
        </p:nvSpPr>
        <p:spPr>
          <a:xfrm rot="19268113">
            <a:off x="10324753" y="3342275"/>
            <a:ext cx="848196" cy="61452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38630E4-E1A2-4B22-9284-0F2ED1DB6ED3}"/>
              </a:ext>
            </a:extLst>
          </p:cNvPr>
          <p:cNvSpPr txBox="1"/>
          <p:nvPr/>
        </p:nvSpPr>
        <p:spPr>
          <a:xfrm>
            <a:off x="8757527" y="3664248"/>
            <a:ext cx="849913"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Bulk </a:t>
            </a:r>
            <a:r>
              <a:rPr lang="en-US" sz="1600" dirty="0" err="1">
                <a:latin typeface="Calibri" panose="020F0502020204030204" pitchFamily="34" charset="0"/>
                <a:cs typeface="Calibri" panose="020F0502020204030204" pitchFamily="34" charset="0"/>
              </a:rPr>
              <a:t>Nb</a:t>
            </a:r>
            <a:endParaRPr lang="en-US"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9871DA1-61CB-4EF8-99FE-58C70ED361BB}"/>
              </a:ext>
            </a:extLst>
          </p:cNvPr>
          <p:cNvSpPr txBox="1"/>
          <p:nvPr/>
        </p:nvSpPr>
        <p:spPr>
          <a:xfrm>
            <a:off x="9262078" y="2813942"/>
            <a:ext cx="851195"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Layered</a:t>
            </a:r>
          </a:p>
        </p:txBody>
      </p:sp>
      <p:sp>
        <p:nvSpPr>
          <p:cNvPr id="4" name="TextBox 3">
            <a:extLst>
              <a:ext uri="{FF2B5EF4-FFF2-40B4-BE49-F238E27FC236}">
                <a16:creationId xmlns:a16="http://schemas.microsoft.com/office/drawing/2014/main" id="{4B5D5C7B-196D-405A-80A5-C625F5F05568}"/>
              </a:ext>
            </a:extLst>
          </p:cNvPr>
          <p:cNvSpPr txBox="1"/>
          <p:nvPr/>
        </p:nvSpPr>
        <p:spPr>
          <a:xfrm>
            <a:off x="2857206" y="5800139"/>
            <a:ext cx="7006469" cy="400110"/>
          </a:xfrm>
          <a:prstGeom prst="rect">
            <a:avLst/>
          </a:prstGeom>
          <a:noFill/>
        </p:spPr>
        <p:txBody>
          <a:bodyPr wrap="none" rtlCol="0">
            <a:spAutoFit/>
          </a:bodyPr>
          <a:lstStyle/>
          <a:p>
            <a:r>
              <a:rPr lang="en-US" sz="2000" b="1" dirty="0">
                <a:solidFill>
                  <a:schemeClr val="accent2"/>
                </a:solidFill>
                <a:latin typeface="Calibri" panose="020F0502020204030204" pitchFamily="34" charset="0"/>
                <a:cs typeface="Calibri" panose="020F0502020204030204" pitchFamily="34" charset="0"/>
              </a:rPr>
              <a:t>Nb</a:t>
            </a:r>
            <a:r>
              <a:rPr lang="en-US" sz="2000" b="1" baseline="-25000" dirty="0">
                <a:solidFill>
                  <a:schemeClr val="accent2"/>
                </a:solidFill>
                <a:latin typeface="Calibri" panose="020F0502020204030204" pitchFamily="34" charset="0"/>
                <a:cs typeface="Calibri" panose="020F0502020204030204" pitchFamily="34" charset="0"/>
              </a:rPr>
              <a:t>3</a:t>
            </a:r>
            <a:r>
              <a:rPr lang="en-US" sz="2000" b="1" dirty="0">
                <a:solidFill>
                  <a:schemeClr val="accent2"/>
                </a:solidFill>
                <a:latin typeface="Calibri" panose="020F0502020204030204" pitchFamily="34" charset="0"/>
                <a:cs typeface="Calibri" panose="020F0502020204030204" pitchFamily="34" charset="0"/>
              </a:rPr>
              <a:t>Sn is the most promising material for superconducting layers</a:t>
            </a:r>
          </a:p>
        </p:txBody>
      </p:sp>
    </p:spTree>
    <p:extLst>
      <p:ext uri="{BB962C8B-B14F-4D97-AF65-F5344CB8AC3E}">
        <p14:creationId xmlns:p14="http://schemas.microsoft.com/office/powerpoint/2010/main" val="13969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 grpId="0"/>
      <p:bldP spid="9" grpId="0" animBg="1"/>
      <p:bldP spid="10" grpId="0" animBg="1"/>
      <p:bldP spid="1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F90C0-93A7-4DDB-A35E-564FE7647F86}"/>
              </a:ext>
            </a:extLst>
          </p:cNvPr>
          <p:cNvSpPr txBox="1"/>
          <p:nvPr/>
        </p:nvSpPr>
        <p:spPr>
          <a:xfrm>
            <a:off x="772973" y="128584"/>
            <a:ext cx="5963107" cy="584775"/>
          </a:xfrm>
          <a:prstGeom prst="rect">
            <a:avLst/>
          </a:prstGeom>
          <a:noFill/>
        </p:spPr>
        <p:txBody>
          <a:bodyPr wrap="none" rtlCol="0">
            <a:spAutoFit/>
          </a:bodyPr>
          <a:lstStyle/>
          <a:p>
            <a:pPr algn="ctr"/>
            <a:r>
              <a:rPr lang="en-US" sz="3200" b="1" dirty="0">
                <a:solidFill>
                  <a:schemeClr val="accent2"/>
                </a:solidFill>
                <a:latin typeface="Calibri" panose="020F0502020204030204" pitchFamily="34" charset="0"/>
                <a:cs typeface="Calibri" panose="020F0502020204030204" pitchFamily="34" charset="0"/>
              </a:rPr>
              <a:t>CONCLUSION AND FUTURE WORK</a:t>
            </a:r>
          </a:p>
        </p:txBody>
      </p:sp>
      <p:sp>
        <p:nvSpPr>
          <p:cNvPr id="7" name="TextBox 6">
            <a:extLst>
              <a:ext uri="{FF2B5EF4-FFF2-40B4-BE49-F238E27FC236}">
                <a16:creationId xmlns:a16="http://schemas.microsoft.com/office/drawing/2014/main" id="{85AD8840-83AB-4B3A-BA62-2C022935F981}"/>
              </a:ext>
            </a:extLst>
          </p:cNvPr>
          <p:cNvSpPr txBox="1"/>
          <p:nvPr/>
        </p:nvSpPr>
        <p:spPr>
          <a:xfrm>
            <a:off x="1376077" y="1407336"/>
            <a:ext cx="8902560" cy="4401205"/>
          </a:xfrm>
          <a:prstGeom prst="rect">
            <a:avLst/>
          </a:prstGeom>
          <a:noFill/>
        </p:spPr>
        <p:txBody>
          <a:bodyPr wrap="square" rtlCol="0">
            <a:spAutoFit/>
          </a:bodyPr>
          <a:lstStyle/>
          <a:p>
            <a:pPr marL="457200" indent="-4572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The new experimental technique for magnetic field penetration measurements of superconducting samples was designed, built and calibrated successfully at Jefferson Lab. This technique is appropriate for bulk samples as well as thin films. </a:t>
            </a:r>
          </a:p>
          <a:p>
            <a:pPr algn="just"/>
            <a:endParaRPr lang="en-US" sz="20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Future work mainly focus on thin film and multilayer measurements </a:t>
            </a:r>
          </a:p>
          <a:p>
            <a:pPr marL="457200" indent="-457200" algn="just">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000" dirty="0">
                <a:solidFill>
                  <a:schemeClr val="accent2"/>
                </a:solidFill>
                <a:latin typeface="Calibri" panose="020F0502020204030204" pitchFamily="34" charset="0"/>
                <a:cs typeface="Calibri" panose="020F0502020204030204" pitchFamily="34" charset="0"/>
              </a:rPr>
              <a:t>We are more than happy to get samples from others for our measurements</a:t>
            </a:r>
          </a:p>
          <a:p>
            <a:pPr marL="457200" indent="-457200" algn="just">
              <a:buFont typeface="Arial" panose="020B0604020202020204" pitchFamily="34" charset="0"/>
              <a:buChar char="•"/>
            </a:pPr>
            <a:endParaRPr lang="en-US" sz="2000" dirty="0">
              <a:solidFill>
                <a:schemeClr val="accent2"/>
              </a:solidFill>
              <a:latin typeface="Calibri" panose="020F0502020204030204" pitchFamily="34" charset="0"/>
              <a:cs typeface="Calibri" panose="020F0502020204030204" pitchFamily="34" charset="0"/>
            </a:endParaRPr>
          </a:p>
          <a:p>
            <a:pPr marL="914400" lvl="1" indent="-457200" algn="just">
              <a:buFont typeface="Arial" panose="020B0604020202020204" pitchFamily="34" charset="0"/>
              <a:buChar char="•"/>
            </a:pPr>
            <a:r>
              <a:rPr lang="en-US" sz="2000" dirty="0">
                <a:solidFill>
                  <a:schemeClr val="accent2"/>
                </a:solidFill>
                <a:latin typeface="Calibri" panose="020F0502020204030204" pitchFamily="34" charset="0"/>
                <a:cs typeface="Calibri" panose="020F0502020204030204" pitchFamily="34" charset="0"/>
              </a:rPr>
              <a:t>Samples should be 50 mm in diameter </a:t>
            </a:r>
          </a:p>
          <a:p>
            <a:pPr marL="457200" indent="-457200" algn="just">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99A47B-51BC-4AF6-8D2E-5B663232E46A}"/>
              </a:ext>
            </a:extLst>
          </p:cNvPr>
          <p:cNvPicPr>
            <a:picLocks noChangeAspect="1"/>
          </p:cNvPicPr>
          <p:nvPr/>
        </p:nvPicPr>
        <p:blipFill>
          <a:blip r:embed="rId2"/>
          <a:stretch>
            <a:fillRect/>
          </a:stretch>
        </p:blipFill>
        <p:spPr>
          <a:xfrm>
            <a:off x="6339840" y="4902022"/>
            <a:ext cx="396240" cy="396240"/>
          </a:xfrm>
          <a:prstGeom prst="rect">
            <a:avLst/>
          </a:prstGeom>
        </p:spPr>
      </p:pic>
      <p:sp>
        <p:nvSpPr>
          <p:cNvPr id="3" name="TextBox 2">
            <a:extLst>
              <a:ext uri="{FF2B5EF4-FFF2-40B4-BE49-F238E27FC236}">
                <a16:creationId xmlns:a16="http://schemas.microsoft.com/office/drawing/2014/main" id="{C5DC3D05-B5EE-4055-B44F-1D52701FC676}"/>
              </a:ext>
            </a:extLst>
          </p:cNvPr>
          <p:cNvSpPr txBox="1"/>
          <p:nvPr/>
        </p:nvSpPr>
        <p:spPr>
          <a:xfrm>
            <a:off x="6736080" y="4946254"/>
            <a:ext cx="1808508" cy="307777"/>
          </a:xfrm>
          <a:prstGeom prst="rect">
            <a:avLst/>
          </a:prstGeom>
          <a:noFill/>
        </p:spPr>
        <p:txBody>
          <a:bodyPr wrap="none" rtlCol="0">
            <a:spAutoFit/>
          </a:bodyPr>
          <a:lstStyle/>
          <a:p>
            <a:r>
              <a:rPr lang="en-US" dirty="0"/>
              <a:t>isene001@odu.edu</a:t>
            </a:r>
          </a:p>
        </p:txBody>
      </p:sp>
    </p:spTree>
    <p:extLst>
      <p:ext uri="{BB962C8B-B14F-4D97-AF65-F5344CB8AC3E}">
        <p14:creationId xmlns:p14="http://schemas.microsoft.com/office/powerpoint/2010/main" val="744570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26F92F-47FA-4E1F-A19B-F27DB2B79E53}"/>
              </a:ext>
            </a:extLst>
          </p:cNvPr>
          <p:cNvSpPr>
            <a:spLocks noGrp="1"/>
          </p:cNvSpPr>
          <p:nvPr>
            <p:ph type="title"/>
          </p:nvPr>
        </p:nvSpPr>
        <p:spPr>
          <a:xfrm>
            <a:off x="426448" y="0"/>
            <a:ext cx="3399965" cy="1013800"/>
          </a:xfrm>
        </p:spPr>
        <p:txBody>
          <a:bodyPr>
            <a:normAutofit/>
          </a:bodyPr>
          <a:lstStyle/>
          <a:p>
            <a:r>
              <a:rPr lang="en-US" sz="3200" dirty="0"/>
              <a:t>REFERENCES</a:t>
            </a:r>
          </a:p>
        </p:txBody>
      </p:sp>
      <p:sp>
        <p:nvSpPr>
          <p:cNvPr id="7" name="Rectangle 6">
            <a:extLst>
              <a:ext uri="{FF2B5EF4-FFF2-40B4-BE49-F238E27FC236}">
                <a16:creationId xmlns:a16="http://schemas.microsoft.com/office/drawing/2014/main" id="{B15F6878-1E52-4F57-84DC-59B776BD9DF3}"/>
              </a:ext>
            </a:extLst>
          </p:cNvPr>
          <p:cNvSpPr/>
          <p:nvPr/>
        </p:nvSpPr>
        <p:spPr>
          <a:xfrm>
            <a:off x="234461" y="1179301"/>
            <a:ext cx="11957539" cy="4832092"/>
          </a:xfrm>
          <a:prstGeom prst="rect">
            <a:avLst/>
          </a:prstGeom>
        </p:spPr>
        <p:txBody>
          <a:bodyPr wrap="square">
            <a:spAutoFit/>
          </a:bodyPr>
          <a:lstStyle/>
          <a:p>
            <a:pPr algn="l"/>
            <a:r>
              <a:rPr lang="en-GB" dirty="0">
                <a:latin typeface="Calibri" panose="020F0502020204030204" pitchFamily="34" charset="0"/>
                <a:cs typeface="Calibri" panose="020F0502020204030204" pitchFamily="34" charset="0"/>
              </a:rPr>
              <a:t>[1] H. </a:t>
            </a:r>
            <a:r>
              <a:rPr lang="en-GB" dirty="0" err="1">
                <a:latin typeface="Calibri" panose="020F0502020204030204" pitchFamily="34" charset="0"/>
                <a:cs typeface="Calibri" panose="020F0502020204030204" pitchFamily="34" charset="0"/>
              </a:rPr>
              <a:t>Padamsee</a:t>
            </a:r>
            <a:r>
              <a:rPr lang="en-GB" dirty="0">
                <a:latin typeface="Calibri" panose="020F0502020204030204" pitchFamily="34" charset="0"/>
                <a:cs typeface="Calibri" panose="020F0502020204030204" pitchFamily="34" charset="0"/>
              </a:rPr>
              <a:t>, “RF superconductivity: Science, Technology and Applications”, Wiley-VCH, Weinheim, 2009, pp. 72-83.</a:t>
            </a:r>
          </a:p>
          <a:p>
            <a:pPr algn="l"/>
            <a:endParaRPr lang="en-GB" dirty="0">
              <a:latin typeface="Calibri" panose="020F0502020204030204" pitchFamily="34" charset="0"/>
              <a:cs typeface="Calibri" panose="020F0502020204030204" pitchFamily="34" charset="0"/>
            </a:endParaRPr>
          </a:p>
          <a:p>
            <a:pPr algn="l"/>
            <a:r>
              <a:rPr lang="en-US" dirty="0">
                <a:solidFill>
                  <a:srgbClr val="242021"/>
                </a:solidFill>
                <a:latin typeface="Calibri" panose="020F0502020204030204" pitchFamily="34" charset="0"/>
                <a:cs typeface="Calibri" panose="020F0502020204030204" pitchFamily="34" charset="0"/>
              </a:rPr>
              <a:t>[2] </a:t>
            </a:r>
            <a:r>
              <a:rPr lang="en-US" i="0" dirty="0">
                <a:solidFill>
                  <a:srgbClr val="242021"/>
                </a:solidFill>
                <a:effectLst/>
                <a:latin typeface="Calibri" panose="020F0502020204030204" pitchFamily="34" charset="0"/>
                <a:cs typeface="Calibri" panose="020F0502020204030204" pitchFamily="34" charset="0"/>
              </a:rPr>
              <a:t>A. </a:t>
            </a:r>
            <a:r>
              <a:rPr lang="en-US" i="0" dirty="0" err="1">
                <a:solidFill>
                  <a:srgbClr val="242021"/>
                </a:solidFill>
                <a:effectLst/>
                <a:latin typeface="Calibri" panose="020F0502020204030204" pitchFamily="34" charset="0"/>
                <a:cs typeface="Calibri" panose="020F0502020204030204" pitchFamily="34" charset="0"/>
              </a:rPr>
              <a:t>Gurevich</a:t>
            </a:r>
            <a:r>
              <a:rPr lang="en-US" i="0" dirty="0">
                <a:solidFill>
                  <a:srgbClr val="242021"/>
                </a:solidFill>
                <a:effectLst/>
                <a:latin typeface="Calibri" panose="020F0502020204030204" pitchFamily="34" charset="0"/>
                <a:cs typeface="Calibri" panose="020F0502020204030204" pitchFamily="34" charset="0"/>
              </a:rPr>
              <a:t>, “</a:t>
            </a:r>
            <a:r>
              <a:rPr lang="en-US" i="0" dirty="0">
                <a:effectLst/>
                <a:latin typeface="Calibri" panose="020F0502020204030204" pitchFamily="34" charset="0"/>
                <a:cs typeface="Calibri" panose="020F0502020204030204" pitchFamily="34" charset="0"/>
              </a:rPr>
              <a:t>Enhancement of rf breakdown field of superconductors by multilayer coating”, Appl. Phys. Lett. 88, 012511, 2006</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[3]  A. </a:t>
            </a:r>
            <a:r>
              <a:rPr lang="en-GB" dirty="0" err="1">
                <a:latin typeface="Calibri" panose="020F0502020204030204" pitchFamily="34" charset="0"/>
                <a:cs typeface="Calibri" panose="020F0502020204030204" pitchFamily="34" charset="0"/>
              </a:rPr>
              <a:t>Gurevich</a:t>
            </a:r>
            <a:r>
              <a:rPr lang="en-GB" dirty="0">
                <a:latin typeface="Calibri" panose="020F0502020204030204" pitchFamily="34" charset="0"/>
                <a:cs typeface="Calibri" panose="020F0502020204030204" pitchFamily="34" charset="0"/>
              </a:rPr>
              <a:t>, “Theory of RF superconductivity for resonant cavities”, </a:t>
            </a:r>
            <a:r>
              <a:rPr lang="en-GB" i="1" dirty="0" err="1">
                <a:latin typeface="Calibri" panose="020F0502020204030204" pitchFamily="34" charset="0"/>
                <a:cs typeface="Calibri" panose="020F0502020204030204" pitchFamily="34" charset="0"/>
              </a:rPr>
              <a:t>Supercond</a:t>
            </a:r>
            <a:r>
              <a:rPr lang="en-GB" i="1" dirty="0">
                <a:latin typeface="Calibri" panose="020F0502020204030204" pitchFamily="34" charset="0"/>
                <a:cs typeface="Calibri" panose="020F0502020204030204" pitchFamily="34" charset="0"/>
              </a:rPr>
              <a:t>. Sci. Technol.</a:t>
            </a:r>
            <a:r>
              <a:rPr lang="en-GB" dirty="0">
                <a:latin typeface="Calibri" panose="020F0502020204030204" pitchFamily="34" charset="0"/>
                <a:cs typeface="Calibri" panose="020F0502020204030204" pitchFamily="34" charset="0"/>
              </a:rPr>
              <a:t> 30, 2017. </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[4]</a:t>
            </a:r>
            <a:r>
              <a:rPr lang="en-US" sz="1400" dirty="0">
                <a:latin typeface="Calibri" panose="020F0502020204030204" pitchFamily="34" charset="0"/>
                <a:cs typeface="Calibri" panose="020F0502020204030204" pitchFamily="34" charset="0"/>
              </a:rPr>
              <a:t> C. Z. Antoine et al 2019 </a:t>
            </a:r>
            <a:r>
              <a:rPr lang="en-US" sz="1400" dirty="0" err="1">
                <a:latin typeface="Calibri" panose="020F0502020204030204" pitchFamily="34" charset="0"/>
                <a:cs typeface="Calibri" panose="020F0502020204030204" pitchFamily="34" charset="0"/>
              </a:rPr>
              <a:t>Supercond</a:t>
            </a:r>
            <a:r>
              <a:rPr lang="en-US" sz="1400" dirty="0">
                <a:latin typeface="Calibri" panose="020F0502020204030204" pitchFamily="34" charset="0"/>
                <a:cs typeface="Calibri" panose="020F0502020204030204" pitchFamily="34" charset="0"/>
              </a:rPr>
              <a:t>. Sci. Technol. 32 085005</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[5]  N. </a:t>
            </a:r>
            <a:r>
              <a:rPr lang="en-GB" dirty="0" err="1">
                <a:latin typeface="Calibri" panose="020F0502020204030204" pitchFamily="34" charset="0"/>
                <a:cs typeface="Calibri" panose="020F0502020204030204" pitchFamily="34" charset="0"/>
              </a:rPr>
              <a:t>Katyan</a:t>
            </a:r>
            <a:r>
              <a:rPr lang="en-GB" dirty="0">
                <a:latin typeface="Calibri" panose="020F0502020204030204" pitchFamily="34" charset="0"/>
                <a:cs typeface="Calibri" panose="020F0502020204030204" pitchFamily="34" charset="0"/>
              </a:rPr>
              <a:t>, C. Z. Antoine, “Characterization of thin films using local magnetometer”, presented at SRF 2015, Whistler, BC, Canada, paper TUPB058. </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[6]  O. B. </a:t>
            </a:r>
            <a:r>
              <a:rPr lang="en-GB" dirty="0" err="1">
                <a:latin typeface="Calibri" panose="020F0502020204030204" pitchFamily="34" charset="0"/>
                <a:cs typeface="Calibri" panose="020F0502020204030204" pitchFamily="34" charset="0"/>
              </a:rPr>
              <a:t>Malyshev</a:t>
            </a:r>
            <a:r>
              <a:rPr lang="en-GB" dirty="0">
                <a:latin typeface="Calibri" panose="020F0502020204030204" pitchFamily="34" charset="0"/>
                <a:cs typeface="Calibri" panose="020F0502020204030204" pitchFamily="34" charset="0"/>
              </a:rPr>
              <a:t>, L. </a:t>
            </a:r>
            <a:r>
              <a:rPr lang="en-GB" dirty="0" err="1">
                <a:latin typeface="Calibri" panose="020F0502020204030204" pitchFamily="34" charset="0"/>
                <a:cs typeface="Calibri" panose="020F0502020204030204" pitchFamily="34" charset="0"/>
              </a:rPr>
              <a:t>Gurran</a:t>
            </a:r>
            <a:r>
              <a:rPr lang="en-GB" dirty="0">
                <a:latin typeface="Calibri" panose="020F0502020204030204" pitchFamily="34" charset="0"/>
                <a:cs typeface="Calibri" panose="020F0502020204030204" pitchFamily="34" charset="0"/>
              </a:rPr>
              <a:t>, S. </a:t>
            </a:r>
            <a:r>
              <a:rPr lang="en-GB" dirty="0" err="1">
                <a:latin typeface="Calibri" panose="020F0502020204030204" pitchFamily="34" charset="0"/>
                <a:cs typeface="Calibri" panose="020F0502020204030204" pitchFamily="34" charset="0"/>
              </a:rPr>
              <a:t>Pattalwar</a:t>
            </a:r>
            <a:r>
              <a:rPr lang="en-GB" dirty="0">
                <a:latin typeface="Calibri" panose="020F0502020204030204" pitchFamily="34" charset="0"/>
                <a:cs typeface="Calibri" panose="020F0502020204030204" pitchFamily="34" charset="0"/>
              </a:rPr>
              <a:t>, N. </a:t>
            </a:r>
            <a:r>
              <a:rPr lang="en-GB" dirty="0" err="1">
                <a:latin typeface="Calibri" panose="020F0502020204030204" pitchFamily="34" charset="0"/>
                <a:cs typeface="Calibri" panose="020F0502020204030204" pitchFamily="34" charset="0"/>
              </a:rPr>
              <a:t>Pattalwar</a:t>
            </a:r>
            <a:r>
              <a:rPr lang="en-GB" dirty="0">
                <a:latin typeface="Calibri" panose="020F0502020204030204" pitchFamily="34" charset="0"/>
                <a:cs typeface="Calibri" panose="020F0502020204030204" pitchFamily="34" charset="0"/>
              </a:rPr>
              <a:t>, K. D. </a:t>
            </a:r>
            <a:r>
              <a:rPr lang="en-GB" dirty="0" err="1">
                <a:latin typeface="Calibri" panose="020F0502020204030204" pitchFamily="34" charset="0"/>
                <a:cs typeface="Calibri" panose="020F0502020204030204" pitchFamily="34" charset="0"/>
              </a:rPr>
              <a:t>Dumbell</a:t>
            </a:r>
            <a:r>
              <a:rPr lang="en-GB" dirty="0">
                <a:latin typeface="Calibri" panose="020F0502020204030204" pitchFamily="34" charset="0"/>
                <a:cs typeface="Calibri" panose="020F0502020204030204" pitchFamily="34" charset="0"/>
              </a:rPr>
              <a:t>, R. </a:t>
            </a:r>
            <a:r>
              <a:rPr lang="en-GB" dirty="0" err="1">
                <a:latin typeface="Calibri" panose="020F0502020204030204" pitchFamily="34" charset="0"/>
                <a:cs typeface="Calibri" panose="020F0502020204030204" pitchFamily="34" charset="0"/>
              </a:rPr>
              <a:t>Valizadeh</a:t>
            </a:r>
            <a:r>
              <a:rPr lang="en-GB" dirty="0">
                <a:latin typeface="Calibri" panose="020F0502020204030204" pitchFamily="34" charset="0"/>
                <a:cs typeface="Calibri" panose="020F0502020204030204" pitchFamily="34" charset="0"/>
              </a:rPr>
              <a:t>, A. </a:t>
            </a:r>
            <a:r>
              <a:rPr lang="en-GB" dirty="0" err="1">
                <a:latin typeface="Calibri" panose="020F0502020204030204" pitchFamily="34" charset="0"/>
                <a:cs typeface="Calibri" panose="020F0502020204030204" pitchFamily="34" charset="0"/>
              </a:rPr>
              <a:t>Gurevich</a:t>
            </a:r>
            <a:r>
              <a:rPr lang="en-GB" dirty="0">
                <a:latin typeface="Calibri" panose="020F0502020204030204" pitchFamily="34" charset="0"/>
                <a:cs typeface="Calibri" panose="020F0502020204030204" pitchFamily="34" charset="0"/>
              </a:rPr>
              <a:t>, “A facility for magnetic field penetration measurements on multilayer S-I-S structures ”, presented at SRF 2015,Whistler, BC, Canada, paper TUPB059.  </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[7] G. </a:t>
            </a:r>
            <a:r>
              <a:rPr lang="en-GB" dirty="0" err="1">
                <a:latin typeface="Calibri" panose="020F0502020204030204" pitchFamily="34" charset="0"/>
                <a:cs typeface="Calibri" panose="020F0502020204030204" pitchFamily="34" charset="0"/>
              </a:rPr>
              <a:t>Chanin</a:t>
            </a:r>
            <a:r>
              <a:rPr lang="en-GB" dirty="0">
                <a:latin typeface="Calibri" panose="020F0502020204030204" pitchFamily="34" charset="0"/>
                <a:cs typeface="Calibri" panose="020F0502020204030204" pitchFamily="34" charset="0"/>
              </a:rPr>
              <a:t>, J. P. Torre, “Critical Field Curve of Superconducting Lead”, </a:t>
            </a:r>
            <a:r>
              <a:rPr lang="en-GB" i="1" dirty="0">
                <a:latin typeface="Calibri" panose="020F0502020204030204" pitchFamily="34" charset="0"/>
                <a:cs typeface="Calibri" panose="020F0502020204030204" pitchFamily="34" charset="0"/>
              </a:rPr>
              <a:t>Phys. Rev. B</a:t>
            </a:r>
            <a:r>
              <a:rPr lang="en-GB" dirty="0">
                <a:latin typeface="Calibri" panose="020F0502020204030204" pitchFamily="34" charset="0"/>
                <a:cs typeface="Calibri" panose="020F0502020204030204" pitchFamily="34" charset="0"/>
              </a:rPr>
              <a:t>, Vol. 5, No. 11, 1972.</a:t>
            </a:r>
          </a:p>
          <a:p>
            <a:pPr algn="l"/>
            <a:endParaRPr lang="en-US"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[8] C. H. </a:t>
            </a:r>
            <a:r>
              <a:rPr lang="en-GB" dirty="0" err="1">
                <a:latin typeface="Calibri" panose="020F0502020204030204" pitchFamily="34" charset="0"/>
                <a:cs typeface="Calibri" panose="020F0502020204030204" pitchFamily="34" charset="0"/>
              </a:rPr>
              <a:t>Hinrichs</a:t>
            </a:r>
            <a:r>
              <a:rPr lang="en-GB" dirty="0">
                <a:latin typeface="Calibri" panose="020F0502020204030204" pitchFamily="34" charset="0"/>
                <a:cs typeface="Calibri" panose="020F0502020204030204" pitchFamily="34" charset="0"/>
              </a:rPr>
              <a:t>, C. A. Swenson, “Superconducting critical field of tantalum as a function of temperature and pressure”, </a:t>
            </a:r>
            <a:r>
              <a:rPr lang="en-GB" i="1" dirty="0" err="1">
                <a:latin typeface="Calibri" panose="020F0502020204030204" pitchFamily="34" charset="0"/>
                <a:cs typeface="Calibri" panose="020F0502020204030204" pitchFamily="34" charset="0"/>
              </a:rPr>
              <a:t>Phy</a:t>
            </a:r>
            <a:r>
              <a:rPr lang="en-GB" i="1" dirty="0">
                <a:latin typeface="Calibri" panose="020F0502020204030204" pitchFamily="34" charset="0"/>
                <a:cs typeface="Calibri" panose="020F0502020204030204" pitchFamily="34" charset="0"/>
              </a:rPr>
              <a:t>. Rev.</a:t>
            </a:r>
            <a:r>
              <a:rPr lang="en-GB" dirty="0">
                <a:latin typeface="Calibri" panose="020F0502020204030204" pitchFamily="34" charset="0"/>
                <a:cs typeface="Calibri" panose="020F0502020204030204" pitchFamily="34" charset="0"/>
              </a:rPr>
              <a:t> Vol. 123, No. 4, 1961.</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[9]  </a:t>
            </a:r>
            <a:r>
              <a:rPr lang="en-GB" dirty="0">
                <a:latin typeface="Calibri" panose="020F0502020204030204" pitchFamily="34" charset="0"/>
                <a:cs typeface="Calibri" panose="020F0502020204030204" pitchFamily="34" charset="0"/>
              </a:rPr>
              <a:t>T. </a:t>
            </a:r>
            <a:r>
              <a:rPr lang="en-GB" dirty="0" err="1">
                <a:latin typeface="Calibri" panose="020F0502020204030204" pitchFamily="34" charset="0"/>
                <a:cs typeface="Calibri" panose="020F0502020204030204" pitchFamily="34" charset="0"/>
              </a:rPr>
              <a:t>Junginger</a:t>
            </a:r>
            <a:r>
              <a:rPr lang="en-GB" dirty="0">
                <a:latin typeface="Calibri" panose="020F0502020204030204" pitchFamily="34" charset="0"/>
                <a:cs typeface="Calibri" panose="020F0502020204030204" pitchFamily="34" charset="0"/>
              </a:rPr>
              <a:t>, S. H. </a:t>
            </a:r>
            <a:r>
              <a:rPr lang="en-GB" dirty="0" err="1">
                <a:latin typeface="Calibri" panose="020F0502020204030204" pitchFamily="34" charset="0"/>
                <a:cs typeface="Calibri" panose="020F0502020204030204" pitchFamily="34" charset="0"/>
              </a:rPr>
              <a:t>Abidi</a:t>
            </a:r>
            <a:r>
              <a:rPr lang="en-GB" dirty="0">
                <a:latin typeface="Calibri" panose="020F0502020204030204" pitchFamily="34" charset="0"/>
                <a:cs typeface="Calibri" panose="020F0502020204030204" pitchFamily="34" charset="0"/>
              </a:rPr>
              <a:t>, R. D. </a:t>
            </a:r>
            <a:r>
              <a:rPr lang="en-GB" dirty="0" err="1">
                <a:latin typeface="Calibri" panose="020F0502020204030204" pitchFamily="34" charset="0"/>
                <a:cs typeface="Calibri" panose="020F0502020204030204" pitchFamily="34" charset="0"/>
              </a:rPr>
              <a:t>Maffett</a:t>
            </a:r>
            <a:r>
              <a:rPr lang="en-GB" dirty="0">
                <a:latin typeface="Calibri" panose="020F0502020204030204" pitchFamily="34" charset="0"/>
                <a:cs typeface="Calibri" panose="020F0502020204030204" pitchFamily="34" charset="0"/>
              </a:rPr>
              <a:t>, T. Buck, M. H. </a:t>
            </a:r>
            <a:r>
              <a:rPr lang="en-GB" dirty="0" err="1">
                <a:latin typeface="Calibri" panose="020F0502020204030204" pitchFamily="34" charset="0"/>
                <a:cs typeface="Calibri" panose="020F0502020204030204" pitchFamily="34" charset="0"/>
              </a:rPr>
              <a:t>Dehn</a:t>
            </a:r>
            <a:r>
              <a:rPr lang="en-GB" dirty="0">
                <a:latin typeface="Calibri" panose="020F0502020204030204" pitchFamily="34" charset="0"/>
                <a:cs typeface="Calibri" panose="020F0502020204030204" pitchFamily="34" charset="0"/>
              </a:rPr>
              <a:t>, S. </a:t>
            </a:r>
            <a:r>
              <a:rPr lang="en-GB" dirty="0" err="1">
                <a:latin typeface="Calibri" panose="020F0502020204030204" pitchFamily="34" charset="0"/>
                <a:cs typeface="Calibri" panose="020F0502020204030204" pitchFamily="34" charset="0"/>
              </a:rPr>
              <a:t>Gheidi</a:t>
            </a:r>
            <a:r>
              <a:rPr lang="en-GB" dirty="0">
                <a:latin typeface="Calibri" panose="020F0502020204030204" pitchFamily="34" charset="0"/>
                <a:cs typeface="Calibri" panose="020F0502020204030204" pitchFamily="34" charset="0"/>
              </a:rPr>
              <a:t>, R. </a:t>
            </a:r>
            <a:r>
              <a:rPr lang="en-GB" dirty="0" err="1">
                <a:latin typeface="Calibri" panose="020F0502020204030204" pitchFamily="34" charset="0"/>
                <a:cs typeface="Calibri" panose="020F0502020204030204" pitchFamily="34" charset="0"/>
              </a:rPr>
              <a:t>Kiefl</a:t>
            </a:r>
            <a:r>
              <a:rPr lang="en-GB" dirty="0">
                <a:latin typeface="Calibri" panose="020F0502020204030204" pitchFamily="34" charset="0"/>
                <a:cs typeface="Calibri" panose="020F0502020204030204" pitchFamily="34" charset="0"/>
              </a:rPr>
              <a:t>,  P. Kolb, D. Storey, E. </a:t>
            </a:r>
            <a:r>
              <a:rPr lang="en-GB" dirty="0" err="1">
                <a:latin typeface="Calibri" panose="020F0502020204030204" pitchFamily="34" charset="0"/>
                <a:cs typeface="Calibri" panose="020F0502020204030204" pitchFamily="34" charset="0"/>
              </a:rPr>
              <a:t>Thoeng</a:t>
            </a:r>
            <a:r>
              <a:rPr lang="en-GB" dirty="0">
                <a:latin typeface="Calibri" panose="020F0502020204030204" pitchFamily="34" charset="0"/>
                <a:cs typeface="Calibri" panose="020F0502020204030204" pitchFamily="34" charset="0"/>
              </a:rPr>
              <a:t>, W. Wasserman, R. E. </a:t>
            </a:r>
            <a:r>
              <a:rPr lang="en-GB" dirty="0" err="1">
                <a:latin typeface="Calibri" panose="020F0502020204030204" pitchFamily="34" charset="0"/>
                <a:cs typeface="Calibri" panose="020F0502020204030204" pitchFamily="34" charset="0"/>
              </a:rPr>
              <a:t>Laxdal</a:t>
            </a:r>
            <a:r>
              <a:rPr lang="en-GB" dirty="0">
                <a:latin typeface="Calibri" panose="020F0502020204030204" pitchFamily="34" charset="0"/>
                <a:cs typeface="Calibri" panose="020F0502020204030204" pitchFamily="34" charset="0"/>
              </a:rPr>
              <a:t>, “Field of first magnetic flux entry and pinning strength of superconductors for </a:t>
            </a:r>
            <a:r>
              <a:rPr lang="en-GB" dirty="0" err="1">
                <a:latin typeface="Calibri" panose="020F0502020204030204" pitchFamily="34" charset="0"/>
                <a:cs typeface="Calibri" panose="020F0502020204030204" pitchFamily="34" charset="0"/>
              </a:rPr>
              <a:t>rf</a:t>
            </a:r>
            <a:r>
              <a:rPr lang="en-GB" dirty="0">
                <a:latin typeface="Calibri" panose="020F0502020204030204" pitchFamily="34" charset="0"/>
                <a:cs typeface="Calibri" panose="020F0502020204030204" pitchFamily="34" charset="0"/>
              </a:rPr>
              <a:t> application measured with </a:t>
            </a:r>
            <a:r>
              <a:rPr lang="en-GB" dirty="0" err="1">
                <a:latin typeface="Calibri" panose="020F0502020204030204" pitchFamily="34" charset="0"/>
                <a:cs typeface="Calibri" panose="020F0502020204030204" pitchFamily="34" charset="0"/>
              </a:rPr>
              <a:t>muon</a:t>
            </a:r>
            <a:r>
              <a:rPr lang="en-GB" dirty="0">
                <a:latin typeface="Calibri" panose="020F0502020204030204" pitchFamily="34" charset="0"/>
                <a:cs typeface="Calibri" panose="020F0502020204030204" pitchFamily="34" charset="0"/>
              </a:rPr>
              <a:t> spin rotation”, </a:t>
            </a:r>
            <a:r>
              <a:rPr lang="en-GB" i="1" dirty="0" err="1">
                <a:latin typeface="Calibri" panose="020F0502020204030204" pitchFamily="34" charset="0"/>
                <a:cs typeface="Calibri" panose="020F0502020204030204" pitchFamily="34" charset="0"/>
              </a:rPr>
              <a:t>Phy</a:t>
            </a:r>
            <a:r>
              <a:rPr lang="en-GB" i="1" dirty="0">
                <a:latin typeface="Calibri" panose="020F0502020204030204" pitchFamily="34" charset="0"/>
                <a:cs typeface="Calibri" panose="020F0502020204030204" pitchFamily="34" charset="0"/>
              </a:rPr>
              <a:t>. Rev. </a:t>
            </a:r>
            <a:r>
              <a:rPr lang="en-GB" i="1" dirty="0" err="1">
                <a:latin typeface="Calibri" panose="020F0502020204030204" pitchFamily="34" charset="0"/>
                <a:cs typeface="Calibri" panose="020F0502020204030204" pitchFamily="34" charset="0"/>
              </a:rPr>
              <a:t>Accel</a:t>
            </a:r>
            <a:r>
              <a:rPr lang="en-GB" i="1" dirty="0">
                <a:latin typeface="Calibri" panose="020F0502020204030204" pitchFamily="34" charset="0"/>
                <a:cs typeface="Calibri" panose="020F0502020204030204" pitchFamily="34" charset="0"/>
              </a:rPr>
              <a:t>. Beam</a:t>
            </a:r>
            <a:r>
              <a:rPr lang="en-GB" dirty="0">
                <a:latin typeface="Calibri" panose="020F0502020204030204" pitchFamily="34" charset="0"/>
                <a:cs typeface="Calibri" panose="020F0502020204030204" pitchFamily="34" charset="0"/>
              </a:rPr>
              <a:t> 21, 032002, 2018.</a:t>
            </a:r>
          </a:p>
          <a:p>
            <a:pPr algn="l"/>
            <a:endParaRPr lang="en-GB" dirty="0">
              <a:latin typeface="Calibri" panose="020F0502020204030204" pitchFamily="34" charset="0"/>
              <a:cs typeface="Calibri" panose="020F0502020204030204" pitchFamily="34" charset="0"/>
            </a:endParaRPr>
          </a:p>
          <a:p>
            <a:pPr algn="l"/>
            <a:r>
              <a:rPr lang="en-GB" dirty="0">
                <a:highlight>
                  <a:srgbClr val="FFFF00"/>
                </a:highlight>
                <a:latin typeface="Calibri" panose="020F0502020204030204" pitchFamily="34" charset="0"/>
                <a:cs typeface="Calibri" panose="020F0502020204030204" pitchFamily="34" charset="0"/>
              </a:rPr>
              <a:t>[10] I. H. Senevirathne, J. R. </a:t>
            </a:r>
            <a:r>
              <a:rPr lang="en-GB" dirty="0" err="1">
                <a:highlight>
                  <a:srgbClr val="FFFF00"/>
                </a:highlight>
                <a:latin typeface="Calibri" panose="020F0502020204030204" pitchFamily="34" charset="0"/>
                <a:cs typeface="Calibri" panose="020F0502020204030204" pitchFamily="34" charset="0"/>
              </a:rPr>
              <a:t>Delayen</a:t>
            </a:r>
            <a:r>
              <a:rPr lang="en-GB" dirty="0">
                <a:highlight>
                  <a:srgbClr val="FFFF00"/>
                </a:highlight>
                <a:latin typeface="Calibri" panose="020F0502020204030204" pitchFamily="34" charset="0"/>
                <a:cs typeface="Calibri" panose="020F0502020204030204" pitchFamily="34" charset="0"/>
              </a:rPr>
              <a:t>, G. </a:t>
            </a:r>
            <a:r>
              <a:rPr lang="en-GB" dirty="0" err="1">
                <a:highlight>
                  <a:srgbClr val="FFFF00"/>
                </a:highlight>
                <a:latin typeface="Calibri" panose="020F0502020204030204" pitchFamily="34" charset="0"/>
                <a:cs typeface="Calibri" panose="020F0502020204030204" pitchFamily="34" charset="0"/>
              </a:rPr>
              <a:t>Ciovati</a:t>
            </a:r>
            <a:r>
              <a:rPr lang="en-GB" dirty="0">
                <a:highlight>
                  <a:srgbClr val="FFFF00"/>
                </a:highlight>
                <a:latin typeface="Calibri" panose="020F0502020204030204" pitchFamily="34" charset="0"/>
                <a:cs typeface="Calibri" panose="020F0502020204030204" pitchFamily="34" charset="0"/>
              </a:rPr>
              <a:t> “</a:t>
            </a:r>
            <a:r>
              <a:rPr lang="en-US" dirty="0">
                <a:highlight>
                  <a:srgbClr val="FFFF00"/>
                </a:highlight>
                <a:latin typeface="Calibri" panose="020F0502020204030204" pitchFamily="34" charset="0"/>
                <a:cs typeface="Calibri" panose="020F0502020204030204" pitchFamily="34" charset="0"/>
              </a:rPr>
              <a:t>Measurement Of The Magnetic Field Penetration Into Superconducting Thin Films</a:t>
            </a:r>
            <a:r>
              <a:rPr lang="en-GB" dirty="0">
                <a:highlight>
                  <a:srgbClr val="FFFF00"/>
                </a:highlight>
                <a:latin typeface="Calibri" panose="020F0502020204030204" pitchFamily="34" charset="0"/>
                <a:cs typeface="Calibri" panose="020F0502020204030204" pitchFamily="34" charset="0"/>
              </a:rPr>
              <a:t>”, presented at SRF 2019, Dresden, Germany, paper THP050</a:t>
            </a:r>
            <a:endParaRPr lang="en-US"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46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7390D9-ED90-441B-9B56-1D22C0E64725}"/>
              </a:ext>
            </a:extLst>
          </p:cNvPr>
          <p:cNvSpPr/>
          <p:nvPr/>
        </p:nvSpPr>
        <p:spPr>
          <a:xfrm>
            <a:off x="2362765" y="839372"/>
            <a:ext cx="7466468" cy="1862048"/>
          </a:xfrm>
          <a:prstGeom prst="rect">
            <a:avLst/>
          </a:prstGeom>
          <a:noFill/>
        </p:spPr>
        <p:txBody>
          <a:bodyPr wrap="square" lIns="91440" tIns="45720" rIns="91440" bIns="45720">
            <a:spAutoFit/>
          </a:bodyPr>
          <a:lstStyle/>
          <a:p>
            <a:pPr algn="l"/>
            <a:r>
              <a:rPr lang="en-US" sz="11500" b="1" cap="none" spc="0" dirty="0">
                <a:ln w="10541" cmpd="sng">
                  <a:solidFill>
                    <a:schemeClr val="accent1">
                      <a:shade val="88000"/>
                      <a:satMod val="110000"/>
                    </a:schemeClr>
                  </a:solidFill>
                  <a:prstDash val="solid"/>
                </a:ln>
                <a:solidFill>
                  <a:srgbClr val="002060"/>
                </a:solidFill>
                <a:effectLst/>
                <a:latin typeface="Calibri" panose="020F0502020204030204" pitchFamily="34" charset="0"/>
                <a:cs typeface="Calibri" panose="020F0502020204030204" pitchFamily="34" charset="0"/>
              </a:rPr>
              <a:t>Thank You !</a:t>
            </a:r>
          </a:p>
        </p:txBody>
      </p:sp>
      <p:sp>
        <p:nvSpPr>
          <p:cNvPr id="8" name="TextBox 7">
            <a:extLst>
              <a:ext uri="{FF2B5EF4-FFF2-40B4-BE49-F238E27FC236}">
                <a16:creationId xmlns:a16="http://schemas.microsoft.com/office/drawing/2014/main" id="{A4E7E4BE-9802-491E-B1D3-BC9153AE3699}"/>
              </a:ext>
            </a:extLst>
          </p:cNvPr>
          <p:cNvSpPr txBox="1"/>
          <p:nvPr/>
        </p:nvSpPr>
        <p:spPr>
          <a:xfrm>
            <a:off x="3841854" y="2688104"/>
            <a:ext cx="4871072" cy="3139321"/>
          </a:xfrm>
          <a:prstGeom prst="rect">
            <a:avLst/>
          </a:prstGeom>
          <a:noFill/>
          <a:ln>
            <a:solidFill>
              <a:schemeClr val="tx1"/>
            </a:solidFill>
          </a:ln>
        </p:spPr>
        <p:txBody>
          <a:bodyPr wrap="square" rtlCol="0">
            <a:spAutoFit/>
          </a:bodyPr>
          <a:lstStyle/>
          <a:p>
            <a:r>
              <a:rPr lang="en-US" sz="2000" dirty="0">
                <a:solidFill>
                  <a:schemeClr val="accent2"/>
                </a:solidFill>
              </a:rPr>
              <a:t>Acknowledgement</a:t>
            </a:r>
            <a:endParaRPr lang="en-US" sz="2000" dirty="0">
              <a:solidFill>
                <a:schemeClr val="accent2"/>
              </a:solidFill>
              <a:latin typeface="Calibri" panose="020F0502020204030204" pitchFamily="34" charset="0"/>
              <a:cs typeface="Calibri" panose="020F0502020204030204" pitchFamily="34" charset="0"/>
            </a:endParaRPr>
          </a:p>
          <a:p>
            <a:pPr algn="l"/>
            <a:r>
              <a:rPr lang="en-US" sz="2000" dirty="0">
                <a:latin typeface="Calibri" panose="020F0502020204030204" pitchFamily="34" charset="0"/>
                <a:cs typeface="Calibri" panose="020F0502020204030204" pitchFamily="34" charset="0"/>
              </a:rPr>
              <a:t>Advisor :         Jean  </a:t>
            </a:r>
            <a:r>
              <a:rPr lang="en-US" sz="2000" dirty="0" err="1">
                <a:latin typeface="Calibri" panose="020F0502020204030204" pitchFamily="34" charset="0"/>
                <a:cs typeface="Calibri" panose="020F0502020204030204" pitchFamily="34" charset="0"/>
              </a:rPr>
              <a:t>Delayen</a:t>
            </a:r>
            <a:endParaRPr lang="en-US" sz="2000" dirty="0">
              <a:latin typeface="Calibri" panose="020F0502020204030204" pitchFamily="34" charset="0"/>
              <a:cs typeface="Calibri" panose="020F0502020204030204" pitchFamily="34" charset="0"/>
            </a:endParaRPr>
          </a:p>
          <a:p>
            <a:pPr algn="l"/>
            <a:endParaRPr lang="en-US" sz="2000" dirty="0">
              <a:latin typeface="Calibri" panose="020F0502020204030204" pitchFamily="34" charset="0"/>
              <a:cs typeface="Calibri" panose="020F0502020204030204" pitchFamily="34" charset="0"/>
            </a:endParaRPr>
          </a:p>
          <a:p>
            <a:pPr algn="l"/>
            <a:r>
              <a:rPr lang="en-US" sz="2000" dirty="0">
                <a:latin typeface="Calibri" panose="020F0502020204030204" pitchFamily="34" charset="0"/>
                <a:cs typeface="Calibri" panose="020F0502020204030204" pitchFamily="34" charset="0"/>
              </a:rPr>
              <a:t>                        Alexander </a:t>
            </a:r>
            <a:r>
              <a:rPr lang="en-US" sz="2000" dirty="0" err="1">
                <a:latin typeface="Calibri" panose="020F0502020204030204" pitchFamily="34" charset="0"/>
                <a:cs typeface="Calibri" panose="020F0502020204030204" pitchFamily="34" charset="0"/>
              </a:rPr>
              <a:t>Gurevich</a:t>
            </a:r>
            <a:r>
              <a:rPr lang="en-US" sz="2000" dirty="0">
                <a:latin typeface="Calibri" panose="020F0502020204030204" pitchFamily="34" charset="0"/>
                <a:cs typeface="Calibri" panose="020F0502020204030204" pitchFamily="34" charset="0"/>
              </a:rPr>
              <a:t> </a:t>
            </a:r>
          </a:p>
          <a:p>
            <a:pPr algn="l"/>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Gianluigi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Ciovati</a:t>
            </a:r>
            <a:endParaRPr lang="en-US" sz="2000" dirty="0">
              <a:latin typeface="Calibri" panose="020F0502020204030204" pitchFamily="34" charset="0"/>
              <a:cs typeface="Calibri" panose="020F0502020204030204" pitchFamily="34" charset="0"/>
            </a:endParaRPr>
          </a:p>
          <a:p>
            <a:pPr algn="l"/>
            <a:r>
              <a:rPr lang="en-GB" sz="2000" dirty="0">
                <a:latin typeface="Calibri" panose="020F0502020204030204" pitchFamily="34" charset="0"/>
                <a:cs typeface="Calibri" panose="020F0502020204030204" pitchFamily="34" charset="0"/>
              </a:rPr>
              <a:t>                        Anne-Marie Valente-Feliciano</a:t>
            </a:r>
          </a:p>
          <a:p>
            <a:pPr algn="l"/>
            <a:r>
              <a:rPr lang="en-GB" sz="2000" dirty="0">
                <a:latin typeface="Calibri" panose="020F0502020204030204" pitchFamily="34" charset="0"/>
                <a:cs typeface="Calibri" panose="020F0502020204030204" pitchFamily="34" charset="0"/>
              </a:rPr>
              <a:t>	        Nizam Sayeed</a:t>
            </a:r>
          </a:p>
          <a:p>
            <a:pPr algn="l"/>
            <a:endParaRPr lang="en-GB" sz="2000" dirty="0">
              <a:latin typeface="Calibri" panose="020F0502020204030204" pitchFamily="34" charset="0"/>
              <a:cs typeface="Calibri" panose="020F0502020204030204" pitchFamily="34" charset="0"/>
            </a:endParaRPr>
          </a:p>
          <a:p>
            <a:pPr algn="l"/>
            <a:r>
              <a:rPr lang="en-GB" sz="2000" dirty="0" err="1">
                <a:latin typeface="Calibri" panose="020F0502020204030204" pitchFamily="34" charset="0"/>
                <a:cs typeface="Calibri" panose="020F0502020204030204" pitchFamily="34" charset="0"/>
              </a:rPr>
              <a:t>Jlab</a:t>
            </a:r>
            <a:r>
              <a:rPr lang="en-GB" sz="2000" dirty="0">
                <a:latin typeface="Calibri" panose="020F0502020204030204" pitchFamily="34" charset="0"/>
                <a:cs typeface="Calibri" panose="020F0502020204030204" pitchFamily="34" charset="0"/>
              </a:rPr>
              <a:t> SRF staff and the machine shop staff  </a:t>
            </a:r>
            <a:endParaRPr lang="en-US" sz="2000" dirty="0">
              <a:latin typeface="Calibri" panose="020F0502020204030204" pitchFamily="34" charset="0"/>
              <a:cs typeface="Calibri" panose="020F0502020204030204" pitchFamily="34" charset="0"/>
            </a:endParaRPr>
          </a:p>
          <a:p>
            <a:pPr algn="l"/>
            <a:endParaRPr lang="en-US" sz="1800"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512299D-2EA9-41FC-B724-5CD91E44A115}"/>
              </a:ext>
            </a:extLst>
          </p:cNvPr>
          <p:cNvGrpSpPr/>
          <p:nvPr/>
        </p:nvGrpSpPr>
        <p:grpSpPr>
          <a:xfrm>
            <a:off x="-205996" y="180495"/>
            <a:ext cx="12638154" cy="503802"/>
            <a:chOff x="-205996" y="180495"/>
            <a:chExt cx="12638154" cy="503802"/>
          </a:xfrm>
        </p:grpSpPr>
        <p:pic>
          <p:nvPicPr>
            <p:cNvPr id="6" name="Picture 5">
              <a:extLst>
                <a:ext uri="{FF2B5EF4-FFF2-40B4-BE49-F238E27FC236}">
                  <a16:creationId xmlns:a16="http://schemas.microsoft.com/office/drawing/2014/main" id="{B6520D91-AD7B-41C3-88BE-F93D3C23067B}"/>
                </a:ext>
              </a:extLst>
            </p:cNvPr>
            <p:cNvPicPr>
              <a:picLocks noChangeAspect="1"/>
            </p:cNvPicPr>
            <p:nvPr/>
          </p:nvPicPr>
          <p:blipFill>
            <a:blip r:embed="rId2"/>
            <a:stretch>
              <a:fillRect/>
            </a:stretch>
          </p:blipFill>
          <p:spPr>
            <a:xfrm>
              <a:off x="2310894" y="180496"/>
              <a:ext cx="2530316" cy="502919"/>
            </a:xfrm>
            <a:prstGeom prst="rect">
              <a:avLst/>
            </a:prstGeom>
          </p:spPr>
        </p:pic>
        <p:pic>
          <p:nvPicPr>
            <p:cNvPr id="9" name="Picture 8">
              <a:extLst>
                <a:ext uri="{FF2B5EF4-FFF2-40B4-BE49-F238E27FC236}">
                  <a16:creationId xmlns:a16="http://schemas.microsoft.com/office/drawing/2014/main" id="{827148D0-272D-4A43-95F0-1CB9C1684935}"/>
                </a:ext>
              </a:extLst>
            </p:cNvPr>
            <p:cNvPicPr>
              <a:picLocks noChangeAspect="1"/>
            </p:cNvPicPr>
            <p:nvPr/>
          </p:nvPicPr>
          <p:blipFill>
            <a:blip r:embed="rId2"/>
            <a:stretch>
              <a:fillRect/>
            </a:stretch>
          </p:blipFill>
          <p:spPr>
            <a:xfrm>
              <a:off x="4841210" y="180495"/>
              <a:ext cx="2530316" cy="502920"/>
            </a:xfrm>
            <a:prstGeom prst="rect">
              <a:avLst/>
            </a:prstGeom>
          </p:spPr>
        </p:pic>
        <p:pic>
          <p:nvPicPr>
            <p:cNvPr id="10" name="Picture 9">
              <a:extLst>
                <a:ext uri="{FF2B5EF4-FFF2-40B4-BE49-F238E27FC236}">
                  <a16:creationId xmlns:a16="http://schemas.microsoft.com/office/drawing/2014/main" id="{2130D431-00ED-4D90-96E3-E26D74C6015F}"/>
                </a:ext>
              </a:extLst>
            </p:cNvPr>
            <p:cNvPicPr>
              <a:picLocks noChangeAspect="1"/>
            </p:cNvPicPr>
            <p:nvPr/>
          </p:nvPicPr>
          <p:blipFill>
            <a:blip r:embed="rId2"/>
            <a:stretch>
              <a:fillRect/>
            </a:stretch>
          </p:blipFill>
          <p:spPr>
            <a:xfrm>
              <a:off x="7371526" y="180495"/>
              <a:ext cx="2530316" cy="502920"/>
            </a:xfrm>
            <a:prstGeom prst="rect">
              <a:avLst/>
            </a:prstGeom>
          </p:spPr>
        </p:pic>
        <p:pic>
          <p:nvPicPr>
            <p:cNvPr id="11" name="Picture 10">
              <a:extLst>
                <a:ext uri="{FF2B5EF4-FFF2-40B4-BE49-F238E27FC236}">
                  <a16:creationId xmlns:a16="http://schemas.microsoft.com/office/drawing/2014/main" id="{F86423B4-712D-457F-96D8-408FA26E5923}"/>
                </a:ext>
              </a:extLst>
            </p:cNvPr>
            <p:cNvPicPr>
              <a:picLocks noChangeAspect="1"/>
            </p:cNvPicPr>
            <p:nvPr/>
          </p:nvPicPr>
          <p:blipFill>
            <a:blip r:embed="rId2"/>
            <a:stretch>
              <a:fillRect/>
            </a:stretch>
          </p:blipFill>
          <p:spPr>
            <a:xfrm>
              <a:off x="9901842" y="181377"/>
              <a:ext cx="2530316" cy="502920"/>
            </a:xfrm>
            <a:prstGeom prst="rect">
              <a:avLst/>
            </a:prstGeom>
          </p:spPr>
        </p:pic>
        <p:pic>
          <p:nvPicPr>
            <p:cNvPr id="12" name="Picture 11">
              <a:extLst>
                <a:ext uri="{FF2B5EF4-FFF2-40B4-BE49-F238E27FC236}">
                  <a16:creationId xmlns:a16="http://schemas.microsoft.com/office/drawing/2014/main" id="{B9A691CB-635A-4705-8B3F-BFC1783A97A9}"/>
                </a:ext>
              </a:extLst>
            </p:cNvPr>
            <p:cNvPicPr>
              <a:picLocks noChangeAspect="1"/>
            </p:cNvPicPr>
            <p:nvPr/>
          </p:nvPicPr>
          <p:blipFill>
            <a:blip r:embed="rId2"/>
            <a:stretch>
              <a:fillRect/>
            </a:stretch>
          </p:blipFill>
          <p:spPr>
            <a:xfrm>
              <a:off x="-205996" y="180495"/>
              <a:ext cx="2530316" cy="502920"/>
            </a:xfrm>
            <a:prstGeom prst="rect">
              <a:avLst/>
            </a:prstGeom>
          </p:spPr>
        </p:pic>
      </p:grpSp>
    </p:spTree>
    <p:extLst>
      <p:ext uri="{BB962C8B-B14F-4D97-AF65-F5344CB8AC3E}">
        <p14:creationId xmlns:p14="http://schemas.microsoft.com/office/powerpoint/2010/main" val="245869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6120C7-9EA7-4A2A-AD1C-5405F156C283}"/>
              </a:ext>
            </a:extLst>
          </p:cNvPr>
          <p:cNvSpPr txBox="1"/>
          <p:nvPr/>
        </p:nvSpPr>
        <p:spPr>
          <a:xfrm>
            <a:off x="732141" y="1122937"/>
            <a:ext cx="10553583" cy="138499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Design, build and calibrate a simple, efficient and accurate technique to measure onset </a:t>
            </a:r>
            <a:r>
              <a:rPr lang="en-US" sz="2800" b="1" dirty="0">
                <a:solidFill>
                  <a:srgbClr val="FF0000"/>
                </a:solidFill>
                <a:latin typeface="Calibri" panose="020F0502020204030204" pitchFamily="34" charset="0"/>
                <a:cs typeface="Calibri" panose="020F0502020204030204" pitchFamily="34" charset="0"/>
              </a:rPr>
              <a:t>magnetic field penetration</a:t>
            </a:r>
            <a:r>
              <a:rPr lang="en-US" sz="2800" dirty="0">
                <a:solidFill>
                  <a:srgbClr val="FF0000"/>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directly through bulk, thin film and multilayer superconducting samples.</a:t>
            </a:r>
          </a:p>
        </p:txBody>
      </p:sp>
      <p:sp>
        <p:nvSpPr>
          <p:cNvPr id="9" name="Title 3">
            <a:extLst>
              <a:ext uri="{FF2B5EF4-FFF2-40B4-BE49-F238E27FC236}">
                <a16:creationId xmlns:a16="http://schemas.microsoft.com/office/drawing/2014/main" id="{EE7E15CA-C845-4C51-81EA-1F1B7557FFEC}"/>
              </a:ext>
            </a:extLst>
          </p:cNvPr>
          <p:cNvSpPr txBox="1">
            <a:spLocks/>
          </p:cNvSpPr>
          <p:nvPr/>
        </p:nvSpPr>
        <p:spPr>
          <a:xfrm>
            <a:off x="629156" y="200849"/>
            <a:ext cx="2515886" cy="480131"/>
          </a:xfrm>
          <a:prstGeom prst="rect">
            <a:avLst/>
          </a:prstGeom>
          <a:noFill/>
          <a:ln>
            <a:noFill/>
          </a:ln>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2"/>
                </a:solidFill>
                <a:latin typeface="Calibri" panose="020F0502020204030204" pitchFamily="34" charset="0"/>
                <a:cs typeface="Calibri" panose="020F0502020204030204" pitchFamily="34" charset="0"/>
              </a:rPr>
              <a:t>OBJECTIVE</a:t>
            </a:r>
          </a:p>
        </p:txBody>
      </p:sp>
      <p:grpSp>
        <p:nvGrpSpPr>
          <p:cNvPr id="33" name="Group 32">
            <a:extLst>
              <a:ext uri="{FF2B5EF4-FFF2-40B4-BE49-F238E27FC236}">
                <a16:creationId xmlns:a16="http://schemas.microsoft.com/office/drawing/2014/main" id="{F5DE6326-7F71-4EE2-8691-994A5D7538EF}"/>
              </a:ext>
            </a:extLst>
          </p:cNvPr>
          <p:cNvGrpSpPr/>
          <p:nvPr/>
        </p:nvGrpSpPr>
        <p:grpSpPr>
          <a:xfrm>
            <a:off x="5866165" y="3170098"/>
            <a:ext cx="5058543" cy="2582874"/>
            <a:chOff x="6330335" y="2773169"/>
            <a:chExt cx="5058543" cy="2653765"/>
          </a:xfrm>
        </p:grpSpPr>
        <p:sp>
          <p:nvSpPr>
            <p:cNvPr id="5" name="Rectangle 4">
              <a:extLst>
                <a:ext uri="{FF2B5EF4-FFF2-40B4-BE49-F238E27FC236}">
                  <a16:creationId xmlns:a16="http://schemas.microsoft.com/office/drawing/2014/main" id="{733B0C00-7560-4B0B-A26E-C5BE9EEFE81E}"/>
                </a:ext>
              </a:extLst>
            </p:cNvPr>
            <p:cNvSpPr/>
            <p:nvPr/>
          </p:nvSpPr>
          <p:spPr>
            <a:xfrm>
              <a:off x="6330335" y="2773169"/>
              <a:ext cx="5058543" cy="26353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054C1E3-A3D2-4179-9AC1-F6E69052C8B6}"/>
                </a:ext>
              </a:extLst>
            </p:cNvPr>
            <p:cNvGrpSpPr/>
            <p:nvPr/>
          </p:nvGrpSpPr>
          <p:grpSpPr>
            <a:xfrm>
              <a:off x="6757934" y="2821944"/>
              <a:ext cx="4597061" cy="2148606"/>
              <a:chOff x="6528214" y="2155888"/>
              <a:chExt cx="5132897" cy="2115863"/>
            </a:xfrm>
          </p:grpSpPr>
          <p:grpSp>
            <p:nvGrpSpPr>
              <p:cNvPr id="11" name="Group 10">
                <a:extLst>
                  <a:ext uri="{FF2B5EF4-FFF2-40B4-BE49-F238E27FC236}">
                    <a16:creationId xmlns:a16="http://schemas.microsoft.com/office/drawing/2014/main" id="{29F8721A-6091-4930-ADF9-E7F58A60B169}"/>
                  </a:ext>
                </a:extLst>
              </p:cNvPr>
              <p:cNvGrpSpPr/>
              <p:nvPr/>
            </p:nvGrpSpPr>
            <p:grpSpPr>
              <a:xfrm>
                <a:off x="6528214" y="2155888"/>
                <a:ext cx="5132897" cy="2115863"/>
                <a:chOff x="6528214" y="2155888"/>
                <a:chExt cx="5132897" cy="2115863"/>
              </a:xfrm>
            </p:grpSpPr>
            <p:pic>
              <p:nvPicPr>
                <p:cNvPr id="13" name="Picture 12">
                  <a:extLst>
                    <a:ext uri="{FF2B5EF4-FFF2-40B4-BE49-F238E27FC236}">
                      <a16:creationId xmlns:a16="http://schemas.microsoft.com/office/drawing/2014/main" id="{585EE016-8023-4A9E-BDE6-CB785E2A361D}"/>
                    </a:ext>
                  </a:extLst>
                </p:cNvPr>
                <p:cNvPicPr>
                  <a:picLocks noChangeAspect="1"/>
                </p:cNvPicPr>
                <p:nvPr/>
              </p:nvPicPr>
              <p:blipFill>
                <a:blip r:embed="rId2"/>
                <a:stretch>
                  <a:fillRect/>
                </a:stretch>
              </p:blipFill>
              <p:spPr>
                <a:xfrm>
                  <a:off x="8473212" y="2155888"/>
                  <a:ext cx="360914" cy="1134868"/>
                </a:xfrm>
                <a:prstGeom prst="rect">
                  <a:avLst/>
                </a:prstGeom>
              </p:spPr>
            </p:pic>
            <p:sp>
              <p:nvSpPr>
                <p:cNvPr id="14" name="Rectangle 13">
                  <a:extLst>
                    <a:ext uri="{FF2B5EF4-FFF2-40B4-BE49-F238E27FC236}">
                      <a16:creationId xmlns:a16="http://schemas.microsoft.com/office/drawing/2014/main" id="{182DDD23-3CDE-4B84-9E4E-F5D80851D923}"/>
                    </a:ext>
                  </a:extLst>
                </p:cNvPr>
                <p:cNvSpPr/>
                <p:nvPr/>
              </p:nvSpPr>
              <p:spPr>
                <a:xfrm>
                  <a:off x="7003499" y="3576279"/>
                  <a:ext cx="3339547" cy="689113"/>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2A08A92-2EA1-476D-8897-50BF439CF864}"/>
                    </a:ext>
                  </a:extLst>
                </p:cNvPr>
                <p:cNvSpPr/>
                <p:nvPr/>
              </p:nvSpPr>
              <p:spPr>
                <a:xfrm>
                  <a:off x="7003499" y="3299791"/>
                  <a:ext cx="3339547" cy="27648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3CE1813-0F33-4790-9D8D-387355DA5106}"/>
                    </a:ext>
                  </a:extLst>
                </p:cNvPr>
                <p:cNvSpPr/>
                <p:nvPr/>
              </p:nvSpPr>
              <p:spPr>
                <a:xfrm>
                  <a:off x="7368209" y="3152512"/>
                  <a:ext cx="2570921" cy="27648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24E9566-9301-496E-9488-A5B5F4CB3A28}"/>
                    </a:ext>
                  </a:extLst>
                </p:cNvPr>
                <p:cNvSpPr/>
                <p:nvPr/>
              </p:nvSpPr>
              <p:spPr>
                <a:xfrm>
                  <a:off x="7368209" y="3299791"/>
                  <a:ext cx="2570921" cy="129209"/>
                </a:xfrm>
                <a:prstGeom prst="rect">
                  <a:avLst/>
                </a:prstGeom>
                <a:solidFill>
                  <a:schemeClr val="bg1">
                    <a:lumMod val="5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0A66AC7-84A1-4D24-AFC9-2BDF4E85398F}"/>
                    </a:ext>
                  </a:extLst>
                </p:cNvPr>
                <p:cNvSpPr/>
                <p:nvPr/>
              </p:nvSpPr>
              <p:spPr>
                <a:xfrm>
                  <a:off x="8648595" y="3441447"/>
                  <a:ext cx="450574" cy="83030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BE81CBE2-435B-4286-B555-527E08CF8FDD}"/>
                    </a:ext>
                  </a:extLst>
                </p:cNvPr>
                <p:cNvSpPr/>
                <p:nvPr/>
              </p:nvSpPr>
              <p:spPr>
                <a:xfrm flipV="1">
                  <a:off x="8754613" y="3456920"/>
                  <a:ext cx="238538"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08D5A0A-6FE0-4783-83F6-4D7F2609B5DF}"/>
                    </a:ext>
                  </a:extLst>
                </p:cNvPr>
                <p:cNvSpPr txBox="1"/>
                <p:nvPr/>
              </p:nvSpPr>
              <p:spPr>
                <a:xfrm>
                  <a:off x="9090191" y="2238305"/>
                  <a:ext cx="2570920" cy="31140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Superconducting Magnet</a:t>
                  </a:r>
                </a:p>
              </p:txBody>
            </p:sp>
            <p:sp>
              <p:nvSpPr>
                <p:cNvPr id="21" name="TextBox 20">
                  <a:extLst>
                    <a:ext uri="{FF2B5EF4-FFF2-40B4-BE49-F238E27FC236}">
                      <a16:creationId xmlns:a16="http://schemas.microsoft.com/office/drawing/2014/main" id="{E0D009FC-BAD6-4A27-91D8-CA3F297D534F}"/>
                    </a:ext>
                  </a:extLst>
                </p:cNvPr>
                <p:cNvSpPr txBox="1"/>
                <p:nvPr/>
              </p:nvSpPr>
              <p:spPr>
                <a:xfrm>
                  <a:off x="6528214" y="2716965"/>
                  <a:ext cx="820108" cy="311405"/>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Sample</a:t>
                  </a:r>
                </a:p>
              </p:txBody>
            </p:sp>
            <p:sp>
              <p:nvSpPr>
                <p:cNvPr id="22" name="TextBox 21">
                  <a:extLst>
                    <a:ext uri="{FF2B5EF4-FFF2-40B4-BE49-F238E27FC236}">
                      <a16:creationId xmlns:a16="http://schemas.microsoft.com/office/drawing/2014/main" id="{0D534B62-6CC0-4C37-8EFF-2A516834B790}"/>
                    </a:ext>
                  </a:extLst>
                </p:cNvPr>
                <p:cNvSpPr txBox="1"/>
                <p:nvPr/>
              </p:nvSpPr>
              <p:spPr>
                <a:xfrm>
                  <a:off x="10138126" y="3749868"/>
                  <a:ext cx="1068254" cy="311405"/>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Hall probe</a:t>
                  </a:r>
                </a:p>
              </p:txBody>
            </p:sp>
            <p:cxnSp>
              <p:nvCxnSpPr>
                <p:cNvPr id="23" name="Straight Arrow Connector 22">
                  <a:extLst>
                    <a:ext uri="{FF2B5EF4-FFF2-40B4-BE49-F238E27FC236}">
                      <a16:creationId xmlns:a16="http://schemas.microsoft.com/office/drawing/2014/main" id="{BA077A36-693D-40DC-A71F-2F956D6F2737}"/>
                    </a:ext>
                  </a:extLst>
                </p:cNvPr>
                <p:cNvCxnSpPr>
                  <a:cxnSpLocks/>
                  <a:stCxn id="20" idx="1"/>
                </p:cNvCxnSpPr>
                <p:nvPr/>
              </p:nvCxnSpPr>
              <p:spPr>
                <a:xfrm flipH="1">
                  <a:off x="8652880" y="2394009"/>
                  <a:ext cx="437311" cy="167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E8C7E60A-51FB-439A-9BA5-1B475FB74B80}"/>
                    </a:ext>
                  </a:extLst>
                </p:cNvPr>
                <p:cNvCxnSpPr>
                  <a:cxnSpLocks/>
                </p:cNvCxnSpPr>
                <p:nvPr/>
              </p:nvCxnSpPr>
              <p:spPr>
                <a:xfrm rot="10800000">
                  <a:off x="9099172" y="3499230"/>
                  <a:ext cx="839959" cy="45714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Connector: Elbow 11">
                <a:extLst>
                  <a:ext uri="{FF2B5EF4-FFF2-40B4-BE49-F238E27FC236}">
                    <a16:creationId xmlns:a16="http://schemas.microsoft.com/office/drawing/2014/main" id="{1BE5DE2A-211A-418E-8170-C1A593C5E85F}"/>
                  </a:ext>
                </a:extLst>
              </p:cNvPr>
              <p:cNvCxnSpPr>
                <a:cxnSpLocks/>
              </p:cNvCxnSpPr>
              <p:nvPr/>
            </p:nvCxnSpPr>
            <p:spPr>
              <a:xfrm>
                <a:off x="7482833" y="2929390"/>
                <a:ext cx="663324" cy="327932"/>
              </a:xfrm>
              <a:prstGeom prst="bentConnector3">
                <a:avLst>
                  <a:gd name="adj1" fmla="val 9994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1F79C2DD-8E91-48D5-9BC7-2471EE24C3C7}"/>
                </a:ext>
              </a:extLst>
            </p:cNvPr>
            <p:cNvSpPr txBox="1"/>
            <p:nvPr/>
          </p:nvSpPr>
          <p:spPr>
            <a:xfrm>
              <a:off x="7695219" y="5110710"/>
              <a:ext cx="2049535" cy="316224"/>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Basic experimental setup</a:t>
              </a:r>
            </a:p>
          </p:txBody>
        </p:sp>
      </p:grpSp>
    </p:spTree>
    <p:extLst>
      <p:ext uri="{BB962C8B-B14F-4D97-AF65-F5344CB8AC3E}">
        <p14:creationId xmlns:p14="http://schemas.microsoft.com/office/powerpoint/2010/main" val="3386949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22D12-1048-4626-A9BD-9FC9EA43F943}"/>
              </a:ext>
            </a:extLst>
          </p:cNvPr>
          <p:cNvPicPr>
            <a:picLocks noChangeAspect="1"/>
          </p:cNvPicPr>
          <p:nvPr/>
        </p:nvPicPr>
        <p:blipFill>
          <a:blip r:embed="rId2"/>
          <a:stretch>
            <a:fillRect/>
          </a:stretch>
        </p:blipFill>
        <p:spPr>
          <a:xfrm>
            <a:off x="1479897" y="1310010"/>
            <a:ext cx="4158765" cy="4237979"/>
          </a:xfrm>
          <a:prstGeom prst="rect">
            <a:avLst/>
          </a:prstGeom>
        </p:spPr>
      </p:pic>
      <p:pic>
        <p:nvPicPr>
          <p:cNvPr id="7" name="Picture 6">
            <a:extLst>
              <a:ext uri="{FF2B5EF4-FFF2-40B4-BE49-F238E27FC236}">
                <a16:creationId xmlns:a16="http://schemas.microsoft.com/office/drawing/2014/main" id="{BF5F1BE7-D1D4-4310-9334-AFA80B98433B}"/>
              </a:ext>
            </a:extLst>
          </p:cNvPr>
          <p:cNvPicPr>
            <a:picLocks noChangeAspect="1"/>
          </p:cNvPicPr>
          <p:nvPr/>
        </p:nvPicPr>
        <p:blipFill>
          <a:blip r:embed="rId3"/>
          <a:stretch>
            <a:fillRect/>
          </a:stretch>
        </p:blipFill>
        <p:spPr>
          <a:xfrm>
            <a:off x="6553338" y="1361819"/>
            <a:ext cx="4158765" cy="4237981"/>
          </a:xfrm>
          <a:prstGeom prst="rect">
            <a:avLst/>
          </a:prstGeom>
        </p:spPr>
      </p:pic>
      <p:sp>
        <p:nvSpPr>
          <p:cNvPr id="12" name="TextBox 11">
            <a:extLst>
              <a:ext uri="{FF2B5EF4-FFF2-40B4-BE49-F238E27FC236}">
                <a16:creationId xmlns:a16="http://schemas.microsoft.com/office/drawing/2014/main" id="{4F1A5607-43A8-4418-AF36-0945FB989E18}"/>
              </a:ext>
            </a:extLst>
          </p:cNvPr>
          <p:cNvSpPr txBox="1"/>
          <p:nvPr/>
        </p:nvSpPr>
        <p:spPr>
          <a:xfrm>
            <a:off x="2906537" y="5714918"/>
            <a:ext cx="6378926" cy="338554"/>
          </a:xfrm>
          <a:prstGeom prst="rect">
            <a:avLst/>
          </a:prstGeom>
          <a:noFill/>
        </p:spPr>
        <p:txBody>
          <a:bodyPr wrap="none" rtlCol="0">
            <a:spAutoFit/>
          </a:bodyPr>
          <a:lstStyle/>
          <a:p>
            <a:r>
              <a:rPr lang="en-US" sz="1600" b="0" i="0" dirty="0">
                <a:solidFill>
                  <a:srgbClr val="222222"/>
                </a:solidFill>
                <a:effectLst/>
                <a:latin typeface="Calibri" panose="020F0502020204030204" pitchFamily="34" charset="0"/>
                <a:cs typeface="Calibri" panose="020F0502020204030204" pitchFamily="34" charset="0"/>
              </a:rPr>
              <a:t>Adapted from </a:t>
            </a:r>
            <a:r>
              <a:rPr lang="en-US" sz="1600" dirty="0">
                <a:latin typeface="Calibri" panose="020F0502020204030204" pitchFamily="34" charset="0"/>
                <a:cs typeface="Calibri" panose="020F0502020204030204" pitchFamily="34" charset="0"/>
              </a:rPr>
              <a:t>C. Z. Antoine et al 2019 </a:t>
            </a:r>
            <a:r>
              <a:rPr lang="en-US" sz="1600" dirty="0" err="1">
                <a:latin typeface="Calibri" panose="020F0502020204030204" pitchFamily="34" charset="0"/>
                <a:cs typeface="Calibri" panose="020F0502020204030204" pitchFamily="34" charset="0"/>
              </a:rPr>
              <a:t>Supercond</a:t>
            </a:r>
            <a:r>
              <a:rPr lang="en-US" sz="1600" dirty="0">
                <a:latin typeface="Calibri" panose="020F0502020204030204" pitchFamily="34" charset="0"/>
                <a:cs typeface="Calibri" panose="020F0502020204030204" pitchFamily="34" charset="0"/>
              </a:rPr>
              <a:t>. Sci. Technol. 32 085005</a:t>
            </a:r>
          </a:p>
        </p:txBody>
      </p:sp>
      <p:sp>
        <p:nvSpPr>
          <p:cNvPr id="14" name="Rectangle 13">
            <a:extLst>
              <a:ext uri="{FF2B5EF4-FFF2-40B4-BE49-F238E27FC236}">
                <a16:creationId xmlns:a16="http://schemas.microsoft.com/office/drawing/2014/main" id="{32F21115-8719-4B0B-920A-6BFE2F41F300}"/>
              </a:ext>
            </a:extLst>
          </p:cNvPr>
          <p:cNvSpPr/>
          <p:nvPr/>
        </p:nvSpPr>
        <p:spPr>
          <a:xfrm>
            <a:off x="807331" y="203096"/>
            <a:ext cx="8644033" cy="461665"/>
          </a:xfrm>
          <a:prstGeom prst="rect">
            <a:avLst/>
          </a:prstGeom>
        </p:spPr>
        <p:txBody>
          <a:bodyPr wrap="none">
            <a:spAutoFit/>
          </a:bodyPr>
          <a:lstStyle/>
          <a:p>
            <a:r>
              <a:rPr lang="en-US" sz="2400" b="1" cap="all" dirty="0">
                <a:solidFill>
                  <a:schemeClr val="accent2"/>
                </a:solidFill>
                <a:latin typeface="Calibri" panose="020F0502020204030204" pitchFamily="34" charset="0"/>
                <a:cs typeface="Calibri" panose="020F0502020204030204" pitchFamily="34" charset="0"/>
              </a:rPr>
              <a:t>The field lines in the </a:t>
            </a:r>
            <a:r>
              <a:rPr lang="en-US" sz="2400" b="1" cap="all" dirty="0" err="1">
                <a:solidFill>
                  <a:schemeClr val="accent2"/>
                </a:solidFill>
                <a:latin typeface="Calibri" panose="020F0502020204030204" pitchFamily="34" charset="0"/>
                <a:cs typeface="Calibri" panose="020F0502020204030204" pitchFamily="34" charset="0"/>
              </a:rPr>
              <a:t>Meissner</a:t>
            </a:r>
            <a:r>
              <a:rPr lang="en-US" sz="2400" b="1" cap="all" dirty="0">
                <a:solidFill>
                  <a:schemeClr val="accent2"/>
                </a:solidFill>
                <a:latin typeface="Calibri" panose="020F0502020204030204" pitchFamily="34" charset="0"/>
                <a:cs typeface="Calibri" panose="020F0502020204030204" pitchFamily="34" charset="0"/>
              </a:rPr>
              <a:t> state and in the mixed state</a:t>
            </a:r>
          </a:p>
        </p:txBody>
      </p:sp>
    </p:spTree>
    <p:extLst>
      <p:ext uri="{BB962C8B-B14F-4D97-AF65-F5344CB8AC3E}">
        <p14:creationId xmlns:p14="http://schemas.microsoft.com/office/powerpoint/2010/main" val="183407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1FD22F-0D01-40D1-8073-BAB068DBE172}"/>
              </a:ext>
            </a:extLst>
          </p:cNvPr>
          <p:cNvSpPr txBox="1"/>
          <p:nvPr/>
        </p:nvSpPr>
        <p:spPr>
          <a:xfrm>
            <a:off x="1223889" y="2776583"/>
            <a:ext cx="10522634" cy="1015663"/>
          </a:xfrm>
          <a:prstGeom prst="rect">
            <a:avLst/>
          </a:prstGeom>
          <a:noFill/>
        </p:spPr>
        <p:txBody>
          <a:bodyPr wrap="square">
            <a:spAutoFit/>
          </a:bodyPr>
          <a:lstStyle/>
          <a:p>
            <a:r>
              <a:rPr lang="en-US" sz="6000" b="1" dirty="0">
                <a:solidFill>
                  <a:schemeClr val="accent2"/>
                </a:solidFill>
                <a:latin typeface="Calibri" panose="020F0502020204030204" pitchFamily="34" charset="0"/>
                <a:cs typeface="Calibri" panose="020F0502020204030204" pitchFamily="34" charset="0"/>
              </a:rPr>
              <a:t>DESIGN AND FABRICATION</a:t>
            </a:r>
            <a:endParaRPr lang="en-US" sz="60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29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4DF6C1-FDCE-44F0-9509-85805E46ACD9}"/>
              </a:ext>
            </a:extLst>
          </p:cNvPr>
          <p:cNvSpPr>
            <a:spLocks noGrp="1"/>
          </p:cNvSpPr>
          <p:nvPr>
            <p:ph type="title"/>
          </p:nvPr>
        </p:nvSpPr>
        <p:spPr>
          <a:xfrm>
            <a:off x="-38436" y="-88942"/>
            <a:ext cx="6033520" cy="1038923"/>
          </a:xfrm>
        </p:spPr>
        <p:txBody>
          <a:bodyPr>
            <a:normAutofit/>
          </a:bodyPr>
          <a:lstStyle/>
          <a:p>
            <a:pPr algn="ctr"/>
            <a:r>
              <a:rPr lang="en-US" sz="2400" b="1" dirty="0">
                <a:solidFill>
                  <a:schemeClr val="accent2"/>
                </a:solidFill>
              </a:rPr>
              <a:t>DETAILED EXPERIMENTAL SETUP</a:t>
            </a:r>
          </a:p>
        </p:txBody>
      </p:sp>
      <p:pic>
        <p:nvPicPr>
          <p:cNvPr id="7" name="Picture 2">
            <a:extLst>
              <a:ext uri="{FF2B5EF4-FFF2-40B4-BE49-F238E27FC236}">
                <a16:creationId xmlns:a16="http://schemas.microsoft.com/office/drawing/2014/main" id="{2F66D3E7-D6B2-4509-88B3-3D2A3EE74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436" y="873624"/>
            <a:ext cx="2636314" cy="409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0DEC6736-7995-421E-90F4-45243BCDA29D}"/>
              </a:ext>
            </a:extLst>
          </p:cNvPr>
          <p:cNvSpPr/>
          <p:nvPr/>
        </p:nvSpPr>
        <p:spPr>
          <a:xfrm>
            <a:off x="8119186" y="5035584"/>
            <a:ext cx="4072814" cy="1077218"/>
          </a:xfrm>
          <a:prstGeom prst="rect">
            <a:avLst/>
          </a:prstGeom>
        </p:spPr>
        <p:txBody>
          <a:bodyPr wrap="square">
            <a:spAutoFit/>
          </a:bodyPr>
          <a:lstStyle/>
          <a:p>
            <a:pPr algn="just"/>
            <a:r>
              <a:rPr lang="en-US" sz="1600" dirty="0">
                <a:latin typeface="Calibri" panose="020F0502020204030204" pitchFamily="34" charset="0"/>
                <a:ea typeface="Times New Roman" panose="02020603050405020304" pitchFamily="18" charset="0"/>
                <a:cs typeface="Calibri" panose="020F0502020204030204" pitchFamily="34" charset="0"/>
              </a:rPr>
              <a:t>External (top) and internal (bottom) view of nonmagnetic container which supports the sample, solenoid magnet, and Hall probe symmetrically</a:t>
            </a:r>
            <a:endParaRPr lang="en-US" sz="1600"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57D19735-FD9B-4896-8FB8-4D173B745DFC}"/>
              </a:ext>
            </a:extLst>
          </p:cNvPr>
          <p:cNvSpPr/>
          <p:nvPr/>
        </p:nvSpPr>
        <p:spPr>
          <a:xfrm>
            <a:off x="174708" y="3963135"/>
            <a:ext cx="2369765" cy="20208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a:solidFill>
                  <a:schemeClr val="tx1"/>
                </a:solidFill>
                <a:latin typeface="Calibri" panose="020F0502020204030204" pitchFamily="34" charset="0"/>
                <a:cs typeface="Calibri" panose="020F0502020204030204" pitchFamily="34" charset="0"/>
              </a:rPr>
              <a:t>To maintain fixed distance (0.5 mm) between the sample and the magnet</a:t>
            </a:r>
          </a:p>
          <a:p>
            <a:pPr marL="285750" indent="-285750">
              <a:buFont typeface="Arial" panose="020B0604020202020204" pitchFamily="34" charset="0"/>
              <a:buChar char="•"/>
            </a:pPr>
            <a:r>
              <a:rPr lang="en-US" sz="1600" b="1" dirty="0">
                <a:solidFill>
                  <a:schemeClr val="tx1"/>
                </a:solidFill>
                <a:latin typeface="Calibri" panose="020F0502020204030204" pitchFamily="34" charset="0"/>
                <a:cs typeface="Calibri" panose="020F0502020204030204" pitchFamily="34" charset="0"/>
              </a:rPr>
              <a:t>To keep sample intact during the experiment</a:t>
            </a:r>
          </a:p>
          <a:p>
            <a:pPr marL="285750" indent="-285750">
              <a:buFont typeface="Arial" panose="020B0604020202020204" pitchFamily="34" charset="0"/>
              <a:buChar char="•"/>
            </a:pPr>
            <a:endParaRPr lang="en-US"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b="1" dirty="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8F62AF5-9ED8-4F5F-A4E3-317BA65DD380}"/>
              </a:ext>
            </a:extLst>
          </p:cNvPr>
          <p:cNvPicPr>
            <a:picLocks noChangeAspect="1"/>
          </p:cNvPicPr>
          <p:nvPr/>
        </p:nvPicPr>
        <p:blipFill>
          <a:blip r:embed="rId3"/>
          <a:stretch>
            <a:fillRect/>
          </a:stretch>
        </p:blipFill>
        <p:spPr>
          <a:xfrm>
            <a:off x="1930147" y="1492308"/>
            <a:ext cx="4997632" cy="3873384"/>
          </a:xfrm>
          <a:prstGeom prst="rect">
            <a:avLst/>
          </a:prstGeom>
        </p:spPr>
      </p:pic>
      <p:sp>
        <p:nvSpPr>
          <p:cNvPr id="12" name="Rectangle: Rounded Corners 11">
            <a:extLst>
              <a:ext uri="{FF2B5EF4-FFF2-40B4-BE49-F238E27FC236}">
                <a16:creationId xmlns:a16="http://schemas.microsoft.com/office/drawing/2014/main" id="{99D55397-1D22-49DB-B252-26BF10E01DD6}"/>
              </a:ext>
            </a:extLst>
          </p:cNvPr>
          <p:cNvSpPr/>
          <p:nvPr/>
        </p:nvSpPr>
        <p:spPr>
          <a:xfrm>
            <a:off x="753056" y="1579287"/>
            <a:ext cx="2022316" cy="5767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alibri" panose="020F0502020204030204" pitchFamily="34" charset="0"/>
                <a:cs typeface="Calibri" panose="020F0502020204030204" pitchFamily="34" charset="0"/>
              </a:rPr>
              <a:t>To push the magnet down</a:t>
            </a:r>
          </a:p>
        </p:txBody>
      </p:sp>
      <p:sp>
        <p:nvSpPr>
          <p:cNvPr id="13" name="Rectangle: Rounded Corners 12">
            <a:extLst>
              <a:ext uri="{FF2B5EF4-FFF2-40B4-BE49-F238E27FC236}">
                <a16:creationId xmlns:a16="http://schemas.microsoft.com/office/drawing/2014/main" id="{D89463E2-DE7D-4568-8959-2203C2F0AE07}"/>
              </a:ext>
            </a:extLst>
          </p:cNvPr>
          <p:cNvSpPr/>
          <p:nvPr/>
        </p:nvSpPr>
        <p:spPr>
          <a:xfrm>
            <a:off x="4792185" y="1009674"/>
            <a:ext cx="2022316" cy="5767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To pass the </a:t>
            </a:r>
            <a:r>
              <a:rPr lang="en-US" sz="1600" b="1" dirty="0">
                <a:solidFill>
                  <a:schemeClr val="tx1"/>
                </a:solidFill>
                <a:latin typeface="Calibri" panose="020F0502020204030204" pitchFamily="34" charset="0"/>
                <a:cs typeface="Calibri" panose="020F0502020204030204" pitchFamily="34" charset="0"/>
              </a:rPr>
              <a:t>high</a:t>
            </a:r>
            <a:r>
              <a:rPr lang="en-US" b="1" dirty="0">
                <a:solidFill>
                  <a:schemeClr val="tx1"/>
                </a:solidFill>
                <a:latin typeface="Calibri" panose="020F0502020204030204" pitchFamily="34" charset="0"/>
                <a:cs typeface="Calibri" panose="020F0502020204030204" pitchFamily="34" charset="0"/>
              </a:rPr>
              <a:t> current</a:t>
            </a:r>
          </a:p>
        </p:txBody>
      </p:sp>
      <p:sp>
        <p:nvSpPr>
          <p:cNvPr id="14" name="Rectangle: Rounded Corners 13">
            <a:extLst>
              <a:ext uri="{FF2B5EF4-FFF2-40B4-BE49-F238E27FC236}">
                <a16:creationId xmlns:a16="http://schemas.microsoft.com/office/drawing/2014/main" id="{6E5A37E8-8521-4C3E-99B6-286B05B9548E}"/>
              </a:ext>
            </a:extLst>
          </p:cNvPr>
          <p:cNvSpPr/>
          <p:nvPr/>
        </p:nvSpPr>
        <p:spPr>
          <a:xfrm>
            <a:off x="4892997" y="4907976"/>
            <a:ext cx="2326815" cy="87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Calibri" panose="020F0502020204030204" pitchFamily="34" charset="0"/>
                <a:cs typeface="Calibri" panose="020F0502020204030204" pitchFamily="34" charset="0"/>
              </a:rPr>
              <a:t>To measure onset penetration of the magnet field</a:t>
            </a:r>
          </a:p>
        </p:txBody>
      </p:sp>
      <p:sp>
        <p:nvSpPr>
          <p:cNvPr id="15" name="Rectangle: Rounded Corners 14">
            <a:extLst>
              <a:ext uri="{FF2B5EF4-FFF2-40B4-BE49-F238E27FC236}">
                <a16:creationId xmlns:a16="http://schemas.microsoft.com/office/drawing/2014/main" id="{6231FAED-C845-4226-8AF4-A4C3011DE5A2}"/>
              </a:ext>
            </a:extLst>
          </p:cNvPr>
          <p:cNvSpPr/>
          <p:nvPr/>
        </p:nvSpPr>
        <p:spPr>
          <a:xfrm>
            <a:off x="6572220" y="1867675"/>
            <a:ext cx="1679240" cy="10389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Calibri" panose="020F0502020204030204" pitchFamily="34" charset="0"/>
                <a:cs typeface="Calibri" panose="020F0502020204030204" pitchFamily="34" charset="0"/>
              </a:rPr>
              <a:t>To generate magnetic field parallel to the sample</a:t>
            </a:r>
          </a:p>
        </p:txBody>
      </p:sp>
      <p:cxnSp>
        <p:nvCxnSpPr>
          <p:cNvPr id="16" name="Straight Connector 15">
            <a:extLst>
              <a:ext uri="{FF2B5EF4-FFF2-40B4-BE49-F238E27FC236}">
                <a16:creationId xmlns:a16="http://schemas.microsoft.com/office/drawing/2014/main" id="{C86818ED-12A1-4597-AB6A-62D5478BBEC7}"/>
              </a:ext>
            </a:extLst>
          </p:cNvPr>
          <p:cNvCxnSpPr/>
          <p:nvPr/>
        </p:nvCxnSpPr>
        <p:spPr>
          <a:xfrm flipV="1">
            <a:off x="1342027" y="3429000"/>
            <a:ext cx="717452" cy="398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FFAB4E-F2CF-4721-9FA2-9378A537B347}"/>
              </a:ext>
            </a:extLst>
          </p:cNvPr>
          <p:cNvCxnSpPr/>
          <p:nvPr/>
        </p:nvCxnSpPr>
        <p:spPr>
          <a:xfrm>
            <a:off x="2775372" y="2080718"/>
            <a:ext cx="405905" cy="461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2BD16B-F3CF-4150-B6B7-E55AF2FF2E3C}"/>
              </a:ext>
            </a:extLst>
          </p:cNvPr>
          <p:cNvCxnSpPr/>
          <p:nvPr/>
        </p:nvCxnSpPr>
        <p:spPr>
          <a:xfrm flipH="1">
            <a:off x="5342478" y="1586450"/>
            <a:ext cx="341876" cy="3943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114299-5D6F-403F-96C1-59E1CB54E751}"/>
              </a:ext>
            </a:extLst>
          </p:cNvPr>
          <p:cNvCxnSpPr>
            <a:cxnSpLocks/>
            <a:stCxn id="15" idx="2"/>
          </p:cNvCxnSpPr>
          <p:nvPr/>
        </p:nvCxnSpPr>
        <p:spPr>
          <a:xfrm flipH="1">
            <a:off x="6659616" y="2906597"/>
            <a:ext cx="752224" cy="386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6F7141-A271-4F8D-A9BE-400EF25E7670}"/>
              </a:ext>
            </a:extLst>
          </p:cNvPr>
          <p:cNvCxnSpPr>
            <a:cxnSpLocks/>
            <a:endCxn id="14" idx="1"/>
          </p:cNvCxnSpPr>
          <p:nvPr/>
        </p:nvCxnSpPr>
        <p:spPr>
          <a:xfrm>
            <a:off x="4470819" y="5189485"/>
            <a:ext cx="422178" cy="155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6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C1F72-EAAC-43BD-B693-550FE9EE6AD0}"/>
              </a:ext>
            </a:extLst>
          </p:cNvPr>
          <p:cNvSpPr txBox="1"/>
          <p:nvPr/>
        </p:nvSpPr>
        <p:spPr>
          <a:xfrm>
            <a:off x="786965" y="193415"/>
            <a:ext cx="3997761" cy="461665"/>
          </a:xfrm>
          <a:prstGeom prst="rect">
            <a:avLst/>
          </a:prstGeom>
          <a:noFill/>
        </p:spPr>
        <p:txBody>
          <a:bodyPr wrap="none" rtlCol="0">
            <a:spAutoFit/>
          </a:bodyPr>
          <a:lstStyle/>
          <a:p>
            <a:r>
              <a:rPr lang="en-US" sz="2400" b="1" cap="all" dirty="0">
                <a:solidFill>
                  <a:schemeClr val="accent2"/>
                </a:solidFill>
                <a:latin typeface="Calibri" panose="020F0502020204030204" pitchFamily="34" charset="0"/>
                <a:cs typeface="Calibri" panose="020F0502020204030204" pitchFamily="34" charset="0"/>
              </a:rPr>
              <a:t>HALL PROBE CONFIGURATION</a:t>
            </a:r>
          </a:p>
        </p:txBody>
      </p:sp>
      <p:pic>
        <p:nvPicPr>
          <p:cNvPr id="18" name="Picture 17">
            <a:extLst>
              <a:ext uri="{FF2B5EF4-FFF2-40B4-BE49-F238E27FC236}">
                <a16:creationId xmlns:a16="http://schemas.microsoft.com/office/drawing/2014/main" id="{A7D796F6-D820-4585-A6C8-AEAC3E7D91F5}"/>
              </a:ext>
            </a:extLst>
          </p:cNvPr>
          <p:cNvPicPr>
            <a:picLocks noChangeAspect="1"/>
          </p:cNvPicPr>
          <p:nvPr/>
        </p:nvPicPr>
        <p:blipFill rotWithShape="1">
          <a:blip r:embed="rId2"/>
          <a:srcRect t="20496"/>
          <a:stretch/>
        </p:blipFill>
        <p:spPr>
          <a:xfrm>
            <a:off x="7652323" y="2067737"/>
            <a:ext cx="2664183" cy="2825795"/>
          </a:xfrm>
          <a:prstGeom prst="rect">
            <a:avLst/>
          </a:prstGeom>
        </p:spPr>
      </p:pic>
      <p:grpSp>
        <p:nvGrpSpPr>
          <p:cNvPr id="14" name="Group 13">
            <a:extLst>
              <a:ext uri="{FF2B5EF4-FFF2-40B4-BE49-F238E27FC236}">
                <a16:creationId xmlns:a16="http://schemas.microsoft.com/office/drawing/2014/main" id="{9AA9B499-0CD5-4408-941A-B5F14AB46F54}"/>
              </a:ext>
            </a:extLst>
          </p:cNvPr>
          <p:cNvGrpSpPr/>
          <p:nvPr/>
        </p:nvGrpSpPr>
        <p:grpSpPr>
          <a:xfrm>
            <a:off x="1569828" y="1198322"/>
            <a:ext cx="4505013" cy="4564627"/>
            <a:chOff x="1359428" y="1357957"/>
            <a:chExt cx="5172916" cy="5203390"/>
          </a:xfrm>
        </p:grpSpPr>
        <p:pic>
          <p:nvPicPr>
            <p:cNvPr id="16" name="Picture 15">
              <a:extLst>
                <a:ext uri="{FF2B5EF4-FFF2-40B4-BE49-F238E27FC236}">
                  <a16:creationId xmlns:a16="http://schemas.microsoft.com/office/drawing/2014/main" id="{39040B7F-3E32-44D9-A1A2-707DCCAA792E}"/>
                </a:ext>
              </a:extLst>
            </p:cNvPr>
            <p:cNvPicPr>
              <a:picLocks noChangeAspect="1"/>
            </p:cNvPicPr>
            <p:nvPr/>
          </p:nvPicPr>
          <p:blipFill rotWithShape="1">
            <a:blip r:embed="rId3"/>
            <a:srcRect b="23619"/>
            <a:stretch/>
          </p:blipFill>
          <p:spPr>
            <a:xfrm>
              <a:off x="1359428" y="1357957"/>
              <a:ext cx="5172916" cy="5203390"/>
            </a:xfrm>
            <a:prstGeom prst="rect">
              <a:avLst/>
            </a:prstGeom>
          </p:spPr>
        </p:pic>
        <p:grpSp>
          <p:nvGrpSpPr>
            <p:cNvPr id="13" name="Group 12">
              <a:extLst>
                <a:ext uri="{FF2B5EF4-FFF2-40B4-BE49-F238E27FC236}">
                  <a16:creationId xmlns:a16="http://schemas.microsoft.com/office/drawing/2014/main" id="{116F5E20-FD50-4C50-8BB5-035A3A353432}"/>
                </a:ext>
              </a:extLst>
            </p:cNvPr>
            <p:cNvGrpSpPr/>
            <p:nvPr/>
          </p:nvGrpSpPr>
          <p:grpSpPr>
            <a:xfrm>
              <a:off x="3291707" y="2187862"/>
              <a:ext cx="2093833" cy="2851990"/>
              <a:chOff x="3291707" y="2187862"/>
              <a:chExt cx="2093833" cy="2851990"/>
            </a:xfrm>
          </p:grpSpPr>
          <p:sp>
            <p:nvSpPr>
              <p:cNvPr id="2" name="TextBox 1">
                <a:extLst>
                  <a:ext uri="{FF2B5EF4-FFF2-40B4-BE49-F238E27FC236}">
                    <a16:creationId xmlns:a16="http://schemas.microsoft.com/office/drawing/2014/main" id="{B5C2C078-0B07-48E8-BEED-75B30BC382F1}"/>
                  </a:ext>
                </a:extLst>
              </p:cNvPr>
              <p:cNvSpPr txBox="1"/>
              <p:nvPr/>
            </p:nvSpPr>
            <p:spPr>
              <a:xfrm>
                <a:off x="3291707" y="4180114"/>
                <a:ext cx="963034" cy="350847"/>
              </a:xfrm>
              <a:prstGeom prst="rect">
                <a:avLst/>
              </a:prstGeom>
              <a:noFill/>
            </p:spPr>
            <p:txBody>
              <a:bodyPr wrap="none" rtlCol="0">
                <a:spAutoFit/>
              </a:bodyPr>
              <a:lstStyle/>
              <a:p>
                <a:r>
                  <a:rPr lang="en-US" b="1" dirty="0">
                    <a:solidFill>
                      <a:srgbClr val="FF0000"/>
                    </a:solidFill>
                    <a:latin typeface="Calibri" panose="020F0502020204030204" pitchFamily="34" charset="0"/>
                    <a:cs typeface="Calibri" panose="020F0502020204030204" pitchFamily="34" charset="0"/>
                  </a:rPr>
                  <a:t>0.00 mm</a:t>
                </a:r>
              </a:p>
            </p:txBody>
          </p:sp>
          <p:cxnSp>
            <p:nvCxnSpPr>
              <p:cNvPr id="4" name="Straight Arrow Connector 3">
                <a:extLst>
                  <a:ext uri="{FF2B5EF4-FFF2-40B4-BE49-F238E27FC236}">
                    <a16:creationId xmlns:a16="http://schemas.microsoft.com/office/drawing/2014/main" id="{45971706-022F-41D4-A23D-86F6E1B837B3}"/>
                  </a:ext>
                </a:extLst>
              </p:cNvPr>
              <p:cNvCxnSpPr/>
              <p:nvPr/>
            </p:nvCxnSpPr>
            <p:spPr>
              <a:xfrm>
                <a:off x="3945886" y="4689005"/>
                <a:ext cx="82731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B60993-CB7A-4FC0-9685-0D5A7BCF1573}"/>
                  </a:ext>
                </a:extLst>
              </p:cNvPr>
              <p:cNvSpPr txBox="1"/>
              <p:nvPr/>
            </p:nvSpPr>
            <p:spPr>
              <a:xfrm>
                <a:off x="3976690" y="4689005"/>
                <a:ext cx="963033" cy="350847"/>
              </a:xfrm>
              <a:prstGeom prst="rect">
                <a:avLst/>
              </a:prstGeom>
              <a:noFill/>
            </p:spPr>
            <p:txBody>
              <a:bodyPr wrap="none" rtlCol="0">
                <a:spAutoFit/>
              </a:bodyPr>
              <a:lstStyle/>
              <a:p>
                <a:r>
                  <a:rPr lang="en-US" b="1" dirty="0">
                    <a:solidFill>
                      <a:srgbClr val="FF0000"/>
                    </a:solidFill>
                    <a:latin typeface="Calibri" panose="020F0502020204030204" pitchFamily="34" charset="0"/>
                    <a:cs typeface="Calibri" panose="020F0502020204030204" pitchFamily="34" charset="0"/>
                  </a:rPr>
                  <a:t>4.00 mm</a:t>
                </a:r>
              </a:p>
            </p:txBody>
          </p:sp>
          <p:sp>
            <p:nvSpPr>
              <p:cNvPr id="7" name="TextBox 6">
                <a:extLst>
                  <a:ext uri="{FF2B5EF4-FFF2-40B4-BE49-F238E27FC236}">
                    <a16:creationId xmlns:a16="http://schemas.microsoft.com/office/drawing/2014/main" id="{2715FAE1-5154-4193-BA14-8288D7F3567C}"/>
                  </a:ext>
                </a:extLst>
              </p:cNvPr>
              <p:cNvSpPr txBox="1"/>
              <p:nvPr/>
            </p:nvSpPr>
            <p:spPr>
              <a:xfrm>
                <a:off x="4317589" y="2769081"/>
                <a:ext cx="1067951" cy="350847"/>
              </a:xfrm>
              <a:prstGeom prst="rect">
                <a:avLst/>
              </a:prstGeom>
              <a:noFill/>
            </p:spPr>
            <p:txBody>
              <a:bodyPr wrap="none" rtlCol="0">
                <a:spAutoFit/>
              </a:bodyPr>
              <a:lstStyle/>
              <a:p>
                <a:r>
                  <a:rPr lang="en-US" b="1" dirty="0">
                    <a:solidFill>
                      <a:srgbClr val="FF0000"/>
                    </a:solidFill>
                    <a:latin typeface="Calibri" panose="020F0502020204030204" pitchFamily="34" charset="0"/>
                    <a:cs typeface="Calibri" panose="020F0502020204030204" pitchFamily="34" charset="0"/>
                  </a:rPr>
                  <a:t>10.00 mm</a:t>
                </a:r>
              </a:p>
            </p:txBody>
          </p:sp>
          <p:cxnSp>
            <p:nvCxnSpPr>
              <p:cNvPr id="12" name="Straight Arrow Connector 11">
                <a:extLst>
                  <a:ext uri="{FF2B5EF4-FFF2-40B4-BE49-F238E27FC236}">
                    <a16:creationId xmlns:a16="http://schemas.microsoft.com/office/drawing/2014/main" id="{BAE75140-C208-4106-8854-E31CA0B026E1}"/>
                  </a:ext>
                </a:extLst>
              </p:cNvPr>
              <p:cNvCxnSpPr>
                <a:cxnSpLocks/>
              </p:cNvCxnSpPr>
              <p:nvPr/>
            </p:nvCxnSpPr>
            <p:spPr>
              <a:xfrm flipV="1">
                <a:off x="4280735" y="2187862"/>
                <a:ext cx="0" cy="153167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1266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55D2D5-FA66-4E6B-A6F3-D88F781EE9C7}"/>
              </a:ext>
            </a:extLst>
          </p:cNvPr>
          <p:cNvGrpSpPr/>
          <p:nvPr/>
        </p:nvGrpSpPr>
        <p:grpSpPr>
          <a:xfrm>
            <a:off x="-776725" y="62581"/>
            <a:ext cx="12307680" cy="6001913"/>
            <a:chOff x="-5192602" y="31060008"/>
            <a:chExt cx="22005337" cy="10429973"/>
          </a:xfrm>
        </p:grpSpPr>
        <p:sp>
          <p:nvSpPr>
            <p:cNvPr id="7" name="TextBox 6">
              <a:extLst>
                <a:ext uri="{FF2B5EF4-FFF2-40B4-BE49-F238E27FC236}">
                  <a16:creationId xmlns:a16="http://schemas.microsoft.com/office/drawing/2014/main" id="{65EFB65F-9FC3-4F71-BB9B-4D2F25D43878}"/>
                </a:ext>
              </a:extLst>
            </p:cNvPr>
            <p:cNvSpPr txBox="1"/>
            <p:nvPr/>
          </p:nvSpPr>
          <p:spPr>
            <a:xfrm>
              <a:off x="-5192602" y="31060008"/>
              <a:ext cx="15371101" cy="104295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2400" b="1" cap="all" dirty="0">
                  <a:solidFill>
                    <a:schemeClr val="accent2"/>
                  </a:solidFill>
                  <a:latin typeface="Calibri" panose="020F0502020204030204" pitchFamily="34" charset="0"/>
                  <a:cs typeface="Calibri" panose="020F0502020204030204" pitchFamily="34" charset="0"/>
                </a:rPr>
                <a:t>Field from the magnet on the sample</a:t>
              </a:r>
            </a:p>
          </p:txBody>
        </p:sp>
        <p:sp>
          <p:nvSpPr>
            <p:cNvPr id="8" name="TextBox 7">
              <a:extLst>
                <a:ext uri="{FF2B5EF4-FFF2-40B4-BE49-F238E27FC236}">
                  <a16:creationId xmlns:a16="http://schemas.microsoft.com/office/drawing/2014/main" id="{A3E72C7F-5884-4815-AD1B-B4B1FFA94C10}"/>
                </a:ext>
              </a:extLst>
            </p:cNvPr>
            <p:cNvSpPr txBox="1"/>
            <p:nvPr/>
          </p:nvSpPr>
          <p:spPr>
            <a:xfrm>
              <a:off x="-2621962" y="39831958"/>
              <a:ext cx="19434697" cy="1658023"/>
            </a:xfrm>
            <a:prstGeom prst="rect">
              <a:avLst/>
            </a:prstGeom>
            <a:noFill/>
          </p:spPr>
          <p:txBody>
            <a:bodyPr wrap="square" rtlCol="0">
              <a:spAutoFit/>
            </a:bodyPr>
            <a:lstStyle/>
            <a:p>
              <a:pPr marL="457200" indent="-457200" algn="l">
                <a:buFont typeface="Arial" panose="020B0604020202020204" pitchFamily="34" charset="0"/>
                <a:buChar char="•"/>
              </a:pPr>
              <a:r>
                <a:rPr lang="en-US" sz="1400" b="1" dirty="0">
                  <a:latin typeface="Calibri" panose="020F0502020204030204" pitchFamily="34" charset="0"/>
                  <a:cs typeface="Calibri" panose="020F0502020204030204" pitchFamily="34" charset="0"/>
                </a:rPr>
                <a:t>In the Meissner state the sample acts as a magnetic mirror.</a:t>
              </a:r>
            </a:p>
            <a:p>
              <a:pPr marL="457200" indent="-457200" algn="l">
                <a:buFont typeface="Arial" panose="020B0604020202020204" pitchFamily="34" charset="0"/>
                <a:buChar char="•"/>
              </a:pPr>
              <a:r>
                <a:rPr lang="en-US" sz="1400" b="1" dirty="0">
                  <a:latin typeface="Calibri" panose="020F0502020204030204" pitchFamily="34" charset="0"/>
                  <a:cs typeface="Calibri" panose="020F0502020204030204" pitchFamily="34" charset="0"/>
                </a:rPr>
                <a:t>Vertical component of the magnetic field cancels out. </a:t>
              </a:r>
            </a:p>
            <a:p>
              <a:pPr marL="457200" indent="-457200" algn="l">
                <a:buFont typeface="Arial" panose="020B0604020202020204" pitchFamily="34" charset="0"/>
                <a:buChar char="•"/>
              </a:pPr>
              <a:r>
                <a:rPr lang="en-US" sz="1400" b="1" dirty="0">
                  <a:latin typeface="Calibri" panose="020F0502020204030204" pitchFamily="34" charset="0"/>
                  <a:cs typeface="Calibri" panose="020F0502020204030204" pitchFamily="34" charset="0"/>
                </a:rPr>
                <a:t>The field felt by the sample is equal to twice the radial component of the magnetic field.</a:t>
              </a:r>
            </a:p>
            <a:p>
              <a:pPr marL="457200" indent="-457200" algn="l">
                <a:buFont typeface="Arial" panose="020B0604020202020204" pitchFamily="34" charset="0"/>
                <a:buChar char="•"/>
              </a:pPr>
              <a:r>
                <a:rPr lang="en-US" sz="1400" b="1" dirty="0">
                  <a:latin typeface="Calibri" panose="020F0502020204030204" pitchFamily="34" charset="0"/>
                  <a:cs typeface="Calibri" panose="020F0502020204030204" pitchFamily="34" charset="0"/>
                </a:rPr>
                <a:t>Since the radial magnetic field is parallel only to one side of the sample, this field configuration closely resembles the SRF cavities.</a:t>
              </a:r>
            </a:p>
          </p:txBody>
        </p:sp>
        <p:sp>
          <p:nvSpPr>
            <p:cNvPr id="9" name="TextBox 8">
              <a:extLst>
                <a:ext uri="{FF2B5EF4-FFF2-40B4-BE49-F238E27FC236}">
                  <a16:creationId xmlns:a16="http://schemas.microsoft.com/office/drawing/2014/main" id="{5D538AE3-2658-455F-9FAE-A08E30946C21}"/>
                </a:ext>
              </a:extLst>
            </p:cNvPr>
            <p:cNvSpPr txBox="1"/>
            <p:nvPr/>
          </p:nvSpPr>
          <p:spPr>
            <a:xfrm>
              <a:off x="7626000" y="38252098"/>
              <a:ext cx="8890471" cy="1871962"/>
            </a:xfrm>
            <a:prstGeom prst="rect">
              <a:avLst/>
            </a:prstGeom>
            <a:noFill/>
          </p:spPr>
          <p:txBody>
            <a:bodyPr wrap="square" rtlCol="0">
              <a:spAutoFit/>
            </a:bodyPr>
            <a:lstStyle/>
            <a:p>
              <a:pPr algn="just"/>
              <a:r>
                <a:rPr lang="en-GB" sz="1600" b="1" dirty="0">
                  <a:solidFill>
                    <a:srgbClr val="002060"/>
                  </a:solidFill>
                  <a:latin typeface="Calibri" panose="020F0502020204030204" pitchFamily="34" charset="0"/>
                  <a:cs typeface="Calibri" panose="020F0502020204030204" pitchFamily="34" charset="0"/>
                </a:rPr>
                <a:t>Field lines from the right half of solenoid magnet placed above the superconducting sample </a:t>
              </a:r>
            </a:p>
            <a:p>
              <a:pPr algn="just"/>
              <a:r>
                <a:rPr lang="en-GB" sz="1600" b="1" dirty="0">
                  <a:solidFill>
                    <a:srgbClr val="002060"/>
                  </a:solidFill>
                  <a:latin typeface="Calibri" panose="020F0502020204030204" pitchFamily="34" charset="0"/>
                  <a:cs typeface="Calibri" panose="020F0502020204030204" pitchFamily="34" charset="0"/>
                </a:rPr>
                <a:t>( </a:t>
              </a:r>
              <a:r>
                <a:rPr lang="en-US" sz="1600" b="1" dirty="0">
                  <a:solidFill>
                    <a:srgbClr val="002060"/>
                  </a:solidFill>
                  <a:latin typeface="Calibri" panose="020F0502020204030204" pitchFamily="34" charset="0"/>
                  <a:cs typeface="Calibri" panose="020F0502020204030204" pitchFamily="34" charset="0"/>
                </a:rPr>
                <a:t>From Poisson Simulations)</a:t>
              </a:r>
            </a:p>
            <a:p>
              <a:pPr algn="just"/>
              <a:endParaRPr lang="en-US" sz="16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C945400-F587-4DB4-9E28-7779564F1DAB}"/>
                </a:ext>
              </a:extLst>
            </p:cNvPr>
            <p:cNvSpPr txBox="1"/>
            <p:nvPr/>
          </p:nvSpPr>
          <p:spPr>
            <a:xfrm>
              <a:off x="-2325697" y="38252098"/>
              <a:ext cx="8890475" cy="1444086"/>
            </a:xfrm>
            <a:prstGeom prst="rect">
              <a:avLst/>
            </a:prstGeom>
            <a:noFill/>
          </p:spPr>
          <p:txBody>
            <a:bodyPr wrap="square" rtlCol="0">
              <a:spAutoFit/>
            </a:bodyPr>
            <a:lstStyle/>
            <a:p>
              <a:pPr algn="just"/>
              <a:r>
                <a:rPr lang="en-US" sz="1600" b="1" dirty="0">
                  <a:solidFill>
                    <a:srgbClr val="002060"/>
                  </a:solidFill>
                  <a:latin typeface="Calibri" panose="020F0502020204030204" pitchFamily="34" charset="0"/>
                  <a:cs typeface="Calibri" panose="020F0502020204030204" pitchFamily="34" charset="0"/>
                </a:rPr>
                <a:t>Variation of the radial magnetic field along the sample radius at 100 A </a:t>
              </a:r>
            </a:p>
            <a:p>
              <a:pPr algn="just"/>
              <a:r>
                <a:rPr lang="en-US" sz="1600" b="1" dirty="0">
                  <a:solidFill>
                    <a:srgbClr val="002060"/>
                  </a:solidFill>
                  <a:latin typeface="Calibri" panose="020F0502020204030204" pitchFamily="34" charset="0"/>
                  <a:cs typeface="Calibri" panose="020F0502020204030204" pitchFamily="34" charset="0"/>
                </a:rPr>
                <a:t>(From Poisson Simulations)</a:t>
              </a:r>
            </a:p>
          </p:txBody>
        </p:sp>
      </p:grpSp>
      <p:pic>
        <p:nvPicPr>
          <p:cNvPr id="12" name="Picture 11">
            <a:extLst>
              <a:ext uri="{FF2B5EF4-FFF2-40B4-BE49-F238E27FC236}">
                <a16:creationId xmlns:a16="http://schemas.microsoft.com/office/drawing/2014/main" id="{D88500DF-E914-4E39-842C-CEFF31DFD853}"/>
              </a:ext>
            </a:extLst>
          </p:cNvPr>
          <p:cNvPicPr>
            <a:picLocks noChangeAspect="1"/>
          </p:cNvPicPr>
          <p:nvPr/>
        </p:nvPicPr>
        <p:blipFill>
          <a:blip r:embed="rId2"/>
          <a:stretch>
            <a:fillRect/>
          </a:stretch>
        </p:blipFill>
        <p:spPr>
          <a:xfrm>
            <a:off x="6373342" y="1035716"/>
            <a:ext cx="4972481" cy="3087412"/>
          </a:xfrm>
          <a:prstGeom prst="rect">
            <a:avLst/>
          </a:prstGeom>
          <a:ln w="28575">
            <a:solidFill>
              <a:schemeClr val="tx1"/>
            </a:solidFill>
          </a:ln>
        </p:spPr>
      </p:pic>
      <p:pic>
        <p:nvPicPr>
          <p:cNvPr id="13" name="Picture 12">
            <a:extLst>
              <a:ext uri="{FF2B5EF4-FFF2-40B4-BE49-F238E27FC236}">
                <a16:creationId xmlns:a16="http://schemas.microsoft.com/office/drawing/2014/main" id="{DD74B97E-5B2F-4A12-BA7E-AB5D6B1ABFBC}"/>
              </a:ext>
            </a:extLst>
          </p:cNvPr>
          <p:cNvPicPr>
            <a:picLocks noChangeAspect="1"/>
          </p:cNvPicPr>
          <p:nvPr/>
        </p:nvPicPr>
        <p:blipFill>
          <a:blip r:embed="rId3"/>
          <a:stretch>
            <a:fillRect/>
          </a:stretch>
        </p:blipFill>
        <p:spPr>
          <a:xfrm>
            <a:off x="846177" y="1035716"/>
            <a:ext cx="4991911" cy="3087412"/>
          </a:xfrm>
          <a:prstGeom prst="rect">
            <a:avLst/>
          </a:prstGeom>
          <a:ln w="28575">
            <a:solidFill>
              <a:schemeClr val="tx1"/>
            </a:solidFill>
          </a:ln>
        </p:spPr>
      </p:pic>
    </p:spTree>
    <p:extLst>
      <p:ext uri="{BB962C8B-B14F-4D97-AF65-F5344CB8AC3E}">
        <p14:creationId xmlns:p14="http://schemas.microsoft.com/office/powerpoint/2010/main" val="420692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FE17F7-D635-4BCD-9D94-E7E3680B1764}"/>
              </a:ext>
            </a:extLst>
          </p:cNvPr>
          <p:cNvSpPr>
            <a:spLocks noGrp="1"/>
          </p:cNvSpPr>
          <p:nvPr>
            <p:ph type="title"/>
          </p:nvPr>
        </p:nvSpPr>
        <p:spPr>
          <a:xfrm>
            <a:off x="-141280" y="81916"/>
            <a:ext cx="7090253" cy="680377"/>
          </a:xfrm>
        </p:spPr>
        <p:txBody>
          <a:bodyPr>
            <a:normAutofit/>
          </a:bodyPr>
          <a:lstStyle/>
          <a:p>
            <a:pPr algn="ctr"/>
            <a:r>
              <a:rPr lang="en-US" sz="2400" b="1" dirty="0">
                <a:solidFill>
                  <a:schemeClr val="accent2"/>
                </a:solidFill>
              </a:rPr>
              <a:t>SUPERCONDUCTING SOLENOID MAGNET</a:t>
            </a:r>
          </a:p>
        </p:txBody>
      </p:sp>
      <p:pic>
        <p:nvPicPr>
          <p:cNvPr id="7" name="Picture 6">
            <a:extLst>
              <a:ext uri="{FF2B5EF4-FFF2-40B4-BE49-F238E27FC236}">
                <a16:creationId xmlns:a16="http://schemas.microsoft.com/office/drawing/2014/main" id="{35ACDB88-06AC-42B0-A57C-48A0D7660A05}"/>
              </a:ext>
            </a:extLst>
          </p:cNvPr>
          <p:cNvPicPr/>
          <p:nvPr/>
        </p:nvPicPr>
        <p:blipFill rotWithShape="1">
          <a:blip r:embed="rId2" cstate="print">
            <a:extLst>
              <a:ext uri="{28A0092B-C50C-407E-A947-70E740481C1C}">
                <a14:useLocalDpi xmlns:a14="http://schemas.microsoft.com/office/drawing/2010/main" val="0"/>
              </a:ext>
            </a:extLst>
          </a:blip>
          <a:srcRect l="941"/>
          <a:stretch/>
        </p:blipFill>
        <p:spPr bwMode="auto">
          <a:xfrm>
            <a:off x="7123925" y="1067684"/>
            <a:ext cx="3280493" cy="4373991"/>
          </a:xfrm>
          <a:prstGeom prst="rect">
            <a:avLst/>
          </a:prstGeom>
          <a:noFill/>
          <a:ln>
            <a:solidFill>
              <a:schemeClr val="accent1"/>
            </a:solidFill>
          </a:ln>
        </p:spPr>
      </p:pic>
      <p:sp>
        <p:nvSpPr>
          <p:cNvPr id="8" name="Rectangle 7">
            <a:extLst>
              <a:ext uri="{FF2B5EF4-FFF2-40B4-BE49-F238E27FC236}">
                <a16:creationId xmlns:a16="http://schemas.microsoft.com/office/drawing/2014/main" id="{3AFBC078-BE30-46E0-B879-7E0D2E0619E4}"/>
              </a:ext>
            </a:extLst>
          </p:cNvPr>
          <p:cNvSpPr/>
          <p:nvPr/>
        </p:nvSpPr>
        <p:spPr>
          <a:xfrm>
            <a:off x="6948973" y="5464413"/>
            <a:ext cx="3630395" cy="523220"/>
          </a:xfrm>
          <a:prstGeom prst="rect">
            <a:avLst/>
          </a:prstGeom>
        </p:spPr>
        <p:txBody>
          <a:bodyPr wrap="square">
            <a:spAutoFit/>
          </a:bodyPr>
          <a:lstStyle/>
          <a:p>
            <a:r>
              <a:rPr lang="en-US" dirty="0" err="1">
                <a:latin typeface="Calibri" panose="020F0502020204030204" pitchFamily="34" charset="0"/>
                <a:cs typeface="Calibri" panose="020F0502020204030204" pitchFamily="34" charset="0"/>
              </a:rPr>
              <a:t>NbTi</a:t>
            </a:r>
            <a:r>
              <a:rPr lang="en-US" dirty="0">
                <a:latin typeface="Calibri" panose="020F0502020204030204" pitchFamily="34" charset="0"/>
                <a:cs typeface="Calibri" panose="020F0502020204030204" pitchFamily="34" charset="0"/>
              </a:rPr>
              <a:t> Superconducting solenoid magnet before (top) and after (bottom) applying an epoxy</a:t>
            </a:r>
          </a:p>
        </p:txBody>
      </p:sp>
      <p:pic>
        <p:nvPicPr>
          <p:cNvPr id="9" name="Picture 8">
            <a:extLst>
              <a:ext uri="{FF2B5EF4-FFF2-40B4-BE49-F238E27FC236}">
                <a16:creationId xmlns:a16="http://schemas.microsoft.com/office/drawing/2014/main" id="{B4A77F65-A492-42B1-AA0B-CA80270190C3}"/>
              </a:ext>
            </a:extLst>
          </p:cNvPr>
          <p:cNvPicPr>
            <a:picLocks noChangeAspect="1"/>
          </p:cNvPicPr>
          <p:nvPr/>
        </p:nvPicPr>
        <p:blipFill>
          <a:blip r:embed="rId3"/>
          <a:stretch>
            <a:fillRect/>
          </a:stretch>
        </p:blipFill>
        <p:spPr>
          <a:xfrm>
            <a:off x="1661079" y="1113850"/>
            <a:ext cx="3280493" cy="4373991"/>
          </a:xfrm>
          <a:prstGeom prst="rect">
            <a:avLst/>
          </a:prstGeom>
        </p:spPr>
      </p:pic>
      <p:sp>
        <p:nvSpPr>
          <p:cNvPr id="10" name="TextBox 9">
            <a:extLst>
              <a:ext uri="{FF2B5EF4-FFF2-40B4-BE49-F238E27FC236}">
                <a16:creationId xmlns:a16="http://schemas.microsoft.com/office/drawing/2014/main" id="{047C5135-BABF-4505-AD60-D27FAD31AE67}"/>
              </a:ext>
            </a:extLst>
          </p:cNvPr>
          <p:cNvSpPr txBox="1"/>
          <p:nvPr/>
        </p:nvSpPr>
        <p:spPr>
          <a:xfrm>
            <a:off x="2374244" y="5649079"/>
            <a:ext cx="1854162"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Magnet winding setup</a:t>
            </a:r>
          </a:p>
        </p:txBody>
      </p:sp>
    </p:spTree>
    <p:extLst>
      <p:ext uri="{BB962C8B-B14F-4D97-AF65-F5344CB8AC3E}">
        <p14:creationId xmlns:p14="http://schemas.microsoft.com/office/powerpoint/2010/main" val="1819767489"/>
      </p:ext>
    </p:extLst>
  </p:cSld>
  <p:clrMapOvr>
    <a:masterClrMapping/>
  </p:clrMapOvr>
</p:sld>
</file>

<file path=ppt/theme/theme1.xml><?xml version="1.0" encoding="utf-8"?>
<a:theme xmlns:a="http://schemas.openxmlformats.org/drawingml/2006/main" name="ODU-SLAC-LARP-HiLumi">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01D9812C20848B8FC108629682DF9" ma:contentTypeVersion="2" ma:contentTypeDescription="Create a new document." ma:contentTypeScope="" ma:versionID="33682591cd192f4112da9166c7789bed">
  <xsd:schema xmlns:xsd="http://www.w3.org/2001/XMLSchema" xmlns:xs="http://www.w3.org/2001/XMLSchema" xmlns:p="http://schemas.microsoft.com/office/2006/metadata/properties" xmlns:ns3="751f7e16-fda1-40f2-a656-228eabc2ff4f" targetNamespace="http://schemas.microsoft.com/office/2006/metadata/properties" ma:root="true" ma:fieldsID="66fd3df87a40f0626b5c5dca70b10386" ns3:_="">
    <xsd:import namespace="751f7e16-fda1-40f2-a656-228eabc2ff4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1f7e16-fda1-40f2-a656-228eabc2f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1648E3-9D3E-414E-8B6E-3271B35B49F6}">
  <ds:schemaRefs>
    <ds:schemaRef ds:uri="http://schemas.microsoft.com/sharepoint/v3/contenttype/forms"/>
  </ds:schemaRefs>
</ds:datastoreItem>
</file>

<file path=customXml/itemProps2.xml><?xml version="1.0" encoding="utf-8"?>
<ds:datastoreItem xmlns:ds="http://schemas.openxmlformats.org/officeDocument/2006/customXml" ds:itemID="{EAD6FCA4-82BD-49B3-9609-2E9980066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1f7e16-fda1-40f2-a656-228eabc2ff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3A9622-5104-474B-901F-580C721944D0}">
  <ds:schemaRef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751f7e16-fda1-40f2-a656-228eabc2ff4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ODU-SLAC-LARP-HiLumi</Template>
  <TotalTime>37835</TotalTime>
  <Words>1205</Words>
  <Application>Microsoft Office PowerPoint</Application>
  <PresentationFormat>Widescreen</PresentationFormat>
  <Paragraphs>155</Paragraphs>
  <Slides>22</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Calibri Light</vt:lpstr>
      <vt:lpstr>Cambria Math</vt:lpstr>
      <vt:lpstr>Times New Roman</vt:lpstr>
      <vt:lpstr>ODU-SLAC-LARP-HiLumi</vt:lpstr>
      <vt:lpstr>1_Custom Design</vt:lpstr>
      <vt:lpstr>Custom Design</vt:lpstr>
      <vt:lpstr>Investigation of Nb3Sn Thin Films using Magnetic Field Penetration Measurements</vt:lpstr>
      <vt:lpstr>MOTIVATION</vt:lpstr>
      <vt:lpstr>PowerPoint Presentation</vt:lpstr>
      <vt:lpstr>PowerPoint Presentation</vt:lpstr>
      <vt:lpstr>PowerPoint Presentation</vt:lpstr>
      <vt:lpstr>DETAILED EXPERIMENTAL SETUP</vt:lpstr>
      <vt:lpstr>PowerPoint Presentation</vt:lpstr>
      <vt:lpstr>PowerPoint Presentation</vt:lpstr>
      <vt:lpstr>SUPERCONDUCTING SOLENOID MAGNET</vt:lpstr>
      <vt:lpstr>PowerPoint Presentation</vt:lpstr>
      <vt:lpstr>PowerPoint Presentation</vt:lpstr>
      <vt:lpstr>PowerPoint Presentation</vt:lpstr>
      <vt:lpstr>PowerPoint Presentation</vt:lpstr>
      <vt:lpstr>PowerPoint Presentation</vt:lpstr>
      <vt:lpstr>PowerPoint Presentation</vt:lpstr>
      <vt:lpstr>THICKNESS EFFECT ON FIELD PENETRATION</vt:lpstr>
      <vt:lpstr>HYSTERISTIC BEHAVIOUR</vt:lpstr>
      <vt:lpstr>THIN FILM MEASUREMENTS</vt:lpstr>
      <vt:lpstr>MEASUREMENTS OF THIN FILM SUPERCONDUCTORS </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Dipole Cavity Proof-of-Principle Design and Test Prototype Design</dc:title>
  <dc:creator>Jean Delayen</dc:creator>
  <cp:lastModifiedBy>Senevirathne, Harshani</cp:lastModifiedBy>
  <cp:revision>1581</cp:revision>
  <cp:lastPrinted>2019-07-04T13:24:18Z</cp:lastPrinted>
  <dcterms:created xsi:type="dcterms:W3CDTF">2014-04-21T15:19:10Z</dcterms:created>
  <dcterms:modified xsi:type="dcterms:W3CDTF">2020-11-10T18:43:37Z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0x01010057501D9812C20848B8FC108629682DF9</vt:lpwstr>
  </property>
</Properties>
</file>