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1"/>
  </p:sldMasterIdLst>
  <p:notesMasterIdLst>
    <p:notesMasterId r:id="rId19"/>
  </p:notesMasterIdLst>
  <p:sldIdLst>
    <p:sldId id="256" r:id="rId2"/>
    <p:sldId id="335" r:id="rId3"/>
    <p:sldId id="331" r:id="rId4"/>
    <p:sldId id="332" r:id="rId5"/>
    <p:sldId id="334" r:id="rId6"/>
    <p:sldId id="327" r:id="rId7"/>
    <p:sldId id="337" r:id="rId8"/>
    <p:sldId id="339" r:id="rId9"/>
    <p:sldId id="341" r:id="rId10"/>
    <p:sldId id="336" r:id="rId11"/>
    <p:sldId id="347" r:id="rId12"/>
    <p:sldId id="345" r:id="rId13"/>
    <p:sldId id="342" r:id="rId14"/>
    <p:sldId id="346" r:id="rId15"/>
    <p:sldId id="348" r:id="rId16"/>
    <p:sldId id="344" r:id="rId17"/>
    <p:sldId id="33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E35A68-5F9B-4618-AFA4-0FFAB6FF9B3F}">
          <p14:sldIdLst>
            <p14:sldId id="256"/>
            <p14:sldId id="335"/>
            <p14:sldId id="331"/>
            <p14:sldId id="332"/>
            <p14:sldId id="334"/>
            <p14:sldId id="327"/>
            <p14:sldId id="337"/>
            <p14:sldId id="339"/>
            <p14:sldId id="341"/>
            <p14:sldId id="336"/>
            <p14:sldId id="347"/>
            <p14:sldId id="345"/>
            <p14:sldId id="342"/>
            <p14:sldId id="346"/>
            <p14:sldId id="348"/>
          </p14:sldIdLst>
        </p14:section>
        <p14:section name="Untitled Section" id="{3AD0D5AC-DB2A-4030-B498-B4F6399ABD26}">
          <p14:sldIdLst>
            <p14:sldId id="344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BD4"/>
    <a:srgbClr val="95AB9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75" autoAdjust="0"/>
    <p:restoredTop sz="96408" autoAdjust="0"/>
  </p:normalViewPr>
  <p:slideViewPr>
    <p:cSldViewPr snapToGrid="0" snapToObjects="1">
      <p:cViewPr varScale="1">
        <p:scale>
          <a:sx n="84" d="100"/>
          <a:sy n="84" d="100"/>
        </p:scale>
        <p:origin x="1027" y="8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November 8, 2020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November 8,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November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86384"/>
            <a:ext cx="9317736" cy="1741271"/>
          </a:xfrm>
        </p:spPr>
        <p:txBody>
          <a:bodyPr/>
          <a:lstStyle/>
          <a:p>
            <a:r>
              <a:rPr lang="en-US" dirty="0"/>
              <a:t>Nucleation of Nb</a:t>
            </a:r>
            <a:r>
              <a:rPr lang="en-US" baseline="-25000" dirty="0"/>
              <a:t>3</a:t>
            </a:r>
            <a:r>
              <a:rPr lang="en-US" dirty="0"/>
              <a:t>Sn films in a tin vapor diffusion process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327660" cy="365125"/>
          </a:xfrm>
        </p:spPr>
        <p:txBody>
          <a:bodyPr/>
          <a:lstStyle/>
          <a:p>
            <a:fld id="{BDC57488-3539-8349-95E7-E0E3D7B2EDB0}" type="datetime2">
              <a:rPr lang="en-US" smtClean="0"/>
              <a:pPr/>
              <a:t>Tuesday, November 10, 2020</a:t>
            </a:fld>
            <a:endParaRPr lang="en-US" dirty="0"/>
          </a:p>
        </p:txBody>
      </p:sp>
      <p:pic>
        <p:nvPicPr>
          <p:cNvPr id="7170" name="Picture 2" descr="Virtual International Workshop on Nb3Sn SRF Science, Technology, and Applications (Nb3SnSRF’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15" y="6337332"/>
            <a:ext cx="2328027" cy="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35128" y="2973401"/>
            <a:ext cx="5411400" cy="197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 smtClean="0">
                <a:solidFill>
                  <a:schemeClr val="tx1"/>
                </a:solidFill>
              </a:rPr>
              <a:t>Uttar Pudasaini (Jefferson Lab)</a:t>
            </a:r>
          </a:p>
          <a:p>
            <a:r>
              <a:rPr lang="en-US" sz="1500" dirty="0" smtClean="0">
                <a:solidFill>
                  <a:schemeClr val="tx1"/>
                </a:solidFill>
              </a:rPr>
              <a:t>Charlie Reece (Jefferson Lab)</a:t>
            </a:r>
          </a:p>
          <a:p>
            <a:r>
              <a:rPr lang="en-US" sz="1500" dirty="0" err="1" smtClean="0">
                <a:solidFill>
                  <a:schemeClr val="tx1"/>
                </a:solidFill>
              </a:rPr>
              <a:t>Grigory</a:t>
            </a:r>
            <a:r>
              <a:rPr lang="en-US" sz="1500" dirty="0" smtClean="0">
                <a:solidFill>
                  <a:schemeClr val="tx1"/>
                </a:solidFill>
              </a:rPr>
              <a:t> Eremeev (</a:t>
            </a:r>
            <a:r>
              <a:rPr lang="en-US" sz="1500" dirty="0" err="1" smtClean="0">
                <a:solidFill>
                  <a:schemeClr val="tx1"/>
                </a:solidFill>
              </a:rPr>
              <a:t>Fermilab</a:t>
            </a:r>
            <a:r>
              <a:rPr lang="en-US" sz="15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500" dirty="0" smtClean="0">
                <a:solidFill>
                  <a:schemeClr val="tx1"/>
                </a:solidFill>
              </a:rPr>
              <a:t>Jay Tuggle (Virginia Tech.)</a:t>
            </a:r>
          </a:p>
          <a:p>
            <a:r>
              <a:rPr lang="en-US" sz="1500" dirty="0" smtClean="0">
                <a:solidFill>
                  <a:schemeClr val="tx1"/>
                </a:solidFill>
              </a:rPr>
              <a:t>Michael Kelley (William and Mary, Virginia Tech, and  Jefferson Lab)</a:t>
            </a:r>
          </a:p>
          <a:p>
            <a:endParaRPr lang="en-US" sz="2000" dirty="0"/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640" y="1901952"/>
            <a:ext cx="3699626" cy="304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19" y="121667"/>
            <a:ext cx="8464378" cy="487490"/>
          </a:xfrm>
        </p:spPr>
        <p:txBody>
          <a:bodyPr/>
          <a:lstStyle/>
          <a:p>
            <a:r>
              <a:rPr lang="en-US" dirty="0" smtClean="0"/>
              <a:t>AFM and TEM analysis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54" y="853656"/>
            <a:ext cx="4065042" cy="5488052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" t="3000" r="520" b="3195"/>
          <a:stretch/>
        </p:blipFill>
        <p:spPr bwMode="auto">
          <a:xfrm>
            <a:off x="158597" y="963827"/>
            <a:ext cx="4747979" cy="328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2ECA7C-7A57-450B-ABD9-32EA7495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96" y="4764216"/>
            <a:ext cx="4486555" cy="1577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Surface analysis shows a thin </a:t>
            </a:r>
            <a:r>
              <a:rPr lang="en-US" dirty="0" smtClean="0"/>
              <a:t>film </a:t>
            </a:r>
            <a:r>
              <a:rPr lang="en-US" dirty="0"/>
              <a:t>of Sn beside Sn particles qualitatively resembling the </a:t>
            </a:r>
            <a:r>
              <a:rPr lang="en-US" dirty="0" err="1"/>
              <a:t>Stranski-Krastanov</a:t>
            </a:r>
            <a:r>
              <a:rPr lang="en-US" dirty="0"/>
              <a:t> growth mode.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5920" y="2697480"/>
            <a:ext cx="1435608" cy="1453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Scan line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051560" y="3328416"/>
            <a:ext cx="1014984" cy="96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7" y="139955"/>
            <a:ext cx="8464378" cy="487490"/>
          </a:xfrm>
        </p:spPr>
        <p:txBody>
          <a:bodyPr/>
          <a:lstStyle/>
          <a:p>
            <a:r>
              <a:rPr lang="en-US" dirty="0" smtClean="0"/>
              <a:t>Variation of </a:t>
            </a:r>
            <a:r>
              <a:rPr lang="en-US" dirty="0" smtClean="0"/>
              <a:t>particle</a:t>
            </a:r>
            <a:r>
              <a:rPr lang="en-US" dirty="0" smtClean="0"/>
              <a:t> </a:t>
            </a:r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636" y="837757"/>
            <a:ext cx="5965140" cy="42379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357134"/>
            <a:ext cx="9144000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Scratches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decorated with a higher density of particles.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some cases, the density of particles varies in different grains of Nb. Orientation dependent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adatom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-surface interaction?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7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9" y="158243"/>
            <a:ext cx="8464378" cy="487490"/>
          </a:xfrm>
        </p:spPr>
        <p:txBody>
          <a:bodyPr/>
          <a:lstStyle/>
          <a:p>
            <a:r>
              <a:rPr lang="en-US" dirty="0" smtClean="0"/>
              <a:t>Low vs. high amount of SnCl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Content Placeholder 11" descr="C:\Users\Barker\Desktop\NAPAC_Cornell.tif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48808" t="385" r="-48185" b="-7485"/>
          <a:stretch/>
        </p:blipFill>
        <p:spPr bwMode="auto">
          <a:xfrm>
            <a:off x="4216523" y="968468"/>
            <a:ext cx="8484944" cy="41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3" r="55728"/>
          <a:stretch/>
        </p:blipFill>
        <p:spPr bwMode="auto">
          <a:xfrm>
            <a:off x="116726" y="1128803"/>
            <a:ext cx="4274210" cy="347977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1480" y="4458408"/>
            <a:ext cx="29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°C </a:t>
            </a:r>
            <a:r>
              <a:rPr lang="en-US" dirty="0" smtClean="0"/>
              <a:t>× </a:t>
            </a:r>
            <a:r>
              <a:rPr lang="en-US" dirty="0" smtClean="0"/>
              <a:t>1 h with 3 mg/cm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07280" y="4518243"/>
            <a:ext cx="29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°</a:t>
            </a:r>
            <a:r>
              <a:rPr lang="en-US" dirty="0"/>
              <a:t>C × 4 </a:t>
            </a:r>
            <a:r>
              <a:rPr lang="en-US" dirty="0" smtClean="0"/>
              <a:t>h with ~20 µg/cm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2ECA7C-7A57-450B-ABD9-32EA7495FDB2}"/>
              </a:ext>
            </a:extLst>
          </p:cNvPr>
          <p:cNvSpPr txBox="1">
            <a:spLocks/>
          </p:cNvSpPr>
          <p:nvPr/>
        </p:nvSpPr>
        <p:spPr>
          <a:xfrm>
            <a:off x="278263" y="5210310"/>
            <a:ext cx="8180732" cy="1577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More SnCl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produces </a:t>
            </a:r>
            <a:r>
              <a:rPr lang="en-US" dirty="0"/>
              <a:t>larger Sn-particles, but the similar surface coverage of Sn can be achieved with a significantly lower amount of SnCl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38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03" y="175027"/>
            <a:ext cx="8464378" cy="487490"/>
          </a:xfrm>
        </p:spPr>
        <p:txBody>
          <a:bodyPr/>
          <a:lstStyle/>
          <a:p>
            <a:r>
              <a:rPr lang="en-US" dirty="0" smtClean="0"/>
              <a:t>Coating with different nucleation profiles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125" y="811340"/>
            <a:ext cx="6979366" cy="47999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392" y="5716131"/>
            <a:ext cx="6931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No significant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differences in terms of structure and composition in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SEM/EDS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192024"/>
            <a:ext cx="8471545" cy="474792"/>
          </a:xfrm>
        </p:spPr>
        <p:txBody>
          <a:bodyPr/>
          <a:lstStyle/>
          <a:p>
            <a:r>
              <a:rPr lang="en-US" dirty="0"/>
              <a:t>Role of Nucleation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142"/>
            <a:ext cx="9144000" cy="3142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965" y="503835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inclusion of tin chloride in any explored nucleation profile appeared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advantageous toward producing a </a:t>
            </a: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defect-free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000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coating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compared to the same coating obtained without 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645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3" y="1229868"/>
            <a:ext cx="4764224" cy="355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uttar\Downloads\U210-XRD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9468" r="10521"/>
          <a:stretch/>
        </p:blipFill>
        <p:spPr bwMode="auto">
          <a:xfrm>
            <a:off x="4845261" y="1618488"/>
            <a:ext cx="4306824" cy="3095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81053" y="1248156"/>
            <a:ext cx="1044695" cy="585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938" y="104775"/>
            <a:ext cx="8462962" cy="487363"/>
          </a:xfrm>
        </p:spPr>
        <p:txBody>
          <a:bodyPr/>
          <a:lstStyle/>
          <a:p>
            <a:r>
              <a:rPr lang="en-US" dirty="0"/>
              <a:t>Role of </a:t>
            </a:r>
            <a:r>
              <a:rPr lang="en-US" dirty="0" smtClean="0"/>
              <a:t>Nucleation: coating with SnCl</a:t>
            </a:r>
            <a:r>
              <a:rPr lang="en-US" baseline="-25000" dirty="0" smtClean="0"/>
              <a:t>2</a:t>
            </a:r>
            <a:r>
              <a:rPr lang="en-US" dirty="0" smtClean="0"/>
              <a:t> only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05758" y="4586652"/>
            <a:ext cx="3003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XRD data: Courtesy of N. Sayeed</a:t>
            </a:r>
            <a:endParaRPr lang="en-US" sz="1200" i="1" dirty="0"/>
          </a:p>
        </p:txBody>
      </p:sp>
      <p:sp>
        <p:nvSpPr>
          <p:cNvPr id="10" name="Rectangle 9"/>
          <p:cNvSpPr/>
          <p:nvPr/>
        </p:nvSpPr>
        <p:spPr>
          <a:xfrm>
            <a:off x="0" y="5088188"/>
            <a:ext cx="9144000" cy="211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coating of the surface with some</a:t>
            </a:r>
            <a:r>
              <a:rPr lang="en-US" sz="2100" dirty="0" smtClean="0"/>
              <a:t> </a:t>
            </a:r>
            <a:r>
              <a:rPr lang="en-US" sz="2100" dirty="0"/>
              <a:t>patchy areas and elongated grains</a:t>
            </a:r>
            <a:r>
              <a:rPr lang="en-US" sz="2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100" dirty="0" smtClean="0"/>
              <a:t>SnCl</a:t>
            </a:r>
            <a:r>
              <a:rPr lang="en-US" sz="2100" baseline="-25000" dirty="0" smtClean="0"/>
              <a:t>2</a:t>
            </a:r>
            <a:r>
              <a:rPr lang="en-US" sz="2100" dirty="0" smtClean="0"/>
              <a:t> </a:t>
            </a:r>
            <a:r>
              <a:rPr lang="en-US" sz="2100" dirty="0"/>
              <a:t>plays an important role to establish a continuous tin layer prior to tin evaporation during the growth process.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189" y="1249156"/>
            <a:ext cx="164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~16 at. % Sn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161"/>
            <a:ext cx="8464378" cy="48749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91" y="865646"/>
            <a:ext cx="8908233" cy="5381694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Nucleation </a:t>
            </a:r>
            <a:r>
              <a:rPr lang="en-US" sz="2400" dirty="0"/>
              <a:t>yields two tin forms.</a:t>
            </a:r>
            <a:endParaRPr lang="en-US" sz="1200" dirty="0"/>
          </a:p>
          <a:p>
            <a:pPr lvl="1"/>
            <a:r>
              <a:rPr lang="en-US" dirty="0"/>
              <a:t>At higher loadings, </a:t>
            </a:r>
            <a:r>
              <a:rPr lang="en-US" dirty="0" smtClean="0"/>
              <a:t>three-dimensional </a:t>
            </a:r>
            <a:r>
              <a:rPr lang="en-US" dirty="0"/>
              <a:t>particles are quite visible to scanning electron microscopy. </a:t>
            </a:r>
            <a:endParaRPr lang="en-US" sz="1100" dirty="0"/>
          </a:p>
          <a:p>
            <a:pPr lvl="1"/>
            <a:r>
              <a:rPr lang="en-US" dirty="0"/>
              <a:t>At all loadings, a two-dimensional form is no thicker than a few atom layers evident to surface spectroscopies and analytical transmission electron microscopy.</a:t>
            </a:r>
            <a:endParaRPr lang="en-US" sz="1100" dirty="0"/>
          </a:p>
          <a:p>
            <a:r>
              <a:rPr lang="en-US" sz="2400" dirty="0"/>
              <a:t>Inclusion of SnCl</a:t>
            </a:r>
            <a:r>
              <a:rPr lang="en-US" sz="2400" baseline="-25000" dirty="0"/>
              <a:t>2</a:t>
            </a:r>
            <a:r>
              <a:rPr lang="en-US" sz="2400" dirty="0"/>
              <a:t> in any explored nucleation profiles is advantageous toward producing more uniform coatings</a:t>
            </a:r>
            <a:r>
              <a:rPr lang="en-US" sz="2400" dirty="0" smtClean="0"/>
              <a:t>. </a:t>
            </a:r>
          </a:p>
          <a:p>
            <a:pPr lvl="0"/>
            <a:r>
              <a:rPr lang="en-US" sz="2400" dirty="0" smtClean="0"/>
              <a:t>The </a:t>
            </a:r>
            <a:r>
              <a:rPr lang="en-US" sz="2400" dirty="0"/>
              <a:t>variation of nucleation parameters may not drastically impact the final coating characteristics. </a:t>
            </a:r>
            <a:endParaRPr lang="en-US" sz="1200" dirty="0"/>
          </a:p>
          <a:p>
            <a:pPr lvl="0"/>
            <a:r>
              <a:rPr lang="en-US" sz="2400" dirty="0"/>
              <a:t>The evolution of coating as it progresses from the nucleation stage to the growth stage needs further studies.</a:t>
            </a:r>
            <a:endParaRPr lang="en-US" sz="12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7" y="175027"/>
            <a:ext cx="8464378" cy="48749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242" y="3432047"/>
            <a:ext cx="86842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450"/>
              </a:spcBef>
            </a:pP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are grateful for support from the Office of High Energy Physics, U.S. Department of Energy under grants 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DE-SC-0014475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the College of William Mary and 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DE-SC-0018918 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 Virginia Tech. Co-Authored by Jefferson Science Associates, LLC under U.S. DOE Contract No. 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DE-AC05-06OR23177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This material is based upon work supported by the U.S. Department of Energy, Office of Science, Office of Nuclear Physics.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12" y="1197054"/>
            <a:ext cx="3627800" cy="606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94" y="1205723"/>
            <a:ext cx="1164693" cy="7822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6269" y="1192265"/>
            <a:ext cx="2437361" cy="1120134"/>
            <a:chOff x="613741" y="2082906"/>
            <a:chExt cx="3221747" cy="14935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97"/>
            <a:stretch/>
          </p:blipFill>
          <p:spPr>
            <a:xfrm>
              <a:off x="696013" y="2082906"/>
              <a:ext cx="2743198" cy="7640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41" y="3009390"/>
              <a:ext cx="3221747" cy="56702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28341"/>
            <a:ext cx="2247900" cy="5143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17100" y="2049264"/>
            <a:ext cx="2575560" cy="10458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411" y="2093874"/>
            <a:ext cx="2343150" cy="7524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13241" y="2664205"/>
            <a:ext cx="2160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Nanoscale Characterization and Fabrication Lab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6269" y="1887128"/>
            <a:ext cx="2769351" cy="12079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175027"/>
            <a:ext cx="8464378" cy="48749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Coating evolution</a:t>
            </a:r>
          </a:p>
          <a:p>
            <a:r>
              <a:rPr lang="en-US" dirty="0"/>
              <a:t> </a:t>
            </a:r>
            <a:r>
              <a:rPr lang="en-US" dirty="0" smtClean="0"/>
              <a:t>Nucleation</a:t>
            </a:r>
          </a:p>
          <a:p>
            <a:r>
              <a:rPr lang="en-US" dirty="0"/>
              <a:t> </a:t>
            </a:r>
            <a:r>
              <a:rPr lang="en-US" dirty="0" smtClean="0"/>
              <a:t>Variation of nucleation parameters</a:t>
            </a:r>
          </a:p>
          <a:p>
            <a:r>
              <a:rPr lang="en-US" dirty="0"/>
              <a:t> </a:t>
            </a:r>
            <a:r>
              <a:rPr lang="en-US" dirty="0" smtClean="0"/>
              <a:t>Surface studies</a:t>
            </a:r>
          </a:p>
          <a:p>
            <a:r>
              <a:rPr lang="en-US" dirty="0"/>
              <a:t> </a:t>
            </a: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4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2" y="98434"/>
            <a:ext cx="8464378" cy="487490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coating evolution during vapor diffusion process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" y="1659087"/>
            <a:ext cx="5468583" cy="40986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1637414" y="3695919"/>
            <a:ext cx="268139" cy="250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457370" y="1879292"/>
            <a:ext cx="274320" cy="2743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802089" y="1719944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2366970" y="1894470"/>
            <a:ext cx="274320" cy="27432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622789" y="3561484"/>
            <a:ext cx="4595144" cy="3269420"/>
            <a:chOff x="4673340" y="1961609"/>
            <a:chExt cx="5765415" cy="37198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01E514-22D3-4E40-B73A-3896E6C7ECE3}"/>
                </a:ext>
              </a:extLst>
            </p:cNvPr>
            <p:cNvPicPr/>
            <p:nvPr/>
          </p:nvPicPr>
          <p:blipFill rotWithShape="1">
            <a:blip r:embed="rId3" cstate="print"/>
            <a:srcRect r="49220" b="50538"/>
            <a:stretch/>
          </p:blipFill>
          <p:spPr bwMode="auto">
            <a:xfrm>
              <a:off x="4673340" y="1961609"/>
              <a:ext cx="5765415" cy="371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4903018" y="2027607"/>
              <a:ext cx="285889" cy="2702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EA56484-D799-4C42-8C3A-B1A977F91C7D}"/>
              </a:ext>
            </a:extLst>
          </p:cNvPr>
          <p:cNvSpPr/>
          <p:nvPr/>
        </p:nvSpPr>
        <p:spPr>
          <a:xfrm>
            <a:off x="1451778" y="3946503"/>
            <a:ext cx="784597" cy="24011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3781BC-DDD2-4C44-8930-75F254FCD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778" y="3950867"/>
            <a:ext cx="8279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>
                <a:solidFill>
                  <a:srgbClr val="FF0000"/>
                </a:solidFill>
              </a:rPr>
              <a:t>Nucleation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7286" y="1232961"/>
            <a:ext cx="530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Nb</a:t>
            </a:r>
            <a:r>
              <a:rPr lang="en-US" dirty="0" smtClean="0"/>
              <a:t>, Sn and SnCl</a:t>
            </a:r>
            <a:r>
              <a:rPr lang="en-US" baseline="-25000" dirty="0" smtClean="0"/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2" y="98434"/>
            <a:ext cx="8464378" cy="487490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coating evolution during vapor diffusion process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5717515" y="5654939"/>
            <a:ext cx="2133600" cy="2518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D5B470-24F1-6744-BE88-730898E97D2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" y="1551244"/>
            <a:ext cx="4654836" cy="331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/>
          <p:cNvSpPr/>
          <p:nvPr/>
        </p:nvSpPr>
        <p:spPr>
          <a:xfrm>
            <a:off x="1580940" y="3215223"/>
            <a:ext cx="274320" cy="2702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412513" y="1711780"/>
            <a:ext cx="242599" cy="2518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1692036" y="1608855"/>
            <a:ext cx="266905" cy="2114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2217391" y="1757486"/>
            <a:ext cx="209439" cy="21987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37892F-8970-4797-A249-1F6BBB6623F0}"/>
              </a:ext>
            </a:extLst>
          </p:cNvPr>
          <p:cNvGrpSpPr/>
          <p:nvPr/>
        </p:nvGrpSpPr>
        <p:grpSpPr>
          <a:xfrm>
            <a:off x="4835316" y="1758828"/>
            <a:ext cx="4221793" cy="3088796"/>
            <a:chOff x="4506685" y="1494775"/>
            <a:chExt cx="4693655" cy="331897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5B6F90-B3D8-4583-A535-EEB619F07FC1}"/>
                </a:ext>
              </a:extLst>
            </p:cNvPr>
            <p:cNvPicPr/>
            <p:nvPr/>
          </p:nvPicPr>
          <p:blipFill rotWithShape="1">
            <a:blip r:embed="rId3" cstate="print"/>
            <a:srcRect l="50764" t="434" r="714" b="50981"/>
            <a:stretch/>
          </p:blipFill>
          <p:spPr bwMode="auto">
            <a:xfrm>
              <a:off x="4506685" y="1494775"/>
              <a:ext cx="4693655" cy="3318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AAF63DF-E877-404C-B330-ED1E98F090E4}"/>
                </a:ext>
              </a:extLst>
            </p:cNvPr>
            <p:cNvSpPr/>
            <p:nvPr/>
          </p:nvSpPr>
          <p:spPr>
            <a:xfrm>
              <a:off x="4587262" y="1517147"/>
              <a:ext cx="285889" cy="27022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E14F38-FD49-4E21-93B7-0447A4733892}"/>
              </a:ext>
            </a:extLst>
          </p:cNvPr>
          <p:cNvGrpSpPr/>
          <p:nvPr/>
        </p:nvGrpSpPr>
        <p:grpSpPr>
          <a:xfrm>
            <a:off x="-16980" y="3634144"/>
            <a:ext cx="3256652" cy="2195604"/>
            <a:chOff x="4506685" y="1465111"/>
            <a:chExt cx="4693655" cy="334864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952D597-A4CA-42AB-A3C8-1CCAABFAB360}"/>
                </a:ext>
              </a:extLst>
            </p:cNvPr>
            <p:cNvPicPr/>
            <p:nvPr/>
          </p:nvPicPr>
          <p:blipFill rotWithShape="1">
            <a:blip r:embed="rId3" cstate="print"/>
            <a:srcRect l="50764" r="714" b="50981"/>
            <a:stretch/>
          </p:blipFill>
          <p:spPr bwMode="auto">
            <a:xfrm>
              <a:off x="4506685" y="1465111"/>
              <a:ext cx="4693655" cy="3348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65DF16-7973-44F9-A85D-A93E473CB7B2}"/>
                </a:ext>
              </a:extLst>
            </p:cNvPr>
            <p:cNvSpPr/>
            <p:nvPr/>
          </p:nvSpPr>
          <p:spPr>
            <a:xfrm>
              <a:off x="4587261" y="1517146"/>
              <a:ext cx="454849" cy="34885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641ACA-98F0-4946-B665-D7274202240B}"/>
              </a:ext>
            </a:extLst>
          </p:cNvPr>
          <p:cNvGrpSpPr/>
          <p:nvPr/>
        </p:nvGrpSpPr>
        <p:grpSpPr>
          <a:xfrm>
            <a:off x="3230896" y="3634144"/>
            <a:ext cx="3082718" cy="2204936"/>
            <a:chOff x="3345364" y="-3130685"/>
            <a:chExt cx="6666272" cy="471475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6CFEB5B-184B-49E7-ABD1-50239277B897}"/>
                </a:ext>
              </a:extLst>
            </p:cNvPr>
            <p:cNvPicPr/>
            <p:nvPr/>
          </p:nvPicPr>
          <p:blipFill rotWithShape="1">
            <a:blip r:embed="rId3" cstate="print"/>
            <a:srcRect t="50537" r="50505"/>
            <a:stretch/>
          </p:blipFill>
          <p:spPr bwMode="auto">
            <a:xfrm>
              <a:off x="3345364" y="-3130685"/>
              <a:ext cx="6666272" cy="4714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360100D-79F2-4246-A5EA-9964413DE1A7}"/>
                </a:ext>
              </a:extLst>
            </p:cNvPr>
            <p:cNvSpPr/>
            <p:nvPr/>
          </p:nvSpPr>
          <p:spPr>
            <a:xfrm>
              <a:off x="3506807" y="-2920020"/>
              <a:ext cx="525224" cy="4922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8C9F48-4A03-4425-8B46-22B957006354}"/>
              </a:ext>
            </a:extLst>
          </p:cNvPr>
          <p:cNvGrpSpPr/>
          <p:nvPr/>
        </p:nvGrpSpPr>
        <p:grpSpPr>
          <a:xfrm>
            <a:off x="4916463" y="1774451"/>
            <a:ext cx="4221793" cy="3170520"/>
            <a:chOff x="5098130" y="1025684"/>
            <a:chExt cx="6624762" cy="48779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81FE129-B0C2-4860-B5FF-9163FF497918}"/>
                </a:ext>
              </a:extLst>
            </p:cNvPr>
            <p:cNvPicPr/>
            <p:nvPr/>
          </p:nvPicPr>
          <p:blipFill rotWithShape="1">
            <a:blip r:embed="rId3" cstate="print"/>
            <a:srcRect l="863" t="54645" r="51071" b="-2041"/>
            <a:stretch/>
          </p:blipFill>
          <p:spPr bwMode="auto">
            <a:xfrm>
              <a:off x="5098130" y="1025684"/>
              <a:ext cx="6624762" cy="4877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AA95CDC-D7A5-4CC2-8B09-D8F1D437FD54}"/>
                </a:ext>
              </a:extLst>
            </p:cNvPr>
            <p:cNvSpPr/>
            <p:nvPr/>
          </p:nvSpPr>
          <p:spPr>
            <a:xfrm>
              <a:off x="5227311" y="1253074"/>
              <a:ext cx="285889" cy="22518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70A63-3B65-4E42-B994-AFD77B0A4C15}"/>
              </a:ext>
            </a:extLst>
          </p:cNvPr>
          <p:cNvGrpSpPr/>
          <p:nvPr/>
        </p:nvGrpSpPr>
        <p:grpSpPr>
          <a:xfrm>
            <a:off x="4930022" y="1669078"/>
            <a:ext cx="4221793" cy="3114711"/>
            <a:chOff x="6734392" y="353112"/>
            <a:chExt cx="5486400" cy="36576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5399013-311A-492F-A7A4-B8E6ED70ACD3}"/>
                </a:ext>
              </a:extLst>
            </p:cNvPr>
            <p:cNvPicPr/>
            <p:nvPr/>
          </p:nvPicPr>
          <p:blipFill rotWithShape="1">
            <a:blip r:embed="rId3" cstate="print"/>
            <a:srcRect l="52259" t="50836" r="1107" b="1054"/>
            <a:stretch/>
          </p:blipFill>
          <p:spPr bwMode="auto">
            <a:xfrm>
              <a:off x="6734392" y="353112"/>
              <a:ext cx="54864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B06B1A8-6180-4C4B-9DBA-71F48A1C11AA}"/>
                </a:ext>
              </a:extLst>
            </p:cNvPr>
            <p:cNvSpPr/>
            <p:nvPr/>
          </p:nvSpPr>
          <p:spPr>
            <a:xfrm>
              <a:off x="6972792" y="476925"/>
              <a:ext cx="250152" cy="20216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1C4EC8-9551-4A75-91A4-EF9D65723062}"/>
              </a:ext>
            </a:extLst>
          </p:cNvPr>
          <p:cNvGrpSpPr/>
          <p:nvPr/>
        </p:nvGrpSpPr>
        <p:grpSpPr>
          <a:xfrm>
            <a:off x="6329510" y="3668262"/>
            <a:ext cx="2860481" cy="2139714"/>
            <a:chOff x="6975529" y="419802"/>
            <a:chExt cx="5486400" cy="36576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7CDCDB8-A6DD-4975-84CC-41703485842A}"/>
                </a:ext>
              </a:extLst>
            </p:cNvPr>
            <p:cNvPicPr/>
            <p:nvPr/>
          </p:nvPicPr>
          <p:blipFill rotWithShape="1">
            <a:blip r:embed="rId3" cstate="print"/>
            <a:srcRect l="52259" t="50836" r="1107" b="1054"/>
            <a:stretch/>
          </p:blipFill>
          <p:spPr bwMode="auto">
            <a:xfrm>
              <a:off x="6975529" y="419802"/>
              <a:ext cx="54864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DF19E72-7750-46FD-A68C-784E0E2BBE2A}"/>
                </a:ext>
              </a:extLst>
            </p:cNvPr>
            <p:cNvSpPr/>
            <p:nvPr/>
          </p:nvSpPr>
          <p:spPr>
            <a:xfrm>
              <a:off x="7022348" y="449802"/>
              <a:ext cx="479222" cy="3682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9EA56484-D799-4C42-8C3A-B1A977F91C7D}"/>
              </a:ext>
            </a:extLst>
          </p:cNvPr>
          <p:cNvSpPr/>
          <p:nvPr/>
        </p:nvSpPr>
        <p:spPr>
          <a:xfrm>
            <a:off x="1178321" y="1552261"/>
            <a:ext cx="1676400" cy="4572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3781BC-DDD2-4C44-8930-75F254FCD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788" y="2011378"/>
            <a:ext cx="5790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>
                <a:solidFill>
                  <a:srgbClr val="FF0000"/>
                </a:solidFill>
              </a:rPr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260590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2" y="98434"/>
            <a:ext cx="8464378" cy="487490"/>
          </a:xfrm>
        </p:spPr>
        <p:txBody>
          <a:bodyPr/>
          <a:lstStyle/>
          <a:p>
            <a:r>
              <a:rPr lang="en-US" dirty="0" smtClean="0"/>
              <a:t>Nucleation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" y="1659087"/>
            <a:ext cx="5468583" cy="40986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1637414" y="3695919"/>
            <a:ext cx="268139" cy="250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457370" y="1879292"/>
            <a:ext cx="274320" cy="2743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802089" y="1719944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2366970" y="1894470"/>
            <a:ext cx="274320" cy="27432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38329" y="1778831"/>
            <a:ext cx="4595144" cy="3269420"/>
            <a:chOff x="4673340" y="1961609"/>
            <a:chExt cx="5765415" cy="37198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01E514-22D3-4E40-B73A-3896E6C7ECE3}"/>
                </a:ext>
              </a:extLst>
            </p:cNvPr>
            <p:cNvPicPr/>
            <p:nvPr/>
          </p:nvPicPr>
          <p:blipFill rotWithShape="1">
            <a:blip r:embed="rId3" cstate="print"/>
            <a:srcRect r="49220" b="50538"/>
            <a:stretch/>
          </p:blipFill>
          <p:spPr bwMode="auto">
            <a:xfrm>
              <a:off x="4673340" y="1961609"/>
              <a:ext cx="5765415" cy="371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4903018" y="2027607"/>
              <a:ext cx="285889" cy="2702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EA56484-D799-4C42-8C3A-B1A977F91C7D}"/>
              </a:ext>
            </a:extLst>
          </p:cNvPr>
          <p:cNvSpPr/>
          <p:nvPr/>
        </p:nvSpPr>
        <p:spPr>
          <a:xfrm>
            <a:off x="1451778" y="3946503"/>
            <a:ext cx="784597" cy="24011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3781BC-DDD2-4C44-8930-75F254FCD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778" y="3950867"/>
            <a:ext cx="8279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>
                <a:solidFill>
                  <a:srgbClr val="FF0000"/>
                </a:solidFill>
              </a:rPr>
              <a:t>Nucleation</a:t>
            </a:r>
          </a:p>
        </p:txBody>
      </p:sp>
    </p:spTree>
    <p:extLst>
      <p:ext uri="{BB962C8B-B14F-4D97-AF65-F5344CB8AC3E}">
        <p14:creationId xmlns:p14="http://schemas.microsoft.com/office/powerpoint/2010/main" val="7962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2887" y="175027"/>
            <a:ext cx="8464378" cy="48749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63988" t="4374" r="3060" b="-133"/>
          <a:stretch/>
        </p:blipFill>
        <p:spPr>
          <a:xfrm>
            <a:off x="4135366" y="2869753"/>
            <a:ext cx="3307849" cy="242726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059990"/>
              </p:ext>
            </p:extLst>
          </p:nvPr>
        </p:nvGraphicFramePr>
        <p:xfrm>
          <a:off x="290632" y="5379588"/>
          <a:ext cx="8579049" cy="1055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6768">
                  <a:extLst>
                    <a:ext uri="{9D8B030D-6E8A-4147-A177-3AD203B41FA5}">
                      <a16:colId xmlns:a16="http://schemas.microsoft.com/office/drawing/2014/main" val="3222752501"/>
                    </a:ext>
                  </a:extLst>
                </a:gridCol>
                <a:gridCol w="1328302">
                  <a:extLst>
                    <a:ext uri="{9D8B030D-6E8A-4147-A177-3AD203B41FA5}">
                      <a16:colId xmlns:a16="http://schemas.microsoft.com/office/drawing/2014/main" val="1741493518"/>
                    </a:ext>
                  </a:extLst>
                </a:gridCol>
                <a:gridCol w="1328302">
                  <a:extLst>
                    <a:ext uri="{9D8B030D-6E8A-4147-A177-3AD203B41FA5}">
                      <a16:colId xmlns:a16="http://schemas.microsoft.com/office/drawing/2014/main" val="2492658501"/>
                    </a:ext>
                  </a:extLst>
                </a:gridCol>
                <a:gridCol w="1328302">
                  <a:extLst>
                    <a:ext uri="{9D8B030D-6E8A-4147-A177-3AD203B41FA5}">
                      <a16:colId xmlns:a16="http://schemas.microsoft.com/office/drawing/2014/main" val="3017155237"/>
                    </a:ext>
                  </a:extLst>
                </a:gridCol>
                <a:gridCol w="1527375">
                  <a:extLst>
                    <a:ext uri="{9D8B030D-6E8A-4147-A177-3AD203B41FA5}">
                      <a16:colId xmlns:a16="http://schemas.microsoft.com/office/drawing/2014/main" val="1160169841"/>
                    </a:ext>
                  </a:extLst>
                </a:gridCol>
              </a:tblGrid>
              <a:tr h="385272"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Nucleation Temperature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300 </a:t>
                      </a:r>
                      <a:r>
                        <a:rPr lang="en-US" sz="1100" baseline="30000" dirty="0">
                          <a:effectLst/>
                        </a:rPr>
                        <a:t>°</a:t>
                      </a:r>
                      <a:r>
                        <a:rPr lang="en-US" sz="1100" dirty="0" smtClean="0">
                          <a:effectLst/>
                        </a:rPr>
                        <a:t>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400 </a:t>
                      </a:r>
                      <a:r>
                        <a:rPr lang="en-US" sz="1100" baseline="30000" dirty="0" smtClean="0">
                          <a:effectLst/>
                        </a:rPr>
                        <a:t>°</a:t>
                      </a:r>
                      <a:r>
                        <a:rPr lang="en-US" sz="1100" dirty="0" smtClean="0">
                          <a:effectLst/>
                        </a:rPr>
                        <a:t>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450 </a:t>
                      </a:r>
                      <a:r>
                        <a:rPr lang="en-US" sz="1100" baseline="30000" dirty="0" smtClean="0">
                          <a:effectLst/>
                        </a:rPr>
                        <a:t>°</a:t>
                      </a:r>
                      <a:r>
                        <a:rPr lang="en-US" sz="1100" dirty="0" smtClean="0">
                          <a:effectLst/>
                        </a:rPr>
                        <a:t>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500 </a:t>
                      </a:r>
                      <a:r>
                        <a:rPr lang="en-US" sz="1100" baseline="30000" dirty="0" smtClean="0">
                          <a:effectLst/>
                        </a:rPr>
                        <a:t>°</a:t>
                      </a:r>
                      <a:r>
                        <a:rPr lang="en-US" sz="1100" dirty="0" smtClean="0">
                          <a:effectLst/>
                        </a:rPr>
                        <a:t>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9623506"/>
                  </a:ext>
                </a:extLst>
              </a:tr>
              <a:tr h="307807"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Nucleation Time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h - 4 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h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0.1 - </a:t>
                      </a:r>
                      <a:r>
                        <a:rPr lang="en-US" sz="1100" dirty="0">
                          <a:effectLst/>
                        </a:rPr>
                        <a:t>5 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157963"/>
                  </a:ext>
                </a:extLst>
              </a:tr>
              <a:tr h="307807"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Amount of SnCl</a:t>
                      </a:r>
                      <a:r>
                        <a:rPr lang="en-US" sz="1100" baseline="-2500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g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g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-889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g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 mg, 1 g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57642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374" r="70238" b="-133"/>
          <a:stretch/>
        </p:blipFill>
        <p:spPr>
          <a:xfrm>
            <a:off x="649224" y="2689957"/>
            <a:ext cx="3255264" cy="26447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7B3849-EC0C-4DF0-A040-64057187C146}"/>
              </a:ext>
            </a:extLst>
          </p:cNvPr>
          <p:cNvSpPr/>
          <p:nvPr/>
        </p:nvSpPr>
        <p:spPr>
          <a:xfrm>
            <a:off x="0" y="742087"/>
            <a:ext cx="9272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000" dirty="0"/>
              <a:t>At Siemens AG  (1970’s) - </a:t>
            </a:r>
            <a:r>
              <a:rPr lang="en-US" altLang="en-US" sz="2000" dirty="0" err="1"/>
              <a:t>Nb</a:t>
            </a:r>
            <a:r>
              <a:rPr lang="en-US" altLang="en-US" sz="2000" dirty="0"/>
              <a:t> spots not covered with Nb</a:t>
            </a:r>
            <a:r>
              <a:rPr lang="en-US" altLang="en-US" sz="2000" baseline="-25000" dirty="0"/>
              <a:t>3</a:t>
            </a:r>
            <a:r>
              <a:rPr lang="en-US" altLang="en-US" sz="2000" dirty="0"/>
              <a:t>Sn film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000" dirty="0"/>
              <a:t>Prescribed solution</a:t>
            </a:r>
            <a:r>
              <a:rPr lang="en-US" altLang="en-US" sz="2000" b="1" dirty="0"/>
              <a:t>: </a:t>
            </a:r>
            <a:r>
              <a:rPr lang="en-US" altLang="en-US" sz="2000" b="1" dirty="0" smtClean="0"/>
              <a:t>pre-anodization </a:t>
            </a:r>
            <a:r>
              <a:rPr lang="en-US" altLang="en-US" sz="2000" dirty="0" smtClean="0"/>
              <a:t>combined with higher </a:t>
            </a:r>
            <a:r>
              <a:rPr lang="en-US" altLang="en-US" sz="2000" dirty="0"/>
              <a:t>source temperature or </a:t>
            </a:r>
            <a:r>
              <a:rPr lang="en-US" altLang="en-US" sz="2000" dirty="0" smtClean="0"/>
              <a:t>application of  </a:t>
            </a:r>
            <a:r>
              <a:rPr lang="en-US" altLang="en-US" sz="2000" b="1" dirty="0"/>
              <a:t>tin </a:t>
            </a:r>
            <a:r>
              <a:rPr lang="en-US" altLang="en-US" sz="2000" b="1" dirty="0" smtClean="0"/>
              <a:t>halides </a:t>
            </a:r>
            <a:endParaRPr lang="en-US" altLang="en-US" sz="2000" b="1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000" dirty="0"/>
              <a:t>Adopted at Wuppertal, Cornell, </a:t>
            </a:r>
            <a:r>
              <a:rPr lang="en-US" altLang="en-US" sz="2000" dirty="0" err="1" smtClean="0"/>
              <a:t>JLab</a:t>
            </a:r>
            <a:r>
              <a:rPr lang="en-US" altLang="en-US" sz="2000" dirty="0"/>
              <a:t>, </a:t>
            </a:r>
            <a:r>
              <a:rPr lang="en-US" altLang="en-US" sz="2000" dirty="0" err="1" smtClean="0"/>
              <a:t>Fermilab</a:t>
            </a:r>
            <a:r>
              <a:rPr lang="en-US" altLang="en-US" sz="2000" dirty="0" smtClean="0"/>
              <a:t>, and others </a:t>
            </a:r>
            <a:r>
              <a:rPr lang="en-US" altLang="en-US" sz="2000" dirty="0"/>
              <a:t>with some modification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000" dirty="0"/>
              <a:t>What happens after the nucleation step?</a:t>
            </a:r>
          </a:p>
          <a:p>
            <a:pPr marL="609584" lvl="1"/>
            <a:r>
              <a:rPr lang="en-US" altLang="en-US" sz="2000" dirty="0"/>
              <a:t>	- How does it help the final coating?</a:t>
            </a:r>
          </a:p>
          <a:p>
            <a:pPr marL="609584" lvl="1"/>
            <a:r>
              <a:rPr lang="en-US" altLang="en-US" sz="2000" dirty="0"/>
              <a:t>	- Can we alter the final coating by changing parameters of the nucleation </a:t>
            </a:r>
            <a:r>
              <a:rPr lang="en-US" altLang="en-US" sz="2000" dirty="0" smtClean="0"/>
              <a:t>step?</a:t>
            </a:r>
            <a:endParaRPr lang="en-US" altLang="en-US" sz="2000" baseline="-25000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2002536" y="3042686"/>
            <a:ext cx="18288" cy="1894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3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27" y="94235"/>
            <a:ext cx="8464378" cy="487490"/>
          </a:xfrm>
        </p:spPr>
        <p:txBody>
          <a:bodyPr/>
          <a:lstStyle/>
          <a:p>
            <a:r>
              <a:rPr lang="en-US" dirty="0" smtClean="0"/>
              <a:t>Variation of nucleation time and </a:t>
            </a:r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7" y="737956"/>
            <a:ext cx="8544598" cy="2220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14" y="2972731"/>
            <a:ext cx="8557094" cy="226678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131773"/>
              </p:ext>
            </p:extLst>
          </p:nvPr>
        </p:nvGraphicFramePr>
        <p:xfrm>
          <a:off x="73154" y="5245596"/>
          <a:ext cx="8933685" cy="1199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6737">
                  <a:extLst>
                    <a:ext uri="{9D8B030D-6E8A-4147-A177-3AD203B41FA5}">
                      <a16:colId xmlns:a16="http://schemas.microsoft.com/office/drawing/2014/main" val="2238371613"/>
                    </a:ext>
                  </a:extLst>
                </a:gridCol>
                <a:gridCol w="1786737">
                  <a:extLst>
                    <a:ext uri="{9D8B030D-6E8A-4147-A177-3AD203B41FA5}">
                      <a16:colId xmlns:a16="http://schemas.microsoft.com/office/drawing/2014/main" val="3517883504"/>
                    </a:ext>
                  </a:extLst>
                </a:gridCol>
                <a:gridCol w="1786737">
                  <a:extLst>
                    <a:ext uri="{9D8B030D-6E8A-4147-A177-3AD203B41FA5}">
                      <a16:colId xmlns:a16="http://schemas.microsoft.com/office/drawing/2014/main" val="978909364"/>
                    </a:ext>
                  </a:extLst>
                </a:gridCol>
                <a:gridCol w="1786737">
                  <a:extLst>
                    <a:ext uri="{9D8B030D-6E8A-4147-A177-3AD203B41FA5}">
                      <a16:colId xmlns:a16="http://schemas.microsoft.com/office/drawing/2014/main" val="4093073656"/>
                    </a:ext>
                  </a:extLst>
                </a:gridCol>
                <a:gridCol w="1786737">
                  <a:extLst>
                    <a:ext uri="{9D8B030D-6E8A-4147-A177-3AD203B41FA5}">
                      <a16:colId xmlns:a16="http://schemas.microsoft.com/office/drawing/2014/main" val="869158516"/>
                    </a:ext>
                  </a:extLst>
                </a:gridCol>
              </a:tblGrid>
              <a:tr h="525145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Condition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h at 500 °C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h at 450 °C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 h at 500 °C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 h at 500 °</a:t>
                      </a:r>
                      <a:r>
                        <a:rPr lang="en-US" sz="1200" dirty="0" smtClean="0">
                          <a:effectLst/>
                        </a:rPr>
                        <a:t>C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 significantly lower amount of SnCl</a:t>
                      </a:r>
                      <a:r>
                        <a:rPr lang="en-US" sz="800" baseline="-25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8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1316336"/>
                  </a:ext>
                </a:extLst>
              </a:tr>
              <a:tr h="559435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Coverage by particles (%)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2.8 ± 0.6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3.9 ± 0.6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10.0± 0.8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1.9 ± 0.4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2746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" y="191967"/>
            <a:ext cx="8672713" cy="487490"/>
          </a:xfrm>
        </p:spPr>
        <p:txBody>
          <a:bodyPr/>
          <a:lstStyle/>
          <a:p>
            <a:r>
              <a:rPr lang="en-US" dirty="0" smtClean="0"/>
              <a:t>XPS surface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9267409"/>
                  </p:ext>
                </p:extLst>
              </p:nvPr>
            </p:nvGraphicFramePr>
            <p:xfrm>
              <a:off x="107257" y="4965319"/>
              <a:ext cx="8933685" cy="13332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86737">
                      <a:extLst>
                        <a:ext uri="{9D8B030D-6E8A-4147-A177-3AD203B41FA5}">
                          <a16:colId xmlns:a16="http://schemas.microsoft.com/office/drawing/2014/main" val="2238371613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3517883504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978909364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4093073656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869158516"/>
                        </a:ext>
                      </a:extLst>
                    </a:gridCol>
                  </a:tblGrid>
                  <a:tr h="52514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Condition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 h at 500 °C</a:t>
                          </a:r>
                          <a:endParaRPr lang="en-US" sz="12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 h at 450 °C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 h at 500 °C 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 h at 500 °</a:t>
                          </a:r>
                          <a:r>
                            <a:rPr lang="en-US" sz="1200" dirty="0" smtClean="0">
                              <a:effectLst/>
                            </a:rPr>
                            <a:t>C</a:t>
                          </a:r>
                          <a:r>
                            <a:rPr lang="en-US" sz="12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8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(with significantly lower amount of SnCl</a:t>
                          </a:r>
                          <a:r>
                            <a:rPr lang="en-US" sz="800" baseline="-2500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8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800" dirty="0">
                            <a:effectLst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11316336"/>
                      </a:ext>
                    </a:extLst>
                  </a:tr>
                  <a:tr h="559435">
                    <a:tc>
                      <a:txBody>
                        <a:bodyPr/>
                        <a:lstStyle/>
                        <a:p>
                          <a:pPr marL="8890" marR="0" indent="44831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𝑆𝑛</m:t>
                                    </m:r>
                                  </m:num>
                                  <m:den>
                                    <m:r>
                                      <a:rPr lang="en-US" sz="12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𝑁𝑏</m:t>
                                    </m:r>
                                    <m:r>
                                      <a:rPr lang="en-US" sz="12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  <m:r>
                                      <a:rPr lang="en-US" sz="12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𝑆𝑛</m:t>
                                    </m:r>
                                  </m:den>
                                </m:f>
                                <m:r>
                                  <a:rPr lang="en-US" sz="1200" b="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sz="1200" b="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1200" b="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26.02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32.71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33.42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18.1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27467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9267409"/>
                  </p:ext>
                </p:extLst>
              </p:nvPr>
            </p:nvGraphicFramePr>
            <p:xfrm>
              <a:off x="107257" y="4965319"/>
              <a:ext cx="8933685" cy="13332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86737">
                      <a:extLst>
                        <a:ext uri="{9D8B030D-6E8A-4147-A177-3AD203B41FA5}">
                          <a16:colId xmlns:a16="http://schemas.microsoft.com/office/drawing/2014/main" val="2238371613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3517883504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978909364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4093073656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86915851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Condition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 h at 500 °C</a:t>
                          </a:r>
                          <a:endParaRPr lang="en-US" sz="12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 h at 450 °C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 h at 500 °C 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 h at 500 °</a:t>
                          </a:r>
                          <a:r>
                            <a:rPr lang="en-US" sz="1200" dirty="0" smtClean="0">
                              <a:effectLst/>
                            </a:rPr>
                            <a:t>C</a:t>
                          </a:r>
                          <a:r>
                            <a:rPr lang="en-US" sz="12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8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(with significantly lower amount of SnCl</a:t>
                          </a:r>
                          <a:r>
                            <a:rPr lang="en-US" sz="800" baseline="-2500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8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800" dirty="0">
                            <a:effectLst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11316336"/>
                      </a:ext>
                    </a:extLst>
                  </a:tr>
                  <a:tr h="6931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41" t="-93860" r="-402048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26.02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32.71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33.42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18.1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274677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 descr="C:\Users\Barker\Desktop\Uttar_Backup_09-4-16_Bkr Computer\Nb3Sn Material Studies\Conferences\SRF 2015\poster\Collection\xps.png">
            <a:extLst>
              <a:ext uri="{FF2B5EF4-FFF2-40B4-BE49-F238E27FC236}">
                <a16:creationId xmlns:a16="http://schemas.microsoft.com/office/drawing/2014/main" id="{A252BDED-F21A-4AFD-AC0B-12E91C444A3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920" y="926814"/>
            <a:ext cx="4592898" cy="353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176962" y="4473383"/>
            <a:ext cx="363572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 dirty="0">
                <a:latin typeface="Arial" panose="020B0604020202020204" pitchFamily="34" charset="0"/>
              </a:rPr>
              <a:t>XPS shows more tin ! No Chlorine.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7A37E-08DC-4C23-B06E-499B45F8C215}"/>
              </a:ext>
            </a:extLst>
          </p:cNvPr>
          <p:cNvSpPr txBox="1"/>
          <p:nvPr/>
        </p:nvSpPr>
        <p:spPr>
          <a:xfrm>
            <a:off x="3622644" y="926814"/>
            <a:ext cx="1208326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i="1" dirty="0">
                <a:latin typeface="Bahnschrift Light Condensed" panose="020B0502040204020203" pitchFamily="34" charset="0"/>
              </a:rPr>
              <a:t>~30 % Sn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3234716"/>
                  </p:ext>
                </p:extLst>
              </p:nvPr>
            </p:nvGraphicFramePr>
            <p:xfrm>
              <a:off x="100584" y="4931328"/>
              <a:ext cx="8933685" cy="189268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86737">
                      <a:extLst>
                        <a:ext uri="{9D8B030D-6E8A-4147-A177-3AD203B41FA5}">
                          <a16:colId xmlns:a16="http://schemas.microsoft.com/office/drawing/2014/main" val="2238371613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3517883504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978909364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4093073656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869158516"/>
                        </a:ext>
                      </a:extLst>
                    </a:gridCol>
                  </a:tblGrid>
                  <a:tr h="52514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Condition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 h at 500 °C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 h at 450 °C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 h at 500 °C 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 h at 500 °</a:t>
                          </a:r>
                          <a:r>
                            <a:rPr lang="en-US" sz="1200" dirty="0" smtClean="0">
                              <a:effectLst/>
                            </a:rPr>
                            <a:t>C</a:t>
                          </a:r>
                          <a:r>
                            <a:rPr lang="en-US" sz="12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8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(with significantly lower amount of SnCl</a:t>
                          </a:r>
                          <a:r>
                            <a:rPr lang="en-US" sz="800" baseline="-2500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8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800" dirty="0">
                            <a:effectLst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11316336"/>
                      </a:ext>
                    </a:extLst>
                  </a:tr>
                  <a:tr h="559435">
                    <a:tc>
                      <a:txBody>
                        <a:bodyPr/>
                        <a:lstStyle/>
                        <a:p>
                          <a:pPr marL="8890" marR="0" indent="44831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𝑆𝑛</m:t>
                                    </m:r>
                                  </m:num>
                                  <m:den>
                                    <m:r>
                                      <a:rPr lang="en-US" sz="12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𝑁𝑏</m:t>
                                    </m:r>
                                    <m:r>
                                      <a:rPr lang="en-US" sz="12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  <m:r>
                                      <a:rPr lang="en-US" sz="12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𝑆𝑛</m:t>
                                    </m:r>
                                  </m:den>
                                </m:f>
                                <m:r>
                                  <a:rPr lang="en-US" sz="1200" b="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sz="1200" b="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1200" b="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26.02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32.71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33.42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18.1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2746770"/>
                      </a:ext>
                    </a:extLst>
                  </a:tr>
                  <a:tr h="55943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Coverage by particles (%)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2.8 ± 0.6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3.9 ± 0.6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10.0± 0.8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1.9 ± 0.4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393936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3234716"/>
                  </p:ext>
                </p:extLst>
              </p:nvPr>
            </p:nvGraphicFramePr>
            <p:xfrm>
              <a:off x="100584" y="4931328"/>
              <a:ext cx="8933685" cy="189268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86737">
                      <a:extLst>
                        <a:ext uri="{9D8B030D-6E8A-4147-A177-3AD203B41FA5}">
                          <a16:colId xmlns:a16="http://schemas.microsoft.com/office/drawing/2014/main" val="2238371613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3517883504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978909364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4093073656"/>
                        </a:ext>
                      </a:extLst>
                    </a:gridCol>
                    <a:gridCol w="1786737">
                      <a:extLst>
                        <a:ext uri="{9D8B030D-6E8A-4147-A177-3AD203B41FA5}">
                          <a16:colId xmlns:a16="http://schemas.microsoft.com/office/drawing/2014/main" val="86915851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Condition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 h at 500 °C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 h at 450 °C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 h at 500 °C 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 h at 500 °</a:t>
                          </a:r>
                          <a:r>
                            <a:rPr lang="en-US" sz="1200" dirty="0" smtClean="0">
                              <a:effectLst/>
                            </a:rPr>
                            <a:t>C</a:t>
                          </a:r>
                          <a:r>
                            <a:rPr lang="en-US" sz="12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8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(with significantly lower amount of SnCl</a:t>
                          </a:r>
                          <a:r>
                            <a:rPr lang="en-US" sz="800" baseline="-2500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800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800" dirty="0">
                            <a:effectLst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11316336"/>
                      </a:ext>
                    </a:extLst>
                  </a:tr>
                  <a:tr h="6931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41" t="-93860" r="-402048" b="-8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26.02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32.71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33.42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18.1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2746770"/>
                      </a:ext>
                    </a:extLst>
                  </a:tr>
                  <a:tr h="559435"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Coverage by particles (%)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2.8 ± 0.6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3.9 ± 0.6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10.0± 0.8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8890" marR="0" indent="0" algn="l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1.9 ± 0.4</a:t>
                          </a:r>
                          <a:endParaRPr lang="en-US" sz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3939366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0961" t="4374" r="38561" b="-133"/>
          <a:stretch/>
        </p:blipFill>
        <p:spPr>
          <a:xfrm>
            <a:off x="5517219" y="865811"/>
            <a:ext cx="3517050" cy="27902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7431" y="3894442"/>
            <a:ext cx="3396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Analytical calculation indicated a potential ultra-thin layer of Sn in between particles - no thicker than a few atom </a:t>
            </a:r>
            <a:r>
              <a:rPr lang="en-US" sz="1400" dirty="0" smtClean="0"/>
              <a:t>layers.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3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175"/>
            <a:ext cx="8581273" cy="3973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Scanning Auger Microscopy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0" y="844970"/>
            <a:ext cx="8072172" cy="511691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9496" y="6218908"/>
            <a:ext cx="8677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Surface analysis shows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film of Sn between Sn particles.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9544" y="5845280"/>
            <a:ext cx="235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Elemental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37476</TotalTime>
  <Words>849</Words>
  <Application>Microsoft Office PowerPoint</Application>
  <PresentationFormat>On-screen Show (4:3)</PresentationFormat>
  <Paragraphs>153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.PingFangSC-Regular</vt:lpstr>
      <vt:lpstr>Arial</vt:lpstr>
      <vt:lpstr>Bahnschrift Light Condensed</vt:lpstr>
      <vt:lpstr>Calibri</vt:lpstr>
      <vt:lpstr>Cambria Math</vt:lpstr>
      <vt:lpstr>PingFangSC-Regular</vt:lpstr>
      <vt:lpstr>Times New Roman</vt:lpstr>
      <vt:lpstr>Office Theme</vt:lpstr>
      <vt:lpstr>Nucleation of Nb3Sn films in a tin vapor diffusion process</vt:lpstr>
      <vt:lpstr>Outline</vt:lpstr>
      <vt:lpstr>Nb3Sn coating evolution during vapor diffusion process</vt:lpstr>
      <vt:lpstr>Nb3Sn coating evolution during vapor diffusion process</vt:lpstr>
      <vt:lpstr>Nucleation</vt:lpstr>
      <vt:lpstr>Background</vt:lpstr>
      <vt:lpstr>Variation of nucleation time and temperature</vt:lpstr>
      <vt:lpstr>XPS surface analysis</vt:lpstr>
      <vt:lpstr>Scanning Auger Microscopy</vt:lpstr>
      <vt:lpstr>AFM and TEM analysis</vt:lpstr>
      <vt:lpstr>Variation of particle density</vt:lpstr>
      <vt:lpstr>Low vs. high amount of SnCl2</vt:lpstr>
      <vt:lpstr>Coating with different nucleation profiles </vt:lpstr>
      <vt:lpstr>Role of Nucleation </vt:lpstr>
      <vt:lpstr>Role of Nucleation: coating with SnCl2 only  </vt:lpstr>
      <vt:lpstr>Conclusion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Uttar Pudasaini</dc:creator>
  <cp:lastModifiedBy>Uttar Pudasaini</cp:lastModifiedBy>
  <cp:revision>170</cp:revision>
  <dcterms:created xsi:type="dcterms:W3CDTF">2020-02-06T16:41:30Z</dcterms:created>
  <dcterms:modified xsi:type="dcterms:W3CDTF">2020-11-11T12:01:21Z</dcterms:modified>
</cp:coreProperties>
</file>