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341" r:id="rId3"/>
    <p:sldId id="321" r:id="rId4"/>
    <p:sldId id="323" r:id="rId5"/>
    <p:sldId id="349" r:id="rId6"/>
    <p:sldId id="350" r:id="rId7"/>
    <p:sldId id="325" r:id="rId8"/>
    <p:sldId id="334" r:id="rId9"/>
    <p:sldId id="339" r:id="rId10"/>
    <p:sldId id="346" r:id="rId11"/>
    <p:sldId id="337" r:id="rId12"/>
    <p:sldId id="338" r:id="rId13"/>
    <p:sldId id="326" r:id="rId14"/>
    <p:sldId id="347" r:id="rId15"/>
    <p:sldId id="322" r:id="rId16"/>
    <p:sldId id="35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3E35A68-5F9B-4618-AFA4-0FFAB6FF9B3F}">
          <p14:sldIdLst>
            <p14:sldId id="256"/>
            <p14:sldId id="341"/>
            <p14:sldId id="321"/>
            <p14:sldId id="323"/>
            <p14:sldId id="349"/>
            <p14:sldId id="350"/>
            <p14:sldId id="325"/>
            <p14:sldId id="334"/>
            <p14:sldId id="339"/>
            <p14:sldId id="346"/>
            <p14:sldId id="337"/>
            <p14:sldId id="338"/>
            <p14:sldId id="326"/>
            <p14:sldId id="347"/>
            <p14:sldId id="322"/>
            <p14:sldId id="351"/>
          </p14:sldIdLst>
        </p14:section>
        <p14:section name="Untitled Section" id="{3AD0D5AC-DB2A-4030-B498-B4F6399ABD2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1BD4"/>
    <a:srgbClr val="95AB9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26" autoAdjust="0"/>
    <p:restoredTop sz="96408" autoAdjust="0"/>
  </p:normalViewPr>
  <p:slideViewPr>
    <p:cSldViewPr snapToGrid="0" snapToObjects="1">
      <p:cViewPr varScale="1">
        <p:scale>
          <a:sx n="84" d="100"/>
          <a:sy n="84" d="100"/>
        </p:scale>
        <p:origin x="950" y="82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Sunday, November 8, 2020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Sunday, November 8, 2020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Sunday, November 8,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hyperlink" Target="http://accelconf.web.cern.ch/AccelConf/ipac2018/papers/weygbf3.pdf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786384"/>
            <a:ext cx="9317736" cy="1741271"/>
          </a:xfrm>
        </p:spPr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growth </a:t>
            </a:r>
            <a:r>
              <a:rPr lang="en-US" dirty="0" smtClean="0"/>
              <a:t>in</a:t>
            </a:r>
            <a:r>
              <a:rPr lang="en-US" dirty="0" smtClean="0"/>
              <a:t> </a:t>
            </a:r>
            <a:r>
              <a:rPr lang="en-US" dirty="0"/>
              <a:t>vapor diffusion: process design for large surface area coatings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327660" cy="365125"/>
          </a:xfrm>
        </p:spPr>
        <p:txBody>
          <a:bodyPr/>
          <a:lstStyle/>
          <a:p>
            <a:fld id="{BDC57488-3539-8349-95E7-E0E3D7B2EDB0}" type="datetime2">
              <a:rPr lang="en-US" smtClean="0"/>
              <a:pPr/>
              <a:t>Tuesday, November 10, 2020</a:t>
            </a:fld>
            <a:endParaRPr lang="en-US" dirty="0"/>
          </a:p>
        </p:txBody>
      </p:sp>
      <p:pic>
        <p:nvPicPr>
          <p:cNvPr id="7" name="Picture 2" descr="Virtual International Workshop on Nb3Sn SRF Science, Technology, and Applications (Nb3SnSRF’2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415" y="6337332"/>
            <a:ext cx="2328027" cy="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520" y="1443354"/>
            <a:ext cx="3450622" cy="46008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7360" y="3600273"/>
            <a:ext cx="5411400" cy="3119352"/>
          </a:xfrm>
        </p:spPr>
        <p:txBody>
          <a:bodyPr>
            <a:normAutofit/>
          </a:bodyPr>
          <a:lstStyle/>
          <a:p>
            <a:r>
              <a:rPr lang="en-US" sz="1500" b="1" dirty="0" smtClean="0">
                <a:solidFill>
                  <a:schemeClr val="tx1"/>
                </a:solidFill>
              </a:rPr>
              <a:t>Uttar Pudasaini (Jefferson Lab)</a:t>
            </a:r>
          </a:p>
          <a:p>
            <a:r>
              <a:rPr lang="en-US" sz="1500" dirty="0" smtClean="0">
                <a:solidFill>
                  <a:schemeClr val="tx1"/>
                </a:solidFill>
              </a:rPr>
              <a:t>Charlie </a:t>
            </a:r>
            <a:r>
              <a:rPr lang="en-US" sz="1500" dirty="0">
                <a:solidFill>
                  <a:schemeClr val="tx1"/>
                </a:solidFill>
              </a:rPr>
              <a:t>Reece (</a:t>
            </a:r>
            <a:r>
              <a:rPr lang="en-US" sz="1500" dirty="0" smtClean="0">
                <a:solidFill>
                  <a:schemeClr val="tx1"/>
                </a:solidFill>
              </a:rPr>
              <a:t>Jefferson Lab</a:t>
            </a:r>
            <a:r>
              <a:rPr lang="en-US" sz="1500" dirty="0">
                <a:solidFill>
                  <a:schemeClr val="tx1"/>
                </a:solidFill>
              </a:rPr>
              <a:t>)</a:t>
            </a:r>
          </a:p>
          <a:p>
            <a:r>
              <a:rPr lang="en-US" sz="1500" dirty="0">
                <a:solidFill>
                  <a:schemeClr val="tx1"/>
                </a:solidFill>
              </a:rPr>
              <a:t>Gigi </a:t>
            </a:r>
            <a:r>
              <a:rPr lang="en-US" sz="1500" dirty="0" err="1">
                <a:solidFill>
                  <a:schemeClr val="tx1"/>
                </a:solidFill>
              </a:rPr>
              <a:t>Ciovati</a:t>
            </a:r>
            <a:r>
              <a:rPr lang="en-US" sz="1500" dirty="0">
                <a:solidFill>
                  <a:schemeClr val="tx1"/>
                </a:solidFill>
              </a:rPr>
              <a:t> (</a:t>
            </a:r>
            <a:r>
              <a:rPr lang="en-US" sz="1500" dirty="0" smtClean="0">
                <a:solidFill>
                  <a:schemeClr val="tx1"/>
                </a:solidFill>
              </a:rPr>
              <a:t>Jefferson Lab</a:t>
            </a:r>
            <a:r>
              <a:rPr lang="en-US" sz="1500" dirty="0">
                <a:solidFill>
                  <a:schemeClr val="tx1"/>
                </a:solidFill>
              </a:rPr>
              <a:t>)</a:t>
            </a:r>
          </a:p>
          <a:p>
            <a:r>
              <a:rPr lang="en-US" sz="1500" dirty="0" err="1">
                <a:solidFill>
                  <a:schemeClr val="tx1"/>
                </a:solidFill>
              </a:rPr>
              <a:t>Grigory</a:t>
            </a:r>
            <a:r>
              <a:rPr lang="en-US" sz="1500" dirty="0">
                <a:solidFill>
                  <a:schemeClr val="tx1"/>
                </a:solidFill>
              </a:rPr>
              <a:t> Eremeev (</a:t>
            </a:r>
            <a:r>
              <a:rPr lang="en-US" sz="1500" dirty="0" err="1">
                <a:solidFill>
                  <a:schemeClr val="tx1"/>
                </a:solidFill>
              </a:rPr>
              <a:t>Fermilab</a:t>
            </a:r>
            <a:r>
              <a:rPr lang="en-US" sz="1500" dirty="0">
                <a:solidFill>
                  <a:schemeClr val="tx1"/>
                </a:solidFill>
              </a:rPr>
              <a:t>)</a:t>
            </a:r>
          </a:p>
          <a:p>
            <a:r>
              <a:rPr lang="en-US" sz="1500" dirty="0">
                <a:solidFill>
                  <a:schemeClr val="tx1"/>
                </a:solidFill>
              </a:rPr>
              <a:t>Michael Kelley (William and Mary</a:t>
            </a:r>
            <a:r>
              <a:rPr lang="en-US" sz="1500" dirty="0" smtClean="0">
                <a:solidFill>
                  <a:schemeClr val="tx1"/>
                </a:solidFill>
              </a:rPr>
              <a:t>, Virginia Tech, and  Jefferson Lab</a:t>
            </a:r>
            <a:r>
              <a:rPr lang="en-US" sz="1500" dirty="0">
                <a:solidFill>
                  <a:schemeClr val="tx1"/>
                </a:solidFill>
              </a:rPr>
              <a:t>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71" y="175027"/>
            <a:ext cx="8464378" cy="487490"/>
          </a:xfrm>
        </p:spPr>
        <p:txBody>
          <a:bodyPr/>
          <a:lstStyle/>
          <a:p>
            <a:r>
              <a:rPr lang="en-US" dirty="0" smtClean="0"/>
              <a:t>Substrate quality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5" y="1173512"/>
            <a:ext cx="5113473" cy="40528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950" y="1173512"/>
            <a:ext cx="3130100" cy="2346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941" y="3611465"/>
            <a:ext cx="3148051" cy="23595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569" y="5226330"/>
            <a:ext cx="5096111" cy="933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Defects in the </a:t>
            </a:r>
            <a:r>
              <a:rPr lang="en-US" dirty="0" err="1"/>
              <a:t>Nb</a:t>
            </a:r>
            <a:r>
              <a:rPr lang="en-US" dirty="0"/>
              <a:t> cavity substrates were suspected of limiting the attainable maximum accelerating </a:t>
            </a:r>
            <a:r>
              <a:rPr lang="en-US" dirty="0" smtClean="0"/>
              <a:t>gradient.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7599680" y="1595120"/>
            <a:ext cx="497840" cy="5892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752080" y="5103661"/>
            <a:ext cx="497840" cy="5892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1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CEBAF five-cell coating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5656612"/>
            <a:ext cx="8464378" cy="669325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/>
              <a:t>Coating time and amount of Sn were reduced</a:t>
            </a:r>
            <a:r>
              <a:rPr lang="en-US" sz="2800" dirty="0" smtClean="0"/>
              <a:t>. </a:t>
            </a:r>
          </a:p>
          <a:p>
            <a:r>
              <a:rPr lang="en-US" sz="2800" dirty="0" smtClean="0"/>
              <a:t>Additional third </a:t>
            </a:r>
            <a:r>
              <a:rPr lang="en-US" sz="2800" dirty="0" smtClean="0"/>
              <a:t>Sn-source </a:t>
            </a:r>
            <a:r>
              <a:rPr lang="en-US" sz="2800" dirty="0" smtClean="0"/>
              <a:t>enhanced uniformity of the coating.</a:t>
            </a:r>
            <a:endParaRPr lang="en-US" sz="28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00" t="29153" r="42060" b="16248"/>
          <a:stretch/>
        </p:blipFill>
        <p:spPr>
          <a:xfrm>
            <a:off x="6460840" y="1282627"/>
            <a:ext cx="2173986" cy="1954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5" t="5999" r="11137"/>
          <a:stretch/>
        </p:blipFill>
        <p:spPr>
          <a:xfrm rot="10800000">
            <a:off x="6447231" y="3303621"/>
            <a:ext cx="2170886" cy="19534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r="19905" b="21651"/>
          <a:stretch/>
        </p:blipFill>
        <p:spPr>
          <a:xfrm>
            <a:off x="1817759" y="1244204"/>
            <a:ext cx="2218696" cy="1854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0" t="4825" r="14476" b="9841"/>
          <a:stretch/>
        </p:blipFill>
        <p:spPr>
          <a:xfrm>
            <a:off x="1817759" y="3167139"/>
            <a:ext cx="2236460" cy="19528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426" y="1304076"/>
            <a:ext cx="1609332" cy="39465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4154" y="1275502"/>
            <a:ext cx="1679193" cy="39238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97995" y="819427"/>
            <a:ext cx="258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 h of coating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81175" y="2945108"/>
            <a:ext cx="898208" cy="30008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BOTTOM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7895" y="2793327"/>
            <a:ext cx="936625" cy="30008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BOTTOM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73555" y="4947686"/>
            <a:ext cx="520389" cy="30008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TOP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44082" y="4809187"/>
            <a:ext cx="520389" cy="30008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262911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232"/>
            <a:ext cx="8464378" cy="487490"/>
          </a:xfrm>
        </p:spPr>
        <p:txBody>
          <a:bodyPr/>
          <a:lstStyle/>
          <a:p>
            <a:r>
              <a:rPr lang="en-US" dirty="0" smtClean="0"/>
              <a:t>Witness sample analysis and RF performance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 descr="C:\Users\uttar\Desktop\5C-NbSn-1 n 2 1st coatWitness\5C-NbSn02 bottom\5C-NbSn-2-B_m0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66" y="1121309"/>
            <a:ext cx="3500853" cy="2625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uttar\Desktop\5C-NbSn-1 n 2 1st coatWitness\5C-NbSn02 bottom\5C-NbSn-2-B_m08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75" y="3848783"/>
            <a:ext cx="3561844" cy="267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201" y="992098"/>
            <a:ext cx="4701042" cy="38648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06240" y="5021228"/>
            <a:ext cx="49377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Eremeev, G., et al. "Nb</a:t>
            </a:r>
            <a:r>
              <a:rPr lang="en-US" sz="1200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Sn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multicell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 cavity coating system at Jefferson Lab." 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Review of Scientific Instruments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 91.7 (2020</a:t>
            </a:r>
            <a:r>
              <a:rPr lang="en-US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): 073911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53883" y="5857207"/>
            <a:ext cx="465836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/>
              <a:t>More  </a:t>
            </a:r>
            <a:r>
              <a:rPr lang="en-US" sz="1500" b="1" dirty="0"/>
              <a:t>from G. </a:t>
            </a:r>
            <a:r>
              <a:rPr lang="en-US" sz="1500" b="1" dirty="0" smtClean="0"/>
              <a:t>Eremeev, “</a:t>
            </a:r>
            <a:r>
              <a:rPr lang="en-US" sz="1500" b="1" i="1" dirty="0"/>
              <a:t>Nb3Sn 5-cell cavity qualification for Nb3Sn </a:t>
            </a:r>
            <a:r>
              <a:rPr lang="en-US" sz="1500" b="1" i="1" dirty="0" err="1"/>
              <a:t>cryomodule</a:t>
            </a:r>
            <a:r>
              <a:rPr lang="en-US" sz="1500" b="1" dirty="0" smtClean="0"/>
              <a:t>” </a:t>
            </a:r>
            <a:r>
              <a:rPr lang="en-US" sz="1500" b="1" dirty="0"/>
              <a:t>, Friday at </a:t>
            </a:r>
            <a:r>
              <a:rPr lang="en-US" sz="1500" b="1" dirty="0" smtClean="0"/>
              <a:t>8:45 </a:t>
            </a:r>
            <a:r>
              <a:rPr lang="en-US" sz="1500" b="1" dirty="0"/>
              <a:t>AM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02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75" y="165037"/>
            <a:ext cx="8464378" cy="487490"/>
          </a:xfrm>
        </p:spPr>
        <p:txBody>
          <a:bodyPr/>
          <a:lstStyle/>
          <a:p>
            <a:r>
              <a:rPr lang="en-US" dirty="0" smtClean="0"/>
              <a:t>Coating of 952 MHz cavity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13137" y="6522034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242" y="2534068"/>
            <a:ext cx="4665997" cy="34994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0559" y="267081"/>
            <a:ext cx="2136648" cy="1602486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06175" y="801398"/>
            <a:ext cx="7292617" cy="1783930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en-US" sz="2700" dirty="0" smtClean="0"/>
              <a:t>Cavity was originally fabricated for the proposed JLEIC. </a:t>
            </a:r>
            <a:r>
              <a:rPr lang="en-US" sz="2700" dirty="0" smtClean="0"/>
              <a:t> </a:t>
            </a:r>
          </a:p>
          <a:p>
            <a:pPr lvl="0"/>
            <a:r>
              <a:rPr lang="en-US" sz="2700" dirty="0" smtClean="0"/>
              <a:t>The </a:t>
            </a:r>
            <a:r>
              <a:rPr lang="en-US" sz="2700" dirty="0"/>
              <a:t>first coating was performed with two Sn-sources: one at the bottom and the other at the top. </a:t>
            </a:r>
          </a:p>
          <a:p>
            <a:pPr lvl="0"/>
            <a:r>
              <a:rPr lang="en-US" sz="2700" dirty="0"/>
              <a:t>The non-uniform coating around the equator, farthest and out of the sight region from any Sn </a:t>
            </a:r>
            <a:r>
              <a:rPr lang="en-US" sz="2700" dirty="0" smtClean="0"/>
              <a:t>sources was </a:t>
            </a:r>
            <a:r>
              <a:rPr lang="en-US" sz="2700" dirty="0"/>
              <a:t>observed.</a:t>
            </a:r>
          </a:p>
          <a:p>
            <a:pPr lvl="0"/>
            <a:r>
              <a:rPr lang="en-US" sz="2700" dirty="0"/>
              <a:t> Another Sn source was installed around the center of the cavity in the next coating, eliminated the problem.</a:t>
            </a:r>
          </a:p>
          <a:p>
            <a:pPr lvl="0"/>
            <a:r>
              <a:rPr lang="en-US" sz="2700" dirty="0"/>
              <a:t> Witness sample shows potential Sn-residues as observed during five-cell cavity </a:t>
            </a:r>
            <a:r>
              <a:rPr lang="en-US" sz="2700" dirty="0" smtClean="0"/>
              <a:t>coatings</a:t>
            </a:r>
            <a:endParaRPr lang="en-US" dirty="0"/>
          </a:p>
          <a:p>
            <a:pPr lvl="0"/>
            <a:endParaRPr lang="en-US" dirty="0"/>
          </a:p>
        </p:txBody>
      </p:sp>
      <p:pic>
        <p:nvPicPr>
          <p:cNvPr id="11" name="Content Placeholder 5"/>
          <p:cNvPicPr>
            <a:picLocks noChangeAspect="1"/>
          </p:cNvPicPr>
          <p:nvPr/>
        </p:nvPicPr>
        <p:blipFill rotWithShape="1">
          <a:blip r:embed="rId4"/>
          <a:srcRect l="25227" t="41544" r="2265" b="6663"/>
          <a:stretch/>
        </p:blipFill>
        <p:spPr>
          <a:xfrm>
            <a:off x="157847" y="2534068"/>
            <a:ext cx="3667113" cy="349391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75252" y="2726336"/>
            <a:ext cx="2432304" cy="657852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58285" y="5556173"/>
            <a:ext cx="257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With two Sn sources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7834" y="5626840"/>
            <a:ext cx="2574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With three Sn sources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175" y="6104997"/>
            <a:ext cx="9286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/>
              <a:t>More  </a:t>
            </a:r>
            <a:r>
              <a:rPr lang="en-US" sz="1500" b="1" dirty="0"/>
              <a:t>from G. </a:t>
            </a:r>
            <a:r>
              <a:rPr lang="en-US" sz="1500" b="1" dirty="0" err="1" smtClean="0"/>
              <a:t>Ciovati</a:t>
            </a:r>
            <a:r>
              <a:rPr lang="en-US" sz="1500" b="1" dirty="0" smtClean="0"/>
              <a:t>, “</a:t>
            </a:r>
            <a:r>
              <a:rPr lang="en-US" sz="1500" b="1" i="1" dirty="0"/>
              <a:t>Accelerator Stewardship with Nb</a:t>
            </a:r>
            <a:r>
              <a:rPr lang="en-US" sz="1500" b="1" i="1" baseline="-25000" dirty="0"/>
              <a:t>3</a:t>
            </a:r>
            <a:r>
              <a:rPr lang="en-US" sz="1500" b="1" i="1" dirty="0"/>
              <a:t>Sn at </a:t>
            </a:r>
            <a:r>
              <a:rPr lang="en-US" sz="1500" b="1" i="1" dirty="0" err="1" smtClean="0"/>
              <a:t>Jlab</a:t>
            </a:r>
            <a:r>
              <a:rPr lang="en-US" sz="1500" b="1" dirty="0" smtClean="0"/>
              <a:t>” </a:t>
            </a:r>
            <a:r>
              <a:rPr lang="en-US" sz="1500" b="1" dirty="0"/>
              <a:t>, Friday at 11 AM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72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72" y="175027"/>
            <a:ext cx="8464378" cy="48749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66" y="966054"/>
            <a:ext cx="8792586" cy="5501281"/>
          </a:xfrm>
        </p:spPr>
        <p:txBody>
          <a:bodyPr>
            <a:normAutofit/>
          </a:bodyPr>
          <a:lstStyle/>
          <a:p>
            <a:pPr lvl="0"/>
            <a:r>
              <a:rPr lang="en-US" sz="2400" dirty="0" smtClean="0"/>
              <a:t>Nb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Sn </a:t>
            </a:r>
            <a:r>
              <a:rPr lang="en-US" sz="2400" dirty="0"/>
              <a:t>cavities are moving toward accelerator applications, requiring a capability to grow quality </a:t>
            </a:r>
            <a:r>
              <a:rPr lang="en-US" sz="2400" dirty="0" smtClean="0"/>
              <a:t>coatings on large </a:t>
            </a:r>
            <a:r>
              <a:rPr lang="en-US" sz="2400" dirty="0"/>
              <a:t>surface areas.</a:t>
            </a:r>
          </a:p>
          <a:p>
            <a:pPr lvl="0"/>
            <a:r>
              <a:rPr lang="en-US" sz="2400" dirty="0"/>
              <a:t>The coating process may need to be updated depending on the cavity's size and geometry to be coated. </a:t>
            </a:r>
          </a:p>
          <a:p>
            <a:pPr lvl="0"/>
            <a:r>
              <a:rPr lang="en-US" sz="2400" dirty="0"/>
              <a:t>Precise control over Sn-evaporation and distribution is crucial to produce conformal coatings in cavities with large surface area coatings.</a:t>
            </a:r>
          </a:p>
          <a:p>
            <a:pPr lvl="1"/>
            <a:r>
              <a:rPr lang="en-US" dirty="0"/>
              <a:t> May require multiple Sn-sources provided with individual heaters </a:t>
            </a:r>
          </a:p>
          <a:p>
            <a:pPr lvl="1"/>
            <a:r>
              <a:rPr lang="en-US" dirty="0"/>
              <a:t> Optimization of coating parameters and coating configuration to avoid patchy regions and Sn residues</a:t>
            </a:r>
          </a:p>
          <a:p>
            <a:pPr lvl="0"/>
            <a:r>
              <a:rPr lang="en-US" sz="2400" dirty="0"/>
              <a:t>Nucleation and growth parameters </a:t>
            </a:r>
            <a:r>
              <a:rPr lang="en-US" sz="2400" dirty="0" smtClean="0"/>
              <a:t>need </a:t>
            </a:r>
            <a:r>
              <a:rPr lang="en-US" sz="2400" dirty="0"/>
              <a:t>to be explored.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24861" y="5695688"/>
            <a:ext cx="7721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081BD4"/>
                </a:solidFill>
              </a:rPr>
              <a:t>Pudasaini, U., Eremeev, G.V., Reece, C.E., Tuggle, J. and Kelley, M.J., 2019. Initial growth of tin on niobium for vapor diffusion coating of Nb3Sn. Superconductor Science and Technology, 32(4), p.045008.</a:t>
            </a:r>
          </a:p>
        </p:txBody>
      </p:sp>
    </p:spTree>
    <p:extLst>
      <p:ext uri="{BB962C8B-B14F-4D97-AF65-F5344CB8AC3E}">
        <p14:creationId xmlns:p14="http://schemas.microsoft.com/office/powerpoint/2010/main" val="186160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87" y="175027"/>
            <a:ext cx="8464378" cy="48749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1242" y="3432047"/>
            <a:ext cx="868426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450"/>
              </a:spcBef>
            </a:pPr>
            <a:r>
              <a:rPr lang="en-US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 are grateful for support from the Office of High Energy Physics, U.S. Department of Energy under grants 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DE-SC-0014475</a:t>
            </a:r>
            <a:r>
              <a:rPr lang="en-US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to the College of William Mary and 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DE-SC-0018918 </a:t>
            </a:r>
            <a:r>
              <a:rPr lang="en-US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to Virginia Tech. Co-Authored by Jefferson Science Associates, LLC under U.S. DOE Contract No. 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DE-AC05-06OR23177</a:t>
            </a:r>
            <a:r>
              <a:rPr lang="en-US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This material is based upon work supported by the U.S. Department of Energy, Office of Science, Office of Nuclear </a:t>
            </a:r>
            <a:r>
              <a:rPr lang="en-US" sz="15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Physics.</a:t>
            </a:r>
          </a:p>
          <a:p>
            <a:pPr>
              <a:lnSpc>
                <a:spcPct val="200000"/>
              </a:lnSpc>
              <a:spcBef>
                <a:spcPts val="450"/>
              </a:spcBef>
            </a:pPr>
            <a:r>
              <a:rPr lang="en-US" sz="15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Early Career Award – Dr. </a:t>
            </a:r>
            <a:r>
              <a:rPr lang="en-US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Grigory</a:t>
            </a:r>
            <a:r>
              <a:rPr lang="en-US" sz="15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Eremeev.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12" y="1197054"/>
            <a:ext cx="3627800" cy="606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94" y="1205723"/>
            <a:ext cx="1164693" cy="78221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86269" y="1192265"/>
            <a:ext cx="2437361" cy="1120134"/>
            <a:chOff x="613741" y="2082906"/>
            <a:chExt cx="3221747" cy="149351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97"/>
            <a:stretch/>
          </p:blipFill>
          <p:spPr>
            <a:xfrm>
              <a:off x="696013" y="2082906"/>
              <a:ext cx="2743198" cy="76400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741" y="3009390"/>
              <a:ext cx="3221747" cy="567027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428341"/>
            <a:ext cx="2247900" cy="51435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86269" y="1887128"/>
            <a:ext cx="2769351" cy="120796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5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00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697" y="175027"/>
            <a:ext cx="8464378" cy="48749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9251641" cy="5381694"/>
          </a:xfrm>
        </p:spPr>
        <p:txBody>
          <a:bodyPr>
            <a:normAutofit/>
          </a:bodyPr>
          <a:lstStyle/>
          <a:p>
            <a:r>
              <a:rPr lang="en-US" sz="3000" dirty="0" smtClean="0"/>
              <a:t> Background</a:t>
            </a:r>
          </a:p>
          <a:p>
            <a:r>
              <a:rPr lang="en-US" sz="3000" dirty="0"/>
              <a:t> </a:t>
            </a:r>
            <a:r>
              <a:rPr lang="en-US" sz="3000" dirty="0" smtClean="0"/>
              <a:t>Coating of large cavity surfaces</a:t>
            </a:r>
            <a:endParaRPr lang="en-US" sz="3000" dirty="0"/>
          </a:p>
          <a:p>
            <a:r>
              <a:rPr lang="en-US" sz="3000" dirty="0" smtClean="0"/>
              <a:t> Process development for five-cell cavity coating</a:t>
            </a:r>
          </a:p>
          <a:p>
            <a:r>
              <a:rPr lang="en-US" sz="3000" dirty="0"/>
              <a:t> </a:t>
            </a:r>
            <a:r>
              <a:rPr lang="en-US" sz="3000" dirty="0" smtClean="0"/>
              <a:t>Summary </a:t>
            </a:r>
            <a:endParaRPr lang="en-US" sz="3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08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3" y="92731"/>
            <a:ext cx="8288163" cy="48749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7432" y="944151"/>
            <a:ext cx="5314641" cy="5826549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</a:t>
            </a:r>
            <a:r>
              <a:rPr lang="en-US" sz="2400" dirty="0"/>
              <a:t>majority of cavities coated so far are 1.3-1.5 GHz single-cell cavities. </a:t>
            </a:r>
          </a:p>
          <a:p>
            <a:pPr lvl="0"/>
            <a:r>
              <a:rPr lang="en-US" sz="2400" dirty="0"/>
              <a:t>Performance of Nb</a:t>
            </a:r>
            <a:r>
              <a:rPr lang="en-US" sz="2400" baseline="-25000" dirty="0"/>
              <a:t>3</a:t>
            </a:r>
            <a:r>
              <a:rPr lang="en-US" sz="2400" dirty="0"/>
              <a:t>Sn-coated R&amp;D single-cell cavities </a:t>
            </a:r>
            <a:r>
              <a:rPr lang="en-US" sz="2400" dirty="0" smtClean="0"/>
              <a:t>is </a:t>
            </a:r>
            <a:r>
              <a:rPr lang="en-US" sz="2400" dirty="0"/>
              <a:t>improved and approaching specifications necessary for accelerator applications.</a:t>
            </a:r>
          </a:p>
          <a:p>
            <a:pPr lvl="0"/>
            <a:r>
              <a:rPr lang="en-US" sz="2400" dirty="0"/>
              <a:t>Accelerator applications demand multi-cell cavities or cavities with different frequencies and/or geometries than typical R&amp;D single-cell cavities.</a:t>
            </a:r>
          </a:p>
          <a:p>
            <a:pPr lvl="0"/>
            <a:r>
              <a:rPr lang="en-US" sz="2400" dirty="0"/>
              <a:t>What are the challenges with larger surface area coatings?</a:t>
            </a:r>
          </a:p>
          <a:p>
            <a:endParaRPr lang="en-US" sz="2500" dirty="0" smtClean="0"/>
          </a:p>
          <a:p>
            <a:endParaRPr lang="en-US" sz="25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4" t="9406" r="10453" b="3737"/>
          <a:stretch/>
        </p:blipFill>
        <p:spPr>
          <a:xfrm>
            <a:off x="5514820" y="832861"/>
            <a:ext cx="3224783" cy="2678508"/>
          </a:xfrm>
          <a:prstGeom prst="rect">
            <a:avLst/>
          </a:prstGeom>
        </p:spPr>
      </p:pic>
      <p:pic>
        <p:nvPicPr>
          <p:cNvPr id="8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14820" y="4704519"/>
            <a:ext cx="2511539" cy="176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94780" y="3506148"/>
            <a:ext cx="38648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800" dirty="0" smtClean="0">
                <a:solidFill>
                  <a:srgbClr val="000000"/>
                </a:solidFill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S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. Posen and D. L. </a:t>
            </a:r>
            <a:r>
              <a:rPr lang="en-US" sz="800" dirty="0" smtClean="0">
                <a:solidFill>
                  <a:srgbClr val="000000"/>
                </a:solidFill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Hall Superconductor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Science and Technology, vol. 30, (3), pp. 033004, 2017. 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 smtClean="0">
                <a:solidFill>
                  <a:srgbClr val="000000"/>
                </a:solidFill>
                <a:latin typeface="Arial" panose="020B0604020202020204" pitchFamily="34" charset="0"/>
                <a:ea typeface="DengXian"/>
              </a:rPr>
              <a:t>S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ea typeface="DengXian"/>
              </a:rPr>
              <a:t>. Posen et al., </a:t>
            </a:r>
            <a:r>
              <a:rPr lang="en-US" sz="800" dirty="0" smtClean="0">
                <a:solidFill>
                  <a:srgbClr val="000000"/>
                </a:solidFill>
                <a:latin typeface="Arial" panose="020B0604020202020204" pitchFamily="34" charset="0"/>
                <a:ea typeface="DengXian"/>
              </a:rPr>
              <a:t>presented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ea typeface="DengXian"/>
              </a:rPr>
              <a:t>at the 19th Int. Conf. RF Superconductivity (SRF'19), Dresden, Germany, Jun.-Jul. 2019, paper </a:t>
            </a:r>
            <a:r>
              <a:rPr lang="en-US" sz="800" dirty="0" smtClean="0">
                <a:solidFill>
                  <a:srgbClr val="000000"/>
                </a:solidFill>
                <a:latin typeface="Arial" panose="020B0604020202020204" pitchFamily="34" charset="0"/>
                <a:ea typeface="DengXian"/>
              </a:rPr>
              <a:t>THFUB1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Arial" panose="020B0604020202020204" pitchFamily="34" charset="0"/>
                <a:ea typeface="DengXian"/>
              </a:rPr>
              <a:t>U. Pudasaini et al.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ea typeface="DengXian"/>
              </a:rPr>
              <a:t>presented at the 19th Int. Conf. RF Superconductivity (SRF'19), Dresden, Germany, Jun.-Jul. 2019, paper THFUB1</a:t>
            </a:r>
          </a:p>
          <a:p>
            <a:endParaRPr lang="en-US" sz="800" dirty="0" smtClean="0">
              <a:solidFill>
                <a:srgbClr val="000000"/>
              </a:solidFill>
              <a:latin typeface="Arial" panose="020B0604020202020204" pitchFamily="34" charset="0"/>
              <a:ea typeface="DengXian"/>
            </a:endParaRPr>
          </a:p>
          <a:p>
            <a:endParaRPr lang="en-US" sz="800" dirty="0" smtClean="0">
              <a:solidFill>
                <a:srgbClr val="000000"/>
              </a:solidFill>
              <a:latin typeface="Arial" panose="020B0604020202020204" pitchFamily="34" charset="0"/>
              <a:ea typeface="DengXian"/>
            </a:endParaRP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0922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18" y="118311"/>
            <a:ext cx="8464378" cy="487490"/>
          </a:xfrm>
        </p:spPr>
        <p:txBody>
          <a:bodyPr/>
          <a:lstStyle/>
          <a:p>
            <a:r>
              <a:rPr lang="en-US" dirty="0" smtClean="0"/>
              <a:t>Challenges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800" y="4277881"/>
            <a:ext cx="8086014" cy="2898903"/>
          </a:xfrm>
        </p:spPr>
        <p:txBody>
          <a:bodyPr/>
          <a:lstStyle/>
          <a:p>
            <a:r>
              <a:rPr lang="en-US" dirty="0" smtClean="0"/>
              <a:t>Typical vapor diffusion coating process</a:t>
            </a:r>
          </a:p>
          <a:p>
            <a:r>
              <a:rPr lang="en-US" dirty="0" smtClean="0"/>
              <a:t>Requirement </a:t>
            </a:r>
            <a:r>
              <a:rPr lang="en-US" dirty="0" smtClean="0"/>
              <a:t>for conformal </a:t>
            </a:r>
            <a:r>
              <a:rPr lang="en-US" dirty="0" smtClean="0"/>
              <a:t>coatings </a:t>
            </a:r>
          </a:p>
          <a:p>
            <a:r>
              <a:rPr lang="en-US" dirty="0" smtClean="0"/>
              <a:t>Defect-free quality coatings </a:t>
            </a:r>
          </a:p>
          <a:p>
            <a:r>
              <a:rPr lang="en-US" dirty="0" smtClean="0"/>
              <a:t>Cavity size and geometry</a:t>
            </a:r>
          </a:p>
          <a:p>
            <a:r>
              <a:rPr lang="en-US" dirty="0" smtClean="0"/>
              <a:t>Coating facility and process design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761" y="1049217"/>
            <a:ext cx="3611650" cy="273314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3E058BC-3770-4F1D-AE62-E363BE1D5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398" y="1115431"/>
            <a:ext cx="3175451" cy="2855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60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82" y="87300"/>
            <a:ext cx="8464378" cy="487490"/>
          </a:xfrm>
        </p:spPr>
        <p:txBody>
          <a:bodyPr/>
          <a:lstStyle/>
          <a:p>
            <a:r>
              <a:rPr lang="en-US" dirty="0"/>
              <a:t>Initial five-cell cavity coatings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8298" y="7243172"/>
            <a:ext cx="3917888" cy="311322"/>
          </a:xfrm>
        </p:spPr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106185" y="7243172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6273709" y="65465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D5B470-24F1-6744-BE88-730898E97D2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 descr="C:\Work\Cavity results\5-cell cavity\IA320\IA-320 postcoating 16june2017\20170616_115128.jpg">
            <a:extLst>
              <a:ext uri="{FF2B5EF4-FFF2-40B4-BE49-F238E27FC236}">
                <a16:creationId xmlns:a16="http://schemas.microsoft.com/office/drawing/2014/main" id="{6DB8FCF8-A1D4-4084-AEE9-55F90AF84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4" t="37646" r="38800" b="2110"/>
          <a:stretch>
            <a:fillRect/>
          </a:stretch>
        </p:blipFill>
        <p:spPr bwMode="auto">
          <a:xfrm>
            <a:off x="6949359" y="1886684"/>
            <a:ext cx="1829467" cy="150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Work\Cavity results\5-cell cavity\IA320\IA-320 postcoating 16june2017\20170616_115912.jpg">
            <a:extLst>
              <a:ext uri="{FF2B5EF4-FFF2-40B4-BE49-F238E27FC236}">
                <a16:creationId xmlns:a16="http://schemas.microsoft.com/office/drawing/2014/main" id="{CD71817C-4DF6-41CD-99CF-CBF47FC39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0" t="10860" r="10915" b="790"/>
          <a:stretch>
            <a:fillRect/>
          </a:stretch>
        </p:blipFill>
        <p:spPr bwMode="auto">
          <a:xfrm>
            <a:off x="7073956" y="5432264"/>
            <a:ext cx="1825492" cy="139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Work\Cavity results\5-cell cavity\CEBAF_CAVITY_BARE_2.png">
            <a:extLst>
              <a:ext uri="{FF2B5EF4-FFF2-40B4-BE49-F238E27FC236}">
                <a16:creationId xmlns:a16="http://schemas.microsoft.com/office/drawing/2014/main" id="{EFC68A49-5598-42E7-B0AB-3ABC82EBC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88443" y="3403899"/>
            <a:ext cx="3779269" cy="174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29" y="2197947"/>
            <a:ext cx="3008271" cy="2217637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C126E1-988A-4416-AE4F-220DE51267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9" y="4482367"/>
            <a:ext cx="3003507" cy="20340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89869" y="5790790"/>
            <a:ext cx="1350710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43CE0"/>
                </a:solidFill>
              </a:rPr>
              <a:t>Sn Source</a:t>
            </a:r>
            <a:endParaRPr lang="en-US" sz="1600" b="1" dirty="0">
              <a:solidFill>
                <a:srgbClr val="343CE0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7251" y="6504735"/>
            <a:ext cx="6918415" cy="23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056" tIns="63480" rIns="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7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U. </a:t>
            </a:r>
            <a:r>
              <a:rPr kumimoji="0" lang="en-US" altLang="en-US" sz="7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Pudasaini</a:t>
            </a:r>
            <a:r>
              <a:rPr kumimoji="0" lang="en-US" altLang="en-US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7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et.al. </a:t>
            </a:r>
            <a:r>
              <a:rPr kumimoji="0" lang="en-US" alt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“Nb</a:t>
            </a:r>
            <a:r>
              <a:rPr kumimoji="0" lang="en-US" altLang="en-US" sz="7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3</a:t>
            </a:r>
            <a:r>
              <a:rPr kumimoji="0" lang="en-US" alt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Sn Multi-cell cavity coating at Jefferson Lab”</a:t>
            </a:r>
            <a:r>
              <a:rPr kumimoji="0" lang="en-US" altLang="en-US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in </a:t>
            </a:r>
            <a:r>
              <a:rPr kumimoji="0" lang="en-US" altLang="en-US" sz="7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Proc. 9th Int. Particle Accelerator Conf. (IPAC'18)</a:t>
            </a:r>
            <a:r>
              <a:rPr kumimoji="0" lang="en-US" altLang="en-US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Vancouver, Canada (May 2018), paper WEYGBF3.</a:t>
            </a:r>
            <a:r>
              <a:rPr kumimoji="0" lang="en-US" alt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431" y="2178039"/>
            <a:ext cx="2604220" cy="19519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3394" y="4461312"/>
            <a:ext cx="2686294" cy="2013465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6273709" y="3573900"/>
            <a:ext cx="1286629" cy="3108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463058" y="5525848"/>
            <a:ext cx="1200335" cy="2649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19932" y="718537"/>
            <a:ext cx="9105780" cy="1704623"/>
          </a:xfrm>
        </p:spPr>
        <p:txBody>
          <a:bodyPr>
            <a:normAutofit/>
          </a:bodyPr>
          <a:lstStyle/>
          <a:p>
            <a:r>
              <a:rPr lang="en-US" sz="1500" dirty="0" smtClean="0"/>
              <a:t>Coating setup similar to single-cell cavity coating</a:t>
            </a:r>
          </a:p>
          <a:p>
            <a:pPr lvl="1"/>
            <a:r>
              <a:rPr lang="en-US" sz="1500" dirty="0"/>
              <a:t> </a:t>
            </a:r>
            <a:r>
              <a:rPr lang="en-US" sz="1500" dirty="0" smtClean="0"/>
              <a:t>Single Sn-source, variation of coating time 3-24 h </a:t>
            </a:r>
          </a:p>
          <a:p>
            <a:r>
              <a:rPr lang="en-US" sz="1500" dirty="0"/>
              <a:t>Asymmetric appearance of coated cavities</a:t>
            </a:r>
          </a:p>
          <a:p>
            <a:pPr lvl="1"/>
            <a:r>
              <a:rPr lang="en-US" sz="1500" dirty="0"/>
              <a:t> Line of sight and proximity to the Sn </a:t>
            </a:r>
            <a:r>
              <a:rPr lang="en-US" sz="1500" dirty="0" smtClean="0"/>
              <a:t>source </a:t>
            </a:r>
          </a:p>
          <a:p>
            <a:r>
              <a:rPr lang="en-US" sz="1500" dirty="0"/>
              <a:t>Process dependent, not the substrate </a:t>
            </a:r>
            <a:endParaRPr lang="en-US" sz="1500" dirty="0" smtClean="0"/>
          </a:p>
        </p:txBody>
      </p:sp>
    </p:spTree>
    <p:extLst>
      <p:ext uri="{BB962C8B-B14F-4D97-AF65-F5344CB8AC3E}">
        <p14:creationId xmlns:p14="http://schemas.microsoft.com/office/powerpoint/2010/main" val="11781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3757" y="184635"/>
            <a:ext cx="8464378" cy="487490"/>
          </a:xfrm>
        </p:spPr>
        <p:txBody>
          <a:bodyPr/>
          <a:lstStyle/>
          <a:p>
            <a:r>
              <a:rPr lang="en-US" altLang="en-US" dirty="0"/>
              <a:t>Coating resembling with low tin flux deposition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0819" y="6992442"/>
            <a:ext cx="3917888" cy="311322"/>
          </a:xfrm>
        </p:spPr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28706" y="6992442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47A7ED-335A-40C4-962B-7E77FE95F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743" y="2887966"/>
            <a:ext cx="3301279" cy="2475960"/>
          </a:xfrm>
          <a:prstGeom prst="rect">
            <a:avLst/>
          </a:prstGeom>
          <a:ln w="53975">
            <a:solidFill>
              <a:srgbClr val="FFFF00"/>
            </a:solidFill>
          </a:ln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2F8C1D99-EEFB-42BF-A8D3-235420B30F9B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05" y="2403186"/>
            <a:ext cx="2962347" cy="31474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F082D-FC4B-4B12-8174-55B94C902703}"/>
              </a:ext>
            </a:extLst>
          </p:cNvPr>
          <p:cNvSpPr/>
          <p:nvPr/>
        </p:nvSpPr>
        <p:spPr>
          <a:xfrm>
            <a:off x="2510641" y="3398765"/>
            <a:ext cx="389061" cy="28902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outdoor, nature&#10;&#10;Description generated with very high confidence">
            <a:extLst>
              <a:ext uri="{FF2B5EF4-FFF2-40B4-BE49-F238E27FC236}">
                <a16:creationId xmlns:a16="http://schemas.microsoft.com/office/drawing/2014/main" id="{8BD9CAA9-3289-4F52-A90A-C326AADF3D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622" y="2298271"/>
            <a:ext cx="2715539" cy="203665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1" name="Picture 10" descr="A close up of a beach&#10;&#10;Description generated with high confidence">
            <a:extLst>
              <a:ext uri="{FF2B5EF4-FFF2-40B4-BE49-F238E27FC236}">
                <a16:creationId xmlns:a16="http://schemas.microsoft.com/office/drawing/2014/main" id="{3E7F303B-B6FC-4846-B1DA-DE621E7E21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623" y="4374343"/>
            <a:ext cx="2752711" cy="206453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FE6DDE-9632-43F1-A6BB-C8372620CB80}"/>
              </a:ext>
            </a:extLst>
          </p:cNvPr>
          <p:cNvCxnSpPr>
            <a:cxnSpLocks/>
          </p:cNvCxnSpPr>
          <p:nvPr/>
        </p:nvCxnSpPr>
        <p:spPr>
          <a:xfrm flipV="1">
            <a:off x="5811253" y="4199048"/>
            <a:ext cx="1339647" cy="21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ECA778-F71F-4028-94E3-CB51233A8A56}"/>
              </a:ext>
            </a:extLst>
          </p:cNvPr>
          <p:cNvCxnSpPr>
            <a:cxnSpLocks/>
          </p:cNvCxnSpPr>
          <p:nvPr/>
        </p:nvCxnSpPr>
        <p:spPr>
          <a:xfrm>
            <a:off x="5685014" y="5031737"/>
            <a:ext cx="1825058" cy="3990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762598" y="5951665"/>
            <a:ext cx="2746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restricted tin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supply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934300" y="2187888"/>
            <a:ext cx="11499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patches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811253" y="2480052"/>
            <a:ext cx="1989463" cy="4559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9" idx="2"/>
          </p:cNvCxnSpPr>
          <p:nvPr/>
        </p:nvCxnSpPr>
        <p:spPr>
          <a:xfrm flipH="1" flipV="1">
            <a:off x="2705172" y="3687786"/>
            <a:ext cx="836140" cy="23367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26" y="818979"/>
            <a:ext cx="1928246" cy="14452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97" y="818979"/>
            <a:ext cx="1917666" cy="1437353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 flipV="1">
            <a:off x="1060330" y="1987290"/>
            <a:ext cx="494150" cy="13293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601462" y="1987290"/>
            <a:ext cx="395853" cy="14817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19886" y="5839871"/>
            <a:ext cx="2042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Supporting edges 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548620" y="4856161"/>
            <a:ext cx="306361" cy="1080008"/>
          </a:xfrm>
          <a:prstGeom prst="straightConnector1">
            <a:avLst/>
          </a:prstGeom>
          <a:ln>
            <a:solidFill>
              <a:srgbClr val="081BD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1956988" y="3877056"/>
            <a:ext cx="770642" cy="2096589"/>
          </a:xfrm>
          <a:prstGeom prst="straightConnector1">
            <a:avLst/>
          </a:prstGeom>
          <a:ln>
            <a:solidFill>
              <a:srgbClr val="081BD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37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5027"/>
            <a:ext cx="8970264" cy="487490"/>
          </a:xfrm>
        </p:spPr>
        <p:txBody>
          <a:bodyPr/>
          <a:lstStyle/>
          <a:p>
            <a:r>
              <a:rPr lang="en-US" dirty="0" smtClean="0"/>
              <a:t>Witness sample analysis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 descr="C:\Users\uttar\AppData\Local\Temp\Temp1_Re__Insights_into_Nb3Sn_coating_of_CEBAF_cavities_from_witness_sample_analysis_draft..zip\MOP016_f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01" y="816489"/>
            <a:ext cx="7148696" cy="35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Work\Cavity results\5-cell cavity\CEBAF_CAVITY_BARE_2.png">
            <a:extLst>
              <a:ext uri="{FF2B5EF4-FFF2-40B4-BE49-F238E27FC236}">
                <a16:creationId xmlns:a16="http://schemas.microsoft.com/office/drawing/2014/main" id="{EFC68A49-5598-42E7-B0AB-3ABC82EBC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80102" y="1927704"/>
            <a:ext cx="3779269" cy="174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4653171"/>
            <a:ext cx="8093350" cy="2245586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 smtClean="0"/>
              <a:t>A </a:t>
            </a:r>
            <a:r>
              <a:rPr lang="en-US" dirty="0"/>
              <a:t>Witness </a:t>
            </a:r>
            <a:r>
              <a:rPr lang="en-US" dirty="0" smtClean="0"/>
              <a:t>rod is </a:t>
            </a:r>
            <a:r>
              <a:rPr lang="en-US" dirty="0"/>
              <a:t>positioned along the axis of the </a:t>
            </a:r>
            <a:r>
              <a:rPr lang="en-US" dirty="0" smtClean="0"/>
              <a:t>cavity.</a:t>
            </a:r>
            <a:endParaRPr lang="en-US" dirty="0"/>
          </a:p>
          <a:p>
            <a:pPr lvl="0"/>
            <a:r>
              <a:rPr lang="en-US" dirty="0"/>
              <a:t>More patchy regions observed moving further away from the Sn source </a:t>
            </a:r>
          </a:p>
          <a:p>
            <a:pPr lvl="0"/>
            <a:r>
              <a:rPr lang="en-US" dirty="0"/>
              <a:t>The coating variation </a:t>
            </a:r>
            <a:r>
              <a:rPr lang="en-US" dirty="0" smtClean="0"/>
              <a:t>resembles </a:t>
            </a:r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coatings produced </a:t>
            </a:r>
            <a:r>
              <a:rPr lang="en-US" dirty="0" smtClean="0"/>
              <a:t>with different </a:t>
            </a:r>
            <a:r>
              <a:rPr lang="en-US" dirty="0"/>
              <a:t>fluxes of Sn</a:t>
            </a:r>
          </a:p>
          <a:p>
            <a:pPr lvl="0"/>
            <a:r>
              <a:rPr lang="en-US" dirty="0"/>
              <a:t>Line of sight and proximity to the Sn-source </a:t>
            </a:r>
            <a:r>
              <a:rPr lang="en-US" dirty="0" smtClean="0"/>
              <a:t>needs </a:t>
            </a:r>
            <a:r>
              <a:rPr lang="en-US" dirty="0"/>
              <a:t>to be considered for conformal coating. 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439912" y="712066"/>
            <a:ext cx="0" cy="3511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49001" y="4375923"/>
            <a:ext cx="70774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G. V. </a:t>
            </a:r>
            <a:r>
              <a:rPr lang="en-US" sz="800" dirty="0" smtClean="0"/>
              <a:t>Eremeev et. al., </a:t>
            </a:r>
            <a:r>
              <a:rPr lang="en-US" sz="800" dirty="0"/>
              <a:t>in Proc. 19th Int. Conf. RF Superconductivity (SRF'19), Dresden, Germany, </a:t>
            </a:r>
            <a:r>
              <a:rPr lang="en-US" sz="800" dirty="0" smtClean="0"/>
              <a:t>Paper MOP016</a:t>
            </a:r>
            <a:endParaRPr lang="en-US" sz="800" dirty="0"/>
          </a:p>
        </p:txBody>
      </p:sp>
      <p:sp>
        <p:nvSpPr>
          <p:cNvPr id="4" name="Rectangle 3"/>
          <p:cNvSpPr/>
          <p:nvPr/>
        </p:nvSpPr>
        <p:spPr>
          <a:xfrm>
            <a:off x="8389620" y="4423629"/>
            <a:ext cx="100584" cy="119590"/>
          </a:xfrm>
          <a:prstGeom prst="rect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89620" y="3973830"/>
            <a:ext cx="100584" cy="136573"/>
          </a:xfrm>
          <a:prstGeom prst="rect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89620" y="3381375"/>
            <a:ext cx="100584" cy="136573"/>
          </a:xfrm>
          <a:prstGeom prst="rect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89620" y="2878455"/>
            <a:ext cx="100584" cy="136573"/>
          </a:xfrm>
          <a:prstGeom prst="rect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82000" y="2375535"/>
            <a:ext cx="100584" cy="136573"/>
          </a:xfrm>
          <a:prstGeom prst="rect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89620" y="1827108"/>
            <a:ext cx="100584" cy="136573"/>
          </a:xfrm>
          <a:prstGeom prst="rect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0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39" y="130811"/>
            <a:ext cx="8464378" cy="487490"/>
          </a:xfrm>
        </p:spPr>
        <p:txBody>
          <a:bodyPr/>
          <a:lstStyle/>
          <a:p>
            <a:r>
              <a:rPr lang="en-US" dirty="0"/>
              <a:t>Application of secondary Sn source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r="13037"/>
          <a:stretch/>
        </p:blipFill>
        <p:spPr>
          <a:xfrm>
            <a:off x="4598396" y="4276413"/>
            <a:ext cx="2143125" cy="19564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"/>
          <a:stretch/>
        </p:blipFill>
        <p:spPr>
          <a:xfrm>
            <a:off x="4597795" y="1963255"/>
            <a:ext cx="2161669" cy="17734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652" y="1378590"/>
            <a:ext cx="2145776" cy="52621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8168" y="5910698"/>
            <a:ext cx="129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TOP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47525" y="3391002"/>
            <a:ext cx="1268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BOTTOM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808AE7-5E49-44CA-B775-09C42BB08D8C}"/>
              </a:ext>
            </a:extLst>
          </p:cNvPr>
          <p:cNvSpPr/>
          <p:nvPr/>
        </p:nvSpPr>
        <p:spPr>
          <a:xfrm>
            <a:off x="126001" y="4125594"/>
            <a:ext cx="4437263" cy="266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 of a secondary tin source appears to solve the problem.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Several cavities coated resulted in the uniform coating.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 similar amount of Sn-consumption, a two-source setup produced uniform coating but not with single-source of Sn, even with longer coating time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C126E1-988A-4416-AE4F-220DE51267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15" y="895486"/>
            <a:ext cx="4186020" cy="31395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7F35A6-BF16-46DD-A9B1-4F90BDF58C10}"/>
              </a:ext>
            </a:extLst>
          </p:cNvPr>
          <p:cNvSpPr txBox="1"/>
          <p:nvPr/>
        </p:nvSpPr>
        <p:spPr>
          <a:xfrm>
            <a:off x="197414" y="868989"/>
            <a:ext cx="423629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Similar coating at both </a:t>
            </a:r>
            <a:r>
              <a:rPr lang="en-US" dirty="0" smtClean="0"/>
              <a:t>ends </a:t>
            </a:r>
            <a:r>
              <a:rPr lang="en-US" dirty="0"/>
              <a:t>of the cavity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015" y="805887"/>
            <a:ext cx="2205752" cy="1091863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6118860" y="1550825"/>
            <a:ext cx="1910346" cy="245882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44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25" y="118982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 resolution SEM analysis of witness samples coated with two Sn-sources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79" y="828895"/>
            <a:ext cx="8130993" cy="1941737"/>
          </a:xfrm>
        </p:spPr>
        <p:txBody>
          <a:bodyPr/>
          <a:lstStyle/>
          <a:p>
            <a:r>
              <a:rPr lang="en-US" dirty="0" smtClean="0"/>
              <a:t>Nano residues up to ~ 50 nm in size were seen on the surface</a:t>
            </a:r>
          </a:p>
          <a:p>
            <a:r>
              <a:rPr lang="en-US" dirty="0" smtClean="0"/>
              <a:t>Potential condensation of Sn-vapor during the cool-down phase of the Nb</a:t>
            </a:r>
            <a:r>
              <a:rPr lang="en-US" baseline="-25000" dirty="0" smtClean="0"/>
              <a:t>3</a:t>
            </a:r>
            <a:r>
              <a:rPr lang="en-US" dirty="0" smtClean="0"/>
              <a:t>Sn coating</a:t>
            </a:r>
          </a:p>
          <a:p>
            <a:r>
              <a:rPr lang="en-US" dirty="0" smtClean="0"/>
              <a:t>Reduce/optimize coating time and supplied amount of Sn to avoid Sn-residues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52" y="2993055"/>
            <a:ext cx="7790310" cy="296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1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38584</TotalTime>
  <Words>992</Words>
  <Application>Microsoft Office PowerPoint</Application>
  <PresentationFormat>On-screen Show (4:3)</PresentationFormat>
  <Paragraphs>109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.PingFangSC-Regular</vt:lpstr>
      <vt:lpstr>Arial</vt:lpstr>
      <vt:lpstr>Calibri</vt:lpstr>
      <vt:lpstr>DengXian</vt:lpstr>
      <vt:lpstr>PingFangSC-Regular</vt:lpstr>
      <vt:lpstr>Times New Roman</vt:lpstr>
      <vt:lpstr>Office Theme</vt:lpstr>
      <vt:lpstr>Nb3Sn growth in vapor diffusion: process design for large surface area coatings</vt:lpstr>
      <vt:lpstr>Outline</vt:lpstr>
      <vt:lpstr>Background</vt:lpstr>
      <vt:lpstr>Challenges </vt:lpstr>
      <vt:lpstr>Initial five-cell cavity coatings</vt:lpstr>
      <vt:lpstr>Coating resembling with low tin flux deposition</vt:lpstr>
      <vt:lpstr>Witness sample analysis</vt:lpstr>
      <vt:lpstr>Application of secondary Sn source</vt:lpstr>
      <vt:lpstr>High resolution SEM analysis of witness samples coated with two Sn-sources</vt:lpstr>
      <vt:lpstr>Substrate quality</vt:lpstr>
      <vt:lpstr>Latest CEBAF five-cell coating</vt:lpstr>
      <vt:lpstr>Witness sample analysis and RF performance</vt:lpstr>
      <vt:lpstr>Coating of 952 MHz cavity</vt:lpstr>
      <vt:lpstr>Summary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Uttar Pudasaini</dc:creator>
  <cp:lastModifiedBy>Uttar Pudasaini</cp:lastModifiedBy>
  <cp:revision>198</cp:revision>
  <dcterms:created xsi:type="dcterms:W3CDTF">2020-02-06T16:41:30Z</dcterms:created>
  <dcterms:modified xsi:type="dcterms:W3CDTF">2020-11-11T12:01:34Z</dcterms:modified>
</cp:coreProperties>
</file>