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tiff" ContentType="image/tiff"/>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375" r:id="rId2"/>
    <p:sldId id="415" r:id="rId3"/>
    <p:sldId id="504" r:id="rId4"/>
    <p:sldId id="372" r:id="rId5"/>
    <p:sldId id="258" r:id="rId6"/>
    <p:sldId id="294" r:id="rId7"/>
    <p:sldId id="487" r:id="rId8"/>
    <p:sldId id="489" r:id="rId9"/>
    <p:sldId id="388" r:id="rId10"/>
    <p:sldId id="505" r:id="rId11"/>
    <p:sldId id="336" r:id="rId12"/>
    <p:sldId id="508" r:id="rId13"/>
    <p:sldId id="519" r:id="rId14"/>
    <p:sldId id="513" r:id="rId15"/>
    <p:sldId id="520" r:id="rId16"/>
    <p:sldId id="509" r:id="rId17"/>
    <p:sldId id="507" r:id="rId18"/>
    <p:sldId id="510" r:id="rId19"/>
    <p:sldId id="522" r:id="rId20"/>
    <p:sldId id="511" r:id="rId21"/>
    <p:sldId id="339" r:id="rId22"/>
    <p:sldId id="514" r:id="rId23"/>
    <p:sldId id="515" r:id="rId24"/>
    <p:sldId id="525" r:id="rId25"/>
    <p:sldId id="341" r:id="rId26"/>
    <p:sldId id="340" r:id="rId27"/>
    <p:sldId id="331" r:id="rId28"/>
    <p:sldId id="358" r:id="rId29"/>
    <p:sldId id="492" r:id="rId30"/>
    <p:sldId id="493" r:id="rId31"/>
    <p:sldId id="378" r:id="rId32"/>
    <p:sldId id="524" r:id="rId33"/>
    <p:sldId id="279" r:id="rId34"/>
    <p:sldId id="42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FF"/>
    <a:srgbClr val="FF6600"/>
    <a:srgbClr val="C60A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08" autoAdjust="0"/>
    <p:restoredTop sz="82183" autoAdjust="0"/>
  </p:normalViewPr>
  <p:slideViewPr>
    <p:cSldViewPr>
      <p:cViewPr varScale="1">
        <p:scale>
          <a:sx n="130" d="100"/>
          <a:sy n="130" d="100"/>
        </p:scale>
        <p:origin x="252" y="126"/>
      </p:cViewPr>
      <p:guideLst>
        <p:guide orient="horz" pos="2160"/>
        <p:guide pos="3840"/>
      </p:guideLst>
    </p:cSldViewPr>
  </p:slideViewPr>
  <p:notesTextViewPr>
    <p:cViewPr>
      <p:scale>
        <a:sx n="1" d="1"/>
        <a:sy n="1" d="1"/>
      </p:scale>
      <p:origin x="0" y="0"/>
    </p:cViewPr>
  </p:notesTextViewPr>
  <p:sorterViewPr>
    <p:cViewPr>
      <p:scale>
        <a:sx n="100" d="100"/>
        <a:sy n="100" d="100"/>
      </p:scale>
      <p:origin x="0" y="-13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6F5C35-207E-4CF6-BBEE-C80066EA4839}" type="datetimeFigureOut">
              <a:rPr lang="en-GB" smtClean="0"/>
              <a:t>11/11/2020</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A55564-ADE4-4F8D-A7AF-101B9EB1A1C8}" type="slidenum">
              <a:rPr lang="en-GB" smtClean="0"/>
              <a:t>‹#›</a:t>
            </a:fld>
            <a:endParaRPr lang="en-GB"/>
          </a:p>
        </p:txBody>
      </p:sp>
    </p:spTree>
    <p:extLst>
      <p:ext uri="{BB962C8B-B14F-4D97-AF65-F5344CB8AC3E}">
        <p14:creationId xmlns:p14="http://schemas.microsoft.com/office/powerpoint/2010/main" val="758977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does this work? Well, let’s take</a:t>
            </a:r>
            <a:r>
              <a:rPr lang="en-US" baseline="0" dirty="0"/>
              <a:t> a stop-motion capture of the growth of the layer, as we move from the nucleation stage, in which the layer is seeded with tin, and the coating stage, in which the layer grows.</a:t>
            </a:r>
            <a:endParaRPr lang="en-US" dirty="0"/>
          </a:p>
        </p:txBody>
      </p:sp>
      <p:sp>
        <p:nvSpPr>
          <p:cNvPr id="4" name="Slide Number Placeholder 3"/>
          <p:cNvSpPr>
            <a:spLocks noGrp="1"/>
          </p:cNvSpPr>
          <p:nvPr>
            <p:ph type="sldNum" sz="quarter" idx="10"/>
          </p:nvPr>
        </p:nvSpPr>
        <p:spPr/>
        <p:txBody>
          <a:bodyPr/>
          <a:lstStyle/>
          <a:p>
            <a:fld id="{1CA55564-ADE4-4F8D-A7AF-101B9EB1A1C8}" type="slidenum">
              <a:rPr lang="en-GB" smtClean="0"/>
              <a:t>10</a:t>
            </a:fld>
            <a:endParaRPr lang="en-GB"/>
          </a:p>
        </p:txBody>
      </p:sp>
    </p:spTree>
    <p:extLst>
      <p:ext uri="{BB962C8B-B14F-4D97-AF65-F5344CB8AC3E}">
        <p14:creationId xmlns:p14="http://schemas.microsoft.com/office/powerpoint/2010/main" val="4032608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Oxide is about 70 nm</a:t>
            </a:r>
            <a:r>
              <a:rPr lang="en-GB" baseline="0" dirty="0"/>
              <a:t> thick, naturally is 5 nm</a:t>
            </a:r>
            <a:endParaRPr lang="en-GB" dirty="0"/>
          </a:p>
        </p:txBody>
      </p:sp>
      <p:sp>
        <p:nvSpPr>
          <p:cNvPr id="4" name="Slide Number Placeholder 3"/>
          <p:cNvSpPr>
            <a:spLocks noGrp="1"/>
          </p:cNvSpPr>
          <p:nvPr>
            <p:ph type="sldNum" sz="quarter" idx="10"/>
          </p:nvPr>
        </p:nvSpPr>
        <p:spPr/>
        <p:txBody>
          <a:bodyPr/>
          <a:lstStyle/>
          <a:p>
            <a:fld id="{E0E4ED4C-0852-4DEF-A91B-24C4635914CA}" type="slidenum">
              <a:rPr lang="en-GB" smtClean="0"/>
              <a:t>11</a:t>
            </a:fld>
            <a:endParaRPr lang="en-GB"/>
          </a:p>
        </p:txBody>
      </p:sp>
    </p:spTree>
    <p:extLst>
      <p:ext uri="{BB962C8B-B14F-4D97-AF65-F5344CB8AC3E}">
        <p14:creationId xmlns:p14="http://schemas.microsoft.com/office/powerpoint/2010/main" val="2871739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need to be able to alter the prevalence</a:t>
            </a:r>
            <a:r>
              <a:rPr lang="en-GB" baseline="0" dirty="0"/>
              <a:t> of all these features to see how they affect the quench field. We’re using sample studies, as well as simulation codes, to understand how the layer growth works, and how we can modify the coating recipe to change RF performance – show movie before this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D95609-F15B-49DD-A7F3-B8778228ACF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4240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5D95609-F15B-49DD-A7F3-B8778228ACF1}" type="slidenum">
              <a:rPr lang="en-GB" smtClean="0"/>
              <a:t>34</a:t>
            </a:fld>
            <a:endParaRPr lang="en-GB"/>
          </a:p>
        </p:txBody>
      </p:sp>
    </p:spTree>
    <p:extLst>
      <p:ext uri="{BB962C8B-B14F-4D97-AF65-F5344CB8AC3E}">
        <p14:creationId xmlns:p14="http://schemas.microsoft.com/office/powerpoint/2010/main" val="1435919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4400">
                <a:solidFill>
                  <a:schemeClr val="tx1"/>
                </a:solidFill>
              </a:defRPr>
            </a:lvl1p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r>
              <a:rPr lang="en-US"/>
              <a:t>11/11/2020</a:t>
            </a:r>
            <a:endParaRPr lang="en-GB"/>
          </a:p>
        </p:txBody>
      </p:sp>
      <p:sp>
        <p:nvSpPr>
          <p:cNvPr id="5" name="Footer Placeholder 4"/>
          <p:cNvSpPr>
            <a:spLocks noGrp="1"/>
          </p:cNvSpPr>
          <p:nvPr>
            <p:ph type="ftr" sz="quarter" idx="11"/>
          </p:nvPr>
        </p:nvSpPr>
        <p:spPr/>
        <p:txBody>
          <a:bodyPr/>
          <a:lstStyle/>
          <a:p>
            <a:r>
              <a:rPr lang="en-US"/>
              <a:t>Ryan Porter     Nb3Sn Workshop 2020</a:t>
            </a:r>
            <a:endParaRPr lang="en-GB"/>
          </a:p>
        </p:txBody>
      </p:sp>
      <p:sp>
        <p:nvSpPr>
          <p:cNvPr id="6" name="Slide Number Placeholder 5"/>
          <p:cNvSpPr>
            <a:spLocks noGrp="1"/>
          </p:cNvSpPr>
          <p:nvPr>
            <p:ph type="sldNum" sz="quarter" idx="12"/>
          </p:nvPr>
        </p:nvSpPr>
        <p:spPr/>
        <p:txBody>
          <a:bodyPr/>
          <a:lstStyle/>
          <a:p>
            <a:fld id="{E38DBAE2-7DA5-433F-94A3-C02DB4BDDEE6}" type="slidenum">
              <a:rPr lang="en-GB" smtClean="0"/>
              <a:t>‹#›</a:t>
            </a:fld>
            <a:endParaRPr lang="en-GB"/>
          </a:p>
        </p:txBody>
      </p:sp>
    </p:spTree>
    <p:extLst>
      <p:ext uri="{BB962C8B-B14F-4D97-AF65-F5344CB8AC3E}">
        <p14:creationId xmlns:p14="http://schemas.microsoft.com/office/powerpoint/2010/main" val="1356519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US"/>
              <a:t>11/11/2020</a:t>
            </a:r>
            <a:endParaRPr lang="en-GB"/>
          </a:p>
        </p:txBody>
      </p:sp>
      <p:sp>
        <p:nvSpPr>
          <p:cNvPr id="5" name="Footer Placeholder 4"/>
          <p:cNvSpPr>
            <a:spLocks noGrp="1"/>
          </p:cNvSpPr>
          <p:nvPr>
            <p:ph type="ftr" sz="quarter" idx="11"/>
          </p:nvPr>
        </p:nvSpPr>
        <p:spPr/>
        <p:txBody>
          <a:bodyPr/>
          <a:lstStyle/>
          <a:p>
            <a:r>
              <a:rPr lang="en-US"/>
              <a:t>Ryan Porter     Nb3Sn Workshop 2020</a:t>
            </a:r>
            <a:endParaRPr lang="en-GB"/>
          </a:p>
        </p:txBody>
      </p:sp>
      <p:sp>
        <p:nvSpPr>
          <p:cNvPr id="6" name="Slide Number Placeholder 5"/>
          <p:cNvSpPr>
            <a:spLocks noGrp="1"/>
          </p:cNvSpPr>
          <p:nvPr>
            <p:ph type="sldNum" sz="quarter" idx="12"/>
          </p:nvPr>
        </p:nvSpPr>
        <p:spPr/>
        <p:txBody>
          <a:bodyPr/>
          <a:lstStyle/>
          <a:p>
            <a:fld id="{E38DBAE2-7DA5-433F-94A3-C02DB4BDDEE6}" type="slidenum">
              <a:rPr lang="en-GB" smtClean="0"/>
              <a:t>‹#›</a:t>
            </a:fld>
            <a:endParaRPr lang="en-GB"/>
          </a:p>
        </p:txBody>
      </p:sp>
    </p:spTree>
    <p:extLst>
      <p:ext uri="{BB962C8B-B14F-4D97-AF65-F5344CB8AC3E}">
        <p14:creationId xmlns:p14="http://schemas.microsoft.com/office/powerpoint/2010/main" val="3585256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1"/>
            <a:ext cx="2743200" cy="5516563"/>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609601"/>
            <a:ext cx="8026400" cy="5516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US"/>
              <a:t>11/11/2020</a:t>
            </a:r>
            <a:endParaRPr lang="en-GB"/>
          </a:p>
        </p:txBody>
      </p:sp>
      <p:sp>
        <p:nvSpPr>
          <p:cNvPr id="5" name="Footer Placeholder 4"/>
          <p:cNvSpPr>
            <a:spLocks noGrp="1"/>
          </p:cNvSpPr>
          <p:nvPr>
            <p:ph type="ftr" sz="quarter" idx="11"/>
          </p:nvPr>
        </p:nvSpPr>
        <p:spPr/>
        <p:txBody>
          <a:bodyPr/>
          <a:lstStyle/>
          <a:p>
            <a:r>
              <a:rPr lang="en-US"/>
              <a:t>Ryan Porter     Nb3Sn Workshop 2020</a:t>
            </a:r>
            <a:endParaRPr lang="en-GB"/>
          </a:p>
        </p:txBody>
      </p:sp>
      <p:sp>
        <p:nvSpPr>
          <p:cNvPr id="6" name="Slide Number Placeholder 5"/>
          <p:cNvSpPr>
            <a:spLocks noGrp="1"/>
          </p:cNvSpPr>
          <p:nvPr>
            <p:ph type="sldNum" sz="quarter" idx="12"/>
          </p:nvPr>
        </p:nvSpPr>
        <p:spPr/>
        <p:txBody>
          <a:bodyPr/>
          <a:lstStyle/>
          <a:p>
            <a:fld id="{E38DBAE2-7DA5-433F-94A3-C02DB4BDDEE6}" type="slidenum">
              <a:rPr lang="en-GB" smtClean="0"/>
              <a:t>‹#›</a:t>
            </a:fld>
            <a:endParaRPr lang="en-GB"/>
          </a:p>
        </p:txBody>
      </p:sp>
    </p:spTree>
    <p:extLst>
      <p:ext uri="{BB962C8B-B14F-4D97-AF65-F5344CB8AC3E}">
        <p14:creationId xmlns:p14="http://schemas.microsoft.com/office/powerpoint/2010/main" val="3738096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US"/>
              <a:t>11/11/2020</a:t>
            </a:r>
            <a:endParaRPr lang="en-GB"/>
          </a:p>
        </p:txBody>
      </p:sp>
      <p:sp>
        <p:nvSpPr>
          <p:cNvPr id="5" name="Footer Placeholder 4"/>
          <p:cNvSpPr>
            <a:spLocks noGrp="1"/>
          </p:cNvSpPr>
          <p:nvPr>
            <p:ph type="ftr" sz="quarter" idx="11"/>
          </p:nvPr>
        </p:nvSpPr>
        <p:spPr/>
        <p:txBody>
          <a:bodyPr/>
          <a:lstStyle/>
          <a:p>
            <a:r>
              <a:rPr lang="en-US"/>
              <a:t>Ryan Porter     Nb3Sn Workshop 2020</a:t>
            </a:r>
            <a:endParaRPr lang="en-GB"/>
          </a:p>
        </p:txBody>
      </p:sp>
      <p:sp>
        <p:nvSpPr>
          <p:cNvPr id="6" name="Slide Number Placeholder 5"/>
          <p:cNvSpPr>
            <a:spLocks noGrp="1"/>
          </p:cNvSpPr>
          <p:nvPr>
            <p:ph type="sldNum" sz="quarter" idx="12"/>
          </p:nvPr>
        </p:nvSpPr>
        <p:spPr/>
        <p:txBody>
          <a:bodyPr/>
          <a:lstStyle/>
          <a:p>
            <a:fld id="{E38DBAE2-7DA5-433F-94A3-C02DB4BDDEE6}" type="slidenum">
              <a:rPr lang="en-GB" smtClean="0"/>
              <a:t>‹#›</a:t>
            </a:fld>
            <a:endParaRPr lang="en-GB"/>
          </a:p>
        </p:txBody>
      </p:sp>
    </p:spTree>
    <p:extLst>
      <p:ext uri="{BB962C8B-B14F-4D97-AF65-F5344CB8AC3E}">
        <p14:creationId xmlns:p14="http://schemas.microsoft.com/office/powerpoint/2010/main" val="2266043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11/11/2020</a:t>
            </a:r>
            <a:endParaRPr lang="en-GB"/>
          </a:p>
        </p:txBody>
      </p:sp>
      <p:sp>
        <p:nvSpPr>
          <p:cNvPr id="5" name="Footer Placeholder 4"/>
          <p:cNvSpPr>
            <a:spLocks noGrp="1"/>
          </p:cNvSpPr>
          <p:nvPr>
            <p:ph type="ftr" sz="quarter" idx="11"/>
          </p:nvPr>
        </p:nvSpPr>
        <p:spPr/>
        <p:txBody>
          <a:bodyPr/>
          <a:lstStyle/>
          <a:p>
            <a:r>
              <a:rPr lang="en-US"/>
              <a:t>Ryan Porter     Nb3Sn Workshop 2020</a:t>
            </a:r>
            <a:endParaRPr lang="en-GB"/>
          </a:p>
        </p:txBody>
      </p:sp>
      <p:sp>
        <p:nvSpPr>
          <p:cNvPr id="6" name="Slide Number Placeholder 5"/>
          <p:cNvSpPr>
            <a:spLocks noGrp="1"/>
          </p:cNvSpPr>
          <p:nvPr>
            <p:ph type="sldNum" sz="quarter" idx="12"/>
          </p:nvPr>
        </p:nvSpPr>
        <p:spPr/>
        <p:txBody>
          <a:bodyPr/>
          <a:lstStyle/>
          <a:p>
            <a:fld id="{E38DBAE2-7DA5-433F-94A3-C02DB4BDDEE6}" type="slidenum">
              <a:rPr lang="en-GB" smtClean="0"/>
              <a:t>‹#›</a:t>
            </a:fld>
            <a:endParaRPr lang="en-GB"/>
          </a:p>
        </p:txBody>
      </p:sp>
    </p:spTree>
    <p:extLst>
      <p:ext uri="{BB962C8B-B14F-4D97-AF65-F5344CB8AC3E}">
        <p14:creationId xmlns:p14="http://schemas.microsoft.com/office/powerpoint/2010/main" val="2784153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r>
              <a:rPr lang="en-US"/>
              <a:t>11/11/2020</a:t>
            </a:r>
            <a:endParaRPr lang="en-GB"/>
          </a:p>
        </p:txBody>
      </p:sp>
      <p:sp>
        <p:nvSpPr>
          <p:cNvPr id="6" name="Footer Placeholder 5"/>
          <p:cNvSpPr>
            <a:spLocks noGrp="1"/>
          </p:cNvSpPr>
          <p:nvPr>
            <p:ph type="ftr" sz="quarter" idx="11"/>
          </p:nvPr>
        </p:nvSpPr>
        <p:spPr/>
        <p:txBody>
          <a:bodyPr/>
          <a:lstStyle/>
          <a:p>
            <a:r>
              <a:rPr lang="en-US"/>
              <a:t>Ryan Porter     Nb3Sn Workshop 2020</a:t>
            </a:r>
            <a:endParaRPr lang="en-GB"/>
          </a:p>
        </p:txBody>
      </p:sp>
      <p:sp>
        <p:nvSpPr>
          <p:cNvPr id="7" name="Slide Number Placeholder 6"/>
          <p:cNvSpPr>
            <a:spLocks noGrp="1"/>
          </p:cNvSpPr>
          <p:nvPr>
            <p:ph type="sldNum" sz="quarter" idx="12"/>
          </p:nvPr>
        </p:nvSpPr>
        <p:spPr/>
        <p:txBody>
          <a:bodyPr/>
          <a:lstStyle/>
          <a:p>
            <a:fld id="{E38DBAE2-7DA5-433F-94A3-C02DB4BDDEE6}" type="slidenum">
              <a:rPr lang="en-GB" smtClean="0"/>
              <a:t>‹#›</a:t>
            </a:fld>
            <a:endParaRPr lang="en-GB"/>
          </a:p>
        </p:txBody>
      </p:sp>
    </p:spTree>
    <p:extLst>
      <p:ext uri="{BB962C8B-B14F-4D97-AF65-F5344CB8AC3E}">
        <p14:creationId xmlns:p14="http://schemas.microsoft.com/office/powerpoint/2010/main" val="3281323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685800"/>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1447800"/>
            <a:ext cx="5386917" cy="4678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685800"/>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1447800"/>
            <a:ext cx="5389033" cy="4678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r>
              <a:rPr lang="en-US"/>
              <a:t>11/11/2020</a:t>
            </a:r>
            <a:endParaRPr lang="en-GB"/>
          </a:p>
        </p:txBody>
      </p:sp>
      <p:sp>
        <p:nvSpPr>
          <p:cNvPr id="8" name="Footer Placeholder 7"/>
          <p:cNvSpPr>
            <a:spLocks noGrp="1"/>
          </p:cNvSpPr>
          <p:nvPr>
            <p:ph type="ftr" sz="quarter" idx="11"/>
          </p:nvPr>
        </p:nvSpPr>
        <p:spPr/>
        <p:txBody>
          <a:bodyPr/>
          <a:lstStyle/>
          <a:p>
            <a:r>
              <a:rPr lang="en-US"/>
              <a:t>Ryan Porter     Nb3Sn Workshop 2020</a:t>
            </a:r>
            <a:endParaRPr lang="en-GB"/>
          </a:p>
        </p:txBody>
      </p:sp>
      <p:sp>
        <p:nvSpPr>
          <p:cNvPr id="9" name="Slide Number Placeholder 8"/>
          <p:cNvSpPr>
            <a:spLocks noGrp="1"/>
          </p:cNvSpPr>
          <p:nvPr>
            <p:ph type="sldNum" sz="quarter" idx="12"/>
          </p:nvPr>
        </p:nvSpPr>
        <p:spPr/>
        <p:txBody>
          <a:bodyPr/>
          <a:lstStyle/>
          <a:p>
            <a:fld id="{E38DBAE2-7DA5-433F-94A3-C02DB4BDDEE6}" type="slidenum">
              <a:rPr lang="en-GB" smtClean="0"/>
              <a:t>‹#›</a:t>
            </a:fld>
            <a:endParaRPr lang="en-GB"/>
          </a:p>
        </p:txBody>
      </p:sp>
    </p:spTree>
    <p:extLst>
      <p:ext uri="{BB962C8B-B14F-4D97-AF65-F5344CB8AC3E}">
        <p14:creationId xmlns:p14="http://schemas.microsoft.com/office/powerpoint/2010/main" val="1436194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US"/>
              <a:t>11/11/2020</a:t>
            </a:r>
            <a:endParaRPr lang="en-GB"/>
          </a:p>
        </p:txBody>
      </p:sp>
      <p:sp>
        <p:nvSpPr>
          <p:cNvPr id="4" name="Footer Placeholder 3"/>
          <p:cNvSpPr>
            <a:spLocks noGrp="1"/>
          </p:cNvSpPr>
          <p:nvPr>
            <p:ph type="ftr" sz="quarter" idx="11"/>
          </p:nvPr>
        </p:nvSpPr>
        <p:spPr/>
        <p:txBody>
          <a:bodyPr/>
          <a:lstStyle/>
          <a:p>
            <a:r>
              <a:rPr lang="en-US"/>
              <a:t>Ryan Porter     Nb3Sn Workshop 2020</a:t>
            </a:r>
            <a:endParaRPr lang="en-GB"/>
          </a:p>
        </p:txBody>
      </p:sp>
      <p:sp>
        <p:nvSpPr>
          <p:cNvPr id="5" name="Slide Number Placeholder 4"/>
          <p:cNvSpPr>
            <a:spLocks noGrp="1"/>
          </p:cNvSpPr>
          <p:nvPr>
            <p:ph type="sldNum" sz="quarter" idx="12"/>
          </p:nvPr>
        </p:nvSpPr>
        <p:spPr/>
        <p:txBody>
          <a:bodyPr/>
          <a:lstStyle/>
          <a:p>
            <a:fld id="{E38DBAE2-7DA5-433F-94A3-C02DB4BDDEE6}" type="slidenum">
              <a:rPr lang="en-GB" smtClean="0"/>
              <a:t>‹#›</a:t>
            </a:fld>
            <a:endParaRPr lang="en-GB"/>
          </a:p>
        </p:txBody>
      </p:sp>
    </p:spTree>
    <p:extLst>
      <p:ext uri="{BB962C8B-B14F-4D97-AF65-F5344CB8AC3E}">
        <p14:creationId xmlns:p14="http://schemas.microsoft.com/office/powerpoint/2010/main" val="1465207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11/11/2020</a:t>
            </a:r>
            <a:endParaRPr lang="en-GB"/>
          </a:p>
        </p:txBody>
      </p:sp>
      <p:sp>
        <p:nvSpPr>
          <p:cNvPr id="3" name="Footer Placeholder 2"/>
          <p:cNvSpPr>
            <a:spLocks noGrp="1"/>
          </p:cNvSpPr>
          <p:nvPr>
            <p:ph type="ftr" sz="quarter" idx="11"/>
          </p:nvPr>
        </p:nvSpPr>
        <p:spPr/>
        <p:txBody>
          <a:bodyPr/>
          <a:lstStyle/>
          <a:p>
            <a:r>
              <a:rPr lang="en-US"/>
              <a:t>Ryan Porter     Nb3Sn Workshop 2020</a:t>
            </a:r>
            <a:endParaRPr lang="en-GB"/>
          </a:p>
        </p:txBody>
      </p:sp>
      <p:sp>
        <p:nvSpPr>
          <p:cNvPr id="4" name="Slide Number Placeholder 3"/>
          <p:cNvSpPr>
            <a:spLocks noGrp="1"/>
          </p:cNvSpPr>
          <p:nvPr>
            <p:ph type="sldNum" sz="quarter" idx="12"/>
          </p:nvPr>
        </p:nvSpPr>
        <p:spPr/>
        <p:txBody>
          <a:bodyPr/>
          <a:lstStyle/>
          <a:p>
            <a:fld id="{E38DBAE2-7DA5-433F-94A3-C02DB4BDDEE6}" type="slidenum">
              <a:rPr lang="en-GB" smtClean="0"/>
              <a:t>‹#›</a:t>
            </a:fld>
            <a:endParaRPr lang="en-GB"/>
          </a:p>
        </p:txBody>
      </p:sp>
    </p:spTree>
    <p:extLst>
      <p:ext uri="{BB962C8B-B14F-4D97-AF65-F5344CB8AC3E}">
        <p14:creationId xmlns:p14="http://schemas.microsoft.com/office/powerpoint/2010/main" val="1263922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68580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685801"/>
            <a:ext cx="6815667" cy="5440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905000"/>
            <a:ext cx="4011084" cy="42211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11/11/2020</a:t>
            </a:r>
            <a:endParaRPr lang="en-GB"/>
          </a:p>
        </p:txBody>
      </p:sp>
      <p:sp>
        <p:nvSpPr>
          <p:cNvPr id="6" name="Footer Placeholder 5"/>
          <p:cNvSpPr>
            <a:spLocks noGrp="1"/>
          </p:cNvSpPr>
          <p:nvPr>
            <p:ph type="ftr" sz="quarter" idx="11"/>
          </p:nvPr>
        </p:nvSpPr>
        <p:spPr/>
        <p:txBody>
          <a:bodyPr/>
          <a:lstStyle/>
          <a:p>
            <a:r>
              <a:rPr lang="en-US"/>
              <a:t>Ryan Porter     Nb3Sn Workshop 2020</a:t>
            </a:r>
            <a:endParaRPr lang="en-GB"/>
          </a:p>
        </p:txBody>
      </p:sp>
      <p:sp>
        <p:nvSpPr>
          <p:cNvPr id="7" name="Slide Number Placeholder 6"/>
          <p:cNvSpPr>
            <a:spLocks noGrp="1"/>
          </p:cNvSpPr>
          <p:nvPr>
            <p:ph type="sldNum" sz="quarter" idx="12"/>
          </p:nvPr>
        </p:nvSpPr>
        <p:spPr/>
        <p:txBody>
          <a:bodyPr/>
          <a:lstStyle/>
          <a:p>
            <a:fld id="{E38DBAE2-7DA5-433F-94A3-C02DB4BDDEE6}" type="slidenum">
              <a:rPr lang="en-GB" smtClean="0"/>
              <a:t>‹#›</a:t>
            </a:fld>
            <a:endParaRPr lang="en-GB"/>
          </a:p>
        </p:txBody>
      </p:sp>
    </p:spTree>
    <p:extLst>
      <p:ext uri="{BB962C8B-B14F-4D97-AF65-F5344CB8AC3E}">
        <p14:creationId xmlns:p14="http://schemas.microsoft.com/office/powerpoint/2010/main" val="3679969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11/11/2020</a:t>
            </a:r>
            <a:endParaRPr lang="en-GB"/>
          </a:p>
        </p:txBody>
      </p:sp>
      <p:sp>
        <p:nvSpPr>
          <p:cNvPr id="6" name="Footer Placeholder 5"/>
          <p:cNvSpPr>
            <a:spLocks noGrp="1"/>
          </p:cNvSpPr>
          <p:nvPr>
            <p:ph type="ftr" sz="quarter" idx="11"/>
          </p:nvPr>
        </p:nvSpPr>
        <p:spPr/>
        <p:txBody>
          <a:bodyPr/>
          <a:lstStyle/>
          <a:p>
            <a:r>
              <a:rPr lang="en-US"/>
              <a:t>Ryan Porter     Nb3Sn Workshop 2020</a:t>
            </a:r>
            <a:endParaRPr lang="en-GB"/>
          </a:p>
        </p:txBody>
      </p:sp>
      <p:sp>
        <p:nvSpPr>
          <p:cNvPr id="7" name="Slide Number Placeholder 6"/>
          <p:cNvSpPr>
            <a:spLocks noGrp="1"/>
          </p:cNvSpPr>
          <p:nvPr>
            <p:ph type="sldNum" sz="quarter" idx="12"/>
          </p:nvPr>
        </p:nvSpPr>
        <p:spPr/>
        <p:txBody>
          <a:bodyPr/>
          <a:lstStyle/>
          <a:p>
            <a:fld id="{E38DBAE2-7DA5-433F-94A3-C02DB4BDDEE6}" type="slidenum">
              <a:rPr lang="en-GB" smtClean="0"/>
              <a:t>‹#›</a:t>
            </a:fld>
            <a:endParaRPr lang="en-GB"/>
          </a:p>
        </p:txBody>
      </p:sp>
    </p:spTree>
    <p:extLst>
      <p:ext uri="{BB962C8B-B14F-4D97-AF65-F5344CB8AC3E}">
        <p14:creationId xmlns:p14="http://schemas.microsoft.com/office/powerpoint/2010/main" val="3278961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685801"/>
            <a:ext cx="10972800" cy="54403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11/11/2020</a:t>
            </a:r>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Ryan Porter     Nb3Sn Workshop 2020</a:t>
            </a:r>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8DBAE2-7DA5-433F-94A3-C02DB4BDDEE6}" type="slidenum">
              <a:rPr lang="en-GB" smtClean="0"/>
              <a:t>‹#›</a:t>
            </a:fld>
            <a:endParaRPr lang="en-GB" dirty="0"/>
          </a:p>
        </p:txBody>
      </p:sp>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r="40369"/>
          <a:stretch/>
        </p:blipFill>
        <p:spPr>
          <a:xfrm>
            <a:off x="0" y="0"/>
            <a:ext cx="3695701" cy="491935"/>
          </a:xfrm>
          <a:prstGeom prst="rect">
            <a:avLst/>
          </a:prstGeom>
        </p:spPr>
      </p:pic>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6786" y="41466"/>
            <a:ext cx="1543414" cy="415734"/>
          </a:xfrm>
          <a:prstGeom prst="rect">
            <a:avLst/>
          </a:prstGeom>
        </p:spPr>
      </p:pic>
      <p:pic>
        <p:nvPicPr>
          <p:cNvPr id="9" name="Picture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544961" y="0"/>
            <a:ext cx="4647039" cy="491935"/>
          </a:xfrm>
          <a:prstGeom prst="rect">
            <a:avLst/>
          </a:prstGeom>
        </p:spPr>
      </p:pic>
      <p:pic>
        <p:nvPicPr>
          <p:cNvPr id="10" name="Picture 9"/>
          <p:cNvPicPr>
            <a:picLocks noChangeAspect="1"/>
          </p:cNvPicPr>
          <p:nvPr userDrawn="1"/>
        </p:nvPicPr>
        <p:blipFill rotWithShape="1">
          <a:blip r:embed="rId15" cstate="print">
            <a:extLst>
              <a:ext uri="{28A0092B-C50C-407E-A947-70E740481C1C}">
                <a14:useLocalDpi xmlns:a14="http://schemas.microsoft.com/office/drawing/2010/main" val="0"/>
              </a:ext>
            </a:extLst>
          </a:blip>
          <a:srcRect r="39959"/>
          <a:stretch/>
        </p:blipFill>
        <p:spPr>
          <a:xfrm>
            <a:off x="3352801" y="0"/>
            <a:ext cx="4192160" cy="491935"/>
          </a:xfrm>
          <a:prstGeom prst="rect">
            <a:avLst/>
          </a:prstGeom>
        </p:spPr>
      </p:pic>
      <p:sp>
        <p:nvSpPr>
          <p:cNvPr id="2" name="Title Placeholder 1"/>
          <p:cNvSpPr>
            <a:spLocks noGrp="1"/>
          </p:cNvSpPr>
          <p:nvPr>
            <p:ph type="title"/>
          </p:nvPr>
        </p:nvSpPr>
        <p:spPr>
          <a:xfrm>
            <a:off x="2032000" y="1779"/>
            <a:ext cx="8128001" cy="49193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18468069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tiff"/><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2.tif"/><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1.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12.emf"/><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7.png"/><Relationship Id="rId21" Type="http://schemas.openxmlformats.org/officeDocument/2006/relationships/image" Target="../media/image150.png"/><Relationship Id="rId7" Type="http://schemas.openxmlformats.org/officeDocument/2006/relationships/image" Target="../media/image49.png"/><Relationship Id="rId2" Type="http://schemas.openxmlformats.org/officeDocument/2006/relationships/image" Target="../media/image42.tif"/><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microsoft.com/office/2007/relationships/hdphoto" Target="../media/hdphoto2.wdp"/><Relationship Id="rId7" Type="http://schemas.openxmlformats.org/officeDocument/2006/relationships/image" Target="../media/image10.jpeg"/><Relationship Id="rId2" Type="http://schemas.openxmlformats.org/officeDocument/2006/relationships/image" Target="../media/image7.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3.tif"/><Relationship Id="rId2" Type="http://schemas.openxmlformats.org/officeDocument/2006/relationships/image" Target="../media/image52.t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42.png"/><Relationship Id="rId2" Type="http://schemas.openxmlformats.org/officeDocument/2006/relationships/image" Target="../media/image52.tif"/><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tif"/><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1.png"/><Relationship Id="rId4" Type="http://schemas.openxmlformats.org/officeDocument/2006/relationships/image" Target="../media/image53.tif"/></Relationships>
</file>

<file path=ppt/slides/_rels/slide24.xml.rels><?xml version="1.0" encoding="UTF-8" standalone="yes"?>
<Relationships xmlns="http://schemas.openxmlformats.org/package/2006/relationships"><Relationship Id="rId3" Type="http://schemas.openxmlformats.org/officeDocument/2006/relationships/image" Target="../media/image53.tif"/><Relationship Id="rId2" Type="http://schemas.openxmlformats.org/officeDocument/2006/relationships/image" Target="../media/image52.t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8.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notesSlide" Target="../notesSlides/notesSlide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69.jpe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8" Type="http://schemas.openxmlformats.org/officeDocument/2006/relationships/image" Target="../media/image76.tiff"/><Relationship Id="rId3" Type="http://schemas.openxmlformats.org/officeDocument/2006/relationships/image" Target="../media/image73.png"/><Relationship Id="rId7" Type="http://schemas.openxmlformats.org/officeDocument/2006/relationships/image" Target="../media/image75.jpeg"/><Relationship Id="rId12" Type="http://schemas.openxmlformats.org/officeDocument/2006/relationships/image" Target="../media/image51.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580.png"/><Relationship Id="rId4" Type="http://schemas.openxmlformats.org/officeDocument/2006/relationships/image" Target="../media/image54.png"/><Relationship Id="rId9" Type="http://schemas.openxmlformats.org/officeDocument/2006/relationships/image" Target="../media/image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425575"/>
            <a:ext cx="10363200" cy="1470025"/>
          </a:xfrm>
        </p:spPr>
        <p:txBody>
          <a:bodyPr/>
          <a:lstStyle/>
          <a:p>
            <a:r>
              <a:rPr lang="en-US" b="0" i="0" dirty="0">
                <a:solidFill>
                  <a:srgbClr val="222222"/>
                </a:solidFill>
                <a:effectLst/>
                <a:latin typeface="Arial" panose="020B0604020202020204" pitchFamily="34" charset="0"/>
              </a:rPr>
              <a:t>Growth Studies and Optimization of Nb</a:t>
            </a:r>
            <a:r>
              <a:rPr lang="en-US" b="0" i="0" baseline="-25000" dirty="0">
                <a:solidFill>
                  <a:srgbClr val="222222"/>
                </a:solidFill>
                <a:effectLst/>
                <a:latin typeface="Arial" panose="020B0604020202020204" pitchFamily="34" charset="0"/>
              </a:rPr>
              <a:t>3</a:t>
            </a:r>
            <a:r>
              <a:rPr lang="en-US" b="0" i="0" dirty="0">
                <a:solidFill>
                  <a:srgbClr val="222222"/>
                </a:solidFill>
                <a:effectLst/>
                <a:latin typeface="Arial" panose="020B0604020202020204" pitchFamily="34" charset="0"/>
              </a:rPr>
              <a:t>Sn Coatings</a:t>
            </a:r>
            <a:endParaRPr lang="en-GB" dirty="0"/>
          </a:p>
        </p:txBody>
      </p:sp>
      <p:sp>
        <p:nvSpPr>
          <p:cNvPr id="3" name="Subtitle 2"/>
          <p:cNvSpPr>
            <a:spLocks noGrp="1"/>
          </p:cNvSpPr>
          <p:nvPr>
            <p:ph type="subTitle" idx="1"/>
          </p:nvPr>
        </p:nvSpPr>
        <p:spPr>
          <a:xfrm>
            <a:off x="2286000" y="3124200"/>
            <a:ext cx="7543800" cy="2529840"/>
          </a:xfrm>
        </p:spPr>
        <p:txBody>
          <a:bodyPr>
            <a:normAutofit fontScale="40000" lnSpcReduction="20000"/>
          </a:bodyPr>
          <a:lstStyle/>
          <a:p>
            <a:r>
              <a:rPr lang="en-GB" sz="5900" dirty="0"/>
              <a:t>Ryan Porter</a:t>
            </a:r>
          </a:p>
          <a:p>
            <a:r>
              <a:rPr lang="en-GB" sz="5900" dirty="0"/>
              <a:t>Cornell University</a:t>
            </a:r>
          </a:p>
          <a:p>
            <a:endParaRPr lang="en-GB" dirty="0"/>
          </a:p>
          <a:p>
            <a:endParaRPr lang="en-GB" dirty="0"/>
          </a:p>
          <a:p>
            <a:r>
              <a:rPr lang="en-GB" dirty="0"/>
              <a:t>Supported by:</a:t>
            </a:r>
          </a:p>
          <a:p>
            <a:r>
              <a:rPr lang="en-US" dirty="0">
                <a:solidFill>
                  <a:schemeClr val="bg1">
                    <a:lumMod val="50000"/>
                  </a:schemeClr>
                </a:solidFill>
                <a:ea typeface="ＭＳ Ｐゴシック" charset="0"/>
                <a:cs typeface="ＭＳ Ｐゴシック" charset="0"/>
              </a:rPr>
              <a:t>U.S. DOE award DE-SC0008431: Coating Furnace Development + Cavity Coating</a:t>
            </a:r>
            <a:endParaRPr lang="en-GB" dirty="0"/>
          </a:p>
          <a:p>
            <a:r>
              <a:rPr lang="en-US" dirty="0">
                <a:solidFill>
                  <a:schemeClr val="bg1">
                    <a:lumMod val="50000"/>
                  </a:schemeClr>
                </a:solidFill>
                <a:ea typeface="ＭＳ Ｐゴシック" charset="0"/>
                <a:cs typeface="ＭＳ Ｐゴシック" charset="0"/>
              </a:rPr>
              <a:t>Center for Bright Beams , NSF Award PHY-1549132: material studies</a:t>
            </a:r>
          </a:p>
          <a:p>
            <a:endParaRPr lang="en-US" dirty="0">
              <a:solidFill>
                <a:schemeClr val="bg1">
                  <a:lumMod val="50000"/>
                </a:schemeClr>
              </a:solidFill>
              <a:ea typeface="ＭＳ Ｐゴシック" charset="0"/>
              <a:cs typeface="ＭＳ Ｐゴシック" charset="0"/>
            </a:endParaRPr>
          </a:p>
          <a:p>
            <a:r>
              <a:rPr lang="en-US" dirty="0">
                <a:solidFill>
                  <a:schemeClr val="bg1">
                    <a:lumMod val="50000"/>
                  </a:schemeClr>
                </a:solidFill>
                <a:ea typeface="ＭＳ Ｐゴシック" charset="0"/>
                <a:cs typeface="ＭＳ Ｐゴシック" charset="0"/>
              </a:rPr>
              <a:t>This works make use of Cornell Center for Materials Research, NSF MRSEC program (DMR-</a:t>
            </a:r>
            <a:r>
              <a:rPr lang="en-US" dirty="0"/>
              <a:t>1719875</a:t>
            </a:r>
            <a:r>
              <a:rPr lang="en-US" dirty="0">
                <a:solidFill>
                  <a:schemeClr val="bg1">
                    <a:lumMod val="50000"/>
                  </a:schemeClr>
                </a:solidFill>
                <a:ea typeface="ＭＳ Ｐゴシック" charset="0"/>
                <a:cs typeface="ＭＳ Ｐゴシック" charset="0"/>
              </a:rPr>
              <a:t>)</a:t>
            </a:r>
          </a:p>
          <a:p>
            <a:endParaRPr lang="en-US" dirty="0">
              <a:solidFill>
                <a:schemeClr val="bg1">
                  <a:lumMod val="50000"/>
                </a:schemeClr>
              </a:solidFill>
              <a:ea typeface="ＭＳ Ｐゴシック" charset="0"/>
              <a:cs typeface="ＭＳ Ｐゴシック" charset="0"/>
            </a:endParaRPr>
          </a:p>
        </p:txBody>
      </p:sp>
      <p:pic>
        <p:nvPicPr>
          <p:cNvPr id="6" name="Picture 5">
            <a:extLst>
              <a:ext uri="{FF2B5EF4-FFF2-40B4-BE49-F238E27FC236}">
                <a16:creationId xmlns:a16="http://schemas.microsoft.com/office/drawing/2014/main" id="{23764668-2376-468C-95C6-E7F7B6EA2079}"/>
              </a:ext>
            </a:extLst>
          </p:cNvPr>
          <p:cNvPicPr>
            <a:picLocks noChangeAspect="1"/>
          </p:cNvPicPr>
          <p:nvPr/>
        </p:nvPicPr>
        <p:blipFill>
          <a:blip r:embed="rId2"/>
          <a:stretch>
            <a:fillRect/>
          </a:stretch>
        </p:blipFill>
        <p:spPr>
          <a:xfrm>
            <a:off x="304800" y="5963920"/>
            <a:ext cx="513080" cy="513080"/>
          </a:xfrm>
          <a:prstGeom prst="rect">
            <a:avLst/>
          </a:prstGeom>
        </p:spPr>
      </p:pic>
      <p:pic>
        <p:nvPicPr>
          <p:cNvPr id="5" name="Picture 4" descr="nsfe">
            <a:extLst>
              <a:ext uri="{FF2B5EF4-FFF2-40B4-BE49-F238E27FC236}">
                <a16:creationId xmlns:a16="http://schemas.microsoft.com/office/drawing/2014/main" id="{4B2A9B4A-4503-43C8-91DE-60E24E54FD4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5488" y1="29412" x2="5488" y2="29412"/>
                        <a14:foregroundMark x1="10671" y1="25077" x2="10671" y2="25077"/>
                        <a14:foregroundMark x1="17378" y1="21362" x2="17378" y2="21362"/>
                        <a14:foregroundMark x1="24695" y1="10836" x2="24695" y2="10836"/>
                        <a14:foregroundMark x1="33841" y1="8359" x2="33841" y2="8359"/>
                        <a14:foregroundMark x1="43293" y1="6502" x2="43293" y2="6502"/>
                        <a14:foregroundMark x1="56402" y1="3715" x2="56402" y2="3715"/>
                        <a14:foregroundMark x1="69512" y1="8978" x2="69512" y2="8978"/>
                        <a14:foregroundMark x1="74085" y1="13313" x2="74085" y2="13313"/>
                        <a14:foregroundMark x1="83537" y1="18576" x2="83537" y2="18576"/>
                        <a14:foregroundMark x1="86890" y1="22291" x2="86890" y2="22291"/>
                        <a14:foregroundMark x1="92073" y1="30031" x2="92073" y2="30031"/>
                        <a14:foregroundMark x1="92378" y1="41486" x2="92378" y2="41486"/>
                        <a14:foregroundMark x1="93598" y1="50464" x2="93598" y2="50464"/>
                        <a14:foregroundMark x1="93293" y1="64396" x2="93293" y2="64396"/>
                        <a14:foregroundMark x1="84756" y1="75542" x2="84756" y2="75542"/>
                        <a14:foregroundMark x1="81707" y1="81424" x2="81707" y2="81424"/>
                        <a14:foregroundMark x1="71951" y1="86997" x2="71951" y2="86997"/>
                        <a14:foregroundMark x1="65244" y1="89164" x2="65244" y2="89164"/>
                        <a14:foregroundMark x1="57012" y1="91641" x2="57012" y2="91641"/>
                        <a14:foregroundMark x1="49390" y1="93808" x2="49390" y2="93808"/>
                        <a14:foregroundMark x1="39024" y1="93498" x2="39024" y2="93498"/>
                        <a14:foregroundMark x1="27744" y1="90402" x2="27744" y2="90402"/>
                        <a14:foregroundMark x1="19207" y1="84211" x2="19207" y2="84211"/>
                        <a14:foregroundMark x1="10366" y1="72136" x2="10366" y2="72136"/>
                        <a14:foregroundMark x1="6707" y1="64706" x2="6707" y2="64706"/>
                        <a14:foregroundMark x1="6098" y1="50155" x2="6098" y2="50155"/>
                        <a14:foregroundMark x1="6098" y1="43034" x2="6098" y2="43034"/>
                        <a14:backgroundMark x1="26220" y1="43344" x2="26220" y2="43344"/>
                        <a14:backgroundMark x1="31707" y1="39319" x2="31707" y2="39319"/>
                        <a14:backgroundMark x1="32622" y1="30031" x2="32622" y2="30031"/>
                        <a14:backgroundMark x1="39939" y1="31579" x2="39939" y2="31579"/>
                        <a14:backgroundMark x1="44207" y1="23839" x2="44207" y2="23839"/>
                        <a14:backgroundMark x1="50305" y1="28483" x2="50305" y2="28483"/>
                        <a14:backgroundMark x1="56402" y1="25077" x2="56402" y2="25077"/>
                        <a14:backgroundMark x1="60671" y1="30650" x2="60671" y2="30650"/>
                        <a14:backgroundMark x1="70427" y1="30341" x2="70427" y2="30341"/>
                        <a14:backgroundMark x1="69512" y1="38390" x2="69512" y2="38390"/>
                        <a14:backgroundMark x1="76220" y1="42724" x2="76220" y2="42724"/>
                        <a14:backgroundMark x1="71646" y1="48916" x2="71646" y2="48916"/>
                        <a14:backgroundMark x1="74390" y1="55418" x2="74390" y2="55418"/>
                        <a14:backgroundMark x1="68293" y1="59133" x2="68293" y2="59133"/>
                        <a14:backgroundMark x1="68293" y1="66563" x2="68293" y2="66563"/>
                        <a14:backgroundMark x1="60671" y1="67492" x2="60671" y2="67492"/>
                        <a14:backgroundMark x1="56402" y1="73375" x2="56402" y2="73375"/>
                        <a14:backgroundMark x1="50000" y1="69969" x2="50000" y2="69969"/>
                        <a14:backgroundMark x1="45427" y1="72446" x2="45427" y2="72446"/>
                        <a14:backgroundMark x1="39634" y1="67183" x2="39634" y2="67183"/>
                        <a14:backgroundMark x1="31098" y1="67492" x2="31098" y2="67492"/>
                        <a14:backgroundMark x1="31707" y1="60062" x2="31707" y2="60062"/>
                        <a14:backgroundMark x1="23476" y1="56347" x2="23476" y2="56347"/>
                        <a14:backgroundMark x1="23780" y1="41796" x2="23780" y2="41796"/>
                        <a14:backgroundMark x1="5183" y1="40557" x2="5183" y2="40557"/>
                        <a14:backgroundMark x1="57012" y1="94737" x2="57012" y2="94737"/>
                        <a14:backgroundMark x1="35671" y1="6192" x2="35671" y2="6192"/>
                        <a14:backgroundMark x1="27134" y1="10217" x2="27134" y2="10217"/>
                        <a14:backgroundMark x1="28963" y1="49536" x2="28963" y2="49536"/>
                      </a14:backgroundRemoval>
                    </a14:imgEffect>
                  </a14:imgLayer>
                </a14:imgProps>
              </a:ext>
              <a:ext uri="{28A0092B-C50C-407E-A947-70E740481C1C}">
                <a14:useLocalDpi xmlns:a14="http://schemas.microsoft.com/office/drawing/2010/main" val="0"/>
              </a:ext>
            </a:extLst>
          </a:blip>
          <a:srcRect/>
          <a:stretch>
            <a:fillRect/>
          </a:stretch>
        </p:blipFill>
        <p:spPr bwMode="auto">
          <a:xfrm>
            <a:off x="11268763" y="5958840"/>
            <a:ext cx="542237" cy="533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enter for Bright Beams">
            <a:extLst>
              <a:ext uri="{FF2B5EF4-FFF2-40B4-BE49-F238E27FC236}">
                <a16:creationId xmlns:a16="http://schemas.microsoft.com/office/drawing/2014/main" id="{19D0C20C-CED5-4DC6-9131-0E011B8CC1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5779505"/>
            <a:ext cx="5943600" cy="849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533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Layer Growth Studies</a:t>
            </a:r>
          </a:p>
        </p:txBody>
      </p:sp>
      <p:grpSp>
        <p:nvGrpSpPr>
          <p:cNvPr id="3" name="Group 2">
            <a:extLst>
              <a:ext uri="{FF2B5EF4-FFF2-40B4-BE49-F238E27FC236}">
                <a16:creationId xmlns:a16="http://schemas.microsoft.com/office/drawing/2014/main" id="{1FC47C39-F61B-4126-ACE2-D9073D21C767}"/>
              </a:ext>
            </a:extLst>
          </p:cNvPr>
          <p:cNvGrpSpPr>
            <a:grpSpLocks noChangeAspect="1"/>
          </p:cNvGrpSpPr>
          <p:nvPr/>
        </p:nvGrpSpPr>
        <p:grpSpPr>
          <a:xfrm>
            <a:off x="5105400" y="914400"/>
            <a:ext cx="6507564" cy="4038600"/>
            <a:chOff x="1258676" y="676403"/>
            <a:chExt cx="9721740" cy="6033320"/>
          </a:xfrm>
        </p:grpSpPr>
        <p:cxnSp>
          <p:nvCxnSpPr>
            <p:cNvPr id="10" name="Straight Connector 9"/>
            <p:cNvCxnSpPr/>
            <p:nvPr/>
          </p:nvCxnSpPr>
          <p:spPr>
            <a:xfrm>
              <a:off x="2102702" y="6048001"/>
              <a:ext cx="8489099" cy="0"/>
            </a:xfrm>
            <a:prstGeom prst="line">
              <a:avLst/>
            </a:prstGeom>
            <a:ln w="57150" cap="sq">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102701" y="5633535"/>
              <a:ext cx="3230548"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527039" y="1317689"/>
              <a:ext cx="2157924" cy="43158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5333249" y="2894459"/>
              <a:ext cx="1369538" cy="273907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6702788" y="2894460"/>
              <a:ext cx="3736613" cy="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702787" y="1317688"/>
              <a:ext cx="1501164" cy="148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203952" y="1332575"/>
              <a:ext cx="267953" cy="15618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439401" y="2894459"/>
              <a:ext cx="541015" cy="3153543"/>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102701" y="6063392"/>
              <a:ext cx="8489099" cy="646331"/>
            </a:xfrm>
            <a:prstGeom prst="rect">
              <a:avLst/>
            </a:prstGeom>
            <a:noFill/>
          </p:spPr>
          <p:txBody>
            <a:bodyPr wrap="square" rtlCol="0">
              <a:spAutoFit/>
            </a:bodyPr>
            <a:lstStyle/>
            <a:p>
              <a:pPr algn="ctr"/>
              <a:r>
                <a:rPr lang="en-GB" sz="3600" dirty="0"/>
                <a:t>Time</a:t>
              </a:r>
            </a:p>
          </p:txBody>
        </p:sp>
        <p:sp>
          <p:nvSpPr>
            <p:cNvPr id="24" name="TextBox 23"/>
            <p:cNvSpPr txBox="1"/>
            <p:nvPr/>
          </p:nvSpPr>
          <p:spPr>
            <a:xfrm rot="16200000">
              <a:off x="-1111653" y="3046735"/>
              <a:ext cx="5386989" cy="646331"/>
            </a:xfrm>
            <a:prstGeom prst="rect">
              <a:avLst/>
            </a:prstGeom>
            <a:noFill/>
          </p:spPr>
          <p:txBody>
            <a:bodyPr wrap="square" rtlCol="0">
              <a:spAutoFit/>
            </a:bodyPr>
            <a:lstStyle/>
            <a:p>
              <a:pPr algn="ctr"/>
              <a:r>
                <a:rPr lang="en-GB" sz="3600" dirty="0"/>
                <a:t>Temperature</a:t>
              </a:r>
            </a:p>
          </p:txBody>
        </p:sp>
        <p:cxnSp>
          <p:nvCxnSpPr>
            <p:cNvPr id="49" name="Straight Connector 48"/>
            <p:cNvCxnSpPr/>
            <p:nvPr/>
          </p:nvCxnSpPr>
          <p:spPr>
            <a:xfrm>
              <a:off x="6684963" y="934660"/>
              <a:ext cx="0" cy="511334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4527039" y="934660"/>
              <a:ext cx="0" cy="511334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102701" y="676403"/>
              <a:ext cx="0" cy="5371598"/>
            </a:xfrm>
            <a:prstGeom prst="line">
              <a:avLst/>
            </a:prstGeom>
            <a:ln w="57150" cap="sq">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 name="Straight Connector 4">
            <a:extLst>
              <a:ext uri="{FF2B5EF4-FFF2-40B4-BE49-F238E27FC236}">
                <a16:creationId xmlns:a16="http://schemas.microsoft.com/office/drawing/2014/main" id="{39355498-73B0-4FE4-8A33-A2E5577068B0}"/>
              </a:ext>
            </a:extLst>
          </p:cNvPr>
          <p:cNvCxnSpPr>
            <a:cxnSpLocks/>
          </p:cNvCxnSpPr>
          <p:nvPr/>
        </p:nvCxnSpPr>
        <p:spPr>
          <a:xfrm flipV="1">
            <a:off x="7309462" y="1087273"/>
            <a:ext cx="0" cy="3422782"/>
          </a:xfrm>
          <a:prstGeom prst="line">
            <a:avLst/>
          </a:prstGeom>
          <a:ln w="76200">
            <a:prstDash val="sysDash"/>
          </a:ln>
        </p:spPr>
        <p:style>
          <a:lnRef idx="3">
            <a:schemeClr val="dk1"/>
          </a:lnRef>
          <a:fillRef idx="0">
            <a:schemeClr val="dk1"/>
          </a:fillRef>
          <a:effectRef idx="2">
            <a:schemeClr val="dk1"/>
          </a:effectRef>
          <a:fontRef idx="minor">
            <a:schemeClr val="tx1"/>
          </a:fontRef>
        </p:style>
      </p:cxnSp>
      <p:cxnSp>
        <p:nvCxnSpPr>
          <p:cNvPr id="33" name="Straight Connector 32">
            <a:extLst>
              <a:ext uri="{FF2B5EF4-FFF2-40B4-BE49-F238E27FC236}">
                <a16:creationId xmlns:a16="http://schemas.microsoft.com/office/drawing/2014/main" id="{5BCB1E45-73EC-4B7E-8ACF-EB9BEF00A052}"/>
              </a:ext>
            </a:extLst>
          </p:cNvPr>
          <p:cNvCxnSpPr>
            <a:cxnSpLocks/>
          </p:cNvCxnSpPr>
          <p:nvPr/>
        </p:nvCxnSpPr>
        <p:spPr>
          <a:xfrm flipV="1">
            <a:off x="8711604" y="1097575"/>
            <a:ext cx="0" cy="3422782"/>
          </a:xfrm>
          <a:prstGeom prst="line">
            <a:avLst/>
          </a:prstGeom>
          <a:ln w="76200">
            <a:prstDash val="sysDash"/>
          </a:ln>
        </p:spPr>
        <p:style>
          <a:lnRef idx="3">
            <a:schemeClr val="dk1"/>
          </a:lnRef>
          <a:fillRef idx="0">
            <a:schemeClr val="dk1"/>
          </a:fillRef>
          <a:effectRef idx="2">
            <a:schemeClr val="dk1"/>
          </a:effectRef>
          <a:fontRef idx="minor">
            <a:schemeClr val="tx1"/>
          </a:fontRef>
        </p:style>
      </p:cxnSp>
      <p:cxnSp>
        <p:nvCxnSpPr>
          <p:cNvPr id="36" name="Straight Connector 35">
            <a:extLst>
              <a:ext uri="{FF2B5EF4-FFF2-40B4-BE49-F238E27FC236}">
                <a16:creationId xmlns:a16="http://schemas.microsoft.com/office/drawing/2014/main" id="{7F25706A-C974-4573-BF4A-398C9A865BFC}"/>
              </a:ext>
            </a:extLst>
          </p:cNvPr>
          <p:cNvCxnSpPr>
            <a:cxnSpLocks/>
          </p:cNvCxnSpPr>
          <p:nvPr/>
        </p:nvCxnSpPr>
        <p:spPr>
          <a:xfrm flipV="1">
            <a:off x="8229600" y="1087273"/>
            <a:ext cx="0" cy="3422782"/>
          </a:xfrm>
          <a:prstGeom prst="line">
            <a:avLst/>
          </a:prstGeom>
          <a:ln w="76200">
            <a:prstDash val="sysDash"/>
          </a:ln>
        </p:spPr>
        <p:style>
          <a:lnRef idx="3">
            <a:schemeClr val="dk1"/>
          </a:lnRef>
          <a:fillRef idx="0">
            <a:schemeClr val="dk1"/>
          </a:fillRef>
          <a:effectRef idx="2">
            <a:schemeClr val="dk1"/>
          </a:effectRef>
          <a:fontRef idx="minor">
            <a:schemeClr val="tx1"/>
          </a:fontRef>
        </p:style>
      </p:cxnSp>
      <p:cxnSp>
        <p:nvCxnSpPr>
          <p:cNvPr id="37" name="Straight Connector 36">
            <a:extLst>
              <a:ext uri="{FF2B5EF4-FFF2-40B4-BE49-F238E27FC236}">
                <a16:creationId xmlns:a16="http://schemas.microsoft.com/office/drawing/2014/main" id="{14814C7F-60AB-42C5-977C-8B040F59FA5E}"/>
              </a:ext>
            </a:extLst>
          </p:cNvPr>
          <p:cNvCxnSpPr>
            <a:cxnSpLocks/>
          </p:cNvCxnSpPr>
          <p:nvPr/>
        </p:nvCxnSpPr>
        <p:spPr>
          <a:xfrm flipV="1">
            <a:off x="8382000" y="1087273"/>
            <a:ext cx="0" cy="3422782"/>
          </a:xfrm>
          <a:prstGeom prst="line">
            <a:avLst/>
          </a:prstGeom>
          <a:ln w="76200">
            <a:prstDash val="sysDash"/>
          </a:ln>
        </p:spPr>
        <p:style>
          <a:lnRef idx="3">
            <a:schemeClr val="dk1"/>
          </a:lnRef>
          <a:fillRef idx="0">
            <a:schemeClr val="dk1"/>
          </a:fillRef>
          <a:effectRef idx="2">
            <a:schemeClr val="dk1"/>
          </a:effectRef>
          <a:fontRef idx="minor">
            <a:schemeClr val="tx1"/>
          </a:fontRef>
        </p:style>
      </p:cxnSp>
      <p:cxnSp>
        <p:nvCxnSpPr>
          <p:cNvPr id="39" name="Straight Connector 38">
            <a:extLst>
              <a:ext uri="{FF2B5EF4-FFF2-40B4-BE49-F238E27FC236}">
                <a16:creationId xmlns:a16="http://schemas.microsoft.com/office/drawing/2014/main" id="{9E8D5903-D560-4203-9440-35A3EC7C98F3}"/>
              </a:ext>
            </a:extLst>
          </p:cNvPr>
          <p:cNvCxnSpPr>
            <a:cxnSpLocks/>
          </p:cNvCxnSpPr>
          <p:nvPr/>
        </p:nvCxnSpPr>
        <p:spPr>
          <a:xfrm flipV="1">
            <a:off x="8539606" y="1087273"/>
            <a:ext cx="0" cy="3422782"/>
          </a:xfrm>
          <a:prstGeom prst="line">
            <a:avLst/>
          </a:prstGeom>
          <a:ln w="76200">
            <a:prstDash val="sysDash"/>
          </a:ln>
        </p:spPr>
        <p:style>
          <a:lnRef idx="3">
            <a:schemeClr val="dk1"/>
          </a:lnRef>
          <a:fillRef idx="0">
            <a:schemeClr val="dk1"/>
          </a:fillRef>
          <a:effectRef idx="2">
            <a:schemeClr val="dk1"/>
          </a:effectRef>
          <a:fontRef idx="minor">
            <a:schemeClr val="tx1"/>
          </a:fontRef>
        </p:style>
      </p:cxnSp>
      <p:sp>
        <p:nvSpPr>
          <p:cNvPr id="9" name="TextBox 8">
            <a:extLst>
              <a:ext uri="{FF2B5EF4-FFF2-40B4-BE49-F238E27FC236}">
                <a16:creationId xmlns:a16="http://schemas.microsoft.com/office/drawing/2014/main" id="{7AB7B6AA-5A5C-45A3-B38C-07DFA99C0B60}"/>
              </a:ext>
            </a:extLst>
          </p:cNvPr>
          <p:cNvSpPr txBox="1"/>
          <p:nvPr/>
        </p:nvSpPr>
        <p:spPr>
          <a:xfrm>
            <a:off x="4825990" y="4027682"/>
            <a:ext cx="712054" cy="369332"/>
          </a:xfrm>
          <a:prstGeom prst="rect">
            <a:avLst/>
          </a:prstGeom>
          <a:noFill/>
        </p:spPr>
        <p:txBody>
          <a:bodyPr wrap="none" rtlCol="0">
            <a:spAutoFit/>
          </a:bodyPr>
          <a:lstStyle/>
          <a:p>
            <a:r>
              <a:rPr lang="en-US" dirty="0"/>
              <a:t>500 C</a:t>
            </a:r>
          </a:p>
        </p:txBody>
      </p:sp>
      <p:sp>
        <p:nvSpPr>
          <p:cNvPr id="19" name="TextBox 18">
            <a:extLst>
              <a:ext uri="{FF2B5EF4-FFF2-40B4-BE49-F238E27FC236}">
                <a16:creationId xmlns:a16="http://schemas.microsoft.com/office/drawing/2014/main" id="{9074D2BD-CA6F-4015-A6C0-63C3AB9D89A6}"/>
              </a:ext>
            </a:extLst>
          </p:cNvPr>
          <p:cNvSpPr txBox="1"/>
          <p:nvPr/>
        </p:nvSpPr>
        <p:spPr>
          <a:xfrm>
            <a:off x="11338295" y="2223238"/>
            <a:ext cx="829073" cy="369332"/>
          </a:xfrm>
          <a:prstGeom prst="rect">
            <a:avLst/>
          </a:prstGeom>
          <a:noFill/>
        </p:spPr>
        <p:txBody>
          <a:bodyPr wrap="none" rtlCol="0">
            <a:spAutoFit/>
          </a:bodyPr>
          <a:lstStyle/>
          <a:p>
            <a:r>
              <a:rPr lang="en-US" dirty="0"/>
              <a:t>1100 C</a:t>
            </a:r>
          </a:p>
        </p:txBody>
      </p:sp>
      <p:sp>
        <p:nvSpPr>
          <p:cNvPr id="20" name="TextBox 19">
            <a:extLst>
              <a:ext uri="{FF2B5EF4-FFF2-40B4-BE49-F238E27FC236}">
                <a16:creationId xmlns:a16="http://schemas.microsoft.com/office/drawing/2014/main" id="{5F987C54-F544-4C27-A46D-5977B4D0B0C2}"/>
              </a:ext>
            </a:extLst>
          </p:cNvPr>
          <p:cNvSpPr txBox="1"/>
          <p:nvPr/>
        </p:nvSpPr>
        <p:spPr>
          <a:xfrm>
            <a:off x="9884950" y="1194229"/>
            <a:ext cx="829073" cy="369332"/>
          </a:xfrm>
          <a:prstGeom prst="rect">
            <a:avLst/>
          </a:prstGeom>
          <a:noFill/>
        </p:spPr>
        <p:txBody>
          <a:bodyPr wrap="none" rtlCol="0">
            <a:spAutoFit/>
          </a:bodyPr>
          <a:lstStyle/>
          <a:p>
            <a:r>
              <a:rPr lang="en-US" dirty="0"/>
              <a:t>1350 C</a:t>
            </a:r>
          </a:p>
        </p:txBody>
      </p:sp>
      <p:sp>
        <p:nvSpPr>
          <p:cNvPr id="21" name="TextBox 20">
            <a:extLst>
              <a:ext uri="{FF2B5EF4-FFF2-40B4-BE49-F238E27FC236}">
                <a16:creationId xmlns:a16="http://schemas.microsoft.com/office/drawing/2014/main" id="{BD02047A-1EF5-42D5-BB76-5FE4B824FDC5}"/>
              </a:ext>
            </a:extLst>
          </p:cNvPr>
          <p:cNvSpPr txBox="1"/>
          <p:nvPr/>
        </p:nvSpPr>
        <p:spPr>
          <a:xfrm>
            <a:off x="5879949" y="3837609"/>
            <a:ext cx="1203663" cy="369332"/>
          </a:xfrm>
          <a:prstGeom prst="rect">
            <a:avLst/>
          </a:prstGeom>
          <a:noFill/>
        </p:spPr>
        <p:txBody>
          <a:bodyPr wrap="none" rtlCol="0">
            <a:spAutoFit/>
          </a:bodyPr>
          <a:lstStyle/>
          <a:p>
            <a:r>
              <a:rPr lang="en-US" dirty="0"/>
              <a:t>Nucleation</a:t>
            </a:r>
          </a:p>
        </p:txBody>
      </p:sp>
      <p:sp>
        <p:nvSpPr>
          <p:cNvPr id="22" name="TextBox 21">
            <a:extLst>
              <a:ext uri="{FF2B5EF4-FFF2-40B4-BE49-F238E27FC236}">
                <a16:creationId xmlns:a16="http://schemas.microsoft.com/office/drawing/2014/main" id="{5FFB3E08-5696-4B3D-AF29-599AE4ED00C3}"/>
              </a:ext>
            </a:extLst>
          </p:cNvPr>
          <p:cNvSpPr txBox="1"/>
          <p:nvPr/>
        </p:nvSpPr>
        <p:spPr>
          <a:xfrm>
            <a:off x="8819538" y="914400"/>
            <a:ext cx="899092" cy="369332"/>
          </a:xfrm>
          <a:prstGeom prst="rect">
            <a:avLst/>
          </a:prstGeom>
          <a:noFill/>
        </p:spPr>
        <p:txBody>
          <a:bodyPr wrap="none" rtlCol="0">
            <a:spAutoFit/>
          </a:bodyPr>
          <a:lstStyle/>
          <a:p>
            <a:r>
              <a:rPr lang="en-US" dirty="0"/>
              <a:t>Coating</a:t>
            </a:r>
          </a:p>
        </p:txBody>
      </p:sp>
      <p:sp>
        <p:nvSpPr>
          <p:cNvPr id="41" name="TextBox 40">
            <a:extLst>
              <a:ext uri="{FF2B5EF4-FFF2-40B4-BE49-F238E27FC236}">
                <a16:creationId xmlns:a16="http://schemas.microsoft.com/office/drawing/2014/main" id="{0DD451F1-D67E-4680-BC87-ED77E0A4118A}"/>
              </a:ext>
            </a:extLst>
          </p:cNvPr>
          <p:cNvSpPr txBox="1"/>
          <p:nvPr/>
        </p:nvSpPr>
        <p:spPr>
          <a:xfrm>
            <a:off x="10168011" y="2494806"/>
            <a:ext cx="840295" cy="369332"/>
          </a:xfrm>
          <a:prstGeom prst="rect">
            <a:avLst/>
          </a:prstGeom>
          <a:noFill/>
        </p:spPr>
        <p:txBody>
          <a:bodyPr wrap="none" rtlCol="0">
            <a:spAutoFit/>
          </a:bodyPr>
          <a:lstStyle/>
          <a:p>
            <a:r>
              <a:rPr lang="en-US" dirty="0"/>
              <a:t>Anneal</a:t>
            </a:r>
          </a:p>
        </p:txBody>
      </p:sp>
      <p:cxnSp>
        <p:nvCxnSpPr>
          <p:cNvPr id="43" name="Straight Arrow Connector 42">
            <a:extLst>
              <a:ext uri="{FF2B5EF4-FFF2-40B4-BE49-F238E27FC236}">
                <a16:creationId xmlns:a16="http://schemas.microsoft.com/office/drawing/2014/main" id="{6BD2E8E2-3C86-47F4-8B95-4AAFC7BB096D}"/>
              </a:ext>
            </a:extLst>
          </p:cNvPr>
          <p:cNvCxnSpPr>
            <a:cxnSpLocks/>
          </p:cNvCxnSpPr>
          <p:nvPr/>
        </p:nvCxnSpPr>
        <p:spPr>
          <a:xfrm flipV="1">
            <a:off x="5300212" y="4206941"/>
            <a:ext cx="1976697" cy="1377476"/>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pic>
        <p:nvPicPr>
          <p:cNvPr id="8" name="Picture 19">
            <a:extLst>
              <a:ext uri="{FF2B5EF4-FFF2-40B4-BE49-F238E27FC236}">
                <a16:creationId xmlns:a16="http://schemas.microsoft.com/office/drawing/2014/main" id="{C761C2E8-5132-472C-9D65-75BE0A9DFD1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349731" y="4930741"/>
            <a:ext cx="1955285" cy="1307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2" name="Straight Arrow Connector 61">
            <a:extLst>
              <a:ext uri="{FF2B5EF4-FFF2-40B4-BE49-F238E27FC236}">
                <a16:creationId xmlns:a16="http://schemas.microsoft.com/office/drawing/2014/main" id="{042CB598-B005-44F4-87DD-A167B993EBC3}"/>
              </a:ext>
            </a:extLst>
          </p:cNvPr>
          <p:cNvCxnSpPr>
            <a:cxnSpLocks/>
          </p:cNvCxnSpPr>
          <p:nvPr/>
        </p:nvCxnSpPr>
        <p:spPr>
          <a:xfrm flipV="1">
            <a:off x="7427713" y="3557059"/>
            <a:ext cx="763499" cy="2396691"/>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65" name="Straight Arrow Connector 64">
            <a:extLst>
              <a:ext uri="{FF2B5EF4-FFF2-40B4-BE49-F238E27FC236}">
                <a16:creationId xmlns:a16="http://schemas.microsoft.com/office/drawing/2014/main" id="{1A606105-086D-47E4-BBED-4BD815E692BB}"/>
              </a:ext>
            </a:extLst>
          </p:cNvPr>
          <p:cNvCxnSpPr>
            <a:cxnSpLocks/>
          </p:cNvCxnSpPr>
          <p:nvPr/>
        </p:nvCxnSpPr>
        <p:spPr>
          <a:xfrm flipH="1" flipV="1">
            <a:off x="8379332" y="3128601"/>
            <a:ext cx="1220003" cy="2771442"/>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68" name="Straight Arrow Connector 67">
            <a:extLst>
              <a:ext uri="{FF2B5EF4-FFF2-40B4-BE49-F238E27FC236}">
                <a16:creationId xmlns:a16="http://schemas.microsoft.com/office/drawing/2014/main" id="{635EE7D7-B7A5-4019-8667-94FD2C8D2D2A}"/>
              </a:ext>
            </a:extLst>
          </p:cNvPr>
          <p:cNvCxnSpPr>
            <a:cxnSpLocks/>
          </p:cNvCxnSpPr>
          <p:nvPr/>
        </p:nvCxnSpPr>
        <p:spPr>
          <a:xfrm flipH="1" flipV="1">
            <a:off x="8511604" y="2855483"/>
            <a:ext cx="2599939" cy="1377135"/>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71" name="Straight Arrow Connector 70">
            <a:extLst>
              <a:ext uri="{FF2B5EF4-FFF2-40B4-BE49-F238E27FC236}">
                <a16:creationId xmlns:a16="http://schemas.microsoft.com/office/drawing/2014/main" id="{33FF743C-9FCC-4734-AB46-8CD3C3F55A38}"/>
              </a:ext>
            </a:extLst>
          </p:cNvPr>
          <p:cNvCxnSpPr>
            <a:cxnSpLocks/>
          </p:cNvCxnSpPr>
          <p:nvPr/>
        </p:nvCxnSpPr>
        <p:spPr>
          <a:xfrm flipH="1">
            <a:off x="8749593" y="1438237"/>
            <a:ext cx="2268160" cy="969668"/>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pic>
        <p:nvPicPr>
          <p:cNvPr id="48" name="Picture 17">
            <a:extLst>
              <a:ext uri="{FF2B5EF4-FFF2-40B4-BE49-F238E27FC236}">
                <a16:creationId xmlns:a16="http://schemas.microsoft.com/office/drawing/2014/main" id="{A30D914E-D612-4247-A2FD-7B62A5FAF08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481780" y="5240017"/>
            <a:ext cx="1955285" cy="1320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54">
            <a:extLst>
              <a:ext uri="{FF2B5EF4-FFF2-40B4-BE49-F238E27FC236}">
                <a16:creationId xmlns:a16="http://schemas.microsoft.com/office/drawing/2014/main" id="{0AF45C13-7827-428F-9B8C-2E9B56E0788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889" t="25880" r="19496" b="25623"/>
          <a:stretch/>
        </p:blipFill>
        <p:spPr>
          <a:xfrm>
            <a:off x="8625185" y="5246367"/>
            <a:ext cx="1962973" cy="1307352"/>
          </a:xfrm>
          <a:prstGeom prst="rect">
            <a:avLst/>
          </a:prstGeom>
        </p:spPr>
      </p:pic>
      <p:pic>
        <p:nvPicPr>
          <p:cNvPr id="57" name="Picture 15">
            <a:extLst>
              <a:ext uri="{FF2B5EF4-FFF2-40B4-BE49-F238E27FC236}">
                <a16:creationId xmlns:a16="http://schemas.microsoft.com/office/drawing/2014/main" id="{C8BC05D8-4C87-4117-977D-A423B493D7B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0033484" y="3557059"/>
            <a:ext cx="1949644" cy="1299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13">
            <a:extLst>
              <a:ext uri="{FF2B5EF4-FFF2-40B4-BE49-F238E27FC236}">
                <a16:creationId xmlns:a16="http://schemas.microsoft.com/office/drawing/2014/main" id="{D2B88596-01E6-457B-87AE-63D1038061B6}"/>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10025871" y="784560"/>
            <a:ext cx="1964869" cy="1307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5" name="Content Placeholder 2">
            <a:extLst>
              <a:ext uri="{FF2B5EF4-FFF2-40B4-BE49-F238E27FC236}">
                <a16:creationId xmlns:a16="http://schemas.microsoft.com/office/drawing/2014/main" id="{B60F6B05-7A98-49D5-A266-C77C9F4581D6}"/>
              </a:ext>
            </a:extLst>
          </p:cNvPr>
          <p:cNvSpPr>
            <a:spLocks noGrp="1"/>
          </p:cNvSpPr>
          <p:nvPr>
            <p:ph idx="1"/>
          </p:nvPr>
        </p:nvSpPr>
        <p:spPr>
          <a:xfrm>
            <a:off x="609600" y="1265237"/>
            <a:ext cx="4332249" cy="5440363"/>
          </a:xfrm>
        </p:spPr>
        <p:txBody>
          <a:bodyPr>
            <a:normAutofit/>
          </a:bodyPr>
          <a:lstStyle/>
          <a:p>
            <a:r>
              <a:rPr lang="en-US" dirty="0"/>
              <a:t>Want to understand how surface grows</a:t>
            </a:r>
          </a:p>
          <a:p>
            <a:pPr marL="0" indent="0">
              <a:buNone/>
            </a:pPr>
            <a:endParaRPr lang="en-US" dirty="0"/>
          </a:p>
          <a:p>
            <a:r>
              <a:rPr lang="en-US" dirty="0"/>
              <a:t>Stop growth at different steps and examine surface</a:t>
            </a:r>
          </a:p>
        </p:txBody>
      </p:sp>
      <p:sp>
        <p:nvSpPr>
          <p:cNvPr id="76" name="Date Placeholder 75">
            <a:extLst>
              <a:ext uri="{FF2B5EF4-FFF2-40B4-BE49-F238E27FC236}">
                <a16:creationId xmlns:a16="http://schemas.microsoft.com/office/drawing/2014/main" id="{76435BAE-795A-439F-ADA5-EE7FF4F5028A}"/>
              </a:ext>
            </a:extLst>
          </p:cNvPr>
          <p:cNvSpPr>
            <a:spLocks noGrp="1"/>
          </p:cNvSpPr>
          <p:nvPr>
            <p:ph type="dt" sz="half" idx="10"/>
          </p:nvPr>
        </p:nvSpPr>
        <p:spPr/>
        <p:txBody>
          <a:bodyPr/>
          <a:lstStyle/>
          <a:p>
            <a:r>
              <a:rPr lang="en-US"/>
              <a:t>11/11/2020</a:t>
            </a:r>
            <a:endParaRPr lang="en-GB"/>
          </a:p>
        </p:txBody>
      </p:sp>
      <p:sp>
        <p:nvSpPr>
          <p:cNvPr id="78" name="Slide Number Placeholder 77">
            <a:extLst>
              <a:ext uri="{FF2B5EF4-FFF2-40B4-BE49-F238E27FC236}">
                <a16:creationId xmlns:a16="http://schemas.microsoft.com/office/drawing/2014/main" id="{D4E917E9-64CF-4867-A925-5770110BF73B}"/>
              </a:ext>
            </a:extLst>
          </p:cNvPr>
          <p:cNvSpPr>
            <a:spLocks noGrp="1"/>
          </p:cNvSpPr>
          <p:nvPr>
            <p:ph type="sldNum" sz="quarter" idx="12"/>
          </p:nvPr>
        </p:nvSpPr>
        <p:spPr/>
        <p:txBody>
          <a:bodyPr/>
          <a:lstStyle/>
          <a:p>
            <a:fld id="{E38DBAE2-7DA5-433F-94A3-C02DB4BDDEE6}" type="slidenum">
              <a:rPr lang="en-GB" smtClean="0"/>
              <a:t>10</a:t>
            </a:fld>
            <a:endParaRPr lang="en-GB"/>
          </a:p>
        </p:txBody>
      </p:sp>
    </p:spTree>
    <p:extLst>
      <p:ext uri="{BB962C8B-B14F-4D97-AF65-F5344CB8AC3E}">
        <p14:creationId xmlns:p14="http://schemas.microsoft.com/office/powerpoint/2010/main" val="326375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36"/>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37"/>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39"/>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524001" y="1322033"/>
            <a:ext cx="4449219" cy="2980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3"/>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218781" y="1322033"/>
            <a:ext cx="4449219" cy="2980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a:t>Stop-motion sequence</a:t>
            </a:r>
          </a:p>
        </p:txBody>
      </p:sp>
      <p:sp>
        <p:nvSpPr>
          <p:cNvPr id="7" name="Rectangle 6"/>
          <p:cNvSpPr>
            <a:spLocks noChangeAspect="1"/>
          </p:cNvSpPr>
          <p:nvPr/>
        </p:nvSpPr>
        <p:spPr>
          <a:xfrm>
            <a:off x="1752601" y="4495801"/>
            <a:ext cx="2145699" cy="2145699"/>
          </a:xfrm>
          <a:prstGeom prst="rect">
            <a:avLst/>
          </a:prstGeom>
          <a:solidFill>
            <a:srgbClr val="F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a:extLst>
              <a:ext uri="{FF2B5EF4-FFF2-40B4-BE49-F238E27FC236}">
                <a16:creationId xmlns:a16="http://schemas.microsoft.com/office/drawing/2014/main" id="{879ACC04-9815-43E2-9A4C-227640899752}"/>
              </a:ext>
            </a:extLst>
          </p:cNvPr>
          <p:cNvGrpSpPr>
            <a:grpSpLocks noChangeAspect="1"/>
          </p:cNvGrpSpPr>
          <p:nvPr/>
        </p:nvGrpSpPr>
        <p:grpSpPr>
          <a:xfrm>
            <a:off x="7696200" y="4480925"/>
            <a:ext cx="3233754" cy="2098385"/>
            <a:chOff x="6804321" y="4266632"/>
            <a:chExt cx="4096290" cy="2658085"/>
          </a:xfrm>
        </p:grpSpPr>
        <p:cxnSp>
          <p:nvCxnSpPr>
            <p:cNvPr id="15" name="Straight Connector 14"/>
            <p:cNvCxnSpPr/>
            <p:nvPr/>
          </p:nvCxnSpPr>
          <p:spPr>
            <a:xfrm>
              <a:off x="7245375" y="6579535"/>
              <a:ext cx="3397160" cy="0"/>
            </a:xfrm>
            <a:prstGeom prst="line">
              <a:avLst/>
            </a:prstGeom>
            <a:ln w="57150" cap="sq">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7245375" y="4377834"/>
              <a:ext cx="0" cy="2201703"/>
            </a:xfrm>
            <a:prstGeom prst="line">
              <a:avLst/>
            </a:prstGeom>
            <a:ln w="57150" cap="sq">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245373" y="6401075"/>
              <a:ext cx="650083"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7548319" y="4542759"/>
              <a:ext cx="929159" cy="185831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7895456" y="5221686"/>
              <a:ext cx="589696" cy="117939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8485153" y="5221684"/>
              <a:ext cx="163707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485153" y="4542757"/>
              <a:ext cx="646371" cy="64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9131525" y="4549169"/>
              <a:ext cx="115375" cy="6725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0129897" y="5221685"/>
              <a:ext cx="232951" cy="135785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245375" y="6586163"/>
              <a:ext cx="3655236" cy="338554"/>
            </a:xfrm>
            <a:prstGeom prst="rect">
              <a:avLst/>
            </a:prstGeom>
            <a:noFill/>
          </p:spPr>
          <p:txBody>
            <a:bodyPr wrap="square" rtlCol="0">
              <a:spAutoFit/>
            </a:bodyPr>
            <a:lstStyle/>
            <a:p>
              <a:pPr algn="ctr"/>
              <a:r>
                <a:rPr lang="en-GB" sz="1600" dirty="0"/>
                <a:t>Time</a:t>
              </a:r>
            </a:p>
          </p:txBody>
        </p:sp>
        <p:sp>
          <p:nvSpPr>
            <p:cNvPr id="27" name="TextBox 26"/>
            <p:cNvSpPr txBox="1"/>
            <p:nvPr/>
          </p:nvSpPr>
          <p:spPr>
            <a:xfrm rot="16200000">
              <a:off x="5813833" y="5257120"/>
              <a:ext cx="2319529" cy="338554"/>
            </a:xfrm>
            <a:prstGeom prst="rect">
              <a:avLst/>
            </a:prstGeom>
            <a:noFill/>
          </p:spPr>
          <p:txBody>
            <a:bodyPr wrap="square" rtlCol="0">
              <a:spAutoFit/>
            </a:bodyPr>
            <a:lstStyle/>
            <a:p>
              <a:pPr algn="ctr"/>
              <a:r>
                <a:rPr lang="en-GB" sz="1600" dirty="0"/>
                <a:t>Temperature</a:t>
              </a:r>
            </a:p>
          </p:txBody>
        </p:sp>
        <p:sp>
          <p:nvSpPr>
            <p:cNvPr id="45" name="TextBox 44"/>
            <p:cNvSpPr txBox="1"/>
            <p:nvPr/>
          </p:nvSpPr>
          <p:spPr>
            <a:xfrm>
              <a:off x="8626998" y="5617980"/>
              <a:ext cx="1482305" cy="523220"/>
            </a:xfrm>
            <a:prstGeom prst="rect">
              <a:avLst/>
            </a:prstGeom>
            <a:noFill/>
          </p:spPr>
          <p:txBody>
            <a:bodyPr wrap="square" rtlCol="0">
              <a:spAutoFit/>
            </a:bodyPr>
            <a:lstStyle/>
            <a:p>
              <a:r>
                <a:rPr lang="en-US" sz="2800" b="1" dirty="0">
                  <a:solidFill>
                    <a:srgbClr val="FF0000"/>
                  </a:solidFill>
                </a:rPr>
                <a:t>START</a:t>
              </a:r>
            </a:p>
          </p:txBody>
        </p:sp>
      </p:grpSp>
      <p:sp>
        <p:nvSpPr>
          <p:cNvPr id="46" name="TextBox 45"/>
          <p:cNvSpPr txBox="1"/>
          <p:nvPr/>
        </p:nvSpPr>
        <p:spPr>
          <a:xfrm>
            <a:off x="1615008" y="704618"/>
            <a:ext cx="4267203" cy="584775"/>
          </a:xfrm>
          <a:prstGeom prst="rect">
            <a:avLst/>
          </a:prstGeom>
          <a:noFill/>
        </p:spPr>
        <p:txBody>
          <a:bodyPr wrap="square" rtlCol="0">
            <a:spAutoFit/>
          </a:bodyPr>
          <a:lstStyle/>
          <a:p>
            <a:pPr algn="ctr"/>
            <a:r>
              <a:rPr lang="en-GB" sz="3200" b="1" dirty="0"/>
              <a:t>Pre-anodised</a:t>
            </a:r>
            <a:endParaRPr lang="en-GB" sz="3200" dirty="0"/>
          </a:p>
        </p:txBody>
      </p:sp>
      <p:sp>
        <p:nvSpPr>
          <p:cNvPr id="47" name="TextBox 46"/>
          <p:cNvSpPr txBox="1"/>
          <p:nvPr/>
        </p:nvSpPr>
        <p:spPr>
          <a:xfrm>
            <a:off x="6309789" y="704618"/>
            <a:ext cx="4267203" cy="584775"/>
          </a:xfrm>
          <a:prstGeom prst="rect">
            <a:avLst/>
          </a:prstGeom>
          <a:noFill/>
        </p:spPr>
        <p:txBody>
          <a:bodyPr wrap="square" rtlCol="0">
            <a:spAutoFit/>
          </a:bodyPr>
          <a:lstStyle/>
          <a:p>
            <a:pPr algn="ctr"/>
            <a:r>
              <a:rPr lang="en-GB" sz="3200" b="1" dirty="0"/>
              <a:t>Not pre-anodised</a:t>
            </a:r>
            <a:endParaRPr lang="en-GB" sz="3200" dirty="0"/>
          </a:p>
        </p:txBody>
      </p:sp>
      <p:sp>
        <p:nvSpPr>
          <p:cNvPr id="24" name="TextBox 23"/>
          <p:cNvSpPr txBox="1"/>
          <p:nvPr/>
        </p:nvSpPr>
        <p:spPr>
          <a:xfrm>
            <a:off x="3898301" y="5307039"/>
            <a:ext cx="1482305" cy="523220"/>
          </a:xfrm>
          <a:prstGeom prst="rect">
            <a:avLst/>
          </a:prstGeom>
          <a:noFill/>
        </p:spPr>
        <p:txBody>
          <a:bodyPr wrap="square" rtlCol="0">
            <a:spAutoFit/>
          </a:bodyPr>
          <a:lstStyle/>
          <a:p>
            <a:r>
              <a:rPr lang="en-US" sz="2800" b="1" dirty="0">
                <a:solidFill>
                  <a:srgbClr val="FF0000"/>
                </a:solidFill>
              </a:rPr>
              <a:t>2 µm</a:t>
            </a:r>
          </a:p>
        </p:txBody>
      </p:sp>
      <p:sp>
        <p:nvSpPr>
          <p:cNvPr id="25" name="TextBox 24"/>
          <p:cNvSpPr txBox="1"/>
          <p:nvPr/>
        </p:nvSpPr>
        <p:spPr>
          <a:xfrm>
            <a:off x="2531982" y="1322031"/>
            <a:ext cx="2433255" cy="523220"/>
          </a:xfrm>
          <a:prstGeom prst="rect">
            <a:avLst/>
          </a:prstGeom>
          <a:noFill/>
        </p:spPr>
        <p:txBody>
          <a:bodyPr wrap="square" rtlCol="0">
            <a:spAutoFit/>
          </a:bodyPr>
          <a:lstStyle/>
          <a:p>
            <a:pPr algn="ctr"/>
            <a:r>
              <a:rPr lang="en-US" sz="2800" b="1" dirty="0"/>
              <a:t>70 nm oxide</a:t>
            </a:r>
          </a:p>
        </p:txBody>
      </p:sp>
      <p:sp>
        <p:nvSpPr>
          <p:cNvPr id="28" name="TextBox 27"/>
          <p:cNvSpPr txBox="1"/>
          <p:nvPr/>
        </p:nvSpPr>
        <p:spPr>
          <a:xfrm>
            <a:off x="7226518" y="1322031"/>
            <a:ext cx="2433255" cy="523220"/>
          </a:xfrm>
          <a:prstGeom prst="rect">
            <a:avLst/>
          </a:prstGeom>
          <a:noFill/>
        </p:spPr>
        <p:txBody>
          <a:bodyPr wrap="square" rtlCol="0">
            <a:spAutoFit/>
          </a:bodyPr>
          <a:lstStyle/>
          <a:p>
            <a:pPr algn="ctr"/>
            <a:r>
              <a:rPr lang="en-US" sz="2800" b="1" dirty="0"/>
              <a:t>5 nm oxide</a:t>
            </a:r>
          </a:p>
        </p:txBody>
      </p:sp>
      <p:sp>
        <p:nvSpPr>
          <p:cNvPr id="8" name="Date Placeholder 7">
            <a:extLst>
              <a:ext uri="{FF2B5EF4-FFF2-40B4-BE49-F238E27FC236}">
                <a16:creationId xmlns:a16="http://schemas.microsoft.com/office/drawing/2014/main" id="{67008235-B9E5-FE4B-B965-3CF9FDA771C6}"/>
              </a:ext>
            </a:extLst>
          </p:cNvPr>
          <p:cNvSpPr>
            <a:spLocks noGrp="1"/>
          </p:cNvSpPr>
          <p:nvPr>
            <p:ph type="dt" sz="half" idx="10"/>
          </p:nvPr>
        </p:nvSpPr>
        <p:spPr/>
        <p:txBody>
          <a:bodyPr/>
          <a:lstStyle/>
          <a:p>
            <a:r>
              <a:rPr lang="en-US"/>
              <a:t>11/11/2020</a:t>
            </a:r>
          </a:p>
        </p:txBody>
      </p:sp>
      <p:sp>
        <p:nvSpPr>
          <p:cNvPr id="9" name="Footer Placeholder 8">
            <a:extLst>
              <a:ext uri="{FF2B5EF4-FFF2-40B4-BE49-F238E27FC236}">
                <a16:creationId xmlns:a16="http://schemas.microsoft.com/office/drawing/2014/main" id="{61D8FFE9-C269-9B42-B6CF-CFBA0602CA61}"/>
              </a:ext>
            </a:extLst>
          </p:cNvPr>
          <p:cNvSpPr>
            <a:spLocks noGrp="1"/>
          </p:cNvSpPr>
          <p:nvPr>
            <p:ph type="ftr" sz="quarter" idx="11"/>
          </p:nvPr>
        </p:nvSpPr>
        <p:spPr/>
        <p:txBody>
          <a:bodyPr/>
          <a:lstStyle/>
          <a:p>
            <a:r>
              <a:rPr lang="en-US"/>
              <a:t>Ryan Porter     Nb3Sn Workshop 2020</a:t>
            </a:r>
            <a:endParaRPr lang="en-US" dirty="0"/>
          </a:p>
        </p:txBody>
      </p:sp>
      <p:sp>
        <p:nvSpPr>
          <p:cNvPr id="10" name="Slide Number Placeholder 9">
            <a:extLst>
              <a:ext uri="{FF2B5EF4-FFF2-40B4-BE49-F238E27FC236}">
                <a16:creationId xmlns:a16="http://schemas.microsoft.com/office/drawing/2014/main" id="{78FD115E-80AF-EE48-A089-79933C536144}"/>
              </a:ext>
            </a:extLst>
          </p:cNvPr>
          <p:cNvSpPr>
            <a:spLocks noGrp="1"/>
          </p:cNvSpPr>
          <p:nvPr>
            <p:ph type="sldNum" sz="quarter" idx="12"/>
          </p:nvPr>
        </p:nvSpPr>
        <p:spPr/>
        <p:txBody>
          <a:bodyPr/>
          <a:lstStyle/>
          <a:p>
            <a:fld id="{921CBE81-14BD-7343-B359-01BCBA3179F9}" type="slidenum">
              <a:rPr lang="en-US" smtClean="0"/>
              <a:t>11</a:t>
            </a:fld>
            <a:endParaRPr lang="en-US"/>
          </a:p>
        </p:txBody>
      </p:sp>
      <p:cxnSp>
        <p:nvCxnSpPr>
          <p:cNvPr id="31" name="Straight Connector 30">
            <a:extLst>
              <a:ext uri="{FF2B5EF4-FFF2-40B4-BE49-F238E27FC236}">
                <a16:creationId xmlns:a16="http://schemas.microsoft.com/office/drawing/2014/main" id="{A2651B39-7B88-44C9-A042-A50BC49963BA}"/>
              </a:ext>
            </a:extLst>
          </p:cNvPr>
          <p:cNvCxnSpPr>
            <a:cxnSpLocks/>
          </p:cNvCxnSpPr>
          <p:nvPr/>
        </p:nvCxnSpPr>
        <p:spPr>
          <a:xfrm>
            <a:off x="4812363" y="1447800"/>
            <a:ext cx="106984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24175652-2CE2-44D3-AAF8-3BDCAF69D69B}"/>
              </a:ext>
            </a:extLst>
          </p:cNvPr>
          <p:cNvSpPr txBox="1"/>
          <p:nvPr/>
        </p:nvSpPr>
        <p:spPr>
          <a:xfrm>
            <a:off x="4967563" y="1496535"/>
            <a:ext cx="1005411" cy="369332"/>
          </a:xfrm>
          <a:prstGeom prst="rect">
            <a:avLst/>
          </a:prstGeom>
          <a:noFill/>
        </p:spPr>
        <p:txBody>
          <a:bodyPr wrap="square" rtlCol="0">
            <a:spAutoFit/>
          </a:bodyPr>
          <a:lstStyle/>
          <a:p>
            <a:r>
              <a:rPr lang="en-US" dirty="0">
                <a:solidFill>
                  <a:schemeClr val="bg1"/>
                </a:solidFill>
              </a:rPr>
              <a:t>1 µm</a:t>
            </a:r>
          </a:p>
        </p:txBody>
      </p:sp>
      <p:cxnSp>
        <p:nvCxnSpPr>
          <p:cNvPr id="34" name="Straight Connector 33">
            <a:extLst>
              <a:ext uri="{FF2B5EF4-FFF2-40B4-BE49-F238E27FC236}">
                <a16:creationId xmlns:a16="http://schemas.microsoft.com/office/drawing/2014/main" id="{4769E339-5F09-4961-9E04-DB51741E6BB0}"/>
              </a:ext>
            </a:extLst>
          </p:cNvPr>
          <p:cNvCxnSpPr>
            <a:cxnSpLocks/>
          </p:cNvCxnSpPr>
          <p:nvPr/>
        </p:nvCxnSpPr>
        <p:spPr>
          <a:xfrm>
            <a:off x="9506899" y="1468869"/>
            <a:ext cx="106984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65B917F9-516B-4B7B-8794-56A1C9A39034}"/>
              </a:ext>
            </a:extLst>
          </p:cNvPr>
          <p:cNvSpPr txBox="1"/>
          <p:nvPr/>
        </p:nvSpPr>
        <p:spPr>
          <a:xfrm>
            <a:off x="9662099" y="1517604"/>
            <a:ext cx="1005411" cy="369332"/>
          </a:xfrm>
          <a:prstGeom prst="rect">
            <a:avLst/>
          </a:prstGeom>
          <a:noFill/>
        </p:spPr>
        <p:txBody>
          <a:bodyPr wrap="square" rtlCol="0">
            <a:spAutoFit/>
          </a:bodyPr>
          <a:lstStyle/>
          <a:p>
            <a:r>
              <a:rPr lang="en-US" dirty="0">
                <a:solidFill>
                  <a:schemeClr val="bg1"/>
                </a:solidFill>
              </a:rPr>
              <a:t>1 µm</a:t>
            </a:r>
          </a:p>
        </p:txBody>
      </p:sp>
    </p:spTree>
    <p:extLst>
      <p:ext uri="{BB962C8B-B14F-4D97-AF65-F5344CB8AC3E}">
        <p14:creationId xmlns:p14="http://schemas.microsoft.com/office/powerpoint/2010/main" val="2174244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9"/>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6203042" y="1316784"/>
            <a:ext cx="4464959" cy="2985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a:t>Stop-motion sequence</a:t>
            </a:r>
          </a:p>
        </p:txBody>
      </p:sp>
      <p:sp>
        <p:nvSpPr>
          <p:cNvPr id="7" name="Rectangle 6"/>
          <p:cNvSpPr>
            <a:spLocks noChangeAspect="1"/>
          </p:cNvSpPr>
          <p:nvPr/>
        </p:nvSpPr>
        <p:spPr>
          <a:xfrm>
            <a:off x="1752601" y="4495801"/>
            <a:ext cx="2145699" cy="2145699"/>
          </a:xfrm>
          <a:prstGeom prst="rect">
            <a:avLst/>
          </a:prstGeom>
          <a:solidFill>
            <a:srgbClr val="F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p:cNvSpPr txBox="1"/>
          <p:nvPr/>
        </p:nvSpPr>
        <p:spPr>
          <a:xfrm>
            <a:off x="1615008" y="704617"/>
            <a:ext cx="4267203" cy="584775"/>
          </a:xfrm>
          <a:prstGeom prst="rect">
            <a:avLst/>
          </a:prstGeom>
          <a:noFill/>
        </p:spPr>
        <p:txBody>
          <a:bodyPr wrap="square" rtlCol="0">
            <a:spAutoFit/>
          </a:bodyPr>
          <a:lstStyle/>
          <a:p>
            <a:pPr algn="ctr"/>
            <a:r>
              <a:rPr lang="en-GB" sz="3200" b="1" dirty="0"/>
              <a:t>Pre-anodised substrate</a:t>
            </a:r>
            <a:endParaRPr lang="en-GB" sz="3200" dirty="0"/>
          </a:p>
        </p:txBody>
      </p:sp>
      <p:sp>
        <p:nvSpPr>
          <p:cNvPr id="47" name="TextBox 46"/>
          <p:cNvSpPr txBox="1"/>
          <p:nvPr/>
        </p:nvSpPr>
        <p:spPr>
          <a:xfrm>
            <a:off x="6309789" y="704618"/>
            <a:ext cx="4267203" cy="584775"/>
          </a:xfrm>
          <a:prstGeom prst="rect">
            <a:avLst/>
          </a:prstGeom>
          <a:noFill/>
        </p:spPr>
        <p:txBody>
          <a:bodyPr wrap="square" rtlCol="0">
            <a:spAutoFit/>
          </a:bodyPr>
          <a:lstStyle/>
          <a:p>
            <a:pPr algn="ctr"/>
            <a:r>
              <a:rPr lang="en-GB" sz="3200" b="1" dirty="0"/>
              <a:t>Not pre-anodised</a:t>
            </a:r>
            <a:endParaRPr lang="en-GB" sz="3200" dirty="0"/>
          </a:p>
        </p:txBody>
      </p:sp>
      <p:pic>
        <p:nvPicPr>
          <p:cNvPr id="28" name="Picture 20"/>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528815" y="1316877"/>
            <a:ext cx="4464821" cy="2985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3898301" y="5307039"/>
            <a:ext cx="1482305" cy="523220"/>
          </a:xfrm>
          <a:prstGeom prst="rect">
            <a:avLst/>
          </a:prstGeom>
          <a:noFill/>
        </p:spPr>
        <p:txBody>
          <a:bodyPr wrap="square" rtlCol="0">
            <a:spAutoFit/>
          </a:bodyPr>
          <a:lstStyle/>
          <a:p>
            <a:r>
              <a:rPr lang="en-US" sz="2800" b="1" dirty="0">
                <a:solidFill>
                  <a:srgbClr val="FF0000"/>
                </a:solidFill>
              </a:rPr>
              <a:t>2 µm</a:t>
            </a:r>
          </a:p>
        </p:txBody>
      </p:sp>
      <p:sp>
        <p:nvSpPr>
          <p:cNvPr id="5" name="Date Placeholder 4">
            <a:extLst>
              <a:ext uri="{FF2B5EF4-FFF2-40B4-BE49-F238E27FC236}">
                <a16:creationId xmlns:a16="http://schemas.microsoft.com/office/drawing/2014/main" id="{01D71956-599C-D14D-999C-A5190A00B5CC}"/>
              </a:ext>
            </a:extLst>
          </p:cNvPr>
          <p:cNvSpPr>
            <a:spLocks noGrp="1"/>
          </p:cNvSpPr>
          <p:nvPr>
            <p:ph type="dt" sz="half" idx="10"/>
          </p:nvPr>
        </p:nvSpPr>
        <p:spPr/>
        <p:txBody>
          <a:bodyPr/>
          <a:lstStyle/>
          <a:p>
            <a:r>
              <a:rPr lang="en-US"/>
              <a:t>11/11/2020</a:t>
            </a:r>
          </a:p>
        </p:txBody>
      </p:sp>
      <p:sp>
        <p:nvSpPr>
          <p:cNvPr id="6" name="Footer Placeholder 5">
            <a:extLst>
              <a:ext uri="{FF2B5EF4-FFF2-40B4-BE49-F238E27FC236}">
                <a16:creationId xmlns:a16="http://schemas.microsoft.com/office/drawing/2014/main" id="{91D470E6-A320-EB4D-B38B-BFDC7B2A44CA}"/>
              </a:ext>
            </a:extLst>
          </p:cNvPr>
          <p:cNvSpPr>
            <a:spLocks noGrp="1"/>
          </p:cNvSpPr>
          <p:nvPr>
            <p:ph type="ftr" sz="quarter" idx="11"/>
          </p:nvPr>
        </p:nvSpPr>
        <p:spPr/>
        <p:txBody>
          <a:bodyPr/>
          <a:lstStyle/>
          <a:p>
            <a:r>
              <a:rPr lang="en-US"/>
              <a:t>Ryan Porter     Nb3Sn Workshop 2020</a:t>
            </a:r>
            <a:endParaRPr lang="en-US" dirty="0"/>
          </a:p>
        </p:txBody>
      </p:sp>
      <p:sp>
        <p:nvSpPr>
          <p:cNvPr id="8" name="Slide Number Placeholder 7">
            <a:extLst>
              <a:ext uri="{FF2B5EF4-FFF2-40B4-BE49-F238E27FC236}">
                <a16:creationId xmlns:a16="http://schemas.microsoft.com/office/drawing/2014/main" id="{D3B5877B-1F34-174A-876C-C1257FA51062}"/>
              </a:ext>
            </a:extLst>
          </p:cNvPr>
          <p:cNvSpPr>
            <a:spLocks noGrp="1"/>
          </p:cNvSpPr>
          <p:nvPr>
            <p:ph type="sldNum" sz="quarter" idx="12"/>
          </p:nvPr>
        </p:nvSpPr>
        <p:spPr/>
        <p:txBody>
          <a:bodyPr/>
          <a:lstStyle/>
          <a:p>
            <a:fld id="{921CBE81-14BD-7343-B359-01BCBA3179F9}" type="slidenum">
              <a:rPr lang="en-US" smtClean="0"/>
              <a:t>12</a:t>
            </a:fld>
            <a:endParaRPr lang="en-US"/>
          </a:p>
        </p:txBody>
      </p:sp>
      <p:grpSp>
        <p:nvGrpSpPr>
          <p:cNvPr id="9" name="Group 8">
            <a:extLst>
              <a:ext uri="{FF2B5EF4-FFF2-40B4-BE49-F238E27FC236}">
                <a16:creationId xmlns:a16="http://schemas.microsoft.com/office/drawing/2014/main" id="{0F27350F-C59D-49A0-9565-173EDFD701CE}"/>
              </a:ext>
            </a:extLst>
          </p:cNvPr>
          <p:cNvGrpSpPr/>
          <p:nvPr/>
        </p:nvGrpSpPr>
        <p:grpSpPr>
          <a:xfrm>
            <a:off x="7696200" y="4480925"/>
            <a:ext cx="3233754" cy="2098385"/>
            <a:chOff x="7696200" y="4480925"/>
            <a:chExt cx="3233754" cy="2098385"/>
          </a:xfrm>
        </p:grpSpPr>
        <p:grpSp>
          <p:nvGrpSpPr>
            <p:cNvPr id="31" name="Group 30">
              <a:extLst>
                <a:ext uri="{FF2B5EF4-FFF2-40B4-BE49-F238E27FC236}">
                  <a16:creationId xmlns:a16="http://schemas.microsoft.com/office/drawing/2014/main" id="{827819EF-56DD-4A01-AC98-7BB657A0D5A3}"/>
                </a:ext>
              </a:extLst>
            </p:cNvPr>
            <p:cNvGrpSpPr>
              <a:grpSpLocks noChangeAspect="1"/>
            </p:cNvGrpSpPr>
            <p:nvPr/>
          </p:nvGrpSpPr>
          <p:grpSpPr>
            <a:xfrm>
              <a:off x="7696200" y="4480925"/>
              <a:ext cx="3233754" cy="2098385"/>
              <a:chOff x="6804321" y="4266632"/>
              <a:chExt cx="4096290" cy="2658085"/>
            </a:xfrm>
          </p:grpSpPr>
          <p:cxnSp>
            <p:nvCxnSpPr>
              <p:cNvPr id="32" name="Straight Connector 31">
                <a:extLst>
                  <a:ext uri="{FF2B5EF4-FFF2-40B4-BE49-F238E27FC236}">
                    <a16:creationId xmlns:a16="http://schemas.microsoft.com/office/drawing/2014/main" id="{166576F5-64FC-41AE-A237-DFD0618CCF63}"/>
                  </a:ext>
                </a:extLst>
              </p:cNvPr>
              <p:cNvCxnSpPr/>
              <p:nvPr/>
            </p:nvCxnSpPr>
            <p:spPr>
              <a:xfrm>
                <a:off x="7245375" y="6579535"/>
                <a:ext cx="3397160" cy="0"/>
              </a:xfrm>
              <a:prstGeom prst="line">
                <a:avLst/>
              </a:prstGeom>
              <a:ln w="57150" cap="sq">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1133A74-961C-42FB-9225-B1E568DE1468}"/>
                  </a:ext>
                </a:extLst>
              </p:cNvPr>
              <p:cNvCxnSpPr/>
              <p:nvPr/>
            </p:nvCxnSpPr>
            <p:spPr>
              <a:xfrm flipV="1">
                <a:off x="7245375" y="4377834"/>
                <a:ext cx="0" cy="2201703"/>
              </a:xfrm>
              <a:prstGeom prst="line">
                <a:avLst/>
              </a:prstGeom>
              <a:ln w="57150" cap="sq">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7E4A7BE-EBA7-436A-A43A-14D7B22327C3}"/>
                  </a:ext>
                </a:extLst>
              </p:cNvPr>
              <p:cNvCxnSpPr/>
              <p:nvPr/>
            </p:nvCxnSpPr>
            <p:spPr>
              <a:xfrm>
                <a:off x="7245373" y="6401075"/>
                <a:ext cx="650083"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955123D-8C16-45C3-8B99-E5023247F804}"/>
                  </a:ext>
                </a:extLst>
              </p:cNvPr>
              <p:cNvCxnSpPr/>
              <p:nvPr/>
            </p:nvCxnSpPr>
            <p:spPr>
              <a:xfrm flipV="1">
                <a:off x="7548319" y="4542759"/>
                <a:ext cx="929159" cy="185831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10A2055-D75E-44AA-857E-C89190D4D506}"/>
                  </a:ext>
                </a:extLst>
              </p:cNvPr>
              <p:cNvCxnSpPr/>
              <p:nvPr/>
            </p:nvCxnSpPr>
            <p:spPr>
              <a:xfrm flipV="1">
                <a:off x="7895456" y="5221686"/>
                <a:ext cx="589696" cy="117939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963D74B-5BDA-4C2D-A64C-01A8992C3B99}"/>
                  </a:ext>
                </a:extLst>
              </p:cNvPr>
              <p:cNvCxnSpPr/>
              <p:nvPr/>
            </p:nvCxnSpPr>
            <p:spPr>
              <a:xfrm flipV="1">
                <a:off x="8485153" y="5221684"/>
                <a:ext cx="163707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475930C-BA3D-49C5-80B9-351718C70F47}"/>
                  </a:ext>
                </a:extLst>
              </p:cNvPr>
              <p:cNvCxnSpPr/>
              <p:nvPr/>
            </p:nvCxnSpPr>
            <p:spPr>
              <a:xfrm>
                <a:off x="8485153" y="4542757"/>
                <a:ext cx="646371" cy="64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B7163FE-7B11-423D-B4A5-594186244490}"/>
                  </a:ext>
                </a:extLst>
              </p:cNvPr>
              <p:cNvCxnSpPr/>
              <p:nvPr/>
            </p:nvCxnSpPr>
            <p:spPr>
              <a:xfrm>
                <a:off x="9131525" y="4549169"/>
                <a:ext cx="115375" cy="6725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F15D1FF-0D57-4DDE-9C88-1158D48D18FC}"/>
                  </a:ext>
                </a:extLst>
              </p:cNvPr>
              <p:cNvCxnSpPr/>
              <p:nvPr/>
            </p:nvCxnSpPr>
            <p:spPr>
              <a:xfrm>
                <a:off x="10129897" y="5221685"/>
                <a:ext cx="232951" cy="135785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E1D2410D-A4BB-4372-A571-DFF8380BF37C}"/>
                  </a:ext>
                </a:extLst>
              </p:cNvPr>
              <p:cNvSpPr txBox="1"/>
              <p:nvPr/>
            </p:nvSpPr>
            <p:spPr>
              <a:xfrm>
                <a:off x="7245375" y="6586163"/>
                <a:ext cx="3655236" cy="338554"/>
              </a:xfrm>
              <a:prstGeom prst="rect">
                <a:avLst/>
              </a:prstGeom>
              <a:noFill/>
            </p:spPr>
            <p:txBody>
              <a:bodyPr wrap="square" rtlCol="0">
                <a:spAutoFit/>
              </a:bodyPr>
              <a:lstStyle/>
              <a:p>
                <a:pPr algn="ctr"/>
                <a:r>
                  <a:rPr lang="en-GB" sz="1600" dirty="0"/>
                  <a:t>Time</a:t>
                </a:r>
              </a:p>
            </p:txBody>
          </p:sp>
          <p:sp>
            <p:nvSpPr>
              <p:cNvPr id="42" name="TextBox 41">
                <a:extLst>
                  <a:ext uri="{FF2B5EF4-FFF2-40B4-BE49-F238E27FC236}">
                    <a16:creationId xmlns:a16="http://schemas.microsoft.com/office/drawing/2014/main" id="{E2F14DF1-168B-4A0D-880D-A9082204D52C}"/>
                  </a:ext>
                </a:extLst>
              </p:cNvPr>
              <p:cNvSpPr txBox="1"/>
              <p:nvPr/>
            </p:nvSpPr>
            <p:spPr>
              <a:xfrm rot="16200000">
                <a:off x="5813833" y="5257120"/>
                <a:ext cx="2319529" cy="338554"/>
              </a:xfrm>
              <a:prstGeom prst="rect">
                <a:avLst/>
              </a:prstGeom>
              <a:noFill/>
            </p:spPr>
            <p:txBody>
              <a:bodyPr wrap="square" rtlCol="0">
                <a:spAutoFit/>
              </a:bodyPr>
              <a:lstStyle/>
              <a:p>
                <a:pPr algn="ctr"/>
                <a:r>
                  <a:rPr lang="en-GB" sz="1600" dirty="0"/>
                  <a:t>Temperature</a:t>
                </a:r>
              </a:p>
            </p:txBody>
          </p:sp>
        </p:grpSp>
        <p:cxnSp>
          <p:nvCxnSpPr>
            <p:cNvPr id="44" name="Straight Connector 43">
              <a:extLst>
                <a:ext uri="{FF2B5EF4-FFF2-40B4-BE49-F238E27FC236}">
                  <a16:creationId xmlns:a16="http://schemas.microsoft.com/office/drawing/2014/main" id="{6C3CC9CA-1631-43BA-ACCD-0AE4F7763AF9}"/>
                </a:ext>
              </a:extLst>
            </p:cNvPr>
            <p:cNvCxnSpPr>
              <a:cxnSpLocks/>
            </p:cNvCxnSpPr>
            <p:nvPr/>
          </p:nvCxnSpPr>
          <p:spPr>
            <a:xfrm>
              <a:off x="8283539" y="4640424"/>
              <a:ext cx="0" cy="1657443"/>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ED3890C-3F1A-4ACE-A5D0-0DF8C1C92686}"/>
                </a:ext>
              </a:extLst>
            </p:cNvPr>
            <p:cNvSpPr txBox="1"/>
            <p:nvPr/>
          </p:nvSpPr>
          <p:spPr>
            <a:xfrm>
              <a:off x="9017050" y="5517509"/>
              <a:ext cx="1482305" cy="523220"/>
            </a:xfrm>
            <a:prstGeom prst="rect">
              <a:avLst/>
            </a:prstGeom>
            <a:noFill/>
          </p:spPr>
          <p:txBody>
            <a:bodyPr wrap="square" rtlCol="0">
              <a:spAutoFit/>
            </a:bodyPr>
            <a:lstStyle/>
            <a:p>
              <a:r>
                <a:rPr lang="en-US" sz="2800" b="1" dirty="0">
                  <a:solidFill>
                    <a:srgbClr val="FF0000"/>
                  </a:solidFill>
                </a:rPr>
                <a:t>500°C</a:t>
              </a:r>
            </a:p>
          </p:txBody>
        </p:sp>
      </p:grpSp>
      <p:cxnSp>
        <p:nvCxnSpPr>
          <p:cNvPr id="49" name="Straight Connector 48">
            <a:extLst>
              <a:ext uri="{FF2B5EF4-FFF2-40B4-BE49-F238E27FC236}">
                <a16:creationId xmlns:a16="http://schemas.microsoft.com/office/drawing/2014/main" id="{33F8226D-EF59-4445-92F3-F4BB59175558}"/>
              </a:ext>
            </a:extLst>
          </p:cNvPr>
          <p:cNvCxnSpPr>
            <a:cxnSpLocks/>
          </p:cNvCxnSpPr>
          <p:nvPr/>
        </p:nvCxnSpPr>
        <p:spPr>
          <a:xfrm>
            <a:off x="4812363" y="1447800"/>
            <a:ext cx="106984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E67D607D-6FE3-4196-949A-54948DA3B984}"/>
              </a:ext>
            </a:extLst>
          </p:cNvPr>
          <p:cNvSpPr txBox="1"/>
          <p:nvPr/>
        </p:nvSpPr>
        <p:spPr>
          <a:xfrm>
            <a:off x="4967563" y="1496535"/>
            <a:ext cx="1005411" cy="369332"/>
          </a:xfrm>
          <a:prstGeom prst="rect">
            <a:avLst/>
          </a:prstGeom>
          <a:noFill/>
        </p:spPr>
        <p:txBody>
          <a:bodyPr wrap="square" rtlCol="0">
            <a:spAutoFit/>
          </a:bodyPr>
          <a:lstStyle/>
          <a:p>
            <a:r>
              <a:rPr lang="en-US" dirty="0">
                <a:solidFill>
                  <a:schemeClr val="bg1"/>
                </a:solidFill>
              </a:rPr>
              <a:t>1 µm</a:t>
            </a:r>
          </a:p>
        </p:txBody>
      </p:sp>
      <p:cxnSp>
        <p:nvCxnSpPr>
          <p:cNvPr id="51" name="Straight Connector 50">
            <a:extLst>
              <a:ext uri="{FF2B5EF4-FFF2-40B4-BE49-F238E27FC236}">
                <a16:creationId xmlns:a16="http://schemas.microsoft.com/office/drawing/2014/main" id="{2819AD65-3F40-409F-9978-56B344952065}"/>
              </a:ext>
            </a:extLst>
          </p:cNvPr>
          <p:cNvCxnSpPr>
            <a:cxnSpLocks/>
          </p:cNvCxnSpPr>
          <p:nvPr/>
        </p:nvCxnSpPr>
        <p:spPr>
          <a:xfrm>
            <a:off x="9506899" y="1468869"/>
            <a:ext cx="106984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26B058D2-8E0C-46C8-B8FD-D774490EF403}"/>
              </a:ext>
            </a:extLst>
          </p:cNvPr>
          <p:cNvSpPr txBox="1"/>
          <p:nvPr/>
        </p:nvSpPr>
        <p:spPr>
          <a:xfrm>
            <a:off x="9662099" y="1517604"/>
            <a:ext cx="1005411" cy="369332"/>
          </a:xfrm>
          <a:prstGeom prst="rect">
            <a:avLst/>
          </a:prstGeom>
          <a:noFill/>
        </p:spPr>
        <p:txBody>
          <a:bodyPr wrap="square" rtlCol="0">
            <a:spAutoFit/>
          </a:bodyPr>
          <a:lstStyle/>
          <a:p>
            <a:r>
              <a:rPr lang="en-US" dirty="0">
                <a:solidFill>
                  <a:schemeClr val="bg1"/>
                </a:solidFill>
              </a:rPr>
              <a:t>1 µm</a:t>
            </a:r>
          </a:p>
        </p:txBody>
      </p:sp>
    </p:spTree>
    <p:extLst>
      <p:ext uri="{BB962C8B-B14F-4D97-AF65-F5344CB8AC3E}">
        <p14:creationId xmlns:p14="http://schemas.microsoft.com/office/powerpoint/2010/main" val="149463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B778FADE-AABE-44F8-8BB8-7F8BF7202E5B}"/>
              </a:ext>
            </a:extLst>
          </p:cNvPr>
          <p:cNvPicPr>
            <a:picLocks noChangeAspect="1"/>
          </p:cNvPicPr>
          <p:nvPr/>
        </p:nvPicPr>
        <p:blipFill rotWithShape="1">
          <a:blip r:embed="rId2"/>
          <a:srcRect t="13403" b="20028"/>
          <a:stretch/>
        </p:blipFill>
        <p:spPr>
          <a:xfrm>
            <a:off x="1539832" y="1333700"/>
            <a:ext cx="4459287" cy="2968468"/>
          </a:xfrm>
          <a:prstGeom prst="rect">
            <a:avLst/>
          </a:prstGeom>
        </p:spPr>
      </p:pic>
      <p:pic>
        <p:nvPicPr>
          <p:cNvPr id="49" name="Picture 48">
            <a:extLst>
              <a:ext uri="{FF2B5EF4-FFF2-40B4-BE49-F238E27FC236}">
                <a16:creationId xmlns:a16="http://schemas.microsoft.com/office/drawing/2014/main" id="{67323252-ED79-4C93-BB11-3762DC05F0CB}"/>
              </a:ext>
            </a:extLst>
          </p:cNvPr>
          <p:cNvPicPr>
            <a:picLocks noChangeAspect="1"/>
          </p:cNvPicPr>
          <p:nvPr/>
        </p:nvPicPr>
        <p:blipFill rotWithShape="1">
          <a:blip r:embed="rId3">
            <a:alphaModFix/>
          </a:blip>
          <a:srcRect l="10317" t="17374" r="6029" b="27008"/>
          <a:stretch/>
        </p:blipFill>
        <p:spPr>
          <a:xfrm>
            <a:off x="1525692" y="1333700"/>
            <a:ext cx="4464821" cy="2968468"/>
          </a:xfrm>
          <a:prstGeom prst="rect">
            <a:avLst/>
          </a:prstGeom>
        </p:spPr>
      </p:pic>
      <p:sp>
        <p:nvSpPr>
          <p:cNvPr id="2" name="Title 1"/>
          <p:cNvSpPr>
            <a:spLocks noGrp="1"/>
          </p:cNvSpPr>
          <p:nvPr>
            <p:ph type="title"/>
          </p:nvPr>
        </p:nvSpPr>
        <p:spPr/>
        <p:txBody>
          <a:bodyPr>
            <a:normAutofit fontScale="90000"/>
          </a:bodyPr>
          <a:lstStyle/>
          <a:p>
            <a:r>
              <a:rPr lang="en-US" dirty="0"/>
              <a:t>Stop-motion sequence</a:t>
            </a:r>
          </a:p>
        </p:txBody>
      </p:sp>
      <p:sp>
        <p:nvSpPr>
          <p:cNvPr id="47" name="TextBox 46"/>
          <p:cNvSpPr txBox="1"/>
          <p:nvPr/>
        </p:nvSpPr>
        <p:spPr>
          <a:xfrm>
            <a:off x="6309789" y="704618"/>
            <a:ext cx="4267203" cy="584775"/>
          </a:xfrm>
          <a:prstGeom prst="rect">
            <a:avLst/>
          </a:prstGeom>
          <a:noFill/>
        </p:spPr>
        <p:txBody>
          <a:bodyPr wrap="square" rtlCol="0">
            <a:spAutoFit/>
          </a:bodyPr>
          <a:lstStyle/>
          <a:p>
            <a:pPr algn="ctr"/>
            <a:r>
              <a:rPr lang="en-GB" sz="3200" b="1" dirty="0"/>
              <a:t>Not pre-anodised</a:t>
            </a:r>
            <a:endParaRPr lang="en-GB" sz="3200" dirty="0"/>
          </a:p>
        </p:txBody>
      </p:sp>
      <p:pic>
        <p:nvPicPr>
          <p:cNvPr id="25" name="Picture 19"/>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203042" y="1316784"/>
            <a:ext cx="4464959" cy="2985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ate Placeholder 4">
            <a:extLst>
              <a:ext uri="{FF2B5EF4-FFF2-40B4-BE49-F238E27FC236}">
                <a16:creationId xmlns:a16="http://schemas.microsoft.com/office/drawing/2014/main" id="{01D71956-599C-D14D-999C-A5190A00B5CC}"/>
              </a:ext>
            </a:extLst>
          </p:cNvPr>
          <p:cNvSpPr>
            <a:spLocks noGrp="1"/>
          </p:cNvSpPr>
          <p:nvPr>
            <p:ph type="dt" sz="half" idx="10"/>
          </p:nvPr>
        </p:nvSpPr>
        <p:spPr/>
        <p:txBody>
          <a:bodyPr/>
          <a:lstStyle/>
          <a:p>
            <a:r>
              <a:rPr lang="en-US"/>
              <a:t>11/11/2020</a:t>
            </a:r>
          </a:p>
        </p:txBody>
      </p:sp>
      <p:sp>
        <p:nvSpPr>
          <p:cNvPr id="6" name="Footer Placeholder 5">
            <a:extLst>
              <a:ext uri="{FF2B5EF4-FFF2-40B4-BE49-F238E27FC236}">
                <a16:creationId xmlns:a16="http://schemas.microsoft.com/office/drawing/2014/main" id="{91D470E6-A320-EB4D-B38B-BFDC7B2A44CA}"/>
              </a:ext>
            </a:extLst>
          </p:cNvPr>
          <p:cNvSpPr>
            <a:spLocks noGrp="1"/>
          </p:cNvSpPr>
          <p:nvPr>
            <p:ph type="ftr" sz="quarter" idx="11"/>
          </p:nvPr>
        </p:nvSpPr>
        <p:spPr/>
        <p:txBody>
          <a:bodyPr/>
          <a:lstStyle/>
          <a:p>
            <a:r>
              <a:rPr lang="en-US"/>
              <a:t>Ryan Porter     Nb3Sn Workshop 2020</a:t>
            </a:r>
            <a:endParaRPr lang="en-US" dirty="0"/>
          </a:p>
        </p:txBody>
      </p:sp>
      <p:sp>
        <p:nvSpPr>
          <p:cNvPr id="8" name="Slide Number Placeholder 7">
            <a:extLst>
              <a:ext uri="{FF2B5EF4-FFF2-40B4-BE49-F238E27FC236}">
                <a16:creationId xmlns:a16="http://schemas.microsoft.com/office/drawing/2014/main" id="{D3B5877B-1F34-174A-876C-C1257FA51062}"/>
              </a:ext>
            </a:extLst>
          </p:cNvPr>
          <p:cNvSpPr>
            <a:spLocks noGrp="1"/>
          </p:cNvSpPr>
          <p:nvPr>
            <p:ph type="sldNum" sz="quarter" idx="12"/>
          </p:nvPr>
        </p:nvSpPr>
        <p:spPr/>
        <p:txBody>
          <a:bodyPr/>
          <a:lstStyle/>
          <a:p>
            <a:fld id="{921CBE81-14BD-7343-B359-01BCBA3179F9}" type="slidenum">
              <a:rPr lang="en-US" smtClean="0"/>
              <a:t>13</a:t>
            </a:fld>
            <a:endParaRPr lang="en-US"/>
          </a:p>
        </p:txBody>
      </p:sp>
      <p:grpSp>
        <p:nvGrpSpPr>
          <p:cNvPr id="9" name="Group 8">
            <a:extLst>
              <a:ext uri="{FF2B5EF4-FFF2-40B4-BE49-F238E27FC236}">
                <a16:creationId xmlns:a16="http://schemas.microsoft.com/office/drawing/2014/main" id="{0F27350F-C59D-49A0-9565-173EDFD701CE}"/>
              </a:ext>
            </a:extLst>
          </p:cNvPr>
          <p:cNvGrpSpPr/>
          <p:nvPr/>
        </p:nvGrpSpPr>
        <p:grpSpPr>
          <a:xfrm>
            <a:off x="7696200" y="4480925"/>
            <a:ext cx="3233754" cy="2098385"/>
            <a:chOff x="7696200" y="4480925"/>
            <a:chExt cx="3233754" cy="2098385"/>
          </a:xfrm>
        </p:grpSpPr>
        <p:grpSp>
          <p:nvGrpSpPr>
            <p:cNvPr id="31" name="Group 30">
              <a:extLst>
                <a:ext uri="{FF2B5EF4-FFF2-40B4-BE49-F238E27FC236}">
                  <a16:creationId xmlns:a16="http://schemas.microsoft.com/office/drawing/2014/main" id="{827819EF-56DD-4A01-AC98-7BB657A0D5A3}"/>
                </a:ext>
              </a:extLst>
            </p:cNvPr>
            <p:cNvGrpSpPr>
              <a:grpSpLocks noChangeAspect="1"/>
            </p:cNvGrpSpPr>
            <p:nvPr/>
          </p:nvGrpSpPr>
          <p:grpSpPr>
            <a:xfrm>
              <a:off x="7696200" y="4480925"/>
              <a:ext cx="3233754" cy="2098385"/>
              <a:chOff x="6804321" y="4266632"/>
              <a:chExt cx="4096290" cy="2658085"/>
            </a:xfrm>
          </p:grpSpPr>
          <p:cxnSp>
            <p:nvCxnSpPr>
              <p:cNvPr id="32" name="Straight Connector 31">
                <a:extLst>
                  <a:ext uri="{FF2B5EF4-FFF2-40B4-BE49-F238E27FC236}">
                    <a16:creationId xmlns:a16="http://schemas.microsoft.com/office/drawing/2014/main" id="{166576F5-64FC-41AE-A237-DFD0618CCF63}"/>
                  </a:ext>
                </a:extLst>
              </p:cNvPr>
              <p:cNvCxnSpPr/>
              <p:nvPr/>
            </p:nvCxnSpPr>
            <p:spPr>
              <a:xfrm>
                <a:off x="7245375" y="6579535"/>
                <a:ext cx="3397160" cy="0"/>
              </a:xfrm>
              <a:prstGeom prst="line">
                <a:avLst/>
              </a:prstGeom>
              <a:ln w="57150" cap="sq">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1133A74-961C-42FB-9225-B1E568DE1468}"/>
                  </a:ext>
                </a:extLst>
              </p:cNvPr>
              <p:cNvCxnSpPr/>
              <p:nvPr/>
            </p:nvCxnSpPr>
            <p:spPr>
              <a:xfrm flipV="1">
                <a:off x="7245375" y="4377834"/>
                <a:ext cx="0" cy="2201703"/>
              </a:xfrm>
              <a:prstGeom prst="line">
                <a:avLst/>
              </a:prstGeom>
              <a:ln w="57150" cap="sq">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7E4A7BE-EBA7-436A-A43A-14D7B22327C3}"/>
                  </a:ext>
                </a:extLst>
              </p:cNvPr>
              <p:cNvCxnSpPr/>
              <p:nvPr/>
            </p:nvCxnSpPr>
            <p:spPr>
              <a:xfrm>
                <a:off x="7245373" y="6401075"/>
                <a:ext cx="650083"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955123D-8C16-45C3-8B99-E5023247F804}"/>
                  </a:ext>
                </a:extLst>
              </p:cNvPr>
              <p:cNvCxnSpPr/>
              <p:nvPr/>
            </p:nvCxnSpPr>
            <p:spPr>
              <a:xfrm flipV="1">
                <a:off x="7548319" y="4542759"/>
                <a:ext cx="929159" cy="185831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10A2055-D75E-44AA-857E-C89190D4D506}"/>
                  </a:ext>
                </a:extLst>
              </p:cNvPr>
              <p:cNvCxnSpPr/>
              <p:nvPr/>
            </p:nvCxnSpPr>
            <p:spPr>
              <a:xfrm flipV="1">
                <a:off x="7895456" y="5221686"/>
                <a:ext cx="589696" cy="117939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963D74B-5BDA-4C2D-A64C-01A8992C3B99}"/>
                  </a:ext>
                </a:extLst>
              </p:cNvPr>
              <p:cNvCxnSpPr/>
              <p:nvPr/>
            </p:nvCxnSpPr>
            <p:spPr>
              <a:xfrm flipV="1">
                <a:off x="8485153" y="5221684"/>
                <a:ext cx="163707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475930C-BA3D-49C5-80B9-351718C70F47}"/>
                  </a:ext>
                </a:extLst>
              </p:cNvPr>
              <p:cNvCxnSpPr/>
              <p:nvPr/>
            </p:nvCxnSpPr>
            <p:spPr>
              <a:xfrm>
                <a:off x="8485153" y="4542757"/>
                <a:ext cx="646371" cy="64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B7163FE-7B11-423D-B4A5-594186244490}"/>
                  </a:ext>
                </a:extLst>
              </p:cNvPr>
              <p:cNvCxnSpPr/>
              <p:nvPr/>
            </p:nvCxnSpPr>
            <p:spPr>
              <a:xfrm>
                <a:off x="9131525" y="4549169"/>
                <a:ext cx="115375" cy="6725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F15D1FF-0D57-4DDE-9C88-1158D48D18FC}"/>
                  </a:ext>
                </a:extLst>
              </p:cNvPr>
              <p:cNvCxnSpPr/>
              <p:nvPr/>
            </p:nvCxnSpPr>
            <p:spPr>
              <a:xfrm>
                <a:off x="10129897" y="5221685"/>
                <a:ext cx="232951" cy="135785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E1D2410D-A4BB-4372-A571-DFF8380BF37C}"/>
                  </a:ext>
                </a:extLst>
              </p:cNvPr>
              <p:cNvSpPr txBox="1"/>
              <p:nvPr/>
            </p:nvSpPr>
            <p:spPr>
              <a:xfrm>
                <a:off x="7245375" y="6586163"/>
                <a:ext cx="3655236" cy="338554"/>
              </a:xfrm>
              <a:prstGeom prst="rect">
                <a:avLst/>
              </a:prstGeom>
              <a:noFill/>
            </p:spPr>
            <p:txBody>
              <a:bodyPr wrap="square" rtlCol="0">
                <a:spAutoFit/>
              </a:bodyPr>
              <a:lstStyle/>
              <a:p>
                <a:pPr algn="ctr"/>
                <a:r>
                  <a:rPr lang="en-GB" sz="1600" dirty="0"/>
                  <a:t>Time</a:t>
                </a:r>
              </a:p>
            </p:txBody>
          </p:sp>
          <p:sp>
            <p:nvSpPr>
              <p:cNvPr id="42" name="TextBox 41">
                <a:extLst>
                  <a:ext uri="{FF2B5EF4-FFF2-40B4-BE49-F238E27FC236}">
                    <a16:creationId xmlns:a16="http://schemas.microsoft.com/office/drawing/2014/main" id="{E2F14DF1-168B-4A0D-880D-A9082204D52C}"/>
                  </a:ext>
                </a:extLst>
              </p:cNvPr>
              <p:cNvSpPr txBox="1"/>
              <p:nvPr/>
            </p:nvSpPr>
            <p:spPr>
              <a:xfrm rot="16200000">
                <a:off x="5813833" y="5257120"/>
                <a:ext cx="2319529" cy="338554"/>
              </a:xfrm>
              <a:prstGeom prst="rect">
                <a:avLst/>
              </a:prstGeom>
              <a:noFill/>
            </p:spPr>
            <p:txBody>
              <a:bodyPr wrap="square" rtlCol="0">
                <a:spAutoFit/>
              </a:bodyPr>
              <a:lstStyle/>
              <a:p>
                <a:pPr algn="ctr"/>
                <a:r>
                  <a:rPr lang="en-GB" sz="1600" dirty="0"/>
                  <a:t>Temperature</a:t>
                </a:r>
              </a:p>
            </p:txBody>
          </p:sp>
        </p:grpSp>
        <p:cxnSp>
          <p:nvCxnSpPr>
            <p:cNvPr id="44" name="Straight Connector 43">
              <a:extLst>
                <a:ext uri="{FF2B5EF4-FFF2-40B4-BE49-F238E27FC236}">
                  <a16:creationId xmlns:a16="http://schemas.microsoft.com/office/drawing/2014/main" id="{6C3CC9CA-1631-43BA-ACCD-0AE4F7763AF9}"/>
                </a:ext>
              </a:extLst>
            </p:cNvPr>
            <p:cNvCxnSpPr>
              <a:cxnSpLocks/>
            </p:cNvCxnSpPr>
            <p:nvPr/>
          </p:nvCxnSpPr>
          <p:spPr>
            <a:xfrm>
              <a:off x="8283539" y="4640424"/>
              <a:ext cx="0" cy="1657443"/>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ED3890C-3F1A-4ACE-A5D0-0DF8C1C92686}"/>
                </a:ext>
              </a:extLst>
            </p:cNvPr>
            <p:cNvSpPr txBox="1"/>
            <p:nvPr/>
          </p:nvSpPr>
          <p:spPr>
            <a:xfrm>
              <a:off x="9017050" y="5517509"/>
              <a:ext cx="1482305" cy="523220"/>
            </a:xfrm>
            <a:prstGeom prst="rect">
              <a:avLst/>
            </a:prstGeom>
            <a:noFill/>
          </p:spPr>
          <p:txBody>
            <a:bodyPr wrap="square" rtlCol="0">
              <a:spAutoFit/>
            </a:bodyPr>
            <a:lstStyle/>
            <a:p>
              <a:r>
                <a:rPr lang="en-US" sz="2800" b="1" dirty="0">
                  <a:solidFill>
                    <a:srgbClr val="FF0000"/>
                  </a:solidFill>
                </a:rPr>
                <a:t>500°C</a:t>
              </a:r>
            </a:p>
          </p:txBody>
        </p:sp>
      </p:grpSp>
      <p:cxnSp>
        <p:nvCxnSpPr>
          <p:cNvPr id="45" name="Straight Connector 44">
            <a:extLst>
              <a:ext uri="{FF2B5EF4-FFF2-40B4-BE49-F238E27FC236}">
                <a16:creationId xmlns:a16="http://schemas.microsoft.com/office/drawing/2014/main" id="{A36A1181-754A-45ED-A901-7C603B77CAD1}"/>
              </a:ext>
            </a:extLst>
          </p:cNvPr>
          <p:cNvCxnSpPr>
            <a:cxnSpLocks/>
          </p:cNvCxnSpPr>
          <p:nvPr/>
        </p:nvCxnSpPr>
        <p:spPr>
          <a:xfrm>
            <a:off x="5011036" y="1447800"/>
            <a:ext cx="87117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ADD9B828-0562-4CEF-B2E8-361094C7F8F3}"/>
              </a:ext>
            </a:extLst>
          </p:cNvPr>
          <p:cNvSpPr txBox="1"/>
          <p:nvPr/>
        </p:nvSpPr>
        <p:spPr>
          <a:xfrm>
            <a:off x="4988225" y="1492109"/>
            <a:ext cx="1005411" cy="369332"/>
          </a:xfrm>
          <a:prstGeom prst="rect">
            <a:avLst/>
          </a:prstGeom>
          <a:noFill/>
        </p:spPr>
        <p:txBody>
          <a:bodyPr wrap="square" rtlCol="0">
            <a:spAutoFit/>
          </a:bodyPr>
          <a:lstStyle/>
          <a:p>
            <a:r>
              <a:rPr lang="en-US" dirty="0">
                <a:solidFill>
                  <a:schemeClr val="bg1"/>
                </a:solidFill>
              </a:rPr>
              <a:t>200 nm</a:t>
            </a:r>
          </a:p>
        </p:txBody>
      </p:sp>
      <p:cxnSp>
        <p:nvCxnSpPr>
          <p:cNvPr id="11" name="Straight Connector 10">
            <a:extLst>
              <a:ext uri="{FF2B5EF4-FFF2-40B4-BE49-F238E27FC236}">
                <a16:creationId xmlns:a16="http://schemas.microsoft.com/office/drawing/2014/main" id="{5EA5A486-C3BE-4516-985D-381B0E890C82}"/>
              </a:ext>
            </a:extLst>
          </p:cNvPr>
          <p:cNvCxnSpPr>
            <a:cxnSpLocks/>
          </p:cNvCxnSpPr>
          <p:nvPr/>
        </p:nvCxnSpPr>
        <p:spPr>
          <a:xfrm>
            <a:off x="7620000" y="1752600"/>
            <a:ext cx="663538" cy="533400"/>
          </a:xfrm>
          <a:prstGeom prst="line">
            <a:avLst/>
          </a:prstGeom>
          <a:ln>
            <a:solidFill>
              <a:srgbClr val="FF0000"/>
            </a:solidFill>
            <a:prstDash val="sysDash"/>
          </a:ln>
        </p:spPr>
        <p:style>
          <a:lnRef idx="2">
            <a:schemeClr val="accent2"/>
          </a:lnRef>
          <a:fillRef idx="0">
            <a:schemeClr val="accent2"/>
          </a:fillRef>
          <a:effectRef idx="1">
            <a:schemeClr val="accent2"/>
          </a:effectRef>
          <a:fontRef idx="minor">
            <a:schemeClr val="tx1"/>
          </a:fontRef>
        </p:style>
      </p:cxnSp>
      <p:pic>
        <p:nvPicPr>
          <p:cNvPr id="14" name="Graphic 13" descr="Scissors">
            <a:extLst>
              <a:ext uri="{FF2B5EF4-FFF2-40B4-BE49-F238E27FC236}">
                <a16:creationId xmlns:a16="http://schemas.microsoft.com/office/drawing/2014/main" id="{8E90D872-F88C-46F8-AD65-B0F2793857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4282107">
            <a:off x="8214398" y="2011931"/>
            <a:ext cx="914400" cy="914400"/>
          </a:xfrm>
          <a:prstGeom prst="rect">
            <a:avLst/>
          </a:prstGeom>
        </p:spPr>
      </p:pic>
      <p:cxnSp>
        <p:nvCxnSpPr>
          <p:cNvPr id="16" name="Straight Arrow Connector 15">
            <a:extLst>
              <a:ext uri="{FF2B5EF4-FFF2-40B4-BE49-F238E27FC236}">
                <a16:creationId xmlns:a16="http://schemas.microsoft.com/office/drawing/2014/main" id="{E3813FBC-7729-48E0-8412-C57BF5374481}"/>
              </a:ext>
            </a:extLst>
          </p:cNvPr>
          <p:cNvCxnSpPr>
            <a:cxnSpLocks/>
          </p:cNvCxnSpPr>
          <p:nvPr/>
        </p:nvCxnSpPr>
        <p:spPr>
          <a:xfrm flipH="1">
            <a:off x="5235537" y="2057400"/>
            <a:ext cx="2460663" cy="489088"/>
          </a:xfrm>
          <a:prstGeom prst="straightConnector1">
            <a:avLst/>
          </a:prstGeom>
          <a:ln w="76200">
            <a:solidFill>
              <a:srgbClr val="FF0000"/>
            </a:solidFill>
            <a:tailEnd type="triangle"/>
          </a:ln>
        </p:spPr>
        <p:style>
          <a:lnRef idx="3">
            <a:schemeClr val="accent2"/>
          </a:lnRef>
          <a:fillRef idx="0">
            <a:schemeClr val="accent2"/>
          </a:fillRef>
          <a:effectRef idx="2">
            <a:schemeClr val="accent2"/>
          </a:effectRef>
          <a:fontRef idx="minor">
            <a:schemeClr val="tx1"/>
          </a:fontRef>
        </p:style>
      </p:cxnSp>
      <p:grpSp>
        <p:nvGrpSpPr>
          <p:cNvPr id="50" name="Group 49">
            <a:extLst>
              <a:ext uri="{FF2B5EF4-FFF2-40B4-BE49-F238E27FC236}">
                <a16:creationId xmlns:a16="http://schemas.microsoft.com/office/drawing/2014/main" id="{19927563-2D82-4AE1-96BB-F431207CEAF2}"/>
              </a:ext>
            </a:extLst>
          </p:cNvPr>
          <p:cNvGrpSpPr/>
          <p:nvPr/>
        </p:nvGrpSpPr>
        <p:grpSpPr>
          <a:xfrm>
            <a:off x="159966" y="1542538"/>
            <a:ext cx="1193136" cy="2646928"/>
            <a:chOff x="7084203" y="2813417"/>
            <a:chExt cx="1460267" cy="4159515"/>
          </a:xfrm>
        </p:grpSpPr>
        <p:pic>
          <p:nvPicPr>
            <p:cNvPr id="51" name="Picture 50" descr="FireRamp.png">
              <a:extLst>
                <a:ext uri="{FF2B5EF4-FFF2-40B4-BE49-F238E27FC236}">
                  <a16:creationId xmlns:a16="http://schemas.microsoft.com/office/drawing/2014/main" id="{8F65798F-1374-4377-8624-508CF19188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6612486" y="4786308"/>
              <a:ext cx="3614680" cy="249288"/>
            </a:xfrm>
            <a:prstGeom prst="rect">
              <a:avLst/>
            </a:prstGeom>
            <a:ln>
              <a:solidFill>
                <a:srgbClr val="000000"/>
              </a:solidFill>
            </a:ln>
          </p:spPr>
        </p:pic>
        <p:sp>
          <p:nvSpPr>
            <p:cNvPr id="52" name="Rectangle 51">
              <a:extLst>
                <a:ext uri="{FF2B5EF4-FFF2-40B4-BE49-F238E27FC236}">
                  <a16:creationId xmlns:a16="http://schemas.microsoft.com/office/drawing/2014/main" id="{7FAC4BF5-E03B-44B7-A6EB-5332126377EF}"/>
                </a:ext>
              </a:extLst>
            </p:cNvPr>
            <p:cNvSpPr/>
            <p:nvPr/>
          </p:nvSpPr>
          <p:spPr>
            <a:xfrm>
              <a:off x="7782734" y="2813417"/>
              <a:ext cx="512448" cy="580387"/>
            </a:xfrm>
            <a:prstGeom prst="rect">
              <a:avLst/>
            </a:prstGeom>
          </p:spPr>
          <p:txBody>
            <a:bodyPr wrap="none">
              <a:spAutoFit/>
            </a:bodyPr>
            <a:lstStyle/>
            <a:p>
              <a:r>
                <a:rPr lang="en-US" dirty="0">
                  <a:solidFill>
                    <a:srgbClr val="000000"/>
                  </a:solidFill>
                </a:rPr>
                <a:t>50</a:t>
              </a:r>
            </a:p>
          </p:txBody>
        </p:sp>
        <mc:AlternateContent xmlns:mc="http://schemas.openxmlformats.org/markup-compatibility/2006" xmlns:a14="http://schemas.microsoft.com/office/drawing/2010/main">
          <mc:Choice Requires="a14">
            <p:sp>
              <p:nvSpPr>
                <p:cNvPr id="53" name="Rectangle 52">
                  <a:extLst>
                    <a:ext uri="{FF2B5EF4-FFF2-40B4-BE49-F238E27FC236}">
                      <a16:creationId xmlns:a16="http://schemas.microsoft.com/office/drawing/2014/main" id="{9F9C1946-0C22-42F1-87BB-AE53DDE278C7}"/>
                    </a:ext>
                  </a:extLst>
                </p:cNvPr>
                <p:cNvSpPr/>
                <p:nvPr/>
              </p:nvSpPr>
              <p:spPr>
                <a:xfrm>
                  <a:off x="7084203" y="4333545"/>
                  <a:ext cx="1244236" cy="829066"/>
                </a:xfrm>
                <a:prstGeom prst="rect">
                  <a:avLst/>
                </a:prstGeom>
              </p:spPr>
              <p:txBody>
                <a:bodyPr wrap="none">
                  <a:spAutoFit/>
                </a:bodyPr>
                <a:lstStyle/>
                <a:p>
                  <a:r>
                    <a:rPr lang="en-US" dirty="0">
                      <a:solidFill>
                        <a:srgbClr val="000000"/>
                      </a:solidFill>
                    </a:rPr>
                    <a:t>% </a:t>
                  </a:r>
                  <a14:m>
                    <m:oMath xmlns:m="http://schemas.openxmlformats.org/officeDocument/2006/math">
                      <m:f>
                        <m:fPr>
                          <m:ctrlPr>
                            <a:rPr lang="en-US" i="1">
                              <a:solidFill>
                                <a:srgbClr val="000000"/>
                              </a:solidFill>
                              <a:latin typeface="Cambria Math" panose="02040503050406030204" pitchFamily="18" charset="0"/>
                            </a:rPr>
                          </m:ctrlPr>
                        </m:fPr>
                        <m:num>
                          <m:r>
                            <m:rPr>
                              <m:nor/>
                            </m:rPr>
                            <a:rPr lang="en-US">
                              <a:solidFill>
                                <a:srgbClr val="000000"/>
                              </a:solidFill>
                            </a:rPr>
                            <m:t>Sn</m:t>
                          </m:r>
                        </m:num>
                        <m:den>
                          <m:r>
                            <m:rPr>
                              <m:nor/>
                            </m:rPr>
                            <a:rPr lang="en-US">
                              <a:solidFill>
                                <a:srgbClr val="000000"/>
                              </a:solidFill>
                            </a:rPr>
                            <m:t>Sn</m:t>
                          </m:r>
                          <m:r>
                            <m:rPr>
                              <m:nor/>
                            </m:rPr>
                            <a:rPr lang="en-US">
                              <a:solidFill>
                                <a:srgbClr val="000000"/>
                              </a:solidFill>
                            </a:rPr>
                            <m:t>+</m:t>
                          </m:r>
                          <m:r>
                            <m:rPr>
                              <m:nor/>
                            </m:rPr>
                            <a:rPr lang="en-US">
                              <a:solidFill>
                                <a:srgbClr val="000000"/>
                              </a:solidFill>
                            </a:rPr>
                            <m:t>Nb</m:t>
                          </m:r>
                        </m:den>
                      </m:f>
                    </m:oMath>
                  </a14:m>
                  <a:endParaRPr lang="en-US" dirty="0">
                    <a:solidFill>
                      <a:srgbClr val="000000"/>
                    </a:solidFill>
                  </a:endParaRPr>
                </a:p>
              </p:txBody>
            </p:sp>
          </mc:Choice>
          <mc:Fallback xmlns="">
            <p:sp>
              <p:nvSpPr>
                <p:cNvPr id="53" name="Rectangle 52">
                  <a:extLst>
                    <a:ext uri="{FF2B5EF4-FFF2-40B4-BE49-F238E27FC236}">
                      <a16:creationId xmlns:a16="http://schemas.microsoft.com/office/drawing/2014/main" id="{9F9C1946-0C22-42F1-87BB-AE53DDE278C7}"/>
                    </a:ext>
                  </a:extLst>
                </p:cNvPr>
                <p:cNvSpPr>
                  <a:spLocks noRot="1" noChangeAspect="1" noMove="1" noResize="1" noEditPoints="1" noAdjustHandles="1" noChangeArrowheads="1" noChangeShapeType="1" noTextEdit="1"/>
                </p:cNvSpPr>
                <p:nvPr/>
              </p:nvSpPr>
              <p:spPr>
                <a:xfrm>
                  <a:off x="7084203" y="4333545"/>
                  <a:ext cx="1244236" cy="829066"/>
                </a:xfrm>
                <a:prstGeom prst="rect">
                  <a:avLst/>
                </a:prstGeom>
                <a:blipFill>
                  <a:blip r:embed="rId8"/>
                  <a:stretch>
                    <a:fillRect l="-4790" b="-8140"/>
                  </a:stretch>
                </a:blipFill>
              </p:spPr>
              <p:txBody>
                <a:bodyPr/>
                <a:lstStyle/>
                <a:p>
                  <a:r>
                    <a:rPr lang="en-US">
                      <a:noFill/>
                    </a:rPr>
                    <a:t> </a:t>
                  </a:r>
                </a:p>
              </p:txBody>
            </p:sp>
          </mc:Fallback>
        </mc:AlternateContent>
        <p:sp>
          <p:nvSpPr>
            <p:cNvPr id="54" name="Rectangle 53">
              <a:extLst>
                <a:ext uri="{FF2B5EF4-FFF2-40B4-BE49-F238E27FC236}">
                  <a16:creationId xmlns:a16="http://schemas.microsoft.com/office/drawing/2014/main" id="{EA8E912A-AD63-4057-A2E6-9A5555A0D2CE}"/>
                </a:ext>
              </a:extLst>
            </p:cNvPr>
            <p:cNvSpPr/>
            <p:nvPr/>
          </p:nvSpPr>
          <p:spPr>
            <a:xfrm>
              <a:off x="7887621" y="6392545"/>
              <a:ext cx="369230" cy="580387"/>
            </a:xfrm>
            <a:prstGeom prst="rect">
              <a:avLst/>
            </a:prstGeom>
          </p:spPr>
          <p:txBody>
            <a:bodyPr wrap="none">
              <a:spAutoFit/>
            </a:bodyPr>
            <a:lstStyle/>
            <a:p>
              <a:r>
                <a:rPr lang="en-US" dirty="0">
                  <a:solidFill>
                    <a:srgbClr val="000000"/>
                  </a:solidFill>
                </a:rPr>
                <a:t>0</a:t>
              </a:r>
            </a:p>
          </p:txBody>
        </p:sp>
      </p:grpSp>
      <p:sp>
        <p:nvSpPr>
          <p:cNvPr id="7" name="TextBox 6">
            <a:extLst>
              <a:ext uri="{FF2B5EF4-FFF2-40B4-BE49-F238E27FC236}">
                <a16:creationId xmlns:a16="http://schemas.microsoft.com/office/drawing/2014/main" id="{81F7ABC0-36A4-4CFE-AF0E-91F7C8106E27}"/>
              </a:ext>
            </a:extLst>
          </p:cNvPr>
          <p:cNvSpPr txBox="1"/>
          <p:nvPr/>
        </p:nvSpPr>
        <p:spPr>
          <a:xfrm>
            <a:off x="1183670" y="4772822"/>
            <a:ext cx="5171609" cy="369332"/>
          </a:xfrm>
          <a:prstGeom prst="rect">
            <a:avLst/>
          </a:prstGeom>
          <a:noFill/>
        </p:spPr>
        <p:txBody>
          <a:bodyPr wrap="none" rtlCol="0">
            <a:spAutoFit/>
          </a:bodyPr>
          <a:lstStyle/>
          <a:p>
            <a:r>
              <a:rPr lang="en-US" dirty="0"/>
              <a:t>Niobium + Sn rich ‘blob’ (NbSn</a:t>
            </a:r>
            <a:r>
              <a:rPr lang="en-US" baseline="-25000" dirty="0"/>
              <a:t>2</a:t>
            </a:r>
            <a:r>
              <a:rPr lang="en-US" dirty="0"/>
              <a:t> + Sn liquid?) + Nb</a:t>
            </a:r>
            <a:r>
              <a:rPr lang="en-US" baseline="-25000" dirty="0"/>
              <a:t>3</a:t>
            </a:r>
            <a:r>
              <a:rPr lang="en-US" dirty="0"/>
              <a:t>Sn</a:t>
            </a:r>
            <a:endParaRPr lang="en-US" baseline="-25000" dirty="0"/>
          </a:p>
        </p:txBody>
      </p:sp>
      <p:cxnSp>
        <p:nvCxnSpPr>
          <p:cNvPr id="58" name="Straight Connector 57">
            <a:extLst>
              <a:ext uri="{FF2B5EF4-FFF2-40B4-BE49-F238E27FC236}">
                <a16:creationId xmlns:a16="http://schemas.microsoft.com/office/drawing/2014/main" id="{C2836F95-D16A-4A87-94C0-A290F5C35E9F}"/>
              </a:ext>
            </a:extLst>
          </p:cNvPr>
          <p:cNvCxnSpPr>
            <a:cxnSpLocks/>
          </p:cNvCxnSpPr>
          <p:nvPr/>
        </p:nvCxnSpPr>
        <p:spPr>
          <a:xfrm>
            <a:off x="9506899" y="1468869"/>
            <a:ext cx="106984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9B544673-7B8A-4904-B09E-978D4C49D8F0}"/>
              </a:ext>
            </a:extLst>
          </p:cNvPr>
          <p:cNvSpPr txBox="1"/>
          <p:nvPr/>
        </p:nvSpPr>
        <p:spPr>
          <a:xfrm>
            <a:off x="9662099" y="1517604"/>
            <a:ext cx="1005411" cy="369332"/>
          </a:xfrm>
          <a:prstGeom prst="rect">
            <a:avLst/>
          </a:prstGeom>
          <a:noFill/>
        </p:spPr>
        <p:txBody>
          <a:bodyPr wrap="square" rtlCol="0">
            <a:spAutoFit/>
          </a:bodyPr>
          <a:lstStyle/>
          <a:p>
            <a:r>
              <a:rPr lang="en-US" dirty="0">
                <a:solidFill>
                  <a:schemeClr val="bg1"/>
                </a:solidFill>
              </a:rPr>
              <a:t>1 µm</a:t>
            </a:r>
          </a:p>
        </p:txBody>
      </p:sp>
    </p:spTree>
    <p:extLst>
      <p:ext uri="{BB962C8B-B14F-4D97-AF65-F5344CB8AC3E}">
        <p14:creationId xmlns:p14="http://schemas.microsoft.com/office/powerpoint/2010/main" val="217590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0"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par>
                                <p:cTn id="10" presetID="10" presetClass="entr" presetSubtype="0" fill="hold" nodeType="withEffect">
                                  <p:stCondLst>
                                    <p:cond delay="15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nodeType="withEffect">
                                  <p:stCondLst>
                                    <p:cond delay="150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500"/>
                                        <p:tgtEl>
                                          <p:spTgt spid="49"/>
                                        </p:tgtEl>
                                      </p:cBhvr>
                                    </p:animEffect>
                                  </p:childTnLst>
                                </p:cTn>
                              </p:par>
                              <p:par>
                                <p:cTn id="21" presetID="10" presetClass="entr" presetSubtype="0"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222390-F4F7-4751-9B4C-9A5E88E6A475}"/>
              </a:ext>
            </a:extLst>
          </p:cNvPr>
          <p:cNvPicPr>
            <a:picLocks noChangeAspect="1"/>
          </p:cNvPicPr>
          <p:nvPr/>
        </p:nvPicPr>
        <p:blipFill rotWithShape="1">
          <a:blip r:embed="rId2"/>
          <a:srcRect l="7768" r="25228" b="3076"/>
          <a:stretch/>
        </p:blipFill>
        <p:spPr>
          <a:xfrm rot="16200000">
            <a:off x="6938126" y="577020"/>
            <a:ext cx="2985291" cy="4464812"/>
          </a:xfrm>
          <a:prstGeom prst="rect">
            <a:avLst/>
          </a:prstGeom>
        </p:spPr>
      </p:pic>
      <p:sp>
        <p:nvSpPr>
          <p:cNvPr id="2" name="Title 1"/>
          <p:cNvSpPr>
            <a:spLocks noGrp="1"/>
          </p:cNvSpPr>
          <p:nvPr>
            <p:ph type="title"/>
          </p:nvPr>
        </p:nvSpPr>
        <p:spPr/>
        <p:txBody>
          <a:bodyPr>
            <a:normAutofit fontScale="90000"/>
          </a:bodyPr>
          <a:lstStyle/>
          <a:p>
            <a:r>
              <a:rPr lang="en-US" dirty="0"/>
              <a:t>Stop-motion sequence</a:t>
            </a:r>
          </a:p>
        </p:txBody>
      </p:sp>
      <p:sp>
        <p:nvSpPr>
          <p:cNvPr id="46" name="TextBox 45"/>
          <p:cNvSpPr txBox="1"/>
          <p:nvPr/>
        </p:nvSpPr>
        <p:spPr>
          <a:xfrm>
            <a:off x="1615008" y="704617"/>
            <a:ext cx="4267203" cy="584775"/>
          </a:xfrm>
          <a:prstGeom prst="rect">
            <a:avLst/>
          </a:prstGeom>
          <a:noFill/>
        </p:spPr>
        <p:txBody>
          <a:bodyPr wrap="square" rtlCol="0">
            <a:spAutoFit/>
          </a:bodyPr>
          <a:lstStyle/>
          <a:p>
            <a:pPr algn="ctr"/>
            <a:r>
              <a:rPr lang="en-GB" sz="3200" b="1" dirty="0"/>
              <a:t>Pre-anodised substrate</a:t>
            </a:r>
            <a:endParaRPr lang="en-GB" sz="3200" dirty="0"/>
          </a:p>
        </p:txBody>
      </p:sp>
      <p:pic>
        <p:nvPicPr>
          <p:cNvPr id="28" name="Picture 20"/>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528815" y="1316877"/>
            <a:ext cx="4464821" cy="2985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ate Placeholder 4">
            <a:extLst>
              <a:ext uri="{FF2B5EF4-FFF2-40B4-BE49-F238E27FC236}">
                <a16:creationId xmlns:a16="http://schemas.microsoft.com/office/drawing/2014/main" id="{01D71956-599C-D14D-999C-A5190A00B5CC}"/>
              </a:ext>
            </a:extLst>
          </p:cNvPr>
          <p:cNvSpPr>
            <a:spLocks noGrp="1"/>
          </p:cNvSpPr>
          <p:nvPr>
            <p:ph type="dt" sz="half" idx="10"/>
          </p:nvPr>
        </p:nvSpPr>
        <p:spPr/>
        <p:txBody>
          <a:bodyPr/>
          <a:lstStyle/>
          <a:p>
            <a:r>
              <a:rPr lang="en-US"/>
              <a:t>11/11/2020</a:t>
            </a:r>
          </a:p>
        </p:txBody>
      </p:sp>
      <p:sp>
        <p:nvSpPr>
          <p:cNvPr id="6" name="Footer Placeholder 5">
            <a:extLst>
              <a:ext uri="{FF2B5EF4-FFF2-40B4-BE49-F238E27FC236}">
                <a16:creationId xmlns:a16="http://schemas.microsoft.com/office/drawing/2014/main" id="{91D470E6-A320-EB4D-B38B-BFDC7B2A44CA}"/>
              </a:ext>
            </a:extLst>
          </p:cNvPr>
          <p:cNvSpPr>
            <a:spLocks noGrp="1"/>
          </p:cNvSpPr>
          <p:nvPr>
            <p:ph type="ftr" sz="quarter" idx="11"/>
          </p:nvPr>
        </p:nvSpPr>
        <p:spPr/>
        <p:txBody>
          <a:bodyPr/>
          <a:lstStyle/>
          <a:p>
            <a:r>
              <a:rPr lang="en-US" dirty="0"/>
              <a:t>Ryan Porter     Nb3Sn Workshop 2020</a:t>
            </a:r>
          </a:p>
        </p:txBody>
      </p:sp>
      <p:sp>
        <p:nvSpPr>
          <p:cNvPr id="8" name="Slide Number Placeholder 7">
            <a:extLst>
              <a:ext uri="{FF2B5EF4-FFF2-40B4-BE49-F238E27FC236}">
                <a16:creationId xmlns:a16="http://schemas.microsoft.com/office/drawing/2014/main" id="{D3B5877B-1F34-174A-876C-C1257FA51062}"/>
              </a:ext>
            </a:extLst>
          </p:cNvPr>
          <p:cNvSpPr>
            <a:spLocks noGrp="1"/>
          </p:cNvSpPr>
          <p:nvPr>
            <p:ph type="sldNum" sz="quarter" idx="12"/>
          </p:nvPr>
        </p:nvSpPr>
        <p:spPr/>
        <p:txBody>
          <a:bodyPr/>
          <a:lstStyle/>
          <a:p>
            <a:fld id="{921CBE81-14BD-7343-B359-01BCBA3179F9}" type="slidenum">
              <a:rPr lang="en-US" smtClean="0"/>
              <a:t>14</a:t>
            </a:fld>
            <a:endParaRPr lang="en-US"/>
          </a:p>
        </p:txBody>
      </p:sp>
      <p:grpSp>
        <p:nvGrpSpPr>
          <p:cNvPr id="9" name="Group 8">
            <a:extLst>
              <a:ext uri="{FF2B5EF4-FFF2-40B4-BE49-F238E27FC236}">
                <a16:creationId xmlns:a16="http://schemas.microsoft.com/office/drawing/2014/main" id="{0F27350F-C59D-49A0-9565-173EDFD701CE}"/>
              </a:ext>
            </a:extLst>
          </p:cNvPr>
          <p:cNvGrpSpPr/>
          <p:nvPr/>
        </p:nvGrpSpPr>
        <p:grpSpPr>
          <a:xfrm>
            <a:off x="7696200" y="4480925"/>
            <a:ext cx="3233754" cy="2098385"/>
            <a:chOff x="7696200" y="4480925"/>
            <a:chExt cx="3233754" cy="2098385"/>
          </a:xfrm>
        </p:grpSpPr>
        <p:grpSp>
          <p:nvGrpSpPr>
            <p:cNvPr id="31" name="Group 30">
              <a:extLst>
                <a:ext uri="{FF2B5EF4-FFF2-40B4-BE49-F238E27FC236}">
                  <a16:creationId xmlns:a16="http://schemas.microsoft.com/office/drawing/2014/main" id="{827819EF-56DD-4A01-AC98-7BB657A0D5A3}"/>
                </a:ext>
              </a:extLst>
            </p:cNvPr>
            <p:cNvGrpSpPr>
              <a:grpSpLocks noChangeAspect="1"/>
            </p:cNvGrpSpPr>
            <p:nvPr/>
          </p:nvGrpSpPr>
          <p:grpSpPr>
            <a:xfrm>
              <a:off x="7696200" y="4480925"/>
              <a:ext cx="3233754" cy="2098385"/>
              <a:chOff x="6804321" y="4266632"/>
              <a:chExt cx="4096290" cy="2658085"/>
            </a:xfrm>
          </p:grpSpPr>
          <p:cxnSp>
            <p:nvCxnSpPr>
              <p:cNvPr id="32" name="Straight Connector 31">
                <a:extLst>
                  <a:ext uri="{FF2B5EF4-FFF2-40B4-BE49-F238E27FC236}">
                    <a16:creationId xmlns:a16="http://schemas.microsoft.com/office/drawing/2014/main" id="{166576F5-64FC-41AE-A237-DFD0618CCF63}"/>
                  </a:ext>
                </a:extLst>
              </p:cNvPr>
              <p:cNvCxnSpPr/>
              <p:nvPr/>
            </p:nvCxnSpPr>
            <p:spPr>
              <a:xfrm>
                <a:off x="7245375" y="6579535"/>
                <a:ext cx="3397160" cy="0"/>
              </a:xfrm>
              <a:prstGeom prst="line">
                <a:avLst/>
              </a:prstGeom>
              <a:ln w="57150" cap="sq">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1133A74-961C-42FB-9225-B1E568DE1468}"/>
                  </a:ext>
                </a:extLst>
              </p:cNvPr>
              <p:cNvCxnSpPr/>
              <p:nvPr/>
            </p:nvCxnSpPr>
            <p:spPr>
              <a:xfrm flipV="1">
                <a:off x="7245375" y="4377834"/>
                <a:ext cx="0" cy="2201703"/>
              </a:xfrm>
              <a:prstGeom prst="line">
                <a:avLst/>
              </a:prstGeom>
              <a:ln w="57150" cap="sq">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7E4A7BE-EBA7-436A-A43A-14D7B22327C3}"/>
                  </a:ext>
                </a:extLst>
              </p:cNvPr>
              <p:cNvCxnSpPr/>
              <p:nvPr/>
            </p:nvCxnSpPr>
            <p:spPr>
              <a:xfrm>
                <a:off x="7245373" y="6401075"/>
                <a:ext cx="650083"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955123D-8C16-45C3-8B99-E5023247F804}"/>
                  </a:ext>
                </a:extLst>
              </p:cNvPr>
              <p:cNvCxnSpPr/>
              <p:nvPr/>
            </p:nvCxnSpPr>
            <p:spPr>
              <a:xfrm flipV="1">
                <a:off x="7548319" y="4542759"/>
                <a:ext cx="929159" cy="185831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10A2055-D75E-44AA-857E-C89190D4D506}"/>
                  </a:ext>
                </a:extLst>
              </p:cNvPr>
              <p:cNvCxnSpPr/>
              <p:nvPr/>
            </p:nvCxnSpPr>
            <p:spPr>
              <a:xfrm flipV="1">
                <a:off x="7895456" y="5221686"/>
                <a:ext cx="589696" cy="117939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963D74B-5BDA-4C2D-A64C-01A8992C3B99}"/>
                  </a:ext>
                </a:extLst>
              </p:cNvPr>
              <p:cNvCxnSpPr/>
              <p:nvPr/>
            </p:nvCxnSpPr>
            <p:spPr>
              <a:xfrm flipV="1">
                <a:off x="8485153" y="5221684"/>
                <a:ext cx="163707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475930C-BA3D-49C5-80B9-351718C70F47}"/>
                  </a:ext>
                </a:extLst>
              </p:cNvPr>
              <p:cNvCxnSpPr/>
              <p:nvPr/>
            </p:nvCxnSpPr>
            <p:spPr>
              <a:xfrm>
                <a:off x="8485153" y="4542757"/>
                <a:ext cx="646371" cy="64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B7163FE-7B11-423D-B4A5-594186244490}"/>
                  </a:ext>
                </a:extLst>
              </p:cNvPr>
              <p:cNvCxnSpPr/>
              <p:nvPr/>
            </p:nvCxnSpPr>
            <p:spPr>
              <a:xfrm>
                <a:off x="9131525" y="4549169"/>
                <a:ext cx="115375" cy="6725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F15D1FF-0D57-4DDE-9C88-1158D48D18FC}"/>
                  </a:ext>
                </a:extLst>
              </p:cNvPr>
              <p:cNvCxnSpPr/>
              <p:nvPr/>
            </p:nvCxnSpPr>
            <p:spPr>
              <a:xfrm>
                <a:off x="10129897" y="5221685"/>
                <a:ext cx="232951" cy="135785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E1D2410D-A4BB-4372-A571-DFF8380BF37C}"/>
                  </a:ext>
                </a:extLst>
              </p:cNvPr>
              <p:cNvSpPr txBox="1"/>
              <p:nvPr/>
            </p:nvSpPr>
            <p:spPr>
              <a:xfrm>
                <a:off x="7245375" y="6586163"/>
                <a:ext cx="3655236" cy="338554"/>
              </a:xfrm>
              <a:prstGeom prst="rect">
                <a:avLst/>
              </a:prstGeom>
              <a:noFill/>
            </p:spPr>
            <p:txBody>
              <a:bodyPr wrap="square" rtlCol="0">
                <a:spAutoFit/>
              </a:bodyPr>
              <a:lstStyle/>
              <a:p>
                <a:pPr algn="ctr"/>
                <a:r>
                  <a:rPr lang="en-GB" sz="1600" dirty="0"/>
                  <a:t>Time</a:t>
                </a:r>
              </a:p>
            </p:txBody>
          </p:sp>
          <p:sp>
            <p:nvSpPr>
              <p:cNvPr id="42" name="TextBox 41">
                <a:extLst>
                  <a:ext uri="{FF2B5EF4-FFF2-40B4-BE49-F238E27FC236}">
                    <a16:creationId xmlns:a16="http://schemas.microsoft.com/office/drawing/2014/main" id="{E2F14DF1-168B-4A0D-880D-A9082204D52C}"/>
                  </a:ext>
                </a:extLst>
              </p:cNvPr>
              <p:cNvSpPr txBox="1"/>
              <p:nvPr/>
            </p:nvSpPr>
            <p:spPr>
              <a:xfrm rot="16200000">
                <a:off x="5813833" y="5257120"/>
                <a:ext cx="2319529" cy="338554"/>
              </a:xfrm>
              <a:prstGeom prst="rect">
                <a:avLst/>
              </a:prstGeom>
              <a:noFill/>
            </p:spPr>
            <p:txBody>
              <a:bodyPr wrap="square" rtlCol="0">
                <a:spAutoFit/>
              </a:bodyPr>
              <a:lstStyle/>
              <a:p>
                <a:pPr algn="ctr"/>
                <a:r>
                  <a:rPr lang="en-GB" sz="1600" dirty="0"/>
                  <a:t>Temperature</a:t>
                </a:r>
              </a:p>
            </p:txBody>
          </p:sp>
        </p:grpSp>
        <p:cxnSp>
          <p:nvCxnSpPr>
            <p:cNvPr id="44" name="Straight Connector 43">
              <a:extLst>
                <a:ext uri="{FF2B5EF4-FFF2-40B4-BE49-F238E27FC236}">
                  <a16:creationId xmlns:a16="http://schemas.microsoft.com/office/drawing/2014/main" id="{6C3CC9CA-1631-43BA-ACCD-0AE4F7763AF9}"/>
                </a:ext>
              </a:extLst>
            </p:cNvPr>
            <p:cNvCxnSpPr>
              <a:cxnSpLocks/>
            </p:cNvCxnSpPr>
            <p:nvPr/>
          </p:nvCxnSpPr>
          <p:spPr>
            <a:xfrm>
              <a:off x="8283539" y="4640424"/>
              <a:ext cx="0" cy="1657443"/>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ED3890C-3F1A-4ACE-A5D0-0DF8C1C92686}"/>
                </a:ext>
              </a:extLst>
            </p:cNvPr>
            <p:cNvSpPr txBox="1"/>
            <p:nvPr/>
          </p:nvSpPr>
          <p:spPr>
            <a:xfrm>
              <a:off x="9017050" y="5517509"/>
              <a:ext cx="1482305" cy="523220"/>
            </a:xfrm>
            <a:prstGeom prst="rect">
              <a:avLst/>
            </a:prstGeom>
            <a:noFill/>
          </p:spPr>
          <p:txBody>
            <a:bodyPr wrap="square" rtlCol="0">
              <a:spAutoFit/>
            </a:bodyPr>
            <a:lstStyle/>
            <a:p>
              <a:r>
                <a:rPr lang="en-US" sz="2800" b="1" dirty="0">
                  <a:solidFill>
                    <a:srgbClr val="FF0000"/>
                  </a:solidFill>
                </a:rPr>
                <a:t>500°C</a:t>
              </a:r>
            </a:p>
          </p:txBody>
        </p:sp>
      </p:grpSp>
      <p:cxnSp>
        <p:nvCxnSpPr>
          <p:cNvPr id="27" name="Straight Connector 26">
            <a:extLst>
              <a:ext uri="{FF2B5EF4-FFF2-40B4-BE49-F238E27FC236}">
                <a16:creationId xmlns:a16="http://schemas.microsoft.com/office/drawing/2014/main" id="{E0607833-85FC-453C-946C-DD7C8E7F7C99}"/>
              </a:ext>
            </a:extLst>
          </p:cNvPr>
          <p:cNvCxnSpPr>
            <a:cxnSpLocks/>
          </p:cNvCxnSpPr>
          <p:nvPr/>
        </p:nvCxnSpPr>
        <p:spPr>
          <a:xfrm>
            <a:off x="9708059" y="1480176"/>
            <a:ext cx="87117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35A38B8-1B18-4DE0-A7E0-9EC818A8EB3D}"/>
              </a:ext>
            </a:extLst>
          </p:cNvPr>
          <p:cNvSpPr txBox="1"/>
          <p:nvPr/>
        </p:nvSpPr>
        <p:spPr>
          <a:xfrm>
            <a:off x="9685248" y="1524485"/>
            <a:ext cx="1005411" cy="369332"/>
          </a:xfrm>
          <a:prstGeom prst="rect">
            <a:avLst/>
          </a:prstGeom>
          <a:noFill/>
        </p:spPr>
        <p:txBody>
          <a:bodyPr wrap="square" rtlCol="0">
            <a:spAutoFit/>
          </a:bodyPr>
          <a:lstStyle/>
          <a:p>
            <a:r>
              <a:rPr lang="en-US" dirty="0">
                <a:solidFill>
                  <a:schemeClr val="bg1"/>
                </a:solidFill>
              </a:rPr>
              <a:t>200 nm</a:t>
            </a:r>
          </a:p>
        </p:txBody>
      </p:sp>
      <p:cxnSp>
        <p:nvCxnSpPr>
          <p:cNvPr id="30" name="Straight Connector 29">
            <a:extLst>
              <a:ext uri="{FF2B5EF4-FFF2-40B4-BE49-F238E27FC236}">
                <a16:creationId xmlns:a16="http://schemas.microsoft.com/office/drawing/2014/main" id="{E9E770E1-D26D-4107-9F0D-DA7673AD1AA6}"/>
              </a:ext>
            </a:extLst>
          </p:cNvPr>
          <p:cNvCxnSpPr>
            <a:cxnSpLocks/>
          </p:cNvCxnSpPr>
          <p:nvPr/>
        </p:nvCxnSpPr>
        <p:spPr>
          <a:xfrm flipV="1">
            <a:off x="3171514" y="3016449"/>
            <a:ext cx="763405" cy="696317"/>
          </a:xfrm>
          <a:prstGeom prst="line">
            <a:avLst/>
          </a:prstGeom>
          <a:ln w="57150">
            <a:solidFill>
              <a:srgbClr val="FF0000"/>
            </a:solidFill>
            <a:prstDash val="sysDash"/>
          </a:ln>
        </p:spPr>
        <p:style>
          <a:lnRef idx="2">
            <a:schemeClr val="accent2"/>
          </a:lnRef>
          <a:fillRef idx="0">
            <a:schemeClr val="accent2"/>
          </a:fillRef>
          <a:effectRef idx="1">
            <a:schemeClr val="accent2"/>
          </a:effectRef>
          <a:fontRef idx="minor">
            <a:schemeClr val="tx1"/>
          </a:fontRef>
        </p:style>
      </p:cxnSp>
      <p:cxnSp>
        <p:nvCxnSpPr>
          <p:cNvPr id="12" name="Straight Arrow Connector 11">
            <a:extLst>
              <a:ext uri="{FF2B5EF4-FFF2-40B4-BE49-F238E27FC236}">
                <a16:creationId xmlns:a16="http://schemas.microsoft.com/office/drawing/2014/main" id="{3E21A44B-D75F-4435-85BA-466F5EB7BB4D}"/>
              </a:ext>
            </a:extLst>
          </p:cNvPr>
          <p:cNvCxnSpPr>
            <a:cxnSpLocks/>
          </p:cNvCxnSpPr>
          <p:nvPr/>
        </p:nvCxnSpPr>
        <p:spPr>
          <a:xfrm flipV="1">
            <a:off x="4038600" y="2895600"/>
            <a:ext cx="2514600" cy="228600"/>
          </a:xfrm>
          <a:prstGeom prst="straightConnector1">
            <a:avLst/>
          </a:prstGeom>
          <a:ln w="76200">
            <a:solidFill>
              <a:srgbClr val="FF0000"/>
            </a:solidFill>
            <a:tailEnd type="triangle"/>
          </a:ln>
        </p:spPr>
        <p:style>
          <a:lnRef idx="3">
            <a:schemeClr val="accent2"/>
          </a:lnRef>
          <a:fillRef idx="0">
            <a:schemeClr val="accent2"/>
          </a:fillRef>
          <a:effectRef idx="2">
            <a:schemeClr val="accent2"/>
          </a:effectRef>
          <a:fontRef idx="minor">
            <a:schemeClr val="tx1"/>
          </a:fontRef>
        </p:style>
      </p:cxnSp>
      <p:pic>
        <p:nvPicPr>
          <p:cNvPr id="17" name="Picture 16">
            <a:extLst>
              <a:ext uri="{FF2B5EF4-FFF2-40B4-BE49-F238E27FC236}">
                <a16:creationId xmlns:a16="http://schemas.microsoft.com/office/drawing/2014/main" id="{3814D682-8D0C-4B95-9484-553C53C2B857}"/>
              </a:ext>
            </a:extLst>
          </p:cNvPr>
          <p:cNvPicPr>
            <a:picLocks noChangeAspect="1"/>
          </p:cNvPicPr>
          <p:nvPr/>
        </p:nvPicPr>
        <p:blipFill rotWithShape="1">
          <a:blip r:embed="rId4">
            <a:alphaModFix/>
          </a:blip>
          <a:srcRect t="16730" b="29803"/>
          <a:stretch/>
        </p:blipFill>
        <p:spPr>
          <a:xfrm rot="21365256">
            <a:off x="6755712" y="1914003"/>
            <a:ext cx="2934743" cy="1569104"/>
          </a:xfrm>
          <a:prstGeom prst="rect">
            <a:avLst/>
          </a:prstGeom>
        </p:spPr>
      </p:pic>
      <p:grpSp>
        <p:nvGrpSpPr>
          <p:cNvPr id="48" name="Group 47">
            <a:extLst>
              <a:ext uri="{FF2B5EF4-FFF2-40B4-BE49-F238E27FC236}">
                <a16:creationId xmlns:a16="http://schemas.microsoft.com/office/drawing/2014/main" id="{3DBEAD1F-7549-4BCF-95D0-D15F91E77685}"/>
              </a:ext>
            </a:extLst>
          </p:cNvPr>
          <p:cNvGrpSpPr/>
          <p:nvPr/>
        </p:nvGrpSpPr>
        <p:grpSpPr>
          <a:xfrm>
            <a:off x="10726219" y="1448397"/>
            <a:ext cx="1509669" cy="2710817"/>
            <a:chOff x="8295182" y="2890451"/>
            <a:chExt cx="1385750" cy="4048958"/>
          </a:xfrm>
        </p:grpSpPr>
        <p:pic>
          <p:nvPicPr>
            <p:cNvPr id="49" name="Picture 48" descr="FireRamp.png">
              <a:extLst>
                <a:ext uri="{FF2B5EF4-FFF2-40B4-BE49-F238E27FC236}">
                  <a16:creationId xmlns:a16="http://schemas.microsoft.com/office/drawing/2014/main" id="{B1099B9E-1B53-4CA5-A193-B9EA7F35ED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6612486" y="4786308"/>
              <a:ext cx="3614680" cy="249288"/>
            </a:xfrm>
            <a:prstGeom prst="rect">
              <a:avLst/>
            </a:prstGeom>
            <a:ln>
              <a:solidFill>
                <a:srgbClr val="000000"/>
              </a:solidFill>
            </a:ln>
          </p:spPr>
        </p:pic>
        <p:sp>
          <p:nvSpPr>
            <p:cNvPr id="50" name="Rectangle 49">
              <a:extLst>
                <a:ext uri="{FF2B5EF4-FFF2-40B4-BE49-F238E27FC236}">
                  <a16:creationId xmlns:a16="http://schemas.microsoft.com/office/drawing/2014/main" id="{35EA5993-ABC8-4EED-BE63-E0B7356F24FC}"/>
                </a:ext>
              </a:extLst>
            </p:cNvPr>
            <p:cNvSpPr/>
            <p:nvPr/>
          </p:nvSpPr>
          <p:spPr>
            <a:xfrm>
              <a:off x="8482155" y="2890451"/>
              <a:ext cx="454964" cy="689557"/>
            </a:xfrm>
            <a:prstGeom prst="rect">
              <a:avLst/>
            </a:prstGeom>
          </p:spPr>
          <p:txBody>
            <a:bodyPr wrap="none">
              <a:spAutoFit/>
            </a:bodyPr>
            <a:lstStyle/>
            <a:p>
              <a:r>
                <a:rPr lang="en-US" sz="2400" dirty="0">
                  <a:solidFill>
                    <a:srgbClr val="000000"/>
                  </a:solidFill>
                </a:rPr>
                <a:t>50</a:t>
              </a:r>
            </a:p>
          </p:txBody>
        </p:sp>
        <mc:AlternateContent xmlns:mc="http://schemas.openxmlformats.org/markup-compatibility/2006" xmlns:a14="http://schemas.microsoft.com/office/drawing/2010/main">
          <mc:Choice Requires="a14">
            <p:sp>
              <p:nvSpPr>
                <p:cNvPr id="51" name="Rectangle 50">
                  <a:extLst>
                    <a:ext uri="{FF2B5EF4-FFF2-40B4-BE49-F238E27FC236}">
                      <a16:creationId xmlns:a16="http://schemas.microsoft.com/office/drawing/2014/main" id="{07A6F8B1-0A85-47F7-883B-72D0E9F0C647}"/>
                    </a:ext>
                  </a:extLst>
                </p:cNvPr>
                <p:cNvSpPr/>
                <p:nvPr/>
              </p:nvSpPr>
              <p:spPr>
                <a:xfrm>
                  <a:off x="8496142" y="4404542"/>
                  <a:ext cx="1184790" cy="1004837"/>
                </a:xfrm>
                <a:prstGeom prst="rect">
                  <a:avLst/>
                </a:prstGeom>
              </p:spPr>
              <p:txBody>
                <a:bodyPr wrap="none">
                  <a:spAutoFit/>
                </a:bodyPr>
                <a:lstStyle/>
                <a:p>
                  <a:r>
                    <a:rPr lang="en-US" sz="2400" dirty="0">
                      <a:solidFill>
                        <a:srgbClr val="000000"/>
                      </a:solidFill>
                      <a:latin typeface="+mj-lt"/>
                    </a:rPr>
                    <a:t>% </a:t>
                  </a:r>
                  <a14:m>
                    <m:oMath xmlns:m="http://schemas.openxmlformats.org/officeDocument/2006/math">
                      <m:f>
                        <m:fPr>
                          <m:ctrlPr>
                            <a:rPr lang="en-US" sz="2400" i="1">
                              <a:solidFill>
                                <a:srgbClr val="000000"/>
                              </a:solidFill>
                              <a:latin typeface="Cambria Math" panose="02040503050406030204" pitchFamily="18" charset="0"/>
                            </a:rPr>
                          </m:ctrlPr>
                        </m:fPr>
                        <m:num>
                          <m:r>
                            <m:rPr>
                              <m:nor/>
                            </m:rPr>
                            <a:rPr lang="en-US" sz="2400">
                              <a:solidFill>
                                <a:srgbClr val="000000"/>
                              </a:solidFill>
                              <a:latin typeface="+mj-lt"/>
                            </a:rPr>
                            <m:t>Sn</m:t>
                          </m:r>
                        </m:num>
                        <m:den>
                          <m:r>
                            <m:rPr>
                              <m:nor/>
                            </m:rPr>
                            <a:rPr lang="en-US" sz="2400">
                              <a:solidFill>
                                <a:srgbClr val="000000"/>
                              </a:solidFill>
                              <a:latin typeface="+mj-lt"/>
                            </a:rPr>
                            <m:t>Sn</m:t>
                          </m:r>
                          <m:r>
                            <m:rPr>
                              <m:nor/>
                            </m:rPr>
                            <a:rPr lang="en-US" sz="2400">
                              <a:solidFill>
                                <a:srgbClr val="000000"/>
                              </a:solidFill>
                              <a:latin typeface="+mj-lt"/>
                            </a:rPr>
                            <m:t>+</m:t>
                          </m:r>
                          <m:r>
                            <m:rPr>
                              <m:nor/>
                            </m:rPr>
                            <a:rPr lang="en-US" sz="2400">
                              <a:solidFill>
                                <a:srgbClr val="000000"/>
                              </a:solidFill>
                              <a:latin typeface="+mj-lt"/>
                            </a:rPr>
                            <m:t>Nb</m:t>
                          </m:r>
                        </m:den>
                      </m:f>
                    </m:oMath>
                  </a14:m>
                  <a:endParaRPr lang="en-US" sz="2400" dirty="0">
                    <a:solidFill>
                      <a:srgbClr val="000000"/>
                    </a:solidFill>
                    <a:latin typeface="+mj-lt"/>
                  </a:endParaRPr>
                </a:p>
              </p:txBody>
            </p:sp>
          </mc:Choice>
          <mc:Fallback xmlns="">
            <p:sp>
              <p:nvSpPr>
                <p:cNvPr id="51" name="Rectangle 50">
                  <a:extLst>
                    <a:ext uri="{FF2B5EF4-FFF2-40B4-BE49-F238E27FC236}">
                      <a16:creationId xmlns:a16="http://schemas.microsoft.com/office/drawing/2014/main" id="{07A6F8B1-0A85-47F7-883B-72D0E9F0C647}"/>
                    </a:ext>
                  </a:extLst>
                </p:cNvPr>
                <p:cNvSpPr>
                  <a:spLocks noRot="1" noChangeAspect="1" noMove="1" noResize="1" noEditPoints="1" noAdjustHandles="1" noChangeArrowheads="1" noChangeShapeType="1" noTextEdit="1"/>
                </p:cNvSpPr>
                <p:nvPr/>
              </p:nvSpPr>
              <p:spPr>
                <a:xfrm>
                  <a:off x="8496142" y="4404542"/>
                  <a:ext cx="1184790" cy="1004837"/>
                </a:xfrm>
                <a:prstGeom prst="rect">
                  <a:avLst/>
                </a:prstGeom>
                <a:blipFill>
                  <a:blip r:embed="rId6"/>
                  <a:stretch>
                    <a:fillRect l="-7075" b="-9091"/>
                  </a:stretch>
                </a:blipFill>
              </p:spPr>
              <p:txBody>
                <a:bodyPr/>
                <a:lstStyle/>
                <a:p>
                  <a:r>
                    <a:rPr lang="en-US">
                      <a:noFill/>
                    </a:rPr>
                    <a:t> </a:t>
                  </a:r>
                </a:p>
              </p:txBody>
            </p:sp>
          </mc:Fallback>
        </mc:AlternateContent>
        <p:sp>
          <p:nvSpPr>
            <p:cNvPr id="52" name="Rectangle 51">
              <a:extLst>
                <a:ext uri="{FF2B5EF4-FFF2-40B4-BE49-F238E27FC236}">
                  <a16:creationId xmlns:a16="http://schemas.microsoft.com/office/drawing/2014/main" id="{C2B7281A-D581-4777-A934-A8429BCEE3AD}"/>
                </a:ext>
              </a:extLst>
            </p:cNvPr>
            <p:cNvSpPr/>
            <p:nvPr/>
          </p:nvSpPr>
          <p:spPr>
            <a:xfrm>
              <a:off x="8484251" y="6249852"/>
              <a:ext cx="558355" cy="689557"/>
            </a:xfrm>
            <a:prstGeom prst="rect">
              <a:avLst/>
            </a:prstGeom>
          </p:spPr>
          <p:txBody>
            <a:bodyPr wrap="square">
              <a:spAutoFit/>
            </a:bodyPr>
            <a:lstStyle/>
            <a:p>
              <a:r>
                <a:rPr lang="en-US" sz="2400" dirty="0">
                  <a:solidFill>
                    <a:srgbClr val="000000"/>
                  </a:solidFill>
                </a:rPr>
                <a:t>0</a:t>
              </a:r>
            </a:p>
          </p:txBody>
        </p:sp>
      </p:grpSp>
      <p:sp>
        <p:nvSpPr>
          <p:cNvPr id="53" name="TextBox 52">
            <a:extLst>
              <a:ext uri="{FF2B5EF4-FFF2-40B4-BE49-F238E27FC236}">
                <a16:creationId xmlns:a16="http://schemas.microsoft.com/office/drawing/2014/main" id="{112EE573-B711-4E40-B2C3-ACA708749F1A}"/>
              </a:ext>
            </a:extLst>
          </p:cNvPr>
          <p:cNvSpPr txBox="1"/>
          <p:nvPr/>
        </p:nvSpPr>
        <p:spPr>
          <a:xfrm>
            <a:off x="1183670" y="4772822"/>
            <a:ext cx="5693033" cy="646331"/>
          </a:xfrm>
          <a:prstGeom prst="rect">
            <a:avLst/>
          </a:prstGeom>
          <a:noFill/>
        </p:spPr>
        <p:txBody>
          <a:bodyPr wrap="none" rtlCol="0">
            <a:spAutoFit/>
          </a:bodyPr>
          <a:lstStyle/>
          <a:p>
            <a:r>
              <a:rPr lang="en-US" dirty="0"/>
              <a:t>Niobium + Sn rich ‘blob’ (NbSn</a:t>
            </a:r>
            <a:r>
              <a:rPr lang="en-US" baseline="-25000" dirty="0"/>
              <a:t>2</a:t>
            </a:r>
            <a:r>
              <a:rPr lang="en-US" dirty="0"/>
              <a:t> + Sn liquid?) + Nb</a:t>
            </a:r>
            <a:r>
              <a:rPr lang="en-US" baseline="-25000" dirty="0"/>
              <a:t>3</a:t>
            </a:r>
            <a:r>
              <a:rPr lang="en-US" dirty="0"/>
              <a:t>Sn blobs</a:t>
            </a:r>
            <a:br>
              <a:rPr lang="en-US" dirty="0"/>
            </a:br>
            <a:r>
              <a:rPr lang="en-US" dirty="0"/>
              <a:t>+ oxide layer + Nb</a:t>
            </a:r>
            <a:r>
              <a:rPr lang="en-US" baseline="-25000" dirty="0"/>
              <a:t>3</a:t>
            </a:r>
            <a:r>
              <a:rPr lang="en-US" dirty="0"/>
              <a:t>Sn forming under the oxide</a:t>
            </a:r>
            <a:endParaRPr lang="en-US" baseline="-25000" dirty="0"/>
          </a:p>
        </p:txBody>
      </p:sp>
      <p:cxnSp>
        <p:nvCxnSpPr>
          <p:cNvPr id="54" name="Straight Connector 53">
            <a:extLst>
              <a:ext uri="{FF2B5EF4-FFF2-40B4-BE49-F238E27FC236}">
                <a16:creationId xmlns:a16="http://schemas.microsoft.com/office/drawing/2014/main" id="{405BC2C2-0B29-4641-AE66-0BED788C0B7A}"/>
              </a:ext>
            </a:extLst>
          </p:cNvPr>
          <p:cNvCxnSpPr>
            <a:cxnSpLocks/>
          </p:cNvCxnSpPr>
          <p:nvPr/>
        </p:nvCxnSpPr>
        <p:spPr>
          <a:xfrm>
            <a:off x="4812363" y="1447800"/>
            <a:ext cx="106984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0EEEF187-FBF2-4170-B027-A8844AA69CFA}"/>
              </a:ext>
            </a:extLst>
          </p:cNvPr>
          <p:cNvSpPr txBox="1"/>
          <p:nvPr/>
        </p:nvSpPr>
        <p:spPr>
          <a:xfrm>
            <a:off x="4967563" y="1496535"/>
            <a:ext cx="1005411" cy="369332"/>
          </a:xfrm>
          <a:prstGeom prst="rect">
            <a:avLst/>
          </a:prstGeom>
          <a:noFill/>
        </p:spPr>
        <p:txBody>
          <a:bodyPr wrap="square" rtlCol="0">
            <a:spAutoFit/>
          </a:bodyPr>
          <a:lstStyle/>
          <a:p>
            <a:r>
              <a:rPr lang="en-US" dirty="0">
                <a:solidFill>
                  <a:schemeClr val="bg1"/>
                </a:solidFill>
              </a:rPr>
              <a:t>1 µm</a:t>
            </a:r>
          </a:p>
        </p:txBody>
      </p:sp>
    </p:spTree>
    <p:extLst>
      <p:ext uri="{BB962C8B-B14F-4D97-AF65-F5344CB8AC3E}">
        <p14:creationId xmlns:p14="http://schemas.microsoft.com/office/powerpoint/2010/main" val="107613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Stop-motion sequence</a:t>
            </a:r>
          </a:p>
        </p:txBody>
      </p:sp>
      <p:sp>
        <p:nvSpPr>
          <p:cNvPr id="7" name="Rectangle 6"/>
          <p:cNvSpPr>
            <a:spLocks noChangeAspect="1"/>
          </p:cNvSpPr>
          <p:nvPr/>
        </p:nvSpPr>
        <p:spPr>
          <a:xfrm>
            <a:off x="1752601" y="4495801"/>
            <a:ext cx="2145699" cy="2145699"/>
          </a:xfrm>
          <a:prstGeom prst="rect">
            <a:avLst/>
          </a:prstGeom>
          <a:solidFill>
            <a:srgbClr val="F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p:cNvSpPr txBox="1"/>
          <p:nvPr/>
        </p:nvSpPr>
        <p:spPr>
          <a:xfrm>
            <a:off x="1615008" y="704617"/>
            <a:ext cx="4267203" cy="584775"/>
          </a:xfrm>
          <a:prstGeom prst="rect">
            <a:avLst/>
          </a:prstGeom>
          <a:noFill/>
        </p:spPr>
        <p:txBody>
          <a:bodyPr wrap="square" rtlCol="0">
            <a:spAutoFit/>
          </a:bodyPr>
          <a:lstStyle/>
          <a:p>
            <a:pPr algn="ctr"/>
            <a:r>
              <a:rPr lang="en-GB" sz="3200" b="1" dirty="0"/>
              <a:t>Pre-anodised substrate</a:t>
            </a:r>
            <a:endParaRPr lang="en-GB" sz="3200" dirty="0"/>
          </a:p>
        </p:txBody>
      </p:sp>
      <p:sp>
        <p:nvSpPr>
          <p:cNvPr id="47" name="TextBox 46"/>
          <p:cNvSpPr txBox="1"/>
          <p:nvPr/>
        </p:nvSpPr>
        <p:spPr>
          <a:xfrm>
            <a:off x="6309789" y="704618"/>
            <a:ext cx="4267203" cy="584775"/>
          </a:xfrm>
          <a:prstGeom prst="rect">
            <a:avLst/>
          </a:prstGeom>
          <a:noFill/>
        </p:spPr>
        <p:txBody>
          <a:bodyPr wrap="square" rtlCol="0">
            <a:spAutoFit/>
          </a:bodyPr>
          <a:lstStyle/>
          <a:p>
            <a:pPr algn="ctr"/>
            <a:r>
              <a:rPr lang="en-GB" sz="3200" b="1" dirty="0"/>
              <a:t>Not pre-anodised</a:t>
            </a:r>
            <a:endParaRPr lang="en-GB" sz="3200" dirty="0"/>
          </a:p>
        </p:txBody>
      </p:sp>
      <p:pic>
        <p:nvPicPr>
          <p:cNvPr id="25" name="Picture 19"/>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6203042" y="1316784"/>
            <a:ext cx="4464959" cy="2985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20"/>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528815" y="1316877"/>
            <a:ext cx="4464821" cy="2985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3898301" y="5307039"/>
            <a:ext cx="1482305" cy="523220"/>
          </a:xfrm>
          <a:prstGeom prst="rect">
            <a:avLst/>
          </a:prstGeom>
          <a:noFill/>
        </p:spPr>
        <p:txBody>
          <a:bodyPr wrap="square" rtlCol="0">
            <a:spAutoFit/>
          </a:bodyPr>
          <a:lstStyle/>
          <a:p>
            <a:r>
              <a:rPr lang="en-US" sz="2800" b="1" dirty="0">
                <a:solidFill>
                  <a:srgbClr val="FF0000"/>
                </a:solidFill>
              </a:rPr>
              <a:t>2 µm</a:t>
            </a:r>
          </a:p>
        </p:txBody>
      </p:sp>
      <p:sp>
        <p:nvSpPr>
          <p:cNvPr id="5" name="Date Placeholder 4">
            <a:extLst>
              <a:ext uri="{FF2B5EF4-FFF2-40B4-BE49-F238E27FC236}">
                <a16:creationId xmlns:a16="http://schemas.microsoft.com/office/drawing/2014/main" id="{01D71956-599C-D14D-999C-A5190A00B5CC}"/>
              </a:ext>
            </a:extLst>
          </p:cNvPr>
          <p:cNvSpPr>
            <a:spLocks noGrp="1"/>
          </p:cNvSpPr>
          <p:nvPr>
            <p:ph type="dt" sz="half" idx="10"/>
          </p:nvPr>
        </p:nvSpPr>
        <p:spPr/>
        <p:txBody>
          <a:bodyPr/>
          <a:lstStyle/>
          <a:p>
            <a:r>
              <a:rPr lang="en-US"/>
              <a:t>11/11/2020</a:t>
            </a:r>
          </a:p>
        </p:txBody>
      </p:sp>
      <p:sp>
        <p:nvSpPr>
          <p:cNvPr id="6" name="Footer Placeholder 5">
            <a:extLst>
              <a:ext uri="{FF2B5EF4-FFF2-40B4-BE49-F238E27FC236}">
                <a16:creationId xmlns:a16="http://schemas.microsoft.com/office/drawing/2014/main" id="{91D470E6-A320-EB4D-B38B-BFDC7B2A44CA}"/>
              </a:ext>
            </a:extLst>
          </p:cNvPr>
          <p:cNvSpPr>
            <a:spLocks noGrp="1"/>
          </p:cNvSpPr>
          <p:nvPr>
            <p:ph type="ftr" sz="quarter" idx="11"/>
          </p:nvPr>
        </p:nvSpPr>
        <p:spPr/>
        <p:txBody>
          <a:bodyPr/>
          <a:lstStyle/>
          <a:p>
            <a:r>
              <a:rPr lang="en-US"/>
              <a:t>Ryan Porter     Nb3Sn Workshop 2020</a:t>
            </a:r>
            <a:endParaRPr lang="en-US" dirty="0"/>
          </a:p>
        </p:txBody>
      </p:sp>
      <p:sp>
        <p:nvSpPr>
          <p:cNvPr id="8" name="Slide Number Placeholder 7">
            <a:extLst>
              <a:ext uri="{FF2B5EF4-FFF2-40B4-BE49-F238E27FC236}">
                <a16:creationId xmlns:a16="http://schemas.microsoft.com/office/drawing/2014/main" id="{D3B5877B-1F34-174A-876C-C1257FA51062}"/>
              </a:ext>
            </a:extLst>
          </p:cNvPr>
          <p:cNvSpPr>
            <a:spLocks noGrp="1"/>
          </p:cNvSpPr>
          <p:nvPr>
            <p:ph type="sldNum" sz="quarter" idx="12"/>
          </p:nvPr>
        </p:nvSpPr>
        <p:spPr/>
        <p:txBody>
          <a:bodyPr/>
          <a:lstStyle/>
          <a:p>
            <a:fld id="{921CBE81-14BD-7343-B359-01BCBA3179F9}" type="slidenum">
              <a:rPr lang="en-US" smtClean="0"/>
              <a:t>15</a:t>
            </a:fld>
            <a:endParaRPr lang="en-US"/>
          </a:p>
        </p:txBody>
      </p:sp>
      <p:grpSp>
        <p:nvGrpSpPr>
          <p:cNvPr id="9" name="Group 8">
            <a:extLst>
              <a:ext uri="{FF2B5EF4-FFF2-40B4-BE49-F238E27FC236}">
                <a16:creationId xmlns:a16="http://schemas.microsoft.com/office/drawing/2014/main" id="{0F27350F-C59D-49A0-9565-173EDFD701CE}"/>
              </a:ext>
            </a:extLst>
          </p:cNvPr>
          <p:cNvGrpSpPr/>
          <p:nvPr/>
        </p:nvGrpSpPr>
        <p:grpSpPr>
          <a:xfrm>
            <a:off x="7696200" y="4480925"/>
            <a:ext cx="3233754" cy="2098385"/>
            <a:chOff x="7696200" y="4480925"/>
            <a:chExt cx="3233754" cy="2098385"/>
          </a:xfrm>
        </p:grpSpPr>
        <p:grpSp>
          <p:nvGrpSpPr>
            <p:cNvPr id="31" name="Group 30">
              <a:extLst>
                <a:ext uri="{FF2B5EF4-FFF2-40B4-BE49-F238E27FC236}">
                  <a16:creationId xmlns:a16="http://schemas.microsoft.com/office/drawing/2014/main" id="{827819EF-56DD-4A01-AC98-7BB657A0D5A3}"/>
                </a:ext>
              </a:extLst>
            </p:cNvPr>
            <p:cNvGrpSpPr>
              <a:grpSpLocks noChangeAspect="1"/>
            </p:cNvGrpSpPr>
            <p:nvPr/>
          </p:nvGrpSpPr>
          <p:grpSpPr>
            <a:xfrm>
              <a:off x="7696200" y="4480925"/>
              <a:ext cx="3233754" cy="2098385"/>
              <a:chOff x="6804321" y="4266632"/>
              <a:chExt cx="4096290" cy="2658085"/>
            </a:xfrm>
          </p:grpSpPr>
          <p:cxnSp>
            <p:nvCxnSpPr>
              <p:cNvPr id="32" name="Straight Connector 31">
                <a:extLst>
                  <a:ext uri="{FF2B5EF4-FFF2-40B4-BE49-F238E27FC236}">
                    <a16:creationId xmlns:a16="http://schemas.microsoft.com/office/drawing/2014/main" id="{166576F5-64FC-41AE-A237-DFD0618CCF63}"/>
                  </a:ext>
                </a:extLst>
              </p:cNvPr>
              <p:cNvCxnSpPr/>
              <p:nvPr/>
            </p:nvCxnSpPr>
            <p:spPr>
              <a:xfrm>
                <a:off x="7245375" y="6579535"/>
                <a:ext cx="3397160" cy="0"/>
              </a:xfrm>
              <a:prstGeom prst="line">
                <a:avLst/>
              </a:prstGeom>
              <a:ln w="57150" cap="sq">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1133A74-961C-42FB-9225-B1E568DE1468}"/>
                  </a:ext>
                </a:extLst>
              </p:cNvPr>
              <p:cNvCxnSpPr/>
              <p:nvPr/>
            </p:nvCxnSpPr>
            <p:spPr>
              <a:xfrm flipV="1">
                <a:off x="7245375" y="4377834"/>
                <a:ext cx="0" cy="2201703"/>
              </a:xfrm>
              <a:prstGeom prst="line">
                <a:avLst/>
              </a:prstGeom>
              <a:ln w="57150" cap="sq">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7E4A7BE-EBA7-436A-A43A-14D7B22327C3}"/>
                  </a:ext>
                </a:extLst>
              </p:cNvPr>
              <p:cNvCxnSpPr/>
              <p:nvPr/>
            </p:nvCxnSpPr>
            <p:spPr>
              <a:xfrm>
                <a:off x="7245373" y="6401075"/>
                <a:ext cx="650083"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955123D-8C16-45C3-8B99-E5023247F804}"/>
                  </a:ext>
                </a:extLst>
              </p:cNvPr>
              <p:cNvCxnSpPr/>
              <p:nvPr/>
            </p:nvCxnSpPr>
            <p:spPr>
              <a:xfrm flipV="1">
                <a:off x="7548319" y="4542759"/>
                <a:ext cx="929159" cy="185831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10A2055-D75E-44AA-857E-C89190D4D506}"/>
                  </a:ext>
                </a:extLst>
              </p:cNvPr>
              <p:cNvCxnSpPr/>
              <p:nvPr/>
            </p:nvCxnSpPr>
            <p:spPr>
              <a:xfrm flipV="1">
                <a:off x="7895456" y="5221686"/>
                <a:ext cx="589696" cy="117939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963D74B-5BDA-4C2D-A64C-01A8992C3B99}"/>
                  </a:ext>
                </a:extLst>
              </p:cNvPr>
              <p:cNvCxnSpPr/>
              <p:nvPr/>
            </p:nvCxnSpPr>
            <p:spPr>
              <a:xfrm flipV="1">
                <a:off x="8485153" y="5221684"/>
                <a:ext cx="163707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475930C-BA3D-49C5-80B9-351718C70F47}"/>
                  </a:ext>
                </a:extLst>
              </p:cNvPr>
              <p:cNvCxnSpPr/>
              <p:nvPr/>
            </p:nvCxnSpPr>
            <p:spPr>
              <a:xfrm>
                <a:off x="8485153" y="4542757"/>
                <a:ext cx="646371" cy="64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B7163FE-7B11-423D-B4A5-594186244490}"/>
                  </a:ext>
                </a:extLst>
              </p:cNvPr>
              <p:cNvCxnSpPr/>
              <p:nvPr/>
            </p:nvCxnSpPr>
            <p:spPr>
              <a:xfrm>
                <a:off x="9131525" y="4549169"/>
                <a:ext cx="115375" cy="6725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F15D1FF-0D57-4DDE-9C88-1158D48D18FC}"/>
                  </a:ext>
                </a:extLst>
              </p:cNvPr>
              <p:cNvCxnSpPr/>
              <p:nvPr/>
            </p:nvCxnSpPr>
            <p:spPr>
              <a:xfrm>
                <a:off x="10129897" y="5221685"/>
                <a:ext cx="232951" cy="135785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E1D2410D-A4BB-4372-A571-DFF8380BF37C}"/>
                  </a:ext>
                </a:extLst>
              </p:cNvPr>
              <p:cNvSpPr txBox="1"/>
              <p:nvPr/>
            </p:nvSpPr>
            <p:spPr>
              <a:xfrm>
                <a:off x="7245375" y="6586163"/>
                <a:ext cx="3655236" cy="338554"/>
              </a:xfrm>
              <a:prstGeom prst="rect">
                <a:avLst/>
              </a:prstGeom>
              <a:noFill/>
            </p:spPr>
            <p:txBody>
              <a:bodyPr wrap="square" rtlCol="0">
                <a:spAutoFit/>
              </a:bodyPr>
              <a:lstStyle/>
              <a:p>
                <a:pPr algn="ctr"/>
                <a:r>
                  <a:rPr lang="en-GB" sz="1600" dirty="0"/>
                  <a:t>Time</a:t>
                </a:r>
              </a:p>
            </p:txBody>
          </p:sp>
          <p:sp>
            <p:nvSpPr>
              <p:cNvPr id="42" name="TextBox 41">
                <a:extLst>
                  <a:ext uri="{FF2B5EF4-FFF2-40B4-BE49-F238E27FC236}">
                    <a16:creationId xmlns:a16="http://schemas.microsoft.com/office/drawing/2014/main" id="{E2F14DF1-168B-4A0D-880D-A9082204D52C}"/>
                  </a:ext>
                </a:extLst>
              </p:cNvPr>
              <p:cNvSpPr txBox="1"/>
              <p:nvPr/>
            </p:nvSpPr>
            <p:spPr>
              <a:xfrm rot="16200000">
                <a:off x="5813833" y="5257120"/>
                <a:ext cx="2319529" cy="338554"/>
              </a:xfrm>
              <a:prstGeom prst="rect">
                <a:avLst/>
              </a:prstGeom>
              <a:noFill/>
            </p:spPr>
            <p:txBody>
              <a:bodyPr wrap="square" rtlCol="0">
                <a:spAutoFit/>
              </a:bodyPr>
              <a:lstStyle/>
              <a:p>
                <a:pPr algn="ctr"/>
                <a:r>
                  <a:rPr lang="en-GB" sz="1600" dirty="0"/>
                  <a:t>Temperature</a:t>
                </a:r>
              </a:p>
            </p:txBody>
          </p:sp>
        </p:grpSp>
        <p:cxnSp>
          <p:nvCxnSpPr>
            <p:cNvPr id="44" name="Straight Connector 43">
              <a:extLst>
                <a:ext uri="{FF2B5EF4-FFF2-40B4-BE49-F238E27FC236}">
                  <a16:creationId xmlns:a16="http://schemas.microsoft.com/office/drawing/2014/main" id="{6C3CC9CA-1631-43BA-ACCD-0AE4F7763AF9}"/>
                </a:ext>
              </a:extLst>
            </p:cNvPr>
            <p:cNvCxnSpPr>
              <a:cxnSpLocks/>
            </p:cNvCxnSpPr>
            <p:nvPr/>
          </p:nvCxnSpPr>
          <p:spPr>
            <a:xfrm>
              <a:off x="8283539" y="4640424"/>
              <a:ext cx="0" cy="1657443"/>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ED3890C-3F1A-4ACE-A5D0-0DF8C1C92686}"/>
                </a:ext>
              </a:extLst>
            </p:cNvPr>
            <p:cNvSpPr txBox="1"/>
            <p:nvPr/>
          </p:nvSpPr>
          <p:spPr>
            <a:xfrm>
              <a:off x="9017050" y="5517509"/>
              <a:ext cx="1482305" cy="523220"/>
            </a:xfrm>
            <a:prstGeom prst="rect">
              <a:avLst/>
            </a:prstGeom>
            <a:noFill/>
          </p:spPr>
          <p:txBody>
            <a:bodyPr wrap="square" rtlCol="0">
              <a:spAutoFit/>
            </a:bodyPr>
            <a:lstStyle/>
            <a:p>
              <a:r>
                <a:rPr lang="en-US" sz="2800" b="1" dirty="0">
                  <a:solidFill>
                    <a:srgbClr val="FF0000"/>
                  </a:solidFill>
                </a:rPr>
                <a:t>500°C</a:t>
              </a:r>
            </a:p>
          </p:txBody>
        </p:sp>
      </p:grpSp>
      <p:cxnSp>
        <p:nvCxnSpPr>
          <p:cNvPr id="43" name="Straight Connector 42">
            <a:extLst>
              <a:ext uri="{FF2B5EF4-FFF2-40B4-BE49-F238E27FC236}">
                <a16:creationId xmlns:a16="http://schemas.microsoft.com/office/drawing/2014/main" id="{87873AA8-E338-45A6-8F78-88528B6C1825}"/>
              </a:ext>
            </a:extLst>
          </p:cNvPr>
          <p:cNvCxnSpPr>
            <a:cxnSpLocks/>
          </p:cNvCxnSpPr>
          <p:nvPr/>
        </p:nvCxnSpPr>
        <p:spPr>
          <a:xfrm>
            <a:off x="4812363" y="1447800"/>
            <a:ext cx="106984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1390C87E-B814-484B-B513-CA90EF787F0A}"/>
              </a:ext>
            </a:extLst>
          </p:cNvPr>
          <p:cNvSpPr txBox="1"/>
          <p:nvPr/>
        </p:nvSpPr>
        <p:spPr>
          <a:xfrm>
            <a:off x="4967563" y="1496535"/>
            <a:ext cx="1005411" cy="369332"/>
          </a:xfrm>
          <a:prstGeom prst="rect">
            <a:avLst/>
          </a:prstGeom>
          <a:noFill/>
        </p:spPr>
        <p:txBody>
          <a:bodyPr wrap="square" rtlCol="0">
            <a:spAutoFit/>
          </a:bodyPr>
          <a:lstStyle/>
          <a:p>
            <a:r>
              <a:rPr lang="en-US" dirty="0">
                <a:solidFill>
                  <a:schemeClr val="bg1"/>
                </a:solidFill>
              </a:rPr>
              <a:t>1 µm</a:t>
            </a:r>
          </a:p>
        </p:txBody>
      </p:sp>
      <p:cxnSp>
        <p:nvCxnSpPr>
          <p:cNvPr id="48" name="Straight Connector 47">
            <a:extLst>
              <a:ext uri="{FF2B5EF4-FFF2-40B4-BE49-F238E27FC236}">
                <a16:creationId xmlns:a16="http://schemas.microsoft.com/office/drawing/2014/main" id="{D9A97384-AE2F-43AC-85C7-CA121953903D}"/>
              </a:ext>
            </a:extLst>
          </p:cNvPr>
          <p:cNvCxnSpPr>
            <a:cxnSpLocks/>
          </p:cNvCxnSpPr>
          <p:nvPr/>
        </p:nvCxnSpPr>
        <p:spPr>
          <a:xfrm>
            <a:off x="9506899" y="1468869"/>
            <a:ext cx="106984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4C8D3CDC-A824-45BE-921A-06FBE6980FCE}"/>
              </a:ext>
            </a:extLst>
          </p:cNvPr>
          <p:cNvSpPr txBox="1"/>
          <p:nvPr/>
        </p:nvSpPr>
        <p:spPr>
          <a:xfrm>
            <a:off x="9662099" y="1517604"/>
            <a:ext cx="1005411" cy="369332"/>
          </a:xfrm>
          <a:prstGeom prst="rect">
            <a:avLst/>
          </a:prstGeom>
          <a:noFill/>
        </p:spPr>
        <p:txBody>
          <a:bodyPr wrap="square" rtlCol="0">
            <a:spAutoFit/>
          </a:bodyPr>
          <a:lstStyle/>
          <a:p>
            <a:r>
              <a:rPr lang="en-US" dirty="0">
                <a:solidFill>
                  <a:schemeClr val="bg1"/>
                </a:solidFill>
              </a:rPr>
              <a:t>1 µm</a:t>
            </a:r>
          </a:p>
        </p:txBody>
      </p:sp>
    </p:spTree>
    <p:extLst>
      <p:ext uri="{BB962C8B-B14F-4D97-AF65-F5344CB8AC3E}">
        <p14:creationId xmlns:p14="http://schemas.microsoft.com/office/powerpoint/2010/main" val="1610747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7"/>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6251066" y="1303719"/>
            <a:ext cx="4416935" cy="2981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18"/>
          <p:cNvPicPr>
            <a:picLocks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524001" y="1322031"/>
            <a:ext cx="4462452" cy="2962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a:t>Stop-motion sequence</a:t>
            </a:r>
          </a:p>
        </p:txBody>
      </p:sp>
      <p:sp>
        <p:nvSpPr>
          <p:cNvPr id="46" name="TextBox 45"/>
          <p:cNvSpPr txBox="1"/>
          <p:nvPr/>
        </p:nvSpPr>
        <p:spPr>
          <a:xfrm>
            <a:off x="1615008" y="704617"/>
            <a:ext cx="4267203" cy="584775"/>
          </a:xfrm>
          <a:prstGeom prst="rect">
            <a:avLst/>
          </a:prstGeom>
          <a:noFill/>
        </p:spPr>
        <p:txBody>
          <a:bodyPr wrap="square" rtlCol="0">
            <a:spAutoFit/>
          </a:bodyPr>
          <a:lstStyle/>
          <a:p>
            <a:pPr algn="ctr"/>
            <a:r>
              <a:rPr lang="en-GB" sz="3200" b="1" dirty="0"/>
              <a:t>Pre-anodised substrate</a:t>
            </a:r>
            <a:endParaRPr lang="en-GB" sz="3200" dirty="0"/>
          </a:p>
        </p:txBody>
      </p:sp>
      <p:sp>
        <p:nvSpPr>
          <p:cNvPr id="47" name="TextBox 46"/>
          <p:cNvSpPr txBox="1"/>
          <p:nvPr/>
        </p:nvSpPr>
        <p:spPr>
          <a:xfrm>
            <a:off x="6309789" y="704618"/>
            <a:ext cx="4267203" cy="584775"/>
          </a:xfrm>
          <a:prstGeom prst="rect">
            <a:avLst/>
          </a:prstGeom>
          <a:noFill/>
        </p:spPr>
        <p:txBody>
          <a:bodyPr wrap="square" rtlCol="0">
            <a:spAutoFit/>
          </a:bodyPr>
          <a:lstStyle/>
          <a:p>
            <a:pPr algn="ctr"/>
            <a:r>
              <a:rPr lang="en-GB" sz="3200" b="1" dirty="0"/>
              <a:t>Not pre-anodised</a:t>
            </a:r>
            <a:endParaRPr lang="en-GB" sz="3200" dirty="0"/>
          </a:p>
        </p:txBody>
      </p:sp>
      <p:sp>
        <p:nvSpPr>
          <p:cNvPr id="29" name="Rectangle 28"/>
          <p:cNvSpPr>
            <a:spLocks noChangeAspect="1"/>
          </p:cNvSpPr>
          <p:nvPr/>
        </p:nvSpPr>
        <p:spPr>
          <a:xfrm>
            <a:off x="2020777" y="4763977"/>
            <a:ext cx="1609344" cy="1609344"/>
          </a:xfrm>
          <a:prstGeom prst="rect">
            <a:avLst/>
          </a:prstGeom>
          <a:solidFill>
            <a:srgbClr val="F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a:off x="3630122" y="5307039"/>
            <a:ext cx="1482305" cy="523220"/>
          </a:xfrm>
          <a:prstGeom prst="rect">
            <a:avLst/>
          </a:prstGeom>
          <a:noFill/>
        </p:spPr>
        <p:txBody>
          <a:bodyPr wrap="square" rtlCol="0">
            <a:spAutoFit/>
          </a:bodyPr>
          <a:lstStyle/>
          <a:p>
            <a:r>
              <a:rPr lang="en-US" sz="2800" b="1" dirty="0">
                <a:solidFill>
                  <a:srgbClr val="FF0000"/>
                </a:solidFill>
              </a:rPr>
              <a:t>2 µm</a:t>
            </a:r>
          </a:p>
        </p:txBody>
      </p:sp>
      <p:sp>
        <p:nvSpPr>
          <p:cNvPr id="5" name="Date Placeholder 4">
            <a:extLst>
              <a:ext uri="{FF2B5EF4-FFF2-40B4-BE49-F238E27FC236}">
                <a16:creationId xmlns:a16="http://schemas.microsoft.com/office/drawing/2014/main" id="{E353830C-2155-E340-B447-C6B6913CB78D}"/>
              </a:ext>
            </a:extLst>
          </p:cNvPr>
          <p:cNvSpPr>
            <a:spLocks noGrp="1"/>
          </p:cNvSpPr>
          <p:nvPr>
            <p:ph type="dt" sz="half" idx="10"/>
          </p:nvPr>
        </p:nvSpPr>
        <p:spPr/>
        <p:txBody>
          <a:bodyPr/>
          <a:lstStyle/>
          <a:p>
            <a:r>
              <a:rPr lang="en-US"/>
              <a:t>11/11/2020</a:t>
            </a:r>
          </a:p>
        </p:txBody>
      </p:sp>
      <p:sp>
        <p:nvSpPr>
          <p:cNvPr id="6" name="Footer Placeholder 5">
            <a:extLst>
              <a:ext uri="{FF2B5EF4-FFF2-40B4-BE49-F238E27FC236}">
                <a16:creationId xmlns:a16="http://schemas.microsoft.com/office/drawing/2014/main" id="{65CC68C9-6E1D-D94A-87BD-8EE9977A6D8D}"/>
              </a:ext>
            </a:extLst>
          </p:cNvPr>
          <p:cNvSpPr>
            <a:spLocks noGrp="1"/>
          </p:cNvSpPr>
          <p:nvPr>
            <p:ph type="ftr" sz="quarter" idx="11"/>
          </p:nvPr>
        </p:nvSpPr>
        <p:spPr/>
        <p:txBody>
          <a:bodyPr/>
          <a:lstStyle/>
          <a:p>
            <a:r>
              <a:rPr lang="en-US"/>
              <a:t>Ryan Porter     Nb3Sn Workshop 2020</a:t>
            </a:r>
            <a:endParaRPr lang="en-US" dirty="0"/>
          </a:p>
        </p:txBody>
      </p:sp>
      <p:sp>
        <p:nvSpPr>
          <p:cNvPr id="7" name="Slide Number Placeholder 6">
            <a:extLst>
              <a:ext uri="{FF2B5EF4-FFF2-40B4-BE49-F238E27FC236}">
                <a16:creationId xmlns:a16="http://schemas.microsoft.com/office/drawing/2014/main" id="{696A7842-BB6B-774C-B212-6CCF15FBA083}"/>
              </a:ext>
            </a:extLst>
          </p:cNvPr>
          <p:cNvSpPr>
            <a:spLocks noGrp="1"/>
          </p:cNvSpPr>
          <p:nvPr>
            <p:ph type="sldNum" sz="quarter" idx="12"/>
          </p:nvPr>
        </p:nvSpPr>
        <p:spPr/>
        <p:txBody>
          <a:bodyPr/>
          <a:lstStyle/>
          <a:p>
            <a:fld id="{921CBE81-14BD-7343-B359-01BCBA3179F9}" type="slidenum">
              <a:rPr lang="en-US" smtClean="0"/>
              <a:t>16</a:t>
            </a:fld>
            <a:endParaRPr lang="en-US"/>
          </a:p>
        </p:txBody>
      </p:sp>
      <p:grpSp>
        <p:nvGrpSpPr>
          <p:cNvPr id="33" name="Group 32">
            <a:extLst>
              <a:ext uri="{FF2B5EF4-FFF2-40B4-BE49-F238E27FC236}">
                <a16:creationId xmlns:a16="http://schemas.microsoft.com/office/drawing/2014/main" id="{8FF3C9C4-BB1C-480F-AA3E-BEF8D60BC42A}"/>
              </a:ext>
            </a:extLst>
          </p:cNvPr>
          <p:cNvGrpSpPr/>
          <p:nvPr/>
        </p:nvGrpSpPr>
        <p:grpSpPr>
          <a:xfrm>
            <a:off x="7696200" y="4480925"/>
            <a:ext cx="3233754" cy="2098385"/>
            <a:chOff x="7696200" y="4480925"/>
            <a:chExt cx="3233754" cy="2098385"/>
          </a:xfrm>
        </p:grpSpPr>
        <p:grpSp>
          <p:nvGrpSpPr>
            <p:cNvPr id="34" name="Group 33">
              <a:extLst>
                <a:ext uri="{FF2B5EF4-FFF2-40B4-BE49-F238E27FC236}">
                  <a16:creationId xmlns:a16="http://schemas.microsoft.com/office/drawing/2014/main" id="{C8DFB1F9-DE8D-416C-9DB1-7A1D1F5E1C1D}"/>
                </a:ext>
              </a:extLst>
            </p:cNvPr>
            <p:cNvGrpSpPr>
              <a:grpSpLocks noChangeAspect="1"/>
            </p:cNvGrpSpPr>
            <p:nvPr/>
          </p:nvGrpSpPr>
          <p:grpSpPr>
            <a:xfrm>
              <a:off x="7696200" y="4480925"/>
              <a:ext cx="3233754" cy="2098385"/>
              <a:chOff x="6804321" y="4266632"/>
              <a:chExt cx="4096290" cy="2658085"/>
            </a:xfrm>
          </p:grpSpPr>
          <p:cxnSp>
            <p:nvCxnSpPr>
              <p:cNvPr id="37" name="Straight Connector 36">
                <a:extLst>
                  <a:ext uri="{FF2B5EF4-FFF2-40B4-BE49-F238E27FC236}">
                    <a16:creationId xmlns:a16="http://schemas.microsoft.com/office/drawing/2014/main" id="{71F5EA98-BF49-449F-A0BE-72C9E854D98B}"/>
                  </a:ext>
                </a:extLst>
              </p:cNvPr>
              <p:cNvCxnSpPr/>
              <p:nvPr/>
            </p:nvCxnSpPr>
            <p:spPr>
              <a:xfrm>
                <a:off x="7245375" y="6579535"/>
                <a:ext cx="3397160" cy="0"/>
              </a:xfrm>
              <a:prstGeom prst="line">
                <a:avLst/>
              </a:prstGeom>
              <a:ln w="57150" cap="sq">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2FECD46-0F8E-44BC-9FEB-4DD910E2C872}"/>
                  </a:ext>
                </a:extLst>
              </p:cNvPr>
              <p:cNvCxnSpPr/>
              <p:nvPr/>
            </p:nvCxnSpPr>
            <p:spPr>
              <a:xfrm flipV="1">
                <a:off x="7245375" y="4377834"/>
                <a:ext cx="0" cy="2201703"/>
              </a:xfrm>
              <a:prstGeom prst="line">
                <a:avLst/>
              </a:prstGeom>
              <a:ln w="57150" cap="sq">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92A9846-4952-4CA7-8BDA-A8BDC61C2C8C}"/>
                  </a:ext>
                </a:extLst>
              </p:cNvPr>
              <p:cNvCxnSpPr/>
              <p:nvPr/>
            </p:nvCxnSpPr>
            <p:spPr>
              <a:xfrm>
                <a:off x="7245373" y="6401075"/>
                <a:ext cx="650083"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7A56C42-75C6-44E5-9A6F-17DE6A9A8D6B}"/>
                  </a:ext>
                </a:extLst>
              </p:cNvPr>
              <p:cNvCxnSpPr/>
              <p:nvPr/>
            </p:nvCxnSpPr>
            <p:spPr>
              <a:xfrm flipV="1">
                <a:off x="7548319" y="4542759"/>
                <a:ext cx="929159" cy="185831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7404552-9D78-488A-BF93-DD20ED7285D5}"/>
                  </a:ext>
                </a:extLst>
              </p:cNvPr>
              <p:cNvCxnSpPr/>
              <p:nvPr/>
            </p:nvCxnSpPr>
            <p:spPr>
              <a:xfrm flipV="1">
                <a:off x="7895456" y="5221686"/>
                <a:ext cx="589696" cy="117939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E98E3EA-B9D5-4F2A-9786-10B916810D86}"/>
                  </a:ext>
                </a:extLst>
              </p:cNvPr>
              <p:cNvCxnSpPr/>
              <p:nvPr/>
            </p:nvCxnSpPr>
            <p:spPr>
              <a:xfrm flipV="1">
                <a:off x="8485153" y="5221684"/>
                <a:ext cx="163707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0997A4C-572D-4DFD-B30A-D59D0AA55AA3}"/>
                  </a:ext>
                </a:extLst>
              </p:cNvPr>
              <p:cNvCxnSpPr/>
              <p:nvPr/>
            </p:nvCxnSpPr>
            <p:spPr>
              <a:xfrm>
                <a:off x="8485153" y="4542757"/>
                <a:ext cx="646371" cy="64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E52DDFE-991F-4378-A0F3-92E2C432617E}"/>
                  </a:ext>
                </a:extLst>
              </p:cNvPr>
              <p:cNvCxnSpPr/>
              <p:nvPr/>
            </p:nvCxnSpPr>
            <p:spPr>
              <a:xfrm>
                <a:off x="9131525" y="4549169"/>
                <a:ext cx="115375" cy="6725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2438228-19B8-41D2-ADA2-1CD5107846A1}"/>
                  </a:ext>
                </a:extLst>
              </p:cNvPr>
              <p:cNvCxnSpPr/>
              <p:nvPr/>
            </p:nvCxnSpPr>
            <p:spPr>
              <a:xfrm>
                <a:off x="10129897" y="5221685"/>
                <a:ext cx="232951" cy="135785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64F7627D-EA23-41C9-A871-B78BF7813B12}"/>
                  </a:ext>
                </a:extLst>
              </p:cNvPr>
              <p:cNvSpPr txBox="1"/>
              <p:nvPr/>
            </p:nvSpPr>
            <p:spPr>
              <a:xfrm>
                <a:off x="7245375" y="6586163"/>
                <a:ext cx="3655236" cy="338554"/>
              </a:xfrm>
              <a:prstGeom prst="rect">
                <a:avLst/>
              </a:prstGeom>
              <a:noFill/>
            </p:spPr>
            <p:txBody>
              <a:bodyPr wrap="square" rtlCol="0">
                <a:spAutoFit/>
              </a:bodyPr>
              <a:lstStyle/>
              <a:p>
                <a:pPr algn="ctr"/>
                <a:r>
                  <a:rPr lang="en-GB" sz="1600" dirty="0"/>
                  <a:t>Time</a:t>
                </a:r>
              </a:p>
            </p:txBody>
          </p:sp>
          <p:sp>
            <p:nvSpPr>
              <p:cNvPr id="50" name="TextBox 49">
                <a:extLst>
                  <a:ext uri="{FF2B5EF4-FFF2-40B4-BE49-F238E27FC236}">
                    <a16:creationId xmlns:a16="http://schemas.microsoft.com/office/drawing/2014/main" id="{A83DE5A7-5E97-4FFE-A19C-E379DCF0F01C}"/>
                  </a:ext>
                </a:extLst>
              </p:cNvPr>
              <p:cNvSpPr txBox="1"/>
              <p:nvPr/>
            </p:nvSpPr>
            <p:spPr>
              <a:xfrm rot="16200000">
                <a:off x="5813833" y="5257120"/>
                <a:ext cx="2319529" cy="338554"/>
              </a:xfrm>
              <a:prstGeom prst="rect">
                <a:avLst/>
              </a:prstGeom>
              <a:noFill/>
            </p:spPr>
            <p:txBody>
              <a:bodyPr wrap="square" rtlCol="0">
                <a:spAutoFit/>
              </a:bodyPr>
              <a:lstStyle/>
              <a:p>
                <a:pPr algn="ctr"/>
                <a:r>
                  <a:rPr lang="en-GB" sz="1600" dirty="0"/>
                  <a:t>Temperature</a:t>
                </a:r>
              </a:p>
            </p:txBody>
          </p:sp>
        </p:grpSp>
        <p:cxnSp>
          <p:nvCxnSpPr>
            <p:cNvPr id="35" name="Straight Connector 34">
              <a:extLst>
                <a:ext uri="{FF2B5EF4-FFF2-40B4-BE49-F238E27FC236}">
                  <a16:creationId xmlns:a16="http://schemas.microsoft.com/office/drawing/2014/main" id="{380B35DA-4ACE-44BD-B3CA-D12D613CCFA6}"/>
                </a:ext>
              </a:extLst>
            </p:cNvPr>
            <p:cNvCxnSpPr>
              <a:cxnSpLocks/>
            </p:cNvCxnSpPr>
            <p:nvPr/>
          </p:nvCxnSpPr>
          <p:spPr>
            <a:xfrm>
              <a:off x="8823960" y="4612420"/>
              <a:ext cx="0" cy="1657443"/>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B7061D7F-D308-4352-9A18-5812767B90D1}"/>
                </a:ext>
              </a:extLst>
            </p:cNvPr>
            <p:cNvSpPr txBox="1"/>
            <p:nvPr/>
          </p:nvSpPr>
          <p:spPr>
            <a:xfrm>
              <a:off x="9017050" y="5517509"/>
              <a:ext cx="1482305" cy="523220"/>
            </a:xfrm>
            <a:prstGeom prst="rect">
              <a:avLst/>
            </a:prstGeom>
            <a:noFill/>
          </p:spPr>
          <p:txBody>
            <a:bodyPr wrap="square" rtlCol="0">
              <a:spAutoFit/>
            </a:bodyPr>
            <a:lstStyle/>
            <a:p>
              <a:r>
                <a:rPr lang="en-US" sz="2800" b="1" dirty="0">
                  <a:solidFill>
                    <a:srgbClr val="FF0000"/>
                  </a:solidFill>
                </a:rPr>
                <a:t>800°C</a:t>
              </a:r>
            </a:p>
          </p:txBody>
        </p:sp>
      </p:grpSp>
      <p:cxnSp>
        <p:nvCxnSpPr>
          <p:cNvPr id="51" name="Straight Connector 50">
            <a:extLst>
              <a:ext uri="{FF2B5EF4-FFF2-40B4-BE49-F238E27FC236}">
                <a16:creationId xmlns:a16="http://schemas.microsoft.com/office/drawing/2014/main" id="{DD16F0CB-9343-486C-B655-557ABED727F2}"/>
              </a:ext>
            </a:extLst>
          </p:cNvPr>
          <p:cNvCxnSpPr>
            <a:cxnSpLocks/>
          </p:cNvCxnSpPr>
          <p:nvPr/>
        </p:nvCxnSpPr>
        <p:spPr>
          <a:xfrm>
            <a:off x="5077539" y="1449819"/>
            <a:ext cx="80467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8622F42F-54F8-4194-8894-F367FCFFCAEB}"/>
              </a:ext>
            </a:extLst>
          </p:cNvPr>
          <p:cNvSpPr txBox="1"/>
          <p:nvPr/>
        </p:nvSpPr>
        <p:spPr>
          <a:xfrm>
            <a:off x="5154938" y="1425340"/>
            <a:ext cx="1005411" cy="369332"/>
          </a:xfrm>
          <a:prstGeom prst="rect">
            <a:avLst/>
          </a:prstGeom>
          <a:noFill/>
        </p:spPr>
        <p:txBody>
          <a:bodyPr wrap="square" rtlCol="0">
            <a:spAutoFit/>
          </a:bodyPr>
          <a:lstStyle/>
          <a:p>
            <a:r>
              <a:rPr lang="en-US" dirty="0">
                <a:solidFill>
                  <a:schemeClr val="bg1"/>
                </a:solidFill>
              </a:rPr>
              <a:t>1 µm</a:t>
            </a:r>
          </a:p>
        </p:txBody>
      </p:sp>
      <p:cxnSp>
        <p:nvCxnSpPr>
          <p:cNvPr id="53" name="Straight Connector 52">
            <a:extLst>
              <a:ext uri="{FF2B5EF4-FFF2-40B4-BE49-F238E27FC236}">
                <a16:creationId xmlns:a16="http://schemas.microsoft.com/office/drawing/2014/main" id="{3AB8753A-3AF0-4770-8287-07CF0466331C}"/>
              </a:ext>
            </a:extLst>
          </p:cNvPr>
          <p:cNvCxnSpPr>
            <a:cxnSpLocks/>
          </p:cNvCxnSpPr>
          <p:nvPr/>
        </p:nvCxnSpPr>
        <p:spPr>
          <a:xfrm>
            <a:off x="9710928" y="1449819"/>
            <a:ext cx="80467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5DAF9996-94DB-4657-9C60-86C6E98F79A7}"/>
              </a:ext>
            </a:extLst>
          </p:cNvPr>
          <p:cNvSpPr txBox="1"/>
          <p:nvPr/>
        </p:nvSpPr>
        <p:spPr>
          <a:xfrm>
            <a:off x="9996649" y="1469311"/>
            <a:ext cx="1005411" cy="369332"/>
          </a:xfrm>
          <a:prstGeom prst="rect">
            <a:avLst/>
          </a:prstGeom>
          <a:noFill/>
        </p:spPr>
        <p:txBody>
          <a:bodyPr wrap="square" rtlCol="0">
            <a:spAutoFit/>
          </a:bodyPr>
          <a:lstStyle/>
          <a:p>
            <a:r>
              <a:rPr lang="en-US" dirty="0">
                <a:solidFill>
                  <a:schemeClr val="bg1"/>
                </a:solidFill>
              </a:rPr>
              <a:t>1 µm</a:t>
            </a:r>
          </a:p>
        </p:txBody>
      </p:sp>
    </p:spTree>
    <p:extLst>
      <p:ext uri="{BB962C8B-B14F-4D97-AF65-F5344CB8AC3E}">
        <p14:creationId xmlns:p14="http://schemas.microsoft.com/office/powerpoint/2010/main" val="2540202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14DCB695-8A64-4293-BA62-C79A9067F6A9}"/>
              </a:ext>
            </a:extLst>
          </p:cNvPr>
          <p:cNvGrpSpPr>
            <a:grpSpLocks noChangeAspect="1"/>
          </p:cNvGrpSpPr>
          <p:nvPr/>
        </p:nvGrpSpPr>
        <p:grpSpPr>
          <a:xfrm>
            <a:off x="1525835" y="1327776"/>
            <a:ext cx="4436679" cy="2957786"/>
            <a:chOff x="235670" y="1497917"/>
            <a:chExt cx="4184715" cy="2866321"/>
          </a:xfrm>
        </p:grpSpPr>
        <p:pic>
          <p:nvPicPr>
            <p:cNvPr id="35" name="Picture 34">
              <a:extLst>
                <a:ext uri="{FF2B5EF4-FFF2-40B4-BE49-F238E27FC236}">
                  <a16:creationId xmlns:a16="http://schemas.microsoft.com/office/drawing/2014/main" id="{DEE47680-C0BF-4065-9726-2B8A41B4ECE0}"/>
                </a:ext>
              </a:extLst>
            </p:cNvPr>
            <p:cNvPicPr>
              <a:picLocks noChangeAspect="1"/>
            </p:cNvPicPr>
            <p:nvPr/>
          </p:nvPicPr>
          <p:blipFill rotWithShape="1">
            <a:blip r:embed="rId2"/>
            <a:srcRect l="3638" t="17344" b="14461"/>
            <a:stretch/>
          </p:blipFill>
          <p:spPr>
            <a:xfrm>
              <a:off x="235670" y="1497917"/>
              <a:ext cx="4184715" cy="2866321"/>
            </a:xfrm>
            <a:prstGeom prst="rect">
              <a:avLst/>
            </a:prstGeom>
          </p:spPr>
        </p:pic>
        <p:cxnSp>
          <p:nvCxnSpPr>
            <p:cNvPr id="36" name="Straight Connector 35">
              <a:extLst>
                <a:ext uri="{FF2B5EF4-FFF2-40B4-BE49-F238E27FC236}">
                  <a16:creationId xmlns:a16="http://schemas.microsoft.com/office/drawing/2014/main" id="{DD8A0DC9-06B4-4D7C-91C6-4AB09C6FCC91}"/>
                </a:ext>
              </a:extLst>
            </p:cNvPr>
            <p:cNvCxnSpPr>
              <a:cxnSpLocks/>
            </p:cNvCxnSpPr>
            <p:nvPr/>
          </p:nvCxnSpPr>
          <p:spPr>
            <a:xfrm flipV="1">
              <a:off x="3557216" y="1832920"/>
              <a:ext cx="61264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9785BF21-08D4-4366-B2BC-D2476099C017}"/>
                </a:ext>
              </a:extLst>
            </p:cNvPr>
            <p:cNvSpPr txBox="1"/>
            <p:nvPr/>
          </p:nvSpPr>
          <p:spPr>
            <a:xfrm>
              <a:off x="3528935" y="1525144"/>
              <a:ext cx="796331" cy="361790"/>
            </a:xfrm>
            <a:prstGeom prst="rect">
              <a:avLst/>
            </a:prstGeom>
            <a:noFill/>
          </p:spPr>
          <p:txBody>
            <a:bodyPr wrap="none" rtlCol="0">
              <a:spAutoFit/>
            </a:bodyPr>
            <a:lstStyle/>
            <a:p>
              <a:r>
                <a:rPr lang="en-US" sz="1400" dirty="0">
                  <a:solidFill>
                    <a:schemeClr val="bg1"/>
                  </a:solidFill>
                </a:rPr>
                <a:t>200nm</a:t>
              </a:r>
            </a:p>
          </p:txBody>
        </p:sp>
      </p:grpSp>
      <p:pic>
        <p:nvPicPr>
          <p:cNvPr id="38" name="Content Placeholder 7">
            <a:extLst>
              <a:ext uri="{FF2B5EF4-FFF2-40B4-BE49-F238E27FC236}">
                <a16:creationId xmlns:a16="http://schemas.microsoft.com/office/drawing/2014/main" id="{47010583-4024-47AF-A5D6-5031B598FEBA}"/>
              </a:ext>
            </a:extLst>
          </p:cNvPr>
          <p:cNvPicPr>
            <a:picLocks noChangeAspect="1"/>
          </p:cNvPicPr>
          <p:nvPr/>
        </p:nvPicPr>
        <p:blipFill rotWithShape="1">
          <a:blip r:embed="rId3">
            <a:alphaModFix/>
          </a:blip>
          <a:srcRect l="50455"/>
          <a:stretch/>
        </p:blipFill>
        <p:spPr>
          <a:xfrm rot="16260000">
            <a:off x="2304825" y="1269422"/>
            <a:ext cx="2617107" cy="3472377"/>
          </a:xfrm>
          <a:prstGeom prst="rect">
            <a:avLst/>
          </a:prstGeom>
        </p:spPr>
      </p:pic>
      <p:sp>
        <p:nvSpPr>
          <p:cNvPr id="2" name="Title 1"/>
          <p:cNvSpPr>
            <a:spLocks noGrp="1"/>
          </p:cNvSpPr>
          <p:nvPr>
            <p:ph type="title"/>
          </p:nvPr>
        </p:nvSpPr>
        <p:spPr/>
        <p:txBody>
          <a:bodyPr>
            <a:normAutofit fontScale="90000"/>
          </a:bodyPr>
          <a:lstStyle/>
          <a:p>
            <a:r>
              <a:rPr lang="en-US" dirty="0"/>
              <a:t>Stop-motion sequence</a:t>
            </a:r>
          </a:p>
        </p:txBody>
      </p:sp>
      <p:sp>
        <p:nvSpPr>
          <p:cNvPr id="47" name="TextBox 46"/>
          <p:cNvSpPr txBox="1"/>
          <p:nvPr/>
        </p:nvSpPr>
        <p:spPr>
          <a:xfrm>
            <a:off x="6309789" y="704618"/>
            <a:ext cx="4267203" cy="584775"/>
          </a:xfrm>
          <a:prstGeom prst="rect">
            <a:avLst/>
          </a:prstGeom>
          <a:noFill/>
        </p:spPr>
        <p:txBody>
          <a:bodyPr wrap="square" rtlCol="0">
            <a:spAutoFit/>
          </a:bodyPr>
          <a:lstStyle/>
          <a:p>
            <a:pPr algn="ctr"/>
            <a:r>
              <a:rPr lang="en-GB" sz="3200" b="1" dirty="0"/>
              <a:t>Not pre-anodised</a:t>
            </a:r>
            <a:endParaRPr lang="en-GB" sz="3200" dirty="0"/>
          </a:p>
        </p:txBody>
      </p:sp>
      <p:pic>
        <p:nvPicPr>
          <p:cNvPr id="25" name="Picture 17"/>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251066" y="1303719"/>
            <a:ext cx="4416935" cy="2981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ate Placeholder 4">
            <a:extLst>
              <a:ext uri="{FF2B5EF4-FFF2-40B4-BE49-F238E27FC236}">
                <a16:creationId xmlns:a16="http://schemas.microsoft.com/office/drawing/2014/main" id="{E353830C-2155-E340-B447-C6B6913CB78D}"/>
              </a:ext>
            </a:extLst>
          </p:cNvPr>
          <p:cNvSpPr>
            <a:spLocks noGrp="1"/>
          </p:cNvSpPr>
          <p:nvPr>
            <p:ph type="dt" sz="half" idx="10"/>
          </p:nvPr>
        </p:nvSpPr>
        <p:spPr/>
        <p:txBody>
          <a:bodyPr/>
          <a:lstStyle/>
          <a:p>
            <a:r>
              <a:rPr lang="en-US"/>
              <a:t>11/11/2020</a:t>
            </a:r>
          </a:p>
        </p:txBody>
      </p:sp>
      <p:sp>
        <p:nvSpPr>
          <p:cNvPr id="6" name="Footer Placeholder 5">
            <a:extLst>
              <a:ext uri="{FF2B5EF4-FFF2-40B4-BE49-F238E27FC236}">
                <a16:creationId xmlns:a16="http://schemas.microsoft.com/office/drawing/2014/main" id="{65CC68C9-6E1D-D94A-87BD-8EE9977A6D8D}"/>
              </a:ext>
            </a:extLst>
          </p:cNvPr>
          <p:cNvSpPr>
            <a:spLocks noGrp="1"/>
          </p:cNvSpPr>
          <p:nvPr>
            <p:ph type="ftr" sz="quarter" idx="11"/>
          </p:nvPr>
        </p:nvSpPr>
        <p:spPr/>
        <p:txBody>
          <a:bodyPr/>
          <a:lstStyle/>
          <a:p>
            <a:r>
              <a:rPr lang="en-US"/>
              <a:t>Ryan Porter     Nb3Sn Workshop 2020</a:t>
            </a:r>
            <a:endParaRPr lang="en-US" dirty="0"/>
          </a:p>
        </p:txBody>
      </p:sp>
      <p:sp>
        <p:nvSpPr>
          <p:cNvPr id="7" name="Slide Number Placeholder 6">
            <a:extLst>
              <a:ext uri="{FF2B5EF4-FFF2-40B4-BE49-F238E27FC236}">
                <a16:creationId xmlns:a16="http://schemas.microsoft.com/office/drawing/2014/main" id="{696A7842-BB6B-774C-B212-6CCF15FBA083}"/>
              </a:ext>
            </a:extLst>
          </p:cNvPr>
          <p:cNvSpPr>
            <a:spLocks noGrp="1"/>
          </p:cNvSpPr>
          <p:nvPr>
            <p:ph type="sldNum" sz="quarter" idx="12"/>
          </p:nvPr>
        </p:nvSpPr>
        <p:spPr/>
        <p:txBody>
          <a:bodyPr/>
          <a:lstStyle/>
          <a:p>
            <a:fld id="{921CBE81-14BD-7343-B359-01BCBA3179F9}" type="slidenum">
              <a:rPr lang="en-US" smtClean="0"/>
              <a:t>17</a:t>
            </a:fld>
            <a:endParaRPr lang="en-US"/>
          </a:p>
        </p:txBody>
      </p:sp>
      <p:cxnSp>
        <p:nvCxnSpPr>
          <p:cNvPr id="33" name="Straight Connector 32">
            <a:extLst>
              <a:ext uri="{FF2B5EF4-FFF2-40B4-BE49-F238E27FC236}">
                <a16:creationId xmlns:a16="http://schemas.microsoft.com/office/drawing/2014/main" id="{55BBD2EF-B2EB-4E13-A90E-B040458A3EA6}"/>
              </a:ext>
            </a:extLst>
          </p:cNvPr>
          <p:cNvCxnSpPr>
            <a:cxnSpLocks/>
          </p:cNvCxnSpPr>
          <p:nvPr/>
        </p:nvCxnSpPr>
        <p:spPr>
          <a:xfrm>
            <a:off x="7403298" y="2426214"/>
            <a:ext cx="609600" cy="736973"/>
          </a:xfrm>
          <a:prstGeom prst="line">
            <a:avLst/>
          </a:prstGeom>
          <a:ln w="76200">
            <a:solidFill>
              <a:srgbClr val="FF0000"/>
            </a:solidFill>
            <a:prstDash val="sysDot"/>
          </a:ln>
        </p:spPr>
        <p:style>
          <a:lnRef idx="3">
            <a:schemeClr val="dk1"/>
          </a:lnRef>
          <a:fillRef idx="0">
            <a:schemeClr val="dk1"/>
          </a:fillRef>
          <a:effectRef idx="2">
            <a:schemeClr val="dk1"/>
          </a:effectRef>
          <a:fontRef idx="minor">
            <a:schemeClr val="tx1"/>
          </a:fontRef>
        </p:style>
      </p:cxnSp>
      <p:grpSp>
        <p:nvGrpSpPr>
          <p:cNvPr id="39" name="Group 38">
            <a:extLst>
              <a:ext uri="{FF2B5EF4-FFF2-40B4-BE49-F238E27FC236}">
                <a16:creationId xmlns:a16="http://schemas.microsoft.com/office/drawing/2014/main" id="{9471B095-9F1E-45A1-852D-060C35967463}"/>
              </a:ext>
            </a:extLst>
          </p:cNvPr>
          <p:cNvGrpSpPr/>
          <p:nvPr/>
        </p:nvGrpSpPr>
        <p:grpSpPr>
          <a:xfrm>
            <a:off x="159966" y="1542538"/>
            <a:ext cx="1193136" cy="2646928"/>
            <a:chOff x="7084203" y="2813417"/>
            <a:chExt cx="1460267" cy="4159515"/>
          </a:xfrm>
        </p:grpSpPr>
        <p:pic>
          <p:nvPicPr>
            <p:cNvPr id="40" name="Picture 39" descr="FireRamp.png">
              <a:extLst>
                <a:ext uri="{FF2B5EF4-FFF2-40B4-BE49-F238E27FC236}">
                  <a16:creationId xmlns:a16="http://schemas.microsoft.com/office/drawing/2014/main" id="{4280B67B-9A61-4770-B028-79BDDA9D5D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6612486" y="4786308"/>
              <a:ext cx="3614680" cy="249288"/>
            </a:xfrm>
            <a:prstGeom prst="rect">
              <a:avLst/>
            </a:prstGeom>
            <a:ln>
              <a:solidFill>
                <a:srgbClr val="000000"/>
              </a:solidFill>
            </a:ln>
          </p:spPr>
        </p:pic>
        <p:sp>
          <p:nvSpPr>
            <p:cNvPr id="41" name="Rectangle 40">
              <a:extLst>
                <a:ext uri="{FF2B5EF4-FFF2-40B4-BE49-F238E27FC236}">
                  <a16:creationId xmlns:a16="http://schemas.microsoft.com/office/drawing/2014/main" id="{E967607E-BCFA-47FB-8340-24C2ACCF602F}"/>
                </a:ext>
              </a:extLst>
            </p:cNvPr>
            <p:cNvSpPr/>
            <p:nvPr/>
          </p:nvSpPr>
          <p:spPr>
            <a:xfrm>
              <a:off x="7782734" y="2813417"/>
              <a:ext cx="512448" cy="580387"/>
            </a:xfrm>
            <a:prstGeom prst="rect">
              <a:avLst/>
            </a:prstGeom>
          </p:spPr>
          <p:txBody>
            <a:bodyPr wrap="none">
              <a:spAutoFit/>
            </a:bodyPr>
            <a:lstStyle/>
            <a:p>
              <a:r>
                <a:rPr lang="en-US" dirty="0">
                  <a:solidFill>
                    <a:srgbClr val="000000"/>
                  </a:solidFill>
                </a:rPr>
                <a:t>50</a:t>
              </a:r>
            </a:p>
          </p:txBody>
        </p:sp>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D016CC93-800E-44B4-9A8F-C85AB727D8CE}"/>
                    </a:ext>
                  </a:extLst>
                </p:cNvPr>
                <p:cNvSpPr/>
                <p:nvPr/>
              </p:nvSpPr>
              <p:spPr>
                <a:xfrm>
                  <a:off x="7084203" y="4333545"/>
                  <a:ext cx="1244236" cy="829066"/>
                </a:xfrm>
                <a:prstGeom prst="rect">
                  <a:avLst/>
                </a:prstGeom>
              </p:spPr>
              <p:txBody>
                <a:bodyPr wrap="none">
                  <a:spAutoFit/>
                </a:bodyPr>
                <a:lstStyle/>
                <a:p>
                  <a:r>
                    <a:rPr lang="en-US" dirty="0">
                      <a:solidFill>
                        <a:srgbClr val="000000"/>
                      </a:solidFill>
                    </a:rPr>
                    <a:t>% </a:t>
                  </a:r>
                  <a14:m>
                    <m:oMath xmlns:m="http://schemas.openxmlformats.org/officeDocument/2006/math">
                      <m:f>
                        <m:fPr>
                          <m:ctrlPr>
                            <a:rPr lang="en-US" i="1">
                              <a:solidFill>
                                <a:srgbClr val="000000"/>
                              </a:solidFill>
                              <a:latin typeface="Cambria Math" panose="02040503050406030204" pitchFamily="18" charset="0"/>
                            </a:rPr>
                          </m:ctrlPr>
                        </m:fPr>
                        <m:num>
                          <m:r>
                            <m:rPr>
                              <m:nor/>
                            </m:rPr>
                            <a:rPr lang="en-US">
                              <a:solidFill>
                                <a:srgbClr val="000000"/>
                              </a:solidFill>
                            </a:rPr>
                            <m:t>Sn</m:t>
                          </m:r>
                        </m:num>
                        <m:den>
                          <m:r>
                            <m:rPr>
                              <m:nor/>
                            </m:rPr>
                            <a:rPr lang="en-US">
                              <a:solidFill>
                                <a:srgbClr val="000000"/>
                              </a:solidFill>
                            </a:rPr>
                            <m:t>Sn</m:t>
                          </m:r>
                          <m:r>
                            <m:rPr>
                              <m:nor/>
                            </m:rPr>
                            <a:rPr lang="en-US">
                              <a:solidFill>
                                <a:srgbClr val="000000"/>
                              </a:solidFill>
                            </a:rPr>
                            <m:t>+</m:t>
                          </m:r>
                          <m:r>
                            <m:rPr>
                              <m:nor/>
                            </m:rPr>
                            <a:rPr lang="en-US">
                              <a:solidFill>
                                <a:srgbClr val="000000"/>
                              </a:solidFill>
                            </a:rPr>
                            <m:t>Nb</m:t>
                          </m:r>
                        </m:den>
                      </m:f>
                    </m:oMath>
                  </a14:m>
                  <a:endParaRPr lang="en-US" dirty="0">
                    <a:solidFill>
                      <a:srgbClr val="000000"/>
                    </a:solidFill>
                  </a:endParaRPr>
                </a:p>
              </p:txBody>
            </p:sp>
          </mc:Choice>
          <mc:Fallback xmlns="">
            <p:sp>
              <p:nvSpPr>
                <p:cNvPr id="42" name="Rectangle 41">
                  <a:extLst>
                    <a:ext uri="{FF2B5EF4-FFF2-40B4-BE49-F238E27FC236}">
                      <a16:creationId xmlns:a16="http://schemas.microsoft.com/office/drawing/2014/main" id="{D016CC93-800E-44B4-9A8F-C85AB727D8CE}"/>
                    </a:ext>
                  </a:extLst>
                </p:cNvPr>
                <p:cNvSpPr>
                  <a:spLocks noRot="1" noChangeAspect="1" noMove="1" noResize="1" noEditPoints="1" noAdjustHandles="1" noChangeArrowheads="1" noChangeShapeType="1" noTextEdit="1"/>
                </p:cNvSpPr>
                <p:nvPr/>
              </p:nvSpPr>
              <p:spPr>
                <a:xfrm>
                  <a:off x="7084203" y="4333545"/>
                  <a:ext cx="1244236" cy="829066"/>
                </a:xfrm>
                <a:prstGeom prst="rect">
                  <a:avLst/>
                </a:prstGeom>
                <a:blipFill>
                  <a:blip r:embed="rId6"/>
                  <a:stretch>
                    <a:fillRect l="-4790" b="-8140"/>
                  </a:stretch>
                </a:blipFill>
              </p:spPr>
              <p:txBody>
                <a:bodyPr/>
                <a:lstStyle/>
                <a:p>
                  <a:r>
                    <a:rPr lang="en-US">
                      <a:noFill/>
                    </a:rPr>
                    <a:t> </a:t>
                  </a:r>
                </a:p>
              </p:txBody>
            </p:sp>
          </mc:Fallback>
        </mc:AlternateContent>
        <p:sp>
          <p:nvSpPr>
            <p:cNvPr id="43" name="Rectangle 42">
              <a:extLst>
                <a:ext uri="{FF2B5EF4-FFF2-40B4-BE49-F238E27FC236}">
                  <a16:creationId xmlns:a16="http://schemas.microsoft.com/office/drawing/2014/main" id="{E2898D26-8857-4DD1-BBEE-0937136F1819}"/>
                </a:ext>
              </a:extLst>
            </p:cNvPr>
            <p:cNvSpPr/>
            <p:nvPr/>
          </p:nvSpPr>
          <p:spPr>
            <a:xfrm>
              <a:off x="7887621" y="6392545"/>
              <a:ext cx="369230" cy="580387"/>
            </a:xfrm>
            <a:prstGeom prst="rect">
              <a:avLst/>
            </a:prstGeom>
          </p:spPr>
          <p:txBody>
            <a:bodyPr wrap="none">
              <a:spAutoFit/>
            </a:bodyPr>
            <a:lstStyle/>
            <a:p>
              <a:r>
                <a:rPr lang="en-US" dirty="0">
                  <a:solidFill>
                    <a:srgbClr val="000000"/>
                  </a:solidFill>
                </a:rPr>
                <a:t>0</a:t>
              </a:r>
            </a:p>
          </p:txBody>
        </p:sp>
      </p:grpSp>
      <p:cxnSp>
        <p:nvCxnSpPr>
          <p:cNvPr id="48" name="Straight Arrow Connector 47">
            <a:extLst>
              <a:ext uri="{FF2B5EF4-FFF2-40B4-BE49-F238E27FC236}">
                <a16:creationId xmlns:a16="http://schemas.microsoft.com/office/drawing/2014/main" id="{B23C598A-442B-4822-A0CE-F72513280B52}"/>
              </a:ext>
            </a:extLst>
          </p:cNvPr>
          <p:cNvCxnSpPr>
            <a:cxnSpLocks/>
          </p:cNvCxnSpPr>
          <p:nvPr/>
        </p:nvCxnSpPr>
        <p:spPr>
          <a:xfrm flipH="1">
            <a:off x="5808668" y="2925453"/>
            <a:ext cx="1663163" cy="215132"/>
          </a:xfrm>
          <a:prstGeom prst="straightConnector1">
            <a:avLst/>
          </a:prstGeom>
          <a:ln w="76200">
            <a:solidFill>
              <a:srgbClr val="FF0000"/>
            </a:solidFill>
            <a:tailEnd type="triangle"/>
          </a:ln>
        </p:spPr>
        <p:style>
          <a:lnRef idx="1">
            <a:schemeClr val="accent3"/>
          </a:lnRef>
          <a:fillRef idx="0">
            <a:schemeClr val="accent3"/>
          </a:fillRef>
          <a:effectRef idx="0">
            <a:schemeClr val="accent3"/>
          </a:effectRef>
          <a:fontRef idx="minor">
            <a:schemeClr val="tx1"/>
          </a:fontRef>
        </p:style>
      </p:cxnSp>
      <p:grpSp>
        <p:nvGrpSpPr>
          <p:cNvPr id="50" name="Group 49">
            <a:extLst>
              <a:ext uri="{FF2B5EF4-FFF2-40B4-BE49-F238E27FC236}">
                <a16:creationId xmlns:a16="http://schemas.microsoft.com/office/drawing/2014/main" id="{2324DD91-2101-4FE2-965D-EFAB872CDE74}"/>
              </a:ext>
            </a:extLst>
          </p:cNvPr>
          <p:cNvGrpSpPr/>
          <p:nvPr/>
        </p:nvGrpSpPr>
        <p:grpSpPr>
          <a:xfrm>
            <a:off x="7696200" y="4480925"/>
            <a:ext cx="3233754" cy="2098385"/>
            <a:chOff x="7696200" y="4480925"/>
            <a:chExt cx="3233754" cy="2098385"/>
          </a:xfrm>
        </p:grpSpPr>
        <p:grpSp>
          <p:nvGrpSpPr>
            <p:cNvPr id="51" name="Group 50">
              <a:extLst>
                <a:ext uri="{FF2B5EF4-FFF2-40B4-BE49-F238E27FC236}">
                  <a16:creationId xmlns:a16="http://schemas.microsoft.com/office/drawing/2014/main" id="{9B6B7BA5-FB67-4F1C-9120-D59429F3DDBB}"/>
                </a:ext>
              </a:extLst>
            </p:cNvPr>
            <p:cNvGrpSpPr>
              <a:grpSpLocks noChangeAspect="1"/>
            </p:cNvGrpSpPr>
            <p:nvPr/>
          </p:nvGrpSpPr>
          <p:grpSpPr>
            <a:xfrm>
              <a:off x="7696200" y="4480925"/>
              <a:ext cx="3233754" cy="2098385"/>
              <a:chOff x="6804321" y="4266632"/>
              <a:chExt cx="4096290" cy="2658085"/>
            </a:xfrm>
          </p:grpSpPr>
          <p:cxnSp>
            <p:nvCxnSpPr>
              <p:cNvPr id="54" name="Straight Connector 53">
                <a:extLst>
                  <a:ext uri="{FF2B5EF4-FFF2-40B4-BE49-F238E27FC236}">
                    <a16:creationId xmlns:a16="http://schemas.microsoft.com/office/drawing/2014/main" id="{41744F88-0E32-4C2E-BE5F-40D015A446D3}"/>
                  </a:ext>
                </a:extLst>
              </p:cNvPr>
              <p:cNvCxnSpPr/>
              <p:nvPr/>
            </p:nvCxnSpPr>
            <p:spPr>
              <a:xfrm>
                <a:off x="7245375" y="6579535"/>
                <a:ext cx="3397160" cy="0"/>
              </a:xfrm>
              <a:prstGeom prst="line">
                <a:avLst/>
              </a:prstGeom>
              <a:ln w="57150" cap="sq">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AD9D858-A47B-4668-9D4B-22A518375E58}"/>
                  </a:ext>
                </a:extLst>
              </p:cNvPr>
              <p:cNvCxnSpPr/>
              <p:nvPr/>
            </p:nvCxnSpPr>
            <p:spPr>
              <a:xfrm flipV="1">
                <a:off x="7245375" y="4377834"/>
                <a:ext cx="0" cy="2201703"/>
              </a:xfrm>
              <a:prstGeom prst="line">
                <a:avLst/>
              </a:prstGeom>
              <a:ln w="57150" cap="sq">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0052468-A4E7-4C9A-874D-A343B7DD7578}"/>
                  </a:ext>
                </a:extLst>
              </p:cNvPr>
              <p:cNvCxnSpPr/>
              <p:nvPr/>
            </p:nvCxnSpPr>
            <p:spPr>
              <a:xfrm>
                <a:off x="7245373" y="6401075"/>
                <a:ext cx="650083"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C8D0FD7C-785D-47A4-B2B7-4E2FCCFE0FB4}"/>
                  </a:ext>
                </a:extLst>
              </p:cNvPr>
              <p:cNvCxnSpPr/>
              <p:nvPr/>
            </p:nvCxnSpPr>
            <p:spPr>
              <a:xfrm flipV="1">
                <a:off x="7548319" y="4542759"/>
                <a:ext cx="929159" cy="185831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5D1159C-10EB-4522-9FD2-97A09EB22846}"/>
                  </a:ext>
                </a:extLst>
              </p:cNvPr>
              <p:cNvCxnSpPr/>
              <p:nvPr/>
            </p:nvCxnSpPr>
            <p:spPr>
              <a:xfrm flipV="1">
                <a:off x="7895456" y="5221686"/>
                <a:ext cx="589696" cy="117939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4824380-B0DE-4EF8-BC9C-5A2B3DDBAA76}"/>
                  </a:ext>
                </a:extLst>
              </p:cNvPr>
              <p:cNvCxnSpPr/>
              <p:nvPr/>
            </p:nvCxnSpPr>
            <p:spPr>
              <a:xfrm flipV="1">
                <a:off x="8485153" y="5221684"/>
                <a:ext cx="163707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EFE59B9-D118-4525-88EC-54CB344D9316}"/>
                  </a:ext>
                </a:extLst>
              </p:cNvPr>
              <p:cNvCxnSpPr/>
              <p:nvPr/>
            </p:nvCxnSpPr>
            <p:spPr>
              <a:xfrm>
                <a:off x="8485153" y="4542757"/>
                <a:ext cx="646371" cy="64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1794A06-1B21-4BFC-AF12-4892084C7F08}"/>
                  </a:ext>
                </a:extLst>
              </p:cNvPr>
              <p:cNvCxnSpPr/>
              <p:nvPr/>
            </p:nvCxnSpPr>
            <p:spPr>
              <a:xfrm>
                <a:off x="9131525" y="4549169"/>
                <a:ext cx="115375" cy="6725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FD411D4-0B87-4A03-A776-376FC3BD4122}"/>
                  </a:ext>
                </a:extLst>
              </p:cNvPr>
              <p:cNvCxnSpPr/>
              <p:nvPr/>
            </p:nvCxnSpPr>
            <p:spPr>
              <a:xfrm>
                <a:off x="10129897" y="5221685"/>
                <a:ext cx="232951" cy="135785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93A3D82C-10A3-4AED-9A95-5BAAD5133912}"/>
                  </a:ext>
                </a:extLst>
              </p:cNvPr>
              <p:cNvSpPr txBox="1"/>
              <p:nvPr/>
            </p:nvSpPr>
            <p:spPr>
              <a:xfrm>
                <a:off x="7245375" y="6586163"/>
                <a:ext cx="3655236" cy="338554"/>
              </a:xfrm>
              <a:prstGeom prst="rect">
                <a:avLst/>
              </a:prstGeom>
              <a:noFill/>
            </p:spPr>
            <p:txBody>
              <a:bodyPr wrap="square" rtlCol="0">
                <a:spAutoFit/>
              </a:bodyPr>
              <a:lstStyle/>
              <a:p>
                <a:pPr algn="ctr"/>
                <a:r>
                  <a:rPr lang="en-GB" sz="1600" dirty="0"/>
                  <a:t>Time</a:t>
                </a:r>
              </a:p>
            </p:txBody>
          </p:sp>
          <p:sp>
            <p:nvSpPr>
              <p:cNvPr id="64" name="TextBox 63">
                <a:extLst>
                  <a:ext uri="{FF2B5EF4-FFF2-40B4-BE49-F238E27FC236}">
                    <a16:creationId xmlns:a16="http://schemas.microsoft.com/office/drawing/2014/main" id="{A48E4DB1-F9FF-4A7D-B5A9-C57478040A64}"/>
                  </a:ext>
                </a:extLst>
              </p:cNvPr>
              <p:cNvSpPr txBox="1"/>
              <p:nvPr/>
            </p:nvSpPr>
            <p:spPr>
              <a:xfrm rot="16200000">
                <a:off x="5813833" y="5257120"/>
                <a:ext cx="2319529" cy="338554"/>
              </a:xfrm>
              <a:prstGeom prst="rect">
                <a:avLst/>
              </a:prstGeom>
              <a:noFill/>
            </p:spPr>
            <p:txBody>
              <a:bodyPr wrap="square" rtlCol="0">
                <a:spAutoFit/>
              </a:bodyPr>
              <a:lstStyle/>
              <a:p>
                <a:pPr algn="ctr"/>
                <a:r>
                  <a:rPr lang="en-GB" sz="1600" dirty="0"/>
                  <a:t>Temperature</a:t>
                </a:r>
              </a:p>
            </p:txBody>
          </p:sp>
        </p:grpSp>
        <p:cxnSp>
          <p:nvCxnSpPr>
            <p:cNvPr id="52" name="Straight Connector 51">
              <a:extLst>
                <a:ext uri="{FF2B5EF4-FFF2-40B4-BE49-F238E27FC236}">
                  <a16:creationId xmlns:a16="http://schemas.microsoft.com/office/drawing/2014/main" id="{DDFAA59B-A6B3-4A94-A403-24BBF3E94AB9}"/>
                </a:ext>
              </a:extLst>
            </p:cNvPr>
            <p:cNvCxnSpPr>
              <a:cxnSpLocks/>
            </p:cNvCxnSpPr>
            <p:nvPr/>
          </p:nvCxnSpPr>
          <p:spPr>
            <a:xfrm>
              <a:off x="8823960" y="4612420"/>
              <a:ext cx="0" cy="1657443"/>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4B72E6A3-3AFD-40F7-84D4-3DAFD8232A2D}"/>
                </a:ext>
              </a:extLst>
            </p:cNvPr>
            <p:cNvSpPr txBox="1"/>
            <p:nvPr/>
          </p:nvSpPr>
          <p:spPr>
            <a:xfrm>
              <a:off x="9017050" y="5517509"/>
              <a:ext cx="1482305" cy="523220"/>
            </a:xfrm>
            <a:prstGeom prst="rect">
              <a:avLst/>
            </a:prstGeom>
            <a:noFill/>
          </p:spPr>
          <p:txBody>
            <a:bodyPr wrap="square" rtlCol="0">
              <a:spAutoFit/>
            </a:bodyPr>
            <a:lstStyle/>
            <a:p>
              <a:r>
                <a:rPr lang="en-US" sz="2800" b="1" dirty="0">
                  <a:solidFill>
                    <a:srgbClr val="FF0000"/>
                  </a:solidFill>
                </a:rPr>
                <a:t>800°C</a:t>
              </a:r>
            </a:p>
          </p:txBody>
        </p:sp>
      </p:grpSp>
      <p:sp>
        <p:nvSpPr>
          <p:cNvPr id="69" name="TextBox 68">
            <a:extLst>
              <a:ext uri="{FF2B5EF4-FFF2-40B4-BE49-F238E27FC236}">
                <a16:creationId xmlns:a16="http://schemas.microsoft.com/office/drawing/2014/main" id="{532A14F3-3B1E-4FAF-A135-E9EC2CB69468}"/>
              </a:ext>
            </a:extLst>
          </p:cNvPr>
          <p:cNvSpPr txBox="1"/>
          <p:nvPr/>
        </p:nvSpPr>
        <p:spPr>
          <a:xfrm>
            <a:off x="862981" y="4843678"/>
            <a:ext cx="5759205" cy="369332"/>
          </a:xfrm>
          <a:prstGeom prst="rect">
            <a:avLst/>
          </a:prstGeom>
          <a:noFill/>
        </p:spPr>
        <p:txBody>
          <a:bodyPr wrap="none" rtlCol="0">
            <a:spAutoFit/>
          </a:bodyPr>
          <a:lstStyle/>
          <a:p>
            <a:r>
              <a:rPr lang="en-US" dirty="0"/>
              <a:t>Niobium + Thin Nb</a:t>
            </a:r>
            <a:r>
              <a:rPr lang="en-US" baseline="-25000" dirty="0"/>
              <a:t>3</a:t>
            </a:r>
            <a:r>
              <a:rPr lang="en-US" dirty="0"/>
              <a:t>Sn Layer + amorphous Nb</a:t>
            </a:r>
            <a:r>
              <a:rPr lang="en-US" baseline="-25000" dirty="0"/>
              <a:t>3</a:t>
            </a:r>
            <a:r>
              <a:rPr lang="en-US" dirty="0"/>
              <a:t>Sn + Nb</a:t>
            </a:r>
            <a:r>
              <a:rPr lang="en-US" baseline="-25000" dirty="0"/>
              <a:t>6</a:t>
            </a:r>
            <a:r>
              <a:rPr lang="en-US" dirty="0"/>
              <a:t>Sn</a:t>
            </a:r>
            <a:r>
              <a:rPr lang="en-US" baseline="-25000" dirty="0"/>
              <a:t>5</a:t>
            </a:r>
          </a:p>
        </p:txBody>
      </p:sp>
      <p:cxnSp>
        <p:nvCxnSpPr>
          <p:cNvPr id="72" name="Straight Connector 71">
            <a:extLst>
              <a:ext uri="{FF2B5EF4-FFF2-40B4-BE49-F238E27FC236}">
                <a16:creationId xmlns:a16="http://schemas.microsoft.com/office/drawing/2014/main" id="{7A6E32E9-C8BA-4B13-8A5C-C387864CA370}"/>
              </a:ext>
            </a:extLst>
          </p:cNvPr>
          <p:cNvCxnSpPr>
            <a:cxnSpLocks/>
          </p:cNvCxnSpPr>
          <p:nvPr/>
        </p:nvCxnSpPr>
        <p:spPr>
          <a:xfrm>
            <a:off x="9710928" y="1449819"/>
            <a:ext cx="80467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6B976424-E11F-4EC2-99F0-97AB114A5E48}"/>
              </a:ext>
            </a:extLst>
          </p:cNvPr>
          <p:cNvSpPr txBox="1"/>
          <p:nvPr/>
        </p:nvSpPr>
        <p:spPr>
          <a:xfrm>
            <a:off x="9996649" y="1469311"/>
            <a:ext cx="1005411" cy="369332"/>
          </a:xfrm>
          <a:prstGeom prst="rect">
            <a:avLst/>
          </a:prstGeom>
          <a:noFill/>
        </p:spPr>
        <p:txBody>
          <a:bodyPr wrap="square" rtlCol="0">
            <a:spAutoFit/>
          </a:bodyPr>
          <a:lstStyle/>
          <a:p>
            <a:r>
              <a:rPr lang="en-US" dirty="0">
                <a:solidFill>
                  <a:schemeClr val="bg1"/>
                </a:solidFill>
              </a:rPr>
              <a:t>1 µm</a:t>
            </a:r>
          </a:p>
        </p:txBody>
      </p:sp>
      <p:pic>
        <p:nvPicPr>
          <p:cNvPr id="8" name="Picture 7">
            <a:extLst>
              <a:ext uri="{FF2B5EF4-FFF2-40B4-BE49-F238E27FC236}">
                <a16:creationId xmlns:a16="http://schemas.microsoft.com/office/drawing/2014/main" id="{513CBD01-20A5-49DD-A3E5-B39F501DD885}"/>
              </a:ext>
            </a:extLst>
          </p:cNvPr>
          <p:cNvPicPr>
            <a:picLocks noChangeAspect="1"/>
          </p:cNvPicPr>
          <p:nvPr/>
        </p:nvPicPr>
        <p:blipFill>
          <a:blip r:embed="rId7">
            <a:lum bright="-20000" contrast="40000"/>
          </a:blip>
          <a:stretch>
            <a:fillRect/>
          </a:stretch>
        </p:blipFill>
        <p:spPr>
          <a:xfrm>
            <a:off x="6256479" y="636952"/>
            <a:ext cx="4602201" cy="3856917"/>
          </a:xfrm>
          <a:prstGeom prst="rect">
            <a:avLst/>
          </a:prstGeom>
          <a:ln w="38100">
            <a:solidFill>
              <a:schemeClr val="tx1"/>
            </a:solidFill>
          </a:ln>
        </p:spPr>
      </p:pic>
      <p:cxnSp>
        <p:nvCxnSpPr>
          <p:cNvPr id="68" name="Straight Arrow Connector 67">
            <a:extLst>
              <a:ext uri="{FF2B5EF4-FFF2-40B4-BE49-F238E27FC236}">
                <a16:creationId xmlns:a16="http://schemas.microsoft.com/office/drawing/2014/main" id="{BCB3A2A7-F670-4F53-A7BD-030516E161DB}"/>
              </a:ext>
            </a:extLst>
          </p:cNvPr>
          <p:cNvCxnSpPr/>
          <p:nvPr/>
        </p:nvCxnSpPr>
        <p:spPr>
          <a:xfrm>
            <a:off x="4267200" y="3163187"/>
            <a:ext cx="3352800" cy="265813"/>
          </a:xfrm>
          <a:prstGeom prst="straightConnector1">
            <a:avLst/>
          </a:prstGeom>
          <a:ln w="76200">
            <a:solidFill>
              <a:srgbClr val="FFC000"/>
            </a:solidFill>
            <a:tailEnd type="triangle"/>
          </a:ln>
        </p:spPr>
        <p:style>
          <a:lnRef idx="3">
            <a:schemeClr val="accent6"/>
          </a:lnRef>
          <a:fillRef idx="0">
            <a:schemeClr val="accent6"/>
          </a:fillRef>
          <a:effectRef idx="2">
            <a:schemeClr val="accent6"/>
          </a:effectRef>
          <a:fontRef idx="minor">
            <a:schemeClr val="tx1"/>
          </a:fontRef>
        </p:style>
      </p:cxnSp>
      <p:sp>
        <p:nvSpPr>
          <p:cNvPr id="14" name="Rectangle 13">
            <a:extLst>
              <a:ext uri="{FF2B5EF4-FFF2-40B4-BE49-F238E27FC236}">
                <a16:creationId xmlns:a16="http://schemas.microsoft.com/office/drawing/2014/main" id="{A006C778-EC92-48A2-A73C-7910D6D0B282}"/>
              </a:ext>
            </a:extLst>
          </p:cNvPr>
          <p:cNvSpPr/>
          <p:nvPr/>
        </p:nvSpPr>
        <p:spPr>
          <a:xfrm>
            <a:off x="7772400" y="2877314"/>
            <a:ext cx="785180" cy="1237486"/>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886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8"/>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74129A0-B401-4BA9-86FF-B9F13AFA3D7D}"/>
              </a:ext>
            </a:extLst>
          </p:cNvPr>
          <p:cNvPicPr>
            <a:picLocks noChangeAspect="1"/>
          </p:cNvPicPr>
          <p:nvPr/>
        </p:nvPicPr>
        <p:blipFill rotWithShape="1">
          <a:blip r:embed="rId2"/>
          <a:srcRect l="17381" r="15267" b="3402"/>
          <a:stretch/>
        </p:blipFill>
        <p:spPr>
          <a:xfrm rot="16200000">
            <a:off x="6969177" y="583955"/>
            <a:ext cx="2980697" cy="4416920"/>
          </a:xfrm>
          <a:prstGeom prst="rect">
            <a:avLst/>
          </a:prstGeom>
        </p:spPr>
      </p:pic>
      <p:sp>
        <p:nvSpPr>
          <p:cNvPr id="2" name="Title 1"/>
          <p:cNvSpPr>
            <a:spLocks noGrp="1"/>
          </p:cNvSpPr>
          <p:nvPr>
            <p:ph type="title"/>
          </p:nvPr>
        </p:nvSpPr>
        <p:spPr/>
        <p:txBody>
          <a:bodyPr>
            <a:normAutofit fontScale="90000"/>
          </a:bodyPr>
          <a:lstStyle/>
          <a:p>
            <a:r>
              <a:rPr lang="en-US" dirty="0"/>
              <a:t>Stop-motion sequence</a:t>
            </a:r>
          </a:p>
        </p:txBody>
      </p:sp>
      <p:sp>
        <p:nvSpPr>
          <p:cNvPr id="5" name="Date Placeholder 4">
            <a:extLst>
              <a:ext uri="{FF2B5EF4-FFF2-40B4-BE49-F238E27FC236}">
                <a16:creationId xmlns:a16="http://schemas.microsoft.com/office/drawing/2014/main" id="{E353830C-2155-E340-B447-C6B6913CB78D}"/>
              </a:ext>
            </a:extLst>
          </p:cNvPr>
          <p:cNvSpPr>
            <a:spLocks noGrp="1"/>
          </p:cNvSpPr>
          <p:nvPr>
            <p:ph type="dt" sz="half" idx="10"/>
          </p:nvPr>
        </p:nvSpPr>
        <p:spPr/>
        <p:txBody>
          <a:bodyPr/>
          <a:lstStyle/>
          <a:p>
            <a:r>
              <a:rPr lang="en-US"/>
              <a:t>11/11/2020</a:t>
            </a:r>
          </a:p>
        </p:txBody>
      </p:sp>
      <p:sp>
        <p:nvSpPr>
          <p:cNvPr id="6" name="Footer Placeholder 5">
            <a:extLst>
              <a:ext uri="{FF2B5EF4-FFF2-40B4-BE49-F238E27FC236}">
                <a16:creationId xmlns:a16="http://schemas.microsoft.com/office/drawing/2014/main" id="{65CC68C9-6E1D-D94A-87BD-8EE9977A6D8D}"/>
              </a:ext>
            </a:extLst>
          </p:cNvPr>
          <p:cNvSpPr>
            <a:spLocks noGrp="1"/>
          </p:cNvSpPr>
          <p:nvPr>
            <p:ph type="ftr" sz="quarter" idx="11"/>
          </p:nvPr>
        </p:nvSpPr>
        <p:spPr/>
        <p:txBody>
          <a:bodyPr/>
          <a:lstStyle/>
          <a:p>
            <a:r>
              <a:rPr lang="en-US"/>
              <a:t>Ryan Porter     Nb3Sn Workshop 2020</a:t>
            </a:r>
            <a:endParaRPr lang="en-US" dirty="0"/>
          </a:p>
        </p:txBody>
      </p:sp>
      <p:sp>
        <p:nvSpPr>
          <p:cNvPr id="7" name="Slide Number Placeholder 6">
            <a:extLst>
              <a:ext uri="{FF2B5EF4-FFF2-40B4-BE49-F238E27FC236}">
                <a16:creationId xmlns:a16="http://schemas.microsoft.com/office/drawing/2014/main" id="{696A7842-BB6B-774C-B212-6CCF15FBA083}"/>
              </a:ext>
            </a:extLst>
          </p:cNvPr>
          <p:cNvSpPr>
            <a:spLocks noGrp="1"/>
          </p:cNvSpPr>
          <p:nvPr>
            <p:ph type="sldNum" sz="quarter" idx="12"/>
          </p:nvPr>
        </p:nvSpPr>
        <p:spPr/>
        <p:txBody>
          <a:bodyPr/>
          <a:lstStyle/>
          <a:p>
            <a:fld id="{921CBE81-14BD-7343-B359-01BCBA3179F9}" type="slidenum">
              <a:rPr lang="en-US" smtClean="0"/>
              <a:t>18</a:t>
            </a:fld>
            <a:endParaRPr lang="en-US"/>
          </a:p>
        </p:txBody>
      </p:sp>
      <p:grpSp>
        <p:nvGrpSpPr>
          <p:cNvPr id="50" name="Group 49">
            <a:extLst>
              <a:ext uri="{FF2B5EF4-FFF2-40B4-BE49-F238E27FC236}">
                <a16:creationId xmlns:a16="http://schemas.microsoft.com/office/drawing/2014/main" id="{2324DD91-2101-4FE2-965D-EFAB872CDE74}"/>
              </a:ext>
            </a:extLst>
          </p:cNvPr>
          <p:cNvGrpSpPr/>
          <p:nvPr/>
        </p:nvGrpSpPr>
        <p:grpSpPr>
          <a:xfrm>
            <a:off x="7696200" y="4480925"/>
            <a:ext cx="3233754" cy="2098385"/>
            <a:chOff x="7696200" y="4480925"/>
            <a:chExt cx="3233754" cy="2098385"/>
          </a:xfrm>
        </p:grpSpPr>
        <p:grpSp>
          <p:nvGrpSpPr>
            <p:cNvPr id="51" name="Group 50">
              <a:extLst>
                <a:ext uri="{FF2B5EF4-FFF2-40B4-BE49-F238E27FC236}">
                  <a16:creationId xmlns:a16="http://schemas.microsoft.com/office/drawing/2014/main" id="{9B6B7BA5-FB67-4F1C-9120-D59429F3DDBB}"/>
                </a:ext>
              </a:extLst>
            </p:cNvPr>
            <p:cNvGrpSpPr>
              <a:grpSpLocks noChangeAspect="1"/>
            </p:cNvGrpSpPr>
            <p:nvPr/>
          </p:nvGrpSpPr>
          <p:grpSpPr>
            <a:xfrm>
              <a:off x="7696200" y="4480925"/>
              <a:ext cx="3233754" cy="2098385"/>
              <a:chOff x="6804321" y="4266632"/>
              <a:chExt cx="4096290" cy="2658085"/>
            </a:xfrm>
          </p:grpSpPr>
          <p:cxnSp>
            <p:nvCxnSpPr>
              <p:cNvPr id="54" name="Straight Connector 53">
                <a:extLst>
                  <a:ext uri="{FF2B5EF4-FFF2-40B4-BE49-F238E27FC236}">
                    <a16:creationId xmlns:a16="http://schemas.microsoft.com/office/drawing/2014/main" id="{41744F88-0E32-4C2E-BE5F-40D015A446D3}"/>
                  </a:ext>
                </a:extLst>
              </p:cNvPr>
              <p:cNvCxnSpPr/>
              <p:nvPr/>
            </p:nvCxnSpPr>
            <p:spPr>
              <a:xfrm>
                <a:off x="7245375" y="6579535"/>
                <a:ext cx="3397160" cy="0"/>
              </a:xfrm>
              <a:prstGeom prst="line">
                <a:avLst/>
              </a:prstGeom>
              <a:ln w="57150" cap="sq">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AD9D858-A47B-4668-9D4B-22A518375E58}"/>
                  </a:ext>
                </a:extLst>
              </p:cNvPr>
              <p:cNvCxnSpPr/>
              <p:nvPr/>
            </p:nvCxnSpPr>
            <p:spPr>
              <a:xfrm flipV="1">
                <a:off x="7245375" y="4377834"/>
                <a:ext cx="0" cy="2201703"/>
              </a:xfrm>
              <a:prstGeom prst="line">
                <a:avLst/>
              </a:prstGeom>
              <a:ln w="57150" cap="sq">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0052468-A4E7-4C9A-874D-A343B7DD7578}"/>
                  </a:ext>
                </a:extLst>
              </p:cNvPr>
              <p:cNvCxnSpPr/>
              <p:nvPr/>
            </p:nvCxnSpPr>
            <p:spPr>
              <a:xfrm>
                <a:off x="7245373" y="6401075"/>
                <a:ext cx="650083"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C8D0FD7C-785D-47A4-B2B7-4E2FCCFE0FB4}"/>
                  </a:ext>
                </a:extLst>
              </p:cNvPr>
              <p:cNvCxnSpPr/>
              <p:nvPr/>
            </p:nvCxnSpPr>
            <p:spPr>
              <a:xfrm flipV="1">
                <a:off x="7548319" y="4542759"/>
                <a:ext cx="929159" cy="185831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5D1159C-10EB-4522-9FD2-97A09EB22846}"/>
                  </a:ext>
                </a:extLst>
              </p:cNvPr>
              <p:cNvCxnSpPr/>
              <p:nvPr/>
            </p:nvCxnSpPr>
            <p:spPr>
              <a:xfrm flipV="1">
                <a:off x="7895456" y="5221686"/>
                <a:ext cx="589696" cy="117939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4824380-B0DE-4EF8-BC9C-5A2B3DDBAA76}"/>
                  </a:ext>
                </a:extLst>
              </p:cNvPr>
              <p:cNvCxnSpPr/>
              <p:nvPr/>
            </p:nvCxnSpPr>
            <p:spPr>
              <a:xfrm flipV="1">
                <a:off x="8485153" y="5221684"/>
                <a:ext cx="163707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EFE59B9-D118-4525-88EC-54CB344D9316}"/>
                  </a:ext>
                </a:extLst>
              </p:cNvPr>
              <p:cNvCxnSpPr/>
              <p:nvPr/>
            </p:nvCxnSpPr>
            <p:spPr>
              <a:xfrm>
                <a:off x="8485153" y="4542757"/>
                <a:ext cx="646371" cy="64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1794A06-1B21-4BFC-AF12-4892084C7F08}"/>
                  </a:ext>
                </a:extLst>
              </p:cNvPr>
              <p:cNvCxnSpPr/>
              <p:nvPr/>
            </p:nvCxnSpPr>
            <p:spPr>
              <a:xfrm>
                <a:off x="9131525" y="4549169"/>
                <a:ext cx="115375" cy="6725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FD411D4-0B87-4A03-A776-376FC3BD4122}"/>
                  </a:ext>
                </a:extLst>
              </p:cNvPr>
              <p:cNvCxnSpPr/>
              <p:nvPr/>
            </p:nvCxnSpPr>
            <p:spPr>
              <a:xfrm>
                <a:off x="10129897" y="5221685"/>
                <a:ext cx="232951" cy="135785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93A3D82C-10A3-4AED-9A95-5BAAD5133912}"/>
                  </a:ext>
                </a:extLst>
              </p:cNvPr>
              <p:cNvSpPr txBox="1"/>
              <p:nvPr/>
            </p:nvSpPr>
            <p:spPr>
              <a:xfrm>
                <a:off x="7245375" y="6586163"/>
                <a:ext cx="3655236" cy="338554"/>
              </a:xfrm>
              <a:prstGeom prst="rect">
                <a:avLst/>
              </a:prstGeom>
              <a:noFill/>
            </p:spPr>
            <p:txBody>
              <a:bodyPr wrap="square" rtlCol="0">
                <a:spAutoFit/>
              </a:bodyPr>
              <a:lstStyle/>
              <a:p>
                <a:pPr algn="ctr"/>
                <a:r>
                  <a:rPr lang="en-GB" sz="1600" dirty="0"/>
                  <a:t>Time</a:t>
                </a:r>
              </a:p>
            </p:txBody>
          </p:sp>
          <p:sp>
            <p:nvSpPr>
              <p:cNvPr id="64" name="TextBox 63">
                <a:extLst>
                  <a:ext uri="{FF2B5EF4-FFF2-40B4-BE49-F238E27FC236}">
                    <a16:creationId xmlns:a16="http://schemas.microsoft.com/office/drawing/2014/main" id="{A48E4DB1-F9FF-4A7D-B5A9-C57478040A64}"/>
                  </a:ext>
                </a:extLst>
              </p:cNvPr>
              <p:cNvSpPr txBox="1"/>
              <p:nvPr/>
            </p:nvSpPr>
            <p:spPr>
              <a:xfrm rot="16200000">
                <a:off x="5813833" y="5257120"/>
                <a:ext cx="2319529" cy="338554"/>
              </a:xfrm>
              <a:prstGeom prst="rect">
                <a:avLst/>
              </a:prstGeom>
              <a:noFill/>
            </p:spPr>
            <p:txBody>
              <a:bodyPr wrap="square" rtlCol="0">
                <a:spAutoFit/>
              </a:bodyPr>
              <a:lstStyle/>
              <a:p>
                <a:pPr algn="ctr"/>
                <a:r>
                  <a:rPr lang="en-GB" sz="1600" dirty="0"/>
                  <a:t>Temperature</a:t>
                </a:r>
              </a:p>
            </p:txBody>
          </p:sp>
        </p:grpSp>
        <p:cxnSp>
          <p:nvCxnSpPr>
            <p:cNvPr id="52" name="Straight Connector 51">
              <a:extLst>
                <a:ext uri="{FF2B5EF4-FFF2-40B4-BE49-F238E27FC236}">
                  <a16:creationId xmlns:a16="http://schemas.microsoft.com/office/drawing/2014/main" id="{DDFAA59B-A6B3-4A94-A403-24BBF3E94AB9}"/>
                </a:ext>
              </a:extLst>
            </p:cNvPr>
            <p:cNvCxnSpPr>
              <a:cxnSpLocks/>
            </p:cNvCxnSpPr>
            <p:nvPr/>
          </p:nvCxnSpPr>
          <p:spPr>
            <a:xfrm>
              <a:off x="8823960" y="4612420"/>
              <a:ext cx="0" cy="1657443"/>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4B72E6A3-3AFD-40F7-84D4-3DAFD8232A2D}"/>
                </a:ext>
              </a:extLst>
            </p:cNvPr>
            <p:cNvSpPr txBox="1"/>
            <p:nvPr/>
          </p:nvSpPr>
          <p:spPr>
            <a:xfrm>
              <a:off x="9017050" y="5517509"/>
              <a:ext cx="1482305" cy="523220"/>
            </a:xfrm>
            <a:prstGeom prst="rect">
              <a:avLst/>
            </a:prstGeom>
            <a:noFill/>
          </p:spPr>
          <p:txBody>
            <a:bodyPr wrap="square" rtlCol="0">
              <a:spAutoFit/>
            </a:bodyPr>
            <a:lstStyle/>
            <a:p>
              <a:r>
                <a:rPr lang="en-US" sz="2800" b="1" dirty="0">
                  <a:solidFill>
                    <a:srgbClr val="FF0000"/>
                  </a:solidFill>
                </a:rPr>
                <a:t>800°C</a:t>
              </a:r>
            </a:p>
          </p:txBody>
        </p:sp>
      </p:grpSp>
      <p:sp>
        <p:nvSpPr>
          <p:cNvPr id="69" name="TextBox 68">
            <a:extLst>
              <a:ext uri="{FF2B5EF4-FFF2-40B4-BE49-F238E27FC236}">
                <a16:creationId xmlns:a16="http://schemas.microsoft.com/office/drawing/2014/main" id="{532A14F3-3B1E-4FAF-A135-E9EC2CB69468}"/>
              </a:ext>
            </a:extLst>
          </p:cNvPr>
          <p:cNvSpPr txBox="1"/>
          <p:nvPr/>
        </p:nvSpPr>
        <p:spPr>
          <a:xfrm>
            <a:off x="862981" y="4843678"/>
            <a:ext cx="5759205" cy="369332"/>
          </a:xfrm>
          <a:prstGeom prst="rect">
            <a:avLst/>
          </a:prstGeom>
          <a:noFill/>
        </p:spPr>
        <p:txBody>
          <a:bodyPr wrap="none" rtlCol="0">
            <a:spAutoFit/>
          </a:bodyPr>
          <a:lstStyle/>
          <a:p>
            <a:r>
              <a:rPr lang="en-US" dirty="0"/>
              <a:t>Niobium + Thin Nb</a:t>
            </a:r>
            <a:r>
              <a:rPr lang="en-US" baseline="-25000" dirty="0"/>
              <a:t>3</a:t>
            </a:r>
            <a:r>
              <a:rPr lang="en-US" dirty="0"/>
              <a:t>Sn Layer + amorphous Nb</a:t>
            </a:r>
            <a:r>
              <a:rPr lang="en-US" baseline="-25000" dirty="0"/>
              <a:t>3</a:t>
            </a:r>
            <a:r>
              <a:rPr lang="en-US" dirty="0"/>
              <a:t>Sn + Nb</a:t>
            </a:r>
            <a:r>
              <a:rPr lang="en-US" baseline="-25000" dirty="0"/>
              <a:t>6</a:t>
            </a:r>
            <a:r>
              <a:rPr lang="en-US" dirty="0"/>
              <a:t>Sn</a:t>
            </a:r>
            <a:r>
              <a:rPr lang="en-US" baseline="-25000" dirty="0"/>
              <a:t>5</a:t>
            </a:r>
          </a:p>
        </p:txBody>
      </p:sp>
      <p:sp>
        <p:nvSpPr>
          <p:cNvPr id="3" name="TextBox 2">
            <a:extLst>
              <a:ext uri="{FF2B5EF4-FFF2-40B4-BE49-F238E27FC236}">
                <a16:creationId xmlns:a16="http://schemas.microsoft.com/office/drawing/2014/main" id="{A3B443F0-98A5-44D6-9586-4342AC317358}"/>
              </a:ext>
            </a:extLst>
          </p:cNvPr>
          <p:cNvSpPr txBox="1"/>
          <p:nvPr/>
        </p:nvSpPr>
        <p:spPr>
          <a:xfrm>
            <a:off x="1615008" y="704617"/>
            <a:ext cx="4267203" cy="584775"/>
          </a:xfrm>
          <a:prstGeom prst="rect">
            <a:avLst/>
          </a:prstGeom>
          <a:noFill/>
        </p:spPr>
        <p:txBody>
          <a:bodyPr wrap="square" rtlCol="0">
            <a:spAutoFit/>
          </a:bodyPr>
          <a:lstStyle/>
          <a:p>
            <a:pPr algn="ctr"/>
            <a:r>
              <a:rPr lang="en-GB" sz="3200" b="1" dirty="0"/>
              <a:t>Pre-anodised substrate</a:t>
            </a:r>
            <a:endParaRPr lang="en-GB" sz="3200" dirty="0"/>
          </a:p>
        </p:txBody>
      </p:sp>
      <p:pic>
        <p:nvPicPr>
          <p:cNvPr id="4" name="Picture 18">
            <a:extLst>
              <a:ext uri="{FF2B5EF4-FFF2-40B4-BE49-F238E27FC236}">
                <a16:creationId xmlns:a16="http://schemas.microsoft.com/office/drawing/2014/main" id="{BD28AE9B-8722-41A3-A249-B7D767AC61C0}"/>
              </a:ext>
            </a:extLst>
          </p:cNvPr>
          <p:cNvPicPr>
            <a:picLocks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524001" y="1322031"/>
            <a:ext cx="4462452" cy="2962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5" name="Straight Connector 64">
            <a:extLst>
              <a:ext uri="{FF2B5EF4-FFF2-40B4-BE49-F238E27FC236}">
                <a16:creationId xmlns:a16="http://schemas.microsoft.com/office/drawing/2014/main" id="{A44D74A8-D4B2-42A4-A13E-1E8CE20F3B40}"/>
              </a:ext>
            </a:extLst>
          </p:cNvPr>
          <p:cNvCxnSpPr>
            <a:cxnSpLocks/>
          </p:cNvCxnSpPr>
          <p:nvPr/>
        </p:nvCxnSpPr>
        <p:spPr>
          <a:xfrm flipH="1">
            <a:off x="9906000" y="1529535"/>
            <a:ext cx="404641"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765FA475-61A5-41EF-A2C9-003A11975C63}"/>
              </a:ext>
            </a:extLst>
          </p:cNvPr>
          <p:cNvPicPr>
            <a:picLocks noChangeAspect="1"/>
          </p:cNvPicPr>
          <p:nvPr/>
        </p:nvPicPr>
        <p:blipFill rotWithShape="1">
          <a:blip r:embed="rId4">
            <a:alphaModFix/>
          </a:blip>
          <a:srcRect r="39116"/>
          <a:stretch/>
        </p:blipFill>
        <p:spPr>
          <a:xfrm rot="16017195">
            <a:off x="7040955" y="1137575"/>
            <a:ext cx="2161756" cy="3550625"/>
          </a:xfrm>
          <a:prstGeom prst="rect">
            <a:avLst/>
          </a:prstGeom>
        </p:spPr>
      </p:pic>
      <p:grpSp>
        <p:nvGrpSpPr>
          <p:cNvPr id="70" name="Group 69">
            <a:extLst>
              <a:ext uri="{FF2B5EF4-FFF2-40B4-BE49-F238E27FC236}">
                <a16:creationId xmlns:a16="http://schemas.microsoft.com/office/drawing/2014/main" id="{0457622B-64FE-4BC3-8BF5-C07A4C8FD91B}"/>
              </a:ext>
            </a:extLst>
          </p:cNvPr>
          <p:cNvGrpSpPr/>
          <p:nvPr/>
        </p:nvGrpSpPr>
        <p:grpSpPr>
          <a:xfrm>
            <a:off x="10726219" y="1448397"/>
            <a:ext cx="1509669" cy="2710817"/>
            <a:chOff x="8295182" y="2890451"/>
            <a:chExt cx="1385750" cy="4048958"/>
          </a:xfrm>
        </p:grpSpPr>
        <p:pic>
          <p:nvPicPr>
            <p:cNvPr id="71" name="Picture 70" descr="FireRamp.png">
              <a:extLst>
                <a:ext uri="{FF2B5EF4-FFF2-40B4-BE49-F238E27FC236}">
                  <a16:creationId xmlns:a16="http://schemas.microsoft.com/office/drawing/2014/main" id="{6EACC153-A2C5-4CA5-8397-EA4A2CD510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6612486" y="4786308"/>
              <a:ext cx="3614680" cy="249288"/>
            </a:xfrm>
            <a:prstGeom prst="rect">
              <a:avLst/>
            </a:prstGeom>
            <a:ln>
              <a:solidFill>
                <a:srgbClr val="000000"/>
              </a:solidFill>
            </a:ln>
          </p:spPr>
        </p:pic>
        <p:sp>
          <p:nvSpPr>
            <p:cNvPr id="72" name="Rectangle 71">
              <a:extLst>
                <a:ext uri="{FF2B5EF4-FFF2-40B4-BE49-F238E27FC236}">
                  <a16:creationId xmlns:a16="http://schemas.microsoft.com/office/drawing/2014/main" id="{77BD5612-0A9E-4A42-AA60-8EFC21BD876C}"/>
                </a:ext>
              </a:extLst>
            </p:cNvPr>
            <p:cNvSpPr/>
            <p:nvPr/>
          </p:nvSpPr>
          <p:spPr>
            <a:xfrm>
              <a:off x="8482155" y="2890451"/>
              <a:ext cx="454964" cy="689557"/>
            </a:xfrm>
            <a:prstGeom prst="rect">
              <a:avLst/>
            </a:prstGeom>
          </p:spPr>
          <p:txBody>
            <a:bodyPr wrap="none">
              <a:spAutoFit/>
            </a:bodyPr>
            <a:lstStyle/>
            <a:p>
              <a:r>
                <a:rPr lang="en-US" sz="2400" dirty="0">
                  <a:solidFill>
                    <a:srgbClr val="000000"/>
                  </a:solidFill>
                </a:rPr>
                <a:t>50</a:t>
              </a:r>
            </a:p>
          </p:txBody>
        </p:sp>
        <mc:AlternateContent xmlns:mc="http://schemas.openxmlformats.org/markup-compatibility/2006" xmlns:a14="http://schemas.microsoft.com/office/drawing/2010/main">
          <mc:Choice Requires="a14">
            <p:sp>
              <p:nvSpPr>
                <p:cNvPr id="73" name="Rectangle 72">
                  <a:extLst>
                    <a:ext uri="{FF2B5EF4-FFF2-40B4-BE49-F238E27FC236}">
                      <a16:creationId xmlns:a16="http://schemas.microsoft.com/office/drawing/2014/main" id="{72634868-4C16-475C-9AD2-61AF02F92AAB}"/>
                    </a:ext>
                  </a:extLst>
                </p:cNvPr>
                <p:cNvSpPr/>
                <p:nvPr/>
              </p:nvSpPr>
              <p:spPr>
                <a:xfrm>
                  <a:off x="8496142" y="4404542"/>
                  <a:ext cx="1184790" cy="1004837"/>
                </a:xfrm>
                <a:prstGeom prst="rect">
                  <a:avLst/>
                </a:prstGeom>
              </p:spPr>
              <p:txBody>
                <a:bodyPr wrap="none">
                  <a:spAutoFit/>
                </a:bodyPr>
                <a:lstStyle/>
                <a:p>
                  <a:r>
                    <a:rPr lang="en-US" sz="2400" dirty="0">
                      <a:solidFill>
                        <a:srgbClr val="000000"/>
                      </a:solidFill>
                      <a:latin typeface="+mj-lt"/>
                    </a:rPr>
                    <a:t>% </a:t>
                  </a:r>
                  <a14:m>
                    <m:oMath xmlns:m="http://schemas.openxmlformats.org/officeDocument/2006/math">
                      <m:f>
                        <m:fPr>
                          <m:ctrlPr>
                            <a:rPr lang="en-US" sz="2400" i="1">
                              <a:solidFill>
                                <a:srgbClr val="000000"/>
                              </a:solidFill>
                              <a:latin typeface="Cambria Math" panose="02040503050406030204" pitchFamily="18" charset="0"/>
                            </a:rPr>
                          </m:ctrlPr>
                        </m:fPr>
                        <m:num>
                          <m:r>
                            <m:rPr>
                              <m:nor/>
                            </m:rPr>
                            <a:rPr lang="en-US" sz="2400">
                              <a:solidFill>
                                <a:srgbClr val="000000"/>
                              </a:solidFill>
                              <a:latin typeface="+mj-lt"/>
                            </a:rPr>
                            <m:t>Sn</m:t>
                          </m:r>
                        </m:num>
                        <m:den>
                          <m:r>
                            <m:rPr>
                              <m:nor/>
                            </m:rPr>
                            <a:rPr lang="en-US" sz="2400">
                              <a:solidFill>
                                <a:srgbClr val="000000"/>
                              </a:solidFill>
                              <a:latin typeface="+mj-lt"/>
                            </a:rPr>
                            <m:t>Sn</m:t>
                          </m:r>
                          <m:r>
                            <m:rPr>
                              <m:nor/>
                            </m:rPr>
                            <a:rPr lang="en-US" sz="2400">
                              <a:solidFill>
                                <a:srgbClr val="000000"/>
                              </a:solidFill>
                              <a:latin typeface="+mj-lt"/>
                            </a:rPr>
                            <m:t>+</m:t>
                          </m:r>
                          <m:r>
                            <m:rPr>
                              <m:nor/>
                            </m:rPr>
                            <a:rPr lang="en-US" sz="2400">
                              <a:solidFill>
                                <a:srgbClr val="000000"/>
                              </a:solidFill>
                              <a:latin typeface="+mj-lt"/>
                            </a:rPr>
                            <m:t>Nb</m:t>
                          </m:r>
                        </m:den>
                      </m:f>
                    </m:oMath>
                  </a14:m>
                  <a:endParaRPr lang="en-US" sz="2400" dirty="0">
                    <a:solidFill>
                      <a:srgbClr val="000000"/>
                    </a:solidFill>
                    <a:latin typeface="+mj-lt"/>
                  </a:endParaRPr>
                </a:p>
              </p:txBody>
            </p:sp>
          </mc:Choice>
          <mc:Fallback xmlns="">
            <p:sp>
              <p:nvSpPr>
                <p:cNvPr id="73" name="Rectangle 72">
                  <a:extLst>
                    <a:ext uri="{FF2B5EF4-FFF2-40B4-BE49-F238E27FC236}">
                      <a16:creationId xmlns:a16="http://schemas.microsoft.com/office/drawing/2014/main" id="{72634868-4C16-475C-9AD2-61AF02F92AAB}"/>
                    </a:ext>
                  </a:extLst>
                </p:cNvPr>
                <p:cNvSpPr>
                  <a:spLocks noRot="1" noChangeAspect="1" noMove="1" noResize="1" noEditPoints="1" noAdjustHandles="1" noChangeArrowheads="1" noChangeShapeType="1" noTextEdit="1"/>
                </p:cNvSpPr>
                <p:nvPr/>
              </p:nvSpPr>
              <p:spPr>
                <a:xfrm>
                  <a:off x="8496142" y="4404542"/>
                  <a:ext cx="1184790" cy="1004837"/>
                </a:xfrm>
                <a:prstGeom prst="rect">
                  <a:avLst/>
                </a:prstGeom>
                <a:blipFill>
                  <a:blip r:embed="rId6"/>
                  <a:stretch>
                    <a:fillRect l="-7075" b="-9091"/>
                  </a:stretch>
                </a:blipFill>
              </p:spPr>
              <p:txBody>
                <a:bodyPr/>
                <a:lstStyle/>
                <a:p>
                  <a:r>
                    <a:rPr lang="en-US">
                      <a:noFill/>
                    </a:rPr>
                    <a:t> </a:t>
                  </a:r>
                </a:p>
              </p:txBody>
            </p:sp>
          </mc:Fallback>
        </mc:AlternateContent>
        <p:sp>
          <p:nvSpPr>
            <p:cNvPr id="74" name="Rectangle 73">
              <a:extLst>
                <a:ext uri="{FF2B5EF4-FFF2-40B4-BE49-F238E27FC236}">
                  <a16:creationId xmlns:a16="http://schemas.microsoft.com/office/drawing/2014/main" id="{0D269550-9C72-4DA8-B2D4-744AC1746995}"/>
                </a:ext>
              </a:extLst>
            </p:cNvPr>
            <p:cNvSpPr/>
            <p:nvPr/>
          </p:nvSpPr>
          <p:spPr>
            <a:xfrm>
              <a:off x="8484251" y="6249852"/>
              <a:ext cx="558355" cy="689557"/>
            </a:xfrm>
            <a:prstGeom prst="rect">
              <a:avLst/>
            </a:prstGeom>
          </p:spPr>
          <p:txBody>
            <a:bodyPr wrap="square">
              <a:spAutoFit/>
            </a:bodyPr>
            <a:lstStyle/>
            <a:p>
              <a:r>
                <a:rPr lang="en-US" sz="2400" dirty="0">
                  <a:solidFill>
                    <a:srgbClr val="000000"/>
                  </a:solidFill>
                </a:rPr>
                <a:t>0</a:t>
              </a:r>
            </a:p>
          </p:txBody>
        </p:sp>
      </p:grpSp>
      <p:sp>
        <p:nvSpPr>
          <p:cNvPr id="66" name="TextBox 65">
            <a:extLst>
              <a:ext uri="{FF2B5EF4-FFF2-40B4-BE49-F238E27FC236}">
                <a16:creationId xmlns:a16="http://schemas.microsoft.com/office/drawing/2014/main" id="{7B66AFAD-9148-4D63-8927-EE3410D7FD24}"/>
              </a:ext>
            </a:extLst>
          </p:cNvPr>
          <p:cNvSpPr txBox="1"/>
          <p:nvPr/>
        </p:nvSpPr>
        <p:spPr>
          <a:xfrm>
            <a:off x="9704586" y="1573843"/>
            <a:ext cx="910827" cy="375359"/>
          </a:xfrm>
          <a:prstGeom prst="rect">
            <a:avLst/>
          </a:prstGeom>
          <a:noFill/>
        </p:spPr>
        <p:txBody>
          <a:bodyPr wrap="none" rtlCol="0">
            <a:spAutoFit/>
          </a:bodyPr>
          <a:lstStyle/>
          <a:p>
            <a:r>
              <a:rPr lang="en-US" sz="1839" dirty="0">
                <a:solidFill>
                  <a:schemeClr val="bg1"/>
                </a:solidFill>
              </a:rPr>
              <a:t>100 nm</a:t>
            </a:r>
          </a:p>
        </p:txBody>
      </p:sp>
      <p:cxnSp>
        <p:nvCxnSpPr>
          <p:cNvPr id="75" name="Straight Connector 74">
            <a:extLst>
              <a:ext uri="{FF2B5EF4-FFF2-40B4-BE49-F238E27FC236}">
                <a16:creationId xmlns:a16="http://schemas.microsoft.com/office/drawing/2014/main" id="{23A66559-876C-4F68-893E-7F6F3A24728C}"/>
              </a:ext>
            </a:extLst>
          </p:cNvPr>
          <p:cNvCxnSpPr>
            <a:cxnSpLocks/>
          </p:cNvCxnSpPr>
          <p:nvPr/>
        </p:nvCxnSpPr>
        <p:spPr>
          <a:xfrm>
            <a:off x="3171514" y="3712767"/>
            <a:ext cx="486086" cy="569997"/>
          </a:xfrm>
          <a:prstGeom prst="line">
            <a:avLst/>
          </a:prstGeom>
          <a:ln w="57150">
            <a:solidFill>
              <a:srgbClr val="FF0000"/>
            </a:solidFill>
            <a:prstDash val="sysDash"/>
          </a:ln>
        </p:spPr>
        <p:style>
          <a:lnRef idx="2">
            <a:schemeClr val="accent2"/>
          </a:lnRef>
          <a:fillRef idx="0">
            <a:schemeClr val="accent2"/>
          </a:fillRef>
          <a:effectRef idx="1">
            <a:schemeClr val="accent2"/>
          </a:effectRef>
          <a:fontRef idx="minor">
            <a:schemeClr val="tx1"/>
          </a:fontRef>
        </p:style>
      </p:cxnSp>
      <p:cxnSp>
        <p:nvCxnSpPr>
          <p:cNvPr id="76" name="Straight Connector 75">
            <a:extLst>
              <a:ext uri="{FF2B5EF4-FFF2-40B4-BE49-F238E27FC236}">
                <a16:creationId xmlns:a16="http://schemas.microsoft.com/office/drawing/2014/main" id="{D2CD1E15-DF2A-4120-AA78-22E3765D4654}"/>
              </a:ext>
            </a:extLst>
          </p:cNvPr>
          <p:cNvCxnSpPr>
            <a:cxnSpLocks/>
          </p:cNvCxnSpPr>
          <p:nvPr/>
        </p:nvCxnSpPr>
        <p:spPr>
          <a:xfrm>
            <a:off x="5077539" y="1449819"/>
            <a:ext cx="80467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DE806E3B-BB7B-471A-98F7-B60E53990A25}"/>
              </a:ext>
            </a:extLst>
          </p:cNvPr>
          <p:cNvSpPr txBox="1"/>
          <p:nvPr/>
        </p:nvSpPr>
        <p:spPr>
          <a:xfrm>
            <a:off x="5154938" y="1425340"/>
            <a:ext cx="1005411" cy="369332"/>
          </a:xfrm>
          <a:prstGeom prst="rect">
            <a:avLst/>
          </a:prstGeom>
          <a:noFill/>
        </p:spPr>
        <p:txBody>
          <a:bodyPr wrap="square" rtlCol="0">
            <a:spAutoFit/>
          </a:bodyPr>
          <a:lstStyle/>
          <a:p>
            <a:r>
              <a:rPr lang="en-US" dirty="0">
                <a:solidFill>
                  <a:schemeClr val="bg1"/>
                </a:solidFill>
              </a:rPr>
              <a:t>1 µm</a:t>
            </a:r>
          </a:p>
        </p:txBody>
      </p:sp>
    </p:spTree>
    <p:extLst>
      <p:ext uri="{BB962C8B-B14F-4D97-AF65-F5344CB8AC3E}">
        <p14:creationId xmlns:p14="http://schemas.microsoft.com/office/powerpoint/2010/main" val="284859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32446A05-F31D-4F55-A4BF-CCCF867C8295}"/>
              </a:ext>
            </a:extLst>
          </p:cNvPr>
          <p:cNvGrpSpPr/>
          <p:nvPr/>
        </p:nvGrpSpPr>
        <p:grpSpPr>
          <a:xfrm>
            <a:off x="352817" y="1362053"/>
            <a:ext cx="6549506" cy="4416613"/>
            <a:chOff x="384082" y="638032"/>
            <a:chExt cx="6549506" cy="4416613"/>
          </a:xfrm>
        </p:grpSpPr>
        <p:sp>
          <p:nvSpPr>
            <p:cNvPr id="40" name="Rectangle 39">
              <a:extLst>
                <a:ext uri="{FF2B5EF4-FFF2-40B4-BE49-F238E27FC236}">
                  <a16:creationId xmlns:a16="http://schemas.microsoft.com/office/drawing/2014/main" id="{18BE9D7B-4E3B-4F98-A91C-A473D6D118FA}"/>
                </a:ext>
              </a:extLst>
            </p:cNvPr>
            <p:cNvSpPr/>
            <p:nvPr/>
          </p:nvSpPr>
          <p:spPr>
            <a:xfrm>
              <a:off x="4955485" y="983095"/>
              <a:ext cx="1978103" cy="19758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B172A44E-747D-46D7-B5A1-608FCC49A1A0}"/>
                </a:ext>
              </a:extLst>
            </p:cNvPr>
            <p:cNvGrpSpPr/>
            <p:nvPr/>
          </p:nvGrpSpPr>
          <p:grpSpPr>
            <a:xfrm>
              <a:off x="384082" y="638032"/>
              <a:ext cx="6484427" cy="4416613"/>
              <a:chOff x="384082" y="638032"/>
              <a:chExt cx="6484427" cy="4416613"/>
            </a:xfrm>
          </p:grpSpPr>
          <p:grpSp>
            <p:nvGrpSpPr>
              <p:cNvPr id="42" name="Group 41">
                <a:extLst>
                  <a:ext uri="{FF2B5EF4-FFF2-40B4-BE49-F238E27FC236}">
                    <a16:creationId xmlns:a16="http://schemas.microsoft.com/office/drawing/2014/main" id="{D1D562A2-4452-49A8-B7C6-DE768C10D356}"/>
                  </a:ext>
                </a:extLst>
              </p:cNvPr>
              <p:cNvGrpSpPr/>
              <p:nvPr/>
            </p:nvGrpSpPr>
            <p:grpSpPr>
              <a:xfrm>
                <a:off x="384082" y="638032"/>
                <a:ext cx="2351878" cy="4416613"/>
                <a:chOff x="384082" y="638032"/>
                <a:chExt cx="2351878" cy="4416613"/>
              </a:xfrm>
            </p:grpSpPr>
            <p:pic>
              <p:nvPicPr>
                <p:cNvPr id="63" name="Picture 62">
                  <a:extLst>
                    <a:ext uri="{FF2B5EF4-FFF2-40B4-BE49-F238E27FC236}">
                      <a16:creationId xmlns:a16="http://schemas.microsoft.com/office/drawing/2014/main" id="{7E656EFF-4A42-4AAB-8C72-6EBB2E1A167A}"/>
                    </a:ext>
                  </a:extLst>
                </p:cNvPr>
                <p:cNvPicPr>
                  <a:picLocks noChangeAspect="1"/>
                </p:cNvPicPr>
                <p:nvPr/>
              </p:nvPicPr>
              <p:blipFill rotWithShape="1">
                <a:blip r:embed="rId2"/>
                <a:srcRect b="3076"/>
                <a:stretch/>
              </p:blipFill>
              <p:spPr>
                <a:xfrm rot="16200000">
                  <a:off x="755499" y="3064300"/>
                  <a:ext cx="1977032" cy="1981199"/>
                </a:xfrm>
                <a:prstGeom prst="rect">
                  <a:avLst/>
                </a:prstGeom>
              </p:spPr>
            </p:pic>
            <p:sp>
              <p:nvSpPr>
                <p:cNvPr id="64" name="Rectangle 63">
                  <a:extLst>
                    <a:ext uri="{FF2B5EF4-FFF2-40B4-BE49-F238E27FC236}">
                      <a16:creationId xmlns:a16="http://schemas.microsoft.com/office/drawing/2014/main" id="{33E55C69-F1E3-4758-B157-0E2098F02F8D}"/>
                    </a:ext>
                  </a:extLst>
                </p:cNvPr>
                <p:cNvSpPr/>
                <p:nvPr/>
              </p:nvSpPr>
              <p:spPr>
                <a:xfrm>
                  <a:off x="762784" y="3066383"/>
                  <a:ext cx="1973176" cy="198826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4">
                  <a:extLst>
                    <a:ext uri="{FF2B5EF4-FFF2-40B4-BE49-F238E27FC236}">
                      <a16:creationId xmlns:a16="http://schemas.microsoft.com/office/drawing/2014/main" id="{BD680C13-E480-463A-8878-9BF9CC0624A1}"/>
                    </a:ext>
                  </a:extLst>
                </p:cNvPr>
                <p:cNvPicPr>
                  <a:picLocks noChangeAspect="1"/>
                </p:cNvPicPr>
                <p:nvPr/>
              </p:nvPicPr>
              <p:blipFill>
                <a:blip r:embed="rId3"/>
                <a:stretch>
                  <a:fillRect/>
                </a:stretch>
              </p:blipFill>
              <p:spPr>
                <a:xfrm>
                  <a:off x="753415" y="984263"/>
                  <a:ext cx="1975867" cy="1975867"/>
                </a:xfrm>
                <a:prstGeom prst="rect">
                  <a:avLst/>
                </a:prstGeom>
              </p:spPr>
            </p:pic>
            <p:sp>
              <p:nvSpPr>
                <p:cNvPr id="66" name="TextBox 65">
                  <a:extLst>
                    <a:ext uri="{FF2B5EF4-FFF2-40B4-BE49-F238E27FC236}">
                      <a16:creationId xmlns:a16="http://schemas.microsoft.com/office/drawing/2014/main" id="{2211C4B3-A07E-4C76-89EC-01F20A33033D}"/>
                    </a:ext>
                  </a:extLst>
                </p:cNvPr>
                <p:cNvSpPr txBox="1"/>
                <p:nvPr/>
              </p:nvSpPr>
              <p:spPr>
                <a:xfrm rot="16200000">
                  <a:off x="-382794" y="1772193"/>
                  <a:ext cx="1903085" cy="369332"/>
                </a:xfrm>
                <a:prstGeom prst="rect">
                  <a:avLst/>
                </a:prstGeom>
                <a:noFill/>
              </p:spPr>
              <p:txBody>
                <a:bodyPr wrap="none" rtlCol="0">
                  <a:spAutoFit/>
                </a:bodyPr>
                <a:lstStyle/>
                <a:p>
                  <a:r>
                    <a:rPr lang="en-US" dirty="0">
                      <a:solidFill>
                        <a:srgbClr val="000000"/>
                      </a:solidFill>
                    </a:rPr>
                    <a:t>non-</a:t>
                  </a:r>
                  <a:r>
                    <a:rPr lang="en-US" dirty="0" err="1">
                      <a:solidFill>
                        <a:srgbClr val="000000"/>
                      </a:solidFill>
                    </a:rPr>
                    <a:t>preanodized</a:t>
                  </a:r>
                  <a:endParaRPr lang="en-US" dirty="0">
                    <a:solidFill>
                      <a:srgbClr val="000000"/>
                    </a:solidFill>
                  </a:endParaRPr>
                </a:p>
              </p:txBody>
            </p:sp>
            <p:sp>
              <p:nvSpPr>
                <p:cNvPr id="67" name="TextBox 66">
                  <a:extLst>
                    <a:ext uri="{FF2B5EF4-FFF2-40B4-BE49-F238E27FC236}">
                      <a16:creationId xmlns:a16="http://schemas.microsoft.com/office/drawing/2014/main" id="{96EA17D4-DC9F-4209-9699-6A9FC80932F6}"/>
                    </a:ext>
                  </a:extLst>
                </p:cNvPr>
                <p:cNvSpPr txBox="1"/>
                <p:nvPr/>
              </p:nvSpPr>
              <p:spPr>
                <a:xfrm rot="16200000">
                  <a:off x="-158374" y="3903810"/>
                  <a:ext cx="1454244" cy="369332"/>
                </a:xfrm>
                <a:prstGeom prst="rect">
                  <a:avLst/>
                </a:prstGeom>
                <a:noFill/>
              </p:spPr>
              <p:txBody>
                <a:bodyPr wrap="none" rtlCol="0">
                  <a:spAutoFit/>
                </a:bodyPr>
                <a:lstStyle/>
                <a:p>
                  <a:r>
                    <a:rPr lang="en-US" dirty="0" err="1">
                      <a:solidFill>
                        <a:srgbClr val="000000"/>
                      </a:solidFill>
                    </a:rPr>
                    <a:t>preanodized</a:t>
                  </a:r>
                  <a:endParaRPr lang="en-US" dirty="0">
                    <a:solidFill>
                      <a:srgbClr val="000000"/>
                    </a:solidFill>
                  </a:endParaRPr>
                </a:p>
              </p:txBody>
            </p:sp>
            <p:sp>
              <p:nvSpPr>
                <p:cNvPr id="68" name="TextBox 67">
                  <a:extLst>
                    <a:ext uri="{FF2B5EF4-FFF2-40B4-BE49-F238E27FC236}">
                      <a16:creationId xmlns:a16="http://schemas.microsoft.com/office/drawing/2014/main" id="{23D88517-23B0-481B-B74D-BE95B5FC0CF5}"/>
                    </a:ext>
                  </a:extLst>
                </p:cNvPr>
                <p:cNvSpPr txBox="1"/>
                <p:nvPr/>
              </p:nvSpPr>
              <p:spPr>
                <a:xfrm>
                  <a:off x="1059110" y="638032"/>
                  <a:ext cx="1236236" cy="369332"/>
                </a:xfrm>
                <a:prstGeom prst="rect">
                  <a:avLst/>
                </a:prstGeom>
                <a:noFill/>
              </p:spPr>
              <p:txBody>
                <a:bodyPr wrap="none" rtlCol="0">
                  <a:spAutoFit/>
                </a:bodyPr>
                <a:lstStyle/>
                <a:p>
                  <a:r>
                    <a:rPr lang="en-US" dirty="0">
                      <a:solidFill>
                        <a:srgbClr val="000000"/>
                      </a:solidFill>
                    </a:rPr>
                    <a:t>nucleation</a:t>
                  </a:r>
                </a:p>
              </p:txBody>
            </p:sp>
            <p:pic>
              <p:nvPicPr>
                <p:cNvPr id="69" name="Picture 68">
                  <a:extLst>
                    <a:ext uri="{FF2B5EF4-FFF2-40B4-BE49-F238E27FC236}">
                      <a16:creationId xmlns:a16="http://schemas.microsoft.com/office/drawing/2014/main" id="{F1F93765-47D0-45AA-B7CB-3DBF29983A1D}"/>
                    </a:ext>
                  </a:extLst>
                </p:cNvPr>
                <p:cNvPicPr>
                  <a:picLocks noChangeAspect="1"/>
                </p:cNvPicPr>
                <p:nvPr/>
              </p:nvPicPr>
              <p:blipFill rotWithShape="1">
                <a:blip r:embed="rId4"/>
                <a:srcRect l="10317" t="5589" r="6059" b="10788"/>
                <a:stretch/>
              </p:blipFill>
              <p:spPr>
                <a:xfrm>
                  <a:off x="753414" y="983095"/>
                  <a:ext cx="1975866" cy="1975867"/>
                </a:xfrm>
                <a:prstGeom prst="rect">
                  <a:avLst/>
                </a:prstGeom>
              </p:spPr>
            </p:pic>
            <p:pic>
              <p:nvPicPr>
                <p:cNvPr id="70" name="Picture 69">
                  <a:extLst>
                    <a:ext uri="{FF2B5EF4-FFF2-40B4-BE49-F238E27FC236}">
                      <a16:creationId xmlns:a16="http://schemas.microsoft.com/office/drawing/2014/main" id="{6FFBEA88-17D3-4A53-88D1-BB5D39D19C49}"/>
                    </a:ext>
                  </a:extLst>
                </p:cNvPr>
                <p:cNvPicPr>
                  <a:picLocks noChangeAspect="1"/>
                </p:cNvPicPr>
                <p:nvPr/>
              </p:nvPicPr>
              <p:blipFill>
                <a:blip r:embed="rId5"/>
                <a:stretch>
                  <a:fillRect/>
                </a:stretch>
              </p:blipFill>
              <p:spPr>
                <a:xfrm rot="21365256">
                  <a:off x="1011909" y="3617197"/>
                  <a:ext cx="1330637" cy="1330637"/>
                </a:xfrm>
                <a:prstGeom prst="rect">
                  <a:avLst/>
                </a:prstGeom>
              </p:spPr>
            </p:pic>
          </p:grpSp>
          <p:grpSp>
            <p:nvGrpSpPr>
              <p:cNvPr id="43" name="Group 42">
                <a:extLst>
                  <a:ext uri="{FF2B5EF4-FFF2-40B4-BE49-F238E27FC236}">
                    <a16:creationId xmlns:a16="http://schemas.microsoft.com/office/drawing/2014/main" id="{F5C9E986-BE59-4305-80DD-558337369FA3}"/>
                  </a:ext>
                </a:extLst>
              </p:cNvPr>
              <p:cNvGrpSpPr/>
              <p:nvPr/>
            </p:nvGrpSpPr>
            <p:grpSpPr>
              <a:xfrm>
                <a:off x="2861731" y="638032"/>
                <a:ext cx="4006778" cy="4416613"/>
                <a:chOff x="2861731" y="638032"/>
                <a:chExt cx="4006778" cy="4416613"/>
              </a:xfrm>
            </p:grpSpPr>
            <p:grpSp>
              <p:nvGrpSpPr>
                <p:cNvPr id="44" name="Group 43">
                  <a:extLst>
                    <a:ext uri="{FF2B5EF4-FFF2-40B4-BE49-F238E27FC236}">
                      <a16:creationId xmlns:a16="http://schemas.microsoft.com/office/drawing/2014/main" id="{D7F9A3D7-4E80-4E4C-916A-D8A26CD48C62}"/>
                    </a:ext>
                  </a:extLst>
                </p:cNvPr>
                <p:cNvGrpSpPr/>
                <p:nvPr/>
              </p:nvGrpSpPr>
              <p:grpSpPr>
                <a:xfrm>
                  <a:off x="2861731" y="638032"/>
                  <a:ext cx="1976264" cy="4416613"/>
                  <a:chOff x="2861731" y="638032"/>
                  <a:chExt cx="1976264" cy="4416613"/>
                </a:xfrm>
              </p:grpSpPr>
              <p:grpSp>
                <p:nvGrpSpPr>
                  <p:cNvPr id="54" name="Group 53">
                    <a:extLst>
                      <a:ext uri="{FF2B5EF4-FFF2-40B4-BE49-F238E27FC236}">
                        <a16:creationId xmlns:a16="http://schemas.microsoft.com/office/drawing/2014/main" id="{FACDE8AF-41C8-4A9C-AD39-B6921A80C11D}"/>
                      </a:ext>
                    </a:extLst>
                  </p:cNvPr>
                  <p:cNvGrpSpPr/>
                  <p:nvPr/>
                </p:nvGrpSpPr>
                <p:grpSpPr>
                  <a:xfrm>
                    <a:off x="2861731" y="638032"/>
                    <a:ext cx="1973176" cy="2340126"/>
                    <a:chOff x="2861731" y="638032"/>
                    <a:chExt cx="1973176" cy="2340126"/>
                  </a:xfrm>
                </p:grpSpPr>
                <p:sp>
                  <p:nvSpPr>
                    <p:cNvPr id="59" name="TextBox 58">
                      <a:extLst>
                        <a:ext uri="{FF2B5EF4-FFF2-40B4-BE49-F238E27FC236}">
                          <a16:creationId xmlns:a16="http://schemas.microsoft.com/office/drawing/2014/main" id="{E3C3C31B-AC06-44CC-B68E-62D5FF439332}"/>
                        </a:ext>
                      </a:extLst>
                    </p:cNvPr>
                    <p:cNvSpPr txBox="1"/>
                    <p:nvPr/>
                  </p:nvSpPr>
                  <p:spPr>
                    <a:xfrm>
                      <a:off x="3404811" y="638032"/>
                      <a:ext cx="893193" cy="369332"/>
                    </a:xfrm>
                    <a:prstGeom prst="rect">
                      <a:avLst/>
                    </a:prstGeom>
                    <a:noFill/>
                  </p:spPr>
                  <p:txBody>
                    <a:bodyPr wrap="none" rtlCol="0">
                      <a:spAutoFit/>
                    </a:bodyPr>
                    <a:lstStyle/>
                    <a:p>
                      <a:pPr algn="ctr"/>
                      <a:r>
                        <a:rPr lang="en-US" dirty="0">
                          <a:solidFill>
                            <a:srgbClr val="000000"/>
                          </a:solidFill>
                        </a:rPr>
                        <a:t>800° C</a:t>
                      </a:r>
                    </a:p>
                  </p:txBody>
                </p:sp>
                <p:grpSp>
                  <p:nvGrpSpPr>
                    <p:cNvPr id="60" name="Group 59">
                      <a:extLst>
                        <a:ext uri="{FF2B5EF4-FFF2-40B4-BE49-F238E27FC236}">
                          <a16:creationId xmlns:a16="http://schemas.microsoft.com/office/drawing/2014/main" id="{822D5213-B583-443A-BBC8-40E986ACCFE4}"/>
                        </a:ext>
                      </a:extLst>
                    </p:cNvPr>
                    <p:cNvGrpSpPr/>
                    <p:nvPr/>
                  </p:nvGrpSpPr>
                  <p:grpSpPr>
                    <a:xfrm>
                      <a:off x="2861731" y="989896"/>
                      <a:ext cx="1973176" cy="1988262"/>
                      <a:chOff x="2861731" y="989896"/>
                      <a:chExt cx="1973176" cy="1988262"/>
                    </a:xfrm>
                  </p:grpSpPr>
                  <p:sp>
                    <p:nvSpPr>
                      <p:cNvPr id="61" name="Rectangle 60">
                        <a:extLst>
                          <a:ext uri="{FF2B5EF4-FFF2-40B4-BE49-F238E27FC236}">
                            <a16:creationId xmlns:a16="http://schemas.microsoft.com/office/drawing/2014/main" id="{B61F702A-BC9E-4AA0-BBD6-18DD650D6B6B}"/>
                          </a:ext>
                        </a:extLst>
                      </p:cNvPr>
                      <p:cNvSpPr/>
                      <p:nvPr/>
                    </p:nvSpPr>
                    <p:spPr>
                      <a:xfrm>
                        <a:off x="2861731" y="989896"/>
                        <a:ext cx="1973176" cy="198826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a:extLst>
                          <a:ext uri="{FF2B5EF4-FFF2-40B4-BE49-F238E27FC236}">
                            <a16:creationId xmlns:a16="http://schemas.microsoft.com/office/drawing/2014/main" id="{75DBFB8A-6889-40F8-A919-A097AFF22B11}"/>
                          </a:ext>
                        </a:extLst>
                      </p:cNvPr>
                      <p:cNvPicPr>
                        <a:picLocks noChangeAspect="1"/>
                      </p:cNvPicPr>
                      <p:nvPr/>
                    </p:nvPicPr>
                    <p:blipFill rotWithShape="1">
                      <a:blip r:embed="rId6"/>
                      <a:srcRect l="26666" r="14606"/>
                      <a:stretch/>
                    </p:blipFill>
                    <p:spPr>
                      <a:xfrm rot="16351183">
                        <a:off x="3191211" y="1076541"/>
                        <a:ext cx="1314218" cy="1848350"/>
                      </a:xfrm>
                      <a:prstGeom prst="rect">
                        <a:avLst/>
                      </a:prstGeom>
                    </p:spPr>
                  </p:pic>
                </p:grpSp>
              </p:grpSp>
              <p:grpSp>
                <p:nvGrpSpPr>
                  <p:cNvPr id="55" name="Group 54">
                    <a:extLst>
                      <a:ext uri="{FF2B5EF4-FFF2-40B4-BE49-F238E27FC236}">
                        <a16:creationId xmlns:a16="http://schemas.microsoft.com/office/drawing/2014/main" id="{100C6D85-D661-4EAF-A7A9-6D519B2210C2}"/>
                      </a:ext>
                    </a:extLst>
                  </p:cNvPr>
                  <p:cNvGrpSpPr/>
                  <p:nvPr/>
                </p:nvGrpSpPr>
                <p:grpSpPr>
                  <a:xfrm>
                    <a:off x="2862130" y="3058555"/>
                    <a:ext cx="1975865" cy="1996090"/>
                    <a:chOff x="2862130" y="3058555"/>
                    <a:chExt cx="1975865" cy="1996090"/>
                  </a:xfrm>
                </p:grpSpPr>
                <p:pic>
                  <p:nvPicPr>
                    <p:cNvPr id="56" name="Picture 55">
                      <a:extLst>
                        <a:ext uri="{FF2B5EF4-FFF2-40B4-BE49-F238E27FC236}">
                          <a16:creationId xmlns:a16="http://schemas.microsoft.com/office/drawing/2014/main" id="{42F79C6A-836D-4E7C-B50A-B15F29B183D1}"/>
                        </a:ext>
                      </a:extLst>
                    </p:cNvPr>
                    <p:cNvPicPr>
                      <a:picLocks noChangeAspect="1"/>
                    </p:cNvPicPr>
                    <p:nvPr/>
                  </p:nvPicPr>
                  <p:blipFill rotWithShape="1">
                    <a:blip r:embed="rId7"/>
                    <a:srcRect b="3402"/>
                    <a:stretch/>
                  </p:blipFill>
                  <p:spPr>
                    <a:xfrm rot="16200000">
                      <a:off x="2862890" y="3064912"/>
                      <a:ext cx="1977033" cy="1973176"/>
                    </a:xfrm>
                    <a:prstGeom prst="rect">
                      <a:avLst/>
                    </a:prstGeom>
                  </p:spPr>
                </p:pic>
                <p:sp>
                  <p:nvSpPr>
                    <p:cNvPr id="57" name="Rectangle 56">
                      <a:extLst>
                        <a:ext uri="{FF2B5EF4-FFF2-40B4-BE49-F238E27FC236}">
                          <a16:creationId xmlns:a16="http://schemas.microsoft.com/office/drawing/2014/main" id="{7CAC6331-45E0-4D81-BE5A-58183C4F3879}"/>
                        </a:ext>
                      </a:extLst>
                    </p:cNvPr>
                    <p:cNvSpPr/>
                    <p:nvPr/>
                  </p:nvSpPr>
                  <p:spPr>
                    <a:xfrm>
                      <a:off x="2862130" y="3066383"/>
                      <a:ext cx="1973176" cy="198826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a:extLst>
                        <a:ext uri="{FF2B5EF4-FFF2-40B4-BE49-F238E27FC236}">
                          <a16:creationId xmlns:a16="http://schemas.microsoft.com/office/drawing/2014/main" id="{750E5C91-06B2-40C2-848D-CB6F7D240951}"/>
                        </a:ext>
                      </a:extLst>
                    </p:cNvPr>
                    <p:cNvPicPr>
                      <a:picLocks noChangeAspect="1"/>
                    </p:cNvPicPr>
                    <p:nvPr/>
                  </p:nvPicPr>
                  <p:blipFill>
                    <a:blip r:embed="rId8"/>
                    <a:stretch>
                      <a:fillRect/>
                    </a:stretch>
                  </p:blipFill>
                  <p:spPr>
                    <a:xfrm rot="16200000">
                      <a:off x="2927232" y="3058555"/>
                      <a:ext cx="1543803" cy="1543803"/>
                    </a:xfrm>
                    <a:prstGeom prst="rect">
                      <a:avLst/>
                    </a:prstGeom>
                  </p:spPr>
                </p:pic>
              </p:grpSp>
            </p:grpSp>
            <p:grpSp>
              <p:nvGrpSpPr>
                <p:cNvPr id="45" name="Group 44">
                  <a:extLst>
                    <a:ext uri="{FF2B5EF4-FFF2-40B4-BE49-F238E27FC236}">
                      <a16:creationId xmlns:a16="http://schemas.microsoft.com/office/drawing/2014/main" id="{6668967E-EDB2-4EBF-B990-BB012EDE98A1}"/>
                    </a:ext>
                  </a:extLst>
                </p:cNvPr>
                <p:cNvGrpSpPr/>
                <p:nvPr/>
              </p:nvGrpSpPr>
              <p:grpSpPr>
                <a:xfrm>
                  <a:off x="5042556" y="920139"/>
                  <a:ext cx="1825953" cy="2056196"/>
                  <a:chOff x="5042556" y="920139"/>
                  <a:chExt cx="1825953" cy="2056196"/>
                </a:xfrm>
              </p:grpSpPr>
              <p:cxnSp>
                <p:nvCxnSpPr>
                  <p:cNvPr id="47" name="Straight Connector 46">
                    <a:extLst>
                      <a:ext uri="{FF2B5EF4-FFF2-40B4-BE49-F238E27FC236}">
                        <a16:creationId xmlns:a16="http://schemas.microsoft.com/office/drawing/2014/main" id="{1F69B4EC-6644-4CB1-8352-2F1836214E18}"/>
                      </a:ext>
                    </a:extLst>
                  </p:cNvPr>
                  <p:cNvCxnSpPr>
                    <a:cxnSpLocks/>
                  </p:cNvCxnSpPr>
                  <p:nvPr/>
                </p:nvCxnSpPr>
                <p:spPr>
                  <a:xfrm>
                    <a:off x="6482500" y="1077591"/>
                    <a:ext cx="38600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60D70ACC-10B6-4770-A9A9-41F480DEEBBD}"/>
                      </a:ext>
                    </a:extLst>
                  </p:cNvPr>
                  <p:cNvGrpSpPr/>
                  <p:nvPr/>
                </p:nvGrpSpPr>
                <p:grpSpPr>
                  <a:xfrm>
                    <a:off x="5042556" y="920139"/>
                    <a:ext cx="1329902" cy="2056196"/>
                    <a:chOff x="8295182" y="2890451"/>
                    <a:chExt cx="1627652" cy="4094928"/>
                  </a:xfrm>
                </p:grpSpPr>
                <p:pic>
                  <p:nvPicPr>
                    <p:cNvPr id="50" name="Picture 49" descr="FireRamp.png">
                      <a:extLst>
                        <a:ext uri="{FF2B5EF4-FFF2-40B4-BE49-F238E27FC236}">
                          <a16:creationId xmlns:a16="http://schemas.microsoft.com/office/drawing/2014/main" id="{EEDC8A50-ADD0-4630-8FAC-B2B93BF980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6200000">
                      <a:off x="6612486" y="4786308"/>
                      <a:ext cx="3614680" cy="249288"/>
                    </a:xfrm>
                    <a:prstGeom prst="rect">
                      <a:avLst/>
                    </a:prstGeom>
                    <a:ln>
                      <a:solidFill>
                        <a:srgbClr val="000000"/>
                      </a:solidFill>
                    </a:ln>
                  </p:spPr>
                </p:pic>
                <p:sp>
                  <p:nvSpPr>
                    <p:cNvPr id="51" name="Rectangle 50">
                      <a:extLst>
                        <a:ext uri="{FF2B5EF4-FFF2-40B4-BE49-F238E27FC236}">
                          <a16:creationId xmlns:a16="http://schemas.microsoft.com/office/drawing/2014/main" id="{3FA459F7-33FF-4D98-9DBF-82C353196C2E}"/>
                        </a:ext>
                      </a:extLst>
                    </p:cNvPr>
                    <p:cNvSpPr/>
                    <p:nvPr/>
                  </p:nvSpPr>
                  <p:spPr>
                    <a:xfrm>
                      <a:off x="8482155" y="2890451"/>
                      <a:ext cx="441146" cy="369332"/>
                    </a:xfrm>
                    <a:prstGeom prst="rect">
                      <a:avLst/>
                    </a:prstGeom>
                  </p:spPr>
                  <p:txBody>
                    <a:bodyPr wrap="none">
                      <a:spAutoFit/>
                    </a:bodyPr>
                    <a:lstStyle/>
                    <a:p>
                      <a:r>
                        <a:rPr lang="en-US" dirty="0">
                          <a:solidFill>
                            <a:srgbClr val="000000"/>
                          </a:solidFill>
                        </a:rPr>
                        <a:t>50</a:t>
                      </a:r>
                    </a:p>
                  </p:txBody>
                </p:sp>
                <mc:AlternateContent xmlns:mc="http://schemas.openxmlformats.org/markup-compatibility/2006" xmlns:a14="http://schemas.microsoft.com/office/drawing/2010/main">
                  <mc:Choice Requires="a14">
                    <p:sp>
                      <p:nvSpPr>
                        <p:cNvPr id="52" name="Rectangle 51">
                          <a:extLst>
                            <a:ext uri="{FF2B5EF4-FFF2-40B4-BE49-F238E27FC236}">
                              <a16:creationId xmlns:a16="http://schemas.microsoft.com/office/drawing/2014/main" id="{2CA82754-1704-45FF-BB01-9F4DD0F7D49C}"/>
                            </a:ext>
                          </a:extLst>
                        </p:cNvPr>
                        <p:cNvSpPr/>
                        <p:nvPr/>
                      </p:nvSpPr>
                      <p:spPr>
                        <a:xfrm>
                          <a:off x="8496142" y="4404542"/>
                          <a:ext cx="1426692" cy="681565"/>
                        </a:xfrm>
                        <a:prstGeom prst="rect">
                          <a:avLst/>
                        </a:prstGeom>
                      </p:spPr>
                      <p:txBody>
                        <a:bodyPr wrap="none">
                          <a:spAutoFit/>
                        </a:bodyPr>
                        <a:lstStyle/>
                        <a:p>
                          <a:r>
                            <a:rPr lang="en-US" dirty="0">
                              <a:solidFill>
                                <a:srgbClr val="000000"/>
                              </a:solidFill>
                              <a:latin typeface="+mj-lt"/>
                            </a:rPr>
                            <a:t>% </a:t>
                          </a:r>
                          <a14:m>
                            <m:oMath xmlns:m="http://schemas.openxmlformats.org/officeDocument/2006/math">
                              <m:f>
                                <m:fPr>
                                  <m:ctrlPr>
                                    <a:rPr lang="en-US" i="1" smtClean="0">
                                      <a:solidFill>
                                        <a:srgbClr val="000000"/>
                                      </a:solidFill>
                                      <a:latin typeface="Cambria Math" panose="02040503050406030204" pitchFamily="18" charset="0"/>
                                    </a:rPr>
                                  </m:ctrlPr>
                                </m:fPr>
                                <m:num>
                                  <m:r>
                                    <m:rPr>
                                      <m:nor/>
                                    </m:rPr>
                                    <a:rPr lang="en-US" b="0" i="0" smtClean="0">
                                      <a:solidFill>
                                        <a:srgbClr val="000000"/>
                                      </a:solidFill>
                                      <a:latin typeface="+mj-lt"/>
                                    </a:rPr>
                                    <m:t>Sn</m:t>
                                  </m:r>
                                </m:num>
                                <m:den>
                                  <m:r>
                                    <m:rPr>
                                      <m:nor/>
                                    </m:rPr>
                                    <a:rPr lang="en-US" b="0" i="0" smtClean="0">
                                      <a:solidFill>
                                        <a:srgbClr val="000000"/>
                                      </a:solidFill>
                                      <a:latin typeface="+mj-lt"/>
                                    </a:rPr>
                                    <m:t>Sn</m:t>
                                  </m:r>
                                  <m:r>
                                    <m:rPr>
                                      <m:nor/>
                                    </m:rPr>
                                    <a:rPr lang="en-US" b="0" i="0" smtClean="0">
                                      <a:solidFill>
                                        <a:srgbClr val="000000"/>
                                      </a:solidFill>
                                      <a:latin typeface="+mj-lt"/>
                                    </a:rPr>
                                    <m:t>+</m:t>
                                  </m:r>
                                  <m:r>
                                    <m:rPr>
                                      <m:nor/>
                                    </m:rPr>
                                    <a:rPr lang="en-US" b="0" i="0" smtClean="0">
                                      <a:solidFill>
                                        <a:srgbClr val="000000"/>
                                      </a:solidFill>
                                      <a:latin typeface="+mj-lt"/>
                                    </a:rPr>
                                    <m:t>Nb</m:t>
                                  </m:r>
                                </m:den>
                              </m:f>
                            </m:oMath>
                          </a14:m>
                          <a:endParaRPr lang="en-US" dirty="0">
                            <a:solidFill>
                              <a:srgbClr val="000000"/>
                            </a:solidFill>
                            <a:latin typeface="+mj-lt"/>
                          </a:endParaRPr>
                        </a:p>
                      </p:txBody>
                    </p:sp>
                  </mc:Choice>
                  <mc:Fallback xmlns="">
                    <p:sp>
                      <p:nvSpPr>
                        <p:cNvPr id="33" name="Rectangle 32">
                          <a:extLst>
                            <a:ext uri="{FF2B5EF4-FFF2-40B4-BE49-F238E27FC236}">
                              <a16:creationId xmlns:a16="http://schemas.microsoft.com/office/drawing/2014/main" id="{29A68F4B-7CDA-8F4A-87FA-A3706DABE84E}"/>
                            </a:ext>
                          </a:extLst>
                        </p:cNvPr>
                        <p:cNvSpPr>
                          <a:spLocks noRot="1" noChangeAspect="1" noMove="1" noResize="1" noEditPoints="1" noAdjustHandles="1" noChangeArrowheads="1" noChangeShapeType="1" noTextEdit="1"/>
                        </p:cNvSpPr>
                        <p:nvPr/>
                      </p:nvSpPr>
                      <p:spPr>
                        <a:xfrm>
                          <a:off x="8496142" y="4404542"/>
                          <a:ext cx="1426692" cy="681565"/>
                        </a:xfrm>
                        <a:prstGeom prst="rect">
                          <a:avLst/>
                        </a:prstGeom>
                        <a:blipFill>
                          <a:blip r:embed="rId21"/>
                          <a:stretch>
                            <a:fillRect l="-3226" b="-70370"/>
                          </a:stretch>
                        </a:blipFill>
                      </p:spPr>
                      <p:txBody>
                        <a:bodyPr/>
                        <a:lstStyle/>
                        <a:p>
                          <a:r>
                            <a:rPr lang="en-US">
                              <a:noFill/>
                            </a:rPr>
                            <a:t> </a:t>
                          </a:r>
                        </a:p>
                      </p:txBody>
                    </p:sp>
                  </mc:Fallback>
                </mc:AlternateContent>
                <p:sp>
                  <p:nvSpPr>
                    <p:cNvPr id="53" name="Rectangle 52">
                      <a:extLst>
                        <a:ext uri="{FF2B5EF4-FFF2-40B4-BE49-F238E27FC236}">
                          <a16:creationId xmlns:a16="http://schemas.microsoft.com/office/drawing/2014/main" id="{7B946A71-7921-40C2-9D41-ECCFE0947619}"/>
                        </a:ext>
                      </a:extLst>
                    </p:cNvPr>
                    <p:cNvSpPr/>
                    <p:nvPr/>
                  </p:nvSpPr>
                  <p:spPr>
                    <a:xfrm>
                      <a:off x="8484251" y="6249852"/>
                      <a:ext cx="558355" cy="735527"/>
                    </a:xfrm>
                    <a:prstGeom prst="rect">
                      <a:avLst/>
                    </a:prstGeom>
                  </p:spPr>
                  <p:txBody>
                    <a:bodyPr wrap="square">
                      <a:spAutoFit/>
                    </a:bodyPr>
                    <a:lstStyle/>
                    <a:p>
                      <a:r>
                        <a:rPr lang="en-US" dirty="0">
                          <a:solidFill>
                            <a:srgbClr val="000000"/>
                          </a:solidFill>
                        </a:rPr>
                        <a:t>0</a:t>
                      </a:r>
                    </a:p>
                  </p:txBody>
                </p:sp>
              </p:grpSp>
            </p:grpSp>
          </p:grpSp>
        </p:grpSp>
      </p:grpSp>
      <p:sp>
        <p:nvSpPr>
          <p:cNvPr id="2" name="Title 1">
            <a:extLst>
              <a:ext uri="{FF2B5EF4-FFF2-40B4-BE49-F238E27FC236}">
                <a16:creationId xmlns:a16="http://schemas.microsoft.com/office/drawing/2014/main" id="{12C67EEC-9B34-4FC0-B14D-C8106B729448}"/>
              </a:ext>
            </a:extLst>
          </p:cNvPr>
          <p:cNvSpPr>
            <a:spLocks noGrp="1"/>
          </p:cNvSpPr>
          <p:nvPr>
            <p:ph type="title"/>
          </p:nvPr>
        </p:nvSpPr>
        <p:spPr>
          <a:ln>
            <a:noFill/>
          </a:ln>
        </p:spPr>
        <p:txBody>
          <a:bodyPr>
            <a:normAutofit fontScale="90000"/>
          </a:bodyPr>
          <a:lstStyle/>
          <a:p>
            <a:r>
              <a:rPr lang="en-US" dirty="0"/>
              <a:t>Initial Growth: Lessons</a:t>
            </a:r>
          </a:p>
        </p:txBody>
      </p:sp>
      <p:sp>
        <p:nvSpPr>
          <p:cNvPr id="4" name="Date Placeholder 3">
            <a:extLst>
              <a:ext uri="{FF2B5EF4-FFF2-40B4-BE49-F238E27FC236}">
                <a16:creationId xmlns:a16="http://schemas.microsoft.com/office/drawing/2014/main" id="{DDD41A9F-E0C6-4E03-B289-A08B0CE48643}"/>
              </a:ext>
            </a:extLst>
          </p:cNvPr>
          <p:cNvSpPr>
            <a:spLocks noGrp="1"/>
          </p:cNvSpPr>
          <p:nvPr>
            <p:ph type="dt" sz="half" idx="10"/>
          </p:nvPr>
        </p:nvSpPr>
        <p:spPr/>
        <p:txBody>
          <a:bodyPr/>
          <a:lstStyle/>
          <a:p>
            <a:r>
              <a:rPr lang="en-US"/>
              <a:t>11/11/2020</a:t>
            </a:r>
            <a:endParaRPr lang="en-GB"/>
          </a:p>
        </p:txBody>
      </p:sp>
      <p:sp>
        <p:nvSpPr>
          <p:cNvPr id="5" name="Footer Placeholder 4">
            <a:extLst>
              <a:ext uri="{FF2B5EF4-FFF2-40B4-BE49-F238E27FC236}">
                <a16:creationId xmlns:a16="http://schemas.microsoft.com/office/drawing/2014/main" id="{63678023-424B-403C-A73A-FB150D710792}"/>
              </a:ext>
            </a:extLst>
          </p:cNvPr>
          <p:cNvSpPr>
            <a:spLocks noGrp="1"/>
          </p:cNvSpPr>
          <p:nvPr>
            <p:ph type="ftr" sz="quarter" idx="11"/>
          </p:nvPr>
        </p:nvSpPr>
        <p:spPr/>
        <p:txBody>
          <a:bodyPr/>
          <a:lstStyle/>
          <a:p>
            <a:r>
              <a:rPr lang="en-US"/>
              <a:t>Ryan Porter     Nb3Sn Workshop 2020</a:t>
            </a:r>
            <a:endParaRPr lang="en-GB"/>
          </a:p>
        </p:txBody>
      </p:sp>
      <p:sp>
        <p:nvSpPr>
          <p:cNvPr id="6" name="Slide Number Placeholder 5">
            <a:extLst>
              <a:ext uri="{FF2B5EF4-FFF2-40B4-BE49-F238E27FC236}">
                <a16:creationId xmlns:a16="http://schemas.microsoft.com/office/drawing/2014/main" id="{CF64D290-49B0-4475-AEC0-FF1D6B7B3EBB}"/>
              </a:ext>
            </a:extLst>
          </p:cNvPr>
          <p:cNvSpPr>
            <a:spLocks noGrp="1"/>
          </p:cNvSpPr>
          <p:nvPr>
            <p:ph type="sldNum" sz="quarter" idx="12"/>
          </p:nvPr>
        </p:nvSpPr>
        <p:spPr/>
        <p:txBody>
          <a:bodyPr/>
          <a:lstStyle/>
          <a:p>
            <a:fld id="{E38DBAE2-7DA5-433F-94A3-C02DB4BDDEE6}" type="slidenum">
              <a:rPr lang="en-GB" smtClean="0"/>
              <a:t>19</a:t>
            </a:fld>
            <a:endParaRPr lang="en-GB"/>
          </a:p>
        </p:txBody>
      </p:sp>
      <p:cxnSp>
        <p:nvCxnSpPr>
          <p:cNvPr id="14" name="Straight Connector 13">
            <a:extLst>
              <a:ext uri="{FF2B5EF4-FFF2-40B4-BE49-F238E27FC236}">
                <a16:creationId xmlns:a16="http://schemas.microsoft.com/office/drawing/2014/main" id="{50250F89-557D-48DB-908A-3ADE63E88997}"/>
              </a:ext>
            </a:extLst>
          </p:cNvPr>
          <p:cNvCxnSpPr>
            <a:cxnSpLocks/>
          </p:cNvCxnSpPr>
          <p:nvPr/>
        </p:nvCxnSpPr>
        <p:spPr>
          <a:xfrm>
            <a:off x="6322700" y="1776839"/>
            <a:ext cx="38600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3D873FD-0AA1-4B53-977A-247FA84D06C7}"/>
              </a:ext>
            </a:extLst>
          </p:cNvPr>
          <p:cNvSpPr txBox="1"/>
          <p:nvPr/>
        </p:nvSpPr>
        <p:spPr>
          <a:xfrm>
            <a:off x="5633520" y="1679719"/>
            <a:ext cx="1378359" cy="276999"/>
          </a:xfrm>
          <a:prstGeom prst="rect">
            <a:avLst/>
          </a:prstGeom>
          <a:noFill/>
        </p:spPr>
        <p:txBody>
          <a:bodyPr wrap="square" rtlCol="0">
            <a:spAutoFit/>
          </a:bodyPr>
          <a:lstStyle/>
          <a:p>
            <a:r>
              <a:rPr lang="en-US" sz="1200" dirty="0">
                <a:solidFill>
                  <a:schemeClr val="bg1"/>
                </a:solidFill>
              </a:rPr>
              <a:t>200nm</a:t>
            </a:r>
          </a:p>
        </p:txBody>
      </p:sp>
      <p:sp>
        <p:nvSpPr>
          <p:cNvPr id="22" name="Shape 150">
            <a:extLst>
              <a:ext uri="{FF2B5EF4-FFF2-40B4-BE49-F238E27FC236}">
                <a16:creationId xmlns:a16="http://schemas.microsoft.com/office/drawing/2014/main" id="{079B9631-187A-4EE3-AF4A-17A07ADE1BAE}"/>
              </a:ext>
            </a:extLst>
          </p:cNvPr>
          <p:cNvSpPr/>
          <p:nvPr/>
        </p:nvSpPr>
        <p:spPr>
          <a:xfrm>
            <a:off x="6577823" y="3820404"/>
            <a:ext cx="2159777" cy="596219"/>
          </a:xfrm>
          <a:prstGeom prst="rect">
            <a:avLst/>
          </a:prstGeom>
          <a:solidFill>
            <a:srgbClr val="FFFF00"/>
          </a:solidFill>
          <a:ln>
            <a:noFill/>
          </a:ln>
        </p:spPr>
        <p:txBody>
          <a:bodyPr lIns="91425" tIns="45700" rIns="91425" bIns="45700" anchor="ctr" anchorCtr="0">
            <a:noAutofit/>
          </a:bodyPr>
          <a:lstStyle/>
          <a:p>
            <a:pPr algn="ctr" defTabSz="457200" fontAlgn="auto">
              <a:spcBef>
                <a:spcPts val="0"/>
              </a:spcBef>
              <a:spcAft>
                <a:spcPts val="0"/>
              </a:spcAft>
              <a:buSzPct val="25000"/>
            </a:pPr>
            <a:r>
              <a:rPr lang="en-US" sz="2000" b="1" kern="0" dirty="0">
                <a:solidFill>
                  <a:srgbClr val="000000"/>
                </a:solidFill>
                <a:latin typeface="Calibri"/>
                <a:ea typeface="Calibri"/>
                <a:cs typeface="Calibri"/>
                <a:sym typeface="Calibri"/>
              </a:rPr>
              <a:t>Sn</a:t>
            </a:r>
          </a:p>
        </p:txBody>
      </p:sp>
      <p:sp>
        <p:nvSpPr>
          <p:cNvPr id="36" name="Shape 157">
            <a:extLst>
              <a:ext uri="{FF2B5EF4-FFF2-40B4-BE49-F238E27FC236}">
                <a16:creationId xmlns:a16="http://schemas.microsoft.com/office/drawing/2014/main" id="{B95BD320-114D-4708-9444-95A747AE27FA}"/>
              </a:ext>
            </a:extLst>
          </p:cNvPr>
          <p:cNvSpPr txBox="1">
            <a:spLocks/>
          </p:cNvSpPr>
          <p:nvPr/>
        </p:nvSpPr>
        <p:spPr>
          <a:xfrm>
            <a:off x="6474911" y="2559239"/>
            <a:ext cx="2516290" cy="1164201"/>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pPr marL="0" indent="0" defTabSz="457200" fontAlgn="auto">
              <a:spcBef>
                <a:spcPts val="0"/>
              </a:spcBef>
              <a:buClr>
                <a:srgbClr val="000000"/>
              </a:buClr>
              <a:buNone/>
              <a:defRPr/>
            </a:pPr>
            <a:r>
              <a:rPr lang="en-US" sz="1800" b="1" kern="0" dirty="0">
                <a:solidFill>
                  <a:schemeClr val="tx1"/>
                </a:solidFill>
              </a:rPr>
              <a:t>Non-anodized:</a:t>
            </a:r>
          </a:p>
          <a:p>
            <a:pPr marL="457200" indent="-342900" defTabSz="457200" fontAlgn="auto">
              <a:spcBef>
                <a:spcPts val="0"/>
              </a:spcBef>
              <a:buClr>
                <a:srgbClr val="000000"/>
              </a:buClr>
              <a:defRPr/>
            </a:pPr>
            <a:r>
              <a:rPr lang="en-US" sz="1800" kern="0" dirty="0">
                <a:solidFill>
                  <a:schemeClr val="tx1"/>
                </a:solidFill>
              </a:rPr>
              <a:t>Nb + Sn diffusion</a:t>
            </a:r>
          </a:p>
        </p:txBody>
      </p:sp>
      <p:sp>
        <p:nvSpPr>
          <p:cNvPr id="37" name="TextBox 36">
            <a:extLst>
              <a:ext uri="{FF2B5EF4-FFF2-40B4-BE49-F238E27FC236}">
                <a16:creationId xmlns:a16="http://schemas.microsoft.com/office/drawing/2014/main" id="{48FFAD96-BED1-40C1-8D31-16EE19D16D53}"/>
              </a:ext>
            </a:extLst>
          </p:cNvPr>
          <p:cNvSpPr txBox="1"/>
          <p:nvPr/>
        </p:nvSpPr>
        <p:spPr>
          <a:xfrm>
            <a:off x="9728789" y="5635823"/>
            <a:ext cx="2074506" cy="307777"/>
          </a:xfrm>
          <a:prstGeom prst="rect">
            <a:avLst/>
          </a:prstGeom>
          <a:noFill/>
        </p:spPr>
        <p:txBody>
          <a:bodyPr wrap="square" rtlCol="0">
            <a:spAutoFit/>
          </a:bodyPr>
          <a:lstStyle/>
          <a:p>
            <a:pPr defTabSz="457200" fontAlgn="auto">
              <a:spcBef>
                <a:spcPts val="0"/>
              </a:spcBef>
              <a:spcAft>
                <a:spcPts val="0"/>
              </a:spcAft>
            </a:pPr>
            <a:r>
              <a:rPr lang="en-US" sz="1400" b="1" dirty="0">
                <a:latin typeface="Arial"/>
              </a:rPr>
              <a:t>N. </a:t>
            </a:r>
            <a:r>
              <a:rPr lang="en-US" sz="1400" b="1" dirty="0" err="1">
                <a:latin typeface="Arial"/>
              </a:rPr>
              <a:t>Sitaraman</a:t>
            </a:r>
            <a:r>
              <a:rPr lang="en-US" sz="1400" b="1" dirty="0">
                <a:latin typeface="Arial"/>
              </a:rPr>
              <a:t>, T. Arias</a:t>
            </a:r>
          </a:p>
        </p:txBody>
      </p:sp>
      <p:sp>
        <p:nvSpPr>
          <p:cNvPr id="38" name="TextBox 37">
            <a:extLst>
              <a:ext uri="{FF2B5EF4-FFF2-40B4-BE49-F238E27FC236}">
                <a16:creationId xmlns:a16="http://schemas.microsoft.com/office/drawing/2014/main" id="{7E6862A4-94A7-48A4-9FE7-552725790E44}"/>
              </a:ext>
            </a:extLst>
          </p:cNvPr>
          <p:cNvSpPr txBox="1"/>
          <p:nvPr/>
        </p:nvSpPr>
        <p:spPr>
          <a:xfrm>
            <a:off x="623509" y="5853474"/>
            <a:ext cx="2074506" cy="307777"/>
          </a:xfrm>
          <a:prstGeom prst="rect">
            <a:avLst/>
          </a:prstGeom>
          <a:noFill/>
        </p:spPr>
        <p:txBody>
          <a:bodyPr wrap="square" rtlCol="0">
            <a:spAutoFit/>
          </a:bodyPr>
          <a:lstStyle/>
          <a:p>
            <a:pPr defTabSz="457200" fontAlgn="auto">
              <a:spcBef>
                <a:spcPts val="0"/>
              </a:spcBef>
              <a:spcAft>
                <a:spcPts val="0"/>
              </a:spcAft>
            </a:pPr>
            <a:r>
              <a:rPr lang="en-US" sz="1400" b="1" dirty="0">
                <a:latin typeface="Arial"/>
              </a:rPr>
              <a:t>D. Muller, P. Cueva </a:t>
            </a:r>
          </a:p>
        </p:txBody>
      </p:sp>
      <p:sp>
        <p:nvSpPr>
          <p:cNvPr id="71" name="Rectangle 70">
            <a:extLst>
              <a:ext uri="{FF2B5EF4-FFF2-40B4-BE49-F238E27FC236}">
                <a16:creationId xmlns:a16="http://schemas.microsoft.com/office/drawing/2014/main" id="{31FA2940-F697-459F-A881-E84555943492}"/>
              </a:ext>
            </a:extLst>
          </p:cNvPr>
          <p:cNvSpPr/>
          <p:nvPr/>
        </p:nvSpPr>
        <p:spPr>
          <a:xfrm>
            <a:off x="6708709" y="746264"/>
            <a:ext cx="5408818" cy="461665"/>
          </a:xfrm>
          <a:prstGeom prst="rect">
            <a:avLst/>
          </a:prstGeom>
        </p:spPr>
        <p:txBody>
          <a:bodyPr wrap="square">
            <a:spAutoFit/>
          </a:bodyPr>
          <a:lstStyle/>
          <a:p>
            <a:pPr defTabSz="457200" fontAlgn="auto">
              <a:spcBef>
                <a:spcPts val="0"/>
              </a:spcBef>
              <a:spcAft>
                <a:spcPts val="0"/>
              </a:spcAft>
            </a:pPr>
            <a:r>
              <a:rPr lang="en-US" sz="2400" b="1" kern="0" dirty="0">
                <a:latin typeface="Arial"/>
              </a:rPr>
              <a:t>Simulation of Diffusion and Growth</a:t>
            </a:r>
          </a:p>
        </p:txBody>
      </p:sp>
      <p:sp>
        <p:nvSpPr>
          <p:cNvPr id="72" name="Rectangle 71">
            <a:extLst>
              <a:ext uri="{FF2B5EF4-FFF2-40B4-BE49-F238E27FC236}">
                <a16:creationId xmlns:a16="http://schemas.microsoft.com/office/drawing/2014/main" id="{69C29B39-0B16-46B7-AC2A-20D8C38E5AEC}"/>
              </a:ext>
            </a:extLst>
          </p:cNvPr>
          <p:cNvSpPr/>
          <p:nvPr/>
        </p:nvSpPr>
        <p:spPr>
          <a:xfrm>
            <a:off x="527874" y="746264"/>
            <a:ext cx="5187126" cy="461665"/>
          </a:xfrm>
          <a:prstGeom prst="rect">
            <a:avLst/>
          </a:prstGeom>
        </p:spPr>
        <p:txBody>
          <a:bodyPr wrap="none">
            <a:spAutoFit/>
          </a:bodyPr>
          <a:lstStyle/>
          <a:p>
            <a:r>
              <a:rPr lang="en-US" sz="2400" b="1" dirty="0"/>
              <a:t>TEM/EDX of Nb</a:t>
            </a:r>
            <a:r>
              <a:rPr lang="en-US" sz="2400" b="1" baseline="-25000" dirty="0"/>
              <a:t>3</a:t>
            </a:r>
            <a:r>
              <a:rPr lang="en-US" sz="2400" b="1" dirty="0"/>
              <a:t>Sn Throughout Growth</a:t>
            </a:r>
          </a:p>
        </p:txBody>
      </p:sp>
      <p:sp>
        <p:nvSpPr>
          <p:cNvPr id="78" name="Shape 157">
            <a:extLst>
              <a:ext uri="{FF2B5EF4-FFF2-40B4-BE49-F238E27FC236}">
                <a16:creationId xmlns:a16="http://schemas.microsoft.com/office/drawing/2014/main" id="{BE46F08C-4CE0-426F-B454-02FE3E1ACF39}"/>
              </a:ext>
            </a:extLst>
          </p:cNvPr>
          <p:cNvSpPr txBox="1">
            <a:spLocks/>
          </p:cNvSpPr>
          <p:nvPr/>
        </p:nvSpPr>
        <p:spPr>
          <a:xfrm>
            <a:off x="6474911" y="1523069"/>
            <a:ext cx="5025148" cy="1164201"/>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pPr marL="114300" indent="0" defTabSz="457200">
              <a:spcBef>
                <a:spcPts val="0"/>
              </a:spcBef>
              <a:buClr>
                <a:srgbClr val="000000"/>
              </a:buClr>
              <a:buNone/>
              <a:defRPr/>
            </a:pPr>
            <a:r>
              <a:rPr lang="en-US" sz="1800" b="1" kern="0" dirty="0">
                <a:solidFill>
                  <a:schemeClr val="tx1"/>
                </a:solidFill>
              </a:rPr>
              <a:t>Initial growth:</a:t>
            </a:r>
            <a:endParaRPr lang="en-US" sz="1800" kern="0" dirty="0">
              <a:solidFill>
                <a:schemeClr val="tx1"/>
              </a:solidFill>
            </a:endParaRPr>
          </a:p>
          <a:p>
            <a:pPr marL="457200" indent="-342900" defTabSz="457200" fontAlgn="auto">
              <a:spcBef>
                <a:spcPts val="0"/>
              </a:spcBef>
              <a:buClr>
                <a:srgbClr val="000000"/>
              </a:buClr>
              <a:defRPr/>
            </a:pPr>
            <a:r>
              <a:rPr lang="en-US" sz="1800" kern="0" dirty="0">
                <a:solidFill>
                  <a:schemeClr val="tx1"/>
                </a:solidFill>
              </a:rPr>
              <a:t>Thin Nb</a:t>
            </a:r>
            <a:r>
              <a:rPr lang="en-US" sz="1800" kern="0" baseline="-25000" dirty="0">
                <a:solidFill>
                  <a:schemeClr val="tx1"/>
                </a:solidFill>
              </a:rPr>
              <a:t>3</a:t>
            </a:r>
            <a:r>
              <a:rPr lang="en-US" sz="1800" kern="0" dirty="0">
                <a:solidFill>
                  <a:schemeClr val="tx1"/>
                </a:solidFill>
              </a:rPr>
              <a:t>Sn forms very early</a:t>
            </a:r>
          </a:p>
        </p:txBody>
      </p:sp>
      <p:sp>
        <p:nvSpPr>
          <p:cNvPr id="84" name="Shape 150">
            <a:extLst>
              <a:ext uri="{FF2B5EF4-FFF2-40B4-BE49-F238E27FC236}">
                <a16:creationId xmlns:a16="http://schemas.microsoft.com/office/drawing/2014/main" id="{CC41D291-2DFD-472B-A509-8694BC527643}"/>
              </a:ext>
            </a:extLst>
          </p:cNvPr>
          <p:cNvSpPr/>
          <p:nvPr/>
        </p:nvSpPr>
        <p:spPr>
          <a:xfrm>
            <a:off x="6577822" y="4386383"/>
            <a:ext cx="2159777" cy="596219"/>
          </a:xfrm>
          <a:prstGeom prst="rect">
            <a:avLst/>
          </a:prstGeom>
          <a:solidFill>
            <a:srgbClr val="00B050"/>
          </a:solidFill>
          <a:ln>
            <a:noFill/>
          </a:ln>
        </p:spPr>
        <p:txBody>
          <a:bodyPr lIns="91425" tIns="45700" rIns="91425" bIns="45700" anchor="ctr" anchorCtr="0">
            <a:noAutofit/>
          </a:bodyPr>
          <a:lstStyle/>
          <a:p>
            <a:pPr algn="ctr" defTabSz="457200" fontAlgn="auto">
              <a:spcBef>
                <a:spcPts val="0"/>
              </a:spcBef>
              <a:spcAft>
                <a:spcPts val="0"/>
              </a:spcAft>
              <a:buSzPct val="25000"/>
            </a:pPr>
            <a:r>
              <a:rPr lang="en-US" sz="2000" b="1" kern="0" dirty="0">
                <a:solidFill>
                  <a:srgbClr val="000000"/>
                </a:solidFill>
                <a:latin typeface="Calibri"/>
                <a:ea typeface="Calibri"/>
                <a:cs typeface="Calibri"/>
                <a:sym typeface="Calibri"/>
              </a:rPr>
              <a:t>Nb</a:t>
            </a:r>
            <a:r>
              <a:rPr lang="en-US" sz="2000" b="1" kern="0" baseline="-25000" dirty="0">
                <a:solidFill>
                  <a:srgbClr val="000000"/>
                </a:solidFill>
                <a:latin typeface="Calibri"/>
                <a:ea typeface="Calibri"/>
                <a:cs typeface="Calibri"/>
                <a:sym typeface="Calibri"/>
              </a:rPr>
              <a:t>3</a:t>
            </a:r>
            <a:r>
              <a:rPr lang="en-US" sz="2000" b="1" kern="0" dirty="0">
                <a:solidFill>
                  <a:srgbClr val="000000"/>
                </a:solidFill>
                <a:latin typeface="Calibri"/>
                <a:ea typeface="Calibri"/>
                <a:cs typeface="Calibri"/>
                <a:sym typeface="Calibri"/>
              </a:rPr>
              <a:t>Sn</a:t>
            </a:r>
          </a:p>
        </p:txBody>
      </p:sp>
      <p:cxnSp>
        <p:nvCxnSpPr>
          <p:cNvPr id="25" name="Shape 153">
            <a:extLst>
              <a:ext uri="{FF2B5EF4-FFF2-40B4-BE49-F238E27FC236}">
                <a16:creationId xmlns:a16="http://schemas.microsoft.com/office/drawing/2014/main" id="{6516659A-6B2D-473E-AEBE-FE5D6341B68C}"/>
              </a:ext>
            </a:extLst>
          </p:cNvPr>
          <p:cNvCxnSpPr>
            <a:cxnSpLocks/>
          </p:cNvCxnSpPr>
          <p:nvPr/>
        </p:nvCxnSpPr>
        <p:spPr>
          <a:xfrm flipV="1">
            <a:off x="8610600" y="4443196"/>
            <a:ext cx="0" cy="482592"/>
          </a:xfrm>
          <a:prstGeom prst="straightConnector1">
            <a:avLst/>
          </a:prstGeom>
          <a:noFill/>
          <a:ln w="38100" cap="flat" cmpd="sng">
            <a:solidFill>
              <a:srgbClr val="000000"/>
            </a:solidFill>
            <a:prstDash val="solid"/>
            <a:round/>
            <a:headEnd type="none" w="med" len="med"/>
            <a:tailEnd type="stealth" w="lg" len="lg"/>
          </a:ln>
        </p:spPr>
      </p:cxnSp>
      <p:cxnSp>
        <p:nvCxnSpPr>
          <p:cNvPr id="85" name="Shape 153">
            <a:extLst>
              <a:ext uri="{FF2B5EF4-FFF2-40B4-BE49-F238E27FC236}">
                <a16:creationId xmlns:a16="http://schemas.microsoft.com/office/drawing/2014/main" id="{B61D282D-F764-4B39-BD7B-7603DA34D860}"/>
              </a:ext>
            </a:extLst>
          </p:cNvPr>
          <p:cNvCxnSpPr>
            <a:cxnSpLocks/>
          </p:cNvCxnSpPr>
          <p:nvPr/>
        </p:nvCxnSpPr>
        <p:spPr>
          <a:xfrm>
            <a:off x="6691097" y="4440703"/>
            <a:ext cx="0" cy="509897"/>
          </a:xfrm>
          <a:prstGeom prst="straightConnector1">
            <a:avLst/>
          </a:prstGeom>
          <a:noFill/>
          <a:ln w="38100" cap="flat" cmpd="sng">
            <a:solidFill>
              <a:srgbClr val="000000"/>
            </a:solidFill>
            <a:prstDash val="solid"/>
            <a:round/>
            <a:headEnd type="none" w="med" len="med"/>
            <a:tailEnd type="stealth" w="lg" len="lg"/>
          </a:ln>
        </p:spPr>
      </p:cxnSp>
      <p:sp>
        <p:nvSpPr>
          <p:cNvPr id="90" name="Shape 150">
            <a:extLst>
              <a:ext uri="{FF2B5EF4-FFF2-40B4-BE49-F238E27FC236}">
                <a16:creationId xmlns:a16="http://schemas.microsoft.com/office/drawing/2014/main" id="{E59D0760-02B9-4124-A67F-F19D3DDD53C1}"/>
              </a:ext>
            </a:extLst>
          </p:cNvPr>
          <p:cNvSpPr/>
          <p:nvPr/>
        </p:nvSpPr>
        <p:spPr>
          <a:xfrm>
            <a:off x="6577822" y="4963404"/>
            <a:ext cx="2159777" cy="596219"/>
          </a:xfrm>
          <a:prstGeom prst="rect">
            <a:avLst/>
          </a:prstGeom>
          <a:solidFill>
            <a:srgbClr val="0070C0"/>
          </a:solidFill>
          <a:ln>
            <a:noFill/>
          </a:ln>
        </p:spPr>
        <p:txBody>
          <a:bodyPr lIns="91425" tIns="45700" rIns="91425" bIns="45700" anchor="ctr" anchorCtr="0">
            <a:noAutofit/>
          </a:bodyPr>
          <a:lstStyle/>
          <a:p>
            <a:pPr algn="ctr" defTabSz="457200" fontAlgn="auto">
              <a:spcBef>
                <a:spcPts val="0"/>
              </a:spcBef>
              <a:spcAft>
                <a:spcPts val="0"/>
              </a:spcAft>
              <a:buSzPct val="25000"/>
            </a:pPr>
            <a:r>
              <a:rPr lang="en-US" sz="2000" b="1" kern="0" dirty="0">
                <a:solidFill>
                  <a:srgbClr val="000000"/>
                </a:solidFill>
                <a:latin typeface="Calibri"/>
                <a:ea typeface="Calibri"/>
                <a:cs typeface="Calibri"/>
                <a:sym typeface="Calibri"/>
              </a:rPr>
              <a:t>Nb</a:t>
            </a:r>
          </a:p>
        </p:txBody>
      </p:sp>
      <p:sp>
        <p:nvSpPr>
          <p:cNvPr id="91" name="TextBox 90">
            <a:extLst>
              <a:ext uri="{FF2B5EF4-FFF2-40B4-BE49-F238E27FC236}">
                <a16:creationId xmlns:a16="http://schemas.microsoft.com/office/drawing/2014/main" id="{B32CBE2A-45C3-4400-AF52-4AEFCB6A528A}"/>
              </a:ext>
            </a:extLst>
          </p:cNvPr>
          <p:cNvSpPr txBox="1"/>
          <p:nvPr/>
        </p:nvSpPr>
        <p:spPr>
          <a:xfrm>
            <a:off x="8129212" y="4376583"/>
            <a:ext cx="455574" cy="369332"/>
          </a:xfrm>
          <a:prstGeom prst="rect">
            <a:avLst/>
          </a:prstGeom>
          <a:noFill/>
        </p:spPr>
        <p:txBody>
          <a:bodyPr wrap="none" rtlCol="0">
            <a:spAutoFit/>
          </a:bodyPr>
          <a:lstStyle/>
          <a:p>
            <a:r>
              <a:rPr lang="en-US" dirty="0"/>
              <a:t>Nb</a:t>
            </a:r>
          </a:p>
        </p:txBody>
      </p:sp>
      <p:sp>
        <p:nvSpPr>
          <p:cNvPr id="92" name="TextBox 91">
            <a:extLst>
              <a:ext uri="{FF2B5EF4-FFF2-40B4-BE49-F238E27FC236}">
                <a16:creationId xmlns:a16="http://schemas.microsoft.com/office/drawing/2014/main" id="{8D632FA5-41A9-4F5C-85A3-50302574A094}"/>
              </a:ext>
            </a:extLst>
          </p:cNvPr>
          <p:cNvSpPr txBox="1"/>
          <p:nvPr/>
        </p:nvSpPr>
        <p:spPr>
          <a:xfrm>
            <a:off x="6735079" y="4661198"/>
            <a:ext cx="412292" cy="369332"/>
          </a:xfrm>
          <a:prstGeom prst="rect">
            <a:avLst/>
          </a:prstGeom>
          <a:noFill/>
        </p:spPr>
        <p:txBody>
          <a:bodyPr wrap="none" rtlCol="0">
            <a:spAutoFit/>
          </a:bodyPr>
          <a:lstStyle/>
          <a:p>
            <a:r>
              <a:rPr lang="en-US" dirty="0"/>
              <a:t>Sn</a:t>
            </a:r>
          </a:p>
        </p:txBody>
      </p:sp>
      <p:sp>
        <p:nvSpPr>
          <p:cNvPr id="93" name="Shape 150">
            <a:extLst>
              <a:ext uri="{FF2B5EF4-FFF2-40B4-BE49-F238E27FC236}">
                <a16:creationId xmlns:a16="http://schemas.microsoft.com/office/drawing/2014/main" id="{95889C74-2B21-4E8A-A5D3-93BAE86BB505}"/>
              </a:ext>
            </a:extLst>
          </p:cNvPr>
          <p:cNvSpPr/>
          <p:nvPr/>
        </p:nvSpPr>
        <p:spPr>
          <a:xfrm>
            <a:off x="9509330" y="3820404"/>
            <a:ext cx="2159777" cy="344555"/>
          </a:xfrm>
          <a:prstGeom prst="rect">
            <a:avLst/>
          </a:prstGeom>
          <a:solidFill>
            <a:srgbClr val="FFFF00"/>
          </a:solidFill>
          <a:ln>
            <a:noFill/>
          </a:ln>
        </p:spPr>
        <p:txBody>
          <a:bodyPr lIns="91425" tIns="45700" rIns="91425" bIns="45700" anchor="ctr" anchorCtr="0">
            <a:noAutofit/>
          </a:bodyPr>
          <a:lstStyle/>
          <a:p>
            <a:pPr algn="ctr" defTabSz="457200" fontAlgn="auto">
              <a:spcBef>
                <a:spcPts val="0"/>
              </a:spcBef>
              <a:spcAft>
                <a:spcPts val="0"/>
              </a:spcAft>
              <a:buSzPct val="25000"/>
            </a:pPr>
            <a:r>
              <a:rPr lang="en-US" sz="2000" b="1" kern="0" dirty="0">
                <a:solidFill>
                  <a:srgbClr val="000000"/>
                </a:solidFill>
                <a:latin typeface="Calibri"/>
                <a:ea typeface="Calibri"/>
                <a:cs typeface="Calibri"/>
                <a:sym typeface="Calibri"/>
              </a:rPr>
              <a:t>Sn</a:t>
            </a:r>
          </a:p>
        </p:txBody>
      </p:sp>
      <p:sp>
        <p:nvSpPr>
          <p:cNvPr id="94" name="Shape 157">
            <a:extLst>
              <a:ext uri="{FF2B5EF4-FFF2-40B4-BE49-F238E27FC236}">
                <a16:creationId xmlns:a16="http://schemas.microsoft.com/office/drawing/2014/main" id="{FADD33D3-674A-445E-87FB-677CA463DC01}"/>
              </a:ext>
            </a:extLst>
          </p:cNvPr>
          <p:cNvSpPr txBox="1">
            <a:spLocks/>
          </p:cNvSpPr>
          <p:nvPr/>
        </p:nvSpPr>
        <p:spPr>
          <a:xfrm>
            <a:off x="9406420" y="2559239"/>
            <a:ext cx="2861780" cy="1099698"/>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pPr marL="0" indent="0" defTabSz="457200" fontAlgn="auto">
              <a:spcBef>
                <a:spcPts val="0"/>
              </a:spcBef>
              <a:buClr>
                <a:srgbClr val="000000"/>
              </a:buClr>
              <a:buNone/>
              <a:defRPr/>
            </a:pPr>
            <a:r>
              <a:rPr lang="en-US" sz="1800" b="1" kern="0" dirty="0">
                <a:solidFill>
                  <a:schemeClr val="tx1"/>
                </a:solidFill>
              </a:rPr>
              <a:t>Anodized:</a:t>
            </a:r>
          </a:p>
          <a:p>
            <a:pPr marL="457200" indent="-342900" defTabSz="457200" fontAlgn="auto">
              <a:spcBef>
                <a:spcPts val="0"/>
              </a:spcBef>
              <a:buClr>
                <a:srgbClr val="000000"/>
              </a:buClr>
              <a:defRPr/>
            </a:pPr>
            <a:r>
              <a:rPr lang="en-US" sz="1800" kern="0" dirty="0">
                <a:solidFill>
                  <a:schemeClr val="tx1"/>
                </a:solidFill>
              </a:rPr>
              <a:t>Oxide acts as barrier</a:t>
            </a:r>
          </a:p>
          <a:p>
            <a:pPr marL="457200" indent="-342900" defTabSz="457200" fontAlgn="auto">
              <a:spcBef>
                <a:spcPts val="0"/>
              </a:spcBef>
              <a:buClr>
                <a:srgbClr val="000000"/>
              </a:buClr>
              <a:defRPr/>
            </a:pPr>
            <a:r>
              <a:rPr lang="en-US" sz="1800" kern="0" dirty="0">
                <a:solidFill>
                  <a:schemeClr val="tx1"/>
                </a:solidFill>
              </a:rPr>
              <a:t>Creates more Sn</a:t>
            </a:r>
            <a:br>
              <a:rPr lang="en-US" sz="1800" kern="0" dirty="0">
                <a:solidFill>
                  <a:schemeClr val="tx1"/>
                </a:solidFill>
              </a:rPr>
            </a:br>
            <a:r>
              <a:rPr lang="en-US" sz="1800" kern="0" dirty="0">
                <a:solidFill>
                  <a:schemeClr val="tx1"/>
                </a:solidFill>
              </a:rPr>
              <a:t>nucleation sites</a:t>
            </a:r>
          </a:p>
        </p:txBody>
      </p:sp>
      <p:sp>
        <p:nvSpPr>
          <p:cNvPr id="95" name="Shape 150">
            <a:extLst>
              <a:ext uri="{FF2B5EF4-FFF2-40B4-BE49-F238E27FC236}">
                <a16:creationId xmlns:a16="http://schemas.microsoft.com/office/drawing/2014/main" id="{8EA73DE4-2B26-424E-916E-FFC78CE409B8}"/>
              </a:ext>
            </a:extLst>
          </p:cNvPr>
          <p:cNvSpPr/>
          <p:nvPr/>
        </p:nvSpPr>
        <p:spPr>
          <a:xfrm>
            <a:off x="9509331" y="4449352"/>
            <a:ext cx="2159777" cy="460228"/>
          </a:xfrm>
          <a:prstGeom prst="rect">
            <a:avLst/>
          </a:prstGeom>
          <a:solidFill>
            <a:schemeClr val="bg1">
              <a:lumMod val="65000"/>
            </a:schemeClr>
          </a:solidFill>
          <a:ln>
            <a:noFill/>
          </a:ln>
        </p:spPr>
        <p:txBody>
          <a:bodyPr lIns="91425" tIns="45700" rIns="91425" bIns="45700" anchor="ctr" anchorCtr="0">
            <a:noAutofit/>
          </a:bodyPr>
          <a:lstStyle/>
          <a:p>
            <a:pPr algn="ctr" defTabSz="457200" fontAlgn="auto">
              <a:spcBef>
                <a:spcPts val="0"/>
              </a:spcBef>
              <a:spcAft>
                <a:spcPts val="0"/>
              </a:spcAft>
              <a:buSzPct val="25000"/>
            </a:pPr>
            <a:r>
              <a:rPr lang="en-US" sz="2000" b="1" kern="0" dirty="0" err="1">
                <a:solidFill>
                  <a:srgbClr val="000000"/>
                </a:solidFill>
                <a:latin typeface="Calibri"/>
                <a:ea typeface="Calibri"/>
                <a:cs typeface="Calibri"/>
                <a:sym typeface="Calibri"/>
              </a:rPr>
              <a:t>NbO</a:t>
            </a:r>
            <a:r>
              <a:rPr lang="en-US" sz="2000" b="1" kern="0" baseline="-25000" dirty="0" err="1">
                <a:solidFill>
                  <a:srgbClr val="000000"/>
                </a:solidFill>
                <a:latin typeface="Calibri"/>
                <a:ea typeface="Calibri"/>
                <a:cs typeface="Calibri"/>
                <a:sym typeface="Calibri"/>
              </a:rPr>
              <a:t>x</a:t>
            </a:r>
            <a:endParaRPr lang="en-US" sz="2000" b="1" kern="0" baseline="-25000" dirty="0">
              <a:solidFill>
                <a:srgbClr val="000000"/>
              </a:solidFill>
              <a:latin typeface="Calibri"/>
              <a:ea typeface="Calibri"/>
              <a:cs typeface="Calibri"/>
              <a:sym typeface="Calibri"/>
            </a:endParaRPr>
          </a:p>
        </p:txBody>
      </p:sp>
      <p:cxnSp>
        <p:nvCxnSpPr>
          <p:cNvPr id="96" name="Shape 153">
            <a:extLst>
              <a:ext uri="{FF2B5EF4-FFF2-40B4-BE49-F238E27FC236}">
                <a16:creationId xmlns:a16="http://schemas.microsoft.com/office/drawing/2014/main" id="{F2E42779-50FB-426A-A17C-A2D06C8E2137}"/>
              </a:ext>
            </a:extLst>
          </p:cNvPr>
          <p:cNvCxnSpPr>
            <a:cxnSpLocks/>
          </p:cNvCxnSpPr>
          <p:nvPr/>
        </p:nvCxnSpPr>
        <p:spPr>
          <a:xfrm flipV="1">
            <a:off x="11541410" y="4480985"/>
            <a:ext cx="0" cy="364879"/>
          </a:xfrm>
          <a:prstGeom prst="straightConnector1">
            <a:avLst/>
          </a:prstGeom>
          <a:noFill/>
          <a:ln w="38100" cap="flat" cmpd="sng">
            <a:solidFill>
              <a:srgbClr val="000000"/>
            </a:solidFill>
            <a:prstDash val="solid"/>
            <a:round/>
            <a:headEnd type="none" w="med" len="med"/>
            <a:tailEnd type="stealth" w="lg" len="lg"/>
          </a:ln>
        </p:spPr>
      </p:cxnSp>
      <p:cxnSp>
        <p:nvCxnSpPr>
          <p:cNvPr id="97" name="Shape 153">
            <a:extLst>
              <a:ext uri="{FF2B5EF4-FFF2-40B4-BE49-F238E27FC236}">
                <a16:creationId xmlns:a16="http://schemas.microsoft.com/office/drawing/2014/main" id="{AD17FEE2-2C6F-4A35-A8A2-21B85D100026}"/>
              </a:ext>
            </a:extLst>
          </p:cNvPr>
          <p:cNvCxnSpPr>
            <a:cxnSpLocks/>
          </p:cNvCxnSpPr>
          <p:nvPr/>
        </p:nvCxnSpPr>
        <p:spPr>
          <a:xfrm>
            <a:off x="9622606" y="4480985"/>
            <a:ext cx="0" cy="364879"/>
          </a:xfrm>
          <a:prstGeom prst="straightConnector1">
            <a:avLst/>
          </a:prstGeom>
          <a:noFill/>
          <a:ln w="38100" cap="flat" cmpd="sng">
            <a:solidFill>
              <a:srgbClr val="000000"/>
            </a:solidFill>
            <a:prstDash val="solid"/>
            <a:round/>
            <a:headEnd type="none" w="med" len="med"/>
            <a:tailEnd type="stealth" w="lg" len="lg"/>
          </a:ln>
        </p:spPr>
      </p:cxnSp>
      <p:sp>
        <p:nvSpPr>
          <p:cNvPr id="98" name="Shape 150">
            <a:extLst>
              <a:ext uri="{FF2B5EF4-FFF2-40B4-BE49-F238E27FC236}">
                <a16:creationId xmlns:a16="http://schemas.microsoft.com/office/drawing/2014/main" id="{8658FAB6-F93D-4CC5-958C-397C80371B5E}"/>
              </a:ext>
            </a:extLst>
          </p:cNvPr>
          <p:cNvSpPr/>
          <p:nvPr/>
        </p:nvSpPr>
        <p:spPr>
          <a:xfrm>
            <a:off x="9509331" y="5193973"/>
            <a:ext cx="2159777" cy="371728"/>
          </a:xfrm>
          <a:prstGeom prst="rect">
            <a:avLst/>
          </a:prstGeom>
          <a:solidFill>
            <a:srgbClr val="0070C0"/>
          </a:solidFill>
          <a:ln>
            <a:noFill/>
          </a:ln>
        </p:spPr>
        <p:txBody>
          <a:bodyPr lIns="91425" tIns="45700" rIns="91425" bIns="45700" anchor="ctr" anchorCtr="0">
            <a:noAutofit/>
          </a:bodyPr>
          <a:lstStyle/>
          <a:p>
            <a:pPr algn="ctr" defTabSz="457200" fontAlgn="auto">
              <a:spcBef>
                <a:spcPts val="0"/>
              </a:spcBef>
              <a:spcAft>
                <a:spcPts val="0"/>
              </a:spcAft>
              <a:buSzPct val="25000"/>
            </a:pPr>
            <a:r>
              <a:rPr lang="en-US" sz="2000" b="1" kern="0" dirty="0">
                <a:solidFill>
                  <a:srgbClr val="000000"/>
                </a:solidFill>
                <a:latin typeface="Calibri"/>
                <a:ea typeface="Calibri"/>
                <a:cs typeface="Calibri"/>
                <a:sym typeface="Calibri"/>
              </a:rPr>
              <a:t>Nb</a:t>
            </a:r>
          </a:p>
        </p:txBody>
      </p:sp>
      <p:sp>
        <p:nvSpPr>
          <p:cNvPr id="99" name="TextBox 98">
            <a:extLst>
              <a:ext uri="{FF2B5EF4-FFF2-40B4-BE49-F238E27FC236}">
                <a16:creationId xmlns:a16="http://schemas.microsoft.com/office/drawing/2014/main" id="{C5B9A33C-2C55-46AE-81DC-AD721E93AD1F}"/>
              </a:ext>
            </a:extLst>
          </p:cNvPr>
          <p:cNvSpPr txBox="1"/>
          <p:nvPr/>
        </p:nvSpPr>
        <p:spPr>
          <a:xfrm>
            <a:off x="11085836" y="4407237"/>
            <a:ext cx="455574" cy="369332"/>
          </a:xfrm>
          <a:prstGeom prst="rect">
            <a:avLst/>
          </a:prstGeom>
          <a:noFill/>
        </p:spPr>
        <p:txBody>
          <a:bodyPr wrap="none" rtlCol="0">
            <a:spAutoFit/>
          </a:bodyPr>
          <a:lstStyle/>
          <a:p>
            <a:r>
              <a:rPr lang="en-US" dirty="0"/>
              <a:t>Nb</a:t>
            </a:r>
          </a:p>
        </p:txBody>
      </p:sp>
      <p:sp>
        <p:nvSpPr>
          <p:cNvPr id="100" name="TextBox 99">
            <a:extLst>
              <a:ext uri="{FF2B5EF4-FFF2-40B4-BE49-F238E27FC236}">
                <a16:creationId xmlns:a16="http://schemas.microsoft.com/office/drawing/2014/main" id="{2B1D9F89-2279-4F88-9ACE-C5F4C1A9B752}"/>
              </a:ext>
            </a:extLst>
          </p:cNvPr>
          <p:cNvSpPr txBox="1"/>
          <p:nvPr/>
        </p:nvSpPr>
        <p:spPr>
          <a:xfrm>
            <a:off x="9680826" y="4567226"/>
            <a:ext cx="412292" cy="369332"/>
          </a:xfrm>
          <a:prstGeom prst="rect">
            <a:avLst/>
          </a:prstGeom>
          <a:noFill/>
        </p:spPr>
        <p:txBody>
          <a:bodyPr wrap="none" rtlCol="0">
            <a:spAutoFit/>
          </a:bodyPr>
          <a:lstStyle/>
          <a:p>
            <a:r>
              <a:rPr lang="en-US" dirty="0"/>
              <a:t>Sn</a:t>
            </a:r>
          </a:p>
        </p:txBody>
      </p:sp>
      <p:sp>
        <p:nvSpPr>
          <p:cNvPr id="107" name="Shape 150">
            <a:extLst>
              <a:ext uri="{FF2B5EF4-FFF2-40B4-BE49-F238E27FC236}">
                <a16:creationId xmlns:a16="http://schemas.microsoft.com/office/drawing/2014/main" id="{96A6258A-2436-4E68-8396-D9B06323E9AA}"/>
              </a:ext>
            </a:extLst>
          </p:cNvPr>
          <p:cNvSpPr/>
          <p:nvPr/>
        </p:nvSpPr>
        <p:spPr>
          <a:xfrm>
            <a:off x="9509329" y="4903784"/>
            <a:ext cx="2159777" cy="290189"/>
          </a:xfrm>
          <a:prstGeom prst="rect">
            <a:avLst/>
          </a:prstGeom>
          <a:solidFill>
            <a:srgbClr val="00B050"/>
          </a:solidFill>
          <a:ln>
            <a:noFill/>
          </a:ln>
        </p:spPr>
        <p:txBody>
          <a:bodyPr lIns="91425" tIns="45700" rIns="91425" bIns="45700" anchor="ctr" anchorCtr="0">
            <a:noAutofit/>
          </a:bodyPr>
          <a:lstStyle/>
          <a:p>
            <a:pPr algn="ctr" defTabSz="457200" fontAlgn="auto">
              <a:spcBef>
                <a:spcPts val="0"/>
              </a:spcBef>
              <a:spcAft>
                <a:spcPts val="0"/>
              </a:spcAft>
              <a:buSzPct val="25000"/>
            </a:pPr>
            <a:r>
              <a:rPr lang="en-US" sz="2000" b="1" kern="0" dirty="0">
                <a:solidFill>
                  <a:srgbClr val="000000"/>
                </a:solidFill>
                <a:latin typeface="Calibri"/>
                <a:ea typeface="Calibri"/>
                <a:cs typeface="Calibri"/>
                <a:sym typeface="Calibri"/>
              </a:rPr>
              <a:t>Nb</a:t>
            </a:r>
            <a:r>
              <a:rPr lang="en-US" sz="2000" b="1" kern="0" baseline="-25000" dirty="0">
                <a:solidFill>
                  <a:srgbClr val="000000"/>
                </a:solidFill>
                <a:latin typeface="Calibri"/>
                <a:ea typeface="Calibri"/>
                <a:cs typeface="Calibri"/>
                <a:sym typeface="Calibri"/>
              </a:rPr>
              <a:t>3</a:t>
            </a:r>
            <a:r>
              <a:rPr lang="en-US" sz="2000" b="1" kern="0" dirty="0">
                <a:solidFill>
                  <a:srgbClr val="000000"/>
                </a:solidFill>
                <a:latin typeface="Calibri"/>
                <a:ea typeface="Calibri"/>
                <a:cs typeface="Calibri"/>
                <a:sym typeface="Calibri"/>
              </a:rPr>
              <a:t>Sn</a:t>
            </a:r>
          </a:p>
        </p:txBody>
      </p:sp>
      <p:sp>
        <p:nvSpPr>
          <p:cNvPr id="109" name="Shape 150">
            <a:extLst>
              <a:ext uri="{FF2B5EF4-FFF2-40B4-BE49-F238E27FC236}">
                <a16:creationId xmlns:a16="http://schemas.microsoft.com/office/drawing/2014/main" id="{B883E14B-FDCF-4FF0-964F-A3F391ACC86B}"/>
              </a:ext>
            </a:extLst>
          </p:cNvPr>
          <p:cNvSpPr/>
          <p:nvPr/>
        </p:nvSpPr>
        <p:spPr>
          <a:xfrm>
            <a:off x="9509328" y="4154579"/>
            <a:ext cx="2159777" cy="294774"/>
          </a:xfrm>
          <a:prstGeom prst="rect">
            <a:avLst/>
          </a:prstGeom>
          <a:solidFill>
            <a:srgbClr val="00B050"/>
          </a:solidFill>
          <a:ln>
            <a:noFill/>
          </a:ln>
        </p:spPr>
        <p:txBody>
          <a:bodyPr lIns="91425" tIns="45700" rIns="91425" bIns="45700" anchor="ctr" anchorCtr="0">
            <a:noAutofit/>
          </a:bodyPr>
          <a:lstStyle/>
          <a:p>
            <a:pPr algn="ctr" defTabSz="457200" fontAlgn="auto">
              <a:spcBef>
                <a:spcPts val="0"/>
              </a:spcBef>
              <a:spcAft>
                <a:spcPts val="0"/>
              </a:spcAft>
              <a:buSzPct val="25000"/>
            </a:pPr>
            <a:r>
              <a:rPr lang="en-US" sz="2000" b="1" kern="0" dirty="0">
                <a:solidFill>
                  <a:srgbClr val="000000"/>
                </a:solidFill>
                <a:latin typeface="Calibri"/>
                <a:ea typeface="Calibri"/>
                <a:cs typeface="Calibri"/>
                <a:sym typeface="Calibri"/>
              </a:rPr>
              <a:t>Nb</a:t>
            </a:r>
            <a:r>
              <a:rPr lang="en-US" sz="2000" b="1" kern="0" baseline="-25000" dirty="0">
                <a:solidFill>
                  <a:srgbClr val="000000"/>
                </a:solidFill>
                <a:latin typeface="Calibri"/>
                <a:ea typeface="Calibri"/>
                <a:cs typeface="Calibri"/>
                <a:sym typeface="Calibri"/>
              </a:rPr>
              <a:t>3</a:t>
            </a:r>
            <a:r>
              <a:rPr lang="en-US" sz="2000" b="1" kern="0" dirty="0">
                <a:solidFill>
                  <a:srgbClr val="000000"/>
                </a:solidFill>
                <a:latin typeface="Calibri"/>
                <a:ea typeface="Calibri"/>
                <a:cs typeface="Calibri"/>
                <a:sym typeface="Calibri"/>
              </a:rPr>
              <a:t>Sn</a:t>
            </a:r>
          </a:p>
        </p:txBody>
      </p:sp>
    </p:spTree>
    <p:extLst>
      <p:ext uri="{BB962C8B-B14F-4D97-AF65-F5344CB8AC3E}">
        <p14:creationId xmlns:p14="http://schemas.microsoft.com/office/powerpoint/2010/main" val="3925084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2EB04D7-9D2A-B246-AC89-7BEE9736B5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2882" b="96374" l="0" r="100000">
                        <a14:foregroundMark x1="593" y1="93702" x2="99407" y2="93034"/>
                      </a14:backgroundRemoval>
                    </a14:imgEffect>
                  </a14:imgLayer>
                </a14:imgProps>
              </a:ext>
              <a:ext uri="{28A0092B-C50C-407E-A947-70E740481C1C}">
                <a14:useLocalDpi xmlns:a14="http://schemas.microsoft.com/office/drawing/2010/main"/>
              </a:ext>
            </a:extLst>
          </a:blip>
          <a:srcRect b="21472"/>
          <a:stretch/>
        </p:blipFill>
        <p:spPr>
          <a:xfrm>
            <a:off x="4730888" y="2911201"/>
            <a:ext cx="4207372" cy="3417967"/>
          </a:xfrm>
          <a:prstGeom prst="rect">
            <a:avLst/>
          </a:prstGeom>
        </p:spPr>
      </p:pic>
      <p:sp>
        <p:nvSpPr>
          <p:cNvPr id="7" name="Title 1"/>
          <p:cNvSpPr>
            <a:spLocks noGrp="1"/>
          </p:cNvSpPr>
          <p:nvPr>
            <p:ph type="title"/>
          </p:nvPr>
        </p:nvSpPr>
        <p:spPr>
          <a:xfrm>
            <a:off x="1698567" y="0"/>
            <a:ext cx="8713337" cy="467664"/>
          </a:xfrm>
        </p:spPr>
        <p:txBody>
          <a:bodyPr>
            <a:normAutofit fontScale="90000"/>
          </a:bodyPr>
          <a:lstStyle/>
          <a:p>
            <a:r>
              <a:rPr lang="en-US" sz="3600" dirty="0"/>
              <a:t>Nb</a:t>
            </a:r>
            <a:r>
              <a:rPr lang="en-US" sz="3600" baseline="-25000" dirty="0"/>
              <a:t>3</a:t>
            </a:r>
            <a:r>
              <a:rPr lang="en-US" sz="3600" dirty="0"/>
              <a:t>Sn Coatings</a:t>
            </a:r>
          </a:p>
        </p:txBody>
      </p:sp>
      <p:grpSp>
        <p:nvGrpSpPr>
          <p:cNvPr id="6" name="Group 5">
            <a:extLst>
              <a:ext uri="{FF2B5EF4-FFF2-40B4-BE49-F238E27FC236}">
                <a16:creationId xmlns:a16="http://schemas.microsoft.com/office/drawing/2014/main" id="{1DE0395C-2732-CE48-8951-E291C4BE2817}"/>
              </a:ext>
            </a:extLst>
          </p:cNvPr>
          <p:cNvGrpSpPr/>
          <p:nvPr/>
        </p:nvGrpSpPr>
        <p:grpSpPr>
          <a:xfrm>
            <a:off x="5424900" y="966059"/>
            <a:ext cx="3522098" cy="2116550"/>
            <a:chOff x="2825949" y="-670229"/>
            <a:chExt cx="3713255" cy="2362200"/>
          </a:xfrm>
        </p:grpSpPr>
        <p:pic>
          <p:nvPicPr>
            <p:cNvPr id="8" name="Picture 5">
              <a:extLst>
                <a:ext uri="{FF2B5EF4-FFF2-40B4-BE49-F238E27FC236}">
                  <a16:creationId xmlns:a16="http://schemas.microsoft.com/office/drawing/2014/main" id="{87066208-595C-764E-8E5B-7C0563E27503}"/>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2825949" y="-670229"/>
              <a:ext cx="369169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Connector 8">
              <a:extLst>
                <a:ext uri="{FF2B5EF4-FFF2-40B4-BE49-F238E27FC236}">
                  <a16:creationId xmlns:a16="http://schemas.microsoft.com/office/drawing/2014/main" id="{E4CF3CDC-9DC5-494F-9840-020FC93BFD63}"/>
                </a:ext>
              </a:extLst>
            </p:cNvPr>
            <p:cNvCxnSpPr/>
            <p:nvPr/>
          </p:nvCxnSpPr>
          <p:spPr>
            <a:xfrm>
              <a:off x="5320004" y="1621213"/>
              <a:ext cx="1219200"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1EBAE5C-64B2-374E-A1A9-B409977C94E6}"/>
                </a:ext>
              </a:extLst>
            </p:cNvPr>
            <p:cNvSpPr txBox="1"/>
            <p:nvPr/>
          </p:nvSpPr>
          <p:spPr>
            <a:xfrm>
              <a:off x="4593360" y="976140"/>
              <a:ext cx="1676400" cy="652645"/>
            </a:xfrm>
            <a:prstGeom prst="rect">
              <a:avLst/>
            </a:prstGeom>
            <a:noFill/>
          </p:spPr>
          <p:txBody>
            <a:bodyPr wrap="square" rtlCol="0">
              <a:spAutoFit/>
            </a:bodyPr>
            <a:lstStyle/>
            <a:p>
              <a:pPr algn="ctr"/>
              <a:r>
                <a:rPr lang="en-GB" sz="3200" b="1" dirty="0">
                  <a:solidFill>
                    <a:srgbClr val="FFFF00"/>
                  </a:solidFill>
                </a:rPr>
                <a:t>2 </a:t>
              </a:r>
              <a:r>
                <a:rPr lang="el-GR" sz="3200" b="1" dirty="0">
                  <a:solidFill>
                    <a:srgbClr val="FFFF00"/>
                  </a:solidFill>
                </a:rPr>
                <a:t>μ</a:t>
              </a:r>
              <a:r>
                <a:rPr lang="en-US" sz="3200" b="1" dirty="0">
                  <a:solidFill>
                    <a:srgbClr val="FFFF00"/>
                  </a:solidFill>
                </a:rPr>
                <a:t>m</a:t>
              </a:r>
              <a:endParaRPr lang="en-GB" sz="3200" b="1" dirty="0">
                <a:solidFill>
                  <a:srgbClr val="FFFF00"/>
                </a:solidFill>
              </a:endParaRPr>
            </a:p>
          </p:txBody>
        </p:sp>
      </p:grpSp>
      <p:sp>
        <p:nvSpPr>
          <p:cNvPr id="11" name="Content Placeholder 2">
            <a:extLst>
              <a:ext uri="{FF2B5EF4-FFF2-40B4-BE49-F238E27FC236}">
                <a16:creationId xmlns:a16="http://schemas.microsoft.com/office/drawing/2014/main" id="{4F1090FE-0593-8A4C-AED6-D7063DACD867}"/>
              </a:ext>
            </a:extLst>
          </p:cNvPr>
          <p:cNvSpPr txBox="1">
            <a:spLocks/>
          </p:cNvSpPr>
          <p:nvPr/>
        </p:nvSpPr>
        <p:spPr>
          <a:xfrm>
            <a:off x="567632" y="1102979"/>
            <a:ext cx="4577330" cy="1897548"/>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None/>
            </a:pPr>
            <a:r>
              <a:rPr lang="en-GB" b="1" dirty="0">
                <a:solidFill>
                  <a:prstClr val="black"/>
                </a:solidFill>
                <a:latin typeface="Calibri"/>
              </a:rPr>
              <a:t>Nb</a:t>
            </a:r>
            <a:r>
              <a:rPr lang="en-GB" b="1" baseline="-25000" dirty="0">
                <a:solidFill>
                  <a:prstClr val="black"/>
                </a:solidFill>
                <a:latin typeface="Calibri"/>
              </a:rPr>
              <a:t>3</a:t>
            </a:r>
            <a:r>
              <a:rPr lang="en-GB" b="1" dirty="0">
                <a:solidFill>
                  <a:prstClr val="black"/>
                </a:solidFill>
                <a:latin typeface="Calibri"/>
              </a:rPr>
              <a:t>Sn forms a </a:t>
            </a:r>
            <a:r>
              <a:rPr lang="en-GB" b="1" dirty="0">
                <a:solidFill>
                  <a:srgbClr val="1132FF"/>
                </a:solidFill>
                <a:latin typeface="Calibri"/>
              </a:rPr>
              <a:t>polycrystalline</a:t>
            </a:r>
            <a:r>
              <a:rPr lang="en-GB" b="1" dirty="0">
                <a:solidFill>
                  <a:prstClr val="black"/>
                </a:solidFill>
                <a:latin typeface="Calibri"/>
              </a:rPr>
              <a:t> layer on the surface of the niobium</a:t>
            </a:r>
          </a:p>
          <a:p>
            <a:pPr marL="0" indent="0" fontAlgn="auto">
              <a:spcAft>
                <a:spcPts val="0"/>
              </a:spcAft>
              <a:buNone/>
            </a:pPr>
            <a:endParaRPr lang="en-GB" b="1" dirty="0">
              <a:solidFill>
                <a:prstClr val="black"/>
              </a:solidFill>
              <a:latin typeface="Calibri"/>
            </a:endParaRPr>
          </a:p>
        </p:txBody>
      </p:sp>
      <p:pic>
        <p:nvPicPr>
          <p:cNvPr id="12" name="Content Placeholder 3">
            <a:extLst>
              <a:ext uri="{FF2B5EF4-FFF2-40B4-BE49-F238E27FC236}">
                <a16:creationId xmlns:a16="http://schemas.microsoft.com/office/drawing/2014/main" id="{D5D1B1CC-095A-1644-824B-FB2B2C163FFF}"/>
              </a:ext>
            </a:extLst>
          </p:cNvPr>
          <p:cNvPicPr>
            <a:picLocks noGrp="1" noChangeAspect="1"/>
          </p:cNvPicPr>
          <p:nvPr>
            <p:ph idx="1"/>
          </p:nvPr>
        </p:nvPicPr>
        <p:blipFill rotWithShape="1">
          <a:blip r:embed="rId5" cstate="print">
            <a:extLst>
              <a:ext uri="{BEBA8EAE-BF5A-486C-A8C5-ECC9F3942E4B}">
                <a14:imgProps xmlns:a14="http://schemas.microsoft.com/office/drawing/2010/main">
                  <a14:imgLayer r:embed="rId6">
                    <a14:imgEffect>
                      <a14:backgroundRemoval t="9542" b="100000" l="0" r="100000">
                        <a14:foregroundMark x1="9181" y1="18702" x2="16584" y2="17271"/>
                        <a14:foregroundMark x1="82034" y1="25095" x2="99506" y2="23473"/>
                      </a14:backgroundRemoval>
                    </a14:imgEffect>
                    <a14:imgEffect>
                      <a14:sharpenSoften amount="50000"/>
                    </a14:imgEffect>
                  </a14:imgLayer>
                </a14:imgProps>
              </a:ext>
              <a:ext uri="{28A0092B-C50C-407E-A947-70E740481C1C}">
                <a14:useLocalDpi xmlns:a14="http://schemas.microsoft.com/office/drawing/2010/main"/>
              </a:ext>
            </a:extLst>
          </a:blip>
          <a:srcRect t="-1" b="21455"/>
          <a:stretch/>
        </p:blipFill>
        <p:spPr>
          <a:xfrm>
            <a:off x="287694" y="2907667"/>
            <a:ext cx="4209768" cy="3421501"/>
          </a:xfrm>
        </p:spPr>
      </p:pic>
      <p:cxnSp>
        <p:nvCxnSpPr>
          <p:cNvPr id="13" name="Straight Connector 12">
            <a:extLst>
              <a:ext uri="{FF2B5EF4-FFF2-40B4-BE49-F238E27FC236}">
                <a16:creationId xmlns:a16="http://schemas.microsoft.com/office/drawing/2014/main" id="{C0DEE9F8-43FA-0943-9D84-2B0BCC1D8857}"/>
              </a:ext>
            </a:extLst>
          </p:cNvPr>
          <p:cNvCxnSpPr/>
          <p:nvPr/>
        </p:nvCxnSpPr>
        <p:spPr>
          <a:xfrm>
            <a:off x="1964094" y="6198923"/>
            <a:ext cx="609600"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C13E072-FA77-984D-9739-7775CCCF0A6A}"/>
              </a:ext>
            </a:extLst>
          </p:cNvPr>
          <p:cNvSpPr txBox="1"/>
          <p:nvPr/>
        </p:nvSpPr>
        <p:spPr>
          <a:xfrm>
            <a:off x="1430694" y="5744308"/>
            <a:ext cx="1676400" cy="461665"/>
          </a:xfrm>
          <a:prstGeom prst="rect">
            <a:avLst/>
          </a:prstGeom>
          <a:noFill/>
        </p:spPr>
        <p:txBody>
          <a:bodyPr wrap="square" rtlCol="0">
            <a:spAutoFit/>
          </a:bodyPr>
          <a:lstStyle/>
          <a:p>
            <a:pPr algn="ctr"/>
            <a:r>
              <a:rPr lang="en-GB" sz="2400" b="1" dirty="0">
                <a:solidFill>
                  <a:srgbClr val="FFFF00"/>
                </a:solidFill>
              </a:rPr>
              <a:t>1 </a:t>
            </a:r>
            <a:r>
              <a:rPr lang="el-GR" sz="2400" b="1" dirty="0">
                <a:solidFill>
                  <a:srgbClr val="FFFF00"/>
                </a:solidFill>
              </a:rPr>
              <a:t>μ</a:t>
            </a:r>
            <a:r>
              <a:rPr lang="en-US" sz="2400" b="1" dirty="0">
                <a:solidFill>
                  <a:srgbClr val="FFFF00"/>
                </a:solidFill>
              </a:rPr>
              <a:t>m</a:t>
            </a:r>
            <a:endParaRPr lang="en-GB" sz="2400" b="1" dirty="0">
              <a:solidFill>
                <a:srgbClr val="FFFF00"/>
              </a:solidFill>
            </a:endParaRPr>
          </a:p>
        </p:txBody>
      </p:sp>
      <p:cxnSp>
        <p:nvCxnSpPr>
          <p:cNvPr id="15" name="Straight Connector 14">
            <a:extLst>
              <a:ext uri="{FF2B5EF4-FFF2-40B4-BE49-F238E27FC236}">
                <a16:creationId xmlns:a16="http://schemas.microsoft.com/office/drawing/2014/main" id="{1B49AB50-B67D-9D49-BED6-91D2AC0090B7}"/>
              </a:ext>
            </a:extLst>
          </p:cNvPr>
          <p:cNvCxnSpPr/>
          <p:nvPr/>
        </p:nvCxnSpPr>
        <p:spPr>
          <a:xfrm>
            <a:off x="2268894" y="3532528"/>
            <a:ext cx="0" cy="1219200"/>
          </a:xfrm>
          <a:prstGeom prst="line">
            <a:avLst/>
          </a:prstGeom>
          <a:ln w="76200">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8B7198A-98A3-4249-A18A-F6C380C7F3CB}"/>
              </a:ext>
            </a:extLst>
          </p:cNvPr>
          <p:cNvSpPr txBox="1"/>
          <p:nvPr/>
        </p:nvSpPr>
        <p:spPr>
          <a:xfrm>
            <a:off x="503727" y="3825601"/>
            <a:ext cx="5050560" cy="646331"/>
          </a:xfrm>
          <a:prstGeom prst="rect">
            <a:avLst/>
          </a:prstGeom>
          <a:noFill/>
        </p:spPr>
        <p:txBody>
          <a:bodyPr wrap="square" rtlCol="0">
            <a:spAutoFit/>
          </a:bodyPr>
          <a:lstStyle/>
          <a:p>
            <a:pPr algn="ctr"/>
            <a:r>
              <a:rPr lang="en-GB" sz="3600" b="1" dirty="0">
                <a:solidFill>
                  <a:srgbClr val="FFFF00"/>
                </a:solidFill>
              </a:rPr>
              <a:t>≈3 </a:t>
            </a:r>
            <a:r>
              <a:rPr lang="el-GR" sz="3600" b="1" dirty="0">
                <a:solidFill>
                  <a:srgbClr val="FFFF00"/>
                </a:solidFill>
              </a:rPr>
              <a:t>μ</a:t>
            </a:r>
            <a:r>
              <a:rPr lang="en-US" sz="3600" b="1" dirty="0">
                <a:solidFill>
                  <a:srgbClr val="FFFF00"/>
                </a:solidFill>
              </a:rPr>
              <a:t>m</a:t>
            </a:r>
            <a:endParaRPr lang="en-GB" sz="3600" b="1" dirty="0">
              <a:solidFill>
                <a:srgbClr val="FFFF00"/>
              </a:solidFill>
            </a:endParaRPr>
          </a:p>
        </p:txBody>
      </p:sp>
      <p:sp>
        <p:nvSpPr>
          <p:cNvPr id="17" name="TextBox 16">
            <a:extLst>
              <a:ext uri="{FF2B5EF4-FFF2-40B4-BE49-F238E27FC236}">
                <a16:creationId xmlns:a16="http://schemas.microsoft.com/office/drawing/2014/main" id="{FB4E5687-1E3A-7342-8ED0-85ED9047B2C4}"/>
              </a:ext>
            </a:extLst>
          </p:cNvPr>
          <p:cNvSpPr txBox="1"/>
          <p:nvPr/>
        </p:nvSpPr>
        <p:spPr>
          <a:xfrm>
            <a:off x="2065048" y="3117234"/>
            <a:ext cx="5050560" cy="461665"/>
          </a:xfrm>
          <a:prstGeom prst="rect">
            <a:avLst/>
          </a:prstGeom>
          <a:noFill/>
        </p:spPr>
        <p:txBody>
          <a:bodyPr wrap="square" rtlCol="0">
            <a:spAutoFit/>
          </a:bodyPr>
          <a:lstStyle/>
          <a:p>
            <a:pPr algn="ctr"/>
            <a:r>
              <a:rPr lang="en-GB" sz="2400" b="1" dirty="0"/>
              <a:t>RF Surface</a:t>
            </a:r>
          </a:p>
        </p:txBody>
      </p:sp>
      <p:cxnSp>
        <p:nvCxnSpPr>
          <p:cNvPr id="18" name="Straight Arrow Connector 17">
            <a:extLst>
              <a:ext uri="{FF2B5EF4-FFF2-40B4-BE49-F238E27FC236}">
                <a16:creationId xmlns:a16="http://schemas.microsoft.com/office/drawing/2014/main" id="{CA74B826-9BB7-DA49-894B-76A6F3FF3226}"/>
              </a:ext>
            </a:extLst>
          </p:cNvPr>
          <p:cNvCxnSpPr>
            <a:cxnSpLocks/>
          </p:cNvCxnSpPr>
          <p:nvPr/>
        </p:nvCxnSpPr>
        <p:spPr>
          <a:xfrm flipH="1">
            <a:off x="2978362" y="3415037"/>
            <a:ext cx="668884" cy="261101"/>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DE73027-D4A3-DE4E-AAA7-119E908D42C5}"/>
              </a:ext>
            </a:extLst>
          </p:cNvPr>
          <p:cNvCxnSpPr/>
          <p:nvPr/>
        </p:nvCxnSpPr>
        <p:spPr>
          <a:xfrm>
            <a:off x="6383694" y="6198923"/>
            <a:ext cx="609600"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E869191-9AC4-9F47-8E96-4A8098645098}"/>
              </a:ext>
            </a:extLst>
          </p:cNvPr>
          <p:cNvSpPr txBox="1"/>
          <p:nvPr/>
        </p:nvSpPr>
        <p:spPr>
          <a:xfrm>
            <a:off x="5850294" y="5739843"/>
            <a:ext cx="1676400" cy="461665"/>
          </a:xfrm>
          <a:prstGeom prst="rect">
            <a:avLst/>
          </a:prstGeom>
          <a:noFill/>
        </p:spPr>
        <p:txBody>
          <a:bodyPr wrap="square" rtlCol="0">
            <a:spAutoFit/>
          </a:bodyPr>
          <a:lstStyle/>
          <a:p>
            <a:pPr algn="ctr"/>
            <a:r>
              <a:rPr lang="en-GB" sz="2400" b="1" dirty="0">
                <a:solidFill>
                  <a:srgbClr val="FFFF00"/>
                </a:solidFill>
              </a:rPr>
              <a:t>1 </a:t>
            </a:r>
            <a:r>
              <a:rPr lang="el-GR" sz="2400" b="1" dirty="0">
                <a:solidFill>
                  <a:srgbClr val="FFFF00"/>
                </a:solidFill>
              </a:rPr>
              <a:t>μ</a:t>
            </a:r>
            <a:r>
              <a:rPr lang="en-US" sz="2400" b="1" dirty="0">
                <a:solidFill>
                  <a:srgbClr val="FFFF00"/>
                </a:solidFill>
              </a:rPr>
              <a:t>m</a:t>
            </a:r>
            <a:endParaRPr lang="en-GB" sz="2400" b="1" dirty="0">
              <a:solidFill>
                <a:srgbClr val="FFFF00"/>
              </a:solidFill>
            </a:endParaRPr>
          </a:p>
        </p:txBody>
      </p:sp>
      <p:cxnSp>
        <p:nvCxnSpPr>
          <p:cNvPr id="22" name="Straight Arrow Connector 21">
            <a:extLst>
              <a:ext uri="{FF2B5EF4-FFF2-40B4-BE49-F238E27FC236}">
                <a16:creationId xmlns:a16="http://schemas.microsoft.com/office/drawing/2014/main" id="{663B1571-85B2-B34A-87AD-B602B68B78AE}"/>
              </a:ext>
            </a:extLst>
          </p:cNvPr>
          <p:cNvCxnSpPr>
            <a:cxnSpLocks/>
          </p:cNvCxnSpPr>
          <p:nvPr/>
        </p:nvCxnSpPr>
        <p:spPr>
          <a:xfrm>
            <a:off x="5554288" y="3385556"/>
            <a:ext cx="677007" cy="223173"/>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B7AFAB2-859E-1F4A-9D9A-2430BFE92A34}"/>
              </a:ext>
            </a:extLst>
          </p:cNvPr>
          <p:cNvSpPr txBox="1"/>
          <p:nvPr/>
        </p:nvSpPr>
        <p:spPr>
          <a:xfrm>
            <a:off x="4163214" y="5048130"/>
            <a:ext cx="5050560" cy="646331"/>
          </a:xfrm>
          <a:prstGeom prst="rect">
            <a:avLst/>
          </a:prstGeom>
          <a:noFill/>
        </p:spPr>
        <p:txBody>
          <a:bodyPr wrap="square" rtlCol="0">
            <a:spAutoFit/>
          </a:bodyPr>
          <a:lstStyle/>
          <a:p>
            <a:pPr algn="ctr"/>
            <a:r>
              <a:rPr lang="en-GB" sz="3600" b="1" dirty="0" err="1">
                <a:solidFill>
                  <a:srgbClr val="FF0000"/>
                </a:solidFill>
              </a:rPr>
              <a:t>Nb</a:t>
            </a:r>
            <a:endParaRPr lang="en-GB" sz="3600" b="1" dirty="0">
              <a:solidFill>
                <a:srgbClr val="FF0000"/>
              </a:solidFill>
            </a:endParaRPr>
          </a:p>
        </p:txBody>
      </p:sp>
      <p:sp>
        <p:nvSpPr>
          <p:cNvPr id="27" name="TextBox 26">
            <a:extLst>
              <a:ext uri="{FF2B5EF4-FFF2-40B4-BE49-F238E27FC236}">
                <a16:creationId xmlns:a16="http://schemas.microsoft.com/office/drawing/2014/main" id="{7EF075CE-1467-6D45-84EF-B884340BE36B}"/>
              </a:ext>
            </a:extLst>
          </p:cNvPr>
          <p:cNvSpPr txBox="1"/>
          <p:nvPr/>
        </p:nvSpPr>
        <p:spPr>
          <a:xfrm>
            <a:off x="4163214" y="3799323"/>
            <a:ext cx="5050560" cy="646331"/>
          </a:xfrm>
          <a:prstGeom prst="rect">
            <a:avLst/>
          </a:prstGeom>
          <a:noFill/>
        </p:spPr>
        <p:txBody>
          <a:bodyPr wrap="square" rtlCol="0">
            <a:spAutoFit/>
          </a:bodyPr>
          <a:lstStyle/>
          <a:p>
            <a:pPr algn="ctr"/>
            <a:r>
              <a:rPr lang="en-GB" sz="3600" b="1" dirty="0">
                <a:solidFill>
                  <a:srgbClr val="00DBFD"/>
                </a:solidFill>
              </a:rPr>
              <a:t>Nb</a:t>
            </a:r>
            <a:r>
              <a:rPr lang="en-GB" sz="3600" b="1" baseline="-25000" dirty="0">
                <a:solidFill>
                  <a:srgbClr val="00DBFD"/>
                </a:solidFill>
              </a:rPr>
              <a:t>3</a:t>
            </a:r>
            <a:r>
              <a:rPr lang="en-GB" sz="3600" b="1" dirty="0">
                <a:solidFill>
                  <a:srgbClr val="00DBFD"/>
                </a:solidFill>
              </a:rPr>
              <a:t>Sn</a:t>
            </a:r>
          </a:p>
        </p:txBody>
      </p:sp>
      <p:pic>
        <p:nvPicPr>
          <p:cNvPr id="30" name="Picture 3" descr="\\SAMBA\accsrf\Sam\Pictures\ERL1-4\First Coating\Pre-Coating\IMGP1745.JPG">
            <a:extLst>
              <a:ext uri="{FF2B5EF4-FFF2-40B4-BE49-F238E27FC236}">
                <a16:creationId xmlns:a16="http://schemas.microsoft.com/office/drawing/2014/main" id="{FDC4B780-4642-EC4C-8DA4-487CBE0A4467}"/>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9034005" y="1247777"/>
            <a:ext cx="3101339" cy="2239788"/>
          </a:xfrm>
          <a:prstGeom prst="rect">
            <a:avLst/>
          </a:prstGeom>
          <a:noFill/>
          <a:extLst>
            <a:ext uri="{909E8E84-426E-40dd-AFC4-6F175D3DCCD1}">
              <a14:hiddenFill xmlns="" xmlns:a14="http://schemas.microsoft.com/office/drawing/2010/main">
                <a:solidFill>
                  <a:srgbClr val="FFFFFF"/>
                </a:solidFill>
              </a14:hiddenFill>
            </a:ext>
          </a:extLst>
        </p:spPr>
      </p:pic>
      <p:pic>
        <p:nvPicPr>
          <p:cNvPr id="31" name="Picture 5" descr="\\SAMBA\accsrf\Sam\Pictures\ERL1-4\First Coating\Post-Coating\IMGP1781.JPG">
            <a:extLst>
              <a:ext uri="{FF2B5EF4-FFF2-40B4-BE49-F238E27FC236}">
                <a16:creationId xmlns:a16="http://schemas.microsoft.com/office/drawing/2014/main" id="{D1155C39-87E2-F04B-B649-56A232544A04}"/>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9039293" y="3808654"/>
            <a:ext cx="3099480" cy="2209435"/>
          </a:xfrm>
          <a:prstGeom prst="rect">
            <a:avLst/>
          </a:prstGeom>
          <a:noFill/>
          <a:extLst>
            <a:ext uri="{909E8E84-426E-40dd-AFC4-6F175D3DCCD1}">
              <a14:hiddenFill xmlns=""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97F046CC-835C-664F-963E-131C1A3D2C7E}"/>
              </a:ext>
            </a:extLst>
          </p:cNvPr>
          <p:cNvSpPr txBox="1"/>
          <p:nvPr/>
        </p:nvSpPr>
        <p:spPr>
          <a:xfrm>
            <a:off x="9442399" y="1210331"/>
            <a:ext cx="2666665" cy="523220"/>
          </a:xfrm>
          <a:prstGeom prst="rect">
            <a:avLst/>
          </a:prstGeom>
          <a:noFill/>
        </p:spPr>
        <p:txBody>
          <a:bodyPr wrap="square" rtlCol="0">
            <a:spAutoFit/>
          </a:bodyPr>
          <a:lstStyle/>
          <a:p>
            <a:pPr fontAlgn="auto">
              <a:spcBef>
                <a:spcPts val="0"/>
              </a:spcBef>
              <a:spcAft>
                <a:spcPts val="0"/>
              </a:spcAft>
              <a:defRPr/>
            </a:pPr>
            <a:r>
              <a:rPr lang="en-US" sz="2800" kern="0" dirty="0">
                <a:solidFill>
                  <a:srgbClr val="FFFFFF"/>
                </a:solidFill>
                <a:latin typeface="Calibri"/>
                <a:cs typeface="Times New Roman" panose="02020603050405020304" pitchFamily="18" charset="0"/>
              </a:rPr>
              <a:t>Before Coating</a:t>
            </a:r>
            <a:endParaRPr lang="en-US" sz="2800" kern="0" dirty="0">
              <a:solidFill>
                <a:srgbClr val="0070C0"/>
              </a:solidFill>
              <a:latin typeface="Calibri"/>
              <a:cs typeface="Times New Roman" panose="02020603050405020304" pitchFamily="18" charset="0"/>
            </a:endParaRPr>
          </a:p>
        </p:txBody>
      </p:sp>
      <p:sp>
        <p:nvSpPr>
          <p:cNvPr id="33" name="TextBox 32">
            <a:extLst>
              <a:ext uri="{FF2B5EF4-FFF2-40B4-BE49-F238E27FC236}">
                <a16:creationId xmlns:a16="http://schemas.microsoft.com/office/drawing/2014/main" id="{565E25A4-8ECD-344F-8CC6-47CB778E175A}"/>
              </a:ext>
            </a:extLst>
          </p:cNvPr>
          <p:cNvSpPr txBox="1"/>
          <p:nvPr/>
        </p:nvSpPr>
        <p:spPr>
          <a:xfrm>
            <a:off x="9529950" y="3733484"/>
            <a:ext cx="2376362" cy="523220"/>
          </a:xfrm>
          <a:prstGeom prst="rect">
            <a:avLst/>
          </a:prstGeom>
          <a:noFill/>
        </p:spPr>
        <p:txBody>
          <a:bodyPr wrap="square" rtlCol="0">
            <a:spAutoFit/>
          </a:bodyPr>
          <a:lstStyle/>
          <a:p>
            <a:pPr fontAlgn="auto">
              <a:spcBef>
                <a:spcPts val="0"/>
              </a:spcBef>
              <a:spcAft>
                <a:spcPts val="0"/>
              </a:spcAft>
              <a:defRPr/>
            </a:pPr>
            <a:r>
              <a:rPr lang="en-US" sz="2800" kern="0" dirty="0">
                <a:solidFill>
                  <a:srgbClr val="FFFFFF"/>
                </a:solidFill>
                <a:latin typeface="Calibri"/>
                <a:cs typeface="Times New Roman" panose="02020603050405020304" pitchFamily="18" charset="0"/>
              </a:rPr>
              <a:t>After Coating</a:t>
            </a:r>
            <a:endParaRPr lang="en-US" sz="2800" kern="0" dirty="0">
              <a:solidFill>
                <a:srgbClr val="0070C0"/>
              </a:solidFill>
              <a:latin typeface="Calibri"/>
              <a:cs typeface="Times New Roman" panose="02020603050405020304" pitchFamily="18" charset="0"/>
            </a:endParaRPr>
          </a:p>
        </p:txBody>
      </p:sp>
      <p:sp>
        <p:nvSpPr>
          <p:cNvPr id="2" name="Date Placeholder 1">
            <a:extLst>
              <a:ext uri="{FF2B5EF4-FFF2-40B4-BE49-F238E27FC236}">
                <a16:creationId xmlns:a16="http://schemas.microsoft.com/office/drawing/2014/main" id="{B01A11E1-27DB-40FB-AD3B-6C3C3007EE3B}"/>
              </a:ext>
            </a:extLst>
          </p:cNvPr>
          <p:cNvSpPr>
            <a:spLocks noGrp="1"/>
          </p:cNvSpPr>
          <p:nvPr>
            <p:ph type="dt" sz="half" idx="10"/>
          </p:nvPr>
        </p:nvSpPr>
        <p:spPr/>
        <p:txBody>
          <a:bodyPr/>
          <a:lstStyle/>
          <a:p>
            <a:r>
              <a:rPr lang="en-US"/>
              <a:t>11/11/2020</a:t>
            </a:r>
            <a:endParaRPr lang="en-GB"/>
          </a:p>
        </p:txBody>
      </p:sp>
      <p:sp>
        <p:nvSpPr>
          <p:cNvPr id="3" name="Footer Placeholder 2">
            <a:extLst>
              <a:ext uri="{FF2B5EF4-FFF2-40B4-BE49-F238E27FC236}">
                <a16:creationId xmlns:a16="http://schemas.microsoft.com/office/drawing/2014/main" id="{4568E12A-1C4D-4B26-BDC8-0C8F87BEFBE3}"/>
              </a:ext>
            </a:extLst>
          </p:cNvPr>
          <p:cNvSpPr>
            <a:spLocks noGrp="1"/>
          </p:cNvSpPr>
          <p:nvPr>
            <p:ph type="ftr" sz="quarter" idx="11"/>
          </p:nvPr>
        </p:nvSpPr>
        <p:spPr/>
        <p:txBody>
          <a:bodyPr/>
          <a:lstStyle/>
          <a:p>
            <a:r>
              <a:rPr lang="en-US"/>
              <a:t>Ryan Porter     Nb3Sn Workshop 2020</a:t>
            </a:r>
            <a:endParaRPr lang="en-GB"/>
          </a:p>
        </p:txBody>
      </p:sp>
      <p:sp>
        <p:nvSpPr>
          <p:cNvPr id="4" name="Slide Number Placeholder 3">
            <a:extLst>
              <a:ext uri="{FF2B5EF4-FFF2-40B4-BE49-F238E27FC236}">
                <a16:creationId xmlns:a16="http://schemas.microsoft.com/office/drawing/2014/main" id="{5FC5D91B-C493-4FB2-9FD0-A61DAE35B5D6}"/>
              </a:ext>
            </a:extLst>
          </p:cNvPr>
          <p:cNvSpPr>
            <a:spLocks noGrp="1"/>
          </p:cNvSpPr>
          <p:nvPr>
            <p:ph type="sldNum" sz="quarter" idx="12"/>
          </p:nvPr>
        </p:nvSpPr>
        <p:spPr/>
        <p:txBody>
          <a:bodyPr/>
          <a:lstStyle/>
          <a:p>
            <a:fld id="{E38DBAE2-7DA5-433F-94A3-C02DB4BDDEE6}" type="slidenum">
              <a:rPr lang="en-GB" smtClean="0"/>
              <a:t>2</a:t>
            </a:fld>
            <a:endParaRPr lang="en-GB" dirty="0"/>
          </a:p>
        </p:txBody>
      </p:sp>
    </p:spTree>
    <p:extLst>
      <p:ext uri="{BB962C8B-B14F-4D97-AF65-F5344CB8AC3E}">
        <p14:creationId xmlns:p14="http://schemas.microsoft.com/office/powerpoint/2010/main" val="851682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18"/>
          <p:cNvPicPr>
            <a:picLocks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524001" y="1322031"/>
            <a:ext cx="4462452" cy="2962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a:t>Stop-motion sequence</a:t>
            </a:r>
          </a:p>
        </p:txBody>
      </p:sp>
      <p:sp>
        <p:nvSpPr>
          <p:cNvPr id="46" name="TextBox 45"/>
          <p:cNvSpPr txBox="1"/>
          <p:nvPr/>
        </p:nvSpPr>
        <p:spPr>
          <a:xfrm>
            <a:off x="1615008" y="704617"/>
            <a:ext cx="4267203" cy="584775"/>
          </a:xfrm>
          <a:prstGeom prst="rect">
            <a:avLst/>
          </a:prstGeom>
          <a:noFill/>
        </p:spPr>
        <p:txBody>
          <a:bodyPr wrap="square" rtlCol="0">
            <a:spAutoFit/>
          </a:bodyPr>
          <a:lstStyle/>
          <a:p>
            <a:pPr algn="ctr"/>
            <a:r>
              <a:rPr lang="en-GB" sz="3200" b="1" dirty="0"/>
              <a:t>Pre-anodised substrate</a:t>
            </a:r>
            <a:endParaRPr lang="en-GB" sz="3200" dirty="0"/>
          </a:p>
        </p:txBody>
      </p:sp>
      <p:sp>
        <p:nvSpPr>
          <p:cNvPr id="47" name="TextBox 46"/>
          <p:cNvSpPr txBox="1"/>
          <p:nvPr/>
        </p:nvSpPr>
        <p:spPr>
          <a:xfrm>
            <a:off x="6309789" y="704618"/>
            <a:ext cx="4267203" cy="584775"/>
          </a:xfrm>
          <a:prstGeom prst="rect">
            <a:avLst/>
          </a:prstGeom>
          <a:noFill/>
        </p:spPr>
        <p:txBody>
          <a:bodyPr wrap="square" rtlCol="0">
            <a:spAutoFit/>
          </a:bodyPr>
          <a:lstStyle/>
          <a:p>
            <a:pPr algn="ctr"/>
            <a:r>
              <a:rPr lang="en-GB" sz="3200" b="1" dirty="0"/>
              <a:t>Not pre-anodised</a:t>
            </a:r>
            <a:endParaRPr lang="en-GB" sz="3200" dirty="0"/>
          </a:p>
        </p:txBody>
      </p:sp>
      <p:pic>
        <p:nvPicPr>
          <p:cNvPr id="25" name="Picture 17"/>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251066" y="1303719"/>
            <a:ext cx="4416935" cy="2981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ectangle 28"/>
          <p:cNvSpPr>
            <a:spLocks noChangeAspect="1"/>
          </p:cNvSpPr>
          <p:nvPr/>
        </p:nvSpPr>
        <p:spPr>
          <a:xfrm>
            <a:off x="2020777" y="4763977"/>
            <a:ext cx="1609344" cy="1609344"/>
          </a:xfrm>
          <a:prstGeom prst="rect">
            <a:avLst/>
          </a:prstGeom>
          <a:solidFill>
            <a:srgbClr val="F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a:off x="3630122" y="5307039"/>
            <a:ext cx="1482305" cy="523220"/>
          </a:xfrm>
          <a:prstGeom prst="rect">
            <a:avLst/>
          </a:prstGeom>
          <a:noFill/>
        </p:spPr>
        <p:txBody>
          <a:bodyPr wrap="square" rtlCol="0">
            <a:spAutoFit/>
          </a:bodyPr>
          <a:lstStyle/>
          <a:p>
            <a:r>
              <a:rPr lang="en-US" sz="2800" b="1" dirty="0">
                <a:solidFill>
                  <a:srgbClr val="FF0000"/>
                </a:solidFill>
              </a:rPr>
              <a:t>2 µm</a:t>
            </a:r>
          </a:p>
        </p:txBody>
      </p:sp>
      <p:sp>
        <p:nvSpPr>
          <p:cNvPr id="5" name="Date Placeholder 4">
            <a:extLst>
              <a:ext uri="{FF2B5EF4-FFF2-40B4-BE49-F238E27FC236}">
                <a16:creationId xmlns:a16="http://schemas.microsoft.com/office/drawing/2014/main" id="{E353830C-2155-E340-B447-C6B6913CB78D}"/>
              </a:ext>
            </a:extLst>
          </p:cNvPr>
          <p:cNvSpPr>
            <a:spLocks noGrp="1"/>
          </p:cNvSpPr>
          <p:nvPr>
            <p:ph type="dt" sz="half" idx="10"/>
          </p:nvPr>
        </p:nvSpPr>
        <p:spPr/>
        <p:txBody>
          <a:bodyPr/>
          <a:lstStyle/>
          <a:p>
            <a:r>
              <a:rPr lang="en-US"/>
              <a:t>11/11/2020</a:t>
            </a:r>
          </a:p>
        </p:txBody>
      </p:sp>
      <p:sp>
        <p:nvSpPr>
          <p:cNvPr id="6" name="Footer Placeholder 5">
            <a:extLst>
              <a:ext uri="{FF2B5EF4-FFF2-40B4-BE49-F238E27FC236}">
                <a16:creationId xmlns:a16="http://schemas.microsoft.com/office/drawing/2014/main" id="{65CC68C9-6E1D-D94A-87BD-8EE9977A6D8D}"/>
              </a:ext>
            </a:extLst>
          </p:cNvPr>
          <p:cNvSpPr>
            <a:spLocks noGrp="1"/>
          </p:cNvSpPr>
          <p:nvPr>
            <p:ph type="ftr" sz="quarter" idx="11"/>
          </p:nvPr>
        </p:nvSpPr>
        <p:spPr/>
        <p:txBody>
          <a:bodyPr/>
          <a:lstStyle/>
          <a:p>
            <a:r>
              <a:rPr lang="en-US"/>
              <a:t>Ryan Porter     Nb3Sn Workshop 2020</a:t>
            </a:r>
            <a:endParaRPr lang="en-US" dirty="0"/>
          </a:p>
        </p:txBody>
      </p:sp>
      <p:sp>
        <p:nvSpPr>
          <p:cNvPr id="7" name="Slide Number Placeholder 6">
            <a:extLst>
              <a:ext uri="{FF2B5EF4-FFF2-40B4-BE49-F238E27FC236}">
                <a16:creationId xmlns:a16="http://schemas.microsoft.com/office/drawing/2014/main" id="{696A7842-BB6B-774C-B212-6CCF15FBA083}"/>
              </a:ext>
            </a:extLst>
          </p:cNvPr>
          <p:cNvSpPr>
            <a:spLocks noGrp="1"/>
          </p:cNvSpPr>
          <p:nvPr>
            <p:ph type="sldNum" sz="quarter" idx="12"/>
          </p:nvPr>
        </p:nvSpPr>
        <p:spPr/>
        <p:txBody>
          <a:bodyPr/>
          <a:lstStyle/>
          <a:p>
            <a:fld id="{921CBE81-14BD-7343-B359-01BCBA3179F9}" type="slidenum">
              <a:rPr lang="en-US" smtClean="0"/>
              <a:t>20</a:t>
            </a:fld>
            <a:endParaRPr lang="en-US"/>
          </a:p>
        </p:txBody>
      </p:sp>
      <p:grpSp>
        <p:nvGrpSpPr>
          <p:cNvPr id="33" name="Group 32">
            <a:extLst>
              <a:ext uri="{FF2B5EF4-FFF2-40B4-BE49-F238E27FC236}">
                <a16:creationId xmlns:a16="http://schemas.microsoft.com/office/drawing/2014/main" id="{8FF3C9C4-BB1C-480F-AA3E-BEF8D60BC42A}"/>
              </a:ext>
            </a:extLst>
          </p:cNvPr>
          <p:cNvGrpSpPr/>
          <p:nvPr/>
        </p:nvGrpSpPr>
        <p:grpSpPr>
          <a:xfrm>
            <a:off x="7696200" y="4480925"/>
            <a:ext cx="3233754" cy="2098385"/>
            <a:chOff x="7696200" y="4480925"/>
            <a:chExt cx="3233754" cy="2098385"/>
          </a:xfrm>
        </p:grpSpPr>
        <p:grpSp>
          <p:nvGrpSpPr>
            <p:cNvPr id="34" name="Group 33">
              <a:extLst>
                <a:ext uri="{FF2B5EF4-FFF2-40B4-BE49-F238E27FC236}">
                  <a16:creationId xmlns:a16="http://schemas.microsoft.com/office/drawing/2014/main" id="{C8DFB1F9-DE8D-416C-9DB1-7A1D1F5E1C1D}"/>
                </a:ext>
              </a:extLst>
            </p:cNvPr>
            <p:cNvGrpSpPr>
              <a:grpSpLocks noChangeAspect="1"/>
            </p:cNvGrpSpPr>
            <p:nvPr/>
          </p:nvGrpSpPr>
          <p:grpSpPr>
            <a:xfrm>
              <a:off x="7696200" y="4480925"/>
              <a:ext cx="3233754" cy="2098385"/>
              <a:chOff x="6804321" y="4266632"/>
              <a:chExt cx="4096290" cy="2658085"/>
            </a:xfrm>
          </p:grpSpPr>
          <p:cxnSp>
            <p:nvCxnSpPr>
              <p:cNvPr id="37" name="Straight Connector 36">
                <a:extLst>
                  <a:ext uri="{FF2B5EF4-FFF2-40B4-BE49-F238E27FC236}">
                    <a16:creationId xmlns:a16="http://schemas.microsoft.com/office/drawing/2014/main" id="{71F5EA98-BF49-449F-A0BE-72C9E854D98B}"/>
                  </a:ext>
                </a:extLst>
              </p:cNvPr>
              <p:cNvCxnSpPr/>
              <p:nvPr/>
            </p:nvCxnSpPr>
            <p:spPr>
              <a:xfrm>
                <a:off x="7245375" y="6579535"/>
                <a:ext cx="3397160" cy="0"/>
              </a:xfrm>
              <a:prstGeom prst="line">
                <a:avLst/>
              </a:prstGeom>
              <a:ln w="57150" cap="sq">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2FECD46-0F8E-44BC-9FEB-4DD910E2C872}"/>
                  </a:ext>
                </a:extLst>
              </p:cNvPr>
              <p:cNvCxnSpPr/>
              <p:nvPr/>
            </p:nvCxnSpPr>
            <p:spPr>
              <a:xfrm flipV="1">
                <a:off x="7245375" y="4377834"/>
                <a:ext cx="0" cy="2201703"/>
              </a:xfrm>
              <a:prstGeom prst="line">
                <a:avLst/>
              </a:prstGeom>
              <a:ln w="57150" cap="sq">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92A9846-4952-4CA7-8BDA-A8BDC61C2C8C}"/>
                  </a:ext>
                </a:extLst>
              </p:cNvPr>
              <p:cNvCxnSpPr/>
              <p:nvPr/>
            </p:nvCxnSpPr>
            <p:spPr>
              <a:xfrm>
                <a:off x="7245373" y="6401075"/>
                <a:ext cx="650083"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7A56C42-75C6-44E5-9A6F-17DE6A9A8D6B}"/>
                  </a:ext>
                </a:extLst>
              </p:cNvPr>
              <p:cNvCxnSpPr/>
              <p:nvPr/>
            </p:nvCxnSpPr>
            <p:spPr>
              <a:xfrm flipV="1">
                <a:off x="7548319" y="4542759"/>
                <a:ext cx="929159" cy="185831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7404552-9D78-488A-BF93-DD20ED7285D5}"/>
                  </a:ext>
                </a:extLst>
              </p:cNvPr>
              <p:cNvCxnSpPr/>
              <p:nvPr/>
            </p:nvCxnSpPr>
            <p:spPr>
              <a:xfrm flipV="1">
                <a:off x="7895456" y="5221686"/>
                <a:ext cx="589696" cy="117939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E98E3EA-B9D5-4F2A-9786-10B916810D86}"/>
                  </a:ext>
                </a:extLst>
              </p:cNvPr>
              <p:cNvCxnSpPr/>
              <p:nvPr/>
            </p:nvCxnSpPr>
            <p:spPr>
              <a:xfrm flipV="1">
                <a:off x="8485153" y="5221684"/>
                <a:ext cx="163707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0997A4C-572D-4DFD-B30A-D59D0AA55AA3}"/>
                  </a:ext>
                </a:extLst>
              </p:cNvPr>
              <p:cNvCxnSpPr/>
              <p:nvPr/>
            </p:nvCxnSpPr>
            <p:spPr>
              <a:xfrm>
                <a:off x="8485153" y="4542757"/>
                <a:ext cx="646371" cy="64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E52DDFE-991F-4378-A0F3-92E2C432617E}"/>
                  </a:ext>
                </a:extLst>
              </p:cNvPr>
              <p:cNvCxnSpPr/>
              <p:nvPr/>
            </p:nvCxnSpPr>
            <p:spPr>
              <a:xfrm>
                <a:off x="9131525" y="4549169"/>
                <a:ext cx="115375" cy="6725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2438228-19B8-41D2-ADA2-1CD5107846A1}"/>
                  </a:ext>
                </a:extLst>
              </p:cNvPr>
              <p:cNvCxnSpPr/>
              <p:nvPr/>
            </p:nvCxnSpPr>
            <p:spPr>
              <a:xfrm>
                <a:off x="10129897" y="5221685"/>
                <a:ext cx="232951" cy="135785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64F7627D-EA23-41C9-A871-B78BF7813B12}"/>
                  </a:ext>
                </a:extLst>
              </p:cNvPr>
              <p:cNvSpPr txBox="1"/>
              <p:nvPr/>
            </p:nvSpPr>
            <p:spPr>
              <a:xfrm>
                <a:off x="7245375" y="6586163"/>
                <a:ext cx="3655236" cy="338554"/>
              </a:xfrm>
              <a:prstGeom prst="rect">
                <a:avLst/>
              </a:prstGeom>
              <a:noFill/>
            </p:spPr>
            <p:txBody>
              <a:bodyPr wrap="square" rtlCol="0">
                <a:spAutoFit/>
              </a:bodyPr>
              <a:lstStyle/>
              <a:p>
                <a:pPr algn="ctr"/>
                <a:r>
                  <a:rPr lang="en-GB" sz="1600" dirty="0"/>
                  <a:t>Time</a:t>
                </a:r>
              </a:p>
            </p:txBody>
          </p:sp>
          <p:sp>
            <p:nvSpPr>
              <p:cNvPr id="50" name="TextBox 49">
                <a:extLst>
                  <a:ext uri="{FF2B5EF4-FFF2-40B4-BE49-F238E27FC236}">
                    <a16:creationId xmlns:a16="http://schemas.microsoft.com/office/drawing/2014/main" id="{A83DE5A7-5E97-4FFE-A19C-E379DCF0F01C}"/>
                  </a:ext>
                </a:extLst>
              </p:cNvPr>
              <p:cNvSpPr txBox="1"/>
              <p:nvPr/>
            </p:nvSpPr>
            <p:spPr>
              <a:xfrm rot="16200000">
                <a:off x="5813833" y="5257120"/>
                <a:ext cx="2319529" cy="338554"/>
              </a:xfrm>
              <a:prstGeom prst="rect">
                <a:avLst/>
              </a:prstGeom>
              <a:noFill/>
            </p:spPr>
            <p:txBody>
              <a:bodyPr wrap="square" rtlCol="0">
                <a:spAutoFit/>
              </a:bodyPr>
              <a:lstStyle/>
              <a:p>
                <a:pPr algn="ctr"/>
                <a:r>
                  <a:rPr lang="en-GB" sz="1600" dirty="0"/>
                  <a:t>Temperature</a:t>
                </a:r>
              </a:p>
            </p:txBody>
          </p:sp>
        </p:grpSp>
        <p:cxnSp>
          <p:nvCxnSpPr>
            <p:cNvPr id="35" name="Straight Connector 34">
              <a:extLst>
                <a:ext uri="{FF2B5EF4-FFF2-40B4-BE49-F238E27FC236}">
                  <a16:creationId xmlns:a16="http://schemas.microsoft.com/office/drawing/2014/main" id="{380B35DA-4ACE-44BD-B3CA-D12D613CCFA6}"/>
                </a:ext>
              </a:extLst>
            </p:cNvPr>
            <p:cNvCxnSpPr>
              <a:cxnSpLocks/>
            </p:cNvCxnSpPr>
            <p:nvPr/>
          </p:nvCxnSpPr>
          <p:spPr>
            <a:xfrm>
              <a:off x="8823960" y="4612420"/>
              <a:ext cx="0" cy="1657443"/>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B7061D7F-D308-4352-9A18-5812767B90D1}"/>
                </a:ext>
              </a:extLst>
            </p:cNvPr>
            <p:cNvSpPr txBox="1"/>
            <p:nvPr/>
          </p:nvSpPr>
          <p:spPr>
            <a:xfrm>
              <a:off x="9017050" y="5517509"/>
              <a:ext cx="1482305" cy="523220"/>
            </a:xfrm>
            <a:prstGeom prst="rect">
              <a:avLst/>
            </a:prstGeom>
            <a:noFill/>
          </p:spPr>
          <p:txBody>
            <a:bodyPr wrap="square" rtlCol="0">
              <a:spAutoFit/>
            </a:bodyPr>
            <a:lstStyle/>
            <a:p>
              <a:r>
                <a:rPr lang="en-US" sz="2800" b="1" dirty="0">
                  <a:solidFill>
                    <a:srgbClr val="FF0000"/>
                  </a:solidFill>
                </a:rPr>
                <a:t>800°C</a:t>
              </a:r>
            </a:p>
          </p:txBody>
        </p:sp>
      </p:grpSp>
      <p:cxnSp>
        <p:nvCxnSpPr>
          <p:cNvPr id="30" name="Straight Connector 29">
            <a:extLst>
              <a:ext uri="{FF2B5EF4-FFF2-40B4-BE49-F238E27FC236}">
                <a16:creationId xmlns:a16="http://schemas.microsoft.com/office/drawing/2014/main" id="{F2AC0201-6DF3-4E96-B377-D604917D91A3}"/>
              </a:ext>
            </a:extLst>
          </p:cNvPr>
          <p:cNvCxnSpPr>
            <a:cxnSpLocks/>
          </p:cNvCxnSpPr>
          <p:nvPr/>
        </p:nvCxnSpPr>
        <p:spPr>
          <a:xfrm>
            <a:off x="5077539" y="1449819"/>
            <a:ext cx="80467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3623D922-7383-4F69-9F44-B0792AEA1354}"/>
              </a:ext>
            </a:extLst>
          </p:cNvPr>
          <p:cNvSpPr txBox="1"/>
          <p:nvPr/>
        </p:nvSpPr>
        <p:spPr>
          <a:xfrm>
            <a:off x="5154938" y="1425340"/>
            <a:ext cx="1005411" cy="369332"/>
          </a:xfrm>
          <a:prstGeom prst="rect">
            <a:avLst/>
          </a:prstGeom>
          <a:noFill/>
        </p:spPr>
        <p:txBody>
          <a:bodyPr wrap="square" rtlCol="0">
            <a:spAutoFit/>
          </a:bodyPr>
          <a:lstStyle/>
          <a:p>
            <a:r>
              <a:rPr lang="en-US" dirty="0">
                <a:solidFill>
                  <a:schemeClr val="bg1"/>
                </a:solidFill>
              </a:rPr>
              <a:t>1 µm</a:t>
            </a:r>
          </a:p>
        </p:txBody>
      </p:sp>
      <p:cxnSp>
        <p:nvCxnSpPr>
          <p:cNvPr id="51" name="Straight Connector 50">
            <a:extLst>
              <a:ext uri="{FF2B5EF4-FFF2-40B4-BE49-F238E27FC236}">
                <a16:creationId xmlns:a16="http://schemas.microsoft.com/office/drawing/2014/main" id="{9E073944-40C9-4A51-B8F9-96356100C144}"/>
              </a:ext>
            </a:extLst>
          </p:cNvPr>
          <p:cNvCxnSpPr>
            <a:cxnSpLocks/>
          </p:cNvCxnSpPr>
          <p:nvPr/>
        </p:nvCxnSpPr>
        <p:spPr>
          <a:xfrm>
            <a:off x="9710928" y="1449819"/>
            <a:ext cx="80467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27A2BEFC-01E2-428A-AF50-BB1B1E396AA6}"/>
              </a:ext>
            </a:extLst>
          </p:cNvPr>
          <p:cNvSpPr txBox="1"/>
          <p:nvPr/>
        </p:nvSpPr>
        <p:spPr>
          <a:xfrm>
            <a:off x="9996649" y="1469311"/>
            <a:ext cx="1005411" cy="369332"/>
          </a:xfrm>
          <a:prstGeom prst="rect">
            <a:avLst/>
          </a:prstGeom>
          <a:noFill/>
        </p:spPr>
        <p:txBody>
          <a:bodyPr wrap="square" rtlCol="0">
            <a:spAutoFit/>
          </a:bodyPr>
          <a:lstStyle/>
          <a:p>
            <a:r>
              <a:rPr lang="en-US" dirty="0">
                <a:solidFill>
                  <a:schemeClr val="bg1"/>
                </a:solidFill>
              </a:rPr>
              <a:t>1 µm</a:t>
            </a:r>
          </a:p>
        </p:txBody>
      </p:sp>
    </p:spTree>
    <p:extLst>
      <p:ext uri="{BB962C8B-B14F-4D97-AF65-F5344CB8AC3E}">
        <p14:creationId xmlns:p14="http://schemas.microsoft.com/office/powerpoint/2010/main" val="3818672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2">
            <a:extLst>
              <a:ext uri="{28A0092B-C50C-407E-A947-70E740481C1C}">
                <a14:useLocalDpi xmlns:a14="http://schemas.microsoft.com/office/drawing/2010/main" val="0"/>
              </a:ext>
            </a:extLst>
          </a:blip>
          <a:srcRect l="25889" t="25880" r="19496" b="25623"/>
          <a:stretch/>
        </p:blipFill>
        <p:spPr>
          <a:xfrm>
            <a:off x="6192149" y="1321224"/>
            <a:ext cx="4475852" cy="2980944"/>
          </a:xfrm>
          <a:prstGeom prst="rect">
            <a:avLst/>
          </a:prstGeom>
        </p:spPr>
      </p:pic>
      <p:sp>
        <p:nvSpPr>
          <p:cNvPr id="2" name="Title 1"/>
          <p:cNvSpPr>
            <a:spLocks noGrp="1"/>
          </p:cNvSpPr>
          <p:nvPr>
            <p:ph type="title"/>
          </p:nvPr>
        </p:nvSpPr>
        <p:spPr/>
        <p:txBody>
          <a:bodyPr>
            <a:normAutofit fontScale="90000"/>
          </a:bodyPr>
          <a:lstStyle/>
          <a:p>
            <a:r>
              <a:rPr lang="en-US" dirty="0"/>
              <a:t>Stop-motion sequence</a:t>
            </a:r>
          </a:p>
        </p:txBody>
      </p:sp>
      <p:sp>
        <p:nvSpPr>
          <p:cNvPr id="46" name="TextBox 45"/>
          <p:cNvSpPr txBox="1"/>
          <p:nvPr/>
        </p:nvSpPr>
        <p:spPr>
          <a:xfrm>
            <a:off x="1615008" y="704617"/>
            <a:ext cx="4267203" cy="584775"/>
          </a:xfrm>
          <a:prstGeom prst="rect">
            <a:avLst/>
          </a:prstGeom>
          <a:noFill/>
        </p:spPr>
        <p:txBody>
          <a:bodyPr wrap="square" rtlCol="0">
            <a:spAutoFit/>
          </a:bodyPr>
          <a:lstStyle/>
          <a:p>
            <a:pPr algn="ctr"/>
            <a:r>
              <a:rPr lang="en-GB" sz="3200" b="1" dirty="0"/>
              <a:t>Pre-anodised substrate</a:t>
            </a:r>
            <a:endParaRPr lang="en-GB" sz="3200" dirty="0"/>
          </a:p>
        </p:txBody>
      </p:sp>
      <p:sp>
        <p:nvSpPr>
          <p:cNvPr id="47" name="TextBox 46"/>
          <p:cNvSpPr txBox="1"/>
          <p:nvPr/>
        </p:nvSpPr>
        <p:spPr>
          <a:xfrm>
            <a:off x="6309789" y="704618"/>
            <a:ext cx="4267203" cy="584775"/>
          </a:xfrm>
          <a:prstGeom prst="rect">
            <a:avLst/>
          </a:prstGeom>
          <a:noFill/>
        </p:spPr>
        <p:txBody>
          <a:bodyPr wrap="square" rtlCol="0">
            <a:spAutoFit/>
          </a:bodyPr>
          <a:lstStyle/>
          <a:p>
            <a:pPr algn="ctr"/>
            <a:r>
              <a:rPr lang="en-GB" sz="3200" b="1" dirty="0"/>
              <a:t>Not pre-anodised</a:t>
            </a:r>
            <a:endParaRPr lang="en-GB" sz="3200" dirty="0"/>
          </a:p>
        </p:txBody>
      </p:sp>
      <p:pic>
        <p:nvPicPr>
          <p:cNvPr id="28" name="Picture 27"/>
          <p:cNvPicPr>
            <a:picLocks noChangeAspect="1"/>
          </p:cNvPicPr>
          <p:nvPr/>
        </p:nvPicPr>
        <p:blipFill rotWithShape="1">
          <a:blip r:embed="rId3">
            <a:extLst>
              <a:ext uri="{28A0092B-C50C-407E-A947-70E740481C1C}">
                <a14:useLocalDpi xmlns:a14="http://schemas.microsoft.com/office/drawing/2010/main" val="0"/>
              </a:ext>
            </a:extLst>
          </a:blip>
          <a:srcRect l="22703" t="37702" r="23069" b="14018"/>
          <a:stretch/>
        </p:blipFill>
        <p:spPr>
          <a:xfrm>
            <a:off x="1524001" y="1321224"/>
            <a:ext cx="4464199" cy="2980944"/>
          </a:xfrm>
          <a:prstGeom prst="rect">
            <a:avLst/>
          </a:prstGeom>
        </p:spPr>
      </p:pic>
      <p:sp>
        <p:nvSpPr>
          <p:cNvPr id="29" name="Rectangle 28"/>
          <p:cNvSpPr>
            <a:spLocks noChangeAspect="1"/>
          </p:cNvSpPr>
          <p:nvPr/>
        </p:nvSpPr>
        <p:spPr>
          <a:xfrm>
            <a:off x="2020777" y="4763977"/>
            <a:ext cx="1609344" cy="1609344"/>
          </a:xfrm>
          <a:prstGeom prst="rect">
            <a:avLst/>
          </a:prstGeom>
          <a:solidFill>
            <a:srgbClr val="F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p:cNvSpPr txBox="1"/>
          <p:nvPr/>
        </p:nvSpPr>
        <p:spPr>
          <a:xfrm>
            <a:off x="3630122" y="5307039"/>
            <a:ext cx="1482305" cy="523220"/>
          </a:xfrm>
          <a:prstGeom prst="rect">
            <a:avLst/>
          </a:prstGeom>
          <a:noFill/>
        </p:spPr>
        <p:txBody>
          <a:bodyPr wrap="square" rtlCol="0">
            <a:spAutoFit/>
          </a:bodyPr>
          <a:lstStyle/>
          <a:p>
            <a:r>
              <a:rPr lang="en-US" sz="2800" b="1" dirty="0">
                <a:solidFill>
                  <a:srgbClr val="FF0000"/>
                </a:solidFill>
              </a:rPr>
              <a:t>2 µm</a:t>
            </a:r>
          </a:p>
        </p:txBody>
      </p:sp>
      <p:sp>
        <p:nvSpPr>
          <p:cNvPr id="3" name="Date Placeholder 2">
            <a:extLst>
              <a:ext uri="{FF2B5EF4-FFF2-40B4-BE49-F238E27FC236}">
                <a16:creationId xmlns:a16="http://schemas.microsoft.com/office/drawing/2014/main" id="{95428068-BC39-5249-97DC-1A558B70400F}"/>
              </a:ext>
            </a:extLst>
          </p:cNvPr>
          <p:cNvSpPr>
            <a:spLocks noGrp="1"/>
          </p:cNvSpPr>
          <p:nvPr>
            <p:ph type="dt" sz="half" idx="10"/>
          </p:nvPr>
        </p:nvSpPr>
        <p:spPr/>
        <p:txBody>
          <a:bodyPr/>
          <a:lstStyle/>
          <a:p>
            <a:r>
              <a:rPr lang="en-US"/>
              <a:t>11/11/2020</a:t>
            </a:r>
          </a:p>
        </p:txBody>
      </p:sp>
      <p:sp>
        <p:nvSpPr>
          <p:cNvPr id="6" name="Footer Placeholder 5">
            <a:extLst>
              <a:ext uri="{FF2B5EF4-FFF2-40B4-BE49-F238E27FC236}">
                <a16:creationId xmlns:a16="http://schemas.microsoft.com/office/drawing/2014/main" id="{284E7D24-F06D-074E-ABEF-8F8D451D0D62}"/>
              </a:ext>
            </a:extLst>
          </p:cNvPr>
          <p:cNvSpPr>
            <a:spLocks noGrp="1"/>
          </p:cNvSpPr>
          <p:nvPr>
            <p:ph type="ftr" sz="quarter" idx="11"/>
          </p:nvPr>
        </p:nvSpPr>
        <p:spPr/>
        <p:txBody>
          <a:bodyPr/>
          <a:lstStyle/>
          <a:p>
            <a:r>
              <a:rPr lang="en-US"/>
              <a:t>Ryan Porter     Nb3Sn Workshop 2020</a:t>
            </a:r>
            <a:endParaRPr lang="en-US" dirty="0"/>
          </a:p>
        </p:txBody>
      </p:sp>
      <p:sp>
        <p:nvSpPr>
          <p:cNvPr id="7" name="Slide Number Placeholder 6">
            <a:extLst>
              <a:ext uri="{FF2B5EF4-FFF2-40B4-BE49-F238E27FC236}">
                <a16:creationId xmlns:a16="http://schemas.microsoft.com/office/drawing/2014/main" id="{FF16F671-10B7-7649-9CFC-101591A6A3C5}"/>
              </a:ext>
            </a:extLst>
          </p:cNvPr>
          <p:cNvSpPr>
            <a:spLocks noGrp="1"/>
          </p:cNvSpPr>
          <p:nvPr>
            <p:ph type="sldNum" sz="quarter" idx="12"/>
          </p:nvPr>
        </p:nvSpPr>
        <p:spPr/>
        <p:txBody>
          <a:bodyPr/>
          <a:lstStyle/>
          <a:p>
            <a:fld id="{921CBE81-14BD-7343-B359-01BCBA3179F9}" type="slidenum">
              <a:rPr lang="en-US" smtClean="0"/>
              <a:t>21</a:t>
            </a:fld>
            <a:endParaRPr lang="en-US"/>
          </a:p>
        </p:txBody>
      </p:sp>
      <p:grpSp>
        <p:nvGrpSpPr>
          <p:cNvPr id="35" name="Group 34">
            <a:extLst>
              <a:ext uri="{FF2B5EF4-FFF2-40B4-BE49-F238E27FC236}">
                <a16:creationId xmlns:a16="http://schemas.microsoft.com/office/drawing/2014/main" id="{1098BFDD-D350-41B3-A31F-5428CA54DA41}"/>
              </a:ext>
            </a:extLst>
          </p:cNvPr>
          <p:cNvGrpSpPr/>
          <p:nvPr/>
        </p:nvGrpSpPr>
        <p:grpSpPr>
          <a:xfrm>
            <a:off x="7696200" y="4480925"/>
            <a:ext cx="3233754" cy="2098385"/>
            <a:chOff x="7696200" y="4480925"/>
            <a:chExt cx="3233754" cy="2098385"/>
          </a:xfrm>
        </p:grpSpPr>
        <p:grpSp>
          <p:nvGrpSpPr>
            <p:cNvPr id="36" name="Group 35">
              <a:extLst>
                <a:ext uri="{FF2B5EF4-FFF2-40B4-BE49-F238E27FC236}">
                  <a16:creationId xmlns:a16="http://schemas.microsoft.com/office/drawing/2014/main" id="{D311ADCA-79C1-4A67-A116-19C920884E19}"/>
                </a:ext>
              </a:extLst>
            </p:cNvPr>
            <p:cNvGrpSpPr>
              <a:grpSpLocks noChangeAspect="1"/>
            </p:cNvGrpSpPr>
            <p:nvPr/>
          </p:nvGrpSpPr>
          <p:grpSpPr>
            <a:xfrm>
              <a:off x="7696200" y="4480925"/>
              <a:ext cx="3233754" cy="2098385"/>
              <a:chOff x="6804321" y="4266632"/>
              <a:chExt cx="4096290" cy="2658085"/>
            </a:xfrm>
          </p:grpSpPr>
          <p:cxnSp>
            <p:nvCxnSpPr>
              <p:cNvPr id="39" name="Straight Connector 38">
                <a:extLst>
                  <a:ext uri="{FF2B5EF4-FFF2-40B4-BE49-F238E27FC236}">
                    <a16:creationId xmlns:a16="http://schemas.microsoft.com/office/drawing/2014/main" id="{293739C5-05DC-448F-A14B-31F93E9CC90C}"/>
                  </a:ext>
                </a:extLst>
              </p:cNvPr>
              <p:cNvCxnSpPr/>
              <p:nvPr/>
            </p:nvCxnSpPr>
            <p:spPr>
              <a:xfrm>
                <a:off x="7245375" y="6579535"/>
                <a:ext cx="3397160" cy="0"/>
              </a:xfrm>
              <a:prstGeom prst="line">
                <a:avLst/>
              </a:prstGeom>
              <a:ln w="57150" cap="sq">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1D9F299-BBF1-4EDA-8C62-F3D994C9B282}"/>
                  </a:ext>
                </a:extLst>
              </p:cNvPr>
              <p:cNvCxnSpPr/>
              <p:nvPr/>
            </p:nvCxnSpPr>
            <p:spPr>
              <a:xfrm flipV="1">
                <a:off x="7245375" y="4377834"/>
                <a:ext cx="0" cy="2201703"/>
              </a:xfrm>
              <a:prstGeom prst="line">
                <a:avLst/>
              </a:prstGeom>
              <a:ln w="57150" cap="sq">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8E33626-079E-4731-8ED2-AF60E99CCE11}"/>
                  </a:ext>
                </a:extLst>
              </p:cNvPr>
              <p:cNvCxnSpPr/>
              <p:nvPr/>
            </p:nvCxnSpPr>
            <p:spPr>
              <a:xfrm>
                <a:off x="7245373" y="6401075"/>
                <a:ext cx="650083"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562ED6-F973-4A12-97E4-A33BD8ED538C}"/>
                  </a:ext>
                </a:extLst>
              </p:cNvPr>
              <p:cNvCxnSpPr/>
              <p:nvPr/>
            </p:nvCxnSpPr>
            <p:spPr>
              <a:xfrm flipV="1">
                <a:off x="7548319" y="4542759"/>
                <a:ext cx="929159" cy="185831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4AF60E2-EF5A-4013-92C4-DAFCCC141FF9}"/>
                  </a:ext>
                </a:extLst>
              </p:cNvPr>
              <p:cNvCxnSpPr/>
              <p:nvPr/>
            </p:nvCxnSpPr>
            <p:spPr>
              <a:xfrm flipV="1">
                <a:off x="7895456" y="5221686"/>
                <a:ext cx="589696" cy="117939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AC81C38-49D8-4765-9047-3EB09724C3D5}"/>
                  </a:ext>
                </a:extLst>
              </p:cNvPr>
              <p:cNvCxnSpPr/>
              <p:nvPr/>
            </p:nvCxnSpPr>
            <p:spPr>
              <a:xfrm flipV="1">
                <a:off x="8485153" y="5221684"/>
                <a:ext cx="163707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BB6CE02-BCDF-4148-BEEA-16C7034F0D2D}"/>
                  </a:ext>
                </a:extLst>
              </p:cNvPr>
              <p:cNvCxnSpPr/>
              <p:nvPr/>
            </p:nvCxnSpPr>
            <p:spPr>
              <a:xfrm>
                <a:off x="8485153" y="4542757"/>
                <a:ext cx="646371" cy="64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49A9701-1F7A-4D98-86B7-8FE47545423C}"/>
                  </a:ext>
                </a:extLst>
              </p:cNvPr>
              <p:cNvCxnSpPr/>
              <p:nvPr/>
            </p:nvCxnSpPr>
            <p:spPr>
              <a:xfrm>
                <a:off x="9131525" y="4549169"/>
                <a:ext cx="115375" cy="6725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AF26F4C-3C2A-4C9A-8D45-053A48735941}"/>
                  </a:ext>
                </a:extLst>
              </p:cNvPr>
              <p:cNvCxnSpPr/>
              <p:nvPr/>
            </p:nvCxnSpPr>
            <p:spPr>
              <a:xfrm>
                <a:off x="10129897" y="5221685"/>
                <a:ext cx="232951" cy="135785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8F43F5D6-D06B-4768-8CC8-CCCE36447D13}"/>
                  </a:ext>
                </a:extLst>
              </p:cNvPr>
              <p:cNvSpPr txBox="1"/>
              <p:nvPr/>
            </p:nvSpPr>
            <p:spPr>
              <a:xfrm>
                <a:off x="7245375" y="6586163"/>
                <a:ext cx="3655236" cy="338554"/>
              </a:xfrm>
              <a:prstGeom prst="rect">
                <a:avLst/>
              </a:prstGeom>
              <a:noFill/>
            </p:spPr>
            <p:txBody>
              <a:bodyPr wrap="square" rtlCol="0">
                <a:spAutoFit/>
              </a:bodyPr>
              <a:lstStyle/>
              <a:p>
                <a:pPr algn="ctr"/>
                <a:r>
                  <a:rPr lang="en-GB" sz="1600" dirty="0"/>
                  <a:t>Time</a:t>
                </a:r>
              </a:p>
            </p:txBody>
          </p:sp>
          <p:sp>
            <p:nvSpPr>
              <p:cNvPr id="51" name="TextBox 50">
                <a:extLst>
                  <a:ext uri="{FF2B5EF4-FFF2-40B4-BE49-F238E27FC236}">
                    <a16:creationId xmlns:a16="http://schemas.microsoft.com/office/drawing/2014/main" id="{82BE5C6A-1C1D-4C30-94C6-C52B4B785BB6}"/>
                  </a:ext>
                </a:extLst>
              </p:cNvPr>
              <p:cNvSpPr txBox="1"/>
              <p:nvPr/>
            </p:nvSpPr>
            <p:spPr>
              <a:xfrm rot="16200000">
                <a:off x="5813833" y="5257120"/>
                <a:ext cx="2319529" cy="338554"/>
              </a:xfrm>
              <a:prstGeom prst="rect">
                <a:avLst/>
              </a:prstGeom>
              <a:noFill/>
            </p:spPr>
            <p:txBody>
              <a:bodyPr wrap="square" rtlCol="0">
                <a:spAutoFit/>
              </a:bodyPr>
              <a:lstStyle/>
              <a:p>
                <a:pPr algn="ctr"/>
                <a:r>
                  <a:rPr lang="en-GB" sz="1600" dirty="0"/>
                  <a:t>Temperature</a:t>
                </a:r>
              </a:p>
            </p:txBody>
          </p:sp>
        </p:grpSp>
        <p:cxnSp>
          <p:nvCxnSpPr>
            <p:cNvPr id="37" name="Straight Connector 36">
              <a:extLst>
                <a:ext uri="{FF2B5EF4-FFF2-40B4-BE49-F238E27FC236}">
                  <a16:creationId xmlns:a16="http://schemas.microsoft.com/office/drawing/2014/main" id="{B3E1AA9F-2FFA-42BE-9ED5-4683AE611AF9}"/>
                </a:ext>
              </a:extLst>
            </p:cNvPr>
            <p:cNvCxnSpPr>
              <a:cxnSpLocks/>
            </p:cNvCxnSpPr>
            <p:nvPr/>
          </p:nvCxnSpPr>
          <p:spPr>
            <a:xfrm>
              <a:off x="8887968" y="4603697"/>
              <a:ext cx="0" cy="1657443"/>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D27148AC-51B7-4DBD-9701-075C3C953DDA}"/>
                </a:ext>
              </a:extLst>
            </p:cNvPr>
            <p:cNvSpPr txBox="1"/>
            <p:nvPr/>
          </p:nvSpPr>
          <p:spPr>
            <a:xfrm>
              <a:off x="9017050" y="5517509"/>
              <a:ext cx="1482305" cy="523220"/>
            </a:xfrm>
            <a:prstGeom prst="rect">
              <a:avLst/>
            </a:prstGeom>
            <a:noFill/>
          </p:spPr>
          <p:txBody>
            <a:bodyPr wrap="square" rtlCol="0">
              <a:spAutoFit/>
            </a:bodyPr>
            <a:lstStyle/>
            <a:p>
              <a:r>
                <a:rPr lang="en-US" sz="2800" b="1" dirty="0">
                  <a:solidFill>
                    <a:srgbClr val="FF0000"/>
                  </a:solidFill>
                </a:rPr>
                <a:t>875°C</a:t>
              </a:r>
            </a:p>
          </p:txBody>
        </p:sp>
      </p:grpSp>
      <p:cxnSp>
        <p:nvCxnSpPr>
          <p:cNvPr id="52" name="Straight Connector 51">
            <a:extLst>
              <a:ext uri="{FF2B5EF4-FFF2-40B4-BE49-F238E27FC236}">
                <a16:creationId xmlns:a16="http://schemas.microsoft.com/office/drawing/2014/main" id="{B0CBFC65-CFEB-4E06-81A3-702ACD7347C6}"/>
              </a:ext>
            </a:extLst>
          </p:cNvPr>
          <p:cNvCxnSpPr>
            <a:cxnSpLocks/>
          </p:cNvCxnSpPr>
          <p:nvPr/>
        </p:nvCxnSpPr>
        <p:spPr>
          <a:xfrm>
            <a:off x="5077539" y="1449819"/>
            <a:ext cx="80467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3F7CAD9D-9F34-4E5B-A72F-6FE03548154F}"/>
              </a:ext>
            </a:extLst>
          </p:cNvPr>
          <p:cNvSpPr txBox="1"/>
          <p:nvPr/>
        </p:nvSpPr>
        <p:spPr>
          <a:xfrm>
            <a:off x="5154938" y="1425340"/>
            <a:ext cx="1005411" cy="369332"/>
          </a:xfrm>
          <a:prstGeom prst="rect">
            <a:avLst/>
          </a:prstGeom>
          <a:noFill/>
        </p:spPr>
        <p:txBody>
          <a:bodyPr wrap="square" rtlCol="0">
            <a:spAutoFit/>
          </a:bodyPr>
          <a:lstStyle/>
          <a:p>
            <a:r>
              <a:rPr lang="en-US" dirty="0">
                <a:solidFill>
                  <a:schemeClr val="bg1"/>
                </a:solidFill>
              </a:rPr>
              <a:t>1 µm</a:t>
            </a:r>
          </a:p>
        </p:txBody>
      </p:sp>
      <p:cxnSp>
        <p:nvCxnSpPr>
          <p:cNvPr id="54" name="Straight Connector 53">
            <a:extLst>
              <a:ext uri="{FF2B5EF4-FFF2-40B4-BE49-F238E27FC236}">
                <a16:creationId xmlns:a16="http://schemas.microsoft.com/office/drawing/2014/main" id="{AA640DA4-2390-43DD-B6ED-4FFEDDC88F32}"/>
              </a:ext>
            </a:extLst>
          </p:cNvPr>
          <p:cNvCxnSpPr>
            <a:cxnSpLocks/>
          </p:cNvCxnSpPr>
          <p:nvPr/>
        </p:nvCxnSpPr>
        <p:spPr>
          <a:xfrm>
            <a:off x="9710928" y="1449819"/>
            <a:ext cx="80467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CDEED636-D496-409C-8402-E3B3879C96F1}"/>
              </a:ext>
            </a:extLst>
          </p:cNvPr>
          <p:cNvSpPr txBox="1"/>
          <p:nvPr/>
        </p:nvSpPr>
        <p:spPr>
          <a:xfrm>
            <a:off x="9812762" y="1478889"/>
            <a:ext cx="1005411" cy="369332"/>
          </a:xfrm>
          <a:prstGeom prst="rect">
            <a:avLst/>
          </a:prstGeom>
          <a:noFill/>
        </p:spPr>
        <p:txBody>
          <a:bodyPr wrap="square" rtlCol="0">
            <a:spAutoFit/>
          </a:bodyPr>
          <a:lstStyle/>
          <a:p>
            <a:r>
              <a:rPr lang="en-US" dirty="0">
                <a:solidFill>
                  <a:schemeClr val="bg1"/>
                </a:solidFill>
              </a:rPr>
              <a:t>1 µm</a:t>
            </a:r>
          </a:p>
        </p:txBody>
      </p:sp>
    </p:spTree>
    <p:extLst>
      <p:ext uri="{BB962C8B-B14F-4D97-AF65-F5344CB8AC3E}">
        <p14:creationId xmlns:p14="http://schemas.microsoft.com/office/powerpoint/2010/main" val="29069602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6309789" y="704618"/>
            <a:ext cx="4267203" cy="584775"/>
          </a:xfrm>
          <a:prstGeom prst="rect">
            <a:avLst/>
          </a:prstGeom>
          <a:noFill/>
        </p:spPr>
        <p:txBody>
          <a:bodyPr wrap="square" rtlCol="0">
            <a:spAutoFit/>
          </a:bodyPr>
          <a:lstStyle/>
          <a:p>
            <a:pPr algn="ctr"/>
            <a:r>
              <a:rPr lang="en-GB" sz="3200" b="1" dirty="0"/>
              <a:t>Not pre-anodised</a:t>
            </a:r>
            <a:endParaRPr lang="en-GB" sz="3200" dirty="0"/>
          </a:p>
        </p:txBody>
      </p:sp>
      <p:pic>
        <p:nvPicPr>
          <p:cNvPr id="25" name="Picture 24"/>
          <p:cNvPicPr>
            <a:picLocks noChangeAspect="1"/>
          </p:cNvPicPr>
          <p:nvPr/>
        </p:nvPicPr>
        <p:blipFill rotWithShape="1">
          <a:blip r:embed="rId2">
            <a:extLst>
              <a:ext uri="{28A0092B-C50C-407E-A947-70E740481C1C}">
                <a14:useLocalDpi xmlns:a14="http://schemas.microsoft.com/office/drawing/2010/main" val="0"/>
              </a:ext>
            </a:extLst>
          </a:blip>
          <a:srcRect l="25889" t="25880" r="19496" b="25623"/>
          <a:stretch/>
        </p:blipFill>
        <p:spPr>
          <a:xfrm>
            <a:off x="6192149" y="1321224"/>
            <a:ext cx="4475852" cy="2980944"/>
          </a:xfrm>
          <a:prstGeom prst="rect">
            <a:avLst/>
          </a:prstGeom>
        </p:spPr>
      </p:pic>
      <p:cxnSp>
        <p:nvCxnSpPr>
          <p:cNvPr id="79" name="Straight Connector 78">
            <a:extLst>
              <a:ext uri="{FF2B5EF4-FFF2-40B4-BE49-F238E27FC236}">
                <a16:creationId xmlns:a16="http://schemas.microsoft.com/office/drawing/2014/main" id="{C00A5652-C992-4B6C-AA9D-5FF6A5801B9E}"/>
              </a:ext>
            </a:extLst>
          </p:cNvPr>
          <p:cNvCxnSpPr>
            <a:cxnSpLocks/>
          </p:cNvCxnSpPr>
          <p:nvPr/>
        </p:nvCxnSpPr>
        <p:spPr>
          <a:xfrm>
            <a:off x="9710928" y="1449819"/>
            <a:ext cx="80467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E36D0999-4191-4421-8B47-81F4EDA1C7CA}"/>
              </a:ext>
            </a:extLst>
          </p:cNvPr>
          <p:cNvSpPr txBox="1"/>
          <p:nvPr/>
        </p:nvSpPr>
        <p:spPr>
          <a:xfrm>
            <a:off x="9996649" y="1469311"/>
            <a:ext cx="1005411" cy="369332"/>
          </a:xfrm>
          <a:prstGeom prst="rect">
            <a:avLst/>
          </a:prstGeom>
          <a:noFill/>
        </p:spPr>
        <p:txBody>
          <a:bodyPr wrap="square" rtlCol="0">
            <a:spAutoFit/>
          </a:bodyPr>
          <a:lstStyle/>
          <a:p>
            <a:r>
              <a:rPr lang="en-US" dirty="0">
                <a:solidFill>
                  <a:schemeClr val="bg1"/>
                </a:solidFill>
              </a:rPr>
              <a:t>1 µm</a:t>
            </a:r>
          </a:p>
        </p:txBody>
      </p:sp>
      <p:cxnSp>
        <p:nvCxnSpPr>
          <p:cNvPr id="76" name="Straight Connector 75">
            <a:extLst>
              <a:ext uri="{FF2B5EF4-FFF2-40B4-BE49-F238E27FC236}">
                <a16:creationId xmlns:a16="http://schemas.microsoft.com/office/drawing/2014/main" id="{51B4F699-E7BE-4CDC-BC8E-52AAF3908C86}"/>
              </a:ext>
            </a:extLst>
          </p:cNvPr>
          <p:cNvCxnSpPr>
            <a:cxnSpLocks/>
          </p:cNvCxnSpPr>
          <p:nvPr/>
        </p:nvCxnSpPr>
        <p:spPr>
          <a:xfrm>
            <a:off x="7663381" y="2368762"/>
            <a:ext cx="587249" cy="587975"/>
          </a:xfrm>
          <a:prstGeom prst="line">
            <a:avLst/>
          </a:prstGeom>
          <a:ln w="57150">
            <a:solidFill>
              <a:srgbClr val="FF0000"/>
            </a:solidFill>
            <a:prstDash val="sysDash"/>
          </a:ln>
        </p:spPr>
        <p:style>
          <a:lnRef idx="2">
            <a:schemeClr val="accent2"/>
          </a:lnRef>
          <a:fillRef idx="0">
            <a:schemeClr val="accent2"/>
          </a:fillRef>
          <a:effectRef idx="1">
            <a:schemeClr val="accent2"/>
          </a:effectRef>
          <a:fontRef idx="minor">
            <a:schemeClr val="tx1"/>
          </a:fontRef>
        </p:style>
      </p:cxnSp>
      <p:pic>
        <p:nvPicPr>
          <p:cNvPr id="59" name="Picture 58">
            <a:extLst>
              <a:ext uri="{FF2B5EF4-FFF2-40B4-BE49-F238E27FC236}">
                <a16:creationId xmlns:a16="http://schemas.microsoft.com/office/drawing/2014/main" id="{B4901DAA-51C3-4A0C-830D-AACCF92C5F22}"/>
              </a:ext>
            </a:extLst>
          </p:cNvPr>
          <p:cNvPicPr>
            <a:picLocks noChangeAspect="1"/>
          </p:cNvPicPr>
          <p:nvPr/>
        </p:nvPicPr>
        <p:blipFill>
          <a:blip r:embed="rId3">
            <a:lum bright="-20000" contrast="40000"/>
          </a:blip>
          <a:stretch>
            <a:fillRect/>
          </a:stretch>
        </p:blipFill>
        <p:spPr>
          <a:xfrm>
            <a:off x="6180279" y="636952"/>
            <a:ext cx="4602201" cy="3856917"/>
          </a:xfrm>
          <a:prstGeom prst="rect">
            <a:avLst/>
          </a:prstGeom>
          <a:ln w="38100">
            <a:solidFill>
              <a:schemeClr val="tx1"/>
            </a:solidFill>
          </a:ln>
        </p:spPr>
      </p:pic>
      <p:pic>
        <p:nvPicPr>
          <p:cNvPr id="4" name="Content Placeholder 19">
            <a:extLst>
              <a:ext uri="{FF2B5EF4-FFF2-40B4-BE49-F238E27FC236}">
                <a16:creationId xmlns:a16="http://schemas.microsoft.com/office/drawing/2014/main" id="{30951383-3731-47EB-9404-8485AE07AFDB}"/>
              </a:ext>
            </a:extLst>
          </p:cNvPr>
          <p:cNvPicPr>
            <a:picLocks noChangeAspect="1"/>
          </p:cNvPicPr>
          <p:nvPr/>
        </p:nvPicPr>
        <p:blipFill rotWithShape="1">
          <a:blip r:embed="rId4"/>
          <a:srcRect l="50956" t="27237" r="24896" b="55945"/>
          <a:stretch/>
        </p:blipFill>
        <p:spPr bwMode="auto">
          <a:xfrm>
            <a:off x="1521252" y="1289392"/>
            <a:ext cx="4469695" cy="3012776"/>
          </a:xfrm>
          <a:prstGeom prst="rect">
            <a:avLst/>
          </a:prstGeom>
          <a:noFill/>
          <a:ln w="9525">
            <a:noFill/>
            <a:miter lim="800000"/>
            <a:headEnd/>
            <a:tailEnd/>
          </a:ln>
        </p:spPr>
      </p:pic>
      <p:pic>
        <p:nvPicPr>
          <p:cNvPr id="53" name="Content Placeholder 8">
            <a:extLst>
              <a:ext uri="{FF2B5EF4-FFF2-40B4-BE49-F238E27FC236}">
                <a16:creationId xmlns:a16="http://schemas.microsoft.com/office/drawing/2014/main" id="{0CFF82D5-3AE8-4AF9-B621-C03094E1B928}"/>
              </a:ext>
            </a:extLst>
          </p:cNvPr>
          <p:cNvPicPr>
            <a:picLocks noGrp="1" noChangeAspect="1"/>
          </p:cNvPicPr>
          <p:nvPr>
            <p:ph idx="1"/>
          </p:nvPr>
        </p:nvPicPr>
        <p:blipFill rotWithShape="1">
          <a:blip r:embed="rId5">
            <a:alphaModFix/>
          </a:blip>
          <a:srcRect l="36698" t="49006" r="26346" b="28077"/>
          <a:stretch/>
        </p:blipFill>
        <p:spPr>
          <a:xfrm rot="21445380">
            <a:off x="1603781" y="1448350"/>
            <a:ext cx="4277716" cy="2652638"/>
          </a:xfrm>
        </p:spPr>
      </p:pic>
      <p:sp>
        <p:nvSpPr>
          <p:cNvPr id="2" name="Title 1"/>
          <p:cNvSpPr>
            <a:spLocks noGrp="1"/>
          </p:cNvSpPr>
          <p:nvPr>
            <p:ph type="title"/>
          </p:nvPr>
        </p:nvSpPr>
        <p:spPr/>
        <p:txBody>
          <a:bodyPr>
            <a:normAutofit fontScale="90000"/>
          </a:bodyPr>
          <a:lstStyle/>
          <a:p>
            <a:r>
              <a:rPr lang="en-US" dirty="0"/>
              <a:t>Stop-motion sequence</a:t>
            </a:r>
          </a:p>
        </p:txBody>
      </p:sp>
      <p:sp>
        <p:nvSpPr>
          <p:cNvPr id="3" name="Date Placeholder 2">
            <a:extLst>
              <a:ext uri="{FF2B5EF4-FFF2-40B4-BE49-F238E27FC236}">
                <a16:creationId xmlns:a16="http://schemas.microsoft.com/office/drawing/2014/main" id="{95428068-BC39-5249-97DC-1A558B70400F}"/>
              </a:ext>
            </a:extLst>
          </p:cNvPr>
          <p:cNvSpPr>
            <a:spLocks noGrp="1"/>
          </p:cNvSpPr>
          <p:nvPr>
            <p:ph type="dt" sz="half" idx="10"/>
          </p:nvPr>
        </p:nvSpPr>
        <p:spPr/>
        <p:txBody>
          <a:bodyPr/>
          <a:lstStyle/>
          <a:p>
            <a:r>
              <a:rPr lang="en-US"/>
              <a:t>11/11/2020</a:t>
            </a:r>
          </a:p>
        </p:txBody>
      </p:sp>
      <p:sp>
        <p:nvSpPr>
          <p:cNvPr id="6" name="Footer Placeholder 5">
            <a:extLst>
              <a:ext uri="{FF2B5EF4-FFF2-40B4-BE49-F238E27FC236}">
                <a16:creationId xmlns:a16="http://schemas.microsoft.com/office/drawing/2014/main" id="{284E7D24-F06D-074E-ABEF-8F8D451D0D62}"/>
              </a:ext>
            </a:extLst>
          </p:cNvPr>
          <p:cNvSpPr>
            <a:spLocks noGrp="1"/>
          </p:cNvSpPr>
          <p:nvPr>
            <p:ph type="ftr" sz="quarter" idx="11"/>
          </p:nvPr>
        </p:nvSpPr>
        <p:spPr/>
        <p:txBody>
          <a:bodyPr/>
          <a:lstStyle/>
          <a:p>
            <a:r>
              <a:rPr lang="en-US" dirty="0"/>
              <a:t>Ryan Porter     Nb3Sn Workshop 2020</a:t>
            </a:r>
          </a:p>
        </p:txBody>
      </p:sp>
      <p:sp>
        <p:nvSpPr>
          <p:cNvPr id="7" name="Slide Number Placeholder 6">
            <a:extLst>
              <a:ext uri="{FF2B5EF4-FFF2-40B4-BE49-F238E27FC236}">
                <a16:creationId xmlns:a16="http://schemas.microsoft.com/office/drawing/2014/main" id="{FF16F671-10B7-7649-9CFC-101591A6A3C5}"/>
              </a:ext>
            </a:extLst>
          </p:cNvPr>
          <p:cNvSpPr>
            <a:spLocks noGrp="1"/>
          </p:cNvSpPr>
          <p:nvPr>
            <p:ph type="sldNum" sz="quarter" idx="12"/>
          </p:nvPr>
        </p:nvSpPr>
        <p:spPr/>
        <p:txBody>
          <a:bodyPr/>
          <a:lstStyle/>
          <a:p>
            <a:fld id="{921CBE81-14BD-7343-B359-01BCBA3179F9}" type="slidenum">
              <a:rPr lang="en-US" smtClean="0"/>
              <a:t>22</a:t>
            </a:fld>
            <a:endParaRPr lang="en-US"/>
          </a:p>
        </p:txBody>
      </p:sp>
      <p:sp>
        <p:nvSpPr>
          <p:cNvPr id="5" name="TextBox 4">
            <a:extLst>
              <a:ext uri="{FF2B5EF4-FFF2-40B4-BE49-F238E27FC236}">
                <a16:creationId xmlns:a16="http://schemas.microsoft.com/office/drawing/2014/main" id="{4843C003-4EAE-4B24-8844-1DB81EC6EE20}"/>
              </a:ext>
            </a:extLst>
          </p:cNvPr>
          <p:cNvSpPr txBox="1"/>
          <p:nvPr/>
        </p:nvSpPr>
        <p:spPr>
          <a:xfrm>
            <a:off x="5017389" y="1355871"/>
            <a:ext cx="844279" cy="373335"/>
          </a:xfrm>
          <a:prstGeom prst="rect">
            <a:avLst/>
          </a:prstGeom>
          <a:noFill/>
        </p:spPr>
        <p:txBody>
          <a:bodyPr wrap="none" rtlCol="0">
            <a:spAutoFit/>
          </a:bodyPr>
          <a:lstStyle/>
          <a:p>
            <a:r>
              <a:rPr lang="en-US" sz="1400" dirty="0">
                <a:solidFill>
                  <a:schemeClr val="bg1"/>
                </a:solidFill>
              </a:rPr>
              <a:t>200nm</a:t>
            </a:r>
          </a:p>
        </p:txBody>
      </p:sp>
      <p:cxnSp>
        <p:nvCxnSpPr>
          <p:cNvPr id="52" name="Straight Connector 51">
            <a:extLst>
              <a:ext uri="{FF2B5EF4-FFF2-40B4-BE49-F238E27FC236}">
                <a16:creationId xmlns:a16="http://schemas.microsoft.com/office/drawing/2014/main" id="{36B8326F-D72F-41AA-8FBB-D1D19577A3DD}"/>
              </a:ext>
            </a:extLst>
          </p:cNvPr>
          <p:cNvCxnSpPr>
            <a:cxnSpLocks/>
          </p:cNvCxnSpPr>
          <p:nvPr/>
        </p:nvCxnSpPr>
        <p:spPr>
          <a:xfrm flipV="1">
            <a:off x="5047373" y="1673468"/>
            <a:ext cx="64953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ED250656-146D-4D1F-A314-DE0A0D3623B4}"/>
              </a:ext>
            </a:extLst>
          </p:cNvPr>
          <p:cNvGrpSpPr/>
          <p:nvPr/>
        </p:nvGrpSpPr>
        <p:grpSpPr>
          <a:xfrm>
            <a:off x="159966" y="1542538"/>
            <a:ext cx="1193136" cy="2646928"/>
            <a:chOff x="7084203" y="2813417"/>
            <a:chExt cx="1460267" cy="4159515"/>
          </a:xfrm>
        </p:grpSpPr>
        <p:pic>
          <p:nvPicPr>
            <p:cNvPr id="55" name="Picture 54" descr="FireRamp.png">
              <a:extLst>
                <a:ext uri="{FF2B5EF4-FFF2-40B4-BE49-F238E27FC236}">
                  <a16:creationId xmlns:a16="http://schemas.microsoft.com/office/drawing/2014/main" id="{DBF2BDA9-919C-4F46-918C-D93306663A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6612486" y="4786308"/>
              <a:ext cx="3614680" cy="249288"/>
            </a:xfrm>
            <a:prstGeom prst="rect">
              <a:avLst/>
            </a:prstGeom>
            <a:ln>
              <a:solidFill>
                <a:srgbClr val="000000"/>
              </a:solidFill>
            </a:ln>
          </p:spPr>
        </p:pic>
        <p:sp>
          <p:nvSpPr>
            <p:cNvPr id="56" name="Rectangle 55">
              <a:extLst>
                <a:ext uri="{FF2B5EF4-FFF2-40B4-BE49-F238E27FC236}">
                  <a16:creationId xmlns:a16="http://schemas.microsoft.com/office/drawing/2014/main" id="{5432CA7A-9C9C-4B8C-B7F7-082312A4050C}"/>
                </a:ext>
              </a:extLst>
            </p:cNvPr>
            <p:cNvSpPr/>
            <p:nvPr/>
          </p:nvSpPr>
          <p:spPr>
            <a:xfrm>
              <a:off x="7782734" y="2813417"/>
              <a:ext cx="512448" cy="580387"/>
            </a:xfrm>
            <a:prstGeom prst="rect">
              <a:avLst/>
            </a:prstGeom>
          </p:spPr>
          <p:txBody>
            <a:bodyPr wrap="none">
              <a:spAutoFit/>
            </a:bodyPr>
            <a:lstStyle/>
            <a:p>
              <a:r>
                <a:rPr lang="en-US" dirty="0">
                  <a:solidFill>
                    <a:srgbClr val="000000"/>
                  </a:solidFill>
                </a:rPr>
                <a:t>50</a:t>
              </a:r>
            </a:p>
          </p:txBody>
        </p:sp>
        <mc:AlternateContent xmlns:mc="http://schemas.openxmlformats.org/markup-compatibility/2006" xmlns:a14="http://schemas.microsoft.com/office/drawing/2010/main">
          <mc:Choice Requires="a14">
            <p:sp>
              <p:nvSpPr>
                <p:cNvPr id="57" name="Rectangle 56">
                  <a:extLst>
                    <a:ext uri="{FF2B5EF4-FFF2-40B4-BE49-F238E27FC236}">
                      <a16:creationId xmlns:a16="http://schemas.microsoft.com/office/drawing/2014/main" id="{00205B28-57F2-4446-A91A-79CEDBADD285}"/>
                    </a:ext>
                  </a:extLst>
                </p:cNvPr>
                <p:cNvSpPr/>
                <p:nvPr/>
              </p:nvSpPr>
              <p:spPr>
                <a:xfrm>
                  <a:off x="7084203" y="4333545"/>
                  <a:ext cx="1244236" cy="829066"/>
                </a:xfrm>
                <a:prstGeom prst="rect">
                  <a:avLst/>
                </a:prstGeom>
              </p:spPr>
              <p:txBody>
                <a:bodyPr wrap="none">
                  <a:spAutoFit/>
                </a:bodyPr>
                <a:lstStyle/>
                <a:p>
                  <a:r>
                    <a:rPr lang="en-US" dirty="0">
                      <a:solidFill>
                        <a:srgbClr val="000000"/>
                      </a:solidFill>
                    </a:rPr>
                    <a:t>% </a:t>
                  </a:r>
                  <a14:m>
                    <m:oMath xmlns:m="http://schemas.openxmlformats.org/officeDocument/2006/math">
                      <m:f>
                        <m:fPr>
                          <m:ctrlPr>
                            <a:rPr lang="en-US" i="1">
                              <a:solidFill>
                                <a:srgbClr val="000000"/>
                              </a:solidFill>
                              <a:latin typeface="Cambria Math" panose="02040503050406030204" pitchFamily="18" charset="0"/>
                            </a:rPr>
                          </m:ctrlPr>
                        </m:fPr>
                        <m:num>
                          <m:r>
                            <m:rPr>
                              <m:nor/>
                            </m:rPr>
                            <a:rPr lang="en-US">
                              <a:solidFill>
                                <a:srgbClr val="000000"/>
                              </a:solidFill>
                            </a:rPr>
                            <m:t>Sn</m:t>
                          </m:r>
                        </m:num>
                        <m:den>
                          <m:r>
                            <m:rPr>
                              <m:nor/>
                            </m:rPr>
                            <a:rPr lang="en-US">
                              <a:solidFill>
                                <a:srgbClr val="000000"/>
                              </a:solidFill>
                            </a:rPr>
                            <m:t>Sn</m:t>
                          </m:r>
                          <m:r>
                            <m:rPr>
                              <m:nor/>
                            </m:rPr>
                            <a:rPr lang="en-US">
                              <a:solidFill>
                                <a:srgbClr val="000000"/>
                              </a:solidFill>
                            </a:rPr>
                            <m:t>+</m:t>
                          </m:r>
                          <m:r>
                            <m:rPr>
                              <m:nor/>
                            </m:rPr>
                            <a:rPr lang="en-US">
                              <a:solidFill>
                                <a:srgbClr val="000000"/>
                              </a:solidFill>
                            </a:rPr>
                            <m:t>Nb</m:t>
                          </m:r>
                        </m:den>
                      </m:f>
                    </m:oMath>
                  </a14:m>
                  <a:endParaRPr lang="en-US" dirty="0">
                    <a:solidFill>
                      <a:srgbClr val="000000"/>
                    </a:solidFill>
                  </a:endParaRPr>
                </a:p>
              </p:txBody>
            </p:sp>
          </mc:Choice>
          <mc:Fallback xmlns="">
            <p:sp>
              <p:nvSpPr>
                <p:cNvPr id="57" name="Rectangle 56">
                  <a:extLst>
                    <a:ext uri="{FF2B5EF4-FFF2-40B4-BE49-F238E27FC236}">
                      <a16:creationId xmlns:a16="http://schemas.microsoft.com/office/drawing/2014/main" id="{00205B28-57F2-4446-A91A-79CEDBADD285}"/>
                    </a:ext>
                  </a:extLst>
                </p:cNvPr>
                <p:cNvSpPr>
                  <a:spLocks noRot="1" noChangeAspect="1" noMove="1" noResize="1" noEditPoints="1" noAdjustHandles="1" noChangeArrowheads="1" noChangeShapeType="1" noTextEdit="1"/>
                </p:cNvSpPr>
                <p:nvPr/>
              </p:nvSpPr>
              <p:spPr>
                <a:xfrm>
                  <a:off x="7084203" y="4333545"/>
                  <a:ext cx="1244236" cy="829066"/>
                </a:xfrm>
                <a:prstGeom prst="rect">
                  <a:avLst/>
                </a:prstGeom>
                <a:blipFill>
                  <a:blip r:embed="rId7"/>
                  <a:stretch>
                    <a:fillRect l="-4790" b="-8140"/>
                  </a:stretch>
                </a:blipFill>
              </p:spPr>
              <p:txBody>
                <a:bodyPr/>
                <a:lstStyle/>
                <a:p>
                  <a:r>
                    <a:rPr lang="en-US">
                      <a:noFill/>
                    </a:rPr>
                    <a:t> </a:t>
                  </a:r>
                </a:p>
              </p:txBody>
            </p:sp>
          </mc:Fallback>
        </mc:AlternateContent>
        <p:sp>
          <p:nvSpPr>
            <p:cNvPr id="58" name="Rectangle 57">
              <a:extLst>
                <a:ext uri="{FF2B5EF4-FFF2-40B4-BE49-F238E27FC236}">
                  <a16:creationId xmlns:a16="http://schemas.microsoft.com/office/drawing/2014/main" id="{05387F2E-2A28-4DC6-810C-4A487F6CE0AF}"/>
                </a:ext>
              </a:extLst>
            </p:cNvPr>
            <p:cNvSpPr/>
            <p:nvPr/>
          </p:nvSpPr>
          <p:spPr>
            <a:xfrm>
              <a:off x="7887621" y="6392545"/>
              <a:ext cx="369230" cy="580387"/>
            </a:xfrm>
            <a:prstGeom prst="rect">
              <a:avLst/>
            </a:prstGeom>
          </p:spPr>
          <p:txBody>
            <a:bodyPr wrap="none">
              <a:spAutoFit/>
            </a:bodyPr>
            <a:lstStyle/>
            <a:p>
              <a:r>
                <a:rPr lang="en-US" dirty="0">
                  <a:solidFill>
                    <a:srgbClr val="000000"/>
                  </a:solidFill>
                </a:rPr>
                <a:t>0</a:t>
              </a:r>
            </a:p>
          </p:txBody>
        </p:sp>
      </p:grpSp>
      <p:cxnSp>
        <p:nvCxnSpPr>
          <p:cNvPr id="12" name="Straight Connector 11">
            <a:extLst>
              <a:ext uri="{FF2B5EF4-FFF2-40B4-BE49-F238E27FC236}">
                <a16:creationId xmlns:a16="http://schemas.microsoft.com/office/drawing/2014/main" id="{41709468-20EC-48B6-A42C-C32DEC4E0691}"/>
              </a:ext>
            </a:extLst>
          </p:cNvPr>
          <p:cNvCxnSpPr/>
          <p:nvPr/>
        </p:nvCxnSpPr>
        <p:spPr>
          <a:xfrm>
            <a:off x="7696199" y="2895600"/>
            <a:ext cx="2971802" cy="0"/>
          </a:xfrm>
          <a:prstGeom prst="line">
            <a:avLst/>
          </a:prstGeom>
          <a:ln w="76200"/>
        </p:spPr>
        <p:style>
          <a:lnRef idx="3">
            <a:schemeClr val="accent2"/>
          </a:lnRef>
          <a:fillRef idx="0">
            <a:schemeClr val="accent2"/>
          </a:fillRef>
          <a:effectRef idx="2">
            <a:schemeClr val="accent2"/>
          </a:effectRef>
          <a:fontRef idx="minor">
            <a:schemeClr val="tx1"/>
          </a:fontRef>
        </p:style>
      </p:cxnSp>
      <p:grpSp>
        <p:nvGrpSpPr>
          <p:cNvPr id="61" name="Group 60">
            <a:extLst>
              <a:ext uri="{FF2B5EF4-FFF2-40B4-BE49-F238E27FC236}">
                <a16:creationId xmlns:a16="http://schemas.microsoft.com/office/drawing/2014/main" id="{FB9C59F7-25C2-46A4-986F-C009E0CDE1BC}"/>
              </a:ext>
            </a:extLst>
          </p:cNvPr>
          <p:cNvGrpSpPr/>
          <p:nvPr/>
        </p:nvGrpSpPr>
        <p:grpSpPr>
          <a:xfrm>
            <a:off x="7696200" y="4480925"/>
            <a:ext cx="3233754" cy="2098385"/>
            <a:chOff x="7696200" y="4480925"/>
            <a:chExt cx="3233754" cy="2098385"/>
          </a:xfrm>
        </p:grpSpPr>
        <p:grpSp>
          <p:nvGrpSpPr>
            <p:cNvPr id="62" name="Group 61">
              <a:extLst>
                <a:ext uri="{FF2B5EF4-FFF2-40B4-BE49-F238E27FC236}">
                  <a16:creationId xmlns:a16="http://schemas.microsoft.com/office/drawing/2014/main" id="{215A2343-4263-4A82-BCB0-D719332A5FB9}"/>
                </a:ext>
              </a:extLst>
            </p:cNvPr>
            <p:cNvGrpSpPr>
              <a:grpSpLocks noChangeAspect="1"/>
            </p:cNvGrpSpPr>
            <p:nvPr/>
          </p:nvGrpSpPr>
          <p:grpSpPr>
            <a:xfrm>
              <a:off x="7696200" y="4480925"/>
              <a:ext cx="3233754" cy="2098385"/>
              <a:chOff x="6804321" y="4266632"/>
              <a:chExt cx="4096290" cy="2658085"/>
            </a:xfrm>
          </p:grpSpPr>
          <p:cxnSp>
            <p:nvCxnSpPr>
              <p:cNvPr id="65" name="Straight Connector 64">
                <a:extLst>
                  <a:ext uri="{FF2B5EF4-FFF2-40B4-BE49-F238E27FC236}">
                    <a16:creationId xmlns:a16="http://schemas.microsoft.com/office/drawing/2014/main" id="{DF4E4A92-5ECD-4D03-A0D4-2F0A17A3FFAF}"/>
                  </a:ext>
                </a:extLst>
              </p:cNvPr>
              <p:cNvCxnSpPr/>
              <p:nvPr/>
            </p:nvCxnSpPr>
            <p:spPr>
              <a:xfrm>
                <a:off x="7245375" y="6579535"/>
                <a:ext cx="3397160" cy="0"/>
              </a:xfrm>
              <a:prstGeom prst="line">
                <a:avLst/>
              </a:prstGeom>
              <a:ln w="57150" cap="sq">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CA478E11-AC8B-49D3-ABB7-7DA19656EFCE}"/>
                  </a:ext>
                </a:extLst>
              </p:cNvPr>
              <p:cNvCxnSpPr/>
              <p:nvPr/>
            </p:nvCxnSpPr>
            <p:spPr>
              <a:xfrm flipV="1">
                <a:off x="7245375" y="4377834"/>
                <a:ext cx="0" cy="2201703"/>
              </a:xfrm>
              <a:prstGeom prst="line">
                <a:avLst/>
              </a:prstGeom>
              <a:ln w="57150" cap="sq">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4015D9A-34C3-4F68-A2C3-BE5FD6723253}"/>
                  </a:ext>
                </a:extLst>
              </p:cNvPr>
              <p:cNvCxnSpPr/>
              <p:nvPr/>
            </p:nvCxnSpPr>
            <p:spPr>
              <a:xfrm>
                <a:off x="7245373" y="6401075"/>
                <a:ext cx="650083"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02EDC28-70FA-4E5E-9A68-FD340C66E4A0}"/>
                  </a:ext>
                </a:extLst>
              </p:cNvPr>
              <p:cNvCxnSpPr/>
              <p:nvPr/>
            </p:nvCxnSpPr>
            <p:spPr>
              <a:xfrm flipV="1">
                <a:off x="7548319" y="4542759"/>
                <a:ext cx="929159" cy="185831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5F827BE-3477-4066-B831-9BC117D6334E}"/>
                  </a:ext>
                </a:extLst>
              </p:cNvPr>
              <p:cNvCxnSpPr/>
              <p:nvPr/>
            </p:nvCxnSpPr>
            <p:spPr>
              <a:xfrm flipV="1">
                <a:off x="7895456" y="5221686"/>
                <a:ext cx="589696" cy="117939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CFCF436-AB88-4E2D-A0EF-CFF244AAA1B5}"/>
                  </a:ext>
                </a:extLst>
              </p:cNvPr>
              <p:cNvCxnSpPr/>
              <p:nvPr/>
            </p:nvCxnSpPr>
            <p:spPr>
              <a:xfrm flipV="1">
                <a:off x="8485153" y="5221684"/>
                <a:ext cx="163707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6F00D2F-5809-46C9-8AA7-9C8AD3283F15}"/>
                  </a:ext>
                </a:extLst>
              </p:cNvPr>
              <p:cNvCxnSpPr/>
              <p:nvPr/>
            </p:nvCxnSpPr>
            <p:spPr>
              <a:xfrm>
                <a:off x="8485153" y="4542757"/>
                <a:ext cx="646371" cy="64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F7E7F1A-D7B4-4573-8AF6-AA973DC5A05A}"/>
                  </a:ext>
                </a:extLst>
              </p:cNvPr>
              <p:cNvCxnSpPr/>
              <p:nvPr/>
            </p:nvCxnSpPr>
            <p:spPr>
              <a:xfrm>
                <a:off x="9131525" y="4549169"/>
                <a:ext cx="115375" cy="6725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0DE5639-44E8-472D-B684-2C775F4FE1C4}"/>
                  </a:ext>
                </a:extLst>
              </p:cNvPr>
              <p:cNvCxnSpPr/>
              <p:nvPr/>
            </p:nvCxnSpPr>
            <p:spPr>
              <a:xfrm>
                <a:off x="10129897" y="5221685"/>
                <a:ext cx="232951" cy="135785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0E90E381-EE6A-4F7F-8D9C-905F6E2BE0C5}"/>
                  </a:ext>
                </a:extLst>
              </p:cNvPr>
              <p:cNvSpPr txBox="1"/>
              <p:nvPr/>
            </p:nvSpPr>
            <p:spPr>
              <a:xfrm>
                <a:off x="7245375" y="6586163"/>
                <a:ext cx="3655236" cy="338554"/>
              </a:xfrm>
              <a:prstGeom prst="rect">
                <a:avLst/>
              </a:prstGeom>
              <a:noFill/>
            </p:spPr>
            <p:txBody>
              <a:bodyPr wrap="square" rtlCol="0">
                <a:spAutoFit/>
              </a:bodyPr>
              <a:lstStyle/>
              <a:p>
                <a:pPr algn="ctr"/>
                <a:r>
                  <a:rPr lang="en-GB" sz="1600" dirty="0"/>
                  <a:t>Time</a:t>
                </a:r>
              </a:p>
            </p:txBody>
          </p:sp>
          <p:sp>
            <p:nvSpPr>
              <p:cNvPr id="75" name="TextBox 74">
                <a:extLst>
                  <a:ext uri="{FF2B5EF4-FFF2-40B4-BE49-F238E27FC236}">
                    <a16:creationId xmlns:a16="http://schemas.microsoft.com/office/drawing/2014/main" id="{8ABFAE15-AB91-41EA-9A48-B8272B27BB5D}"/>
                  </a:ext>
                </a:extLst>
              </p:cNvPr>
              <p:cNvSpPr txBox="1"/>
              <p:nvPr/>
            </p:nvSpPr>
            <p:spPr>
              <a:xfrm rot="16200000">
                <a:off x="5813833" y="5257120"/>
                <a:ext cx="2319529" cy="338554"/>
              </a:xfrm>
              <a:prstGeom prst="rect">
                <a:avLst/>
              </a:prstGeom>
              <a:noFill/>
            </p:spPr>
            <p:txBody>
              <a:bodyPr wrap="square" rtlCol="0">
                <a:spAutoFit/>
              </a:bodyPr>
              <a:lstStyle/>
              <a:p>
                <a:pPr algn="ctr"/>
                <a:r>
                  <a:rPr lang="en-GB" sz="1600" dirty="0"/>
                  <a:t>Temperature</a:t>
                </a:r>
              </a:p>
            </p:txBody>
          </p:sp>
        </p:grpSp>
        <p:cxnSp>
          <p:nvCxnSpPr>
            <p:cNvPr id="63" name="Straight Connector 62">
              <a:extLst>
                <a:ext uri="{FF2B5EF4-FFF2-40B4-BE49-F238E27FC236}">
                  <a16:creationId xmlns:a16="http://schemas.microsoft.com/office/drawing/2014/main" id="{5549E8F1-47D6-41B2-9E18-9A351D0FCB9D}"/>
                </a:ext>
              </a:extLst>
            </p:cNvPr>
            <p:cNvCxnSpPr>
              <a:cxnSpLocks/>
            </p:cNvCxnSpPr>
            <p:nvPr/>
          </p:nvCxnSpPr>
          <p:spPr>
            <a:xfrm>
              <a:off x="8887968" y="4603697"/>
              <a:ext cx="0" cy="1657443"/>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688D8093-DBC0-492F-BD15-A09F0C5928AF}"/>
                </a:ext>
              </a:extLst>
            </p:cNvPr>
            <p:cNvSpPr txBox="1"/>
            <p:nvPr/>
          </p:nvSpPr>
          <p:spPr>
            <a:xfrm>
              <a:off x="9017050" y="5517509"/>
              <a:ext cx="1482305" cy="523220"/>
            </a:xfrm>
            <a:prstGeom prst="rect">
              <a:avLst/>
            </a:prstGeom>
            <a:noFill/>
          </p:spPr>
          <p:txBody>
            <a:bodyPr wrap="square" rtlCol="0">
              <a:spAutoFit/>
            </a:bodyPr>
            <a:lstStyle/>
            <a:p>
              <a:r>
                <a:rPr lang="en-US" sz="2800" b="1" dirty="0">
                  <a:solidFill>
                    <a:srgbClr val="FF0000"/>
                  </a:solidFill>
                </a:rPr>
                <a:t>875°C</a:t>
              </a:r>
            </a:p>
          </p:txBody>
        </p:sp>
      </p:grpSp>
      <p:cxnSp>
        <p:nvCxnSpPr>
          <p:cNvPr id="14" name="Straight Arrow Connector 13">
            <a:extLst>
              <a:ext uri="{FF2B5EF4-FFF2-40B4-BE49-F238E27FC236}">
                <a16:creationId xmlns:a16="http://schemas.microsoft.com/office/drawing/2014/main" id="{199966D1-B626-4FED-A7CB-4BB6CA36581B}"/>
              </a:ext>
            </a:extLst>
          </p:cNvPr>
          <p:cNvCxnSpPr/>
          <p:nvPr/>
        </p:nvCxnSpPr>
        <p:spPr>
          <a:xfrm>
            <a:off x="5861668" y="2895600"/>
            <a:ext cx="1682132" cy="0"/>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sp>
        <p:nvSpPr>
          <p:cNvPr id="16" name="TextBox 15">
            <a:extLst>
              <a:ext uri="{FF2B5EF4-FFF2-40B4-BE49-F238E27FC236}">
                <a16:creationId xmlns:a16="http://schemas.microsoft.com/office/drawing/2014/main" id="{BA89D629-03E9-4734-A795-D9CB8DCBF9AD}"/>
              </a:ext>
            </a:extLst>
          </p:cNvPr>
          <p:cNvSpPr txBox="1"/>
          <p:nvPr/>
        </p:nvSpPr>
        <p:spPr>
          <a:xfrm>
            <a:off x="1416800" y="4822231"/>
            <a:ext cx="4763479" cy="646331"/>
          </a:xfrm>
          <a:prstGeom prst="rect">
            <a:avLst/>
          </a:prstGeom>
          <a:noFill/>
        </p:spPr>
        <p:txBody>
          <a:bodyPr wrap="square" rtlCol="0">
            <a:spAutoFit/>
          </a:bodyPr>
          <a:lstStyle/>
          <a:p>
            <a:r>
              <a:rPr lang="en-US" dirty="0"/>
              <a:t>Sn-Rich regions phase-transition to Nb</a:t>
            </a:r>
            <a:r>
              <a:rPr lang="en-US" baseline="-25000" dirty="0"/>
              <a:t>3</a:t>
            </a:r>
            <a:r>
              <a:rPr lang="en-US" dirty="0"/>
              <a:t>Sn and break into crystals</a:t>
            </a:r>
          </a:p>
        </p:txBody>
      </p:sp>
    </p:spTree>
    <p:extLst>
      <p:ext uri="{BB962C8B-B14F-4D97-AF65-F5344CB8AC3E}">
        <p14:creationId xmlns:p14="http://schemas.microsoft.com/office/powerpoint/2010/main" val="185338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0FDC300A-FE17-4066-B886-7AAAFB702F80}"/>
              </a:ext>
            </a:extLst>
          </p:cNvPr>
          <p:cNvPicPr>
            <a:picLocks noChangeAspect="1"/>
          </p:cNvPicPr>
          <p:nvPr/>
        </p:nvPicPr>
        <p:blipFill rotWithShape="1">
          <a:blip r:embed="rId2"/>
          <a:srcRect l="23627" r="16232" b="12661"/>
          <a:stretch/>
        </p:blipFill>
        <p:spPr>
          <a:xfrm rot="5400000">
            <a:off x="6943075" y="565240"/>
            <a:ext cx="2980942" cy="4482794"/>
          </a:xfrm>
          <a:prstGeom prst="rect">
            <a:avLst/>
          </a:prstGeom>
        </p:spPr>
      </p:pic>
      <p:pic>
        <p:nvPicPr>
          <p:cNvPr id="5" name="Picture 4">
            <a:extLst>
              <a:ext uri="{FF2B5EF4-FFF2-40B4-BE49-F238E27FC236}">
                <a16:creationId xmlns:a16="http://schemas.microsoft.com/office/drawing/2014/main" id="{88B629D1-0C1C-46E1-A561-95E19DFF2FCA}"/>
              </a:ext>
            </a:extLst>
          </p:cNvPr>
          <p:cNvPicPr>
            <a:picLocks noChangeAspect="1"/>
          </p:cNvPicPr>
          <p:nvPr/>
        </p:nvPicPr>
        <p:blipFill rotWithShape="1">
          <a:blip r:embed="rId3">
            <a:alphaModFix/>
          </a:blip>
          <a:srcRect l="24440" t="4941" r="21721" b="14430"/>
          <a:stretch/>
        </p:blipFill>
        <p:spPr>
          <a:xfrm rot="5400000">
            <a:off x="6933773" y="569477"/>
            <a:ext cx="2980945" cy="4464198"/>
          </a:xfrm>
          <a:prstGeom prst="rect">
            <a:avLst/>
          </a:prstGeom>
        </p:spPr>
      </p:pic>
      <p:sp>
        <p:nvSpPr>
          <p:cNvPr id="2" name="Title 1"/>
          <p:cNvSpPr>
            <a:spLocks noGrp="1"/>
          </p:cNvSpPr>
          <p:nvPr>
            <p:ph type="title"/>
          </p:nvPr>
        </p:nvSpPr>
        <p:spPr/>
        <p:txBody>
          <a:bodyPr>
            <a:normAutofit fontScale="90000"/>
          </a:bodyPr>
          <a:lstStyle/>
          <a:p>
            <a:r>
              <a:rPr lang="en-US" dirty="0"/>
              <a:t>Stop-motion sequence</a:t>
            </a:r>
          </a:p>
        </p:txBody>
      </p:sp>
      <p:sp>
        <p:nvSpPr>
          <p:cNvPr id="46" name="TextBox 45"/>
          <p:cNvSpPr txBox="1"/>
          <p:nvPr/>
        </p:nvSpPr>
        <p:spPr>
          <a:xfrm>
            <a:off x="1615008" y="704617"/>
            <a:ext cx="4267203" cy="584775"/>
          </a:xfrm>
          <a:prstGeom prst="rect">
            <a:avLst/>
          </a:prstGeom>
          <a:noFill/>
        </p:spPr>
        <p:txBody>
          <a:bodyPr wrap="square" rtlCol="0">
            <a:spAutoFit/>
          </a:bodyPr>
          <a:lstStyle/>
          <a:p>
            <a:pPr algn="ctr"/>
            <a:r>
              <a:rPr lang="en-GB" sz="3200" b="1" dirty="0"/>
              <a:t>Pre-anodised substrate</a:t>
            </a:r>
            <a:endParaRPr lang="en-GB" sz="3200" dirty="0"/>
          </a:p>
        </p:txBody>
      </p:sp>
      <p:pic>
        <p:nvPicPr>
          <p:cNvPr id="28" name="Picture 27"/>
          <p:cNvPicPr>
            <a:picLocks noChangeAspect="1"/>
          </p:cNvPicPr>
          <p:nvPr/>
        </p:nvPicPr>
        <p:blipFill rotWithShape="1">
          <a:blip r:embed="rId4">
            <a:extLst>
              <a:ext uri="{28A0092B-C50C-407E-A947-70E740481C1C}">
                <a14:useLocalDpi xmlns:a14="http://schemas.microsoft.com/office/drawing/2010/main" val="0"/>
              </a:ext>
            </a:extLst>
          </a:blip>
          <a:srcRect l="22703" t="37702" r="23069" b="14018"/>
          <a:stretch/>
        </p:blipFill>
        <p:spPr>
          <a:xfrm>
            <a:off x="1524001" y="1321224"/>
            <a:ext cx="4464199" cy="2980944"/>
          </a:xfrm>
          <a:prstGeom prst="rect">
            <a:avLst/>
          </a:prstGeom>
        </p:spPr>
      </p:pic>
      <p:sp>
        <p:nvSpPr>
          <p:cNvPr id="3" name="Date Placeholder 2">
            <a:extLst>
              <a:ext uri="{FF2B5EF4-FFF2-40B4-BE49-F238E27FC236}">
                <a16:creationId xmlns:a16="http://schemas.microsoft.com/office/drawing/2014/main" id="{95428068-BC39-5249-97DC-1A558B70400F}"/>
              </a:ext>
            </a:extLst>
          </p:cNvPr>
          <p:cNvSpPr>
            <a:spLocks noGrp="1"/>
          </p:cNvSpPr>
          <p:nvPr>
            <p:ph type="dt" sz="half" idx="10"/>
          </p:nvPr>
        </p:nvSpPr>
        <p:spPr/>
        <p:txBody>
          <a:bodyPr/>
          <a:lstStyle/>
          <a:p>
            <a:r>
              <a:rPr lang="en-US"/>
              <a:t>11/11/2020</a:t>
            </a:r>
          </a:p>
        </p:txBody>
      </p:sp>
      <p:sp>
        <p:nvSpPr>
          <p:cNvPr id="6" name="Footer Placeholder 5">
            <a:extLst>
              <a:ext uri="{FF2B5EF4-FFF2-40B4-BE49-F238E27FC236}">
                <a16:creationId xmlns:a16="http://schemas.microsoft.com/office/drawing/2014/main" id="{284E7D24-F06D-074E-ABEF-8F8D451D0D62}"/>
              </a:ext>
            </a:extLst>
          </p:cNvPr>
          <p:cNvSpPr>
            <a:spLocks noGrp="1"/>
          </p:cNvSpPr>
          <p:nvPr>
            <p:ph type="ftr" sz="quarter" idx="11"/>
          </p:nvPr>
        </p:nvSpPr>
        <p:spPr/>
        <p:txBody>
          <a:bodyPr/>
          <a:lstStyle/>
          <a:p>
            <a:r>
              <a:rPr lang="en-US"/>
              <a:t>Ryan Porter     Nb3Sn Workshop 2020</a:t>
            </a:r>
            <a:endParaRPr lang="en-US" dirty="0"/>
          </a:p>
        </p:txBody>
      </p:sp>
      <p:sp>
        <p:nvSpPr>
          <p:cNvPr id="7" name="Slide Number Placeholder 6">
            <a:extLst>
              <a:ext uri="{FF2B5EF4-FFF2-40B4-BE49-F238E27FC236}">
                <a16:creationId xmlns:a16="http://schemas.microsoft.com/office/drawing/2014/main" id="{FF16F671-10B7-7649-9CFC-101591A6A3C5}"/>
              </a:ext>
            </a:extLst>
          </p:cNvPr>
          <p:cNvSpPr>
            <a:spLocks noGrp="1"/>
          </p:cNvSpPr>
          <p:nvPr>
            <p:ph type="sldNum" sz="quarter" idx="12"/>
          </p:nvPr>
        </p:nvSpPr>
        <p:spPr/>
        <p:txBody>
          <a:bodyPr/>
          <a:lstStyle/>
          <a:p>
            <a:fld id="{921CBE81-14BD-7343-B359-01BCBA3179F9}" type="slidenum">
              <a:rPr lang="en-US" smtClean="0"/>
              <a:t>23</a:t>
            </a:fld>
            <a:endParaRPr lang="en-US"/>
          </a:p>
        </p:txBody>
      </p:sp>
      <p:cxnSp>
        <p:nvCxnSpPr>
          <p:cNvPr id="32" name="Straight Connector 31">
            <a:extLst>
              <a:ext uri="{FF2B5EF4-FFF2-40B4-BE49-F238E27FC236}">
                <a16:creationId xmlns:a16="http://schemas.microsoft.com/office/drawing/2014/main" id="{51ED7257-947D-4D63-97B1-AFD00AB606D5}"/>
              </a:ext>
            </a:extLst>
          </p:cNvPr>
          <p:cNvCxnSpPr>
            <a:cxnSpLocks/>
          </p:cNvCxnSpPr>
          <p:nvPr/>
        </p:nvCxnSpPr>
        <p:spPr>
          <a:xfrm>
            <a:off x="6277626" y="1458873"/>
            <a:ext cx="967749" cy="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CB4AAC20-6AE1-4475-8FA6-AB08DEF16555}"/>
              </a:ext>
            </a:extLst>
          </p:cNvPr>
          <p:cNvSpPr txBox="1"/>
          <p:nvPr/>
        </p:nvSpPr>
        <p:spPr>
          <a:xfrm>
            <a:off x="6221725" y="1519798"/>
            <a:ext cx="1079550" cy="379656"/>
          </a:xfrm>
          <a:prstGeom prst="rect">
            <a:avLst/>
          </a:prstGeom>
          <a:noFill/>
        </p:spPr>
        <p:txBody>
          <a:bodyPr wrap="square" rtlCol="0">
            <a:spAutoFit/>
          </a:bodyPr>
          <a:lstStyle/>
          <a:p>
            <a:r>
              <a:rPr lang="en-US" sz="1867" dirty="0">
                <a:solidFill>
                  <a:schemeClr val="bg1"/>
                </a:solidFill>
              </a:rPr>
              <a:t>200nm</a:t>
            </a:r>
          </a:p>
        </p:txBody>
      </p:sp>
      <p:grpSp>
        <p:nvGrpSpPr>
          <p:cNvPr id="54" name="Group 53">
            <a:extLst>
              <a:ext uri="{FF2B5EF4-FFF2-40B4-BE49-F238E27FC236}">
                <a16:creationId xmlns:a16="http://schemas.microsoft.com/office/drawing/2014/main" id="{03EBE56F-9121-45E0-B880-519426793C62}"/>
              </a:ext>
            </a:extLst>
          </p:cNvPr>
          <p:cNvGrpSpPr/>
          <p:nvPr/>
        </p:nvGrpSpPr>
        <p:grpSpPr>
          <a:xfrm>
            <a:off x="10726219" y="1448397"/>
            <a:ext cx="1509669" cy="2710817"/>
            <a:chOff x="8295182" y="2890451"/>
            <a:chExt cx="1385750" cy="4048958"/>
          </a:xfrm>
        </p:grpSpPr>
        <p:pic>
          <p:nvPicPr>
            <p:cNvPr id="55" name="Picture 54" descr="FireRamp.png">
              <a:extLst>
                <a:ext uri="{FF2B5EF4-FFF2-40B4-BE49-F238E27FC236}">
                  <a16:creationId xmlns:a16="http://schemas.microsoft.com/office/drawing/2014/main" id="{DDFB3834-ADC1-462A-8B0E-DA74708CD8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6612486" y="4786308"/>
              <a:ext cx="3614680" cy="249288"/>
            </a:xfrm>
            <a:prstGeom prst="rect">
              <a:avLst/>
            </a:prstGeom>
            <a:ln>
              <a:solidFill>
                <a:srgbClr val="000000"/>
              </a:solidFill>
            </a:ln>
          </p:spPr>
        </p:pic>
        <p:sp>
          <p:nvSpPr>
            <p:cNvPr id="56" name="Rectangle 55">
              <a:extLst>
                <a:ext uri="{FF2B5EF4-FFF2-40B4-BE49-F238E27FC236}">
                  <a16:creationId xmlns:a16="http://schemas.microsoft.com/office/drawing/2014/main" id="{751ABDD9-0787-4C8B-8925-B115096E83D3}"/>
                </a:ext>
              </a:extLst>
            </p:cNvPr>
            <p:cNvSpPr/>
            <p:nvPr/>
          </p:nvSpPr>
          <p:spPr>
            <a:xfrm>
              <a:off x="8482155" y="2890451"/>
              <a:ext cx="454964" cy="689557"/>
            </a:xfrm>
            <a:prstGeom prst="rect">
              <a:avLst/>
            </a:prstGeom>
          </p:spPr>
          <p:txBody>
            <a:bodyPr wrap="none">
              <a:spAutoFit/>
            </a:bodyPr>
            <a:lstStyle/>
            <a:p>
              <a:r>
                <a:rPr lang="en-US" sz="2400" dirty="0">
                  <a:solidFill>
                    <a:srgbClr val="000000"/>
                  </a:solidFill>
                </a:rPr>
                <a:t>50</a:t>
              </a:r>
            </a:p>
          </p:txBody>
        </p:sp>
        <mc:AlternateContent xmlns:mc="http://schemas.openxmlformats.org/markup-compatibility/2006" xmlns:a14="http://schemas.microsoft.com/office/drawing/2010/main">
          <mc:Choice Requires="a14">
            <p:sp>
              <p:nvSpPr>
                <p:cNvPr id="57" name="Rectangle 56">
                  <a:extLst>
                    <a:ext uri="{FF2B5EF4-FFF2-40B4-BE49-F238E27FC236}">
                      <a16:creationId xmlns:a16="http://schemas.microsoft.com/office/drawing/2014/main" id="{4DA65945-39C9-4C31-A75D-39EA87B55D90}"/>
                    </a:ext>
                  </a:extLst>
                </p:cNvPr>
                <p:cNvSpPr/>
                <p:nvPr/>
              </p:nvSpPr>
              <p:spPr>
                <a:xfrm>
                  <a:off x="8496142" y="4404542"/>
                  <a:ext cx="1184790" cy="1004837"/>
                </a:xfrm>
                <a:prstGeom prst="rect">
                  <a:avLst/>
                </a:prstGeom>
              </p:spPr>
              <p:txBody>
                <a:bodyPr wrap="none">
                  <a:spAutoFit/>
                </a:bodyPr>
                <a:lstStyle/>
                <a:p>
                  <a:r>
                    <a:rPr lang="en-US" sz="2400" dirty="0">
                      <a:solidFill>
                        <a:srgbClr val="000000"/>
                      </a:solidFill>
                      <a:latin typeface="+mj-lt"/>
                    </a:rPr>
                    <a:t>% </a:t>
                  </a:r>
                  <a14:m>
                    <m:oMath xmlns:m="http://schemas.openxmlformats.org/officeDocument/2006/math">
                      <m:f>
                        <m:fPr>
                          <m:ctrlPr>
                            <a:rPr lang="en-US" sz="2400" i="1">
                              <a:solidFill>
                                <a:srgbClr val="000000"/>
                              </a:solidFill>
                              <a:latin typeface="Cambria Math" panose="02040503050406030204" pitchFamily="18" charset="0"/>
                            </a:rPr>
                          </m:ctrlPr>
                        </m:fPr>
                        <m:num>
                          <m:r>
                            <m:rPr>
                              <m:nor/>
                            </m:rPr>
                            <a:rPr lang="en-US" sz="2400">
                              <a:solidFill>
                                <a:srgbClr val="000000"/>
                              </a:solidFill>
                              <a:latin typeface="+mj-lt"/>
                            </a:rPr>
                            <m:t>Sn</m:t>
                          </m:r>
                        </m:num>
                        <m:den>
                          <m:r>
                            <m:rPr>
                              <m:nor/>
                            </m:rPr>
                            <a:rPr lang="en-US" sz="2400">
                              <a:solidFill>
                                <a:srgbClr val="000000"/>
                              </a:solidFill>
                              <a:latin typeface="+mj-lt"/>
                            </a:rPr>
                            <m:t>Sn</m:t>
                          </m:r>
                          <m:r>
                            <m:rPr>
                              <m:nor/>
                            </m:rPr>
                            <a:rPr lang="en-US" sz="2400">
                              <a:solidFill>
                                <a:srgbClr val="000000"/>
                              </a:solidFill>
                              <a:latin typeface="+mj-lt"/>
                            </a:rPr>
                            <m:t>+</m:t>
                          </m:r>
                          <m:r>
                            <m:rPr>
                              <m:nor/>
                            </m:rPr>
                            <a:rPr lang="en-US" sz="2400">
                              <a:solidFill>
                                <a:srgbClr val="000000"/>
                              </a:solidFill>
                              <a:latin typeface="+mj-lt"/>
                            </a:rPr>
                            <m:t>Nb</m:t>
                          </m:r>
                        </m:den>
                      </m:f>
                    </m:oMath>
                  </a14:m>
                  <a:endParaRPr lang="en-US" sz="2400" dirty="0">
                    <a:solidFill>
                      <a:srgbClr val="000000"/>
                    </a:solidFill>
                    <a:latin typeface="+mj-lt"/>
                  </a:endParaRPr>
                </a:p>
              </p:txBody>
            </p:sp>
          </mc:Choice>
          <mc:Fallback xmlns="">
            <p:sp>
              <p:nvSpPr>
                <p:cNvPr id="57" name="Rectangle 56">
                  <a:extLst>
                    <a:ext uri="{FF2B5EF4-FFF2-40B4-BE49-F238E27FC236}">
                      <a16:creationId xmlns:a16="http://schemas.microsoft.com/office/drawing/2014/main" id="{4DA65945-39C9-4C31-A75D-39EA87B55D90}"/>
                    </a:ext>
                  </a:extLst>
                </p:cNvPr>
                <p:cNvSpPr>
                  <a:spLocks noRot="1" noChangeAspect="1" noMove="1" noResize="1" noEditPoints="1" noAdjustHandles="1" noChangeArrowheads="1" noChangeShapeType="1" noTextEdit="1"/>
                </p:cNvSpPr>
                <p:nvPr/>
              </p:nvSpPr>
              <p:spPr>
                <a:xfrm>
                  <a:off x="8496142" y="4404542"/>
                  <a:ext cx="1184790" cy="1004837"/>
                </a:xfrm>
                <a:prstGeom prst="rect">
                  <a:avLst/>
                </a:prstGeom>
                <a:blipFill>
                  <a:blip r:embed="rId6"/>
                  <a:stretch>
                    <a:fillRect l="-7075" b="-9091"/>
                  </a:stretch>
                </a:blipFill>
              </p:spPr>
              <p:txBody>
                <a:bodyPr/>
                <a:lstStyle/>
                <a:p>
                  <a:r>
                    <a:rPr lang="en-US">
                      <a:noFill/>
                    </a:rPr>
                    <a:t> </a:t>
                  </a:r>
                </a:p>
              </p:txBody>
            </p:sp>
          </mc:Fallback>
        </mc:AlternateContent>
        <p:sp>
          <p:nvSpPr>
            <p:cNvPr id="58" name="Rectangle 57">
              <a:extLst>
                <a:ext uri="{FF2B5EF4-FFF2-40B4-BE49-F238E27FC236}">
                  <a16:creationId xmlns:a16="http://schemas.microsoft.com/office/drawing/2014/main" id="{A069AAD1-1584-469D-8072-83F6A9FE822E}"/>
                </a:ext>
              </a:extLst>
            </p:cNvPr>
            <p:cNvSpPr/>
            <p:nvPr/>
          </p:nvSpPr>
          <p:spPr>
            <a:xfrm>
              <a:off x="8484251" y="6249852"/>
              <a:ext cx="558355" cy="689557"/>
            </a:xfrm>
            <a:prstGeom prst="rect">
              <a:avLst/>
            </a:prstGeom>
          </p:spPr>
          <p:txBody>
            <a:bodyPr wrap="square">
              <a:spAutoFit/>
            </a:bodyPr>
            <a:lstStyle/>
            <a:p>
              <a:r>
                <a:rPr lang="en-US" sz="2400" dirty="0">
                  <a:solidFill>
                    <a:srgbClr val="000000"/>
                  </a:solidFill>
                </a:rPr>
                <a:t>0</a:t>
              </a:r>
            </a:p>
          </p:txBody>
        </p:sp>
      </p:grpSp>
      <p:grpSp>
        <p:nvGrpSpPr>
          <p:cNvPr id="59" name="Group 58">
            <a:extLst>
              <a:ext uri="{FF2B5EF4-FFF2-40B4-BE49-F238E27FC236}">
                <a16:creationId xmlns:a16="http://schemas.microsoft.com/office/drawing/2014/main" id="{3CC50918-E208-4961-B217-735BF6E261F7}"/>
              </a:ext>
            </a:extLst>
          </p:cNvPr>
          <p:cNvGrpSpPr/>
          <p:nvPr/>
        </p:nvGrpSpPr>
        <p:grpSpPr>
          <a:xfrm>
            <a:off x="7696200" y="4480925"/>
            <a:ext cx="3233754" cy="2098385"/>
            <a:chOff x="7696200" y="4480925"/>
            <a:chExt cx="3233754" cy="2098385"/>
          </a:xfrm>
        </p:grpSpPr>
        <p:grpSp>
          <p:nvGrpSpPr>
            <p:cNvPr id="60" name="Group 59">
              <a:extLst>
                <a:ext uri="{FF2B5EF4-FFF2-40B4-BE49-F238E27FC236}">
                  <a16:creationId xmlns:a16="http://schemas.microsoft.com/office/drawing/2014/main" id="{6D1C3B45-C9FA-4B78-A6E3-8A77CC5822B3}"/>
                </a:ext>
              </a:extLst>
            </p:cNvPr>
            <p:cNvGrpSpPr>
              <a:grpSpLocks noChangeAspect="1"/>
            </p:cNvGrpSpPr>
            <p:nvPr/>
          </p:nvGrpSpPr>
          <p:grpSpPr>
            <a:xfrm>
              <a:off x="7696200" y="4480925"/>
              <a:ext cx="3233754" cy="2098385"/>
              <a:chOff x="6804321" y="4266632"/>
              <a:chExt cx="4096290" cy="2658085"/>
            </a:xfrm>
          </p:grpSpPr>
          <p:cxnSp>
            <p:nvCxnSpPr>
              <p:cNvPr id="63" name="Straight Connector 62">
                <a:extLst>
                  <a:ext uri="{FF2B5EF4-FFF2-40B4-BE49-F238E27FC236}">
                    <a16:creationId xmlns:a16="http://schemas.microsoft.com/office/drawing/2014/main" id="{6379EE54-2849-403B-A461-F1E7720B1FD1}"/>
                  </a:ext>
                </a:extLst>
              </p:cNvPr>
              <p:cNvCxnSpPr/>
              <p:nvPr/>
            </p:nvCxnSpPr>
            <p:spPr>
              <a:xfrm>
                <a:off x="7245375" y="6579535"/>
                <a:ext cx="3397160" cy="0"/>
              </a:xfrm>
              <a:prstGeom prst="line">
                <a:avLst/>
              </a:prstGeom>
              <a:ln w="57150" cap="sq">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0B9AB68-2C36-402B-B9F5-FA550E91F20D}"/>
                  </a:ext>
                </a:extLst>
              </p:cNvPr>
              <p:cNvCxnSpPr/>
              <p:nvPr/>
            </p:nvCxnSpPr>
            <p:spPr>
              <a:xfrm flipV="1">
                <a:off x="7245375" y="4377834"/>
                <a:ext cx="0" cy="2201703"/>
              </a:xfrm>
              <a:prstGeom prst="line">
                <a:avLst/>
              </a:prstGeom>
              <a:ln w="57150" cap="sq">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763A649-5097-43C6-94A1-30FD6CEE69E9}"/>
                  </a:ext>
                </a:extLst>
              </p:cNvPr>
              <p:cNvCxnSpPr/>
              <p:nvPr/>
            </p:nvCxnSpPr>
            <p:spPr>
              <a:xfrm>
                <a:off x="7245373" y="6401075"/>
                <a:ext cx="650083"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3F9E0A6-035A-4F17-BBFC-B50853DB3637}"/>
                  </a:ext>
                </a:extLst>
              </p:cNvPr>
              <p:cNvCxnSpPr/>
              <p:nvPr/>
            </p:nvCxnSpPr>
            <p:spPr>
              <a:xfrm flipV="1">
                <a:off x="7548319" y="4542759"/>
                <a:ext cx="929159" cy="185831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D63DDD1-CB01-4F31-A5DE-35190FF817A3}"/>
                  </a:ext>
                </a:extLst>
              </p:cNvPr>
              <p:cNvCxnSpPr/>
              <p:nvPr/>
            </p:nvCxnSpPr>
            <p:spPr>
              <a:xfrm flipV="1">
                <a:off x="7895456" y="5221686"/>
                <a:ext cx="589696" cy="117939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CC0F4AE-5982-4D0D-A071-28E836A4F284}"/>
                  </a:ext>
                </a:extLst>
              </p:cNvPr>
              <p:cNvCxnSpPr/>
              <p:nvPr/>
            </p:nvCxnSpPr>
            <p:spPr>
              <a:xfrm flipV="1">
                <a:off x="8485153" y="5221684"/>
                <a:ext cx="163707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3C16AD4-C151-4067-9609-1F918229C420}"/>
                  </a:ext>
                </a:extLst>
              </p:cNvPr>
              <p:cNvCxnSpPr/>
              <p:nvPr/>
            </p:nvCxnSpPr>
            <p:spPr>
              <a:xfrm>
                <a:off x="8485153" y="4542757"/>
                <a:ext cx="646371" cy="64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7B2A2ED-2A13-4E69-A1D3-6A810C960DF5}"/>
                  </a:ext>
                </a:extLst>
              </p:cNvPr>
              <p:cNvCxnSpPr/>
              <p:nvPr/>
            </p:nvCxnSpPr>
            <p:spPr>
              <a:xfrm>
                <a:off x="9131525" y="4549169"/>
                <a:ext cx="115375" cy="6725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7936BB7-6D2E-4F99-8760-E3796AA6B62F}"/>
                  </a:ext>
                </a:extLst>
              </p:cNvPr>
              <p:cNvCxnSpPr/>
              <p:nvPr/>
            </p:nvCxnSpPr>
            <p:spPr>
              <a:xfrm>
                <a:off x="10129897" y="5221685"/>
                <a:ext cx="232951" cy="135785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5A540EE6-1003-4E3A-B1A7-E4C9E197AF6A}"/>
                  </a:ext>
                </a:extLst>
              </p:cNvPr>
              <p:cNvSpPr txBox="1"/>
              <p:nvPr/>
            </p:nvSpPr>
            <p:spPr>
              <a:xfrm>
                <a:off x="7245375" y="6586163"/>
                <a:ext cx="3655236" cy="338554"/>
              </a:xfrm>
              <a:prstGeom prst="rect">
                <a:avLst/>
              </a:prstGeom>
              <a:noFill/>
            </p:spPr>
            <p:txBody>
              <a:bodyPr wrap="square" rtlCol="0">
                <a:spAutoFit/>
              </a:bodyPr>
              <a:lstStyle/>
              <a:p>
                <a:pPr algn="ctr"/>
                <a:r>
                  <a:rPr lang="en-GB" sz="1600" dirty="0"/>
                  <a:t>Time</a:t>
                </a:r>
              </a:p>
            </p:txBody>
          </p:sp>
          <p:sp>
            <p:nvSpPr>
              <p:cNvPr id="73" name="TextBox 72">
                <a:extLst>
                  <a:ext uri="{FF2B5EF4-FFF2-40B4-BE49-F238E27FC236}">
                    <a16:creationId xmlns:a16="http://schemas.microsoft.com/office/drawing/2014/main" id="{3E2AA0B8-FB11-4882-ADFB-E46C1B07D236}"/>
                  </a:ext>
                </a:extLst>
              </p:cNvPr>
              <p:cNvSpPr txBox="1"/>
              <p:nvPr/>
            </p:nvSpPr>
            <p:spPr>
              <a:xfrm rot="16200000">
                <a:off x="5813833" y="5257120"/>
                <a:ext cx="2319529" cy="338554"/>
              </a:xfrm>
              <a:prstGeom prst="rect">
                <a:avLst/>
              </a:prstGeom>
              <a:noFill/>
            </p:spPr>
            <p:txBody>
              <a:bodyPr wrap="square" rtlCol="0">
                <a:spAutoFit/>
              </a:bodyPr>
              <a:lstStyle/>
              <a:p>
                <a:pPr algn="ctr"/>
                <a:r>
                  <a:rPr lang="en-GB" sz="1600" dirty="0"/>
                  <a:t>Temperature</a:t>
                </a:r>
              </a:p>
            </p:txBody>
          </p:sp>
        </p:grpSp>
        <p:cxnSp>
          <p:nvCxnSpPr>
            <p:cNvPr id="61" name="Straight Connector 60">
              <a:extLst>
                <a:ext uri="{FF2B5EF4-FFF2-40B4-BE49-F238E27FC236}">
                  <a16:creationId xmlns:a16="http://schemas.microsoft.com/office/drawing/2014/main" id="{63D150F2-5823-4120-8531-7A489F2595B2}"/>
                </a:ext>
              </a:extLst>
            </p:cNvPr>
            <p:cNvCxnSpPr>
              <a:cxnSpLocks/>
            </p:cNvCxnSpPr>
            <p:nvPr/>
          </p:nvCxnSpPr>
          <p:spPr>
            <a:xfrm>
              <a:off x="8887968" y="4603697"/>
              <a:ext cx="0" cy="1657443"/>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DDC501DA-5B2A-400E-87E2-48E573D30139}"/>
                </a:ext>
              </a:extLst>
            </p:cNvPr>
            <p:cNvSpPr txBox="1"/>
            <p:nvPr/>
          </p:nvSpPr>
          <p:spPr>
            <a:xfrm>
              <a:off x="9017050" y="5517509"/>
              <a:ext cx="1482305" cy="523220"/>
            </a:xfrm>
            <a:prstGeom prst="rect">
              <a:avLst/>
            </a:prstGeom>
            <a:noFill/>
          </p:spPr>
          <p:txBody>
            <a:bodyPr wrap="square" rtlCol="0">
              <a:spAutoFit/>
            </a:bodyPr>
            <a:lstStyle/>
            <a:p>
              <a:r>
                <a:rPr lang="en-US" sz="2800" b="1" dirty="0">
                  <a:solidFill>
                    <a:srgbClr val="FF0000"/>
                  </a:solidFill>
                </a:rPr>
                <a:t>875°C</a:t>
              </a:r>
            </a:p>
          </p:txBody>
        </p:sp>
      </p:grpSp>
      <p:cxnSp>
        <p:nvCxnSpPr>
          <p:cNvPr id="74" name="Straight Connector 73">
            <a:extLst>
              <a:ext uri="{FF2B5EF4-FFF2-40B4-BE49-F238E27FC236}">
                <a16:creationId xmlns:a16="http://schemas.microsoft.com/office/drawing/2014/main" id="{A54847DF-ECA8-48CD-B957-DD5EC2CCA66A}"/>
              </a:ext>
            </a:extLst>
          </p:cNvPr>
          <p:cNvCxnSpPr>
            <a:cxnSpLocks/>
          </p:cNvCxnSpPr>
          <p:nvPr/>
        </p:nvCxnSpPr>
        <p:spPr>
          <a:xfrm>
            <a:off x="2514600" y="3352800"/>
            <a:ext cx="685800" cy="228600"/>
          </a:xfrm>
          <a:prstGeom prst="line">
            <a:avLst/>
          </a:prstGeom>
          <a:ln w="57150">
            <a:solidFill>
              <a:srgbClr val="FF0000"/>
            </a:solidFill>
            <a:prstDash val="sysDash"/>
          </a:ln>
        </p:spPr>
        <p:style>
          <a:lnRef idx="2">
            <a:schemeClr val="accent2"/>
          </a:lnRef>
          <a:fillRef idx="0">
            <a:schemeClr val="accent2"/>
          </a:fillRef>
          <a:effectRef idx="1">
            <a:schemeClr val="accent2"/>
          </a:effectRef>
          <a:fontRef idx="minor">
            <a:schemeClr val="tx1"/>
          </a:fontRef>
        </p:style>
      </p:cxnSp>
      <p:cxnSp>
        <p:nvCxnSpPr>
          <p:cNvPr id="75" name="Straight Connector 74">
            <a:extLst>
              <a:ext uri="{FF2B5EF4-FFF2-40B4-BE49-F238E27FC236}">
                <a16:creationId xmlns:a16="http://schemas.microsoft.com/office/drawing/2014/main" id="{928524C0-D4E4-41CC-8EE9-89BECC80001A}"/>
              </a:ext>
            </a:extLst>
          </p:cNvPr>
          <p:cNvCxnSpPr>
            <a:cxnSpLocks/>
          </p:cNvCxnSpPr>
          <p:nvPr/>
        </p:nvCxnSpPr>
        <p:spPr>
          <a:xfrm>
            <a:off x="5077539" y="1449819"/>
            <a:ext cx="80467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029C648B-9EC7-4A7C-81C9-335CDA677AD5}"/>
              </a:ext>
            </a:extLst>
          </p:cNvPr>
          <p:cNvSpPr txBox="1"/>
          <p:nvPr/>
        </p:nvSpPr>
        <p:spPr>
          <a:xfrm>
            <a:off x="5154938" y="1425340"/>
            <a:ext cx="1005411" cy="369332"/>
          </a:xfrm>
          <a:prstGeom prst="rect">
            <a:avLst/>
          </a:prstGeom>
          <a:noFill/>
        </p:spPr>
        <p:txBody>
          <a:bodyPr wrap="square" rtlCol="0">
            <a:spAutoFit/>
          </a:bodyPr>
          <a:lstStyle/>
          <a:p>
            <a:r>
              <a:rPr lang="en-US" dirty="0">
                <a:solidFill>
                  <a:schemeClr val="bg1"/>
                </a:solidFill>
              </a:rPr>
              <a:t>1 µm</a:t>
            </a:r>
          </a:p>
        </p:txBody>
      </p:sp>
      <p:sp>
        <p:nvSpPr>
          <p:cNvPr id="10" name="TextBox 9">
            <a:extLst>
              <a:ext uri="{FF2B5EF4-FFF2-40B4-BE49-F238E27FC236}">
                <a16:creationId xmlns:a16="http://schemas.microsoft.com/office/drawing/2014/main" id="{2B52869C-0DFD-4A1B-8490-0BD71405D10B}"/>
              </a:ext>
            </a:extLst>
          </p:cNvPr>
          <p:cNvSpPr txBox="1"/>
          <p:nvPr/>
        </p:nvSpPr>
        <p:spPr>
          <a:xfrm>
            <a:off x="1416800" y="4822231"/>
            <a:ext cx="4763479" cy="646331"/>
          </a:xfrm>
          <a:prstGeom prst="rect">
            <a:avLst/>
          </a:prstGeom>
          <a:noFill/>
        </p:spPr>
        <p:txBody>
          <a:bodyPr wrap="square" rtlCol="0">
            <a:spAutoFit/>
          </a:bodyPr>
          <a:lstStyle/>
          <a:p>
            <a:r>
              <a:rPr lang="en-US" dirty="0"/>
              <a:t>Sn-Rich regions phase-transition to Nb</a:t>
            </a:r>
            <a:r>
              <a:rPr lang="en-US" baseline="-25000" dirty="0"/>
              <a:t>3</a:t>
            </a:r>
            <a:r>
              <a:rPr lang="en-US" dirty="0"/>
              <a:t>Sn and break into crystals</a:t>
            </a:r>
          </a:p>
        </p:txBody>
      </p:sp>
    </p:spTree>
    <p:extLst>
      <p:ext uri="{BB962C8B-B14F-4D97-AF65-F5344CB8AC3E}">
        <p14:creationId xmlns:p14="http://schemas.microsoft.com/office/powerpoint/2010/main" val="2260920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2">
            <a:extLst>
              <a:ext uri="{28A0092B-C50C-407E-A947-70E740481C1C}">
                <a14:useLocalDpi xmlns:a14="http://schemas.microsoft.com/office/drawing/2010/main" val="0"/>
              </a:ext>
            </a:extLst>
          </a:blip>
          <a:srcRect l="25889" t="25880" r="19496" b="25623"/>
          <a:stretch/>
        </p:blipFill>
        <p:spPr>
          <a:xfrm>
            <a:off x="6192149" y="1321224"/>
            <a:ext cx="4475852" cy="2980944"/>
          </a:xfrm>
          <a:prstGeom prst="rect">
            <a:avLst/>
          </a:prstGeom>
        </p:spPr>
      </p:pic>
      <p:sp>
        <p:nvSpPr>
          <p:cNvPr id="2" name="Title 1"/>
          <p:cNvSpPr>
            <a:spLocks noGrp="1"/>
          </p:cNvSpPr>
          <p:nvPr>
            <p:ph type="title"/>
          </p:nvPr>
        </p:nvSpPr>
        <p:spPr/>
        <p:txBody>
          <a:bodyPr>
            <a:normAutofit fontScale="90000"/>
          </a:bodyPr>
          <a:lstStyle/>
          <a:p>
            <a:r>
              <a:rPr lang="en-US" dirty="0"/>
              <a:t>Stop-motion sequence</a:t>
            </a:r>
          </a:p>
        </p:txBody>
      </p:sp>
      <p:sp>
        <p:nvSpPr>
          <p:cNvPr id="46" name="TextBox 45"/>
          <p:cNvSpPr txBox="1"/>
          <p:nvPr/>
        </p:nvSpPr>
        <p:spPr>
          <a:xfrm>
            <a:off x="1615008" y="704617"/>
            <a:ext cx="4267203" cy="584775"/>
          </a:xfrm>
          <a:prstGeom prst="rect">
            <a:avLst/>
          </a:prstGeom>
          <a:noFill/>
        </p:spPr>
        <p:txBody>
          <a:bodyPr wrap="square" rtlCol="0">
            <a:spAutoFit/>
          </a:bodyPr>
          <a:lstStyle/>
          <a:p>
            <a:pPr algn="ctr"/>
            <a:r>
              <a:rPr lang="en-GB" sz="3200" b="1" dirty="0"/>
              <a:t>Pre-anodised substrate</a:t>
            </a:r>
            <a:endParaRPr lang="en-GB" sz="3200" dirty="0"/>
          </a:p>
        </p:txBody>
      </p:sp>
      <p:sp>
        <p:nvSpPr>
          <p:cNvPr id="47" name="TextBox 46"/>
          <p:cNvSpPr txBox="1"/>
          <p:nvPr/>
        </p:nvSpPr>
        <p:spPr>
          <a:xfrm>
            <a:off x="6309789" y="704618"/>
            <a:ext cx="4267203" cy="584775"/>
          </a:xfrm>
          <a:prstGeom prst="rect">
            <a:avLst/>
          </a:prstGeom>
          <a:noFill/>
        </p:spPr>
        <p:txBody>
          <a:bodyPr wrap="square" rtlCol="0">
            <a:spAutoFit/>
          </a:bodyPr>
          <a:lstStyle/>
          <a:p>
            <a:pPr algn="ctr"/>
            <a:r>
              <a:rPr lang="en-GB" sz="3200" b="1" dirty="0"/>
              <a:t>Not pre-anodised</a:t>
            </a:r>
            <a:endParaRPr lang="en-GB" sz="3200" dirty="0"/>
          </a:p>
        </p:txBody>
      </p:sp>
      <p:pic>
        <p:nvPicPr>
          <p:cNvPr id="28" name="Picture 27"/>
          <p:cNvPicPr>
            <a:picLocks noChangeAspect="1"/>
          </p:cNvPicPr>
          <p:nvPr/>
        </p:nvPicPr>
        <p:blipFill rotWithShape="1">
          <a:blip r:embed="rId3">
            <a:extLst>
              <a:ext uri="{28A0092B-C50C-407E-A947-70E740481C1C}">
                <a14:useLocalDpi xmlns:a14="http://schemas.microsoft.com/office/drawing/2010/main" val="0"/>
              </a:ext>
            </a:extLst>
          </a:blip>
          <a:srcRect l="22703" t="37702" r="23069" b="14018"/>
          <a:stretch/>
        </p:blipFill>
        <p:spPr>
          <a:xfrm>
            <a:off x="1524001" y="1321224"/>
            <a:ext cx="4464199" cy="2980944"/>
          </a:xfrm>
          <a:prstGeom prst="rect">
            <a:avLst/>
          </a:prstGeom>
        </p:spPr>
      </p:pic>
      <p:sp>
        <p:nvSpPr>
          <p:cNvPr id="29" name="Rectangle 28"/>
          <p:cNvSpPr>
            <a:spLocks noChangeAspect="1"/>
          </p:cNvSpPr>
          <p:nvPr/>
        </p:nvSpPr>
        <p:spPr>
          <a:xfrm>
            <a:off x="2020777" y="4763977"/>
            <a:ext cx="1609344" cy="1609344"/>
          </a:xfrm>
          <a:prstGeom prst="rect">
            <a:avLst/>
          </a:prstGeom>
          <a:solidFill>
            <a:srgbClr val="F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p:cNvSpPr txBox="1"/>
          <p:nvPr/>
        </p:nvSpPr>
        <p:spPr>
          <a:xfrm>
            <a:off x="3630122" y="5307039"/>
            <a:ext cx="1482305" cy="523220"/>
          </a:xfrm>
          <a:prstGeom prst="rect">
            <a:avLst/>
          </a:prstGeom>
          <a:noFill/>
        </p:spPr>
        <p:txBody>
          <a:bodyPr wrap="square" rtlCol="0">
            <a:spAutoFit/>
          </a:bodyPr>
          <a:lstStyle/>
          <a:p>
            <a:r>
              <a:rPr lang="en-US" sz="2800" b="1" dirty="0">
                <a:solidFill>
                  <a:srgbClr val="FF0000"/>
                </a:solidFill>
              </a:rPr>
              <a:t>2 µm</a:t>
            </a:r>
          </a:p>
        </p:txBody>
      </p:sp>
      <p:sp>
        <p:nvSpPr>
          <p:cNvPr id="3" name="Date Placeholder 2">
            <a:extLst>
              <a:ext uri="{FF2B5EF4-FFF2-40B4-BE49-F238E27FC236}">
                <a16:creationId xmlns:a16="http://schemas.microsoft.com/office/drawing/2014/main" id="{95428068-BC39-5249-97DC-1A558B70400F}"/>
              </a:ext>
            </a:extLst>
          </p:cNvPr>
          <p:cNvSpPr>
            <a:spLocks noGrp="1"/>
          </p:cNvSpPr>
          <p:nvPr>
            <p:ph type="dt" sz="half" idx="10"/>
          </p:nvPr>
        </p:nvSpPr>
        <p:spPr/>
        <p:txBody>
          <a:bodyPr/>
          <a:lstStyle/>
          <a:p>
            <a:r>
              <a:rPr lang="en-US"/>
              <a:t>11/11/2020</a:t>
            </a:r>
          </a:p>
        </p:txBody>
      </p:sp>
      <p:sp>
        <p:nvSpPr>
          <p:cNvPr id="6" name="Footer Placeholder 5">
            <a:extLst>
              <a:ext uri="{FF2B5EF4-FFF2-40B4-BE49-F238E27FC236}">
                <a16:creationId xmlns:a16="http://schemas.microsoft.com/office/drawing/2014/main" id="{284E7D24-F06D-074E-ABEF-8F8D451D0D62}"/>
              </a:ext>
            </a:extLst>
          </p:cNvPr>
          <p:cNvSpPr>
            <a:spLocks noGrp="1"/>
          </p:cNvSpPr>
          <p:nvPr>
            <p:ph type="ftr" sz="quarter" idx="11"/>
          </p:nvPr>
        </p:nvSpPr>
        <p:spPr/>
        <p:txBody>
          <a:bodyPr/>
          <a:lstStyle/>
          <a:p>
            <a:r>
              <a:rPr lang="en-US"/>
              <a:t>Ryan Porter     Nb3Sn Workshop 2020</a:t>
            </a:r>
            <a:endParaRPr lang="en-US" dirty="0"/>
          </a:p>
        </p:txBody>
      </p:sp>
      <p:sp>
        <p:nvSpPr>
          <p:cNvPr id="7" name="Slide Number Placeholder 6">
            <a:extLst>
              <a:ext uri="{FF2B5EF4-FFF2-40B4-BE49-F238E27FC236}">
                <a16:creationId xmlns:a16="http://schemas.microsoft.com/office/drawing/2014/main" id="{FF16F671-10B7-7649-9CFC-101591A6A3C5}"/>
              </a:ext>
            </a:extLst>
          </p:cNvPr>
          <p:cNvSpPr>
            <a:spLocks noGrp="1"/>
          </p:cNvSpPr>
          <p:nvPr>
            <p:ph type="sldNum" sz="quarter" idx="12"/>
          </p:nvPr>
        </p:nvSpPr>
        <p:spPr/>
        <p:txBody>
          <a:bodyPr/>
          <a:lstStyle/>
          <a:p>
            <a:fld id="{921CBE81-14BD-7343-B359-01BCBA3179F9}" type="slidenum">
              <a:rPr lang="en-US" smtClean="0"/>
              <a:t>24</a:t>
            </a:fld>
            <a:endParaRPr lang="en-US"/>
          </a:p>
        </p:txBody>
      </p:sp>
      <p:grpSp>
        <p:nvGrpSpPr>
          <p:cNvPr id="35" name="Group 34">
            <a:extLst>
              <a:ext uri="{FF2B5EF4-FFF2-40B4-BE49-F238E27FC236}">
                <a16:creationId xmlns:a16="http://schemas.microsoft.com/office/drawing/2014/main" id="{1098BFDD-D350-41B3-A31F-5428CA54DA41}"/>
              </a:ext>
            </a:extLst>
          </p:cNvPr>
          <p:cNvGrpSpPr/>
          <p:nvPr/>
        </p:nvGrpSpPr>
        <p:grpSpPr>
          <a:xfrm>
            <a:off x="7696200" y="4480925"/>
            <a:ext cx="3233754" cy="2098385"/>
            <a:chOff x="7696200" y="4480925"/>
            <a:chExt cx="3233754" cy="2098385"/>
          </a:xfrm>
        </p:grpSpPr>
        <p:grpSp>
          <p:nvGrpSpPr>
            <p:cNvPr id="36" name="Group 35">
              <a:extLst>
                <a:ext uri="{FF2B5EF4-FFF2-40B4-BE49-F238E27FC236}">
                  <a16:creationId xmlns:a16="http://schemas.microsoft.com/office/drawing/2014/main" id="{D311ADCA-79C1-4A67-A116-19C920884E19}"/>
                </a:ext>
              </a:extLst>
            </p:cNvPr>
            <p:cNvGrpSpPr>
              <a:grpSpLocks noChangeAspect="1"/>
            </p:cNvGrpSpPr>
            <p:nvPr/>
          </p:nvGrpSpPr>
          <p:grpSpPr>
            <a:xfrm>
              <a:off x="7696200" y="4480925"/>
              <a:ext cx="3233754" cy="2098385"/>
              <a:chOff x="6804321" y="4266632"/>
              <a:chExt cx="4096290" cy="2658085"/>
            </a:xfrm>
          </p:grpSpPr>
          <p:cxnSp>
            <p:nvCxnSpPr>
              <p:cNvPr id="39" name="Straight Connector 38">
                <a:extLst>
                  <a:ext uri="{FF2B5EF4-FFF2-40B4-BE49-F238E27FC236}">
                    <a16:creationId xmlns:a16="http://schemas.microsoft.com/office/drawing/2014/main" id="{293739C5-05DC-448F-A14B-31F93E9CC90C}"/>
                  </a:ext>
                </a:extLst>
              </p:cNvPr>
              <p:cNvCxnSpPr/>
              <p:nvPr/>
            </p:nvCxnSpPr>
            <p:spPr>
              <a:xfrm>
                <a:off x="7245375" y="6579535"/>
                <a:ext cx="3397160" cy="0"/>
              </a:xfrm>
              <a:prstGeom prst="line">
                <a:avLst/>
              </a:prstGeom>
              <a:ln w="57150" cap="sq">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1D9F299-BBF1-4EDA-8C62-F3D994C9B282}"/>
                  </a:ext>
                </a:extLst>
              </p:cNvPr>
              <p:cNvCxnSpPr/>
              <p:nvPr/>
            </p:nvCxnSpPr>
            <p:spPr>
              <a:xfrm flipV="1">
                <a:off x="7245375" y="4377834"/>
                <a:ext cx="0" cy="2201703"/>
              </a:xfrm>
              <a:prstGeom prst="line">
                <a:avLst/>
              </a:prstGeom>
              <a:ln w="57150" cap="sq">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8E33626-079E-4731-8ED2-AF60E99CCE11}"/>
                  </a:ext>
                </a:extLst>
              </p:cNvPr>
              <p:cNvCxnSpPr/>
              <p:nvPr/>
            </p:nvCxnSpPr>
            <p:spPr>
              <a:xfrm>
                <a:off x="7245373" y="6401075"/>
                <a:ext cx="650083"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E562ED6-F973-4A12-97E4-A33BD8ED538C}"/>
                  </a:ext>
                </a:extLst>
              </p:cNvPr>
              <p:cNvCxnSpPr/>
              <p:nvPr/>
            </p:nvCxnSpPr>
            <p:spPr>
              <a:xfrm flipV="1">
                <a:off x="7548319" y="4542759"/>
                <a:ext cx="929159" cy="185831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4AF60E2-EF5A-4013-92C4-DAFCCC141FF9}"/>
                  </a:ext>
                </a:extLst>
              </p:cNvPr>
              <p:cNvCxnSpPr/>
              <p:nvPr/>
            </p:nvCxnSpPr>
            <p:spPr>
              <a:xfrm flipV="1">
                <a:off x="7895456" y="5221686"/>
                <a:ext cx="589696" cy="117939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AC81C38-49D8-4765-9047-3EB09724C3D5}"/>
                  </a:ext>
                </a:extLst>
              </p:cNvPr>
              <p:cNvCxnSpPr/>
              <p:nvPr/>
            </p:nvCxnSpPr>
            <p:spPr>
              <a:xfrm flipV="1">
                <a:off x="8485153" y="5221684"/>
                <a:ext cx="163707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BB6CE02-BCDF-4148-BEEA-16C7034F0D2D}"/>
                  </a:ext>
                </a:extLst>
              </p:cNvPr>
              <p:cNvCxnSpPr/>
              <p:nvPr/>
            </p:nvCxnSpPr>
            <p:spPr>
              <a:xfrm>
                <a:off x="8485153" y="4542757"/>
                <a:ext cx="646371" cy="64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49A9701-1F7A-4D98-86B7-8FE47545423C}"/>
                  </a:ext>
                </a:extLst>
              </p:cNvPr>
              <p:cNvCxnSpPr/>
              <p:nvPr/>
            </p:nvCxnSpPr>
            <p:spPr>
              <a:xfrm>
                <a:off x="9131525" y="4549169"/>
                <a:ext cx="115375" cy="6725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AF26F4C-3C2A-4C9A-8D45-053A48735941}"/>
                  </a:ext>
                </a:extLst>
              </p:cNvPr>
              <p:cNvCxnSpPr/>
              <p:nvPr/>
            </p:nvCxnSpPr>
            <p:spPr>
              <a:xfrm>
                <a:off x="10129897" y="5221685"/>
                <a:ext cx="232951" cy="135785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8F43F5D6-D06B-4768-8CC8-CCCE36447D13}"/>
                  </a:ext>
                </a:extLst>
              </p:cNvPr>
              <p:cNvSpPr txBox="1"/>
              <p:nvPr/>
            </p:nvSpPr>
            <p:spPr>
              <a:xfrm>
                <a:off x="7245375" y="6586163"/>
                <a:ext cx="3655236" cy="338554"/>
              </a:xfrm>
              <a:prstGeom prst="rect">
                <a:avLst/>
              </a:prstGeom>
              <a:noFill/>
            </p:spPr>
            <p:txBody>
              <a:bodyPr wrap="square" rtlCol="0">
                <a:spAutoFit/>
              </a:bodyPr>
              <a:lstStyle/>
              <a:p>
                <a:pPr algn="ctr"/>
                <a:r>
                  <a:rPr lang="en-GB" sz="1600" dirty="0"/>
                  <a:t>Time</a:t>
                </a:r>
              </a:p>
            </p:txBody>
          </p:sp>
          <p:sp>
            <p:nvSpPr>
              <p:cNvPr id="51" name="TextBox 50">
                <a:extLst>
                  <a:ext uri="{FF2B5EF4-FFF2-40B4-BE49-F238E27FC236}">
                    <a16:creationId xmlns:a16="http://schemas.microsoft.com/office/drawing/2014/main" id="{82BE5C6A-1C1D-4C30-94C6-C52B4B785BB6}"/>
                  </a:ext>
                </a:extLst>
              </p:cNvPr>
              <p:cNvSpPr txBox="1"/>
              <p:nvPr/>
            </p:nvSpPr>
            <p:spPr>
              <a:xfrm rot="16200000">
                <a:off x="5813833" y="5257120"/>
                <a:ext cx="2319529" cy="338554"/>
              </a:xfrm>
              <a:prstGeom prst="rect">
                <a:avLst/>
              </a:prstGeom>
              <a:noFill/>
            </p:spPr>
            <p:txBody>
              <a:bodyPr wrap="square" rtlCol="0">
                <a:spAutoFit/>
              </a:bodyPr>
              <a:lstStyle/>
              <a:p>
                <a:pPr algn="ctr"/>
                <a:r>
                  <a:rPr lang="en-GB" sz="1600" dirty="0"/>
                  <a:t>Temperature</a:t>
                </a:r>
              </a:p>
            </p:txBody>
          </p:sp>
        </p:grpSp>
        <p:cxnSp>
          <p:nvCxnSpPr>
            <p:cNvPr id="37" name="Straight Connector 36">
              <a:extLst>
                <a:ext uri="{FF2B5EF4-FFF2-40B4-BE49-F238E27FC236}">
                  <a16:creationId xmlns:a16="http://schemas.microsoft.com/office/drawing/2014/main" id="{B3E1AA9F-2FFA-42BE-9ED5-4683AE611AF9}"/>
                </a:ext>
              </a:extLst>
            </p:cNvPr>
            <p:cNvCxnSpPr>
              <a:cxnSpLocks/>
            </p:cNvCxnSpPr>
            <p:nvPr/>
          </p:nvCxnSpPr>
          <p:spPr>
            <a:xfrm>
              <a:off x="8887968" y="4603697"/>
              <a:ext cx="0" cy="1657443"/>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D27148AC-51B7-4DBD-9701-075C3C953DDA}"/>
                </a:ext>
              </a:extLst>
            </p:cNvPr>
            <p:cNvSpPr txBox="1"/>
            <p:nvPr/>
          </p:nvSpPr>
          <p:spPr>
            <a:xfrm>
              <a:off x="9017050" y="5517509"/>
              <a:ext cx="1482305" cy="523220"/>
            </a:xfrm>
            <a:prstGeom prst="rect">
              <a:avLst/>
            </a:prstGeom>
            <a:noFill/>
          </p:spPr>
          <p:txBody>
            <a:bodyPr wrap="square" rtlCol="0">
              <a:spAutoFit/>
            </a:bodyPr>
            <a:lstStyle/>
            <a:p>
              <a:r>
                <a:rPr lang="en-US" sz="2800" b="1" dirty="0">
                  <a:solidFill>
                    <a:srgbClr val="FF0000"/>
                  </a:solidFill>
                </a:rPr>
                <a:t>875°C</a:t>
              </a:r>
            </a:p>
          </p:txBody>
        </p:sp>
      </p:grpSp>
      <p:cxnSp>
        <p:nvCxnSpPr>
          <p:cNvPr id="52" name="Straight Connector 51">
            <a:extLst>
              <a:ext uri="{FF2B5EF4-FFF2-40B4-BE49-F238E27FC236}">
                <a16:creationId xmlns:a16="http://schemas.microsoft.com/office/drawing/2014/main" id="{B0CBFC65-CFEB-4E06-81A3-702ACD7347C6}"/>
              </a:ext>
            </a:extLst>
          </p:cNvPr>
          <p:cNvCxnSpPr>
            <a:cxnSpLocks/>
          </p:cNvCxnSpPr>
          <p:nvPr/>
        </p:nvCxnSpPr>
        <p:spPr>
          <a:xfrm>
            <a:off x="5077539" y="1449819"/>
            <a:ext cx="80467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3F7CAD9D-9F34-4E5B-A72F-6FE03548154F}"/>
              </a:ext>
            </a:extLst>
          </p:cNvPr>
          <p:cNvSpPr txBox="1"/>
          <p:nvPr/>
        </p:nvSpPr>
        <p:spPr>
          <a:xfrm>
            <a:off x="5154938" y="1425340"/>
            <a:ext cx="1005411" cy="369332"/>
          </a:xfrm>
          <a:prstGeom prst="rect">
            <a:avLst/>
          </a:prstGeom>
          <a:noFill/>
        </p:spPr>
        <p:txBody>
          <a:bodyPr wrap="square" rtlCol="0">
            <a:spAutoFit/>
          </a:bodyPr>
          <a:lstStyle/>
          <a:p>
            <a:r>
              <a:rPr lang="en-US" dirty="0">
                <a:solidFill>
                  <a:schemeClr val="bg1"/>
                </a:solidFill>
              </a:rPr>
              <a:t>1 µm</a:t>
            </a:r>
          </a:p>
        </p:txBody>
      </p:sp>
      <p:cxnSp>
        <p:nvCxnSpPr>
          <p:cNvPr id="54" name="Straight Connector 53">
            <a:extLst>
              <a:ext uri="{FF2B5EF4-FFF2-40B4-BE49-F238E27FC236}">
                <a16:creationId xmlns:a16="http://schemas.microsoft.com/office/drawing/2014/main" id="{AA640DA4-2390-43DD-B6ED-4FFEDDC88F32}"/>
              </a:ext>
            </a:extLst>
          </p:cNvPr>
          <p:cNvCxnSpPr>
            <a:cxnSpLocks/>
          </p:cNvCxnSpPr>
          <p:nvPr/>
        </p:nvCxnSpPr>
        <p:spPr>
          <a:xfrm>
            <a:off x="9710928" y="1449819"/>
            <a:ext cx="80467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CDEED636-D496-409C-8402-E3B3879C96F1}"/>
              </a:ext>
            </a:extLst>
          </p:cNvPr>
          <p:cNvSpPr txBox="1"/>
          <p:nvPr/>
        </p:nvSpPr>
        <p:spPr>
          <a:xfrm>
            <a:off x="9812762" y="1478889"/>
            <a:ext cx="1005411" cy="369332"/>
          </a:xfrm>
          <a:prstGeom prst="rect">
            <a:avLst/>
          </a:prstGeom>
          <a:noFill/>
        </p:spPr>
        <p:txBody>
          <a:bodyPr wrap="square" rtlCol="0">
            <a:spAutoFit/>
          </a:bodyPr>
          <a:lstStyle/>
          <a:p>
            <a:r>
              <a:rPr lang="en-US" dirty="0">
                <a:solidFill>
                  <a:schemeClr val="bg1"/>
                </a:solidFill>
              </a:rPr>
              <a:t>1 µm</a:t>
            </a:r>
          </a:p>
        </p:txBody>
      </p:sp>
    </p:spTree>
    <p:extLst>
      <p:ext uri="{BB962C8B-B14F-4D97-AF65-F5344CB8AC3E}">
        <p14:creationId xmlns:p14="http://schemas.microsoft.com/office/powerpoint/2010/main" val="37729737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5"/>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6208389" y="1289392"/>
            <a:ext cx="4459611" cy="297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9">
            <a:extLst>
              <a:ext uri="{FF2B5EF4-FFF2-40B4-BE49-F238E27FC236}">
                <a16:creationId xmlns:a16="http://schemas.microsoft.com/office/drawing/2014/main" id="{2674E2CD-CD22-4F7E-B5C3-58EA239F18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9642" y="1289391"/>
            <a:ext cx="4458358" cy="2969876"/>
          </a:xfrm>
          <a:prstGeom prst="rect">
            <a:avLst/>
          </a:prstGeom>
        </p:spPr>
      </p:pic>
      <p:sp>
        <p:nvSpPr>
          <p:cNvPr id="2" name="Title 1"/>
          <p:cNvSpPr>
            <a:spLocks noGrp="1"/>
          </p:cNvSpPr>
          <p:nvPr>
            <p:ph type="title"/>
          </p:nvPr>
        </p:nvSpPr>
        <p:spPr/>
        <p:txBody>
          <a:bodyPr>
            <a:normAutofit fontScale="90000"/>
          </a:bodyPr>
          <a:lstStyle/>
          <a:p>
            <a:r>
              <a:rPr lang="en-US" dirty="0"/>
              <a:t>Stop-motion sequence</a:t>
            </a:r>
          </a:p>
        </p:txBody>
      </p:sp>
      <p:sp>
        <p:nvSpPr>
          <p:cNvPr id="46" name="TextBox 45"/>
          <p:cNvSpPr txBox="1"/>
          <p:nvPr/>
        </p:nvSpPr>
        <p:spPr>
          <a:xfrm>
            <a:off x="1615008" y="704617"/>
            <a:ext cx="4267203" cy="584775"/>
          </a:xfrm>
          <a:prstGeom prst="rect">
            <a:avLst/>
          </a:prstGeom>
          <a:noFill/>
        </p:spPr>
        <p:txBody>
          <a:bodyPr wrap="square" rtlCol="0">
            <a:spAutoFit/>
          </a:bodyPr>
          <a:lstStyle/>
          <a:p>
            <a:pPr algn="ctr"/>
            <a:r>
              <a:rPr lang="en-GB" sz="3200" b="1" dirty="0"/>
              <a:t>Pre-anodised substrate</a:t>
            </a:r>
            <a:endParaRPr lang="en-GB" sz="3200" dirty="0"/>
          </a:p>
        </p:txBody>
      </p:sp>
      <p:sp>
        <p:nvSpPr>
          <p:cNvPr id="47" name="TextBox 46"/>
          <p:cNvSpPr txBox="1"/>
          <p:nvPr/>
        </p:nvSpPr>
        <p:spPr>
          <a:xfrm>
            <a:off x="6309789" y="704618"/>
            <a:ext cx="4267203" cy="584775"/>
          </a:xfrm>
          <a:prstGeom prst="rect">
            <a:avLst/>
          </a:prstGeom>
          <a:noFill/>
        </p:spPr>
        <p:txBody>
          <a:bodyPr wrap="square" rtlCol="0">
            <a:spAutoFit/>
          </a:bodyPr>
          <a:lstStyle/>
          <a:p>
            <a:pPr algn="ctr"/>
            <a:r>
              <a:rPr lang="en-GB" sz="3200" b="1" dirty="0"/>
              <a:t>Not pre-anodised</a:t>
            </a:r>
            <a:endParaRPr lang="en-GB" sz="3200" dirty="0"/>
          </a:p>
        </p:txBody>
      </p:sp>
      <p:pic>
        <p:nvPicPr>
          <p:cNvPr id="28" name="Picture 16"/>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524001" y="1289392"/>
            <a:ext cx="4451047" cy="2952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ectangle 28"/>
          <p:cNvSpPr>
            <a:spLocks noChangeAspect="1"/>
          </p:cNvSpPr>
          <p:nvPr/>
        </p:nvSpPr>
        <p:spPr>
          <a:xfrm>
            <a:off x="2290108" y="5029153"/>
            <a:ext cx="1078992" cy="1078992"/>
          </a:xfrm>
          <a:prstGeom prst="rect">
            <a:avLst/>
          </a:prstGeom>
          <a:solidFill>
            <a:srgbClr val="F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a:off x="3369101" y="5307039"/>
            <a:ext cx="1482305" cy="523220"/>
          </a:xfrm>
          <a:prstGeom prst="rect">
            <a:avLst/>
          </a:prstGeom>
          <a:noFill/>
        </p:spPr>
        <p:txBody>
          <a:bodyPr wrap="square" rtlCol="0">
            <a:spAutoFit/>
          </a:bodyPr>
          <a:lstStyle/>
          <a:p>
            <a:r>
              <a:rPr lang="en-US" sz="2800" b="1" dirty="0">
                <a:solidFill>
                  <a:srgbClr val="FF0000"/>
                </a:solidFill>
              </a:rPr>
              <a:t>2 µm</a:t>
            </a:r>
          </a:p>
        </p:txBody>
      </p:sp>
      <p:sp>
        <p:nvSpPr>
          <p:cNvPr id="5" name="Date Placeholder 4">
            <a:extLst>
              <a:ext uri="{FF2B5EF4-FFF2-40B4-BE49-F238E27FC236}">
                <a16:creationId xmlns:a16="http://schemas.microsoft.com/office/drawing/2014/main" id="{A9361360-2A90-204C-B130-6C4E8626518C}"/>
              </a:ext>
            </a:extLst>
          </p:cNvPr>
          <p:cNvSpPr>
            <a:spLocks noGrp="1"/>
          </p:cNvSpPr>
          <p:nvPr>
            <p:ph type="dt" sz="half" idx="10"/>
          </p:nvPr>
        </p:nvSpPr>
        <p:spPr/>
        <p:txBody>
          <a:bodyPr/>
          <a:lstStyle/>
          <a:p>
            <a:r>
              <a:rPr lang="en-US"/>
              <a:t>11/11/2020</a:t>
            </a:r>
          </a:p>
        </p:txBody>
      </p:sp>
      <p:sp>
        <p:nvSpPr>
          <p:cNvPr id="6" name="Footer Placeholder 5">
            <a:extLst>
              <a:ext uri="{FF2B5EF4-FFF2-40B4-BE49-F238E27FC236}">
                <a16:creationId xmlns:a16="http://schemas.microsoft.com/office/drawing/2014/main" id="{C0449C19-85EF-1E4F-A47C-A88E2BB4074A}"/>
              </a:ext>
            </a:extLst>
          </p:cNvPr>
          <p:cNvSpPr>
            <a:spLocks noGrp="1"/>
          </p:cNvSpPr>
          <p:nvPr>
            <p:ph type="ftr" sz="quarter" idx="11"/>
          </p:nvPr>
        </p:nvSpPr>
        <p:spPr/>
        <p:txBody>
          <a:bodyPr/>
          <a:lstStyle/>
          <a:p>
            <a:r>
              <a:rPr lang="en-US"/>
              <a:t>Ryan Porter     Nb3Sn Workshop 2020</a:t>
            </a:r>
            <a:endParaRPr lang="en-US" dirty="0"/>
          </a:p>
        </p:txBody>
      </p:sp>
      <p:sp>
        <p:nvSpPr>
          <p:cNvPr id="7" name="Slide Number Placeholder 6">
            <a:extLst>
              <a:ext uri="{FF2B5EF4-FFF2-40B4-BE49-F238E27FC236}">
                <a16:creationId xmlns:a16="http://schemas.microsoft.com/office/drawing/2014/main" id="{DC2258A5-B17B-FD46-91DE-C54DC2BF4256}"/>
              </a:ext>
            </a:extLst>
          </p:cNvPr>
          <p:cNvSpPr>
            <a:spLocks noGrp="1"/>
          </p:cNvSpPr>
          <p:nvPr>
            <p:ph type="sldNum" sz="quarter" idx="12"/>
          </p:nvPr>
        </p:nvSpPr>
        <p:spPr/>
        <p:txBody>
          <a:bodyPr/>
          <a:lstStyle/>
          <a:p>
            <a:fld id="{921CBE81-14BD-7343-B359-01BCBA3179F9}" type="slidenum">
              <a:rPr lang="en-US" smtClean="0"/>
              <a:t>25</a:t>
            </a:fld>
            <a:endParaRPr lang="en-US"/>
          </a:p>
        </p:txBody>
      </p:sp>
      <p:pic>
        <p:nvPicPr>
          <p:cNvPr id="31" name="Picture 30">
            <a:extLst>
              <a:ext uri="{FF2B5EF4-FFF2-40B4-BE49-F238E27FC236}">
                <a16:creationId xmlns:a16="http://schemas.microsoft.com/office/drawing/2014/main" id="{0E013BC7-550C-4791-8408-86BC5ABC6A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164" y="1294591"/>
            <a:ext cx="4450882" cy="2947103"/>
          </a:xfrm>
          <a:prstGeom prst="rect">
            <a:avLst/>
          </a:prstGeom>
        </p:spPr>
      </p:pic>
      <p:grpSp>
        <p:nvGrpSpPr>
          <p:cNvPr id="33" name="Group 32">
            <a:extLst>
              <a:ext uri="{FF2B5EF4-FFF2-40B4-BE49-F238E27FC236}">
                <a16:creationId xmlns:a16="http://schemas.microsoft.com/office/drawing/2014/main" id="{A8DD66BE-1950-45CC-81A2-D01B31D2647E}"/>
              </a:ext>
            </a:extLst>
          </p:cNvPr>
          <p:cNvGrpSpPr/>
          <p:nvPr/>
        </p:nvGrpSpPr>
        <p:grpSpPr>
          <a:xfrm>
            <a:off x="7696200" y="4480925"/>
            <a:ext cx="3233754" cy="2098385"/>
            <a:chOff x="7696200" y="4480925"/>
            <a:chExt cx="3233754" cy="2098385"/>
          </a:xfrm>
        </p:grpSpPr>
        <p:grpSp>
          <p:nvGrpSpPr>
            <p:cNvPr id="34" name="Group 33">
              <a:extLst>
                <a:ext uri="{FF2B5EF4-FFF2-40B4-BE49-F238E27FC236}">
                  <a16:creationId xmlns:a16="http://schemas.microsoft.com/office/drawing/2014/main" id="{DAAA1352-8631-447C-B309-502ED1FB09D3}"/>
                </a:ext>
              </a:extLst>
            </p:cNvPr>
            <p:cNvGrpSpPr>
              <a:grpSpLocks noChangeAspect="1"/>
            </p:cNvGrpSpPr>
            <p:nvPr/>
          </p:nvGrpSpPr>
          <p:grpSpPr>
            <a:xfrm>
              <a:off x="7696200" y="4480925"/>
              <a:ext cx="3233754" cy="2098385"/>
              <a:chOff x="6804321" y="4266632"/>
              <a:chExt cx="4096290" cy="2658085"/>
            </a:xfrm>
          </p:grpSpPr>
          <p:cxnSp>
            <p:nvCxnSpPr>
              <p:cNvPr id="37" name="Straight Connector 36">
                <a:extLst>
                  <a:ext uri="{FF2B5EF4-FFF2-40B4-BE49-F238E27FC236}">
                    <a16:creationId xmlns:a16="http://schemas.microsoft.com/office/drawing/2014/main" id="{A6848C7E-F41C-4C91-8BBE-0210930B152D}"/>
                  </a:ext>
                </a:extLst>
              </p:cNvPr>
              <p:cNvCxnSpPr/>
              <p:nvPr/>
            </p:nvCxnSpPr>
            <p:spPr>
              <a:xfrm>
                <a:off x="7245375" y="6579535"/>
                <a:ext cx="3397160" cy="0"/>
              </a:xfrm>
              <a:prstGeom prst="line">
                <a:avLst/>
              </a:prstGeom>
              <a:ln w="57150" cap="sq">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CDB7088-2A1A-48C3-A1F6-40F37CCC09A0}"/>
                  </a:ext>
                </a:extLst>
              </p:cNvPr>
              <p:cNvCxnSpPr/>
              <p:nvPr/>
            </p:nvCxnSpPr>
            <p:spPr>
              <a:xfrm flipV="1">
                <a:off x="7245375" y="4377834"/>
                <a:ext cx="0" cy="2201703"/>
              </a:xfrm>
              <a:prstGeom prst="line">
                <a:avLst/>
              </a:prstGeom>
              <a:ln w="57150" cap="sq">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3B927AE-14E1-419B-81DA-3CA02993F713}"/>
                  </a:ext>
                </a:extLst>
              </p:cNvPr>
              <p:cNvCxnSpPr/>
              <p:nvPr/>
            </p:nvCxnSpPr>
            <p:spPr>
              <a:xfrm>
                <a:off x="7245373" y="6401075"/>
                <a:ext cx="650083"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7EFE14F-1EC8-4AF3-AAAA-705136ABCF14}"/>
                  </a:ext>
                </a:extLst>
              </p:cNvPr>
              <p:cNvCxnSpPr/>
              <p:nvPr/>
            </p:nvCxnSpPr>
            <p:spPr>
              <a:xfrm flipV="1">
                <a:off x="7548319" y="4542759"/>
                <a:ext cx="929159" cy="185831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5C7CD39-DED4-4B66-B022-1587B1CFDDA4}"/>
                  </a:ext>
                </a:extLst>
              </p:cNvPr>
              <p:cNvCxnSpPr/>
              <p:nvPr/>
            </p:nvCxnSpPr>
            <p:spPr>
              <a:xfrm flipV="1">
                <a:off x="7895456" y="5221686"/>
                <a:ext cx="589696" cy="117939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C875E83-20C6-445C-AB89-6A866D08CE32}"/>
                  </a:ext>
                </a:extLst>
              </p:cNvPr>
              <p:cNvCxnSpPr/>
              <p:nvPr/>
            </p:nvCxnSpPr>
            <p:spPr>
              <a:xfrm flipV="1">
                <a:off x="8485153" y="5221684"/>
                <a:ext cx="163707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B5D0E2A-E2A2-4A0B-8F75-4828AED4DC82}"/>
                  </a:ext>
                </a:extLst>
              </p:cNvPr>
              <p:cNvCxnSpPr/>
              <p:nvPr/>
            </p:nvCxnSpPr>
            <p:spPr>
              <a:xfrm>
                <a:off x="8485153" y="4542757"/>
                <a:ext cx="646371" cy="64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33CD25A-501F-4E24-ACF3-8CC5FAD09602}"/>
                  </a:ext>
                </a:extLst>
              </p:cNvPr>
              <p:cNvCxnSpPr/>
              <p:nvPr/>
            </p:nvCxnSpPr>
            <p:spPr>
              <a:xfrm>
                <a:off x="9131525" y="4549169"/>
                <a:ext cx="115375" cy="6725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935179A-632B-4657-91F7-2E949DE17013}"/>
                  </a:ext>
                </a:extLst>
              </p:cNvPr>
              <p:cNvCxnSpPr/>
              <p:nvPr/>
            </p:nvCxnSpPr>
            <p:spPr>
              <a:xfrm>
                <a:off x="10129897" y="5221685"/>
                <a:ext cx="232951" cy="135785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E50DF005-FE04-45B6-ADC6-9E737C6BAE55}"/>
                  </a:ext>
                </a:extLst>
              </p:cNvPr>
              <p:cNvSpPr txBox="1"/>
              <p:nvPr/>
            </p:nvSpPr>
            <p:spPr>
              <a:xfrm>
                <a:off x="7245375" y="6586163"/>
                <a:ext cx="3655236" cy="338554"/>
              </a:xfrm>
              <a:prstGeom prst="rect">
                <a:avLst/>
              </a:prstGeom>
              <a:noFill/>
            </p:spPr>
            <p:txBody>
              <a:bodyPr wrap="square" rtlCol="0">
                <a:spAutoFit/>
              </a:bodyPr>
              <a:lstStyle/>
              <a:p>
                <a:pPr algn="ctr"/>
                <a:r>
                  <a:rPr lang="en-GB" sz="1600" dirty="0"/>
                  <a:t>Time</a:t>
                </a:r>
              </a:p>
            </p:txBody>
          </p:sp>
          <p:sp>
            <p:nvSpPr>
              <p:cNvPr id="49" name="TextBox 48">
                <a:extLst>
                  <a:ext uri="{FF2B5EF4-FFF2-40B4-BE49-F238E27FC236}">
                    <a16:creationId xmlns:a16="http://schemas.microsoft.com/office/drawing/2014/main" id="{679A00A9-4AFF-41B5-B0D7-09B6E96A14B6}"/>
                  </a:ext>
                </a:extLst>
              </p:cNvPr>
              <p:cNvSpPr txBox="1"/>
              <p:nvPr/>
            </p:nvSpPr>
            <p:spPr>
              <a:xfrm rot="16200000">
                <a:off x="5813833" y="5257120"/>
                <a:ext cx="2319529" cy="338554"/>
              </a:xfrm>
              <a:prstGeom prst="rect">
                <a:avLst/>
              </a:prstGeom>
              <a:noFill/>
            </p:spPr>
            <p:txBody>
              <a:bodyPr wrap="square" rtlCol="0">
                <a:spAutoFit/>
              </a:bodyPr>
              <a:lstStyle/>
              <a:p>
                <a:pPr algn="ctr"/>
                <a:r>
                  <a:rPr lang="en-GB" sz="1600" dirty="0"/>
                  <a:t>Temperature</a:t>
                </a:r>
              </a:p>
            </p:txBody>
          </p:sp>
        </p:grpSp>
        <p:cxnSp>
          <p:nvCxnSpPr>
            <p:cNvPr id="35" name="Straight Connector 34">
              <a:extLst>
                <a:ext uri="{FF2B5EF4-FFF2-40B4-BE49-F238E27FC236}">
                  <a16:creationId xmlns:a16="http://schemas.microsoft.com/office/drawing/2014/main" id="{D6BC657A-7FB6-4B76-B5F1-72F180630678}"/>
                </a:ext>
              </a:extLst>
            </p:cNvPr>
            <p:cNvCxnSpPr>
              <a:cxnSpLocks/>
            </p:cNvCxnSpPr>
            <p:nvPr/>
          </p:nvCxnSpPr>
          <p:spPr>
            <a:xfrm>
              <a:off x="8942832" y="4603697"/>
              <a:ext cx="0" cy="1657443"/>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46957DE4-5556-435B-A3E0-7C1FAB91DA2F}"/>
                </a:ext>
              </a:extLst>
            </p:cNvPr>
            <p:cNvSpPr txBox="1"/>
            <p:nvPr/>
          </p:nvSpPr>
          <p:spPr>
            <a:xfrm>
              <a:off x="9017050" y="5517509"/>
              <a:ext cx="1482305" cy="523220"/>
            </a:xfrm>
            <a:prstGeom prst="rect">
              <a:avLst/>
            </a:prstGeom>
            <a:noFill/>
          </p:spPr>
          <p:txBody>
            <a:bodyPr wrap="square" rtlCol="0">
              <a:spAutoFit/>
            </a:bodyPr>
            <a:lstStyle/>
            <a:p>
              <a:r>
                <a:rPr lang="en-US" sz="2800" b="1" dirty="0">
                  <a:solidFill>
                    <a:srgbClr val="FF0000"/>
                  </a:solidFill>
                </a:rPr>
                <a:t>950°C</a:t>
              </a:r>
            </a:p>
          </p:txBody>
        </p:sp>
      </p:grpSp>
      <p:cxnSp>
        <p:nvCxnSpPr>
          <p:cNvPr id="50" name="Straight Connector 49">
            <a:extLst>
              <a:ext uri="{FF2B5EF4-FFF2-40B4-BE49-F238E27FC236}">
                <a16:creationId xmlns:a16="http://schemas.microsoft.com/office/drawing/2014/main" id="{A40F9924-E197-4536-89EE-9A5966F1B903}"/>
              </a:ext>
            </a:extLst>
          </p:cNvPr>
          <p:cNvCxnSpPr>
            <a:cxnSpLocks/>
          </p:cNvCxnSpPr>
          <p:nvPr/>
        </p:nvCxnSpPr>
        <p:spPr>
          <a:xfrm>
            <a:off x="4822047" y="1449819"/>
            <a:ext cx="107899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CAAE890E-5A36-4479-9CDE-5BA63FEF2F0C}"/>
              </a:ext>
            </a:extLst>
          </p:cNvPr>
          <p:cNvSpPr txBox="1"/>
          <p:nvPr/>
        </p:nvSpPr>
        <p:spPr>
          <a:xfrm>
            <a:off x="5039262" y="1483383"/>
            <a:ext cx="1005411" cy="369332"/>
          </a:xfrm>
          <a:prstGeom prst="rect">
            <a:avLst/>
          </a:prstGeom>
          <a:noFill/>
        </p:spPr>
        <p:txBody>
          <a:bodyPr wrap="square" rtlCol="0">
            <a:spAutoFit/>
          </a:bodyPr>
          <a:lstStyle/>
          <a:p>
            <a:r>
              <a:rPr lang="en-US" dirty="0">
                <a:solidFill>
                  <a:schemeClr val="bg1"/>
                </a:solidFill>
              </a:rPr>
              <a:t>2 µm</a:t>
            </a:r>
          </a:p>
        </p:txBody>
      </p:sp>
      <p:cxnSp>
        <p:nvCxnSpPr>
          <p:cNvPr id="54" name="Straight Connector 53">
            <a:extLst>
              <a:ext uri="{FF2B5EF4-FFF2-40B4-BE49-F238E27FC236}">
                <a16:creationId xmlns:a16="http://schemas.microsoft.com/office/drawing/2014/main" id="{579BFA3A-D3E6-4F8F-B5C3-003EA68D2575}"/>
              </a:ext>
            </a:extLst>
          </p:cNvPr>
          <p:cNvCxnSpPr>
            <a:cxnSpLocks/>
          </p:cNvCxnSpPr>
          <p:nvPr/>
        </p:nvCxnSpPr>
        <p:spPr>
          <a:xfrm>
            <a:off x="9503593" y="1467993"/>
            <a:ext cx="107899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D511A5A8-5B97-4958-A672-29C335447D9D}"/>
              </a:ext>
            </a:extLst>
          </p:cNvPr>
          <p:cNvSpPr txBox="1"/>
          <p:nvPr/>
        </p:nvSpPr>
        <p:spPr>
          <a:xfrm>
            <a:off x="9720808" y="1501557"/>
            <a:ext cx="1005411" cy="369332"/>
          </a:xfrm>
          <a:prstGeom prst="rect">
            <a:avLst/>
          </a:prstGeom>
          <a:noFill/>
        </p:spPr>
        <p:txBody>
          <a:bodyPr wrap="square" rtlCol="0">
            <a:spAutoFit/>
          </a:bodyPr>
          <a:lstStyle/>
          <a:p>
            <a:r>
              <a:rPr lang="en-US" dirty="0">
                <a:solidFill>
                  <a:schemeClr val="bg1"/>
                </a:solidFill>
              </a:rPr>
              <a:t>2 µm</a:t>
            </a:r>
          </a:p>
        </p:txBody>
      </p:sp>
    </p:spTree>
    <p:extLst>
      <p:ext uri="{BB962C8B-B14F-4D97-AF65-F5344CB8AC3E}">
        <p14:creationId xmlns:p14="http://schemas.microsoft.com/office/powerpoint/2010/main" val="118202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3"/>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6198348" y="1289392"/>
            <a:ext cx="4469653" cy="2973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9">
            <a:extLst>
              <a:ext uri="{FF2B5EF4-FFF2-40B4-BE49-F238E27FC236}">
                <a16:creationId xmlns:a16="http://schemas.microsoft.com/office/drawing/2014/main" id="{407C24A6-3D5B-482E-BD16-1E9772080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8347" y="1291500"/>
            <a:ext cx="4467998" cy="2968506"/>
          </a:xfrm>
          <a:prstGeom prst="rect">
            <a:avLst/>
          </a:prstGeom>
        </p:spPr>
      </p:pic>
      <p:sp>
        <p:nvSpPr>
          <p:cNvPr id="2" name="Title 1"/>
          <p:cNvSpPr>
            <a:spLocks noGrp="1"/>
          </p:cNvSpPr>
          <p:nvPr>
            <p:ph type="title"/>
          </p:nvPr>
        </p:nvSpPr>
        <p:spPr/>
        <p:txBody>
          <a:bodyPr>
            <a:normAutofit fontScale="90000"/>
          </a:bodyPr>
          <a:lstStyle/>
          <a:p>
            <a:r>
              <a:rPr lang="en-US" dirty="0"/>
              <a:t>Stop-motion sequence</a:t>
            </a:r>
          </a:p>
        </p:txBody>
      </p:sp>
      <p:sp>
        <p:nvSpPr>
          <p:cNvPr id="46" name="TextBox 45"/>
          <p:cNvSpPr txBox="1"/>
          <p:nvPr/>
        </p:nvSpPr>
        <p:spPr>
          <a:xfrm>
            <a:off x="1615008" y="704617"/>
            <a:ext cx="4267203" cy="584775"/>
          </a:xfrm>
          <a:prstGeom prst="rect">
            <a:avLst/>
          </a:prstGeom>
          <a:noFill/>
        </p:spPr>
        <p:txBody>
          <a:bodyPr wrap="square" rtlCol="0">
            <a:spAutoFit/>
          </a:bodyPr>
          <a:lstStyle/>
          <a:p>
            <a:pPr algn="ctr"/>
            <a:r>
              <a:rPr lang="en-GB" sz="3200" b="1" dirty="0"/>
              <a:t>Pre-anodised substrate</a:t>
            </a:r>
            <a:endParaRPr lang="en-GB" sz="3200" dirty="0"/>
          </a:p>
        </p:txBody>
      </p:sp>
      <p:sp>
        <p:nvSpPr>
          <p:cNvPr id="47" name="TextBox 46"/>
          <p:cNvSpPr txBox="1"/>
          <p:nvPr/>
        </p:nvSpPr>
        <p:spPr>
          <a:xfrm>
            <a:off x="6309789" y="704618"/>
            <a:ext cx="4267203" cy="584775"/>
          </a:xfrm>
          <a:prstGeom prst="rect">
            <a:avLst/>
          </a:prstGeom>
          <a:noFill/>
        </p:spPr>
        <p:txBody>
          <a:bodyPr wrap="square" rtlCol="0">
            <a:spAutoFit/>
          </a:bodyPr>
          <a:lstStyle/>
          <a:p>
            <a:pPr algn="ctr"/>
            <a:r>
              <a:rPr lang="en-GB" sz="3200" b="1" dirty="0"/>
              <a:t>Not pre-anodised</a:t>
            </a:r>
            <a:endParaRPr lang="en-GB" sz="3200" dirty="0"/>
          </a:p>
        </p:txBody>
      </p:sp>
      <p:pic>
        <p:nvPicPr>
          <p:cNvPr id="28" name="Picture 21"/>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521645" y="1294136"/>
            <a:ext cx="4421956" cy="2972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ectangle 28"/>
          <p:cNvSpPr>
            <a:spLocks noChangeAspect="1"/>
          </p:cNvSpPr>
          <p:nvPr/>
        </p:nvSpPr>
        <p:spPr>
          <a:xfrm>
            <a:off x="2555701" y="5298901"/>
            <a:ext cx="539496" cy="539496"/>
          </a:xfrm>
          <a:prstGeom prst="rect">
            <a:avLst/>
          </a:prstGeom>
          <a:solidFill>
            <a:srgbClr val="F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a:off x="3095198" y="5307039"/>
            <a:ext cx="1482305" cy="523220"/>
          </a:xfrm>
          <a:prstGeom prst="rect">
            <a:avLst/>
          </a:prstGeom>
          <a:noFill/>
        </p:spPr>
        <p:txBody>
          <a:bodyPr wrap="square" rtlCol="0">
            <a:spAutoFit/>
          </a:bodyPr>
          <a:lstStyle/>
          <a:p>
            <a:r>
              <a:rPr lang="en-US" sz="2800" b="1" dirty="0">
                <a:solidFill>
                  <a:srgbClr val="FF0000"/>
                </a:solidFill>
              </a:rPr>
              <a:t>2 µm</a:t>
            </a:r>
          </a:p>
        </p:txBody>
      </p:sp>
      <p:sp>
        <p:nvSpPr>
          <p:cNvPr id="5" name="Date Placeholder 4">
            <a:extLst>
              <a:ext uri="{FF2B5EF4-FFF2-40B4-BE49-F238E27FC236}">
                <a16:creationId xmlns:a16="http://schemas.microsoft.com/office/drawing/2014/main" id="{00DB2A33-5F27-544E-9FC7-FF87117541A5}"/>
              </a:ext>
            </a:extLst>
          </p:cNvPr>
          <p:cNvSpPr>
            <a:spLocks noGrp="1"/>
          </p:cNvSpPr>
          <p:nvPr>
            <p:ph type="dt" sz="half" idx="10"/>
          </p:nvPr>
        </p:nvSpPr>
        <p:spPr/>
        <p:txBody>
          <a:bodyPr/>
          <a:lstStyle/>
          <a:p>
            <a:r>
              <a:rPr lang="en-US"/>
              <a:t>11/11/2020</a:t>
            </a:r>
          </a:p>
        </p:txBody>
      </p:sp>
      <p:sp>
        <p:nvSpPr>
          <p:cNvPr id="6" name="Footer Placeholder 5">
            <a:extLst>
              <a:ext uri="{FF2B5EF4-FFF2-40B4-BE49-F238E27FC236}">
                <a16:creationId xmlns:a16="http://schemas.microsoft.com/office/drawing/2014/main" id="{3A4B35FE-D8D0-4540-AFCD-1572C0C5C558}"/>
              </a:ext>
            </a:extLst>
          </p:cNvPr>
          <p:cNvSpPr>
            <a:spLocks noGrp="1"/>
          </p:cNvSpPr>
          <p:nvPr>
            <p:ph type="ftr" sz="quarter" idx="11"/>
          </p:nvPr>
        </p:nvSpPr>
        <p:spPr/>
        <p:txBody>
          <a:bodyPr/>
          <a:lstStyle/>
          <a:p>
            <a:r>
              <a:rPr lang="en-US"/>
              <a:t>Ryan Porter     Nb3Sn Workshop 2020</a:t>
            </a:r>
            <a:endParaRPr lang="en-US" dirty="0"/>
          </a:p>
        </p:txBody>
      </p:sp>
      <p:sp>
        <p:nvSpPr>
          <p:cNvPr id="7" name="Slide Number Placeholder 6">
            <a:extLst>
              <a:ext uri="{FF2B5EF4-FFF2-40B4-BE49-F238E27FC236}">
                <a16:creationId xmlns:a16="http://schemas.microsoft.com/office/drawing/2014/main" id="{A294E90F-80FD-2349-905B-2669F783E573}"/>
              </a:ext>
            </a:extLst>
          </p:cNvPr>
          <p:cNvSpPr>
            <a:spLocks noGrp="1"/>
          </p:cNvSpPr>
          <p:nvPr>
            <p:ph type="sldNum" sz="quarter" idx="12"/>
          </p:nvPr>
        </p:nvSpPr>
        <p:spPr/>
        <p:txBody>
          <a:bodyPr/>
          <a:lstStyle/>
          <a:p>
            <a:fld id="{921CBE81-14BD-7343-B359-01BCBA3179F9}" type="slidenum">
              <a:rPr lang="en-US" smtClean="0"/>
              <a:t>26</a:t>
            </a:fld>
            <a:endParaRPr lang="en-US"/>
          </a:p>
        </p:txBody>
      </p:sp>
      <p:pic>
        <p:nvPicPr>
          <p:cNvPr id="31" name="Picture 30">
            <a:extLst>
              <a:ext uri="{FF2B5EF4-FFF2-40B4-BE49-F238E27FC236}">
                <a16:creationId xmlns:a16="http://schemas.microsoft.com/office/drawing/2014/main" id="{3BD6EF9C-6AB4-45EB-B4B4-D1072F7277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0818" y="1289393"/>
            <a:ext cx="4417042" cy="2979107"/>
          </a:xfrm>
          <a:prstGeom prst="rect">
            <a:avLst/>
          </a:prstGeom>
        </p:spPr>
      </p:pic>
      <p:grpSp>
        <p:nvGrpSpPr>
          <p:cNvPr id="50" name="Group 49">
            <a:extLst>
              <a:ext uri="{FF2B5EF4-FFF2-40B4-BE49-F238E27FC236}">
                <a16:creationId xmlns:a16="http://schemas.microsoft.com/office/drawing/2014/main" id="{4B654188-5F78-405C-AE28-8530E9FA3B2E}"/>
              </a:ext>
            </a:extLst>
          </p:cNvPr>
          <p:cNvGrpSpPr/>
          <p:nvPr/>
        </p:nvGrpSpPr>
        <p:grpSpPr>
          <a:xfrm>
            <a:off x="7696200" y="4480925"/>
            <a:ext cx="3233754" cy="2098385"/>
            <a:chOff x="7696200" y="4480925"/>
            <a:chExt cx="3233754" cy="2098385"/>
          </a:xfrm>
        </p:grpSpPr>
        <p:grpSp>
          <p:nvGrpSpPr>
            <p:cNvPr id="51" name="Group 50">
              <a:extLst>
                <a:ext uri="{FF2B5EF4-FFF2-40B4-BE49-F238E27FC236}">
                  <a16:creationId xmlns:a16="http://schemas.microsoft.com/office/drawing/2014/main" id="{5C7C8535-4E58-46DE-8161-C02751C01068}"/>
                </a:ext>
              </a:extLst>
            </p:cNvPr>
            <p:cNvGrpSpPr>
              <a:grpSpLocks noChangeAspect="1"/>
            </p:cNvGrpSpPr>
            <p:nvPr/>
          </p:nvGrpSpPr>
          <p:grpSpPr>
            <a:xfrm>
              <a:off x="7696200" y="4480925"/>
              <a:ext cx="3233754" cy="2098385"/>
              <a:chOff x="6804321" y="4266632"/>
              <a:chExt cx="4096290" cy="2658085"/>
            </a:xfrm>
          </p:grpSpPr>
          <p:cxnSp>
            <p:nvCxnSpPr>
              <p:cNvPr id="54" name="Straight Connector 53">
                <a:extLst>
                  <a:ext uri="{FF2B5EF4-FFF2-40B4-BE49-F238E27FC236}">
                    <a16:creationId xmlns:a16="http://schemas.microsoft.com/office/drawing/2014/main" id="{2D09C119-636F-4F0B-AF72-F2CF3CE593B9}"/>
                  </a:ext>
                </a:extLst>
              </p:cNvPr>
              <p:cNvCxnSpPr/>
              <p:nvPr/>
            </p:nvCxnSpPr>
            <p:spPr>
              <a:xfrm>
                <a:off x="7245375" y="6579535"/>
                <a:ext cx="3397160" cy="0"/>
              </a:xfrm>
              <a:prstGeom prst="line">
                <a:avLst/>
              </a:prstGeom>
              <a:ln w="57150" cap="sq">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06B3887-24EE-414F-8FE0-3CD4AD872F3E}"/>
                  </a:ext>
                </a:extLst>
              </p:cNvPr>
              <p:cNvCxnSpPr/>
              <p:nvPr/>
            </p:nvCxnSpPr>
            <p:spPr>
              <a:xfrm flipV="1">
                <a:off x="7245375" y="4377834"/>
                <a:ext cx="0" cy="2201703"/>
              </a:xfrm>
              <a:prstGeom prst="line">
                <a:avLst/>
              </a:prstGeom>
              <a:ln w="57150" cap="sq">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DF335EC-D5A6-403F-B247-A78DBA0A6454}"/>
                  </a:ext>
                </a:extLst>
              </p:cNvPr>
              <p:cNvCxnSpPr/>
              <p:nvPr/>
            </p:nvCxnSpPr>
            <p:spPr>
              <a:xfrm>
                <a:off x="7245373" y="6401075"/>
                <a:ext cx="650083"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217CAEE-C8F4-4F86-9464-2AE05C6AB012}"/>
                  </a:ext>
                </a:extLst>
              </p:cNvPr>
              <p:cNvCxnSpPr/>
              <p:nvPr/>
            </p:nvCxnSpPr>
            <p:spPr>
              <a:xfrm flipV="1">
                <a:off x="7548319" y="4542759"/>
                <a:ext cx="929159" cy="185831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FE0C1B2-D244-410F-8641-3A645A7DA36E}"/>
                  </a:ext>
                </a:extLst>
              </p:cNvPr>
              <p:cNvCxnSpPr/>
              <p:nvPr/>
            </p:nvCxnSpPr>
            <p:spPr>
              <a:xfrm flipV="1">
                <a:off x="7895456" y="5221686"/>
                <a:ext cx="589696" cy="117939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D3A8C3F-A0F1-4092-8D5C-D534C1F1770C}"/>
                  </a:ext>
                </a:extLst>
              </p:cNvPr>
              <p:cNvCxnSpPr/>
              <p:nvPr/>
            </p:nvCxnSpPr>
            <p:spPr>
              <a:xfrm flipV="1">
                <a:off x="8485153" y="5221684"/>
                <a:ext cx="163707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FE989E87-C786-48A5-AA2A-F6CFE5F9D858}"/>
                  </a:ext>
                </a:extLst>
              </p:cNvPr>
              <p:cNvCxnSpPr/>
              <p:nvPr/>
            </p:nvCxnSpPr>
            <p:spPr>
              <a:xfrm>
                <a:off x="8485153" y="4542757"/>
                <a:ext cx="646371" cy="64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92E3D6E-D44C-4E01-BC4F-105522A57709}"/>
                  </a:ext>
                </a:extLst>
              </p:cNvPr>
              <p:cNvCxnSpPr/>
              <p:nvPr/>
            </p:nvCxnSpPr>
            <p:spPr>
              <a:xfrm>
                <a:off x="9131525" y="4549169"/>
                <a:ext cx="115375" cy="6725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DEF3A0B-3341-4453-864A-FB759BCD82B3}"/>
                  </a:ext>
                </a:extLst>
              </p:cNvPr>
              <p:cNvCxnSpPr/>
              <p:nvPr/>
            </p:nvCxnSpPr>
            <p:spPr>
              <a:xfrm>
                <a:off x="10129897" y="5221685"/>
                <a:ext cx="232951" cy="135785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C1E179BA-5A95-468C-A44E-F333533F2AD8}"/>
                  </a:ext>
                </a:extLst>
              </p:cNvPr>
              <p:cNvSpPr txBox="1"/>
              <p:nvPr/>
            </p:nvSpPr>
            <p:spPr>
              <a:xfrm>
                <a:off x="7245375" y="6586163"/>
                <a:ext cx="3655236" cy="338554"/>
              </a:xfrm>
              <a:prstGeom prst="rect">
                <a:avLst/>
              </a:prstGeom>
              <a:noFill/>
            </p:spPr>
            <p:txBody>
              <a:bodyPr wrap="square" rtlCol="0">
                <a:spAutoFit/>
              </a:bodyPr>
              <a:lstStyle/>
              <a:p>
                <a:pPr algn="ctr"/>
                <a:r>
                  <a:rPr lang="en-GB" sz="1600" dirty="0"/>
                  <a:t>Time</a:t>
                </a:r>
              </a:p>
            </p:txBody>
          </p:sp>
          <p:sp>
            <p:nvSpPr>
              <p:cNvPr id="64" name="TextBox 63">
                <a:extLst>
                  <a:ext uri="{FF2B5EF4-FFF2-40B4-BE49-F238E27FC236}">
                    <a16:creationId xmlns:a16="http://schemas.microsoft.com/office/drawing/2014/main" id="{12CB73F3-992D-4B6B-BE63-538880369CAA}"/>
                  </a:ext>
                </a:extLst>
              </p:cNvPr>
              <p:cNvSpPr txBox="1"/>
              <p:nvPr/>
            </p:nvSpPr>
            <p:spPr>
              <a:xfrm rot="16200000">
                <a:off x="5813833" y="5257120"/>
                <a:ext cx="2319529" cy="338554"/>
              </a:xfrm>
              <a:prstGeom prst="rect">
                <a:avLst/>
              </a:prstGeom>
              <a:noFill/>
            </p:spPr>
            <p:txBody>
              <a:bodyPr wrap="square" rtlCol="0">
                <a:spAutoFit/>
              </a:bodyPr>
              <a:lstStyle/>
              <a:p>
                <a:pPr algn="ctr"/>
                <a:r>
                  <a:rPr lang="en-GB" sz="1600" dirty="0"/>
                  <a:t>Temperature</a:t>
                </a:r>
              </a:p>
            </p:txBody>
          </p:sp>
        </p:grpSp>
        <p:cxnSp>
          <p:nvCxnSpPr>
            <p:cNvPr id="52" name="Straight Connector 51">
              <a:extLst>
                <a:ext uri="{FF2B5EF4-FFF2-40B4-BE49-F238E27FC236}">
                  <a16:creationId xmlns:a16="http://schemas.microsoft.com/office/drawing/2014/main" id="{74F301DC-7E1E-48EA-8B42-66EEB23EB59B}"/>
                </a:ext>
              </a:extLst>
            </p:cNvPr>
            <p:cNvCxnSpPr>
              <a:cxnSpLocks/>
            </p:cNvCxnSpPr>
            <p:nvPr/>
          </p:nvCxnSpPr>
          <p:spPr>
            <a:xfrm>
              <a:off x="9025128" y="4603697"/>
              <a:ext cx="0" cy="1657443"/>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D38BB391-96C9-4CC2-B4E1-B70F4CA94DC3}"/>
                </a:ext>
              </a:extLst>
            </p:cNvPr>
            <p:cNvSpPr txBox="1"/>
            <p:nvPr/>
          </p:nvSpPr>
          <p:spPr>
            <a:xfrm>
              <a:off x="9017050" y="5517509"/>
              <a:ext cx="1482305" cy="523220"/>
            </a:xfrm>
            <a:prstGeom prst="rect">
              <a:avLst/>
            </a:prstGeom>
            <a:noFill/>
          </p:spPr>
          <p:txBody>
            <a:bodyPr wrap="square" rtlCol="0">
              <a:spAutoFit/>
            </a:bodyPr>
            <a:lstStyle/>
            <a:p>
              <a:r>
                <a:rPr lang="en-US" sz="2800" b="1" dirty="0">
                  <a:solidFill>
                    <a:srgbClr val="FF0000"/>
                  </a:solidFill>
                </a:rPr>
                <a:t>1120°C</a:t>
              </a:r>
            </a:p>
          </p:txBody>
        </p:sp>
      </p:grpSp>
      <p:cxnSp>
        <p:nvCxnSpPr>
          <p:cNvPr id="65" name="Straight Connector 64">
            <a:extLst>
              <a:ext uri="{FF2B5EF4-FFF2-40B4-BE49-F238E27FC236}">
                <a16:creationId xmlns:a16="http://schemas.microsoft.com/office/drawing/2014/main" id="{214AE0DF-A9ED-4110-8648-A3F51EBD4DA4}"/>
              </a:ext>
            </a:extLst>
          </p:cNvPr>
          <p:cNvCxnSpPr>
            <a:cxnSpLocks/>
          </p:cNvCxnSpPr>
          <p:nvPr/>
        </p:nvCxnSpPr>
        <p:spPr>
          <a:xfrm>
            <a:off x="5261114" y="1411340"/>
            <a:ext cx="53949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4B09DF77-645C-43CC-B743-603339F78F8B}"/>
              </a:ext>
            </a:extLst>
          </p:cNvPr>
          <p:cNvSpPr txBox="1"/>
          <p:nvPr/>
        </p:nvSpPr>
        <p:spPr>
          <a:xfrm>
            <a:off x="5198678" y="1435260"/>
            <a:ext cx="1005411" cy="369332"/>
          </a:xfrm>
          <a:prstGeom prst="rect">
            <a:avLst/>
          </a:prstGeom>
          <a:noFill/>
        </p:spPr>
        <p:txBody>
          <a:bodyPr wrap="square" rtlCol="0">
            <a:spAutoFit/>
          </a:bodyPr>
          <a:lstStyle/>
          <a:p>
            <a:r>
              <a:rPr lang="en-US" dirty="0">
                <a:solidFill>
                  <a:schemeClr val="bg1"/>
                </a:solidFill>
              </a:rPr>
              <a:t>2 µm</a:t>
            </a:r>
          </a:p>
        </p:txBody>
      </p:sp>
      <p:cxnSp>
        <p:nvCxnSpPr>
          <p:cNvPr id="67" name="Straight Connector 66">
            <a:extLst>
              <a:ext uri="{FF2B5EF4-FFF2-40B4-BE49-F238E27FC236}">
                <a16:creationId xmlns:a16="http://schemas.microsoft.com/office/drawing/2014/main" id="{D04B472D-491A-496F-A5A7-E11B1914EF68}"/>
              </a:ext>
            </a:extLst>
          </p:cNvPr>
          <p:cNvCxnSpPr>
            <a:cxnSpLocks/>
          </p:cNvCxnSpPr>
          <p:nvPr/>
        </p:nvCxnSpPr>
        <p:spPr>
          <a:xfrm>
            <a:off x="9978117" y="1414537"/>
            <a:ext cx="53949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48B380A2-7425-48C5-A6EA-8D35B4C67CD5}"/>
              </a:ext>
            </a:extLst>
          </p:cNvPr>
          <p:cNvSpPr txBox="1"/>
          <p:nvPr/>
        </p:nvSpPr>
        <p:spPr>
          <a:xfrm>
            <a:off x="9915681" y="1438457"/>
            <a:ext cx="1005411" cy="369332"/>
          </a:xfrm>
          <a:prstGeom prst="rect">
            <a:avLst/>
          </a:prstGeom>
          <a:noFill/>
        </p:spPr>
        <p:txBody>
          <a:bodyPr wrap="square" rtlCol="0">
            <a:spAutoFit/>
          </a:bodyPr>
          <a:lstStyle/>
          <a:p>
            <a:r>
              <a:rPr lang="en-US" dirty="0">
                <a:solidFill>
                  <a:schemeClr val="bg1"/>
                </a:solidFill>
              </a:rPr>
              <a:t>2 µm</a:t>
            </a:r>
          </a:p>
        </p:txBody>
      </p:sp>
    </p:spTree>
    <p:extLst>
      <p:ext uri="{BB962C8B-B14F-4D97-AF65-F5344CB8AC3E}">
        <p14:creationId xmlns:p14="http://schemas.microsoft.com/office/powerpoint/2010/main" val="292854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Theory Insights</a:t>
            </a:r>
          </a:p>
        </p:txBody>
      </p:sp>
      <p:sp>
        <p:nvSpPr>
          <p:cNvPr id="33" name="Shape 157"/>
          <p:cNvSpPr txBox="1">
            <a:spLocks/>
          </p:cNvSpPr>
          <p:nvPr/>
        </p:nvSpPr>
        <p:spPr>
          <a:xfrm>
            <a:off x="838200" y="2590800"/>
            <a:ext cx="1822153" cy="337478"/>
          </a:xfrm>
          <a:prstGeom prst="rect">
            <a:avLst/>
          </a:prstGeom>
          <a:noFill/>
          <a:ln>
            <a:noFill/>
          </a:ln>
        </p:spPr>
        <p:txBody>
          <a:bodyPr vert="horz" lIns="91425" tIns="45700" rIns="91425" bIns="45700" rtlCol="0"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0"/>
              </a:spcBef>
              <a:buNone/>
              <a:defRPr/>
            </a:pPr>
            <a:r>
              <a:rPr lang="en-US" sz="1800">
                <a:solidFill>
                  <a:prstClr val="black"/>
                </a:solidFill>
                <a:latin typeface="Calibri"/>
              </a:rPr>
              <a:t>[0.1 ns runtime]</a:t>
            </a:r>
            <a:endParaRPr lang="en-US" sz="1800" dirty="0">
              <a:solidFill>
                <a:prstClr val="black"/>
              </a:solidFill>
              <a:latin typeface="Calibri"/>
            </a:endParaRPr>
          </a:p>
        </p:txBody>
      </p:sp>
      <p:pic>
        <p:nvPicPr>
          <p:cNvPr id="34" name="test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45304" y="711118"/>
            <a:ext cx="1964978" cy="1964978"/>
          </a:xfrm>
          <a:prstGeom prst="rect">
            <a:avLst/>
          </a:prstGeom>
        </p:spPr>
      </p:pic>
      <p:pic>
        <p:nvPicPr>
          <p:cNvPr id="5" name="Picture 4">
            <a:extLst>
              <a:ext uri="{FF2B5EF4-FFF2-40B4-BE49-F238E27FC236}">
                <a16:creationId xmlns:a16="http://schemas.microsoft.com/office/drawing/2014/main" id="{564ED8CB-AF3F-42DB-ABF7-7FBD2D16FAC4}"/>
              </a:ext>
            </a:extLst>
          </p:cNvPr>
          <p:cNvPicPr>
            <a:picLocks noChangeAspect="1"/>
          </p:cNvPicPr>
          <p:nvPr/>
        </p:nvPicPr>
        <p:blipFill>
          <a:blip r:embed="rId6"/>
          <a:stretch>
            <a:fillRect/>
          </a:stretch>
        </p:blipFill>
        <p:spPr>
          <a:xfrm>
            <a:off x="476250" y="3560324"/>
            <a:ext cx="2457561" cy="2271434"/>
          </a:xfrm>
          <a:prstGeom prst="rect">
            <a:avLst/>
          </a:prstGeom>
        </p:spPr>
      </p:pic>
      <p:sp>
        <p:nvSpPr>
          <p:cNvPr id="18" name="Content Placeholder 2">
            <a:extLst>
              <a:ext uri="{FF2B5EF4-FFF2-40B4-BE49-F238E27FC236}">
                <a16:creationId xmlns:a16="http://schemas.microsoft.com/office/drawing/2014/main" id="{1579190F-5A43-4E93-B8D4-3F2C8682E787}"/>
              </a:ext>
            </a:extLst>
          </p:cNvPr>
          <p:cNvSpPr>
            <a:spLocks noGrp="1"/>
          </p:cNvSpPr>
          <p:nvPr>
            <p:ph idx="1"/>
          </p:nvPr>
        </p:nvSpPr>
        <p:spPr>
          <a:xfrm>
            <a:off x="6446611" y="824968"/>
            <a:ext cx="5307771" cy="5194832"/>
          </a:xfrm>
          <a:ln>
            <a:noFill/>
          </a:ln>
        </p:spPr>
        <p:txBody>
          <a:bodyPr>
            <a:normAutofit fontScale="85000" lnSpcReduction="20000"/>
          </a:bodyPr>
          <a:lstStyle/>
          <a:p>
            <a:pPr marL="0" indent="0">
              <a:buNone/>
            </a:pPr>
            <a:r>
              <a:rPr lang="en-US" sz="4600" b="1" u="sng" dirty="0"/>
              <a:t>Key Takeaways:</a:t>
            </a:r>
            <a:br>
              <a:rPr lang="en-US" b="1" dirty="0"/>
            </a:br>
            <a:endParaRPr lang="en-US" b="1" dirty="0"/>
          </a:p>
          <a:p>
            <a:r>
              <a:rPr lang="en-US" b="1" dirty="0"/>
              <a:t>Sn diffusion through Nb</a:t>
            </a:r>
            <a:r>
              <a:rPr lang="en-US" b="1" baseline="-25000" dirty="0"/>
              <a:t>3</a:t>
            </a:r>
            <a:r>
              <a:rPr lang="en-US" b="1" dirty="0"/>
              <a:t>Sn Crystal slow</a:t>
            </a:r>
          </a:p>
          <a:p>
            <a:pPr lvl="1"/>
            <a:r>
              <a:rPr lang="en-US" dirty="0"/>
              <a:t>Fast through grain boundaries</a:t>
            </a:r>
          </a:p>
          <a:p>
            <a:pPr lvl="1"/>
            <a:endParaRPr lang="en-US" dirty="0"/>
          </a:p>
          <a:p>
            <a:pPr lvl="1"/>
            <a:endParaRPr lang="en-US" dirty="0"/>
          </a:p>
          <a:p>
            <a:r>
              <a:rPr lang="en-US" dirty="0"/>
              <a:t>Energetically </a:t>
            </a:r>
            <a:r>
              <a:rPr lang="en-US" b="1" dirty="0"/>
              <a:t>favorable to grow Sn-depleted Nb</a:t>
            </a:r>
            <a:r>
              <a:rPr lang="en-US" b="1" baseline="-25000" dirty="0"/>
              <a:t>3</a:t>
            </a:r>
            <a:r>
              <a:rPr lang="en-US" b="1" dirty="0"/>
              <a:t>Sn</a:t>
            </a:r>
            <a:r>
              <a:rPr lang="en-US" dirty="0"/>
              <a:t> if out of Sn</a:t>
            </a:r>
          </a:p>
          <a:p>
            <a:pPr marL="0" indent="0">
              <a:buNone/>
            </a:pPr>
            <a:r>
              <a:rPr lang="en-US" dirty="0"/>
              <a:t> </a:t>
            </a:r>
          </a:p>
          <a:p>
            <a:pPr marL="0" indent="0">
              <a:buNone/>
            </a:pPr>
            <a:endParaRPr lang="en-US" dirty="0"/>
          </a:p>
          <a:p>
            <a:pPr marL="0" indent="0">
              <a:buNone/>
            </a:pPr>
            <a:r>
              <a:rPr lang="en-US" dirty="0"/>
              <a:t> </a:t>
            </a:r>
          </a:p>
        </p:txBody>
      </p:sp>
      <p:sp>
        <p:nvSpPr>
          <p:cNvPr id="6" name="TextBox 5">
            <a:extLst>
              <a:ext uri="{FF2B5EF4-FFF2-40B4-BE49-F238E27FC236}">
                <a16:creationId xmlns:a16="http://schemas.microsoft.com/office/drawing/2014/main" id="{E5983814-A204-433A-B986-9C10A95CC741}"/>
              </a:ext>
            </a:extLst>
          </p:cNvPr>
          <p:cNvSpPr txBox="1"/>
          <p:nvPr/>
        </p:nvSpPr>
        <p:spPr>
          <a:xfrm>
            <a:off x="266811" y="3326356"/>
            <a:ext cx="3115725" cy="307777"/>
          </a:xfrm>
          <a:prstGeom prst="rect">
            <a:avLst/>
          </a:prstGeom>
          <a:noFill/>
        </p:spPr>
        <p:txBody>
          <a:bodyPr wrap="none" rtlCol="0">
            <a:spAutoFit/>
          </a:bodyPr>
          <a:lstStyle/>
          <a:p>
            <a:r>
              <a:rPr lang="en-US" sz="1400" b="1" u="sng" dirty="0"/>
              <a:t>Theoretically Calculated Phase Diagram</a:t>
            </a:r>
          </a:p>
        </p:txBody>
      </p:sp>
      <p:sp>
        <p:nvSpPr>
          <p:cNvPr id="7" name="TextBox 6">
            <a:extLst>
              <a:ext uri="{FF2B5EF4-FFF2-40B4-BE49-F238E27FC236}">
                <a16:creationId xmlns:a16="http://schemas.microsoft.com/office/drawing/2014/main" id="{D6E373A0-6370-483D-A1C3-28A549E7E6B2}"/>
              </a:ext>
            </a:extLst>
          </p:cNvPr>
          <p:cNvSpPr txBox="1"/>
          <p:nvPr/>
        </p:nvSpPr>
        <p:spPr>
          <a:xfrm>
            <a:off x="2962303" y="4951843"/>
            <a:ext cx="3276600" cy="954107"/>
          </a:xfrm>
          <a:prstGeom prst="rect">
            <a:avLst/>
          </a:prstGeom>
          <a:noFill/>
        </p:spPr>
        <p:txBody>
          <a:bodyPr wrap="square" rtlCol="0">
            <a:spAutoFit/>
          </a:bodyPr>
          <a:lstStyle/>
          <a:p>
            <a:r>
              <a:rPr lang="en-US" sz="1400" dirty="0"/>
              <a:t>N. S. </a:t>
            </a:r>
            <a:r>
              <a:rPr lang="en-US" sz="1400" dirty="0" err="1"/>
              <a:t>Sitaraman</a:t>
            </a:r>
            <a:r>
              <a:rPr lang="en-US" sz="1400" dirty="0"/>
              <a:t> </a:t>
            </a:r>
            <a:r>
              <a:rPr lang="en-US" sz="1400" i="1" dirty="0"/>
              <a:t>et. al.</a:t>
            </a:r>
            <a:r>
              <a:rPr lang="en-US" sz="1400" dirty="0"/>
              <a:t>, “</a:t>
            </a:r>
            <a:r>
              <a:rPr lang="en-US" sz="1400" i="1" dirty="0"/>
              <a:t>Ab Initio</a:t>
            </a:r>
            <a:r>
              <a:rPr lang="en-US" sz="1400" dirty="0"/>
              <a:t> Study of </a:t>
            </a:r>
            <a:r>
              <a:rPr lang="en-US" sz="1400" dirty="0" err="1"/>
              <a:t>Antisite</a:t>
            </a:r>
            <a:r>
              <a:rPr lang="en-US" sz="1400" dirty="0"/>
              <a:t> Defects in Nb3Sn: Phase Diagram and Impact on Superconductivity,” https://arxiv.org/abs/1912.07576</a:t>
            </a:r>
          </a:p>
        </p:txBody>
      </p:sp>
      <p:grpSp>
        <p:nvGrpSpPr>
          <p:cNvPr id="10" name="Group 9">
            <a:extLst>
              <a:ext uri="{FF2B5EF4-FFF2-40B4-BE49-F238E27FC236}">
                <a16:creationId xmlns:a16="http://schemas.microsoft.com/office/drawing/2014/main" id="{45E37355-BFEB-4484-9285-DC8542BA6360}"/>
              </a:ext>
            </a:extLst>
          </p:cNvPr>
          <p:cNvGrpSpPr/>
          <p:nvPr/>
        </p:nvGrpSpPr>
        <p:grpSpPr>
          <a:xfrm>
            <a:off x="3516089" y="1018799"/>
            <a:ext cx="1852518" cy="1739219"/>
            <a:chOff x="3252882" y="3886200"/>
            <a:chExt cx="2159778" cy="1739219"/>
          </a:xfrm>
        </p:grpSpPr>
        <p:sp>
          <p:nvSpPr>
            <p:cNvPr id="23" name="Shape 150">
              <a:extLst>
                <a:ext uri="{FF2B5EF4-FFF2-40B4-BE49-F238E27FC236}">
                  <a16:creationId xmlns:a16="http://schemas.microsoft.com/office/drawing/2014/main" id="{B57258C5-234C-4390-9E4D-06F91EA54229}"/>
                </a:ext>
              </a:extLst>
            </p:cNvPr>
            <p:cNvSpPr/>
            <p:nvPr/>
          </p:nvSpPr>
          <p:spPr>
            <a:xfrm>
              <a:off x="3252883" y="3886200"/>
              <a:ext cx="2159777" cy="596219"/>
            </a:xfrm>
            <a:prstGeom prst="rect">
              <a:avLst/>
            </a:prstGeom>
            <a:solidFill>
              <a:srgbClr val="FFFF00"/>
            </a:solidFill>
            <a:ln>
              <a:noFill/>
            </a:ln>
          </p:spPr>
          <p:txBody>
            <a:bodyPr lIns="91425" tIns="45700" rIns="91425" bIns="45700" anchor="ctr" anchorCtr="0">
              <a:noAutofit/>
            </a:bodyPr>
            <a:lstStyle/>
            <a:p>
              <a:pPr algn="ctr" defTabSz="457200" fontAlgn="auto">
                <a:spcBef>
                  <a:spcPts val="0"/>
                </a:spcBef>
                <a:spcAft>
                  <a:spcPts val="0"/>
                </a:spcAft>
                <a:buSzPct val="25000"/>
              </a:pPr>
              <a:r>
                <a:rPr lang="en-US" sz="2000" b="1" kern="0" dirty="0">
                  <a:solidFill>
                    <a:srgbClr val="000000"/>
                  </a:solidFill>
                  <a:latin typeface="Calibri"/>
                  <a:ea typeface="Calibri"/>
                  <a:cs typeface="Calibri"/>
                  <a:sym typeface="Calibri"/>
                </a:rPr>
                <a:t>Sn</a:t>
              </a:r>
            </a:p>
          </p:txBody>
        </p:sp>
        <p:sp>
          <p:nvSpPr>
            <p:cNvPr id="24" name="Shape 150">
              <a:extLst>
                <a:ext uri="{FF2B5EF4-FFF2-40B4-BE49-F238E27FC236}">
                  <a16:creationId xmlns:a16="http://schemas.microsoft.com/office/drawing/2014/main" id="{BD469AB6-4373-4E32-8499-4BC6A7E3A1B7}"/>
                </a:ext>
              </a:extLst>
            </p:cNvPr>
            <p:cNvSpPr/>
            <p:nvPr/>
          </p:nvSpPr>
          <p:spPr>
            <a:xfrm>
              <a:off x="3252882" y="4452179"/>
              <a:ext cx="2159777" cy="596219"/>
            </a:xfrm>
            <a:prstGeom prst="rect">
              <a:avLst/>
            </a:prstGeom>
            <a:solidFill>
              <a:srgbClr val="00B050"/>
            </a:solidFill>
            <a:ln>
              <a:noFill/>
            </a:ln>
          </p:spPr>
          <p:txBody>
            <a:bodyPr lIns="91425" tIns="45700" rIns="91425" bIns="45700" anchor="ctr" anchorCtr="0">
              <a:noAutofit/>
            </a:bodyPr>
            <a:lstStyle/>
            <a:p>
              <a:pPr algn="ctr" defTabSz="457200" fontAlgn="auto">
                <a:spcBef>
                  <a:spcPts val="0"/>
                </a:spcBef>
                <a:spcAft>
                  <a:spcPts val="0"/>
                </a:spcAft>
                <a:buSzPct val="25000"/>
              </a:pPr>
              <a:r>
                <a:rPr lang="en-US" sz="2000" b="1" kern="0" dirty="0">
                  <a:solidFill>
                    <a:srgbClr val="000000"/>
                  </a:solidFill>
                  <a:latin typeface="Calibri"/>
                  <a:ea typeface="Calibri"/>
                  <a:cs typeface="Calibri"/>
                  <a:sym typeface="Calibri"/>
                </a:rPr>
                <a:t>Nb</a:t>
              </a:r>
              <a:r>
                <a:rPr lang="en-US" sz="2000" b="1" kern="0" baseline="-25000" dirty="0">
                  <a:solidFill>
                    <a:srgbClr val="000000"/>
                  </a:solidFill>
                  <a:latin typeface="Calibri"/>
                  <a:ea typeface="Calibri"/>
                  <a:cs typeface="Calibri"/>
                  <a:sym typeface="Calibri"/>
                </a:rPr>
                <a:t>3</a:t>
              </a:r>
              <a:r>
                <a:rPr lang="en-US" sz="2000" b="1" kern="0" dirty="0">
                  <a:solidFill>
                    <a:srgbClr val="000000"/>
                  </a:solidFill>
                  <a:latin typeface="Calibri"/>
                  <a:ea typeface="Calibri"/>
                  <a:cs typeface="Calibri"/>
                  <a:sym typeface="Calibri"/>
                </a:rPr>
                <a:t>Sn</a:t>
              </a:r>
            </a:p>
          </p:txBody>
        </p:sp>
        <p:cxnSp>
          <p:nvCxnSpPr>
            <p:cNvPr id="36" name="Shape 153">
              <a:extLst>
                <a:ext uri="{FF2B5EF4-FFF2-40B4-BE49-F238E27FC236}">
                  <a16:creationId xmlns:a16="http://schemas.microsoft.com/office/drawing/2014/main" id="{60EDEE37-4478-4691-889F-1F75E155D827}"/>
                </a:ext>
              </a:extLst>
            </p:cNvPr>
            <p:cNvCxnSpPr>
              <a:cxnSpLocks/>
            </p:cNvCxnSpPr>
            <p:nvPr/>
          </p:nvCxnSpPr>
          <p:spPr>
            <a:xfrm flipV="1">
              <a:off x="5285660" y="4508992"/>
              <a:ext cx="0" cy="482592"/>
            </a:xfrm>
            <a:prstGeom prst="straightConnector1">
              <a:avLst/>
            </a:prstGeom>
            <a:noFill/>
            <a:ln w="38100" cap="flat" cmpd="sng">
              <a:solidFill>
                <a:srgbClr val="000000"/>
              </a:solidFill>
              <a:prstDash val="solid"/>
              <a:round/>
              <a:headEnd type="none" w="med" len="med"/>
              <a:tailEnd type="stealth" w="lg" len="lg"/>
            </a:ln>
          </p:spPr>
        </p:cxnSp>
        <p:cxnSp>
          <p:nvCxnSpPr>
            <p:cNvPr id="37" name="Shape 153">
              <a:extLst>
                <a:ext uri="{FF2B5EF4-FFF2-40B4-BE49-F238E27FC236}">
                  <a16:creationId xmlns:a16="http://schemas.microsoft.com/office/drawing/2014/main" id="{59ECAA12-ED0E-4A08-9EA8-1035FF38C70A}"/>
                </a:ext>
              </a:extLst>
            </p:cNvPr>
            <p:cNvCxnSpPr>
              <a:cxnSpLocks/>
            </p:cNvCxnSpPr>
            <p:nvPr/>
          </p:nvCxnSpPr>
          <p:spPr>
            <a:xfrm>
              <a:off x="3366157" y="4506499"/>
              <a:ext cx="0" cy="509897"/>
            </a:xfrm>
            <a:prstGeom prst="straightConnector1">
              <a:avLst/>
            </a:prstGeom>
            <a:noFill/>
            <a:ln w="38100" cap="flat" cmpd="sng">
              <a:solidFill>
                <a:srgbClr val="000000"/>
              </a:solidFill>
              <a:prstDash val="solid"/>
              <a:round/>
              <a:headEnd type="none" w="med" len="med"/>
              <a:tailEnd type="stealth" w="lg" len="lg"/>
            </a:ln>
          </p:spPr>
        </p:cxnSp>
        <p:sp>
          <p:nvSpPr>
            <p:cNvPr id="38" name="Shape 150">
              <a:extLst>
                <a:ext uri="{FF2B5EF4-FFF2-40B4-BE49-F238E27FC236}">
                  <a16:creationId xmlns:a16="http://schemas.microsoft.com/office/drawing/2014/main" id="{BA7FD7EB-8059-4EF4-A0A4-75BCA173267C}"/>
                </a:ext>
              </a:extLst>
            </p:cNvPr>
            <p:cNvSpPr/>
            <p:nvPr/>
          </p:nvSpPr>
          <p:spPr>
            <a:xfrm>
              <a:off x="3252882" y="5029200"/>
              <a:ext cx="2159777" cy="596219"/>
            </a:xfrm>
            <a:prstGeom prst="rect">
              <a:avLst/>
            </a:prstGeom>
            <a:solidFill>
              <a:srgbClr val="0070C0"/>
            </a:solidFill>
            <a:ln>
              <a:noFill/>
            </a:ln>
          </p:spPr>
          <p:txBody>
            <a:bodyPr lIns="91425" tIns="45700" rIns="91425" bIns="45700" anchor="ctr" anchorCtr="0">
              <a:noAutofit/>
            </a:bodyPr>
            <a:lstStyle/>
            <a:p>
              <a:pPr algn="ctr" defTabSz="457200" fontAlgn="auto">
                <a:spcBef>
                  <a:spcPts val="0"/>
                </a:spcBef>
                <a:spcAft>
                  <a:spcPts val="0"/>
                </a:spcAft>
                <a:buSzPct val="25000"/>
              </a:pPr>
              <a:r>
                <a:rPr lang="en-US" sz="2000" b="1" kern="0" dirty="0">
                  <a:solidFill>
                    <a:srgbClr val="000000"/>
                  </a:solidFill>
                  <a:latin typeface="Calibri"/>
                  <a:ea typeface="Calibri"/>
                  <a:cs typeface="Calibri"/>
                  <a:sym typeface="Calibri"/>
                </a:rPr>
                <a:t>Nb</a:t>
              </a:r>
            </a:p>
          </p:txBody>
        </p:sp>
        <p:sp>
          <p:nvSpPr>
            <p:cNvPr id="39" name="TextBox 38">
              <a:extLst>
                <a:ext uri="{FF2B5EF4-FFF2-40B4-BE49-F238E27FC236}">
                  <a16:creationId xmlns:a16="http://schemas.microsoft.com/office/drawing/2014/main" id="{C16B21AA-AFA8-4297-87F2-D000A293D8F9}"/>
                </a:ext>
              </a:extLst>
            </p:cNvPr>
            <p:cNvSpPr txBox="1"/>
            <p:nvPr/>
          </p:nvSpPr>
          <p:spPr>
            <a:xfrm>
              <a:off x="4699596" y="4442379"/>
              <a:ext cx="455574" cy="369332"/>
            </a:xfrm>
            <a:prstGeom prst="rect">
              <a:avLst/>
            </a:prstGeom>
            <a:noFill/>
          </p:spPr>
          <p:txBody>
            <a:bodyPr wrap="none" rtlCol="0">
              <a:spAutoFit/>
            </a:bodyPr>
            <a:lstStyle/>
            <a:p>
              <a:r>
                <a:rPr lang="en-US" dirty="0"/>
                <a:t>Nb</a:t>
              </a:r>
            </a:p>
          </p:txBody>
        </p:sp>
        <p:sp>
          <p:nvSpPr>
            <p:cNvPr id="40" name="TextBox 39">
              <a:extLst>
                <a:ext uri="{FF2B5EF4-FFF2-40B4-BE49-F238E27FC236}">
                  <a16:creationId xmlns:a16="http://schemas.microsoft.com/office/drawing/2014/main" id="{141B4C66-D91C-488F-8951-088659FCEC29}"/>
                </a:ext>
              </a:extLst>
            </p:cNvPr>
            <p:cNvSpPr txBox="1"/>
            <p:nvPr/>
          </p:nvSpPr>
          <p:spPr>
            <a:xfrm>
              <a:off x="3410139" y="4726994"/>
              <a:ext cx="412292" cy="369332"/>
            </a:xfrm>
            <a:prstGeom prst="rect">
              <a:avLst/>
            </a:prstGeom>
            <a:noFill/>
          </p:spPr>
          <p:txBody>
            <a:bodyPr wrap="none" rtlCol="0">
              <a:spAutoFit/>
            </a:bodyPr>
            <a:lstStyle/>
            <a:p>
              <a:r>
                <a:rPr lang="en-US" dirty="0"/>
                <a:t>Sn</a:t>
              </a:r>
            </a:p>
          </p:txBody>
        </p:sp>
      </p:grpSp>
      <p:pic>
        <p:nvPicPr>
          <p:cNvPr id="41" name="Picture 40">
            <a:extLst>
              <a:ext uri="{FF2B5EF4-FFF2-40B4-BE49-F238E27FC236}">
                <a16:creationId xmlns:a16="http://schemas.microsoft.com/office/drawing/2014/main" id="{4663EECE-EB5B-394E-9243-52A52E97BC8B}"/>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7074" r="1"/>
          <a:stretch/>
        </p:blipFill>
        <p:spPr>
          <a:xfrm>
            <a:off x="4006355" y="3591128"/>
            <a:ext cx="934719" cy="1250512"/>
          </a:xfrm>
          <a:prstGeom prst="rect">
            <a:avLst/>
          </a:prstGeom>
        </p:spPr>
      </p:pic>
      <p:sp>
        <p:nvSpPr>
          <p:cNvPr id="13" name="TextBox 12">
            <a:extLst>
              <a:ext uri="{FF2B5EF4-FFF2-40B4-BE49-F238E27FC236}">
                <a16:creationId xmlns:a16="http://schemas.microsoft.com/office/drawing/2014/main" id="{3721E1FD-910E-4949-A0C2-67EE627D0AD9}"/>
              </a:ext>
            </a:extLst>
          </p:cNvPr>
          <p:cNvSpPr txBox="1"/>
          <p:nvPr/>
        </p:nvSpPr>
        <p:spPr>
          <a:xfrm>
            <a:off x="3512733" y="3283351"/>
            <a:ext cx="1925464" cy="369332"/>
          </a:xfrm>
          <a:prstGeom prst="rect">
            <a:avLst/>
          </a:prstGeom>
          <a:noFill/>
        </p:spPr>
        <p:txBody>
          <a:bodyPr wrap="none" rtlCol="0">
            <a:spAutoFit/>
          </a:bodyPr>
          <a:lstStyle/>
          <a:p>
            <a:r>
              <a:rPr lang="en-US" dirty="0"/>
              <a:t>Nathan </a:t>
            </a:r>
            <a:r>
              <a:rPr lang="en-US" dirty="0" err="1"/>
              <a:t>Sitaraman</a:t>
            </a:r>
            <a:endParaRPr lang="en-US" dirty="0"/>
          </a:p>
        </p:txBody>
      </p:sp>
      <p:sp>
        <p:nvSpPr>
          <p:cNvPr id="14" name="Date Placeholder 13">
            <a:extLst>
              <a:ext uri="{FF2B5EF4-FFF2-40B4-BE49-F238E27FC236}">
                <a16:creationId xmlns:a16="http://schemas.microsoft.com/office/drawing/2014/main" id="{85AB2107-73BC-40BD-99E7-2A9628351591}"/>
              </a:ext>
            </a:extLst>
          </p:cNvPr>
          <p:cNvSpPr>
            <a:spLocks noGrp="1"/>
          </p:cNvSpPr>
          <p:nvPr>
            <p:ph type="dt" sz="half" idx="10"/>
          </p:nvPr>
        </p:nvSpPr>
        <p:spPr/>
        <p:txBody>
          <a:bodyPr/>
          <a:lstStyle/>
          <a:p>
            <a:r>
              <a:rPr lang="en-US"/>
              <a:t>11/11/2020</a:t>
            </a:r>
            <a:endParaRPr lang="en-GB"/>
          </a:p>
        </p:txBody>
      </p:sp>
      <p:sp>
        <p:nvSpPr>
          <p:cNvPr id="15" name="Footer Placeholder 14">
            <a:extLst>
              <a:ext uri="{FF2B5EF4-FFF2-40B4-BE49-F238E27FC236}">
                <a16:creationId xmlns:a16="http://schemas.microsoft.com/office/drawing/2014/main" id="{D3067731-CE70-40EB-90B2-ABBAF12EAED1}"/>
              </a:ext>
            </a:extLst>
          </p:cNvPr>
          <p:cNvSpPr>
            <a:spLocks noGrp="1"/>
          </p:cNvSpPr>
          <p:nvPr>
            <p:ph type="ftr" sz="quarter" idx="11"/>
          </p:nvPr>
        </p:nvSpPr>
        <p:spPr/>
        <p:txBody>
          <a:bodyPr/>
          <a:lstStyle/>
          <a:p>
            <a:r>
              <a:rPr lang="en-US"/>
              <a:t>Ryan Porter     Nb3Sn Workshop 2020</a:t>
            </a:r>
            <a:endParaRPr lang="en-GB"/>
          </a:p>
        </p:txBody>
      </p:sp>
      <p:sp>
        <p:nvSpPr>
          <p:cNvPr id="16" name="Slide Number Placeholder 15">
            <a:extLst>
              <a:ext uri="{FF2B5EF4-FFF2-40B4-BE49-F238E27FC236}">
                <a16:creationId xmlns:a16="http://schemas.microsoft.com/office/drawing/2014/main" id="{75DC8D39-6FEF-4C37-A15D-82606B87AAF3}"/>
              </a:ext>
            </a:extLst>
          </p:cNvPr>
          <p:cNvSpPr>
            <a:spLocks noGrp="1"/>
          </p:cNvSpPr>
          <p:nvPr>
            <p:ph type="sldNum" sz="quarter" idx="12"/>
          </p:nvPr>
        </p:nvSpPr>
        <p:spPr/>
        <p:txBody>
          <a:bodyPr/>
          <a:lstStyle/>
          <a:p>
            <a:fld id="{E38DBAE2-7DA5-433F-94A3-C02DB4BDDEE6}" type="slidenum">
              <a:rPr lang="en-GB" smtClean="0"/>
              <a:t>27</a:t>
            </a:fld>
            <a:endParaRPr lang="en-GB"/>
          </a:p>
        </p:txBody>
      </p:sp>
    </p:spTree>
    <p:extLst>
      <p:ext uri="{BB962C8B-B14F-4D97-AF65-F5344CB8AC3E}">
        <p14:creationId xmlns:p14="http://schemas.microsoft.com/office/powerpoint/2010/main" val="408024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333"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4"/>
                                        </p:tgtEl>
                                      </p:cBhvr>
                                    </p:cmd>
                                  </p:childTnLst>
                                </p:cTn>
                              </p:par>
                            </p:childTnLst>
                          </p:cTn>
                        </p:par>
                      </p:childTnLst>
                    </p:cTn>
                  </p:par>
                </p:childTnLst>
              </p:cTn>
              <p:nextCondLst>
                <p:cond evt="onClick" delay="0">
                  <p:tgtEl>
                    <p:spTgt spid="34"/>
                  </p:tgtEl>
                </p:cond>
              </p:nextCondLst>
            </p:seq>
            <p:video>
              <p:cMediaNode vol="80000">
                <p:cTn id="12" fill="remove" display="0">
                  <p:stCondLst>
                    <p:cond delay="indefinite"/>
                  </p:stCondLst>
                </p:cTn>
                <p:tgtEl>
                  <p:spTgt spid="3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Nb</a:t>
            </a:r>
            <a:r>
              <a:rPr lang="en-GB" baseline="-25000" dirty="0"/>
              <a:t>3</a:t>
            </a:r>
            <a:r>
              <a:rPr lang="en-GB" dirty="0"/>
              <a:t>Sn growth mechanism</a:t>
            </a:r>
          </a:p>
        </p:txBody>
      </p:sp>
      <p:sp>
        <p:nvSpPr>
          <p:cNvPr id="19" name="TextBox 18"/>
          <p:cNvSpPr txBox="1"/>
          <p:nvPr/>
        </p:nvSpPr>
        <p:spPr>
          <a:xfrm>
            <a:off x="2028918" y="5191716"/>
            <a:ext cx="2986794" cy="584775"/>
          </a:xfrm>
          <a:prstGeom prst="rect">
            <a:avLst/>
          </a:prstGeom>
          <a:noFill/>
        </p:spPr>
        <p:txBody>
          <a:bodyPr wrap="square" rtlCol="0">
            <a:spAutoFit/>
          </a:bodyPr>
          <a:lstStyle/>
          <a:p>
            <a:pPr algn="ctr"/>
            <a:r>
              <a:rPr lang="en-GB" sz="3200" b="1" dirty="0">
                <a:solidFill>
                  <a:srgbClr val="FF0000"/>
                </a:solidFill>
              </a:rPr>
              <a:t>Slow</a:t>
            </a:r>
          </a:p>
        </p:txBody>
      </p:sp>
      <p:sp>
        <p:nvSpPr>
          <p:cNvPr id="20" name="TextBox 19"/>
          <p:cNvSpPr txBox="1"/>
          <p:nvPr/>
        </p:nvSpPr>
        <p:spPr>
          <a:xfrm>
            <a:off x="6904066" y="5191716"/>
            <a:ext cx="2986794" cy="584775"/>
          </a:xfrm>
          <a:prstGeom prst="rect">
            <a:avLst/>
          </a:prstGeom>
          <a:noFill/>
        </p:spPr>
        <p:txBody>
          <a:bodyPr wrap="square" rtlCol="0">
            <a:spAutoFit/>
          </a:bodyPr>
          <a:lstStyle/>
          <a:p>
            <a:pPr algn="ctr"/>
            <a:r>
              <a:rPr lang="en-GB" sz="3200" b="1" dirty="0">
                <a:solidFill>
                  <a:srgbClr val="0070C0"/>
                </a:solidFill>
              </a:rPr>
              <a:t>Fast</a:t>
            </a:r>
          </a:p>
        </p:txBody>
      </p:sp>
      <p:sp>
        <p:nvSpPr>
          <p:cNvPr id="21" name="TextBox 20"/>
          <p:cNvSpPr txBox="1"/>
          <p:nvPr/>
        </p:nvSpPr>
        <p:spPr>
          <a:xfrm>
            <a:off x="1758059" y="1000715"/>
            <a:ext cx="3528512" cy="1569660"/>
          </a:xfrm>
          <a:prstGeom prst="rect">
            <a:avLst/>
          </a:prstGeom>
          <a:noFill/>
        </p:spPr>
        <p:txBody>
          <a:bodyPr wrap="square" rtlCol="0">
            <a:spAutoFit/>
          </a:bodyPr>
          <a:lstStyle/>
          <a:p>
            <a:pPr algn="ctr"/>
            <a:r>
              <a:rPr lang="en-GB" sz="3200" b="1" dirty="0">
                <a:solidFill>
                  <a:srgbClr val="FF0000"/>
                </a:solidFill>
              </a:rPr>
              <a:t>Early growth:</a:t>
            </a:r>
          </a:p>
          <a:p>
            <a:pPr algn="ctr"/>
            <a:r>
              <a:rPr lang="en-GB" sz="3200" dirty="0"/>
              <a:t>Sn + Nb diffuses through Nb</a:t>
            </a:r>
            <a:r>
              <a:rPr lang="en-GB" sz="3200" baseline="-25000" dirty="0"/>
              <a:t>3</a:t>
            </a:r>
            <a:r>
              <a:rPr lang="en-GB" sz="3200" dirty="0"/>
              <a:t>Sn</a:t>
            </a:r>
          </a:p>
        </p:txBody>
      </p:sp>
      <p:sp>
        <p:nvSpPr>
          <p:cNvPr id="25" name="TextBox 24"/>
          <p:cNvSpPr txBox="1"/>
          <p:nvPr/>
        </p:nvSpPr>
        <p:spPr>
          <a:xfrm>
            <a:off x="6126926" y="1000715"/>
            <a:ext cx="4541074" cy="1569660"/>
          </a:xfrm>
          <a:prstGeom prst="rect">
            <a:avLst/>
          </a:prstGeom>
          <a:noFill/>
        </p:spPr>
        <p:txBody>
          <a:bodyPr wrap="square" rtlCol="0">
            <a:spAutoFit/>
          </a:bodyPr>
          <a:lstStyle/>
          <a:p>
            <a:pPr algn="ctr"/>
            <a:r>
              <a:rPr lang="en-GB" sz="3200" b="1" dirty="0">
                <a:solidFill>
                  <a:srgbClr val="FF0000"/>
                </a:solidFill>
              </a:rPr>
              <a:t>Later growth:</a:t>
            </a:r>
          </a:p>
          <a:p>
            <a:pPr algn="ctr"/>
            <a:r>
              <a:rPr lang="en-GB" sz="3200" dirty="0"/>
              <a:t>Tin moves down through grain boundaries</a:t>
            </a:r>
          </a:p>
        </p:txBody>
      </p:sp>
      <p:sp>
        <p:nvSpPr>
          <p:cNvPr id="26" name="TextBox 25"/>
          <p:cNvSpPr txBox="1"/>
          <p:nvPr/>
        </p:nvSpPr>
        <p:spPr>
          <a:xfrm>
            <a:off x="4879071" y="2833389"/>
            <a:ext cx="2202654" cy="584775"/>
          </a:xfrm>
          <a:prstGeom prst="rect">
            <a:avLst/>
          </a:prstGeom>
          <a:noFill/>
        </p:spPr>
        <p:txBody>
          <a:bodyPr wrap="square" rtlCol="0">
            <a:spAutoFit/>
          </a:bodyPr>
          <a:lstStyle/>
          <a:p>
            <a:pPr algn="ctr"/>
            <a:r>
              <a:rPr lang="en-GB" sz="3200" b="1" dirty="0"/>
              <a:t>Sn</a:t>
            </a:r>
            <a:endParaRPr lang="en-GB" sz="3200" dirty="0"/>
          </a:p>
        </p:txBody>
      </p:sp>
      <p:sp>
        <p:nvSpPr>
          <p:cNvPr id="27" name="TextBox 26"/>
          <p:cNvSpPr txBox="1"/>
          <p:nvPr/>
        </p:nvSpPr>
        <p:spPr>
          <a:xfrm>
            <a:off x="4876800" y="3624099"/>
            <a:ext cx="2202654" cy="584775"/>
          </a:xfrm>
          <a:prstGeom prst="rect">
            <a:avLst/>
          </a:prstGeom>
          <a:noFill/>
        </p:spPr>
        <p:txBody>
          <a:bodyPr wrap="square" rtlCol="0">
            <a:spAutoFit/>
          </a:bodyPr>
          <a:lstStyle/>
          <a:p>
            <a:pPr algn="ctr"/>
            <a:r>
              <a:rPr lang="en-GB" sz="3200" b="1" dirty="0"/>
              <a:t>Nb</a:t>
            </a:r>
            <a:r>
              <a:rPr lang="en-GB" sz="3200" b="1" baseline="-25000" dirty="0"/>
              <a:t>3</a:t>
            </a:r>
            <a:r>
              <a:rPr lang="en-GB" sz="3200" b="1" dirty="0"/>
              <a:t>Sn</a:t>
            </a:r>
            <a:endParaRPr lang="en-GB" sz="3200" dirty="0"/>
          </a:p>
        </p:txBody>
      </p:sp>
      <p:sp>
        <p:nvSpPr>
          <p:cNvPr id="28" name="TextBox 27"/>
          <p:cNvSpPr txBox="1"/>
          <p:nvPr/>
        </p:nvSpPr>
        <p:spPr>
          <a:xfrm>
            <a:off x="4876800" y="4394777"/>
            <a:ext cx="2202654" cy="584775"/>
          </a:xfrm>
          <a:prstGeom prst="rect">
            <a:avLst/>
          </a:prstGeom>
          <a:noFill/>
        </p:spPr>
        <p:txBody>
          <a:bodyPr wrap="square" rtlCol="0">
            <a:spAutoFit/>
          </a:bodyPr>
          <a:lstStyle/>
          <a:p>
            <a:pPr algn="ctr"/>
            <a:r>
              <a:rPr lang="en-GB" sz="3200" b="1" dirty="0" err="1"/>
              <a:t>Nb</a:t>
            </a:r>
            <a:endParaRPr lang="en-GB" sz="3200" dirty="0"/>
          </a:p>
        </p:txBody>
      </p:sp>
      <p:grpSp>
        <p:nvGrpSpPr>
          <p:cNvPr id="31" name="Group 30">
            <a:extLst>
              <a:ext uri="{FF2B5EF4-FFF2-40B4-BE49-F238E27FC236}">
                <a16:creationId xmlns:a16="http://schemas.microsoft.com/office/drawing/2014/main" id="{D13ECC7F-F608-4320-89C3-C8BE3CFE8EA1}"/>
              </a:ext>
            </a:extLst>
          </p:cNvPr>
          <p:cNvGrpSpPr>
            <a:grpSpLocks noChangeAspect="1"/>
          </p:cNvGrpSpPr>
          <p:nvPr/>
        </p:nvGrpSpPr>
        <p:grpSpPr>
          <a:xfrm>
            <a:off x="2348261" y="2863378"/>
            <a:ext cx="2344337" cy="2200959"/>
            <a:chOff x="3252882" y="3886200"/>
            <a:chExt cx="2159778" cy="1739219"/>
          </a:xfrm>
        </p:grpSpPr>
        <p:sp>
          <p:nvSpPr>
            <p:cNvPr id="32" name="Shape 150">
              <a:extLst>
                <a:ext uri="{FF2B5EF4-FFF2-40B4-BE49-F238E27FC236}">
                  <a16:creationId xmlns:a16="http://schemas.microsoft.com/office/drawing/2014/main" id="{C303D61B-BA0B-4831-914E-EA72364C5533}"/>
                </a:ext>
              </a:extLst>
            </p:cNvPr>
            <p:cNvSpPr/>
            <p:nvPr/>
          </p:nvSpPr>
          <p:spPr>
            <a:xfrm>
              <a:off x="3252883" y="3886200"/>
              <a:ext cx="2159777" cy="596219"/>
            </a:xfrm>
            <a:prstGeom prst="rect">
              <a:avLst/>
            </a:prstGeom>
            <a:solidFill>
              <a:srgbClr val="FFFF00"/>
            </a:solidFill>
            <a:ln>
              <a:noFill/>
            </a:ln>
          </p:spPr>
          <p:txBody>
            <a:bodyPr lIns="91425" tIns="45700" rIns="91425" bIns="45700" anchor="ctr" anchorCtr="0">
              <a:noAutofit/>
            </a:bodyPr>
            <a:lstStyle/>
            <a:p>
              <a:pPr algn="ctr" defTabSz="457200" fontAlgn="auto">
                <a:spcBef>
                  <a:spcPts val="0"/>
                </a:spcBef>
                <a:spcAft>
                  <a:spcPts val="0"/>
                </a:spcAft>
                <a:buSzPct val="25000"/>
              </a:pPr>
              <a:r>
                <a:rPr lang="en-US" sz="2000" b="1" kern="0" dirty="0">
                  <a:solidFill>
                    <a:srgbClr val="000000"/>
                  </a:solidFill>
                  <a:latin typeface="Calibri"/>
                  <a:ea typeface="Calibri"/>
                  <a:cs typeface="Calibri"/>
                  <a:sym typeface="Calibri"/>
                </a:rPr>
                <a:t>Sn</a:t>
              </a:r>
            </a:p>
          </p:txBody>
        </p:sp>
        <p:sp>
          <p:nvSpPr>
            <p:cNvPr id="33" name="Shape 150">
              <a:extLst>
                <a:ext uri="{FF2B5EF4-FFF2-40B4-BE49-F238E27FC236}">
                  <a16:creationId xmlns:a16="http://schemas.microsoft.com/office/drawing/2014/main" id="{4155014D-B070-4F98-ADF5-8934A27590DF}"/>
                </a:ext>
              </a:extLst>
            </p:cNvPr>
            <p:cNvSpPr/>
            <p:nvPr/>
          </p:nvSpPr>
          <p:spPr>
            <a:xfrm>
              <a:off x="3252882" y="4452179"/>
              <a:ext cx="2159777" cy="596219"/>
            </a:xfrm>
            <a:prstGeom prst="rect">
              <a:avLst/>
            </a:prstGeom>
            <a:solidFill>
              <a:srgbClr val="00B050"/>
            </a:solidFill>
            <a:ln>
              <a:noFill/>
            </a:ln>
          </p:spPr>
          <p:txBody>
            <a:bodyPr lIns="91425" tIns="45700" rIns="91425" bIns="45700" anchor="ctr" anchorCtr="0">
              <a:noAutofit/>
            </a:bodyPr>
            <a:lstStyle/>
            <a:p>
              <a:pPr algn="ctr" defTabSz="457200" fontAlgn="auto">
                <a:spcBef>
                  <a:spcPts val="0"/>
                </a:spcBef>
                <a:spcAft>
                  <a:spcPts val="0"/>
                </a:spcAft>
                <a:buSzPct val="25000"/>
              </a:pPr>
              <a:r>
                <a:rPr lang="en-US" sz="2000" b="1" kern="0" dirty="0">
                  <a:solidFill>
                    <a:srgbClr val="000000"/>
                  </a:solidFill>
                  <a:latin typeface="Calibri"/>
                  <a:ea typeface="Calibri"/>
                  <a:cs typeface="Calibri"/>
                  <a:sym typeface="Calibri"/>
                </a:rPr>
                <a:t>Nb</a:t>
              </a:r>
              <a:r>
                <a:rPr lang="en-US" sz="2000" b="1" kern="0" baseline="-25000" dirty="0">
                  <a:solidFill>
                    <a:srgbClr val="000000"/>
                  </a:solidFill>
                  <a:latin typeface="Calibri"/>
                  <a:ea typeface="Calibri"/>
                  <a:cs typeface="Calibri"/>
                  <a:sym typeface="Calibri"/>
                </a:rPr>
                <a:t>3</a:t>
              </a:r>
              <a:r>
                <a:rPr lang="en-US" sz="2000" b="1" kern="0" dirty="0">
                  <a:solidFill>
                    <a:srgbClr val="000000"/>
                  </a:solidFill>
                  <a:latin typeface="Calibri"/>
                  <a:ea typeface="Calibri"/>
                  <a:cs typeface="Calibri"/>
                  <a:sym typeface="Calibri"/>
                </a:rPr>
                <a:t>Sn</a:t>
              </a:r>
            </a:p>
          </p:txBody>
        </p:sp>
        <p:cxnSp>
          <p:nvCxnSpPr>
            <p:cNvPr id="35" name="Shape 153">
              <a:extLst>
                <a:ext uri="{FF2B5EF4-FFF2-40B4-BE49-F238E27FC236}">
                  <a16:creationId xmlns:a16="http://schemas.microsoft.com/office/drawing/2014/main" id="{3417E4BB-2297-4406-9F5B-C6D82C81426E}"/>
                </a:ext>
              </a:extLst>
            </p:cNvPr>
            <p:cNvCxnSpPr>
              <a:cxnSpLocks/>
            </p:cNvCxnSpPr>
            <p:nvPr/>
          </p:nvCxnSpPr>
          <p:spPr>
            <a:xfrm>
              <a:off x="3366157" y="4506499"/>
              <a:ext cx="0" cy="509897"/>
            </a:xfrm>
            <a:prstGeom prst="straightConnector1">
              <a:avLst/>
            </a:prstGeom>
            <a:noFill/>
            <a:ln w="38100" cap="flat" cmpd="sng">
              <a:solidFill>
                <a:srgbClr val="000000"/>
              </a:solidFill>
              <a:prstDash val="solid"/>
              <a:round/>
              <a:headEnd type="none" w="med" len="med"/>
              <a:tailEnd type="stealth" w="lg" len="lg"/>
            </a:ln>
          </p:spPr>
        </p:cxnSp>
        <p:sp>
          <p:nvSpPr>
            <p:cNvPr id="36" name="Shape 150">
              <a:extLst>
                <a:ext uri="{FF2B5EF4-FFF2-40B4-BE49-F238E27FC236}">
                  <a16:creationId xmlns:a16="http://schemas.microsoft.com/office/drawing/2014/main" id="{C37AA7C1-62F9-4563-8184-5B2D8A63E6C4}"/>
                </a:ext>
              </a:extLst>
            </p:cNvPr>
            <p:cNvSpPr/>
            <p:nvPr/>
          </p:nvSpPr>
          <p:spPr>
            <a:xfrm>
              <a:off x="3252882" y="5029200"/>
              <a:ext cx="2159777" cy="596219"/>
            </a:xfrm>
            <a:prstGeom prst="rect">
              <a:avLst/>
            </a:prstGeom>
            <a:solidFill>
              <a:srgbClr val="0070C0"/>
            </a:solidFill>
            <a:ln>
              <a:noFill/>
            </a:ln>
          </p:spPr>
          <p:txBody>
            <a:bodyPr lIns="91425" tIns="45700" rIns="91425" bIns="45700" anchor="ctr" anchorCtr="0">
              <a:noAutofit/>
            </a:bodyPr>
            <a:lstStyle/>
            <a:p>
              <a:pPr algn="ctr" defTabSz="457200" fontAlgn="auto">
                <a:spcBef>
                  <a:spcPts val="0"/>
                </a:spcBef>
                <a:spcAft>
                  <a:spcPts val="0"/>
                </a:spcAft>
                <a:buSzPct val="25000"/>
              </a:pPr>
              <a:r>
                <a:rPr lang="en-US" sz="2000" b="1" kern="0" dirty="0">
                  <a:solidFill>
                    <a:srgbClr val="000000"/>
                  </a:solidFill>
                  <a:latin typeface="Calibri"/>
                  <a:ea typeface="Calibri"/>
                  <a:cs typeface="Calibri"/>
                  <a:sym typeface="Calibri"/>
                </a:rPr>
                <a:t>Nb</a:t>
              </a:r>
            </a:p>
          </p:txBody>
        </p:sp>
        <p:sp>
          <p:nvSpPr>
            <p:cNvPr id="38" name="TextBox 37">
              <a:extLst>
                <a:ext uri="{FF2B5EF4-FFF2-40B4-BE49-F238E27FC236}">
                  <a16:creationId xmlns:a16="http://schemas.microsoft.com/office/drawing/2014/main" id="{2C19D90F-1E5E-4877-8016-420CE8C4279C}"/>
                </a:ext>
              </a:extLst>
            </p:cNvPr>
            <p:cNvSpPr txBox="1"/>
            <p:nvPr/>
          </p:nvSpPr>
          <p:spPr>
            <a:xfrm>
              <a:off x="3410139" y="4726994"/>
              <a:ext cx="412292" cy="369332"/>
            </a:xfrm>
            <a:prstGeom prst="rect">
              <a:avLst/>
            </a:prstGeom>
            <a:noFill/>
          </p:spPr>
          <p:txBody>
            <a:bodyPr wrap="none" rtlCol="0">
              <a:spAutoFit/>
            </a:bodyPr>
            <a:lstStyle/>
            <a:p>
              <a:r>
                <a:rPr lang="en-US" dirty="0"/>
                <a:t>Sn</a:t>
              </a:r>
            </a:p>
          </p:txBody>
        </p:sp>
      </p:grpSp>
      <p:grpSp>
        <p:nvGrpSpPr>
          <p:cNvPr id="17" name="Group 16">
            <a:extLst>
              <a:ext uri="{FF2B5EF4-FFF2-40B4-BE49-F238E27FC236}">
                <a16:creationId xmlns:a16="http://schemas.microsoft.com/office/drawing/2014/main" id="{4AC3C215-8735-4C10-9BE4-9BC9EE6902AE}"/>
              </a:ext>
            </a:extLst>
          </p:cNvPr>
          <p:cNvGrpSpPr/>
          <p:nvPr/>
        </p:nvGrpSpPr>
        <p:grpSpPr>
          <a:xfrm>
            <a:off x="7225294" y="2863378"/>
            <a:ext cx="2344337" cy="2200959"/>
            <a:chOff x="7225294" y="2783005"/>
            <a:chExt cx="2344337" cy="2200959"/>
          </a:xfrm>
        </p:grpSpPr>
        <p:sp>
          <p:nvSpPr>
            <p:cNvPr id="41" name="Shape 150">
              <a:extLst>
                <a:ext uri="{FF2B5EF4-FFF2-40B4-BE49-F238E27FC236}">
                  <a16:creationId xmlns:a16="http://schemas.microsoft.com/office/drawing/2014/main" id="{F613C80D-5CA8-4AAE-8A36-54BCA2BDC9A9}"/>
                </a:ext>
              </a:extLst>
            </p:cNvPr>
            <p:cNvSpPr/>
            <p:nvPr/>
          </p:nvSpPr>
          <p:spPr>
            <a:xfrm>
              <a:off x="7225294" y="3235042"/>
              <a:ext cx="2344336" cy="1018709"/>
            </a:xfrm>
            <a:prstGeom prst="rect">
              <a:avLst/>
            </a:prstGeom>
            <a:solidFill>
              <a:srgbClr val="00B050"/>
            </a:solidFill>
            <a:ln>
              <a:noFill/>
            </a:ln>
          </p:spPr>
          <p:txBody>
            <a:bodyPr lIns="91425" tIns="45700" rIns="91425" bIns="45700" anchor="ctr" anchorCtr="0">
              <a:noAutofit/>
            </a:bodyPr>
            <a:lstStyle/>
            <a:p>
              <a:pPr algn="ctr" defTabSz="457200" fontAlgn="auto">
                <a:spcBef>
                  <a:spcPts val="0"/>
                </a:spcBef>
                <a:spcAft>
                  <a:spcPts val="0"/>
                </a:spcAft>
                <a:buSzPct val="25000"/>
              </a:pPr>
              <a:r>
                <a:rPr lang="en-US" sz="2000" b="1" kern="0" dirty="0">
                  <a:solidFill>
                    <a:srgbClr val="000000"/>
                  </a:solidFill>
                  <a:latin typeface="Calibri"/>
                  <a:ea typeface="Calibri"/>
                  <a:cs typeface="Calibri"/>
                  <a:sym typeface="Calibri"/>
                </a:rPr>
                <a:t>Nb</a:t>
              </a:r>
              <a:r>
                <a:rPr lang="en-US" sz="2000" b="1" kern="0" baseline="-25000" dirty="0">
                  <a:solidFill>
                    <a:srgbClr val="000000"/>
                  </a:solidFill>
                  <a:latin typeface="Calibri"/>
                  <a:ea typeface="Calibri"/>
                  <a:cs typeface="Calibri"/>
                  <a:sym typeface="Calibri"/>
                </a:rPr>
                <a:t>3</a:t>
              </a:r>
              <a:r>
                <a:rPr lang="en-US" sz="2000" b="1" kern="0" dirty="0">
                  <a:solidFill>
                    <a:srgbClr val="000000"/>
                  </a:solidFill>
                  <a:latin typeface="Calibri"/>
                  <a:ea typeface="Calibri"/>
                  <a:cs typeface="Calibri"/>
                  <a:sym typeface="Calibri"/>
                </a:rPr>
                <a:t>Sn</a:t>
              </a:r>
            </a:p>
          </p:txBody>
        </p:sp>
        <p:cxnSp>
          <p:nvCxnSpPr>
            <p:cNvPr id="42" name="Shape 153">
              <a:extLst>
                <a:ext uri="{FF2B5EF4-FFF2-40B4-BE49-F238E27FC236}">
                  <a16:creationId xmlns:a16="http://schemas.microsoft.com/office/drawing/2014/main" id="{A9F8FA64-F455-46FB-BE98-FA383A9F289C}"/>
                </a:ext>
              </a:extLst>
            </p:cNvPr>
            <p:cNvCxnSpPr>
              <a:cxnSpLocks/>
            </p:cNvCxnSpPr>
            <p:nvPr/>
          </p:nvCxnSpPr>
          <p:spPr>
            <a:xfrm>
              <a:off x="7486838" y="3249902"/>
              <a:ext cx="502503" cy="979555"/>
            </a:xfrm>
            <a:prstGeom prst="straightConnector1">
              <a:avLst/>
            </a:prstGeom>
            <a:noFill/>
            <a:ln w="38100" cap="flat" cmpd="sng">
              <a:solidFill>
                <a:srgbClr val="000000"/>
              </a:solidFill>
              <a:prstDash val="solid"/>
              <a:round/>
              <a:headEnd type="none" w="med" len="med"/>
              <a:tailEnd type="stealth" w="lg" len="lg"/>
            </a:ln>
          </p:spPr>
        </p:cxnSp>
        <p:sp>
          <p:nvSpPr>
            <p:cNvPr id="44" name="TextBox 43">
              <a:extLst>
                <a:ext uri="{FF2B5EF4-FFF2-40B4-BE49-F238E27FC236}">
                  <a16:creationId xmlns:a16="http://schemas.microsoft.com/office/drawing/2014/main" id="{57F48001-06F7-47AD-8E0C-597A093A86C5}"/>
                </a:ext>
              </a:extLst>
            </p:cNvPr>
            <p:cNvSpPr txBox="1"/>
            <p:nvPr/>
          </p:nvSpPr>
          <p:spPr>
            <a:xfrm>
              <a:off x="7325365" y="3622959"/>
              <a:ext cx="447523" cy="467385"/>
            </a:xfrm>
            <a:prstGeom prst="rect">
              <a:avLst/>
            </a:prstGeom>
            <a:noFill/>
          </p:spPr>
          <p:txBody>
            <a:bodyPr wrap="none" rtlCol="0">
              <a:spAutoFit/>
            </a:bodyPr>
            <a:lstStyle/>
            <a:p>
              <a:r>
                <a:rPr lang="en-US" dirty="0"/>
                <a:t>Sn</a:t>
              </a:r>
            </a:p>
          </p:txBody>
        </p:sp>
        <p:sp>
          <p:nvSpPr>
            <p:cNvPr id="13" name="Shape 162"/>
            <p:cNvSpPr/>
            <p:nvPr/>
          </p:nvSpPr>
          <p:spPr>
            <a:xfrm>
              <a:off x="7471206" y="3177460"/>
              <a:ext cx="518135" cy="1083944"/>
            </a:xfrm>
            <a:custGeom>
              <a:avLst/>
              <a:gdLst/>
              <a:ahLst/>
              <a:cxnLst/>
              <a:rect l="0" t="0" r="0" b="0"/>
              <a:pathLst>
                <a:path w="13382" h="28674" extrusionOk="0">
                  <a:moveTo>
                    <a:pt x="0" y="0"/>
                  </a:moveTo>
                  <a:cubicBezTo>
                    <a:pt x="2708" y="5415"/>
                    <a:pt x="8054" y="9281"/>
                    <a:pt x="10514" y="14815"/>
                  </a:cubicBezTo>
                  <a:cubicBezTo>
                    <a:pt x="12430" y="19125"/>
                    <a:pt x="9160" y="26567"/>
                    <a:pt x="13382" y="28674"/>
                  </a:cubicBezTo>
                </a:path>
              </a:pathLst>
            </a:custGeom>
            <a:noFill/>
            <a:ln w="28575" cap="flat" cmpd="sng">
              <a:solidFill>
                <a:schemeClr val="dk2"/>
              </a:solidFill>
              <a:prstDash val="solid"/>
              <a:round/>
              <a:headEnd type="none" w="lg" len="lg"/>
              <a:tailEnd type="none" w="lg" len="lg"/>
            </a:ln>
          </p:spPr>
        </p:sp>
        <p:sp>
          <p:nvSpPr>
            <p:cNvPr id="14" name="Shape 163"/>
            <p:cNvSpPr/>
            <p:nvPr/>
          </p:nvSpPr>
          <p:spPr>
            <a:xfrm>
              <a:off x="8237179" y="3177461"/>
              <a:ext cx="518138" cy="1087700"/>
            </a:xfrm>
            <a:custGeom>
              <a:avLst/>
              <a:gdLst/>
              <a:ahLst/>
              <a:cxnLst/>
              <a:rect l="0" t="0" r="0" b="0"/>
              <a:pathLst>
                <a:path w="17860" h="27241" extrusionOk="0">
                  <a:moveTo>
                    <a:pt x="0" y="27241"/>
                  </a:moveTo>
                  <a:cubicBezTo>
                    <a:pt x="4167" y="22031"/>
                    <a:pt x="8513" y="16708"/>
                    <a:pt x="10992" y="10515"/>
                  </a:cubicBezTo>
                  <a:cubicBezTo>
                    <a:pt x="12206" y="7480"/>
                    <a:pt x="18392" y="6536"/>
                    <a:pt x="17683" y="3346"/>
                  </a:cubicBezTo>
                  <a:cubicBezTo>
                    <a:pt x="17385" y="2008"/>
                    <a:pt x="16663" y="0"/>
                    <a:pt x="15293" y="0"/>
                  </a:cubicBezTo>
                </a:path>
              </a:pathLst>
            </a:custGeom>
            <a:noFill/>
            <a:ln w="28575" cap="flat" cmpd="sng">
              <a:solidFill>
                <a:schemeClr val="dk2"/>
              </a:solidFill>
              <a:prstDash val="solid"/>
              <a:round/>
              <a:headEnd type="none" w="lg" len="lg"/>
              <a:tailEnd type="none" w="lg" len="lg"/>
            </a:ln>
          </p:spPr>
        </p:sp>
        <p:sp>
          <p:nvSpPr>
            <p:cNvPr id="15" name="Shape 164"/>
            <p:cNvSpPr/>
            <p:nvPr/>
          </p:nvSpPr>
          <p:spPr>
            <a:xfrm>
              <a:off x="8985735" y="3174389"/>
              <a:ext cx="518138" cy="1079362"/>
            </a:xfrm>
            <a:custGeom>
              <a:avLst/>
              <a:gdLst/>
              <a:ahLst/>
              <a:cxnLst/>
              <a:rect l="0" t="0" r="0" b="0"/>
              <a:pathLst>
                <a:path w="13518" h="29152" extrusionOk="0">
                  <a:moveTo>
                    <a:pt x="614" y="0"/>
                  </a:moveTo>
                  <a:cubicBezTo>
                    <a:pt x="614" y="4142"/>
                    <a:pt x="-696" y="8496"/>
                    <a:pt x="614" y="12426"/>
                  </a:cubicBezTo>
                  <a:cubicBezTo>
                    <a:pt x="1790" y="15953"/>
                    <a:pt x="6455" y="17298"/>
                    <a:pt x="8261" y="20550"/>
                  </a:cubicBezTo>
                  <a:cubicBezTo>
                    <a:pt x="9892" y="23487"/>
                    <a:pt x="10512" y="27649"/>
                    <a:pt x="13518" y="29152"/>
                  </a:cubicBezTo>
                </a:path>
              </a:pathLst>
            </a:custGeom>
            <a:noFill/>
            <a:ln w="28575" cap="flat" cmpd="sng">
              <a:solidFill>
                <a:schemeClr val="dk2"/>
              </a:solidFill>
              <a:prstDash val="solid"/>
              <a:round/>
              <a:headEnd type="none" w="lg" len="lg"/>
              <a:tailEnd type="none" w="lg" len="lg"/>
            </a:ln>
          </p:spPr>
        </p:sp>
        <p:sp>
          <p:nvSpPr>
            <p:cNvPr id="40" name="Shape 150">
              <a:extLst>
                <a:ext uri="{FF2B5EF4-FFF2-40B4-BE49-F238E27FC236}">
                  <a16:creationId xmlns:a16="http://schemas.microsoft.com/office/drawing/2014/main" id="{5DC9CB29-B7E2-4C44-A160-8054A3816179}"/>
                </a:ext>
              </a:extLst>
            </p:cNvPr>
            <p:cNvSpPr/>
            <p:nvPr/>
          </p:nvSpPr>
          <p:spPr>
            <a:xfrm>
              <a:off x="7225295" y="2783005"/>
              <a:ext cx="2344336" cy="452037"/>
            </a:xfrm>
            <a:prstGeom prst="rect">
              <a:avLst/>
            </a:prstGeom>
            <a:solidFill>
              <a:srgbClr val="FFFF00"/>
            </a:solidFill>
            <a:ln>
              <a:noFill/>
            </a:ln>
          </p:spPr>
          <p:txBody>
            <a:bodyPr lIns="91425" tIns="45700" rIns="91425" bIns="45700" anchor="ctr" anchorCtr="0">
              <a:noAutofit/>
            </a:bodyPr>
            <a:lstStyle/>
            <a:p>
              <a:pPr algn="ctr" defTabSz="457200" fontAlgn="auto">
                <a:spcBef>
                  <a:spcPts val="0"/>
                </a:spcBef>
                <a:spcAft>
                  <a:spcPts val="0"/>
                </a:spcAft>
                <a:buSzPct val="25000"/>
              </a:pPr>
              <a:r>
                <a:rPr lang="en-US" sz="2000" b="1" kern="0" dirty="0">
                  <a:solidFill>
                    <a:srgbClr val="000000"/>
                  </a:solidFill>
                  <a:latin typeface="Calibri"/>
                  <a:ea typeface="Calibri"/>
                  <a:cs typeface="Calibri"/>
                  <a:sym typeface="Calibri"/>
                </a:rPr>
                <a:t>Sn</a:t>
              </a:r>
            </a:p>
          </p:txBody>
        </p:sp>
        <p:sp>
          <p:nvSpPr>
            <p:cNvPr id="43" name="Shape 150">
              <a:extLst>
                <a:ext uri="{FF2B5EF4-FFF2-40B4-BE49-F238E27FC236}">
                  <a16:creationId xmlns:a16="http://schemas.microsoft.com/office/drawing/2014/main" id="{7ECD54EA-9CD2-46B4-B00D-80D629836502}"/>
                </a:ext>
              </a:extLst>
            </p:cNvPr>
            <p:cNvSpPr/>
            <p:nvPr/>
          </p:nvSpPr>
          <p:spPr>
            <a:xfrm>
              <a:off x="7225294" y="4229457"/>
              <a:ext cx="2344336" cy="754507"/>
            </a:xfrm>
            <a:prstGeom prst="rect">
              <a:avLst/>
            </a:prstGeom>
            <a:solidFill>
              <a:srgbClr val="0070C0"/>
            </a:solidFill>
            <a:ln>
              <a:noFill/>
            </a:ln>
          </p:spPr>
          <p:txBody>
            <a:bodyPr lIns="91425" tIns="45700" rIns="91425" bIns="45700" anchor="ctr" anchorCtr="0">
              <a:noAutofit/>
            </a:bodyPr>
            <a:lstStyle/>
            <a:p>
              <a:pPr algn="ctr" defTabSz="457200" fontAlgn="auto">
                <a:spcBef>
                  <a:spcPts val="0"/>
                </a:spcBef>
                <a:spcAft>
                  <a:spcPts val="0"/>
                </a:spcAft>
                <a:buSzPct val="25000"/>
              </a:pPr>
              <a:r>
                <a:rPr lang="en-US" sz="2000" b="1" kern="0" dirty="0">
                  <a:solidFill>
                    <a:srgbClr val="000000"/>
                  </a:solidFill>
                  <a:latin typeface="Calibri"/>
                  <a:ea typeface="Calibri"/>
                  <a:cs typeface="Calibri"/>
                  <a:sym typeface="Calibri"/>
                </a:rPr>
                <a:t>Nb</a:t>
              </a:r>
            </a:p>
          </p:txBody>
        </p:sp>
      </p:grpSp>
      <p:sp>
        <p:nvSpPr>
          <p:cNvPr id="18" name="Date Placeholder 17">
            <a:extLst>
              <a:ext uri="{FF2B5EF4-FFF2-40B4-BE49-F238E27FC236}">
                <a16:creationId xmlns:a16="http://schemas.microsoft.com/office/drawing/2014/main" id="{DA16FC2F-2E15-438F-BDC3-BBD28792F5EA}"/>
              </a:ext>
            </a:extLst>
          </p:cNvPr>
          <p:cNvSpPr>
            <a:spLocks noGrp="1"/>
          </p:cNvSpPr>
          <p:nvPr>
            <p:ph type="dt" sz="half" idx="10"/>
          </p:nvPr>
        </p:nvSpPr>
        <p:spPr/>
        <p:txBody>
          <a:bodyPr/>
          <a:lstStyle/>
          <a:p>
            <a:r>
              <a:rPr lang="en-US"/>
              <a:t>11/11/2020</a:t>
            </a:r>
            <a:endParaRPr lang="en-GB"/>
          </a:p>
        </p:txBody>
      </p:sp>
      <p:sp>
        <p:nvSpPr>
          <p:cNvPr id="22" name="Footer Placeholder 21">
            <a:extLst>
              <a:ext uri="{FF2B5EF4-FFF2-40B4-BE49-F238E27FC236}">
                <a16:creationId xmlns:a16="http://schemas.microsoft.com/office/drawing/2014/main" id="{D8C51130-F6B9-44A8-AC65-2D578F7B1D7C}"/>
              </a:ext>
            </a:extLst>
          </p:cNvPr>
          <p:cNvSpPr>
            <a:spLocks noGrp="1"/>
          </p:cNvSpPr>
          <p:nvPr>
            <p:ph type="ftr" sz="quarter" idx="11"/>
          </p:nvPr>
        </p:nvSpPr>
        <p:spPr/>
        <p:txBody>
          <a:bodyPr/>
          <a:lstStyle/>
          <a:p>
            <a:r>
              <a:rPr lang="en-US"/>
              <a:t>Ryan Porter     Nb3Sn Workshop 2020</a:t>
            </a:r>
            <a:endParaRPr lang="en-GB"/>
          </a:p>
        </p:txBody>
      </p:sp>
      <p:sp>
        <p:nvSpPr>
          <p:cNvPr id="45" name="Slide Number Placeholder 44">
            <a:extLst>
              <a:ext uri="{FF2B5EF4-FFF2-40B4-BE49-F238E27FC236}">
                <a16:creationId xmlns:a16="http://schemas.microsoft.com/office/drawing/2014/main" id="{3F7D990B-D534-4D1B-83BC-78CEB1E8C98D}"/>
              </a:ext>
            </a:extLst>
          </p:cNvPr>
          <p:cNvSpPr>
            <a:spLocks noGrp="1"/>
          </p:cNvSpPr>
          <p:nvPr>
            <p:ph type="sldNum" sz="quarter" idx="12"/>
          </p:nvPr>
        </p:nvSpPr>
        <p:spPr/>
        <p:txBody>
          <a:bodyPr/>
          <a:lstStyle/>
          <a:p>
            <a:fld id="{E38DBAE2-7DA5-433F-94A3-C02DB4BDDEE6}" type="slidenum">
              <a:rPr lang="en-GB" smtClean="0"/>
              <a:t>28</a:t>
            </a:fld>
            <a:endParaRPr lang="en-GB"/>
          </a:p>
        </p:txBody>
      </p:sp>
      <p:cxnSp>
        <p:nvCxnSpPr>
          <p:cNvPr id="46" name="Shape 153">
            <a:extLst>
              <a:ext uri="{FF2B5EF4-FFF2-40B4-BE49-F238E27FC236}">
                <a16:creationId xmlns:a16="http://schemas.microsoft.com/office/drawing/2014/main" id="{1B6EBA04-517E-4150-BEA7-A86369D9DEC0}"/>
              </a:ext>
            </a:extLst>
          </p:cNvPr>
          <p:cNvCxnSpPr>
            <a:cxnSpLocks/>
          </p:cNvCxnSpPr>
          <p:nvPr/>
        </p:nvCxnSpPr>
        <p:spPr>
          <a:xfrm flipV="1">
            <a:off x="4572000" y="3617885"/>
            <a:ext cx="0" cy="642493"/>
          </a:xfrm>
          <a:prstGeom prst="straightConnector1">
            <a:avLst/>
          </a:prstGeom>
          <a:noFill/>
          <a:ln w="38100" cap="flat" cmpd="sng">
            <a:solidFill>
              <a:srgbClr val="000000"/>
            </a:solidFill>
            <a:prstDash val="solid"/>
            <a:round/>
            <a:headEnd type="none" w="med" len="med"/>
            <a:tailEnd type="stealth" w="lg" len="lg"/>
          </a:ln>
        </p:spPr>
      </p:cxnSp>
      <p:sp>
        <p:nvSpPr>
          <p:cNvPr id="47" name="TextBox 46">
            <a:extLst>
              <a:ext uri="{FF2B5EF4-FFF2-40B4-BE49-F238E27FC236}">
                <a16:creationId xmlns:a16="http://schemas.microsoft.com/office/drawing/2014/main" id="{BB4DA96F-C733-4C5D-974E-B4D4CDCC2B57}"/>
              </a:ext>
            </a:extLst>
          </p:cNvPr>
          <p:cNvSpPr txBox="1"/>
          <p:nvPr/>
        </p:nvSpPr>
        <p:spPr>
          <a:xfrm>
            <a:off x="4076738" y="3538483"/>
            <a:ext cx="390762" cy="369332"/>
          </a:xfrm>
          <a:prstGeom prst="rect">
            <a:avLst/>
          </a:prstGeom>
          <a:noFill/>
        </p:spPr>
        <p:txBody>
          <a:bodyPr wrap="none" rtlCol="0">
            <a:spAutoFit/>
          </a:bodyPr>
          <a:lstStyle/>
          <a:p>
            <a:r>
              <a:rPr lang="en-US" dirty="0"/>
              <a:t>Nb</a:t>
            </a:r>
          </a:p>
        </p:txBody>
      </p:sp>
    </p:spTree>
    <p:extLst>
      <p:ext uri="{BB962C8B-B14F-4D97-AF65-F5344CB8AC3E}">
        <p14:creationId xmlns:p14="http://schemas.microsoft.com/office/powerpoint/2010/main" val="41631743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45BDA-4F78-4296-A438-D6CE422A2E5F}"/>
              </a:ext>
            </a:extLst>
          </p:cNvPr>
          <p:cNvSpPr>
            <a:spLocks noGrp="1"/>
          </p:cNvSpPr>
          <p:nvPr>
            <p:ph type="title"/>
          </p:nvPr>
        </p:nvSpPr>
        <p:spPr/>
        <p:txBody>
          <a:bodyPr>
            <a:normAutofit fontScale="90000"/>
          </a:bodyPr>
          <a:lstStyle/>
          <a:p>
            <a:r>
              <a:rPr lang="en-US" dirty="0"/>
              <a:t>Why do thin regions form?</a:t>
            </a:r>
          </a:p>
        </p:txBody>
      </p:sp>
      <p:sp>
        <p:nvSpPr>
          <p:cNvPr id="3" name="Content Placeholder 2">
            <a:extLst>
              <a:ext uri="{FF2B5EF4-FFF2-40B4-BE49-F238E27FC236}">
                <a16:creationId xmlns:a16="http://schemas.microsoft.com/office/drawing/2014/main" id="{3CC09685-C015-4ECC-A759-525AB19A8DB4}"/>
              </a:ext>
            </a:extLst>
          </p:cNvPr>
          <p:cNvSpPr>
            <a:spLocks noGrp="1"/>
          </p:cNvSpPr>
          <p:nvPr>
            <p:ph idx="1"/>
          </p:nvPr>
        </p:nvSpPr>
        <p:spPr>
          <a:xfrm>
            <a:off x="573888" y="824894"/>
            <a:ext cx="11008512" cy="1232497"/>
          </a:xfrm>
        </p:spPr>
        <p:txBody>
          <a:bodyPr/>
          <a:lstStyle/>
          <a:p>
            <a:r>
              <a:rPr lang="en-US" dirty="0"/>
              <a:t>‘Poor’ nucleation creates some large single grain Nb</a:t>
            </a:r>
            <a:r>
              <a:rPr lang="en-US" baseline="-25000" dirty="0"/>
              <a:t>3</a:t>
            </a:r>
            <a:r>
              <a:rPr lang="en-US" dirty="0"/>
              <a:t>Sn</a:t>
            </a:r>
          </a:p>
          <a:p>
            <a:r>
              <a:rPr lang="en-US" dirty="0"/>
              <a:t>Slow Sn diffusion slows growth</a:t>
            </a:r>
          </a:p>
        </p:txBody>
      </p:sp>
      <p:sp>
        <p:nvSpPr>
          <p:cNvPr id="4" name="Date Placeholder 3">
            <a:extLst>
              <a:ext uri="{FF2B5EF4-FFF2-40B4-BE49-F238E27FC236}">
                <a16:creationId xmlns:a16="http://schemas.microsoft.com/office/drawing/2014/main" id="{BE8DD914-733A-4FB6-9256-2C35AE935EA5}"/>
              </a:ext>
            </a:extLst>
          </p:cNvPr>
          <p:cNvSpPr>
            <a:spLocks noGrp="1"/>
          </p:cNvSpPr>
          <p:nvPr>
            <p:ph type="dt" sz="half" idx="10"/>
          </p:nvPr>
        </p:nvSpPr>
        <p:spPr/>
        <p:txBody>
          <a:bodyPr/>
          <a:lstStyle/>
          <a:p>
            <a:r>
              <a:rPr lang="en-US"/>
              <a:t>11/11/2020</a:t>
            </a:r>
            <a:endParaRPr lang="en-GB"/>
          </a:p>
        </p:txBody>
      </p:sp>
      <p:sp>
        <p:nvSpPr>
          <p:cNvPr id="5" name="Footer Placeholder 4">
            <a:extLst>
              <a:ext uri="{FF2B5EF4-FFF2-40B4-BE49-F238E27FC236}">
                <a16:creationId xmlns:a16="http://schemas.microsoft.com/office/drawing/2014/main" id="{B52FC2BA-4EA4-4C8C-961F-E678574E16DC}"/>
              </a:ext>
            </a:extLst>
          </p:cNvPr>
          <p:cNvSpPr>
            <a:spLocks noGrp="1"/>
          </p:cNvSpPr>
          <p:nvPr>
            <p:ph type="ftr" sz="quarter" idx="11"/>
          </p:nvPr>
        </p:nvSpPr>
        <p:spPr/>
        <p:txBody>
          <a:bodyPr/>
          <a:lstStyle/>
          <a:p>
            <a:r>
              <a:rPr lang="en-US"/>
              <a:t>Ryan Porter     Nb3Sn Workshop 2020</a:t>
            </a:r>
            <a:endParaRPr lang="en-GB"/>
          </a:p>
        </p:txBody>
      </p:sp>
      <p:sp>
        <p:nvSpPr>
          <p:cNvPr id="6" name="Slide Number Placeholder 5">
            <a:extLst>
              <a:ext uri="{FF2B5EF4-FFF2-40B4-BE49-F238E27FC236}">
                <a16:creationId xmlns:a16="http://schemas.microsoft.com/office/drawing/2014/main" id="{FBFF694E-CE49-432C-ABEB-A5064C562E75}"/>
              </a:ext>
            </a:extLst>
          </p:cNvPr>
          <p:cNvSpPr>
            <a:spLocks noGrp="1"/>
          </p:cNvSpPr>
          <p:nvPr>
            <p:ph type="sldNum" sz="quarter" idx="12"/>
          </p:nvPr>
        </p:nvSpPr>
        <p:spPr/>
        <p:txBody>
          <a:bodyPr/>
          <a:lstStyle/>
          <a:p>
            <a:fld id="{E38DBAE2-7DA5-433F-94A3-C02DB4BDDEE6}" type="slidenum">
              <a:rPr lang="en-GB" smtClean="0"/>
              <a:t>29</a:t>
            </a:fld>
            <a:endParaRPr lang="en-GB"/>
          </a:p>
        </p:txBody>
      </p:sp>
      <p:pic>
        <p:nvPicPr>
          <p:cNvPr id="7" name="Picture 19">
            <a:extLst>
              <a:ext uri="{FF2B5EF4-FFF2-40B4-BE49-F238E27FC236}">
                <a16:creationId xmlns:a16="http://schemas.microsoft.com/office/drawing/2014/main" id="{13CAA739-B517-4E58-A8EB-5C00401898E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00075" y="2230293"/>
            <a:ext cx="3188866" cy="2132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a:extLst>
              <a:ext uri="{FF2B5EF4-FFF2-40B4-BE49-F238E27FC236}">
                <a16:creationId xmlns:a16="http://schemas.microsoft.com/office/drawing/2014/main" id="{2F6D064B-68E0-4F8E-B016-AE42F8195F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889" t="25880" r="19496" b="25623"/>
          <a:stretch/>
        </p:blipFill>
        <p:spPr>
          <a:xfrm>
            <a:off x="4480979" y="2234469"/>
            <a:ext cx="3188866" cy="2123805"/>
          </a:xfrm>
          <a:prstGeom prst="rect">
            <a:avLst/>
          </a:prstGeom>
        </p:spPr>
      </p:pic>
      <p:grpSp>
        <p:nvGrpSpPr>
          <p:cNvPr id="13" name="Group 12">
            <a:extLst>
              <a:ext uri="{FF2B5EF4-FFF2-40B4-BE49-F238E27FC236}">
                <a16:creationId xmlns:a16="http://schemas.microsoft.com/office/drawing/2014/main" id="{89E9C92B-ADD9-4884-ABD2-E37B84976EC2}"/>
              </a:ext>
            </a:extLst>
          </p:cNvPr>
          <p:cNvGrpSpPr/>
          <p:nvPr/>
        </p:nvGrpSpPr>
        <p:grpSpPr>
          <a:xfrm>
            <a:off x="3124200" y="4023599"/>
            <a:ext cx="1973176" cy="1988262"/>
            <a:chOff x="3886200" y="4103265"/>
            <a:chExt cx="1973176" cy="1988262"/>
          </a:xfrm>
        </p:grpSpPr>
        <p:sp>
          <p:nvSpPr>
            <p:cNvPr id="10" name="Rectangle 9">
              <a:extLst>
                <a:ext uri="{FF2B5EF4-FFF2-40B4-BE49-F238E27FC236}">
                  <a16:creationId xmlns:a16="http://schemas.microsoft.com/office/drawing/2014/main" id="{5A20CAB7-D2EE-4789-86A0-BE657F904C4B}"/>
                </a:ext>
              </a:extLst>
            </p:cNvPr>
            <p:cNvSpPr/>
            <p:nvPr/>
          </p:nvSpPr>
          <p:spPr>
            <a:xfrm>
              <a:off x="3886200" y="4103265"/>
              <a:ext cx="1973176" cy="198826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F84E8E8-49ED-4C1A-8B77-871A93154576}"/>
                </a:ext>
              </a:extLst>
            </p:cNvPr>
            <p:cNvPicPr>
              <a:picLocks noChangeAspect="1"/>
            </p:cNvPicPr>
            <p:nvPr/>
          </p:nvPicPr>
          <p:blipFill rotWithShape="1">
            <a:blip r:embed="rId4"/>
            <a:srcRect l="26666" r="14606"/>
            <a:stretch/>
          </p:blipFill>
          <p:spPr>
            <a:xfrm rot="16351183">
              <a:off x="4215680" y="4189910"/>
              <a:ext cx="1314218" cy="1848350"/>
            </a:xfrm>
            <a:prstGeom prst="rect">
              <a:avLst/>
            </a:prstGeom>
          </p:spPr>
        </p:pic>
      </p:grpSp>
      <p:pic>
        <p:nvPicPr>
          <p:cNvPr id="14" name="Picture 13">
            <a:extLst>
              <a:ext uri="{FF2B5EF4-FFF2-40B4-BE49-F238E27FC236}">
                <a16:creationId xmlns:a16="http://schemas.microsoft.com/office/drawing/2014/main" id="{510FBC56-8E73-49A4-BCBF-B97E0259408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8361884" y="2234469"/>
            <a:ext cx="3191941" cy="2123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6" name="Straight Arrow Connector 15">
            <a:extLst>
              <a:ext uri="{FF2B5EF4-FFF2-40B4-BE49-F238E27FC236}">
                <a16:creationId xmlns:a16="http://schemas.microsoft.com/office/drawing/2014/main" id="{C2C6077F-41FD-4421-BDEA-DCEADB8FFBFE}"/>
              </a:ext>
            </a:extLst>
          </p:cNvPr>
          <p:cNvCxnSpPr/>
          <p:nvPr/>
        </p:nvCxnSpPr>
        <p:spPr>
          <a:xfrm>
            <a:off x="3923569" y="3296371"/>
            <a:ext cx="422782" cy="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a:extLst>
              <a:ext uri="{FF2B5EF4-FFF2-40B4-BE49-F238E27FC236}">
                <a16:creationId xmlns:a16="http://schemas.microsoft.com/office/drawing/2014/main" id="{666E0C60-E727-4E97-B4B0-F087B6905992}"/>
              </a:ext>
            </a:extLst>
          </p:cNvPr>
          <p:cNvCxnSpPr/>
          <p:nvPr/>
        </p:nvCxnSpPr>
        <p:spPr>
          <a:xfrm>
            <a:off x="7804473" y="3296371"/>
            <a:ext cx="422782" cy="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grpSp>
        <p:nvGrpSpPr>
          <p:cNvPr id="46" name="Group 45">
            <a:extLst>
              <a:ext uri="{FF2B5EF4-FFF2-40B4-BE49-F238E27FC236}">
                <a16:creationId xmlns:a16="http://schemas.microsoft.com/office/drawing/2014/main" id="{19E1452A-3F84-47E1-8B9A-6DCB4FCE9C64}"/>
              </a:ext>
            </a:extLst>
          </p:cNvPr>
          <p:cNvGrpSpPr>
            <a:grpSpLocks noChangeAspect="1"/>
          </p:cNvGrpSpPr>
          <p:nvPr/>
        </p:nvGrpSpPr>
        <p:grpSpPr>
          <a:xfrm>
            <a:off x="7010400" y="4009221"/>
            <a:ext cx="1991865" cy="2002639"/>
            <a:chOff x="6994876" y="4055506"/>
            <a:chExt cx="2278992" cy="2291319"/>
          </a:xfrm>
        </p:grpSpPr>
        <p:sp>
          <p:nvSpPr>
            <p:cNvPr id="18" name="Shape 150">
              <a:extLst>
                <a:ext uri="{FF2B5EF4-FFF2-40B4-BE49-F238E27FC236}">
                  <a16:creationId xmlns:a16="http://schemas.microsoft.com/office/drawing/2014/main" id="{A6BFA637-FF3C-4F35-854E-05491A4A4F5B}"/>
                </a:ext>
              </a:extLst>
            </p:cNvPr>
            <p:cNvSpPr/>
            <p:nvPr/>
          </p:nvSpPr>
          <p:spPr>
            <a:xfrm>
              <a:off x="6994876" y="4410082"/>
              <a:ext cx="2276888" cy="1936743"/>
            </a:xfrm>
            <a:prstGeom prst="rect">
              <a:avLst/>
            </a:prstGeom>
            <a:solidFill>
              <a:srgbClr val="0070C0"/>
            </a:solidFill>
            <a:ln>
              <a:noFill/>
            </a:ln>
          </p:spPr>
          <p:txBody>
            <a:bodyPr lIns="91425" tIns="45700" rIns="91425" bIns="45700" anchor="ctr" anchorCtr="0">
              <a:noAutofit/>
            </a:bodyPr>
            <a:lstStyle/>
            <a:p>
              <a:pPr algn="ctr" defTabSz="457200" fontAlgn="auto">
                <a:spcBef>
                  <a:spcPts val="0"/>
                </a:spcBef>
                <a:spcAft>
                  <a:spcPts val="0"/>
                </a:spcAft>
                <a:buSzPct val="25000"/>
              </a:pPr>
              <a:endParaRPr lang="en-US" sz="2000" b="1" kern="0" dirty="0">
                <a:solidFill>
                  <a:srgbClr val="000000"/>
                </a:solidFill>
                <a:latin typeface="Calibri"/>
                <a:ea typeface="Calibri"/>
                <a:cs typeface="Calibri"/>
                <a:sym typeface="Calibri"/>
              </a:endParaRPr>
            </a:p>
          </p:txBody>
        </p:sp>
        <p:sp>
          <p:nvSpPr>
            <p:cNvPr id="19" name="Shape 150">
              <a:extLst>
                <a:ext uri="{FF2B5EF4-FFF2-40B4-BE49-F238E27FC236}">
                  <a16:creationId xmlns:a16="http://schemas.microsoft.com/office/drawing/2014/main" id="{96451432-29A3-4E9F-B0BC-01346110238C}"/>
                </a:ext>
              </a:extLst>
            </p:cNvPr>
            <p:cNvSpPr/>
            <p:nvPr/>
          </p:nvSpPr>
          <p:spPr>
            <a:xfrm>
              <a:off x="7288676" y="4069938"/>
              <a:ext cx="1689288" cy="365125"/>
            </a:xfrm>
            <a:prstGeom prst="rect">
              <a:avLst/>
            </a:prstGeom>
            <a:solidFill>
              <a:srgbClr val="00B050"/>
            </a:solidFill>
            <a:ln>
              <a:noFill/>
            </a:ln>
          </p:spPr>
          <p:txBody>
            <a:bodyPr lIns="91425" tIns="45700" rIns="91425" bIns="45700" anchor="ctr" anchorCtr="0">
              <a:noAutofit/>
            </a:bodyPr>
            <a:lstStyle/>
            <a:p>
              <a:pPr algn="ctr" defTabSz="457200" fontAlgn="auto">
                <a:spcBef>
                  <a:spcPts val="0"/>
                </a:spcBef>
                <a:spcAft>
                  <a:spcPts val="0"/>
                </a:spcAft>
                <a:buSzPct val="25000"/>
              </a:pPr>
              <a:endParaRPr lang="en-US" sz="2000" b="1" kern="0" dirty="0">
                <a:solidFill>
                  <a:srgbClr val="000000"/>
                </a:solidFill>
                <a:latin typeface="Calibri"/>
                <a:ea typeface="Calibri"/>
                <a:cs typeface="Calibri"/>
                <a:sym typeface="Calibri"/>
              </a:endParaRPr>
            </a:p>
          </p:txBody>
        </p:sp>
        <p:sp>
          <p:nvSpPr>
            <p:cNvPr id="20" name="Shape 150">
              <a:extLst>
                <a:ext uri="{FF2B5EF4-FFF2-40B4-BE49-F238E27FC236}">
                  <a16:creationId xmlns:a16="http://schemas.microsoft.com/office/drawing/2014/main" id="{B7F710B2-A419-4304-BADB-6A5FB63BA0D1}"/>
                </a:ext>
              </a:extLst>
            </p:cNvPr>
            <p:cNvSpPr/>
            <p:nvPr/>
          </p:nvSpPr>
          <p:spPr>
            <a:xfrm>
              <a:off x="6994877" y="4069938"/>
              <a:ext cx="293799" cy="365125"/>
            </a:xfrm>
            <a:prstGeom prst="rect">
              <a:avLst/>
            </a:prstGeom>
            <a:solidFill>
              <a:srgbClr val="00B050"/>
            </a:solidFill>
            <a:ln>
              <a:noFill/>
            </a:ln>
          </p:spPr>
          <p:txBody>
            <a:bodyPr lIns="91425" tIns="45700" rIns="91425" bIns="45700" anchor="ctr" anchorCtr="0">
              <a:noAutofit/>
            </a:bodyPr>
            <a:lstStyle/>
            <a:p>
              <a:pPr algn="ctr" defTabSz="457200" fontAlgn="auto">
                <a:spcBef>
                  <a:spcPts val="0"/>
                </a:spcBef>
                <a:spcAft>
                  <a:spcPts val="0"/>
                </a:spcAft>
                <a:buSzPct val="25000"/>
              </a:pPr>
              <a:endParaRPr lang="en-US" sz="2000" b="1" kern="0" dirty="0">
                <a:solidFill>
                  <a:srgbClr val="000000"/>
                </a:solidFill>
                <a:latin typeface="Calibri"/>
                <a:ea typeface="Calibri"/>
                <a:cs typeface="Calibri"/>
                <a:sym typeface="Calibri"/>
              </a:endParaRPr>
            </a:p>
          </p:txBody>
        </p:sp>
        <p:sp>
          <p:nvSpPr>
            <p:cNvPr id="21" name="Shape 150">
              <a:extLst>
                <a:ext uri="{FF2B5EF4-FFF2-40B4-BE49-F238E27FC236}">
                  <a16:creationId xmlns:a16="http://schemas.microsoft.com/office/drawing/2014/main" id="{96A16511-1489-40B4-BCF0-B60852C68BB8}"/>
                </a:ext>
              </a:extLst>
            </p:cNvPr>
            <p:cNvSpPr/>
            <p:nvPr/>
          </p:nvSpPr>
          <p:spPr>
            <a:xfrm>
              <a:off x="8977965" y="4069504"/>
              <a:ext cx="293799" cy="365125"/>
            </a:xfrm>
            <a:prstGeom prst="rect">
              <a:avLst/>
            </a:prstGeom>
            <a:solidFill>
              <a:srgbClr val="00B050"/>
            </a:solidFill>
            <a:ln>
              <a:noFill/>
            </a:ln>
          </p:spPr>
          <p:txBody>
            <a:bodyPr lIns="91425" tIns="45700" rIns="91425" bIns="45700" anchor="ctr" anchorCtr="0">
              <a:noAutofit/>
            </a:bodyPr>
            <a:lstStyle/>
            <a:p>
              <a:pPr algn="ctr" defTabSz="457200" fontAlgn="auto">
                <a:spcBef>
                  <a:spcPts val="0"/>
                </a:spcBef>
                <a:spcAft>
                  <a:spcPts val="0"/>
                </a:spcAft>
                <a:buSzPct val="25000"/>
              </a:pPr>
              <a:endParaRPr lang="en-US" sz="2000" b="1" kern="0" dirty="0">
                <a:solidFill>
                  <a:srgbClr val="000000"/>
                </a:solidFill>
                <a:latin typeface="Calibri"/>
                <a:ea typeface="Calibri"/>
                <a:cs typeface="Calibri"/>
                <a:sym typeface="Calibri"/>
              </a:endParaRPr>
            </a:p>
          </p:txBody>
        </p:sp>
        <p:cxnSp>
          <p:nvCxnSpPr>
            <p:cNvPr id="23" name="Straight Connector 22">
              <a:extLst>
                <a:ext uri="{FF2B5EF4-FFF2-40B4-BE49-F238E27FC236}">
                  <a16:creationId xmlns:a16="http://schemas.microsoft.com/office/drawing/2014/main" id="{C1672587-F45A-4573-AA34-B48558E406F3}"/>
                </a:ext>
              </a:extLst>
            </p:cNvPr>
            <p:cNvCxnSpPr>
              <a:cxnSpLocks/>
            </p:cNvCxnSpPr>
            <p:nvPr/>
          </p:nvCxnSpPr>
          <p:spPr>
            <a:xfrm>
              <a:off x="7288676" y="4069938"/>
              <a:ext cx="1" cy="340144"/>
            </a:xfrm>
            <a:prstGeom prst="line">
              <a:avLst/>
            </a:prstGeom>
          </p:spPr>
          <p:style>
            <a:lnRef idx="3">
              <a:schemeClr val="accent1"/>
            </a:lnRef>
            <a:fillRef idx="0">
              <a:schemeClr val="accent1"/>
            </a:fillRef>
            <a:effectRef idx="2">
              <a:schemeClr val="accent1"/>
            </a:effectRef>
            <a:fontRef idx="minor">
              <a:schemeClr val="tx1"/>
            </a:fontRef>
          </p:style>
        </p:cxnSp>
        <p:cxnSp>
          <p:nvCxnSpPr>
            <p:cNvPr id="24" name="Straight Connector 23">
              <a:extLst>
                <a:ext uri="{FF2B5EF4-FFF2-40B4-BE49-F238E27FC236}">
                  <a16:creationId xmlns:a16="http://schemas.microsoft.com/office/drawing/2014/main" id="{5AEDF18C-99BD-4449-BEE6-65C138F7FCA9}"/>
                </a:ext>
              </a:extLst>
            </p:cNvPr>
            <p:cNvCxnSpPr>
              <a:cxnSpLocks/>
            </p:cNvCxnSpPr>
            <p:nvPr/>
          </p:nvCxnSpPr>
          <p:spPr>
            <a:xfrm>
              <a:off x="8981706" y="4080432"/>
              <a:ext cx="1" cy="340144"/>
            </a:xfrm>
            <a:prstGeom prst="line">
              <a:avLst/>
            </a:prstGeom>
          </p:spPr>
          <p:style>
            <a:lnRef idx="3">
              <a:schemeClr val="accent1"/>
            </a:lnRef>
            <a:fillRef idx="0">
              <a:schemeClr val="accent1"/>
            </a:fillRef>
            <a:effectRef idx="2">
              <a:schemeClr val="accent1"/>
            </a:effectRef>
            <a:fontRef idx="minor">
              <a:schemeClr val="tx1"/>
            </a:fontRef>
          </p:style>
        </p:cxnSp>
        <p:sp>
          <p:nvSpPr>
            <p:cNvPr id="26" name="Shape 150">
              <a:extLst>
                <a:ext uri="{FF2B5EF4-FFF2-40B4-BE49-F238E27FC236}">
                  <a16:creationId xmlns:a16="http://schemas.microsoft.com/office/drawing/2014/main" id="{0CC44870-097D-4439-9312-5F85DD788D3A}"/>
                </a:ext>
              </a:extLst>
            </p:cNvPr>
            <p:cNvSpPr/>
            <p:nvPr/>
          </p:nvSpPr>
          <p:spPr>
            <a:xfrm>
              <a:off x="6996515" y="4262834"/>
              <a:ext cx="290328" cy="862284"/>
            </a:xfrm>
            <a:prstGeom prst="rect">
              <a:avLst/>
            </a:prstGeom>
            <a:solidFill>
              <a:schemeClr val="accent3">
                <a:lumMod val="75000"/>
              </a:schemeClr>
            </a:solidFill>
            <a:ln>
              <a:noFill/>
            </a:ln>
          </p:spPr>
          <p:txBody>
            <a:bodyPr lIns="91425" tIns="45700" rIns="91425" bIns="45700" anchor="ctr" anchorCtr="0">
              <a:noAutofit/>
            </a:bodyPr>
            <a:lstStyle/>
            <a:p>
              <a:pPr algn="ctr" defTabSz="457200" fontAlgn="auto">
                <a:spcBef>
                  <a:spcPts val="0"/>
                </a:spcBef>
                <a:spcAft>
                  <a:spcPts val="0"/>
                </a:spcAft>
                <a:buSzPct val="25000"/>
              </a:pPr>
              <a:endParaRPr lang="en-US" sz="2000" b="1" kern="0" dirty="0">
                <a:solidFill>
                  <a:srgbClr val="000000"/>
                </a:solidFill>
                <a:latin typeface="Calibri"/>
                <a:ea typeface="Calibri"/>
                <a:cs typeface="Calibri"/>
                <a:sym typeface="Calibri"/>
              </a:endParaRPr>
            </a:p>
          </p:txBody>
        </p:sp>
        <p:sp>
          <p:nvSpPr>
            <p:cNvPr id="27" name="Shape 150">
              <a:extLst>
                <a:ext uri="{FF2B5EF4-FFF2-40B4-BE49-F238E27FC236}">
                  <a16:creationId xmlns:a16="http://schemas.microsoft.com/office/drawing/2014/main" id="{C3A23B12-DF1E-4E10-B5B1-C3D7597D699B}"/>
                </a:ext>
              </a:extLst>
            </p:cNvPr>
            <p:cNvSpPr/>
            <p:nvPr/>
          </p:nvSpPr>
          <p:spPr>
            <a:xfrm>
              <a:off x="8976327" y="4262834"/>
              <a:ext cx="293799" cy="862284"/>
            </a:xfrm>
            <a:prstGeom prst="rect">
              <a:avLst/>
            </a:prstGeom>
            <a:solidFill>
              <a:schemeClr val="accent3">
                <a:lumMod val="75000"/>
              </a:schemeClr>
            </a:solidFill>
            <a:ln>
              <a:noFill/>
            </a:ln>
          </p:spPr>
          <p:txBody>
            <a:bodyPr lIns="91425" tIns="45700" rIns="91425" bIns="45700" anchor="ctr" anchorCtr="0">
              <a:noAutofit/>
            </a:bodyPr>
            <a:lstStyle/>
            <a:p>
              <a:pPr algn="ctr" defTabSz="457200" fontAlgn="auto">
                <a:spcBef>
                  <a:spcPts val="0"/>
                </a:spcBef>
                <a:spcAft>
                  <a:spcPts val="0"/>
                </a:spcAft>
                <a:buSzPct val="25000"/>
              </a:pPr>
              <a:endParaRPr lang="en-US" sz="2000" b="1" kern="0" dirty="0">
                <a:solidFill>
                  <a:srgbClr val="000000"/>
                </a:solidFill>
                <a:latin typeface="Calibri"/>
                <a:ea typeface="Calibri"/>
                <a:cs typeface="Calibri"/>
                <a:sym typeface="Calibri"/>
              </a:endParaRPr>
            </a:p>
          </p:txBody>
        </p:sp>
        <p:cxnSp>
          <p:nvCxnSpPr>
            <p:cNvPr id="28" name="Straight Connector 27">
              <a:extLst>
                <a:ext uri="{FF2B5EF4-FFF2-40B4-BE49-F238E27FC236}">
                  <a16:creationId xmlns:a16="http://schemas.microsoft.com/office/drawing/2014/main" id="{28629E7C-E27F-43D6-9C33-ABC062FF4A64}"/>
                </a:ext>
              </a:extLst>
            </p:cNvPr>
            <p:cNvCxnSpPr>
              <a:cxnSpLocks/>
            </p:cNvCxnSpPr>
            <p:nvPr/>
          </p:nvCxnSpPr>
          <p:spPr>
            <a:xfrm>
              <a:off x="7288676" y="4069938"/>
              <a:ext cx="0" cy="1055180"/>
            </a:xfrm>
            <a:prstGeom prst="line">
              <a:avLst/>
            </a:prstGeom>
          </p:spPr>
          <p:style>
            <a:lnRef idx="3">
              <a:schemeClr val="accent1"/>
            </a:lnRef>
            <a:fillRef idx="0">
              <a:schemeClr val="accent1"/>
            </a:fillRef>
            <a:effectRef idx="2">
              <a:schemeClr val="accent1"/>
            </a:effectRef>
            <a:fontRef idx="minor">
              <a:schemeClr val="tx1"/>
            </a:fontRef>
          </p:style>
        </p:cxnSp>
        <p:cxnSp>
          <p:nvCxnSpPr>
            <p:cNvPr id="29" name="Straight Connector 28">
              <a:extLst>
                <a:ext uri="{FF2B5EF4-FFF2-40B4-BE49-F238E27FC236}">
                  <a16:creationId xmlns:a16="http://schemas.microsoft.com/office/drawing/2014/main" id="{D8C908F3-CACC-4DBF-B45F-EA5916B0E522}"/>
                </a:ext>
              </a:extLst>
            </p:cNvPr>
            <p:cNvCxnSpPr>
              <a:cxnSpLocks/>
            </p:cNvCxnSpPr>
            <p:nvPr/>
          </p:nvCxnSpPr>
          <p:spPr>
            <a:xfrm flipH="1">
              <a:off x="8976327" y="4080432"/>
              <a:ext cx="5379" cy="1044686"/>
            </a:xfrm>
            <a:prstGeom prst="line">
              <a:avLst/>
            </a:prstGeom>
          </p:spPr>
          <p:style>
            <a:lnRef idx="3">
              <a:schemeClr val="accent1"/>
            </a:lnRef>
            <a:fillRef idx="0">
              <a:schemeClr val="accent1"/>
            </a:fillRef>
            <a:effectRef idx="2">
              <a:schemeClr val="accent1"/>
            </a:effectRef>
            <a:fontRef idx="minor">
              <a:schemeClr val="tx1"/>
            </a:fontRef>
          </p:style>
        </p:cxnSp>
        <p:sp>
          <p:nvSpPr>
            <p:cNvPr id="30" name="TextBox 29">
              <a:extLst>
                <a:ext uri="{FF2B5EF4-FFF2-40B4-BE49-F238E27FC236}">
                  <a16:creationId xmlns:a16="http://schemas.microsoft.com/office/drawing/2014/main" id="{0F49DFD3-DB27-4019-A5E5-CBCD70C9FB9C}"/>
                </a:ext>
              </a:extLst>
            </p:cNvPr>
            <p:cNvSpPr txBox="1"/>
            <p:nvPr/>
          </p:nvSpPr>
          <p:spPr>
            <a:xfrm>
              <a:off x="7710823" y="4055506"/>
              <a:ext cx="771365" cy="369332"/>
            </a:xfrm>
            <a:prstGeom prst="rect">
              <a:avLst/>
            </a:prstGeom>
            <a:noFill/>
          </p:spPr>
          <p:txBody>
            <a:bodyPr wrap="none" rtlCol="0">
              <a:spAutoFit/>
            </a:bodyPr>
            <a:lstStyle/>
            <a:p>
              <a:r>
                <a:rPr lang="en-US" sz="1800" b="1" kern="0" dirty="0">
                  <a:solidFill>
                    <a:srgbClr val="000000"/>
                  </a:solidFill>
                  <a:latin typeface="Calibri"/>
                  <a:ea typeface="Calibri"/>
                  <a:cs typeface="Calibri"/>
                  <a:sym typeface="Calibri"/>
                </a:rPr>
                <a:t>Nb</a:t>
              </a:r>
              <a:r>
                <a:rPr lang="en-US" sz="1800" b="1" kern="0" baseline="-25000" dirty="0">
                  <a:solidFill>
                    <a:srgbClr val="000000"/>
                  </a:solidFill>
                  <a:latin typeface="Calibri"/>
                  <a:ea typeface="Calibri"/>
                  <a:cs typeface="Calibri"/>
                  <a:sym typeface="Calibri"/>
                </a:rPr>
                <a:t>3</a:t>
              </a:r>
              <a:r>
                <a:rPr lang="en-US" sz="1800" b="1" kern="0" dirty="0">
                  <a:solidFill>
                    <a:srgbClr val="000000"/>
                  </a:solidFill>
                  <a:latin typeface="Calibri"/>
                  <a:ea typeface="Calibri"/>
                  <a:cs typeface="Calibri"/>
                  <a:sym typeface="Calibri"/>
                </a:rPr>
                <a:t>Sn</a:t>
              </a:r>
            </a:p>
          </p:txBody>
        </p:sp>
        <p:sp>
          <p:nvSpPr>
            <p:cNvPr id="34" name="Shape 150">
              <a:extLst>
                <a:ext uri="{FF2B5EF4-FFF2-40B4-BE49-F238E27FC236}">
                  <a16:creationId xmlns:a16="http://schemas.microsoft.com/office/drawing/2014/main" id="{4AF63081-9466-402B-BA3D-10F073C7F019}"/>
                </a:ext>
              </a:extLst>
            </p:cNvPr>
            <p:cNvSpPr/>
            <p:nvPr/>
          </p:nvSpPr>
          <p:spPr>
            <a:xfrm>
              <a:off x="8980069" y="4069504"/>
              <a:ext cx="293799" cy="1231776"/>
            </a:xfrm>
            <a:prstGeom prst="rect">
              <a:avLst/>
            </a:prstGeom>
            <a:solidFill>
              <a:srgbClr val="00B050"/>
            </a:solidFill>
            <a:ln>
              <a:noFill/>
            </a:ln>
          </p:spPr>
          <p:txBody>
            <a:bodyPr lIns="91425" tIns="45700" rIns="91425" bIns="45700" anchor="ctr" anchorCtr="0">
              <a:noAutofit/>
            </a:bodyPr>
            <a:lstStyle/>
            <a:p>
              <a:pPr algn="ctr" defTabSz="457200" fontAlgn="auto">
                <a:spcBef>
                  <a:spcPts val="0"/>
                </a:spcBef>
                <a:spcAft>
                  <a:spcPts val="0"/>
                </a:spcAft>
                <a:buSzPct val="25000"/>
              </a:pPr>
              <a:endParaRPr lang="en-US" sz="2000" b="1" kern="0" dirty="0">
                <a:solidFill>
                  <a:srgbClr val="000000"/>
                </a:solidFill>
                <a:latin typeface="Calibri"/>
                <a:ea typeface="Calibri"/>
                <a:cs typeface="Calibri"/>
                <a:sym typeface="Calibri"/>
              </a:endParaRPr>
            </a:p>
          </p:txBody>
        </p:sp>
        <p:sp>
          <p:nvSpPr>
            <p:cNvPr id="35" name="Shape 150">
              <a:extLst>
                <a:ext uri="{FF2B5EF4-FFF2-40B4-BE49-F238E27FC236}">
                  <a16:creationId xmlns:a16="http://schemas.microsoft.com/office/drawing/2014/main" id="{4DACC4E1-2FF8-4343-90E1-919ED6EC91F4}"/>
                </a:ext>
              </a:extLst>
            </p:cNvPr>
            <p:cNvSpPr/>
            <p:nvPr/>
          </p:nvSpPr>
          <p:spPr>
            <a:xfrm>
              <a:off x="6996478" y="4080432"/>
              <a:ext cx="375416" cy="1217902"/>
            </a:xfrm>
            <a:prstGeom prst="rect">
              <a:avLst/>
            </a:prstGeom>
            <a:solidFill>
              <a:srgbClr val="00B050"/>
            </a:solidFill>
            <a:ln>
              <a:noFill/>
            </a:ln>
          </p:spPr>
          <p:txBody>
            <a:bodyPr lIns="91425" tIns="45700" rIns="91425" bIns="45700" anchor="ctr" anchorCtr="0">
              <a:noAutofit/>
            </a:bodyPr>
            <a:lstStyle/>
            <a:p>
              <a:pPr algn="ctr" defTabSz="457200" fontAlgn="auto">
                <a:spcBef>
                  <a:spcPts val="0"/>
                </a:spcBef>
                <a:spcAft>
                  <a:spcPts val="0"/>
                </a:spcAft>
                <a:buSzPct val="25000"/>
              </a:pPr>
              <a:endParaRPr lang="en-US" sz="2000" b="1" kern="0" dirty="0">
                <a:solidFill>
                  <a:srgbClr val="000000"/>
                </a:solidFill>
                <a:latin typeface="Calibri"/>
                <a:ea typeface="Calibri"/>
                <a:cs typeface="Calibri"/>
                <a:sym typeface="Calibri"/>
              </a:endParaRPr>
            </a:p>
          </p:txBody>
        </p:sp>
        <p:sp>
          <p:nvSpPr>
            <p:cNvPr id="37" name="Shape 150">
              <a:extLst>
                <a:ext uri="{FF2B5EF4-FFF2-40B4-BE49-F238E27FC236}">
                  <a16:creationId xmlns:a16="http://schemas.microsoft.com/office/drawing/2014/main" id="{06B3EBB8-7876-46F0-8183-76AF7A2A2A54}"/>
                </a:ext>
              </a:extLst>
            </p:cNvPr>
            <p:cNvSpPr/>
            <p:nvPr/>
          </p:nvSpPr>
          <p:spPr>
            <a:xfrm>
              <a:off x="7291462" y="4069938"/>
              <a:ext cx="293799" cy="1231342"/>
            </a:xfrm>
            <a:prstGeom prst="rect">
              <a:avLst/>
            </a:prstGeom>
            <a:solidFill>
              <a:srgbClr val="00B050"/>
            </a:solidFill>
            <a:ln>
              <a:noFill/>
            </a:ln>
          </p:spPr>
          <p:txBody>
            <a:bodyPr lIns="91425" tIns="45700" rIns="91425" bIns="45700" anchor="ctr" anchorCtr="0">
              <a:noAutofit/>
            </a:bodyPr>
            <a:lstStyle/>
            <a:p>
              <a:pPr algn="ctr" defTabSz="457200" fontAlgn="auto">
                <a:spcBef>
                  <a:spcPts val="0"/>
                </a:spcBef>
                <a:spcAft>
                  <a:spcPts val="0"/>
                </a:spcAft>
                <a:buSzPct val="25000"/>
              </a:pPr>
              <a:endParaRPr lang="en-US" sz="2000" b="1" kern="0" dirty="0">
                <a:solidFill>
                  <a:srgbClr val="000000"/>
                </a:solidFill>
                <a:latin typeface="Calibri"/>
                <a:ea typeface="Calibri"/>
                <a:cs typeface="Calibri"/>
                <a:sym typeface="Calibri"/>
              </a:endParaRPr>
            </a:p>
          </p:txBody>
        </p:sp>
        <p:sp>
          <p:nvSpPr>
            <p:cNvPr id="38" name="Shape 150">
              <a:extLst>
                <a:ext uri="{FF2B5EF4-FFF2-40B4-BE49-F238E27FC236}">
                  <a16:creationId xmlns:a16="http://schemas.microsoft.com/office/drawing/2014/main" id="{369B4B5F-95B5-4DDC-9B00-C3886007DAE1}"/>
                </a:ext>
              </a:extLst>
            </p:cNvPr>
            <p:cNvSpPr/>
            <p:nvPr/>
          </p:nvSpPr>
          <p:spPr>
            <a:xfrm>
              <a:off x="8682489" y="4069938"/>
              <a:ext cx="293799" cy="1231342"/>
            </a:xfrm>
            <a:prstGeom prst="rect">
              <a:avLst/>
            </a:prstGeom>
            <a:solidFill>
              <a:srgbClr val="00B050"/>
            </a:solidFill>
            <a:ln>
              <a:noFill/>
            </a:ln>
          </p:spPr>
          <p:txBody>
            <a:bodyPr lIns="91425" tIns="45700" rIns="91425" bIns="45700" anchor="ctr" anchorCtr="0">
              <a:noAutofit/>
            </a:bodyPr>
            <a:lstStyle/>
            <a:p>
              <a:pPr algn="ctr" defTabSz="457200" fontAlgn="auto">
                <a:spcBef>
                  <a:spcPts val="0"/>
                </a:spcBef>
                <a:spcAft>
                  <a:spcPts val="0"/>
                </a:spcAft>
                <a:buSzPct val="25000"/>
              </a:pPr>
              <a:endParaRPr lang="en-US" sz="2000" b="1" kern="0" dirty="0">
                <a:solidFill>
                  <a:srgbClr val="000000"/>
                </a:solidFill>
                <a:latin typeface="Calibri"/>
                <a:ea typeface="Calibri"/>
                <a:cs typeface="Calibri"/>
                <a:sym typeface="Calibri"/>
              </a:endParaRPr>
            </a:p>
          </p:txBody>
        </p:sp>
        <p:sp>
          <p:nvSpPr>
            <p:cNvPr id="41" name="TextBox 40">
              <a:extLst>
                <a:ext uri="{FF2B5EF4-FFF2-40B4-BE49-F238E27FC236}">
                  <a16:creationId xmlns:a16="http://schemas.microsoft.com/office/drawing/2014/main" id="{234C0320-7DF0-4E0A-9D9C-D21E6B91646B}"/>
                </a:ext>
              </a:extLst>
            </p:cNvPr>
            <p:cNvSpPr txBox="1"/>
            <p:nvPr/>
          </p:nvSpPr>
          <p:spPr>
            <a:xfrm>
              <a:off x="7894000" y="5582318"/>
              <a:ext cx="460382" cy="369332"/>
            </a:xfrm>
            <a:prstGeom prst="rect">
              <a:avLst/>
            </a:prstGeom>
            <a:noFill/>
          </p:spPr>
          <p:txBody>
            <a:bodyPr wrap="none" rtlCol="0">
              <a:spAutoFit/>
            </a:bodyPr>
            <a:lstStyle/>
            <a:p>
              <a:r>
                <a:rPr lang="en-US" sz="1800" b="1" kern="0" dirty="0">
                  <a:solidFill>
                    <a:srgbClr val="000000"/>
                  </a:solidFill>
                  <a:latin typeface="Calibri"/>
                  <a:ea typeface="Calibri"/>
                  <a:cs typeface="Calibri"/>
                  <a:sym typeface="Calibri"/>
                </a:rPr>
                <a:t>Nb</a:t>
              </a:r>
            </a:p>
          </p:txBody>
        </p:sp>
        <p:cxnSp>
          <p:nvCxnSpPr>
            <p:cNvPr id="43" name="Straight Connector 42">
              <a:extLst>
                <a:ext uri="{FF2B5EF4-FFF2-40B4-BE49-F238E27FC236}">
                  <a16:creationId xmlns:a16="http://schemas.microsoft.com/office/drawing/2014/main" id="{8C17200F-10E1-4AE7-84F0-C5651DD0B708}"/>
                </a:ext>
              </a:extLst>
            </p:cNvPr>
            <p:cNvCxnSpPr>
              <a:cxnSpLocks/>
            </p:cNvCxnSpPr>
            <p:nvPr/>
          </p:nvCxnSpPr>
          <p:spPr>
            <a:xfrm>
              <a:off x="8974223" y="4069938"/>
              <a:ext cx="7484" cy="1231342"/>
            </a:xfrm>
            <a:prstGeom prst="line">
              <a:avLst/>
            </a:prstGeom>
          </p:spPr>
          <p:style>
            <a:lnRef idx="3">
              <a:schemeClr val="accent1"/>
            </a:lnRef>
            <a:fillRef idx="0">
              <a:schemeClr val="accent1"/>
            </a:fillRef>
            <a:effectRef idx="2">
              <a:schemeClr val="accent1"/>
            </a:effectRef>
            <a:fontRef idx="minor">
              <a:schemeClr val="tx1"/>
            </a:fontRef>
          </p:style>
        </p:cxnSp>
        <p:cxnSp>
          <p:nvCxnSpPr>
            <p:cNvPr id="44" name="Straight Connector 43">
              <a:extLst>
                <a:ext uri="{FF2B5EF4-FFF2-40B4-BE49-F238E27FC236}">
                  <a16:creationId xmlns:a16="http://schemas.microsoft.com/office/drawing/2014/main" id="{42D5C790-1A62-4E7C-97A0-EA46158C0F04}"/>
                </a:ext>
              </a:extLst>
            </p:cNvPr>
            <p:cNvCxnSpPr>
              <a:cxnSpLocks/>
            </p:cNvCxnSpPr>
            <p:nvPr/>
          </p:nvCxnSpPr>
          <p:spPr>
            <a:xfrm>
              <a:off x="7288676" y="4069938"/>
              <a:ext cx="0" cy="1231342"/>
            </a:xfrm>
            <a:prstGeom prst="line">
              <a:avLst/>
            </a:prstGeom>
          </p:spPr>
          <p:style>
            <a:lnRef idx="3">
              <a:schemeClr val="accent1"/>
            </a:lnRef>
            <a:fillRef idx="0">
              <a:schemeClr val="accent1"/>
            </a:fillRef>
            <a:effectRef idx="2">
              <a:schemeClr val="accent1"/>
            </a:effectRef>
            <a:fontRef idx="minor">
              <a:schemeClr val="tx1"/>
            </a:fontRef>
          </p:style>
        </p:cxnSp>
      </p:grpSp>
      <p:cxnSp>
        <p:nvCxnSpPr>
          <p:cNvPr id="48" name="Straight Arrow Connector 47">
            <a:extLst>
              <a:ext uri="{FF2B5EF4-FFF2-40B4-BE49-F238E27FC236}">
                <a16:creationId xmlns:a16="http://schemas.microsoft.com/office/drawing/2014/main" id="{79055DDE-0566-43A2-9CBA-36039E9EEF87}"/>
              </a:ext>
            </a:extLst>
          </p:cNvPr>
          <p:cNvCxnSpPr/>
          <p:nvPr/>
        </p:nvCxnSpPr>
        <p:spPr>
          <a:xfrm>
            <a:off x="8485393" y="4031007"/>
            <a:ext cx="0" cy="30630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9" name="TextBox 48">
            <a:extLst>
              <a:ext uri="{FF2B5EF4-FFF2-40B4-BE49-F238E27FC236}">
                <a16:creationId xmlns:a16="http://schemas.microsoft.com/office/drawing/2014/main" id="{E7E7C7EA-0257-4A97-A8BF-7EF159D389EC}"/>
              </a:ext>
            </a:extLst>
          </p:cNvPr>
          <p:cNvSpPr txBox="1"/>
          <p:nvPr/>
        </p:nvSpPr>
        <p:spPr>
          <a:xfrm>
            <a:off x="7502815" y="4393885"/>
            <a:ext cx="2596608" cy="369332"/>
          </a:xfrm>
          <a:prstGeom prst="rect">
            <a:avLst/>
          </a:prstGeom>
          <a:noFill/>
        </p:spPr>
        <p:txBody>
          <a:bodyPr wrap="none" rtlCol="0">
            <a:spAutoFit/>
          </a:bodyPr>
          <a:lstStyle/>
          <a:p>
            <a:r>
              <a:rPr lang="en-US" b="1" dirty="0"/>
              <a:t>Diffusion Limited Growth</a:t>
            </a:r>
          </a:p>
        </p:txBody>
      </p:sp>
      <p:cxnSp>
        <p:nvCxnSpPr>
          <p:cNvPr id="50" name="Straight Connector 49">
            <a:extLst>
              <a:ext uri="{FF2B5EF4-FFF2-40B4-BE49-F238E27FC236}">
                <a16:creationId xmlns:a16="http://schemas.microsoft.com/office/drawing/2014/main" id="{F18A6143-64A4-4D68-8C56-1A8E8A3C2CD0}"/>
              </a:ext>
            </a:extLst>
          </p:cNvPr>
          <p:cNvCxnSpPr>
            <a:cxnSpLocks/>
          </p:cNvCxnSpPr>
          <p:nvPr/>
        </p:nvCxnSpPr>
        <p:spPr>
          <a:xfrm>
            <a:off x="2971800" y="2324571"/>
            <a:ext cx="79369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A1976E20-6872-4611-9D45-4E4DB63DDDDB}"/>
              </a:ext>
            </a:extLst>
          </p:cNvPr>
          <p:cNvSpPr txBox="1"/>
          <p:nvPr/>
        </p:nvSpPr>
        <p:spPr>
          <a:xfrm>
            <a:off x="3080322" y="2290085"/>
            <a:ext cx="1005411" cy="369332"/>
          </a:xfrm>
          <a:prstGeom prst="rect">
            <a:avLst/>
          </a:prstGeom>
          <a:noFill/>
        </p:spPr>
        <p:txBody>
          <a:bodyPr wrap="square" rtlCol="0">
            <a:spAutoFit/>
          </a:bodyPr>
          <a:lstStyle/>
          <a:p>
            <a:r>
              <a:rPr lang="en-US" dirty="0">
                <a:solidFill>
                  <a:schemeClr val="bg1"/>
                </a:solidFill>
              </a:rPr>
              <a:t>1 µm</a:t>
            </a:r>
          </a:p>
        </p:txBody>
      </p:sp>
      <p:cxnSp>
        <p:nvCxnSpPr>
          <p:cNvPr id="53" name="Straight Connector 52">
            <a:extLst>
              <a:ext uri="{FF2B5EF4-FFF2-40B4-BE49-F238E27FC236}">
                <a16:creationId xmlns:a16="http://schemas.microsoft.com/office/drawing/2014/main" id="{CA6528C8-7005-4B7E-8228-3B725DF2DFBF}"/>
              </a:ext>
            </a:extLst>
          </p:cNvPr>
          <p:cNvCxnSpPr>
            <a:cxnSpLocks/>
          </p:cNvCxnSpPr>
          <p:nvPr/>
        </p:nvCxnSpPr>
        <p:spPr>
          <a:xfrm>
            <a:off x="7010400" y="2300564"/>
            <a:ext cx="51600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D17ACB8B-2B7C-4F5A-A064-1DF1AE2F7503}"/>
              </a:ext>
            </a:extLst>
          </p:cNvPr>
          <p:cNvSpPr txBox="1"/>
          <p:nvPr/>
        </p:nvSpPr>
        <p:spPr>
          <a:xfrm>
            <a:off x="6934200" y="2286000"/>
            <a:ext cx="1005411" cy="369332"/>
          </a:xfrm>
          <a:prstGeom prst="rect">
            <a:avLst/>
          </a:prstGeom>
          <a:noFill/>
        </p:spPr>
        <p:txBody>
          <a:bodyPr wrap="square" rtlCol="0">
            <a:spAutoFit/>
          </a:bodyPr>
          <a:lstStyle/>
          <a:p>
            <a:r>
              <a:rPr lang="en-US" dirty="0">
                <a:solidFill>
                  <a:schemeClr val="bg1"/>
                </a:solidFill>
              </a:rPr>
              <a:t>1 µm</a:t>
            </a:r>
          </a:p>
        </p:txBody>
      </p:sp>
      <p:cxnSp>
        <p:nvCxnSpPr>
          <p:cNvPr id="57" name="Straight Connector 56">
            <a:extLst>
              <a:ext uri="{FF2B5EF4-FFF2-40B4-BE49-F238E27FC236}">
                <a16:creationId xmlns:a16="http://schemas.microsoft.com/office/drawing/2014/main" id="{7C9B6D45-9231-472F-AAF2-18D7EAFB976C}"/>
              </a:ext>
            </a:extLst>
          </p:cNvPr>
          <p:cNvCxnSpPr>
            <a:cxnSpLocks/>
          </p:cNvCxnSpPr>
          <p:nvPr/>
        </p:nvCxnSpPr>
        <p:spPr>
          <a:xfrm>
            <a:off x="11049000" y="2364651"/>
            <a:ext cx="44953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4743B685-6ADE-40FA-9B19-5068C5EDF9CF}"/>
              </a:ext>
            </a:extLst>
          </p:cNvPr>
          <p:cNvSpPr txBox="1"/>
          <p:nvPr/>
        </p:nvSpPr>
        <p:spPr>
          <a:xfrm>
            <a:off x="10957989" y="2373868"/>
            <a:ext cx="1005411" cy="369332"/>
          </a:xfrm>
          <a:prstGeom prst="rect">
            <a:avLst/>
          </a:prstGeom>
          <a:noFill/>
        </p:spPr>
        <p:txBody>
          <a:bodyPr wrap="square" rtlCol="0">
            <a:spAutoFit/>
          </a:bodyPr>
          <a:lstStyle/>
          <a:p>
            <a:r>
              <a:rPr lang="en-US" dirty="0">
                <a:solidFill>
                  <a:schemeClr val="bg1"/>
                </a:solidFill>
              </a:rPr>
              <a:t>2 µm</a:t>
            </a:r>
          </a:p>
        </p:txBody>
      </p:sp>
    </p:spTree>
    <p:extLst>
      <p:ext uri="{BB962C8B-B14F-4D97-AF65-F5344CB8AC3E}">
        <p14:creationId xmlns:p14="http://schemas.microsoft.com/office/powerpoint/2010/main" val="2526843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F191E-99FC-4163-A886-646EF769967E}"/>
              </a:ext>
            </a:extLst>
          </p:cNvPr>
          <p:cNvSpPr>
            <a:spLocks noGrp="1"/>
          </p:cNvSpPr>
          <p:nvPr>
            <p:ph type="title"/>
          </p:nvPr>
        </p:nvSpPr>
        <p:spPr/>
        <p:txBody>
          <a:bodyPr>
            <a:normAutofit fontScale="90000"/>
          </a:bodyPr>
          <a:lstStyle/>
          <a:p>
            <a:r>
              <a:rPr lang="en-US" dirty="0"/>
              <a:t>Sn-Depleted Nb</a:t>
            </a:r>
            <a:r>
              <a:rPr lang="en-US" baseline="-25000" dirty="0"/>
              <a:t>3</a:t>
            </a:r>
            <a:r>
              <a:rPr lang="en-US" dirty="0"/>
              <a:t>Sn</a:t>
            </a:r>
          </a:p>
        </p:txBody>
      </p:sp>
      <p:sp>
        <p:nvSpPr>
          <p:cNvPr id="4" name="Date Placeholder 3">
            <a:extLst>
              <a:ext uri="{FF2B5EF4-FFF2-40B4-BE49-F238E27FC236}">
                <a16:creationId xmlns:a16="http://schemas.microsoft.com/office/drawing/2014/main" id="{B2D9B089-C855-4DD4-9E8A-2FB23E09B24C}"/>
              </a:ext>
            </a:extLst>
          </p:cNvPr>
          <p:cNvSpPr>
            <a:spLocks noGrp="1"/>
          </p:cNvSpPr>
          <p:nvPr>
            <p:ph type="dt" sz="half" idx="10"/>
          </p:nvPr>
        </p:nvSpPr>
        <p:spPr/>
        <p:txBody>
          <a:bodyPr/>
          <a:lstStyle/>
          <a:p>
            <a:r>
              <a:rPr lang="en-US"/>
              <a:t>11/11/2020</a:t>
            </a:r>
            <a:endParaRPr lang="en-GB"/>
          </a:p>
        </p:txBody>
      </p:sp>
      <p:sp>
        <p:nvSpPr>
          <p:cNvPr id="5" name="Footer Placeholder 4">
            <a:extLst>
              <a:ext uri="{FF2B5EF4-FFF2-40B4-BE49-F238E27FC236}">
                <a16:creationId xmlns:a16="http://schemas.microsoft.com/office/drawing/2014/main" id="{97D36CB7-C804-4437-A084-6BB98A0E3A99}"/>
              </a:ext>
            </a:extLst>
          </p:cNvPr>
          <p:cNvSpPr>
            <a:spLocks noGrp="1"/>
          </p:cNvSpPr>
          <p:nvPr>
            <p:ph type="ftr" sz="quarter" idx="11"/>
          </p:nvPr>
        </p:nvSpPr>
        <p:spPr/>
        <p:txBody>
          <a:bodyPr/>
          <a:lstStyle/>
          <a:p>
            <a:r>
              <a:rPr lang="en-US"/>
              <a:t>Ryan Porter     Nb3Sn Workshop 2020</a:t>
            </a:r>
            <a:endParaRPr lang="en-GB"/>
          </a:p>
        </p:txBody>
      </p:sp>
      <p:sp>
        <p:nvSpPr>
          <p:cNvPr id="6" name="Slide Number Placeholder 5">
            <a:extLst>
              <a:ext uri="{FF2B5EF4-FFF2-40B4-BE49-F238E27FC236}">
                <a16:creationId xmlns:a16="http://schemas.microsoft.com/office/drawing/2014/main" id="{1C5EB62B-E446-4453-97FF-1BA3D5B15DDA}"/>
              </a:ext>
            </a:extLst>
          </p:cNvPr>
          <p:cNvSpPr>
            <a:spLocks noGrp="1"/>
          </p:cNvSpPr>
          <p:nvPr>
            <p:ph type="sldNum" sz="quarter" idx="12"/>
          </p:nvPr>
        </p:nvSpPr>
        <p:spPr/>
        <p:txBody>
          <a:bodyPr/>
          <a:lstStyle/>
          <a:p>
            <a:fld id="{E38DBAE2-7DA5-433F-94A3-C02DB4BDDEE6}" type="slidenum">
              <a:rPr lang="en-GB" smtClean="0"/>
              <a:t>3</a:t>
            </a:fld>
            <a:endParaRPr lang="en-GB"/>
          </a:p>
        </p:txBody>
      </p:sp>
      <p:pic>
        <p:nvPicPr>
          <p:cNvPr id="7" name="Picture 6">
            <a:extLst>
              <a:ext uri="{FF2B5EF4-FFF2-40B4-BE49-F238E27FC236}">
                <a16:creationId xmlns:a16="http://schemas.microsoft.com/office/drawing/2014/main" id="{512788CC-5DDC-4B5F-A1E5-948E6F63A231}"/>
              </a:ext>
            </a:extLst>
          </p:cNvPr>
          <p:cNvPicPr>
            <a:picLocks noChangeAspect="1"/>
          </p:cNvPicPr>
          <p:nvPr/>
        </p:nvPicPr>
        <p:blipFill>
          <a:blip r:embed="rId2">
            <a:lum bright="-20000" contrast="40000"/>
          </a:blip>
          <a:stretch>
            <a:fillRect/>
          </a:stretch>
        </p:blipFill>
        <p:spPr>
          <a:xfrm>
            <a:off x="472577" y="1509885"/>
            <a:ext cx="4758853" cy="3988201"/>
          </a:xfrm>
          <a:prstGeom prst="rect">
            <a:avLst/>
          </a:prstGeom>
        </p:spPr>
      </p:pic>
      <p:grpSp>
        <p:nvGrpSpPr>
          <p:cNvPr id="8" name="Group 7">
            <a:extLst>
              <a:ext uri="{FF2B5EF4-FFF2-40B4-BE49-F238E27FC236}">
                <a16:creationId xmlns:a16="http://schemas.microsoft.com/office/drawing/2014/main" id="{2FFD9A92-1886-491F-B013-2FA8A157FC1D}"/>
              </a:ext>
            </a:extLst>
          </p:cNvPr>
          <p:cNvGrpSpPr/>
          <p:nvPr/>
        </p:nvGrpSpPr>
        <p:grpSpPr>
          <a:xfrm>
            <a:off x="5331533" y="1000587"/>
            <a:ext cx="3694153" cy="4756422"/>
            <a:chOff x="5018918" y="1350786"/>
            <a:chExt cx="3694153" cy="4034682"/>
          </a:xfrm>
        </p:grpSpPr>
        <p:pic>
          <p:nvPicPr>
            <p:cNvPr id="9" name="Picture 8">
              <a:extLst>
                <a:ext uri="{FF2B5EF4-FFF2-40B4-BE49-F238E27FC236}">
                  <a16:creationId xmlns:a16="http://schemas.microsoft.com/office/drawing/2014/main" id="{56500108-3F41-4C1B-9C0B-853847A29A0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18918" y="1726207"/>
              <a:ext cx="3694153" cy="3659261"/>
            </a:xfrm>
            <a:prstGeom prst="rect">
              <a:avLst/>
            </a:prstGeom>
          </p:spPr>
        </p:pic>
        <p:sp>
          <p:nvSpPr>
            <p:cNvPr id="10" name="Rectangle 9">
              <a:extLst>
                <a:ext uri="{FF2B5EF4-FFF2-40B4-BE49-F238E27FC236}">
                  <a16:creationId xmlns:a16="http://schemas.microsoft.com/office/drawing/2014/main" id="{7980641B-5C7C-4C84-AB5F-8C536C892B62}"/>
                </a:ext>
              </a:extLst>
            </p:cNvPr>
            <p:cNvSpPr/>
            <p:nvPr/>
          </p:nvSpPr>
          <p:spPr>
            <a:xfrm>
              <a:off x="5776849" y="1350786"/>
              <a:ext cx="2435795" cy="391612"/>
            </a:xfrm>
            <a:prstGeom prst="rect">
              <a:avLst/>
            </a:prstGeom>
          </p:spPr>
          <p:txBody>
            <a:bodyPr wrap="none">
              <a:spAutoFit/>
            </a:bodyPr>
            <a:lstStyle/>
            <a:p>
              <a:pPr fontAlgn="auto">
                <a:spcBef>
                  <a:spcPts val="0"/>
                </a:spcBef>
                <a:spcAft>
                  <a:spcPts val="0"/>
                </a:spcAft>
              </a:pPr>
              <a:r>
                <a:rPr lang="en-US" sz="2400" b="1" dirty="0" err="1">
                  <a:latin typeface="Calibri"/>
                </a:rPr>
                <a:t>T</a:t>
              </a:r>
              <a:r>
                <a:rPr lang="en-US" sz="2400" b="1" baseline="-25000" dirty="0" err="1">
                  <a:latin typeface="Calibri"/>
                </a:rPr>
                <a:t>c</a:t>
              </a:r>
              <a:r>
                <a:rPr lang="en-US" sz="2400" b="1" dirty="0">
                  <a:latin typeface="Calibri"/>
                </a:rPr>
                <a:t> vs. Tin Content </a:t>
              </a:r>
              <a:endParaRPr lang="en-US" sz="2000" b="1" dirty="0">
                <a:latin typeface="Calibri"/>
              </a:endParaRPr>
            </a:p>
          </p:txBody>
        </p:sp>
      </p:grpSp>
      <p:pic>
        <p:nvPicPr>
          <p:cNvPr id="14" name="Picture 2" descr="http://iopscience.iop.org/0953-2048/30/3/033004/downloadHRFigure/figure/sustaa4e32f2">
            <a:extLst>
              <a:ext uri="{FF2B5EF4-FFF2-40B4-BE49-F238E27FC236}">
                <a16:creationId xmlns:a16="http://schemas.microsoft.com/office/drawing/2014/main" id="{0F083048-C057-48B7-9035-011327D26E1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448800" y="1524000"/>
            <a:ext cx="2302272" cy="219579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960B9DF0-6258-4535-B77F-5010DD5393B8}"/>
              </a:ext>
            </a:extLst>
          </p:cNvPr>
          <p:cNvSpPr txBox="1"/>
          <p:nvPr/>
        </p:nvSpPr>
        <p:spPr>
          <a:xfrm>
            <a:off x="5791200" y="5754024"/>
            <a:ext cx="3581400" cy="338554"/>
          </a:xfrm>
          <a:prstGeom prst="rect">
            <a:avLst/>
          </a:prstGeom>
          <a:noFill/>
        </p:spPr>
        <p:txBody>
          <a:bodyPr wrap="square" rtlCol="0">
            <a:spAutoFit/>
          </a:bodyPr>
          <a:lstStyle/>
          <a:p>
            <a:pPr fontAlgn="auto">
              <a:spcBef>
                <a:spcPts val="0"/>
              </a:spcBef>
              <a:spcAft>
                <a:spcPts val="0"/>
              </a:spcAft>
            </a:pPr>
            <a:r>
              <a:rPr lang="en-US" sz="1600" i="1" dirty="0">
                <a:latin typeface="Calibri"/>
              </a:rPr>
              <a:t>A. </a:t>
            </a:r>
            <a:r>
              <a:rPr lang="en-US" sz="1600" i="1" dirty="0" err="1">
                <a:latin typeface="Calibri"/>
              </a:rPr>
              <a:t>Godeke</a:t>
            </a:r>
            <a:r>
              <a:rPr lang="en-US" sz="1600" i="1" dirty="0">
                <a:latin typeface="Calibri"/>
              </a:rPr>
              <a:t>, </a:t>
            </a:r>
            <a:r>
              <a:rPr lang="en-US" sz="1600" i="1" dirty="0" err="1">
                <a:latin typeface="Calibri"/>
              </a:rPr>
              <a:t>Supercond</a:t>
            </a:r>
            <a:r>
              <a:rPr lang="en-US" sz="1600" i="1" dirty="0">
                <a:latin typeface="Calibri"/>
              </a:rPr>
              <a:t>. Sci. Tech, 2006</a:t>
            </a:r>
          </a:p>
        </p:txBody>
      </p:sp>
      <p:sp>
        <p:nvSpPr>
          <p:cNvPr id="18" name="Rectangle 17">
            <a:extLst>
              <a:ext uri="{FF2B5EF4-FFF2-40B4-BE49-F238E27FC236}">
                <a16:creationId xmlns:a16="http://schemas.microsoft.com/office/drawing/2014/main" id="{898238C8-B2F0-41A3-AC1A-1E7C12812187}"/>
              </a:ext>
            </a:extLst>
          </p:cNvPr>
          <p:cNvSpPr/>
          <p:nvPr/>
        </p:nvSpPr>
        <p:spPr>
          <a:xfrm>
            <a:off x="1600200" y="1000586"/>
            <a:ext cx="2987997" cy="461665"/>
          </a:xfrm>
          <a:prstGeom prst="rect">
            <a:avLst/>
          </a:prstGeom>
        </p:spPr>
        <p:txBody>
          <a:bodyPr wrap="none">
            <a:spAutoFit/>
          </a:bodyPr>
          <a:lstStyle/>
          <a:p>
            <a:pPr fontAlgn="auto">
              <a:spcBef>
                <a:spcPts val="0"/>
              </a:spcBef>
              <a:spcAft>
                <a:spcPts val="0"/>
              </a:spcAft>
            </a:pPr>
            <a:r>
              <a:rPr lang="en-US" sz="2400" b="1" dirty="0">
                <a:latin typeface="Calibri"/>
              </a:rPr>
              <a:t>Nb</a:t>
            </a:r>
            <a:r>
              <a:rPr lang="en-US" sz="2400" b="1" baseline="-25000" dirty="0">
                <a:latin typeface="Calibri"/>
              </a:rPr>
              <a:t>3</a:t>
            </a:r>
            <a:r>
              <a:rPr lang="en-US" sz="2400" b="1" dirty="0">
                <a:latin typeface="Calibri"/>
              </a:rPr>
              <a:t>Sn Phase Diagram</a:t>
            </a:r>
            <a:endParaRPr lang="en-US" sz="2000" b="1" dirty="0">
              <a:latin typeface="Calibri"/>
            </a:endParaRPr>
          </a:p>
        </p:txBody>
      </p:sp>
      <p:cxnSp>
        <p:nvCxnSpPr>
          <p:cNvPr id="23" name="Straight Connector 22">
            <a:extLst>
              <a:ext uri="{FF2B5EF4-FFF2-40B4-BE49-F238E27FC236}">
                <a16:creationId xmlns:a16="http://schemas.microsoft.com/office/drawing/2014/main" id="{9A56CA6B-C5CE-4193-BD96-4CF6AE183E16}"/>
              </a:ext>
            </a:extLst>
          </p:cNvPr>
          <p:cNvCxnSpPr>
            <a:cxnSpLocks/>
          </p:cNvCxnSpPr>
          <p:nvPr/>
        </p:nvCxnSpPr>
        <p:spPr>
          <a:xfrm flipV="1">
            <a:off x="1676400" y="2476763"/>
            <a:ext cx="17724" cy="2704837"/>
          </a:xfrm>
          <a:prstGeom prst="line">
            <a:avLst/>
          </a:prstGeom>
        </p:spPr>
        <p:style>
          <a:lnRef idx="3">
            <a:schemeClr val="accent1"/>
          </a:lnRef>
          <a:fillRef idx="0">
            <a:schemeClr val="accent1"/>
          </a:fillRef>
          <a:effectRef idx="2">
            <a:schemeClr val="accent1"/>
          </a:effectRef>
          <a:fontRef idx="minor">
            <a:schemeClr val="tx1"/>
          </a:fontRef>
        </p:style>
      </p:cxnSp>
      <p:sp>
        <p:nvSpPr>
          <p:cNvPr id="27" name="TextBox 26">
            <a:extLst>
              <a:ext uri="{FF2B5EF4-FFF2-40B4-BE49-F238E27FC236}">
                <a16:creationId xmlns:a16="http://schemas.microsoft.com/office/drawing/2014/main" id="{6B4DEC6F-BB96-403C-ADF8-31283B145853}"/>
              </a:ext>
            </a:extLst>
          </p:cNvPr>
          <p:cNvSpPr txBox="1"/>
          <p:nvPr/>
        </p:nvSpPr>
        <p:spPr>
          <a:xfrm>
            <a:off x="1286710" y="5606413"/>
            <a:ext cx="1702710" cy="461665"/>
          </a:xfrm>
          <a:prstGeom prst="rect">
            <a:avLst/>
          </a:prstGeom>
          <a:noFill/>
          <a:ln w="38100">
            <a:solidFill>
              <a:schemeClr val="tx1"/>
            </a:solidFill>
          </a:ln>
        </p:spPr>
        <p:txBody>
          <a:bodyPr wrap="none" rtlCol="0">
            <a:spAutoFit/>
          </a:bodyPr>
          <a:lstStyle/>
          <a:p>
            <a:r>
              <a:rPr lang="en-US" sz="2400" b="1" u="sng" dirty="0">
                <a:solidFill>
                  <a:srgbClr val="0070C0"/>
                </a:solidFill>
              </a:rPr>
              <a:t>16 – 25% Sn</a:t>
            </a:r>
          </a:p>
        </p:txBody>
      </p:sp>
      <p:cxnSp>
        <p:nvCxnSpPr>
          <p:cNvPr id="29" name="Straight Connector 28">
            <a:extLst>
              <a:ext uri="{FF2B5EF4-FFF2-40B4-BE49-F238E27FC236}">
                <a16:creationId xmlns:a16="http://schemas.microsoft.com/office/drawing/2014/main" id="{CDABD13A-2634-4F04-B531-D7E6957EBF8B}"/>
              </a:ext>
            </a:extLst>
          </p:cNvPr>
          <p:cNvCxnSpPr>
            <a:cxnSpLocks/>
          </p:cNvCxnSpPr>
          <p:nvPr/>
        </p:nvCxnSpPr>
        <p:spPr>
          <a:xfrm>
            <a:off x="2032000" y="3810000"/>
            <a:ext cx="30734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4" name="Straight Connector 23">
            <a:extLst>
              <a:ext uri="{FF2B5EF4-FFF2-40B4-BE49-F238E27FC236}">
                <a16:creationId xmlns:a16="http://schemas.microsoft.com/office/drawing/2014/main" id="{E6C8C605-FA2C-49C2-AF09-78B3BA26A5A5}"/>
              </a:ext>
            </a:extLst>
          </p:cNvPr>
          <p:cNvCxnSpPr>
            <a:cxnSpLocks/>
            <a:endCxn id="40" idx="2"/>
          </p:cNvCxnSpPr>
          <p:nvPr/>
        </p:nvCxnSpPr>
        <p:spPr>
          <a:xfrm flipH="1" flipV="1">
            <a:off x="2035751" y="2876166"/>
            <a:ext cx="3870" cy="2305434"/>
          </a:xfrm>
          <a:prstGeom prst="line">
            <a:avLst/>
          </a:prstGeom>
        </p:spPr>
        <p:style>
          <a:lnRef idx="3">
            <a:schemeClr val="accent1"/>
          </a:lnRef>
          <a:fillRef idx="0">
            <a:schemeClr val="accent1"/>
          </a:fillRef>
          <a:effectRef idx="2">
            <a:schemeClr val="accent1"/>
          </a:effectRef>
          <a:fontRef idx="minor">
            <a:schemeClr val="tx1"/>
          </a:fontRef>
        </p:style>
      </p:cxnSp>
      <p:cxnSp>
        <p:nvCxnSpPr>
          <p:cNvPr id="35" name="Straight Connector 34">
            <a:extLst>
              <a:ext uri="{FF2B5EF4-FFF2-40B4-BE49-F238E27FC236}">
                <a16:creationId xmlns:a16="http://schemas.microsoft.com/office/drawing/2014/main" id="{B3158C97-C0BA-47F6-AB8D-87BF276707CF}"/>
              </a:ext>
            </a:extLst>
          </p:cNvPr>
          <p:cNvCxnSpPr/>
          <p:nvPr/>
        </p:nvCxnSpPr>
        <p:spPr>
          <a:xfrm>
            <a:off x="1668780" y="5181600"/>
            <a:ext cx="363220" cy="0"/>
          </a:xfrm>
          <a:prstGeom prst="line">
            <a:avLst/>
          </a:prstGeom>
        </p:spPr>
        <p:style>
          <a:lnRef idx="3">
            <a:schemeClr val="accent1"/>
          </a:lnRef>
          <a:fillRef idx="0">
            <a:schemeClr val="accent1"/>
          </a:fillRef>
          <a:effectRef idx="2">
            <a:schemeClr val="accent1"/>
          </a:effectRef>
          <a:fontRef idx="minor">
            <a:schemeClr val="tx1"/>
          </a:fontRef>
        </p:style>
      </p:cxnSp>
      <p:sp>
        <p:nvSpPr>
          <p:cNvPr id="40" name="Arc 39">
            <a:extLst>
              <a:ext uri="{FF2B5EF4-FFF2-40B4-BE49-F238E27FC236}">
                <a16:creationId xmlns:a16="http://schemas.microsoft.com/office/drawing/2014/main" id="{BA0D4FD6-665D-4BD2-B2FE-EFB6563240CA}"/>
              </a:ext>
            </a:extLst>
          </p:cNvPr>
          <p:cNvSpPr/>
          <p:nvPr/>
        </p:nvSpPr>
        <p:spPr>
          <a:xfrm>
            <a:off x="1132024" y="2148051"/>
            <a:ext cx="903785" cy="1479975"/>
          </a:xfrm>
          <a:prstGeom prst="arc">
            <a:avLst>
              <a:gd name="adj1" fmla="val 16854969"/>
              <a:gd name="adj2" fmla="val 21509690"/>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DFB90496-FCF3-47C2-B1CF-9729CAD11514}"/>
              </a:ext>
            </a:extLst>
          </p:cNvPr>
          <p:cNvSpPr txBox="1"/>
          <p:nvPr/>
        </p:nvSpPr>
        <p:spPr>
          <a:xfrm rot="16200000">
            <a:off x="1349492" y="3529232"/>
            <a:ext cx="966931" cy="461665"/>
          </a:xfrm>
          <a:prstGeom prst="rect">
            <a:avLst/>
          </a:prstGeom>
          <a:noFill/>
        </p:spPr>
        <p:txBody>
          <a:bodyPr wrap="none" rtlCol="0">
            <a:spAutoFit/>
          </a:bodyPr>
          <a:lstStyle/>
          <a:p>
            <a:r>
              <a:rPr lang="en-US" sz="2400" b="1" dirty="0">
                <a:solidFill>
                  <a:srgbClr val="0070C0"/>
                </a:solidFill>
              </a:rPr>
              <a:t>Nb</a:t>
            </a:r>
            <a:r>
              <a:rPr lang="en-US" sz="2400" b="1" baseline="-25000" dirty="0">
                <a:solidFill>
                  <a:srgbClr val="0070C0"/>
                </a:solidFill>
              </a:rPr>
              <a:t>3</a:t>
            </a:r>
            <a:r>
              <a:rPr lang="en-US" sz="2400" b="1" dirty="0">
                <a:solidFill>
                  <a:srgbClr val="0070C0"/>
                </a:solidFill>
              </a:rPr>
              <a:t>Sn</a:t>
            </a:r>
          </a:p>
        </p:txBody>
      </p:sp>
      <p:sp>
        <p:nvSpPr>
          <p:cNvPr id="43" name="Arc 42">
            <a:extLst>
              <a:ext uri="{FF2B5EF4-FFF2-40B4-BE49-F238E27FC236}">
                <a16:creationId xmlns:a16="http://schemas.microsoft.com/office/drawing/2014/main" id="{05BC7F9A-EE07-47A2-A1DC-F2916A988AE0}"/>
              </a:ext>
            </a:extLst>
          </p:cNvPr>
          <p:cNvSpPr/>
          <p:nvPr/>
        </p:nvSpPr>
        <p:spPr>
          <a:xfrm>
            <a:off x="1694123" y="1925665"/>
            <a:ext cx="441789" cy="1356789"/>
          </a:xfrm>
          <a:prstGeom prst="arc">
            <a:avLst>
              <a:gd name="adj1" fmla="val 12203679"/>
              <a:gd name="adj2" fmla="val 14719009"/>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44" name="TextBox 43">
            <a:extLst>
              <a:ext uri="{FF2B5EF4-FFF2-40B4-BE49-F238E27FC236}">
                <a16:creationId xmlns:a16="http://schemas.microsoft.com/office/drawing/2014/main" id="{14B2F368-0D08-4618-A76F-CB7FA68549AA}"/>
              </a:ext>
            </a:extLst>
          </p:cNvPr>
          <p:cNvSpPr txBox="1"/>
          <p:nvPr/>
        </p:nvSpPr>
        <p:spPr>
          <a:xfrm>
            <a:off x="9417446" y="4369651"/>
            <a:ext cx="2438401" cy="923330"/>
          </a:xfrm>
          <a:prstGeom prst="rect">
            <a:avLst/>
          </a:prstGeom>
          <a:noFill/>
        </p:spPr>
        <p:txBody>
          <a:bodyPr wrap="square" rtlCol="0">
            <a:spAutoFit/>
          </a:bodyPr>
          <a:lstStyle/>
          <a:p>
            <a:r>
              <a:rPr lang="en-US" dirty="0"/>
              <a:t>Sn-depleted Nb</a:t>
            </a:r>
            <a:r>
              <a:rPr lang="en-US" baseline="-25000" dirty="0"/>
              <a:t>3</a:t>
            </a:r>
            <a:r>
              <a:rPr lang="en-US" dirty="0"/>
              <a:t>Sn has poor superconducting properties</a:t>
            </a:r>
          </a:p>
        </p:txBody>
      </p:sp>
      <p:sp>
        <p:nvSpPr>
          <p:cNvPr id="45" name="TextBox 44">
            <a:extLst>
              <a:ext uri="{FF2B5EF4-FFF2-40B4-BE49-F238E27FC236}">
                <a16:creationId xmlns:a16="http://schemas.microsoft.com/office/drawing/2014/main" id="{513762E3-E7D6-43FD-89F0-9A17451C2322}"/>
              </a:ext>
            </a:extLst>
          </p:cNvPr>
          <p:cNvSpPr txBox="1"/>
          <p:nvPr/>
        </p:nvSpPr>
        <p:spPr>
          <a:xfrm>
            <a:off x="10134600" y="3733800"/>
            <a:ext cx="872355" cy="369332"/>
          </a:xfrm>
          <a:prstGeom prst="rect">
            <a:avLst/>
          </a:prstGeom>
          <a:noFill/>
        </p:spPr>
        <p:txBody>
          <a:bodyPr wrap="none" rtlCol="0">
            <a:spAutoFit/>
          </a:bodyPr>
          <a:lstStyle/>
          <a:p>
            <a:r>
              <a:rPr lang="en-US" b="1" dirty="0"/>
              <a:t>25% Sn</a:t>
            </a:r>
          </a:p>
        </p:txBody>
      </p:sp>
      <p:pic>
        <p:nvPicPr>
          <p:cNvPr id="47" name="Picture 46" descr="Chart, bubble chart&#10;&#10;Description automatically generated">
            <a:extLst>
              <a:ext uri="{FF2B5EF4-FFF2-40B4-BE49-F238E27FC236}">
                <a16:creationId xmlns:a16="http://schemas.microsoft.com/office/drawing/2014/main" id="{B7AA5401-CECD-4AC8-B21B-CFBBDF92DC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0935" y="1524707"/>
            <a:ext cx="2298002" cy="2194379"/>
          </a:xfrm>
          <a:prstGeom prst="rect">
            <a:avLst/>
          </a:prstGeom>
        </p:spPr>
      </p:pic>
      <p:pic>
        <p:nvPicPr>
          <p:cNvPr id="49" name="Picture 48" descr="Chart, bubble chart&#10;&#10;Description automatically generated">
            <a:extLst>
              <a:ext uri="{FF2B5EF4-FFF2-40B4-BE49-F238E27FC236}">
                <a16:creationId xmlns:a16="http://schemas.microsoft.com/office/drawing/2014/main" id="{FB9AA525-3253-4013-9874-BB29EDE29B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50935" y="1524707"/>
            <a:ext cx="2298002" cy="2194379"/>
          </a:xfrm>
          <a:prstGeom prst="rect">
            <a:avLst/>
          </a:prstGeom>
        </p:spPr>
      </p:pic>
      <p:sp>
        <p:nvSpPr>
          <p:cNvPr id="51" name="TextBox 50">
            <a:extLst>
              <a:ext uri="{FF2B5EF4-FFF2-40B4-BE49-F238E27FC236}">
                <a16:creationId xmlns:a16="http://schemas.microsoft.com/office/drawing/2014/main" id="{29E54858-E161-49DB-8F63-879B1E7F6927}"/>
              </a:ext>
            </a:extLst>
          </p:cNvPr>
          <p:cNvSpPr txBox="1"/>
          <p:nvPr/>
        </p:nvSpPr>
        <p:spPr>
          <a:xfrm>
            <a:off x="10134600" y="3733800"/>
            <a:ext cx="872355" cy="369332"/>
          </a:xfrm>
          <a:prstGeom prst="rect">
            <a:avLst/>
          </a:prstGeom>
          <a:noFill/>
        </p:spPr>
        <p:txBody>
          <a:bodyPr wrap="none" rtlCol="0">
            <a:spAutoFit/>
          </a:bodyPr>
          <a:lstStyle/>
          <a:p>
            <a:r>
              <a:rPr lang="en-US" b="1" dirty="0"/>
              <a:t>22% Sn</a:t>
            </a:r>
          </a:p>
        </p:txBody>
      </p:sp>
      <p:sp>
        <p:nvSpPr>
          <p:cNvPr id="53" name="TextBox 52">
            <a:extLst>
              <a:ext uri="{FF2B5EF4-FFF2-40B4-BE49-F238E27FC236}">
                <a16:creationId xmlns:a16="http://schemas.microsoft.com/office/drawing/2014/main" id="{83DA783E-966E-4BFE-B3C7-C9DFF9FCC73F}"/>
              </a:ext>
            </a:extLst>
          </p:cNvPr>
          <p:cNvSpPr txBox="1"/>
          <p:nvPr/>
        </p:nvSpPr>
        <p:spPr>
          <a:xfrm>
            <a:off x="10134600" y="3733800"/>
            <a:ext cx="872355" cy="369332"/>
          </a:xfrm>
          <a:prstGeom prst="rect">
            <a:avLst/>
          </a:prstGeom>
          <a:noFill/>
        </p:spPr>
        <p:txBody>
          <a:bodyPr wrap="none" rtlCol="0">
            <a:spAutoFit/>
          </a:bodyPr>
          <a:lstStyle/>
          <a:p>
            <a:r>
              <a:rPr lang="en-US" b="1" dirty="0"/>
              <a:t>19% Sn</a:t>
            </a:r>
          </a:p>
        </p:txBody>
      </p:sp>
      <p:sp>
        <p:nvSpPr>
          <p:cNvPr id="54" name="TextBox 53">
            <a:extLst>
              <a:ext uri="{FF2B5EF4-FFF2-40B4-BE49-F238E27FC236}">
                <a16:creationId xmlns:a16="http://schemas.microsoft.com/office/drawing/2014/main" id="{5DB0EBD4-D0AD-4605-BB70-C52588788403}"/>
              </a:ext>
            </a:extLst>
          </p:cNvPr>
          <p:cNvSpPr txBox="1"/>
          <p:nvPr/>
        </p:nvSpPr>
        <p:spPr>
          <a:xfrm>
            <a:off x="9125789" y="2437230"/>
            <a:ext cx="460382" cy="369332"/>
          </a:xfrm>
          <a:prstGeom prst="rect">
            <a:avLst/>
          </a:prstGeom>
          <a:noFill/>
        </p:spPr>
        <p:txBody>
          <a:bodyPr wrap="none" rtlCol="0">
            <a:spAutoFit/>
          </a:bodyPr>
          <a:lstStyle/>
          <a:p>
            <a:r>
              <a:rPr lang="en-US" b="1" dirty="0">
                <a:solidFill>
                  <a:srgbClr val="FF0000"/>
                </a:solidFill>
              </a:rPr>
              <a:t>Nb</a:t>
            </a:r>
          </a:p>
        </p:txBody>
      </p:sp>
      <p:sp>
        <p:nvSpPr>
          <p:cNvPr id="55" name="TextBox 54">
            <a:extLst>
              <a:ext uri="{FF2B5EF4-FFF2-40B4-BE49-F238E27FC236}">
                <a16:creationId xmlns:a16="http://schemas.microsoft.com/office/drawing/2014/main" id="{AD2EB970-20A1-4E51-A50D-398627A18603}"/>
              </a:ext>
            </a:extLst>
          </p:cNvPr>
          <p:cNvSpPr txBox="1"/>
          <p:nvPr/>
        </p:nvSpPr>
        <p:spPr>
          <a:xfrm>
            <a:off x="9078744" y="3218774"/>
            <a:ext cx="417102" cy="369332"/>
          </a:xfrm>
          <a:prstGeom prst="rect">
            <a:avLst/>
          </a:prstGeom>
          <a:noFill/>
        </p:spPr>
        <p:txBody>
          <a:bodyPr wrap="none" rtlCol="0">
            <a:spAutoFit/>
          </a:bodyPr>
          <a:lstStyle/>
          <a:p>
            <a:r>
              <a:rPr lang="en-US" b="1" dirty="0">
                <a:solidFill>
                  <a:srgbClr val="0000FF"/>
                </a:solidFill>
              </a:rPr>
              <a:t>Sn</a:t>
            </a:r>
          </a:p>
        </p:txBody>
      </p:sp>
      <p:sp>
        <p:nvSpPr>
          <p:cNvPr id="56" name="TextBox 55">
            <a:extLst>
              <a:ext uri="{FF2B5EF4-FFF2-40B4-BE49-F238E27FC236}">
                <a16:creationId xmlns:a16="http://schemas.microsoft.com/office/drawing/2014/main" id="{7BA78071-4ADE-49A0-A930-EEE3B61950F0}"/>
              </a:ext>
            </a:extLst>
          </p:cNvPr>
          <p:cNvSpPr txBox="1"/>
          <p:nvPr/>
        </p:nvSpPr>
        <p:spPr>
          <a:xfrm>
            <a:off x="9707303" y="1021409"/>
            <a:ext cx="1726948" cy="369332"/>
          </a:xfrm>
          <a:prstGeom prst="rect">
            <a:avLst/>
          </a:prstGeom>
          <a:noFill/>
        </p:spPr>
        <p:txBody>
          <a:bodyPr wrap="none" rtlCol="0">
            <a:spAutoFit/>
          </a:bodyPr>
          <a:lstStyle/>
          <a:p>
            <a:r>
              <a:rPr lang="en-US" b="1" dirty="0"/>
              <a:t>Nb</a:t>
            </a:r>
            <a:r>
              <a:rPr lang="en-US" b="1" baseline="-25000" dirty="0"/>
              <a:t>3</a:t>
            </a:r>
            <a:r>
              <a:rPr lang="en-US" b="1" dirty="0"/>
              <a:t>Sn Structure</a:t>
            </a:r>
          </a:p>
        </p:txBody>
      </p:sp>
    </p:spTree>
    <p:extLst>
      <p:ext uri="{BB962C8B-B14F-4D97-AF65-F5344CB8AC3E}">
        <p14:creationId xmlns:p14="http://schemas.microsoft.com/office/powerpoint/2010/main" val="171140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51"/>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51" grpId="0"/>
      <p:bldP spid="51" grpId="1"/>
      <p:bldP spid="5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8866285C-CF59-4A45-A8C5-A5DCB582D19E}"/>
              </a:ext>
            </a:extLst>
          </p:cNvPr>
          <p:cNvGrpSpPr>
            <a:grpSpLocks noChangeAspect="1"/>
          </p:cNvGrpSpPr>
          <p:nvPr/>
        </p:nvGrpSpPr>
        <p:grpSpPr>
          <a:xfrm>
            <a:off x="403340" y="1981200"/>
            <a:ext cx="5129814" cy="3865633"/>
            <a:chOff x="18989716" y="20093400"/>
            <a:chExt cx="6242868" cy="4704389"/>
          </a:xfrm>
        </p:grpSpPr>
        <p:pic>
          <p:nvPicPr>
            <p:cNvPr id="39" name="Shape 257">
              <a:extLst>
                <a:ext uri="{FF2B5EF4-FFF2-40B4-BE49-F238E27FC236}">
                  <a16:creationId xmlns:a16="http://schemas.microsoft.com/office/drawing/2014/main" id="{7E0C2DE2-0DCD-435D-8856-14CAF947A1A2}"/>
                </a:ext>
              </a:extLst>
            </p:cNvPr>
            <p:cNvPicPr/>
            <p:nvPr/>
          </p:nvPicPr>
          <p:blipFill>
            <a:blip r:embed="rId2"/>
            <a:stretch/>
          </p:blipFill>
          <p:spPr>
            <a:xfrm>
              <a:off x="19306581" y="20093400"/>
              <a:ext cx="3939120" cy="3971880"/>
            </a:xfrm>
            <a:prstGeom prst="rect">
              <a:avLst/>
            </a:prstGeom>
            <a:ln>
              <a:noFill/>
            </a:ln>
          </p:spPr>
        </p:pic>
        <p:pic>
          <p:nvPicPr>
            <p:cNvPr id="40" name="Shape 258">
              <a:extLst>
                <a:ext uri="{FF2B5EF4-FFF2-40B4-BE49-F238E27FC236}">
                  <a16:creationId xmlns:a16="http://schemas.microsoft.com/office/drawing/2014/main" id="{47A33D38-3AD4-48A1-A1D6-9799EF038AB5}"/>
                </a:ext>
              </a:extLst>
            </p:cNvPr>
            <p:cNvPicPr/>
            <p:nvPr/>
          </p:nvPicPr>
          <p:blipFill>
            <a:blip r:embed="rId3"/>
            <a:stretch/>
          </p:blipFill>
          <p:spPr>
            <a:xfrm>
              <a:off x="23246061" y="20093400"/>
              <a:ext cx="645480" cy="3971880"/>
            </a:xfrm>
            <a:prstGeom prst="rect">
              <a:avLst/>
            </a:prstGeom>
            <a:ln>
              <a:noFill/>
            </a:ln>
          </p:spPr>
        </p:pic>
        <p:sp>
          <p:nvSpPr>
            <p:cNvPr id="41" name="CustomShape 52">
              <a:extLst>
                <a:ext uri="{FF2B5EF4-FFF2-40B4-BE49-F238E27FC236}">
                  <a16:creationId xmlns:a16="http://schemas.microsoft.com/office/drawing/2014/main" id="{69B18D66-77EB-4A02-A3BD-D3B8AFE969B2}"/>
                </a:ext>
              </a:extLst>
            </p:cNvPr>
            <p:cNvSpPr/>
            <p:nvPr/>
          </p:nvSpPr>
          <p:spPr>
            <a:xfrm>
              <a:off x="18989716" y="24037108"/>
              <a:ext cx="6242868" cy="76068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spc="-1" dirty="0">
                  <a:solidFill>
                    <a:srgbClr val="000000"/>
                  </a:solidFill>
                  <a:latin typeface="Times New Roman"/>
                </a:rPr>
                <a:t>     Nb</a:t>
              </a:r>
              <a:r>
                <a:rPr lang="en-US" sz="2000" spc="-1" baseline="-25000" dirty="0">
                  <a:solidFill>
                    <a:srgbClr val="000000"/>
                  </a:solidFill>
                  <a:latin typeface="Times New Roman"/>
                </a:rPr>
                <a:t>3</a:t>
              </a:r>
              <a:r>
                <a:rPr lang="en-US" sz="2000" spc="-1" dirty="0">
                  <a:solidFill>
                    <a:srgbClr val="000000"/>
                  </a:solidFill>
                  <a:latin typeface="Times New Roman"/>
                </a:rPr>
                <a:t>Sn EDS Cross-section</a:t>
              </a:r>
              <a:endParaRPr lang="en-US" sz="2000" spc="-1" dirty="0">
                <a:latin typeface="Arial"/>
              </a:endParaRPr>
            </a:p>
          </p:txBody>
        </p:sp>
        <p:sp>
          <p:nvSpPr>
            <p:cNvPr id="42" name="Oval 41">
              <a:extLst>
                <a:ext uri="{FF2B5EF4-FFF2-40B4-BE49-F238E27FC236}">
                  <a16:creationId xmlns:a16="http://schemas.microsoft.com/office/drawing/2014/main" id="{1C79E93A-A453-4A0F-B1D8-8E313B8D5930}"/>
                </a:ext>
              </a:extLst>
            </p:cNvPr>
            <p:cNvSpPr/>
            <p:nvPr/>
          </p:nvSpPr>
          <p:spPr>
            <a:xfrm>
              <a:off x="20029113" y="21251536"/>
              <a:ext cx="1805028" cy="1701959"/>
            </a:xfrm>
            <a:prstGeom prst="ellipse">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8CAE6B95-2E9E-45B6-8C00-B8DD5E7A078C}"/>
                </a:ext>
              </a:extLst>
            </p:cNvPr>
            <p:cNvSpPr txBox="1"/>
            <p:nvPr/>
          </p:nvSpPr>
          <p:spPr>
            <a:xfrm>
              <a:off x="19389072" y="23531143"/>
              <a:ext cx="3135092" cy="561836"/>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Depleted Region</a:t>
              </a:r>
            </a:p>
          </p:txBody>
        </p:sp>
        <p:cxnSp>
          <p:nvCxnSpPr>
            <p:cNvPr id="44" name="Straight Arrow Connector 43">
              <a:extLst>
                <a:ext uri="{FF2B5EF4-FFF2-40B4-BE49-F238E27FC236}">
                  <a16:creationId xmlns:a16="http://schemas.microsoft.com/office/drawing/2014/main" id="{040E2D41-A317-4DB5-AD52-5DC51F7E3E66}"/>
                </a:ext>
              </a:extLst>
            </p:cNvPr>
            <p:cNvCxnSpPr>
              <a:cxnSpLocks/>
            </p:cNvCxnSpPr>
            <p:nvPr/>
          </p:nvCxnSpPr>
          <p:spPr>
            <a:xfrm flipV="1">
              <a:off x="20563247" y="22905564"/>
              <a:ext cx="185369" cy="673478"/>
            </a:xfrm>
            <a:prstGeom prst="straightConnector1">
              <a:avLst/>
            </a:prstGeom>
            <a:ln w="1016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B339863C-4808-475D-A954-7288B4315D24}"/>
              </a:ext>
            </a:extLst>
          </p:cNvPr>
          <p:cNvGrpSpPr/>
          <p:nvPr/>
        </p:nvGrpSpPr>
        <p:grpSpPr>
          <a:xfrm>
            <a:off x="8661890" y="685672"/>
            <a:ext cx="3212205" cy="2963172"/>
            <a:chOff x="17226573" y="17792663"/>
            <a:chExt cx="7754700" cy="7153500"/>
          </a:xfrm>
        </p:grpSpPr>
        <p:pic>
          <p:nvPicPr>
            <p:cNvPr id="22" name="Shape 1051">
              <a:extLst>
                <a:ext uri="{FF2B5EF4-FFF2-40B4-BE49-F238E27FC236}">
                  <a16:creationId xmlns:a16="http://schemas.microsoft.com/office/drawing/2014/main" id="{91349EE7-DDCE-41B3-B0A7-CE4A844349CF}"/>
                </a:ext>
              </a:extLst>
            </p:cNvPr>
            <p:cNvPicPr preferRelativeResize="0"/>
            <p:nvPr/>
          </p:nvPicPr>
          <p:blipFill>
            <a:blip r:embed="rId4">
              <a:alphaModFix/>
            </a:blip>
            <a:stretch>
              <a:fillRect/>
            </a:stretch>
          </p:blipFill>
          <p:spPr>
            <a:xfrm>
              <a:off x="17819511" y="18603034"/>
              <a:ext cx="6428625" cy="5674508"/>
            </a:xfrm>
            <a:prstGeom prst="rect">
              <a:avLst/>
            </a:prstGeom>
            <a:noFill/>
            <a:ln>
              <a:noFill/>
            </a:ln>
          </p:spPr>
        </p:pic>
        <p:sp>
          <p:nvSpPr>
            <p:cNvPr id="24" name="Shape 1053">
              <a:extLst>
                <a:ext uri="{FF2B5EF4-FFF2-40B4-BE49-F238E27FC236}">
                  <a16:creationId xmlns:a16="http://schemas.microsoft.com/office/drawing/2014/main" id="{5F9C550B-2496-4988-973B-21AE6EFE7CC2}"/>
                </a:ext>
              </a:extLst>
            </p:cNvPr>
            <p:cNvSpPr txBox="1"/>
            <p:nvPr/>
          </p:nvSpPr>
          <p:spPr>
            <a:xfrm>
              <a:off x="17861523" y="24031763"/>
              <a:ext cx="7119750" cy="441000"/>
            </a:xfrm>
            <a:prstGeom prst="rect">
              <a:avLst/>
            </a:prstGeom>
            <a:noFill/>
            <a:ln>
              <a:noFill/>
            </a:ln>
          </p:spPr>
          <p:txBody>
            <a:bodyPr spcFirstLastPara="1" wrap="square" lIns="91425" tIns="91425" rIns="91425" bIns="91425" anchor="t" anchorCtr="0">
              <a:noAutofit/>
            </a:bodyPr>
            <a:lstStyle/>
            <a:p>
              <a:pPr algn="ctr"/>
              <a:r>
                <a:rPr lang="en" sz="1000" dirty="0"/>
                <a:t>time  (Hours)</a:t>
              </a:r>
              <a:endParaRPr sz="1000" dirty="0"/>
            </a:p>
          </p:txBody>
        </p:sp>
        <p:sp>
          <p:nvSpPr>
            <p:cNvPr id="28" name="Shape 1057">
              <a:extLst>
                <a:ext uri="{FF2B5EF4-FFF2-40B4-BE49-F238E27FC236}">
                  <a16:creationId xmlns:a16="http://schemas.microsoft.com/office/drawing/2014/main" id="{838C7F87-1DCD-4CE9-9824-F747051EE32F}"/>
                </a:ext>
              </a:extLst>
            </p:cNvPr>
            <p:cNvSpPr txBox="1"/>
            <p:nvPr/>
          </p:nvSpPr>
          <p:spPr>
            <a:xfrm rot="16200000">
              <a:off x="13869573" y="21149663"/>
              <a:ext cx="7153500" cy="439500"/>
            </a:xfrm>
            <a:prstGeom prst="rect">
              <a:avLst/>
            </a:prstGeom>
            <a:noFill/>
            <a:ln>
              <a:noFill/>
            </a:ln>
          </p:spPr>
          <p:txBody>
            <a:bodyPr spcFirstLastPara="1" wrap="square" lIns="91425" tIns="91425" rIns="91425" bIns="91425" anchor="t" anchorCtr="0">
              <a:noAutofit/>
            </a:bodyPr>
            <a:lstStyle/>
            <a:p>
              <a:pPr algn="ctr"/>
              <a:r>
                <a:rPr lang="en" sz="1000" dirty="0"/>
                <a:t>Excess surface tin (arb. units)</a:t>
              </a:r>
              <a:endParaRPr sz="1000" dirty="0"/>
            </a:p>
          </p:txBody>
        </p:sp>
      </p:grpSp>
      <p:grpSp>
        <p:nvGrpSpPr>
          <p:cNvPr id="9" name="Group 8">
            <a:extLst>
              <a:ext uri="{FF2B5EF4-FFF2-40B4-BE49-F238E27FC236}">
                <a16:creationId xmlns:a16="http://schemas.microsoft.com/office/drawing/2014/main" id="{1F6CF783-BF93-4F76-9B6E-61495103F626}"/>
              </a:ext>
            </a:extLst>
          </p:cNvPr>
          <p:cNvGrpSpPr/>
          <p:nvPr/>
        </p:nvGrpSpPr>
        <p:grpSpPr>
          <a:xfrm>
            <a:off x="8606451" y="3715825"/>
            <a:ext cx="3267644" cy="2963172"/>
            <a:chOff x="4982414" y="2123324"/>
            <a:chExt cx="3155415" cy="2861400"/>
          </a:xfrm>
        </p:grpSpPr>
        <p:pic>
          <p:nvPicPr>
            <p:cNvPr id="19" name="Shape 1109">
              <a:extLst>
                <a:ext uri="{FF2B5EF4-FFF2-40B4-BE49-F238E27FC236}">
                  <a16:creationId xmlns:a16="http://schemas.microsoft.com/office/drawing/2014/main" id="{ACEADDA8-5A98-4260-86F4-AC15575EC9F0}"/>
                </a:ext>
              </a:extLst>
            </p:cNvPr>
            <p:cNvPicPr preferRelativeResize="0"/>
            <p:nvPr/>
          </p:nvPicPr>
          <p:blipFill>
            <a:blip r:embed="rId5">
              <a:alphaModFix/>
            </a:blip>
            <a:stretch>
              <a:fillRect/>
            </a:stretch>
          </p:blipFill>
          <p:spPr>
            <a:xfrm>
              <a:off x="5270487" y="2411272"/>
              <a:ext cx="2576600" cy="2274284"/>
            </a:xfrm>
            <a:prstGeom prst="rect">
              <a:avLst/>
            </a:prstGeom>
            <a:noFill/>
            <a:ln>
              <a:noFill/>
            </a:ln>
          </p:spPr>
        </p:pic>
        <p:sp>
          <p:nvSpPr>
            <p:cNvPr id="20" name="Shape 1110">
              <a:extLst>
                <a:ext uri="{FF2B5EF4-FFF2-40B4-BE49-F238E27FC236}">
                  <a16:creationId xmlns:a16="http://schemas.microsoft.com/office/drawing/2014/main" id="{B083A1EA-680D-4FD0-8BDC-80001DC97B94}"/>
                </a:ext>
              </a:extLst>
            </p:cNvPr>
            <p:cNvSpPr txBox="1"/>
            <p:nvPr/>
          </p:nvSpPr>
          <p:spPr>
            <a:xfrm>
              <a:off x="5289929" y="4625444"/>
              <a:ext cx="2847900" cy="176400"/>
            </a:xfrm>
            <a:prstGeom prst="rect">
              <a:avLst/>
            </a:prstGeom>
            <a:noFill/>
            <a:ln>
              <a:noFill/>
            </a:ln>
          </p:spPr>
          <p:txBody>
            <a:bodyPr spcFirstLastPara="1" wrap="square" lIns="91425" tIns="91425" rIns="91425" bIns="91425" anchor="t" anchorCtr="0">
              <a:noAutofit/>
            </a:bodyPr>
            <a:lstStyle/>
            <a:p>
              <a:pPr algn="ctr"/>
              <a:r>
                <a:rPr lang="en" sz="1000" dirty="0"/>
                <a:t>time  (Hours)</a:t>
              </a:r>
              <a:endParaRPr sz="1000" dirty="0"/>
            </a:p>
          </p:txBody>
        </p:sp>
        <p:sp>
          <p:nvSpPr>
            <p:cNvPr id="21" name="Shape 1111">
              <a:extLst>
                <a:ext uri="{FF2B5EF4-FFF2-40B4-BE49-F238E27FC236}">
                  <a16:creationId xmlns:a16="http://schemas.microsoft.com/office/drawing/2014/main" id="{20DC8DA2-4A80-47ED-BFA5-1081E38E222E}"/>
                </a:ext>
              </a:extLst>
            </p:cNvPr>
            <p:cNvSpPr txBox="1"/>
            <p:nvPr/>
          </p:nvSpPr>
          <p:spPr>
            <a:xfrm rot="16200000">
              <a:off x="3639614" y="3466124"/>
              <a:ext cx="2861400" cy="175800"/>
            </a:xfrm>
            <a:prstGeom prst="rect">
              <a:avLst/>
            </a:prstGeom>
            <a:noFill/>
            <a:ln>
              <a:noFill/>
            </a:ln>
          </p:spPr>
          <p:txBody>
            <a:bodyPr spcFirstLastPara="1" wrap="square" lIns="91425" tIns="91425" rIns="91425" bIns="91425" anchor="t" anchorCtr="0">
              <a:noAutofit/>
            </a:bodyPr>
            <a:lstStyle/>
            <a:p>
              <a:pPr algn="ctr"/>
              <a:r>
                <a:rPr lang="en" sz="1000" dirty="0"/>
                <a:t>Excess surface tin (arb. units)</a:t>
              </a:r>
              <a:endParaRPr sz="1000" dirty="0"/>
            </a:p>
          </p:txBody>
        </p:sp>
      </p:grpSp>
      <p:cxnSp>
        <p:nvCxnSpPr>
          <p:cNvPr id="10" name="Straight Arrow Connector 9">
            <a:extLst>
              <a:ext uri="{FF2B5EF4-FFF2-40B4-BE49-F238E27FC236}">
                <a16:creationId xmlns:a16="http://schemas.microsoft.com/office/drawing/2014/main" id="{15A047BD-B357-4FA6-9120-FDAE3F7D87DF}"/>
              </a:ext>
            </a:extLst>
          </p:cNvPr>
          <p:cNvCxnSpPr/>
          <p:nvPr/>
        </p:nvCxnSpPr>
        <p:spPr>
          <a:xfrm>
            <a:off x="9128020" y="3451137"/>
            <a:ext cx="0" cy="562877"/>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70E54BD9-6FE3-4E25-935E-A47108C73C9F}"/>
              </a:ext>
            </a:extLst>
          </p:cNvPr>
          <p:cNvSpPr txBox="1"/>
          <p:nvPr/>
        </p:nvSpPr>
        <p:spPr>
          <a:xfrm>
            <a:off x="9269862" y="3581400"/>
            <a:ext cx="2168863" cy="338554"/>
          </a:xfrm>
          <a:prstGeom prst="rect">
            <a:avLst/>
          </a:prstGeom>
          <a:noFill/>
        </p:spPr>
        <p:txBody>
          <a:bodyPr wrap="none" rtlCol="0">
            <a:spAutoFit/>
          </a:bodyPr>
          <a:lstStyle/>
          <a:p>
            <a:r>
              <a:rPr lang="en-US" sz="1600" b="1" u="sng" dirty="0">
                <a:solidFill>
                  <a:srgbClr val="01AF12"/>
                </a:solidFill>
              </a:rPr>
              <a:t>More Nucleation Agent</a:t>
            </a:r>
          </a:p>
        </p:txBody>
      </p:sp>
      <p:cxnSp>
        <p:nvCxnSpPr>
          <p:cNvPr id="12" name="Straight Arrow Connector 11">
            <a:extLst>
              <a:ext uri="{FF2B5EF4-FFF2-40B4-BE49-F238E27FC236}">
                <a16:creationId xmlns:a16="http://schemas.microsoft.com/office/drawing/2014/main" id="{4D14BA66-2407-47C4-BD62-2593E5D3452A}"/>
              </a:ext>
            </a:extLst>
          </p:cNvPr>
          <p:cNvCxnSpPr/>
          <p:nvPr/>
        </p:nvCxnSpPr>
        <p:spPr>
          <a:xfrm>
            <a:off x="11495326" y="3451137"/>
            <a:ext cx="0" cy="562877"/>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13" name="Oval 12">
            <a:extLst>
              <a:ext uri="{FF2B5EF4-FFF2-40B4-BE49-F238E27FC236}">
                <a16:creationId xmlns:a16="http://schemas.microsoft.com/office/drawing/2014/main" id="{349BC473-8CE2-4AAE-A398-D8D59C2542DB}"/>
              </a:ext>
            </a:extLst>
          </p:cNvPr>
          <p:cNvSpPr/>
          <p:nvPr/>
        </p:nvSpPr>
        <p:spPr>
          <a:xfrm>
            <a:off x="10043622" y="2590584"/>
            <a:ext cx="978243" cy="61837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5A20D46-0338-4413-9E86-956EC5D19259}"/>
              </a:ext>
            </a:extLst>
          </p:cNvPr>
          <p:cNvSpPr txBox="1"/>
          <p:nvPr/>
        </p:nvSpPr>
        <p:spPr>
          <a:xfrm>
            <a:off x="9762219" y="1422400"/>
            <a:ext cx="2532493" cy="546058"/>
          </a:xfrm>
          <a:prstGeom prst="rect">
            <a:avLst/>
          </a:prstGeom>
          <a:noFill/>
        </p:spPr>
        <p:txBody>
          <a:bodyPr wrap="none" rtlCol="0">
            <a:spAutoFit/>
          </a:bodyPr>
          <a:lstStyle/>
          <a:p>
            <a:r>
              <a:rPr lang="en-US" sz="2400" b="1" dirty="0">
                <a:solidFill>
                  <a:srgbClr val="FF0000"/>
                </a:solidFill>
              </a:rPr>
              <a:t>No available Sn</a:t>
            </a:r>
          </a:p>
        </p:txBody>
      </p:sp>
      <p:cxnSp>
        <p:nvCxnSpPr>
          <p:cNvPr id="15" name="Straight Arrow Connector 14">
            <a:extLst>
              <a:ext uri="{FF2B5EF4-FFF2-40B4-BE49-F238E27FC236}">
                <a16:creationId xmlns:a16="http://schemas.microsoft.com/office/drawing/2014/main" id="{B4C0DDD7-91DF-4366-9C24-35C32C3C953B}"/>
              </a:ext>
            </a:extLst>
          </p:cNvPr>
          <p:cNvCxnSpPr>
            <a:cxnSpLocks/>
            <a:endCxn id="13" idx="0"/>
          </p:cNvCxnSpPr>
          <p:nvPr/>
        </p:nvCxnSpPr>
        <p:spPr>
          <a:xfrm flipH="1">
            <a:off x="10532743" y="1972215"/>
            <a:ext cx="196164" cy="61837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5FAB55CC-70D8-4DB8-9A25-12C712517DCD}"/>
              </a:ext>
            </a:extLst>
          </p:cNvPr>
          <p:cNvSpPr/>
          <p:nvPr/>
        </p:nvSpPr>
        <p:spPr>
          <a:xfrm>
            <a:off x="9882884" y="5512336"/>
            <a:ext cx="978243" cy="618370"/>
          </a:xfrm>
          <a:prstGeom prst="ellipse">
            <a:avLst/>
          </a:prstGeom>
          <a:noFill/>
          <a:ln w="38100">
            <a:solidFill>
              <a:srgbClr val="01AF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1AF12"/>
              </a:solidFill>
            </a:endParaRPr>
          </a:p>
        </p:txBody>
      </p:sp>
      <p:sp>
        <p:nvSpPr>
          <p:cNvPr id="17" name="TextBox 16">
            <a:extLst>
              <a:ext uri="{FF2B5EF4-FFF2-40B4-BE49-F238E27FC236}">
                <a16:creationId xmlns:a16="http://schemas.microsoft.com/office/drawing/2014/main" id="{AAED0B7D-8524-4C1B-9680-1CC7408C952E}"/>
              </a:ext>
            </a:extLst>
          </p:cNvPr>
          <p:cNvSpPr txBox="1"/>
          <p:nvPr/>
        </p:nvSpPr>
        <p:spPr>
          <a:xfrm>
            <a:off x="10145006" y="4311690"/>
            <a:ext cx="2172323" cy="546058"/>
          </a:xfrm>
          <a:prstGeom prst="rect">
            <a:avLst/>
          </a:prstGeom>
          <a:noFill/>
        </p:spPr>
        <p:txBody>
          <a:bodyPr wrap="none" rtlCol="0">
            <a:spAutoFit/>
          </a:bodyPr>
          <a:lstStyle/>
          <a:p>
            <a:r>
              <a:rPr lang="en-US" sz="2400" b="1" dirty="0">
                <a:solidFill>
                  <a:srgbClr val="01AF12"/>
                </a:solidFill>
              </a:rPr>
              <a:t>Available Sn!</a:t>
            </a:r>
          </a:p>
        </p:txBody>
      </p:sp>
      <p:cxnSp>
        <p:nvCxnSpPr>
          <p:cNvPr id="18" name="Straight Arrow Connector 17">
            <a:extLst>
              <a:ext uri="{FF2B5EF4-FFF2-40B4-BE49-F238E27FC236}">
                <a16:creationId xmlns:a16="http://schemas.microsoft.com/office/drawing/2014/main" id="{5BB59F8A-9D16-4949-8882-7E4156D8E841}"/>
              </a:ext>
            </a:extLst>
          </p:cNvPr>
          <p:cNvCxnSpPr>
            <a:cxnSpLocks/>
            <a:endCxn id="16" idx="0"/>
          </p:cNvCxnSpPr>
          <p:nvPr/>
        </p:nvCxnSpPr>
        <p:spPr>
          <a:xfrm flipH="1">
            <a:off x="10372005" y="4794264"/>
            <a:ext cx="282913" cy="718073"/>
          </a:xfrm>
          <a:prstGeom prst="straightConnector1">
            <a:avLst/>
          </a:prstGeom>
          <a:ln w="38100">
            <a:solidFill>
              <a:srgbClr val="01AF12"/>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B106A0D6-127C-4C83-AC80-6C1737C7C3FE}"/>
              </a:ext>
            </a:extLst>
          </p:cNvPr>
          <p:cNvCxnSpPr>
            <a:cxnSpLocks/>
          </p:cNvCxnSpPr>
          <p:nvPr/>
        </p:nvCxnSpPr>
        <p:spPr>
          <a:xfrm flipV="1">
            <a:off x="7846373" y="2748609"/>
            <a:ext cx="2924651" cy="7652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52" name="Shape 150">
            <a:extLst>
              <a:ext uri="{FF2B5EF4-FFF2-40B4-BE49-F238E27FC236}">
                <a16:creationId xmlns:a16="http://schemas.microsoft.com/office/drawing/2014/main" id="{399D408F-50E2-4D33-A287-08D031243942}"/>
              </a:ext>
            </a:extLst>
          </p:cNvPr>
          <p:cNvSpPr/>
          <p:nvPr/>
        </p:nvSpPr>
        <p:spPr>
          <a:xfrm>
            <a:off x="5492177" y="3096356"/>
            <a:ext cx="2276888" cy="1936743"/>
          </a:xfrm>
          <a:prstGeom prst="rect">
            <a:avLst/>
          </a:prstGeom>
          <a:solidFill>
            <a:srgbClr val="0070C0"/>
          </a:solidFill>
          <a:ln>
            <a:noFill/>
          </a:ln>
        </p:spPr>
        <p:txBody>
          <a:bodyPr lIns="91425" tIns="45700" rIns="91425" bIns="45700" anchor="ctr" anchorCtr="0">
            <a:noAutofit/>
          </a:bodyPr>
          <a:lstStyle/>
          <a:p>
            <a:pPr algn="ctr" defTabSz="457200" fontAlgn="auto">
              <a:spcBef>
                <a:spcPts val="0"/>
              </a:spcBef>
              <a:spcAft>
                <a:spcPts val="0"/>
              </a:spcAft>
              <a:buSzPct val="25000"/>
            </a:pPr>
            <a:endParaRPr lang="en-US" sz="2000" b="1" kern="0" dirty="0">
              <a:solidFill>
                <a:srgbClr val="0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9B8DDF5E-F86E-44AA-8066-17CCAF91E4C8}"/>
              </a:ext>
            </a:extLst>
          </p:cNvPr>
          <p:cNvSpPr>
            <a:spLocks noGrp="1"/>
          </p:cNvSpPr>
          <p:nvPr>
            <p:ph type="title"/>
          </p:nvPr>
        </p:nvSpPr>
        <p:spPr/>
        <p:txBody>
          <a:bodyPr>
            <a:normAutofit fontScale="90000"/>
          </a:bodyPr>
          <a:lstStyle/>
          <a:p>
            <a:r>
              <a:rPr lang="en-US" dirty="0"/>
              <a:t>Why do Sn Depleted Regions Form?</a:t>
            </a:r>
          </a:p>
        </p:txBody>
      </p:sp>
      <p:sp>
        <p:nvSpPr>
          <p:cNvPr id="3" name="Content Placeholder 2">
            <a:extLst>
              <a:ext uri="{FF2B5EF4-FFF2-40B4-BE49-F238E27FC236}">
                <a16:creationId xmlns:a16="http://schemas.microsoft.com/office/drawing/2014/main" id="{C6217DB9-FE1A-443C-A0B1-F3DB6757D8AA}"/>
              </a:ext>
            </a:extLst>
          </p:cNvPr>
          <p:cNvSpPr>
            <a:spLocks noGrp="1"/>
          </p:cNvSpPr>
          <p:nvPr>
            <p:ph idx="1"/>
          </p:nvPr>
        </p:nvSpPr>
        <p:spPr>
          <a:xfrm>
            <a:off x="609599" y="613025"/>
            <a:ext cx="7848597" cy="1312954"/>
          </a:xfrm>
        </p:spPr>
        <p:txBody>
          <a:bodyPr>
            <a:normAutofit fontScale="85000" lnSpcReduction="20000"/>
          </a:bodyPr>
          <a:lstStyle/>
          <a:p>
            <a:r>
              <a:rPr lang="en-US" dirty="0"/>
              <a:t>Sn depleted region formed by running out of Sn</a:t>
            </a:r>
          </a:p>
          <a:p>
            <a:r>
              <a:rPr lang="en-US" dirty="0"/>
              <a:t>Can fix by adding more Sn at key time</a:t>
            </a:r>
          </a:p>
          <a:p>
            <a:r>
              <a:rPr lang="en-US" dirty="0"/>
              <a:t>Don’t anneal for too long</a:t>
            </a:r>
          </a:p>
        </p:txBody>
      </p:sp>
      <p:sp>
        <p:nvSpPr>
          <p:cNvPr id="4" name="Date Placeholder 3">
            <a:extLst>
              <a:ext uri="{FF2B5EF4-FFF2-40B4-BE49-F238E27FC236}">
                <a16:creationId xmlns:a16="http://schemas.microsoft.com/office/drawing/2014/main" id="{44374633-833B-4548-9CAF-4D2FF3CF5B40}"/>
              </a:ext>
            </a:extLst>
          </p:cNvPr>
          <p:cNvSpPr>
            <a:spLocks noGrp="1"/>
          </p:cNvSpPr>
          <p:nvPr>
            <p:ph type="dt" sz="half" idx="10"/>
          </p:nvPr>
        </p:nvSpPr>
        <p:spPr/>
        <p:txBody>
          <a:bodyPr/>
          <a:lstStyle/>
          <a:p>
            <a:r>
              <a:rPr lang="en-US"/>
              <a:t>11/11/2020</a:t>
            </a:r>
            <a:endParaRPr lang="en-GB"/>
          </a:p>
        </p:txBody>
      </p:sp>
      <p:sp>
        <p:nvSpPr>
          <p:cNvPr id="5" name="Footer Placeholder 4">
            <a:extLst>
              <a:ext uri="{FF2B5EF4-FFF2-40B4-BE49-F238E27FC236}">
                <a16:creationId xmlns:a16="http://schemas.microsoft.com/office/drawing/2014/main" id="{9A034723-B3E8-465C-97C0-33794E9565B1}"/>
              </a:ext>
            </a:extLst>
          </p:cNvPr>
          <p:cNvSpPr>
            <a:spLocks noGrp="1"/>
          </p:cNvSpPr>
          <p:nvPr>
            <p:ph type="ftr" sz="quarter" idx="11"/>
          </p:nvPr>
        </p:nvSpPr>
        <p:spPr/>
        <p:txBody>
          <a:bodyPr/>
          <a:lstStyle/>
          <a:p>
            <a:r>
              <a:rPr lang="en-US" dirty="0"/>
              <a:t>Ryan Porter     Nb3Sn Workshop 2020</a:t>
            </a:r>
            <a:endParaRPr lang="en-GB" dirty="0"/>
          </a:p>
        </p:txBody>
      </p:sp>
      <p:sp>
        <p:nvSpPr>
          <p:cNvPr id="6" name="Slide Number Placeholder 5">
            <a:extLst>
              <a:ext uri="{FF2B5EF4-FFF2-40B4-BE49-F238E27FC236}">
                <a16:creationId xmlns:a16="http://schemas.microsoft.com/office/drawing/2014/main" id="{297D83F3-5218-4707-B72A-595D7E8201F4}"/>
              </a:ext>
            </a:extLst>
          </p:cNvPr>
          <p:cNvSpPr>
            <a:spLocks noGrp="1"/>
          </p:cNvSpPr>
          <p:nvPr>
            <p:ph type="sldNum" sz="quarter" idx="12"/>
          </p:nvPr>
        </p:nvSpPr>
        <p:spPr/>
        <p:txBody>
          <a:bodyPr/>
          <a:lstStyle/>
          <a:p>
            <a:fld id="{E38DBAE2-7DA5-433F-94A3-C02DB4BDDEE6}" type="slidenum">
              <a:rPr lang="en-GB" smtClean="0"/>
              <a:t>30</a:t>
            </a:fld>
            <a:endParaRPr lang="en-GB"/>
          </a:p>
        </p:txBody>
      </p:sp>
      <p:sp>
        <p:nvSpPr>
          <p:cNvPr id="46" name="Shape 150">
            <a:extLst>
              <a:ext uri="{FF2B5EF4-FFF2-40B4-BE49-F238E27FC236}">
                <a16:creationId xmlns:a16="http://schemas.microsoft.com/office/drawing/2014/main" id="{B2D9227E-0847-4928-95C6-22A39F40D7F8}"/>
              </a:ext>
            </a:extLst>
          </p:cNvPr>
          <p:cNvSpPr/>
          <p:nvPr/>
        </p:nvSpPr>
        <p:spPr>
          <a:xfrm>
            <a:off x="5785977" y="2756212"/>
            <a:ext cx="1689288" cy="365125"/>
          </a:xfrm>
          <a:prstGeom prst="rect">
            <a:avLst/>
          </a:prstGeom>
          <a:solidFill>
            <a:srgbClr val="00B050"/>
          </a:solidFill>
          <a:ln>
            <a:noFill/>
          </a:ln>
        </p:spPr>
        <p:txBody>
          <a:bodyPr lIns="91425" tIns="45700" rIns="91425" bIns="45700" anchor="ctr" anchorCtr="0">
            <a:noAutofit/>
          </a:bodyPr>
          <a:lstStyle/>
          <a:p>
            <a:pPr algn="ctr" defTabSz="457200" fontAlgn="auto">
              <a:spcBef>
                <a:spcPts val="0"/>
              </a:spcBef>
              <a:spcAft>
                <a:spcPts val="0"/>
              </a:spcAft>
              <a:buSzPct val="25000"/>
            </a:pPr>
            <a:endParaRPr lang="en-US" sz="2000" b="1" kern="0" dirty="0">
              <a:solidFill>
                <a:srgbClr val="000000"/>
              </a:solidFill>
              <a:latin typeface="Calibri"/>
              <a:ea typeface="Calibri"/>
              <a:cs typeface="Calibri"/>
              <a:sym typeface="Calibri"/>
            </a:endParaRPr>
          </a:p>
        </p:txBody>
      </p:sp>
      <p:sp>
        <p:nvSpPr>
          <p:cNvPr id="48" name="Shape 150">
            <a:extLst>
              <a:ext uri="{FF2B5EF4-FFF2-40B4-BE49-F238E27FC236}">
                <a16:creationId xmlns:a16="http://schemas.microsoft.com/office/drawing/2014/main" id="{CDFA29FA-F332-4DF9-BDD7-241BB7D033EE}"/>
              </a:ext>
            </a:extLst>
          </p:cNvPr>
          <p:cNvSpPr/>
          <p:nvPr/>
        </p:nvSpPr>
        <p:spPr>
          <a:xfrm>
            <a:off x="5492178" y="2756212"/>
            <a:ext cx="293799" cy="365125"/>
          </a:xfrm>
          <a:prstGeom prst="rect">
            <a:avLst/>
          </a:prstGeom>
          <a:solidFill>
            <a:srgbClr val="00B050"/>
          </a:solidFill>
          <a:ln>
            <a:noFill/>
          </a:ln>
        </p:spPr>
        <p:txBody>
          <a:bodyPr lIns="91425" tIns="45700" rIns="91425" bIns="45700" anchor="ctr" anchorCtr="0">
            <a:noAutofit/>
          </a:bodyPr>
          <a:lstStyle/>
          <a:p>
            <a:pPr algn="ctr" defTabSz="457200" fontAlgn="auto">
              <a:spcBef>
                <a:spcPts val="0"/>
              </a:spcBef>
              <a:spcAft>
                <a:spcPts val="0"/>
              </a:spcAft>
              <a:buSzPct val="25000"/>
            </a:pPr>
            <a:endParaRPr lang="en-US" sz="2000" b="1" kern="0" dirty="0">
              <a:solidFill>
                <a:srgbClr val="000000"/>
              </a:solidFill>
              <a:latin typeface="Calibri"/>
              <a:ea typeface="Calibri"/>
              <a:cs typeface="Calibri"/>
              <a:sym typeface="Calibri"/>
            </a:endParaRPr>
          </a:p>
        </p:txBody>
      </p:sp>
      <p:sp>
        <p:nvSpPr>
          <p:cNvPr id="56" name="Shape 150">
            <a:extLst>
              <a:ext uri="{FF2B5EF4-FFF2-40B4-BE49-F238E27FC236}">
                <a16:creationId xmlns:a16="http://schemas.microsoft.com/office/drawing/2014/main" id="{C68B3E4A-E13A-4FD7-9A3A-260A26C3FAB1}"/>
              </a:ext>
            </a:extLst>
          </p:cNvPr>
          <p:cNvSpPr/>
          <p:nvPr/>
        </p:nvSpPr>
        <p:spPr>
          <a:xfrm>
            <a:off x="7475266" y="2755778"/>
            <a:ext cx="293799" cy="365125"/>
          </a:xfrm>
          <a:prstGeom prst="rect">
            <a:avLst/>
          </a:prstGeom>
          <a:solidFill>
            <a:srgbClr val="00B050"/>
          </a:solidFill>
          <a:ln>
            <a:noFill/>
          </a:ln>
        </p:spPr>
        <p:txBody>
          <a:bodyPr lIns="91425" tIns="45700" rIns="91425" bIns="45700" anchor="ctr" anchorCtr="0">
            <a:noAutofit/>
          </a:bodyPr>
          <a:lstStyle/>
          <a:p>
            <a:pPr algn="ctr" defTabSz="457200" fontAlgn="auto">
              <a:spcBef>
                <a:spcPts val="0"/>
              </a:spcBef>
              <a:spcAft>
                <a:spcPts val="0"/>
              </a:spcAft>
              <a:buSzPct val="25000"/>
            </a:pPr>
            <a:endParaRPr lang="en-US" sz="2000" b="1" kern="0" dirty="0">
              <a:solidFill>
                <a:srgbClr val="000000"/>
              </a:solidFill>
              <a:latin typeface="Calibri"/>
              <a:ea typeface="Calibri"/>
              <a:cs typeface="Calibri"/>
              <a:sym typeface="Calibri"/>
            </a:endParaRPr>
          </a:p>
        </p:txBody>
      </p:sp>
      <p:sp>
        <p:nvSpPr>
          <p:cNvPr id="58" name="Shape 150">
            <a:extLst>
              <a:ext uri="{FF2B5EF4-FFF2-40B4-BE49-F238E27FC236}">
                <a16:creationId xmlns:a16="http://schemas.microsoft.com/office/drawing/2014/main" id="{00F37151-B0B3-4402-BB9D-EB5212635319}"/>
              </a:ext>
            </a:extLst>
          </p:cNvPr>
          <p:cNvSpPr/>
          <p:nvPr/>
        </p:nvSpPr>
        <p:spPr>
          <a:xfrm>
            <a:off x="5490344" y="2676089"/>
            <a:ext cx="2278721" cy="80123"/>
          </a:xfrm>
          <a:prstGeom prst="rect">
            <a:avLst/>
          </a:prstGeom>
          <a:solidFill>
            <a:srgbClr val="FFFF00"/>
          </a:solidFill>
          <a:ln>
            <a:noFill/>
          </a:ln>
        </p:spPr>
        <p:txBody>
          <a:bodyPr lIns="91425" tIns="45700" rIns="91425" bIns="45700" anchor="ctr" anchorCtr="0">
            <a:noAutofit/>
          </a:bodyPr>
          <a:lstStyle/>
          <a:p>
            <a:pPr algn="ctr" defTabSz="457200" fontAlgn="auto">
              <a:spcBef>
                <a:spcPts val="0"/>
              </a:spcBef>
              <a:spcAft>
                <a:spcPts val="0"/>
              </a:spcAft>
              <a:buSzPct val="25000"/>
            </a:pPr>
            <a:endParaRPr lang="en-US" sz="2000" b="1" kern="0" dirty="0">
              <a:solidFill>
                <a:srgbClr val="000000"/>
              </a:solidFill>
              <a:latin typeface="Calibri"/>
              <a:ea typeface="Calibri"/>
              <a:cs typeface="Calibri"/>
              <a:sym typeface="Calibri"/>
            </a:endParaRPr>
          </a:p>
        </p:txBody>
      </p:sp>
      <p:cxnSp>
        <p:nvCxnSpPr>
          <p:cNvPr id="64" name="Straight Connector 63">
            <a:extLst>
              <a:ext uri="{FF2B5EF4-FFF2-40B4-BE49-F238E27FC236}">
                <a16:creationId xmlns:a16="http://schemas.microsoft.com/office/drawing/2014/main" id="{F09A51CE-6F88-4C00-8B7A-D2A330E9EA8A}"/>
              </a:ext>
            </a:extLst>
          </p:cNvPr>
          <p:cNvCxnSpPr>
            <a:cxnSpLocks/>
          </p:cNvCxnSpPr>
          <p:nvPr/>
        </p:nvCxnSpPr>
        <p:spPr>
          <a:xfrm>
            <a:off x="5785977" y="2756212"/>
            <a:ext cx="1" cy="340144"/>
          </a:xfrm>
          <a:prstGeom prst="line">
            <a:avLst/>
          </a:prstGeom>
        </p:spPr>
        <p:style>
          <a:lnRef idx="3">
            <a:schemeClr val="accent1"/>
          </a:lnRef>
          <a:fillRef idx="0">
            <a:schemeClr val="accent1"/>
          </a:fillRef>
          <a:effectRef idx="2">
            <a:schemeClr val="accent1"/>
          </a:effectRef>
          <a:fontRef idx="minor">
            <a:schemeClr val="tx1"/>
          </a:fontRef>
        </p:style>
      </p:cxnSp>
      <p:cxnSp>
        <p:nvCxnSpPr>
          <p:cNvPr id="67" name="Straight Connector 66">
            <a:extLst>
              <a:ext uri="{FF2B5EF4-FFF2-40B4-BE49-F238E27FC236}">
                <a16:creationId xmlns:a16="http://schemas.microsoft.com/office/drawing/2014/main" id="{C3F1BD26-C800-484B-977A-68AEA6BA03B8}"/>
              </a:ext>
            </a:extLst>
          </p:cNvPr>
          <p:cNvCxnSpPr>
            <a:cxnSpLocks/>
          </p:cNvCxnSpPr>
          <p:nvPr/>
        </p:nvCxnSpPr>
        <p:spPr>
          <a:xfrm>
            <a:off x="7479007" y="2766706"/>
            <a:ext cx="1" cy="340144"/>
          </a:xfrm>
          <a:prstGeom prst="line">
            <a:avLst/>
          </a:prstGeom>
        </p:spPr>
        <p:style>
          <a:lnRef idx="3">
            <a:schemeClr val="accent1"/>
          </a:lnRef>
          <a:fillRef idx="0">
            <a:schemeClr val="accent1"/>
          </a:fillRef>
          <a:effectRef idx="2">
            <a:schemeClr val="accent1"/>
          </a:effectRef>
          <a:fontRef idx="minor">
            <a:schemeClr val="tx1"/>
          </a:fontRef>
        </p:style>
      </p:cxnSp>
      <p:sp>
        <p:nvSpPr>
          <p:cNvPr id="68" name="Shape 150">
            <a:extLst>
              <a:ext uri="{FF2B5EF4-FFF2-40B4-BE49-F238E27FC236}">
                <a16:creationId xmlns:a16="http://schemas.microsoft.com/office/drawing/2014/main" id="{B0FD548E-3BC1-4951-BDDF-20D6E9228C7F}"/>
              </a:ext>
            </a:extLst>
          </p:cNvPr>
          <p:cNvSpPr/>
          <p:nvPr/>
        </p:nvSpPr>
        <p:spPr>
          <a:xfrm>
            <a:off x="5785977" y="2949108"/>
            <a:ext cx="1689288" cy="862284"/>
          </a:xfrm>
          <a:prstGeom prst="rect">
            <a:avLst/>
          </a:prstGeom>
          <a:solidFill>
            <a:schemeClr val="accent3">
              <a:lumMod val="75000"/>
            </a:schemeClr>
          </a:solidFill>
          <a:ln>
            <a:noFill/>
          </a:ln>
        </p:spPr>
        <p:txBody>
          <a:bodyPr lIns="91425" tIns="45700" rIns="91425" bIns="45700" anchor="ctr" anchorCtr="0">
            <a:noAutofit/>
          </a:bodyPr>
          <a:lstStyle/>
          <a:p>
            <a:pPr algn="ctr" defTabSz="457200" fontAlgn="auto">
              <a:spcBef>
                <a:spcPts val="0"/>
              </a:spcBef>
              <a:spcAft>
                <a:spcPts val="0"/>
              </a:spcAft>
              <a:buSzPct val="25000"/>
            </a:pPr>
            <a:r>
              <a:rPr lang="en-US" sz="2000" b="1" kern="0" dirty="0">
                <a:solidFill>
                  <a:srgbClr val="000000"/>
                </a:solidFill>
                <a:latin typeface="Calibri"/>
                <a:ea typeface="Calibri"/>
                <a:cs typeface="Calibri"/>
                <a:sym typeface="Calibri"/>
              </a:rPr>
              <a:t>Nb</a:t>
            </a:r>
            <a:r>
              <a:rPr lang="en-US" sz="2000" b="1" kern="0" baseline="-25000" dirty="0">
                <a:solidFill>
                  <a:srgbClr val="000000"/>
                </a:solidFill>
                <a:latin typeface="Calibri"/>
                <a:ea typeface="Calibri"/>
                <a:cs typeface="Calibri"/>
                <a:sym typeface="Calibri"/>
              </a:rPr>
              <a:t>3+</a:t>
            </a:r>
            <a:r>
              <a:rPr lang="en-US" sz="2000" b="1" kern="0" dirty="0">
                <a:solidFill>
                  <a:srgbClr val="000000"/>
                </a:solidFill>
                <a:latin typeface="Calibri"/>
                <a:ea typeface="Calibri"/>
                <a:cs typeface="Calibri"/>
                <a:sym typeface="Calibri"/>
              </a:rPr>
              <a:t>Sn</a:t>
            </a:r>
            <a:r>
              <a:rPr lang="en-US" sz="2000" b="1" kern="0" baseline="-25000" dirty="0">
                <a:solidFill>
                  <a:srgbClr val="000000"/>
                </a:solidFill>
                <a:latin typeface="Calibri"/>
                <a:ea typeface="Calibri"/>
                <a:cs typeface="Calibri"/>
                <a:sym typeface="Calibri"/>
              </a:rPr>
              <a:t>1-</a:t>
            </a:r>
          </a:p>
        </p:txBody>
      </p:sp>
      <p:sp>
        <p:nvSpPr>
          <p:cNvPr id="69" name="Shape 150">
            <a:extLst>
              <a:ext uri="{FF2B5EF4-FFF2-40B4-BE49-F238E27FC236}">
                <a16:creationId xmlns:a16="http://schemas.microsoft.com/office/drawing/2014/main" id="{8779FFCC-932D-40D2-8FB6-479F069856DC}"/>
              </a:ext>
            </a:extLst>
          </p:cNvPr>
          <p:cNvSpPr/>
          <p:nvPr/>
        </p:nvSpPr>
        <p:spPr>
          <a:xfrm>
            <a:off x="5493816" y="2949108"/>
            <a:ext cx="290328" cy="862284"/>
          </a:xfrm>
          <a:prstGeom prst="rect">
            <a:avLst/>
          </a:prstGeom>
          <a:solidFill>
            <a:schemeClr val="accent3">
              <a:lumMod val="75000"/>
            </a:schemeClr>
          </a:solidFill>
          <a:ln>
            <a:noFill/>
          </a:ln>
        </p:spPr>
        <p:txBody>
          <a:bodyPr lIns="91425" tIns="45700" rIns="91425" bIns="45700" anchor="ctr" anchorCtr="0">
            <a:noAutofit/>
          </a:bodyPr>
          <a:lstStyle/>
          <a:p>
            <a:pPr algn="ctr" defTabSz="457200" fontAlgn="auto">
              <a:spcBef>
                <a:spcPts val="0"/>
              </a:spcBef>
              <a:spcAft>
                <a:spcPts val="0"/>
              </a:spcAft>
              <a:buSzPct val="25000"/>
            </a:pPr>
            <a:endParaRPr lang="en-US" sz="2000" b="1" kern="0" dirty="0">
              <a:solidFill>
                <a:srgbClr val="000000"/>
              </a:solidFill>
              <a:latin typeface="Calibri"/>
              <a:ea typeface="Calibri"/>
              <a:cs typeface="Calibri"/>
              <a:sym typeface="Calibri"/>
            </a:endParaRPr>
          </a:p>
        </p:txBody>
      </p:sp>
      <p:sp>
        <p:nvSpPr>
          <p:cNvPr id="70" name="Shape 150">
            <a:extLst>
              <a:ext uri="{FF2B5EF4-FFF2-40B4-BE49-F238E27FC236}">
                <a16:creationId xmlns:a16="http://schemas.microsoft.com/office/drawing/2014/main" id="{A7C23D26-EA18-4E10-A682-24533E553CA3}"/>
              </a:ext>
            </a:extLst>
          </p:cNvPr>
          <p:cNvSpPr/>
          <p:nvPr/>
        </p:nvSpPr>
        <p:spPr>
          <a:xfrm>
            <a:off x="7473628" y="2949108"/>
            <a:ext cx="293799" cy="862284"/>
          </a:xfrm>
          <a:prstGeom prst="rect">
            <a:avLst/>
          </a:prstGeom>
          <a:solidFill>
            <a:schemeClr val="accent3">
              <a:lumMod val="75000"/>
            </a:schemeClr>
          </a:solidFill>
          <a:ln>
            <a:noFill/>
          </a:ln>
        </p:spPr>
        <p:txBody>
          <a:bodyPr lIns="91425" tIns="45700" rIns="91425" bIns="45700" anchor="ctr" anchorCtr="0">
            <a:noAutofit/>
          </a:bodyPr>
          <a:lstStyle/>
          <a:p>
            <a:pPr algn="ctr" defTabSz="457200" fontAlgn="auto">
              <a:spcBef>
                <a:spcPts val="0"/>
              </a:spcBef>
              <a:spcAft>
                <a:spcPts val="0"/>
              </a:spcAft>
              <a:buSzPct val="25000"/>
            </a:pPr>
            <a:endParaRPr lang="en-US" sz="2000" b="1" kern="0" dirty="0">
              <a:solidFill>
                <a:srgbClr val="000000"/>
              </a:solidFill>
              <a:latin typeface="Calibri"/>
              <a:ea typeface="Calibri"/>
              <a:cs typeface="Calibri"/>
              <a:sym typeface="Calibri"/>
            </a:endParaRPr>
          </a:p>
        </p:txBody>
      </p:sp>
      <p:cxnSp>
        <p:nvCxnSpPr>
          <p:cNvPr id="71" name="Straight Connector 70">
            <a:extLst>
              <a:ext uri="{FF2B5EF4-FFF2-40B4-BE49-F238E27FC236}">
                <a16:creationId xmlns:a16="http://schemas.microsoft.com/office/drawing/2014/main" id="{17AA3A8C-F1AC-4201-880C-D8C49512E774}"/>
              </a:ext>
            </a:extLst>
          </p:cNvPr>
          <p:cNvCxnSpPr>
            <a:cxnSpLocks/>
          </p:cNvCxnSpPr>
          <p:nvPr/>
        </p:nvCxnSpPr>
        <p:spPr>
          <a:xfrm>
            <a:off x="5785977" y="2756212"/>
            <a:ext cx="0" cy="1055180"/>
          </a:xfrm>
          <a:prstGeom prst="line">
            <a:avLst/>
          </a:prstGeom>
        </p:spPr>
        <p:style>
          <a:lnRef idx="3">
            <a:schemeClr val="accent1"/>
          </a:lnRef>
          <a:fillRef idx="0">
            <a:schemeClr val="accent1"/>
          </a:fillRef>
          <a:effectRef idx="2">
            <a:schemeClr val="accent1"/>
          </a:effectRef>
          <a:fontRef idx="minor">
            <a:schemeClr val="tx1"/>
          </a:fontRef>
        </p:style>
      </p:cxnSp>
      <p:cxnSp>
        <p:nvCxnSpPr>
          <p:cNvPr id="72" name="Straight Connector 71">
            <a:extLst>
              <a:ext uri="{FF2B5EF4-FFF2-40B4-BE49-F238E27FC236}">
                <a16:creationId xmlns:a16="http://schemas.microsoft.com/office/drawing/2014/main" id="{2F18CC12-F6F6-4F65-93DC-A537FF4EE20D}"/>
              </a:ext>
            </a:extLst>
          </p:cNvPr>
          <p:cNvCxnSpPr>
            <a:cxnSpLocks/>
          </p:cNvCxnSpPr>
          <p:nvPr/>
        </p:nvCxnSpPr>
        <p:spPr>
          <a:xfrm flipH="1">
            <a:off x="7473628" y="2766706"/>
            <a:ext cx="5379" cy="1044686"/>
          </a:xfrm>
          <a:prstGeom prst="line">
            <a:avLst/>
          </a:prstGeom>
        </p:spPr>
        <p:style>
          <a:lnRef idx="3">
            <a:schemeClr val="accent1"/>
          </a:lnRef>
          <a:fillRef idx="0">
            <a:schemeClr val="accent1"/>
          </a:fillRef>
          <a:effectRef idx="2">
            <a:schemeClr val="accent1"/>
          </a:effectRef>
          <a:fontRef idx="minor">
            <a:schemeClr val="tx1"/>
          </a:fontRef>
        </p:style>
      </p:cxnSp>
      <p:sp>
        <p:nvSpPr>
          <p:cNvPr id="73" name="TextBox 72">
            <a:extLst>
              <a:ext uri="{FF2B5EF4-FFF2-40B4-BE49-F238E27FC236}">
                <a16:creationId xmlns:a16="http://schemas.microsoft.com/office/drawing/2014/main" id="{245FE2BE-4954-49DF-A8AC-891521E9D076}"/>
              </a:ext>
            </a:extLst>
          </p:cNvPr>
          <p:cNvSpPr txBox="1"/>
          <p:nvPr/>
        </p:nvSpPr>
        <p:spPr>
          <a:xfrm>
            <a:off x="6244243" y="2756260"/>
            <a:ext cx="771365" cy="369332"/>
          </a:xfrm>
          <a:prstGeom prst="rect">
            <a:avLst/>
          </a:prstGeom>
          <a:noFill/>
        </p:spPr>
        <p:txBody>
          <a:bodyPr wrap="none" rtlCol="0">
            <a:spAutoFit/>
          </a:bodyPr>
          <a:lstStyle/>
          <a:p>
            <a:r>
              <a:rPr lang="en-US" sz="1800" b="1" kern="0" dirty="0">
                <a:solidFill>
                  <a:srgbClr val="000000"/>
                </a:solidFill>
                <a:latin typeface="Calibri"/>
                <a:ea typeface="Calibri"/>
                <a:cs typeface="Calibri"/>
                <a:sym typeface="Calibri"/>
              </a:rPr>
              <a:t>Nb</a:t>
            </a:r>
            <a:r>
              <a:rPr lang="en-US" sz="1800" b="1" kern="0" baseline="-25000" dirty="0">
                <a:solidFill>
                  <a:srgbClr val="000000"/>
                </a:solidFill>
                <a:latin typeface="Calibri"/>
                <a:ea typeface="Calibri"/>
                <a:cs typeface="Calibri"/>
                <a:sym typeface="Calibri"/>
              </a:rPr>
              <a:t>3</a:t>
            </a:r>
            <a:r>
              <a:rPr lang="en-US" sz="1800" b="1" kern="0" dirty="0">
                <a:solidFill>
                  <a:srgbClr val="000000"/>
                </a:solidFill>
                <a:latin typeface="Calibri"/>
                <a:ea typeface="Calibri"/>
                <a:cs typeface="Calibri"/>
                <a:sym typeface="Calibri"/>
              </a:rPr>
              <a:t>Sn</a:t>
            </a:r>
          </a:p>
        </p:txBody>
      </p:sp>
      <p:cxnSp>
        <p:nvCxnSpPr>
          <p:cNvPr id="77" name="Straight Arrow Connector 76">
            <a:extLst>
              <a:ext uri="{FF2B5EF4-FFF2-40B4-BE49-F238E27FC236}">
                <a16:creationId xmlns:a16="http://schemas.microsoft.com/office/drawing/2014/main" id="{232F3308-FD20-47C6-A14B-D5D6498C365A}"/>
              </a:ext>
            </a:extLst>
          </p:cNvPr>
          <p:cNvCxnSpPr>
            <a:cxnSpLocks/>
          </p:cNvCxnSpPr>
          <p:nvPr/>
        </p:nvCxnSpPr>
        <p:spPr>
          <a:xfrm>
            <a:off x="5784143" y="2211192"/>
            <a:ext cx="0" cy="46489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9" name="Straight Arrow Connector 78">
            <a:extLst>
              <a:ext uri="{FF2B5EF4-FFF2-40B4-BE49-F238E27FC236}">
                <a16:creationId xmlns:a16="http://schemas.microsoft.com/office/drawing/2014/main" id="{BB057AD5-7A0E-4D21-A39C-190D77420EAC}"/>
              </a:ext>
            </a:extLst>
          </p:cNvPr>
          <p:cNvCxnSpPr>
            <a:cxnSpLocks/>
          </p:cNvCxnSpPr>
          <p:nvPr/>
        </p:nvCxnSpPr>
        <p:spPr>
          <a:xfrm>
            <a:off x="5784143" y="2211192"/>
            <a:ext cx="1666041" cy="4383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2" name="TextBox 81">
            <a:extLst>
              <a:ext uri="{FF2B5EF4-FFF2-40B4-BE49-F238E27FC236}">
                <a16:creationId xmlns:a16="http://schemas.microsoft.com/office/drawing/2014/main" id="{30C68F8D-DA39-40DA-9B42-F185E1410339}"/>
              </a:ext>
            </a:extLst>
          </p:cNvPr>
          <p:cNvSpPr txBox="1"/>
          <p:nvPr/>
        </p:nvSpPr>
        <p:spPr>
          <a:xfrm>
            <a:off x="5171781" y="1926412"/>
            <a:ext cx="1447384" cy="307777"/>
          </a:xfrm>
          <a:prstGeom prst="rect">
            <a:avLst/>
          </a:prstGeom>
          <a:noFill/>
        </p:spPr>
        <p:txBody>
          <a:bodyPr wrap="none" rtlCol="0">
            <a:spAutoFit/>
          </a:bodyPr>
          <a:lstStyle/>
          <a:p>
            <a:r>
              <a:rPr lang="en-US" sz="1400" dirty="0"/>
              <a:t>Grain Boundaries</a:t>
            </a:r>
          </a:p>
        </p:txBody>
      </p:sp>
      <p:sp>
        <p:nvSpPr>
          <p:cNvPr id="84" name="Shape 150">
            <a:extLst>
              <a:ext uri="{FF2B5EF4-FFF2-40B4-BE49-F238E27FC236}">
                <a16:creationId xmlns:a16="http://schemas.microsoft.com/office/drawing/2014/main" id="{31125A76-1732-4E83-8E42-BA6D7FDB0FE2}"/>
              </a:ext>
            </a:extLst>
          </p:cNvPr>
          <p:cNvSpPr/>
          <p:nvPr/>
        </p:nvSpPr>
        <p:spPr>
          <a:xfrm>
            <a:off x="7477370" y="2755778"/>
            <a:ext cx="293799" cy="1231776"/>
          </a:xfrm>
          <a:prstGeom prst="rect">
            <a:avLst/>
          </a:prstGeom>
          <a:solidFill>
            <a:srgbClr val="00B050"/>
          </a:solidFill>
          <a:ln>
            <a:noFill/>
          </a:ln>
        </p:spPr>
        <p:txBody>
          <a:bodyPr lIns="91425" tIns="45700" rIns="91425" bIns="45700" anchor="ctr" anchorCtr="0">
            <a:noAutofit/>
          </a:bodyPr>
          <a:lstStyle/>
          <a:p>
            <a:pPr algn="ctr" defTabSz="457200" fontAlgn="auto">
              <a:spcBef>
                <a:spcPts val="0"/>
              </a:spcBef>
              <a:spcAft>
                <a:spcPts val="0"/>
              </a:spcAft>
              <a:buSzPct val="25000"/>
            </a:pPr>
            <a:endParaRPr lang="en-US" sz="2000" b="1" kern="0" dirty="0">
              <a:solidFill>
                <a:srgbClr val="000000"/>
              </a:solidFill>
              <a:latin typeface="Calibri"/>
              <a:ea typeface="Calibri"/>
              <a:cs typeface="Calibri"/>
              <a:sym typeface="Calibri"/>
            </a:endParaRPr>
          </a:p>
        </p:txBody>
      </p:sp>
      <p:sp>
        <p:nvSpPr>
          <p:cNvPr id="85" name="Shape 150">
            <a:extLst>
              <a:ext uri="{FF2B5EF4-FFF2-40B4-BE49-F238E27FC236}">
                <a16:creationId xmlns:a16="http://schemas.microsoft.com/office/drawing/2014/main" id="{B099ACFD-DF8E-4CD9-9F86-093275494658}"/>
              </a:ext>
            </a:extLst>
          </p:cNvPr>
          <p:cNvSpPr/>
          <p:nvPr/>
        </p:nvSpPr>
        <p:spPr>
          <a:xfrm>
            <a:off x="5493779" y="2766706"/>
            <a:ext cx="375416" cy="1217902"/>
          </a:xfrm>
          <a:prstGeom prst="rect">
            <a:avLst/>
          </a:prstGeom>
          <a:solidFill>
            <a:srgbClr val="00B050"/>
          </a:solidFill>
          <a:ln>
            <a:noFill/>
          </a:ln>
        </p:spPr>
        <p:txBody>
          <a:bodyPr lIns="91425" tIns="45700" rIns="91425" bIns="45700" anchor="ctr" anchorCtr="0">
            <a:noAutofit/>
          </a:bodyPr>
          <a:lstStyle/>
          <a:p>
            <a:pPr algn="ctr" defTabSz="457200" fontAlgn="auto">
              <a:spcBef>
                <a:spcPts val="0"/>
              </a:spcBef>
              <a:spcAft>
                <a:spcPts val="0"/>
              </a:spcAft>
              <a:buSzPct val="25000"/>
            </a:pPr>
            <a:endParaRPr lang="en-US" sz="2000" b="1" kern="0" dirty="0">
              <a:solidFill>
                <a:srgbClr val="000000"/>
              </a:solidFill>
              <a:latin typeface="Calibri"/>
              <a:ea typeface="Calibri"/>
              <a:cs typeface="Calibri"/>
              <a:sym typeface="Calibri"/>
            </a:endParaRPr>
          </a:p>
        </p:txBody>
      </p:sp>
      <p:sp>
        <p:nvSpPr>
          <p:cNvPr id="86" name="Shape 150">
            <a:extLst>
              <a:ext uri="{FF2B5EF4-FFF2-40B4-BE49-F238E27FC236}">
                <a16:creationId xmlns:a16="http://schemas.microsoft.com/office/drawing/2014/main" id="{4A1ADF3A-CF31-4F70-83C3-6E40AC8AA139}"/>
              </a:ext>
            </a:extLst>
          </p:cNvPr>
          <p:cNvSpPr/>
          <p:nvPr/>
        </p:nvSpPr>
        <p:spPr>
          <a:xfrm>
            <a:off x="5785977" y="2949108"/>
            <a:ext cx="1689288" cy="862284"/>
          </a:xfrm>
          <a:prstGeom prst="rect">
            <a:avLst/>
          </a:prstGeom>
          <a:solidFill>
            <a:schemeClr val="accent3">
              <a:lumMod val="75000"/>
            </a:schemeClr>
          </a:solidFill>
          <a:ln>
            <a:noFill/>
          </a:ln>
        </p:spPr>
        <p:txBody>
          <a:bodyPr lIns="91425" tIns="45700" rIns="91425" bIns="45700" anchor="ctr" anchorCtr="0">
            <a:noAutofit/>
          </a:bodyPr>
          <a:lstStyle/>
          <a:p>
            <a:pPr algn="ctr" defTabSz="457200" fontAlgn="auto">
              <a:spcBef>
                <a:spcPts val="0"/>
              </a:spcBef>
              <a:spcAft>
                <a:spcPts val="0"/>
              </a:spcAft>
              <a:buSzPct val="25000"/>
            </a:pPr>
            <a:r>
              <a:rPr lang="en-US" sz="2000" b="1" kern="0" dirty="0">
                <a:solidFill>
                  <a:srgbClr val="000000"/>
                </a:solidFill>
                <a:latin typeface="Calibri"/>
                <a:ea typeface="Calibri"/>
                <a:cs typeface="Calibri"/>
                <a:sym typeface="Calibri"/>
              </a:rPr>
              <a:t>Nb</a:t>
            </a:r>
            <a:r>
              <a:rPr lang="en-US" sz="2000" b="1" kern="0" baseline="-25000" dirty="0">
                <a:solidFill>
                  <a:srgbClr val="000000"/>
                </a:solidFill>
                <a:latin typeface="Calibri"/>
                <a:ea typeface="Calibri"/>
                <a:cs typeface="Calibri"/>
                <a:sym typeface="Calibri"/>
              </a:rPr>
              <a:t>3+</a:t>
            </a:r>
            <a:r>
              <a:rPr lang="en-US" sz="2000" b="1" kern="0" dirty="0">
                <a:solidFill>
                  <a:srgbClr val="000000"/>
                </a:solidFill>
                <a:latin typeface="Calibri"/>
                <a:ea typeface="Calibri"/>
                <a:cs typeface="Calibri"/>
                <a:sym typeface="Calibri"/>
              </a:rPr>
              <a:t>Sn</a:t>
            </a:r>
            <a:r>
              <a:rPr lang="en-US" sz="2000" b="1" kern="0" baseline="-25000" dirty="0">
                <a:solidFill>
                  <a:srgbClr val="000000"/>
                </a:solidFill>
                <a:latin typeface="Calibri"/>
                <a:ea typeface="Calibri"/>
                <a:cs typeface="Calibri"/>
                <a:sym typeface="Calibri"/>
              </a:rPr>
              <a:t>1-</a:t>
            </a:r>
          </a:p>
        </p:txBody>
      </p:sp>
      <p:sp>
        <p:nvSpPr>
          <p:cNvPr id="87" name="Shape 150">
            <a:extLst>
              <a:ext uri="{FF2B5EF4-FFF2-40B4-BE49-F238E27FC236}">
                <a16:creationId xmlns:a16="http://schemas.microsoft.com/office/drawing/2014/main" id="{B896F4D0-04D8-4904-AD5C-82BC5A8C63AE}"/>
              </a:ext>
            </a:extLst>
          </p:cNvPr>
          <p:cNvSpPr/>
          <p:nvPr/>
        </p:nvSpPr>
        <p:spPr>
          <a:xfrm>
            <a:off x="5788763" y="2756212"/>
            <a:ext cx="293799" cy="1231342"/>
          </a:xfrm>
          <a:prstGeom prst="rect">
            <a:avLst/>
          </a:prstGeom>
          <a:solidFill>
            <a:srgbClr val="00B050"/>
          </a:solidFill>
          <a:ln>
            <a:noFill/>
          </a:ln>
        </p:spPr>
        <p:txBody>
          <a:bodyPr lIns="91425" tIns="45700" rIns="91425" bIns="45700" anchor="ctr" anchorCtr="0">
            <a:noAutofit/>
          </a:bodyPr>
          <a:lstStyle/>
          <a:p>
            <a:pPr algn="ctr" defTabSz="457200" fontAlgn="auto">
              <a:spcBef>
                <a:spcPts val="0"/>
              </a:spcBef>
              <a:spcAft>
                <a:spcPts val="0"/>
              </a:spcAft>
              <a:buSzPct val="25000"/>
            </a:pPr>
            <a:endParaRPr lang="en-US" sz="2000" b="1" kern="0" dirty="0">
              <a:solidFill>
                <a:srgbClr val="000000"/>
              </a:solidFill>
              <a:latin typeface="Calibri"/>
              <a:ea typeface="Calibri"/>
              <a:cs typeface="Calibri"/>
              <a:sym typeface="Calibri"/>
            </a:endParaRPr>
          </a:p>
        </p:txBody>
      </p:sp>
      <p:sp>
        <p:nvSpPr>
          <p:cNvPr id="89" name="Shape 150">
            <a:extLst>
              <a:ext uri="{FF2B5EF4-FFF2-40B4-BE49-F238E27FC236}">
                <a16:creationId xmlns:a16="http://schemas.microsoft.com/office/drawing/2014/main" id="{EA3EA9E6-5C0A-45B2-9EF3-37A6FE5B5B1E}"/>
              </a:ext>
            </a:extLst>
          </p:cNvPr>
          <p:cNvSpPr/>
          <p:nvPr/>
        </p:nvSpPr>
        <p:spPr>
          <a:xfrm>
            <a:off x="7179790" y="2756212"/>
            <a:ext cx="293799" cy="1231342"/>
          </a:xfrm>
          <a:prstGeom prst="rect">
            <a:avLst/>
          </a:prstGeom>
          <a:solidFill>
            <a:srgbClr val="00B050"/>
          </a:solidFill>
          <a:ln>
            <a:noFill/>
          </a:ln>
        </p:spPr>
        <p:txBody>
          <a:bodyPr lIns="91425" tIns="45700" rIns="91425" bIns="45700" anchor="ctr" anchorCtr="0">
            <a:noAutofit/>
          </a:bodyPr>
          <a:lstStyle/>
          <a:p>
            <a:pPr algn="ctr" defTabSz="457200" fontAlgn="auto">
              <a:spcBef>
                <a:spcPts val="0"/>
              </a:spcBef>
              <a:spcAft>
                <a:spcPts val="0"/>
              </a:spcAft>
              <a:buSzPct val="25000"/>
            </a:pPr>
            <a:endParaRPr lang="en-US" sz="2000" b="1" kern="0" dirty="0">
              <a:solidFill>
                <a:srgbClr val="000000"/>
              </a:solidFill>
              <a:latin typeface="Calibri"/>
              <a:ea typeface="Calibri"/>
              <a:cs typeface="Calibri"/>
              <a:sym typeface="Calibri"/>
            </a:endParaRPr>
          </a:p>
        </p:txBody>
      </p:sp>
      <p:sp>
        <p:nvSpPr>
          <p:cNvPr id="91" name="Shape 150">
            <a:extLst>
              <a:ext uri="{FF2B5EF4-FFF2-40B4-BE49-F238E27FC236}">
                <a16:creationId xmlns:a16="http://schemas.microsoft.com/office/drawing/2014/main" id="{25241274-1188-41BB-9C4D-C568C4E249C4}"/>
              </a:ext>
            </a:extLst>
          </p:cNvPr>
          <p:cNvSpPr/>
          <p:nvPr/>
        </p:nvSpPr>
        <p:spPr>
          <a:xfrm>
            <a:off x="6079776" y="2756212"/>
            <a:ext cx="1118984" cy="293180"/>
          </a:xfrm>
          <a:prstGeom prst="rect">
            <a:avLst/>
          </a:prstGeom>
          <a:solidFill>
            <a:srgbClr val="00B050"/>
          </a:solidFill>
          <a:ln>
            <a:noFill/>
          </a:ln>
        </p:spPr>
        <p:txBody>
          <a:bodyPr lIns="91425" tIns="45700" rIns="91425" bIns="45700" anchor="ctr" anchorCtr="0">
            <a:noAutofit/>
          </a:bodyPr>
          <a:lstStyle/>
          <a:p>
            <a:pPr algn="ctr" defTabSz="457200" fontAlgn="auto">
              <a:spcBef>
                <a:spcPts val="0"/>
              </a:spcBef>
              <a:spcAft>
                <a:spcPts val="0"/>
              </a:spcAft>
              <a:buSzPct val="25000"/>
            </a:pPr>
            <a:endParaRPr lang="en-US" sz="2000" b="1" kern="0" dirty="0">
              <a:solidFill>
                <a:srgbClr val="000000"/>
              </a:solidFill>
              <a:latin typeface="Calibri"/>
              <a:ea typeface="Calibri"/>
              <a:cs typeface="Calibri"/>
              <a:sym typeface="Calibri"/>
            </a:endParaRPr>
          </a:p>
        </p:txBody>
      </p:sp>
      <p:sp>
        <p:nvSpPr>
          <p:cNvPr id="92" name="Shape 150">
            <a:extLst>
              <a:ext uri="{FF2B5EF4-FFF2-40B4-BE49-F238E27FC236}">
                <a16:creationId xmlns:a16="http://schemas.microsoft.com/office/drawing/2014/main" id="{B760F4E1-D0C8-4275-8E3D-EB51382C6152}"/>
              </a:ext>
            </a:extLst>
          </p:cNvPr>
          <p:cNvSpPr/>
          <p:nvPr/>
        </p:nvSpPr>
        <p:spPr>
          <a:xfrm>
            <a:off x="6079776" y="3694374"/>
            <a:ext cx="1118984" cy="293180"/>
          </a:xfrm>
          <a:prstGeom prst="rect">
            <a:avLst/>
          </a:prstGeom>
          <a:solidFill>
            <a:srgbClr val="00B050"/>
          </a:solidFill>
          <a:ln>
            <a:noFill/>
          </a:ln>
        </p:spPr>
        <p:txBody>
          <a:bodyPr lIns="91425" tIns="45700" rIns="91425" bIns="45700" anchor="ctr" anchorCtr="0">
            <a:noAutofit/>
          </a:bodyPr>
          <a:lstStyle/>
          <a:p>
            <a:pPr algn="ctr" defTabSz="457200" fontAlgn="auto">
              <a:spcBef>
                <a:spcPts val="0"/>
              </a:spcBef>
              <a:spcAft>
                <a:spcPts val="0"/>
              </a:spcAft>
              <a:buSzPct val="25000"/>
            </a:pPr>
            <a:endParaRPr lang="en-US" sz="2000" b="1" kern="0" dirty="0">
              <a:solidFill>
                <a:srgbClr val="000000"/>
              </a:solidFill>
              <a:latin typeface="Calibri"/>
              <a:ea typeface="Calibri"/>
              <a:cs typeface="Calibri"/>
              <a:sym typeface="Calibri"/>
            </a:endParaRPr>
          </a:p>
        </p:txBody>
      </p:sp>
      <p:sp>
        <p:nvSpPr>
          <p:cNvPr id="93" name="TextBox 92">
            <a:extLst>
              <a:ext uri="{FF2B5EF4-FFF2-40B4-BE49-F238E27FC236}">
                <a16:creationId xmlns:a16="http://schemas.microsoft.com/office/drawing/2014/main" id="{DD3AA967-9D85-40A0-A178-2F7411839EDA}"/>
              </a:ext>
            </a:extLst>
          </p:cNvPr>
          <p:cNvSpPr txBox="1"/>
          <p:nvPr/>
        </p:nvSpPr>
        <p:spPr>
          <a:xfrm>
            <a:off x="6391301" y="4268592"/>
            <a:ext cx="460382" cy="369332"/>
          </a:xfrm>
          <a:prstGeom prst="rect">
            <a:avLst/>
          </a:prstGeom>
          <a:noFill/>
        </p:spPr>
        <p:txBody>
          <a:bodyPr wrap="none" rtlCol="0">
            <a:spAutoFit/>
          </a:bodyPr>
          <a:lstStyle/>
          <a:p>
            <a:r>
              <a:rPr lang="en-US" sz="1800" b="1" kern="0" dirty="0">
                <a:solidFill>
                  <a:srgbClr val="000000"/>
                </a:solidFill>
                <a:latin typeface="Calibri"/>
                <a:ea typeface="Calibri"/>
                <a:cs typeface="Calibri"/>
                <a:sym typeface="Calibri"/>
              </a:rPr>
              <a:t>Nb</a:t>
            </a:r>
          </a:p>
        </p:txBody>
      </p:sp>
      <p:sp>
        <p:nvSpPr>
          <p:cNvPr id="94" name="Shape 150">
            <a:extLst>
              <a:ext uri="{FF2B5EF4-FFF2-40B4-BE49-F238E27FC236}">
                <a16:creationId xmlns:a16="http://schemas.microsoft.com/office/drawing/2014/main" id="{11D616B2-A079-4FED-B6B9-8AFBD37C2074}"/>
              </a:ext>
            </a:extLst>
          </p:cNvPr>
          <p:cNvSpPr/>
          <p:nvPr/>
        </p:nvSpPr>
        <p:spPr>
          <a:xfrm>
            <a:off x="5788763" y="2766706"/>
            <a:ext cx="1678980" cy="1207452"/>
          </a:xfrm>
          <a:prstGeom prst="rect">
            <a:avLst/>
          </a:prstGeom>
          <a:solidFill>
            <a:srgbClr val="00B050"/>
          </a:solidFill>
          <a:ln>
            <a:noFill/>
          </a:ln>
        </p:spPr>
        <p:txBody>
          <a:bodyPr lIns="91425" tIns="45700" rIns="91425" bIns="45700" anchor="ctr" anchorCtr="0">
            <a:noAutofit/>
          </a:bodyPr>
          <a:lstStyle/>
          <a:p>
            <a:pPr algn="ctr" defTabSz="457200" fontAlgn="auto">
              <a:spcBef>
                <a:spcPts val="0"/>
              </a:spcBef>
              <a:spcAft>
                <a:spcPts val="0"/>
              </a:spcAft>
              <a:buSzPct val="25000"/>
            </a:pPr>
            <a:endParaRPr lang="en-US" sz="2000" b="1" kern="0" dirty="0">
              <a:solidFill>
                <a:srgbClr val="000000"/>
              </a:solidFill>
              <a:latin typeface="Calibri"/>
              <a:ea typeface="Calibri"/>
              <a:cs typeface="Calibri"/>
              <a:sym typeface="Calibri"/>
            </a:endParaRPr>
          </a:p>
        </p:txBody>
      </p:sp>
      <p:cxnSp>
        <p:nvCxnSpPr>
          <p:cNvPr id="90" name="Straight Connector 89">
            <a:extLst>
              <a:ext uri="{FF2B5EF4-FFF2-40B4-BE49-F238E27FC236}">
                <a16:creationId xmlns:a16="http://schemas.microsoft.com/office/drawing/2014/main" id="{DCBD9C8C-2313-468B-A678-2E18739940E9}"/>
              </a:ext>
            </a:extLst>
          </p:cNvPr>
          <p:cNvCxnSpPr>
            <a:cxnSpLocks/>
          </p:cNvCxnSpPr>
          <p:nvPr/>
        </p:nvCxnSpPr>
        <p:spPr>
          <a:xfrm>
            <a:off x="7471524" y="2756212"/>
            <a:ext cx="7484" cy="1231342"/>
          </a:xfrm>
          <a:prstGeom prst="line">
            <a:avLst/>
          </a:prstGeom>
        </p:spPr>
        <p:style>
          <a:lnRef idx="3">
            <a:schemeClr val="accent1"/>
          </a:lnRef>
          <a:fillRef idx="0">
            <a:schemeClr val="accent1"/>
          </a:fillRef>
          <a:effectRef idx="2">
            <a:schemeClr val="accent1"/>
          </a:effectRef>
          <a:fontRef idx="minor">
            <a:schemeClr val="tx1"/>
          </a:fontRef>
        </p:style>
      </p:cxnSp>
      <p:cxnSp>
        <p:nvCxnSpPr>
          <p:cNvPr id="88" name="Straight Connector 87">
            <a:extLst>
              <a:ext uri="{FF2B5EF4-FFF2-40B4-BE49-F238E27FC236}">
                <a16:creationId xmlns:a16="http://schemas.microsoft.com/office/drawing/2014/main" id="{BC8AE7EA-1125-4B84-88BE-6E0BE70FF11C}"/>
              </a:ext>
            </a:extLst>
          </p:cNvPr>
          <p:cNvCxnSpPr>
            <a:cxnSpLocks/>
          </p:cNvCxnSpPr>
          <p:nvPr/>
        </p:nvCxnSpPr>
        <p:spPr>
          <a:xfrm>
            <a:off x="5785977" y="2756212"/>
            <a:ext cx="0" cy="1231342"/>
          </a:xfrm>
          <a:prstGeom prst="line">
            <a:avLst/>
          </a:prstGeom>
        </p:spPr>
        <p:style>
          <a:lnRef idx="3">
            <a:schemeClr val="accent1"/>
          </a:lnRef>
          <a:fillRef idx="0">
            <a:schemeClr val="accent1"/>
          </a:fillRef>
          <a:effectRef idx="2">
            <a:schemeClr val="accent1"/>
          </a:effectRef>
          <a:fontRef idx="minor">
            <a:schemeClr val="tx1"/>
          </a:fontRef>
        </p:style>
      </p:cxnSp>
      <p:sp>
        <p:nvSpPr>
          <p:cNvPr id="95" name="TextBox 94">
            <a:extLst>
              <a:ext uri="{FF2B5EF4-FFF2-40B4-BE49-F238E27FC236}">
                <a16:creationId xmlns:a16="http://schemas.microsoft.com/office/drawing/2014/main" id="{18264408-DD63-4AB2-AC64-F2DB5D94BD51}"/>
              </a:ext>
            </a:extLst>
          </p:cNvPr>
          <p:cNvSpPr txBox="1"/>
          <p:nvPr/>
        </p:nvSpPr>
        <p:spPr>
          <a:xfrm>
            <a:off x="6261456" y="3162050"/>
            <a:ext cx="771365" cy="646331"/>
          </a:xfrm>
          <a:prstGeom prst="rect">
            <a:avLst/>
          </a:prstGeom>
          <a:noFill/>
        </p:spPr>
        <p:txBody>
          <a:bodyPr wrap="none" rtlCol="0">
            <a:spAutoFit/>
          </a:bodyPr>
          <a:lstStyle/>
          <a:p>
            <a:r>
              <a:rPr lang="en-US" sz="1800" b="1" kern="0" dirty="0">
                <a:solidFill>
                  <a:srgbClr val="000000"/>
                </a:solidFill>
                <a:latin typeface="Calibri"/>
                <a:ea typeface="Calibri"/>
                <a:cs typeface="Calibri"/>
                <a:sym typeface="Calibri"/>
              </a:rPr>
              <a:t>Nb</a:t>
            </a:r>
            <a:r>
              <a:rPr lang="en-US" sz="1800" b="1" kern="0" baseline="-25000" dirty="0">
                <a:solidFill>
                  <a:srgbClr val="000000"/>
                </a:solidFill>
                <a:latin typeface="Calibri"/>
                <a:ea typeface="Calibri"/>
                <a:cs typeface="Calibri"/>
                <a:sym typeface="Calibri"/>
              </a:rPr>
              <a:t>3</a:t>
            </a:r>
            <a:r>
              <a:rPr lang="en-US" sz="1800" b="1" kern="0" dirty="0">
                <a:solidFill>
                  <a:srgbClr val="000000"/>
                </a:solidFill>
                <a:latin typeface="Calibri"/>
                <a:ea typeface="Calibri"/>
                <a:cs typeface="Calibri"/>
                <a:sym typeface="Calibri"/>
              </a:rPr>
              <a:t>Sn</a:t>
            </a:r>
            <a:endParaRPr lang="en-US" sz="1800" b="1" kern="0" baseline="-25000" dirty="0">
              <a:solidFill>
                <a:srgbClr val="000000"/>
              </a:solidFill>
              <a:latin typeface="Calibri"/>
              <a:ea typeface="Calibri"/>
              <a:cs typeface="Calibri"/>
              <a:sym typeface="Calibri"/>
            </a:endParaRPr>
          </a:p>
          <a:p>
            <a:endParaRPr lang="en-US" dirty="0"/>
          </a:p>
        </p:txBody>
      </p:sp>
      <p:sp>
        <p:nvSpPr>
          <p:cNvPr id="96" name="TextBox 95">
            <a:extLst>
              <a:ext uri="{FF2B5EF4-FFF2-40B4-BE49-F238E27FC236}">
                <a16:creationId xmlns:a16="http://schemas.microsoft.com/office/drawing/2014/main" id="{9D32E0F6-DDB4-45EB-83C3-508F42F05768}"/>
              </a:ext>
            </a:extLst>
          </p:cNvPr>
          <p:cNvSpPr txBox="1"/>
          <p:nvPr/>
        </p:nvSpPr>
        <p:spPr>
          <a:xfrm>
            <a:off x="8989593" y="685672"/>
            <a:ext cx="2876172" cy="369332"/>
          </a:xfrm>
          <a:prstGeom prst="rect">
            <a:avLst/>
          </a:prstGeom>
          <a:noFill/>
        </p:spPr>
        <p:txBody>
          <a:bodyPr wrap="none" rtlCol="0">
            <a:spAutoFit/>
          </a:bodyPr>
          <a:lstStyle/>
          <a:p>
            <a:r>
              <a:rPr lang="en-US" b="1" u="sng" dirty="0"/>
              <a:t>Available Tin During Coating</a:t>
            </a:r>
          </a:p>
        </p:txBody>
      </p:sp>
      <p:cxnSp>
        <p:nvCxnSpPr>
          <p:cNvPr id="98" name="Straight Arrow Connector 97">
            <a:extLst>
              <a:ext uri="{FF2B5EF4-FFF2-40B4-BE49-F238E27FC236}">
                <a16:creationId xmlns:a16="http://schemas.microsoft.com/office/drawing/2014/main" id="{46A49FB9-DE21-4EE8-9078-D308F8D01B22}"/>
              </a:ext>
            </a:extLst>
          </p:cNvPr>
          <p:cNvCxnSpPr>
            <a:cxnSpLocks/>
          </p:cNvCxnSpPr>
          <p:nvPr/>
        </p:nvCxnSpPr>
        <p:spPr>
          <a:xfrm flipV="1">
            <a:off x="7846373" y="2267133"/>
            <a:ext cx="1915846" cy="122517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0" name="Straight Arrow Connector 99">
            <a:extLst>
              <a:ext uri="{FF2B5EF4-FFF2-40B4-BE49-F238E27FC236}">
                <a16:creationId xmlns:a16="http://schemas.microsoft.com/office/drawing/2014/main" id="{5DA54F8B-6A5D-4448-8CA3-4EB9E71856F5}"/>
              </a:ext>
            </a:extLst>
          </p:cNvPr>
          <p:cNvCxnSpPr>
            <a:cxnSpLocks/>
          </p:cNvCxnSpPr>
          <p:nvPr/>
        </p:nvCxnSpPr>
        <p:spPr>
          <a:xfrm flipV="1">
            <a:off x="7842631" y="2924840"/>
            <a:ext cx="2480047" cy="57440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6" name="Straight Arrow Connector 105">
            <a:extLst>
              <a:ext uri="{FF2B5EF4-FFF2-40B4-BE49-F238E27FC236}">
                <a16:creationId xmlns:a16="http://schemas.microsoft.com/office/drawing/2014/main" id="{AD064B3C-88DA-464B-BB45-D27B2D6671FC}"/>
              </a:ext>
            </a:extLst>
          </p:cNvPr>
          <p:cNvCxnSpPr>
            <a:cxnSpLocks/>
          </p:cNvCxnSpPr>
          <p:nvPr/>
        </p:nvCxnSpPr>
        <p:spPr>
          <a:xfrm flipV="1">
            <a:off x="7881491" y="2958497"/>
            <a:ext cx="2651252" cy="54813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2" name="Straight Arrow Connector 111">
            <a:extLst>
              <a:ext uri="{FF2B5EF4-FFF2-40B4-BE49-F238E27FC236}">
                <a16:creationId xmlns:a16="http://schemas.microsoft.com/office/drawing/2014/main" id="{F53553AD-A1E4-49CC-9F80-4E51EB57596D}"/>
              </a:ext>
            </a:extLst>
          </p:cNvPr>
          <p:cNvCxnSpPr>
            <a:cxnSpLocks/>
          </p:cNvCxnSpPr>
          <p:nvPr/>
        </p:nvCxnSpPr>
        <p:spPr>
          <a:xfrm flipV="1">
            <a:off x="7863932" y="1878155"/>
            <a:ext cx="3327709" cy="162109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5" name="Straight Arrow Connector 114">
            <a:extLst>
              <a:ext uri="{FF2B5EF4-FFF2-40B4-BE49-F238E27FC236}">
                <a16:creationId xmlns:a16="http://schemas.microsoft.com/office/drawing/2014/main" id="{AD276CDC-681A-46A1-9C3F-8CA229D98C73}"/>
              </a:ext>
            </a:extLst>
          </p:cNvPr>
          <p:cNvCxnSpPr>
            <a:cxnSpLocks/>
          </p:cNvCxnSpPr>
          <p:nvPr/>
        </p:nvCxnSpPr>
        <p:spPr>
          <a:xfrm>
            <a:off x="7863932" y="3513870"/>
            <a:ext cx="1609463" cy="102237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3979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98"/>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2"/>
                                        </p:tgtEl>
                                        <p:attrNameLst>
                                          <p:attrName>style.visibility</p:attrName>
                                        </p:attrNameLst>
                                      </p:cBhvr>
                                      <p:to>
                                        <p:strVal val="visible"/>
                                      </p:to>
                                    </p:set>
                                  </p:childTnLst>
                                </p:cTn>
                              </p:par>
                              <p:par>
                                <p:cTn id="29" presetID="1" presetClass="exit" presetSubtype="0" fill="hold" grpId="0" nodeType="withEffect">
                                  <p:stCondLst>
                                    <p:cond delay="0"/>
                                  </p:stCondLst>
                                  <p:childTnLst>
                                    <p:set>
                                      <p:cBhvr>
                                        <p:cTn id="30" dur="1" fill="hold">
                                          <p:stCondLst>
                                            <p:cond delay="0"/>
                                          </p:stCondLst>
                                        </p:cTn>
                                        <p:tgtEl>
                                          <p:spTgt spid="73"/>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00"/>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10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106"/>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0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9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2"/>
                                        </p:tgtEl>
                                        <p:attrNameLst>
                                          <p:attrName>style.visibility</p:attrName>
                                        </p:attrNameLst>
                                      </p:cBhvr>
                                      <p:to>
                                        <p:strVal val="visible"/>
                                      </p:to>
                                    </p:set>
                                  </p:childTnLst>
                                </p:cTn>
                              </p:par>
                              <p:par>
                                <p:cTn id="63" presetID="1" presetClass="exit" presetSubtype="0" fill="hold" nodeType="withEffect">
                                  <p:stCondLst>
                                    <p:cond delay="0"/>
                                  </p:stCondLst>
                                  <p:childTnLst>
                                    <p:set>
                                      <p:cBhvr>
                                        <p:cTn id="64" dur="1" fill="hold">
                                          <p:stCondLst>
                                            <p:cond delay="0"/>
                                          </p:stCondLst>
                                        </p:cTn>
                                        <p:tgtEl>
                                          <p:spTgt spid="109"/>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11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112"/>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1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1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9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95"/>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6"/>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8"/>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6"/>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14" grpId="0"/>
      <p:bldP spid="16" grpId="0" animBg="1"/>
      <p:bldP spid="17" grpId="0"/>
      <p:bldP spid="6" grpId="0"/>
      <p:bldP spid="58" grpId="0" animBg="1"/>
      <p:bldP spid="58" grpId="1" animBg="1"/>
      <p:bldP spid="68" grpId="0" animBg="1"/>
      <p:bldP spid="69" grpId="0" animBg="1"/>
      <p:bldP spid="70" grpId="0" animBg="1"/>
      <p:bldP spid="73" grpId="0"/>
      <p:bldP spid="84" grpId="0" animBg="1"/>
      <p:bldP spid="85" grpId="0" animBg="1"/>
      <p:bldP spid="86" grpId="0" animBg="1"/>
      <p:bldP spid="87" grpId="0" animBg="1"/>
      <p:bldP spid="89" grpId="0" animBg="1"/>
      <p:bldP spid="91" grpId="0" animBg="1"/>
      <p:bldP spid="92" grpId="0" animBg="1"/>
      <p:bldP spid="94" grpId="0" animBg="1"/>
      <p:bldP spid="9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3D0FF-3FF3-4E0E-ACC8-48F7D1DE1846}"/>
              </a:ext>
            </a:extLst>
          </p:cNvPr>
          <p:cNvSpPr>
            <a:spLocks noGrp="1"/>
          </p:cNvSpPr>
          <p:nvPr>
            <p:ph type="title"/>
          </p:nvPr>
        </p:nvSpPr>
        <p:spPr/>
        <p:txBody>
          <a:bodyPr>
            <a:normAutofit fontScale="90000"/>
          </a:bodyPr>
          <a:lstStyle/>
          <a:p>
            <a:r>
              <a:rPr lang="en-US" dirty="0"/>
              <a:t>Why is Nb</a:t>
            </a:r>
            <a:r>
              <a:rPr lang="en-US" baseline="-25000" dirty="0"/>
              <a:t>3</a:t>
            </a:r>
            <a:r>
              <a:rPr lang="en-US" dirty="0"/>
              <a:t>Sn Rough?</a:t>
            </a:r>
          </a:p>
        </p:txBody>
      </p:sp>
      <p:sp>
        <p:nvSpPr>
          <p:cNvPr id="3" name="Content Placeholder 2">
            <a:extLst>
              <a:ext uri="{FF2B5EF4-FFF2-40B4-BE49-F238E27FC236}">
                <a16:creationId xmlns:a16="http://schemas.microsoft.com/office/drawing/2014/main" id="{A435BF58-7D8F-4279-9C0D-E4D67C0F0F04}"/>
              </a:ext>
            </a:extLst>
          </p:cNvPr>
          <p:cNvSpPr>
            <a:spLocks noGrp="1"/>
          </p:cNvSpPr>
          <p:nvPr>
            <p:ph idx="1"/>
          </p:nvPr>
        </p:nvSpPr>
        <p:spPr>
          <a:xfrm>
            <a:off x="381000" y="913768"/>
            <a:ext cx="6215898" cy="1753232"/>
          </a:xfrm>
        </p:spPr>
        <p:txBody>
          <a:bodyPr>
            <a:normAutofit fontScale="92500" lnSpcReduction="20000"/>
          </a:bodyPr>
          <a:lstStyle/>
          <a:p>
            <a:r>
              <a:rPr lang="en-US" dirty="0"/>
              <a:t>Nb</a:t>
            </a:r>
            <a:r>
              <a:rPr lang="en-US" baseline="-25000" dirty="0"/>
              <a:t>3</a:t>
            </a:r>
            <a:r>
              <a:rPr lang="en-US" dirty="0"/>
              <a:t>Sn roughness comes from growth</a:t>
            </a:r>
          </a:p>
          <a:p>
            <a:pPr lvl="1"/>
            <a:r>
              <a:rPr lang="en-US" dirty="0">
                <a:solidFill>
                  <a:srgbClr val="FF0000"/>
                </a:solidFill>
              </a:rPr>
              <a:t>Bad</a:t>
            </a:r>
            <a:r>
              <a:rPr lang="en-US" dirty="0"/>
              <a:t> Sn nucleation -&gt; </a:t>
            </a:r>
            <a:r>
              <a:rPr lang="en-US" dirty="0">
                <a:solidFill>
                  <a:srgbClr val="FF0000"/>
                </a:solidFill>
              </a:rPr>
              <a:t>rough surface</a:t>
            </a:r>
          </a:p>
          <a:p>
            <a:pPr lvl="1"/>
            <a:r>
              <a:rPr lang="en-US" dirty="0">
                <a:solidFill>
                  <a:srgbClr val="00B050"/>
                </a:solidFill>
              </a:rPr>
              <a:t>Good</a:t>
            </a:r>
            <a:r>
              <a:rPr lang="en-US" dirty="0"/>
              <a:t> Sn nucleation -&gt; </a:t>
            </a:r>
            <a:r>
              <a:rPr lang="en-US" dirty="0">
                <a:solidFill>
                  <a:srgbClr val="00B050"/>
                </a:solidFill>
              </a:rPr>
              <a:t>smooth surface</a:t>
            </a:r>
          </a:p>
        </p:txBody>
      </p:sp>
      <p:grpSp>
        <p:nvGrpSpPr>
          <p:cNvPr id="24" name="Group 23">
            <a:extLst>
              <a:ext uri="{FF2B5EF4-FFF2-40B4-BE49-F238E27FC236}">
                <a16:creationId xmlns:a16="http://schemas.microsoft.com/office/drawing/2014/main" id="{636F71A9-9D93-4C73-A7ED-8B6F534A25CB}"/>
              </a:ext>
            </a:extLst>
          </p:cNvPr>
          <p:cNvGrpSpPr>
            <a:grpSpLocks noChangeAspect="1"/>
          </p:cNvGrpSpPr>
          <p:nvPr/>
        </p:nvGrpSpPr>
        <p:grpSpPr>
          <a:xfrm>
            <a:off x="609600" y="2912274"/>
            <a:ext cx="5014500" cy="3013386"/>
            <a:chOff x="2825949" y="-670229"/>
            <a:chExt cx="3713255" cy="2362200"/>
          </a:xfrm>
        </p:grpSpPr>
        <p:pic>
          <p:nvPicPr>
            <p:cNvPr id="25" name="Picture 5">
              <a:extLst>
                <a:ext uri="{FF2B5EF4-FFF2-40B4-BE49-F238E27FC236}">
                  <a16:creationId xmlns:a16="http://schemas.microsoft.com/office/drawing/2014/main" id="{8E6F25A6-E898-4D80-B2B7-29978FCE67C1}"/>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2825949" y="-670229"/>
              <a:ext cx="369169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6" name="Straight Connector 25">
              <a:extLst>
                <a:ext uri="{FF2B5EF4-FFF2-40B4-BE49-F238E27FC236}">
                  <a16:creationId xmlns:a16="http://schemas.microsoft.com/office/drawing/2014/main" id="{2FE91134-153C-4693-BCDF-142AD17D8247}"/>
                </a:ext>
              </a:extLst>
            </p:cNvPr>
            <p:cNvCxnSpPr/>
            <p:nvPr/>
          </p:nvCxnSpPr>
          <p:spPr>
            <a:xfrm>
              <a:off x="5320004" y="1621213"/>
              <a:ext cx="1219200"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03496F2-F79E-4BAE-9720-532FC206CBAE}"/>
                </a:ext>
              </a:extLst>
            </p:cNvPr>
            <p:cNvSpPr txBox="1"/>
            <p:nvPr/>
          </p:nvSpPr>
          <p:spPr>
            <a:xfrm>
              <a:off x="4593360" y="976140"/>
              <a:ext cx="1676400" cy="652645"/>
            </a:xfrm>
            <a:prstGeom prst="rect">
              <a:avLst/>
            </a:prstGeom>
            <a:noFill/>
          </p:spPr>
          <p:txBody>
            <a:bodyPr wrap="square" rtlCol="0">
              <a:spAutoFit/>
            </a:bodyPr>
            <a:lstStyle/>
            <a:p>
              <a:pPr algn="ctr"/>
              <a:r>
                <a:rPr lang="en-GB" sz="3200" b="1" dirty="0">
                  <a:solidFill>
                    <a:srgbClr val="FFFF00"/>
                  </a:solidFill>
                </a:rPr>
                <a:t>2 </a:t>
              </a:r>
              <a:r>
                <a:rPr lang="el-GR" sz="3200" b="1" dirty="0">
                  <a:solidFill>
                    <a:srgbClr val="FFFF00"/>
                  </a:solidFill>
                </a:rPr>
                <a:t>μ</a:t>
              </a:r>
              <a:r>
                <a:rPr lang="en-US" sz="3200" b="1" dirty="0">
                  <a:solidFill>
                    <a:srgbClr val="FFFF00"/>
                  </a:solidFill>
                </a:rPr>
                <a:t>m</a:t>
              </a:r>
              <a:endParaRPr lang="en-GB" sz="3200" b="1" dirty="0">
                <a:solidFill>
                  <a:srgbClr val="FFFF00"/>
                </a:solidFill>
              </a:endParaRPr>
            </a:p>
          </p:txBody>
        </p:sp>
      </p:grpSp>
      <p:grpSp>
        <p:nvGrpSpPr>
          <p:cNvPr id="9" name="Group 8">
            <a:extLst>
              <a:ext uri="{FF2B5EF4-FFF2-40B4-BE49-F238E27FC236}">
                <a16:creationId xmlns:a16="http://schemas.microsoft.com/office/drawing/2014/main" id="{64F861BB-9A60-4D40-8D92-E62AAC634A8C}"/>
              </a:ext>
            </a:extLst>
          </p:cNvPr>
          <p:cNvGrpSpPr>
            <a:grpSpLocks noChangeAspect="1"/>
          </p:cNvGrpSpPr>
          <p:nvPr/>
        </p:nvGrpSpPr>
        <p:grpSpPr>
          <a:xfrm>
            <a:off x="6470872" y="685800"/>
            <a:ext cx="5257614" cy="5358712"/>
            <a:chOff x="41515649" y="12681467"/>
            <a:chExt cx="9231819" cy="9409334"/>
          </a:xfrm>
        </p:grpSpPr>
        <p:pic>
          <p:nvPicPr>
            <p:cNvPr id="10" name="Content Placeholder 6">
              <a:extLst>
                <a:ext uri="{FF2B5EF4-FFF2-40B4-BE49-F238E27FC236}">
                  <a16:creationId xmlns:a16="http://schemas.microsoft.com/office/drawing/2014/main" id="{87E04DD0-F157-480B-AC22-FA0D496BD391}"/>
                </a:ext>
              </a:extLst>
            </p:cNvPr>
            <p:cNvPicPr>
              <a:picLocks noChangeAspect="1"/>
            </p:cNvPicPr>
            <p:nvPr/>
          </p:nvPicPr>
          <p:blipFill rotWithShape="1">
            <a:blip r:embed="rId3"/>
            <a:srcRect l="19752" t="7011" r="14369" b="24880"/>
            <a:stretch/>
          </p:blipFill>
          <p:spPr>
            <a:xfrm>
              <a:off x="45263993" y="16557254"/>
              <a:ext cx="2447953" cy="2449401"/>
            </a:xfrm>
            <a:prstGeom prst="rect">
              <a:avLst/>
            </a:prstGeom>
          </p:spPr>
        </p:pic>
        <p:pic>
          <p:nvPicPr>
            <p:cNvPr id="11" name="Content Placeholder 19">
              <a:extLst>
                <a:ext uri="{FF2B5EF4-FFF2-40B4-BE49-F238E27FC236}">
                  <a16:creationId xmlns:a16="http://schemas.microsoft.com/office/drawing/2014/main" id="{3EA7F704-7006-470C-946C-6D31639278E0}"/>
                </a:ext>
              </a:extLst>
            </p:cNvPr>
            <p:cNvPicPr>
              <a:picLocks noChangeAspect="1"/>
            </p:cNvPicPr>
            <p:nvPr/>
          </p:nvPicPr>
          <p:blipFill rotWithShape="1">
            <a:blip r:embed="rId4"/>
            <a:srcRect l="50956" t="22929" r="24896" b="52106"/>
            <a:stretch/>
          </p:blipFill>
          <p:spPr bwMode="auto">
            <a:xfrm>
              <a:off x="45262448" y="19445531"/>
              <a:ext cx="2447952" cy="2449390"/>
            </a:xfrm>
            <a:prstGeom prst="rect">
              <a:avLst/>
            </a:prstGeom>
            <a:noFill/>
            <a:ln w="9525">
              <a:noFill/>
              <a:miter lim="800000"/>
              <a:headEnd/>
              <a:tailEnd/>
            </a:ln>
          </p:spPr>
        </p:pic>
        <p:pic>
          <p:nvPicPr>
            <p:cNvPr id="12" name="Picture 11">
              <a:extLst>
                <a:ext uri="{FF2B5EF4-FFF2-40B4-BE49-F238E27FC236}">
                  <a16:creationId xmlns:a16="http://schemas.microsoft.com/office/drawing/2014/main" id="{855219A5-EE56-456F-AE5E-6EE70F9430D8}"/>
                </a:ext>
              </a:extLst>
            </p:cNvPr>
            <p:cNvPicPr>
              <a:picLocks noChangeAspect="1"/>
            </p:cNvPicPr>
            <p:nvPr/>
          </p:nvPicPr>
          <p:blipFill>
            <a:blip r:embed="rId5"/>
            <a:stretch>
              <a:fillRect/>
            </a:stretch>
          </p:blipFill>
          <p:spPr>
            <a:xfrm>
              <a:off x="45253849" y="13670231"/>
              <a:ext cx="2468242" cy="2468242"/>
            </a:xfrm>
            <a:prstGeom prst="rect">
              <a:avLst/>
            </a:prstGeom>
          </p:spPr>
        </p:pic>
        <p:cxnSp>
          <p:nvCxnSpPr>
            <p:cNvPr id="13" name="Straight Connector 12">
              <a:extLst>
                <a:ext uri="{FF2B5EF4-FFF2-40B4-BE49-F238E27FC236}">
                  <a16:creationId xmlns:a16="http://schemas.microsoft.com/office/drawing/2014/main" id="{6A577211-3F6B-47BB-ACD8-2EAE3734F26B}"/>
                </a:ext>
              </a:extLst>
            </p:cNvPr>
            <p:cNvCxnSpPr>
              <a:cxnSpLocks/>
            </p:cNvCxnSpPr>
            <p:nvPr/>
          </p:nvCxnSpPr>
          <p:spPr>
            <a:xfrm flipH="1">
              <a:off x="47073995" y="19594989"/>
              <a:ext cx="467935"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030570E-32D7-4216-9E3E-A809F9BD813C}"/>
                </a:ext>
              </a:extLst>
            </p:cNvPr>
            <p:cNvSpPr txBox="1"/>
            <p:nvPr/>
          </p:nvSpPr>
          <p:spPr>
            <a:xfrm>
              <a:off x="46344743" y="19629344"/>
              <a:ext cx="1430435" cy="594465"/>
            </a:xfrm>
            <a:prstGeom prst="rect">
              <a:avLst/>
            </a:prstGeom>
            <a:noFill/>
          </p:spPr>
          <p:txBody>
            <a:bodyPr wrap="none" rtlCol="0">
              <a:spAutoFit/>
            </a:bodyPr>
            <a:lstStyle/>
            <a:p>
              <a:r>
                <a:rPr lang="en-US" sz="1600" dirty="0">
                  <a:solidFill>
                    <a:schemeClr val="bg1"/>
                  </a:solidFill>
                </a:rPr>
                <a:t>200 nm</a:t>
              </a:r>
            </a:p>
          </p:txBody>
        </p:sp>
        <p:cxnSp>
          <p:nvCxnSpPr>
            <p:cNvPr id="15" name="Straight Connector 14">
              <a:extLst>
                <a:ext uri="{FF2B5EF4-FFF2-40B4-BE49-F238E27FC236}">
                  <a16:creationId xmlns:a16="http://schemas.microsoft.com/office/drawing/2014/main" id="{2BD303B1-CBA3-46A1-B6B5-34D346717DF2}"/>
                </a:ext>
              </a:extLst>
            </p:cNvPr>
            <p:cNvCxnSpPr>
              <a:cxnSpLocks/>
            </p:cNvCxnSpPr>
            <p:nvPr/>
          </p:nvCxnSpPr>
          <p:spPr>
            <a:xfrm flipH="1">
              <a:off x="47073995" y="16694021"/>
              <a:ext cx="467935"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621D73D-19F1-4D70-9003-969BE896F52B}"/>
                </a:ext>
              </a:extLst>
            </p:cNvPr>
            <p:cNvSpPr txBox="1"/>
            <p:nvPr/>
          </p:nvSpPr>
          <p:spPr>
            <a:xfrm>
              <a:off x="46344743" y="16728378"/>
              <a:ext cx="1430435" cy="594465"/>
            </a:xfrm>
            <a:prstGeom prst="rect">
              <a:avLst/>
            </a:prstGeom>
            <a:noFill/>
          </p:spPr>
          <p:txBody>
            <a:bodyPr wrap="none" rtlCol="0">
              <a:spAutoFit/>
            </a:bodyPr>
            <a:lstStyle/>
            <a:p>
              <a:r>
                <a:rPr lang="en-US" sz="1600" dirty="0">
                  <a:solidFill>
                    <a:schemeClr val="bg1"/>
                  </a:solidFill>
                </a:rPr>
                <a:t>200 nm</a:t>
              </a:r>
            </a:p>
          </p:txBody>
        </p:sp>
        <p:cxnSp>
          <p:nvCxnSpPr>
            <p:cNvPr id="17" name="Straight Connector 16">
              <a:extLst>
                <a:ext uri="{FF2B5EF4-FFF2-40B4-BE49-F238E27FC236}">
                  <a16:creationId xmlns:a16="http://schemas.microsoft.com/office/drawing/2014/main" id="{A496008D-9089-4133-B468-C53313E98DBC}"/>
                </a:ext>
              </a:extLst>
            </p:cNvPr>
            <p:cNvCxnSpPr>
              <a:cxnSpLocks/>
            </p:cNvCxnSpPr>
            <p:nvPr/>
          </p:nvCxnSpPr>
          <p:spPr>
            <a:xfrm flipH="1">
              <a:off x="47073995" y="13800139"/>
              <a:ext cx="467935"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06A519F-FD3B-4856-A243-936ACF569CD5}"/>
                </a:ext>
              </a:extLst>
            </p:cNvPr>
            <p:cNvSpPr txBox="1"/>
            <p:nvPr/>
          </p:nvSpPr>
          <p:spPr>
            <a:xfrm>
              <a:off x="46344743" y="13834495"/>
              <a:ext cx="1430435" cy="594465"/>
            </a:xfrm>
            <a:prstGeom prst="rect">
              <a:avLst/>
            </a:prstGeom>
            <a:noFill/>
          </p:spPr>
          <p:txBody>
            <a:bodyPr wrap="none" rtlCol="0">
              <a:spAutoFit/>
            </a:bodyPr>
            <a:lstStyle/>
            <a:p>
              <a:r>
                <a:rPr lang="en-US" sz="1600" dirty="0">
                  <a:solidFill>
                    <a:schemeClr val="bg1"/>
                  </a:solidFill>
                </a:rPr>
                <a:t>200 nm</a:t>
              </a:r>
            </a:p>
          </p:txBody>
        </p:sp>
        <p:pic>
          <p:nvPicPr>
            <p:cNvPr id="19" name="Picture 19">
              <a:extLst>
                <a:ext uri="{FF2B5EF4-FFF2-40B4-BE49-F238E27FC236}">
                  <a16:creationId xmlns:a16="http://schemas.microsoft.com/office/drawing/2014/main" id="{71EA1B3C-0C11-4804-93A1-4E00F37187B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880" t="16931" r="29609" b="8995"/>
            <a:stretch/>
          </p:blipFill>
          <p:spPr bwMode="auto">
            <a:xfrm>
              <a:off x="42341668" y="13673072"/>
              <a:ext cx="2452977" cy="2454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7">
              <a:extLst>
                <a:ext uri="{FF2B5EF4-FFF2-40B4-BE49-F238E27FC236}">
                  <a16:creationId xmlns:a16="http://schemas.microsoft.com/office/drawing/2014/main" id="{5C21CFA1-CB12-4380-B2E7-121D9B08F19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028" t="12293" r="35499" b="15018"/>
            <a:stretch/>
          </p:blipFill>
          <p:spPr bwMode="auto">
            <a:xfrm>
              <a:off x="42341668" y="16575812"/>
              <a:ext cx="2452977" cy="2454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0">
              <a:extLst>
                <a:ext uri="{FF2B5EF4-FFF2-40B4-BE49-F238E27FC236}">
                  <a16:creationId xmlns:a16="http://schemas.microsoft.com/office/drawing/2014/main" id="{BAFC2EA2-AF5D-423F-9274-97AAB8A1197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889" t="25880" r="37336" b="25623"/>
            <a:stretch/>
          </p:blipFill>
          <p:spPr>
            <a:xfrm>
              <a:off x="42341668" y="19454773"/>
              <a:ext cx="2452977" cy="2426272"/>
            </a:xfrm>
            <a:prstGeom prst="rect">
              <a:avLst/>
            </a:prstGeom>
          </p:spPr>
        </p:pic>
        <p:sp>
          <p:nvSpPr>
            <p:cNvPr id="22" name="TextBox 21">
              <a:extLst>
                <a:ext uri="{FF2B5EF4-FFF2-40B4-BE49-F238E27FC236}">
                  <a16:creationId xmlns:a16="http://schemas.microsoft.com/office/drawing/2014/main" id="{2EDB2F31-00C5-4EE5-89C3-D0A2BDD5775C}"/>
                </a:ext>
              </a:extLst>
            </p:cNvPr>
            <p:cNvSpPr txBox="1"/>
            <p:nvPr/>
          </p:nvSpPr>
          <p:spPr>
            <a:xfrm rot="16200000">
              <a:off x="41092318" y="14441200"/>
              <a:ext cx="1765382" cy="918719"/>
            </a:xfrm>
            <a:prstGeom prst="rect">
              <a:avLst/>
            </a:prstGeom>
            <a:noFill/>
          </p:spPr>
          <p:txBody>
            <a:bodyPr wrap="none" rtlCol="0">
              <a:spAutoFit/>
            </a:bodyPr>
            <a:lstStyle/>
            <a:p>
              <a:r>
                <a:rPr lang="en-US" sz="2800" dirty="0"/>
                <a:t>500 C</a:t>
              </a:r>
            </a:p>
          </p:txBody>
        </p:sp>
        <p:sp>
          <p:nvSpPr>
            <p:cNvPr id="23" name="TextBox 22">
              <a:extLst>
                <a:ext uri="{FF2B5EF4-FFF2-40B4-BE49-F238E27FC236}">
                  <a16:creationId xmlns:a16="http://schemas.microsoft.com/office/drawing/2014/main" id="{383945B3-35B4-4126-814A-2258FF84E337}"/>
                </a:ext>
              </a:extLst>
            </p:cNvPr>
            <p:cNvSpPr txBox="1"/>
            <p:nvPr/>
          </p:nvSpPr>
          <p:spPr>
            <a:xfrm rot="16200000">
              <a:off x="41092318" y="17343944"/>
              <a:ext cx="1765382" cy="918719"/>
            </a:xfrm>
            <a:prstGeom prst="rect">
              <a:avLst/>
            </a:prstGeom>
            <a:noFill/>
          </p:spPr>
          <p:txBody>
            <a:bodyPr wrap="none" rtlCol="0">
              <a:spAutoFit/>
            </a:bodyPr>
            <a:lstStyle/>
            <a:p>
              <a:r>
                <a:rPr lang="en-US" sz="2800" dirty="0"/>
                <a:t>800 C</a:t>
              </a:r>
            </a:p>
          </p:txBody>
        </p:sp>
        <p:sp>
          <p:nvSpPr>
            <p:cNvPr id="29" name="TextBox 28">
              <a:extLst>
                <a:ext uri="{FF2B5EF4-FFF2-40B4-BE49-F238E27FC236}">
                  <a16:creationId xmlns:a16="http://schemas.microsoft.com/office/drawing/2014/main" id="{931F353B-8055-4423-AC21-145C0D9B8006}"/>
                </a:ext>
              </a:extLst>
            </p:cNvPr>
            <p:cNvSpPr txBox="1"/>
            <p:nvPr/>
          </p:nvSpPr>
          <p:spPr>
            <a:xfrm rot="16200000">
              <a:off x="41092318" y="20208549"/>
              <a:ext cx="1765382" cy="918719"/>
            </a:xfrm>
            <a:prstGeom prst="rect">
              <a:avLst/>
            </a:prstGeom>
            <a:noFill/>
          </p:spPr>
          <p:txBody>
            <a:bodyPr wrap="none" rtlCol="0">
              <a:spAutoFit/>
            </a:bodyPr>
            <a:lstStyle/>
            <a:p>
              <a:r>
                <a:rPr lang="en-US" sz="2800" dirty="0"/>
                <a:t>875 C</a:t>
              </a:r>
            </a:p>
          </p:txBody>
        </p:sp>
        <p:cxnSp>
          <p:nvCxnSpPr>
            <p:cNvPr id="30" name="Straight Connector 29">
              <a:extLst>
                <a:ext uri="{FF2B5EF4-FFF2-40B4-BE49-F238E27FC236}">
                  <a16:creationId xmlns:a16="http://schemas.microsoft.com/office/drawing/2014/main" id="{56250D48-785E-404D-BDBE-D6A3342949B9}"/>
                </a:ext>
              </a:extLst>
            </p:cNvPr>
            <p:cNvCxnSpPr>
              <a:cxnSpLocks/>
            </p:cNvCxnSpPr>
            <p:nvPr/>
          </p:nvCxnSpPr>
          <p:spPr>
            <a:xfrm flipH="1" flipV="1">
              <a:off x="42930080" y="13854683"/>
              <a:ext cx="1754629" cy="873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158FED7-A437-4074-AD7A-B4EBAA9025C6}"/>
                </a:ext>
              </a:extLst>
            </p:cNvPr>
            <p:cNvSpPr txBox="1"/>
            <p:nvPr/>
          </p:nvSpPr>
          <p:spPr>
            <a:xfrm>
              <a:off x="43533395" y="13856715"/>
              <a:ext cx="1072966" cy="594465"/>
            </a:xfrm>
            <a:prstGeom prst="rect">
              <a:avLst/>
            </a:prstGeom>
            <a:noFill/>
          </p:spPr>
          <p:txBody>
            <a:bodyPr wrap="none" rtlCol="0">
              <a:spAutoFit/>
            </a:bodyPr>
            <a:lstStyle/>
            <a:p>
              <a:r>
                <a:rPr lang="en-US" sz="1600" dirty="0">
                  <a:solidFill>
                    <a:schemeClr val="bg1"/>
                  </a:solidFill>
                </a:rPr>
                <a:t>2 µm</a:t>
              </a:r>
            </a:p>
          </p:txBody>
        </p:sp>
        <p:cxnSp>
          <p:nvCxnSpPr>
            <p:cNvPr id="32" name="Straight Connector 31">
              <a:extLst>
                <a:ext uri="{FF2B5EF4-FFF2-40B4-BE49-F238E27FC236}">
                  <a16:creationId xmlns:a16="http://schemas.microsoft.com/office/drawing/2014/main" id="{0D493B58-D012-43DB-AA85-E432A07E0417}"/>
                </a:ext>
              </a:extLst>
            </p:cNvPr>
            <p:cNvCxnSpPr>
              <a:cxnSpLocks/>
            </p:cNvCxnSpPr>
            <p:nvPr/>
          </p:nvCxnSpPr>
          <p:spPr>
            <a:xfrm flipH="1">
              <a:off x="43383766" y="16776220"/>
              <a:ext cx="1325523"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A4F20C61-4B17-4A80-86D3-D3E221E270FB}"/>
                </a:ext>
              </a:extLst>
            </p:cNvPr>
            <p:cNvSpPr txBox="1"/>
            <p:nvPr/>
          </p:nvSpPr>
          <p:spPr>
            <a:xfrm>
              <a:off x="43557976" y="16769524"/>
              <a:ext cx="1072966" cy="594465"/>
            </a:xfrm>
            <a:prstGeom prst="rect">
              <a:avLst/>
            </a:prstGeom>
            <a:noFill/>
          </p:spPr>
          <p:txBody>
            <a:bodyPr wrap="none" rtlCol="0">
              <a:spAutoFit/>
            </a:bodyPr>
            <a:lstStyle/>
            <a:p>
              <a:r>
                <a:rPr lang="en-US" sz="1600" dirty="0">
                  <a:solidFill>
                    <a:schemeClr val="bg1"/>
                  </a:solidFill>
                </a:rPr>
                <a:t>2 µm</a:t>
              </a:r>
            </a:p>
          </p:txBody>
        </p:sp>
        <p:cxnSp>
          <p:nvCxnSpPr>
            <p:cNvPr id="34" name="Straight Connector 33">
              <a:extLst>
                <a:ext uri="{FF2B5EF4-FFF2-40B4-BE49-F238E27FC236}">
                  <a16:creationId xmlns:a16="http://schemas.microsoft.com/office/drawing/2014/main" id="{8459B393-9AF3-4FE0-8982-DB96372AA4DC}"/>
                </a:ext>
              </a:extLst>
            </p:cNvPr>
            <p:cNvCxnSpPr>
              <a:cxnSpLocks/>
            </p:cNvCxnSpPr>
            <p:nvPr/>
          </p:nvCxnSpPr>
          <p:spPr>
            <a:xfrm flipH="1">
              <a:off x="43408347" y="19639865"/>
              <a:ext cx="1325523"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96C53606-D2D9-47BC-8026-84BFF23E49B3}"/>
                </a:ext>
              </a:extLst>
            </p:cNvPr>
            <p:cNvSpPr txBox="1"/>
            <p:nvPr/>
          </p:nvSpPr>
          <p:spPr>
            <a:xfrm>
              <a:off x="43582557" y="19633169"/>
              <a:ext cx="1072966" cy="594465"/>
            </a:xfrm>
            <a:prstGeom prst="rect">
              <a:avLst/>
            </a:prstGeom>
            <a:noFill/>
          </p:spPr>
          <p:txBody>
            <a:bodyPr wrap="none" rtlCol="0">
              <a:spAutoFit/>
            </a:bodyPr>
            <a:lstStyle/>
            <a:p>
              <a:r>
                <a:rPr lang="en-US" sz="1600" dirty="0">
                  <a:solidFill>
                    <a:schemeClr val="bg1"/>
                  </a:solidFill>
                </a:rPr>
                <a:t>2 µm</a:t>
              </a:r>
            </a:p>
          </p:txBody>
        </p:sp>
        <p:sp>
          <p:nvSpPr>
            <p:cNvPr id="36" name="TextBox 35">
              <a:extLst>
                <a:ext uri="{FF2B5EF4-FFF2-40B4-BE49-F238E27FC236}">
                  <a16:creationId xmlns:a16="http://schemas.microsoft.com/office/drawing/2014/main" id="{F796BB34-51A4-4104-875A-A6B9651D325D}"/>
                </a:ext>
              </a:extLst>
            </p:cNvPr>
            <p:cNvSpPr txBox="1"/>
            <p:nvPr/>
          </p:nvSpPr>
          <p:spPr>
            <a:xfrm>
              <a:off x="42274642" y="12681467"/>
              <a:ext cx="4909746" cy="1026803"/>
            </a:xfrm>
            <a:prstGeom prst="rect">
              <a:avLst/>
            </a:prstGeom>
            <a:noFill/>
          </p:spPr>
          <p:txBody>
            <a:bodyPr wrap="none" rtlCol="0">
              <a:spAutoFit/>
            </a:bodyPr>
            <a:lstStyle/>
            <a:p>
              <a:r>
                <a:rPr lang="en-US" sz="3200" b="1" dirty="0"/>
                <a:t>Nb</a:t>
              </a:r>
              <a:r>
                <a:rPr lang="en-US" sz="3200" b="1" baseline="-25000" dirty="0"/>
                <a:t>3</a:t>
              </a:r>
              <a:r>
                <a:rPr lang="en-US" sz="3200" b="1" dirty="0"/>
                <a:t>Sn Growth:</a:t>
              </a:r>
            </a:p>
          </p:txBody>
        </p:sp>
        <p:pic>
          <p:nvPicPr>
            <p:cNvPr id="37" name="Picture 36" descr="FireRamp.png">
              <a:extLst>
                <a:ext uri="{FF2B5EF4-FFF2-40B4-BE49-F238E27FC236}">
                  <a16:creationId xmlns:a16="http://schemas.microsoft.com/office/drawing/2014/main" id="{9CD90F32-00E0-454C-BF52-DD27CDFDC7A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6200000">
              <a:off x="47532445" y="20511071"/>
              <a:ext cx="2059209" cy="231084"/>
            </a:xfrm>
            <a:prstGeom prst="rect">
              <a:avLst/>
            </a:prstGeom>
            <a:ln>
              <a:solidFill>
                <a:srgbClr val="000000"/>
              </a:solidFill>
            </a:ln>
          </p:spPr>
        </p:pic>
        <p:sp>
          <p:nvSpPr>
            <p:cNvPr id="38" name="Rectangle 37">
              <a:extLst>
                <a:ext uri="{FF2B5EF4-FFF2-40B4-BE49-F238E27FC236}">
                  <a16:creationId xmlns:a16="http://schemas.microsoft.com/office/drawing/2014/main" id="{142E7CF2-836E-4B99-8BC5-CAE321F8D852}"/>
                </a:ext>
              </a:extLst>
            </p:cNvPr>
            <p:cNvSpPr/>
            <p:nvPr/>
          </p:nvSpPr>
          <p:spPr>
            <a:xfrm>
              <a:off x="48677592" y="19385555"/>
              <a:ext cx="780236" cy="702551"/>
            </a:xfrm>
            <a:prstGeom prst="rect">
              <a:avLst/>
            </a:prstGeom>
          </p:spPr>
          <p:txBody>
            <a:bodyPr wrap="none">
              <a:spAutoFit/>
            </a:bodyPr>
            <a:lstStyle/>
            <a:p>
              <a:r>
                <a:rPr lang="en-US" sz="2000" dirty="0">
                  <a:solidFill>
                    <a:srgbClr val="000000"/>
                  </a:solidFill>
                </a:rPr>
                <a:t>50</a:t>
              </a:r>
            </a:p>
          </p:txBody>
        </p:sp>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1BA81DA4-0968-418D-84F8-008643F70B5C}"/>
                    </a:ext>
                  </a:extLst>
                </p:cNvPr>
                <p:cNvSpPr/>
                <p:nvPr/>
              </p:nvSpPr>
              <p:spPr>
                <a:xfrm>
                  <a:off x="48804758" y="20040422"/>
                  <a:ext cx="1942710" cy="1011492"/>
                </a:xfrm>
                <a:prstGeom prst="rect">
                  <a:avLst/>
                </a:prstGeom>
              </p:spPr>
              <p:txBody>
                <a:bodyPr wrap="none">
                  <a:spAutoFit/>
                </a:bodyPr>
                <a:lstStyle/>
                <a:p>
                  <a:r>
                    <a:rPr lang="en-US" sz="2000" dirty="0">
                      <a:solidFill>
                        <a:srgbClr val="000000"/>
                      </a:solidFill>
                      <a:latin typeface="+mj-lt"/>
                    </a:rPr>
                    <a:t>% </a:t>
                  </a:r>
                  <a14:m>
                    <m:oMath xmlns:m="http://schemas.openxmlformats.org/officeDocument/2006/math">
                      <m:f>
                        <m:fPr>
                          <m:ctrlPr>
                            <a:rPr lang="en-US" sz="2000" i="1">
                              <a:solidFill>
                                <a:srgbClr val="000000"/>
                              </a:solidFill>
                              <a:latin typeface="Cambria Math" panose="02040503050406030204" pitchFamily="18" charset="0"/>
                            </a:rPr>
                          </m:ctrlPr>
                        </m:fPr>
                        <m:num>
                          <m:r>
                            <m:rPr>
                              <m:nor/>
                            </m:rPr>
                            <a:rPr lang="en-US" sz="2000">
                              <a:solidFill>
                                <a:srgbClr val="000000"/>
                              </a:solidFill>
                              <a:latin typeface="+mj-lt"/>
                            </a:rPr>
                            <m:t>Sn</m:t>
                          </m:r>
                        </m:num>
                        <m:den>
                          <m:r>
                            <m:rPr>
                              <m:nor/>
                            </m:rPr>
                            <a:rPr lang="en-US" sz="2000">
                              <a:solidFill>
                                <a:srgbClr val="000000"/>
                              </a:solidFill>
                              <a:latin typeface="+mj-lt"/>
                            </a:rPr>
                            <m:t>Sn</m:t>
                          </m:r>
                          <m:r>
                            <m:rPr>
                              <m:nor/>
                            </m:rPr>
                            <a:rPr lang="en-US" sz="2000">
                              <a:solidFill>
                                <a:srgbClr val="000000"/>
                              </a:solidFill>
                              <a:latin typeface="+mj-lt"/>
                            </a:rPr>
                            <m:t>+</m:t>
                          </m:r>
                          <m:r>
                            <m:rPr>
                              <m:nor/>
                            </m:rPr>
                            <a:rPr lang="en-US" sz="2000">
                              <a:solidFill>
                                <a:srgbClr val="000000"/>
                              </a:solidFill>
                              <a:latin typeface="+mj-lt"/>
                            </a:rPr>
                            <m:t>Nb</m:t>
                          </m:r>
                        </m:den>
                      </m:f>
                    </m:oMath>
                  </a14:m>
                  <a:endParaRPr lang="en-US" sz="2000" dirty="0">
                    <a:solidFill>
                      <a:srgbClr val="000000"/>
                    </a:solidFill>
                    <a:latin typeface="+mj-lt"/>
                  </a:endParaRPr>
                </a:p>
              </p:txBody>
            </p:sp>
          </mc:Choice>
          <mc:Fallback xmlns="">
            <p:sp>
              <p:nvSpPr>
                <p:cNvPr id="39" name="Rectangle 38">
                  <a:extLst>
                    <a:ext uri="{FF2B5EF4-FFF2-40B4-BE49-F238E27FC236}">
                      <a16:creationId xmlns:a16="http://schemas.microsoft.com/office/drawing/2014/main" id="{1BA81DA4-0968-418D-84F8-008643F70B5C}"/>
                    </a:ext>
                  </a:extLst>
                </p:cNvPr>
                <p:cNvSpPr>
                  <a:spLocks noRot="1" noChangeAspect="1" noMove="1" noResize="1" noEditPoints="1" noAdjustHandles="1" noChangeArrowheads="1" noChangeShapeType="1" noTextEdit="1"/>
                </p:cNvSpPr>
                <p:nvPr/>
              </p:nvSpPr>
              <p:spPr>
                <a:xfrm>
                  <a:off x="48804758" y="20040422"/>
                  <a:ext cx="1942710" cy="1011492"/>
                </a:xfrm>
                <a:prstGeom prst="rect">
                  <a:avLst/>
                </a:prstGeom>
                <a:blipFill>
                  <a:blip r:embed="rId10"/>
                  <a:stretch>
                    <a:fillRect l="-5495" b="-7447"/>
                  </a:stretch>
                </a:blipFill>
              </p:spPr>
              <p:txBody>
                <a:bodyPr/>
                <a:lstStyle/>
                <a:p>
                  <a:r>
                    <a:rPr lang="en-US">
                      <a:noFill/>
                    </a:rPr>
                    <a:t> </a:t>
                  </a:r>
                </a:p>
              </p:txBody>
            </p:sp>
          </mc:Fallback>
        </mc:AlternateContent>
        <p:sp>
          <p:nvSpPr>
            <p:cNvPr id="40" name="Rectangle 39">
              <a:extLst>
                <a:ext uri="{FF2B5EF4-FFF2-40B4-BE49-F238E27FC236}">
                  <a16:creationId xmlns:a16="http://schemas.microsoft.com/office/drawing/2014/main" id="{8E3E22DE-D6F4-4656-AE47-7A06AD6E5D6A}"/>
                </a:ext>
              </a:extLst>
            </p:cNvPr>
            <p:cNvSpPr/>
            <p:nvPr/>
          </p:nvSpPr>
          <p:spPr>
            <a:xfrm>
              <a:off x="48689130" y="21388250"/>
              <a:ext cx="389105" cy="702551"/>
            </a:xfrm>
            <a:prstGeom prst="rect">
              <a:avLst/>
            </a:prstGeom>
          </p:spPr>
          <p:txBody>
            <a:bodyPr wrap="square">
              <a:spAutoFit/>
            </a:bodyPr>
            <a:lstStyle/>
            <a:p>
              <a:r>
                <a:rPr lang="en-US" sz="2000" dirty="0">
                  <a:solidFill>
                    <a:srgbClr val="000000"/>
                  </a:solidFill>
                </a:rPr>
                <a:t>0</a:t>
              </a:r>
            </a:p>
          </p:txBody>
        </p:sp>
        <p:pic>
          <p:nvPicPr>
            <p:cNvPr id="41" name="Picture 40">
              <a:extLst>
                <a:ext uri="{FF2B5EF4-FFF2-40B4-BE49-F238E27FC236}">
                  <a16:creationId xmlns:a16="http://schemas.microsoft.com/office/drawing/2014/main" id="{D4E228CA-C6A4-4080-8A7A-71F5BA1F4916}"/>
                </a:ext>
              </a:extLst>
            </p:cNvPr>
            <p:cNvPicPr>
              <a:picLocks noChangeAspect="1"/>
            </p:cNvPicPr>
            <p:nvPr/>
          </p:nvPicPr>
          <p:blipFill rotWithShape="1">
            <a:blip r:embed="rId11"/>
            <a:srcRect l="10317" t="5589" r="6059" b="10788"/>
            <a:stretch/>
          </p:blipFill>
          <p:spPr>
            <a:xfrm>
              <a:off x="48153507" y="13666460"/>
              <a:ext cx="2468241" cy="2468242"/>
            </a:xfrm>
            <a:prstGeom prst="rect">
              <a:avLst/>
            </a:prstGeom>
          </p:spPr>
        </p:pic>
        <p:sp>
          <p:nvSpPr>
            <p:cNvPr id="42" name="Rectangle 41">
              <a:extLst>
                <a:ext uri="{FF2B5EF4-FFF2-40B4-BE49-F238E27FC236}">
                  <a16:creationId xmlns:a16="http://schemas.microsoft.com/office/drawing/2014/main" id="{8D9CEEB1-9E4F-4602-8B82-529A7DCF8AC9}"/>
                </a:ext>
              </a:extLst>
            </p:cNvPr>
            <p:cNvSpPr/>
            <p:nvPr/>
          </p:nvSpPr>
          <p:spPr>
            <a:xfrm>
              <a:off x="48153509" y="16553483"/>
              <a:ext cx="2468242" cy="244940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25"/>
            </a:p>
          </p:txBody>
        </p:sp>
        <p:pic>
          <p:nvPicPr>
            <p:cNvPr id="43" name="Picture 42">
              <a:extLst>
                <a:ext uri="{FF2B5EF4-FFF2-40B4-BE49-F238E27FC236}">
                  <a16:creationId xmlns:a16="http://schemas.microsoft.com/office/drawing/2014/main" id="{DE8172B7-C85B-45E7-904D-DC0CD770C76C}"/>
                </a:ext>
              </a:extLst>
            </p:cNvPr>
            <p:cNvPicPr>
              <a:picLocks noChangeAspect="1"/>
            </p:cNvPicPr>
            <p:nvPr/>
          </p:nvPicPr>
          <p:blipFill rotWithShape="1">
            <a:blip r:embed="rId12"/>
            <a:srcRect l="26666" r="14606"/>
            <a:stretch/>
          </p:blipFill>
          <p:spPr>
            <a:xfrm rot="16351183">
              <a:off x="48596830" y="16660223"/>
              <a:ext cx="1619026" cy="2277040"/>
            </a:xfrm>
            <a:prstGeom prst="rect">
              <a:avLst/>
            </a:prstGeom>
          </p:spPr>
        </p:pic>
      </p:grpSp>
      <p:sp>
        <p:nvSpPr>
          <p:cNvPr id="4" name="Date Placeholder 3">
            <a:extLst>
              <a:ext uri="{FF2B5EF4-FFF2-40B4-BE49-F238E27FC236}">
                <a16:creationId xmlns:a16="http://schemas.microsoft.com/office/drawing/2014/main" id="{51F2707D-3278-47BD-9C44-3837725CDE40}"/>
              </a:ext>
            </a:extLst>
          </p:cNvPr>
          <p:cNvSpPr>
            <a:spLocks noGrp="1"/>
          </p:cNvSpPr>
          <p:nvPr>
            <p:ph type="dt" sz="half" idx="10"/>
          </p:nvPr>
        </p:nvSpPr>
        <p:spPr/>
        <p:txBody>
          <a:bodyPr/>
          <a:lstStyle/>
          <a:p>
            <a:r>
              <a:rPr lang="en-US"/>
              <a:t>11/11/2020</a:t>
            </a:r>
            <a:endParaRPr lang="en-GB"/>
          </a:p>
        </p:txBody>
      </p:sp>
      <p:sp>
        <p:nvSpPr>
          <p:cNvPr id="5" name="Footer Placeholder 4">
            <a:extLst>
              <a:ext uri="{FF2B5EF4-FFF2-40B4-BE49-F238E27FC236}">
                <a16:creationId xmlns:a16="http://schemas.microsoft.com/office/drawing/2014/main" id="{FB3B1E81-D6CE-4FE8-BDB8-0064F8CBA806}"/>
              </a:ext>
            </a:extLst>
          </p:cNvPr>
          <p:cNvSpPr>
            <a:spLocks noGrp="1"/>
          </p:cNvSpPr>
          <p:nvPr>
            <p:ph type="ftr" sz="quarter" idx="11"/>
          </p:nvPr>
        </p:nvSpPr>
        <p:spPr/>
        <p:txBody>
          <a:bodyPr/>
          <a:lstStyle/>
          <a:p>
            <a:r>
              <a:rPr lang="en-US"/>
              <a:t>Ryan Porter     Nb3Sn Workshop 2020</a:t>
            </a:r>
            <a:endParaRPr lang="en-GB"/>
          </a:p>
        </p:txBody>
      </p:sp>
      <p:sp>
        <p:nvSpPr>
          <p:cNvPr id="6" name="Slide Number Placeholder 5">
            <a:extLst>
              <a:ext uri="{FF2B5EF4-FFF2-40B4-BE49-F238E27FC236}">
                <a16:creationId xmlns:a16="http://schemas.microsoft.com/office/drawing/2014/main" id="{619EC3D9-685D-43FE-A3F7-8189F7B8F7FC}"/>
              </a:ext>
            </a:extLst>
          </p:cNvPr>
          <p:cNvSpPr>
            <a:spLocks noGrp="1"/>
          </p:cNvSpPr>
          <p:nvPr>
            <p:ph type="sldNum" sz="quarter" idx="12"/>
          </p:nvPr>
        </p:nvSpPr>
        <p:spPr/>
        <p:txBody>
          <a:bodyPr/>
          <a:lstStyle/>
          <a:p>
            <a:fld id="{E38DBAE2-7DA5-433F-94A3-C02DB4BDDEE6}" type="slidenum">
              <a:rPr lang="en-GB" smtClean="0"/>
              <a:t>31</a:t>
            </a:fld>
            <a:endParaRPr lang="en-GB" dirty="0"/>
          </a:p>
        </p:txBody>
      </p:sp>
    </p:spTree>
    <p:extLst>
      <p:ext uri="{BB962C8B-B14F-4D97-AF65-F5344CB8AC3E}">
        <p14:creationId xmlns:p14="http://schemas.microsoft.com/office/powerpoint/2010/main" val="12060458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6F9D3-EA04-44F0-ABEF-C095DE80659B}"/>
              </a:ext>
            </a:extLst>
          </p:cNvPr>
          <p:cNvSpPr>
            <a:spLocks noGrp="1"/>
          </p:cNvSpPr>
          <p:nvPr>
            <p:ph type="title"/>
          </p:nvPr>
        </p:nvSpPr>
        <p:spPr/>
        <p:txBody>
          <a:bodyPr>
            <a:normAutofit fontScale="90000"/>
          </a:bodyPr>
          <a:lstStyle/>
          <a:p>
            <a:r>
              <a:rPr lang="en-US" dirty="0"/>
              <a:t>Questions Answered</a:t>
            </a:r>
          </a:p>
        </p:txBody>
      </p:sp>
      <p:sp>
        <p:nvSpPr>
          <p:cNvPr id="3" name="Content Placeholder 2">
            <a:extLst>
              <a:ext uri="{FF2B5EF4-FFF2-40B4-BE49-F238E27FC236}">
                <a16:creationId xmlns:a16="http://schemas.microsoft.com/office/drawing/2014/main" id="{4FD983B0-64A8-42CD-A627-A9DAA3058169}"/>
              </a:ext>
            </a:extLst>
          </p:cNvPr>
          <p:cNvSpPr>
            <a:spLocks noGrp="1"/>
          </p:cNvSpPr>
          <p:nvPr>
            <p:ph idx="1"/>
          </p:nvPr>
        </p:nvSpPr>
        <p:spPr>
          <a:xfrm>
            <a:off x="609600" y="609600"/>
            <a:ext cx="10972800" cy="5440363"/>
          </a:xfrm>
        </p:spPr>
        <p:txBody>
          <a:bodyPr>
            <a:normAutofit fontScale="92500" lnSpcReduction="20000"/>
          </a:bodyPr>
          <a:lstStyle/>
          <a:p>
            <a:pPr marL="0" indent="0">
              <a:buNone/>
            </a:pPr>
            <a:endParaRPr lang="en-US" dirty="0"/>
          </a:p>
          <a:p>
            <a:r>
              <a:rPr lang="en-US" dirty="0"/>
              <a:t>Why do Sn depleted regions form?</a:t>
            </a:r>
          </a:p>
          <a:p>
            <a:pPr lvl="1"/>
            <a:r>
              <a:rPr lang="en-US" b="1" u="sng" dirty="0"/>
              <a:t>Running out of Sn</a:t>
            </a:r>
          </a:p>
          <a:p>
            <a:pPr lvl="1"/>
            <a:r>
              <a:rPr lang="en-US" b="1" u="sng" dirty="0"/>
              <a:t>Kinetic process</a:t>
            </a:r>
          </a:p>
          <a:p>
            <a:pPr lvl="1"/>
            <a:endParaRPr lang="en-US" dirty="0"/>
          </a:p>
          <a:p>
            <a:r>
              <a:rPr lang="en-US" dirty="0"/>
              <a:t>Why do thin regions form?</a:t>
            </a:r>
          </a:p>
          <a:p>
            <a:pPr lvl="1"/>
            <a:r>
              <a:rPr lang="en-US" b="1" u="sng" dirty="0"/>
              <a:t>Nb</a:t>
            </a:r>
            <a:r>
              <a:rPr lang="en-US" b="1" u="sng" baseline="-25000" dirty="0"/>
              <a:t>3</a:t>
            </a:r>
            <a:r>
              <a:rPr lang="en-US" b="1" u="sng" dirty="0"/>
              <a:t>Sn forms early without an oxide barrier    </a:t>
            </a:r>
          </a:p>
          <a:p>
            <a:pPr lvl="1"/>
            <a:r>
              <a:rPr lang="en-US" b="1" u="sng" dirty="0"/>
              <a:t>Sparse nucleation sites</a:t>
            </a:r>
          </a:p>
          <a:p>
            <a:pPr lvl="1"/>
            <a:r>
              <a:rPr lang="en-US" b="1" u="sng" dirty="0"/>
              <a:t>Anodization improves both</a:t>
            </a:r>
          </a:p>
          <a:p>
            <a:pPr lvl="1"/>
            <a:endParaRPr lang="en-US" dirty="0"/>
          </a:p>
          <a:p>
            <a:r>
              <a:rPr lang="en-US" dirty="0"/>
              <a:t>Why is the Nb</a:t>
            </a:r>
            <a:r>
              <a:rPr lang="en-US" baseline="-25000" dirty="0"/>
              <a:t>3</a:t>
            </a:r>
            <a:r>
              <a:rPr lang="en-US" dirty="0"/>
              <a:t>Sn surface rough? Can we fix it?</a:t>
            </a:r>
          </a:p>
          <a:p>
            <a:pPr lvl="1"/>
            <a:r>
              <a:rPr lang="en-US" b="1" u="sng" dirty="0"/>
              <a:t>Poor nucleation likely causes some roughness</a:t>
            </a:r>
          </a:p>
        </p:txBody>
      </p:sp>
      <p:sp>
        <p:nvSpPr>
          <p:cNvPr id="4" name="Date Placeholder 3">
            <a:extLst>
              <a:ext uri="{FF2B5EF4-FFF2-40B4-BE49-F238E27FC236}">
                <a16:creationId xmlns:a16="http://schemas.microsoft.com/office/drawing/2014/main" id="{36307319-B009-4FCE-997F-1F79A1C1B533}"/>
              </a:ext>
            </a:extLst>
          </p:cNvPr>
          <p:cNvSpPr>
            <a:spLocks noGrp="1"/>
          </p:cNvSpPr>
          <p:nvPr>
            <p:ph type="dt" sz="half" idx="10"/>
          </p:nvPr>
        </p:nvSpPr>
        <p:spPr/>
        <p:txBody>
          <a:bodyPr/>
          <a:lstStyle/>
          <a:p>
            <a:r>
              <a:rPr lang="en-US"/>
              <a:t>11/11/2020</a:t>
            </a:r>
            <a:endParaRPr lang="en-GB"/>
          </a:p>
        </p:txBody>
      </p:sp>
      <p:sp>
        <p:nvSpPr>
          <p:cNvPr id="5" name="Footer Placeholder 4">
            <a:extLst>
              <a:ext uri="{FF2B5EF4-FFF2-40B4-BE49-F238E27FC236}">
                <a16:creationId xmlns:a16="http://schemas.microsoft.com/office/drawing/2014/main" id="{945091E0-D6F3-4CA2-83C7-10458A45E843}"/>
              </a:ext>
            </a:extLst>
          </p:cNvPr>
          <p:cNvSpPr>
            <a:spLocks noGrp="1"/>
          </p:cNvSpPr>
          <p:nvPr>
            <p:ph type="ftr" sz="quarter" idx="11"/>
          </p:nvPr>
        </p:nvSpPr>
        <p:spPr/>
        <p:txBody>
          <a:bodyPr/>
          <a:lstStyle/>
          <a:p>
            <a:r>
              <a:rPr lang="en-US"/>
              <a:t>Ryan Porter     Nb3Sn Workshop 2020</a:t>
            </a:r>
            <a:endParaRPr lang="en-GB"/>
          </a:p>
        </p:txBody>
      </p:sp>
      <p:sp>
        <p:nvSpPr>
          <p:cNvPr id="6" name="Slide Number Placeholder 5">
            <a:extLst>
              <a:ext uri="{FF2B5EF4-FFF2-40B4-BE49-F238E27FC236}">
                <a16:creationId xmlns:a16="http://schemas.microsoft.com/office/drawing/2014/main" id="{97C58BB8-05E3-4BE2-B1C5-9B403345728C}"/>
              </a:ext>
            </a:extLst>
          </p:cNvPr>
          <p:cNvSpPr>
            <a:spLocks noGrp="1"/>
          </p:cNvSpPr>
          <p:nvPr>
            <p:ph type="sldNum" sz="quarter" idx="12"/>
          </p:nvPr>
        </p:nvSpPr>
        <p:spPr/>
        <p:txBody>
          <a:bodyPr/>
          <a:lstStyle/>
          <a:p>
            <a:fld id="{E38DBAE2-7DA5-433F-94A3-C02DB4BDDEE6}" type="slidenum">
              <a:rPr lang="en-GB" smtClean="0"/>
              <a:t>32</a:t>
            </a:fld>
            <a:endParaRPr lang="en-GB"/>
          </a:p>
        </p:txBody>
      </p:sp>
    </p:spTree>
    <p:extLst>
      <p:ext uri="{BB962C8B-B14F-4D97-AF65-F5344CB8AC3E}">
        <p14:creationId xmlns:p14="http://schemas.microsoft.com/office/powerpoint/2010/main" val="17662090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Conclusions</a:t>
            </a:r>
          </a:p>
        </p:txBody>
      </p:sp>
      <p:sp>
        <p:nvSpPr>
          <p:cNvPr id="4" name="Content Placeholder 3"/>
          <p:cNvSpPr>
            <a:spLocks noGrp="1"/>
          </p:cNvSpPr>
          <p:nvPr>
            <p:ph idx="1"/>
          </p:nvPr>
        </p:nvSpPr>
        <p:spPr>
          <a:xfrm>
            <a:off x="1752600" y="609600"/>
            <a:ext cx="8686800" cy="5746751"/>
          </a:xfrm>
        </p:spPr>
        <p:txBody>
          <a:bodyPr>
            <a:normAutofit fontScale="77500" lnSpcReduction="20000"/>
          </a:bodyPr>
          <a:lstStyle/>
          <a:p>
            <a:pPr marL="0" indent="0">
              <a:buNone/>
            </a:pPr>
            <a:r>
              <a:rPr lang="en-GB" b="1" u="sng" dirty="0"/>
              <a:t>Insights:</a:t>
            </a:r>
          </a:p>
          <a:p>
            <a:r>
              <a:rPr lang="en-GB" dirty="0"/>
              <a:t>Nb</a:t>
            </a:r>
            <a:r>
              <a:rPr lang="en-GB" baseline="-25000" dirty="0"/>
              <a:t>3</a:t>
            </a:r>
            <a:r>
              <a:rPr lang="en-GB" dirty="0"/>
              <a:t>Sn forms early in the process</a:t>
            </a:r>
          </a:p>
          <a:p>
            <a:endParaRPr lang="en-GB" dirty="0"/>
          </a:p>
          <a:p>
            <a:r>
              <a:rPr lang="en-GB" u="sng" dirty="0"/>
              <a:t>Oxide layer acts as a barrier</a:t>
            </a:r>
            <a:r>
              <a:rPr lang="en-GB" dirty="0"/>
              <a:t>, delaying growth and creating more nucleation sites</a:t>
            </a:r>
          </a:p>
          <a:p>
            <a:endParaRPr lang="en-GB" dirty="0"/>
          </a:p>
          <a:p>
            <a:r>
              <a:rPr lang="en-GB" b="1" dirty="0">
                <a:solidFill>
                  <a:srgbClr val="C00000"/>
                </a:solidFill>
              </a:rPr>
              <a:t>Thin regions </a:t>
            </a:r>
            <a:r>
              <a:rPr lang="en-GB" dirty="0"/>
              <a:t>and </a:t>
            </a:r>
            <a:r>
              <a:rPr lang="en-GB" b="1" dirty="0">
                <a:solidFill>
                  <a:srgbClr val="C00000"/>
                </a:solidFill>
              </a:rPr>
              <a:t>rough surface </a:t>
            </a:r>
            <a:r>
              <a:rPr lang="en-GB" dirty="0"/>
              <a:t>come from ‘</a:t>
            </a:r>
            <a:r>
              <a:rPr lang="en-GB" b="1" dirty="0">
                <a:solidFill>
                  <a:srgbClr val="C00000"/>
                </a:solidFill>
              </a:rPr>
              <a:t>poor’ nucleation</a:t>
            </a:r>
          </a:p>
          <a:p>
            <a:endParaRPr lang="en-GB" b="1" dirty="0">
              <a:solidFill>
                <a:srgbClr val="C00000"/>
              </a:solidFill>
            </a:endParaRPr>
          </a:p>
          <a:p>
            <a:r>
              <a:rPr lang="en-GB" dirty="0"/>
              <a:t>Sn diffusion through crystal </a:t>
            </a:r>
            <a:r>
              <a:rPr lang="en-GB" b="1" dirty="0">
                <a:solidFill>
                  <a:srgbClr val="C00000"/>
                </a:solidFill>
              </a:rPr>
              <a:t>slow</a:t>
            </a:r>
            <a:r>
              <a:rPr lang="en-GB" dirty="0"/>
              <a:t>, through grain boundary </a:t>
            </a:r>
            <a:r>
              <a:rPr lang="en-GB" b="1" dirty="0">
                <a:solidFill>
                  <a:srgbClr val="00B050"/>
                </a:solidFill>
              </a:rPr>
              <a:t>fast</a:t>
            </a:r>
          </a:p>
          <a:p>
            <a:endParaRPr lang="en-GB" dirty="0"/>
          </a:p>
          <a:p>
            <a:pPr marL="0" indent="0">
              <a:buNone/>
            </a:pPr>
            <a:r>
              <a:rPr lang="en-GB" b="1" u="sng" dirty="0"/>
              <a:t>Proposed optimizations:</a:t>
            </a:r>
          </a:p>
          <a:p>
            <a:r>
              <a:rPr lang="en-GB" dirty="0"/>
              <a:t>Better nucleation to </a:t>
            </a:r>
            <a:r>
              <a:rPr lang="en-GB" b="1" dirty="0">
                <a:solidFill>
                  <a:srgbClr val="00B050"/>
                </a:solidFill>
              </a:rPr>
              <a:t>reduce roughness</a:t>
            </a:r>
          </a:p>
          <a:p>
            <a:endParaRPr lang="en-GB" b="1" dirty="0">
              <a:solidFill>
                <a:srgbClr val="00B050"/>
              </a:solidFill>
            </a:endParaRPr>
          </a:p>
          <a:p>
            <a:r>
              <a:rPr lang="en-GB" dirty="0"/>
              <a:t>More SnCl</a:t>
            </a:r>
            <a:r>
              <a:rPr lang="en-GB" baseline="-25000" dirty="0"/>
              <a:t>2</a:t>
            </a:r>
            <a:r>
              <a:rPr lang="en-GB" dirty="0"/>
              <a:t> to </a:t>
            </a:r>
            <a:r>
              <a:rPr lang="en-GB" b="1" dirty="0">
                <a:solidFill>
                  <a:srgbClr val="00B050"/>
                </a:solidFill>
              </a:rPr>
              <a:t>prevent Sn-depleted pockets</a:t>
            </a:r>
          </a:p>
          <a:p>
            <a:endParaRPr lang="en-GB" dirty="0"/>
          </a:p>
          <a:p>
            <a:pPr marL="0" indent="0">
              <a:buNone/>
            </a:pPr>
            <a:endParaRPr lang="en-GB" dirty="0"/>
          </a:p>
        </p:txBody>
      </p:sp>
      <p:sp>
        <p:nvSpPr>
          <p:cNvPr id="3" name="Date Placeholder 2">
            <a:extLst>
              <a:ext uri="{FF2B5EF4-FFF2-40B4-BE49-F238E27FC236}">
                <a16:creationId xmlns:a16="http://schemas.microsoft.com/office/drawing/2014/main" id="{B2497E0D-27C5-4E76-AA3F-CFCAF6868CF4}"/>
              </a:ext>
            </a:extLst>
          </p:cNvPr>
          <p:cNvSpPr>
            <a:spLocks noGrp="1"/>
          </p:cNvSpPr>
          <p:nvPr>
            <p:ph type="dt" sz="half" idx="10"/>
          </p:nvPr>
        </p:nvSpPr>
        <p:spPr/>
        <p:txBody>
          <a:bodyPr/>
          <a:lstStyle/>
          <a:p>
            <a:r>
              <a:rPr lang="en-US"/>
              <a:t>11/11/2020</a:t>
            </a:r>
            <a:endParaRPr lang="en-GB"/>
          </a:p>
        </p:txBody>
      </p:sp>
      <p:sp>
        <p:nvSpPr>
          <p:cNvPr id="5" name="Footer Placeholder 4">
            <a:extLst>
              <a:ext uri="{FF2B5EF4-FFF2-40B4-BE49-F238E27FC236}">
                <a16:creationId xmlns:a16="http://schemas.microsoft.com/office/drawing/2014/main" id="{45E9EC26-93BE-42CB-ABF8-89B84CDCF445}"/>
              </a:ext>
            </a:extLst>
          </p:cNvPr>
          <p:cNvSpPr>
            <a:spLocks noGrp="1"/>
          </p:cNvSpPr>
          <p:nvPr>
            <p:ph type="ftr" sz="quarter" idx="11"/>
          </p:nvPr>
        </p:nvSpPr>
        <p:spPr/>
        <p:txBody>
          <a:bodyPr/>
          <a:lstStyle/>
          <a:p>
            <a:r>
              <a:rPr lang="en-US"/>
              <a:t>Ryan Porter     Nb3Sn Workshop 2020</a:t>
            </a:r>
            <a:endParaRPr lang="en-GB"/>
          </a:p>
        </p:txBody>
      </p:sp>
      <p:sp>
        <p:nvSpPr>
          <p:cNvPr id="6" name="Slide Number Placeholder 5">
            <a:extLst>
              <a:ext uri="{FF2B5EF4-FFF2-40B4-BE49-F238E27FC236}">
                <a16:creationId xmlns:a16="http://schemas.microsoft.com/office/drawing/2014/main" id="{F5AB4466-46D6-4AAC-8062-C461CAA610DB}"/>
              </a:ext>
            </a:extLst>
          </p:cNvPr>
          <p:cNvSpPr>
            <a:spLocks noGrp="1"/>
          </p:cNvSpPr>
          <p:nvPr>
            <p:ph type="sldNum" sz="quarter" idx="12"/>
          </p:nvPr>
        </p:nvSpPr>
        <p:spPr/>
        <p:txBody>
          <a:bodyPr/>
          <a:lstStyle/>
          <a:p>
            <a:fld id="{E38DBAE2-7DA5-433F-94A3-C02DB4BDDEE6}" type="slidenum">
              <a:rPr lang="en-GB" smtClean="0"/>
              <a:t>33</a:t>
            </a:fld>
            <a:r>
              <a:rPr lang="en-GB" dirty="0"/>
              <a:t>/35</a:t>
            </a:r>
          </a:p>
        </p:txBody>
      </p:sp>
    </p:spTree>
    <p:extLst>
      <p:ext uri="{BB962C8B-B14F-4D97-AF65-F5344CB8AC3E}">
        <p14:creationId xmlns:p14="http://schemas.microsoft.com/office/powerpoint/2010/main" val="6555525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38200" y="685800"/>
            <a:ext cx="10515600" cy="1938992"/>
          </a:xfrm>
          <a:prstGeom prst="rect">
            <a:avLst/>
          </a:prstGeom>
          <a:noFill/>
        </p:spPr>
        <p:txBody>
          <a:bodyPr wrap="square" rtlCol="0">
            <a:spAutoFit/>
          </a:bodyPr>
          <a:lstStyle/>
          <a:p>
            <a:pPr algn="ctr"/>
            <a:r>
              <a:rPr lang="en-US" sz="2000" dirty="0"/>
              <a:t>The Cornell Nb</a:t>
            </a:r>
            <a:r>
              <a:rPr lang="en-US" sz="2000" baseline="-25000" dirty="0"/>
              <a:t>3</a:t>
            </a:r>
            <a:r>
              <a:rPr lang="en-US" sz="2000" dirty="0"/>
              <a:t>Sn program is supported by:</a:t>
            </a:r>
          </a:p>
          <a:p>
            <a:pPr algn="ctr"/>
            <a:r>
              <a:rPr lang="en-US" sz="2000" dirty="0">
                <a:ea typeface="ＭＳ Ｐゴシック" charset="0"/>
                <a:cs typeface="ＭＳ Ｐゴシック" charset="0"/>
              </a:rPr>
              <a:t>U.S. DOE award DE-SC0008431: Coating furnace development + cavity coatings/tests</a:t>
            </a:r>
            <a:endParaRPr lang="en-US" sz="2000" dirty="0"/>
          </a:p>
          <a:p>
            <a:pPr algn="ctr"/>
            <a:r>
              <a:rPr lang="en-US" sz="2000" dirty="0"/>
              <a:t>Center for Bright Beam (NSF Award </a:t>
            </a:r>
            <a:r>
              <a:rPr lang="en-US" dirty="0"/>
              <a:t>1549132</a:t>
            </a:r>
            <a:r>
              <a:rPr lang="en-US" sz="2000" dirty="0"/>
              <a:t>)</a:t>
            </a:r>
          </a:p>
          <a:p>
            <a:pPr algn="ctr"/>
            <a:endParaRPr lang="en-US" sz="2000" dirty="0"/>
          </a:p>
          <a:p>
            <a:pPr algn="ctr"/>
            <a:r>
              <a:rPr lang="en-US" sz="2000" dirty="0">
                <a:ea typeface="ＭＳ Ｐゴシック" charset="0"/>
                <a:cs typeface="ＭＳ Ｐゴシック" charset="0"/>
              </a:rPr>
              <a:t>This works make use of Cornell Center for Materials Research, NSF MRSEC program (DMR-</a:t>
            </a:r>
            <a:r>
              <a:rPr lang="en-US" sz="2000" dirty="0"/>
              <a:t>1719875</a:t>
            </a:r>
            <a:r>
              <a:rPr lang="en-US" sz="2000" dirty="0">
                <a:ea typeface="ＭＳ Ｐゴシック" charset="0"/>
                <a:cs typeface="ＭＳ Ｐゴシック" charset="0"/>
              </a:rPr>
              <a:t>)</a:t>
            </a:r>
          </a:p>
          <a:p>
            <a:pPr algn="ctr"/>
            <a:endParaRPr lang="en-US" sz="2000" dirty="0"/>
          </a:p>
        </p:txBody>
      </p:sp>
      <p:sp>
        <p:nvSpPr>
          <p:cNvPr id="2" name="Title 1"/>
          <p:cNvSpPr>
            <a:spLocks noGrp="1"/>
          </p:cNvSpPr>
          <p:nvPr>
            <p:ph type="title"/>
          </p:nvPr>
        </p:nvSpPr>
        <p:spPr/>
        <p:txBody>
          <a:bodyPr>
            <a:normAutofit fontScale="90000"/>
          </a:bodyPr>
          <a:lstStyle/>
          <a:p>
            <a:r>
              <a:rPr lang="en-GB" dirty="0"/>
              <a:t>Acknowledgements</a:t>
            </a:r>
          </a:p>
        </p:txBody>
      </p:sp>
      <p:pic>
        <p:nvPicPr>
          <p:cNvPr id="2050" name="Picture 2" descr="Center for Bright Bea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5605022"/>
            <a:ext cx="8229600" cy="1176778"/>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1295400" y="3099375"/>
            <a:ext cx="9601200" cy="2234625"/>
          </a:xfrm>
        </p:spPr>
        <p:txBody>
          <a:bodyPr numCol="3">
            <a:noAutofit/>
          </a:bodyPr>
          <a:lstStyle/>
          <a:p>
            <a:pPr marL="0" indent="0" algn="ctr">
              <a:buNone/>
            </a:pPr>
            <a:r>
              <a:rPr lang="en-GB" sz="2400" dirty="0" err="1"/>
              <a:t>Prof.</a:t>
            </a:r>
            <a:r>
              <a:rPr lang="en-GB" sz="2400" dirty="0"/>
              <a:t> Matthias Liepe</a:t>
            </a:r>
          </a:p>
          <a:p>
            <a:pPr marL="0" indent="0" algn="ctr">
              <a:buNone/>
            </a:pPr>
            <a:r>
              <a:rPr lang="en-GB" sz="2400" dirty="0" err="1"/>
              <a:t>Prof.</a:t>
            </a:r>
            <a:r>
              <a:rPr lang="en-GB" sz="2400" dirty="0"/>
              <a:t> Tomas Arias</a:t>
            </a:r>
          </a:p>
          <a:p>
            <a:pPr marL="0" indent="0" algn="ctr">
              <a:buNone/>
            </a:pPr>
            <a:r>
              <a:rPr lang="en-GB" sz="2400" dirty="0" err="1"/>
              <a:t>Prof.</a:t>
            </a:r>
            <a:r>
              <a:rPr lang="en-GB" sz="2400" dirty="0"/>
              <a:t> David A. Muller</a:t>
            </a:r>
          </a:p>
          <a:p>
            <a:pPr marL="0" indent="0" algn="ctr">
              <a:buNone/>
            </a:pPr>
            <a:r>
              <a:rPr lang="en-GB" sz="2400" dirty="0" err="1"/>
              <a:t>Dr.</a:t>
            </a:r>
            <a:r>
              <a:rPr lang="en-GB" sz="2400" dirty="0"/>
              <a:t> Daniel Hall</a:t>
            </a:r>
          </a:p>
          <a:p>
            <a:pPr marL="0" indent="0" algn="ctr">
              <a:buNone/>
            </a:pPr>
            <a:r>
              <a:rPr lang="en-GB" sz="2400" dirty="0"/>
              <a:t>Paul Cueva</a:t>
            </a:r>
          </a:p>
          <a:p>
            <a:pPr marL="0" indent="0" algn="ctr">
              <a:buNone/>
            </a:pPr>
            <a:r>
              <a:rPr lang="en-GB" sz="2400" dirty="0"/>
              <a:t>Nathan </a:t>
            </a:r>
            <a:r>
              <a:rPr lang="en-GB" sz="2400" dirty="0" err="1"/>
              <a:t>Sitaraman</a:t>
            </a:r>
            <a:endParaRPr lang="en-GB" sz="2400" dirty="0"/>
          </a:p>
          <a:p>
            <a:pPr marL="0" indent="0" algn="ctr">
              <a:buNone/>
            </a:pPr>
            <a:r>
              <a:rPr lang="en-GB" sz="2400" dirty="0"/>
              <a:t>Michelle Kelley</a:t>
            </a:r>
          </a:p>
          <a:p>
            <a:pPr marL="0" indent="0" algn="ctr">
              <a:buNone/>
            </a:pPr>
            <a:r>
              <a:rPr lang="en-GB" sz="2400" dirty="0"/>
              <a:t>James Sears</a:t>
            </a:r>
          </a:p>
          <a:p>
            <a:pPr marL="0" indent="0" algn="ctr">
              <a:buNone/>
            </a:pPr>
            <a:r>
              <a:rPr lang="en-GB" sz="2400" dirty="0"/>
              <a:t>Greg </a:t>
            </a:r>
            <a:r>
              <a:rPr lang="en-GB" sz="2400" dirty="0" err="1"/>
              <a:t>Kulina</a:t>
            </a:r>
            <a:endParaRPr lang="en-GB" sz="2400" dirty="0"/>
          </a:p>
          <a:p>
            <a:pPr marL="0" indent="0" algn="ctr">
              <a:buNone/>
            </a:pPr>
            <a:r>
              <a:rPr lang="en-GB" sz="2400" dirty="0"/>
              <a:t>John Kaufman</a:t>
            </a:r>
          </a:p>
          <a:p>
            <a:pPr marL="0" indent="0" algn="ctr">
              <a:buNone/>
            </a:pPr>
            <a:r>
              <a:rPr lang="en-GB" sz="2400" dirty="0"/>
              <a:t>Holly Conklin</a:t>
            </a:r>
          </a:p>
          <a:p>
            <a:pPr marL="0" indent="0" algn="ctr">
              <a:buNone/>
            </a:pPr>
            <a:r>
              <a:rPr lang="en-GB" sz="2400" dirty="0"/>
              <a:t>Terri Gruber</a:t>
            </a:r>
          </a:p>
          <a:p>
            <a:pPr marL="0" indent="0" algn="ctr">
              <a:buNone/>
            </a:pPr>
            <a:r>
              <a:rPr lang="en-GB" sz="2400" dirty="0"/>
              <a:t>Paul Bishop</a:t>
            </a:r>
            <a:br>
              <a:rPr lang="en-GB" sz="2400" dirty="0"/>
            </a:br>
            <a:r>
              <a:rPr lang="en-GB" sz="2400" dirty="0"/>
              <a:t>Katherine (</a:t>
            </a:r>
            <a:r>
              <a:rPr lang="en-GB" sz="2400" dirty="0" err="1"/>
              <a:t>Jixun</a:t>
            </a:r>
            <a:r>
              <a:rPr lang="en-GB" sz="2400" dirty="0"/>
              <a:t>) Ding</a:t>
            </a:r>
          </a:p>
        </p:txBody>
      </p:sp>
      <p:sp>
        <p:nvSpPr>
          <p:cNvPr id="7" name="TextBox 6"/>
          <p:cNvSpPr txBox="1"/>
          <p:nvPr/>
        </p:nvSpPr>
        <p:spPr>
          <a:xfrm>
            <a:off x="4038599" y="2362200"/>
            <a:ext cx="4114802" cy="584775"/>
          </a:xfrm>
          <a:prstGeom prst="rect">
            <a:avLst/>
          </a:prstGeom>
          <a:noFill/>
        </p:spPr>
        <p:txBody>
          <a:bodyPr wrap="square" rtlCol="0">
            <a:spAutoFit/>
          </a:bodyPr>
          <a:lstStyle/>
          <a:p>
            <a:pPr algn="ctr"/>
            <a:r>
              <a:rPr lang="en-US" sz="3200" dirty="0"/>
              <a:t>with special thanks to</a:t>
            </a:r>
          </a:p>
        </p:txBody>
      </p:sp>
      <p:pic>
        <p:nvPicPr>
          <p:cNvPr id="8" name="Picture 7">
            <a:extLst>
              <a:ext uri="{FF2B5EF4-FFF2-40B4-BE49-F238E27FC236}">
                <a16:creationId xmlns:a16="http://schemas.microsoft.com/office/drawing/2014/main" id="{83A02FB8-E364-4782-BAAF-D94F5EC5EDD5}"/>
              </a:ext>
            </a:extLst>
          </p:cNvPr>
          <p:cNvPicPr>
            <a:picLocks noChangeAspect="1"/>
          </p:cNvPicPr>
          <p:nvPr/>
        </p:nvPicPr>
        <p:blipFill>
          <a:blip r:embed="rId4"/>
          <a:stretch>
            <a:fillRect/>
          </a:stretch>
        </p:blipFill>
        <p:spPr>
          <a:xfrm>
            <a:off x="304800" y="5867400"/>
            <a:ext cx="685800" cy="685800"/>
          </a:xfrm>
          <a:prstGeom prst="rect">
            <a:avLst/>
          </a:prstGeom>
        </p:spPr>
      </p:pic>
      <p:pic>
        <p:nvPicPr>
          <p:cNvPr id="10" name="Picture 9" descr="nsfe">
            <a:extLst>
              <a:ext uri="{FF2B5EF4-FFF2-40B4-BE49-F238E27FC236}">
                <a16:creationId xmlns:a16="http://schemas.microsoft.com/office/drawing/2014/main" id="{19327E49-4144-4EAB-8299-D18B63C8DF5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488" y1="29412" x2="5488" y2="29412"/>
                        <a14:foregroundMark x1="10671" y1="25077" x2="10671" y2="25077"/>
                        <a14:foregroundMark x1="17378" y1="21362" x2="17378" y2="21362"/>
                        <a14:foregroundMark x1="24695" y1="10836" x2="24695" y2="10836"/>
                        <a14:foregroundMark x1="33841" y1="8359" x2="33841" y2="8359"/>
                        <a14:foregroundMark x1="43293" y1="6502" x2="43293" y2="6502"/>
                        <a14:foregroundMark x1="56402" y1="3715" x2="56402" y2="3715"/>
                        <a14:foregroundMark x1="69512" y1="8978" x2="69512" y2="8978"/>
                        <a14:foregroundMark x1="74085" y1="13313" x2="74085" y2="13313"/>
                        <a14:foregroundMark x1="83537" y1="18576" x2="83537" y2="18576"/>
                        <a14:foregroundMark x1="86890" y1="22291" x2="86890" y2="22291"/>
                        <a14:foregroundMark x1="92073" y1="30031" x2="92073" y2="30031"/>
                        <a14:foregroundMark x1="92378" y1="41486" x2="92378" y2="41486"/>
                        <a14:foregroundMark x1="93598" y1="50464" x2="93598" y2="50464"/>
                        <a14:foregroundMark x1="93293" y1="64396" x2="93293" y2="64396"/>
                        <a14:foregroundMark x1="84756" y1="75542" x2="84756" y2="75542"/>
                        <a14:foregroundMark x1="81707" y1="81424" x2="81707" y2="81424"/>
                        <a14:foregroundMark x1="71951" y1="86997" x2="71951" y2="86997"/>
                        <a14:foregroundMark x1="65244" y1="89164" x2="65244" y2="89164"/>
                        <a14:foregroundMark x1="57012" y1="91641" x2="57012" y2="91641"/>
                        <a14:foregroundMark x1="49390" y1="93808" x2="49390" y2="93808"/>
                        <a14:foregroundMark x1="39024" y1="93498" x2="39024" y2="93498"/>
                        <a14:foregroundMark x1="27744" y1="90402" x2="27744" y2="90402"/>
                        <a14:foregroundMark x1="19207" y1="84211" x2="19207" y2="84211"/>
                        <a14:foregroundMark x1="10366" y1="72136" x2="10366" y2="72136"/>
                        <a14:foregroundMark x1="6707" y1="64706" x2="6707" y2="64706"/>
                        <a14:foregroundMark x1="6098" y1="50155" x2="6098" y2="50155"/>
                        <a14:foregroundMark x1="6098" y1="43034" x2="6098" y2="43034"/>
                        <a14:backgroundMark x1="26220" y1="43344" x2="26220" y2="43344"/>
                        <a14:backgroundMark x1="31707" y1="39319" x2="31707" y2="39319"/>
                        <a14:backgroundMark x1="32622" y1="30031" x2="32622" y2="30031"/>
                        <a14:backgroundMark x1="39939" y1="31579" x2="39939" y2="31579"/>
                        <a14:backgroundMark x1="44207" y1="23839" x2="44207" y2="23839"/>
                        <a14:backgroundMark x1="50305" y1="28483" x2="50305" y2="28483"/>
                        <a14:backgroundMark x1="56402" y1="25077" x2="56402" y2="25077"/>
                        <a14:backgroundMark x1="60671" y1="30650" x2="60671" y2="30650"/>
                        <a14:backgroundMark x1="70427" y1="30341" x2="70427" y2="30341"/>
                        <a14:backgroundMark x1="69512" y1="38390" x2="69512" y2="38390"/>
                        <a14:backgroundMark x1="76220" y1="42724" x2="76220" y2="42724"/>
                        <a14:backgroundMark x1="71646" y1="48916" x2="71646" y2="48916"/>
                        <a14:backgroundMark x1="74390" y1="55418" x2="74390" y2="55418"/>
                        <a14:backgroundMark x1="68293" y1="59133" x2="68293" y2="59133"/>
                        <a14:backgroundMark x1="68293" y1="66563" x2="68293" y2="66563"/>
                        <a14:backgroundMark x1="60671" y1="67492" x2="60671" y2="67492"/>
                        <a14:backgroundMark x1="56402" y1="73375" x2="56402" y2="73375"/>
                        <a14:backgroundMark x1="50000" y1="69969" x2="50000" y2="69969"/>
                        <a14:backgroundMark x1="45427" y1="72446" x2="45427" y2="72446"/>
                        <a14:backgroundMark x1="39634" y1="67183" x2="39634" y2="67183"/>
                        <a14:backgroundMark x1="31098" y1="67492" x2="31098" y2="67492"/>
                        <a14:backgroundMark x1="31707" y1="60062" x2="31707" y2="60062"/>
                        <a14:backgroundMark x1="23476" y1="56347" x2="23476" y2="56347"/>
                        <a14:backgroundMark x1="23780" y1="41796" x2="23780" y2="41796"/>
                        <a14:backgroundMark x1="5183" y1="40557" x2="5183" y2="40557"/>
                        <a14:backgroundMark x1="57012" y1="94737" x2="57012" y2="94737"/>
                        <a14:backgroundMark x1="35671" y1="6192" x2="35671" y2="6192"/>
                        <a14:backgroundMark x1="27134" y1="10217" x2="27134" y2="10217"/>
                        <a14:backgroundMark x1="28963" y1="49536" x2="28963" y2="49536"/>
                      </a14:backgroundRemoval>
                    </a14:imgEffect>
                  </a14:imgLayer>
                </a14:imgProps>
              </a:ext>
              <a:ext uri="{28A0092B-C50C-407E-A947-70E740481C1C}">
                <a14:useLocalDpi xmlns:a14="http://schemas.microsoft.com/office/drawing/2010/main" val="0"/>
              </a:ext>
            </a:extLst>
          </a:blip>
          <a:srcRect/>
          <a:stretch>
            <a:fillRect/>
          </a:stretch>
        </p:blipFill>
        <p:spPr bwMode="auto">
          <a:xfrm>
            <a:off x="11125201" y="5878577"/>
            <a:ext cx="685800" cy="67462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Date Placeholder 10">
            <a:extLst>
              <a:ext uri="{FF2B5EF4-FFF2-40B4-BE49-F238E27FC236}">
                <a16:creationId xmlns:a16="http://schemas.microsoft.com/office/drawing/2014/main" id="{E36F15C6-C40F-4C77-9FAB-E6B6B9393019}"/>
              </a:ext>
            </a:extLst>
          </p:cNvPr>
          <p:cNvSpPr>
            <a:spLocks noGrp="1"/>
          </p:cNvSpPr>
          <p:nvPr>
            <p:ph type="dt" sz="half" idx="10"/>
          </p:nvPr>
        </p:nvSpPr>
        <p:spPr/>
        <p:txBody>
          <a:bodyPr/>
          <a:lstStyle/>
          <a:p>
            <a:r>
              <a:rPr lang="en-US"/>
              <a:t>11/11/2020</a:t>
            </a:r>
            <a:endParaRPr lang="en-GB"/>
          </a:p>
        </p:txBody>
      </p:sp>
      <p:sp>
        <p:nvSpPr>
          <p:cNvPr id="13" name="Slide Number Placeholder 12">
            <a:extLst>
              <a:ext uri="{FF2B5EF4-FFF2-40B4-BE49-F238E27FC236}">
                <a16:creationId xmlns:a16="http://schemas.microsoft.com/office/drawing/2014/main" id="{B43DD132-73F0-435F-9CAB-8993010E19EA}"/>
              </a:ext>
            </a:extLst>
          </p:cNvPr>
          <p:cNvSpPr>
            <a:spLocks noGrp="1"/>
          </p:cNvSpPr>
          <p:nvPr>
            <p:ph type="sldNum" sz="quarter" idx="12"/>
          </p:nvPr>
        </p:nvSpPr>
        <p:spPr/>
        <p:txBody>
          <a:bodyPr/>
          <a:lstStyle/>
          <a:p>
            <a:fld id="{E38DBAE2-7DA5-433F-94A3-C02DB4BDDEE6}" type="slidenum">
              <a:rPr lang="en-GB" smtClean="0"/>
              <a:t>34</a:t>
            </a:fld>
            <a:endParaRPr lang="en-GB"/>
          </a:p>
        </p:txBody>
      </p:sp>
    </p:spTree>
    <p:extLst>
      <p:ext uri="{BB962C8B-B14F-4D97-AF65-F5344CB8AC3E}">
        <p14:creationId xmlns:p14="http://schemas.microsoft.com/office/powerpoint/2010/main" val="216554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8D37B-36B7-438B-B6D7-023C81EB2E5C}"/>
              </a:ext>
            </a:extLst>
          </p:cNvPr>
          <p:cNvSpPr>
            <a:spLocks noGrp="1"/>
          </p:cNvSpPr>
          <p:nvPr>
            <p:ph type="title"/>
          </p:nvPr>
        </p:nvSpPr>
        <p:spPr/>
        <p:txBody>
          <a:bodyPr>
            <a:noAutofit/>
          </a:bodyPr>
          <a:lstStyle/>
          <a:p>
            <a:r>
              <a:rPr lang="en-US" sz="2800" dirty="0"/>
              <a:t>Sn Depleted Surface and Grains</a:t>
            </a:r>
          </a:p>
        </p:txBody>
      </p:sp>
      <p:sp>
        <p:nvSpPr>
          <p:cNvPr id="3" name="Content Placeholder 2">
            <a:extLst>
              <a:ext uri="{FF2B5EF4-FFF2-40B4-BE49-F238E27FC236}">
                <a16:creationId xmlns:a16="http://schemas.microsoft.com/office/drawing/2014/main" id="{B3A9595E-F990-4176-8450-03FFD558DB61}"/>
              </a:ext>
            </a:extLst>
          </p:cNvPr>
          <p:cNvSpPr>
            <a:spLocks noGrp="1"/>
          </p:cNvSpPr>
          <p:nvPr>
            <p:ph idx="1"/>
          </p:nvPr>
        </p:nvSpPr>
        <p:spPr>
          <a:xfrm>
            <a:off x="838200" y="685801"/>
            <a:ext cx="10439400" cy="1371599"/>
          </a:xfrm>
        </p:spPr>
        <p:txBody>
          <a:bodyPr>
            <a:normAutofit/>
          </a:bodyPr>
          <a:lstStyle/>
          <a:p>
            <a:r>
              <a:rPr lang="en-US" dirty="0"/>
              <a:t>Sn depleted regions on surface or in layer</a:t>
            </a:r>
          </a:p>
        </p:txBody>
      </p:sp>
      <p:pic>
        <p:nvPicPr>
          <p:cNvPr id="5" name="Picture 4">
            <a:extLst>
              <a:ext uri="{FF2B5EF4-FFF2-40B4-BE49-F238E27FC236}">
                <a16:creationId xmlns:a16="http://schemas.microsoft.com/office/drawing/2014/main" id="{DC66B8F9-A2BC-41B1-853C-6899CCE0D495}"/>
              </a:ext>
            </a:extLst>
          </p:cNvPr>
          <p:cNvPicPr>
            <a:picLocks noChangeAspect="1"/>
          </p:cNvPicPr>
          <p:nvPr/>
        </p:nvPicPr>
        <p:blipFill>
          <a:blip r:embed="rId2"/>
          <a:stretch>
            <a:fillRect/>
          </a:stretch>
        </p:blipFill>
        <p:spPr>
          <a:xfrm>
            <a:off x="762000" y="1558750"/>
            <a:ext cx="5403239" cy="4054890"/>
          </a:xfrm>
          <a:prstGeom prst="rect">
            <a:avLst/>
          </a:prstGeom>
        </p:spPr>
      </p:pic>
      <p:sp>
        <p:nvSpPr>
          <p:cNvPr id="4" name="Date Placeholder 3">
            <a:extLst>
              <a:ext uri="{FF2B5EF4-FFF2-40B4-BE49-F238E27FC236}">
                <a16:creationId xmlns:a16="http://schemas.microsoft.com/office/drawing/2014/main" id="{77C85756-EBFA-4712-BABF-450DC38D2F80}"/>
              </a:ext>
            </a:extLst>
          </p:cNvPr>
          <p:cNvSpPr>
            <a:spLocks noGrp="1"/>
          </p:cNvSpPr>
          <p:nvPr>
            <p:ph type="dt" sz="half" idx="10"/>
          </p:nvPr>
        </p:nvSpPr>
        <p:spPr/>
        <p:txBody>
          <a:bodyPr/>
          <a:lstStyle/>
          <a:p>
            <a:r>
              <a:rPr lang="en-US"/>
              <a:t>11/11/2020</a:t>
            </a:r>
            <a:endParaRPr lang="en-GB"/>
          </a:p>
        </p:txBody>
      </p:sp>
      <p:sp>
        <p:nvSpPr>
          <p:cNvPr id="7" name="Footer Placeholder 6">
            <a:extLst>
              <a:ext uri="{FF2B5EF4-FFF2-40B4-BE49-F238E27FC236}">
                <a16:creationId xmlns:a16="http://schemas.microsoft.com/office/drawing/2014/main" id="{3A89C295-CC82-4B16-9713-02030B9C1E2C}"/>
              </a:ext>
            </a:extLst>
          </p:cNvPr>
          <p:cNvSpPr>
            <a:spLocks noGrp="1"/>
          </p:cNvSpPr>
          <p:nvPr>
            <p:ph type="ftr" sz="quarter" idx="11"/>
          </p:nvPr>
        </p:nvSpPr>
        <p:spPr/>
        <p:txBody>
          <a:bodyPr/>
          <a:lstStyle/>
          <a:p>
            <a:r>
              <a:rPr lang="en-US"/>
              <a:t>Ryan Porter     Nb3Sn Workshop 2020</a:t>
            </a:r>
            <a:endParaRPr lang="en-GB"/>
          </a:p>
        </p:txBody>
      </p:sp>
      <p:sp>
        <p:nvSpPr>
          <p:cNvPr id="8" name="Slide Number Placeholder 7">
            <a:extLst>
              <a:ext uri="{FF2B5EF4-FFF2-40B4-BE49-F238E27FC236}">
                <a16:creationId xmlns:a16="http://schemas.microsoft.com/office/drawing/2014/main" id="{FD8BC92C-325F-4F0F-BE5A-1F9BD81211C3}"/>
              </a:ext>
            </a:extLst>
          </p:cNvPr>
          <p:cNvSpPr>
            <a:spLocks noGrp="1"/>
          </p:cNvSpPr>
          <p:nvPr>
            <p:ph type="sldNum" sz="quarter" idx="12"/>
          </p:nvPr>
        </p:nvSpPr>
        <p:spPr>
          <a:xfrm>
            <a:off x="8737600" y="6356351"/>
            <a:ext cx="2844800" cy="365125"/>
          </a:xfrm>
        </p:spPr>
        <p:txBody>
          <a:bodyPr/>
          <a:lstStyle/>
          <a:p>
            <a:fld id="{E38DBAE2-7DA5-433F-94A3-C02DB4BDDEE6}" type="slidenum">
              <a:rPr lang="en-GB" smtClean="0"/>
              <a:t>4</a:t>
            </a:fld>
            <a:endParaRPr lang="en-GB" dirty="0"/>
          </a:p>
        </p:txBody>
      </p:sp>
      <p:grpSp>
        <p:nvGrpSpPr>
          <p:cNvPr id="9" name="Group 8">
            <a:extLst>
              <a:ext uri="{FF2B5EF4-FFF2-40B4-BE49-F238E27FC236}">
                <a16:creationId xmlns:a16="http://schemas.microsoft.com/office/drawing/2014/main" id="{CDC66DB9-E38F-4077-8BFD-1F96C553A217}"/>
              </a:ext>
            </a:extLst>
          </p:cNvPr>
          <p:cNvGrpSpPr>
            <a:grpSpLocks noChangeAspect="1"/>
          </p:cNvGrpSpPr>
          <p:nvPr/>
        </p:nvGrpSpPr>
        <p:grpSpPr>
          <a:xfrm>
            <a:off x="6553200" y="1558750"/>
            <a:ext cx="6189954" cy="4664514"/>
            <a:chOff x="18989716" y="20093400"/>
            <a:chExt cx="6242868" cy="4704389"/>
          </a:xfrm>
        </p:grpSpPr>
        <p:pic>
          <p:nvPicPr>
            <p:cNvPr id="10" name="Shape 257">
              <a:extLst>
                <a:ext uri="{FF2B5EF4-FFF2-40B4-BE49-F238E27FC236}">
                  <a16:creationId xmlns:a16="http://schemas.microsoft.com/office/drawing/2014/main" id="{9AFD2BD2-384D-4E94-B59A-BC29ECCE3352}"/>
                </a:ext>
              </a:extLst>
            </p:cNvPr>
            <p:cNvPicPr>
              <a:picLocks noChangeAspect="1"/>
            </p:cNvPicPr>
            <p:nvPr/>
          </p:nvPicPr>
          <p:blipFill>
            <a:blip r:embed="rId3"/>
            <a:stretch/>
          </p:blipFill>
          <p:spPr>
            <a:xfrm>
              <a:off x="19335040" y="20093400"/>
              <a:ext cx="3910660" cy="3943184"/>
            </a:xfrm>
            <a:prstGeom prst="rect">
              <a:avLst/>
            </a:prstGeom>
            <a:ln>
              <a:noFill/>
            </a:ln>
          </p:spPr>
        </p:pic>
        <p:pic>
          <p:nvPicPr>
            <p:cNvPr id="11" name="Shape 258">
              <a:extLst>
                <a:ext uri="{FF2B5EF4-FFF2-40B4-BE49-F238E27FC236}">
                  <a16:creationId xmlns:a16="http://schemas.microsoft.com/office/drawing/2014/main" id="{EF56885D-82A4-429E-8DFF-983A09E344D5}"/>
                </a:ext>
              </a:extLst>
            </p:cNvPr>
            <p:cNvPicPr/>
            <p:nvPr/>
          </p:nvPicPr>
          <p:blipFill>
            <a:blip r:embed="rId4"/>
            <a:stretch/>
          </p:blipFill>
          <p:spPr>
            <a:xfrm>
              <a:off x="23246061" y="20093400"/>
              <a:ext cx="645480" cy="3971880"/>
            </a:xfrm>
            <a:prstGeom prst="rect">
              <a:avLst/>
            </a:prstGeom>
            <a:ln>
              <a:noFill/>
            </a:ln>
          </p:spPr>
        </p:pic>
        <p:sp>
          <p:nvSpPr>
            <p:cNvPr id="12" name="CustomShape 52">
              <a:extLst>
                <a:ext uri="{FF2B5EF4-FFF2-40B4-BE49-F238E27FC236}">
                  <a16:creationId xmlns:a16="http://schemas.microsoft.com/office/drawing/2014/main" id="{AC091176-9B97-425B-A5CC-703A40C60E88}"/>
                </a:ext>
              </a:extLst>
            </p:cNvPr>
            <p:cNvSpPr/>
            <p:nvPr/>
          </p:nvSpPr>
          <p:spPr>
            <a:xfrm>
              <a:off x="18989716" y="24037108"/>
              <a:ext cx="6242868" cy="76068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spc="-1" dirty="0">
                  <a:solidFill>
                    <a:srgbClr val="000000"/>
                  </a:solidFill>
                  <a:latin typeface="Times New Roman"/>
                </a:rPr>
                <a:t>     Nb</a:t>
              </a:r>
              <a:r>
                <a:rPr lang="en-US" sz="2000" spc="-1" baseline="-25000" dirty="0">
                  <a:solidFill>
                    <a:srgbClr val="000000"/>
                  </a:solidFill>
                  <a:latin typeface="Times New Roman"/>
                </a:rPr>
                <a:t>3</a:t>
              </a:r>
              <a:r>
                <a:rPr lang="en-US" sz="2000" spc="-1" dirty="0">
                  <a:solidFill>
                    <a:srgbClr val="000000"/>
                  </a:solidFill>
                  <a:latin typeface="Times New Roman"/>
                </a:rPr>
                <a:t>Sn EDS Cross-section</a:t>
              </a:r>
              <a:endParaRPr lang="en-US" sz="2000" spc="-1" dirty="0">
                <a:latin typeface="Arial"/>
              </a:endParaRPr>
            </a:p>
          </p:txBody>
        </p:sp>
        <p:sp>
          <p:nvSpPr>
            <p:cNvPr id="13" name="Oval 12">
              <a:extLst>
                <a:ext uri="{FF2B5EF4-FFF2-40B4-BE49-F238E27FC236}">
                  <a16:creationId xmlns:a16="http://schemas.microsoft.com/office/drawing/2014/main" id="{844D7E1D-6C88-45BA-8F27-4BE2EE68BBEF}"/>
                </a:ext>
              </a:extLst>
            </p:cNvPr>
            <p:cNvSpPr/>
            <p:nvPr/>
          </p:nvSpPr>
          <p:spPr>
            <a:xfrm>
              <a:off x="20029113" y="21251536"/>
              <a:ext cx="1805028" cy="1701959"/>
            </a:xfrm>
            <a:prstGeom prst="ellipse">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FFA446D-5A9F-47F2-AE09-5FDDEFA4D4A4}"/>
                </a:ext>
              </a:extLst>
            </p:cNvPr>
            <p:cNvSpPr txBox="1"/>
            <p:nvPr/>
          </p:nvSpPr>
          <p:spPr>
            <a:xfrm>
              <a:off x="19389072" y="23531143"/>
              <a:ext cx="2567874" cy="445568"/>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Depleted Region</a:t>
              </a:r>
            </a:p>
          </p:txBody>
        </p:sp>
        <p:cxnSp>
          <p:nvCxnSpPr>
            <p:cNvPr id="15" name="Straight Arrow Connector 14">
              <a:extLst>
                <a:ext uri="{FF2B5EF4-FFF2-40B4-BE49-F238E27FC236}">
                  <a16:creationId xmlns:a16="http://schemas.microsoft.com/office/drawing/2014/main" id="{E77707BB-300E-4057-A1AA-867AE902E413}"/>
                </a:ext>
              </a:extLst>
            </p:cNvPr>
            <p:cNvCxnSpPr>
              <a:cxnSpLocks/>
            </p:cNvCxnSpPr>
            <p:nvPr/>
          </p:nvCxnSpPr>
          <p:spPr>
            <a:xfrm flipV="1">
              <a:off x="20563247" y="22905564"/>
              <a:ext cx="185369" cy="673478"/>
            </a:xfrm>
            <a:prstGeom prst="straightConnector1">
              <a:avLst/>
            </a:prstGeom>
            <a:ln w="1016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6" name="Right Brace 5">
            <a:extLst>
              <a:ext uri="{FF2B5EF4-FFF2-40B4-BE49-F238E27FC236}">
                <a16:creationId xmlns:a16="http://schemas.microsoft.com/office/drawing/2014/main" id="{AEF19DAE-13DE-4FAE-A9DB-B656C9CF9BF9}"/>
              </a:ext>
            </a:extLst>
          </p:cNvPr>
          <p:cNvSpPr/>
          <p:nvPr/>
        </p:nvSpPr>
        <p:spPr>
          <a:xfrm rot="5400000">
            <a:off x="3184788" y="4500922"/>
            <a:ext cx="365125" cy="2590560"/>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4A0080C4-B6E9-40C5-8F93-F8F203FDCAEF}"/>
              </a:ext>
            </a:extLst>
          </p:cNvPr>
          <p:cNvSpPr txBox="1"/>
          <p:nvPr/>
        </p:nvSpPr>
        <p:spPr>
          <a:xfrm>
            <a:off x="1995631" y="6038598"/>
            <a:ext cx="2930482" cy="369332"/>
          </a:xfrm>
          <a:prstGeom prst="rect">
            <a:avLst/>
          </a:prstGeom>
          <a:noFill/>
        </p:spPr>
        <p:txBody>
          <a:bodyPr wrap="none" rtlCol="0">
            <a:spAutoFit/>
          </a:bodyPr>
          <a:lstStyle/>
          <a:p>
            <a:r>
              <a:rPr lang="en-US" dirty="0"/>
              <a:t>Sn Depleted Grain on Surface</a:t>
            </a:r>
          </a:p>
        </p:txBody>
      </p:sp>
      <p:sp>
        <p:nvSpPr>
          <p:cNvPr id="19" name="TextBox 18">
            <a:extLst>
              <a:ext uri="{FF2B5EF4-FFF2-40B4-BE49-F238E27FC236}">
                <a16:creationId xmlns:a16="http://schemas.microsoft.com/office/drawing/2014/main" id="{849949CA-3F88-4FDF-AE4E-20FA20864D5B}"/>
              </a:ext>
            </a:extLst>
          </p:cNvPr>
          <p:cNvSpPr txBox="1"/>
          <p:nvPr/>
        </p:nvSpPr>
        <p:spPr>
          <a:xfrm rot="20824741">
            <a:off x="1907014" y="2377318"/>
            <a:ext cx="2920671" cy="523220"/>
          </a:xfrm>
          <a:prstGeom prst="rect">
            <a:avLst/>
          </a:prstGeom>
          <a:noFill/>
        </p:spPr>
        <p:txBody>
          <a:bodyPr wrap="none" rtlCol="0">
            <a:spAutoFit/>
          </a:bodyPr>
          <a:lstStyle/>
          <a:p>
            <a:r>
              <a:rPr lang="en-US" sz="2800" b="1" dirty="0">
                <a:solidFill>
                  <a:srgbClr val="FF0000"/>
                </a:solidFill>
              </a:rPr>
              <a:t>Annealed too long</a:t>
            </a:r>
          </a:p>
        </p:txBody>
      </p:sp>
      <p:cxnSp>
        <p:nvCxnSpPr>
          <p:cNvPr id="21" name="Straight Connector 20">
            <a:extLst>
              <a:ext uri="{FF2B5EF4-FFF2-40B4-BE49-F238E27FC236}">
                <a16:creationId xmlns:a16="http://schemas.microsoft.com/office/drawing/2014/main" id="{3C97AFE8-3433-496A-AA7C-060D1782EF28}"/>
              </a:ext>
            </a:extLst>
          </p:cNvPr>
          <p:cNvCxnSpPr/>
          <p:nvPr/>
        </p:nvCxnSpPr>
        <p:spPr>
          <a:xfrm>
            <a:off x="6781800" y="2152989"/>
            <a:ext cx="0" cy="2057400"/>
          </a:xfrm>
          <a:prstGeom prst="line">
            <a:avLst/>
          </a:prstGeom>
        </p:spPr>
        <p:style>
          <a:lnRef idx="3">
            <a:schemeClr val="dk1"/>
          </a:lnRef>
          <a:fillRef idx="0">
            <a:schemeClr val="dk1"/>
          </a:fillRef>
          <a:effectRef idx="2">
            <a:schemeClr val="dk1"/>
          </a:effectRef>
          <a:fontRef idx="minor">
            <a:schemeClr val="tx1"/>
          </a:fontRef>
        </p:style>
      </p:cxnSp>
      <p:sp>
        <p:nvSpPr>
          <p:cNvPr id="22" name="TextBox 21">
            <a:extLst>
              <a:ext uri="{FF2B5EF4-FFF2-40B4-BE49-F238E27FC236}">
                <a16:creationId xmlns:a16="http://schemas.microsoft.com/office/drawing/2014/main" id="{88E2AE92-1DBC-4884-A0BA-999A4FBFA40F}"/>
              </a:ext>
            </a:extLst>
          </p:cNvPr>
          <p:cNvSpPr txBox="1"/>
          <p:nvPr/>
        </p:nvSpPr>
        <p:spPr>
          <a:xfrm rot="16200000">
            <a:off x="5807137" y="2997023"/>
            <a:ext cx="1579278" cy="369332"/>
          </a:xfrm>
          <a:prstGeom prst="rect">
            <a:avLst/>
          </a:prstGeom>
          <a:noFill/>
        </p:spPr>
        <p:txBody>
          <a:bodyPr wrap="none" rtlCol="0">
            <a:spAutoFit/>
          </a:bodyPr>
          <a:lstStyle/>
          <a:p>
            <a:r>
              <a:rPr lang="en-US" dirty="0"/>
              <a:t>2 µm of Nb</a:t>
            </a:r>
            <a:r>
              <a:rPr lang="en-US" baseline="-25000" dirty="0"/>
              <a:t>3</a:t>
            </a:r>
            <a:r>
              <a:rPr lang="en-US" dirty="0"/>
              <a:t>Sn</a:t>
            </a:r>
          </a:p>
        </p:txBody>
      </p:sp>
    </p:spTree>
    <p:extLst>
      <p:ext uri="{BB962C8B-B14F-4D97-AF65-F5344CB8AC3E}">
        <p14:creationId xmlns:p14="http://schemas.microsoft.com/office/powerpoint/2010/main" val="4113618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56A130-B7B2-0F41-9C74-260CA227CF03}"/>
              </a:ext>
            </a:extLst>
          </p:cNvPr>
          <p:cNvSpPr>
            <a:spLocks noGrp="1"/>
          </p:cNvSpPr>
          <p:nvPr>
            <p:ph type="title"/>
          </p:nvPr>
        </p:nvSpPr>
        <p:spPr/>
        <p:txBody>
          <a:bodyPr>
            <a:normAutofit fontScale="90000"/>
          </a:bodyPr>
          <a:lstStyle/>
          <a:p>
            <a:r>
              <a:rPr lang="en-US" dirty="0"/>
              <a:t>Thin Regions</a:t>
            </a:r>
          </a:p>
        </p:txBody>
      </p:sp>
      <p:sp>
        <p:nvSpPr>
          <p:cNvPr id="4" name="Date Placeholder 3">
            <a:extLst>
              <a:ext uri="{FF2B5EF4-FFF2-40B4-BE49-F238E27FC236}">
                <a16:creationId xmlns:a16="http://schemas.microsoft.com/office/drawing/2014/main" id="{4DCCCE1C-7D13-3042-88EF-40A309720444}"/>
              </a:ext>
            </a:extLst>
          </p:cNvPr>
          <p:cNvSpPr>
            <a:spLocks noGrp="1"/>
          </p:cNvSpPr>
          <p:nvPr>
            <p:ph type="dt" sz="half" idx="10"/>
          </p:nvPr>
        </p:nvSpPr>
        <p:spPr/>
        <p:txBody>
          <a:bodyPr/>
          <a:lstStyle/>
          <a:p>
            <a:r>
              <a:rPr lang="en-US"/>
              <a:t>11/11/2020</a:t>
            </a:r>
          </a:p>
        </p:txBody>
      </p:sp>
      <p:sp>
        <p:nvSpPr>
          <p:cNvPr id="5" name="Footer Placeholder 4">
            <a:extLst>
              <a:ext uri="{FF2B5EF4-FFF2-40B4-BE49-F238E27FC236}">
                <a16:creationId xmlns:a16="http://schemas.microsoft.com/office/drawing/2014/main" id="{67BD3ADA-166F-0B40-9A02-C51F223F019F}"/>
              </a:ext>
            </a:extLst>
          </p:cNvPr>
          <p:cNvSpPr>
            <a:spLocks noGrp="1"/>
          </p:cNvSpPr>
          <p:nvPr>
            <p:ph type="ftr" sz="quarter" idx="11"/>
          </p:nvPr>
        </p:nvSpPr>
        <p:spPr/>
        <p:txBody>
          <a:bodyPr/>
          <a:lstStyle/>
          <a:p>
            <a:r>
              <a:rPr lang="en-US"/>
              <a:t>Ryan Porter     Nb3Sn Workshop 2020</a:t>
            </a:r>
            <a:endParaRPr lang="en-US" dirty="0"/>
          </a:p>
        </p:txBody>
      </p:sp>
      <p:sp>
        <p:nvSpPr>
          <p:cNvPr id="6" name="Slide Number Placeholder 5">
            <a:extLst>
              <a:ext uri="{FF2B5EF4-FFF2-40B4-BE49-F238E27FC236}">
                <a16:creationId xmlns:a16="http://schemas.microsoft.com/office/drawing/2014/main" id="{007179EE-FECD-294E-9ED5-999F1035BC11}"/>
              </a:ext>
            </a:extLst>
          </p:cNvPr>
          <p:cNvSpPr>
            <a:spLocks noGrp="1"/>
          </p:cNvSpPr>
          <p:nvPr>
            <p:ph type="sldNum" sz="quarter" idx="12"/>
          </p:nvPr>
        </p:nvSpPr>
        <p:spPr/>
        <p:txBody>
          <a:bodyPr/>
          <a:lstStyle/>
          <a:p>
            <a:fld id="{921CBE81-14BD-7343-B359-01BCBA3179F9}" type="slidenum">
              <a:rPr lang="en-US" smtClean="0"/>
              <a:t>5</a:t>
            </a:fld>
            <a:endParaRPr lang="en-US"/>
          </a:p>
        </p:txBody>
      </p:sp>
      <p:grpSp>
        <p:nvGrpSpPr>
          <p:cNvPr id="12" name="Group 11">
            <a:extLst>
              <a:ext uri="{FF2B5EF4-FFF2-40B4-BE49-F238E27FC236}">
                <a16:creationId xmlns:a16="http://schemas.microsoft.com/office/drawing/2014/main" id="{8C269997-5DE0-6A42-9D49-C1F3D2E65DF8}"/>
              </a:ext>
            </a:extLst>
          </p:cNvPr>
          <p:cNvGrpSpPr>
            <a:grpSpLocks noChangeAspect="1"/>
          </p:cNvGrpSpPr>
          <p:nvPr/>
        </p:nvGrpSpPr>
        <p:grpSpPr>
          <a:xfrm>
            <a:off x="912580" y="1370899"/>
            <a:ext cx="4435888" cy="4036798"/>
            <a:chOff x="1729536" y="609600"/>
            <a:chExt cx="5587196" cy="5084525"/>
          </a:xfrm>
        </p:grpSpPr>
        <p:pic>
          <p:nvPicPr>
            <p:cNvPr id="7" name="Picture 6">
              <a:extLst>
                <a:ext uri="{FF2B5EF4-FFF2-40B4-BE49-F238E27FC236}">
                  <a16:creationId xmlns:a16="http://schemas.microsoft.com/office/drawing/2014/main" id="{7B640496-17A8-C44D-814F-4A049A520C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402"/>
            <a:stretch/>
          </p:blipFill>
          <p:spPr>
            <a:xfrm>
              <a:off x="1772571" y="609600"/>
              <a:ext cx="5074637" cy="5079722"/>
            </a:xfrm>
            <a:prstGeom prst="rect">
              <a:avLst/>
            </a:prstGeom>
          </p:spPr>
        </p:pic>
        <p:sp>
          <p:nvSpPr>
            <p:cNvPr id="8" name="TextBox 7">
              <a:extLst>
                <a:ext uri="{FF2B5EF4-FFF2-40B4-BE49-F238E27FC236}">
                  <a16:creationId xmlns:a16="http://schemas.microsoft.com/office/drawing/2014/main" id="{CF83BA1C-59BE-1042-8997-2B12AD94AFD2}"/>
                </a:ext>
              </a:extLst>
            </p:cNvPr>
            <p:cNvSpPr txBox="1"/>
            <p:nvPr/>
          </p:nvSpPr>
          <p:spPr>
            <a:xfrm>
              <a:off x="1782319" y="5061590"/>
              <a:ext cx="2997096" cy="632535"/>
            </a:xfrm>
            <a:prstGeom prst="rect">
              <a:avLst/>
            </a:prstGeom>
            <a:noFill/>
          </p:spPr>
          <p:txBody>
            <a:bodyPr wrap="square" rtlCol="0">
              <a:spAutoFit/>
            </a:bodyPr>
            <a:lstStyle/>
            <a:p>
              <a:pPr algn="ctr"/>
              <a:r>
                <a:rPr lang="en-GB" sz="3200" b="1" dirty="0" err="1">
                  <a:solidFill>
                    <a:srgbClr val="000000"/>
                  </a:solidFill>
                </a:rPr>
                <a:t>Nb</a:t>
              </a:r>
              <a:r>
                <a:rPr lang="en-GB" sz="3200" b="1" dirty="0">
                  <a:solidFill>
                    <a:srgbClr val="000000"/>
                  </a:solidFill>
                </a:rPr>
                <a:t> substrate</a:t>
              </a:r>
            </a:p>
          </p:txBody>
        </p:sp>
        <p:sp>
          <p:nvSpPr>
            <p:cNvPr id="9" name="TextBox 8">
              <a:extLst>
                <a:ext uri="{FF2B5EF4-FFF2-40B4-BE49-F238E27FC236}">
                  <a16:creationId xmlns:a16="http://schemas.microsoft.com/office/drawing/2014/main" id="{3252F333-4B75-5F4C-94C7-A0CE53087010}"/>
                </a:ext>
              </a:extLst>
            </p:cNvPr>
            <p:cNvSpPr txBox="1"/>
            <p:nvPr/>
          </p:nvSpPr>
          <p:spPr>
            <a:xfrm>
              <a:off x="4779414" y="1878259"/>
              <a:ext cx="2537318" cy="632535"/>
            </a:xfrm>
            <a:prstGeom prst="rect">
              <a:avLst/>
            </a:prstGeom>
            <a:noFill/>
          </p:spPr>
          <p:txBody>
            <a:bodyPr wrap="square" rtlCol="0">
              <a:spAutoFit/>
            </a:bodyPr>
            <a:lstStyle/>
            <a:p>
              <a:pPr algn="ctr"/>
              <a:r>
                <a:rPr lang="en-GB" sz="3200" b="1" dirty="0">
                  <a:solidFill>
                    <a:srgbClr val="000000"/>
                  </a:solidFill>
                </a:rPr>
                <a:t>Nb</a:t>
              </a:r>
              <a:r>
                <a:rPr lang="en-GB" sz="3200" b="1" baseline="-25000" dirty="0">
                  <a:solidFill>
                    <a:srgbClr val="000000"/>
                  </a:solidFill>
                </a:rPr>
                <a:t>3</a:t>
              </a:r>
              <a:r>
                <a:rPr lang="en-GB" sz="3200" b="1" dirty="0">
                  <a:solidFill>
                    <a:srgbClr val="000000"/>
                  </a:solidFill>
                </a:rPr>
                <a:t>Sn</a:t>
              </a:r>
            </a:p>
          </p:txBody>
        </p:sp>
        <p:cxnSp>
          <p:nvCxnSpPr>
            <p:cNvPr id="10" name="Straight Connector 9">
              <a:extLst>
                <a:ext uri="{FF2B5EF4-FFF2-40B4-BE49-F238E27FC236}">
                  <a16:creationId xmlns:a16="http://schemas.microsoft.com/office/drawing/2014/main" id="{6A178567-CE36-2544-957C-E78522DEB10C}"/>
                </a:ext>
              </a:extLst>
            </p:cNvPr>
            <p:cNvCxnSpPr/>
            <p:nvPr/>
          </p:nvCxnSpPr>
          <p:spPr>
            <a:xfrm rot="16200000">
              <a:off x="2414354" y="324611"/>
              <a:ext cx="0" cy="100177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3D400B1-7FC0-A34F-A6B5-211A4DEDCBCD}"/>
                </a:ext>
              </a:extLst>
            </p:cNvPr>
            <p:cNvSpPr txBox="1"/>
            <p:nvPr/>
          </p:nvSpPr>
          <p:spPr>
            <a:xfrm>
              <a:off x="1729536" y="891474"/>
              <a:ext cx="1369638" cy="366204"/>
            </a:xfrm>
            <a:prstGeom prst="rect">
              <a:avLst/>
            </a:prstGeom>
            <a:noFill/>
          </p:spPr>
          <p:txBody>
            <a:bodyPr wrap="square" rtlCol="0">
              <a:spAutoFit/>
            </a:bodyPr>
            <a:lstStyle/>
            <a:p>
              <a:pPr algn="ctr"/>
              <a:r>
                <a:rPr lang="en-GB" sz="1600" b="1" dirty="0">
                  <a:solidFill>
                    <a:schemeClr val="bg1"/>
                  </a:solidFill>
                </a:rPr>
                <a:t>400 nm</a:t>
              </a:r>
            </a:p>
          </p:txBody>
        </p:sp>
      </p:grpSp>
      <p:pic>
        <p:nvPicPr>
          <p:cNvPr id="14" name="Picture 13">
            <a:extLst>
              <a:ext uri="{FF2B5EF4-FFF2-40B4-BE49-F238E27FC236}">
                <a16:creationId xmlns:a16="http://schemas.microsoft.com/office/drawing/2014/main" id="{99B98C89-009F-4830-9911-522BEDE67BA8}"/>
              </a:ext>
            </a:extLst>
          </p:cNvPr>
          <p:cNvPicPr>
            <a:picLocks noChangeAspect="1"/>
          </p:cNvPicPr>
          <p:nvPr/>
        </p:nvPicPr>
        <p:blipFill>
          <a:blip r:embed="rId3"/>
          <a:stretch>
            <a:fillRect/>
          </a:stretch>
        </p:blipFill>
        <p:spPr>
          <a:xfrm>
            <a:off x="5334000" y="1049322"/>
            <a:ext cx="6094158" cy="4741877"/>
          </a:xfrm>
          <a:prstGeom prst="rect">
            <a:avLst/>
          </a:prstGeom>
        </p:spPr>
      </p:pic>
      <p:cxnSp>
        <p:nvCxnSpPr>
          <p:cNvPr id="13" name="Straight Connector 12">
            <a:extLst>
              <a:ext uri="{FF2B5EF4-FFF2-40B4-BE49-F238E27FC236}">
                <a16:creationId xmlns:a16="http://schemas.microsoft.com/office/drawing/2014/main" id="{4A206747-69B7-43CC-8D24-AAFF384B7B78}"/>
              </a:ext>
            </a:extLst>
          </p:cNvPr>
          <p:cNvCxnSpPr/>
          <p:nvPr/>
        </p:nvCxnSpPr>
        <p:spPr>
          <a:xfrm>
            <a:off x="1219200" y="3124200"/>
            <a:ext cx="76200" cy="457200"/>
          </a:xfrm>
          <a:prstGeom prst="line">
            <a:avLst/>
          </a:prstGeom>
          <a:ln w="76200">
            <a:solidFill>
              <a:srgbClr val="FF0000"/>
            </a:solidFill>
          </a:ln>
        </p:spPr>
        <p:style>
          <a:lnRef idx="3">
            <a:schemeClr val="dk1"/>
          </a:lnRef>
          <a:fillRef idx="0">
            <a:schemeClr val="dk1"/>
          </a:fillRef>
          <a:effectRef idx="2">
            <a:schemeClr val="dk1"/>
          </a:effectRef>
          <a:fontRef idx="minor">
            <a:schemeClr val="tx1"/>
          </a:fontRef>
        </p:style>
      </p:cxnSp>
      <p:sp>
        <p:nvSpPr>
          <p:cNvPr id="15" name="TextBox 14">
            <a:extLst>
              <a:ext uri="{FF2B5EF4-FFF2-40B4-BE49-F238E27FC236}">
                <a16:creationId xmlns:a16="http://schemas.microsoft.com/office/drawing/2014/main" id="{6BEF5E36-7ADB-4F08-B4E2-68334F7E7580}"/>
              </a:ext>
            </a:extLst>
          </p:cNvPr>
          <p:cNvSpPr txBox="1"/>
          <p:nvPr/>
        </p:nvSpPr>
        <p:spPr>
          <a:xfrm>
            <a:off x="1033066" y="3567482"/>
            <a:ext cx="2752677" cy="954107"/>
          </a:xfrm>
          <a:prstGeom prst="rect">
            <a:avLst/>
          </a:prstGeom>
          <a:noFill/>
        </p:spPr>
        <p:txBody>
          <a:bodyPr wrap="none" rtlCol="0">
            <a:spAutoFit/>
          </a:bodyPr>
          <a:lstStyle/>
          <a:p>
            <a:r>
              <a:rPr lang="en-US" sz="2800" b="1" dirty="0">
                <a:solidFill>
                  <a:srgbClr val="FF0000"/>
                </a:solidFill>
              </a:rPr>
              <a:t>Not thick enough</a:t>
            </a:r>
          </a:p>
          <a:p>
            <a:r>
              <a:rPr lang="en-US" sz="2800" b="1" dirty="0">
                <a:solidFill>
                  <a:srgbClr val="FF0000"/>
                </a:solidFill>
              </a:rPr>
              <a:t>to fully shield RF</a:t>
            </a:r>
          </a:p>
        </p:txBody>
      </p:sp>
      <p:sp>
        <p:nvSpPr>
          <p:cNvPr id="16" name="Rectangle 15">
            <a:extLst>
              <a:ext uri="{FF2B5EF4-FFF2-40B4-BE49-F238E27FC236}">
                <a16:creationId xmlns:a16="http://schemas.microsoft.com/office/drawing/2014/main" id="{E9AC038E-5028-40E3-942F-4E7E49CF7B19}"/>
              </a:ext>
            </a:extLst>
          </p:cNvPr>
          <p:cNvSpPr/>
          <p:nvPr/>
        </p:nvSpPr>
        <p:spPr>
          <a:xfrm>
            <a:off x="9218358" y="1389949"/>
            <a:ext cx="2057400" cy="74365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BE6D912-0383-41A7-9963-D143FC979BCF}"/>
              </a:ext>
            </a:extLst>
          </p:cNvPr>
          <p:cNvSpPr txBox="1"/>
          <p:nvPr/>
        </p:nvSpPr>
        <p:spPr>
          <a:xfrm>
            <a:off x="9980358" y="2689208"/>
            <a:ext cx="1728165" cy="369332"/>
          </a:xfrm>
          <a:prstGeom prst="rect">
            <a:avLst/>
          </a:prstGeom>
          <a:noFill/>
        </p:spPr>
        <p:txBody>
          <a:bodyPr wrap="none" rtlCol="0">
            <a:spAutoFit/>
          </a:bodyPr>
          <a:lstStyle/>
          <a:p>
            <a:r>
              <a:rPr lang="en-US" b="1" u="sng" dirty="0">
                <a:solidFill>
                  <a:srgbClr val="0000FF"/>
                </a:solidFill>
              </a:rPr>
              <a:t>No Thin Regions</a:t>
            </a:r>
          </a:p>
        </p:txBody>
      </p:sp>
      <p:sp>
        <p:nvSpPr>
          <p:cNvPr id="19" name="TextBox 18">
            <a:extLst>
              <a:ext uri="{FF2B5EF4-FFF2-40B4-BE49-F238E27FC236}">
                <a16:creationId xmlns:a16="http://schemas.microsoft.com/office/drawing/2014/main" id="{3F4BAF21-3587-4AA0-BDA0-6A9DE3ACD0E0}"/>
              </a:ext>
            </a:extLst>
          </p:cNvPr>
          <p:cNvSpPr txBox="1"/>
          <p:nvPr/>
        </p:nvSpPr>
        <p:spPr>
          <a:xfrm>
            <a:off x="9853358" y="3614148"/>
            <a:ext cx="1803507" cy="369332"/>
          </a:xfrm>
          <a:prstGeom prst="rect">
            <a:avLst/>
          </a:prstGeom>
          <a:noFill/>
        </p:spPr>
        <p:txBody>
          <a:bodyPr wrap="none" rtlCol="0">
            <a:spAutoFit/>
          </a:bodyPr>
          <a:lstStyle/>
          <a:p>
            <a:r>
              <a:rPr lang="en-US" b="1" u="sng" dirty="0">
                <a:solidFill>
                  <a:srgbClr val="FF0000"/>
                </a:solidFill>
              </a:rPr>
              <a:t>Has Thin Regions</a:t>
            </a:r>
          </a:p>
        </p:txBody>
      </p:sp>
      <p:sp>
        <p:nvSpPr>
          <p:cNvPr id="20" name="TextBox 19">
            <a:extLst>
              <a:ext uri="{FF2B5EF4-FFF2-40B4-BE49-F238E27FC236}">
                <a16:creationId xmlns:a16="http://schemas.microsoft.com/office/drawing/2014/main" id="{3A63BB64-AE8A-49FD-A9A6-7724522B67D1}"/>
              </a:ext>
            </a:extLst>
          </p:cNvPr>
          <p:cNvSpPr txBox="1"/>
          <p:nvPr/>
        </p:nvSpPr>
        <p:spPr>
          <a:xfrm>
            <a:off x="7999158" y="5745838"/>
            <a:ext cx="3657707" cy="646331"/>
          </a:xfrm>
          <a:prstGeom prst="rect">
            <a:avLst/>
          </a:prstGeom>
          <a:noFill/>
        </p:spPr>
        <p:txBody>
          <a:bodyPr wrap="square" rtlCol="0">
            <a:spAutoFit/>
          </a:bodyPr>
          <a:lstStyle/>
          <a:p>
            <a:r>
              <a:rPr lang="en-US" sz="1200" dirty="0"/>
              <a:t>D. L. Hall </a:t>
            </a:r>
            <a:r>
              <a:rPr lang="en-US" sz="1200" i="1" dirty="0"/>
              <a:t>et. al. </a:t>
            </a:r>
            <a:r>
              <a:rPr lang="en-US" sz="1200" dirty="0"/>
              <a:t>“First Results From New Single-cell Nb3Sn Cavities Coated at </a:t>
            </a:r>
            <a:r>
              <a:rPr lang="en-US" sz="1200" dirty="0" err="1"/>
              <a:t>Cornll</a:t>
            </a:r>
            <a:r>
              <a:rPr lang="en-US" sz="1200" dirty="0"/>
              <a:t> University,” in proc. of IPAC17, Copenhagen, Denmark, 2017</a:t>
            </a:r>
          </a:p>
        </p:txBody>
      </p:sp>
      <p:sp>
        <p:nvSpPr>
          <p:cNvPr id="21" name="TextBox 20">
            <a:extLst>
              <a:ext uri="{FF2B5EF4-FFF2-40B4-BE49-F238E27FC236}">
                <a16:creationId xmlns:a16="http://schemas.microsoft.com/office/drawing/2014/main" id="{C2ADA839-B537-4948-B306-6E7DCDB1F060}"/>
              </a:ext>
            </a:extLst>
          </p:cNvPr>
          <p:cNvSpPr txBox="1"/>
          <p:nvPr/>
        </p:nvSpPr>
        <p:spPr>
          <a:xfrm>
            <a:off x="6551358" y="874353"/>
            <a:ext cx="4908908" cy="523220"/>
          </a:xfrm>
          <a:prstGeom prst="rect">
            <a:avLst/>
          </a:prstGeom>
          <a:noFill/>
        </p:spPr>
        <p:txBody>
          <a:bodyPr wrap="none" rtlCol="0">
            <a:spAutoFit/>
          </a:bodyPr>
          <a:lstStyle/>
          <a:p>
            <a:r>
              <a:rPr lang="en-US" sz="2800" b="1" u="sng" dirty="0"/>
              <a:t>Q vs E at 4.2 K of Nb</a:t>
            </a:r>
            <a:r>
              <a:rPr lang="en-US" sz="2800" b="1" u="sng" baseline="-25000" dirty="0"/>
              <a:t>3</a:t>
            </a:r>
            <a:r>
              <a:rPr lang="en-US" sz="2800" b="1" u="sng" dirty="0"/>
              <a:t>Sn Cavities</a:t>
            </a:r>
          </a:p>
        </p:txBody>
      </p:sp>
    </p:spTree>
    <p:extLst>
      <p:ext uri="{BB962C8B-B14F-4D97-AF65-F5344CB8AC3E}">
        <p14:creationId xmlns:p14="http://schemas.microsoft.com/office/powerpoint/2010/main" val="2722941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Resolving thin film regions</a:t>
            </a:r>
          </a:p>
        </p:txBody>
      </p:sp>
      <p:sp>
        <p:nvSpPr>
          <p:cNvPr id="4" name="TextBox 3"/>
          <p:cNvSpPr txBox="1"/>
          <p:nvPr/>
        </p:nvSpPr>
        <p:spPr>
          <a:xfrm>
            <a:off x="2362198" y="6096001"/>
            <a:ext cx="8305804" cy="584775"/>
          </a:xfrm>
          <a:prstGeom prst="rect">
            <a:avLst/>
          </a:prstGeom>
          <a:noFill/>
        </p:spPr>
        <p:txBody>
          <a:bodyPr wrap="square" rtlCol="0">
            <a:spAutoFit/>
          </a:bodyPr>
          <a:lstStyle/>
          <a:p>
            <a:pPr algn="ctr"/>
            <a:r>
              <a:rPr lang="en-GB" sz="3200" b="1" dirty="0">
                <a:solidFill>
                  <a:srgbClr val="FF0000"/>
                </a:solidFill>
              </a:rPr>
              <a:t>Red</a:t>
            </a:r>
            <a:r>
              <a:rPr lang="en-GB" sz="3200" dirty="0"/>
              <a:t>: too thin 	        	      </a:t>
            </a:r>
            <a:r>
              <a:rPr lang="en-GB" sz="3200" b="1" dirty="0">
                <a:solidFill>
                  <a:srgbClr val="0070C0"/>
                </a:solidFill>
              </a:rPr>
              <a:t>Blue</a:t>
            </a:r>
            <a:r>
              <a:rPr lang="en-GB" sz="3200" dirty="0"/>
              <a:t>: sufficiently thick</a:t>
            </a:r>
          </a:p>
        </p:txBody>
      </p:sp>
      <p:pic>
        <p:nvPicPr>
          <p:cNvPr id="5"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29709" y="1646238"/>
            <a:ext cx="8732582" cy="3763962"/>
          </a:xfrm>
        </p:spPr>
      </p:pic>
      <p:sp>
        <p:nvSpPr>
          <p:cNvPr id="6" name="TextBox 5"/>
          <p:cNvSpPr txBox="1"/>
          <p:nvPr/>
        </p:nvSpPr>
        <p:spPr>
          <a:xfrm>
            <a:off x="1447800" y="5455026"/>
            <a:ext cx="4267202" cy="584775"/>
          </a:xfrm>
          <a:prstGeom prst="rect">
            <a:avLst/>
          </a:prstGeom>
          <a:noFill/>
        </p:spPr>
        <p:txBody>
          <a:bodyPr wrap="square" rtlCol="0">
            <a:spAutoFit/>
          </a:bodyPr>
          <a:lstStyle/>
          <a:p>
            <a:pPr algn="ctr"/>
            <a:r>
              <a:rPr lang="en-GB" sz="3200" b="1" dirty="0"/>
              <a:t>Not pre-anodised</a:t>
            </a:r>
            <a:endParaRPr lang="en-GB" sz="3200" dirty="0"/>
          </a:p>
        </p:txBody>
      </p:sp>
      <p:sp>
        <p:nvSpPr>
          <p:cNvPr id="7" name="TextBox 6"/>
          <p:cNvSpPr txBox="1"/>
          <p:nvPr/>
        </p:nvSpPr>
        <p:spPr>
          <a:xfrm>
            <a:off x="6400800" y="5455026"/>
            <a:ext cx="4267202" cy="584775"/>
          </a:xfrm>
          <a:prstGeom prst="rect">
            <a:avLst/>
          </a:prstGeom>
          <a:noFill/>
        </p:spPr>
        <p:txBody>
          <a:bodyPr wrap="square" rtlCol="0">
            <a:spAutoFit/>
          </a:bodyPr>
          <a:lstStyle/>
          <a:p>
            <a:pPr algn="ctr"/>
            <a:r>
              <a:rPr lang="en-GB" sz="3200" b="1" dirty="0"/>
              <a:t>Pre-anodised substrate</a:t>
            </a:r>
            <a:endParaRPr lang="en-GB" sz="3200" dirty="0"/>
          </a:p>
        </p:txBody>
      </p:sp>
      <p:sp>
        <p:nvSpPr>
          <p:cNvPr id="8" name="TextBox 7"/>
          <p:cNvSpPr txBox="1"/>
          <p:nvPr/>
        </p:nvSpPr>
        <p:spPr>
          <a:xfrm>
            <a:off x="1524000" y="540920"/>
            <a:ext cx="9144002" cy="1077218"/>
          </a:xfrm>
          <a:prstGeom prst="rect">
            <a:avLst/>
          </a:prstGeom>
          <a:noFill/>
        </p:spPr>
        <p:txBody>
          <a:bodyPr wrap="square" rtlCol="0">
            <a:spAutoFit/>
          </a:bodyPr>
          <a:lstStyle/>
          <a:p>
            <a:pPr algn="ctr"/>
            <a:r>
              <a:rPr lang="en-GB" sz="3200" dirty="0"/>
              <a:t>Growing the substrate oxide prior to coating suppresses the formation of thin film regions </a:t>
            </a:r>
          </a:p>
        </p:txBody>
      </p:sp>
      <p:sp>
        <p:nvSpPr>
          <p:cNvPr id="3" name="Date Placeholder 2">
            <a:extLst>
              <a:ext uri="{FF2B5EF4-FFF2-40B4-BE49-F238E27FC236}">
                <a16:creationId xmlns:a16="http://schemas.microsoft.com/office/drawing/2014/main" id="{B8F0A747-7A97-4000-ADBF-FCD5E2A5B0B0}"/>
              </a:ext>
            </a:extLst>
          </p:cNvPr>
          <p:cNvSpPr>
            <a:spLocks noGrp="1"/>
          </p:cNvSpPr>
          <p:nvPr>
            <p:ph type="dt" sz="half" idx="10"/>
          </p:nvPr>
        </p:nvSpPr>
        <p:spPr/>
        <p:txBody>
          <a:bodyPr/>
          <a:lstStyle/>
          <a:p>
            <a:r>
              <a:rPr lang="en-US"/>
              <a:t>11/11/2020</a:t>
            </a:r>
            <a:endParaRPr lang="en-GB"/>
          </a:p>
        </p:txBody>
      </p:sp>
      <p:sp>
        <p:nvSpPr>
          <p:cNvPr id="10" name="Slide Number Placeholder 9">
            <a:extLst>
              <a:ext uri="{FF2B5EF4-FFF2-40B4-BE49-F238E27FC236}">
                <a16:creationId xmlns:a16="http://schemas.microsoft.com/office/drawing/2014/main" id="{197EB87F-A696-421F-9AB2-E0AA0EE218AF}"/>
              </a:ext>
            </a:extLst>
          </p:cNvPr>
          <p:cNvSpPr>
            <a:spLocks noGrp="1"/>
          </p:cNvSpPr>
          <p:nvPr>
            <p:ph type="sldNum" sz="quarter" idx="12"/>
          </p:nvPr>
        </p:nvSpPr>
        <p:spPr/>
        <p:txBody>
          <a:bodyPr/>
          <a:lstStyle/>
          <a:p>
            <a:fld id="{E38DBAE2-7DA5-433F-94A3-C02DB4BDDEE6}" type="slidenum">
              <a:rPr lang="en-GB" smtClean="0"/>
              <a:t>6</a:t>
            </a:fld>
            <a:endParaRPr lang="en-GB"/>
          </a:p>
        </p:txBody>
      </p:sp>
    </p:spTree>
    <p:extLst>
      <p:ext uri="{BB962C8B-B14F-4D97-AF65-F5344CB8AC3E}">
        <p14:creationId xmlns:p14="http://schemas.microsoft.com/office/powerpoint/2010/main" val="1311445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Media2">
            <a:hlinkClick r:id="" action="ppaction://media"/>
            <a:extLst>
              <a:ext uri="{FF2B5EF4-FFF2-40B4-BE49-F238E27FC236}">
                <a16:creationId xmlns:a16="http://schemas.microsoft.com/office/drawing/2014/main" id="{C031E495-16F6-4224-9E7C-358E395011D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72586" y="2944779"/>
            <a:ext cx="4708603" cy="3531453"/>
          </a:xfrm>
          <a:prstGeom prst="rect">
            <a:avLst/>
          </a:prstGeom>
        </p:spPr>
      </p:pic>
      <p:sp>
        <p:nvSpPr>
          <p:cNvPr id="2" name="Title 1">
            <a:extLst>
              <a:ext uri="{FF2B5EF4-FFF2-40B4-BE49-F238E27FC236}">
                <a16:creationId xmlns:a16="http://schemas.microsoft.com/office/drawing/2014/main" id="{6498EDB0-07CE-416F-985C-F535DD3C75C3}"/>
              </a:ext>
            </a:extLst>
          </p:cNvPr>
          <p:cNvSpPr>
            <a:spLocks noGrp="1"/>
          </p:cNvSpPr>
          <p:nvPr>
            <p:ph type="title"/>
          </p:nvPr>
        </p:nvSpPr>
        <p:spPr/>
        <p:txBody>
          <a:bodyPr>
            <a:normAutofit fontScale="90000"/>
          </a:bodyPr>
          <a:lstStyle/>
          <a:p>
            <a:r>
              <a:rPr lang="en-US" dirty="0"/>
              <a:t>Surface Roughness and Quench Fields</a:t>
            </a:r>
          </a:p>
        </p:txBody>
      </p:sp>
      <p:sp>
        <p:nvSpPr>
          <p:cNvPr id="3" name="Content Placeholder 2">
            <a:extLst>
              <a:ext uri="{FF2B5EF4-FFF2-40B4-BE49-F238E27FC236}">
                <a16:creationId xmlns:a16="http://schemas.microsoft.com/office/drawing/2014/main" id="{0EBC82A5-D5A4-4486-8E8F-5059C1A21869}"/>
              </a:ext>
            </a:extLst>
          </p:cNvPr>
          <p:cNvSpPr>
            <a:spLocks noGrp="1"/>
          </p:cNvSpPr>
          <p:nvPr>
            <p:ph idx="1"/>
          </p:nvPr>
        </p:nvSpPr>
        <p:spPr>
          <a:xfrm>
            <a:off x="457200" y="685801"/>
            <a:ext cx="8534400" cy="2258978"/>
          </a:xfrm>
        </p:spPr>
        <p:txBody>
          <a:bodyPr>
            <a:normAutofit fontScale="70000" lnSpcReduction="20000"/>
          </a:bodyPr>
          <a:lstStyle/>
          <a:p>
            <a:pPr marL="0" indent="0">
              <a:buNone/>
            </a:pPr>
            <a:r>
              <a:rPr lang="en-US" sz="4600" b="1" u="sng" dirty="0"/>
              <a:t>Surface Roughness:</a:t>
            </a:r>
          </a:p>
          <a:p>
            <a:r>
              <a:rPr lang="en-US" dirty="0"/>
              <a:t>Rough surface → increased magnetic field on some surfaces</a:t>
            </a:r>
          </a:p>
          <a:p>
            <a:pPr lvl="1"/>
            <a:r>
              <a:rPr lang="en-US" dirty="0"/>
              <a:t>Quench field decreased by 1/3 (?)</a:t>
            </a:r>
          </a:p>
          <a:p>
            <a:r>
              <a:rPr lang="en-US" dirty="0"/>
              <a:t>Poor grain boundary geometry can decrease magnetic flux entry barrier</a:t>
            </a:r>
          </a:p>
          <a:p>
            <a:pPr lvl="1"/>
            <a:r>
              <a:rPr lang="en-US" dirty="0"/>
              <a:t>A. R. Pack, M. </a:t>
            </a:r>
            <a:r>
              <a:rPr lang="en-US" dirty="0" err="1"/>
              <a:t>Transtrum</a:t>
            </a:r>
            <a:r>
              <a:rPr lang="en-US" dirty="0"/>
              <a:t> (BYU): SRF’19 conference (Dresden): MOP017</a:t>
            </a:r>
            <a:endParaRPr lang="en-US" u="sng" dirty="0"/>
          </a:p>
          <a:p>
            <a:endParaRPr lang="en-US" dirty="0"/>
          </a:p>
        </p:txBody>
      </p:sp>
      <p:sp>
        <p:nvSpPr>
          <p:cNvPr id="4" name="Date Placeholder 3">
            <a:extLst>
              <a:ext uri="{FF2B5EF4-FFF2-40B4-BE49-F238E27FC236}">
                <a16:creationId xmlns:a16="http://schemas.microsoft.com/office/drawing/2014/main" id="{F3AAEC7A-2E1B-4430-AD94-1BDC2228F9FC}"/>
              </a:ext>
            </a:extLst>
          </p:cNvPr>
          <p:cNvSpPr>
            <a:spLocks noGrp="1"/>
          </p:cNvSpPr>
          <p:nvPr>
            <p:ph type="dt" sz="half" idx="10"/>
          </p:nvPr>
        </p:nvSpPr>
        <p:spPr/>
        <p:txBody>
          <a:bodyPr/>
          <a:lstStyle/>
          <a:p>
            <a:r>
              <a:rPr lang="en-US"/>
              <a:t>11/11/2020</a:t>
            </a:r>
            <a:endParaRPr lang="en-GB"/>
          </a:p>
        </p:txBody>
      </p:sp>
      <p:sp>
        <p:nvSpPr>
          <p:cNvPr id="5" name="Footer Placeholder 4">
            <a:extLst>
              <a:ext uri="{FF2B5EF4-FFF2-40B4-BE49-F238E27FC236}">
                <a16:creationId xmlns:a16="http://schemas.microsoft.com/office/drawing/2014/main" id="{0DA9DFB6-3FB3-4667-BECE-7795F8DCD32F}"/>
              </a:ext>
            </a:extLst>
          </p:cNvPr>
          <p:cNvSpPr>
            <a:spLocks noGrp="1"/>
          </p:cNvSpPr>
          <p:nvPr>
            <p:ph type="ftr" sz="quarter" idx="11"/>
          </p:nvPr>
        </p:nvSpPr>
        <p:spPr/>
        <p:txBody>
          <a:bodyPr/>
          <a:lstStyle/>
          <a:p>
            <a:r>
              <a:rPr lang="en-US"/>
              <a:t>Ryan Porter     Nb3Sn Workshop 2020</a:t>
            </a:r>
            <a:endParaRPr lang="en-GB"/>
          </a:p>
        </p:txBody>
      </p:sp>
      <p:pic>
        <p:nvPicPr>
          <p:cNvPr id="7" name="Picture 6">
            <a:extLst>
              <a:ext uri="{FF2B5EF4-FFF2-40B4-BE49-F238E27FC236}">
                <a16:creationId xmlns:a16="http://schemas.microsoft.com/office/drawing/2014/main" id="{2DAAB1D0-4BC5-42D7-BCE9-AA4B02F1E7C8}"/>
              </a:ext>
            </a:extLst>
          </p:cNvPr>
          <p:cNvPicPr>
            <a:picLocks noChangeAspect="1"/>
          </p:cNvPicPr>
          <p:nvPr/>
        </p:nvPicPr>
        <p:blipFill rotWithShape="1">
          <a:blip r:embed="rId5"/>
          <a:srcRect l="17679" r="19286" b="2480"/>
          <a:stretch/>
        </p:blipFill>
        <p:spPr>
          <a:xfrm>
            <a:off x="8040544" y="2944779"/>
            <a:ext cx="3860800" cy="3456021"/>
          </a:xfrm>
          <a:prstGeom prst="rect">
            <a:avLst/>
          </a:prstGeom>
        </p:spPr>
      </p:pic>
      <p:grpSp>
        <p:nvGrpSpPr>
          <p:cNvPr id="8" name="Group 7">
            <a:extLst>
              <a:ext uri="{FF2B5EF4-FFF2-40B4-BE49-F238E27FC236}">
                <a16:creationId xmlns:a16="http://schemas.microsoft.com/office/drawing/2014/main" id="{D0C69FCF-47EB-4F53-B6CB-BA74E9554C5D}"/>
              </a:ext>
            </a:extLst>
          </p:cNvPr>
          <p:cNvGrpSpPr>
            <a:grpSpLocks noChangeAspect="1"/>
          </p:cNvGrpSpPr>
          <p:nvPr/>
        </p:nvGrpSpPr>
        <p:grpSpPr>
          <a:xfrm>
            <a:off x="9696848" y="1543449"/>
            <a:ext cx="818752" cy="818752"/>
            <a:chOff x="9997440" y="1066799"/>
            <a:chExt cx="914400" cy="914400"/>
          </a:xfrm>
        </p:grpSpPr>
        <p:sp>
          <p:nvSpPr>
            <p:cNvPr id="9" name="Oval 8">
              <a:extLst>
                <a:ext uri="{FF2B5EF4-FFF2-40B4-BE49-F238E27FC236}">
                  <a16:creationId xmlns:a16="http://schemas.microsoft.com/office/drawing/2014/main" id="{0B710303-7DBD-4E9B-B7D2-DF46F4D60B2B}"/>
                </a:ext>
              </a:extLst>
            </p:cNvPr>
            <p:cNvSpPr/>
            <p:nvPr/>
          </p:nvSpPr>
          <p:spPr>
            <a:xfrm>
              <a:off x="9997440" y="1066799"/>
              <a:ext cx="914400" cy="914400"/>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737A683-FB24-4EF1-B65C-F1274F80762C}"/>
                </a:ext>
              </a:extLst>
            </p:cNvPr>
            <p:cNvSpPr/>
            <p:nvPr/>
          </p:nvSpPr>
          <p:spPr>
            <a:xfrm>
              <a:off x="10340340" y="1409699"/>
              <a:ext cx="2286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F4B74530-7C19-483B-A405-A7084EBBC1F8}"/>
              </a:ext>
            </a:extLst>
          </p:cNvPr>
          <p:cNvGrpSpPr>
            <a:grpSpLocks noChangeAspect="1"/>
          </p:cNvGrpSpPr>
          <p:nvPr/>
        </p:nvGrpSpPr>
        <p:grpSpPr>
          <a:xfrm>
            <a:off x="228600" y="3124200"/>
            <a:ext cx="3862505" cy="3276600"/>
            <a:chOff x="1101530" y="1065492"/>
            <a:chExt cx="6128139" cy="5198559"/>
          </a:xfrm>
        </p:grpSpPr>
        <p:pic>
          <p:nvPicPr>
            <p:cNvPr id="11" name="Picture 10">
              <a:extLst>
                <a:ext uri="{FF2B5EF4-FFF2-40B4-BE49-F238E27FC236}">
                  <a16:creationId xmlns:a16="http://schemas.microsoft.com/office/drawing/2014/main" id="{AC0F0AB1-1932-4DC2-9A6B-D8F72DE7D412}"/>
                </a:ext>
              </a:extLst>
            </p:cNvPr>
            <p:cNvPicPr>
              <a:picLocks noChangeAspect="1"/>
            </p:cNvPicPr>
            <p:nvPr/>
          </p:nvPicPr>
          <p:blipFill>
            <a:blip r:embed="rId6"/>
            <a:stretch>
              <a:fillRect/>
            </a:stretch>
          </p:blipFill>
          <p:spPr>
            <a:xfrm>
              <a:off x="1101530" y="1065492"/>
              <a:ext cx="6128139" cy="4952999"/>
            </a:xfrm>
            <a:prstGeom prst="rect">
              <a:avLst/>
            </a:prstGeom>
          </p:spPr>
        </p:pic>
        <p:sp>
          <p:nvSpPr>
            <p:cNvPr id="12" name="TextBox 11">
              <a:extLst>
                <a:ext uri="{FF2B5EF4-FFF2-40B4-BE49-F238E27FC236}">
                  <a16:creationId xmlns:a16="http://schemas.microsoft.com/office/drawing/2014/main" id="{BE832FB0-90F9-40DF-A74C-F78D42C3958C}"/>
                </a:ext>
              </a:extLst>
            </p:cNvPr>
            <p:cNvSpPr txBox="1"/>
            <p:nvPr/>
          </p:nvSpPr>
          <p:spPr>
            <a:xfrm>
              <a:off x="2184154" y="5818425"/>
              <a:ext cx="4033563" cy="445626"/>
            </a:xfrm>
            <a:prstGeom prst="rect">
              <a:avLst/>
            </a:prstGeom>
            <a:solidFill>
              <a:schemeClr val="bg1"/>
            </a:solidFill>
          </p:spPr>
          <p:txBody>
            <a:bodyPr wrap="none" rtlCol="0">
              <a:spAutoFit/>
            </a:bodyPr>
            <a:lstStyle/>
            <a:p>
              <a:pPr algn="ctr"/>
              <a:r>
                <a:rPr lang="en-US" sz="1400" dirty="0"/>
                <a:t>Enhancement Factor (</a:t>
              </a:r>
              <a:r>
                <a:rPr lang="en-US" sz="1400" dirty="0" err="1"/>
                <a:t>H</a:t>
              </a:r>
              <a:r>
                <a:rPr lang="en-US" sz="1400" baseline="-25000" dirty="0" err="1"/>
                <a:t>rough</a:t>
              </a:r>
              <a:r>
                <a:rPr lang="en-US" sz="1400" dirty="0"/>
                <a:t>/</a:t>
              </a:r>
              <a:r>
                <a:rPr lang="en-US" sz="1400" dirty="0" err="1"/>
                <a:t>H</a:t>
              </a:r>
              <a:r>
                <a:rPr lang="en-US" sz="1400" baseline="-25000" dirty="0" err="1"/>
                <a:t>smooth</a:t>
              </a:r>
              <a:r>
                <a:rPr lang="en-US" sz="1400" dirty="0"/>
                <a:t>)</a:t>
              </a:r>
            </a:p>
          </p:txBody>
        </p:sp>
      </p:grpSp>
      <p:sp>
        <p:nvSpPr>
          <p:cNvPr id="6" name="Slide Number Placeholder 5">
            <a:extLst>
              <a:ext uri="{FF2B5EF4-FFF2-40B4-BE49-F238E27FC236}">
                <a16:creationId xmlns:a16="http://schemas.microsoft.com/office/drawing/2014/main" id="{98F79884-BE3E-49D6-BAAD-E5E7DAE2F472}"/>
              </a:ext>
            </a:extLst>
          </p:cNvPr>
          <p:cNvSpPr>
            <a:spLocks noGrp="1"/>
          </p:cNvSpPr>
          <p:nvPr>
            <p:ph type="sldNum" sz="quarter" idx="12"/>
          </p:nvPr>
        </p:nvSpPr>
        <p:spPr/>
        <p:txBody>
          <a:bodyPr/>
          <a:lstStyle/>
          <a:p>
            <a:fld id="{E38DBAE2-7DA5-433F-94A3-C02DB4BDDEE6}" type="slidenum">
              <a:rPr lang="en-GB" smtClean="0"/>
              <a:t>7</a:t>
            </a:fld>
            <a:endParaRPr lang="en-GB"/>
          </a:p>
        </p:txBody>
      </p:sp>
    </p:spTree>
    <p:extLst>
      <p:ext uri="{BB962C8B-B14F-4D97-AF65-F5344CB8AC3E}">
        <p14:creationId xmlns:p14="http://schemas.microsoft.com/office/powerpoint/2010/main" val="127131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3.33333E-6 L 0 0.36111 " pathEditMode="relative" rAng="0" ptsTypes="AA">
                                      <p:cBhvr>
                                        <p:cTn id="6" dur="2000" fill="hold"/>
                                        <p:tgtEl>
                                          <p:spTgt spid="8"/>
                                        </p:tgtEl>
                                        <p:attrNameLst>
                                          <p:attrName>ppt_x</p:attrName>
                                          <p:attrName>ppt_y</p:attrName>
                                        </p:attrNameLst>
                                      </p:cBhvr>
                                      <p:rCtr x="0" y="18056"/>
                                    </p:animMotion>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000"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1"/>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6F9D3-EA04-44F0-ABEF-C095DE80659B}"/>
              </a:ext>
            </a:extLst>
          </p:cNvPr>
          <p:cNvSpPr>
            <a:spLocks noGrp="1"/>
          </p:cNvSpPr>
          <p:nvPr>
            <p:ph type="title"/>
          </p:nvPr>
        </p:nvSpPr>
        <p:spPr/>
        <p:txBody>
          <a:bodyPr>
            <a:normAutofit fontScale="90000"/>
          </a:bodyPr>
          <a:lstStyle/>
          <a:p>
            <a:r>
              <a:rPr lang="en-US" dirty="0"/>
              <a:t>Questions To Answer</a:t>
            </a:r>
          </a:p>
        </p:txBody>
      </p:sp>
      <p:sp>
        <p:nvSpPr>
          <p:cNvPr id="3" name="Content Placeholder 2">
            <a:extLst>
              <a:ext uri="{FF2B5EF4-FFF2-40B4-BE49-F238E27FC236}">
                <a16:creationId xmlns:a16="http://schemas.microsoft.com/office/drawing/2014/main" id="{4FD983B0-64A8-42CD-A627-A9DAA3058169}"/>
              </a:ext>
            </a:extLst>
          </p:cNvPr>
          <p:cNvSpPr>
            <a:spLocks noGrp="1"/>
          </p:cNvSpPr>
          <p:nvPr>
            <p:ph idx="1"/>
          </p:nvPr>
        </p:nvSpPr>
        <p:spPr>
          <a:xfrm>
            <a:off x="609600" y="960437"/>
            <a:ext cx="10972800" cy="5440363"/>
          </a:xfrm>
        </p:spPr>
        <p:txBody>
          <a:bodyPr/>
          <a:lstStyle/>
          <a:p>
            <a:pPr marL="0" indent="0">
              <a:buNone/>
            </a:pPr>
            <a:endParaRPr lang="en-US" dirty="0"/>
          </a:p>
          <a:p>
            <a:r>
              <a:rPr lang="en-US" dirty="0"/>
              <a:t>Why do Sn depleted regions form?</a:t>
            </a:r>
          </a:p>
          <a:p>
            <a:endParaRPr lang="en-US" dirty="0"/>
          </a:p>
          <a:p>
            <a:r>
              <a:rPr lang="en-US" dirty="0"/>
              <a:t>Why do thin regions form? Why does anodization prevent it?</a:t>
            </a:r>
          </a:p>
          <a:p>
            <a:pPr marL="0" indent="0">
              <a:buNone/>
            </a:pPr>
            <a:endParaRPr lang="en-US" dirty="0"/>
          </a:p>
          <a:p>
            <a:r>
              <a:rPr lang="en-US" dirty="0"/>
              <a:t>Why is the Nb</a:t>
            </a:r>
            <a:r>
              <a:rPr lang="en-US" baseline="-25000" dirty="0"/>
              <a:t>3</a:t>
            </a:r>
            <a:r>
              <a:rPr lang="en-US" dirty="0"/>
              <a:t>Sn surface rough? Can we fix it?</a:t>
            </a:r>
          </a:p>
        </p:txBody>
      </p:sp>
      <p:sp>
        <p:nvSpPr>
          <p:cNvPr id="4" name="Date Placeholder 3">
            <a:extLst>
              <a:ext uri="{FF2B5EF4-FFF2-40B4-BE49-F238E27FC236}">
                <a16:creationId xmlns:a16="http://schemas.microsoft.com/office/drawing/2014/main" id="{36307319-B009-4FCE-997F-1F79A1C1B533}"/>
              </a:ext>
            </a:extLst>
          </p:cNvPr>
          <p:cNvSpPr>
            <a:spLocks noGrp="1"/>
          </p:cNvSpPr>
          <p:nvPr>
            <p:ph type="dt" sz="half" idx="10"/>
          </p:nvPr>
        </p:nvSpPr>
        <p:spPr/>
        <p:txBody>
          <a:bodyPr/>
          <a:lstStyle/>
          <a:p>
            <a:r>
              <a:rPr lang="en-US"/>
              <a:t>11/11/2020</a:t>
            </a:r>
            <a:endParaRPr lang="en-GB"/>
          </a:p>
        </p:txBody>
      </p:sp>
      <p:sp>
        <p:nvSpPr>
          <p:cNvPr id="5" name="Footer Placeholder 4">
            <a:extLst>
              <a:ext uri="{FF2B5EF4-FFF2-40B4-BE49-F238E27FC236}">
                <a16:creationId xmlns:a16="http://schemas.microsoft.com/office/drawing/2014/main" id="{945091E0-D6F3-4CA2-83C7-10458A45E843}"/>
              </a:ext>
            </a:extLst>
          </p:cNvPr>
          <p:cNvSpPr>
            <a:spLocks noGrp="1"/>
          </p:cNvSpPr>
          <p:nvPr>
            <p:ph type="ftr" sz="quarter" idx="11"/>
          </p:nvPr>
        </p:nvSpPr>
        <p:spPr/>
        <p:txBody>
          <a:bodyPr/>
          <a:lstStyle/>
          <a:p>
            <a:r>
              <a:rPr lang="en-US"/>
              <a:t>Ryan Porter     Nb3Sn Workshop 2020</a:t>
            </a:r>
            <a:endParaRPr lang="en-GB"/>
          </a:p>
        </p:txBody>
      </p:sp>
      <p:sp>
        <p:nvSpPr>
          <p:cNvPr id="6" name="Slide Number Placeholder 5">
            <a:extLst>
              <a:ext uri="{FF2B5EF4-FFF2-40B4-BE49-F238E27FC236}">
                <a16:creationId xmlns:a16="http://schemas.microsoft.com/office/drawing/2014/main" id="{97C58BB8-05E3-4BE2-B1C5-9B403345728C}"/>
              </a:ext>
            </a:extLst>
          </p:cNvPr>
          <p:cNvSpPr>
            <a:spLocks noGrp="1"/>
          </p:cNvSpPr>
          <p:nvPr>
            <p:ph type="sldNum" sz="quarter" idx="12"/>
          </p:nvPr>
        </p:nvSpPr>
        <p:spPr/>
        <p:txBody>
          <a:bodyPr/>
          <a:lstStyle/>
          <a:p>
            <a:fld id="{E38DBAE2-7DA5-433F-94A3-C02DB4BDDEE6}" type="slidenum">
              <a:rPr lang="en-GB" smtClean="0"/>
              <a:t>8</a:t>
            </a:fld>
            <a:endParaRPr lang="en-GB"/>
          </a:p>
        </p:txBody>
      </p:sp>
    </p:spTree>
    <p:extLst>
      <p:ext uri="{BB962C8B-B14F-4D97-AF65-F5344CB8AC3E}">
        <p14:creationId xmlns:p14="http://schemas.microsoft.com/office/powerpoint/2010/main" val="2145131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698567" y="9635"/>
            <a:ext cx="8713337" cy="450678"/>
          </a:xfrm>
        </p:spPr>
        <p:txBody>
          <a:bodyPr>
            <a:normAutofit fontScale="90000"/>
          </a:bodyPr>
          <a:lstStyle/>
          <a:p>
            <a:r>
              <a:rPr lang="en-US" sz="3600" dirty="0"/>
              <a:t>The Nb</a:t>
            </a:r>
            <a:r>
              <a:rPr lang="en-US" sz="3600" baseline="-25000" dirty="0"/>
              <a:t>3</a:t>
            </a:r>
            <a:r>
              <a:rPr lang="en-US" sz="3600" dirty="0"/>
              <a:t>Sn Vapor Diffusion Process</a:t>
            </a:r>
          </a:p>
        </p:txBody>
      </p:sp>
      <p:grpSp>
        <p:nvGrpSpPr>
          <p:cNvPr id="6" name="Group 5">
            <a:extLst>
              <a:ext uri="{FF2B5EF4-FFF2-40B4-BE49-F238E27FC236}">
                <a16:creationId xmlns:a16="http://schemas.microsoft.com/office/drawing/2014/main" id="{EF23354C-5172-5848-9DBF-0B486F71F236}"/>
              </a:ext>
            </a:extLst>
          </p:cNvPr>
          <p:cNvGrpSpPr>
            <a:grpSpLocks noChangeAspect="1"/>
          </p:cNvGrpSpPr>
          <p:nvPr/>
        </p:nvGrpSpPr>
        <p:grpSpPr>
          <a:xfrm>
            <a:off x="112106" y="841241"/>
            <a:ext cx="2790266" cy="4721359"/>
            <a:chOff x="123669" y="1210632"/>
            <a:chExt cx="2860083" cy="4876800"/>
          </a:xfrm>
        </p:grpSpPr>
        <p:pic>
          <p:nvPicPr>
            <p:cNvPr id="8" name="Picture 2" descr="\\SAMBA\accsrf\Sam\Pictures\CavityInsertAssembly\inserting to furnace for calibration\Copy of IMGP1150.JPG">
              <a:extLst>
                <a:ext uri="{FF2B5EF4-FFF2-40B4-BE49-F238E27FC236}">
                  <a16:creationId xmlns:a16="http://schemas.microsoft.com/office/drawing/2014/main" id="{F10108CD-E6C7-0E43-AED2-23048F060A9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3752" y="1210632"/>
              <a:ext cx="25400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a:extLst>
                <a:ext uri="{FF2B5EF4-FFF2-40B4-BE49-F238E27FC236}">
                  <a16:creationId xmlns:a16="http://schemas.microsoft.com/office/drawing/2014/main" id="{69C0311B-69FA-914F-BE30-AF4A9E19760A}"/>
                </a:ext>
              </a:extLst>
            </p:cNvPr>
            <p:cNvSpPr txBox="1">
              <a:spLocks noChangeArrowheads="1"/>
            </p:cNvSpPr>
            <p:nvPr/>
          </p:nvSpPr>
          <p:spPr bwMode="auto">
            <a:xfrm>
              <a:off x="123669" y="4919647"/>
              <a:ext cx="2233612" cy="407020"/>
            </a:xfrm>
            <a:prstGeom prst="rect">
              <a:avLst/>
            </a:prstGeom>
            <a:gradFill rotWithShape="1">
              <a:gsLst>
                <a:gs pos="0">
                  <a:srgbClr val="0000FF"/>
                </a:gs>
                <a:gs pos="100000">
                  <a:schemeClr val="tx1"/>
                </a:gs>
              </a:gsLst>
              <a:lin ang="5400000"/>
            </a:gradFill>
            <a:ln w="9525">
              <a:solidFill>
                <a:srgbClr val="2F2F98"/>
              </a:solidFill>
              <a:miter lim="800000"/>
              <a:headEnd/>
              <a:tailEnd/>
            </a:ln>
            <a:effectLst>
              <a:outerShdw blurRad="40000" dist="23000" dir="5400000" rotWithShape="0">
                <a:srgbClr val="000000">
                  <a:alpha val="34998"/>
                </a:srgbClr>
              </a:outerShdw>
            </a:effectLst>
          </p:spPr>
          <p:txBody>
            <a:bodyPr anchor="ctr">
              <a:spAutoFit/>
            </a:bodyPr>
            <a:lstStyle/>
            <a:p>
              <a:pPr algn="ctr">
                <a:defRPr/>
              </a:pPr>
              <a:r>
                <a:rPr lang="en-US" dirty="0">
                  <a:solidFill>
                    <a:schemeClr val="lt1"/>
                  </a:solidFill>
                  <a:latin typeface="+mn-lt"/>
                  <a:ea typeface="+mn-ea"/>
                  <a:cs typeface="+mn-cs"/>
                </a:rPr>
                <a:t>UHV Furnace</a:t>
              </a:r>
            </a:p>
          </p:txBody>
        </p:sp>
        <p:sp>
          <p:nvSpPr>
            <p:cNvPr id="10" name="TextBox 9">
              <a:extLst>
                <a:ext uri="{FF2B5EF4-FFF2-40B4-BE49-F238E27FC236}">
                  <a16:creationId xmlns:a16="http://schemas.microsoft.com/office/drawing/2014/main" id="{D71DD212-A702-B345-80D1-46F6F3329790}"/>
                </a:ext>
              </a:extLst>
            </p:cNvPr>
            <p:cNvSpPr txBox="1">
              <a:spLocks noChangeArrowheads="1"/>
            </p:cNvSpPr>
            <p:nvPr/>
          </p:nvSpPr>
          <p:spPr bwMode="auto">
            <a:xfrm>
              <a:off x="215343" y="1884972"/>
              <a:ext cx="2141938" cy="413283"/>
            </a:xfrm>
            <a:prstGeom prst="rect">
              <a:avLst/>
            </a:prstGeom>
            <a:gradFill rotWithShape="1">
              <a:gsLst>
                <a:gs pos="0">
                  <a:srgbClr val="0000FF"/>
                </a:gs>
                <a:gs pos="100000">
                  <a:schemeClr val="tx1"/>
                </a:gs>
              </a:gsLst>
              <a:lin ang="5400000"/>
            </a:gradFill>
            <a:ln w="9525">
              <a:solidFill>
                <a:srgbClr val="2F2F98"/>
              </a:solidFill>
              <a:miter lim="800000"/>
              <a:headEnd/>
              <a:tailEnd/>
            </a:ln>
            <a:effectLst>
              <a:outerShdw blurRad="40000" dist="23000" dir="5400000" rotWithShape="0">
                <a:srgbClr val="000000">
                  <a:alpha val="34998"/>
                </a:srgbClr>
              </a:outerShdw>
            </a:effectLst>
          </p:spPr>
          <p:txBody>
            <a:bodyPr wrap="square">
              <a:spAutoFit/>
            </a:bodyPr>
            <a:lstStyle/>
            <a:p>
              <a:pPr algn="ctr">
                <a:defRPr/>
              </a:pPr>
              <a:r>
                <a:rPr lang="en-US" sz="2000" b="1" dirty="0">
                  <a:solidFill>
                    <a:schemeClr val="lt1"/>
                  </a:solidFill>
                  <a:latin typeface="+mn-lt"/>
                </a:rPr>
                <a:t>Coating chamber</a:t>
              </a:r>
            </a:p>
          </p:txBody>
        </p:sp>
        <p:cxnSp>
          <p:nvCxnSpPr>
            <p:cNvPr id="11" name="Straight Arrow Connector 10">
              <a:extLst>
                <a:ext uri="{FF2B5EF4-FFF2-40B4-BE49-F238E27FC236}">
                  <a16:creationId xmlns:a16="http://schemas.microsoft.com/office/drawing/2014/main" id="{2B33421E-84DF-9A49-8034-13CF60089701}"/>
                </a:ext>
              </a:extLst>
            </p:cNvPr>
            <p:cNvCxnSpPr>
              <a:cxnSpLocks/>
              <a:stCxn id="10" idx="2"/>
            </p:cNvCxnSpPr>
            <p:nvPr/>
          </p:nvCxnSpPr>
          <p:spPr>
            <a:xfrm>
              <a:off x="1286312" y="2298254"/>
              <a:ext cx="192812" cy="1060791"/>
            </a:xfrm>
            <a:prstGeom prst="straightConnector1">
              <a:avLst/>
            </a:prstGeom>
            <a:ln w="57150" cmpd="sng">
              <a:solidFill>
                <a:srgbClr val="0000F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B5A2653-B09A-7040-81AA-BD92365478E9}"/>
                </a:ext>
              </a:extLst>
            </p:cNvPr>
            <p:cNvCxnSpPr/>
            <p:nvPr/>
          </p:nvCxnSpPr>
          <p:spPr>
            <a:xfrm>
              <a:off x="1240475" y="5354138"/>
              <a:ext cx="398678" cy="331075"/>
            </a:xfrm>
            <a:prstGeom prst="straightConnector1">
              <a:avLst/>
            </a:prstGeom>
            <a:ln w="57150" cmpd="sng">
              <a:solidFill>
                <a:srgbClr val="0000FF"/>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9C98161C-AE76-A64E-8163-5115875D0B15}"/>
              </a:ext>
            </a:extLst>
          </p:cNvPr>
          <p:cNvSpPr/>
          <p:nvPr/>
        </p:nvSpPr>
        <p:spPr>
          <a:xfrm>
            <a:off x="-283757" y="6097587"/>
            <a:ext cx="8055491" cy="338554"/>
          </a:xfrm>
          <a:prstGeom prst="rect">
            <a:avLst/>
          </a:prstGeom>
        </p:spPr>
        <p:txBody>
          <a:bodyPr wrap="square">
            <a:spAutoFit/>
          </a:bodyPr>
          <a:lstStyle/>
          <a:p>
            <a:pPr algn="ctr"/>
            <a:r>
              <a:rPr lang="en-US" sz="1600" dirty="0">
                <a:solidFill>
                  <a:srgbClr val="1232FF"/>
                </a:solidFill>
              </a:rPr>
              <a:t>S. Posen and M. Liepe, Phys. Rev. ST </a:t>
            </a:r>
            <a:r>
              <a:rPr lang="en-US" sz="1600" dirty="0" err="1">
                <a:solidFill>
                  <a:srgbClr val="1232FF"/>
                </a:solidFill>
              </a:rPr>
              <a:t>Accel</a:t>
            </a:r>
            <a:r>
              <a:rPr lang="en-US" sz="1600" dirty="0">
                <a:solidFill>
                  <a:srgbClr val="1232FF"/>
                </a:solidFill>
              </a:rPr>
              <a:t>. Beams 15, 112001 (2014). </a:t>
            </a:r>
          </a:p>
        </p:txBody>
      </p:sp>
      <p:pic>
        <p:nvPicPr>
          <p:cNvPr id="17" name="Picture 16" descr="../../../../../../Desktop/Screen%20Shot%202017-02-14%20at%206">
            <a:extLst>
              <a:ext uri="{FF2B5EF4-FFF2-40B4-BE49-F238E27FC236}">
                <a16:creationId xmlns:a16="http://schemas.microsoft.com/office/drawing/2014/main" id="{95766D98-D567-C64A-8E00-2909DA4D5F9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bwMode="auto">
          <a:xfrm>
            <a:off x="7358882" y="1577385"/>
            <a:ext cx="4765215" cy="3249070"/>
          </a:xfrm>
          <a:prstGeom prst="rect">
            <a:avLst/>
          </a:prstGeom>
          <a:noFill/>
          <a:ln>
            <a:noFill/>
          </a:ln>
        </p:spPr>
      </p:pic>
      <p:grpSp>
        <p:nvGrpSpPr>
          <p:cNvPr id="18" name="Group 17">
            <a:extLst>
              <a:ext uri="{FF2B5EF4-FFF2-40B4-BE49-F238E27FC236}">
                <a16:creationId xmlns:a16="http://schemas.microsoft.com/office/drawing/2014/main" id="{3D2C9288-AA03-F644-81A3-B2511187CDBA}"/>
              </a:ext>
            </a:extLst>
          </p:cNvPr>
          <p:cNvGrpSpPr>
            <a:grpSpLocks noChangeAspect="1"/>
          </p:cNvGrpSpPr>
          <p:nvPr/>
        </p:nvGrpSpPr>
        <p:grpSpPr>
          <a:xfrm>
            <a:off x="2856595" y="1400407"/>
            <a:ext cx="6759770" cy="4198246"/>
            <a:chOff x="-553745" y="2209800"/>
            <a:chExt cx="9469145" cy="4507802"/>
          </a:xfrm>
        </p:grpSpPr>
        <p:grpSp>
          <p:nvGrpSpPr>
            <p:cNvPr id="19" name="Group 18">
              <a:extLst>
                <a:ext uri="{FF2B5EF4-FFF2-40B4-BE49-F238E27FC236}">
                  <a16:creationId xmlns:a16="http://schemas.microsoft.com/office/drawing/2014/main" id="{B90002D8-2A1E-E547-A94B-A3825EAFA02C}"/>
                </a:ext>
              </a:extLst>
            </p:cNvPr>
            <p:cNvGrpSpPr/>
            <p:nvPr/>
          </p:nvGrpSpPr>
          <p:grpSpPr>
            <a:xfrm>
              <a:off x="3200400" y="2209800"/>
              <a:ext cx="1143000" cy="3733800"/>
              <a:chOff x="1752600" y="2209800"/>
              <a:chExt cx="1143000" cy="3733800"/>
            </a:xfrm>
          </p:grpSpPr>
          <p:cxnSp>
            <p:nvCxnSpPr>
              <p:cNvPr id="68" name="Straight Connector 67">
                <a:extLst>
                  <a:ext uri="{FF2B5EF4-FFF2-40B4-BE49-F238E27FC236}">
                    <a16:creationId xmlns:a16="http://schemas.microsoft.com/office/drawing/2014/main" id="{5D7A878F-9ADC-764B-95CA-DD544022452C}"/>
                  </a:ext>
                </a:extLst>
              </p:cNvPr>
              <p:cNvCxnSpPr/>
              <p:nvPr/>
            </p:nvCxnSpPr>
            <p:spPr>
              <a:xfrm>
                <a:off x="1752600" y="2209800"/>
                <a:ext cx="0" cy="3352800"/>
              </a:xfrm>
              <a:prstGeom prst="line">
                <a:avLst/>
              </a:prstGeom>
              <a:ln w="571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2DCC153-904B-1B4D-AFCA-CC5F29C162DF}"/>
                  </a:ext>
                </a:extLst>
              </p:cNvPr>
              <p:cNvCxnSpPr/>
              <p:nvPr/>
            </p:nvCxnSpPr>
            <p:spPr>
              <a:xfrm>
                <a:off x="1752600" y="5562600"/>
                <a:ext cx="914400" cy="0"/>
              </a:xfrm>
              <a:prstGeom prst="line">
                <a:avLst/>
              </a:prstGeom>
              <a:ln w="571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011B6C4-CBC0-D742-8D28-DE62B2A3E5CE}"/>
                  </a:ext>
                </a:extLst>
              </p:cNvPr>
              <p:cNvCxnSpPr/>
              <p:nvPr/>
            </p:nvCxnSpPr>
            <p:spPr>
              <a:xfrm>
                <a:off x="2667000" y="5562600"/>
                <a:ext cx="0" cy="381000"/>
              </a:xfrm>
              <a:prstGeom prst="line">
                <a:avLst/>
              </a:prstGeom>
              <a:ln w="571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576119C-ABAC-144D-900E-A2989510A345}"/>
                  </a:ext>
                </a:extLst>
              </p:cNvPr>
              <p:cNvCxnSpPr/>
              <p:nvPr/>
            </p:nvCxnSpPr>
            <p:spPr>
              <a:xfrm>
                <a:off x="2667000" y="5943600"/>
                <a:ext cx="228600" cy="0"/>
              </a:xfrm>
              <a:prstGeom prst="line">
                <a:avLst/>
              </a:prstGeom>
              <a:ln w="571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F600BBF7-27BA-B448-AB83-6143AA61A4BC}"/>
                </a:ext>
              </a:extLst>
            </p:cNvPr>
            <p:cNvGrpSpPr/>
            <p:nvPr/>
          </p:nvGrpSpPr>
          <p:grpSpPr>
            <a:xfrm flipH="1">
              <a:off x="4343400" y="2209800"/>
              <a:ext cx="1143000" cy="3733800"/>
              <a:chOff x="1752600" y="2209800"/>
              <a:chExt cx="1143000" cy="3733800"/>
            </a:xfrm>
          </p:grpSpPr>
          <p:cxnSp>
            <p:nvCxnSpPr>
              <p:cNvPr id="64" name="Straight Connector 63">
                <a:extLst>
                  <a:ext uri="{FF2B5EF4-FFF2-40B4-BE49-F238E27FC236}">
                    <a16:creationId xmlns:a16="http://schemas.microsoft.com/office/drawing/2014/main" id="{A36ED59A-1C8D-DF44-BC80-AEC061057C78}"/>
                  </a:ext>
                </a:extLst>
              </p:cNvPr>
              <p:cNvCxnSpPr/>
              <p:nvPr/>
            </p:nvCxnSpPr>
            <p:spPr>
              <a:xfrm>
                <a:off x="1752600" y="2209800"/>
                <a:ext cx="0" cy="3352800"/>
              </a:xfrm>
              <a:prstGeom prst="line">
                <a:avLst/>
              </a:prstGeom>
              <a:ln w="571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50A9342-E048-C142-8084-DA482A6AA8DF}"/>
                  </a:ext>
                </a:extLst>
              </p:cNvPr>
              <p:cNvCxnSpPr/>
              <p:nvPr/>
            </p:nvCxnSpPr>
            <p:spPr>
              <a:xfrm>
                <a:off x="1752600" y="5562600"/>
                <a:ext cx="914400" cy="0"/>
              </a:xfrm>
              <a:prstGeom prst="line">
                <a:avLst/>
              </a:prstGeom>
              <a:ln w="571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3FCEABD-DDEB-8545-941B-431DE213A1EF}"/>
                  </a:ext>
                </a:extLst>
              </p:cNvPr>
              <p:cNvCxnSpPr/>
              <p:nvPr/>
            </p:nvCxnSpPr>
            <p:spPr>
              <a:xfrm>
                <a:off x="2667000" y="5562600"/>
                <a:ext cx="0" cy="381000"/>
              </a:xfrm>
              <a:prstGeom prst="line">
                <a:avLst/>
              </a:prstGeom>
              <a:ln w="571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A1B44B9-1851-1B42-8605-638195C60515}"/>
                  </a:ext>
                </a:extLst>
              </p:cNvPr>
              <p:cNvCxnSpPr/>
              <p:nvPr/>
            </p:nvCxnSpPr>
            <p:spPr>
              <a:xfrm>
                <a:off x="2667000" y="5943600"/>
                <a:ext cx="228600" cy="0"/>
              </a:xfrm>
              <a:prstGeom prst="line">
                <a:avLst/>
              </a:prstGeom>
              <a:ln w="571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a:extLst>
                <a:ext uri="{FF2B5EF4-FFF2-40B4-BE49-F238E27FC236}">
                  <a16:creationId xmlns:a16="http://schemas.microsoft.com/office/drawing/2014/main" id="{AE253965-DDEF-9C4D-9CCB-580B82F3BDEE}"/>
                </a:ext>
              </a:extLst>
            </p:cNvPr>
            <p:cNvCxnSpPr/>
            <p:nvPr/>
          </p:nvCxnSpPr>
          <p:spPr>
            <a:xfrm>
              <a:off x="3200400" y="2209800"/>
              <a:ext cx="2286000" cy="0"/>
            </a:xfrm>
            <a:prstGeom prst="line">
              <a:avLst/>
            </a:prstGeom>
            <a:ln w="571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11C8ED7-F87D-DB48-85FC-5843DED26206}"/>
                </a:ext>
              </a:extLst>
            </p:cNvPr>
            <p:cNvCxnSpPr/>
            <p:nvPr/>
          </p:nvCxnSpPr>
          <p:spPr>
            <a:xfrm>
              <a:off x="3048000" y="2209800"/>
              <a:ext cx="0" cy="373380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EFB0600-A055-1E48-A991-1B143FBF8F42}"/>
                </a:ext>
              </a:extLst>
            </p:cNvPr>
            <p:cNvCxnSpPr/>
            <p:nvPr/>
          </p:nvCxnSpPr>
          <p:spPr>
            <a:xfrm>
              <a:off x="5638800" y="2209800"/>
              <a:ext cx="0" cy="373380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9BF1475-8277-2745-B75A-1C17E5DE35F2}"/>
                </a:ext>
              </a:extLst>
            </p:cNvPr>
            <p:cNvCxnSpPr/>
            <p:nvPr/>
          </p:nvCxnSpPr>
          <p:spPr>
            <a:xfrm>
              <a:off x="4724400" y="5638800"/>
              <a:ext cx="0" cy="38100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792A57E-984A-CF44-AD0A-56D4DBDAFDFD}"/>
                </a:ext>
              </a:extLst>
            </p:cNvPr>
            <p:cNvCxnSpPr/>
            <p:nvPr/>
          </p:nvCxnSpPr>
          <p:spPr>
            <a:xfrm>
              <a:off x="3962400" y="5638800"/>
              <a:ext cx="0" cy="38100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4FF49BD2-7446-ED41-8F88-214D3BBD7626}"/>
                </a:ext>
              </a:extLst>
            </p:cNvPr>
            <p:cNvSpPr/>
            <p:nvPr/>
          </p:nvSpPr>
          <p:spPr>
            <a:xfrm>
              <a:off x="4191000" y="5638800"/>
              <a:ext cx="304800" cy="304800"/>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grpSp>
          <p:nvGrpSpPr>
            <p:cNvPr id="30" name="Group 29">
              <a:extLst>
                <a:ext uri="{FF2B5EF4-FFF2-40B4-BE49-F238E27FC236}">
                  <a16:creationId xmlns:a16="http://schemas.microsoft.com/office/drawing/2014/main" id="{9AC81EAC-EEA1-9540-88D3-201A0A52498D}"/>
                </a:ext>
              </a:extLst>
            </p:cNvPr>
            <p:cNvGrpSpPr/>
            <p:nvPr/>
          </p:nvGrpSpPr>
          <p:grpSpPr>
            <a:xfrm>
              <a:off x="4191000" y="2819400"/>
              <a:ext cx="1143000" cy="2389906"/>
              <a:chOff x="2514600" y="3352801"/>
              <a:chExt cx="838200" cy="1752598"/>
            </a:xfrm>
          </p:grpSpPr>
          <p:sp>
            <p:nvSpPr>
              <p:cNvPr id="61" name="Arc 60">
                <a:extLst>
                  <a:ext uri="{FF2B5EF4-FFF2-40B4-BE49-F238E27FC236}">
                    <a16:creationId xmlns:a16="http://schemas.microsoft.com/office/drawing/2014/main" id="{C13049EE-E323-8546-9D10-8591ADA6DBDF}"/>
                  </a:ext>
                </a:extLst>
              </p:cNvPr>
              <p:cNvSpPr/>
              <p:nvPr/>
            </p:nvSpPr>
            <p:spPr>
              <a:xfrm>
                <a:off x="2514600" y="3886200"/>
                <a:ext cx="838200" cy="685800"/>
              </a:xfrm>
              <a:prstGeom prst="arc">
                <a:avLst>
                  <a:gd name="adj1" fmla="val 16200000"/>
                  <a:gd name="adj2" fmla="val 5506781"/>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600"/>
              </a:p>
            </p:txBody>
          </p:sp>
          <p:cxnSp>
            <p:nvCxnSpPr>
              <p:cNvPr id="62" name="Straight Connector 61">
                <a:extLst>
                  <a:ext uri="{FF2B5EF4-FFF2-40B4-BE49-F238E27FC236}">
                    <a16:creationId xmlns:a16="http://schemas.microsoft.com/office/drawing/2014/main" id="{F537CF21-8887-BC43-A45B-15F28C6C344E}"/>
                  </a:ext>
                </a:extLst>
              </p:cNvPr>
              <p:cNvCxnSpPr/>
              <p:nvPr/>
            </p:nvCxnSpPr>
            <p:spPr>
              <a:xfrm flipV="1">
                <a:off x="2933700" y="3352801"/>
                <a:ext cx="0" cy="533399"/>
              </a:xfrm>
              <a:prstGeom prst="line">
                <a:avLst/>
              </a:prstGeom>
              <a:ln w="571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F8483CB-B229-8A4E-8966-A906EEED16D2}"/>
                  </a:ext>
                </a:extLst>
              </p:cNvPr>
              <p:cNvCxnSpPr/>
              <p:nvPr/>
            </p:nvCxnSpPr>
            <p:spPr>
              <a:xfrm flipV="1">
                <a:off x="2933700" y="4572000"/>
                <a:ext cx="0" cy="533399"/>
              </a:xfrm>
              <a:prstGeom prst="line">
                <a:avLst/>
              </a:prstGeom>
              <a:ln w="5715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8A08A576-D7CC-1044-98D2-AFC79CC5A9CA}"/>
                </a:ext>
              </a:extLst>
            </p:cNvPr>
            <p:cNvGrpSpPr/>
            <p:nvPr/>
          </p:nvGrpSpPr>
          <p:grpSpPr>
            <a:xfrm flipH="1">
              <a:off x="3352800" y="2819400"/>
              <a:ext cx="1143000" cy="2389906"/>
              <a:chOff x="2514600" y="3352801"/>
              <a:chExt cx="838200" cy="1752598"/>
            </a:xfrm>
          </p:grpSpPr>
          <p:sp>
            <p:nvSpPr>
              <p:cNvPr id="58" name="Arc 57">
                <a:extLst>
                  <a:ext uri="{FF2B5EF4-FFF2-40B4-BE49-F238E27FC236}">
                    <a16:creationId xmlns:a16="http://schemas.microsoft.com/office/drawing/2014/main" id="{70417D65-0153-234F-8A8A-EE7120660AD3}"/>
                  </a:ext>
                </a:extLst>
              </p:cNvPr>
              <p:cNvSpPr/>
              <p:nvPr/>
            </p:nvSpPr>
            <p:spPr>
              <a:xfrm>
                <a:off x="2514600" y="3886200"/>
                <a:ext cx="838200" cy="685800"/>
              </a:xfrm>
              <a:prstGeom prst="arc">
                <a:avLst>
                  <a:gd name="adj1" fmla="val 16200000"/>
                  <a:gd name="adj2" fmla="val 5506781"/>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600"/>
              </a:p>
            </p:txBody>
          </p:sp>
          <p:cxnSp>
            <p:nvCxnSpPr>
              <p:cNvPr id="59" name="Straight Connector 58">
                <a:extLst>
                  <a:ext uri="{FF2B5EF4-FFF2-40B4-BE49-F238E27FC236}">
                    <a16:creationId xmlns:a16="http://schemas.microsoft.com/office/drawing/2014/main" id="{7F345E50-2416-E44B-9897-B53457DDF33E}"/>
                  </a:ext>
                </a:extLst>
              </p:cNvPr>
              <p:cNvCxnSpPr/>
              <p:nvPr/>
            </p:nvCxnSpPr>
            <p:spPr>
              <a:xfrm flipV="1">
                <a:off x="2933700" y="3352801"/>
                <a:ext cx="0" cy="533399"/>
              </a:xfrm>
              <a:prstGeom prst="line">
                <a:avLst/>
              </a:prstGeom>
              <a:ln w="571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5185E6A-E4EF-634F-BE16-DC51D73A0286}"/>
                  </a:ext>
                </a:extLst>
              </p:cNvPr>
              <p:cNvCxnSpPr/>
              <p:nvPr/>
            </p:nvCxnSpPr>
            <p:spPr>
              <a:xfrm flipV="1">
                <a:off x="2933700" y="4572000"/>
                <a:ext cx="0" cy="533399"/>
              </a:xfrm>
              <a:prstGeom prst="line">
                <a:avLst/>
              </a:prstGeom>
              <a:ln w="57150" cap="rnd">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2" name="Straight Arrow Connector 31">
              <a:extLst>
                <a:ext uri="{FF2B5EF4-FFF2-40B4-BE49-F238E27FC236}">
                  <a16:creationId xmlns:a16="http://schemas.microsoft.com/office/drawing/2014/main" id="{F4C5E51A-4C29-5A4B-B13E-EC67A5CB3559}"/>
                </a:ext>
              </a:extLst>
            </p:cNvPr>
            <p:cNvCxnSpPr>
              <a:stCxn id="29" idx="0"/>
            </p:cNvCxnSpPr>
            <p:nvPr/>
          </p:nvCxnSpPr>
          <p:spPr>
            <a:xfrm flipV="1">
              <a:off x="4343400" y="4876800"/>
              <a:ext cx="0" cy="762000"/>
            </a:xfrm>
            <a:prstGeom prst="straightConnector1">
              <a:avLst/>
            </a:prstGeom>
            <a:ln w="123825">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86D89E2-DCE4-6040-B6C5-F5371F5165E8}"/>
                </a:ext>
              </a:extLst>
            </p:cNvPr>
            <p:cNvCxnSpPr/>
            <p:nvPr/>
          </p:nvCxnSpPr>
          <p:spPr>
            <a:xfrm>
              <a:off x="3810000" y="5943600"/>
              <a:ext cx="0" cy="304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28D3DD6-4B39-2449-8B73-0CAA89C5BD0A}"/>
                </a:ext>
              </a:extLst>
            </p:cNvPr>
            <p:cNvCxnSpPr/>
            <p:nvPr/>
          </p:nvCxnSpPr>
          <p:spPr>
            <a:xfrm>
              <a:off x="4876800" y="5943600"/>
              <a:ext cx="0" cy="304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29F30FB-98CE-E44B-8A01-E8A8CB712615}"/>
                </a:ext>
              </a:extLst>
            </p:cNvPr>
            <p:cNvCxnSpPr/>
            <p:nvPr/>
          </p:nvCxnSpPr>
          <p:spPr>
            <a:xfrm flipH="1" flipV="1">
              <a:off x="3809999" y="6248399"/>
              <a:ext cx="1066801"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5DA20138-563B-A540-8732-BE0FAA2B7173}"/>
                </a:ext>
              </a:extLst>
            </p:cNvPr>
            <p:cNvSpPr txBox="1"/>
            <p:nvPr/>
          </p:nvSpPr>
          <p:spPr>
            <a:xfrm>
              <a:off x="5474368" y="6248103"/>
              <a:ext cx="3441032" cy="469499"/>
            </a:xfrm>
            <a:prstGeom prst="rect">
              <a:avLst/>
            </a:prstGeom>
            <a:noFill/>
          </p:spPr>
          <p:txBody>
            <a:bodyPr wrap="square" rtlCol="0">
              <a:spAutoFit/>
            </a:bodyPr>
            <a:lstStyle/>
            <a:p>
              <a:r>
                <a:rPr lang="en-GB" sz="2400" dirty="0"/>
                <a:t>Tin source</a:t>
              </a:r>
            </a:p>
          </p:txBody>
        </p:sp>
        <p:cxnSp>
          <p:nvCxnSpPr>
            <p:cNvPr id="37" name="Straight Connector 36">
              <a:extLst>
                <a:ext uri="{FF2B5EF4-FFF2-40B4-BE49-F238E27FC236}">
                  <a16:creationId xmlns:a16="http://schemas.microsoft.com/office/drawing/2014/main" id="{7C6DAAEB-AB2D-494A-927B-8A889EAD321D}"/>
                </a:ext>
              </a:extLst>
            </p:cNvPr>
            <p:cNvCxnSpPr>
              <a:cxnSpLocks/>
              <a:stCxn id="36" idx="1"/>
            </p:cNvCxnSpPr>
            <p:nvPr/>
          </p:nvCxnSpPr>
          <p:spPr>
            <a:xfrm flipH="1" flipV="1">
              <a:off x="4343399" y="6469931"/>
              <a:ext cx="1130969" cy="129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C0EF80A-170C-A748-87F3-24B934D07842}"/>
                </a:ext>
              </a:extLst>
            </p:cNvPr>
            <p:cNvCxnSpPr/>
            <p:nvPr/>
          </p:nvCxnSpPr>
          <p:spPr>
            <a:xfrm flipV="1">
              <a:off x="4343399" y="6248399"/>
              <a:ext cx="0" cy="2233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40AC63A1-C5D0-3F48-ADDE-B18C3FB46A53}"/>
                </a:ext>
              </a:extLst>
            </p:cNvPr>
            <p:cNvSpPr txBox="1"/>
            <p:nvPr/>
          </p:nvSpPr>
          <p:spPr>
            <a:xfrm>
              <a:off x="-104774" y="5496580"/>
              <a:ext cx="2800349" cy="461665"/>
            </a:xfrm>
            <a:prstGeom prst="rect">
              <a:avLst/>
            </a:prstGeom>
            <a:noFill/>
          </p:spPr>
          <p:txBody>
            <a:bodyPr wrap="square" rtlCol="0">
              <a:spAutoFit/>
            </a:bodyPr>
            <a:lstStyle/>
            <a:p>
              <a:pPr algn="r"/>
              <a:r>
                <a:rPr lang="en-GB" sz="2400" dirty="0"/>
                <a:t>Secondary heater</a:t>
              </a:r>
            </a:p>
          </p:txBody>
        </p:sp>
        <p:cxnSp>
          <p:nvCxnSpPr>
            <p:cNvPr id="40" name="Straight Connector 39">
              <a:extLst>
                <a:ext uri="{FF2B5EF4-FFF2-40B4-BE49-F238E27FC236}">
                  <a16:creationId xmlns:a16="http://schemas.microsoft.com/office/drawing/2014/main" id="{0CD3568E-4EC4-9C42-9EA2-588A3AA18AA0}"/>
                </a:ext>
              </a:extLst>
            </p:cNvPr>
            <p:cNvCxnSpPr>
              <a:stCxn id="39" idx="3"/>
            </p:cNvCxnSpPr>
            <p:nvPr/>
          </p:nvCxnSpPr>
          <p:spPr>
            <a:xfrm>
              <a:off x="2695575" y="5727413"/>
              <a:ext cx="1228725" cy="30777"/>
            </a:xfrm>
            <a:prstGeom prst="line">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97C0A22-0534-8E4C-9615-6942EC123AF6}"/>
                </a:ext>
              </a:extLst>
            </p:cNvPr>
            <p:cNvSpPr txBox="1"/>
            <p:nvPr/>
          </p:nvSpPr>
          <p:spPr>
            <a:xfrm>
              <a:off x="-553745" y="4927219"/>
              <a:ext cx="2929984" cy="469499"/>
            </a:xfrm>
            <a:prstGeom prst="rect">
              <a:avLst/>
            </a:prstGeom>
            <a:noFill/>
          </p:spPr>
          <p:txBody>
            <a:bodyPr wrap="square" rtlCol="0">
              <a:spAutoFit/>
            </a:bodyPr>
            <a:lstStyle/>
            <a:p>
              <a:pPr algn="r"/>
              <a:r>
                <a:rPr lang="en-GB" sz="2400" dirty="0"/>
                <a:t>Primary heater</a:t>
              </a:r>
            </a:p>
          </p:txBody>
        </p:sp>
        <p:cxnSp>
          <p:nvCxnSpPr>
            <p:cNvPr id="44" name="Straight Connector 43">
              <a:extLst>
                <a:ext uri="{FF2B5EF4-FFF2-40B4-BE49-F238E27FC236}">
                  <a16:creationId xmlns:a16="http://schemas.microsoft.com/office/drawing/2014/main" id="{19F7A00C-B4C9-054A-82F2-D963581200C2}"/>
                </a:ext>
              </a:extLst>
            </p:cNvPr>
            <p:cNvCxnSpPr>
              <a:cxnSpLocks/>
              <a:stCxn id="43" idx="3"/>
            </p:cNvCxnSpPr>
            <p:nvPr/>
          </p:nvCxnSpPr>
          <p:spPr>
            <a:xfrm>
              <a:off x="2376239" y="5161969"/>
              <a:ext cx="671762" cy="26860"/>
            </a:xfrm>
            <a:prstGeom prst="line">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27CCE044-6A79-E04A-B299-3436CADE3DB3}"/>
                </a:ext>
              </a:extLst>
            </p:cNvPr>
            <p:cNvSpPr txBox="1"/>
            <p:nvPr/>
          </p:nvSpPr>
          <p:spPr>
            <a:xfrm>
              <a:off x="-90736" y="3070878"/>
              <a:ext cx="2466976" cy="469499"/>
            </a:xfrm>
            <a:prstGeom prst="rect">
              <a:avLst/>
            </a:prstGeom>
            <a:noFill/>
          </p:spPr>
          <p:txBody>
            <a:bodyPr wrap="square" rtlCol="0">
              <a:spAutoFit/>
            </a:bodyPr>
            <a:lstStyle/>
            <a:p>
              <a:pPr algn="r"/>
              <a:r>
                <a:rPr lang="en-GB" sz="2400" dirty="0"/>
                <a:t>Cavity</a:t>
              </a:r>
            </a:p>
          </p:txBody>
        </p:sp>
        <p:cxnSp>
          <p:nvCxnSpPr>
            <p:cNvPr id="51" name="Straight Connector 50">
              <a:extLst>
                <a:ext uri="{FF2B5EF4-FFF2-40B4-BE49-F238E27FC236}">
                  <a16:creationId xmlns:a16="http://schemas.microsoft.com/office/drawing/2014/main" id="{57616476-3102-104D-B7A5-B32A84A006AD}"/>
                </a:ext>
              </a:extLst>
            </p:cNvPr>
            <p:cNvCxnSpPr>
              <a:stCxn id="50" idx="3"/>
            </p:cNvCxnSpPr>
            <p:nvPr/>
          </p:nvCxnSpPr>
          <p:spPr>
            <a:xfrm>
              <a:off x="2376240" y="3305628"/>
              <a:ext cx="976561" cy="648463"/>
            </a:xfrm>
            <a:prstGeom prst="line">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AC4F12A4-28AD-8247-8AF1-78CC030B4690}"/>
                </a:ext>
              </a:extLst>
            </p:cNvPr>
            <p:cNvSpPr/>
            <p:nvPr/>
          </p:nvSpPr>
          <p:spPr>
            <a:xfrm>
              <a:off x="3982453" y="5257800"/>
              <a:ext cx="208547" cy="304800"/>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cxnSp>
          <p:nvCxnSpPr>
            <p:cNvPr id="55" name="Straight Arrow Connector 54">
              <a:extLst>
                <a:ext uri="{FF2B5EF4-FFF2-40B4-BE49-F238E27FC236}">
                  <a16:creationId xmlns:a16="http://schemas.microsoft.com/office/drawing/2014/main" id="{3ECD1C59-318F-7344-A17E-F2FC1D97B9CD}"/>
                </a:ext>
              </a:extLst>
            </p:cNvPr>
            <p:cNvCxnSpPr/>
            <p:nvPr/>
          </p:nvCxnSpPr>
          <p:spPr>
            <a:xfrm flipV="1">
              <a:off x="4086726" y="4495800"/>
              <a:ext cx="0" cy="762000"/>
            </a:xfrm>
            <a:prstGeom prst="straightConnector1">
              <a:avLst/>
            </a:prstGeom>
            <a:ln w="123825">
              <a:solidFill>
                <a:srgbClr val="00B0F0"/>
              </a:solidFill>
              <a:tailEnd type="triangle" w="sm" len="med"/>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A268069D-1B41-7C49-A040-F0D29066E4D8}"/>
                </a:ext>
              </a:extLst>
            </p:cNvPr>
            <p:cNvSpPr txBox="1"/>
            <p:nvPr/>
          </p:nvSpPr>
          <p:spPr>
            <a:xfrm>
              <a:off x="-553745" y="3850374"/>
              <a:ext cx="2929985" cy="845097"/>
            </a:xfrm>
            <a:prstGeom prst="rect">
              <a:avLst/>
            </a:prstGeom>
            <a:noFill/>
          </p:spPr>
          <p:txBody>
            <a:bodyPr wrap="square" rtlCol="0">
              <a:spAutoFit/>
            </a:bodyPr>
            <a:lstStyle/>
            <a:p>
              <a:pPr algn="r"/>
              <a:r>
                <a:rPr lang="en-GB" sz="2400" dirty="0"/>
                <a:t>Nucleation agent (SnCl</a:t>
              </a:r>
              <a:r>
                <a:rPr lang="en-GB" sz="2400" baseline="-25000" dirty="0"/>
                <a:t>2</a:t>
              </a:r>
              <a:r>
                <a:rPr lang="en-GB" sz="2400" dirty="0"/>
                <a:t> )</a:t>
              </a:r>
            </a:p>
          </p:txBody>
        </p:sp>
        <p:cxnSp>
          <p:nvCxnSpPr>
            <p:cNvPr id="57" name="Straight Connector 56">
              <a:extLst>
                <a:ext uri="{FF2B5EF4-FFF2-40B4-BE49-F238E27FC236}">
                  <a16:creationId xmlns:a16="http://schemas.microsoft.com/office/drawing/2014/main" id="{4AA3A9EC-B0CA-E648-AFFE-1C47AEC415E0}"/>
                </a:ext>
              </a:extLst>
            </p:cNvPr>
            <p:cNvCxnSpPr>
              <a:cxnSpLocks/>
              <a:stCxn id="56" idx="3"/>
              <a:endCxn id="54" idx="1"/>
            </p:cNvCxnSpPr>
            <p:nvPr/>
          </p:nvCxnSpPr>
          <p:spPr>
            <a:xfrm>
              <a:off x="2376240" y="4272923"/>
              <a:ext cx="1606213" cy="1137276"/>
            </a:xfrm>
            <a:prstGeom prst="line">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74" name="Rectangle 73">
            <a:extLst>
              <a:ext uri="{FF2B5EF4-FFF2-40B4-BE49-F238E27FC236}">
                <a16:creationId xmlns:a16="http://schemas.microsoft.com/office/drawing/2014/main" id="{5A43CA04-D535-D541-99F0-5BE755076FA0}"/>
              </a:ext>
            </a:extLst>
          </p:cNvPr>
          <p:cNvSpPr/>
          <p:nvPr/>
        </p:nvSpPr>
        <p:spPr>
          <a:xfrm>
            <a:off x="3467773" y="5511225"/>
            <a:ext cx="8205885" cy="584775"/>
          </a:xfrm>
          <a:prstGeom prst="rect">
            <a:avLst/>
          </a:prstGeom>
        </p:spPr>
        <p:txBody>
          <a:bodyPr wrap="square">
            <a:spAutoFit/>
          </a:bodyPr>
          <a:lstStyle/>
          <a:p>
            <a:r>
              <a:rPr lang="en-US" sz="1600" u="sng" dirty="0"/>
              <a:t>“Wuppertal” configuration</a:t>
            </a:r>
            <a:r>
              <a:rPr lang="en-US" sz="1600" dirty="0"/>
              <a:t>, i.e., with secondary heater for the tin source</a:t>
            </a:r>
          </a:p>
          <a:p>
            <a:r>
              <a:rPr lang="en-US" sz="1600" dirty="0"/>
              <a:t>Optimized nucleation and temperature profile   </a:t>
            </a:r>
          </a:p>
        </p:txBody>
      </p:sp>
      <p:sp>
        <p:nvSpPr>
          <p:cNvPr id="2" name="Date Placeholder 1">
            <a:extLst>
              <a:ext uri="{FF2B5EF4-FFF2-40B4-BE49-F238E27FC236}">
                <a16:creationId xmlns:a16="http://schemas.microsoft.com/office/drawing/2014/main" id="{29C8F170-E895-42F3-99A3-7D687572F034}"/>
              </a:ext>
            </a:extLst>
          </p:cNvPr>
          <p:cNvSpPr>
            <a:spLocks noGrp="1"/>
          </p:cNvSpPr>
          <p:nvPr>
            <p:ph type="dt" sz="half" idx="10"/>
          </p:nvPr>
        </p:nvSpPr>
        <p:spPr/>
        <p:txBody>
          <a:bodyPr/>
          <a:lstStyle/>
          <a:p>
            <a:r>
              <a:rPr lang="en-US"/>
              <a:t>11/11/2020</a:t>
            </a:r>
            <a:endParaRPr lang="en-GB"/>
          </a:p>
        </p:txBody>
      </p:sp>
      <p:sp>
        <p:nvSpPr>
          <p:cNvPr id="3" name="Footer Placeholder 2">
            <a:extLst>
              <a:ext uri="{FF2B5EF4-FFF2-40B4-BE49-F238E27FC236}">
                <a16:creationId xmlns:a16="http://schemas.microsoft.com/office/drawing/2014/main" id="{A8E384B6-F77E-4728-B2BF-59A5ADC1C722}"/>
              </a:ext>
            </a:extLst>
          </p:cNvPr>
          <p:cNvSpPr>
            <a:spLocks noGrp="1"/>
          </p:cNvSpPr>
          <p:nvPr>
            <p:ph type="ftr" sz="quarter" idx="11"/>
          </p:nvPr>
        </p:nvSpPr>
        <p:spPr/>
        <p:txBody>
          <a:bodyPr/>
          <a:lstStyle/>
          <a:p>
            <a:r>
              <a:rPr lang="en-US"/>
              <a:t>Ryan Porter     Nb3Sn Workshop 2020</a:t>
            </a:r>
            <a:endParaRPr lang="en-GB"/>
          </a:p>
        </p:txBody>
      </p:sp>
      <p:sp>
        <p:nvSpPr>
          <p:cNvPr id="4" name="Slide Number Placeholder 3">
            <a:extLst>
              <a:ext uri="{FF2B5EF4-FFF2-40B4-BE49-F238E27FC236}">
                <a16:creationId xmlns:a16="http://schemas.microsoft.com/office/drawing/2014/main" id="{39AAE70B-85B8-4CED-BDEE-BDE24B5D518F}"/>
              </a:ext>
            </a:extLst>
          </p:cNvPr>
          <p:cNvSpPr>
            <a:spLocks noGrp="1"/>
          </p:cNvSpPr>
          <p:nvPr>
            <p:ph type="sldNum" sz="quarter" idx="12"/>
          </p:nvPr>
        </p:nvSpPr>
        <p:spPr/>
        <p:txBody>
          <a:bodyPr/>
          <a:lstStyle/>
          <a:p>
            <a:fld id="{E38DBAE2-7DA5-433F-94A3-C02DB4BDDEE6}" type="slidenum">
              <a:rPr lang="en-GB" smtClean="0"/>
              <a:t>9</a:t>
            </a:fld>
            <a:endParaRPr lang="en-GB" dirty="0"/>
          </a:p>
        </p:txBody>
      </p:sp>
    </p:spTree>
    <p:extLst>
      <p:ext uri="{BB962C8B-B14F-4D97-AF65-F5344CB8AC3E}">
        <p14:creationId xmlns:p14="http://schemas.microsoft.com/office/powerpoint/2010/main" val="20906716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13968</TotalTime>
  <Words>1683</Words>
  <Application>Microsoft Office PowerPoint</Application>
  <PresentationFormat>Widescreen</PresentationFormat>
  <Paragraphs>509</Paragraphs>
  <Slides>34</Slides>
  <Notes>4</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Cambria Math</vt:lpstr>
      <vt:lpstr>Times New Roman</vt:lpstr>
      <vt:lpstr>Office Theme</vt:lpstr>
      <vt:lpstr>Growth Studies and Optimization of Nb3Sn Coatings</vt:lpstr>
      <vt:lpstr>Nb3Sn Coatings</vt:lpstr>
      <vt:lpstr>Sn-Depleted Nb3Sn</vt:lpstr>
      <vt:lpstr>Sn Depleted Surface and Grains</vt:lpstr>
      <vt:lpstr>Thin Regions</vt:lpstr>
      <vt:lpstr>Resolving thin film regions</vt:lpstr>
      <vt:lpstr>Surface Roughness and Quench Fields</vt:lpstr>
      <vt:lpstr>Questions To Answer</vt:lpstr>
      <vt:lpstr>The Nb3Sn Vapor Diffusion Process</vt:lpstr>
      <vt:lpstr>Layer Growth Studies</vt:lpstr>
      <vt:lpstr>Stop-motion sequence</vt:lpstr>
      <vt:lpstr>Stop-motion sequence</vt:lpstr>
      <vt:lpstr>Stop-motion sequence</vt:lpstr>
      <vt:lpstr>Stop-motion sequence</vt:lpstr>
      <vt:lpstr>Stop-motion sequence</vt:lpstr>
      <vt:lpstr>Stop-motion sequence</vt:lpstr>
      <vt:lpstr>Stop-motion sequence</vt:lpstr>
      <vt:lpstr>Stop-motion sequence</vt:lpstr>
      <vt:lpstr>Initial Growth: Lessons</vt:lpstr>
      <vt:lpstr>Stop-motion sequence</vt:lpstr>
      <vt:lpstr>Stop-motion sequence</vt:lpstr>
      <vt:lpstr>Stop-motion sequence</vt:lpstr>
      <vt:lpstr>Stop-motion sequence</vt:lpstr>
      <vt:lpstr>Stop-motion sequence</vt:lpstr>
      <vt:lpstr>Stop-motion sequence</vt:lpstr>
      <vt:lpstr>Stop-motion sequence</vt:lpstr>
      <vt:lpstr>Theory Insights</vt:lpstr>
      <vt:lpstr>Nb3Sn growth mechanism</vt:lpstr>
      <vt:lpstr>Why do thin regions form?</vt:lpstr>
      <vt:lpstr>Why do Sn Depleted Regions Form?</vt:lpstr>
      <vt:lpstr>Why is Nb3Sn Rough?</vt:lpstr>
      <vt:lpstr>Questions Answered</vt:lpstr>
      <vt:lpstr>Conclusions</vt:lpstr>
      <vt:lpstr>Acknowledgements</vt:lpstr>
    </vt:vector>
  </TitlesOfParts>
  <Company>LEPP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 D Porter</dc:creator>
  <cp:lastModifiedBy>Ryan Douglas Porter</cp:lastModifiedBy>
  <cp:revision>789</cp:revision>
  <dcterms:created xsi:type="dcterms:W3CDTF">2016-05-23T12:44:58Z</dcterms:created>
  <dcterms:modified xsi:type="dcterms:W3CDTF">2020-11-11T12:12:03Z</dcterms:modified>
</cp:coreProperties>
</file>