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375" r:id="rId2"/>
    <p:sldId id="453" r:id="rId3"/>
    <p:sldId id="455" r:id="rId4"/>
    <p:sldId id="416" r:id="rId5"/>
    <p:sldId id="417" r:id="rId6"/>
    <p:sldId id="364" r:id="rId7"/>
    <p:sldId id="428" r:id="rId8"/>
    <p:sldId id="454" r:id="rId9"/>
    <p:sldId id="299" r:id="rId10"/>
    <p:sldId id="504" r:id="rId11"/>
    <p:sldId id="369" r:id="rId12"/>
    <p:sldId id="500" r:id="rId13"/>
    <p:sldId id="491" r:id="rId14"/>
    <p:sldId id="492" r:id="rId15"/>
    <p:sldId id="505" r:id="rId16"/>
    <p:sldId id="503" r:id="rId17"/>
    <p:sldId id="502" r:id="rId18"/>
    <p:sldId id="373" r:id="rId19"/>
    <p:sldId id="419" r:id="rId20"/>
    <p:sldId id="372" r:id="rId21"/>
    <p:sldId id="365" r:id="rId22"/>
    <p:sldId id="506" r:id="rId23"/>
    <p:sldId id="313" r:id="rId24"/>
    <p:sldId id="328" r:id="rId25"/>
    <p:sldId id="329" r:id="rId26"/>
    <p:sldId id="483" r:id="rId27"/>
    <p:sldId id="484" r:id="rId28"/>
    <p:sldId id="341" r:id="rId29"/>
    <p:sldId id="308" r:id="rId30"/>
    <p:sldId id="349" r:id="rId31"/>
    <p:sldId id="321" r:id="rId32"/>
    <p:sldId id="377" r:id="rId33"/>
    <p:sldId id="286" r:id="rId34"/>
    <p:sldId id="421" r:id="rId35"/>
    <p:sldId id="480" r:id="rId36"/>
    <p:sldId id="474" r:id="rId37"/>
    <p:sldId id="475" r:id="rId38"/>
    <p:sldId id="287" r:id="rId39"/>
    <p:sldId id="476" r:id="rId40"/>
    <p:sldId id="482" r:id="rId41"/>
    <p:sldId id="481" r:id="rId42"/>
    <p:sldId id="422" r:id="rId43"/>
    <p:sldId id="508" r:id="rId44"/>
    <p:sldId id="42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  <a:srgbClr val="C60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67" autoAdjust="0"/>
    <p:restoredTop sz="82183" autoAdjust="0"/>
  </p:normalViewPr>
  <p:slideViewPr>
    <p:cSldViewPr>
      <p:cViewPr varScale="1">
        <p:scale>
          <a:sx n="96" d="100"/>
          <a:sy n="96" d="100"/>
        </p:scale>
        <p:origin x="78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F5C35-207E-4CF6-BBEE-C80066EA4839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55564-ADE4-4F8D-A7AF-101B9EB1A1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97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936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is what</a:t>
            </a:r>
            <a:r>
              <a:rPr lang="en-GB" baseline="0" dirty="0"/>
              <a:t> I have figured out over the last 3 years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D4C-0852-4DEF-A91B-24C4635914C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70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is what</a:t>
            </a:r>
            <a:r>
              <a:rPr lang="en-GB" baseline="0" dirty="0"/>
              <a:t> I have figured out over the last 3 years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D4C-0852-4DEF-A91B-24C4635914C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707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36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is what</a:t>
            </a:r>
            <a:r>
              <a:rPr lang="en-GB" baseline="0" dirty="0"/>
              <a:t> I have figured out over the last 3 years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4ED4C-0852-4DEF-A91B-24C4635914C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4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Rules out Sn depleted as quench on second slide. Show </a:t>
            </a:r>
            <a:r>
              <a:rPr lang="en-US"/>
              <a:t>my plot.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028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141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Grain acts as Josephson Junction. Flux expands across whole boundary. Blocks Current.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686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95609-F15B-49DD-A7F3-B8778228ACF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91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51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25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1"/>
            <a:ext cx="27432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1"/>
            <a:ext cx="8026400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096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04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15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32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6858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47800"/>
            <a:ext cx="5386917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6858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7800"/>
            <a:ext cx="5389033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1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2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92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858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85801"/>
            <a:ext cx="6815667" cy="544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05000"/>
            <a:ext cx="4011084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6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96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685801"/>
            <a:ext cx="10972800" cy="544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BAE2-7DA5-433F-94A3-C02DB4BDDEE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69"/>
          <a:stretch/>
        </p:blipFill>
        <p:spPr>
          <a:xfrm>
            <a:off x="0" y="0"/>
            <a:ext cx="3695701" cy="491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" y="41466"/>
            <a:ext cx="1543414" cy="415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61" y="0"/>
            <a:ext cx="4647039" cy="491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59"/>
          <a:stretch/>
        </p:blipFill>
        <p:spPr>
          <a:xfrm>
            <a:off x="3352801" y="0"/>
            <a:ext cx="4192160" cy="4919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0" y="1779"/>
            <a:ext cx="8128001" cy="49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80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5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25575"/>
            <a:ext cx="10363200" cy="1470025"/>
          </a:xfrm>
        </p:spPr>
        <p:txBody>
          <a:bodyPr/>
          <a:lstStyle/>
          <a:p>
            <a:r>
              <a:rPr lang="en-US" dirty="0"/>
              <a:t>Surface Resistance, Frequency Dependence, and Field Limitation in Nb</a:t>
            </a:r>
            <a:r>
              <a:rPr lang="en-US" baseline="-25000" dirty="0"/>
              <a:t>3</a:t>
            </a:r>
            <a:r>
              <a:rPr lang="en-US" dirty="0"/>
              <a:t>Sn Cavities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3124200"/>
            <a:ext cx="7543800" cy="2529840"/>
          </a:xfrm>
        </p:spPr>
        <p:txBody>
          <a:bodyPr>
            <a:normAutofit fontScale="40000" lnSpcReduction="20000"/>
          </a:bodyPr>
          <a:lstStyle/>
          <a:p>
            <a:r>
              <a:rPr lang="en-GB" sz="5900" dirty="0"/>
              <a:t>Ryan Porter</a:t>
            </a:r>
          </a:p>
          <a:p>
            <a:r>
              <a:rPr lang="en-GB" sz="5900" dirty="0"/>
              <a:t>Cornell University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Supported by: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U.S. DOE award DE-SC0008431: 1.3 GHz coatings + tests</a:t>
            </a:r>
          </a:p>
          <a:p>
            <a:r>
              <a:rPr lang="en-US" dirty="0"/>
              <a:t>NSF Award 1734189: 2.6 GHz + 3.9 GHz coatings + tests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Center for Bright Beams , NSF Award PHY-1549132: material studies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This works make use of Cornell Center for Materials Research, NSF MRSEC program (DMR-</a:t>
            </a:r>
            <a:r>
              <a:rPr lang="en-US" dirty="0"/>
              <a:t>1719875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64668-2376-468C-95C6-E7F7B6EA2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963920"/>
            <a:ext cx="513080" cy="513080"/>
          </a:xfrm>
          <a:prstGeom prst="rect">
            <a:avLst/>
          </a:prstGeom>
        </p:spPr>
      </p:pic>
      <p:pic>
        <p:nvPicPr>
          <p:cNvPr id="5" name="Picture 4" descr="nsfe">
            <a:extLst>
              <a:ext uri="{FF2B5EF4-FFF2-40B4-BE49-F238E27FC236}">
                <a16:creationId xmlns:a16="http://schemas.microsoft.com/office/drawing/2014/main" id="{4B2A9B4A-4503-43C8-91DE-60E24E54F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88" y1="29412" x2="5488" y2="29412"/>
                        <a14:foregroundMark x1="10671" y1="25077" x2="10671" y2="25077"/>
                        <a14:foregroundMark x1="17378" y1="21362" x2="17378" y2="21362"/>
                        <a14:foregroundMark x1="24695" y1="10836" x2="24695" y2="10836"/>
                        <a14:foregroundMark x1="33841" y1="8359" x2="33841" y2="8359"/>
                        <a14:foregroundMark x1="43293" y1="6502" x2="43293" y2="6502"/>
                        <a14:foregroundMark x1="56402" y1="3715" x2="56402" y2="3715"/>
                        <a14:foregroundMark x1="69512" y1="8978" x2="69512" y2="8978"/>
                        <a14:foregroundMark x1="74085" y1="13313" x2="74085" y2="13313"/>
                        <a14:foregroundMark x1="83537" y1="18576" x2="83537" y2="18576"/>
                        <a14:foregroundMark x1="86890" y1="22291" x2="86890" y2="22291"/>
                        <a14:foregroundMark x1="92073" y1="30031" x2="92073" y2="30031"/>
                        <a14:foregroundMark x1="92378" y1="41486" x2="92378" y2="41486"/>
                        <a14:foregroundMark x1="93598" y1="50464" x2="93598" y2="50464"/>
                        <a14:foregroundMark x1="93293" y1="64396" x2="93293" y2="64396"/>
                        <a14:foregroundMark x1="84756" y1="75542" x2="84756" y2="75542"/>
                        <a14:foregroundMark x1="81707" y1="81424" x2="81707" y2="81424"/>
                        <a14:foregroundMark x1="71951" y1="86997" x2="71951" y2="86997"/>
                        <a14:foregroundMark x1="65244" y1="89164" x2="65244" y2="89164"/>
                        <a14:foregroundMark x1="57012" y1="91641" x2="57012" y2="91641"/>
                        <a14:foregroundMark x1="49390" y1="93808" x2="49390" y2="93808"/>
                        <a14:foregroundMark x1="39024" y1="93498" x2="39024" y2="93498"/>
                        <a14:foregroundMark x1="27744" y1="90402" x2="27744" y2="90402"/>
                        <a14:foregroundMark x1="19207" y1="84211" x2="19207" y2="84211"/>
                        <a14:foregroundMark x1="10366" y1="72136" x2="10366" y2="72136"/>
                        <a14:foregroundMark x1="6707" y1="64706" x2="6707" y2="64706"/>
                        <a14:foregroundMark x1="6098" y1="50155" x2="6098" y2="50155"/>
                        <a14:foregroundMark x1="6098" y1="43034" x2="6098" y2="43034"/>
                        <a14:backgroundMark x1="26220" y1="43344" x2="26220" y2="43344"/>
                        <a14:backgroundMark x1="31707" y1="39319" x2="31707" y2="39319"/>
                        <a14:backgroundMark x1="32622" y1="30031" x2="32622" y2="30031"/>
                        <a14:backgroundMark x1="39939" y1="31579" x2="39939" y2="31579"/>
                        <a14:backgroundMark x1="44207" y1="23839" x2="44207" y2="23839"/>
                        <a14:backgroundMark x1="50305" y1="28483" x2="50305" y2="28483"/>
                        <a14:backgroundMark x1="56402" y1="25077" x2="56402" y2="25077"/>
                        <a14:backgroundMark x1="60671" y1="30650" x2="60671" y2="30650"/>
                        <a14:backgroundMark x1="70427" y1="30341" x2="70427" y2="30341"/>
                        <a14:backgroundMark x1="69512" y1="38390" x2="69512" y2="38390"/>
                        <a14:backgroundMark x1="76220" y1="42724" x2="76220" y2="42724"/>
                        <a14:backgroundMark x1="71646" y1="48916" x2="71646" y2="48916"/>
                        <a14:backgroundMark x1="74390" y1="55418" x2="74390" y2="55418"/>
                        <a14:backgroundMark x1="68293" y1="59133" x2="68293" y2="59133"/>
                        <a14:backgroundMark x1="68293" y1="66563" x2="68293" y2="66563"/>
                        <a14:backgroundMark x1="60671" y1="67492" x2="60671" y2="67492"/>
                        <a14:backgroundMark x1="56402" y1="73375" x2="56402" y2="73375"/>
                        <a14:backgroundMark x1="50000" y1="69969" x2="50000" y2="69969"/>
                        <a14:backgroundMark x1="45427" y1="72446" x2="45427" y2="72446"/>
                        <a14:backgroundMark x1="39634" y1="67183" x2="39634" y2="67183"/>
                        <a14:backgroundMark x1="31098" y1="67492" x2="31098" y2="67492"/>
                        <a14:backgroundMark x1="31707" y1="60062" x2="31707" y2="60062"/>
                        <a14:backgroundMark x1="23476" y1="56347" x2="23476" y2="56347"/>
                        <a14:backgroundMark x1="23780" y1="41796" x2="23780" y2="41796"/>
                        <a14:backgroundMark x1="5183" y1="40557" x2="5183" y2="40557"/>
                        <a14:backgroundMark x1="57012" y1="94737" x2="57012" y2="94737"/>
                        <a14:backgroundMark x1="35671" y1="6192" x2="35671" y2="6192"/>
                        <a14:backgroundMark x1="27134" y1="10217" x2="27134" y2="10217"/>
                        <a14:backgroundMark x1="28963" y1="49536" x2="28963" y2="49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763" y="5958840"/>
            <a:ext cx="542237" cy="533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enter for Bright Beams">
            <a:extLst>
              <a:ext uri="{FF2B5EF4-FFF2-40B4-BE49-F238E27FC236}">
                <a16:creationId xmlns:a16="http://schemas.microsoft.com/office/drawing/2014/main" id="{19D0C20C-CED5-4DC6-9131-0E011B8CC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779505"/>
            <a:ext cx="5943600" cy="8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533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Increasing Efficiency</a:t>
            </a:r>
            <a:endParaRPr lang="en-GB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 flipV="1">
            <a:off x="1790700" y="3838665"/>
            <a:ext cx="1371600" cy="274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flipV="1">
            <a:off x="1790700" y="1143000"/>
            <a:ext cx="1371600" cy="171907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flipV="1">
            <a:off x="1790700" y="2862072"/>
            <a:ext cx="1371600" cy="100980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" y="59537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0 n</a:t>
            </a:r>
            <a:r>
              <a:rPr lang="el-GR" sz="2800" b="1" dirty="0"/>
              <a:t>Ω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7700" y="11531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16 n</a:t>
            </a:r>
            <a:r>
              <a:rPr lang="el-GR" sz="2800" b="1" dirty="0"/>
              <a:t>Ω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38500" y="1435086"/>
            <a:ext cx="3771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solidFill>
                  <a:srgbClr val="92D050"/>
                </a:solidFill>
              </a:rPr>
              <a:t>Trapped  </a:t>
            </a:r>
            <a:br>
              <a:rPr lang="en-GB" sz="3600" b="1" i="1" dirty="0">
                <a:solidFill>
                  <a:srgbClr val="92D050"/>
                </a:solidFill>
              </a:rPr>
            </a:br>
            <a:r>
              <a:rPr lang="en-GB" sz="3600" b="1" i="1" dirty="0">
                <a:solidFill>
                  <a:srgbClr val="92D050"/>
                </a:solidFill>
              </a:rPr>
              <a:t>magnetic flux</a:t>
            </a:r>
          </a:p>
          <a:p>
            <a:endParaRPr lang="en-GB" sz="3600" b="1" i="1" dirty="0"/>
          </a:p>
          <a:p>
            <a:r>
              <a:rPr lang="en-GB" sz="3600" b="1" i="1" dirty="0">
                <a:solidFill>
                  <a:srgbClr val="C00000"/>
                </a:solidFill>
              </a:rPr>
              <a:t>“Double Gap”</a:t>
            </a:r>
          </a:p>
          <a:p>
            <a:endParaRPr lang="en-GB" sz="3600" i="1" dirty="0"/>
          </a:p>
          <a:p>
            <a:endParaRPr lang="en-GB" sz="3600" i="1" dirty="0"/>
          </a:p>
          <a:p>
            <a:r>
              <a:rPr lang="en-GB" sz="3600" b="1" i="1" dirty="0">
                <a:solidFill>
                  <a:srgbClr val="0070C0"/>
                </a:solidFill>
              </a:rPr>
              <a:t>BCS Resistance</a:t>
            </a:r>
          </a:p>
          <a:p>
            <a:r>
              <a:rPr lang="en-GB" sz="3600" dirty="0"/>
              <a:t>	</a:t>
            </a:r>
            <a:endParaRPr lang="en-GB" sz="3600" i="1" dirty="0"/>
          </a:p>
          <a:p>
            <a:r>
              <a:rPr lang="en-GB" sz="3600" dirty="0"/>
              <a:t>	</a:t>
            </a:r>
          </a:p>
        </p:txBody>
      </p:sp>
      <p:cxnSp>
        <p:nvCxnSpPr>
          <p:cNvPr id="10" name="Straight Arrow Connector 9"/>
          <p:cNvCxnSpPr>
            <a:stCxn id="7" idx="0"/>
            <a:endCxn id="8" idx="2"/>
          </p:cNvCxnSpPr>
          <p:nvPr/>
        </p:nvCxnSpPr>
        <p:spPr>
          <a:xfrm flipV="1">
            <a:off x="1219200" y="1676400"/>
            <a:ext cx="0" cy="42773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019800" y="1752600"/>
            <a:ext cx="685800" cy="0"/>
          </a:xfrm>
          <a:prstGeom prst="line">
            <a:avLst/>
          </a:prstGeom>
          <a:ln w="571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714392" y="1579368"/>
            <a:ext cx="0" cy="778129"/>
          </a:xfrm>
          <a:prstGeom prst="line">
            <a:avLst/>
          </a:prstGeom>
          <a:ln w="571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14392" y="2357497"/>
            <a:ext cx="304800" cy="0"/>
          </a:xfrm>
          <a:prstGeom prst="line">
            <a:avLst/>
          </a:prstGeom>
          <a:ln w="571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14392" y="1579366"/>
            <a:ext cx="304800" cy="0"/>
          </a:xfrm>
          <a:prstGeom prst="line">
            <a:avLst/>
          </a:prstGeom>
          <a:ln w="571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57292" y="1269864"/>
            <a:ext cx="3771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/>
              <a:t>Ambient fields</a:t>
            </a:r>
          </a:p>
          <a:p>
            <a:endParaRPr lang="en-GB" sz="3200" i="1" dirty="0"/>
          </a:p>
          <a:p>
            <a:r>
              <a:rPr lang="en-GB" sz="3200" dirty="0"/>
              <a:t>	</a:t>
            </a:r>
            <a:endParaRPr lang="en-GB" sz="3200" i="1" dirty="0"/>
          </a:p>
          <a:p>
            <a:r>
              <a:rPr lang="en-GB" sz="3200" dirty="0"/>
              <a:t>	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7292" y="2057400"/>
            <a:ext cx="377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/>
              <a:t>Thermal gradients</a:t>
            </a:r>
          </a:p>
          <a:p>
            <a:r>
              <a:rPr lang="en-GB" sz="3200" dirty="0"/>
              <a:t>	</a:t>
            </a:r>
            <a:endParaRPr lang="en-GB" sz="3200" i="1" dirty="0"/>
          </a:p>
          <a:p>
            <a:r>
              <a:rPr lang="en-GB" sz="3200" dirty="0"/>
              <a:t>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000" y="531253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Surface resistance at 4.2 K and 10 MV/m</a:t>
            </a:r>
            <a:endParaRPr lang="en-US" sz="3200" b="1" baseline="-250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DB5B05-E127-45D2-889D-ECB85D17F1A3}"/>
              </a:ext>
            </a:extLst>
          </p:cNvPr>
          <p:cNvSpPr txBox="1"/>
          <p:nvPr/>
        </p:nvSpPr>
        <p:spPr>
          <a:xfrm>
            <a:off x="7057292" y="2057400"/>
            <a:ext cx="37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strike="sngStrike" dirty="0"/>
              <a:t>Thermal gradients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3864BF-62CD-4B9B-A43F-B97099035E8A}"/>
              </a:ext>
            </a:extLst>
          </p:cNvPr>
          <p:cNvGrpSpPr/>
          <p:nvPr/>
        </p:nvGrpSpPr>
        <p:grpSpPr>
          <a:xfrm>
            <a:off x="7247792" y="1590020"/>
            <a:ext cx="3810000" cy="2690575"/>
            <a:chOff x="7696200" y="1590020"/>
            <a:chExt cx="3810000" cy="269057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A5E23CE-64CE-44FA-80FE-A17815B6C936}"/>
                </a:ext>
              </a:extLst>
            </p:cNvPr>
            <p:cNvCxnSpPr/>
            <p:nvPr/>
          </p:nvCxnSpPr>
          <p:spPr>
            <a:xfrm flipV="1">
              <a:off x="11506200" y="1590020"/>
              <a:ext cx="0" cy="2037040"/>
            </a:xfrm>
            <a:prstGeom prst="line">
              <a:avLst/>
            </a:prstGeom>
            <a:ln w="5715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2B9DA7A-12C3-4069-AF73-0597D8DA16DD}"/>
                </a:ext>
              </a:extLst>
            </p:cNvPr>
            <p:cNvCxnSpPr/>
            <p:nvPr/>
          </p:nvCxnSpPr>
          <p:spPr>
            <a:xfrm flipH="1">
              <a:off x="10160001" y="1590020"/>
              <a:ext cx="1346199" cy="1"/>
            </a:xfrm>
            <a:prstGeom prst="line">
              <a:avLst/>
            </a:prstGeom>
            <a:ln w="5715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B4B7F57-C90A-4206-8DD0-E9430713733D}"/>
                </a:ext>
              </a:extLst>
            </p:cNvPr>
            <p:cNvCxnSpPr/>
            <p:nvPr/>
          </p:nvCxnSpPr>
          <p:spPr>
            <a:xfrm flipH="1">
              <a:off x="10439400" y="3627060"/>
              <a:ext cx="10668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D129DC-3DAE-4E25-9710-8190CE84CB30}"/>
                </a:ext>
              </a:extLst>
            </p:cNvPr>
            <p:cNvSpPr txBox="1"/>
            <p:nvPr/>
          </p:nvSpPr>
          <p:spPr>
            <a:xfrm>
              <a:off x="7696200" y="2895600"/>
              <a:ext cx="2743200" cy="13849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/>
                <a:t>Good magnetic shielding can eliminate</a:t>
              </a:r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598EA83-C592-493D-83A4-79968271A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85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“Double Gap”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D435FE-D59F-4749-8B8D-5C7E514FB385}"/>
              </a:ext>
            </a:extLst>
          </p:cNvPr>
          <p:cNvGrpSpPr>
            <a:grpSpLocks noChangeAspect="1"/>
          </p:cNvGrpSpPr>
          <p:nvPr/>
        </p:nvGrpSpPr>
        <p:grpSpPr>
          <a:xfrm>
            <a:off x="5943599" y="1295400"/>
            <a:ext cx="5866415" cy="4442838"/>
            <a:chOff x="6019800" y="1600200"/>
            <a:chExt cx="5220170" cy="39534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D673EE-44E0-4C40-9D8C-5EBA77226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9800" y="1905000"/>
              <a:ext cx="5220170" cy="36486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D816C0-C6E2-41E1-BD23-961D62D5D6E4}"/>
                </a:ext>
              </a:extLst>
            </p:cNvPr>
            <p:cNvSpPr txBox="1"/>
            <p:nvPr/>
          </p:nvSpPr>
          <p:spPr>
            <a:xfrm>
              <a:off x="7479551" y="1600200"/>
              <a:ext cx="2823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R</a:t>
              </a:r>
              <a:r>
                <a:rPr lang="en-US" sz="2000" b="1" baseline="-25000" dirty="0"/>
                <a:t>BCS</a:t>
              </a:r>
              <a:r>
                <a:rPr lang="en-US" sz="2000" b="1" dirty="0"/>
                <a:t> for 2 Gaps (3 MV/m)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E9A5856-44E3-4745-8575-CD15FA338A5E}"/>
              </a:ext>
            </a:extLst>
          </p:cNvPr>
          <p:cNvSpPr txBox="1"/>
          <p:nvPr/>
        </p:nvSpPr>
        <p:spPr>
          <a:xfrm>
            <a:off x="6698055" y="58028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/>
              <a:t> 5.5 n</a:t>
            </a:r>
            <a:r>
              <a:rPr lang="el-GR" dirty="0"/>
              <a:t>Ω</a:t>
            </a:r>
            <a:r>
              <a:rPr lang="en-US" dirty="0"/>
              <a:t> (from trapped magnetic flux)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7B27DA-4592-4FDA-939D-275CB47E4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7701"/>
            <a:ext cx="5095486" cy="413090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75688" y="575541"/>
            <a:ext cx="11059112" cy="1634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Temperature dependent resistance shows two slope behavior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515F4-A32D-4CF3-AFA4-236174654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3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915DCE9-D651-4ACE-BC43-586C4C79F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6894" y="1447800"/>
            <a:ext cx="6198616" cy="464896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8F198B1-0BEF-43B7-ACFC-F5FA1A49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6894" y="1447801"/>
            <a:ext cx="6198616" cy="46489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474CCF-9E5B-4FD2-85A2-74B84EB4CC74}"/>
              </a:ext>
            </a:extLst>
          </p:cNvPr>
          <p:cNvSpPr/>
          <p:nvPr/>
        </p:nvSpPr>
        <p:spPr>
          <a:xfrm>
            <a:off x="6934200" y="1828800"/>
            <a:ext cx="4740803" cy="3720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4917F67-475C-4383-8431-39E287CF6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Tin Depleted Regions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5D1E02-8BD8-4F1C-9243-1782E4F6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A53A43-53F1-6141-BEEA-604EC2F26B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1448564"/>
            <a:ext cx="6148445" cy="4611334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61CCA791-E4FC-164A-80D1-7CABD4E61618}"/>
              </a:ext>
            </a:extLst>
          </p:cNvPr>
          <p:cNvSpPr/>
          <p:nvPr/>
        </p:nvSpPr>
        <p:spPr>
          <a:xfrm rot="5400000">
            <a:off x="4418962" y="4213192"/>
            <a:ext cx="115797" cy="1871584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A120CAA-5D2F-114A-A5F8-8ABCDBD2F3DE}"/>
              </a:ext>
            </a:extLst>
          </p:cNvPr>
          <p:cNvSpPr/>
          <p:nvPr/>
        </p:nvSpPr>
        <p:spPr>
          <a:xfrm rot="5400000">
            <a:off x="2890900" y="4562736"/>
            <a:ext cx="115798" cy="1172495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44842D-7A36-A349-8E38-30F2B4282B26}"/>
              </a:ext>
            </a:extLst>
          </p:cNvPr>
          <p:cNvSpPr txBox="1"/>
          <p:nvPr/>
        </p:nvSpPr>
        <p:spPr>
          <a:xfrm>
            <a:off x="2327223" y="5174199"/>
            <a:ext cx="1108505" cy="41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Good Fit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2A3F77-5549-3A4B-92F8-ABADC1BC45E9}"/>
              </a:ext>
            </a:extLst>
          </p:cNvPr>
          <p:cNvSpPr txBox="1"/>
          <p:nvPr/>
        </p:nvSpPr>
        <p:spPr>
          <a:xfrm>
            <a:off x="3964505" y="5133167"/>
            <a:ext cx="935245" cy="41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Bad Fit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E2E31D-2652-7B4B-A02E-7468E96EAB0E}"/>
              </a:ext>
            </a:extLst>
          </p:cNvPr>
          <p:cNvSpPr txBox="1"/>
          <p:nvPr/>
        </p:nvSpPr>
        <p:spPr>
          <a:xfrm>
            <a:off x="609600" y="6011828"/>
            <a:ext cx="4239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Data from:</a:t>
            </a:r>
            <a:r>
              <a:rPr lang="en-US" sz="1600" i="1" dirty="0"/>
              <a:t> A. </a:t>
            </a:r>
            <a:r>
              <a:rPr lang="en-US" sz="1600" i="1" dirty="0" err="1"/>
              <a:t>Godeke</a:t>
            </a:r>
            <a:r>
              <a:rPr lang="en-US" sz="1600" i="1" dirty="0"/>
              <a:t>, </a:t>
            </a:r>
            <a:r>
              <a:rPr lang="en-US" sz="1600" i="1" dirty="0" err="1"/>
              <a:t>Supercond</a:t>
            </a:r>
            <a:r>
              <a:rPr lang="en-US" sz="1600" i="1" dirty="0"/>
              <a:t>. Sci. Tech, 2006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459B6C-F2E8-4510-B222-9B0E73F96DEE}"/>
              </a:ext>
            </a:extLst>
          </p:cNvPr>
          <p:cNvCxnSpPr/>
          <p:nvPr/>
        </p:nvCxnSpPr>
        <p:spPr>
          <a:xfrm flipV="1">
            <a:off x="4495800" y="3963164"/>
            <a:ext cx="2895600" cy="112792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A180CD-31E8-484B-8B68-2C576E958CF5}"/>
              </a:ext>
            </a:extLst>
          </p:cNvPr>
          <p:cNvCxnSpPr/>
          <p:nvPr/>
        </p:nvCxnSpPr>
        <p:spPr>
          <a:xfrm flipV="1">
            <a:off x="3048000" y="3505964"/>
            <a:ext cx="5105400" cy="158512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D07B9AD-B126-409B-9247-584C5200705F}"/>
              </a:ext>
            </a:extLst>
          </p:cNvPr>
          <p:cNvSpPr txBox="1">
            <a:spLocks/>
          </p:cNvSpPr>
          <p:nvPr/>
        </p:nvSpPr>
        <p:spPr>
          <a:xfrm>
            <a:off x="590201" y="576830"/>
            <a:ext cx="11059112" cy="870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 1: Sn depleted regions (fit p, R</a:t>
            </a:r>
            <a:r>
              <a:rPr lang="en-US" baseline="-25000" dirty="0"/>
              <a:t>0</a:t>
            </a:r>
            <a:r>
              <a:rPr lang="en-US" dirty="0"/>
              <a:t>, vary at. % Sn)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29F01D-BD5C-4220-9181-D210D2098A0D}"/>
              </a:ext>
            </a:extLst>
          </p:cNvPr>
          <p:cNvSpPr txBox="1"/>
          <p:nvPr/>
        </p:nvSpPr>
        <p:spPr>
          <a:xfrm>
            <a:off x="7565713" y="1924871"/>
            <a:ext cx="443743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 = (1-p)·R</a:t>
            </a:r>
            <a:r>
              <a:rPr lang="en-US" baseline="-25000" dirty="0"/>
              <a:t>BCS</a:t>
            </a:r>
            <a:r>
              <a:rPr lang="en-US" dirty="0"/>
              <a:t>(25%* Sn) + p·</a:t>
            </a:r>
            <a:r>
              <a:rPr lang="en-US" b="1" dirty="0"/>
              <a:t>R</a:t>
            </a:r>
            <a:r>
              <a:rPr lang="en-US" b="1" baseline="-25000" dirty="0"/>
              <a:t>BCS2</a:t>
            </a:r>
            <a:r>
              <a:rPr lang="en-US" b="1" dirty="0"/>
              <a:t>( x-% Sn) </a:t>
            </a:r>
            <a:r>
              <a:rPr lang="en-US" dirty="0"/>
              <a:t>+ R</a:t>
            </a:r>
            <a:r>
              <a:rPr lang="en-US" baseline="-25000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4EF0C4-454C-4AE8-9BD3-3E22D17696FA}"/>
              </a:ext>
            </a:extLst>
          </p:cNvPr>
          <p:cNvSpPr txBox="1"/>
          <p:nvPr/>
        </p:nvSpPr>
        <p:spPr>
          <a:xfrm>
            <a:off x="8643989" y="2346085"/>
            <a:ext cx="339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= percent of surface 2</a:t>
            </a:r>
            <a:r>
              <a:rPr lang="en-US" baseline="30000" dirty="0"/>
              <a:t>nd</a:t>
            </a:r>
            <a:r>
              <a:rPr lang="en-US" dirty="0"/>
              <a:t> material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19C9A-14E6-41EE-BC1C-9943FB5EC7E3}"/>
              </a:ext>
            </a:extLst>
          </p:cNvPr>
          <p:cNvSpPr txBox="1"/>
          <p:nvPr/>
        </p:nvSpPr>
        <p:spPr>
          <a:xfrm>
            <a:off x="10667947" y="3096416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2.6 GHz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4DA5979-5CE0-49C1-9AE3-2827E096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12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FB6295-1F5E-4E2F-BEEA-FBE316EBFDAC}"/>
              </a:ext>
            </a:extLst>
          </p:cNvPr>
          <p:cNvSpPr txBox="1"/>
          <p:nvPr/>
        </p:nvSpPr>
        <p:spPr>
          <a:xfrm>
            <a:off x="6983258" y="5011183"/>
            <a:ext cx="13628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p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b="1" dirty="0"/>
              <a:t> 1·10</a:t>
            </a:r>
            <a:r>
              <a:rPr lang="en-US" sz="2400" b="1" baseline="30000" dirty="0"/>
              <a:t>-5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279125-6796-4FA0-A440-F48CBFAD84F0}"/>
              </a:ext>
            </a:extLst>
          </p:cNvPr>
          <p:cNvSpPr/>
          <p:nvPr/>
        </p:nvSpPr>
        <p:spPr>
          <a:xfrm>
            <a:off x="1" y="576830"/>
            <a:ext cx="12185338" cy="577355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E3EAEB-39C9-49E3-9039-F0B6691A9A21}"/>
              </a:ext>
            </a:extLst>
          </p:cNvPr>
          <p:cNvGrpSpPr/>
          <p:nvPr/>
        </p:nvGrpSpPr>
        <p:grpSpPr>
          <a:xfrm>
            <a:off x="1786004" y="1905000"/>
            <a:ext cx="8619993" cy="1676400"/>
            <a:chOff x="647700" y="2590800"/>
            <a:chExt cx="10896600" cy="16764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3E2842E-8936-4686-836D-78B7C5B7E78D}"/>
                </a:ext>
              </a:extLst>
            </p:cNvPr>
            <p:cNvSpPr/>
            <p:nvPr/>
          </p:nvSpPr>
          <p:spPr>
            <a:xfrm>
              <a:off x="647700" y="2590800"/>
              <a:ext cx="10896600" cy="1676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3558B3-B843-466C-A6AF-DDB9C8D55977}"/>
                </a:ext>
              </a:extLst>
            </p:cNvPr>
            <p:cNvSpPr txBox="1"/>
            <p:nvPr/>
          </p:nvSpPr>
          <p:spPr>
            <a:xfrm>
              <a:off x="991668" y="2705725"/>
              <a:ext cx="1020868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/>
                <a:t>(Possible) Conclusion: </a:t>
              </a:r>
              <a:br>
                <a:rPr lang="en-US" sz="4400" dirty="0"/>
              </a:br>
              <a:r>
                <a:rPr lang="en-US" sz="4400" dirty="0"/>
                <a:t>Presence of low Sn-content Nb</a:t>
              </a:r>
              <a:r>
                <a:rPr lang="en-US" sz="4400" baseline="-25000" dirty="0"/>
                <a:t>3</a:t>
              </a:r>
              <a:r>
                <a:rPr lang="en-US" sz="4400" dirty="0"/>
                <a:t>Sn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5E9E229-BAED-4838-B822-FDF0D99AF22C}"/>
              </a:ext>
            </a:extLst>
          </p:cNvPr>
          <p:cNvSpPr txBox="1"/>
          <p:nvPr/>
        </p:nvSpPr>
        <p:spPr>
          <a:xfrm>
            <a:off x="2752504" y="4031159"/>
            <a:ext cx="6686993" cy="769441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Is this related to quench?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B53166-C63C-4FD0-8F8A-0D3BF84F8703}"/>
              </a:ext>
            </a:extLst>
          </p:cNvPr>
          <p:cNvSpPr txBox="1"/>
          <p:nvPr/>
        </p:nvSpPr>
        <p:spPr>
          <a:xfrm>
            <a:off x="6730048" y="5989775"/>
            <a:ext cx="567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Ginnett</a:t>
            </a:r>
            <a:r>
              <a:rPr lang="en-US" sz="1200" dirty="0"/>
              <a:t>, “Two-Gap Superconductivity in Nb3Sn SRF Cavities,” Cornell CLASSE REU Report, Aug. 2020, https://cornell.app.box.com/s/uyq28qj9q7vuxu1mn6appcuoiv9m4hek</a:t>
            </a:r>
          </a:p>
        </p:txBody>
      </p:sp>
    </p:spTree>
    <p:extLst>
      <p:ext uri="{BB962C8B-B14F-4D97-AF65-F5344CB8AC3E}">
        <p14:creationId xmlns:p14="http://schemas.microsoft.com/office/powerpoint/2010/main" val="391930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3" grpId="0" animBg="1"/>
      <p:bldP spid="17" grpId="0"/>
      <p:bldP spid="18" grpId="0"/>
      <p:bldP spid="12" grpId="0" animBg="1"/>
      <p:bldP spid="2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C488CC-34C8-47AD-B2A2-C6B8F1E6B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0" r="6362"/>
          <a:stretch/>
        </p:blipFill>
        <p:spPr>
          <a:xfrm>
            <a:off x="6934200" y="3925059"/>
            <a:ext cx="5181600" cy="246739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4917F67-475C-4383-8431-39E287CF6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 Layers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5D1E02-8BD8-4F1C-9243-1782E4F6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43CC8-2366-4D5E-A2A0-842933B9530D}"/>
              </a:ext>
            </a:extLst>
          </p:cNvPr>
          <p:cNvGrpSpPr/>
          <p:nvPr/>
        </p:nvGrpSpPr>
        <p:grpSpPr>
          <a:xfrm>
            <a:off x="7825882" y="822933"/>
            <a:ext cx="3352800" cy="2856024"/>
            <a:chOff x="7467600" y="914400"/>
            <a:chExt cx="3352800" cy="2286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808B66-1084-4864-B416-B0D29CAD551A}"/>
                </a:ext>
              </a:extLst>
            </p:cNvPr>
            <p:cNvSpPr/>
            <p:nvPr/>
          </p:nvSpPr>
          <p:spPr>
            <a:xfrm>
              <a:off x="7467600" y="2438400"/>
              <a:ext cx="3352800" cy="76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Nb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5252A3-9455-4C23-8021-5D1D99651158}"/>
                </a:ext>
              </a:extLst>
            </p:cNvPr>
            <p:cNvSpPr/>
            <p:nvPr/>
          </p:nvSpPr>
          <p:spPr>
            <a:xfrm>
              <a:off x="7467600" y="1295399"/>
              <a:ext cx="3352800" cy="1143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 µm Nb</a:t>
              </a:r>
              <a:r>
                <a:rPr lang="en-US" baseline="-25000" dirty="0"/>
                <a:t>3</a:t>
              </a:r>
              <a:r>
                <a:rPr lang="en-US" dirty="0"/>
                <a:t>Sn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3D993E-1AEA-459D-A78E-9F4399832C2A}"/>
                </a:ext>
              </a:extLst>
            </p:cNvPr>
            <p:cNvSpPr/>
            <p:nvPr/>
          </p:nvSpPr>
          <p:spPr>
            <a:xfrm>
              <a:off x="7467600" y="914400"/>
              <a:ext cx="3352800" cy="380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  <a:r>
                <a:rPr lang="en-US" dirty="0"/>
                <a:t>5 nm Oxide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8BC1A53-A2B7-4B45-BF9C-CF7012AC631C}"/>
              </a:ext>
            </a:extLst>
          </p:cNvPr>
          <p:cNvSpPr txBox="1">
            <a:spLocks/>
          </p:cNvSpPr>
          <p:nvPr/>
        </p:nvSpPr>
        <p:spPr>
          <a:xfrm>
            <a:off x="590201" y="739816"/>
            <a:ext cx="6801199" cy="54700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Model 2: Proximity coupled normal layer:</a:t>
            </a:r>
          </a:p>
          <a:p>
            <a:r>
              <a:rPr lang="en-US" dirty="0"/>
              <a:t>Oxide layer on surface</a:t>
            </a:r>
          </a:p>
          <a:p>
            <a:pPr lvl="1"/>
            <a:r>
              <a:rPr lang="en-US" dirty="0"/>
              <a:t>Normal conducting?</a:t>
            </a:r>
          </a:p>
          <a:p>
            <a:r>
              <a:rPr lang="en-US" dirty="0"/>
              <a:t>Thin layer of Sn?</a:t>
            </a:r>
          </a:p>
          <a:p>
            <a:pPr lvl="1"/>
            <a:endParaRPr lang="en-US" dirty="0"/>
          </a:p>
          <a:p>
            <a:r>
              <a:rPr lang="en-US" dirty="0"/>
              <a:t>Normal layer “proximity coupled” to superconductor</a:t>
            </a:r>
          </a:p>
          <a:p>
            <a:pPr lvl="1"/>
            <a:r>
              <a:rPr lang="en-US" dirty="0"/>
              <a:t>Normal layer gains superconductivity</a:t>
            </a:r>
          </a:p>
          <a:p>
            <a:pPr lvl="1"/>
            <a:r>
              <a:rPr lang="en-US" dirty="0"/>
              <a:t>Depresses superconductivity nearby</a:t>
            </a:r>
          </a:p>
          <a:p>
            <a:pPr lvl="1"/>
            <a:endParaRPr lang="en-US" dirty="0"/>
          </a:p>
          <a:p>
            <a:r>
              <a:rPr lang="en-US" dirty="0"/>
              <a:t>Using model by </a:t>
            </a:r>
            <a:r>
              <a:rPr lang="en-US" dirty="0" err="1"/>
              <a:t>Gurevich</a:t>
            </a:r>
            <a:r>
              <a:rPr lang="en-US" dirty="0"/>
              <a:t> and Kubo</a:t>
            </a:r>
          </a:p>
          <a:p>
            <a:pPr lvl="1"/>
            <a:r>
              <a:rPr lang="en-US" dirty="0"/>
              <a:t>Solves </a:t>
            </a:r>
            <a:r>
              <a:rPr lang="en-US" dirty="0" err="1"/>
              <a:t>Usadel</a:t>
            </a:r>
            <a:r>
              <a:rPr lang="en-US" dirty="0"/>
              <a:t> Equations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9FD07-2DD1-4DC5-875F-CF82A3A6F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CA5ADB1-E260-4843-8283-0E78A9D97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987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4917F67-475C-4383-8431-39E287CF6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 Layers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5D1E02-8BD8-4F1C-9243-1782E4F6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85177EA-728B-2446-92C3-E00669EDD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5654" y="1066800"/>
            <a:ext cx="6553200" cy="49149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1047185-2F99-454E-865D-CDC132B901A9}"/>
              </a:ext>
            </a:extLst>
          </p:cNvPr>
          <p:cNvSpPr txBox="1">
            <a:spLocks/>
          </p:cNvSpPr>
          <p:nvPr/>
        </p:nvSpPr>
        <p:spPr>
          <a:xfrm>
            <a:off x="590201" y="739816"/>
            <a:ext cx="4345453" cy="5470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Model 2: Proximity coupled normal layer: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Can fit data nicely for some parameter sets</a:t>
            </a:r>
          </a:p>
          <a:p>
            <a:endParaRPr lang="en-US" dirty="0"/>
          </a:p>
          <a:p>
            <a:r>
              <a:rPr lang="en-US" dirty="0"/>
              <a:t>Need more experimental data to narrow down correct model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9A60C2-C476-4137-B5FC-C7E81A5EE4B3}"/>
              </a:ext>
            </a:extLst>
          </p:cNvPr>
          <p:cNvSpPr/>
          <p:nvPr/>
        </p:nvSpPr>
        <p:spPr>
          <a:xfrm>
            <a:off x="0" y="576830"/>
            <a:ext cx="12192000" cy="585726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4AB9A6-C20E-4C38-A05C-01BE15054A26}"/>
              </a:ext>
            </a:extLst>
          </p:cNvPr>
          <p:cNvGrpSpPr/>
          <p:nvPr/>
        </p:nvGrpSpPr>
        <p:grpSpPr>
          <a:xfrm>
            <a:off x="1181100" y="2590800"/>
            <a:ext cx="9829800" cy="1676400"/>
            <a:chOff x="-441530" y="2590800"/>
            <a:chExt cx="13075021" cy="1676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4FE068-784E-4A1D-BB54-A20205406E89}"/>
                </a:ext>
              </a:extLst>
            </p:cNvPr>
            <p:cNvSpPr/>
            <p:nvPr/>
          </p:nvSpPr>
          <p:spPr>
            <a:xfrm>
              <a:off x="-441530" y="2590800"/>
              <a:ext cx="13075021" cy="1676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AA48A5-8F52-4C9B-915D-138FB8321998}"/>
                </a:ext>
              </a:extLst>
            </p:cNvPr>
            <p:cNvSpPr txBox="1"/>
            <p:nvPr/>
          </p:nvSpPr>
          <p:spPr>
            <a:xfrm>
              <a:off x="3025" y="2705725"/>
              <a:ext cx="1218601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/>
                <a:t>Conclusion: </a:t>
              </a:r>
              <a:br>
                <a:rPr lang="en-US" sz="4400" dirty="0"/>
              </a:br>
              <a:r>
                <a:rPr lang="en-US" sz="4400" dirty="0"/>
                <a:t>Other models could explain ‘double gaps’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CA6EFE-B11A-4454-84F5-021BE60F4393}"/>
              </a:ext>
            </a:extLst>
          </p:cNvPr>
          <p:cNvSpPr txBox="1"/>
          <p:nvPr/>
        </p:nvSpPr>
        <p:spPr>
          <a:xfrm>
            <a:off x="6730048" y="5989775"/>
            <a:ext cx="567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Ginnett</a:t>
            </a:r>
            <a:r>
              <a:rPr lang="en-US" sz="1200" dirty="0"/>
              <a:t>, “Two-Gap Superconductivity in Nb3Sn SRF Cavities,” Cornell CLASSE REU Report, Aug. 2020, https://cornell.app.box.com/s/uyq28qj9q7vuxu1mn6appcuoiv9m4hek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9854F-0609-45FC-97A4-4F603F27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35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42BF9-C47E-48C1-ADBB-0FCEB7AF2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Removing Second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D8220-7B6E-429D-91AF-E00945886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85801"/>
            <a:ext cx="5105400" cy="54403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Good news:</a:t>
            </a:r>
          </a:p>
          <a:p>
            <a:r>
              <a:rPr lang="en-US" dirty="0"/>
              <a:t>Removing ‘second gap’ will reduce resistance</a:t>
            </a:r>
          </a:p>
          <a:p>
            <a:endParaRPr lang="en-US" dirty="0"/>
          </a:p>
          <a:p>
            <a:r>
              <a:rPr lang="en-US" dirty="0"/>
              <a:t>May be over-estimating BCS-resistance of good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By how much?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Needs more modeling/work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0372F-6C27-47F5-BDB2-C4B480D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5855A-E001-4B54-92C0-047B8D09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29357-CA9C-48CD-B63A-F2D94D45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15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F20AE68-E312-4480-A4F5-9348C7801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2565" y="1032724"/>
            <a:ext cx="6390070" cy="4792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9D36A-CC7D-4697-873A-FBF1B20948CA}"/>
              </a:ext>
            </a:extLst>
          </p:cNvPr>
          <p:cNvSpPr txBox="1"/>
          <p:nvPr/>
        </p:nvSpPr>
        <p:spPr>
          <a:xfrm>
            <a:off x="6257743" y="5732297"/>
            <a:ext cx="567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Ginnett</a:t>
            </a:r>
            <a:r>
              <a:rPr lang="en-US" sz="1200" dirty="0"/>
              <a:t>, “Two-Gap Superconductivity in Nb3Sn SRF Cavities,” Cornell CLASSE REU Report, Aug. 2020, https://cornell.app.box.com/s/uyq28qj9q7vuxu1mn6appcuoiv9m4hek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C51E03-C74C-46A8-B14A-50834B5AB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2274700"/>
            <a:ext cx="3648075" cy="2644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310D6C-8A1D-4404-B4F9-A456038B7708}"/>
              </a:ext>
            </a:extLst>
          </p:cNvPr>
          <p:cNvSpPr/>
          <p:nvPr/>
        </p:nvSpPr>
        <p:spPr>
          <a:xfrm>
            <a:off x="6019800" y="1219200"/>
            <a:ext cx="1219200" cy="914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FE8EF9-C046-4496-9B83-BE319B24C05E}"/>
              </a:ext>
            </a:extLst>
          </p:cNvPr>
          <p:cNvCxnSpPr/>
          <p:nvPr/>
        </p:nvCxnSpPr>
        <p:spPr>
          <a:xfrm flipH="1" flipV="1">
            <a:off x="6019800" y="2133600"/>
            <a:ext cx="1676400" cy="27854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8F3EF2-A561-4891-A8E8-B9FF3FCDC712}"/>
              </a:ext>
            </a:extLst>
          </p:cNvPr>
          <p:cNvCxnSpPr>
            <a:cxnSpLocks/>
          </p:cNvCxnSpPr>
          <p:nvPr/>
        </p:nvCxnSpPr>
        <p:spPr>
          <a:xfrm flipH="1" flipV="1">
            <a:off x="7239001" y="1219200"/>
            <a:ext cx="4105274" cy="1055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Left Brace 17">
            <a:extLst>
              <a:ext uri="{FF2B5EF4-FFF2-40B4-BE49-F238E27FC236}">
                <a16:creationId xmlns:a16="http://schemas.microsoft.com/office/drawing/2014/main" id="{9D2D9FF4-45F8-4E1B-BED3-35E526A8FC2F}"/>
              </a:ext>
            </a:extLst>
          </p:cNvPr>
          <p:cNvSpPr/>
          <p:nvPr/>
        </p:nvSpPr>
        <p:spPr>
          <a:xfrm>
            <a:off x="10147301" y="3659672"/>
            <a:ext cx="139699" cy="378928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4D9D4-7F0D-48E3-B488-A9B012CA5213}"/>
              </a:ext>
            </a:extLst>
          </p:cNvPr>
          <p:cNvSpPr txBox="1"/>
          <p:nvPr/>
        </p:nvSpPr>
        <p:spPr>
          <a:xfrm>
            <a:off x="8902415" y="3526336"/>
            <a:ext cx="1313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Potential</a:t>
            </a:r>
            <a:br>
              <a:rPr lang="en-US" sz="1600" dirty="0"/>
            </a:br>
            <a:r>
              <a:rPr lang="en-US" sz="1600" dirty="0"/>
              <a:t>improvement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912A2C-21BE-4388-9261-FD999080FBC2}"/>
              </a:ext>
            </a:extLst>
          </p:cNvPr>
          <p:cNvCxnSpPr>
            <a:cxnSpLocks/>
          </p:cNvCxnSpPr>
          <p:nvPr/>
        </p:nvCxnSpPr>
        <p:spPr>
          <a:xfrm>
            <a:off x="10415016" y="3124200"/>
            <a:ext cx="0" cy="155448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B046F8B-4D6C-4825-A30D-7A26BE2FD0AD}"/>
              </a:ext>
            </a:extLst>
          </p:cNvPr>
          <p:cNvSpPr txBox="1"/>
          <p:nvPr/>
        </p:nvSpPr>
        <p:spPr>
          <a:xfrm>
            <a:off x="10090247" y="274146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4.2 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AB434F-4F34-4692-A53A-732D1BDB8C39}"/>
              </a:ext>
            </a:extLst>
          </p:cNvPr>
          <p:cNvSpPr txBox="1"/>
          <p:nvPr/>
        </p:nvSpPr>
        <p:spPr>
          <a:xfrm>
            <a:off x="10170671" y="1446003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2.6 GHz</a:t>
            </a:r>
          </a:p>
        </p:txBody>
      </p:sp>
    </p:spTree>
    <p:extLst>
      <p:ext uri="{BB962C8B-B14F-4D97-AF65-F5344CB8AC3E}">
        <p14:creationId xmlns:p14="http://schemas.microsoft.com/office/powerpoint/2010/main" val="263276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Increasing Efficiency</a:t>
            </a:r>
            <a:endParaRPr lang="en-GB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 flipV="1">
            <a:off x="1790700" y="3838665"/>
            <a:ext cx="1371600" cy="274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flipV="1">
            <a:off x="1790700" y="1143000"/>
            <a:ext cx="1371600" cy="171907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flipV="1">
            <a:off x="1790700" y="2862072"/>
            <a:ext cx="1371600" cy="100980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" y="59537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0 n</a:t>
            </a:r>
            <a:r>
              <a:rPr lang="el-GR" sz="2800" b="1" dirty="0"/>
              <a:t>Ω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7700" y="11531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16 n</a:t>
            </a:r>
            <a:r>
              <a:rPr lang="el-GR" sz="2800" b="1" dirty="0"/>
              <a:t>Ω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38500" y="1116028"/>
            <a:ext cx="37719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solidFill>
                  <a:srgbClr val="92D050"/>
                </a:solidFill>
              </a:rPr>
              <a:t>Trapped  </a:t>
            </a:r>
            <a:br>
              <a:rPr lang="en-GB" sz="3600" b="1" i="1" dirty="0">
                <a:solidFill>
                  <a:srgbClr val="92D050"/>
                </a:solidFill>
              </a:rPr>
            </a:br>
            <a:r>
              <a:rPr lang="en-GB" sz="3600" b="1" i="1" dirty="0">
                <a:solidFill>
                  <a:srgbClr val="92D050"/>
                </a:solidFill>
              </a:rPr>
              <a:t>magnetic flux</a:t>
            </a:r>
          </a:p>
          <a:p>
            <a:endParaRPr lang="en-GB" sz="3600" b="1" i="1" dirty="0">
              <a:solidFill>
                <a:srgbClr val="92D050"/>
              </a:solidFill>
            </a:endParaRPr>
          </a:p>
          <a:p>
            <a:endParaRPr lang="en-GB" sz="3600" b="1" i="1" dirty="0"/>
          </a:p>
          <a:p>
            <a:r>
              <a:rPr lang="en-GB" sz="3600" b="1" i="1" dirty="0">
                <a:solidFill>
                  <a:srgbClr val="C00000"/>
                </a:solidFill>
              </a:rPr>
              <a:t>“Double Gap”</a:t>
            </a:r>
          </a:p>
          <a:p>
            <a:endParaRPr lang="en-GB" sz="3600" i="1" dirty="0"/>
          </a:p>
          <a:p>
            <a:endParaRPr lang="en-GB" sz="3600" i="1" dirty="0"/>
          </a:p>
          <a:p>
            <a:r>
              <a:rPr lang="en-GB" sz="3600" b="1" i="1" dirty="0">
                <a:solidFill>
                  <a:srgbClr val="0070C0"/>
                </a:solidFill>
              </a:rPr>
              <a:t>BCS Resistance</a:t>
            </a:r>
          </a:p>
          <a:p>
            <a:r>
              <a:rPr lang="en-GB" sz="3600" dirty="0"/>
              <a:t>	</a:t>
            </a:r>
            <a:endParaRPr lang="en-GB" sz="3600" i="1" dirty="0"/>
          </a:p>
          <a:p>
            <a:r>
              <a:rPr lang="en-GB" sz="3600" dirty="0"/>
              <a:t>	</a:t>
            </a:r>
          </a:p>
        </p:txBody>
      </p:sp>
      <p:cxnSp>
        <p:nvCxnSpPr>
          <p:cNvPr id="10" name="Straight Arrow Connector 9"/>
          <p:cNvCxnSpPr>
            <a:stCxn id="7" idx="0"/>
            <a:endCxn id="8" idx="2"/>
          </p:cNvCxnSpPr>
          <p:nvPr/>
        </p:nvCxnSpPr>
        <p:spPr>
          <a:xfrm flipV="1">
            <a:off x="1219200" y="1676400"/>
            <a:ext cx="0" cy="42773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43000" y="531253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Surface resistance at 4.2 K and 10 MV/m</a:t>
            </a:r>
            <a:endParaRPr lang="en-US" sz="3200" b="1" baseline="-25000" dirty="0">
              <a:solidFill>
                <a:srgbClr val="0070C0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2C46A3F-2977-4E7C-8E90-BE0C2F5B82B7}"/>
              </a:ext>
            </a:extLst>
          </p:cNvPr>
          <p:cNvGrpSpPr/>
          <p:nvPr/>
        </p:nvGrpSpPr>
        <p:grpSpPr>
          <a:xfrm>
            <a:off x="6714392" y="4779455"/>
            <a:ext cx="5020397" cy="798765"/>
            <a:chOff x="6714392" y="4945112"/>
            <a:chExt cx="5020397" cy="7987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DD7DE1-5442-4FFA-B8B3-3A8E825FE0EB}"/>
                </a:ext>
              </a:extLst>
            </p:cNvPr>
            <p:cNvSpPr txBox="1"/>
            <p:nvPr/>
          </p:nvSpPr>
          <p:spPr>
            <a:xfrm>
              <a:off x="6778302" y="4959774"/>
              <a:ext cx="24961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Q = 2·10</a:t>
              </a:r>
              <a:r>
                <a:rPr lang="en-US" sz="4400" b="1" baseline="30000" dirty="0"/>
                <a:t>10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B47ED37-C5EB-4FE1-AA97-557D83424848}"/>
                </a:ext>
              </a:extLst>
            </p:cNvPr>
            <p:cNvCxnSpPr>
              <a:cxnSpLocks/>
              <a:stCxn id="25" idx="3"/>
              <a:endCxn id="28" idx="1"/>
            </p:cNvCxnSpPr>
            <p:nvPr/>
          </p:nvCxnSpPr>
          <p:spPr>
            <a:xfrm>
              <a:off x="9274498" y="5344495"/>
              <a:ext cx="84932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229189-4B81-4E33-BB54-9264A59D9346}"/>
                </a:ext>
              </a:extLst>
            </p:cNvPr>
            <p:cNvSpPr txBox="1"/>
            <p:nvPr/>
          </p:nvSpPr>
          <p:spPr>
            <a:xfrm>
              <a:off x="10123823" y="4959774"/>
              <a:ext cx="15728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4·10</a:t>
              </a:r>
              <a:r>
                <a:rPr lang="en-US" sz="4400" b="1" baseline="30000" dirty="0"/>
                <a:t>10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889D0D2-B19E-473E-A2FE-5B714E2547E4}"/>
                </a:ext>
              </a:extLst>
            </p:cNvPr>
            <p:cNvSpPr/>
            <p:nvPr/>
          </p:nvSpPr>
          <p:spPr>
            <a:xfrm>
              <a:off x="6714392" y="4945112"/>
              <a:ext cx="5020397" cy="798765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598EA83-C592-493D-83A4-79968271A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16</a:t>
            </a:fld>
            <a:endParaRPr lang="en-GB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C4757E9-3E5B-4C08-95D2-14A128B00FBE}"/>
              </a:ext>
            </a:extLst>
          </p:cNvPr>
          <p:cNvGrpSpPr/>
          <p:nvPr/>
        </p:nvGrpSpPr>
        <p:grpSpPr>
          <a:xfrm>
            <a:off x="1790697" y="1133252"/>
            <a:ext cx="1400911" cy="3174315"/>
            <a:chOff x="1790697" y="1133252"/>
            <a:chExt cx="1400911" cy="317431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CDFB9F-63A5-4AF9-9039-03AAF6295A6B}"/>
                </a:ext>
              </a:extLst>
            </p:cNvPr>
            <p:cNvSpPr/>
            <p:nvPr/>
          </p:nvSpPr>
          <p:spPr>
            <a:xfrm>
              <a:off x="1790700" y="1143000"/>
              <a:ext cx="1371597" cy="3137595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A482B6-5782-4DEC-AB98-A734B45808F4}"/>
                </a:ext>
              </a:extLst>
            </p:cNvPr>
            <p:cNvCxnSpPr>
              <a:cxnSpLocks/>
            </p:cNvCxnSpPr>
            <p:nvPr/>
          </p:nvCxnSpPr>
          <p:spPr>
            <a:xfrm>
              <a:off x="1790697" y="2057400"/>
              <a:ext cx="1400911" cy="12444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4A0C510-3A0F-4712-8729-2A6A29B99742}"/>
                </a:ext>
              </a:extLst>
            </p:cNvPr>
            <p:cNvCxnSpPr>
              <a:cxnSpLocks/>
            </p:cNvCxnSpPr>
            <p:nvPr/>
          </p:nvCxnSpPr>
          <p:spPr>
            <a:xfrm>
              <a:off x="1790697" y="2362200"/>
              <a:ext cx="1400911" cy="12444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B58DD-598B-4B32-8D30-5C18131131F5}"/>
                </a:ext>
              </a:extLst>
            </p:cNvPr>
            <p:cNvCxnSpPr>
              <a:cxnSpLocks/>
            </p:cNvCxnSpPr>
            <p:nvPr/>
          </p:nvCxnSpPr>
          <p:spPr>
            <a:xfrm>
              <a:off x="1790697" y="2667000"/>
              <a:ext cx="1400911" cy="12444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BD07D7D-F332-404E-9E04-DB65AE39AD8A}"/>
                </a:ext>
              </a:extLst>
            </p:cNvPr>
            <p:cNvCxnSpPr>
              <a:cxnSpLocks/>
            </p:cNvCxnSpPr>
            <p:nvPr/>
          </p:nvCxnSpPr>
          <p:spPr>
            <a:xfrm>
              <a:off x="1790697" y="2971800"/>
              <a:ext cx="1400911" cy="12444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DBC601D-12E0-4002-A4A2-A52189A6B2AC}"/>
                </a:ext>
              </a:extLst>
            </p:cNvPr>
            <p:cNvCxnSpPr>
              <a:cxnSpLocks/>
            </p:cNvCxnSpPr>
            <p:nvPr/>
          </p:nvCxnSpPr>
          <p:spPr>
            <a:xfrm>
              <a:off x="1790697" y="1752600"/>
              <a:ext cx="1400911" cy="12444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BB25317-EAEE-4E2F-8F67-86244ECFD882}"/>
                </a:ext>
              </a:extLst>
            </p:cNvPr>
            <p:cNvCxnSpPr>
              <a:cxnSpLocks/>
            </p:cNvCxnSpPr>
            <p:nvPr/>
          </p:nvCxnSpPr>
          <p:spPr>
            <a:xfrm>
              <a:off x="1790697" y="1447800"/>
              <a:ext cx="1400911" cy="12444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13F296F-9F59-4BD0-AC74-8CA128BB84B5}"/>
                </a:ext>
              </a:extLst>
            </p:cNvPr>
            <p:cNvCxnSpPr>
              <a:cxnSpLocks/>
            </p:cNvCxnSpPr>
            <p:nvPr/>
          </p:nvCxnSpPr>
          <p:spPr>
            <a:xfrm>
              <a:off x="1790697" y="1143000"/>
              <a:ext cx="1400911" cy="12444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366C595-B5BF-41E6-8576-A60198E6729F}"/>
                </a:ext>
              </a:extLst>
            </p:cNvPr>
            <p:cNvCxnSpPr>
              <a:cxnSpLocks/>
            </p:cNvCxnSpPr>
            <p:nvPr/>
          </p:nvCxnSpPr>
          <p:spPr>
            <a:xfrm>
              <a:off x="2096224" y="1133252"/>
              <a:ext cx="1095384" cy="94944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0C82D98-EF08-4AFF-B8E0-F16510EF8F31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>
              <a:off x="2476499" y="1143000"/>
              <a:ext cx="715109" cy="6348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07CE971-F4EB-4E1E-9A28-E2EC934DF3A7}"/>
                </a:ext>
              </a:extLst>
            </p:cNvPr>
            <p:cNvCxnSpPr>
              <a:cxnSpLocks/>
            </p:cNvCxnSpPr>
            <p:nvPr/>
          </p:nvCxnSpPr>
          <p:spPr>
            <a:xfrm>
              <a:off x="2834053" y="1161266"/>
              <a:ext cx="357555" cy="31183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479474-BF1F-467E-B635-CD571F7F3367}"/>
                </a:ext>
              </a:extLst>
            </p:cNvPr>
            <p:cNvCxnSpPr>
              <a:cxnSpLocks/>
            </p:cNvCxnSpPr>
            <p:nvPr/>
          </p:nvCxnSpPr>
          <p:spPr>
            <a:xfrm>
              <a:off x="1790697" y="3251303"/>
              <a:ext cx="1185493" cy="10562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1D9C439-9ADB-42CD-97BC-7260B41C3BAB}"/>
                </a:ext>
              </a:extLst>
            </p:cNvPr>
            <p:cNvCxnSpPr>
              <a:cxnSpLocks/>
            </p:cNvCxnSpPr>
            <p:nvPr/>
          </p:nvCxnSpPr>
          <p:spPr>
            <a:xfrm>
              <a:off x="1790697" y="3556103"/>
              <a:ext cx="800103" cy="71834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6E6828C-10E3-4DAB-B6B7-9F03D448215C}"/>
                </a:ext>
              </a:extLst>
            </p:cNvPr>
            <p:cNvCxnSpPr>
              <a:cxnSpLocks/>
            </p:cNvCxnSpPr>
            <p:nvPr/>
          </p:nvCxnSpPr>
          <p:spPr>
            <a:xfrm>
              <a:off x="1790697" y="3860903"/>
              <a:ext cx="431803" cy="41354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39F27BF-1E88-4923-AA64-0DF314DF04F3}"/>
                </a:ext>
              </a:extLst>
            </p:cNvPr>
            <p:cNvCxnSpPr>
              <a:cxnSpLocks/>
            </p:cNvCxnSpPr>
            <p:nvPr/>
          </p:nvCxnSpPr>
          <p:spPr>
            <a:xfrm>
              <a:off x="1790697" y="4165703"/>
              <a:ext cx="114303" cy="13713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D75E4BEC-1BD3-426E-8D56-8A794178AA4A}"/>
              </a:ext>
            </a:extLst>
          </p:cNvPr>
          <p:cNvSpPr/>
          <p:nvPr/>
        </p:nvSpPr>
        <p:spPr>
          <a:xfrm>
            <a:off x="3505200" y="2324465"/>
            <a:ext cx="4165600" cy="95458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1811C7-65EE-4C1B-8322-6C80241CA1CC}"/>
              </a:ext>
            </a:extLst>
          </p:cNvPr>
          <p:cNvSpPr txBox="1"/>
          <p:nvPr/>
        </p:nvSpPr>
        <p:spPr>
          <a:xfrm>
            <a:off x="7923806" y="2509367"/>
            <a:ext cx="2701381" cy="5847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Could remove?</a:t>
            </a: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B91D083F-4BA3-4238-BE1C-A2423D3815F4}"/>
              </a:ext>
            </a:extLst>
          </p:cNvPr>
          <p:cNvSpPr/>
          <p:nvPr/>
        </p:nvSpPr>
        <p:spPr>
          <a:xfrm>
            <a:off x="8499797" y="3310379"/>
            <a:ext cx="1549401" cy="129137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4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4578F-AD3C-40C0-B9D4-F12BE6610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Quench Field Limitations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57ECF-33BB-4552-8691-6437EF59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0D1D0-BB88-47EA-B987-2A53A9D7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87ED1-A301-4E4E-B641-1EA0DBE8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646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2056516"/>
            <a:ext cx="5079501" cy="40394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0BC87E-C1F7-4748-A41D-2BE6EE4CCFE9}"/>
              </a:ext>
            </a:extLst>
          </p:cNvPr>
          <p:cNvSpPr txBox="1"/>
          <p:nvPr/>
        </p:nvSpPr>
        <p:spPr>
          <a:xfrm>
            <a:off x="9069622" y="4870172"/>
            <a:ext cx="1191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Fermilab’s </a:t>
            </a:r>
            <a:br>
              <a:rPr lang="en-US" dirty="0"/>
            </a:br>
            <a:r>
              <a:rPr lang="en-US" dirty="0"/>
              <a:t>best cavity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DD6F7EC0-F0CC-42A7-8F00-E58907A913B8}"/>
              </a:ext>
            </a:extLst>
          </p:cNvPr>
          <p:cNvSpPr/>
          <p:nvPr/>
        </p:nvSpPr>
        <p:spPr>
          <a:xfrm>
            <a:off x="8847728" y="5453548"/>
            <a:ext cx="381000" cy="357248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Limitations in quench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1" y="685801"/>
            <a:ext cx="9715499" cy="54403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cavities consistently quench at fields between </a:t>
            </a:r>
            <a:r>
              <a:rPr lang="en-GB" b="1" dirty="0">
                <a:solidFill>
                  <a:srgbClr val="FF0000"/>
                </a:solidFill>
              </a:rPr>
              <a:t>14</a:t>
            </a:r>
            <a:r>
              <a:rPr lang="en-GB" b="1" dirty="0">
                <a:solidFill>
                  <a:schemeClr val="bg1"/>
                </a:solidFill>
              </a:rPr>
              <a:t>_</a:t>
            </a:r>
            <a:r>
              <a:rPr lang="en-GB" b="1" dirty="0">
                <a:solidFill>
                  <a:srgbClr val="FF0000"/>
                </a:solidFill>
              </a:rPr>
              <a:t>and 18</a:t>
            </a:r>
            <a:r>
              <a:rPr lang="en-GB" b="1" dirty="0">
                <a:solidFill>
                  <a:schemeClr val="bg1"/>
                </a:solidFill>
              </a:rPr>
              <a:t>_</a:t>
            </a:r>
            <a:r>
              <a:rPr lang="en-GB" b="1" dirty="0">
                <a:solidFill>
                  <a:srgbClr val="FF0000"/>
                </a:solidFill>
              </a:rPr>
              <a:t>MV/m in CW operation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333501" y="2662297"/>
            <a:ext cx="34670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superheating field suggests we can achieve fields up to </a:t>
            </a:r>
            <a:r>
              <a:rPr lang="en-US" sz="3200" b="1" dirty="0">
                <a:solidFill>
                  <a:srgbClr val="0070C0"/>
                </a:solidFill>
              </a:rPr>
              <a:t>96 MV/m</a:t>
            </a:r>
            <a:r>
              <a:rPr lang="en-US" sz="3200" dirty="0"/>
              <a:t>!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7E60E-3965-4BAC-B14F-326C6D0F5523}"/>
              </a:ext>
            </a:extLst>
          </p:cNvPr>
          <p:cNvSpPr txBox="1"/>
          <p:nvPr/>
        </p:nvSpPr>
        <p:spPr>
          <a:xfrm>
            <a:off x="7365501" y="1687184"/>
            <a:ext cx="108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14 MV/m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4F9BCF-B7E6-4175-8218-28AA4D199A2B}"/>
              </a:ext>
            </a:extLst>
          </p:cNvPr>
          <p:cNvCxnSpPr/>
          <p:nvPr/>
        </p:nvCxnSpPr>
        <p:spPr>
          <a:xfrm flipV="1">
            <a:off x="8432301" y="3755956"/>
            <a:ext cx="0" cy="20123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8E2484-CE57-4227-A561-8A0EB74F28EA}"/>
              </a:ext>
            </a:extLst>
          </p:cNvPr>
          <p:cNvCxnSpPr>
            <a:cxnSpLocks/>
          </p:cNvCxnSpPr>
          <p:nvPr/>
        </p:nvCxnSpPr>
        <p:spPr>
          <a:xfrm flipH="1" flipV="1">
            <a:off x="7898902" y="2007928"/>
            <a:ext cx="9569" cy="37604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8F33EF5-3DB2-4AFC-BF1B-0D869B8AEF6E}"/>
              </a:ext>
            </a:extLst>
          </p:cNvPr>
          <p:cNvSpPr txBox="1"/>
          <p:nvPr/>
        </p:nvSpPr>
        <p:spPr>
          <a:xfrm>
            <a:off x="8032163" y="3346172"/>
            <a:ext cx="108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18 MV/m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1A8A982-62E3-47E9-98F4-8228BDD0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18</a:t>
            </a:fld>
            <a:r>
              <a:rPr lang="en-US" dirty="0"/>
              <a:t> 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34EC54-D375-46B1-8E09-56708A58B7CD}"/>
              </a:ext>
            </a:extLst>
          </p:cNvPr>
          <p:cNvSpPr/>
          <p:nvPr/>
        </p:nvSpPr>
        <p:spPr>
          <a:xfrm>
            <a:off x="0" y="538163"/>
            <a:ext cx="12192000" cy="563403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1C8F6B-6485-4FE8-A36E-4FF01C499987}"/>
              </a:ext>
            </a:extLst>
          </p:cNvPr>
          <p:cNvGrpSpPr/>
          <p:nvPr/>
        </p:nvGrpSpPr>
        <p:grpSpPr>
          <a:xfrm>
            <a:off x="1786004" y="2590800"/>
            <a:ext cx="8619993" cy="1676400"/>
            <a:chOff x="647700" y="2590800"/>
            <a:chExt cx="10896600" cy="1676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C8493D-263B-4173-8FC4-75422B082056}"/>
                </a:ext>
              </a:extLst>
            </p:cNvPr>
            <p:cNvSpPr/>
            <p:nvPr/>
          </p:nvSpPr>
          <p:spPr>
            <a:xfrm>
              <a:off x="647700" y="2590800"/>
              <a:ext cx="10896600" cy="1676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504A8-32B1-4C98-9230-A70D2F80C387}"/>
                </a:ext>
              </a:extLst>
            </p:cNvPr>
            <p:cNvSpPr txBox="1"/>
            <p:nvPr/>
          </p:nvSpPr>
          <p:spPr>
            <a:xfrm>
              <a:off x="2630888" y="2705725"/>
              <a:ext cx="6930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/>
                <a:t>Conclusion: </a:t>
              </a:r>
              <a:br>
                <a:rPr lang="en-US" sz="4400" dirty="0"/>
              </a:br>
              <a:r>
                <a:rPr lang="en-US" sz="4400" dirty="0"/>
                <a:t>Small Range of Quench Fields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B4C18F-3381-4992-9441-27475951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265A770-A1B5-4040-95EE-4006DAA3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76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97B3-EDCF-481C-9026-23F857A57B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limiting the quench field?</a:t>
            </a:r>
          </a:p>
        </p:txBody>
      </p:sp>
    </p:spTree>
    <p:extLst>
      <p:ext uri="{BB962C8B-B14F-4D97-AF65-F5344CB8AC3E}">
        <p14:creationId xmlns:p14="http://schemas.microsoft.com/office/powerpoint/2010/main" val="48564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Current performance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066800"/>
            <a:ext cx="8211433" cy="5176213"/>
          </a:xfrm>
        </p:spPr>
      </p:pic>
      <p:sp>
        <p:nvSpPr>
          <p:cNvPr id="5" name="TextBox 4"/>
          <p:cNvSpPr txBox="1"/>
          <p:nvPr/>
        </p:nvSpPr>
        <p:spPr>
          <a:xfrm>
            <a:off x="8445500" y="1138461"/>
            <a:ext cx="342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Data taken at 4.2 K using </a:t>
            </a:r>
            <a:r>
              <a:rPr lang="en-US" sz="2800" b="1" dirty="0"/>
              <a:t>1.3 GHz</a:t>
            </a:r>
            <a:r>
              <a:rPr lang="en-US" sz="2800" dirty="0"/>
              <a:t> ILC single-cells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35C453-F705-4875-AD2D-9D9D346DE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1376C-0228-408E-B508-64FB20E53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96F5B-284E-4195-8A08-5A6CD155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3A4C26-AB03-4440-9C0F-5565813B2661}"/>
              </a:ext>
            </a:extLst>
          </p:cNvPr>
          <p:cNvSpPr/>
          <p:nvPr/>
        </p:nvSpPr>
        <p:spPr>
          <a:xfrm>
            <a:off x="10109200" y="1601461"/>
            <a:ext cx="1244600" cy="455939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9C17C-DD2A-4E2E-9A25-DFD84A6CA1B1}"/>
              </a:ext>
            </a:extLst>
          </p:cNvPr>
          <p:cNvSpPr txBox="1"/>
          <p:nvPr/>
        </p:nvSpPr>
        <p:spPr>
          <a:xfrm>
            <a:off x="9525000" y="2925649"/>
            <a:ext cx="2336800" cy="1815882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does performance vary with frequency?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CD3E7B-F4FD-4851-B046-41A7D46F0437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10693400" y="2057400"/>
            <a:ext cx="38100" cy="868249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0349E8-CCEC-4654-AC0B-66E7AABB1E7F}"/>
              </a:ext>
            </a:extLst>
          </p:cNvPr>
          <p:cNvCxnSpPr>
            <a:cxnSpLocks/>
          </p:cNvCxnSpPr>
          <p:nvPr/>
        </p:nvCxnSpPr>
        <p:spPr>
          <a:xfrm flipV="1">
            <a:off x="1447800" y="2724553"/>
            <a:ext cx="6324600" cy="186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D5517C5-1BD1-4A94-B92C-4D00FF0DAAFF}"/>
              </a:ext>
            </a:extLst>
          </p:cNvPr>
          <p:cNvSpPr txBox="1"/>
          <p:nvPr/>
        </p:nvSpPr>
        <p:spPr>
          <a:xfrm>
            <a:off x="3521516" y="1580346"/>
            <a:ext cx="2438400" cy="95410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limits quality factors?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1ADB4-808B-4158-8B81-7EA075ADBE7D}"/>
              </a:ext>
            </a:extLst>
          </p:cNvPr>
          <p:cNvSpPr txBox="1"/>
          <p:nvPr/>
        </p:nvSpPr>
        <p:spPr>
          <a:xfrm>
            <a:off x="7787973" y="2462943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Q = 2·10</a:t>
            </a:r>
            <a:r>
              <a:rPr lang="en-US" sz="2800" b="1" baseline="30000" dirty="0">
                <a:solidFill>
                  <a:srgbClr val="0070C0"/>
                </a:solidFill>
              </a:rPr>
              <a:t>10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30AC2A-DED2-43F7-A666-4496A4CDF48D}"/>
              </a:ext>
            </a:extLst>
          </p:cNvPr>
          <p:cNvCxnSpPr>
            <a:cxnSpLocks/>
          </p:cNvCxnSpPr>
          <p:nvPr/>
        </p:nvCxnSpPr>
        <p:spPr>
          <a:xfrm flipH="1">
            <a:off x="7620000" y="2925649"/>
            <a:ext cx="16316" cy="263695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79530B7-7930-42F2-A3B0-48778E361C9C}"/>
              </a:ext>
            </a:extLst>
          </p:cNvPr>
          <p:cNvSpPr txBox="1"/>
          <p:nvPr/>
        </p:nvSpPr>
        <p:spPr>
          <a:xfrm>
            <a:off x="4165600" y="4016053"/>
            <a:ext cx="3286427" cy="95410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limits maximum gradients?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BB4BDF-861A-43E5-BB76-881B9DAF1D41}"/>
              </a:ext>
            </a:extLst>
          </p:cNvPr>
          <p:cNvSpPr txBox="1"/>
          <p:nvPr/>
        </p:nvSpPr>
        <p:spPr>
          <a:xfrm rot="874166">
            <a:off x="7411493" y="5834010"/>
            <a:ext cx="2898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E</a:t>
            </a:r>
            <a:r>
              <a:rPr lang="en-US" sz="2800" b="1" baseline="-25000" dirty="0" err="1">
                <a:solidFill>
                  <a:srgbClr val="C00000"/>
                </a:solidFill>
              </a:rPr>
              <a:t>acc</a:t>
            </a:r>
            <a:r>
              <a:rPr lang="en-US" sz="2800" b="1" baseline="-25000" dirty="0">
                <a:solidFill>
                  <a:srgbClr val="C00000"/>
                </a:solidFill>
              </a:rPr>
              <a:t> max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800" b="1" dirty="0">
                <a:solidFill>
                  <a:srgbClr val="C00000"/>
                </a:solidFill>
              </a:rPr>
              <a:t> 17 MV/m</a:t>
            </a:r>
          </a:p>
        </p:txBody>
      </p:sp>
    </p:spTree>
    <p:extLst>
      <p:ext uri="{BB962C8B-B14F-4D97-AF65-F5344CB8AC3E}">
        <p14:creationId xmlns:p14="http://schemas.microsoft.com/office/powerpoint/2010/main" val="423031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9" grpId="0"/>
      <p:bldP spid="25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D37B-36B7-438B-B6D7-023C81EB2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Quench Field Impact of Sn Depletion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595E-F990-4176-8450-03FFD558D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685801"/>
            <a:ext cx="8839199" cy="1371599"/>
          </a:xfrm>
        </p:spPr>
        <p:txBody>
          <a:bodyPr>
            <a:normAutofit fontScale="92500"/>
          </a:bodyPr>
          <a:lstStyle/>
          <a:p>
            <a:r>
              <a:rPr lang="en-US" dirty="0"/>
              <a:t>Could Sn depleted regions (directly) cause quench?</a:t>
            </a:r>
          </a:p>
          <a:p>
            <a:pPr lvl="1"/>
            <a:r>
              <a:rPr lang="en-US" dirty="0"/>
              <a:t>Quench field change with temperature </a:t>
            </a:r>
            <a:r>
              <a:rPr lang="en-US" b="1" u="sng" dirty="0"/>
              <a:t>too small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6B8F9-A2BC-41B1-853C-6899CCE0D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57400"/>
            <a:ext cx="5109092" cy="3834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549E31-D0DA-4F3A-A3B7-95338934D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514" y="1981200"/>
            <a:ext cx="5044115" cy="423485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85756-EBFA-4712-BABF-450DC38D2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89C295-CC82-4B16-9713-02030B9C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8BC92C-325F-4F0F-BE5A-1F9BD812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12F12B-727E-4828-9288-306D29FCD46B}"/>
                  </a:ext>
                </a:extLst>
              </p:cNvPr>
              <p:cNvSpPr txBox="1"/>
              <p:nvPr/>
            </p:nvSpPr>
            <p:spPr>
              <a:xfrm>
                <a:off x="7391400" y="2438400"/>
                <a:ext cx="3645292" cy="723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𝑠h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𝑠h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12F12B-727E-4828-9288-306D29FCD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2438400"/>
                <a:ext cx="3645292" cy="7237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3618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194446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Quench 4.2 K vs 2 K</a:t>
            </a:r>
          </a:p>
          <a:p>
            <a:pPr lvl="1"/>
            <a:r>
              <a:rPr lang="en-US" dirty="0"/>
              <a:t>Quench fields within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</a:t>
            </a:r>
            <a:r>
              <a:rPr lang="en-US" dirty="0"/>
              <a:t>%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/>
              <a:t>3.4% error bar)</a:t>
            </a:r>
          </a:p>
          <a:p>
            <a:r>
              <a:rPr lang="en-US" dirty="0"/>
              <a:t>No temperature dependence of quench field!</a:t>
            </a:r>
          </a:p>
          <a:p>
            <a:pPr lvl="1"/>
            <a:r>
              <a:rPr lang="en-US" dirty="0"/>
              <a:t>Limits possible quench mechanisms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24200" y="1"/>
            <a:ext cx="6096001" cy="491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Quench Field Temperature Dependence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2200" y="3048000"/>
            <a:ext cx="3276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01853-E3EC-4BA1-878D-2D4D61C76F02}"/>
              </a:ext>
            </a:extLst>
          </p:cNvPr>
          <p:cNvGrpSpPr/>
          <p:nvPr/>
        </p:nvGrpSpPr>
        <p:grpSpPr>
          <a:xfrm>
            <a:off x="6553200" y="2785163"/>
            <a:ext cx="4331370" cy="3493400"/>
            <a:chOff x="5803230" y="2785163"/>
            <a:chExt cx="4331370" cy="3493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3230" y="2819400"/>
              <a:ext cx="4331370" cy="345916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242385" y="2819400"/>
              <a:ext cx="3739815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42385" y="2785163"/>
              <a:ext cx="35747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Q vs E to Quench at 4.2 K and 1.7 K </a:t>
              </a:r>
            </a:p>
            <a:p>
              <a:pPr algn="ctr"/>
              <a:r>
                <a:rPr lang="en-US" b="1" dirty="0"/>
                <a:t>and 2.6 GHz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9B61B4-55F2-4906-8469-6E4F67F49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532" y="2819400"/>
            <a:ext cx="3978068" cy="34337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962FF83-D3C8-4E70-81C2-B91DD71A73E7}"/>
              </a:ext>
            </a:extLst>
          </p:cNvPr>
          <p:cNvSpPr/>
          <p:nvPr/>
        </p:nvSpPr>
        <p:spPr>
          <a:xfrm>
            <a:off x="0" y="493714"/>
            <a:ext cx="12192000" cy="58626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D6F3D5-84E4-43FC-9454-3DB80E04621C}"/>
              </a:ext>
            </a:extLst>
          </p:cNvPr>
          <p:cNvGrpSpPr/>
          <p:nvPr/>
        </p:nvGrpSpPr>
        <p:grpSpPr>
          <a:xfrm>
            <a:off x="360837" y="1752600"/>
            <a:ext cx="11470328" cy="3505200"/>
            <a:chOff x="360837" y="2590800"/>
            <a:chExt cx="11470328" cy="197729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4042D17-0B4E-4430-B35E-6000C7FDBA34}"/>
                </a:ext>
              </a:extLst>
            </p:cNvPr>
            <p:cNvSpPr/>
            <p:nvPr/>
          </p:nvSpPr>
          <p:spPr>
            <a:xfrm>
              <a:off x="360837" y="2590800"/>
              <a:ext cx="11470320" cy="195132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F07D31-919D-4031-9EDD-7156454BBAF0}"/>
                </a:ext>
              </a:extLst>
            </p:cNvPr>
            <p:cNvSpPr txBox="1"/>
            <p:nvPr/>
          </p:nvSpPr>
          <p:spPr>
            <a:xfrm>
              <a:off x="360845" y="2606214"/>
              <a:ext cx="11470320" cy="1961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/>
                <a:t>Conclusion: </a:t>
              </a:r>
              <a:br>
                <a:rPr lang="en-US" sz="4400" dirty="0"/>
              </a:br>
              <a:r>
                <a:rPr lang="en-US" sz="4400" dirty="0"/>
                <a:t>1. Quench Mechanism Temperature Independent</a:t>
              </a:r>
            </a:p>
            <a:p>
              <a:pPr algn="ctr"/>
              <a:endParaRPr lang="en-US" sz="4400" dirty="0"/>
            </a:p>
            <a:p>
              <a:pPr algn="ctr"/>
              <a:r>
                <a:rPr lang="en-US" sz="4400" dirty="0"/>
                <a:t>2. Sn-depleted regions are not (directly)</a:t>
              </a:r>
              <a:br>
                <a:rPr lang="en-US" sz="4400" dirty="0"/>
              </a:br>
              <a:r>
                <a:rPr lang="en-US" sz="4400" dirty="0"/>
                <a:t>responsible for quench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E492E20-CB87-4CB2-9148-92BABC8EB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E2D59DF-66DA-4BCF-B550-1060FE50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D4BAE69-50EA-43C2-9D57-B8CA063FB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99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4578F-AD3C-40C0-B9D4-F12BE6610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Thermometry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D98138-DCDB-465C-B8A4-F5807EA5E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5F0488-DA53-4C84-A64E-6CD1AEFD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E43FB-93CC-4670-8F4B-AEFCC513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467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T-Map experiment</a:t>
            </a:r>
          </a:p>
        </p:txBody>
      </p:sp>
      <p:sp>
        <p:nvSpPr>
          <p:cNvPr id="4" name="Freeform 3"/>
          <p:cNvSpPr/>
          <p:nvPr/>
        </p:nvSpPr>
        <p:spPr>
          <a:xfrm>
            <a:off x="10816511" y="746501"/>
            <a:ext cx="689689" cy="5501899"/>
          </a:xfrm>
          <a:custGeom>
            <a:avLst/>
            <a:gdLst>
              <a:gd name="connsiteX0" fmla="*/ 674190 w 689689"/>
              <a:gd name="connsiteY0" fmla="*/ 0 h 5501899"/>
              <a:gd name="connsiteX1" fmla="*/ 14 w 689689"/>
              <a:gd name="connsiteY1" fmla="*/ 2750949 h 5501899"/>
              <a:gd name="connsiteX2" fmla="*/ 689689 w 689689"/>
              <a:gd name="connsiteY2" fmla="*/ 5501899 h 55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9689" h="5501899">
                <a:moveTo>
                  <a:pt x="674190" y="0"/>
                </a:moveTo>
                <a:cubicBezTo>
                  <a:pt x="335810" y="916983"/>
                  <a:pt x="-2569" y="1833966"/>
                  <a:pt x="14" y="2750949"/>
                </a:cubicBezTo>
                <a:cubicBezTo>
                  <a:pt x="2597" y="3667932"/>
                  <a:pt x="545038" y="5138980"/>
                  <a:pt x="689689" y="5501899"/>
                </a:cubicBez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9597324" y="3120324"/>
            <a:ext cx="304800" cy="76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987724" y="3425124"/>
            <a:ext cx="609600" cy="152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844724" y="3425124"/>
            <a:ext cx="1143000" cy="152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978324" y="2967924"/>
            <a:ext cx="76200" cy="1066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844724" y="3272724"/>
            <a:ext cx="17526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844724" y="3729924"/>
            <a:ext cx="17526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9063924" y="2739324"/>
            <a:ext cx="1524000" cy="15240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/>
          <p:cNvSpPr txBox="1"/>
          <p:nvPr/>
        </p:nvSpPr>
        <p:spPr>
          <a:xfrm>
            <a:off x="7768524" y="2278803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T-Map sensor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978324" y="834325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Niobium surface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503043" y="1864786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Thermal paste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041962" y="4568124"/>
            <a:ext cx="135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Pogo stick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890897" y="4786325"/>
            <a:ext cx="135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Connector leads</a:t>
            </a:r>
          </a:p>
        </p:txBody>
      </p:sp>
      <p:cxnSp>
        <p:nvCxnSpPr>
          <p:cNvPr id="74" name="Straight Arrow Connector 73"/>
          <p:cNvCxnSpPr>
            <a:cxnSpLocks/>
            <a:stCxn id="72" idx="0"/>
          </p:cNvCxnSpPr>
          <p:nvPr/>
        </p:nvCxnSpPr>
        <p:spPr>
          <a:xfrm flipH="1" flipV="1">
            <a:off x="8225725" y="3784369"/>
            <a:ext cx="342900" cy="10019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</p:cNvCxnSpPr>
          <p:nvPr/>
        </p:nvCxnSpPr>
        <p:spPr>
          <a:xfrm flipH="1" flipV="1">
            <a:off x="8568626" y="3501324"/>
            <a:ext cx="662713" cy="1066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0" idx="2"/>
            <a:endCxn id="8" idx="0"/>
          </p:cNvCxnSpPr>
          <p:nvPr/>
        </p:nvCxnSpPr>
        <p:spPr>
          <a:xfrm flipH="1">
            <a:off x="10016425" y="2511116"/>
            <a:ext cx="20019" cy="4568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ight Arrow 77"/>
          <p:cNvSpPr/>
          <p:nvPr/>
        </p:nvSpPr>
        <p:spPr>
          <a:xfrm>
            <a:off x="10265040" y="3387024"/>
            <a:ext cx="475285" cy="228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9" name="Picture 2" descr="\\samba\accsrf\DanHall\Conferences\IPAC2017\MOPVA116 Quench Studies in Single-Cell\MOPVA116f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2" y="1804362"/>
            <a:ext cx="3453501" cy="3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D7BEBD-3593-416D-B94D-B3247CBE0272}"/>
              </a:ext>
            </a:extLst>
          </p:cNvPr>
          <p:cNvSpPr txBox="1"/>
          <p:nvPr/>
        </p:nvSpPr>
        <p:spPr>
          <a:xfrm>
            <a:off x="128403" y="666998"/>
            <a:ext cx="8650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 temperature map to look for quench mechanism/site: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7732193-1A16-4891-9F6C-8878D1D2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B427336-9206-4360-BDF4-7C621A83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37C4F29-2A5A-4FC9-926A-35FC2E44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23</a:t>
            </a:fld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D923125-81E2-48D4-B410-93E9900A880C}"/>
              </a:ext>
            </a:extLst>
          </p:cNvPr>
          <p:cNvGrpSpPr/>
          <p:nvPr/>
        </p:nvGrpSpPr>
        <p:grpSpPr>
          <a:xfrm>
            <a:off x="4694358" y="2292189"/>
            <a:ext cx="2895600" cy="2750949"/>
            <a:chOff x="1447800" y="3924963"/>
            <a:chExt cx="2895600" cy="275094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D33555-D922-430B-A46B-DD2917DF66EB}"/>
                </a:ext>
              </a:extLst>
            </p:cNvPr>
            <p:cNvSpPr/>
            <p:nvPr/>
          </p:nvSpPr>
          <p:spPr>
            <a:xfrm>
              <a:off x="1447800" y="3924963"/>
              <a:ext cx="1828800" cy="27509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2D37435-6A83-4D64-8089-847350EB5995}"/>
                </a:ext>
              </a:extLst>
            </p:cNvPr>
            <p:cNvSpPr/>
            <p:nvPr/>
          </p:nvSpPr>
          <p:spPr>
            <a:xfrm>
              <a:off x="2209800" y="4149687"/>
              <a:ext cx="2133600" cy="2301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08A82C4-6020-4978-9FE4-5A5C495C8A6A}"/>
                </a:ext>
              </a:extLst>
            </p:cNvPr>
            <p:cNvGrpSpPr/>
            <p:nvPr/>
          </p:nvGrpSpPr>
          <p:grpSpPr>
            <a:xfrm>
              <a:off x="2138304" y="4108238"/>
              <a:ext cx="942406" cy="1259406"/>
              <a:chOff x="1604904" y="857451"/>
              <a:chExt cx="942406" cy="1259406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350FFAAD-36D8-4F2C-A454-5E193C36D1C4}"/>
                  </a:ext>
                </a:extLst>
              </p:cNvPr>
              <p:cNvGrpSpPr/>
              <p:nvPr/>
            </p:nvGrpSpPr>
            <p:grpSpPr>
              <a:xfrm>
                <a:off x="1604904" y="1982443"/>
                <a:ext cx="362919" cy="134414"/>
                <a:chOff x="1846881" y="1776170"/>
                <a:chExt cx="2057400" cy="762000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249D9D01-5552-4771-BBF6-058348C95A0C}"/>
                    </a:ext>
                  </a:extLst>
                </p:cNvPr>
                <p:cNvSpPr/>
                <p:nvPr/>
              </p:nvSpPr>
              <p:spPr>
                <a:xfrm>
                  <a:off x="3599481" y="1776170"/>
                  <a:ext cx="304800" cy="76200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5EB8F1A9-78D3-4538-B7FA-49D18BDCA39B}"/>
                    </a:ext>
                  </a:extLst>
                </p:cNvPr>
                <p:cNvSpPr/>
                <p:nvPr/>
              </p:nvSpPr>
              <p:spPr>
                <a:xfrm>
                  <a:off x="2989881" y="2080970"/>
                  <a:ext cx="609600" cy="1524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D9ED8D9-3334-4F2B-9145-7D8DCE7A222C}"/>
                    </a:ext>
                  </a:extLst>
                </p:cNvPr>
                <p:cNvSpPr/>
                <p:nvPr/>
              </p:nvSpPr>
              <p:spPr>
                <a:xfrm>
                  <a:off x="1846881" y="2080970"/>
                  <a:ext cx="1143000" cy="1524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DDB8EC34-F73A-47A0-96B8-F9348A102D3A}"/>
                  </a:ext>
                </a:extLst>
              </p:cNvPr>
              <p:cNvGrpSpPr/>
              <p:nvPr/>
            </p:nvGrpSpPr>
            <p:grpSpPr>
              <a:xfrm rot="300000">
                <a:off x="1604905" y="1755986"/>
                <a:ext cx="362919" cy="134414"/>
                <a:chOff x="1846881" y="1776170"/>
                <a:chExt cx="2057400" cy="762000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6297D0C6-19E6-455C-9FB5-56C3EA366B5B}"/>
                    </a:ext>
                  </a:extLst>
                </p:cNvPr>
                <p:cNvSpPr/>
                <p:nvPr/>
              </p:nvSpPr>
              <p:spPr>
                <a:xfrm>
                  <a:off x="3599481" y="1776170"/>
                  <a:ext cx="304800" cy="76200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D7B8898F-480C-433C-90D5-C7D36DF12200}"/>
                    </a:ext>
                  </a:extLst>
                </p:cNvPr>
                <p:cNvSpPr/>
                <p:nvPr/>
              </p:nvSpPr>
              <p:spPr>
                <a:xfrm>
                  <a:off x="2989881" y="2080970"/>
                  <a:ext cx="609600" cy="1524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68A18F0-02D4-461F-B82E-78B302284AF2}"/>
                    </a:ext>
                  </a:extLst>
                </p:cNvPr>
                <p:cNvSpPr/>
                <p:nvPr/>
              </p:nvSpPr>
              <p:spPr>
                <a:xfrm>
                  <a:off x="1846881" y="2080970"/>
                  <a:ext cx="1143000" cy="1524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935EBB2-5B63-4AA5-9F50-4CEDF507EE27}"/>
                  </a:ext>
                </a:extLst>
              </p:cNvPr>
              <p:cNvGrpSpPr/>
              <p:nvPr/>
            </p:nvGrpSpPr>
            <p:grpSpPr>
              <a:xfrm rot="900000">
                <a:off x="1661121" y="1524000"/>
                <a:ext cx="362919" cy="134414"/>
                <a:chOff x="1846881" y="1776170"/>
                <a:chExt cx="2057400" cy="762000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C91219FE-28F0-4C60-B9EB-94DA553F30A5}"/>
                    </a:ext>
                  </a:extLst>
                </p:cNvPr>
                <p:cNvSpPr/>
                <p:nvPr/>
              </p:nvSpPr>
              <p:spPr>
                <a:xfrm>
                  <a:off x="3599481" y="1776170"/>
                  <a:ext cx="304800" cy="76200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F83E4859-33A6-4302-9839-C35A0370FA0E}"/>
                    </a:ext>
                  </a:extLst>
                </p:cNvPr>
                <p:cNvSpPr/>
                <p:nvPr/>
              </p:nvSpPr>
              <p:spPr>
                <a:xfrm>
                  <a:off x="2989881" y="2080970"/>
                  <a:ext cx="609600" cy="1524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D9D4BBC4-C00C-4DB5-88D0-F0F30FF45F9D}"/>
                    </a:ext>
                  </a:extLst>
                </p:cNvPr>
                <p:cNvSpPr/>
                <p:nvPr/>
              </p:nvSpPr>
              <p:spPr>
                <a:xfrm>
                  <a:off x="1846881" y="2080970"/>
                  <a:ext cx="1143000" cy="1524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D110EE2-FADA-4F59-8531-D91A4B961A3F}"/>
                  </a:ext>
                </a:extLst>
              </p:cNvPr>
              <p:cNvGrpSpPr/>
              <p:nvPr/>
            </p:nvGrpSpPr>
            <p:grpSpPr>
              <a:xfrm rot="2100000">
                <a:off x="1793233" y="1304393"/>
                <a:ext cx="362919" cy="134414"/>
                <a:chOff x="1846881" y="1776170"/>
                <a:chExt cx="2057400" cy="762000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CA4AAEE-D775-4315-A337-D8BC8A98A3DF}"/>
                    </a:ext>
                  </a:extLst>
                </p:cNvPr>
                <p:cNvSpPr/>
                <p:nvPr/>
              </p:nvSpPr>
              <p:spPr>
                <a:xfrm>
                  <a:off x="3599481" y="1776170"/>
                  <a:ext cx="304800" cy="76200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5FA08B4F-B7FA-4226-9AD8-7CA3129B3F65}"/>
                    </a:ext>
                  </a:extLst>
                </p:cNvPr>
                <p:cNvSpPr/>
                <p:nvPr/>
              </p:nvSpPr>
              <p:spPr>
                <a:xfrm>
                  <a:off x="2989881" y="2080970"/>
                  <a:ext cx="609600" cy="1524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3273C6DE-CB83-4E5C-8D1D-F335D1DF9D87}"/>
                    </a:ext>
                  </a:extLst>
                </p:cNvPr>
                <p:cNvSpPr/>
                <p:nvPr/>
              </p:nvSpPr>
              <p:spPr>
                <a:xfrm>
                  <a:off x="1846881" y="2080970"/>
                  <a:ext cx="1143000" cy="1524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062962D-44B5-4C95-A388-2161D87F973F}"/>
                  </a:ext>
                </a:extLst>
              </p:cNvPr>
              <p:cNvGrpSpPr/>
              <p:nvPr/>
            </p:nvGrpSpPr>
            <p:grpSpPr>
              <a:xfrm rot="3300000">
                <a:off x="1998135" y="1086142"/>
                <a:ext cx="362919" cy="134414"/>
                <a:chOff x="1846881" y="1776170"/>
                <a:chExt cx="2057400" cy="762000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F0133F49-C50C-4C26-80AB-1AF4DBEF1EF3}"/>
                    </a:ext>
                  </a:extLst>
                </p:cNvPr>
                <p:cNvSpPr/>
                <p:nvPr/>
              </p:nvSpPr>
              <p:spPr>
                <a:xfrm>
                  <a:off x="3599481" y="1776170"/>
                  <a:ext cx="304800" cy="76200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CCAD5194-00F5-4C72-A41C-82893CEA2ECE}"/>
                    </a:ext>
                  </a:extLst>
                </p:cNvPr>
                <p:cNvSpPr/>
                <p:nvPr/>
              </p:nvSpPr>
              <p:spPr>
                <a:xfrm>
                  <a:off x="2989881" y="2080970"/>
                  <a:ext cx="609600" cy="1524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7192B80-A1E5-4F3C-9393-9B55406C5C94}"/>
                    </a:ext>
                  </a:extLst>
                </p:cNvPr>
                <p:cNvSpPr/>
                <p:nvPr/>
              </p:nvSpPr>
              <p:spPr>
                <a:xfrm>
                  <a:off x="1846881" y="2080970"/>
                  <a:ext cx="1143000" cy="1524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1D66B24F-DEED-48A7-B580-E7490CD4D5F5}"/>
                  </a:ext>
                </a:extLst>
              </p:cNvPr>
              <p:cNvGrpSpPr/>
              <p:nvPr/>
            </p:nvGrpSpPr>
            <p:grpSpPr>
              <a:xfrm rot="4800000">
                <a:off x="2298643" y="971704"/>
                <a:ext cx="362919" cy="134414"/>
                <a:chOff x="1846881" y="1776170"/>
                <a:chExt cx="2057400" cy="762000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DB91D8B-C1FE-44B7-AFE8-9BE49EE40086}"/>
                    </a:ext>
                  </a:extLst>
                </p:cNvPr>
                <p:cNvSpPr/>
                <p:nvPr/>
              </p:nvSpPr>
              <p:spPr>
                <a:xfrm>
                  <a:off x="3599481" y="1776170"/>
                  <a:ext cx="304800" cy="76200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5FE67547-71AB-4122-B1CA-25F4E0697FEE}"/>
                    </a:ext>
                  </a:extLst>
                </p:cNvPr>
                <p:cNvSpPr/>
                <p:nvPr/>
              </p:nvSpPr>
              <p:spPr>
                <a:xfrm>
                  <a:off x="2989881" y="2080970"/>
                  <a:ext cx="609600" cy="1524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FD9A4AA-FBB5-4860-BF8B-D973CE03196E}"/>
                    </a:ext>
                  </a:extLst>
                </p:cNvPr>
                <p:cNvSpPr/>
                <p:nvPr/>
              </p:nvSpPr>
              <p:spPr>
                <a:xfrm>
                  <a:off x="1846881" y="2080970"/>
                  <a:ext cx="1143000" cy="1524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477BE77-781D-424D-8BFF-DAAEB2F5F5DF}"/>
                </a:ext>
              </a:extLst>
            </p:cNvPr>
            <p:cNvGrpSpPr/>
            <p:nvPr/>
          </p:nvGrpSpPr>
          <p:grpSpPr>
            <a:xfrm rot="21300000" flipV="1">
              <a:off x="2137825" y="5456953"/>
              <a:ext cx="362919" cy="134414"/>
              <a:chOff x="1846881" y="1776170"/>
              <a:chExt cx="2057400" cy="7620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59E284D-08F6-457D-9C68-3D282DD82356}"/>
                  </a:ext>
                </a:extLst>
              </p:cNvPr>
              <p:cNvSpPr/>
              <p:nvPr/>
            </p:nvSpPr>
            <p:spPr>
              <a:xfrm>
                <a:off x="3599481" y="1776170"/>
                <a:ext cx="304800" cy="762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9C79A34-853F-42CC-904E-2E3CFB772883}"/>
                  </a:ext>
                </a:extLst>
              </p:cNvPr>
              <p:cNvSpPr/>
              <p:nvPr/>
            </p:nvSpPr>
            <p:spPr>
              <a:xfrm>
                <a:off x="2989881" y="2080970"/>
                <a:ext cx="609600" cy="15240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3E45D47-F2E4-4AB6-A9FF-FC7E256DE77D}"/>
                  </a:ext>
                </a:extLst>
              </p:cNvPr>
              <p:cNvSpPr/>
              <p:nvPr/>
            </p:nvSpPr>
            <p:spPr>
              <a:xfrm>
                <a:off x="1846881" y="2080970"/>
                <a:ext cx="1143000" cy="15240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AA30CDE-214D-419E-89B8-9BA454CDEA7F}"/>
                </a:ext>
              </a:extLst>
            </p:cNvPr>
            <p:cNvGrpSpPr/>
            <p:nvPr/>
          </p:nvGrpSpPr>
          <p:grpSpPr>
            <a:xfrm rot="20700000" flipV="1">
              <a:off x="2194041" y="5688939"/>
              <a:ext cx="362919" cy="134414"/>
              <a:chOff x="1846881" y="1776170"/>
              <a:chExt cx="2057400" cy="7620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CA8B10-4EA4-452A-A555-87E2FA9723B7}"/>
                  </a:ext>
                </a:extLst>
              </p:cNvPr>
              <p:cNvSpPr/>
              <p:nvPr/>
            </p:nvSpPr>
            <p:spPr>
              <a:xfrm>
                <a:off x="3599481" y="1776170"/>
                <a:ext cx="304800" cy="762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CBEE0B7-8B91-4EC9-B58B-C392A70A50B9}"/>
                  </a:ext>
                </a:extLst>
              </p:cNvPr>
              <p:cNvSpPr/>
              <p:nvPr/>
            </p:nvSpPr>
            <p:spPr>
              <a:xfrm>
                <a:off x="2989881" y="2080970"/>
                <a:ext cx="609600" cy="15240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86CFBA3-311E-4990-9067-FAB9C9D9027D}"/>
                  </a:ext>
                </a:extLst>
              </p:cNvPr>
              <p:cNvSpPr/>
              <p:nvPr/>
            </p:nvSpPr>
            <p:spPr>
              <a:xfrm>
                <a:off x="1846881" y="2080970"/>
                <a:ext cx="1143000" cy="15240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E72F9C8-46CF-42BC-AB87-853C38D142E1}"/>
                </a:ext>
              </a:extLst>
            </p:cNvPr>
            <p:cNvGrpSpPr/>
            <p:nvPr/>
          </p:nvGrpSpPr>
          <p:grpSpPr>
            <a:xfrm rot="19500000" flipV="1">
              <a:off x="2326153" y="5908546"/>
              <a:ext cx="362919" cy="134414"/>
              <a:chOff x="1846881" y="1776170"/>
              <a:chExt cx="2057400" cy="76200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C5F7A8E-24A8-44BF-8FB0-790C07E0F025}"/>
                  </a:ext>
                </a:extLst>
              </p:cNvPr>
              <p:cNvSpPr/>
              <p:nvPr/>
            </p:nvSpPr>
            <p:spPr>
              <a:xfrm>
                <a:off x="3599481" y="1776170"/>
                <a:ext cx="304800" cy="762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B06D18A-2E4B-4061-A904-C64D7DDF8519}"/>
                  </a:ext>
                </a:extLst>
              </p:cNvPr>
              <p:cNvSpPr/>
              <p:nvPr/>
            </p:nvSpPr>
            <p:spPr>
              <a:xfrm>
                <a:off x="2989881" y="2080970"/>
                <a:ext cx="609600" cy="15240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76D165A-02C8-41FA-BE2F-CF63CA5A3F44}"/>
                  </a:ext>
                </a:extLst>
              </p:cNvPr>
              <p:cNvSpPr/>
              <p:nvPr/>
            </p:nvSpPr>
            <p:spPr>
              <a:xfrm>
                <a:off x="1846881" y="2080970"/>
                <a:ext cx="1143000" cy="15240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E878E1C-A1A7-490F-BE39-4D3CB3092F5E}"/>
                </a:ext>
              </a:extLst>
            </p:cNvPr>
            <p:cNvGrpSpPr/>
            <p:nvPr/>
          </p:nvGrpSpPr>
          <p:grpSpPr>
            <a:xfrm rot="18300000" flipV="1">
              <a:off x="2531055" y="6126797"/>
              <a:ext cx="362919" cy="134414"/>
              <a:chOff x="1846881" y="1776170"/>
              <a:chExt cx="2057400" cy="76200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F54920D-5E74-4975-A4F2-1A8C150F65CE}"/>
                  </a:ext>
                </a:extLst>
              </p:cNvPr>
              <p:cNvSpPr/>
              <p:nvPr/>
            </p:nvSpPr>
            <p:spPr>
              <a:xfrm>
                <a:off x="3599481" y="1776170"/>
                <a:ext cx="304800" cy="762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1A71ABC-BB03-4743-B133-A4F709D8F860}"/>
                  </a:ext>
                </a:extLst>
              </p:cNvPr>
              <p:cNvSpPr/>
              <p:nvPr/>
            </p:nvSpPr>
            <p:spPr>
              <a:xfrm>
                <a:off x="2989881" y="2080970"/>
                <a:ext cx="609600" cy="15240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2C92DD4-A23B-4584-8C60-1ECE92A9CE92}"/>
                  </a:ext>
                </a:extLst>
              </p:cNvPr>
              <p:cNvSpPr/>
              <p:nvPr/>
            </p:nvSpPr>
            <p:spPr>
              <a:xfrm>
                <a:off x="1846881" y="2080970"/>
                <a:ext cx="1143000" cy="15240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7DEC70-0220-4361-9250-BB12FC906C0D}"/>
                </a:ext>
              </a:extLst>
            </p:cNvPr>
            <p:cNvGrpSpPr/>
            <p:nvPr/>
          </p:nvGrpSpPr>
          <p:grpSpPr>
            <a:xfrm rot="16800000" flipV="1">
              <a:off x="2831563" y="6241235"/>
              <a:ext cx="362919" cy="134414"/>
              <a:chOff x="1846881" y="1776170"/>
              <a:chExt cx="2057400" cy="7620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4269CA4-0B31-42FC-9DDE-BD3EDEDAF1B2}"/>
                  </a:ext>
                </a:extLst>
              </p:cNvPr>
              <p:cNvSpPr/>
              <p:nvPr/>
            </p:nvSpPr>
            <p:spPr>
              <a:xfrm>
                <a:off x="3599481" y="1776170"/>
                <a:ext cx="304800" cy="762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DAAAA44-18F0-454D-8C23-22F72D0728B3}"/>
                  </a:ext>
                </a:extLst>
              </p:cNvPr>
              <p:cNvSpPr/>
              <p:nvPr/>
            </p:nvSpPr>
            <p:spPr>
              <a:xfrm>
                <a:off x="2989881" y="2080970"/>
                <a:ext cx="609600" cy="15240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87AB76C-9679-4394-ABC6-DD39F439B1A6}"/>
                  </a:ext>
                </a:extLst>
              </p:cNvPr>
              <p:cNvSpPr/>
              <p:nvPr/>
            </p:nvSpPr>
            <p:spPr>
              <a:xfrm>
                <a:off x="1846881" y="2080970"/>
                <a:ext cx="1143000" cy="15240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4FB16F97-E19C-4642-986E-6A8FD79B6EC6}"/>
              </a:ext>
            </a:extLst>
          </p:cNvPr>
          <p:cNvSpPr txBox="1"/>
          <p:nvPr/>
        </p:nvSpPr>
        <p:spPr>
          <a:xfrm>
            <a:off x="4712760" y="1808936"/>
            <a:ext cx="197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T-Map board</a:t>
            </a:r>
          </a:p>
        </p:txBody>
      </p:sp>
    </p:spTree>
    <p:extLst>
      <p:ext uri="{BB962C8B-B14F-4D97-AF65-F5344CB8AC3E}">
        <p14:creationId xmlns:p14="http://schemas.microsoft.com/office/powerpoint/2010/main" val="4088120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Localised quench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79" y="1828800"/>
            <a:ext cx="8821442" cy="3703638"/>
          </a:xfrm>
        </p:spPr>
      </p:pic>
      <p:sp>
        <p:nvSpPr>
          <p:cNvPr id="5" name="TextBox 4"/>
          <p:cNvSpPr txBox="1"/>
          <p:nvPr/>
        </p:nvSpPr>
        <p:spPr>
          <a:xfrm>
            <a:off x="1295400" y="762001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Nb</a:t>
            </a:r>
            <a:r>
              <a:rPr lang="en-GB" sz="3200" baseline="-25000" dirty="0"/>
              <a:t>3</a:t>
            </a:r>
            <a:r>
              <a:rPr lang="en-GB" sz="3200" dirty="0"/>
              <a:t>Sn cavities are limited by a quench at a localized spot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5791201"/>
            <a:ext cx="914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What could be at fault?</a:t>
            </a:r>
          </a:p>
        </p:txBody>
      </p:sp>
      <p:pic>
        <p:nvPicPr>
          <p:cNvPr id="7" name="Graphic 6" descr="Australia">
            <a:extLst>
              <a:ext uri="{FF2B5EF4-FFF2-40B4-BE49-F238E27FC236}">
                <a16:creationId xmlns:a16="http://schemas.microsoft.com/office/drawing/2014/main" id="{B0E753EF-B5C3-47BB-8AB2-D7C09B4C4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8237" r="32408"/>
          <a:stretch/>
        </p:blipFill>
        <p:spPr>
          <a:xfrm>
            <a:off x="6019800" y="3429000"/>
            <a:ext cx="1981200" cy="2103438"/>
          </a:xfrm>
          <a:prstGeom prst="rect">
            <a:avLst/>
          </a:prstGeom>
        </p:spPr>
      </p:pic>
      <p:pic>
        <p:nvPicPr>
          <p:cNvPr id="9" name="Graphic 8" descr="Bonfire">
            <a:extLst>
              <a:ext uri="{FF2B5EF4-FFF2-40B4-BE49-F238E27FC236}">
                <a16:creationId xmlns:a16="http://schemas.microsoft.com/office/drawing/2014/main" id="{EB512CB3-24F3-41F9-B76A-CDFDE4D40A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8571" r="28571" b="37872"/>
          <a:stretch/>
        </p:blipFill>
        <p:spPr>
          <a:xfrm>
            <a:off x="6477000" y="2941637"/>
            <a:ext cx="914400" cy="13255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999E71-1004-4337-83DE-02B0638F78AB}"/>
              </a:ext>
            </a:extLst>
          </p:cNvPr>
          <p:cNvSpPr/>
          <p:nvPr/>
        </p:nvSpPr>
        <p:spPr>
          <a:xfrm>
            <a:off x="0" y="609601"/>
            <a:ext cx="12192000" cy="576637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0F4FEC-19E5-4A58-9D53-651C0C957DF8}"/>
              </a:ext>
            </a:extLst>
          </p:cNvPr>
          <p:cNvGrpSpPr/>
          <p:nvPr/>
        </p:nvGrpSpPr>
        <p:grpSpPr>
          <a:xfrm>
            <a:off x="647700" y="2771373"/>
            <a:ext cx="10896600" cy="1315254"/>
            <a:chOff x="647700" y="2771373"/>
            <a:chExt cx="10896600" cy="13152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780990-CC46-4294-A30A-CFD1675B4440}"/>
                </a:ext>
              </a:extLst>
            </p:cNvPr>
            <p:cNvSpPr/>
            <p:nvPr/>
          </p:nvSpPr>
          <p:spPr>
            <a:xfrm>
              <a:off x="647700" y="2771373"/>
              <a:ext cx="10896600" cy="131525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39689B-C421-4925-8C43-400D1F7F35E7}"/>
                </a:ext>
              </a:extLst>
            </p:cNvPr>
            <p:cNvSpPr txBox="1"/>
            <p:nvPr/>
          </p:nvSpPr>
          <p:spPr>
            <a:xfrm>
              <a:off x="4216238" y="2828836"/>
              <a:ext cx="375955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/>
                <a:t>Conclusion: </a:t>
              </a:r>
              <a:br>
                <a:rPr lang="en-US" sz="3600" dirty="0"/>
              </a:br>
              <a:r>
                <a:rPr lang="en-US" sz="3600" dirty="0"/>
                <a:t>Quench is localized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45201B-F727-486B-BE44-7E1AADB8E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C8414-EC2B-45ED-BBE6-DDD4FA04E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29C043A-95F2-4D7E-8AD1-B87A1587B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89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1B57-D7CE-49A3-8177-E76EEFB15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happening at the surface?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4985-DFA1-46ED-B81D-8B1E5858A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Cut out this region and examined with microscopy</a:t>
            </a:r>
          </a:p>
          <a:p>
            <a:r>
              <a:rPr lang="en-US" dirty="0"/>
              <a:t>Nothing obvious except </a:t>
            </a:r>
            <a:r>
              <a:rPr lang="en-US" dirty="0" err="1"/>
              <a:t>Nb</a:t>
            </a:r>
            <a:r>
              <a:rPr lang="en-US" dirty="0"/>
              <a:t> grain boundary cliff</a:t>
            </a:r>
          </a:p>
          <a:p>
            <a:pPr lvl="1"/>
            <a:r>
              <a:rPr lang="en-US" b="1" u="sng" dirty="0"/>
              <a:t>Rough Surface</a:t>
            </a:r>
          </a:p>
        </p:txBody>
      </p:sp>
      <p:pic>
        <p:nvPicPr>
          <p:cNvPr id="4" name="Picture 2" descr="C:\Users\dlh269\AppData\Local\Temp\IMG_20170531_095849111.jpg">
            <a:extLst>
              <a:ext uri="{FF2B5EF4-FFF2-40B4-BE49-F238E27FC236}">
                <a16:creationId xmlns:a16="http://schemas.microsoft.com/office/drawing/2014/main" id="{556CAACC-D7D6-46CE-B1D0-C7610279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10062"/>
            <a:ext cx="4191000" cy="235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A7AE92-B354-4F47-9EA8-F74E73591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1" y="2057400"/>
            <a:ext cx="3581399" cy="3997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5FAE52-C4B8-4C5A-A1B7-2DEF98D17412}"/>
              </a:ext>
            </a:extLst>
          </p:cNvPr>
          <p:cNvSpPr txBox="1"/>
          <p:nvPr/>
        </p:nvSpPr>
        <p:spPr>
          <a:xfrm>
            <a:off x="6095997" y="2057400"/>
            <a:ext cx="4114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Nb</a:t>
            </a:r>
            <a:r>
              <a:rPr lang="en-US" sz="2400" b="1" baseline="-25000" dirty="0">
                <a:solidFill>
                  <a:srgbClr val="FFFF00"/>
                </a:solidFill>
              </a:rPr>
              <a:t>3</a:t>
            </a:r>
            <a:r>
              <a:rPr lang="en-US" sz="2400" b="1" dirty="0">
                <a:solidFill>
                  <a:srgbClr val="FFFF00"/>
                </a:solidFill>
              </a:rPr>
              <a:t>Sn 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AD4F5-C00E-4E0D-99E3-2846AA133606}"/>
              </a:ext>
            </a:extLst>
          </p:cNvPr>
          <p:cNvSpPr txBox="1"/>
          <p:nvPr/>
        </p:nvSpPr>
        <p:spPr>
          <a:xfrm>
            <a:off x="7391400" y="500168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Nb</a:t>
            </a:r>
            <a:r>
              <a:rPr lang="en-US" sz="2400" b="1" dirty="0">
                <a:solidFill>
                  <a:srgbClr val="FFFF00"/>
                </a:solidFill>
              </a:rPr>
              <a:t> substrate grain boundary?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850943-4144-4669-BAF4-D96EC65DBADA}"/>
              </a:ext>
            </a:extLst>
          </p:cNvPr>
          <p:cNvCxnSpPr>
            <a:stCxn id="6" idx="2"/>
          </p:cNvCxnSpPr>
          <p:nvPr/>
        </p:nvCxnSpPr>
        <p:spPr>
          <a:xfrm flipH="1">
            <a:off x="7848598" y="2519064"/>
            <a:ext cx="304800" cy="833736"/>
          </a:xfrm>
          <a:prstGeom prst="straightConnector1">
            <a:avLst/>
          </a:prstGeom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64019A-E152-43B9-B96B-DE561C274786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8610600" y="4302642"/>
            <a:ext cx="304800" cy="699039"/>
          </a:xfrm>
          <a:prstGeom prst="straightConnector1">
            <a:avLst/>
          </a:prstGeom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8DE7DFF-2A2D-442E-9576-BE354D082A81}"/>
              </a:ext>
            </a:extLst>
          </p:cNvPr>
          <p:cNvCxnSpPr>
            <a:cxnSpLocks/>
          </p:cNvCxnSpPr>
          <p:nvPr/>
        </p:nvCxnSpPr>
        <p:spPr>
          <a:xfrm flipH="1" flipV="1">
            <a:off x="4191003" y="4302643"/>
            <a:ext cx="152397" cy="15300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FC83A6-BF6B-4099-A64A-042ADDB598F5}"/>
              </a:ext>
            </a:extLst>
          </p:cNvPr>
          <p:cNvCxnSpPr>
            <a:cxnSpLocks/>
          </p:cNvCxnSpPr>
          <p:nvPr/>
        </p:nvCxnSpPr>
        <p:spPr>
          <a:xfrm flipV="1">
            <a:off x="5859695" y="5417179"/>
            <a:ext cx="758147" cy="5897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04250BD-BEB4-466F-B712-1D63EC888948}"/>
              </a:ext>
            </a:extLst>
          </p:cNvPr>
          <p:cNvSpPr txBox="1"/>
          <p:nvPr/>
        </p:nvSpPr>
        <p:spPr>
          <a:xfrm>
            <a:off x="4135120" y="5939185"/>
            <a:ext cx="1724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Quench Site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5591774-D46C-4967-BC9D-A7A3CF482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4BCFE00-E896-4D94-B856-AECF3C24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6509403-45AF-4672-9BDD-ACDAE6D6F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593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1E856-F22A-4CA3-843A-9A8CB30B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Quench Videos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A09B8-F762-4391-AE78-D41695807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AEE56D-9A4E-446A-95E2-BC6D0EE61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068" y="990600"/>
            <a:ext cx="2974932" cy="381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7DB56D-FF6C-4BF5-B98D-48D716B49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268" y="990600"/>
            <a:ext cx="2974932" cy="3810001"/>
          </a:xfrm>
          <a:prstGeom prst="rect">
            <a:avLst/>
          </a:prstGeom>
        </p:spPr>
      </p:pic>
      <p:pic>
        <p:nvPicPr>
          <p:cNvPr id="10" name="Graphic 9" descr="Fire">
            <a:extLst>
              <a:ext uri="{FF2B5EF4-FFF2-40B4-BE49-F238E27FC236}">
                <a16:creationId xmlns:a16="http://schemas.microsoft.com/office/drawing/2014/main" id="{4761AAAA-D084-40AF-AD4A-052ABE7E8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8068" y="1486247"/>
            <a:ext cx="1126435" cy="1126435"/>
          </a:xfrm>
          <a:prstGeom prst="rect">
            <a:avLst/>
          </a:prstGeom>
        </p:spPr>
      </p:pic>
      <p:pic>
        <p:nvPicPr>
          <p:cNvPr id="12" name="Graphic 11" descr="Fire">
            <a:extLst>
              <a:ext uri="{FF2B5EF4-FFF2-40B4-BE49-F238E27FC236}">
                <a16:creationId xmlns:a16="http://schemas.microsoft.com/office/drawing/2014/main" id="{CD49B92F-6BF8-444C-9B12-FF34B9312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2400" y="1905000"/>
            <a:ext cx="840489" cy="840489"/>
          </a:xfrm>
          <a:prstGeom prst="rect">
            <a:avLst/>
          </a:prstGeom>
        </p:spPr>
      </p:pic>
      <p:pic>
        <p:nvPicPr>
          <p:cNvPr id="14" name="Graphic 13" descr="Fire">
            <a:extLst>
              <a:ext uri="{FF2B5EF4-FFF2-40B4-BE49-F238E27FC236}">
                <a16:creationId xmlns:a16="http://schemas.microsoft.com/office/drawing/2014/main" id="{EE6B6994-FD6F-4F16-A256-1599D596A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6640" y="2365276"/>
            <a:ext cx="1199560" cy="1199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6DBE90-1037-4616-870E-52E331D4E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268" y="990600"/>
            <a:ext cx="2974932" cy="3810000"/>
          </a:xfrm>
          <a:prstGeom prst="rect">
            <a:avLst/>
          </a:prstGeom>
        </p:spPr>
      </p:pic>
      <p:pic>
        <p:nvPicPr>
          <p:cNvPr id="18" name="Graphic 17" descr="Fire">
            <a:extLst>
              <a:ext uri="{FF2B5EF4-FFF2-40B4-BE49-F238E27FC236}">
                <a16:creationId xmlns:a16="http://schemas.microsoft.com/office/drawing/2014/main" id="{94EF7E55-74F2-4922-9630-E168DC851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7268" y="1486247"/>
            <a:ext cx="1126435" cy="1126435"/>
          </a:xfrm>
          <a:prstGeom prst="rect">
            <a:avLst/>
          </a:prstGeom>
        </p:spPr>
      </p:pic>
      <p:pic>
        <p:nvPicPr>
          <p:cNvPr id="20" name="Graphic 19" descr="Fire">
            <a:extLst>
              <a:ext uri="{FF2B5EF4-FFF2-40B4-BE49-F238E27FC236}">
                <a16:creationId xmlns:a16="http://schemas.microsoft.com/office/drawing/2014/main" id="{1A243830-A3AF-49F6-809D-BE80226A1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1600" y="1905000"/>
            <a:ext cx="840489" cy="840489"/>
          </a:xfrm>
          <a:prstGeom prst="rect">
            <a:avLst/>
          </a:prstGeom>
        </p:spPr>
      </p:pic>
      <p:pic>
        <p:nvPicPr>
          <p:cNvPr id="22" name="Graphic 21" descr="Fire">
            <a:extLst>
              <a:ext uri="{FF2B5EF4-FFF2-40B4-BE49-F238E27FC236}">
                <a16:creationId xmlns:a16="http://schemas.microsoft.com/office/drawing/2014/main" id="{C63D7AB9-7610-4C55-A687-89C93CDB3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5840" y="2365276"/>
            <a:ext cx="1199560" cy="1199560"/>
          </a:xfrm>
          <a:prstGeom prst="rect">
            <a:avLst/>
          </a:prstGeom>
        </p:spPr>
      </p:pic>
      <p:pic>
        <p:nvPicPr>
          <p:cNvPr id="26" name="Graphic 25" descr="Camera">
            <a:extLst>
              <a:ext uri="{FF2B5EF4-FFF2-40B4-BE49-F238E27FC236}">
                <a16:creationId xmlns:a16="http://schemas.microsoft.com/office/drawing/2014/main" id="{D61304C7-0435-4523-984C-0FCDC7DB4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7295" y="4293149"/>
            <a:ext cx="2244239" cy="2244239"/>
          </a:xfrm>
          <a:prstGeom prst="rect">
            <a:avLst/>
          </a:prstGeom>
        </p:spPr>
      </p:pic>
      <p:pic>
        <p:nvPicPr>
          <p:cNvPr id="28" name="Graphic 27" descr="Video camera">
            <a:extLst>
              <a:ext uri="{FF2B5EF4-FFF2-40B4-BE49-F238E27FC236}">
                <a16:creationId xmlns:a16="http://schemas.microsoft.com/office/drawing/2014/main" id="{7F56B0EE-1730-4C1D-AF7A-98269BFFAA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5200" y="4119900"/>
            <a:ext cx="2571577" cy="25715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612F0F9-298A-4E43-AE27-D517E133E181}"/>
              </a:ext>
            </a:extLst>
          </p:cNvPr>
          <p:cNvSpPr txBox="1"/>
          <p:nvPr/>
        </p:nvSpPr>
        <p:spPr>
          <a:xfrm>
            <a:off x="4533587" y="5096470"/>
            <a:ext cx="11632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/>
              <a:t>1 Minute</a:t>
            </a:r>
          </a:p>
          <a:p>
            <a:r>
              <a:rPr lang="en-US" dirty="0"/>
              <a:t>Exposure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6B6725-4EBC-4B72-A834-FE0EBF9F0CC3}"/>
              </a:ext>
            </a:extLst>
          </p:cNvPr>
          <p:cNvSpPr txBox="1"/>
          <p:nvPr/>
        </p:nvSpPr>
        <p:spPr>
          <a:xfrm>
            <a:off x="2265313" y="518103"/>
            <a:ext cx="2255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Old Systems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1EAD09-ECCE-47FA-BD18-00E7A327EAF4}"/>
              </a:ext>
            </a:extLst>
          </p:cNvPr>
          <p:cNvSpPr txBox="1"/>
          <p:nvPr/>
        </p:nvSpPr>
        <p:spPr>
          <a:xfrm>
            <a:off x="6980466" y="518103"/>
            <a:ext cx="2966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Old New System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053C70-266A-47E9-A0BA-04AC263F7A97}"/>
              </a:ext>
            </a:extLst>
          </p:cNvPr>
          <p:cNvSpPr txBox="1"/>
          <p:nvPr/>
        </p:nvSpPr>
        <p:spPr>
          <a:xfrm>
            <a:off x="9886777" y="5234970"/>
            <a:ext cx="811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kHz</a:t>
            </a:r>
          </a:p>
          <a:p>
            <a:r>
              <a:rPr lang="en-US" dirty="0"/>
              <a:t>Video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440C7935-0B70-40A1-80C0-EF0D8A7CF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2789C-9C83-4A0D-99EA-316500F26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3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D341-5B8A-4C34-9CEF-CF8DD07FC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Cavity Quench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8E85EA11-58A4-49F8-A6EA-19F62B1A4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837"/>
            <a:ext cx="12192000" cy="497632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812FC-6913-4E39-B364-8E45375F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27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20948F-6E7E-47BB-B7AB-455CAAF5BF06}"/>
              </a:ext>
            </a:extLst>
          </p:cNvPr>
          <p:cNvGrpSpPr/>
          <p:nvPr/>
        </p:nvGrpSpPr>
        <p:grpSpPr>
          <a:xfrm>
            <a:off x="1905000" y="4450280"/>
            <a:ext cx="8382000" cy="1906071"/>
            <a:chOff x="1562100" y="2438400"/>
            <a:chExt cx="8382000" cy="241141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440295-D197-461A-9E0A-481F8B59A162}"/>
                </a:ext>
              </a:extLst>
            </p:cNvPr>
            <p:cNvSpPr/>
            <p:nvPr/>
          </p:nvSpPr>
          <p:spPr>
            <a:xfrm>
              <a:off x="1562100" y="2438400"/>
              <a:ext cx="8382000" cy="241141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85D165-C0AC-4740-B9F9-EAC0D3ED74E1}"/>
                </a:ext>
              </a:extLst>
            </p:cNvPr>
            <p:cNvSpPr txBox="1"/>
            <p:nvPr/>
          </p:nvSpPr>
          <p:spPr>
            <a:xfrm>
              <a:off x="1756493" y="2491469"/>
              <a:ext cx="7993214" cy="2219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/>
                <a:t>Preliminary. Only finished commissioning.</a:t>
              </a:r>
              <a:br>
                <a:rPr lang="en-US" sz="3600" dirty="0"/>
              </a:br>
              <a:r>
                <a:rPr lang="en-US" sz="3600" dirty="0"/>
                <a:t>Have seen interesting dynamics.</a:t>
              </a:r>
            </a:p>
            <a:p>
              <a:pPr algn="ctr"/>
              <a:r>
                <a:rPr lang="en-US" sz="3600" dirty="0"/>
                <a:t>Have seen temperature jumps. 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5B25FD-9CA3-4FF6-B0C6-7B2D44E1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57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6D3A6-A8C5-4CFE-8BC2-CD9490264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 quench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03461-E130-4FA4-A0E2-859A96F34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85800"/>
            <a:ext cx="8229600" cy="5867400"/>
          </a:xfrm>
        </p:spPr>
        <p:txBody>
          <a:bodyPr/>
          <a:lstStyle/>
          <a:p>
            <a:r>
              <a:rPr lang="en-US" dirty="0"/>
              <a:t>Measure temperature of sensor near the quench point as field is increased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Sudden </a:t>
            </a:r>
            <a:r>
              <a:rPr lang="en-US" u="sng" dirty="0"/>
              <a:t>jumps in temperature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1FABA2C-D9C8-4566-8DAC-707753824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14" y="1863536"/>
            <a:ext cx="5236887" cy="3927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00A96-B14A-4338-8748-3217848D2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558" y="2171700"/>
            <a:ext cx="3267075" cy="34671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C4C716-A351-4660-B9C8-AE101A85E1CE}"/>
              </a:ext>
            </a:extLst>
          </p:cNvPr>
          <p:cNvCxnSpPr>
            <a:cxnSpLocks/>
          </p:cNvCxnSpPr>
          <p:nvPr/>
        </p:nvCxnSpPr>
        <p:spPr>
          <a:xfrm>
            <a:off x="6324600" y="3733801"/>
            <a:ext cx="1735810" cy="660317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719C0F-3520-4042-BE0D-2FEE4CBAA004}"/>
              </a:ext>
            </a:extLst>
          </p:cNvPr>
          <p:cNvCxnSpPr>
            <a:cxnSpLocks/>
          </p:cNvCxnSpPr>
          <p:nvPr/>
        </p:nvCxnSpPr>
        <p:spPr>
          <a:xfrm flipH="1" flipV="1">
            <a:off x="2971801" y="4964384"/>
            <a:ext cx="762001" cy="230833"/>
          </a:xfrm>
          <a:prstGeom prst="straightConnector1">
            <a:avLst/>
          </a:prstGeom>
          <a:ln w="76200">
            <a:solidFill>
              <a:srgbClr val="1E03E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1268EA5-5F53-4DB4-BD30-1F8B4FE95847}"/>
              </a:ext>
            </a:extLst>
          </p:cNvPr>
          <p:cNvSpPr txBox="1"/>
          <p:nvPr/>
        </p:nvSpPr>
        <p:spPr>
          <a:xfrm>
            <a:off x="3733800" y="4964384"/>
            <a:ext cx="1828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E03E5"/>
                </a:solidFill>
              </a:rPr>
              <a:t>Temperature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CB3618-1E1C-4BF3-9487-3D9C1B424824}"/>
              </a:ext>
            </a:extLst>
          </p:cNvPr>
          <p:cNvCxnSpPr>
            <a:cxnSpLocks/>
          </p:cNvCxnSpPr>
          <p:nvPr/>
        </p:nvCxnSpPr>
        <p:spPr>
          <a:xfrm flipH="1" flipV="1">
            <a:off x="4876801" y="2744347"/>
            <a:ext cx="313925" cy="10837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851CDD1-AEBF-4088-B554-9533015CC2F4}"/>
              </a:ext>
            </a:extLst>
          </p:cNvPr>
          <p:cNvSpPr txBox="1"/>
          <p:nvPr/>
        </p:nvSpPr>
        <p:spPr>
          <a:xfrm>
            <a:off x="5029200" y="3819152"/>
            <a:ext cx="152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Max Field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0576DF-7BCA-432D-A95C-A157547AF251}"/>
              </a:ext>
            </a:extLst>
          </p:cNvPr>
          <p:cNvCxnSpPr>
            <a:cxnSpLocks/>
          </p:cNvCxnSpPr>
          <p:nvPr/>
        </p:nvCxnSpPr>
        <p:spPr>
          <a:xfrm>
            <a:off x="4724400" y="5786559"/>
            <a:ext cx="1563086" cy="0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FE6B424-765F-404D-96C3-3B1A197A034C}"/>
              </a:ext>
            </a:extLst>
          </p:cNvPr>
          <p:cNvSpPr txBox="1"/>
          <p:nvPr/>
        </p:nvSpPr>
        <p:spPr>
          <a:xfrm>
            <a:off x="3010887" y="5572035"/>
            <a:ext cx="259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Time</a:t>
            </a:r>
            <a:endParaRPr lang="en-GB" sz="20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F76243-45D0-44BA-B90B-28BD9D3C37EE}"/>
              </a:ext>
            </a:extLst>
          </p:cNvPr>
          <p:cNvCxnSpPr>
            <a:cxnSpLocks/>
          </p:cNvCxnSpPr>
          <p:nvPr/>
        </p:nvCxnSpPr>
        <p:spPr>
          <a:xfrm>
            <a:off x="2514600" y="5786559"/>
            <a:ext cx="1371600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E053D-C7E2-4F51-8801-4F9B004EA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28</a:t>
            </a:fld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60195E5-5357-4233-9094-F0BA2F43E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C903C9D-28C4-45F5-AFBE-909870B79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Ryan Porter    Nb3Sn Workshop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641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CCF941B-65C4-4654-A79D-1D853B4C023D}"/>
              </a:ext>
            </a:extLst>
          </p:cNvPr>
          <p:cNvSpPr/>
          <p:nvPr/>
        </p:nvSpPr>
        <p:spPr>
          <a:xfrm>
            <a:off x="0" y="493715"/>
            <a:ext cx="12192000" cy="636250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Near quench behaviour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71" y="685800"/>
            <a:ext cx="7513058" cy="5989638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6324600" y="5181600"/>
            <a:ext cx="2667001" cy="6858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495800" y="4987736"/>
            <a:ext cx="2743200" cy="536765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9349544" y="1676401"/>
            <a:ext cx="23057" cy="31472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772400" y="1360091"/>
            <a:ext cx="1219200" cy="1746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71800" y="1752600"/>
            <a:ext cx="4777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Previous conclusion: The </a:t>
            </a:r>
            <a:r>
              <a:rPr lang="en-GB" sz="3200" b="1" dirty="0"/>
              <a:t>sudden nature </a:t>
            </a:r>
            <a:r>
              <a:rPr lang="en-GB" sz="3200" dirty="0"/>
              <a:t>of these jumps and </a:t>
            </a:r>
            <a:r>
              <a:rPr lang="en-GB" sz="3200" b="1" dirty="0"/>
              <a:t>hysteresis</a:t>
            </a:r>
            <a:r>
              <a:rPr lang="en-GB" sz="3200" dirty="0"/>
              <a:t> suggests </a:t>
            </a:r>
            <a:r>
              <a:rPr lang="en-GB" sz="3200" b="1" dirty="0">
                <a:solidFill>
                  <a:srgbClr val="FF0000"/>
                </a:solidFill>
              </a:rPr>
              <a:t>flux entry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E9914-6C60-447D-ADE8-3A0E0620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0D0521D-DFF8-47B5-A50B-4DA82B58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29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CF962F-A012-4263-B8FE-CCC538EB8C99}"/>
              </a:ext>
            </a:extLst>
          </p:cNvPr>
          <p:cNvGrpSpPr/>
          <p:nvPr/>
        </p:nvGrpSpPr>
        <p:grpSpPr>
          <a:xfrm>
            <a:off x="1013657" y="2771373"/>
            <a:ext cx="10164686" cy="1315254"/>
            <a:chOff x="1013657" y="2771373"/>
            <a:chExt cx="10164686" cy="131525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857EAA-C9E8-45E9-B75B-3EEAAF2DB582}"/>
                </a:ext>
              </a:extLst>
            </p:cNvPr>
            <p:cNvSpPr/>
            <p:nvPr/>
          </p:nvSpPr>
          <p:spPr>
            <a:xfrm>
              <a:off x="1013657" y="2771373"/>
              <a:ext cx="10164686" cy="131525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5D8A13-7C7C-4EB4-99DD-054018A5178D}"/>
                </a:ext>
              </a:extLst>
            </p:cNvPr>
            <p:cNvSpPr txBox="1"/>
            <p:nvPr/>
          </p:nvSpPr>
          <p:spPr>
            <a:xfrm>
              <a:off x="2643786" y="2828836"/>
              <a:ext cx="690445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/>
                <a:t>Conclusion: </a:t>
              </a:r>
              <a:br>
                <a:rPr lang="en-US" sz="3600" dirty="0"/>
              </a:br>
              <a:r>
                <a:rPr lang="en-US" sz="3600" dirty="0"/>
                <a:t>Vortex entry a candidate for quench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69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4578F-AD3C-40C0-B9D4-F12BE6610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High Frequency Cavities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57ECF-33BB-4552-8691-6437EF59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0D1D0-BB88-47EA-B987-2A53A9D7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C4F38-152F-4751-8D0E-40550F482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214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Grain boundary flux penetration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57" y="685800"/>
            <a:ext cx="7358653" cy="3124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962402"/>
            <a:ext cx="1837837" cy="2590798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4743510" y="4176356"/>
            <a:ext cx="914400" cy="0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57511" y="3822413"/>
            <a:ext cx="259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Increasing current across boundary</a:t>
            </a:r>
            <a:endParaRPr lang="en-GB" sz="2000" b="1" dirty="0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000311" y="4176356"/>
            <a:ext cx="60959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200056" y="2117408"/>
            <a:ext cx="259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Power dissipated</a:t>
            </a:r>
            <a:endParaRPr lang="en-GB" sz="2000" b="1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495455" y="685802"/>
            <a:ext cx="0" cy="564862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495455" y="3384262"/>
            <a:ext cx="0" cy="425738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76400" y="4724400"/>
            <a:ext cx="6440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Ahmad </a:t>
            </a:r>
            <a:r>
              <a:rPr lang="en-US" sz="2800" b="1" dirty="0" err="1"/>
              <a:t>Sheikhzada</a:t>
            </a:r>
            <a:r>
              <a:rPr lang="en-US" sz="2800" b="1" dirty="0"/>
              <a:t> </a:t>
            </a:r>
            <a:r>
              <a:rPr lang="en-US" sz="2800" dirty="0"/>
              <a:t>and</a:t>
            </a:r>
            <a:r>
              <a:rPr lang="en-US" sz="2800" b="1" dirty="0"/>
              <a:t> Alex </a:t>
            </a:r>
            <a:r>
              <a:rPr lang="en-US" sz="2800" b="1" dirty="0" err="1"/>
              <a:t>Gurevich</a:t>
            </a:r>
            <a:endParaRPr lang="en-US" sz="2800" b="1" dirty="0"/>
          </a:p>
          <a:p>
            <a:r>
              <a:rPr lang="en-US" sz="2800" dirty="0"/>
              <a:t>Physical Review B </a:t>
            </a:r>
            <a:r>
              <a:rPr lang="en-US" sz="2800" b="1" dirty="0"/>
              <a:t>95</a:t>
            </a:r>
            <a:r>
              <a:rPr lang="en-US" sz="2800" dirty="0"/>
              <a:t>, 214507 (2017)</a:t>
            </a:r>
          </a:p>
          <a:p>
            <a:r>
              <a:rPr lang="en-US" sz="2800" i="1" dirty="0"/>
              <a:t>arXiv:1702.02843 </a:t>
            </a:r>
            <a:endParaRPr lang="en-GB" sz="2800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BEF6FC-D6DE-4CC8-BB8A-5DEB4827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30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7851F3-CF94-470A-A4E7-18C08F015440}"/>
              </a:ext>
            </a:extLst>
          </p:cNvPr>
          <p:cNvSpPr/>
          <p:nvPr/>
        </p:nvSpPr>
        <p:spPr>
          <a:xfrm>
            <a:off x="5505510" y="646116"/>
            <a:ext cx="3810000" cy="3176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2BBC0C42-05A7-4184-ACC0-BDD9C49836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10" y="632767"/>
            <a:ext cx="3959442" cy="3156587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549D6C8-A815-403B-AFC9-0E04071B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11/13/2020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2F1C381-321E-4244-8D74-86457F38E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Ryan Porter    Nb3Sn Workshop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131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B20E9CC-1B39-4CFB-86E6-5011A2395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895600"/>
            <a:ext cx="6085354" cy="3593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052834-A726-45A7-B34D-83B9D425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Surface Roughness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2BE58-F232-449C-A2AC-738198BFF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2514600"/>
          </a:xfrm>
        </p:spPr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we create is rougher than EP </a:t>
            </a:r>
            <a:r>
              <a:rPr lang="en-US" dirty="0" err="1"/>
              <a:t>Nb</a:t>
            </a:r>
            <a:endParaRPr lang="en-US" dirty="0"/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/>
              <a:t>1 µm peak to peak</a:t>
            </a:r>
          </a:p>
          <a:p>
            <a:r>
              <a:rPr lang="en-US" dirty="0"/>
              <a:t>This causes large enhancement of the surface magnetic field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3F1E5-D83B-412B-A45A-B627787C4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11/13/2020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99269-1DA9-48E6-98AF-C18FD677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Ryan Porter    Nb3Sn Workshop 2020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5EF00-A9C2-4D27-9C60-360A2639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462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F3ED8-B2AA-4B6C-B9DE-F24EAA142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020" y="1981199"/>
            <a:ext cx="7390180" cy="232379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Center for Bright Beams (CBB): </a:t>
            </a:r>
            <a:br>
              <a:rPr lang="en-US" dirty="0"/>
            </a:br>
            <a:r>
              <a:rPr lang="en-US" b="1" u="sng" dirty="0"/>
              <a:t>A. R. Pack, M. </a:t>
            </a:r>
            <a:r>
              <a:rPr lang="en-US" b="1" u="sng" dirty="0" err="1"/>
              <a:t>Transtrum</a:t>
            </a:r>
            <a:r>
              <a:rPr lang="en-US" b="1" u="sng" dirty="0"/>
              <a:t> (BYU)</a:t>
            </a:r>
            <a:r>
              <a:rPr lang="en-US" dirty="0"/>
              <a:t>: MOP017</a:t>
            </a:r>
            <a:endParaRPr lang="en-US" u="sng" dirty="0"/>
          </a:p>
          <a:p>
            <a:endParaRPr lang="en-US" dirty="0"/>
          </a:p>
          <a:p>
            <a:r>
              <a:rPr lang="en-US" dirty="0"/>
              <a:t>Poor grain boundary geometry -&gt; lower flux entry field</a:t>
            </a:r>
          </a:p>
          <a:p>
            <a:endParaRPr lang="en-US" dirty="0"/>
          </a:p>
          <a:p>
            <a:r>
              <a:rPr lang="en-US" dirty="0"/>
              <a:t>Geometry effect: T, f independent*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CD2CC-0BB0-4A68-8AF6-28B9E4955E29}"/>
              </a:ext>
            </a:extLst>
          </p:cNvPr>
          <p:cNvSpPr/>
          <p:nvPr/>
        </p:nvSpPr>
        <p:spPr>
          <a:xfrm>
            <a:off x="149290" y="708818"/>
            <a:ext cx="7546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/>
              <a:t>Ginzburg-Landau Simulation of Vortex Nucleation In Grain Boundaries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881A00-0809-41B4-8BF0-5E7B481BE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20" y="3886200"/>
            <a:ext cx="7216217" cy="2323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371FD5-FD25-4489-9A62-5E3268707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9" r="19286" b="2480"/>
          <a:stretch/>
        </p:blipFill>
        <p:spPr>
          <a:xfrm>
            <a:off x="7589520" y="2464842"/>
            <a:ext cx="4311824" cy="38597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81F16D4-51F2-43BA-BB83-75B7D8AF0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1779"/>
            <a:ext cx="8128001" cy="491935"/>
          </a:xfrm>
        </p:spPr>
        <p:txBody>
          <a:bodyPr>
            <a:normAutofit fontScale="90000"/>
          </a:bodyPr>
          <a:lstStyle/>
          <a:p>
            <a:r>
              <a:rPr lang="en-GB" dirty="0"/>
              <a:t>Grain Boundary Flux Penetration (BYU)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FC8F4-5132-488F-9570-521750277C86}"/>
              </a:ext>
            </a:extLst>
          </p:cNvPr>
          <p:cNvSpPr txBox="1"/>
          <p:nvPr/>
        </p:nvSpPr>
        <p:spPr>
          <a:xfrm>
            <a:off x="762000" y="6107668"/>
            <a:ext cx="535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*in cavity operating range (f &lt;&lt; 1/</a:t>
            </a:r>
            <a:r>
              <a:rPr lang="en-US" dirty="0" err="1"/>
              <a:t>T</a:t>
            </a:r>
            <a:r>
              <a:rPr lang="en-US" baseline="-25000" dirty="0" err="1"/>
              <a:t>vortex</a:t>
            </a:r>
            <a:r>
              <a:rPr lang="en-US" baseline="-25000" dirty="0"/>
              <a:t> nucleation</a:t>
            </a:r>
            <a:r>
              <a:rPr lang="en-US" dirty="0"/>
              <a:t>, T &lt;&lt; T</a:t>
            </a:r>
            <a:r>
              <a:rPr lang="en-US" baseline="-25000" dirty="0"/>
              <a:t>c</a:t>
            </a:r>
            <a:r>
              <a:rPr lang="en-US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37D773-7E06-42B8-92CB-6CF7807E529C}"/>
              </a:ext>
            </a:extLst>
          </p:cNvPr>
          <p:cNvSpPr/>
          <p:nvPr/>
        </p:nvSpPr>
        <p:spPr>
          <a:xfrm>
            <a:off x="9144000" y="2590800"/>
            <a:ext cx="1447800" cy="250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BF820E-7244-49AA-A552-5E3590D5F14D}"/>
              </a:ext>
            </a:extLst>
          </p:cNvPr>
          <p:cNvGrpSpPr>
            <a:grpSpLocks noChangeAspect="1"/>
          </p:cNvGrpSpPr>
          <p:nvPr/>
        </p:nvGrpSpPr>
        <p:grpSpPr>
          <a:xfrm>
            <a:off x="9448800" y="1371600"/>
            <a:ext cx="914400" cy="914400"/>
            <a:chOff x="9997440" y="1066799"/>
            <a:chExt cx="914400" cy="91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49BECBC-DE1A-40E1-8AB1-990B3AE25D6A}"/>
                </a:ext>
              </a:extLst>
            </p:cNvPr>
            <p:cNvSpPr/>
            <p:nvPr/>
          </p:nvSpPr>
          <p:spPr>
            <a:xfrm>
              <a:off x="9997440" y="1066799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DCC6E3B-7174-4229-A8F8-921ACF324A44}"/>
                </a:ext>
              </a:extLst>
            </p:cNvPr>
            <p:cNvSpPr/>
            <p:nvPr/>
          </p:nvSpPr>
          <p:spPr>
            <a:xfrm>
              <a:off x="10340340" y="1409699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4C392D9-4050-4323-AC83-C7B1927800CE}"/>
              </a:ext>
            </a:extLst>
          </p:cNvPr>
          <p:cNvSpPr txBox="1"/>
          <p:nvPr/>
        </p:nvSpPr>
        <p:spPr>
          <a:xfrm>
            <a:off x="2173621" y="3886200"/>
            <a:ext cx="34651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H</a:t>
            </a:r>
            <a:r>
              <a:rPr lang="en-US" baseline="-25000" dirty="0" err="1"/>
              <a:t>sh</a:t>
            </a:r>
            <a:r>
              <a:rPr lang="en-US" dirty="0"/>
              <a:t> Reduction from Surface Defect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7341F-EEA2-40F6-A8CE-1F341DD6A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11/13/2020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BE001-F2CD-4DB6-8E64-F77F50828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Ryan Porter    Nb3Sn Workshop 2020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0CB936-1759-4AE3-8593-2773B8FC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99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0.3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2">
            <a:hlinkClick r:id="" action="ppaction://media"/>
            <a:extLst>
              <a:ext uri="{FF2B5EF4-FFF2-40B4-BE49-F238E27FC236}">
                <a16:creationId xmlns:a16="http://schemas.microsoft.com/office/drawing/2014/main" id="{920CB27D-0519-4F73-8986-256EFE8EC9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0721" y="1426685"/>
            <a:ext cx="5772679" cy="4329509"/>
          </a:xfrm>
          <a:prstGeom prst="rect">
            <a:avLst/>
          </a:prstGeom>
        </p:spPr>
      </p:pic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21ED8D0B-1962-46A5-BC3A-46F6B20AD3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1426685"/>
            <a:ext cx="5775037" cy="43312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75A260-5B19-4BB1-8930-D9274BE8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Grain Boundary Pinning (BYU)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183B81-353C-4657-80C8-02BC13C091C9}"/>
              </a:ext>
            </a:extLst>
          </p:cNvPr>
          <p:cNvSpPr txBox="1"/>
          <p:nvPr/>
        </p:nvSpPr>
        <p:spPr>
          <a:xfrm>
            <a:off x="131837" y="729367"/>
            <a:ext cx="417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A. R. Pack, M. </a:t>
            </a:r>
            <a:r>
              <a:rPr lang="en-US" sz="2400" b="1" u="sng" dirty="0" err="1"/>
              <a:t>Transtrum</a:t>
            </a:r>
            <a:r>
              <a:rPr lang="en-US" sz="2400" b="1" u="sng" dirty="0"/>
              <a:t> (BYU)</a:t>
            </a:r>
            <a:r>
              <a:rPr lang="en-US" sz="2400" dirty="0"/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EEDEA9-EAEE-498D-9F54-B09F7F258C60}"/>
              </a:ext>
            </a:extLst>
          </p:cNvPr>
          <p:cNvGrpSpPr/>
          <p:nvPr/>
        </p:nvGrpSpPr>
        <p:grpSpPr>
          <a:xfrm>
            <a:off x="647700" y="2740596"/>
            <a:ext cx="10896600" cy="1376809"/>
            <a:chOff x="647700" y="2740596"/>
            <a:chExt cx="10896600" cy="13768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C254F2-5674-4053-B394-D6BB6946ACD5}"/>
                </a:ext>
              </a:extLst>
            </p:cNvPr>
            <p:cNvSpPr/>
            <p:nvPr/>
          </p:nvSpPr>
          <p:spPr>
            <a:xfrm>
              <a:off x="647700" y="2740596"/>
              <a:ext cx="10896600" cy="13768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24777A-520C-4AFE-982F-5A670D3CCC4C}"/>
                </a:ext>
              </a:extLst>
            </p:cNvPr>
            <p:cNvSpPr txBox="1"/>
            <p:nvPr/>
          </p:nvSpPr>
          <p:spPr>
            <a:xfrm>
              <a:off x="1187445" y="2890391"/>
              <a:ext cx="981717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Conclusion: </a:t>
              </a:r>
              <a:br>
                <a:rPr lang="en-US" sz="3200" dirty="0"/>
              </a:br>
              <a:r>
                <a:rPr lang="en-US" sz="3200" dirty="0"/>
                <a:t>Grain boundary geometry/roughness lowers quench field</a:t>
              </a: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6F3FEA-8094-44E7-89A2-6361E79E6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11/13/2020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089FF1C-35B9-4982-A082-39172B027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Ryan Porter    Nb3Sn Workshop 2020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5E1584-CDCC-4CDA-8360-2CD14D88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33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1F5AA-93A9-4060-A944-5B8CB0BC5D8D}"/>
              </a:ext>
            </a:extLst>
          </p:cNvPr>
          <p:cNvSpPr txBox="1"/>
          <p:nvPr/>
        </p:nvSpPr>
        <p:spPr>
          <a:xfrm>
            <a:off x="967784" y="5756194"/>
            <a:ext cx="10272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See M. </a:t>
            </a:r>
            <a:r>
              <a:rPr lang="en-US" sz="1600" dirty="0" err="1">
                <a:latin typeface="+mj-lt"/>
              </a:rPr>
              <a:t>Transtrum’s</a:t>
            </a:r>
            <a:r>
              <a:rPr lang="en-US" sz="1600" dirty="0">
                <a:latin typeface="+mj-lt"/>
              </a:rPr>
              <a:t> Tuesday talk “</a:t>
            </a:r>
            <a:r>
              <a:rPr lang="en-US" sz="1600" i="0" dirty="0">
                <a:solidFill>
                  <a:srgbClr val="1F1D04"/>
                </a:solidFill>
                <a:effectLst/>
                <a:latin typeface="+mj-lt"/>
              </a:rPr>
              <a:t>Time-Dependent Ginzburg Landau simulations to guide Nb3Sn SRF cavity development”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310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4578F-AD3C-40C0-B9D4-F12BE6610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697235"/>
            <a:ext cx="10363200" cy="150018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Thermal Modeling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57ECF-33BB-4552-8691-6437EF59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0D1D0-BB88-47EA-B987-2A53A9D7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1D84D-C18D-41BD-A3B6-1ADCD4BC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34</a:t>
            </a:fld>
            <a:endParaRPr lang="en-GB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F37EB22-870F-4769-BF6E-B9E2CCD0DBED}"/>
              </a:ext>
            </a:extLst>
          </p:cNvPr>
          <p:cNvGrpSpPr/>
          <p:nvPr/>
        </p:nvGrpSpPr>
        <p:grpSpPr>
          <a:xfrm>
            <a:off x="4278320" y="2286000"/>
            <a:ext cx="7496159" cy="3546117"/>
            <a:chOff x="4515925" y="2590800"/>
            <a:chExt cx="7496159" cy="354611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096A7A9-B1EA-4973-B0F0-6CB04D6BE0E4}"/>
                </a:ext>
              </a:extLst>
            </p:cNvPr>
            <p:cNvGrpSpPr/>
            <p:nvPr/>
          </p:nvGrpSpPr>
          <p:grpSpPr>
            <a:xfrm>
              <a:off x="6324600" y="2590800"/>
              <a:ext cx="5687484" cy="3546117"/>
              <a:chOff x="5648960" y="3069194"/>
              <a:chExt cx="5687484" cy="3546117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C42BBA7-AA93-488E-8683-DE769BD1955B}"/>
                  </a:ext>
                </a:extLst>
              </p:cNvPr>
              <p:cNvSpPr txBox="1"/>
              <p:nvPr/>
            </p:nvSpPr>
            <p:spPr>
              <a:xfrm>
                <a:off x="8196787" y="3069194"/>
                <a:ext cx="598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20 K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8DDEAE7-12CE-4AB4-875E-693FF5A42848}"/>
                  </a:ext>
                </a:extLst>
              </p:cNvPr>
              <p:cNvGrpSpPr/>
              <p:nvPr/>
            </p:nvGrpSpPr>
            <p:grpSpPr>
              <a:xfrm>
                <a:off x="5648960" y="3455988"/>
                <a:ext cx="5687484" cy="3159323"/>
                <a:chOff x="5648960" y="3455988"/>
                <a:chExt cx="5687484" cy="3159323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58A9ABBC-8451-4B89-8201-C1A4464A81DB}"/>
                    </a:ext>
                  </a:extLst>
                </p:cNvPr>
                <p:cNvSpPr/>
                <p:nvPr/>
              </p:nvSpPr>
              <p:spPr>
                <a:xfrm>
                  <a:off x="5648960" y="3565525"/>
                  <a:ext cx="5687484" cy="1524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8BD7CF1-DC8D-4812-9FF3-7B7746FF8F9B}"/>
                    </a:ext>
                  </a:extLst>
                </p:cNvPr>
                <p:cNvSpPr/>
                <p:nvPr/>
              </p:nvSpPr>
              <p:spPr>
                <a:xfrm>
                  <a:off x="5648960" y="3717925"/>
                  <a:ext cx="5687484" cy="12954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427FF23-DB16-4487-8113-E27B04527D88}"/>
                    </a:ext>
                  </a:extLst>
                </p:cNvPr>
                <p:cNvSpPr/>
                <p:nvPr/>
              </p:nvSpPr>
              <p:spPr>
                <a:xfrm>
                  <a:off x="5648960" y="5013325"/>
                  <a:ext cx="5687484" cy="1524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992E42C6-7A2D-472F-B47C-AEAA93A1C7FD}"/>
                    </a:ext>
                  </a:extLst>
                </p:cNvPr>
                <p:cNvSpPr/>
                <p:nvPr/>
              </p:nvSpPr>
              <p:spPr>
                <a:xfrm>
                  <a:off x="8378402" y="3455988"/>
                  <a:ext cx="228600" cy="24447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105A4636-B503-48CE-826E-DA1DF471F5FE}"/>
                    </a:ext>
                  </a:extLst>
                </p:cNvPr>
                <p:cNvCxnSpPr>
                  <a:cxnSpLocks/>
                  <a:stCxn id="11" idx="5"/>
                </p:cNvCxnSpPr>
                <p:nvPr/>
              </p:nvCxnSpPr>
              <p:spPr>
                <a:xfrm>
                  <a:off x="8573524" y="3664660"/>
                  <a:ext cx="1637276" cy="134866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61370F87-4E80-4C15-8299-8F012A00D24C}"/>
                    </a:ext>
                  </a:extLst>
                </p:cNvPr>
                <p:cNvCxnSpPr>
                  <a:stCxn id="8" idx="0"/>
                  <a:endCxn id="8" idx="2"/>
                </p:cNvCxnSpPr>
                <p:nvPr/>
              </p:nvCxnSpPr>
              <p:spPr>
                <a:xfrm>
                  <a:off x="8492702" y="3717925"/>
                  <a:ext cx="0" cy="129540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48DC4199-2FD2-42E2-B409-8C98893CFBBC}"/>
                    </a:ext>
                  </a:extLst>
                </p:cNvPr>
                <p:cNvCxnSpPr>
                  <a:cxnSpLocks/>
                  <a:stCxn id="11" idx="3"/>
                </p:cNvCxnSpPr>
                <p:nvPr/>
              </p:nvCxnSpPr>
              <p:spPr>
                <a:xfrm flipH="1">
                  <a:off x="6629400" y="3664660"/>
                  <a:ext cx="1782480" cy="134866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CD026965-324D-4A2A-9F40-F52C41761A16}"/>
                    </a:ext>
                  </a:extLst>
                </p:cNvPr>
                <p:cNvCxnSpPr>
                  <a:cxnSpLocks/>
                  <a:stCxn id="11" idx="7"/>
                </p:cNvCxnSpPr>
                <p:nvPr/>
              </p:nvCxnSpPr>
              <p:spPr>
                <a:xfrm flipH="1">
                  <a:off x="7543800" y="3491791"/>
                  <a:ext cx="1029724" cy="1521534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8C2027AA-B173-4E8A-9ADA-B67E7EB02C2C}"/>
                    </a:ext>
                  </a:extLst>
                </p:cNvPr>
                <p:cNvCxnSpPr>
                  <a:cxnSpLocks/>
                  <a:stCxn id="11" idx="1"/>
                </p:cNvCxnSpPr>
                <p:nvPr/>
              </p:nvCxnSpPr>
              <p:spPr>
                <a:xfrm>
                  <a:off x="8411880" y="3491791"/>
                  <a:ext cx="1036920" cy="1521534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24E6C70-38B4-40E3-87B2-F6E3D3BE4DEA}"/>
                    </a:ext>
                  </a:extLst>
                </p:cNvPr>
                <p:cNvSpPr/>
                <p:nvPr/>
              </p:nvSpPr>
              <p:spPr>
                <a:xfrm>
                  <a:off x="6736080" y="5211440"/>
                  <a:ext cx="3444240" cy="1219205"/>
                </a:xfrm>
                <a:custGeom>
                  <a:avLst/>
                  <a:gdLst>
                    <a:gd name="connsiteX0" fmla="*/ 0 w 2872740"/>
                    <a:gd name="connsiteY0" fmla="*/ 68580 h 769741"/>
                    <a:gd name="connsiteX1" fmla="*/ 906780 w 2872740"/>
                    <a:gd name="connsiteY1" fmla="*/ 114300 h 769741"/>
                    <a:gd name="connsiteX2" fmla="*/ 1424940 w 2872740"/>
                    <a:gd name="connsiteY2" fmla="*/ 769620 h 769741"/>
                    <a:gd name="connsiteX3" fmla="*/ 1897380 w 2872740"/>
                    <a:gd name="connsiteY3" fmla="*/ 167640 h 769741"/>
                    <a:gd name="connsiteX4" fmla="*/ 2872740 w 2872740"/>
                    <a:gd name="connsiteY4" fmla="*/ 0 h 769741"/>
                    <a:gd name="connsiteX0" fmla="*/ 0 w 2842260"/>
                    <a:gd name="connsiteY0" fmla="*/ 91440 h 769741"/>
                    <a:gd name="connsiteX1" fmla="*/ 876300 w 2842260"/>
                    <a:gd name="connsiteY1" fmla="*/ 114300 h 769741"/>
                    <a:gd name="connsiteX2" fmla="*/ 1394460 w 2842260"/>
                    <a:gd name="connsiteY2" fmla="*/ 769620 h 769741"/>
                    <a:gd name="connsiteX3" fmla="*/ 1866900 w 2842260"/>
                    <a:gd name="connsiteY3" fmla="*/ 167640 h 769741"/>
                    <a:gd name="connsiteX4" fmla="*/ 2842260 w 2842260"/>
                    <a:gd name="connsiteY4" fmla="*/ 0 h 769741"/>
                    <a:gd name="connsiteX0" fmla="*/ 0 w 2819400"/>
                    <a:gd name="connsiteY0" fmla="*/ 12258 h 804859"/>
                    <a:gd name="connsiteX1" fmla="*/ 853440 w 2819400"/>
                    <a:gd name="connsiteY1" fmla="*/ 149418 h 804859"/>
                    <a:gd name="connsiteX2" fmla="*/ 1371600 w 2819400"/>
                    <a:gd name="connsiteY2" fmla="*/ 804738 h 804859"/>
                    <a:gd name="connsiteX3" fmla="*/ 1844040 w 2819400"/>
                    <a:gd name="connsiteY3" fmla="*/ 202758 h 804859"/>
                    <a:gd name="connsiteX4" fmla="*/ 2819400 w 2819400"/>
                    <a:gd name="connsiteY4" fmla="*/ 35118 h 804859"/>
                    <a:gd name="connsiteX0" fmla="*/ 0 w 2819400"/>
                    <a:gd name="connsiteY0" fmla="*/ 8543 h 801033"/>
                    <a:gd name="connsiteX1" fmla="*/ 800100 w 2819400"/>
                    <a:gd name="connsiteY1" fmla="*/ 183803 h 801033"/>
                    <a:gd name="connsiteX2" fmla="*/ 1371600 w 2819400"/>
                    <a:gd name="connsiteY2" fmla="*/ 801023 h 801033"/>
                    <a:gd name="connsiteX3" fmla="*/ 1844040 w 2819400"/>
                    <a:gd name="connsiteY3" fmla="*/ 199043 h 801033"/>
                    <a:gd name="connsiteX4" fmla="*/ 2819400 w 2819400"/>
                    <a:gd name="connsiteY4" fmla="*/ 31403 h 801033"/>
                    <a:gd name="connsiteX0" fmla="*/ 0 w 3040380"/>
                    <a:gd name="connsiteY0" fmla="*/ 8543 h 801033"/>
                    <a:gd name="connsiteX1" fmla="*/ 800100 w 3040380"/>
                    <a:gd name="connsiteY1" fmla="*/ 183803 h 801033"/>
                    <a:gd name="connsiteX2" fmla="*/ 1371600 w 3040380"/>
                    <a:gd name="connsiteY2" fmla="*/ 801023 h 801033"/>
                    <a:gd name="connsiteX3" fmla="*/ 1844040 w 3040380"/>
                    <a:gd name="connsiteY3" fmla="*/ 199043 h 801033"/>
                    <a:gd name="connsiteX4" fmla="*/ 3040380 w 3040380"/>
                    <a:gd name="connsiteY4" fmla="*/ 23783 h 801033"/>
                    <a:gd name="connsiteX0" fmla="*/ 0 w 3459480"/>
                    <a:gd name="connsiteY0" fmla="*/ 7355 h 822705"/>
                    <a:gd name="connsiteX1" fmla="*/ 1219200 w 3459480"/>
                    <a:gd name="connsiteY1" fmla="*/ 205475 h 822705"/>
                    <a:gd name="connsiteX2" fmla="*/ 1790700 w 3459480"/>
                    <a:gd name="connsiteY2" fmla="*/ 822695 h 822705"/>
                    <a:gd name="connsiteX3" fmla="*/ 2263140 w 3459480"/>
                    <a:gd name="connsiteY3" fmla="*/ 220715 h 822705"/>
                    <a:gd name="connsiteX4" fmla="*/ 3459480 w 3459480"/>
                    <a:gd name="connsiteY4" fmla="*/ 45455 h 822705"/>
                    <a:gd name="connsiteX0" fmla="*/ 0 w 3459480"/>
                    <a:gd name="connsiteY0" fmla="*/ 13551 h 1270856"/>
                    <a:gd name="connsiteX1" fmla="*/ 1219200 w 3459480"/>
                    <a:gd name="connsiteY1" fmla="*/ 211671 h 1270856"/>
                    <a:gd name="connsiteX2" fmla="*/ 1775460 w 3459480"/>
                    <a:gd name="connsiteY2" fmla="*/ 1270851 h 1270856"/>
                    <a:gd name="connsiteX3" fmla="*/ 2263140 w 3459480"/>
                    <a:gd name="connsiteY3" fmla="*/ 226911 h 1270856"/>
                    <a:gd name="connsiteX4" fmla="*/ 3459480 w 3459480"/>
                    <a:gd name="connsiteY4" fmla="*/ 51651 h 1270856"/>
                    <a:gd name="connsiteX0" fmla="*/ 0 w 3459480"/>
                    <a:gd name="connsiteY0" fmla="*/ 13551 h 1270856"/>
                    <a:gd name="connsiteX1" fmla="*/ 1219200 w 3459480"/>
                    <a:gd name="connsiteY1" fmla="*/ 211671 h 1270856"/>
                    <a:gd name="connsiteX2" fmla="*/ 1775460 w 3459480"/>
                    <a:gd name="connsiteY2" fmla="*/ 1270851 h 1270856"/>
                    <a:gd name="connsiteX3" fmla="*/ 2324100 w 3459480"/>
                    <a:gd name="connsiteY3" fmla="*/ 226911 h 1270856"/>
                    <a:gd name="connsiteX4" fmla="*/ 3459480 w 3459480"/>
                    <a:gd name="connsiteY4" fmla="*/ 51651 h 1270856"/>
                    <a:gd name="connsiteX0" fmla="*/ 0 w 3459480"/>
                    <a:gd name="connsiteY0" fmla="*/ 10068 h 1267373"/>
                    <a:gd name="connsiteX1" fmla="*/ 1348740 w 3459480"/>
                    <a:gd name="connsiteY1" fmla="*/ 238668 h 1267373"/>
                    <a:gd name="connsiteX2" fmla="*/ 1775460 w 3459480"/>
                    <a:gd name="connsiteY2" fmla="*/ 1267368 h 1267373"/>
                    <a:gd name="connsiteX3" fmla="*/ 2324100 w 3459480"/>
                    <a:gd name="connsiteY3" fmla="*/ 223428 h 1267373"/>
                    <a:gd name="connsiteX4" fmla="*/ 3459480 w 3459480"/>
                    <a:gd name="connsiteY4" fmla="*/ 48168 h 1267373"/>
                    <a:gd name="connsiteX0" fmla="*/ 0 w 3444240"/>
                    <a:gd name="connsiteY0" fmla="*/ 10676 h 1260361"/>
                    <a:gd name="connsiteX1" fmla="*/ 1333500 w 3444240"/>
                    <a:gd name="connsiteY1" fmla="*/ 231656 h 1260361"/>
                    <a:gd name="connsiteX2" fmla="*/ 1760220 w 3444240"/>
                    <a:gd name="connsiteY2" fmla="*/ 1260356 h 1260361"/>
                    <a:gd name="connsiteX3" fmla="*/ 2308860 w 3444240"/>
                    <a:gd name="connsiteY3" fmla="*/ 216416 h 1260361"/>
                    <a:gd name="connsiteX4" fmla="*/ 3444240 w 3444240"/>
                    <a:gd name="connsiteY4" fmla="*/ 41156 h 1260361"/>
                    <a:gd name="connsiteX0" fmla="*/ 0 w 3444240"/>
                    <a:gd name="connsiteY0" fmla="*/ 14526 h 1264211"/>
                    <a:gd name="connsiteX1" fmla="*/ 1295400 w 3444240"/>
                    <a:gd name="connsiteY1" fmla="*/ 205026 h 1264211"/>
                    <a:gd name="connsiteX2" fmla="*/ 1760220 w 3444240"/>
                    <a:gd name="connsiteY2" fmla="*/ 1264206 h 1264211"/>
                    <a:gd name="connsiteX3" fmla="*/ 2308860 w 3444240"/>
                    <a:gd name="connsiteY3" fmla="*/ 220266 h 1264211"/>
                    <a:gd name="connsiteX4" fmla="*/ 3444240 w 3444240"/>
                    <a:gd name="connsiteY4" fmla="*/ 45006 h 1264211"/>
                    <a:gd name="connsiteX0" fmla="*/ 0 w 3444240"/>
                    <a:gd name="connsiteY0" fmla="*/ 10210 h 1259895"/>
                    <a:gd name="connsiteX1" fmla="*/ 1295400 w 3444240"/>
                    <a:gd name="connsiteY1" fmla="*/ 200710 h 1259895"/>
                    <a:gd name="connsiteX2" fmla="*/ 1760220 w 3444240"/>
                    <a:gd name="connsiteY2" fmla="*/ 1259890 h 1259895"/>
                    <a:gd name="connsiteX3" fmla="*/ 2308860 w 3444240"/>
                    <a:gd name="connsiteY3" fmla="*/ 215950 h 1259895"/>
                    <a:gd name="connsiteX4" fmla="*/ 3444240 w 3444240"/>
                    <a:gd name="connsiteY4" fmla="*/ 40690 h 1259895"/>
                    <a:gd name="connsiteX0" fmla="*/ 0 w 3444240"/>
                    <a:gd name="connsiteY0" fmla="*/ 10210 h 1259895"/>
                    <a:gd name="connsiteX1" fmla="*/ 1234440 w 3444240"/>
                    <a:gd name="connsiteY1" fmla="*/ 200710 h 1259895"/>
                    <a:gd name="connsiteX2" fmla="*/ 1760220 w 3444240"/>
                    <a:gd name="connsiteY2" fmla="*/ 1259890 h 1259895"/>
                    <a:gd name="connsiteX3" fmla="*/ 2308860 w 3444240"/>
                    <a:gd name="connsiteY3" fmla="*/ 215950 h 1259895"/>
                    <a:gd name="connsiteX4" fmla="*/ 3444240 w 3444240"/>
                    <a:gd name="connsiteY4" fmla="*/ 40690 h 1259895"/>
                    <a:gd name="connsiteX0" fmla="*/ 0 w 3444240"/>
                    <a:gd name="connsiteY0" fmla="*/ 0 h 1249685"/>
                    <a:gd name="connsiteX1" fmla="*/ 1234440 w 3444240"/>
                    <a:gd name="connsiteY1" fmla="*/ 190500 h 1249685"/>
                    <a:gd name="connsiteX2" fmla="*/ 1760220 w 3444240"/>
                    <a:gd name="connsiteY2" fmla="*/ 1249680 h 1249685"/>
                    <a:gd name="connsiteX3" fmla="*/ 2308860 w 3444240"/>
                    <a:gd name="connsiteY3" fmla="*/ 205740 h 1249685"/>
                    <a:gd name="connsiteX4" fmla="*/ 3444240 w 3444240"/>
                    <a:gd name="connsiteY4" fmla="*/ 30480 h 1249685"/>
                    <a:gd name="connsiteX0" fmla="*/ 0 w 3444240"/>
                    <a:gd name="connsiteY0" fmla="*/ 0 h 1249685"/>
                    <a:gd name="connsiteX1" fmla="*/ 1234440 w 3444240"/>
                    <a:gd name="connsiteY1" fmla="*/ 190500 h 1249685"/>
                    <a:gd name="connsiteX2" fmla="*/ 1760220 w 3444240"/>
                    <a:gd name="connsiteY2" fmla="*/ 1249680 h 1249685"/>
                    <a:gd name="connsiteX3" fmla="*/ 2308860 w 3444240"/>
                    <a:gd name="connsiteY3" fmla="*/ 205740 h 1249685"/>
                    <a:gd name="connsiteX4" fmla="*/ 3444240 w 3444240"/>
                    <a:gd name="connsiteY4" fmla="*/ 30480 h 1249685"/>
                    <a:gd name="connsiteX0" fmla="*/ 0 w 3444240"/>
                    <a:gd name="connsiteY0" fmla="*/ 0 h 1249685"/>
                    <a:gd name="connsiteX1" fmla="*/ 1234440 w 3444240"/>
                    <a:gd name="connsiteY1" fmla="*/ 190500 h 1249685"/>
                    <a:gd name="connsiteX2" fmla="*/ 1783080 w 3444240"/>
                    <a:gd name="connsiteY2" fmla="*/ 1249680 h 1249685"/>
                    <a:gd name="connsiteX3" fmla="*/ 2308860 w 3444240"/>
                    <a:gd name="connsiteY3" fmla="*/ 205740 h 1249685"/>
                    <a:gd name="connsiteX4" fmla="*/ 3444240 w 3444240"/>
                    <a:gd name="connsiteY4" fmla="*/ 30480 h 1249685"/>
                    <a:gd name="connsiteX0" fmla="*/ 0 w 3444240"/>
                    <a:gd name="connsiteY0" fmla="*/ 0 h 1249685"/>
                    <a:gd name="connsiteX1" fmla="*/ 1234440 w 3444240"/>
                    <a:gd name="connsiteY1" fmla="*/ 190500 h 1249685"/>
                    <a:gd name="connsiteX2" fmla="*/ 1760220 w 3444240"/>
                    <a:gd name="connsiteY2" fmla="*/ 1249680 h 1249685"/>
                    <a:gd name="connsiteX3" fmla="*/ 2308860 w 3444240"/>
                    <a:gd name="connsiteY3" fmla="*/ 205740 h 1249685"/>
                    <a:gd name="connsiteX4" fmla="*/ 3444240 w 3444240"/>
                    <a:gd name="connsiteY4" fmla="*/ 30480 h 1249685"/>
                    <a:gd name="connsiteX0" fmla="*/ 0 w 3444240"/>
                    <a:gd name="connsiteY0" fmla="*/ 0 h 1249685"/>
                    <a:gd name="connsiteX1" fmla="*/ 1234440 w 3444240"/>
                    <a:gd name="connsiteY1" fmla="*/ 190500 h 1249685"/>
                    <a:gd name="connsiteX2" fmla="*/ 1760220 w 3444240"/>
                    <a:gd name="connsiteY2" fmla="*/ 1249680 h 1249685"/>
                    <a:gd name="connsiteX3" fmla="*/ 2308860 w 3444240"/>
                    <a:gd name="connsiteY3" fmla="*/ 175260 h 1249685"/>
                    <a:gd name="connsiteX4" fmla="*/ 3444240 w 3444240"/>
                    <a:gd name="connsiteY4" fmla="*/ 30480 h 1249685"/>
                    <a:gd name="connsiteX0" fmla="*/ 0 w 3444240"/>
                    <a:gd name="connsiteY0" fmla="*/ 0 h 1249685"/>
                    <a:gd name="connsiteX1" fmla="*/ 1234440 w 3444240"/>
                    <a:gd name="connsiteY1" fmla="*/ 190500 h 1249685"/>
                    <a:gd name="connsiteX2" fmla="*/ 1813560 w 3444240"/>
                    <a:gd name="connsiteY2" fmla="*/ 1249680 h 1249685"/>
                    <a:gd name="connsiteX3" fmla="*/ 2308860 w 3444240"/>
                    <a:gd name="connsiteY3" fmla="*/ 175260 h 1249685"/>
                    <a:gd name="connsiteX4" fmla="*/ 3444240 w 3444240"/>
                    <a:gd name="connsiteY4" fmla="*/ 30480 h 1249685"/>
                    <a:gd name="connsiteX0" fmla="*/ 0 w 3444240"/>
                    <a:gd name="connsiteY0" fmla="*/ 0 h 1242065"/>
                    <a:gd name="connsiteX1" fmla="*/ 1234440 w 3444240"/>
                    <a:gd name="connsiteY1" fmla="*/ 190500 h 1242065"/>
                    <a:gd name="connsiteX2" fmla="*/ 1775460 w 3444240"/>
                    <a:gd name="connsiteY2" fmla="*/ 1242060 h 1242065"/>
                    <a:gd name="connsiteX3" fmla="*/ 2308860 w 3444240"/>
                    <a:gd name="connsiteY3" fmla="*/ 175260 h 1242065"/>
                    <a:gd name="connsiteX4" fmla="*/ 3444240 w 3444240"/>
                    <a:gd name="connsiteY4" fmla="*/ 30480 h 1242065"/>
                    <a:gd name="connsiteX0" fmla="*/ 0 w 3444240"/>
                    <a:gd name="connsiteY0" fmla="*/ 0 h 1226825"/>
                    <a:gd name="connsiteX1" fmla="*/ 1234440 w 3444240"/>
                    <a:gd name="connsiteY1" fmla="*/ 190500 h 1226825"/>
                    <a:gd name="connsiteX2" fmla="*/ 1798320 w 3444240"/>
                    <a:gd name="connsiteY2" fmla="*/ 1226820 h 1226825"/>
                    <a:gd name="connsiteX3" fmla="*/ 2308860 w 3444240"/>
                    <a:gd name="connsiteY3" fmla="*/ 175260 h 1226825"/>
                    <a:gd name="connsiteX4" fmla="*/ 3444240 w 3444240"/>
                    <a:gd name="connsiteY4" fmla="*/ 30480 h 1226825"/>
                    <a:gd name="connsiteX0" fmla="*/ 0 w 3444240"/>
                    <a:gd name="connsiteY0" fmla="*/ 0 h 1219205"/>
                    <a:gd name="connsiteX1" fmla="*/ 1234440 w 3444240"/>
                    <a:gd name="connsiteY1" fmla="*/ 190500 h 1219205"/>
                    <a:gd name="connsiteX2" fmla="*/ 1775460 w 3444240"/>
                    <a:gd name="connsiteY2" fmla="*/ 1219200 h 1219205"/>
                    <a:gd name="connsiteX3" fmla="*/ 2308860 w 3444240"/>
                    <a:gd name="connsiteY3" fmla="*/ 175260 h 1219205"/>
                    <a:gd name="connsiteX4" fmla="*/ 3444240 w 3444240"/>
                    <a:gd name="connsiteY4" fmla="*/ 30480 h 121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44240" h="1219205">
                      <a:moveTo>
                        <a:pt x="0" y="0"/>
                      </a:moveTo>
                      <a:cubicBezTo>
                        <a:pt x="220345" y="25400"/>
                        <a:pt x="938530" y="-12700"/>
                        <a:pt x="1234440" y="190500"/>
                      </a:cubicBezTo>
                      <a:cubicBezTo>
                        <a:pt x="1530350" y="393700"/>
                        <a:pt x="1596390" y="1221740"/>
                        <a:pt x="1775460" y="1219200"/>
                      </a:cubicBezTo>
                      <a:cubicBezTo>
                        <a:pt x="1954530" y="1216660"/>
                        <a:pt x="2067560" y="303530"/>
                        <a:pt x="2308860" y="175260"/>
                      </a:cubicBezTo>
                      <a:cubicBezTo>
                        <a:pt x="2550160" y="46990"/>
                        <a:pt x="3268980" y="55880"/>
                        <a:pt x="3444240" y="30480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1DDD969-87FF-416A-B205-CFE388D6D256}"/>
                    </a:ext>
                  </a:extLst>
                </p:cNvPr>
                <p:cNvSpPr txBox="1"/>
                <p:nvPr/>
              </p:nvSpPr>
              <p:spPr>
                <a:xfrm>
                  <a:off x="8631219" y="6245979"/>
                  <a:ext cx="8931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</a:rPr>
                    <a:t>2.015 K</a:t>
                  </a:r>
                </a:p>
              </p:txBody>
            </p: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30D541E-69B2-41B0-A287-1A73091C7AB6}"/>
                </a:ext>
              </a:extLst>
            </p:cNvPr>
            <p:cNvSpPr txBox="1"/>
            <p:nvPr/>
          </p:nvSpPr>
          <p:spPr>
            <a:xfrm>
              <a:off x="6324600" y="4815443"/>
              <a:ext cx="1218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2 K Helium</a:t>
              </a:r>
            </a:p>
          </p:txBody>
        </p:sp>
        <p:sp>
          <p:nvSpPr>
            <p:cNvPr id="49" name="Left Brace 48">
              <a:extLst>
                <a:ext uri="{FF2B5EF4-FFF2-40B4-BE49-F238E27FC236}">
                  <a16:creationId xmlns:a16="http://schemas.microsoft.com/office/drawing/2014/main" id="{F32FF26C-093C-45EC-B480-BE92532BA767}"/>
                </a:ext>
              </a:extLst>
            </p:cNvPr>
            <p:cNvSpPr/>
            <p:nvPr/>
          </p:nvSpPr>
          <p:spPr>
            <a:xfrm>
              <a:off x="5943599" y="3123487"/>
              <a:ext cx="388189" cy="1500187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AD23767-C0D3-4C22-9CEF-E121DD928A9E}"/>
                </a:ext>
              </a:extLst>
            </p:cNvPr>
            <p:cNvSpPr txBox="1"/>
            <p:nvPr/>
          </p:nvSpPr>
          <p:spPr>
            <a:xfrm>
              <a:off x="4515925" y="3398933"/>
              <a:ext cx="150233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 µm Nb</a:t>
              </a:r>
              <a:r>
                <a:rPr lang="en-US" baseline="-25000" dirty="0"/>
                <a:t>3</a:t>
              </a:r>
              <a:r>
                <a:rPr lang="en-US" dirty="0"/>
                <a:t>Sn +</a:t>
              </a:r>
            </a:p>
            <a:p>
              <a:r>
                <a:rPr lang="en-US" dirty="0"/>
                <a:t>3 mm Nb +</a:t>
              </a:r>
            </a:p>
            <a:p>
              <a:r>
                <a:rPr lang="en-US" dirty="0"/>
                <a:t>3 µm Nb</a:t>
              </a:r>
              <a:r>
                <a:rPr lang="en-US" baseline="-25000" dirty="0"/>
                <a:t>3</a:t>
              </a:r>
              <a:r>
                <a:rPr lang="en-US" dirty="0"/>
                <a:t>Sn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398CB2-9A8E-4CC2-9385-473BADC7B42C}"/>
                </a:ext>
              </a:extLst>
            </p:cNvPr>
            <p:cNvSpPr txBox="1"/>
            <p:nvPr/>
          </p:nvSpPr>
          <p:spPr>
            <a:xfrm flipH="1">
              <a:off x="9015283" y="4785309"/>
              <a:ext cx="153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713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6D5F0-F9E7-48DA-A3E8-D407EF42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Thermal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7E49E-6DDC-4195-B682-DDCD4A45D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85801"/>
            <a:ext cx="6273800" cy="3581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Wrote multilayer thermal equilibrium solver</a:t>
            </a:r>
          </a:p>
          <a:p>
            <a:pPr lvl="1"/>
            <a:r>
              <a:rPr lang="en-US" dirty="0"/>
              <a:t>Based on Cornell HEAT code</a:t>
            </a:r>
          </a:p>
          <a:p>
            <a:pPr lvl="1"/>
            <a:r>
              <a:rPr lang="en-US" dirty="0"/>
              <a:t>Temperature dependent conductivities, resistances, etc.</a:t>
            </a:r>
          </a:p>
          <a:p>
            <a:endParaRPr lang="en-US" dirty="0"/>
          </a:p>
          <a:p>
            <a:r>
              <a:rPr lang="en-US" dirty="0"/>
              <a:t>Modeling temperature jump (equilibrium)</a:t>
            </a:r>
          </a:p>
          <a:p>
            <a:endParaRPr lang="en-US" dirty="0"/>
          </a:p>
          <a:p>
            <a:r>
              <a:rPr lang="en-US" dirty="0"/>
              <a:t>Model: smallest jump: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b="1" u="sng" dirty="0"/>
              <a:t>750 µW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9A9BA-B10E-4BB7-9A0C-6960C2954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04EB45-4A60-4D6F-9ECC-103BDB6D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780225"/>
            <a:ext cx="5069324" cy="35814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F45671-2708-4C4C-AA1D-62256213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35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92EBE-3736-463D-8853-87DBB5950A0F}"/>
              </a:ext>
            </a:extLst>
          </p:cNvPr>
          <p:cNvSpPr txBox="1"/>
          <p:nvPr/>
        </p:nvSpPr>
        <p:spPr>
          <a:xfrm>
            <a:off x="7010400" y="1318560"/>
            <a:ext cx="529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Temperature on Outside of Cavity vs 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DD9D8F-3CB7-467A-A563-BD15BE493CCE}"/>
              </a:ext>
            </a:extLst>
          </p:cNvPr>
          <p:cNvSpPr txBox="1">
            <a:spLocks/>
          </p:cNvSpPr>
          <p:nvPr/>
        </p:nvSpPr>
        <p:spPr>
          <a:xfrm>
            <a:off x="609600" y="4281489"/>
            <a:ext cx="6273800" cy="1484312"/>
          </a:xfrm>
          <a:prstGeom prst="rect">
            <a:avLst/>
          </a:prstGeom>
          <a:ln w="76200"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 u="sng" dirty="0"/>
              <a:t>Problem:</a:t>
            </a:r>
          </a:p>
          <a:p>
            <a:r>
              <a:rPr 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500" b="1" u="sng" dirty="0"/>
              <a:t>40 µW</a:t>
            </a:r>
            <a:r>
              <a:rPr lang="en-US" sz="2500" b="1" dirty="0"/>
              <a:t> </a:t>
            </a:r>
            <a:r>
              <a:rPr lang="en-US" sz="2500" dirty="0"/>
              <a:t>(in 1  µm radius area) causes </a:t>
            </a:r>
            <a:r>
              <a:rPr lang="en-US" sz="2500" b="1" dirty="0"/>
              <a:t>thermal runaway </a:t>
            </a:r>
            <a:r>
              <a:rPr lang="en-US" sz="2500" dirty="0"/>
              <a:t>in </a:t>
            </a:r>
            <a:r>
              <a:rPr lang="en-US" sz="2500" b="1" u="sng" dirty="0"/>
              <a:t>pure Nb</a:t>
            </a:r>
            <a:r>
              <a:rPr lang="en-US" sz="2500" b="1" u="sng" baseline="-25000" dirty="0"/>
              <a:t>3</a:t>
            </a:r>
            <a:r>
              <a:rPr lang="en-US" sz="2500" b="1" u="sng" dirty="0"/>
              <a:t>Sn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C9DF70BD-7722-4C29-A0B6-64554577DAB1}"/>
              </a:ext>
            </a:extLst>
          </p:cNvPr>
          <p:cNvSpPr/>
          <p:nvPr/>
        </p:nvSpPr>
        <p:spPr>
          <a:xfrm>
            <a:off x="7848600" y="2133600"/>
            <a:ext cx="889000" cy="24384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EC05E4-9F80-40EA-BD1A-D1C406E1C8D6}"/>
              </a:ext>
            </a:extLst>
          </p:cNvPr>
          <p:cNvSpPr txBox="1"/>
          <p:nvPr/>
        </p:nvSpPr>
        <p:spPr>
          <a:xfrm>
            <a:off x="8936004" y="2937301"/>
            <a:ext cx="2646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Observed Temperature Rise*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365D27-AF46-4AA0-84F5-6016256FB023}"/>
              </a:ext>
            </a:extLst>
          </p:cNvPr>
          <p:cNvSpPr txBox="1"/>
          <p:nvPr/>
        </p:nvSpPr>
        <p:spPr>
          <a:xfrm>
            <a:off x="7638461" y="5391834"/>
            <a:ext cx="404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*Assuming </a:t>
            </a:r>
            <a:r>
              <a:rPr lang="en-US" dirty="0" err="1"/>
              <a:t>Kapitza</a:t>
            </a:r>
            <a:r>
              <a:rPr lang="en-US" dirty="0"/>
              <a:t> resistance is the same</a:t>
            </a:r>
            <a:br>
              <a:rPr lang="en-US" dirty="0"/>
            </a:br>
            <a:r>
              <a:rPr lang="en-US" dirty="0"/>
              <a:t>as Nb, 0.35 sensor efficiency.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F73ECD6-625A-471B-A396-A5E94B221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77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8C4A4-42A2-4481-B9BC-700ED0D5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11/13/2020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F9986-9A5C-43C5-9E5A-EA8D05D72FBA}"/>
              </a:ext>
            </a:extLst>
          </p:cNvPr>
          <p:cNvSpPr/>
          <p:nvPr/>
        </p:nvSpPr>
        <p:spPr>
          <a:xfrm>
            <a:off x="533400" y="3425301"/>
            <a:ext cx="5486400" cy="2286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DB2806-D637-419F-810F-A139D75F39E6}"/>
              </a:ext>
            </a:extLst>
          </p:cNvPr>
          <p:cNvSpPr/>
          <p:nvPr/>
        </p:nvSpPr>
        <p:spPr>
          <a:xfrm>
            <a:off x="2590800" y="2737652"/>
            <a:ext cx="1371600" cy="1371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FEE38A-4497-4E69-8258-DB5C73C0D195}"/>
              </a:ext>
            </a:extLst>
          </p:cNvPr>
          <p:cNvSpPr/>
          <p:nvPr/>
        </p:nvSpPr>
        <p:spPr>
          <a:xfrm>
            <a:off x="2362200" y="2514600"/>
            <a:ext cx="1828800" cy="18288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F22CEE-2207-478C-834A-1CF27294F86C}"/>
              </a:ext>
            </a:extLst>
          </p:cNvPr>
          <p:cNvSpPr/>
          <p:nvPr/>
        </p:nvSpPr>
        <p:spPr>
          <a:xfrm>
            <a:off x="533400" y="2209800"/>
            <a:ext cx="5486400" cy="1215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8D7F9D-6D13-4173-B8A6-2F9211221341}"/>
              </a:ext>
            </a:extLst>
          </p:cNvPr>
          <p:cNvSpPr/>
          <p:nvPr/>
        </p:nvSpPr>
        <p:spPr>
          <a:xfrm>
            <a:off x="6215270" y="3424764"/>
            <a:ext cx="5486400" cy="2286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082002-35C2-4761-BF46-1A1EC14731B2}"/>
              </a:ext>
            </a:extLst>
          </p:cNvPr>
          <p:cNvSpPr/>
          <p:nvPr/>
        </p:nvSpPr>
        <p:spPr>
          <a:xfrm>
            <a:off x="7815470" y="2277528"/>
            <a:ext cx="2286000" cy="228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2F7167-D1F6-4B2B-B6F3-D7DD359113EA}"/>
              </a:ext>
            </a:extLst>
          </p:cNvPr>
          <p:cNvSpPr/>
          <p:nvPr/>
        </p:nvSpPr>
        <p:spPr>
          <a:xfrm>
            <a:off x="8044070" y="2514063"/>
            <a:ext cx="1828800" cy="18288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D5818D-4E83-4996-A53B-6BF6CB703D5E}"/>
              </a:ext>
            </a:extLst>
          </p:cNvPr>
          <p:cNvSpPr/>
          <p:nvPr/>
        </p:nvSpPr>
        <p:spPr>
          <a:xfrm>
            <a:off x="0" y="493714"/>
            <a:ext cx="12192000" cy="293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E3F6D-AD59-4902-BCF2-C887D05A3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85801"/>
            <a:ext cx="10972800" cy="12953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small region of normal conducting will not cause thermal runaway</a:t>
            </a:r>
          </a:p>
          <a:p>
            <a:r>
              <a:rPr lang="en-US" dirty="0"/>
              <a:t>Beyond a critical size it will cause thermal runaway</a:t>
            </a:r>
          </a:p>
        </p:txBody>
      </p:sp>
      <p:pic>
        <p:nvPicPr>
          <p:cNvPr id="15" name="Graphic 14" descr="Fire">
            <a:extLst>
              <a:ext uri="{FF2B5EF4-FFF2-40B4-BE49-F238E27FC236}">
                <a16:creationId xmlns:a16="http://schemas.microsoft.com/office/drawing/2014/main" id="{D830C23C-7275-46ED-948F-774137E56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8400" y="2410511"/>
            <a:ext cx="1126435" cy="1126435"/>
          </a:xfrm>
          <a:prstGeom prst="rect">
            <a:avLst/>
          </a:prstGeom>
        </p:spPr>
      </p:pic>
      <p:pic>
        <p:nvPicPr>
          <p:cNvPr id="16" name="Graphic 15" descr="Fire">
            <a:extLst>
              <a:ext uri="{FF2B5EF4-FFF2-40B4-BE49-F238E27FC236}">
                <a16:creationId xmlns:a16="http://schemas.microsoft.com/office/drawing/2014/main" id="{A2B863DF-400A-40C1-8509-980D5B504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8995" y="2737652"/>
            <a:ext cx="952774" cy="952774"/>
          </a:xfrm>
          <a:prstGeom prst="rect">
            <a:avLst/>
          </a:prstGeom>
        </p:spPr>
      </p:pic>
      <p:pic>
        <p:nvPicPr>
          <p:cNvPr id="17" name="Graphic 16" descr="Fire">
            <a:extLst>
              <a:ext uri="{FF2B5EF4-FFF2-40B4-BE49-F238E27FC236}">
                <a16:creationId xmlns:a16="http://schemas.microsoft.com/office/drawing/2014/main" id="{8E264141-F1BA-470B-8CE2-B56493077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3962" y="2779176"/>
            <a:ext cx="701679" cy="701679"/>
          </a:xfrm>
          <a:prstGeom prst="rect">
            <a:avLst/>
          </a:prstGeom>
        </p:spPr>
      </p:pic>
      <p:pic>
        <p:nvPicPr>
          <p:cNvPr id="18" name="Graphic 17" descr="Fire">
            <a:extLst>
              <a:ext uri="{FF2B5EF4-FFF2-40B4-BE49-F238E27FC236}">
                <a16:creationId xmlns:a16="http://schemas.microsoft.com/office/drawing/2014/main" id="{D5AD7BCC-E972-4A87-8C3E-86FD9F2FF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3982" y="1919715"/>
            <a:ext cx="1812235" cy="181223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AEB9DE1-F815-4CBE-852A-FC76C3E9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36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4A788-F6BA-4AE9-81A3-B8EB154F3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81695E-A4FA-4857-95D5-F249DEFA8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69"/>
          <a:stretch/>
        </p:blipFill>
        <p:spPr>
          <a:xfrm>
            <a:off x="0" y="0"/>
            <a:ext cx="3695701" cy="4919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2B377E-E8F8-49DE-830B-D8785DA6C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" y="41466"/>
            <a:ext cx="1543414" cy="4157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B4236B-9B6B-4E71-B2A6-793E72EFD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61" y="0"/>
            <a:ext cx="4647039" cy="4919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8D0C6F-F06D-4F4B-9BB9-5A13B37356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59"/>
          <a:stretch/>
        </p:blipFill>
        <p:spPr>
          <a:xfrm>
            <a:off x="3352801" y="0"/>
            <a:ext cx="4192160" cy="491935"/>
          </a:xfrm>
          <a:prstGeom prst="rect">
            <a:avLst/>
          </a:prstGeom>
        </p:spPr>
      </p:pic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E8268299-9F45-48C0-8350-BD7A77797271}"/>
              </a:ext>
            </a:extLst>
          </p:cNvPr>
          <p:cNvSpPr txBox="1">
            <a:spLocks/>
          </p:cNvSpPr>
          <p:nvPr/>
        </p:nvSpPr>
        <p:spPr>
          <a:xfrm>
            <a:off x="2032000" y="1779"/>
            <a:ext cx="8128001" cy="49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Thermal Runaway in Single Material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9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8C4A4-42A2-4481-B9BC-700ED0D5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F9986-9A5C-43C5-9E5A-EA8D05D72FBA}"/>
              </a:ext>
            </a:extLst>
          </p:cNvPr>
          <p:cNvSpPr/>
          <p:nvPr/>
        </p:nvSpPr>
        <p:spPr>
          <a:xfrm>
            <a:off x="533400" y="3425301"/>
            <a:ext cx="5486400" cy="2286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DB2806-D637-419F-810F-A139D75F39E6}"/>
              </a:ext>
            </a:extLst>
          </p:cNvPr>
          <p:cNvSpPr/>
          <p:nvPr/>
        </p:nvSpPr>
        <p:spPr>
          <a:xfrm>
            <a:off x="3208019" y="3359883"/>
            <a:ext cx="137160" cy="137160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FEE38A-4497-4E69-8258-DB5C73C0D195}"/>
              </a:ext>
            </a:extLst>
          </p:cNvPr>
          <p:cNvSpPr/>
          <p:nvPr/>
        </p:nvSpPr>
        <p:spPr>
          <a:xfrm>
            <a:off x="2362200" y="2514600"/>
            <a:ext cx="1828800" cy="18288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F22CEE-2207-478C-834A-1CF27294F86C}"/>
              </a:ext>
            </a:extLst>
          </p:cNvPr>
          <p:cNvSpPr/>
          <p:nvPr/>
        </p:nvSpPr>
        <p:spPr>
          <a:xfrm>
            <a:off x="533400" y="2209800"/>
            <a:ext cx="5486400" cy="1215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8D7F9D-6D13-4173-B8A6-2F9211221341}"/>
              </a:ext>
            </a:extLst>
          </p:cNvPr>
          <p:cNvSpPr/>
          <p:nvPr/>
        </p:nvSpPr>
        <p:spPr>
          <a:xfrm>
            <a:off x="6215270" y="3424764"/>
            <a:ext cx="5486400" cy="2286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082002-35C2-4761-BF46-1A1EC14731B2}"/>
              </a:ext>
            </a:extLst>
          </p:cNvPr>
          <p:cNvSpPr/>
          <p:nvPr/>
        </p:nvSpPr>
        <p:spPr>
          <a:xfrm>
            <a:off x="8923019" y="3356183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2F7167-D1F6-4B2B-B6F3-D7DD359113EA}"/>
              </a:ext>
            </a:extLst>
          </p:cNvPr>
          <p:cNvSpPr/>
          <p:nvPr/>
        </p:nvSpPr>
        <p:spPr>
          <a:xfrm>
            <a:off x="8044070" y="2514063"/>
            <a:ext cx="1828800" cy="18288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D5818D-4E83-4996-A53B-6BF6CB703D5E}"/>
              </a:ext>
            </a:extLst>
          </p:cNvPr>
          <p:cNvSpPr/>
          <p:nvPr/>
        </p:nvSpPr>
        <p:spPr>
          <a:xfrm>
            <a:off x="0" y="493714"/>
            <a:ext cx="12192000" cy="293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E3F6D-AD59-4902-BCF2-C887D05A3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85801"/>
            <a:ext cx="10972800" cy="12953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If a defect is generating heat, there will be a critical heat load before quench</a:t>
            </a:r>
          </a:p>
          <a:p>
            <a:r>
              <a:rPr lang="en-US" dirty="0"/>
              <a:t>Beyond heat load, quench occurs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D572DB-47F2-4A8A-A702-6B1EDFD31097}"/>
              </a:ext>
            </a:extLst>
          </p:cNvPr>
          <p:cNvCxnSpPr/>
          <p:nvPr/>
        </p:nvCxnSpPr>
        <p:spPr>
          <a:xfrm>
            <a:off x="3276600" y="2501892"/>
            <a:ext cx="0" cy="9228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C0B39E-351A-476F-8429-06A540665BE1}"/>
              </a:ext>
            </a:extLst>
          </p:cNvPr>
          <p:cNvCxnSpPr/>
          <p:nvPr/>
        </p:nvCxnSpPr>
        <p:spPr>
          <a:xfrm>
            <a:off x="8991600" y="2501892"/>
            <a:ext cx="0" cy="9228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3E14C7-0435-487A-98C8-539EA7341CA7}"/>
              </a:ext>
            </a:extLst>
          </p:cNvPr>
          <p:cNvSpPr txBox="1"/>
          <p:nvPr/>
        </p:nvSpPr>
        <p:spPr>
          <a:xfrm>
            <a:off x="2667000" y="1904250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Q &lt; </a:t>
            </a:r>
            <a:r>
              <a:rPr lang="en-US" sz="3600" b="1" dirty="0" err="1">
                <a:solidFill>
                  <a:schemeClr val="accent6"/>
                </a:solidFill>
              </a:rPr>
              <a:t>Q</a:t>
            </a:r>
            <a:r>
              <a:rPr lang="en-US" sz="3600" b="1" baseline="-25000" dirty="0" err="1">
                <a:solidFill>
                  <a:schemeClr val="accent6"/>
                </a:solidFill>
              </a:rPr>
              <a:t>crit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1C7B5D-C6E8-46A4-963B-5B10BEA70BFC}"/>
              </a:ext>
            </a:extLst>
          </p:cNvPr>
          <p:cNvSpPr txBox="1"/>
          <p:nvPr/>
        </p:nvSpPr>
        <p:spPr>
          <a:xfrm>
            <a:off x="8381338" y="1904250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Q &gt; </a:t>
            </a:r>
            <a:r>
              <a:rPr lang="en-US" sz="3600" b="1" dirty="0" err="1">
                <a:solidFill>
                  <a:schemeClr val="accent6"/>
                </a:solidFill>
              </a:rPr>
              <a:t>Q</a:t>
            </a:r>
            <a:r>
              <a:rPr lang="en-US" sz="3600" b="1" baseline="-25000" dirty="0" err="1">
                <a:solidFill>
                  <a:schemeClr val="accent6"/>
                </a:solidFill>
              </a:rPr>
              <a:t>crit</a:t>
            </a:r>
            <a:endParaRPr lang="en-US" sz="3600" b="1" baseline="-25000" dirty="0">
              <a:solidFill>
                <a:schemeClr val="accent6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3A86C5-9FFA-4AAA-898A-AF14F378E35C}"/>
              </a:ext>
            </a:extLst>
          </p:cNvPr>
          <p:cNvSpPr txBox="1"/>
          <p:nvPr/>
        </p:nvSpPr>
        <p:spPr>
          <a:xfrm>
            <a:off x="8343900" y="5841066"/>
            <a:ext cx="342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/>
                </a:solidFill>
              </a:rPr>
              <a:t>Q</a:t>
            </a:r>
            <a:r>
              <a:rPr lang="en-US" sz="2800" b="1" baseline="-25000" dirty="0" err="1">
                <a:solidFill>
                  <a:schemeClr val="accent6"/>
                </a:solidFill>
              </a:rPr>
              <a:t>crit</a:t>
            </a:r>
            <a:r>
              <a:rPr lang="en-US" sz="2800" b="1" baseline="-25000" dirty="0">
                <a:solidFill>
                  <a:schemeClr val="accent6"/>
                </a:solidFill>
              </a:rPr>
              <a:t> 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800" b="1" dirty="0">
                <a:solidFill>
                  <a:schemeClr val="accent6"/>
                </a:solidFill>
              </a:rPr>
              <a:t> 40 µW in Nb</a:t>
            </a:r>
            <a:r>
              <a:rPr lang="en-US" sz="2800" b="1" baseline="-25000" dirty="0">
                <a:solidFill>
                  <a:schemeClr val="accent6"/>
                </a:solidFill>
              </a:rPr>
              <a:t>3</a:t>
            </a:r>
            <a:r>
              <a:rPr lang="en-US" sz="2800" b="1" dirty="0">
                <a:solidFill>
                  <a:schemeClr val="accent6"/>
                </a:solidFill>
              </a:rPr>
              <a:t>Sn</a:t>
            </a:r>
            <a:endParaRPr lang="en-US" sz="280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3DB5025-FD81-475D-9F16-AE46E836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37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D3F33-2A24-4BCA-9864-060C39E8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556935E-CE17-48F8-B2F6-3D8C9EF5FF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69"/>
          <a:stretch/>
        </p:blipFill>
        <p:spPr>
          <a:xfrm>
            <a:off x="0" y="0"/>
            <a:ext cx="3695701" cy="4919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2EDDAB-3CAF-4AC8-BF48-2FB5B3EE5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" y="41466"/>
            <a:ext cx="1543414" cy="4157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152D85-14F4-4363-B88B-823DB9D09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61" y="0"/>
            <a:ext cx="4647039" cy="4919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BC2662-C72E-4337-9611-81916959B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59"/>
          <a:stretch/>
        </p:blipFill>
        <p:spPr>
          <a:xfrm>
            <a:off x="3352801" y="0"/>
            <a:ext cx="4192160" cy="491935"/>
          </a:xfrm>
          <a:prstGeom prst="rect">
            <a:avLst/>
          </a:prstGeom>
        </p:spPr>
      </p:pic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F9E214CF-87D2-4E11-97DB-465EB0B0CB3F}"/>
              </a:ext>
            </a:extLst>
          </p:cNvPr>
          <p:cNvSpPr txBox="1">
            <a:spLocks/>
          </p:cNvSpPr>
          <p:nvPr/>
        </p:nvSpPr>
        <p:spPr>
          <a:xfrm>
            <a:off x="2032000" y="1779"/>
            <a:ext cx="8128001" cy="49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Thermal Runaway in Single Material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371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1836" y="749423"/>
                <a:ext cx="11319164" cy="5575177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1D model: infinite volume of material. Spherically symmetric defect (radius r</a:t>
                </a:r>
                <a:r>
                  <a:rPr lang="en-US" baseline="-25000" dirty="0"/>
                  <a:t>0</a:t>
                </a:r>
                <a:r>
                  <a:rPr lang="en-US" dirty="0"/>
                  <a:t>) in the middle. Integrate heat over a sphere radius r.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∯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∙ⅆ</m:t>
                          </m:r>
                          <m:acc>
                            <m:accPr>
                              <m:chr m:val="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𝑑𝑟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k is more of the form below and involves elliptical integrals. Computation is then numerical.</a:t>
                </a: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−∆</m:t>
                          </m:r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For Nb</a:t>
                </a:r>
                <a:r>
                  <a:rPr lang="en-US" baseline="-25000" dirty="0">
                    <a:ea typeface="Cambria Math" panose="02040503050406030204" pitchFamily="18" charset="0"/>
                  </a:rPr>
                  <a:t>3</a:t>
                </a:r>
                <a:r>
                  <a:rPr lang="en-US" dirty="0">
                    <a:ea typeface="Cambria Math" panose="02040503050406030204" pitchFamily="18" charset="0"/>
                  </a:rPr>
                  <a:t>Sn critical size (T(r</a:t>
                </a:r>
                <a:r>
                  <a:rPr lang="en-US" baseline="-25000" dirty="0">
                    <a:ea typeface="Cambria Math" panose="02040503050406030204" pitchFamily="18" charset="0"/>
                  </a:rPr>
                  <a:t>0</a:t>
                </a:r>
                <a:r>
                  <a:rPr lang="en-US" dirty="0">
                    <a:ea typeface="Cambria Math" panose="02040503050406030204" pitchFamily="18" charset="0"/>
                  </a:rPr>
                  <a:t>) = </a:t>
                </a:r>
                <a:r>
                  <a:rPr lang="en-US" dirty="0" err="1">
                    <a:ea typeface="Cambria Math" panose="02040503050406030204" pitchFamily="18" charset="0"/>
                  </a:rPr>
                  <a:t>T</a:t>
                </a:r>
                <a:r>
                  <a:rPr lang="en-US" baseline="-25000" dirty="0" err="1">
                    <a:ea typeface="Cambria Math" panose="02040503050406030204" pitchFamily="18" charset="0"/>
                  </a:rPr>
                  <a:t>c_effective</a:t>
                </a:r>
                <a:r>
                  <a:rPr lang="en-US" dirty="0">
                    <a:ea typeface="Cambria Math" panose="02040503050406030204" pitchFamily="18" charset="0"/>
                  </a:rPr>
                  <a:t>) is </a:t>
                </a:r>
                <a:r>
                  <a:rPr lang="en-US" b="1" u="sng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b="1" u="sng" dirty="0">
                    <a:ea typeface="Cambria Math" panose="02040503050406030204" pitchFamily="18" charset="0"/>
                  </a:rPr>
                  <a:t>1 µm</a:t>
                </a:r>
                <a:r>
                  <a:rPr lang="en-US" dirty="0">
                    <a:ea typeface="Cambria Math" panose="02040503050406030204" pitchFamily="18" charset="0"/>
                  </a:rPr>
                  <a:t>, and for </a:t>
                </a:r>
                <a:r>
                  <a:rPr lang="en-US" dirty="0" err="1">
                    <a:ea typeface="Cambria Math" panose="02040503050406030204" pitchFamily="18" charset="0"/>
                  </a:rPr>
                  <a:t>Nb</a:t>
                </a:r>
                <a:r>
                  <a:rPr lang="en-US" dirty="0">
                    <a:ea typeface="Cambria Math" panose="02040503050406030204" pitchFamily="18" charset="0"/>
                  </a:rPr>
                  <a:t> is about </a:t>
                </a:r>
                <a:r>
                  <a:rPr lang="en-US" b="1" u="sng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b="1" u="sng" dirty="0">
                    <a:ea typeface="Cambria Math" panose="02040503050406030204" pitchFamily="18" charset="0"/>
                  </a:rPr>
                  <a:t>100 µm</a:t>
                </a:r>
                <a:br>
                  <a:rPr lang="en-US" b="0" dirty="0">
                    <a:ea typeface="Cambria Math" panose="02040503050406030204" pitchFamily="18" charset="0"/>
                  </a:rPr>
                </a:b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1836" y="749423"/>
                <a:ext cx="11319164" cy="5575177"/>
              </a:xfrm>
              <a:blipFill>
                <a:blip r:embed="rId2"/>
                <a:stretch>
                  <a:fillRect l="-377" t="-1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11489344-F267-44A2-AA85-642A49092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1779"/>
            <a:ext cx="8128001" cy="491935"/>
          </a:xfrm>
        </p:spPr>
        <p:txBody>
          <a:bodyPr>
            <a:normAutofit fontScale="90000"/>
          </a:bodyPr>
          <a:lstStyle/>
          <a:p>
            <a:r>
              <a:rPr lang="en-US" dirty="0"/>
              <a:t>Thermal Runaway in Single Material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CBA2A-308C-4764-8CB8-905C1DF3A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DDE3B-BEBE-4411-9EB3-FBA3CDC03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38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C0DDFC-53EF-4CCF-AB10-89703BD998A0}"/>
              </a:ext>
            </a:extLst>
          </p:cNvPr>
          <p:cNvGrpSpPr/>
          <p:nvPr/>
        </p:nvGrpSpPr>
        <p:grpSpPr>
          <a:xfrm>
            <a:off x="609600" y="1905000"/>
            <a:ext cx="10998201" cy="2895600"/>
            <a:chOff x="609600" y="2133600"/>
            <a:chExt cx="10998201" cy="2895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213639-4153-45C5-BD3D-AF6EF026D652}"/>
                </a:ext>
              </a:extLst>
            </p:cNvPr>
            <p:cNvSpPr/>
            <p:nvPr/>
          </p:nvSpPr>
          <p:spPr>
            <a:xfrm>
              <a:off x="609600" y="2133600"/>
              <a:ext cx="10998201" cy="2895600"/>
            </a:xfrm>
            <a:prstGeom prst="rect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D76C7D-03CF-4621-85F5-D5683BB657D2}"/>
                </a:ext>
              </a:extLst>
            </p:cNvPr>
            <p:cNvSpPr/>
            <p:nvPr/>
          </p:nvSpPr>
          <p:spPr>
            <a:xfrm>
              <a:off x="1371600" y="2622611"/>
              <a:ext cx="3429000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8ADA848-B9E3-45E3-A5F1-EA3213E14690}"/>
                    </a:ext>
                  </a:extLst>
                </p:cNvPr>
                <p:cNvSpPr txBox="1"/>
                <p:nvPr/>
              </p:nvSpPr>
              <p:spPr>
                <a:xfrm>
                  <a:off x="1494007" y="2740223"/>
                  <a:ext cx="316689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𝑁𝑏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𝑆𝑛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𝑁𝑏</m:t>
                            </m:r>
                          </m:sub>
                        </m:sSub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8ADA848-B9E3-45E3-A5F1-EA3213E146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4007" y="2740223"/>
                  <a:ext cx="3166893" cy="61555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AAC563-CBEC-4C08-A0F6-1BA142F186FC}"/>
                </a:ext>
              </a:extLst>
            </p:cNvPr>
            <p:cNvSpPr/>
            <p:nvPr/>
          </p:nvSpPr>
          <p:spPr>
            <a:xfrm>
              <a:off x="7086600" y="2622611"/>
              <a:ext cx="4043480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AA23F59-3170-45B2-9076-774DACAEAB7E}"/>
                    </a:ext>
                  </a:extLst>
                </p:cNvPr>
                <p:cNvSpPr txBox="1"/>
                <p:nvPr/>
              </p:nvSpPr>
              <p:spPr>
                <a:xfrm>
                  <a:off x="7209007" y="2740223"/>
                  <a:ext cx="392107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𝑁𝑏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𝑆𝑛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𝑁𝑏</m:t>
                            </m:r>
                          </m:sub>
                        </m:sSub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AA23F59-3170-45B2-9076-774DACAEAB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9007" y="2740223"/>
                  <a:ext cx="3921073" cy="61555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E92F6AD6-7771-4FB3-AB2B-E39A093DA9C6}"/>
                </a:ext>
              </a:extLst>
            </p:cNvPr>
            <p:cNvSpPr/>
            <p:nvPr/>
          </p:nvSpPr>
          <p:spPr>
            <a:xfrm>
              <a:off x="5129689" y="2622611"/>
              <a:ext cx="1748832" cy="9144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B94792-9119-45A4-B80B-F6DD7BEF72D9}"/>
                </a:ext>
              </a:extLst>
            </p:cNvPr>
            <p:cNvSpPr txBox="1"/>
            <p:nvPr/>
          </p:nvSpPr>
          <p:spPr>
            <a:xfrm>
              <a:off x="1103192" y="3654623"/>
              <a:ext cx="99856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Niobium can support a much larger normal conducting region than Nb</a:t>
              </a:r>
              <a:r>
                <a:rPr lang="en-US" sz="3600" baseline="-25000" dirty="0"/>
                <a:t>3</a:t>
              </a:r>
              <a:r>
                <a:rPr lang="en-US" sz="3600" dirty="0"/>
                <a:t>Sn</a:t>
              </a:r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AB7EB7D-466C-4772-A96B-520C8833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82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7E33C2-AA11-4A7F-A9F3-27D35ADFA222}"/>
              </a:ext>
            </a:extLst>
          </p:cNvPr>
          <p:cNvSpPr/>
          <p:nvPr/>
        </p:nvSpPr>
        <p:spPr>
          <a:xfrm>
            <a:off x="762000" y="4632352"/>
            <a:ext cx="10668000" cy="1641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hord 23">
            <a:extLst>
              <a:ext uri="{FF2B5EF4-FFF2-40B4-BE49-F238E27FC236}">
                <a16:creationId xmlns:a16="http://schemas.microsoft.com/office/drawing/2014/main" id="{E28F6A5C-0011-41F2-A1F3-2F260A1184BA}"/>
              </a:ext>
            </a:extLst>
          </p:cNvPr>
          <p:cNvSpPr/>
          <p:nvPr/>
        </p:nvSpPr>
        <p:spPr>
          <a:xfrm>
            <a:off x="838200" y="-1905000"/>
            <a:ext cx="10515600" cy="10515600"/>
          </a:xfrm>
          <a:prstGeom prst="chord">
            <a:avLst>
              <a:gd name="adj1" fmla="val 861690"/>
              <a:gd name="adj2" fmla="val 9935403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hord 24">
            <a:extLst>
              <a:ext uri="{FF2B5EF4-FFF2-40B4-BE49-F238E27FC236}">
                <a16:creationId xmlns:a16="http://schemas.microsoft.com/office/drawing/2014/main" id="{A8D75C9B-73A3-46DE-B9CA-AA12DF5C9F5E}"/>
              </a:ext>
            </a:extLst>
          </p:cNvPr>
          <p:cNvSpPr/>
          <p:nvPr/>
        </p:nvSpPr>
        <p:spPr>
          <a:xfrm>
            <a:off x="4914900" y="3886200"/>
            <a:ext cx="2362200" cy="914400"/>
          </a:xfrm>
          <a:prstGeom prst="chord">
            <a:avLst>
              <a:gd name="adj1" fmla="val 944196"/>
              <a:gd name="adj2" fmla="val 9795094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8C4A4-42A2-4481-B9BC-700ED0D5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F9986-9A5C-43C5-9E5A-EA8D05D72FBA}"/>
              </a:ext>
            </a:extLst>
          </p:cNvPr>
          <p:cNvSpPr/>
          <p:nvPr/>
        </p:nvSpPr>
        <p:spPr>
          <a:xfrm>
            <a:off x="762000" y="3342789"/>
            <a:ext cx="10668000" cy="12895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hord 28">
            <a:extLst>
              <a:ext uri="{FF2B5EF4-FFF2-40B4-BE49-F238E27FC236}">
                <a16:creationId xmlns:a16="http://schemas.microsoft.com/office/drawing/2014/main" id="{30EA40CE-FC04-4D3E-B50B-5B4FC6E229A4}"/>
              </a:ext>
            </a:extLst>
          </p:cNvPr>
          <p:cNvSpPr/>
          <p:nvPr/>
        </p:nvSpPr>
        <p:spPr>
          <a:xfrm>
            <a:off x="3923913" y="1082801"/>
            <a:ext cx="4572000" cy="4572000"/>
          </a:xfrm>
          <a:prstGeom prst="chord">
            <a:avLst>
              <a:gd name="adj1" fmla="val 8747115"/>
              <a:gd name="adj2" fmla="val 2074554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FEE38A-4497-4E69-8258-DB5C73C0D195}"/>
              </a:ext>
            </a:extLst>
          </p:cNvPr>
          <p:cNvSpPr/>
          <p:nvPr/>
        </p:nvSpPr>
        <p:spPr>
          <a:xfrm>
            <a:off x="5181600" y="2428390"/>
            <a:ext cx="1828800" cy="18288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D5818D-4E83-4996-A53B-6BF6CB703D5E}"/>
              </a:ext>
            </a:extLst>
          </p:cNvPr>
          <p:cNvSpPr/>
          <p:nvPr/>
        </p:nvSpPr>
        <p:spPr>
          <a:xfrm>
            <a:off x="0" y="685801"/>
            <a:ext cx="12192000" cy="2644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E3F6D-AD59-4902-BCF2-C887D05A3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85801"/>
            <a:ext cx="10972800" cy="200274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Since the critical size in Nb</a:t>
            </a:r>
            <a:r>
              <a:rPr lang="en-US" baseline="-25000" dirty="0"/>
              <a:t>3</a:t>
            </a:r>
            <a:r>
              <a:rPr lang="en-US" dirty="0"/>
              <a:t>Sn is smaller than Nb, Nb</a:t>
            </a:r>
            <a:r>
              <a:rPr lang="en-US" baseline="-25000" dirty="0"/>
              <a:t>3</a:t>
            </a:r>
            <a:r>
              <a:rPr lang="en-US" dirty="0"/>
              <a:t>Sn  could enter local runaway, until it is in good enough contact with the Nb</a:t>
            </a:r>
          </a:p>
          <a:p>
            <a:pPr lvl="1"/>
            <a:r>
              <a:rPr lang="en-US" dirty="0"/>
              <a:t>Contact with Nb thermally stabilizes the region</a:t>
            </a:r>
          </a:p>
          <a:p>
            <a:r>
              <a:rPr lang="en-US" dirty="0"/>
              <a:t>Rough guess, 3 </a:t>
            </a:r>
            <a:r>
              <a:rPr lang="en-US" dirty="0">
                <a:ea typeface="Cambria Math" panose="02040503050406030204" pitchFamily="18" charset="0"/>
              </a:rPr>
              <a:t>µ</a:t>
            </a:r>
            <a:r>
              <a:rPr lang="en-US" dirty="0"/>
              <a:t>m radius as stable gets ~1 </a:t>
            </a:r>
            <a:r>
              <a:rPr lang="en-US" dirty="0" err="1"/>
              <a:t>mW</a:t>
            </a:r>
            <a:r>
              <a:rPr lang="en-US" dirty="0"/>
              <a:t> heating</a:t>
            </a:r>
          </a:p>
          <a:p>
            <a:pPr lvl="1"/>
            <a:r>
              <a:rPr lang="en-US" dirty="0"/>
              <a:t>Roughly observed heating in experiment from 1 jump*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B1FCAC-AC7C-4B11-9FB4-D2A780558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Thermal Runaway in Bilayer material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CFCCB4-E943-4525-AE30-96BC62EA948B}"/>
              </a:ext>
            </a:extLst>
          </p:cNvPr>
          <p:cNvSpPr txBox="1"/>
          <p:nvPr/>
        </p:nvSpPr>
        <p:spPr>
          <a:xfrm>
            <a:off x="9981426" y="2736793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</a:t>
            </a:r>
            <a:r>
              <a:rPr lang="en-US" sz="2400" b="1" baseline="-25000" dirty="0"/>
              <a:t>Nb3Sn</a:t>
            </a:r>
            <a:r>
              <a:rPr lang="en-US" sz="2400" b="1" dirty="0"/>
              <a:t> &lt; </a:t>
            </a:r>
            <a:r>
              <a:rPr lang="en-US" sz="2400" b="1" dirty="0" err="1"/>
              <a:t>k</a:t>
            </a:r>
            <a:r>
              <a:rPr lang="en-US" sz="2400" b="1" baseline="-25000" dirty="0" err="1"/>
              <a:t>Nb</a:t>
            </a:r>
            <a:endParaRPr lang="en-US" sz="2400" b="1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92C38F-AAF4-4B9B-9EA2-4772410A9FA4}"/>
              </a:ext>
            </a:extLst>
          </p:cNvPr>
          <p:cNvSpPr txBox="1"/>
          <p:nvPr/>
        </p:nvSpPr>
        <p:spPr>
          <a:xfrm>
            <a:off x="10504874" y="33725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</a:t>
            </a:r>
            <a:r>
              <a:rPr lang="en-US" sz="2400" b="1" baseline="-25000" dirty="0"/>
              <a:t>Nb3Sn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E99519-CC66-48B4-BE74-AC851484CE7A}"/>
              </a:ext>
            </a:extLst>
          </p:cNvPr>
          <p:cNvSpPr txBox="1"/>
          <p:nvPr/>
        </p:nvSpPr>
        <p:spPr>
          <a:xfrm>
            <a:off x="10504874" y="4680597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k</a:t>
            </a:r>
            <a:r>
              <a:rPr lang="en-US" sz="2400" b="1" baseline="-25000" dirty="0" err="1"/>
              <a:t>Nb</a:t>
            </a:r>
            <a:endParaRPr lang="en-US" sz="2400" b="1" baseline="-250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BEC516-9EEA-415A-8750-603216157980}"/>
              </a:ext>
            </a:extLst>
          </p:cNvPr>
          <p:cNvSpPr/>
          <p:nvPr/>
        </p:nvSpPr>
        <p:spPr>
          <a:xfrm>
            <a:off x="1536700" y="6286771"/>
            <a:ext cx="990600" cy="67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3513C1-7B6F-4ABD-9B54-2DE2442C96AB}"/>
              </a:ext>
            </a:extLst>
          </p:cNvPr>
          <p:cNvSpPr/>
          <p:nvPr/>
        </p:nvSpPr>
        <p:spPr>
          <a:xfrm>
            <a:off x="9906000" y="6286770"/>
            <a:ext cx="990600" cy="67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424941-6829-4295-B217-23DF6FAB4B0D}"/>
              </a:ext>
            </a:extLst>
          </p:cNvPr>
          <p:cNvSpPr/>
          <p:nvPr/>
        </p:nvSpPr>
        <p:spPr>
          <a:xfrm>
            <a:off x="5334000" y="4572000"/>
            <a:ext cx="1524000" cy="1034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87AEE72-8A35-488F-BB64-D8106B7B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39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7D08E-63E0-499E-B445-5BB89D856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42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9D00B-BC75-46E8-A7CE-FF6C8794D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Frequency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CBBDAD-DDAD-4CB0-877F-713C34432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93850"/>
            <a:ext cx="6031886" cy="384420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DE2C41-0810-4ABA-9972-4E8838419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04900"/>
            <a:ext cx="4968431" cy="46482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3D5E3B-45CA-4EE1-82C7-7DC7C1C0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5D761-7C9A-4CD5-B3D6-B57FCB85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30DCF-1A63-4811-9659-733E5A27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B9B88-037C-43C8-9518-41547D66102B}"/>
              </a:ext>
            </a:extLst>
          </p:cNvPr>
          <p:cNvSpPr txBox="1"/>
          <p:nvPr/>
        </p:nvSpPr>
        <p:spPr>
          <a:xfrm>
            <a:off x="6858000" y="2133600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All 4.2 K</a:t>
            </a:r>
          </a:p>
        </p:txBody>
      </p:sp>
      <p:pic>
        <p:nvPicPr>
          <p:cNvPr id="9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EB6E3D-B796-49A2-9AB8-1C70C0101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7" t="16067" r="11991" b="72377"/>
          <a:stretch/>
        </p:blipFill>
        <p:spPr>
          <a:xfrm>
            <a:off x="8991600" y="2133600"/>
            <a:ext cx="2235200" cy="6858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8152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18AAB-9C4F-4F69-ACD3-5B2DC9D90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Normal Regions Form in the Model?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17679-8E00-49E4-9184-9E7EDF6B8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7EBAE-2109-46AC-9F10-286214737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" t="1744" r="-690" b="544"/>
          <a:stretch/>
        </p:blipFill>
        <p:spPr>
          <a:xfrm>
            <a:off x="714375" y="619737"/>
            <a:ext cx="10763250" cy="570486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80B023-8952-4F69-B02C-BAA3719A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40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6AA773-37B4-4347-AA2F-5ADC71FB89D6}"/>
              </a:ext>
            </a:extLst>
          </p:cNvPr>
          <p:cNvSpPr/>
          <p:nvPr/>
        </p:nvSpPr>
        <p:spPr>
          <a:xfrm>
            <a:off x="0" y="609601"/>
            <a:ext cx="12115800" cy="57467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70B7A2-F229-41FF-9C46-7303506F136E}"/>
              </a:ext>
            </a:extLst>
          </p:cNvPr>
          <p:cNvSpPr/>
          <p:nvPr/>
        </p:nvSpPr>
        <p:spPr>
          <a:xfrm>
            <a:off x="1968500" y="2362200"/>
            <a:ext cx="8255000" cy="2286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26B8C3-EC71-4A06-B93B-182BE2C7E7F3}"/>
              </a:ext>
            </a:extLst>
          </p:cNvPr>
          <p:cNvSpPr txBox="1"/>
          <p:nvPr/>
        </p:nvSpPr>
        <p:spPr>
          <a:xfrm>
            <a:off x="1638301" y="2514597"/>
            <a:ext cx="89153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See stable normal conducting regions in model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Size determined by film thickness + thermal parameters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61C7C-2486-4D5E-8045-F99288A3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46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Revisiting Temperature Jumps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71" y="685800"/>
            <a:ext cx="7513058" cy="5989638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6324600" y="5181600"/>
            <a:ext cx="2667001" cy="6858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495800" y="4987736"/>
            <a:ext cx="2743200" cy="536765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9349544" y="1676401"/>
            <a:ext cx="23057" cy="31472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772400" y="1360091"/>
            <a:ext cx="1219200" cy="1746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71800" y="1894582"/>
            <a:ext cx="47777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Alt. interpretation: Jumps caused by normal islands forming. Quantized nature is because size/heating is characteristic of film.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5FE7E-0753-4998-8CAB-40E98DF2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123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3D6A5-EA83-4820-BE25-8FC037C01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1779"/>
            <a:ext cx="9067800" cy="491935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Experimental Data Summary for Quench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6B0AC-A438-4F98-A414-7EFC49F8C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609600"/>
            <a:ext cx="9829800" cy="5638800"/>
          </a:xfrm>
        </p:spPr>
        <p:txBody>
          <a:bodyPr>
            <a:normAutofit fontScale="62500" lnSpcReduction="20000"/>
          </a:bodyPr>
          <a:lstStyle/>
          <a:p>
            <a:endParaRPr lang="en-US" sz="3600" dirty="0"/>
          </a:p>
          <a:p>
            <a:r>
              <a:rPr lang="en-US" sz="3600" dirty="0"/>
              <a:t>Narrow range of quench fields</a:t>
            </a:r>
          </a:p>
          <a:p>
            <a:endParaRPr lang="en-US" sz="3600" dirty="0"/>
          </a:p>
          <a:p>
            <a:r>
              <a:rPr lang="en-US" sz="3600" dirty="0"/>
              <a:t>Quench localized</a:t>
            </a:r>
          </a:p>
          <a:p>
            <a:endParaRPr lang="en-US" sz="3600" dirty="0"/>
          </a:p>
          <a:p>
            <a:r>
              <a:rPr lang="en-US" sz="3600" dirty="0"/>
              <a:t>Quench site warms just before quench + quantized</a:t>
            </a:r>
          </a:p>
          <a:p>
            <a:pPr lvl="1"/>
            <a:r>
              <a:rPr lang="en-US" sz="3200" dirty="0"/>
              <a:t>Vortex entry?</a:t>
            </a:r>
          </a:p>
          <a:p>
            <a:pPr lvl="1"/>
            <a:r>
              <a:rPr lang="en-US" sz="3200" dirty="0"/>
              <a:t>Thermal effect/’local quench’?</a:t>
            </a:r>
          </a:p>
          <a:p>
            <a:pPr lvl="1"/>
            <a:endParaRPr lang="en-US" sz="3200" dirty="0"/>
          </a:p>
          <a:p>
            <a:r>
              <a:rPr lang="en-US" sz="3600" dirty="0"/>
              <a:t>High surface roughness -&gt; Can decrease quench field</a:t>
            </a:r>
          </a:p>
          <a:p>
            <a:endParaRPr lang="en-US" sz="3600" dirty="0"/>
          </a:p>
          <a:p>
            <a:r>
              <a:rPr lang="en-US" sz="3600" dirty="0"/>
              <a:t>No temperature dependence</a:t>
            </a:r>
          </a:p>
          <a:p>
            <a:endParaRPr lang="en-US" sz="3600" dirty="0"/>
          </a:p>
          <a:p>
            <a:r>
              <a:rPr lang="en-US" sz="3600" dirty="0"/>
              <a:t>No frequency dependence</a:t>
            </a:r>
          </a:p>
          <a:p>
            <a:endParaRPr lang="en-US" sz="3600" dirty="0"/>
          </a:p>
          <a:p>
            <a:r>
              <a:rPr lang="en-US" sz="3600" dirty="0"/>
              <a:t>Likely have Sn depleted regions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AC73B-14FA-4190-A7CA-6B4C7D962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2EBFB-49A1-4B1C-9829-EE0CCDB3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DF52B-46CC-4D58-B5B5-4FE02D03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025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Conclusions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497E0D-27C5-4E76-AA3F-CFCAF6868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11/13/2020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9EC26-93BE-42CB-ABF8-89B84CDCF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Ryan Porter    Nb3Sn Workshop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B4466-46D6-4AAC-8062-C461CAA6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43</a:t>
            </a:fld>
            <a:endParaRPr lang="en-GB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059D413-C1C2-4B9D-9E54-3983F4666299}"/>
              </a:ext>
            </a:extLst>
          </p:cNvPr>
          <p:cNvSpPr txBox="1">
            <a:spLocks/>
          </p:cNvSpPr>
          <p:nvPr/>
        </p:nvSpPr>
        <p:spPr>
          <a:xfrm>
            <a:off x="1143000" y="685800"/>
            <a:ext cx="9906000" cy="53054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performs well at 2.6 GHz</a:t>
            </a:r>
          </a:p>
          <a:p>
            <a:pPr lvl="1"/>
            <a:r>
              <a:rPr lang="en-GB" dirty="0"/>
              <a:t>Same cryo-efficiency and </a:t>
            </a:r>
            <a:r>
              <a:rPr lang="en-GB" dirty="0" err="1"/>
              <a:t>E</a:t>
            </a:r>
            <a:r>
              <a:rPr lang="en-GB" baseline="-25000" dirty="0" err="1"/>
              <a:t>acc</a:t>
            </a:r>
            <a:r>
              <a:rPr lang="en-GB" dirty="0"/>
              <a:t> while more compact</a:t>
            </a:r>
          </a:p>
          <a:p>
            <a:endParaRPr lang="en-GB" dirty="0"/>
          </a:p>
          <a:p>
            <a:r>
              <a:rPr lang="en-GB" dirty="0"/>
              <a:t>Quality factors limited by </a:t>
            </a:r>
            <a:r>
              <a:rPr lang="en-GB" b="1" u="sng" dirty="0">
                <a:solidFill>
                  <a:srgbClr val="C00000"/>
                </a:solidFill>
              </a:rPr>
              <a:t>‘double gap’</a:t>
            </a:r>
          </a:p>
          <a:p>
            <a:pPr lvl="1"/>
            <a:r>
              <a:rPr lang="en-GB" dirty="0"/>
              <a:t>Possibly caused by Sn-depleted regions</a:t>
            </a:r>
          </a:p>
          <a:p>
            <a:pPr lvl="1"/>
            <a:r>
              <a:rPr lang="en-GB" dirty="0"/>
              <a:t>Could potentially</a:t>
            </a:r>
          </a:p>
          <a:p>
            <a:pPr lvl="1"/>
            <a:endParaRPr lang="en-GB" dirty="0"/>
          </a:p>
          <a:p>
            <a:r>
              <a:rPr lang="en-GB" dirty="0"/>
              <a:t>What is main quench limitation?</a:t>
            </a:r>
          </a:p>
          <a:p>
            <a:pPr lvl="1"/>
            <a:r>
              <a:rPr lang="en-GB" dirty="0"/>
              <a:t>Vortex entry at grain boundary -&gt; </a:t>
            </a:r>
            <a:r>
              <a:rPr lang="en-GB" b="1" dirty="0">
                <a:solidFill>
                  <a:srgbClr val="00B050"/>
                </a:solidFill>
              </a:rPr>
              <a:t>reduce roughness</a:t>
            </a:r>
          </a:p>
          <a:p>
            <a:pPr lvl="1"/>
            <a:r>
              <a:rPr lang="en-GB" dirty="0"/>
              <a:t>Sn depleted regions -&gt; </a:t>
            </a:r>
            <a:r>
              <a:rPr lang="en-GB" b="1" dirty="0">
                <a:solidFill>
                  <a:srgbClr val="00B050"/>
                </a:solidFill>
              </a:rPr>
              <a:t>improve stoichiometry</a:t>
            </a:r>
          </a:p>
          <a:p>
            <a:pPr lvl="1"/>
            <a:r>
              <a:rPr lang="en-GB" dirty="0"/>
              <a:t>Local quench -&gt; </a:t>
            </a:r>
            <a:r>
              <a:rPr lang="en-GB" b="1" dirty="0">
                <a:solidFill>
                  <a:srgbClr val="00B050"/>
                </a:solidFill>
              </a:rPr>
              <a:t>reduce film thickness</a:t>
            </a:r>
          </a:p>
          <a:p>
            <a:pPr lvl="2"/>
            <a:r>
              <a:rPr lang="en-GB" dirty="0"/>
              <a:t>Can be triggered by other mechanisms</a:t>
            </a:r>
          </a:p>
        </p:txBody>
      </p:sp>
    </p:spTree>
    <p:extLst>
      <p:ext uri="{BB962C8B-B14F-4D97-AF65-F5344CB8AC3E}">
        <p14:creationId xmlns:p14="http://schemas.microsoft.com/office/powerpoint/2010/main" val="873099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457200"/>
            <a:ext cx="1051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Cornell Nb</a:t>
            </a:r>
            <a:r>
              <a:rPr lang="en-US" sz="2000" baseline="-25000" dirty="0"/>
              <a:t>3</a:t>
            </a:r>
            <a:r>
              <a:rPr lang="en-US" sz="2000" dirty="0"/>
              <a:t>Sn program is supported by:</a:t>
            </a:r>
          </a:p>
          <a:p>
            <a:pPr algn="ctr"/>
            <a:r>
              <a:rPr lang="en-US" sz="2000" dirty="0">
                <a:ea typeface="ＭＳ Ｐゴシック" charset="0"/>
                <a:cs typeface="ＭＳ Ｐゴシック" charset="0"/>
              </a:rPr>
              <a:t>U.S. DOE award DE-SC0008431: 1.3 GHz Nb3Sn tests and Nb3Sn R&amp;D</a:t>
            </a:r>
          </a:p>
          <a:p>
            <a:pPr algn="ctr"/>
            <a:r>
              <a:rPr lang="en-US" sz="2000" dirty="0"/>
              <a:t>NSF Award 1734189: 2.6 GHz and 3.9 GHz tests and R&amp;D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algn="ctr"/>
            <a:r>
              <a:rPr lang="en-US" sz="2000" dirty="0"/>
              <a:t>Center for Bright Beam (NSF Award </a:t>
            </a:r>
            <a:r>
              <a:rPr lang="en-US" dirty="0"/>
              <a:t>1549132</a:t>
            </a:r>
            <a:r>
              <a:rPr lang="en-US" sz="2000" dirty="0"/>
              <a:t>): Materials studies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ea typeface="ＭＳ Ｐゴシック" charset="0"/>
                <a:cs typeface="ＭＳ Ｐゴシック" charset="0"/>
              </a:rPr>
              <a:t>This works make use of Cornell Center for Materials Research, NSF MRSEC program (DMR-</a:t>
            </a:r>
            <a:r>
              <a:rPr lang="en-US" sz="2000" dirty="0"/>
              <a:t>1719875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</a:p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Acknowledgements</a:t>
            </a:r>
          </a:p>
        </p:txBody>
      </p:sp>
      <p:pic>
        <p:nvPicPr>
          <p:cNvPr id="2050" name="Picture 2" descr="Center for Bright Be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605022"/>
            <a:ext cx="8229600" cy="117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1" y="3124200"/>
            <a:ext cx="10820400" cy="2594814"/>
          </a:xfrm>
        </p:spPr>
        <p:txBody>
          <a:bodyPr numCol="4">
            <a:noAutofit/>
          </a:bodyPr>
          <a:lstStyle/>
          <a:p>
            <a:pPr marL="0" indent="0" algn="ctr">
              <a:buNone/>
            </a:pPr>
            <a:r>
              <a:rPr lang="en-GB" sz="2400" dirty="0" err="1"/>
              <a:t>Prof.</a:t>
            </a:r>
            <a:r>
              <a:rPr lang="en-GB" sz="2400" dirty="0"/>
              <a:t> Matthias Liepe</a:t>
            </a:r>
          </a:p>
          <a:p>
            <a:pPr marL="0" indent="0" algn="ctr">
              <a:buNone/>
            </a:pPr>
            <a:r>
              <a:rPr lang="en-GB" sz="2400" dirty="0" err="1"/>
              <a:t>Prof.</a:t>
            </a:r>
            <a:r>
              <a:rPr lang="en-GB" sz="2400" dirty="0"/>
              <a:t> Tomas Arias</a:t>
            </a:r>
          </a:p>
          <a:p>
            <a:pPr marL="0" indent="0" algn="ctr">
              <a:buNone/>
            </a:pPr>
            <a:r>
              <a:rPr lang="en-GB" sz="2400" dirty="0" err="1"/>
              <a:t>Prof.</a:t>
            </a:r>
            <a:r>
              <a:rPr lang="en-GB" sz="2400" dirty="0"/>
              <a:t> David A. Muller</a:t>
            </a:r>
          </a:p>
          <a:p>
            <a:pPr marL="0" indent="0" algn="ctr">
              <a:buNone/>
            </a:pPr>
            <a:r>
              <a:rPr lang="en-GB" sz="2400" dirty="0" err="1"/>
              <a:t>Prof.</a:t>
            </a:r>
            <a:r>
              <a:rPr lang="en-GB" sz="2400" dirty="0"/>
              <a:t> James P. Sethna</a:t>
            </a:r>
          </a:p>
          <a:p>
            <a:pPr marL="0" indent="0" algn="ctr">
              <a:buNone/>
            </a:pPr>
            <a:r>
              <a:rPr lang="en-GB" sz="2400" dirty="0"/>
              <a:t>Prof. Mark </a:t>
            </a:r>
            <a:r>
              <a:rPr lang="en-GB" sz="2400" dirty="0" err="1"/>
              <a:t>Transtrum</a:t>
            </a:r>
            <a:endParaRPr lang="en-GB" sz="2400" dirty="0"/>
          </a:p>
          <a:p>
            <a:pPr marL="0" indent="0" algn="ctr">
              <a:buNone/>
            </a:pPr>
            <a:r>
              <a:rPr lang="en-GB" sz="2400" dirty="0" err="1"/>
              <a:t>Dr.</a:t>
            </a:r>
            <a:r>
              <a:rPr lang="en-GB" sz="2400" dirty="0"/>
              <a:t> Danilo </a:t>
            </a:r>
            <a:r>
              <a:rPr lang="en-GB" sz="2400" dirty="0" err="1"/>
              <a:t>Liarte</a:t>
            </a:r>
            <a:endParaRPr lang="en-GB" sz="2400" dirty="0"/>
          </a:p>
          <a:p>
            <a:pPr marL="0" indent="0" algn="ctr">
              <a:buNone/>
            </a:pPr>
            <a:r>
              <a:rPr lang="en-GB" sz="2400" dirty="0" err="1"/>
              <a:t>Dr.</a:t>
            </a:r>
            <a:r>
              <a:rPr lang="en-GB" sz="2400" dirty="0"/>
              <a:t> </a:t>
            </a:r>
            <a:r>
              <a:rPr lang="en-GB" sz="2400" dirty="0" err="1"/>
              <a:t>Zeming</a:t>
            </a:r>
            <a:r>
              <a:rPr lang="en-GB" sz="2400" dirty="0"/>
              <a:t> Sun</a:t>
            </a:r>
          </a:p>
          <a:p>
            <a:pPr marL="0" indent="0" algn="ctr">
              <a:buNone/>
            </a:pPr>
            <a:r>
              <a:rPr lang="en-GB" sz="2400" dirty="0" err="1"/>
              <a:t>Dr.</a:t>
            </a:r>
            <a:r>
              <a:rPr lang="en-GB" sz="2400" dirty="0"/>
              <a:t> Daniel Hall</a:t>
            </a:r>
          </a:p>
          <a:p>
            <a:pPr marL="0" indent="0" algn="ctr">
              <a:buNone/>
            </a:pPr>
            <a:r>
              <a:rPr lang="en-GB" sz="2400" dirty="0"/>
              <a:t>Paul Cueva</a:t>
            </a:r>
          </a:p>
          <a:p>
            <a:pPr marL="0" indent="0" algn="ctr">
              <a:buNone/>
            </a:pPr>
            <a:r>
              <a:rPr lang="en-GB" sz="2400" dirty="0"/>
              <a:t>Nathan </a:t>
            </a:r>
            <a:r>
              <a:rPr lang="en-GB" sz="2400" dirty="0" err="1"/>
              <a:t>Sitaraman</a:t>
            </a:r>
            <a:endParaRPr lang="en-GB" sz="2400" dirty="0"/>
          </a:p>
          <a:p>
            <a:pPr marL="0" indent="0" algn="ctr">
              <a:buNone/>
            </a:pPr>
            <a:r>
              <a:rPr lang="en-GB" sz="2400" dirty="0"/>
              <a:t>James Maniscalco</a:t>
            </a:r>
          </a:p>
          <a:p>
            <a:pPr marL="0" indent="0" algn="ctr">
              <a:buNone/>
            </a:pPr>
            <a:r>
              <a:rPr lang="en-GB" sz="2400" dirty="0" err="1"/>
              <a:t>Nilanjan</a:t>
            </a:r>
            <a:r>
              <a:rPr lang="en-GB" sz="2400" dirty="0"/>
              <a:t> Banerjee</a:t>
            </a:r>
          </a:p>
          <a:p>
            <a:pPr marL="0" indent="0" algn="ctr">
              <a:buNone/>
            </a:pPr>
            <a:r>
              <a:rPr lang="en-GB" sz="2400" dirty="0"/>
              <a:t>Alden Pack</a:t>
            </a:r>
          </a:p>
          <a:p>
            <a:pPr marL="0" indent="0" algn="ctr">
              <a:buNone/>
            </a:pPr>
            <a:r>
              <a:rPr lang="en-GB" sz="2400" dirty="0"/>
              <a:t>James Sears</a:t>
            </a:r>
          </a:p>
          <a:p>
            <a:pPr marL="0" indent="0" algn="ctr">
              <a:buNone/>
            </a:pPr>
            <a:r>
              <a:rPr lang="en-GB" sz="2400" dirty="0"/>
              <a:t>Greg </a:t>
            </a:r>
            <a:r>
              <a:rPr lang="en-GB" sz="2400" dirty="0" err="1"/>
              <a:t>Kulina</a:t>
            </a:r>
            <a:endParaRPr lang="en-GB" sz="2400" dirty="0"/>
          </a:p>
          <a:p>
            <a:pPr marL="0" indent="0" algn="ctr">
              <a:buNone/>
            </a:pPr>
            <a:r>
              <a:rPr lang="en-GB" sz="2400" dirty="0"/>
              <a:t>John Kaufman</a:t>
            </a:r>
          </a:p>
          <a:p>
            <a:pPr marL="0" indent="0" algn="ctr">
              <a:buNone/>
            </a:pPr>
            <a:r>
              <a:rPr lang="en-GB" sz="2400" dirty="0"/>
              <a:t>Holly Conklin</a:t>
            </a:r>
          </a:p>
          <a:p>
            <a:pPr marL="0" indent="0" algn="ctr">
              <a:buNone/>
            </a:pPr>
            <a:r>
              <a:rPr lang="en-GB" sz="2400" dirty="0"/>
              <a:t>Terri Gruber</a:t>
            </a:r>
          </a:p>
          <a:p>
            <a:pPr marL="0" indent="0" algn="ctr">
              <a:buNone/>
            </a:pPr>
            <a:r>
              <a:rPr lang="en-GB" sz="2400" dirty="0"/>
              <a:t>Paul Bishop</a:t>
            </a:r>
          </a:p>
          <a:p>
            <a:pPr marL="0" indent="0" algn="ctr">
              <a:buNone/>
            </a:pPr>
            <a:r>
              <a:rPr lang="en-GB" sz="2400" dirty="0"/>
              <a:t>Sam </a:t>
            </a:r>
            <a:r>
              <a:rPr lang="en-GB" sz="2400" dirty="0" err="1"/>
              <a:t>Ginnett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038599" y="2438400"/>
            <a:ext cx="411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with special thanks 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A02FB8-E364-4782-BAAF-D94F5EC5E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867400"/>
            <a:ext cx="685800" cy="685800"/>
          </a:xfrm>
          <a:prstGeom prst="rect">
            <a:avLst/>
          </a:prstGeom>
        </p:spPr>
      </p:pic>
      <p:pic>
        <p:nvPicPr>
          <p:cNvPr id="10" name="Picture 9" descr="nsfe">
            <a:extLst>
              <a:ext uri="{FF2B5EF4-FFF2-40B4-BE49-F238E27FC236}">
                <a16:creationId xmlns:a16="http://schemas.microsoft.com/office/drawing/2014/main" id="{19327E49-4144-4EAB-8299-D18B63C8D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88" y1="29412" x2="5488" y2="29412"/>
                        <a14:foregroundMark x1="10671" y1="25077" x2="10671" y2="25077"/>
                        <a14:foregroundMark x1="17378" y1="21362" x2="17378" y2="21362"/>
                        <a14:foregroundMark x1="24695" y1="10836" x2="24695" y2="10836"/>
                        <a14:foregroundMark x1="33841" y1="8359" x2="33841" y2="8359"/>
                        <a14:foregroundMark x1="43293" y1="6502" x2="43293" y2="6502"/>
                        <a14:foregroundMark x1="56402" y1="3715" x2="56402" y2="3715"/>
                        <a14:foregroundMark x1="69512" y1="8978" x2="69512" y2="8978"/>
                        <a14:foregroundMark x1="74085" y1="13313" x2="74085" y2="13313"/>
                        <a14:foregroundMark x1="83537" y1="18576" x2="83537" y2="18576"/>
                        <a14:foregroundMark x1="86890" y1="22291" x2="86890" y2="22291"/>
                        <a14:foregroundMark x1="92073" y1="30031" x2="92073" y2="30031"/>
                        <a14:foregroundMark x1="92378" y1="41486" x2="92378" y2="41486"/>
                        <a14:foregroundMark x1="93598" y1="50464" x2="93598" y2="50464"/>
                        <a14:foregroundMark x1="93293" y1="64396" x2="93293" y2="64396"/>
                        <a14:foregroundMark x1="84756" y1="75542" x2="84756" y2="75542"/>
                        <a14:foregroundMark x1="81707" y1="81424" x2="81707" y2="81424"/>
                        <a14:foregroundMark x1="71951" y1="86997" x2="71951" y2="86997"/>
                        <a14:foregroundMark x1="65244" y1="89164" x2="65244" y2="89164"/>
                        <a14:foregroundMark x1="57012" y1="91641" x2="57012" y2="91641"/>
                        <a14:foregroundMark x1="49390" y1="93808" x2="49390" y2="93808"/>
                        <a14:foregroundMark x1="39024" y1="93498" x2="39024" y2="93498"/>
                        <a14:foregroundMark x1="27744" y1="90402" x2="27744" y2="90402"/>
                        <a14:foregroundMark x1="19207" y1="84211" x2="19207" y2="84211"/>
                        <a14:foregroundMark x1="10366" y1="72136" x2="10366" y2="72136"/>
                        <a14:foregroundMark x1="6707" y1="64706" x2="6707" y2="64706"/>
                        <a14:foregroundMark x1="6098" y1="50155" x2="6098" y2="50155"/>
                        <a14:foregroundMark x1="6098" y1="43034" x2="6098" y2="43034"/>
                        <a14:backgroundMark x1="26220" y1="43344" x2="26220" y2="43344"/>
                        <a14:backgroundMark x1="31707" y1="39319" x2="31707" y2="39319"/>
                        <a14:backgroundMark x1="32622" y1="30031" x2="32622" y2="30031"/>
                        <a14:backgroundMark x1="39939" y1="31579" x2="39939" y2="31579"/>
                        <a14:backgroundMark x1="44207" y1="23839" x2="44207" y2="23839"/>
                        <a14:backgroundMark x1="50305" y1="28483" x2="50305" y2="28483"/>
                        <a14:backgroundMark x1="56402" y1="25077" x2="56402" y2="25077"/>
                        <a14:backgroundMark x1="60671" y1="30650" x2="60671" y2="30650"/>
                        <a14:backgroundMark x1="70427" y1="30341" x2="70427" y2="30341"/>
                        <a14:backgroundMark x1="69512" y1="38390" x2="69512" y2="38390"/>
                        <a14:backgroundMark x1="76220" y1="42724" x2="76220" y2="42724"/>
                        <a14:backgroundMark x1="71646" y1="48916" x2="71646" y2="48916"/>
                        <a14:backgroundMark x1="74390" y1="55418" x2="74390" y2="55418"/>
                        <a14:backgroundMark x1="68293" y1="59133" x2="68293" y2="59133"/>
                        <a14:backgroundMark x1="68293" y1="66563" x2="68293" y2="66563"/>
                        <a14:backgroundMark x1="60671" y1="67492" x2="60671" y2="67492"/>
                        <a14:backgroundMark x1="56402" y1="73375" x2="56402" y2="73375"/>
                        <a14:backgroundMark x1="50000" y1="69969" x2="50000" y2="69969"/>
                        <a14:backgroundMark x1="45427" y1="72446" x2="45427" y2="72446"/>
                        <a14:backgroundMark x1="39634" y1="67183" x2="39634" y2="67183"/>
                        <a14:backgroundMark x1="31098" y1="67492" x2="31098" y2="67492"/>
                        <a14:backgroundMark x1="31707" y1="60062" x2="31707" y2="60062"/>
                        <a14:backgroundMark x1="23476" y1="56347" x2="23476" y2="56347"/>
                        <a14:backgroundMark x1="23780" y1="41796" x2="23780" y2="41796"/>
                        <a14:backgroundMark x1="5183" y1="40557" x2="5183" y2="40557"/>
                        <a14:backgroundMark x1="57012" y1="94737" x2="57012" y2="94737"/>
                        <a14:backgroundMark x1="35671" y1="6192" x2="35671" y2="6192"/>
                        <a14:backgroundMark x1="27134" y1="10217" x2="27134" y2="10217"/>
                        <a14:backgroundMark x1="28963" y1="49536" x2="28963" y2="49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5878577"/>
            <a:ext cx="685800" cy="67462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821A1-6FEB-4CC6-AB5E-EAAA1602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54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55816-AC7D-4942-86FB-E049A8FA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Cryo-Efficiency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493111-9F3D-4A6D-B5BA-DA5EBA26200C}"/>
              </a:ext>
            </a:extLst>
          </p:cNvPr>
          <p:cNvGrpSpPr/>
          <p:nvPr/>
        </p:nvGrpSpPr>
        <p:grpSpPr>
          <a:xfrm>
            <a:off x="1828800" y="716284"/>
            <a:ext cx="8726477" cy="5455916"/>
            <a:chOff x="1828800" y="716284"/>
            <a:chExt cx="8726477" cy="54559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A74343-20DC-4558-B577-29B0C7E18315}"/>
                </a:ext>
              </a:extLst>
            </p:cNvPr>
            <p:cNvGrpSpPr/>
            <p:nvPr/>
          </p:nvGrpSpPr>
          <p:grpSpPr>
            <a:xfrm>
              <a:off x="1828800" y="716284"/>
              <a:ext cx="8274137" cy="5455916"/>
              <a:chOff x="869862" y="907675"/>
              <a:chExt cx="8274137" cy="54559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8A23A2E-FC06-41B5-9A9A-614982D37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9862" y="907675"/>
                <a:ext cx="8274137" cy="5455916"/>
              </a:xfrm>
              <a:prstGeom prst="rect">
                <a:avLst/>
              </a:prstGeom>
            </p:spPr>
          </p:pic>
          <p:sp>
            <p:nvSpPr>
              <p:cNvPr id="11" name="Right Arrow 9">
                <a:extLst>
                  <a:ext uri="{FF2B5EF4-FFF2-40B4-BE49-F238E27FC236}">
                    <a16:creationId xmlns:a16="http://schemas.microsoft.com/office/drawing/2014/main" id="{BCAE4E7E-EE90-4E48-9466-2290DF66C09F}"/>
                  </a:ext>
                </a:extLst>
              </p:cNvPr>
              <p:cNvSpPr/>
              <p:nvPr/>
            </p:nvSpPr>
            <p:spPr>
              <a:xfrm rot="16200000" flipH="1">
                <a:off x="6701914" y="3678018"/>
                <a:ext cx="1767749" cy="468086"/>
              </a:xfrm>
              <a:prstGeom prst="rightArrow">
                <a:avLst>
                  <a:gd name="adj1" fmla="val 50000"/>
                  <a:gd name="adj2" fmla="val 85821"/>
                </a:avLst>
              </a:prstGeom>
              <a:gradFill flip="none" rotWithShape="1">
                <a:gsLst>
                  <a:gs pos="1000">
                    <a:srgbClr val="C00000"/>
                  </a:gs>
                  <a:gs pos="100000">
                    <a:srgbClr val="92D050"/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62CA8A-0419-43CA-B76E-63538FD2852C}"/>
                  </a:ext>
                </a:extLst>
              </p:cNvPr>
              <p:cNvSpPr txBox="1"/>
              <p:nvPr/>
            </p:nvSpPr>
            <p:spPr>
              <a:xfrm rot="19167756">
                <a:off x="4678157" y="3035439"/>
                <a:ext cx="3376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1.3 GHz </a:t>
                </a:r>
                <a:r>
                  <a:rPr lang="en-US" sz="2800" b="1" dirty="0" err="1">
                    <a:solidFill>
                      <a:srgbClr val="FF0000"/>
                    </a:solidFill>
                  </a:rPr>
                  <a:t>Nb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at 2K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6D7915-C391-409F-A70E-3E4DDED554E9}"/>
                  </a:ext>
                </a:extLst>
              </p:cNvPr>
              <p:cNvSpPr txBox="1"/>
              <p:nvPr/>
            </p:nvSpPr>
            <p:spPr>
              <a:xfrm rot="20416675">
                <a:off x="4035686" y="4539673"/>
                <a:ext cx="40211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2.6 GHz Nb</a:t>
                </a:r>
                <a:r>
                  <a:rPr lang="en-US" sz="2400" b="1" baseline="-25000" dirty="0">
                    <a:solidFill>
                      <a:srgbClr val="7030A0"/>
                    </a:solidFill>
                  </a:rPr>
                  <a:t>3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Sn at 4.2K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B6369-D8C6-4D8F-BDF1-045353036B54}"/>
                </a:ext>
              </a:extLst>
            </p:cNvPr>
            <p:cNvSpPr txBox="1"/>
            <p:nvPr/>
          </p:nvSpPr>
          <p:spPr>
            <a:xfrm rot="20755890">
              <a:off x="6534173" y="4808882"/>
              <a:ext cx="4021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67AE04"/>
                  </a:solidFill>
                </a:rPr>
                <a:t>1.3 GHz Nb</a:t>
              </a:r>
              <a:r>
                <a:rPr lang="en-US" sz="2400" b="1" baseline="-25000" dirty="0">
                  <a:solidFill>
                    <a:srgbClr val="67AE04"/>
                  </a:solidFill>
                </a:rPr>
                <a:t>3</a:t>
              </a:r>
              <a:r>
                <a:rPr lang="en-US" sz="2400" b="1" dirty="0">
                  <a:solidFill>
                    <a:srgbClr val="67AE04"/>
                  </a:solidFill>
                </a:rPr>
                <a:t>Sn at 4.2K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30A97-C5D1-4A4D-BDAE-372B7017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E4C95-F73D-49DD-BB24-352EB8550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0E2F8-0D7B-4F8D-9C06-CFA89F39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705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Quench Field Frequency 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785018"/>
            <a:ext cx="10972800" cy="54403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2.6 GHz Nb</a:t>
            </a:r>
            <a:r>
              <a:rPr lang="en-GB" baseline="-25000" dirty="0"/>
              <a:t>3</a:t>
            </a:r>
            <a:r>
              <a:rPr lang="en-GB" dirty="0"/>
              <a:t>Sn cavities’ quench field is consistent with 1.3</a:t>
            </a:r>
            <a:r>
              <a:rPr lang="en-GB" dirty="0">
                <a:solidFill>
                  <a:schemeClr val="bg1"/>
                </a:solidFill>
              </a:rPr>
              <a:t>_</a:t>
            </a:r>
            <a:r>
              <a:rPr lang="en-GB" dirty="0"/>
              <a:t>GHz Nb</a:t>
            </a:r>
            <a:r>
              <a:rPr lang="en-GB" baseline="-25000" dirty="0"/>
              <a:t>3</a:t>
            </a:r>
            <a:r>
              <a:rPr lang="en-GB" dirty="0"/>
              <a:t>Sn cavities.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057400"/>
            <a:ext cx="5079501" cy="4039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2097534"/>
            <a:ext cx="3581400" cy="386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Results show quench defect does not depend on frequency!</a:t>
            </a:r>
          </a:p>
          <a:p>
            <a:endParaRPr lang="en-US" sz="3200" b="1" baseline="-25000" dirty="0">
              <a:solidFill>
                <a:srgbClr val="FF0000"/>
              </a:solidFill>
            </a:endParaRPr>
          </a:p>
          <a:p>
            <a:r>
              <a:rPr lang="en-US" sz="3200" dirty="0"/>
              <a:t>-&gt; Limits possible defects that cause quench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8432300" y="3962842"/>
            <a:ext cx="228600" cy="228600"/>
          </a:xfrm>
          <a:prstGeom prst="star5">
            <a:avLst/>
          </a:prstGeom>
          <a:solidFill>
            <a:srgbClr val="C60A9E"/>
          </a:solidFill>
          <a:ln>
            <a:solidFill>
              <a:srgbClr val="C60A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60A9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4811" y="3881735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60A9E"/>
                </a:solidFill>
              </a:rPr>
              <a:t>2.6 GHz</a:t>
            </a:r>
          </a:p>
        </p:txBody>
      </p:sp>
      <p:sp>
        <p:nvSpPr>
          <p:cNvPr id="8" name="5-Point Star 5">
            <a:extLst>
              <a:ext uri="{FF2B5EF4-FFF2-40B4-BE49-F238E27FC236}">
                <a16:creationId xmlns:a16="http://schemas.microsoft.com/office/drawing/2014/main" id="{54837914-744A-49F1-AC5A-8A5D27D62411}"/>
              </a:ext>
            </a:extLst>
          </p:cNvPr>
          <p:cNvSpPr/>
          <p:nvPr/>
        </p:nvSpPr>
        <p:spPr>
          <a:xfrm>
            <a:off x="8356100" y="3276600"/>
            <a:ext cx="2286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A7B17-4FC9-4627-AD99-AA04C0871D75}"/>
              </a:ext>
            </a:extLst>
          </p:cNvPr>
          <p:cNvSpPr txBox="1"/>
          <p:nvPr/>
        </p:nvSpPr>
        <p:spPr>
          <a:xfrm>
            <a:off x="8508500" y="2971800"/>
            <a:ext cx="1852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3.9 GHz </a:t>
            </a:r>
            <a:br>
              <a:rPr lang="en-US" sz="2400" b="1" dirty="0">
                <a:solidFill>
                  <a:srgbClr val="00B050"/>
                </a:solidFill>
              </a:rPr>
            </a:br>
            <a:r>
              <a:rPr lang="en-US" sz="2400" b="1" dirty="0">
                <a:solidFill>
                  <a:srgbClr val="00B050"/>
                </a:solidFill>
              </a:rPr>
              <a:t>(preliminary)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34AACA-3CF4-4A93-8918-79323A38B5DE}"/>
              </a:ext>
            </a:extLst>
          </p:cNvPr>
          <p:cNvSpPr/>
          <p:nvPr/>
        </p:nvSpPr>
        <p:spPr>
          <a:xfrm>
            <a:off x="0" y="493714"/>
            <a:ext cx="12192000" cy="58626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8CDE55-B269-4783-BAE9-55CA16BDF528}"/>
              </a:ext>
            </a:extLst>
          </p:cNvPr>
          <p:cNvGrpSpPr/>
          <p:nvPr/>
        </p:nvGrpSpPr>
        <p:grpSpPr>
          <a:xfrm>
            <a:off x="647700" y="2590800"/>
            <a:ext cx="10896600" cy="925810"/>
            <a:chOff x="647700" y="2590800"/>
            <a:chExt cx="10896600" cy="914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72EC4D-F1C2-441D-A65B-A9A5932F25AD}"/>
                </a:ext>
              </a:extLst>
            </p:cNvPr>
            <p:cNvSpPr/>
            <p:nvPr/>
          </p:nvSpPr>
          <p:spPr>
            <a:xfrm>
              <a:off x="647700" y="2590800"/>
              <a:ext cx="10896600" cy="914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11F0F8-F859-4120-9CFE-A7C9313FB808}"/>
                </a:ext>
              </a:extLst>
            </p:cNvPr>
            <p:cNvSpPr txBox="1"/>
            <p:nvPr/>
          </p:nvSpPr>
          <p:spPr>
            <a:xfrm>
              <a:off x="912465" y="2666061"/>
              <a:ext cx="103670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/>
                <a:t>Quench Mechanism Frequency Independent</a:t>
              </a: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D8E9BED-F158-4733-9592-DA66627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72492AE-7895-47C7-9D4C-229485D5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593F4E5-083A-4DD1-AB58-69889247D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9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4578F-AD3C-40C0-B9D4-F12BE6610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Surface Resistance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57ECF-33BB-4552-8691-6437EF59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0D1D0-BB88-47EA-B987-2A53A9D7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8D4F0-C472-4F75-B661-82F13D26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820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Increasing Efficiency</a:t>
            </a:r>
            <a:endParaRPr lang="en-GB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Porter    Nb3Sn Workshop 2020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 flipV="1">
            <a:off x="1790700" y="3838665"/>
            <a:ext cx="1371600" cy="274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flipV="1">
            <a:off x="1790700" y="1143000"/>
            <a:ext cx="1371600" cy="171907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flipV="1">
            <a:off x="1790700" y="2862072"/>
            <a:ext cx="1371600" cy="100980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" y="59537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0 n</a:t>
            </a:r>
            <a:r>
              <a:rPr lang="el-GR" sz="2800" b="1" dirty="0"/>
              <a:t>Ω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7700" y="11531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16 n</a:t>
            </a:r>
            <a:r>
              <a:rPr lang="el-GR" sz="2800" b="1" dirty="0"/>
              <a:t>Ω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38500" y="1435086"/>
            <a:ext cx="3771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solidFill>
                  <a:srgbClr val="92D050"/>
                </a:solidFill>
              </a:rPr>
              <a:t>Trapped  </a:t>
            </a:r>
            <a:br>
              <a:rPr lang="en-GB" sz="3600" b="1" i="1" dirty="0">
                <a:solidFill>
                  <a:srgbClr val="92D050"/>
                </a:solidFill>
              </a:rPr>
            </a:br>
            <a:r>
              <a:rPr lang="en-GB" sz="3600" b="1" i="1" dirty="0">
                <a:solidFill>
                  <a:srgbClr val="92D050"/>
                </a:solidFill>
              </a:rPr>
              <a:t>magnetic flux</a:t>
            </a:r>
          </a:p>
          <a:p>
            <a:endParaRPr lang="en-GB" sz="3600" b="1" i="1" dirty="0"/>
          </a:p>
          <a:p>
            <a:r>
              <a:rPr lang="en-GB" sz="3600" b="1" i="1" dirty="0">
                <a:solidFill>
                  <a:srgbClr val="C00000"/>
                </a:solidFill>
              </a:rPr>
              <a:t>“Double Gap”</a:t>
            </a:r>
          </a:p>
          <a:p>
            <a:endParaRPr lang="en-GB" sz="3600" i="1" dirty="0"/>
          </a:p>
          <a:p>
            <a:endParaRPr lang="en-GB" sz="3600" i="1" dirty="0"/>
          </a:p>
          <a:p>
            <a:r>
              <a:rPr lang="en-GB" sz="3600" b="1" i="1" dirty="0">
                <a:solidFill>
                  <a:srgbClr val="0070C0"/>
                </a:solidFill>
              </a:rPr>
              <a:t>BCS Resistance</a:t>
            </a:r>
          </a:p>
          <a:p>
            <a:r>
              <a:rPr lang="en-GB" sz="3600" dirty="0"/>
              <a:t>	</a:t>
            </a:r>
            <a:endParaRPr lang="en-GB" sz="3600" i="1" dirty="0"/>
          </a:p>
          <a:p>
            <a:r>
              <a:rPr lang="en-GB" sz="3600" dirty="0"/>
              <a:t>	</a:t>
            </a:r>
          </a:p>
        </p:txBody>
      </p:sp>
      <p:cxnSp>
        <p:nvCxnSpPr>
          <p:cNvPr id="10" name="Straight Arrow Connector 9"/>
          <p:cNvCxnSpPr>
            <a:stCxn id="7" idx="0"/>
            <a:endCxn id="8" idx="2"/>
          </p:cNvCxnSpPr>
          <p:nvPr/>
        </p:nvCxnSpPr>
        <p:spPr>
          <a:xfrm flipV="1">
            <a:off x="1219200" y="1676400"/>
            <a:ext cx="0" cy="42773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019800" y="1752600"/>
            <a:ext cx="685800" cy="0"/>
          </a:xfrm>
          <a:prstGeom prst="line">
            <a:avLst/>
          </a:prstGeom>
          <a:ln w="571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714392" y="1579368"/>
            <a:ext cx="0" cy="778129"/>
          </a:xfrm>
          <a:prstGeom prst="line">
            <a:avLst/>
          </a:prstGeom>
          <a:ln w="571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14392" y="2357497"/>
            <a:ext cx="304800" cy="0"/>
          </a:xfrm>
          <a:prstGeom prst="line">
            <a:avLst/>
          </a:prstGeom>
          <a:ln w="571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14392" y="1579366"/>
            <a:ext cx="304800" cy="0"/>
          </a:xfrm>
          <a:prstGeom prst="line">
            <a:avLst/>
          </a:prstGeom>
          <a:ln w="571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57292" y="1269864"/>
            <a:ext cx="3771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/>
              <a:t>Ambient fields</a:t>
            </a:r>
          </a:p>
          <a:p>
            <a:endParaRPr lang="en-GB" sz="3200" i="1" dirty="0"/>
          </a:p>
          <a:p>
            <a:r>
              <a:rPr lang="en-GB" sz="3200" dirty="0"/>
              <a:t>	</a:t>
            </a:r>
            <a:endParaRPr lang="en-GB" sz="3200" i="1" dirty="0"/>
          </a:p>
          <a:p>
            <a:r>
              <a:rPr lang="en-GB" sz="3200" dirty="0"/>
              <a:t>	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7292" y="2057400"/>
            <a:ext cx="377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/>
              <a:t>Thermal gradients</a:t>
            </a:r>
          </a:p>
          <a:p>
            <a:r>
              <a:rPr lang="en-GB" sz="3200" dirty="0"/>
              <a:t>	</a:t>
            </a:r>
            <a:endParaRPr lang="en-GB" sz="3200" i="1" dirty="0"/>
          </a:p>
          <a:p>
            <a:r>
              <a:rPr lang="en-GB" sz="3200" dirty="0"/>
              <a:t>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000" y="531253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Surface resistance at 4.2 K and 10 MV/m</a:t>
            </a:r>
            <a:endParaRPr lang="en-US" sz="3200" b="1" baseline="-250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DB5B05-E127-45D2-889D-ECB85D17F1A3}"/>
              </a:ext>
            </a:extLst>
          </p:cNvPr>
          <p:cNvSpPr txBox="1"/>
          <p:nvPr/>
        </p:nvSpPr>
        <p:spPr>
          <a:xfrm>
            <a:off x="7057292" y="2057400"/>
            <a:ext cx="37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strike="sngStrike" dirty="0"/>
              <a:t>Thermal gradients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598EA83-C592-493D-83A4-79968271A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552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Thermal currents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5257800" y="879427"/>
            <a:ext cx="1440930" cy="4724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Nb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59870" y="879427"/>
            <a:ext cx="297930" cy="472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9870" y="650827"/>
            <a:ext cx="173886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HOT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9870" y="5603827"/>
            <a:ext cx="1738860" cy="2286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410200" y="1717627"/>
            <a:ext cx="0" cy="281940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4800600" y="1717627"/>
            <a:ext cx="0" cy="281940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314428" y="1504790"/>
                <a:ext cx="271132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/>
                        </a:rPr>
                        <m:t>𝑉</m:t>
                      </m:r>
                      <m:r>
                        <a:rPr lang="en-US" sz="4000" i="1">
                          <a:latin typeface="Cambria Math"/>
                        </a:rPr>
                        <m:t>=−</m:t>
                      </m:r>
                      <m:r>
                        <a:rPr lang="en-US" sz="4000" i="1">
                          <a:latin typeface="Cambria Math"/>
                        </a:rPr>
                        <m:t>𝑆</m:t>
                      </m:r>
                      <m:r>
                        <a:rPr lang="en-US" sz="4000" i="1">
                          <a:latin typeface="Cambria Math"/>
                        </a:rPr>
                        <m:t> </m:t>
                      </m:r>
                      <m:r>
                        <a:rPr lang="en-US" sz="4000" i="1">
                          <a:latin typeface="Cambria Math"/>
                        </a:rPr>
                        <m:t>𝛻</m:t>
                      </m:r>
                      <m:r>
                        <a:rPr lang="en-US" sz="4000" i="1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428" y="1504790"/>
                <a:ext cx="271132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129375" y="2487916"/>
            <a:ext cx="3081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3200" dirty="0"/>
              <a:t> – </a:t>
            </a:r>
            <a:r>
              <a:rPr lang="en-US" sz="3200" dirty="0" err="1"/>
              <a:t>Seebeck</a:t>
            </a:r>
            <a:r>
              <a:rPr lang="en-US" sz="3200" dirty="0"/>
              <a:t> coefficient</a:t>
            </a:r>
          </a:p>
        </p:txBody>
      </p:sp>
      <p:sp>
        <p:nvSpPr>
          <p:cNvPr id="12" name="Oval 11"/>
          <p:cNvSpPr/>
          <p:nvPr/>
        </p:nvSpPr>
        <p:spPr>
          <a:xfrm>
            <a:off x="5000182" y="1750080"/>
            <a:ext cx="217306" cy="2173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00182" y="2152953"/>
            <a:ext cx="217306" cy="2173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00182" y="2555827"/>
            <a:ext cx="217306" cy="2173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81200" y="2773133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Generated </a:t>
            </a:r>
            <a:br>
              <a:rPr lang="en-US" sz="3200" dirty="0"/>
            </a:br>
            <a:r>
              <a:rPr lang="en-US" sz="3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B </a:t>
            </a:r>
            <a:r>
              <a:rPr lang="en-US" sz="3200" dirty="0"/>
              <a:t> field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52600" y="567423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Induced </a:t>
            </a:r>
            <a:r>
              <a:rPr lang="en-US" sz="3200" dirty="0" err="1"/>
              <a:t>thermocurrent</a:t>
            </a:r>
            <a:endParaRPr lang="en-US" sz="3200" dirty="0"/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>
            <a:off x="4572000" y="1106033"/>
            <a:ext cx="762000" cy="611595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3"/>
            <a:endCxn id="14" idx="3"/>
          </p:cNvCxnSpPr>
          <p:nvPr/>
        </p:nvCxnSpPr>
        <p:spPr>
          <a:xfrm flipV="1">
            <a:off x="4343400" y="2741310"/>
            <a:ext cx="688606" cy="570433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52600" y="5832427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Cooling in a </a:t>
            </a:r>
            <a:r>
              <a:rPr lang="en-GB" sz="3200" b="1" dirty="0"/>
              <a:t>large thermal gradient </a:t>
            </a:r>
            <a:r>
              <a:rPr lang="en-GB" sz="3200" dirty="0"/>
              <a:t>will </a:t>
            </a:r>
            <a:br>
              <a:rPr lang="en-GB" sz="3200" dirty="0"/>
            </a:br>
            <a:r>
              <a:rPr lang="en-GB" sz="3200" dirty="0"/>
              <a:t>generate a </a:t>
            </a:r>
            <a:r>
              <a:rPr lang="en-GB" sz="3200" b="1" dirty="0">
                <a:solidFill>
                  <a:srgbClr val="FF0000"/>
                </a:solidFill>
              </a:rPr>
              <a:t>large amount of trapped flux</a:t>
            </a:r>
            <a:r>
              <a:rPr lang="en-GB" sz="3200" dirty="0"/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8C7CF-84DB-404D-8569-8CD72914CD4A}"/>
              </a:ext>
            </a:extLst>
          </p:cNvPr>
          <p:cNvSpPr txBox="1"/>
          <p:nvPr/>
        </p:nvSpPr>
        <p:spPr>
          <a:xfrm>
            <a:off x="9963390" y="537648"/>
            <a:ext cx="22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Daniel Hall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86E740-FA4C-44FD-9696-C794F6BC497B}"/>
              </a:ext>
            </a:extLst>
          </p:cNvPr>
          <p:cNvSpPr/>
          <p:nvPr/>
        </p:nvSpPr>
        <p:spPr>
          <a:xfrm>
            <a:off x="0" y="576830"/>
            <a:ext cx="12192000" cy="62793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427FE5-A87E-4F84-9E28-649FA9260D6C}"/>
              </a:ext>
            </a:extLst>
          </p:cNvPr>
          <p:cNvGrpSpPr/>
          <p:nvPr/>
        </p:nvGrpSpPr>
        <p:grpSpPr>
          <a:xfrm>
            <a:off x="404057" y="2692672"/>
            <a:ext cx="11383893" cy="964928"/>
            <a:chOff x="-1062960" y="2590801"/>
            <a:chExt cx="14390465" cy="9000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0F025B1-F34B-4A4D-A25B-DB30899E591D}"/>
                </a:ext>
              </a:extLst>
            </p:cNvPr>
            <p:cNvSpPr/>
            <p:nvPr/>
          </p:nvSpPr>
          <p:spPr>
            <a:xfrm>
              <a:off x="-1062960" y="2590801"/>
              <a:ext cx="14390456" cy="90006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5F5AFC-8DF2-4D33-A0BD-58AC27B7A203}"/>
                </a:ext>
              </a:extLst>
            </p:cNvPr>
            <p:cNvSpPr txBox="1"/>
            <p:nvPr/>
          </p:nvSpPr>
          <p:spPr>
            <a:xfrm>
              <a:off x="-1062952" y="2681973"/>
              <a:ext cx="14390457" cy="717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/>
                <a:t>‘Solved’ (for Nb</a:t>
              </a:r>
              <a:r>
                <a:rPr lang="en-US" sz="4400" baseline="-25000" dirty="0"/>
                <a:t>3</a:t>
              </a:r>
              <a:r>
                <a:rPr lang="en-US" sz="4400" dirty="0"/>
                <a:t>Sn on Nb) by slow-cooling cavity</a:t>
              </a:r>
            </a:p>
          </p:txBody>
        </p:sp>
      </p:grp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6F5F3EAD-C77D-49FE-BFF4-844C8788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11/13/2020</a:t>
            </a:r>
            <a:endParaRPr lang="en-GB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D2E479B-8BAE-4ACA-AB4A-3F305F0DC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45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12597</TotalTime>
  <Words>2225</Words>
  <Application>Microsoft Office PowerPoint</Application>
  <PresentationFormat>Widescreen</PresentationFormat>
  <Paragraphs>506</Paragraphs>
  <Slides>44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Cambria Math</vt:lpstr>
      <vt:lpstr>Times New Roman</vt:lpstr>
      <vt:lpstr>Office Theme</vt:lpstr>
      <vt:lpstr>Surface Resistance, Frequency Dependence, and Field Limitation in Nb3Sn Cavities</vt:lpstr>
      <vt:lpstr>Current performance</vt:lpstr>
      <vt:lpstr>PowerPoint Presentation</vt:lpstr>
      <vt:lpstr>High Frequency Nb3Sn</vt:lpstr>
      <vt:lpstr>Cryo-Efficiency</vt:lpstr>
      <vt:lpstr>Quench Field Frequency Dependence</vt:lpstr>
      <vt:lpstr>PowerPoint Presentation</vt:lpstr>
      <vt:lpstr>Increasing Efficiency</vt:lpstr>
      <vt:lpstr>Thermal currents</vt:lpstr>
      <vt:lpstr>Increasing Efficiency</vt:lpstr>
      <vt:lpstr>“Double Gap”</vt:lpstr>
      <vt:lpstr>Tin Depleted Regions</vt:lpstr>
      <vt:lpstr>Normal Layers</vt:lpstr>
      <vt:lpstr>Normal Layers</vt:lpstr>
      <vt:lpstr>Removing Second Gap</vt:lpstr>
      <vt:lpstr>Increasing Efficiency</vt:lpstr>
      <vt:lpstr>PowerPoint Presentation</vt:lpstr>
      <vt:lpstr>Limitations in quench field</vt:lpstr>
      <vt:lpstr>What is limiting the quench field?</vt:lpstr>
      <vt:lpstr>Quench Field Impact of Sn Depletion</vt:lpstr>
      <vt:lpstr>PowerPoint Presentation</vt:lpstr>
      <vt:lpstr>PowerPoint Presentation</vt:lpstr>
      <vt:lpstr>T-Map experiment</vt:lpstr>
      <vt:lpstr>Localised quench</vt:lpstr>
      <vt:lpstr>What is happening at the surface?</vt:lpstr>
      <vt:lpstr>Quench Videos</vt:lpstr>
      <vt:lpstr>Cavity Quench</vt:lpstr>
      <vt:lpstr>Near quench behavior</vt:lpstr>
      <vt:lpstr>Near quench behaviour</vt:lpstr>
      <vt:lpstr>Grain boundary flux penetration</vt:lpstr>
      <vt:lpstr>Surface Roughness</vt:lpstr>
      <vt:lpstr>Grain Boundary Flux Penetration (BYU)</vt:lpstr>
      <vt:lpstr>Grain Boundary Pinning (BYU)</vt:lpstr>
      <vt:lpstr>PowerPoint Presentation</vt:lpstr>
      <vt:lpstr>Thermal Modeling</vt:lpstr>
      <vt:lpstr>PowerPoint Presentation</vt:lpstr>
      <vt:lpstr>PowerPoint Presentation</vt:lpstr>
      <vt:lpstr>Thermal Runaway in Single Material</vt:lpstr>
      <vt:lpstr>Thermal Runaway in Bilayer material</vt:lpstr>
      <vt:lpstr>Can Normal Regions Form in the Model?</vt:lpstr>
      <vt:lpstr>Revisiting Temperature Jumps</vt:lpstr>
      <vt:lpstr>Experimental Data Summary for Quench Mechanism</vt:lpstr>
      <vt:lpstr>Conclusions</vt:lpstr>
      <vt:lpstr>Acknowledgements</vt:lpstr>
    </vt:vector>
  </TitlesOfParts>
  <Company>LEPP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D Porter</dc:creator>
  <cp:lastModifiedBy>Ryan Douglas Porter</cp:lastModifiedBy>
  <cp:revision>700</cp:revision>
  <dcterms:created xsi:type="dcterms:W3CDTF">2016-05-23T12:44:58Z</dcterms:created>
  <dcterms:modified xsi:type="dcterms:W3CDTF">2020-11-13T12:24:08Z</dcterms:modified>
</cp:coreProperties>
</file>