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91" r:id="rId4"/>
    <p:sldId id="309" r:id="rId5"/>
    <p:sldId id="259" r:id="rId6"/>
    <p:sldId id="274" r:id="rId7"/>
    <p:sldId id="275" r:id="rId8"/>
    <p:sldId id="279" r:id="rId9"/>
    <p:sldId id="319" r:id="rId10"/>
    <p:sldId id="305" r:id="rId11"/>
    <p:sldId id="299" r:id="rId12"/>
    <p:sldId id="306" r:id="rId13"/>
    <p:sldId id="278" r:id="rId14"/>
    <p:sldId id="320" r:id="rId15"/>
    <p:sldId id="322" r:id="rId16"/>
    <p:sldId id="269" r:id="rId17"/>
    <p:sldId id="321" r:id="rId18"/>
    <p:sldId id="281" r:id="rId19"/>
    <p:sldId id="317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3FA"/>
    <a:srgbClr val="0000FF"/>
    <a:srgbClr val="F80000"/>
    <a:srgbClr val="D7C58F"/>
    <a:srgbClr val="C2B386"/>
    <a:srgbClr val="817D6F"/>
    <a:srgbClr val="FFE79E"/>
    <a:srgbClr val="006200"/>
    <a:srgbClr val="000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8BD86-E5FF-4FBA-B451-9C7351780E09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24851-6010-40F1-8C9E-D2043D231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10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F60D2-216D-498B-B443-BCCC393EF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E89A6B-29B9-4D7F-8E1A-7873482B7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AF58E-A5BB-4A98-8235-6547D09AD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788F-4BB0-4BC2-A05E-9C38C6736BC7}" type="datetime1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8D100-4B8B-4FA7-926A-0E7023FB1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6B24B-69A0-45A3-AE6A-BF8DD2647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15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84C1-F20C-48A5-ABC8-5A7AF55D8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033DF-BC50-48DD-BBE8-C851E2359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77D1A-D918-459D-A548-45383A921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33D-9162-489A-89C0-07DFDC28BB05}" type="datetime1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08A40-4CC6-4864-8C64-EC32FE114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C326D-6B47-4D60-9381-31BFAD9C1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85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1EFA4F-FF99-417F-8A9D-9C5FA6C7FF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BC091A-642D-4B54-83C7-596E4FE5F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13A86-CF4E-4430-BF05-2C2F9F090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1ACB-1CAA-4A6F-BCD0-4D20CF3BF223}" type="datetime1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8B8F1-8C73-4838-9D35-5C1A6289B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7C2DB-83D7-4D71-94B3-D1073FC8A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70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F4DB-637B-4875-9257-2C019CC1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53F80-CA97-4A71-BCD4-06C9C39E9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7B017-C41F-4FFB-AE7A-D6A13514F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E3882-D259-4705-8444-035A868733ED}" type="datetime1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AAAEA-AE71-47C1-B88C-BCDA2DC76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E2821-63A3-40FE-B0C7-4ED876F30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23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FD73D-DD97-47AC-83EB-49D257D20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353D4-F7E9-4275-A44E-4BC98DF30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38602-8854-468F-9949-B9A9E1BDA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2DCE-17EF-4259-9B16-F47654504A99}" type="datetime1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720C1-64DB-4874-B5C1-A9793E92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849AE-DD06-41DC-B7CB-9FCC51CE8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40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74068-F1B4-45B3-AF1A-DE8C34E1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82C8E-1916-467D-8AEE-9EA0A0AD5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DBCF56-A7F4-4ED0-B095-55AC6BCBB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042AA-80FB-499F-A647-3178BB08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24E8-0CAA-4880-9CCE-AD717C134179}" type="datetime1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C20BA-95E9-4EE4-B52E-788EEDB70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9E1A4-BBE5-4290-869E-48C94F8C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B28A5-56D7-428F-8907-420F7E53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42E6-5894-452B-9061-316D498E8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CA183-7DCD-4B17-A5F8-659F0F811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20DDB1-1E18-4796-9D19-C55CFDD54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8A501D-438A-4E1D-A086-E5882ECBDA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27C5A3-663C-4366-BF2A-57267051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7E95-9232-463A-98B5-5625A10D82FD}" type="datetime1">
              <a:rPr lang="en-US" smtClean="0"/>
              <a:t>11/11/2020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F7DEBC-5512-4AFD-9D55-DEEC1300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471BD4-E910-4C8D-A4F4-797D49C98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9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5E2C6-BDEC-4A6C-9B4E-545B29858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6247D3-1DB8-4894-87E3-908E00EA5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4627-72D7-4D06-B2BA-8F951057318C}" type="datetime1">
              <a:rPr lang="en-US" smtClean="0"/>
              <a:t>11/11/2020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6DC034-EE74-49A1-A1EB-B4A889456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529450-5503-44DE-AE82-38E053593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3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B1A4A3-1909-4687-AFFE-1182D2715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0DED6-A076-4EAD-9F07-41E6F7311F7D}" type="datetime1">
              <a:rPr lang="en-US" smtClean="0"/>
              <a:t>11/11/2020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9E8C09-0544-454C-8C1D-59E0415D2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B2178-FA50-4CBD-A0C5-CABE33BC9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8CDA2-A947-4A54-920B-77B44E056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936B3-4B93-4439-BBB3-C6E124C7C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079B4-5A05-465C-9F03-39ECC7A90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4CABF-52C5-4E6D-99E0-C7C2DB80B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27426-A2FC-4995-9873-7AB9F7D7C52A}" type="datetime1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C6966-9794-47F1-8DF4-F82E0197A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78F1F-91ED-45A8-B48A-5EEDADD14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85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6B3FC-E7A2-4734-AC35-3A19F0C3E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979E8-466D-4958-933F-8E27A6EA2D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78ECD-E2CA-4FB1-B4AC-23D664937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7B4E3-A783-4885-89DA-87256E98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6C2-76C0-47B8-BAAC-F76689FE1A56}" type="datetime1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A31CA-CE28-40E6-AE99-1F2B40738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52913-B485-479D-9902-E0981D39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9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FDEF31-B9DB-4DEB-8431-63203391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14B0E-ECF0-4D49-A385-69847A5F5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9F67-3A40-4D2D-98BD-94E2ED3A0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75F39-FA04-4C2E-BBB5-7FE6C9F504C5}" type="datetime1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AB913-7D96-483C-85D6-47428430D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3D54F-6F67-42E1-920B-F91DE26CA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53764-8AEA-46DA-A51A-C216A163A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1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3" Type="http://schemas.openxmlformats.org/officeDocument/2006/relationships/image" Target="../media/image2.wmf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4.jpg"/><Relationship Id="rId15" Type="http://schemas.openxmlformats.org/officeDocument/2006/relationships/image" Target="../media/image15.tiff"/><Relationship Id="rId10" Type="http://schemas.openxmlformats.org/officeDocument/2006/relationships/image" Target="../media/image12.png"/><Relationship Id="rId4" Type="http://schemas.openxmlformats.org/officeDocument/2006/relationships/image" Target="../media/image3.jpg"/><Relationship Id="rId9" Type="http://schemas.microsoft.com/office/2007/relationships/hdphoto" Target="../media/hdphoto2.wdp"/><Relationship Id="rId1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12" Type="http://schemas.openxmlformats.org/officeDocument/2006/relationships/image" Target="../media/image4.jp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11" Type="http://schemas.openxmlformats.org/officeDocument/2006/relationships/image" Target="../media/image3.jpg"/><Relationship Id="rId5" Type="http://schemas.openxmlformats.org/officeDocument/2006/relationships/image" Target="../media/image19.emf"/><Relationship Id="rId10" Type="http://schemas.openxmlformats.org/officeDocument/2006/relationships/image" Target="../media/image2.wmf"/><Relationship Id="rId4" Type="http://schemas.openxmlformats.org/officeDocument/2006/relationships/image" Target="../media/image18.emf"/><Relationship Id="rId9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8.wdp"/><Relationship Id="rId18" Type="http://schemas.openxmlformats.org/officeDocument/2006/relationships/image" Target="../media/image29.png"/><Relationship Id="rId3" Type="http://schemas.openxmlformats.org/officeDocument/2006/relationships/image" Target="../media/image2.wmf"/><Relationship Id="rId21" Type="http://schemas.microsoft.com/office/2007/relationships/hdphoto" Target="../media/hdphoto12.wdp"/><Relationship Id="rId7" Type="http://schemas.microsoft.com/office/2007/relationships/hdphoto" Target="../media/hdphoto5.wdp"/><Relationship Id="rId12" Type="http://schemas.openxmlformats.org/officeDocument/2006/relationships/image" Target="../media/image26.png"/><Relationship Id="rId17" Type="http://schemas.microsoft.com/office/2007/relationships/hdphoto" Target="../media/hdphoto10.wdp"/><Relationship Id="rId2" Type="http://schemas.openxmlformats.org/officeDocument/2006/relationships/image" Target="../media/image1.jpe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7.wdp"/><Relationship Id="rId5" Type="http://schemas.openxmlformats.org/officeDocument/2006/relationships/image" Target="../media/image4.jpg"/><Relationship Id="rId15" Type="http://schemas.microsoft.com/office/2007/relationships/hdphoto" Target="../media/hdphoto9.wdp"/><Relationship Id="rId10" Type="http://schemas.openxmlformats.org/officeDocument/2006/relationships/image" Target="../media/image25.png"/><Relationship Id="rId19" Type="http://schemas.microsoft.com/office/2007/relationships/hdphoto" Target="../media/hdphoto11.wdp"/><Relationship Id="rId4" Type="http://schemas.openxmlformats.org/officeDocument/2006/relationships/image" Target="../media/image3.jpg"/><Relationship Id="rId9" Type="http://schemas.microsoft.com/office/2007/relationships/hdphoto" Target="../media/hdphoto6.wdp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wmf"/><Relationship Id="rId7" Type="http://schemas.microsoft.com/office/2007/relationships/hdphoto" Target="../media/hdphoto1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15.wdp"/><Relationship Id="rId5" Type="http://schemas.openxmlformats.org/officeDocument/2006/relationships/image" Target="../media/image4.jpg"/><Relationship Id="rId10" Type="http://schemas.openxmlformats.org/officeDocument/2006/relationships/image" Target="../media/image33.png"/><Relationship Id="rId4" Type="http://schemas.openxmlformats.org/officeDocument/2006/relationships/image" Target="../media/image3.jpg"/><Relationship Id="rId9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41.png"/><Relationship Id="rId3" Type="http://schemas.openxmlformats.org/officeDocument/2006/relationships/image" Target="../media/image35.tiff"/><Relationship Id="rId7" Type="http://schemas.openxmlformats.org/officeDocument/2006/relationships/image" Target="../media/image3.jpg"/><Relationship Id="rId12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11" Type="http://schemas.openxmlformats.org/officeDocument/2006/relationships/image" Target="../media/image39.jpeg"/><Relationship Id="rId5" Type="http://schemas.openxmlformats.org/officeDocument/2006/relationships/image" Target="../media/image1.jpe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37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microsoft.com/office/2007/relationships/hdphoto" Target="../media/hdphoto16.wdp"/><Relationship Id="rId7" Type="http://schemas.openxmlformats.org/officeDocument/2006/relationships/image" Target="../media/image4.jpg"/><Relationship Id="rId12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11" Type="http://schemas.openxmlformats.org/officeDocument/2006/relationships/image" Target="../media/image46.png"/><Relationship Id="rId5" Type="http://schemas.openxmlformats.org/officeDocument/2006/relationships/image" Target="../media/image2.wmf"/><Relationship Id="rId10" Type="http://schemas.openxmlformats.org/officeDocument/2006/relationships/image" Target="../media/image45.png"/><Relationship Id="rId4" Type="http://schemas.openxmlformats.org/officeDocument/2006/relationships/image" Target="../media/image1.jpe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9.wdp"/><Relationship Id="rId3" Type="http://schemas.openxmlformats.org/officeDocument/2006/relationships/image" Target="../media/image2.wmf"/><Relationship Id="rId7" Type="http://schemas.microsoft.com/office/2007/relationships/hdphoto" Target="../media/hdphoto17.wdp"/><Relationship Id="rId12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2.tif"/><Relationship Id="rId5" Type="http://schemas.openxmlformats.org/officeDocument/2006/relationships/image" Target="../media/image4.jpg"/><Relationship Id="rId10" Type="http://schemas.openxmlformats.org/officeDocument/2006/relationships/image" Target="../media/image51.tif"/><Relationship Id="rId4" Type="http://schemas.openxmlformats.org/officeDocument/2006/relationships/image" Target="../media/image3.jpg"/><Relationship Id="rId9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jpeg"/><Relationship Id="rId7" Type="http://schemas.openxmlformats.org/officeDocument/2006/relationships/image" Target="../media/image55.t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9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627" y="685326"/>
            <a:ext cx="11846396" cy="2309271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growth by sequential sputtering: film morphology and its RF properties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759656-C2CC-4B3D-9561-928C855A6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1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4B4D6D-896C-4923-8BDB-F0461166307F}"/>
              </a:ext>
            </a:extLst>
          </p:cNvPr>
          <p:cNvGrpSpPr/>
          <p:nvPr/>
        </p:nvGrpSpPr>
        <p:grpSpPr>
          <a:xfrm>
            <a:off x="397407" y="6114273"/>
            <a:ext cx="10522692" cy="700562"/>
            <a:chOff x="397407" y="6114273"/>
            <a:chExt cx="10522692" cy="70056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8EDCD0-6CD5-4057-847C-5E69A80AEFCC}"/>
                </a:ext>
              </a:extLst>
            </p:cNvPr>
            <p:cNvGrpSpPr/>
            <p:nvPr/>
          </p:nvGrpSpPr>
          <p:grpSpPr>
            <a:xfrm>
              <a:off x="397407" y="6197854"/>
              <a:ext cx="10522692" cy="600531"/>
              <a:chOff x="397407" y="6197854"/>
              <a:chExt cx="10522692" cy="600531"/>
            </a:xfrm>
          </p:grpSpPr>
          <p:sp>
            <p:nvSpPr>
              <p:cNvPr id="10" name="Text Box 2">
                <a:extLst>
                  <a:ext uri="{FF2B5EF4-FFF2-40B4-BE49-F238E27FC236}">
                    <a16:creationId xmlns:a16="http://schemas.microsoft.com/office/drawing/2014/main" id="{5BB62D7A-33A4-4F84-AC0B-383399C7D9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7088" y="6250068"/>
                <a:ext cx="2658878" cy="471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6000"/>
                  </a:lnSpc>
                </a:pPr>
                <a:r>
                  <a:rPr lang="en-US" sz="800" b="1" dirty="0">
                    <a:solidFill>
                      <a:srgbClr val="002B5F"/>
                    </a:solidFill>
                    <a:latin typeface="Lucida Bright" panose="02040602050505020304" pitchFamily="18" charset="0"/>
                  </a:rPr>
                  <a:t>Frank Batten College of</a:t>
                </a:r>
              </a:p>
              <a:p>
                <a:pPr eaLnBrk="1" hangingPunct="1">
                  <a:lnSpc>
                    <a:spcPct val="96000"/>
                  </a:lnSpc>
                </a:pPr>
                <a:r>
                  <a:rPr lang="en-US" sz="1050" b="1" dirty="0">
                    <a:solidFill>
                      <a:srgbClr val="002B5F"/>
                    </a:solidFill>
                    <a:latin typeface="Lucida Bright" panose="02040602050505020304" pitchFamily="18" charset="0"/>
                  </a:rPr>
                  <a:t>Engineering &amp; Technology</a:t>
                </a:r>
              </a:p>
              <a:p>
                <a:pPr eaLnBrk="1" hangingPunct="1">
                  <a:lnSpc>
                    <a:spcPct val="96000"/>
                  </a:lnSpc>
                </a:pPr>
                <a:r>
                  <a:rPr lang="en-US" sz="800" b="1" dirty="0">
                    <a:solidFill>
                      <a:srgbClr val="002B5F"/>
                    </a:solidFill>
                    <a:latin typeface="Lucida Bright" panose="02040602050505020304" pitchFamily="18" charset="0"/>
                  </a:rPr>
                  <a:t>Old Dominion University: www.eng.odu.edu</a:t>
                </a:r>
                <a:endParaRPr lang="en-US" sz="1400" dirty="0"/>
              </a:p>
            </p:txBody>
          </p:sp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1EC24D0C-837E-4875-A5B9-36CB3D5F16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407" y="6197854"/>
                <a:ext cx="533400" cy="53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6">
                <a:extLst>
                  <a:ext uri="{FF2B5EF4-FFF2-40B4-BE49-F238E27FC236}">
                    <a16:creationId xmlns:a16="http://schemas.microsoft.com/office/drawing/2014/main" id="{D88CC0BC-BCA9-47E8-92BE-D576A94BE6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2012" y="6242760"/>
                <a:ext cx="2478087" cy="555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BE64CC-7349-4147-8749-54EE0F118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966" y="6114273"/>
              <a:ext cx="2241798" cy="7005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5CECA0-87B5-499D-A572-322CF5A21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3989" y="6224962"/>
              <a:ext cx="2241798" cy="479184"/>
            </a:xfrm>
            <a:prstGeom prst="rect">
              <a:avLst/>
            </a:prstGeom>
          </p:spPr>
        </p:pic>
      </p:grpSp>
      <p:sp>
        <p:nvSpPr>
          <p:cNvPr id="12" name="Subtitle 2">
            <a:extLst>
              <a:ext uri="{FF2B5EF4-FFF2-40B4-BE49-F238E27FC236}">
                <a16:creationId xmlns:a16="http://schemas.microsoft.com/office/drawing/2014/main" id="{3F384F42-A981-41B3-B07B-5AFD11A994C7}"/>
              </a:ext>
            </a:extLst>
          </p:cNvPr>
          <p:cNvSpPr txBox="1">
            <a:spLocks/>
          </p:cNvSpPr>
          <p:nvPr/>
        </p:nvSpPr>
        <p:spPr>
          <a:xfrm>
            <a:off x="1615825" y="342900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 Nizam Sayeed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Hani E.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Elsayed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-Ali (Old Dominion University)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Uttar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Pudasaini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Charles E. Reece (Jefferson Lab)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Grigory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Eremeev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(Fermilab)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36807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398C976-4C2C-44E8-87D0-4AD67375A883}"/>
              </a:ext>
            </a:extLst>
          </p:cNvPr>
          <p:cNvGrpSpPr/>
          <p:nvPr/>
        </p:nvGrpSpPr>
        <p:grpSpPr>
          <a:xfrm>
            <a:off x="397406" y="1033943"/>
            <a:ext cx="10659283" cy="5920530"/>
            <a:chOff x="397407" y="1143000"/>
            <a:chExt cx="10522692" cy="5671835"/>
          </a:xfrm>
        </p:grpSpPr>
        <p:sp>
          <p:nvSpPr>
            <p:cNvPr id="25" name="Line 5">
              <a:extLst>
                <a:ext uri="{FF2B5EF4-FFF2-40B4-BE49-F238E27FC236}">
                  <a16:creationId xmlns:a16="http://schemas.microsoft.com/office/drawing/2014/main" id="{D5E8F7E8-6D42-4E8D-995A-827113E87D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114300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35E75C9-230C-4A91-80E2-ABCC360AD73A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B4040D1-35AD-47AE-A661-6CC49850D695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33" name="Text Box 2">
                  <a:extLst>
                    <a:ext uri="{FF2B5EF4-FFF2-40B4-BE49-F238E27FC236}">
                      <a16:creationId xmlns:a16="http://schemas.microsoft.com/office/drawing/2014/main" id="{BB0BB72F-1D85-4B7B-B43A-8632B030062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34" name="Picture 4">
                  <a:extLst>
                    <a:ext uri="{FF2B5EF4-FFF2-40B4-BE49-F238E27FC236}">
                      <a16:creationId xmlns:a16="http://schemas.microsoft.com/office/drawing/2014/main" id="{EB245796-C05F-4750-880C-EB25F0B1AA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6">
                  <a:extLst>
                    <a:ext uri="{FF2B5EF4-FFF2-40B4-BE49-F238E27FC236}">
                      <a16:creationId xmlns:a16="http://schemas.microsoft.com/office/drawing/2014/main" id="{08498191-5CE2-4946-AAEB-F11E6F0AA2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30DF931-9D53-471E-ACE7-0673FC75D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24D4E14A-31B1-44AA-829F-0475B6952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73C7C-7A2E-4B19-A5BB-0ED8C8C20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79" y="1158606"/>
            <a:ext cx="3383280" cy="25374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FE07D4-2BEA-46E8-AD27-1D808215C9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55" y="1157753"/>
            <a:ext cx="3383280" cy="25374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EE3949-67E8-4DF9-A433-4929F0985F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20" y="1146300"/>
            <a:ext cx="3383280" cy="2537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568E10-EB03-4425-9B89-71B4824F8A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79" y="3723650"/>
            <a:ext cx="3383280" cy="25374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0D58AD-BF84-4B6C-A8A6-B503A5457C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589" y="3723650"/>
            <a:ext cx="3383280" cy="2537460"/>
          </a:xfrm>
          <a:prstGeom prst="rect">
            <a:avLst/>
          </a:prstGeom>
        </p:spPr>
      </p:pic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8FAFAD8D-3909-4314-86D1-B27444D0CB2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354" y="3723650"/>
            <a:ext cx="3383280" cy="25374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9163" y="1191160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As-deposited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DC4F9-C0B9-4961-A90D-0CE1881F5F50}"/>
              </a:ext>
            </a:extLst>
          </p:cNvPr>
          <p:cNvSpPr txBox="1"/>
          <p:nvPr/>
        </p:nvSpPr>
        <p:spPr>
          <a:xfrm>
            <a:off x="5060631" y="1191160"/>
            <a:ext cx="220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Annealed- 850 °C 3 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46B68E-08EC-4CBE-BBB3-26D4033C2D84}"/>
              </a:ext>
            </a:extLst>
          </p:cNvPr>
          <p:cNvSpPr txBox="1"/>
          <p:nvPr/>
        </p:nvSpPr>
        <p:spPr>
          <a:xfrm>
            <a:off x="1261039" y="3735219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Annealed- 1000 °C 3 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85B825-7B21-4FF3-92EF-7285A56D9CC3}"/>
              </a:ext>
            </a:extLst>
          </p:cNvPr>
          <p:cNvSpPr txBox="1"/>
          <p:nvPr/>
        </p:nvSpPr>
        <p:spPr>
          <a:xfrm>
            <a:off x="4948545" y="3732489"/>
            <a:ext cx="230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Annealed- 1100 °C 3 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2DC63E-8C03-425B-9957-60F36A6ECA81}"/>
              </a:ext>
            </a:extLst>
          </p:cNvPr>
          <p:cNvSpPr txBox="1"/>
          <p:nvPr/>
        </p:nvSpPr>
        <p:spPr>
          <a:xfrm>
            <a:off x="8700940" y="3763665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Annealed- 1200 °C 3 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C8C0C2-F603-471A-BB4D-7B88F66D4E49}"/>
              </a:ext>
            </a:extLst>
          </p:cNvPr>
          <p:cNvSpPr txBox="1"/>
          <p:nvPr/>
        </p:nvSpPr>
        <p:spPr>
          <a:xfrm>
            <a:off x="8700940" y="1173018"/>
            <a:ext cx="220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Annealed- 950 °C 3 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80110-9AB3-4FDC-BA17-FD1DE9964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10</a:t>
            </a:fld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58F7490-2032-497F-9429-4B94317CB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160" y="-14460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annealing 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749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close up of a map&#10;&#10;Description automatically generated">
            <a:extLst>
              <a:ext uri="{FF2B5EF4-FFF2-40B4-BE49-F238E27FC236}">
                <a16:creationId xmlns:a16="http://schemas.microsoft.com/office/drawing/2014/main" id="{0928531B-C81A-44A9-9264-65E27FA88F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96"/>
          <a:stretch/>
        </p:blipFill>
        <p:spPr>
          <a:xfrm>
            <a:off x="7338627" y="1476581"/>
            <a:ext cx="4572000" cy="3904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8764DF-5D2B-4EE9-AA85-7C1D0FB1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160" y="-14460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annealing temperature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588465-C2F8-47F4-A895-440DE06BBF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/>
          </a:blip>
          <a:srcRect l="32580" t="-1490" r="-810" b="1490"/>
          <a:stretch/>
        </p:blipFill>
        <p:spPr>
          <a:xfrm>
            <a:off x="2709392" y="3887702"/>
            <a:ext cx="228600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0A9239-8630-4805-9216-65517D2DD5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20000"/>
          </a:blip>
          <a:srcRect l="31991" r="-221"/>
          <a:stretch/>
        </p:blipFill>
        <p:spPr>
          <a:xfrm>
            <a:off x="5031500" y="3923539"/>
            <a:ext cx="2286000" cy="2260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A75A7E-CF7D-4455-90E6-73D26CCCC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contrast="40000"/>
          </a:blip>
          <a:srcRect l="31725" t="-852" r="45" b="852"/>
          <a:stretch/>
        </p:blipFill>
        <p:spPr>
          <a:xfrm>
            <a:off x="316957" y="1333024"/>
            <a:ext cx="2286000" cy="2316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57D0C9-98E7-48C9-A4E1-45F6D81543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contrast="40000"/>
          </a:blip>
          <a:srcRect l="30146" r="1624"/>
          <a:stretch/>
        </p:blipFill>
        <p:spPr>
          <a:xfrm>
            <a:off x="2638220" y="1354847"/>
            <a:ext cx="2286000" cy="2316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30D91B-B6A0-485B-BD94-56C6900038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-20000"/>
          </a:blip>
          <a:srcRect l="30877" t="775" r="893" b="-775"/>
          <a:stretch/>
        </p:blipFill>
        <p:spPr>
          <a:xfrm>
            <a:off x="5031500" y="1348973"/>
            <a:ext cx="2286000" cy="2349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3B16AB-2056-432A-961D-94E6FE4034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 contrast="40000"/>
          </a:blip>
          <a:srcRect l="32360" r="-590"/>
          <a:stretch/>
        </p:blipFill>
        <p:spPr>
          <a:xfrm>
            <a:off x="309306" y="3930606"/>
            <a:ext cx="2286000" cy="22606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DA09E7-B8F8-4B57-99A3-DB445B80D94C}"/>
              </a:ext>
            </a:extLst>
          </p:cNvPr>
          <p:cNvSpPr txBox="1"/>
          <p:nvPr/>
        </p:nvSpPr>
        <p:spPr>
          <a:xfrm>
            <a:off x="687311" y="102633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As-deposited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4CCF17-71E7-406B-BD1B-3840D372FB60}"/>
              </a:ext>
            </a:extLst>
          </p:cNvPr>
          <p:cNvSpPr txBox="1"/>
          <p:nvPr/>
        </p:nvSpPr>
        <p:spPr>
          <a:xfrm>
            <a:off x="2674703" y="1026331"/>
            <a:ext cx="220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Annealed- 850 °C 3 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AB88C2-C621-4841-9EA0-C1FDF7B0A6C5}"/>
              </a:ext>
            </a:extLst>
          </p:cNvPr>
          <p:cNvSpPr txBox="1"/>
          <p:nvPr/>
        </p:nvSpPr>
        <p:spPr>
          <a:xfrm>
            <a:off x="322782" y="3600956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Annealed- 1000 °C 3 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DABD82-3A06-4F9E-8D09-4C491FD1C0D3}"/>
              </a:ext>
            </a:extLst>
          </p:cNvPr>
          <p:cNvSpPr txBox="1"/>
          <p:nvPr/>
        </p:nvSpPr>
        <p:spPr>
          <a:xfrm>
            <a:off x="2731460" y="3617238"/>
            <a:ext cx="230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Annealed- 1100 °C 3 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B6ED93-57CE-47D2-861E-4308BCA683F5}"/>
              </a:ext>
            </a:extLst>
          </p:cNvPr>
          <p:cNvSpPr txBox="1"/>
          <p:nvPr/>
        </p:nvSpPr>
        <p:spPr>
          <a:xfrm>
            <a:off x="5031500" y="3627721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Annealed- 1200 °C 3 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DBD8CF-EE9D-4B93-B462-5AB8F368FAAB}"/>
              </a:ext>
            </a:extLst>
          </p:cNvPr>
          <p:cNvSpPr txBox="1"/>
          <p:nvPr/>
        </p:nvSpPr>
        <p:spPr>
          <a:xfrm>
            <a:off x="5124848" y="1036814"/>
            <a:ext cx="220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Annealed- 950 °C 3 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6D519-0BE0-4777-B8FD-5E7E297F572B}"/>
              </a:ext>
            </a:extLst>
          </p:cNvPr>
          <p:cNvSpPr txBox="1"/>
          <p:nvPr/>
        </p:nvSpPr>
        <p:spPr>
          <a:xfrm>
            <a:off x="813948" y="1435408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~ 23.2 %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8543C8-C932-4BE2-A194-EC7E06B8A3FF}"/>
              </a:ext>
            </a:extLst>
          </p:cNvPr>
          <p:cNvSpPr txBox="1"/>
          <p:nvPr/>
        </p:nvSpPr>
        <p:spPr>
          <a:xfrm>
            <a:off x="3200488" y="1417486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~ 21.6 %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46BCFE-DC87-4E15-8D15-DD8922F99CCF}"/>
              </a:ext>
            </a:extLst>
          </p:cNvPr>
          <p:cNvSpPr txBox="1"/>
          <p:nvPr/>
        </p:nvSpPr>
        <p:spPr>
          <a:xfrm>
            <a:off x="5650633" y="1467714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~ 21.6 %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0416AF-14A8-4E19-B6BF-F54AF21C2BDC}"/>
              </a:ext>
            </a:extLst>
          </p:cNvPr>
          <p:cNvSpPr txBox="1"/>
          <p:nvPr/>
        </p:nvSpPr>
        <p:spPr>
          <a:xfrm>
            <a:off x="5650633" y="3969153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~ 0.8 %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E68494-235A-4A32-A5E0-920F2A50C8C3}"/>
              </a:ext>
            </a:extLst>
          </p:cNvPr>
          <p:cNvSpPr txBox="1"/>
          <p:nvPr/>
        </p:nvSpPr>
        <p:spPr>
          <a:xfrm>
            <a:off x="3200488" y="3950773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~ 6.1 %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4C8BCE-138F-41E5-A078-9B9DAAFA124D}"/>
              </a:ext>
            </a:extLst>
          </p:cNvPr>
          <p:cNvSpPr txBox="1"/>
          <p:nvPr/>
        </p:nvSpPr>
        <p:spPr>
          <a:xfrm>
            <a:off x="813948" y="3969044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~ 19.6 %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9D3453-6612-4B43-995B-3500E4359A1F}"/>
              </a:ext>
            </a:extLst>
          </p:cNvPr>
          <p:cNvSpPr/>
          <p:nvPr/>
        </p:nvSpPr>
        <p:spPr>
          <a:xfrm>
            <a:off x="3245692" y="3059530"/>
            <a:ext cx="116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17.61 K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5675CF1-F858-40F7-A346-40E3AEC91982}"/>
              </a:ext>
            </a:extLst>
          </p:cNvPr>
          <p:cNvSpPr/>
          <p:nvPr/>
        </p:nvSpPr>
        <p:spPr>
          <a:xfrm>
            <a:off x="5695837" y="3094833"/>
            <a:ext cx="116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17.63 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846DA0A-85BD-48E7-8F14-426DB62BC52D}"/>
              </a:ext>
            </a:extLst>
          </p:cNvPr>
          <p:cNvSpPr/>
          <p:nvPr/>
        </p:nvSpPr>
        <p:spPr>
          <a:xfrm>
            <a:off x="807696" y="5581838"/>
            <a:ext cx="116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17.66 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8F3A33-1623-4D9B-90C4-3165BB107107}"/>
              </a:ext>
            </a:extLst>
          </p:cNvPr>
          <p:cNvSpPr/>
          <p:nvPr/>
        </p:nvSpPr>
        <p:spPr>
          <a:xfrm>
            <a:off x="3361108" y="5619704"/>
            <a:ext cx="116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17.53 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E333CD-7535-4EAD-9D22-66B714F28A8F}"/>
              </a:ext>
            </a:extLst>
          </p:cNvPr>
          <p:cNvSpPr/>
          <p:nvPr/>
        </p:nvSpPr>
        <p:spPr>
          <a:xfrm>
            <a:off x="5704980" y="5611060"/>
            <a:ext cx="931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7.9 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FC34817-E545-401C-8207-21ECCCE672D5}"/>
              </a:ext>
            </a:extLst>
          </p:cNvPr>
          <p:cNvSpPr/>
          <p:nvPr/>
        </p:nvSpPr>
        <p:spPr>
          <a:xfrm>
            <a:off x="7732061" y="6062586"/>
            <a:ext cx="44599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M.N. Sayeed et al.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https://doi.org/10.1016/j.jallcom.2019.06.017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AAC882-4F94-46B1-BA00-E2DD1E69233D}"/>
              </a:ext>
            </a:extLst>
          </p:cNvPr>
          <p:cNvSpPr txBox="1"/>
          <p:nvPr/>
        </p:nvSpPr>
        <p:spPr>
          <a:xfrm>
            <a:off x="8275639" y="5338214"/>
            <a:ext cx="3033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Figure: Resistivity vs temperature.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73C0D-A462-4405-BDC7-854C13A48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11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A4B57A3-6199-4161-87EF-343A02AE93C9}"/>
              </a:ext>
            </a:extLst>
          </p:cNvPr>
          <p:cNvGrpSpPr/>
          <p:nvPr/>
        </p:nvGrpSpPr>
        <p:grpSpPr>
          <a:xfrm>
            <a:off x="397406" y="1033943"/>
            <a:ext cx="10659283" cy="5920530"/>
            <a:chOff x="397407" y="1143000"/>
            <a:chExt cx="10522692" cy="5671835"/>
          </a:xfrm>
        </p:grpSpPr>
        <p:sp>
          <p:nvSpPr>
            <p:cNvPr id="47" name="Line 5">
              <a:extLst>
                <a:ext uri="{FF2B5EF4-FFF2-40B4-BE49-F238E27FC236}">
                  <a16:creationId xmlns:a16="http://schemas.microsoft.com/office/drawing/2014/main" id="{842D263D-6682-45F2-B3F2-0A5EADD736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114300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6C5B723-6C05-4BC0-BCE9-DE1A5D62A9D2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9E397F2B-DA00-4697-86D0-F0A3D24B1A47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52" name="Text Box 2">
                  <a:extLst>
                    <a:ext uri="{FF2B5EF4-FFF2-40B4-BE49-F238E27FC236}">
                      <a16:creationId xmlns:a16="http://schemas.microsoft.com/office/drawing/2014/main" id="{9EFF64A2-919A-449C-A3F7-4265BC1F917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53" name="Picture 4">
                  <a:extLst>
                    <a:ext uri="{FF2B5EF4-FFF2-40B4-BE49-F238E27FC236}">
                      <a16:creationId xmlns:a16="http://schemas.microsoft.com/office/drawing/2014/main" id="{420C9DD1-BD5F-4821-9A96-1E77C9F587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" name="Picture 6">
                  <a:extLst>
                    <a:ext uri="{FF2B5EF4-FFF2-40B4-BE49-F238E27FC236}">
                      <a16:creationId xmlns:a16="http://schemas.microsoft.com/office/drawing/2014/main" id="{95A8EAA2-360F-4C74-9CA2-86B69B7F7C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FA834D57-7B43-4FA3-8A99-930BFF11A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76A3E88A-810A-42B0-8B92-F67E5E05E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57805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A9E84B59-9A3F-4A49-A194-9E6D9676AA2D}"/>
              </a:ext>
            </a:extLst>
          </p:cNvPr>
          <p:cNvGrpSpPr/>
          <p:nvPr/>
        </p:nvGrpSpPr>
        <p:grpSpPr>
          <a:xfrm>
            <a:off x="397407" y="1143000"/>
            <a:ext cx="10522692" cy="5671835"/>
            <a:chOff x="397407" y="1143000"/>
            <a:chExt cx="10522692" cy="5671835"/>
          </a:xfrm>
        </p:grpSpPr>
        <p:sp>
          <p:nvSpPr>
            <p:cNvPr id="39" name="Line 5">
              <a:extLst>
                <a:ext uri="{FF2B5EF4-FFF2-40B4-BE49-F238E27FC236}">
                  <a16:creationId xmlns:a16="http://schemas.microsoft.com/office/drawing/2014/main" id="{D6EA5908-CA2A-4E27-B414-409503915F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114300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B7927C5-B17A-4F32-B2DB-50F679750E81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B66E7AC-E7E3-4719-ABF0-9978218E2994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44" name="Text Box 2">
                  <a:extLst>
                    <a:ext uri="{FF2B5EF4-FFF2-40B4-BE49-F238E27FC236}">
                      <a16:creationId xmlns:a16="http://schemas.microsoft.com/office/drawing/2014/main" id="{96BB1401-7158-42B4-892F-B99EA35D7EA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45" name="Picture 4">
                  <a:extLst>
                    <a:ext uri="{FF2B5EF4-FFF2-40B4-BE49-F238E27FC236}">
                      <a16:creationId xmlns:a16="http://schemas.microsoft.com/office/drawing/2014/main" id="{1DCED150-0080-433B-BD33-CAD972E8E1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6">
                  <a:extLst>
                    <a:ext uri="{FF2B5EF4-FFF2-40B4-BE49-F238E27FC236}">
                      <a16:creationId xmlns:a16="http://schemas.microsoft.com/office/drawing/2014/main" id="{B07C00AB-B3D2-41A9-9CC0-1AF764767D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37A8E83E-2383-47C0-A8A7-6275ECF546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6F746FF0-67C7-4921-BDA5-3A30F373F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88764DF-5D2B-4EE9-AA85-7C1D0FB1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834" y="-3487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thickness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78DEE0-AA56-4B71-B4E8-1F41EA5818F5}"/>
              </a:ext>
            </a:extLst>
          </p:cNvPr>
          <p:cNvSpPr txBox="1"/>
          <p:nvPr/>
        </p:nvSpPr>
        <p:spPr>
          <a:xfrm>
            <a:off x="3546935" y="-58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Nb:Sn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nm:10 nm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6861E0-F29B-4375-B0B7-54E3ADE3A42C}"/>
              </a:ext>
            </a:extLst>
          </p:cNvPr>
          <p:cNvSpPr txBox="1"/>
          <p:nvPr/>
        </p:nvSpPr>
        <p:spPr>
          <a:xfrm>
            <a:off x="6544554" y="-29024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Nb:Sn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nm:10 nm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DD1B0D-140A-4539-9324-33A37405B3A6}"/>
              </a:ext>
            </a:extLst>
          </p:cNvPr>
          <p:cNvSpPr txBox="1"/>
          <p:nvPr/>
        </p:nvSpPr>
        <p:spPr>
          <a:xfrm>
            <a:off x="803735" y="-6177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Nb:Sn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nm:10 nm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629F2E-F7EE-4744-B37B-0B33D9B4AA67}"/>
              </a:ext>
            </a:extLst>
          </p:cNvPr>
          <p:cNvSpPr txBox="1"/>
          <p:nvPr/>
        </p:nvSpPr>
        <p:spPr>
          <a:xfrm>
            <a:off x="9461956" y="-30236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Nb:Sn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 nm:10 nm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88DF46-9B1A-4D65-8A83-B60A7C3A1082}"/>
              </a:ext>
            </a:extLst>
          </p:cNvPr>
          <p:cNvSpPr txBox="1"/>
          <p:nvPr/>
        </p:nvSpPr>
        <p:spPr>
          <a:xfrm>
            <a:off x="3445957" y="311907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Nb:Sn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nm:10 nm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074737-4E2D-463A-88A4-7111EDE296BD}"/>
              </a:ext>
            </a:extLst>
          </p:cNvPr>
          <p:cNvSpPr txBox="1"/>
          <p:nvPr/>
        </p:nvSpPr>
        <p:spPr>
          <a:xfrm>
            <a:off x="6417324" y="3119074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Nb:Sn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nm:25 nm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313474-40F8-468D-91E0-94AE4A565D28}"/>
              </a:ext>
            </a:extLst>
          </p:cNvPr>
          <p:cNvSpPr txBox="1"/>
          <p:nvPr/>
        </p:nvSpPr>
        <p:spPr>
          <a:xfrm>
            <a:off x="702757" y="3126343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Nb:Sn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nm:5 nm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F7A6CA-5353-4A0F-9A20-FE8A8DDE00C1}"/>
              </a:ext>
            </a:extLst>
          </p:cNvPr>
          <p:cNvSpPr txBox="1"/>
          <p:nvPr/>
        </p:nvSpPr>
        <p:spPr>
          <a:xfrm>
            <a:off x="9256594" y="3114945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Nb:Sn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nm:100 nm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F04848-F67D-447D-900D-C1612BA0A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 descr="A picture containing photo, white, black, sitting&#10;&#10;Description automatically generated">
            <a:extLst>
              <a:ext uri="{FF2B5EF4-FFF2-40B4-BE49-F238E27FC236}">
                <a16:creationId xmlns:a16="http://schemas.microsoft.com/office/drawing/2014/main" id="{8D2BC919-9FF4-4171-B0D1-3E40212C89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45" t="-389" r="255" b="389"/>
          <a:stretch/>
        </p:blipFill>
        <p:spPr>
          <a:xfrm>
            <a:off x="3297716" y="277645"/>
            <a:ext cx="2743200" cy="2743200"/>
          </a:xfrm>
          <a:prstGeom prst="rect">
            <a:avLst/>
          </a:prstGeom>
        </p:spPr>
      </p:pic>
      <p:pic>
        <p:nvPicPr>
          <p:cNvPr id="5" name="Picture 4" descr="A black and white photo&#10;&#10;Description automatically generated">
            <a:extLst>
              <a:ext uri="{FF2B5EF4-FFF2-40B4-BE49-F238E27FC236}">
                <a16:creationId xmlns:a16="http://schemas.microsoft.com/office/drawing/2014/main" id="{9230B5E2-18BC-4E4A-8133-6C483268C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36" r="-36"/>
          <a:stretch/>
        </p:blipFill>
        <p:spPr>
          <a:xfrm>
            <a:off x="6154009" y="277645"/>
            <a:ext cx="2743200" cy="2743200"/>
          </a:xfrm>
          <a:prstGeom prst="rect">
            <a:avLst/>
          </a:prstGeom>
        </p:spPr>
      </p:pic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AFA0712F-A4B7-4084-A000-619774492C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2" r="1348"/>
          <a:stretch/>
        </p:blipFill>
        <p:spPr>
          <a:xfrm>
            <a:off x="9000665" y="277645"/>
            <a:ext cx="2743200" cy="2743200"/>
          </a:xfrm>
          <a:prstGeom prst="rect">
            <a:avLst/>
          </a:prstGeom>
        </p:spPr>
      </p:pic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92927000-39AD-4BAF-A68F-88A93EC45E2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28" r="-328"/>
          <a:stretch/>
        </p:blipFill>
        <p:spPr>
          <a:xfrm>
            <a:off x="472873" y="277645"/>
            <a:ext cx="2743200" cy="2743200"/>
          </a:xfrm>
          <a:prstGeom prst="rect">
            <a:avLst/>
          </a:prstGeom>
        </p:spPr>
      </p:pic>
      <p:pic>
        <p:nvPicPr>
          <p:cNvPr id="8" name="Picture 7" descr="A picture containing rain, bird&#10;&#10;Description automatically generated">
            <a:extLst>
              <a:ext uri="{FF2B5EF4-FFF2-40B4-BE49-F238E27FC236}">
                <a16:creationId xmlns:a16="http://schemas.microsoft.com/office/drawing/2014/main" id="{079B9A3E-641C-4F7A-BEA0-38F4DED05F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7" r="-357"/>
          <a:stretch/>
        </p:blipFill>
        <p:spPr>
          <a:xfrm>
            <a:off x="389286" y="3495675"/>
            <a:ext cx="2743200" cy="2743200"/>
          </a:xfrm>
          <a:prstGeom prst="rect">
            <a:avLst/>
          </a:prstGeom>
        </p:spPr>
      </p:pic>
      <p:pic>
        <p:nvPicPr>
          <p:cNvPr id="9" name="Picture 8" descr="A blurry picture&#10;&#10;Description automatically generated">
            <a:extLst>
              <a:ext uri="{FF2B5EF4-FFF2-40B4-BE49-F238E27FC236}">
                <a16:creationId xmlns:a16="http://schemas.microsoft.com/office/drawing/2014/main" id="{49427E0A-D2E8-46B0-BB60-D25E5B72ECA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>
            <a:off x="3256895" y="3495675"/>
            <a:ext cx="2743200" cy="2743200"/>
          </a:xfrm>
          <a:prstGeom prst="rect">
            <a:avLst/>
          </a:prstGeom>
        </p:spPr>
      </p:pic>
      <p:pic>
        <p:nvPicPr>
          <p:cNvPr id="11" name="Picture 10" descr="A picture containing rain&#10;&#10;Description automatically generated">
            <a:extLst>
              <a:ext uri="{FF2B5EF4-FFF2-40B4-BE49-F238E27FC236}">
                <a16:creationId xmlns:a16="http://schemas.microsoft.com/office/drawing/2014/main" id="{80553B31-45D3-4EA4-91C6-99C2FF75FF2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45" r="255"/>
          <a:stretch/>
        </p:blipFill>
        <p:spPr>
          <a:xfrm>
            <a:off x="6124504" y="3495675"/>
            <a:ext cx="2743200" cy="2743200"/>
          </a:xfrm>
          <a:prstGeom prst="rect">
            <a:avLst/>
          </a:prstGeom>
        </p:spPr>
      </p:pic>
      <p:pic>
        <p:nvPicPr>
          <p:cNvPr id="12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id="{33100AD4-3342-45E4-914C-E2DD14B2D77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21" r="-221"/>
          <a:stretch/>
        </p:blipFill>
        <p:spPr>
          <a:xfrm>
            <a:off x="8992113" y="3495675"/>
            <a:ext cx="2743200" cy="27432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0828B34-24CA-40B3-A31E-3EDD1E48ADD5}"/>
              </a:ext>
            </a:extLst>
          </p:cNvPr>
          <p:cNvSpPr txBox="1"/>
          <p:nvPr/>
        </p:nvSpPr>
        <p:spPr>
          <a:xfrm>
            <a:off x="658107" y="448616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As-deposited Sn ~ 43.6 %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AF57B50-C00C-4BD0-A0BA-4AC6B8328F7E}"/>
              </a:ext>
            </a:extLst>
          </p:cNvPr>
          <p:cNvSpPr txBox="1"/>
          <p:nvPr/>
        </p:nvSpPr>
        <p:spPr>
          <a:xfrm>
            <a:off x="6298421" y="444443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As-deposited Sn ~ 20.3 %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6DA6A65-A4FC-4EDE-83E2-649E2E232C23}"/>
              </a:ext>
            </a:extLst>
          </p:cNvPr>
          <p:cNvSpPr txBox="1"/>
          <p:nvPr/>
        </p:nvSpPr>
        <p:spPr>
          <a:xfrm>
            <a:off x="9269456" y="436189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As-deposited Sn ~ 16 %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BDBC5B-2CA5-4678-8AA8-78D23CDFAF93}"/>
              </a:ext>
            </a:extLst>
          </p:cNvPr>
          <p:cNvSpPr txBox="1"/>
          <p:nvPr/>
        </p:nvSpPr>
        <p:spPr>
          <a:xfrm>
            <a:off x="3424619" y="436189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As-deposited Sn ~ 28.4 %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C838C3A-2191-4590-9EC2-5C521736F29E}"/>
              </a:ext>
            </a:extLst>
          </p:cNvPr>
          <p:cNvSpPr txBox="1"/>
          <p:nvPr/>
        </p:nvSpPr>
        <p:spPr>
          <a:xfrm>
            <a:off x="743645" y="2172578"/>
            <a:ext cx="226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Annealed Sn ~ 23.8 %</a:t>
            </a:r>
          </a:p>
          <a:p>
            <a:pPr algn="ctr"/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17.93 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DCFBE93-2BB8-431B-B657-5908B54EF364}"/>
              </a:ext>
            </a:extLst>
          </p:cNvPr>
          <p:cNvSpPr txBox="1"/>
          <p:nvPr/>
        </p:nvSpPr>
        <p:spPr>
          <a:xfrm>
            <a:off x="3518092" y="2175259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Annealed Sn ~ 23 %</a:t>
            </a:r>
          </a:p>
          <a:p>
            <a:pPr algn="ctr"/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17.84 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438168C-CB97-4F95-9F20-91F1FEE3D5FD}"/>
              </a:ext>
            </a:extLst>
          </p:cNvPr>
          <p:cNvSpPr txBox="1"/>
          <p:nvPr/>
        </p:nvSpPr>
        <p:spPr>
          <a:xfrm>
            <a:off x="6456939" y="2196991"/>
            <a:ext cx="226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Annealed Sn ~ 21.4 %</a:t>
            </a:r>
          </a:p>
          <a:p>
            <a:pPr algn="ctr"/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17.56 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9FE62F9-2826-42C5-A566-0B793C0782B0}"/>
              </a:ext>
            </a:extLst>
          </p:cNvPr>
          <p:cNvSpPr txBox="1"/>
          <p:nvPr/>
        </p:nvSpPr>
        <p:spPr>
          <a:xfrm>
            <a:off x="9285448" y="2196992"/>
            <a:ext cx="226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Annealed Sn ~ 20.2 %</a:t>
            </a:r>
          </a:p>
          <a:p>
            <a:pPr algn="ctr"/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17.54 K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75E16BB-A6DF-43F5-96DF-85C2D01178BD}"/>
              </a:ext>
            </a:extLst>
          </p:cNvPr>
          <p:cNvSpPr txBox="1"/>
          <p:nvPr/>
        </p:nvSpPr>
        <p:spPr>
          <a:xfrm>
            <a:off x="548084" y="3635713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As-deposited Sn ~ 29.5 %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A064FD3-FDC7-4355-914E-936F07136B2A}"/>
              </a:ext>
            </a:extLst>
          </p:cNvPr>
          <p:cNvSpPr txBox="1"/>
          <p:nvPr/>
        </p:nvSpPr>
        <p:spPr>
          <a:xfrm>
            <a:off x="6290227" y="3623286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As-deposited Sn ~ 27.2 %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7BDA0EC-68BD-40EC-AAA3-5F2EF7509339}"/>
              </a:ext>
            </a:extLst>
          </p:cNvPr>
          <p:cNvSpPr txBox="1"/>
          <p:nvPr/>
        </p:nvSpPr>
        <p:spPr>
          <a:xfrm>
            <a:off x="9159433" y="3623286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As-deposited Sn ~ 20 %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E38DBB-503F-4834-B033-18542BCC1A0A}"/>
              </a:ext>
            </a:extLst>
          </p:cNvPr>
          <p:cNvSpPr txBox="1"/>
          <p:nvPr/>
        </p:nvSpPr>
        <p:spPr>
          <a:xfrm>
            <a:off x="3314596" y="3623286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As-deposited Sn ~ 28.9 %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45C4359-1E64-41C9-9920-86796FBF0554}"/>
              </a:ext>
            </a:extLst>
          </p:cNvPr>
          <p:cNvSpPr txBox="1"/>
          <p:nvPr/>
        </p:nvSpPr>
        <p:spPr>
          <a:xfrm>
            <a:off x="628204" y="5451222"/>
            <a:ext cx="226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Annealed Sn ~ 23.1 %</a:t>
            </a:r>
          </a:p>
          <a:p>
            <a:pPr algn="ctr"/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17.82 K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29990DC-1F85-434B-8D7B-3158A29DB8B8}"/>
              </a:ext>
            </a:extLst>
          </p:cNvPr>
          <p:cNvSpPr txBox="1"/>
          <p:nvPr/>
        </p:nvSpPr>
        <p:spPr>
          <a:xfrm>
            <a:off x="3591331" y="5419328"/>
            <a:ext cx="226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Annealed Sn ~ 21.7 %</a:t>
            </a:r>
          </a:p>
          <a:p>
            <a:pPr algn="ctr"/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17.83 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F3525FB-C9EF-4F32-9E0C-601EAAA408A9}"/>
              </a:ext>
            </a:extLst>
          </p:cNvPr>
          <p:cNvSpPr txBox="1"/>
          <p:nvPr/>
        </p:nvSpPr>
        <p:spPr>
          <a:xfrm>
            <a:off x="6400250" y="5445786"/>
            <a:ext cx="226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Annealed Sn ~ 22.4 %</a:t>
            </a:r>
          </a:p>
          <a:p>
            <a:pPr algn="ctr"/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17.83 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94BC2BB-57D8-4616-9BAE-2A0103FE2325}"/>
              </a:ext>
            </a:extLst>
          </p:cNvPr>
          <p:cNvSpPr txBox="1"/>
          <p:nvPr/>
        </p:nvSpPr>
        <p:spPr>
          <a:xfrm>
            <a:off x="9345308" y="5445786"/>
            <a:ext cx="226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Annealed Sn ~ 21.4 %</a:t>
            </a:r>
          </a:p>
          <a:p>
            <a:pPr algn="ctr"/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17.84 K</a:t>
            </a:r>
          </a:p>
        </p:txBody>
      </p:sp>
    </p:spTree>
    <p:extLst>
      <p:ext uri="{BB962C8B-B14F-4D97-AF65-F5344CB8AC3E}">
        <p14:creationId xmlns:p14="http://schemas.microsoft.com/office/powerpoint/2010/main" val="422908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32" grpId="0"/>
      <p:bldP spid="33" grpId="0"/>
      <p:bldP spid="34" grpId="0"/>
      <p:bldP spid="35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3730D21-EF50-41B9-84E7-049A156E850A}"/>
              </a:ext>
            </a:extLst>
          </p:cNvPr>
          <p:cNvGrpSpPr/>
          <p:nvPr/>
        </p:nvGrpSpPr>
        <p:grpSpPr>
          <a:xfrm>
            <a:off x="397407" y="1143000"/>
            <a:ext cx="10522692" cy="5671835"/>
            <a:chOff x="397407" y="1143000"/>
            <a:chExt cx="10522692" cy="5671835"/>
          </a:xfrm>
        </p:grpSpPr>
        <p:sp>
          <p:nvSpPr>
            <p:cNvPr id="36" name="Line 5">
              <a:extLst>
                <a:ext uri="{FF2B5EF4-FFF2-40B4-BE49-F238E27FC236}">
                  <a16:creationId xmlns:a16="http://schemas.microsoft.com/office/drawing/2014/main" id="{300BC2D5-EB4A-4FFF-8396-11B5DE182D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114300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AD6511B-3643-41F1-9CDB-06607191E05F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5B4DFABD-A7AC-4D46-8054-FA573D37DF61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41" name="Text Box 2">
                  <a:extLst>
                    <a:ext uri="{FF2B5EF4-FFF2-40B4-BE49-F238E27FC236}">
                      <a16:creationId xmlns:a16="http://schemas.microsoft.com/office/drawing/2014/main" id="{D2C67A81-1351-4CEF-AC26-E868D9DA62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42" name="Picture 4">
                  <a:extLst>
                    <a:ext uri="{FF2B5EF4-FFF2-40B4-BE49-F238E27FC236}">
                      <a16:creationId xmlns:a16="http://schemas.microsoft.com/office/drawing/2014/main" id="{DFC58F12-842C-4A57-A819-4D32BC557B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6">
                  <a:extLst>
                    <a:ext uri="{FF2B5EF4-FFF2-40B4-BE49-F238E27FC236}">
                      <a16:creationId xmlns:a16="http://schemas.microsoft.com/office/drawing/2014/main" id="{6715B389-3F06-4740-B3C6-2ED8C9C5F4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9C11F65D-85CE-4C44-ACBC-9055B0DDC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2631535-BAA6-4EFB-BE94-D0D01C531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2AE65B4-CD76-482D-8178-CB5935B66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56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buffer layer thickness</a:t>
            </a:r>
            <a:endParaRPr lang="en-US" dirty="0"/>
          </a:p>
        </p:txBody>
      </p:sp>
      <p:pic>
        <p:nvPicPr>
          <p:cNvPr id="6" name="Picture 5" descr="A picture containing photo, white, black, large&#10;&#10;Description automatically generated">
            <a:extLst>
              <a:ext uri="{FF2B5EF4-FFF2-40B4-BE49-F238E27FC236}">
                <a16:creationId xmlns:a16="http://schemas.microsoft.com/office/drawing/2014/main" id="{68443D08-3B2B-47CD-8DE8-E1CE391E07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49" r="51"/>
          <a:stretch/>
        </p:blipFill>
        <p:spPr>
          <a:xfrm>
            <a:off x="8237376" y="1714500"/>
            <a:ext cx="3429000" cy="3429000"/>
          </a:xfrm>
          <a:prstGeom prst="rect">
            <a:avLst/>
          </a:prstGeom>
        </p:spPr>
      </p:pic>
      <p:pic>
        <p:nvPicPr>
          <p:cNvPr id="8" name="Picture 7" descr="A picture containing nature, rain, photo, large&#10;&#10;Description automatically generated">
            <a:extLst>
              <a:ext uri="{FF2B5EF4-FFF2-40B4-BE49-F238E27FC236}">
                <a16:creationId xmlns:a16="http://schemas.microsoft.com/office/drawing/2014/main" id="{9E04C5A6-38DA-4132-BEBD-B997B760B8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45" r="255"/>
          <a:stretch/>
        </p:blipFill>
        <p:spPr>
          <a:xfrm>
            <a:off x="4381500" y="1714500"/>
            <a:ext cx="3429000" cy="3429000"/>
          </a:xfrm>
          <a:prstGeom prst="rect">
            <a:avLst/>
          </a:prstGeom>
        </p:spPr>
      </p:pic>
      <p:pic>
        <p:nvPicPr>
          <p:cNvPr id="10" name="Picture 9" descr="A picture containing nature, outdoor, bird, photo&#10;&#10;Description automatically generated">
            <a:extLst>
              <a:ext uri="{FF2B5EF4-FFF2-40B4-BE49-F238E27FC236}">
                <a16:creationId xmlns:a16="http://schemas.microsoft.com/office/drawing/2014/main" id="{18E20DFB-3EDD-4627-8519-61E33227445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49" r="51"/>
          <a:stretch/>
        </p:blipFill>
        <p:spPr>
          <a:xfrm>
            <a:off x="525624" y="1714500"/>
            <a:ext cx="3429000" cy="342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F72C17-9968-4061-9AFA-E91F56CD2F7D}"/>
              </a:ext>
            </a:extLst>
          </p:cNvPr>
          <p:cNvSpPr txBox="1"/>
          <p:nvPr/>
        </p:nvSpPr>
        <p:spPr>
          <a:xfrm>
            <a:off x="1357604" y="5238752"/>
            <a:ext cx="158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buffer layer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5D85F1-9C8F-4E74-89CF-09D5AA615368}"/>
              </a:ext>
            </a:extLst>
          </p:cNvPr>
          <p:cNvSpPr txBox="1"/>
          <p:nvPr/>
        </p:nvSpPr>
        <p:spPr>
          <a:xfrm>
            <a:off x="5301103" y="5238752"/>
            <a:ext cx="1905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nm buffer layer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518EB4-DD2F-4743-AF4A-B3AC0E0F8DCB}"/>
              </a:ext>
            </a:extLst>
          </p:cNvPr>
          <p:cNvSpPr txBox="1"/>
          <p:nvPr/>
        </p:nvSpPr>
        <p:spPr>
          <a:xfrm>
            <a:off x="8999211" y="5238752"/>
            <a:ext cx="202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nm buffer layer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9AD739-CE5D-47B7-9B42-99A272C2AED5}"/>
              </a:ext>
            </a:extLst>
          </p:cNvPr>
          <p:cNvSpPr txBox="1"/>
          <p:nvPr/>
        </p:nvSpPr>
        <p:spPr>
          <a:xfrm>
            <a:off x="1694141" y="1843771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~22 %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3FD593-DCE8-4B7E-8426-732709814419}"/>
              </a:ext>
            </a:extLst>
          </p:cNvPr>
          <p:cNvSpPr txBox="1"/>
          <p:nvPr/>
        </p:nvSpPr>
        <p:spPr>
          <a:xfrm>
            <a:off x="5550017" y="1895862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~22 %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646EC7-02B3-4778-8F5F-0EDC337A9B88}"/>
              </a:ext>
            </a:extLst>
          </p:cNvPr>
          <p:cNvSpPr txBox="1"/>
          <p:nvPr/>
        </p:nvSpPr>
        <p:spPr>
          <a:xfrm>
            <a:off x="9583952" y="1895862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~23 %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A5BF3B-F914-4B95-8529-F6E825C0AD78}"/>
              </a:ext>
            </a:extLst>
          </p:cNvPr>
          <p:cNvSpPr txBox="1"/>
          <p:nvPr/>
        </p:nvSpPr>
        <p:spPr>
          <a:xfrm>
            <a:off x="1684667" y="4394138"/>
            <a:ext cx="116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17.82 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6E15B1-34DC-49FB-A025-A7A7472B2803}"/>
              </a:ext>
            </a:extLst>
          </p:cNvPr>
          <p:cNvSpPr txBox="1"/>
          <p:nvPr/>
        </p:nvSpPr>
        <p:spPr>
          <a:xfrm>
            <a:off x="5550017" y="4394138"/>
            <a:ext cx="116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17.81 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892D0F-944B-4FDC-B913-21343C20E68E}"/>
              </a:ext>
            </a:extLst>
          </p:cNvPr>
          <p:cNvSpPr txBox="1"/>
          <p:nvPr/>
        </p:nvSpPr>
        <p:spPr>
          <a:xfrm>
            <a:off x="9428495" y="4394138"/>
            <a:ext cx="116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17.75 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0707DA-4837-4C34-A796-483DB5DF0A4B}"/>
              </a:ext>
            </a:extLst>
          </p:cNvPr>
          <p:cNvSpPr txBox="1"/>
          <p:nvPr/>
        </p:nvSpPr>
        <p:spPr>
          <a:xfrm>
            <a:off x="2524797" y="5667414"/>
            <a:ext cx="796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Figure: SEM images of the annealed films with different buffer layer thicknesses.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1A1F00-7A63-4FE5-8385-A67361EC9C00}"/>
              </a:ext>
            </a:extLst>
          </p:cNvPr>
          <p:cNvSpPr/>
          <p:nvPr/>
        </p:nvSpPr>
        <p:spPr>
          <a:xfrm>
            <a:off x="7206434" y="6096076"/>
            <a:ext cx="50869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M.N. Sayeed et al.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https://doi.org/10.18429/JACoW-SRF2019-TUP079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520B5F-E527-4DFC-9380-EFD8D026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2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1436372-24E2-4BEC-87DB-0AA607AB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702" y="1303020"/>
            <a:ext cx="228600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D96BB8-5D59-49CA-B648-6D46EB9230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r="32263"/>
          <a:stretch/>
        </p:blipFill>
        <p:spPr>
          <a:xfrm>
            <a:off x="7142702" y="3804624"/>
            <a:ext cx="2286000" cy="2286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2B20A96-34C0-4DB1-965B-F3321919E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7" y="1356358"/>
            <a:ext cx="4572000" cy="457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1318AF-506C-4A3C-A2BF-77C7BA5E2B6D}"/>
              </a:ext>
            </a:extLst>
          </p:cNvPr>
          <p:cNvSpPr/>
          <p:nvPr/>
        </p:nvSpPr>
        <p:spPr>
          <a:xfrm>
            <a:off x="3542317" y="4027159"/>
            <a:ext cx="365760" cy="36576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FEAA6C-9D02-41D5-957E-F1FE66D74244}"/>
              </a:ext>
            </a:extLst>
          </p:cNvPr>
          <p:cNvSpPr/>
          <p:nvPr/>
        </p:nvSpPr>
        <p:spPr>
          <a:xfrm>
            <a:off x="3269442" y="2110109"/>
            <a:ext cx="365760" cy="36576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0630EB-3BCB-47EE-993D-1A26ABCDD403}"/>
              </a:ext>
            </a:extLst>
          </p:cNvPr>
          <p:cNvCxnSpPr>
            <a:cxnSpLocks/>
          </p:cNvCxnSpPr>
          <p:nvPr/>
        </p:nvCxnSpPr>
        <p:spPr>
          <a:xfrm>
            <a:off x="3719595" y="2319273"/>
            <a:ext cx="3840480" cy="0"/>
          </a:xfrm>
          <a:prstGeom prst="straightConnector1">
            <a:avLst/>
          </a:prstGeom>
          <a:ln w="317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77E0FC5-8736-4666-84EC-FA4A1192A1A1}"/>
              </a:ext>
            </a:extLst>
          </p:cNvPr>
          <p:cNvCxnSpPr>
            <a:cxnSpLocks/>
          </p:cNvCxnSpPr>
          <p:nvPr/>
        </p:nvCxnSpPr>
        <p:spPr>
          <a:xfrm>
            <a:off x="3440345" y="3699729"/>
            <a:ext cx="4572000" cy="920605"/>
          </a:xfrm>
          <a:prstGeom prst="straightConnector1">
            <a:avLst/>
          </a:prstGeom>
          <a:ln w="317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AC2E5F1-A751-4F8C-9166-6717F76C5708}"/>
              </a:ext>
            </a:extLst>
          </p:cNvPr>
          <p:cNvSpPr/>
          <p:nvPr/>
        </p:nvSpPr>
        <p:spPr>
          <a:xfrm>
            <a:off x="2941533" y="3459478"/>
            <a:ext cx="365760" cy="36576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2BE4C80-E9EA-4C9F-80D6-3BF8DB53F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85F8-27F5-47A4-8635-9DDA2B5E9E2C}" type="slidenum">
              <a:rPr lang="en-US" smtClean="0"/>
              <a:t>14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BEAEF1-2EDD-4E5E-98ED-F41877862EC5}"/>
              </a:ext>
            </a:extLst>
          </p:cNvPr>
          <p:cNvGrpSpPr/>
          <p:nvPr/>
        </p:nvGrpSpPr>
        <p:grpSpPr>
          <a:xfrm>
            <a:off x="397407" y="1143000"/>
            <a:ext cx="10522692" cy="5671835"/>
            <a:chOff x="397407" y="1143000"/>
            <a:chExt cx="10522692" cy="5671835"/>
          </a:xfrm>
        </p:grpSpPr>
        <p:sp>
          <p:nvSpPr>
            <p:cNvPr id="19" name="Line 5">
              <a:extLst>
                <a:ext uri="{FF2B5EF4-FFF2-40B4-BE49-F238E27FC236}">
                  <a16:creationId xmlns:a16="http://schemas.microsoft.com/office/drawing/2014/main" id="{AF33BA85-CCF4-4C4F-8115-A7709C3037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114300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2FDDDD4-E6F4-4EB0-AD17-FECD63A2EB99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23AED5C-24D4-49CC-9323-DD6A5575F8FD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24" name="Text Box 2">
                  <a:extLst>
                    <a:ext uri="{FF2B5EF4-FFF2-40B4-BE49-F238E27FC236}">
                      <a16:creationId xmlns:a16="http://schemas.microsoft.com/office/drawing/2014/main" id="{AB408F9F-48A6-4959-9AA7-E1A196980C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25" name="Picture 4">
                  <a:extLst>
                    <a:ext uri="{FF2B5EF4-FFF2-40B4-BE49-F238E27FC236}">
                      <a16:creationId xmlns:a16="http://schemas.microsoft.com/office/drawing/2014/main" id="{8BAD1CB6-F2D1-482F-9856-B304401F55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6">
                  <a:extLst>
                    <a:ext uri="{FF2B5EF4-FFF2-40B4-BE49-F238E27FC236}">
                      <a16:creationId xmlns:a16="http://schemas.microsoft.com/office/drawing/2014/main" id="{C8DFC680-6A01-4602-BF69-5C1ACCC9EC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43EA9B2-A7B7-44E4-982F-04BB94651B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816CF80-5FBF-41E2-940A-12BED8036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23841B3-9124-40CE-ADE4-80D0792263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r="32997"/>
          <a:stretch/>
        </p:blipFill>
        <p:spPr>
          <a:xfrm>
            <a:off x="4813199" y="2985844"/>
            <a:ext cx="2286000" cy="22860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1F7E4086-9014-4687-BEF3-CC612A27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68" y="5715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 of voids- TEM analysis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69EC1C-FA85-4EE3-AE16-13EAAC832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312" y="1558047"/>
            <a:ext cx="550292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295B89-FBC6-4D8E-AE65-ADCE7BDA49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68" y="1558924"/>
            <a:ext cx="550292" cy="45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FD3505-3893-47EF-A184-3088C3C72A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86" y="1558047"/>
            <a:ext cx="550292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4B83B3-BC36-4EB5-B3D4-EC62F0F46A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081" y="1558047"/>
            <a:ext cx="550292" cy="4572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E0AE56-5C4E-4636-9D8C-3557F67CC39A}"/>
              </a:ext>
            </a:extLst>
          </p:cNvPr>
          <p:cNvCxnSpPr/>
          <p:nvPr/>
        </p:nvCxnSpPr>
        <p:spPr>
          <a:xfrm>
            <a:off x="3954783" y="4215838"/>
            <a:ext cx="1280160" cy="0"/>
          </a:xfrm>
          <a:prstGeom prst="straightConnector1">
            <a:avLst/>
          </a:prstGeom>
          <a:ln w="317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65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9574FCB-7FE2-4BEB-A5A4-5403AE2B1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475" t="33974" r="45937" b="24262"/>
          <a:stretch/>
        </p:blipFill>
        <p:spPr>
          <a:xfrm>
            <a:off x="3834555" y="1906687"/>
            <a:ext cx="2651760" cy="29078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3D2FB-7800-4959-8277-8F9810CDE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15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5A19C5-3368-4F99-9DE2-C6F1B6758D2C}"/>
              </a:ext>
            </a:extLst>
          </p:cNvPr>
          <p:cNvGrpSpPr/>
          <p:nvPr/>
        </p:nvGrpSpPr>
        <p:grpSpPr>
          <a:xfrm>
            <a:off x="397407" y="1143000"/>
            <a:ext cx="10522692" cy="5671835"/>
            <a:chOff x="397407" y="1143000"/>
            <a:chExt cx="10522692" cy="5671835"/>
          </a:xfrm>
        </p:grpSpPr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877769F9-7A39-4F37-9ED0-BE89DB8137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114300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BEB0646-F789-40C6-995C-21782CA9C426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B900352-90F3-4AAB-84B1-CADA4F08D7C8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11" name="Text Box 2">
                  <a:extLst>
                    <a:ext uri="{FF2B5EF4-FFF2-40B4-BE49-F238E27FC236}">
                      <a16:creationId xmlns:a16="http://schemas.microsoft.com/office/drawing/2014/main" id="{C3952E4E-D2DA-4EEB-80D8-EBD3774E02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12" name="Picture 4">
                  <a:extLst>
                    <a:ext uri="{FF2B5EF4-FFF2-40B4-BE49-F238E27FC236}">
                      <a16:creationId xmlns:a16="http://schemas.microsoft.com/office/drawing/2014/main" id="{43B5B5B9-1888-4F4F-8113-0AC9750F35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Picture 6">
                  <a:extLst>
                    <a:ext uri="{FF2B5EF4-FFF2-40B4-BE49-F238E27FC236}">
                      <a16:creationId xmlns:a16="http://schemas.microsoft.com/office/drawing/2014/main" id="{50353DE5-2B6C-440D-969D-B428FEF8F1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E41FB3F-B127-4F81-9BB9-739991C062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4F89F62-287E-428E-9582-6C5570B3D7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7EABE47-6AB0-4F37-B8DF-2506BFCB8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68" y="5715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 of voids- TEM analysis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312F93A-69AB-4F0B-B965-BB15FDBB8E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56" y="1469941"/>
            <a:ext cx="439787" cy="4572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4C0F43A-38B1-423E-9238-A5A8F9E658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17" y="1469941"/>
            <a:ext cx="439787" cy="4572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1B9C70-516A-482E-89FB-599736B1F1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987" y="1469943"/>
            <a:ext cx="439787" cy="4572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9CBDFCC-B9A8-43D3-B78F-85FF74D499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303" y="1469941"/>
            <a:ext cx="439787" cy="4572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9F8FC8A-8AD1-4203-97CE-E8FABD7892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1" y="1600199"/>
            <a:ext cx="3657600" cy="36576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43A2CDE-E247-4722-9A2A-02D9A674B29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5938" t="32098" r="11718" b="17883"/>
          <a:stretch/>
        </p:blipFill>
        <p:spPr>
          <a:xfrm>
            <a:off x="6543259" y="1937716"/>
            <a:ext cx="3474720" cy="290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49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8EB22CBA-0990-4FE4-BE6D-9E132F6EFC01}"/>
              </a:ext>
            </a:extLst>
          </p:cNvPr>
          <p:cNvGrpSpPr/>
          <p:nvPr/>
        </p:nvGrpSpPr>
        <p:grpSpPr>
          <a:xfrm>
            <a:off x="397407" y="975220"/>
            <a:ext cx="10522692" cy="5839615"/>
            <a:chOff x="397407" y="975220"/>
            <a:chExt cx="10522692" cy="5839615"/>
          </a:xfrm>
        </p:grpSpPr>
        <p:sp>
          <p:nvSpPr>
            <p:cNvPr id="34" name="Line 5">
              <a:extLst>
                <a:ext uri="{FF2B5EF4-FFF2-40B4-BE49-F238E27FC236}">
                  <a16:creationId xmlns:a16="http://schemas.microsoft.com/office/drawing/2014/main" id="{5D016381-1B7F-4649-B5C7-01C7CCB8F3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97522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819E06C-CAC3-4E0D-A7FB-070E1ECC7AEA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DDB506D-1BBE-448F-8D25-C23A1010D9DC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39" name="Text Box 2">
                  <a:extLst>
                    <a:ext uri="{FF2B5EF4-FFF2-40B4-BE49-F238E27FC236}">
                      <a16:creationId xmlns:a16="http://schemas.microsoft.com/office/drawing/2014/main" id="{ABFCBD7B-6AA7-471A-9AAB-DD63CE10AF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40" name="Picture 4">
                  <a:extLst>
                    <a:ext uri="{FF2B5EF4-FFF2-40B4-BE49-F238E27FC236}">
                      <a16:creationId xmlns:a16="http://schemas.microsoft.com/office/drawing/2014/main" id="{AD116D9F-07DC-415C-8D72-6F761A6B71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6">
                  <a:extLst>
                    <a:ext uri="{FF2B5EF4-FFF2-40B4-BE49-F238E27FC236}">
                      <a16:creationId xmlns:a16="http://schemas.microsoft.com/office/drawing/2014/main" id="{589B8331-DB8A-43A0-9516-B2D80D97EA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E7C7CD8D-8063-446B-BE58-E80764AE87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A79BA4E5-15A7-481D-A787-F7EE92BF0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4F391-4E6C-4EFC-8A21-4F3C3A0D6D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66" t="-280" r="966" b="280"/>
          <a:stretch/>
        </p:blipFill>
        <p:spPr>
          <a:xfrm>
            <a:off x="1084697" y="1083363"/>
            <a:ext cx="3383280" cy="25374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21E026-D35F-4091-9F87-91D2D588C2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9160079" y="3612601"/>
            <a:ext cx="2560320" cy="256032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B05DA76-6EE2-4A96-9C97-9623417366ED}"/>
              </a:ext>
            </a:extLst>
          </p:cNvPr>
          <p:cNvGrpSpPr/>
          <p:nvPr/>
        </p:nvGrpSpPr>
        <p:grpSpPr>
          <a:xfrm>
            <a:off x="9160079" y="5878175"/>
            <a:ext cx="2560320" cy="338554"/>
            <a:chOff x="8421476" y="6452883"/>
            <a:chExt cx="3272794" cy="33855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C6B9D17-5181-40AA-AAE3-3550C721537F}"/>
                </a:ext>
              </a:extLst>
            </p:cNvPr>
            <p:cNvSpPr/>
            <p:nvPr/>
          </p:nvSpPr>
          <p:spPr>
            <a:xfrm>
              <a:off x="8421476" y="6503346"/>
              <a:ext cx="3272794" cy="2376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CC20372-E593-43AC-AF9B-39F67023B2CA}"/>
                </a:ext>
              </a:extLst>
            </p:cNvPr>
            <p:cNvSpPr/>
            <p:nvPr/>
          </p:nvSpPr>
          <p:spPr>
            <a:xfrm>
              <a:off x="9729283" y="6576440"/>
              <a:ext cx="182880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6046AB-44A3-4F23-B245-3E7CA95B2611}"/>
                </a:ext>
              </a:extLst>
            </p:cNvPr>
            <p:cNvSpPr txBox="1"/>
            <p:nvPr/>
          </p:nvSpPr>
          <p:spPr>
            <a:xfrm>
              <a:off x="8953218" y="6452883"/>
              <a:ext cx="628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µm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6FE0108-F7E7-4DC2-BFBB-6283970203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41" y="3664832"/>
            <a:ext cx="3383280" cy="2537460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84A54656-E107-41C6-9D20-41A77DE5B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486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substrate temperature</a:t>
            </a:r>
            <a:endParaRPr 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3FE9251-9630-44F8-84F9-489B94005C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76" y="3626395"/>
            <a:ext cx="3413760" cy="25603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B76612E-97E3-4D8A-BA42-F67AB2FB3F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515" y="1061340"/>
            <a:ext cx="3383280" cy="253746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00077C3-219C-4DCC-B08C-743A1A274B19}"/>
              </a:ext>
            </a:extLst>
          </p:cNvPr>
          <p:cNvCxnSpPr>
            <a:cxnSpLocks/>
          </p:cNvCxnSpPr>
          <p:nvPr/>
        </p:nvCxnSpPr>
        <p:spPr>
          <a:xfrm>
            <a:off x="8958062" y="5057886"/>
            <a:ext cx="1097280" cy="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0EC7D1E-CC66-4289-A35F-E3EA8C3A8378}"/>
              </a:ext>
            </a:extLst>
          </p:cNvPr>
          <p:cNvSpPr/>
          <p:nvPr/>
        </p:nvSpPr>
        <p:spPr>
          <a:xfrm>
            <a:off x="7875902" y="4550781"/>
            <a:ext cx="996308" cy="101421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33EC90-57B3-4D18-B1A0-EFA75E5F833C}"/>
              </a:ext>
            </a:extLst>
          </p:cNvPr>
          <p:cNvSpPr txBox="1"/>
          <p:nvPr/>
        </p:nvSpPr>
        <p:spPr>
          <a:xfrm>
            <a:off x="1807317" y="1083363"/>
            <a:ext cx="1972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Room temperature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38AB11-2481-4114-9DD2-F5DB786B9C68}"/>
              </a:ext>
            </a:extLst>
          </p:cNvPr>
          <p:cNvSpPr txBox="1"/>
          <p:nvPr/>
        </p:nvSpPr>
        <p:spPr>
          <a:xfrm>
            <a:off x="9031378" y="1093152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250 °C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54FD79-D5EB-4DD7-A761-C007C0041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5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6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C34C2E-8827-446E-9DA3-B724CDD9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17</a:t>
            </a:fld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3F4311A-BD26-4B14-B7DE-1400498C6BA7}"/>
              </a:ext>
            </a:extLst>
          </p:cNvPr>
          <p:cNvSpPr txBox="1">
            <a:spLocks/>
          </p:cNvSpPr>
          <p:nvPr/>
        </p:nvSpPr>
        <p:spPr>
          <a:xfrm>
            <a:off x="2133600" y="-242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surface resistant measurement</a:t>
            </a:r>
          </a:p>
        </p:txBody>
      </p:sp>
      <p:pic>
        <p:nvPicPr>
          <p:cNvPr id="32" name="Picture 31" descr="A picture containing engine, plane, large, white&#10;&#10;Description automatically generated">
            <a:extLst>
              <a:ext uri="{FF2B5EF4-FFF2-40B4-BE49-F238E27FC236}">
                <a16:creationId xmlns:a16="http://schemas.microsoft.com/office/drawing/2014/main" id="{2DA491F0-BE08-4BB7-8435-3B29A98A3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311" y="2148840"/>
            <a:ext cx="3413760" cy="256032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C40F184-5EA2-4679-9226-3C0B8772BD8D}"/>
              </a:ext>
            </a:extLst>
          </p:cNvPr>
          <p:cNvGrpSpPr/>
          <p:nvPr/>
        </p:nvGrpSpPr>
        <p:grpSpPr>
          <a:xfrm>
            <a:off x="397407" y="1143000"/>
            <a:ext cx="10522692" cy="5671835"/>
            <a:chOff x="397407" y="1143000"/>
            <a:chExt cx="10522692" cy="5671835"/>
          </a:xfrm>
        </p:grpSpPr>
        <p:sp>
          <p:nvSpPr>
            <p:cNvPr id="23" name="Line 5">
              <a:extLst>
                <a:ext uri="{FF2B5EF4-FFF2-40B4-BE49-F238E27FC236}">
                  <a16:creationId xmlns:a16="http://schemas.microsoft.com/office/drawing/2014/main" id="{D1967364-051B-4708-B7D9-847A5163CF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114300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C328723-283A-4B96-8D8F-C3A636625992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61899E6-C593-4307-8F2B-B8E453FA877D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28" name="Text Box 2">
                  <a:extLst>
                    <a:ext uri="{FF2B5EF4-FFF2-40B4-BE49-F238E27FC236}">
                      <a16:creationId xmlns:a16="http://schemas.microsoft.com/office/drawing/2014/main" id="{E1FA15EE-4A01-47C0-8E3D-CBA9B53983C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30" name="Picture 4">
                  <a:extLst>
                    <a:ext uri="{FF2B5EF4-FFF2-40B4-BE49-F238E27FC236}">
                      <a16:creationId xmlns:a16="http://schemas.microsoft.com/office/drawing/2014/main" id="{B07CA781-0694-45E8-9E2D-41E5AC2F05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6">
                  <a:extLst>
                    <a:ext uri="{FF2B5EF4-FFF2-40B4-BE49-F238E27FC236}">
                      <a16:creationId xmlns:a16="http://schemas.microsoft.com/office/drawing/2014/main" id="{394322CF-83F6-4D0D-A60D-B3EA8D4A5E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11D66F7-5CB4-4763-BDC5-DBD2F701B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EEA2E4E-91E1-4152-8FB1-E8AF2BB5F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B29D345-89AD-4D35-95BF-883102611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565" y="1792528"/>
            <a:ext cx="4572000" cy="365394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55C9DEF-87BB-4ED6-9B64-98DCA29D8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25" y="1815756"/>
            <a:ext cx="4389120" cy="351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8CC8C6-9518-418E-8A66-250823CED991}"/>
              </a:ext>
            </a:extLst>
          </p:cNvPr>
          <p:cNvSpPr txBox="1"/>
          <p:nvPr/>
        </p:nvSpPr>
        <p:spPr>
          <a:xfrm>
            <a:off x="3803709" y="5467942"/>
            <a:ext cx="3525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303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Residual resistance: 3.87 ± 0.28 </a:t>
            </a:r>
            <a:r>
              <a:rPr lang="en-US" dirty="0" err="1">
                <a:solidFill>
                  <a:srgbClr val="0303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mΩ</a:t>
            </a:r>
            <a:r>
              <a:rPr lang="en-US" dirty="0">
                <a:solidFill>
                  <a:srgbClr val="0303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solidFill>
                  <a:srgbClr val="0303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Gap: 2.519 ± 0.963 </a:t>
            </a:r>
            <a:r>
              <a:rPr lang="en-US" dirty="0" err="1">
                <a:solidFill>
                  <a:srgbClr val="0303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n-US" dirty="0">
              <a:solidFill>
                <a:srgbClr val="0303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5200F3-9DCD-4222-9C88-07BA43DC8748}"/>
              </a:ext>
            </a:extLst>
          </p:cNvPr>
          <p:cNvSpPr txBox="1"/>
          <p:nvPr/>
        </p:nvSpPr>
        <p:spPr>
          <a:xfrm>
            <a:off x="8488664" y="5653147"/>
            <a:ext cx="2987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303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 temperature: 17.2 K</a:t>
            </a:r>
          </a:p>
        </p:txBody>
      </p:sp>
    </p:spTree>
    <p:extLst>
      <p:ext uri="{BB962C8B-B14F-4D97-AF65-F5344CB8AC3E}">
        <p14:creationId xmlns:p14="http://schemas.microsoft.com/office/powerpoint/2010/main" val="627145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642E5-0ACB-4C5F-B326-2C37B1822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10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Summary- Sequential sputtering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E442D-BE96-4EFF-B8B3-4E1747668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525" y="1606550"/>
            <a:ext cx="8524875" cy="4351338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Nb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with a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 to 17.93 K have been achieved.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morphology modified with niobium buffer layer and increased substrate temperature.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Sn evaporation above 950 °C.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evaporation was not affected much by varied thickness.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thickness should be thin to avoid delamination.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to solve- voids on the surface, Sn composition control.</a:t>
            </a: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69DDDC-AD8F-43FE-B14B-5E2B95A34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18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D14B1-9BD9-4641-81D3-294BD0A7535A}"/>
              </a:ext>
            </a:extLst>
          </p:cNvPr>
          <p:cNvGrpSpPr/>
          <p:nvPr/>
        </p:nvGrpSpPr>
        <p:grpSpPr>
          <a:xfrm>
            <a:off x="397407" y="1143000"/>
            <a:ext cx="10522692" cy="5671835"/>
            <a:chOff x="397407" y="1143000"/>
            <a:chExt cx="10522692" cy="5671835"/>
          </a:xfrm>
        </p:grpSpPr>
        <p:sp>
          <p:nvSpPr>
            <p:cNvPr id="19" name="Line 5">
              <a:extLst>
                <a:ext uri="{FF2B5EF4-FFF2-40B4-BE49-F238E27FC236}">
                  <a16:creationId xmlns:a16="http://schemas.microsoft.com/office/drawing/2014/main" id="{8E7E62AF-1CB3-4135-A60B-4E3DF46379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114300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89F2500-21CD-4D36-B75A-55AD18ECE15A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26E2758-DD57-48E3-949F-3B64018A2922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24" name="Text Box 2">
                  <a:extLst>
                    <a:ext uri="{FF2B5EF4-FFF2-40B4-BE49-F238E27FC236}">
                      <a16:creationId xmlns:a16="http://schemas.microsoft.com/office/drawing/2014/main" id="{2F2A29A5-7F6F-4616-BF54-AD1E13FDD07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25" name="Picture 4">
                  <a:extLst>
                    <a:ext uri="{FF2B5EF4-FFF2-40B4-BE49-F238E27FC236}">
                      <a16:creationId xmlns:a16="http://schemas.microsoft.com/office/drawing/2014/main" id="{C5720ADA-64C8-4BC4-8DFE-0F4FAC13F8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6">
                  <a:extLst>
                    <a:ext uri="{FF2B5EF4-FFF2-40B4-BE49-F238E27FC236}">
                      <a16:creationId xmlns:a16="http://schemas.microsoft.com/office/drawing/2014/main" id="{2726BDE5-173C-4A80-B399-A66384699F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DC114E2-1216-438C-ACF7-C2E27290C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EFBC694-B956-401F-BEB5-026DCC52E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35978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642E5-0ACB-4C5F-B326-2C37B1822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10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E442D-BE96-4EFF-B8B3-4E1747668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928" y="1606599"/>
            <a:ext cx="9622171" cy="4414314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material is based upon work supported by the U.S. Department of Energy, Office of Science, Office of Nuclear Physics.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Drs. Michael Kelley, Anne-Marie Valente-Feliciano, Gianluigi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Ciovati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Pashupati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Dhakal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Jae-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Lee.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Jefferson Lab technical staffs- Peter Owen, Pete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Kushnick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Joshua Spradlin.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69DDDC-AD8F-43FE-B14B-5E2B95A34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19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C90F28-DC2C-47C7-9F6F-33A1E6725AB4}"/>
              </a:ext>
            </a:extLst>
          </p:cNvPr>
          <p:cNvGrpSpPr/>
          <p:nvPr/>
        </p:nvGrpSpPr>
        <p:grpSpPr>
          <a:xfrm>
            <a:off x="397407" y="1143000"/>
            <a:ext cx="10522692" cy="5671835"/>
            <a:chOff x="397407" y="1143000"/>
            <a:chExt cx="10522692" cy="5671835"/>
          </a:xfrm>
        </p:grpSpPr>
        <p:sp>
          <p:nvSpPr>
            <p:cNvPr id="19" name="Line 5">
              <a:extLst>
                <a:ext uri="{FF2B5EF4-FFF2-40B4-BE49-F238E27FC236}">
                  <a16:creationId xmlns:a16="http://schemas.microsoft.com/office/drawing/2014/main" id="{3973C01C-DD95-4368-913E-518D98657B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114300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5B4FFF1-A36D-43F4-9392-E98BC86FA70D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5B8717C-4E8A-4326-BD25-E7769C88EB79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24" name="Text Box 2">
                  <a:extLst>
                    <a:ext uri="{FF2B5EF4-FFF2-40B4-BE49-F238E27FC236}">
                      <a16:creationId xmlns:a16="http://schemas.microsoft.com/office/drawing/2014/main" id="{84873B51-1B23-49C5-849B-70F8DF391F7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25" name="Picture 4">
                  <a:extLst>
                    <a:ext uri="{FF2B5EF4-FFF2-40B4-BE49-F238E27FC236}">
                      <a16:creationId xmlns:a16="http://schemas.microsoft.com/office/drawing/2014/main" id="{A2261763-75FC-428F-A7E4-C079354B03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6">
                  <a:extLst>
                    <a:ext uri="{FF2B5EF4-FFF2-40B4-BE49-F238E27FC236}">
                      <a16:creationId xmlns:a16="http://schemas.microsoft.com/office/drawing/2014/main" id="{713BF824-23C6-4C41-A05A-618BC91430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CA4A3D9-D38E-488B-987E-53530E6CE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FC6106A-F444-439E-BF77-2B4263EB5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0173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E29D0-0080-4E60-92EF-90B7C61C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65" y="5715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0AC86-180F-4A2C-BD3F-78F71E6E7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686" y="2228851"/>
            <a:ext cx="3826079" cy="178887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motivation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approach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results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A9F02-E35A-4998-938E-C662CBAC3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2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BE1A91-1EA3-4E24-AAA2-2C541F17AEC1}"/>
              </a:ext>
            </a:extLst>
          </p:cNvPr>
          <p:cNvGrpSpPr/>
          <p:nvPr/>
        </p:nvGrpSpPr>
        <p:grpSpPr>
          <a:xfrm>
            <a:off x="397407" y="1143000"/>
            <a:ext cx="10522692" cy="5671835"/>
            <a:chOff x="397407" y="1143000"/>
            <a:chExt cx="10522692" cy="5671835"/>
          </a:xfrm>
        </p:grpSpPr>
        <p:sp>
          <p:nvSpPr>
            <p:cNvPr id="8" name="Line 5">
              <a:extLst>
                <a:ext uri="{FF2B5EF4-FFF2-40B4-BE49-F238E27FC236}">
                  <a16:creationId xmlns:a16="http://schemas.microsoft.com/office/drawing/2014/main" id="{1BEC930D-C86D-424A-95F1-911C2A00D2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114300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E12E24E-BB30-4562-A9CC-2FA60E1F9D3D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3F0D3E5-EEDA-4747-8C7B-E15F02DE43A9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19" name="Text Box 2">
                  <a:extLst>
                    <a:ext uri="{FF2B5EF4-FFF2-40B4-BE49-F238E27FC236}">
                      <a16:creationId xmlns:a16="http://schemas.microsoft.com/office/drawing/2014/main" id="{B8961A2C-D03B-4583-AF3E-350B16D8BB4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20" name="Picture 4">
                  <a:extLst>
                    <a:ext uri="{FF2B5EF4-FFF2-40B4-BE49-F238E27FC236}">
                      <a16:creationId xmlns:a16="http://schemas.microsoft.com/office/drawing/2014/main" id="{96F59EDD-48BC-4FF2-9B52-F77F1C0819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6">
                  <a:extLst>
                    <a:ext uri="{FF2B5EF4-FFF2-40B4-BE49-F238E27FC236}">
                      <a16:creationId xmlns:a16="http://schemas.microsoft.com/office/drawing/2014/main" id="{2F0B768D-657B-4C8B-A97F-F4450F39A6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697784C-8DFF-49F0-88C6-6ABEE5F28B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A2C05F9-E419-4F85-B821-8DEE7C59B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0059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11904-DB7A-4301-AB23-40AA2746A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4741" y="2917307"/>
            <a:ext cx="5842518" cy="1169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9ECE91-9074-41CB-9F8A-A506FA8BB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20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A72259-98B0-4173-AEDD-5B7A93020C3C}"/>
              </a:ext>
            </a:extLst>
          </p:cNvPr>
          <p:cNvGrpSpPr/>
          <p:nvPr/>
        </p:nvGrpSpPr>
        <p:grpSpPr>
          <a:xfrm>
            <a:off x="397407" y="1143000"/>
            <a:ext cx="10522692" cy="5671835"/>
            <a:chOff x="397407" y="1143000"/>
            <a:chExt cx="10522692" cy="5671835"/>
          </a:xfrm>
        </p:grpSpPr>
        <p:sp>
          <p:nvSpPr>
            <p:cNvPr id="18" name="Line 5">
              <a:extLst>
                <a:ext uri="{FF2B5EF4-FFF2-40B4-BE49-F238E27FC236}">
                  <a16:creationId xmlns:a16="http://schemas.microsoft.com/office/drawing/2014/main" id="{D7EC3574-FB66-415C-83F7-644ACDDEE9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114300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9A147D4-6B14-44BE-B835-7E6090CC5020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C122998-8703-4FCC-9B6B-CF27FC0CF243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23" name="Text Box 2">
                  <a:extLst>
                    <a:ext uri="{FF2B5EF4-FFF2-40B4-BE49-F238E27FC236}">
                      <a16:creationId xmlns:a16="http://schemas.microsoft.com/office/drawing/2014/main" id="{510FC379-82D4-4EB8-BDB7-506A9B42B46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24" name="Picture 4">
                  <a:extLst>
                    <a:ext uri="{FF2B5EF4-FFF2-40B4-BE49-F238E27FC236}">
                      <a16:creationId xmlns:a16="http://schemas.microsoft.com/office/drawing/2014/main" id="{CEB0D332-650C-42A0-A8C9-BDAD5B6E79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6">
                  <a:extLst>
                    <a:ext uri="{FF2B5EF4-FFF2-40B4-BE49-F238E27FC236}">
                      <a16:creationId xmlns:a16="http://schemas.microsoft.com/office/drawing/2014/main" id="{A3D116F9-E75E-45D6-867C-5283FAF1E31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788F04E-5DF1-475F-B502-AA3A45B95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5D58EDB-E47E-488E-989E-838C91E6D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95346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8242029-D45D-4B9D-A623-097D4C23ADC1}"/>
              </a:ext>
            </a:extLst>
          </p:cNvPr>
          <p:cNvSpPr txBox="1">
            <a:spLocks/>
          </p:cNvSpPr>
          <p:nvPr/>
        </p:nvSpPr>
        <p:spPr>
          <a:xfrm>
            <a:off x="831272" y="290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motivation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29C99DA3-334F-4DBF-99F2-E0BBE0CA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B3E000-757C-44B1-8145-2BF2AB97AEA0}"/>
              </a:ext>
            </a:extLst>
          </p:cNvPr>
          <p:cNvSpPr txBox="1"/>
          <p:nvPr/>
        </p:nvSpPr>
        <p:spPr>
          <a:xfrm>
            <a:off x="2911344" y="1278796"/>
            <a:ext cx="6534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Nb</a:t>
            </a:r>
            <a:r>
              <a:rPr lang="en-US" sz="2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why magnetron sputtering?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CCED558F-F595-4F1F-AAD5-307E18EB7B42}"/>
              </a:ext>
            </a:extLst>
          </p:cNvPr>
          <p:cNvGraphicFramePr>
            <a:graphicFrameLocks noGrp="1"/>
          </p:cNvGraphicFramePr>
          <p:nvPr/>
        </p:nvGraphicFramePr>
        <p:xfrm>
          <a:off x="7146930" y="3000452"/>
          <a:ext cx="4735503" cy="1920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501">
                  <a:extLst>
                    <a:ext uri="{9D8B030D-6E8A-4147-A177-3AD203B41FA5}">
                      <a16:colId xmlns:a16="http://schemas.microsoft.com/office/drawing/2014/main" val="3137608010"/>
                    </a:ext>
                  </a:extLst>
                </a:gridCol>
                <a:gridCol w="1578501">
                  <a:extLst>
                    <a:ext uri="{9D8B030D-6E8A-4147-A177-3AD203B41FA5}">
                      <a16:colId xmlns:a16="http://schemas.microsoft.com/office/drawing/2014/main" val="1611258625"/>
                    </a:ext>
                  </a:extLst>
                </a:gridCol>
                <a:gridCol w="1578501">
                  <a:extLst>
                    <a:ext uri="{9D8B030D-6E8A-4147-A177-3AD203B41FA5}">
                      <a16:colId xmlns:a16="http://schemas.microsoft.com/office/drawing/2014/main" val="1060905937"/>
                    </a:ext>
                  </a:extLst>
                </a:gridCol>
              </a:tblGrid>
              <a:tr h="89622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GB" sz="1800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r>
                        <a:rPr lang="en-GB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(K)</a:t>
                      </a:r>
                      <a:endParaRPr lang="en-GB" sz="18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</a:t>
                      </a:r>
                      <a:r>
                        <a:rPr lang="en-US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754366"/>
                  </a:ext>
                </a:extLst>
              </a:tr>
              <a:tr h="51212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366578"/>
                  </a:ext>
                </a:extLst>
              </a:tr>
              <a:tr h="51212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</a:t>
                      </a:r>
                      <a:r>
                        <a:rPr lang="en-US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05522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E922C8B-94F6-48D8-9EA1-E780404D713F}"/>
              </a:ext>
            </a:extLst>
          </p:cNvPr>
          <p:cNvSpPr txBox="1"/>
          <p:nvPr/>
        </p:nvSpPr>
        <p:spPr>
          <a:xfrm>
            <a:off x="390520" y="2241614"/>
            <a:ext cx="65341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 cavities are approaching the intrinsic material limit.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Nb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promise potential cavity operation at higher temperatures and higher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Disadvantage- brittle structure and lower thermal conductivity.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8DBC9B-A44E-4335-AACA-17B411300A54}"/>
              </a:ext>
            </a:extLst>
          </p:cNvPr>
          <p:cNvGrpSpPr/>
          <p:nvPr/>
        </p:nvGrpSpPr>
        <p:grpSpPr>
          <a:xfrm>
            <a:off x="397407" y="1143000"/>
            <a:ext cx="10522692" cy="5671835"/>
            <a:chOff x="397407" y="1143000"/>
            <a:chExt cx="10522692" cy="5671835"/>
          </a:xfrm>
        </p:grpSpPr>
        <p:sp>
          <p:nvSpPr>
            <p:cNvPr id="15" name="Line 5">
              <a:extLst>
                <a:ext uri="{FF2B5EF4-FFF2-40B4-BE49-F238E27FC236}">
                  <a16:creationId xmlns:a16="http://schemas.microsoft.com/office/drawing/2014/main" id="{D095E06B-FB24-4E18-B447-1FE8FBFE23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114300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EC5A808-65A2-4C68-9E7B-2F8CDA5B73DB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87767F0-9082-491B-A595-0F5155CE63C7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20" name="Text Box 2">
                  <a:extLst>
                    <a:ext uri="{FF2B5EF4-FFF2-40B4-BE49-F238E27FC236}">
                      <a16:creationId xmlns:a16="http://schemas.microsoft.com/office/drawing/2014/main" id="{4D7D38AB-04C7-400C-8DCB-A6D090C57ED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21" name="Picture 4">
                  <a:extLst>
                    <a:ext uri="{FF2B5EF4-FFF2-40B4-BE49-F238E27FC236}">
                      <a16:creationId xmlns:a16="http://schemas.microsoft.com/office/drawing/2014/main" id="{87E2BAA2-E8E2-4491-A80A-9FF2CA5B12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6">
                  <a:extLst>
                    <a:ext uri="{FF2B5EF4-FFF2-40B4-BE49-F238E27FC236}">
                      <a16:creationId xmlns:a16="http://schemas.microsoft.com/office/drawing/2014/main" id="{CA8E1B4D-2BFC-4C7B-B7D9-091984F4B8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58D97FE-63C9-4267-B091-D4838D2E5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1E55442-F6E5-4D9C-A685-6D4A8D899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3574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B7213D6-4676-4C51-9987-25B75B7E6A07}"/>
              </a:ext>
            </a:extLst>
          </p:cNvPr>
          <p:cNvSpPr txBox="1">
            <a:spLocks/>
          </p:cNvSpPr>
          <p:nvPr/>
        </p:nvSpPr>
        <p:spPr>
          <a:xfrm>
            <a:off x="831272" y="290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motivation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A1441A-AFAC-4824-B2E3-F0DB7B8F4F77}"/>
              </a:ext>
            </a:extLst>
          </p:cNvPr>
          <p:cNvSpPr txBox="1"/>
          <p:nvPr/>
        </p:nvSpPr>
        <p:spPr>
          <a:xfrm>
            <a:off x="166472" y="2178139"/>
            <a:ext cx="5033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 of vapor diffused film: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Patchy regions with low Sn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Stoichiometry control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D7E35B-2D03-43F8-9F77-EC970A992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3DE7A-7EA8-4A08-BE4E-22B294F9F5BF}"/>
              </a:ext>
            </a:extLst>
          </p:cNvPr>
          <p:cNvSpPr txBox="1"/>
          <p:nvPr/>
        </p:nvSpPr>
        <p:spPr>
          <a:xfrm>
            <a:off x="164671" y="3799606"/>
            <a:ext cx="46570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 of magnetron sputtering: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Stoichiometry of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Sn can be controlled.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Relatively less annealing temperature is required- possible to use in copper cavities.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5E9739-481D-4B4A-BCFB-A77035BE9069}"/>
              </a:ext>
            </a:extLst>
          </p:cNvPr>
          <p:cNvGrpSpPr/>
          <p:nvPr/>
        </p:nvGrpSpPr>
        <p:grpSpPr>
          <a:xfrm>
            <a:off x="397407" y="1143000"/>
            <a:ext cx="10522692" cy="5671835"/>
            <a:chOff x="397407" y="1143000"/>
            <a:chExt cx="10522692" cy="5671835"/>
          </a:xfrm>
        </p:grpSpPr>
        <p:sp>
          <p:nvSpPr>
            <p:cNvPr id="26" name="Line 5">
              <a:extLst>
                <a:ext uri="{FF2B5EF4-FFF2-40B4-BE49-F238E27FC236}">
                  <a16:creationId xmlns:a16="http://schemas.microsoft.com/office/drawing/2014/main" id="{53B87C9C-138A-480E-BD47-D7F076395B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114300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9565B88-7885-4DF6-94A7-F8FB9E8465BD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DC585AAB-0466-47F9-98C8-6507A83D819E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31" name="Text Box 2">
                  <a:extLst>
                    <a:ext uri="{FF2B5EF4-FFF2-40B4-BE49-F238E27FC236}">
                      <a16:creationId xmlns:a16="http://schemas.microsoft.com/office/drawing/2014/main" id="{522CBFA2-BA25-4FD3-8D24-A47D90539A7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32" name="Picture 4">
                  <a:extLst>
                    <a:ext uri="{FF2B5EF4-FFF2-40B4-BE49-F238E27FC236}">
                      <a16:creationId xmlns:a16="http://schemas.microsoft.com/office/drawing/2014/main" id="{F38DA02F-9099-4D82-A476-83D692294B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6">
                  <a:extLst>
                    <a:ext uri="{FF2B5EF4-FFF2-40B4-BE49-F238E27FC236}">
                      <a16:creationId xmlns:a16="http://schemas.microsoft.com/office/drawing/2014/main" id="{3C22ECFC-61F9-4330-9987-28CF98363E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FA4BBA2-3F7B-4250-B746-8D0A579648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4E2C84C-D6D8-4516-9DDF-781A47438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  <p:grpSp>
        <p:nvGrpSpPr>
          <p:cNvPr id="20" name="Group 9">
            <a:extLst>
              <a:ext uri="{FF2B5EF4-FFF2-40B4-BE49-F238E27FC236}">
                <a16:creationId xmlns:a16="http://schemas.microsoft.com/office/drawing/2014/main" id="{7833D3C1-AF65-4FA0-A6A4-43D6DA0D2145}"/>
              </a:ext>
            </a:extLst>
          </p:cNvPr>
          <p:cNvGrpSpPr>
            <a:grpSpLocks/>
          </p:cNvGrpSpPr>
          <p:nvPr/>
        </p:nvGrpSpPr>
        <p:grpSpPr bwMode="auto">
          <a:xfrm>
            <a:off x="4675759" y="3015380"/>
            <a:ext cx="2499682" cy="2311394"/>
            <a:chOff x="1913778" y="4405944"/>
            <a:chExt cx="996774" cy="1333985"/>
          </a:xfrm>
        </p:grpSpPr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74A90C40-C338-4CB9-AF81-598F9052C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89" t="41238" r="45943" b="9816"/>
            <a:stretch/>
          </p:blipFill>
          <p:spPr bwMode="auto">
            <a:xfrm>
              <a:off x="1998985" y="4405944"/>
              <a:ext cx="911567" cy="1319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9543FD4B-BBC3-4C50-9ABF-A1475B0EE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896" r="77921" b="352"/>
            <a:stretch>
              <a:fillRect/>
            </a:stretch>
          </p:blipFill>
          <p:spPr bwMode="auto">
            <a:xfrm>
              <a:off x="1913778" y="5533866"/>
              <a:ext cx="835794" cy="20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8A04EF5-1B1F-4457-8F04-88467522A154}"/>
              </a:ext>
            </a:extLst>
          </p:cNvPr>
          <p:cNvSpPr/>
          <p:nvPr/>
        </p:nvSpPr>
        <p:spPr>
          <a:xfrm>
            <a:off x="6274451" y="5814191"/>
            <a:ext cx="575107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[1] U</a:t>
            </a:r>
            <a:r>
              <a:rPr lang="en-US" sz="11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Pudasaini</a:t>
            </a:r>
            <a:r>
              <a:rPr lang="en-US" sz="11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contribution at </a:t>
            </a:r>
            <a:r>
              <a:rPr lang="en-US" sz="1100" dirty="0"/>
              <a:t>The 8th Thin films and new ideas for SRF Workshop, 2018.</a:t>
            </a:r>
          </a:p>
          <a:p>
            <a:pPr algn="just"/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sz="11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Becker, </a:t>
            </a:r>
            <a:r>
              <a:rPr lang="en-US" sz="11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Chaoyue</a:t>
            </a:r>
            <a:r>
              <a:rPr lang="en-US" sz="11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 al. Applied Physics Letters 106.8 (2015): 082602.</a:t>
            </a:r>
            <a:endParaRPr lang="en-US" sz="1100" dirty="0"/>
          </a:p>
          <a:p>
            <a:pPr algn="just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A80A4-6D89-4A54-B1E6-8F538126B27D}"/>
              </a:ext>
            </a:extLst>
          </p:cNvPr>
          <p:cNvSpPr txBox="1"/>
          <p:nvPr/>
        </p:nvSpPr>
        <p:spPr>
          <a:xfrm>
            <a:off x="2911344" y="1278796"/>
            <a:ext cx="6534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Nb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and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magnetron sputtering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542A142E-01A7-4462-9DF5-2BD2E88113B5}"/>
              </a:ext>
            </a:extLst>
          </p:cNvPr>
          <p:cNvSpPr/>
          <p:nvPr/>
        </p:nvSpPr>
        <p:spPr>
          <a:xfrm>
            <a:off x="5856824" y="2767784"/>
            <a:ext cx="329605" cy="9015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F8C830-7178-461C-B84B-8507596A7676}"/>
              </a:ext>
            </a:extLst>
          </p:cNvPr>
          <p:cNvSpPr txBox="1"/>
          <p:nvPr/>
        </p:nvSpPr>
        <p:spPr>
          <a:xfrm>
            <a:off x="4210213" y="2096218"/>
            <a:ext cx="3569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 patchy region with lower Sn concentration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E62BA7-8B18-4168-BF04-09001D127E68}"/>
              </a:ext>
            </a:extLst>
          </p:cNvPr>
          <p:cNvSpPr/>
          <p:nvPr/>
        </p:nvSpPr>
        <p:spPr>
          <a:xfrm>
            <a:off x="4654566" y="5392048"/>
            <a:ext cx="28690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Figure: SEM image of vapor diffused Nb</a:t>
            </a:r>
            <a:r>
              <a:rPr lang="en-US" sz="900" baseline="-250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9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Sn film [1].</a:t>
            </a:r>
            <a:endParaRPr lang="en-US" sz="9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955493-8CAB-4189-BC1B-268E80137E8A}"/>
              </a:ext>
            </a:extLst>
          </p:cNvPr>
          <p:cNvGrpSpPr/>
          <p:nvPr/>
        </p:nvGrpSpPr>
        <p:grpSpPr>
          <a:xfrm>
            <a:off x="7467600" y="3316176"/>
            <a:ext cx="4557928" cy="2075073"/>
            <a:chOff x="7467600" y="3118823"/>
            <a:chExt cx="4557928" cy="20750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8FE7D5-F598-4EB8-AB6F-DFB81D5FD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600" y="3118823"/>
              <a:ext cx="2286000" cy="207507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D6F3CED-3420-4488-96ED-8FC6B33FE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528" y="3155504"/>
              <a:ext cx="2286000" cy="198610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B8E227D-C0FA-4B0F-BE87-0FC3CD72B9F5}"/>
              </a:ext>
            </a:extLst>
          </p:cNvPr>
          <p:cNvSpPr/>
          <p:nvPr/>
        </p:nvSpPr>
        <p:spPr>
          <a:xfrm>
            <a:off x="8043093" y="5391249"/>
            <a:ext cx="367632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Figure: Sn concentration gradient on vapor diffused Nb</a:t>
            </a:r>
            <a:r>
              <a:rPr lang="en-US" sz="900" baseline="-250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9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Sn film [2].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6319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5D65-63C0-4FEA-9B05-ABBAD2212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31A1D-9B3C-4DFF-B61D-A79AB3212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97073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Growth technique of Nb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by magnetron sputtering.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of RF superconducting properties of the fabricated films.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a magnetron sputtering system of single-cell cavity coating.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81C3E-4EC1-442B-84A8-7760581C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5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0F80F2-E80C-440C-A104-4D289B1E6B5F}"/>
              </a:ext>
            </a:extLst>
          </p:cNvPr>
          <p:cNvGrpSpPr/>
          <p:nvPr/>
        </p:nvGrpSpPr>
        <p:grpSpPr>
          <a:xfrm>
            <a:off x="397407" y="1143000"/>
            <a:ext cx="10522692" cy="5671835"/>
            <a:chOff x="397407" y="1143000"/>
            <a:chExt cx="10522692" cy="5671835"/>
          </a:xfrm>
        </p:grpSpPr>
        <p:sp>
          <p:nvSpPr>
            <p:cNvPr id="19" name="Line 5">
              <a:extLst>
                <a:ext uri="{FF2B5EF4-FFF2-40B4-BE49-F238E27FC236}">
                  <a16:creationId xmlns:a16="http://schemas.microsoft.com/office/drawing/2014/main" id="{84873722-DDCB-42A3-8E19-1C4B59A099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114300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374CA07-C048-4C43-BDF1-960B26034E3F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906922F-601F-4FDC-9A4F-3187BB161DE2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24" name="Text Box 2">
                  <a:extLst>
                    <a:ext uri="{FF2B5EF4-FFF2-40B4-BE49-F238E27FC236}">
                      <a16:creationId xmlns:a16="http://schemas.microsoft.com/office/drawing/2014/main" id="{366944A2-C25B-49EC-8E45-6C1AD0C3F7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25" name="Picture 4">
                  <a:extLst>
                    <a:ext uri="{FF2B5EF4-FFF2-40B4-BE49-F238E27FC236}">
                      <a16:creationId xmlns:a16="http://schemas.microsoft.com/office/drawing/2014/main" id="{8B222457-4EBB-45C5-8D46-D76CAD8711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6">
                  <a:extLst>
                    <a:ext uri="{FF2B5EF4-FFF2-40B4-BE49-F238E27FC236}">
                      <a16:creationId xmlns:a16="http://schemas.microsoft.com/office/drawing/2014/main" id="{C83B5634-478F-4681-B3D7-9313A34457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34B980E-C3A6-4F64-B047-AF81E86DB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921F6C5-1419-48DD-923B-A0AD0DAEA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55166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509A7-132A-4FD6-ABAB-E50AEB704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75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by multilayer sequential sputtering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AF946-CB7E-4BC2-9B0C-8A720912B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8152" y="1639203"/>
            <a:ext cx="5652758" cy="2505369"/>
          </a:xfrm>
        </p:spPr>
        <p:txBody>
          <a:bodyPr>
            <a:norm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Multilple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layers of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Sn sputter sequentially.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Deposition rate: 1 Å/s.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Sputtering pressure: 3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mTorr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SCCM.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Substrate rotation: 30 rpm.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Multilayers annealed: 850- 1200 °C, 1- 12 h.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9439CBF-2CF1-4219-9533-9E815CCCDFCD}"/>
              </a:ext>
            </a:extLst>
          </p:cNvPr>
          <p:cNvGrpSpPr/>
          <p:nvPr/>
        </p:nvGrpSpPr>
        <p:grpSpPr>
          <a:xfrm>
            <a:off x="6825903" y="1250203"/>
            <a:ext cx="5444066" cy="4431672"/>
            <a:chOff x="6607667" y="1623533"/>
            <a:chExt cx="5444066" cy="443167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F6BB25-E148-4A42-A003-26C563DD15D0}"/>
                </a:ext>
              </a:extLst>
            </p:cNvPr>
            <p:cNvSpPr txBox="1"/>
            <p:nvPr/>
          </p:nvSpPr>
          <p:spPr>
            <a:xfrm>
              <a:off x="6607667" y="2949324"/>
              <a:ext cx="7264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Ar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gas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106AF85-7CE4-44C6-83A7-C17240154BC0}"/>
                </a:ext>
              </a:extLst>
            </p:cNvPr>
            <p:cNvGrpSpPr/>
            <p:nvPr/>
          </p:nvGrpSpPr>
          <p:grpSpPr>
            <a:xfrm>
              <a:off x="6666900" y="1623533"/>
              <a:ext cx="5384833" cy="4431672"/>
              <a:chOff x="6666900" y="1623533"/>
              <a:chExt cx="5384833" cy="443167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C6F796-A69C-4CB0-A967-8D8586334B4B}"/>
                  </a:ext>
                </a:extLst>
              </p:cNvPr>
              <p:cNvSpPr/>
              <p:nvPr/>
            </p:nvSpPr>
            <p:spPr>
              <a:xfrm>
                <a:off x="7028791" y="3299060"/>
                <a:ext cx="207799" cy="11903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4C65283-6423-4C4A-A064-CA423C3DE864}"/>
                  </a:ext>
                </a:extLst>
              </p:cNvPr>
              <p:cNvSpPr/>
              <p:nvPr/>
            </p:nvSpPr>
            <p:spPr>
              <a:xfrm>
                <a:off x="7659745" y="3169613"/>
                <a:ext cx="301788" cy="34786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E900329-7759-4087-89A8-F2547F2505D4}"/>
                  </a:ext>
                </a:extLst>
              </p:cNvPr>
              <p:cNvSpPr/>
              <p:nvPr/>
            </p:nvSpPr>
            <p:spPr>
              <a:xfrm>
                <a:off x="7390673" y="3299060"/>
                <a:ext cx="207799" cy="11903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24ECF1B-C32E-43DC-9F40-04EF772F5EE2}"/>
                  </a:ext>
                </a:extLst>
              </p:cNvPr>
              <p:cNvSpPr/>
              <p:nvPr/>
            </p:nvSpPr>
            <p:spPr>
              <a:xfrm>
                <a:off x="7573699" y="3096088"/>
                <a:ext cx="135008" cy="524982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1A5D256-C4F0-4A32-AA54-1572C99E7886}"/>
                  </a:ext>
                </a:extLst>
              </p:cNvPr>
              <p:cNvSpPr/>
              <p:nvPr/>
            </p:nvSpPr>
            <p:spPr>
              <a:xfrm rot="1424758">
                <a:off x="8274750" y="4456766"/>
                <a:ext cx="523344" cy="562833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lin ang="10800000" scaled="1"/>
                <a:tileRect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DD7FD72-B7DE-4BE6-946A-BBF6A91B8990}"/>
                  </a:ext>
                </a:extLst>
              </p:cNvPr>
              <p:cNvSpPr/>
              <p:nvPr/>
            </p:nvSpPr>
            <p:spPr>
              <a:xfrm rot="6824758">
                <a:off x="8312314" y="4050258"/>
                <a:ext cx="630307" cy="989492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lin ang="5400000" scaled="1"/>
                <a:tileRect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E595554-0059-4269-9444-6EEF36632294}"/>
                  </a:ext>
                </a:extLst>
              </p:cNvPr>
              <p:cNvSpPr/>
              <p:nvPr/>
            </p:nvSpPr>
            <p:spPr>
              <a:xfrm>
                <a:off x="9137543" y="1638515"/>
                <a:ext cx="209825" cy="63215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lin ang="10800000" scaled="1"/>
                <a:tileRect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B4D4D2C-1473-4DB2-B581-3DB3FC9FF2A3}"/>
                  </a:ext>
                </a:extLst>
              </p:cNvPr>
              <p:cNvSpPr/>
              <p:nvPr/>
            </p:nvSpPr>
            <p:spPr>
              <a:xfrm rot="5400000">
                <a:off x="9062841" y="1745120"/>
                <a:ext cx="359230" cy="141206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lin ang="5400000" scaled="1"/>
                <a:tileRect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5" name="Arrow: Curved Right 14">
                <a:extLst>
                  <a:ext uri="{FF2B5EF4-FFF2-40B4-BE49-F238E27FC236}">
                    <a16:creationId xmlns:a16="http://schemas.microsoft.com/office/drawing/2014/main" id="{3B92F411-4FBD-4AF4-AEAB-EB50234A8704}"/>
                  </a:ext>
                </a:extLst>
              </p:cNvPr>
              <p:cNvSpPr/>
              <p:nvPr/>
            </p:nvSpPr>
            <p:spPr>
              <a:xfrm>
                <a:off x="8923470" y="1892498"/>
                <a:ext cx="651289" cy="369854"/>
              </a:xfrm>
              <a:prstGeom prst="curvedRightArrow">
                <a:avLst>
                  <a:gd name="adj1" fmla="val 19781"/>
                  <a:gd name="adj2" fmla="val 50000"/>
                  <a:gd name="adj3" fmla="val 53633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A517C50-3FDB-4624-802B-E823C79C39E7}"/>
                  </a:ext>
                </a:extLst>
              </p:cNvPr>
              <p:cNvSpPr/>
              <p:nvPr/>
            </p:nvSpPr>
            <p:spPr>
              <a:xfrm>
                <a:off x="9137543" y="1623533"/>
                <a:ext cx="209825" cy="39866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lin ang="108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8DD76F8-04D8-4989-8E5A-27E594A27DF6}"/>
                  </a:ext>
                </a:extLst>
              </p:cNvPr>
              <p:cNvSpPr/>
              <p:nvPr/>
            </p:nvSpPr>
            <p:spPr>
              <a:xfrm>
                <a:off x="7961615" y="1638516"/>
                <a:ext cx="2605355" cy="344764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21DEA88-3C80-484F-9B5D-8E1FF66F93B4}"/>
                  </a:ext>
                </a:extLst>
              </p:cNvPr>
              <p:cNvGrpSpPr/>
              <p:nvPr/>
            </p:nvGrpSpPr>
            <p:grpSpPr>
              <a:xfrm>
                <a:off x="10523606" y="2839345"/>
                <a:ext cx="392893" cy="562237"/>
                <a:chOff x="3930009" y="2405003"/>
                <a:chExt cx="532209" cy="646331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B50ACA02-373C-45AA-BD12-0FF40203F395}"/>
                    </a:ext>
                  </a:extLst>
                </p:cNvPr>
                <p:cNvSpPr/>
                <p:nvPr/>
              </p:nvSpPr>
              <p:spPr>
                <a:xfrm>
                  <a:off x="3988400" y="2405003"/>
                  <a:ext cx="408799" cy="646331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14A05AF9-AF2F-4330-8490-49A7E567C72C}"/>
                    </a:ext>
                  </a:extLst>
                </p:cNvPr>
                <p:cNvSpPr/>
                <p:nvPr/>
              </p:nvSpPr>
              <p:spPr>
                <a:xfrm>
                  <a:off x="3930009" y="2428908"/>
                  <a:ext cx="116782" cy="60350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8F53D20B-2590-4E02-94C4-0A53D0BCD988}"/>
                    </a:ext>
                  </a:extLst>
                </p:cNvPr>
                <p:cNvSpPr/>
                <p:nvPr/>
              </p:nvSpPr>
              <p:spPr>
                <a:xfrm>
                  <a:off x="4345436" y="2430866"/>
                  <a:ext cx="116782" cy="60350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Flowchart: Collate 18">
                <a:extLst>
                  <a:ext uri="{FF2B5EF4-FFF2-40B4-BE49-F238E27FC236}">
                    <a16:creationId xmlns:a16="http://schemas.microsoft.com/office/drawing/2014/main" id="{F2E0B5ED-3C5C-419E-B67A-835328E75DA7}"/>
                  </a:ext>
                </a:extLst>
              </p:cNvPr>
              <p:cNvSpPr/>
              <p:nvPr/>
            </p:nvSpPr>
            <p:spPr>
              <a:xfrm rot="5400000">
                <a:off x="7174206" y="3257352"/>
                <a:ext cx="230479" cy="202455"/>
              </a:xfrm>
              <a:prstGeom prst="flowChartCollat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0B3EA5E-0F64-4034-B9C8-13F889A44A2C}"/>
                  </a:ext>
                </a:extLst>
              </p:cNvPr>
              <p:cNvSpPr/>
              <p:nvPr/>
            </p:nvSpPr>
            <p:spPr>
              <a:xfrm>
                <a:off x="7016434" y="2716648"/>
                <a:ext cx="109923" cy="297394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lowchart: Connector 20">
                <a:extLst>
                  <a:ext uri="{FF2B5EF4-FFF2-40B4-BE49-F238E27FC236}">
                    <a16:creationId xmlns:a16="http://schemas.microsoft.com/office/drawing/2014/main" id="{CF77DCBD-F89D-4B51-A07D-8D0EF3888CF3}"/>
                  </a:ext>
                </a:extLst>
              </p:cNvPr>
              <p:cNvSpPr/>
              <p:nvPr/>
            </p:nvSpPr>
            <p:spPr>
              <a:xfrm>
                <a:off x="9423229" y="2636791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4000">
                    <a:srgbClr val="FF0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50619285-42ED-4C7F-ACEF-74755E996EA8}"/>
                  </a:ext>
                </a:extLst>
              </p:cNvPr>
              <p:cNvSpPr/>
              <p:nvPr/>
            </p:nvSpPr>
            <p:spPr>
              <a:xfrm>
                <a:off x="9563537" y="2638218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4000">
                    <a:srgbClr val="FF0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04562419-D18C-48C2-B643-FC0E84FF75EF}"/>
                  </a:ext>
                </a:extLst>
              </p:cNvPr>
              <p:cNvSpPr/>
              <p:nvPr/>
            </p:nvSpPr>
            <p:spPr>
              <a:xfrm>
                <a:off x="9696549" y="2638218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4000">
                    <a:srgbClr val="FF0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lowchart: Connector 23">
                <a:extLst>
                  <a:ext uri="{FF2B5EF4-FFF2-40B4-BE49-F238E27FC236}">
                    <a16:creationId xmlns:a16="http://schemas.microsoft.com/office/drawing/2014/main" id="{FD47106C-B711-4C6F-89C2-A5112B225A48}"/>
                  </a:ext>
                </a:extLst>
              </p:cNvPr>
              <p:cNvSpPr/>
              <p:nvPr/>
            </p:nvSpPr>
            <p:spPr>
              <a:xfrm>
                <a:off x="9162146" y="2632467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4000">
                    <a:srgbClr val="FF0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lowchart: Connector 24">
                <a:extLst>
                  <a:ext uri="{FF2B5EF4-FFF2-40B4-BE49-F238E27FC236}">
                    <a16:creationId xmlns:a16="http://schemas.microsoft.com/office/drawing/2014/main" id="{C66F043A-1EE6-4087-B64A-BBAD4420DFED}"/>
                  </a:ext>
                </a:extLst>
              </p:cNvPr>
              <p:cNvSpPr/>
              <p:nvPr/>
            </p:nvSpPr>
            <p:spPr>
              <a:xfrm>
                <a:off x="8813571" y="2771975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A000C05D-120B-4A68-8F16-1170732BC7CD}"/>
                  </a:ext>
                </a:extLst>
              </p:cNvPr>
              <p:cNvSpPr/>
              <p:nvPr/>
            </p:nvSpPr>
            <p:spPr>
              <a:xfrm>
                <a:off x="8875810" y="2628153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4000">
                    <a:srgbClr val="FF0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lowchart: Connector 26">
                <a:extLst>
                  <a:ext uri="{FF2B5EF4-FFF2-40B4-BE49-F238E27FC236}">
                    <a16:creationId xmlns:a16="http://schemas.microsoft.com/office/drawing/2014/main" id="{702F882E-36EA-4ACA-983C-A0B23E7090CF}"/>
                  </a:ext>
                </a:extLst>
              </p:cNvPr>
              <p:cNvSpPr/>
              <p:nvPr/>
            </p:nvSpPr>
            <p:spPr>
              <a:xfrm>
                <a:off x="9022599" y="2637863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4000">
                    <a:srgbClr val="FF0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lowchart: Connector 27">
                <a:extLst>
                  <a:ext uri="{FF2B5EF4-FFF2-40B4-BE49-F238E27FC236}">
                    <a16:creationId xmlns:a16="http://schemas.microsoft.com/office/drawing/2014/main" id="{5A790E1F-24BA-4726-B3DF-C8BA2DA032F2}"/>
                  </a:ext>
                </a:extLst>
              </p:cNvPr>
              <p:cNvSpPr/>
              <p:nvPr/>
            </p:nvSpPr>
            <p:spPr>
              <a:xfrm>
                <a:off x="8749417" y="2628431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4000">
                    <a:srgbClr val="FF0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id="{A0FA0EC4-D989-446A-9FB2-CE5C1D1D218E}"/>
                  </a:ext>
                </a:extLst>
              </p:cNvPr>
              <p:cNvSpPr/>
              <p:nvPr/>
            </p:nvSpPr>
            <p:spPr>
              <a:xfrm>
                <a:off x="9286177" y="2628153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4000">
                    <a:srgbClr val="FF0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lowchart: Connector 29">
                <a:extLst>
                  <a:ext uri="{FF2B5EF4-FFF2-40B4-BE49-F238E27FC236}">
                    <a16:creationId xmlns:a16="http://schemas.microsoft.com/office/drawing/2014/main" id="{82F04E01-BA5F-46A5-B40B-07302B5A0A6D}"/>
                  </a:ext>
                </a:extLst>
              </p:cNvPr>
              <p:cNvSpPr/>
              <p:nvPr/>
            </p:nvSpPr>
            <p:spPr>
              <a:xfrm>
                <a:off x="9829159" y="2646776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4000">
                    <a:srgbClr val="FF0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E6FBC9AA-9CCE-422D-8D1F-C64B0DF4B6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96549" y="3217148"/>
                <a:ext cx="0" cy="26154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Flowchart: Connector 31">
                <a:extLst>
                  <a:ext uri="{FF2B5EF4-FFF2-40B4-BE49-F238E27FC236}">
                    <a16:creationId xmlns:a16="http://schemas.microsoft.com/office/drawing/2014/main" id="{6278D1DD-3608-4E97-8887-1886B798D86C}"/>
                  </a:ext>
                </a:extLst>
              </p:cNvPr>
              <p:cNvSpPr/>
              <p:nvPr/>
            </p:nvSpPr>
            <p:spPr>
              <a:xfrm>
                <a:off x="8616324" y="2630878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4000">
                    <a:srgbClr val="FF0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8C4683E-2234-4BA3-8D93-8E449102CA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95063" y="3003671"/>
                <a:ext cx="0" cy="26154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Flowchart: Connector 33">
                <a:extLst>
                  <a:ext uri="{FF2B5EF4-FFF2-40B4-BE49-F238E27FC236}">
                    <a16:creationId xmlns:a16="http://schemas.microsoft.com/office/drawing/2014/main" id="{1B8AC4F5-B077-4406-B27E-9F09A1F11AD4}"/>
                  </a:ext>
                </a:extLst>
              </p:cNvPr>
              <p:cNvSpPr/>
              <p:nvPr/>
            </p:nvSpPr>
            <p:spPr>
              <a:xfrm>
                <a:off x="8733449" y="3683902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6000">
                    <a:srgbClr val="00B0F0"/>
                  </a:gs>
                  <a:gs pos="46000">
                    <a:srgbClr val="7030A0"/>
                  </a:gs>
                  <a:gs pos="100000">
                    <a:srgbClr val="00206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lowchart: Connector 34">
                <a:extLst>
                  <a:ext uri="{FF2B5EF4-FFF2-40B4-BE49-F238E27FC236}">
                    <a16:creationId xmlns:a16="http://schemas.microsoft.com/office/drawing/2014/main" id="{497014B8-2875-4F2D-946E-2DDB949B12A4}"/>
                  </a:ext>
                </a:extLst>
              </p:cNvPr>
              <p:cNvSpPr/>
              <p:nvPr/>
            </p:nvSpPr>
            <p:spPr>
              <a:xfrm>
                <a:off x="8567747" y="3215984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6000">
                    <a:srgbClr val="00B0F0"/>
                  </a:gs>
                  <a:gs pos="46000">
                    <a:srgbClr val="7030A0"/>
                  </a:gs>
                  <a:gs pos="100000">
                    <a:srgbClr val="00206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lowchart: Connector 35">
                <a:extLst>
                  <a:ext uri="{FF2B5EF4-FFF2-40B4-BE49-F238E27FC236}">
                    <a16:creationId xmlns:a16="http://schemas.microsoft.com/office/drawing/2014/main" id="{159696EC-1CB0-4440-8555-83BC85313BE2}"/>
                  </a:ext>
                </a:extLst>
              </p:cNvPr>
              <p:cNvSpPr/>
              <p:nvPr/>
            </p:nvSpPr>
            <p:spPr>
              <a:xfrm>
                <a:off x="8574634" y="3528771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6000">
                    <a:srgbClr val="00B0F0"/>
                  </a:gs>
                  <a:gs pos="46000">
                    <a:srgbClr val="7030A0"/>
                  </a:gs>
                  <a:gs pos="100000">
                    <a:srgbClr val="00206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E5044527-72BE-44D8-BB39-66DE0586C5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8300" y="3890146"/>
                <a:ext cx="57102" cy="22617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8139C4FB-C42D-48AD-9AC1-3E45C47806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0496" y="3358579"/>
                <a:ext cx="129911" cy="18668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Flowchart: Connector 38">
                <a:extLst>
                  <a:ext uri="{FF2B5EF4-FFF2-40B4-BE49-F238E27FC236}">
                    <a16:creationId xmlns:a16="http://schemas.microsoft.com/office/drawing/2014/main" id="{F91D2166-5A3F-4000-A520-5B9A4702C34B}"/>
                  </a:ext>
                </a:extLst>
              </p:cNvPr>
              <p:cNvSpPr/>
              <p:nvPr/>
            </p:nvSpPr>
            <p:spPr>
              <a:xfrm>
                <a:off x="8986609" y="3731060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6000">
                    <a:srgbClr val="00B0F0"/>
                  </a:gs>
                  <a:gs pos="46000">
                    <a:srgbClr val="7030A0"/>
                  </a:gs>
                  <a:gs pos="100000">
                    <a:srgbClr val="00206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D5859190-3EC6-4E97-97F0-8FCDDDFCF6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1617" y="3899116"/>
                <a:ext cx="129911" cy="18668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A7753B44-FF42-4BB1-9F1B-D111008DE1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21358" y="3120463"/>
                <a:ext cx="404496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DCFF8E5-5968-49E2-A910-F0DA4A3A8462}"/>
                  </a:ext>
                </a:extLst>
              </p:cNvPr>
              <p:cNvSpPr txBox="1"/>
              <p:nvPr/>
            </p:nvSpPr>
            <p:spPr>
              <a:xfrm>
                <a:off x="8743616" y="2267627"/>
                <a:ext cx="11219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Substrate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25D2A95-28F7-4FDE-991D-A7CA2C98C28D}"/>
                  </a:ext>
                </a:extLst>
              </p:cNvPr>
              <p:cNvSpPr/>
              <p:nvPr/>
            </p:nvSpPr>
            <p:spPr>
              <a:xfrm rot="6824758">
                <a:off x="8535505" y="3918896"/>
                <a:ext cx="319789" cy="989492"/>
              </a:xfrm>
              <a:prstGeom prst="rect">
                <a:avLst/>
              </a:prstGeom>
              <a:gradFill flip="none" rotWithShape="1">
                <a:gsLst>
                  <a:gs pos="19000">
                    <a:srgbClr val="FFC000"/>
                  </a:gs>
                  <a:gs pos="18000">
                    <a:srgbClr val="FFC000"/>
                  </a:gs>
                  <a:gs pos="100000">
                    <a:srgbClr val="CF623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3DA2485-DC55-496B-B96A-12B7DCCF6DD6}"/>
                  </a:ext>
                </a:extLst>
              </p:cNvPr>
              <p:cNvSpPr txBox="1"/>
              <p:nvPr/>
            </p:nvSpPr>
            <p:spPr>
              <a:xfrm rot="1424758">
                <a:off x="8232526" y="4173117"/>
                <a:ext cx="8546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Nb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target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62AF960-077F-483D-8542-DC9F33255706}"/>
                  </a:ext>
                </a:extLst>
              </p:cNvPr>
              <p:cNvSpPr/>
              <p:nvPr/>
            </p:nvSpPr>
            <p:spPr>
              <a:xfrm>
                <a:off x="7899876" y="3192136"/>
                <a:ext cx="123397" cy="306977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57286CF-9DC0-407D-AC51-B0B255B262B9}"/>
                  </a:ext>
                </a:extLst>
              </p:cNvPr>
              <p:cNvSpPr txBox="1"/>
              <p:nvPr/>
            </p:nvSpPr>
            <p:spPr>
              <a:xfrm>
                <a:off x="8127141" y="3350634"/>
                <a:ext cx="4780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</a:t>
                </a:r>
                <a:r>
                  <a:rPr 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2E39AF7-14F4-44B4-A9BB-E978C3E9BF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66149" y="4974300"/>
                <a:ext cx="15060" cy="29756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EF47D1C-F796-4BEC-AD0E-F9A2E8DE8742}"/>
                  </a:ext>
                </a:extLst>
              </p:cNvPr>
              <p:cNvSpPr/>
              <p:nvPr/>
            </p:nvSpPr>
            <p:spPr>
              <a:xfrm>
                <a:off x="7961355" y="5256879"/>
                <a:ext cx="1245880" cy="79542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71D55CD-F477-48C9-A0BA-76A7D6F7ED97}"/>
                  </a:ext>
                </a:extLst>
              </p:cNvPr>
              <p:cNvSpPr/>
              <p:nvPr/>
            </p:nvSpPr>
            <p:spPr>
              <a:xfrm>
                <a:off x="8125006" y="5405771"/>
                <a:ext cx="861604" cy="46831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71D8986-157C-469A-8C49-CAA3FD069A11}"/>
                  </a:ext>
                </a:extLst>
              </p:cNvPr>
              <p:cNvSpPr txBox="1"/>
              <p:nvPr/>
            </p:nvSpPr>
            <p:spPr>
              <a:xfrm>
                <a:off x="8289504" y="5452811"/>
                <a:ext cx="6258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4CE4E11-9CC5-44C4-AFAE-5F4350794B42}"/>
                  </a:ext>
                </a:extLst>
              </p:cNvPr>
              <p:cNvSpPr/>
              <p:nvPr/>
            </p:nvSpPr>
            <p:spPr>
              <a:xfrm>
                <a:off x="6992773" y="3238249"/>
                <a:ext cx="123397" cy="306977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FB4F7CEE-50CD-4A29-888D-59C6BC409C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6900" y="3358579"/>
                <a:ext cx="404496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7642FB-5A8A-4D52-806C-8890A48BC01E}"/>
                  </a:ext>
                </a:extLst>
              </p:cNvPr>
              <p:cNvSpPr txBox="1"/>
              <p:nvPr/>
            </p:nvSpPr>
            <p:spPr>
              <a:xfrm>
                <a:off x="10674753" y="2965168"/>
                <a:ext cx="13769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Vacuum pump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578A41E-3644-4C9D-9DC3-B504DBE8525A}"/>
                  </a:ext>
                </a:extLst>
              </p:cNvPr>
              <p:cNvSpPr/>
              <p:nvPr/>
            </p:nvSpPr>
            <p:spPr>
              <a:xfrm rot="20190872">
                <a:off x="9765216" y="4446273"/>
                <a:ext cx="523344" cy="562833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lin ang="10800000" scaled="1"/>
                <a:tileRect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7C19B75-3FE0-4BD6-BA5F-94B501CD1334}"/>
                  </a:ext>
                </a:extLst>
              </p:cNvPr>
              <p:cNvSpPr/>
              <p:nvPr/>
            </p:nvSpPr>
            <p:spPr>
              <a:xfrm rot="3990872">
                <a:off x="9630856" y="4067855"/>
                <a:ext cx="630307" cy="989492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lin ang="5400000" scaled="1"/>
                <a:tileRect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DB8ECDA-B1E1-452C-B89B-881B344570D9}"/>
                  </a:ext>
                </a:extLst>
              </p:cNvPr>
              <p:cNvSpPr/>
              <p:nvPr/>
            </p:nvSpPr>
            <p:spPr>
              <a:xfrm rot="3990872">
                <a:off x="9734202" y="3929162"/>
                <a:ext cx="319789" cy="989492"/>
              </a:xfrm>
              <a:prstGeom prst="rect">
                <a:avLst/>
              </a:prstGeom>
              <a:gradFill flip="none" rotWithShape="1">
                <a:gsLst>
                  <a:gs pos="19000">
                    <a:srgbClr val="FFC000"/>
                  </a:gs>
                  <a:gs pos="20000">
                    <a:srgbClr val="FFC000"/>
                  </a:gs>
                  <a:gs pos="95000">
                    <a:schemeClr val="accent6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F0F9B4F-D4B4-4FCA-A008-C33B7F8F3B8B}"/>
                  </a:ext>
                </a:extLst>
              </p:cNvPr>
              <p:cNvSpPr txBox="1"/>
              <p:nvPr/>
            </p:nvSpPr>
            <p:spPr>
              <a:xfrm rot="20190872">
                <a:off x="9453428" y="4257782"/>
                <a:ext cx="8242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 target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6D52592-9981-48C0-992B-E5425776246D}"/>
                  </a:ext>
                </a:extLst>
              </p:cNvPr>
              <p:cNvSpPr/>
              <p:nvPr/>
            </p:nvSpPr>
            <p:spPr>
              <a:xfrm>
                <a:off x="9421185" y="5259778"/>
                <a:ext cx="1245880" cy="79542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800D28F-C8CE-4871-B04C-A6BD4BDA6DF7}"/>
                  </a:ext>
                </a:extLst>
              </p:cNvPr>
              <p:cNvSpPr/>
              <p:nvPr/>
            </p:nvSpPr>
            <p:spPr>
              <a:xfrm>
                <a:off x="9584836" y="5408670"/>
                <a:ext cx="861604" cy="46831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C302E79-06AF-41D1-B8EB-0796695875E8}"/>
                  </a:ext>
                </a:extLst>
              </p:cNvPr>
              <p:cNvSpPr txBox="1"/>
              <p:nvPr/>
            </p:nvSpPr>
            <p:spPr>
              <a:xfrm>
                <a:off x="9749334" y="5455710"/>
                <a:ext cx="6258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RF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079095A-64D4-49A5-A7DF-29BA0C716E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54749" y="4993226"/>
                <a:ext cx="1" cy="28931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Flowchart: Connector 67">
                <a:extLst>
                  <a:ext uri="{FF2B5EF4-FFF2-40B4-BE49-F238E27FC236}">
                    <a16:creationId xmlns:a16="http://schemas.microsoft.com/office/drawing/2014/main" id="{39595653-2923-4280-9499-324B27A85DB4}"/>
                  </a:ext>
                </a:extLst>
              </p:cNvPr>
              <p:cNvSpPr/>
              <p:nvPr/>
            </p:nvSpPr>
            <p:spPr>
              <a:xfrm>
                <a:off x="8956330" y="2763096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lowchart: Connector 68">
                <a:extLst>
                  <a:ext uri="{FF2B5EF4-FFF2-40B4-BE49-F238E27FC236}">
                    <a16:creationId xmlns:a16="http://schemas.microsoft.com/office/drawing/2014/main" id="{AC2DD25C-22CB-477B-AD64-4BC8ABDB02D3}"/>
                  </a:ext>
                </a:extLst>
              </p:cNvPr>
              <p:cNvSpPr/>
              <p:nvPr/>
            </p:nvSpPr>
            <p:spPr>
              <a:xfrm>
                <a:off x="9108439" y="2766343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lowchart: Connector 69">
                <a:extLst>
                  <a:ext uri="{FF2B5EF4-FFF2-40B4-BE49-F238E27FC236}">
                    <a16:creationId xmlns:a16="http://schemas.microsoft.com/office/drawing/2014/main" id="{85B699DB-1B4B-470D-AC10-768E73A3827E}"/>
                  </a:ext>
                </a:extLst>
              </p:cNvPr>
              <p:cNvSpPr/>
              <p:nvPr/>
            </p:nvSpPr>
            <p:spPr>
              <a:xfrm>
                <a:off x="9241606" y="3394276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lowchart: Connector 70">
                <a:extLst>
                  <a:ext uri="{FF2B5EF4-FFF2-40B4-BE49-F238E27FC236}">
                    <a16:creationId xmlns:a16="http://schemas.microsoft.com/office/drawing/2014/main" id="{B01225D3-6ED6-40A3-910B-A5E14C520232}"/>
                  </a:ext>
                </a:extLst>
              </p:cNvPr>
              <p:cNvSpPr/>
              <p:nvPr/>
            </p:nvSpPr>
            <p:spPr>
              <a:xfrm>
                <a:off x="9636211" y="3567115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lowchart: Connector 71">
                <a:extLst>
                  <a:ext uri="{FF2B5EF4-FFF2-40B4-BE49-F238E27FC236}">
                    <a16:creationId xmlns:a16="http://schemas.microsoft.com/office/drawing/2014/main" id="{FFB3F5A5-4E24-4DA1-A20F-4B2097AF3C3F}"/>
                  </a:ext>
                </a:extLst>
              </p:cNvPr>
              <p:cNvSpPr/>
              <p:nvPr/>
            </p:nvSpPr>
            <p:spPr>
              <a:xfrm>
                <a:off x="9348511" y="2765601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lowchart: Connector 72">
                <a:extLst>
                  <a:ext uri="{FF2B5EF4-FFF2-40B4-BE49-F238E27FC236}">
                    <a16:creationId xmlns:a16="http://schemas.microsoft.com/office/drawing/2014/main" id="{DA67D3B0-7812-4AF7-82E1-E5D42E4E260C}"/>
                  </a:ext>
                </a:extLst>
              </p:cNvPr>
              <p:cNvSpPr/>
              <p:nvPr/>
            </p:nvSpPr>
            <p:spPr>
              <a:xfrm>
                <a:off x="9491270" y="2756722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lowchart: Connector 73">
                <a:extLst>
                  <a:ext uri="{FF2B5EF4-FFF2-40B4-BE49-F238E27FC236}">
                    <a16:creationId xmlns:a16="http://schemas.microsoft.com/office/drawing/2014/main" id="{3995E7B7-2A59-4A26-A464-B266DBF80E23}"/>
                  </a:ext>
                </a:extLst>
              </p:cNvPr>
              <p:cNvSpPr/>
              <p:nvPr/>
            </p:nvSpPr>
            <p:spPr>
              <a:xfrm>
                <a:off x="9643379" y="2759969"/>
                <a:ext cx="135008" cy="159085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DF2CA31E-C815-4A89-9EE6-B28784161AD2}"/>
              </a:ext>
            </a:extLst>
          </p:cNvPr>
          <p:cNvSpPr txBox="1"/>
          <p:nvPr/>
        </p:nvSpPr>
        <p:spPr>
          <a:xfrm>
            <a:off x="6572400" y="5711274"/>
            <a:ext cx="5697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Figure: Schematic diagram of the sequential sputter deposition.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8B916A2-73F0-4D97-8DF2-C3E75C206D45}"/>
              </a:ext>
            </a:extLst>
          </p:cNvPr>
          <p:cNvGrpSpPr/>
          <p:nvPr/>
        </p:nvGrpSpPr>
        <p:grpSpPr>
          <a:xfrm>
            <a:off x="2478140" y="4241359"/>
            <a:ext cx="3068020" cy="1639192"/>
            <a:chOff x="8526421" y="3864708"/>
            <a:chExt cx="3068020" cy="1639192"/>
          </a:xfrm>
        </p:grpSpPr>
        <p:sp>
          <p:nvSpPr>
            <p:cNvPr id="84" name="Cube 83">
              <a:extLst>
                <a:ext uri="{FF2B5EF4-FFF2-40B4-BE49-F238E27FC236}">
                  <a16:creationId xmlns:a16="http://schemas.microsoft.com/office/drawing/2014/main" id="{F5151733-806D-434D-86D7-8B433944FE63}"/>
                </a:ext>
              </a:extLst>
            </p:cNvPr>
            <p:cNvSpPr/>
            <p:nvPr/>
          </p:nvSpPr>
          <p:spPr>
            <a:xfrm>
              <a:off x="9608045" y="4807073"/>
              <a:ext cx="1960739" cy="696827"/>
            </a:xfrm>
            <a:prstGeom prst="cube">
              <a:avLst>
                <a:gd name="adj" fmla="val 679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5" name="Cube 84">
              <a:extLst>
                <a:ext uri="{FF2B5EF4-FFF2-40B4-BE49-F238E27FC236}">
                  <a16:creationId xmlns:a16="http://schemas.microsoft.com/office/drawing/2014/main" id="{59635EA9-BC2D-4968-AB2E-23C50A0157F4}"/>
                </a:ext>
              </a:extLst>
            </p:cNvPr>
            <p:cNvSpPr/>
            <p:nvPr/>
          </p:nvSpPr>
          <p:spPr>
            <a:xfrm>
              <a:off x="9617374" y="4611238"/>
              <a:ext cx="1960739" cy="684776"/>
            </a:xfrm>
            <a:prstGeom prst="cube">
              <a:avLst>
                <a:gd name="adj" fmla="val 7738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4F64E70A-B522-481E-9148-A86526D74066}"/>
                </a:ext>
              </a:extLst>
            </p:cNvPr>
            <p:cNvSpPr/>
            <p:nvPr/>
          </p:nvSpPr>
          <p:spPr>
            <a:xfrm>
              <a:off x="9617374" y="4471201"/>
              <a:ext cx="1960739" cy="684776"/>
            </a:xfrm>
            <a:prstGeom prst="cube">
              <a:avLst>
                <a:gd name="adj" fmla="val 75336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4821ADC6-D9CF-404D-8DC0-E4D30A6852FC}"/>
                </a:ext>
              </a:extLst>
            </p:cNvPr>
            <p:cNvSpPr/>
            <p:nvPr/>
          </p:nvSpPr>
          <p:spPr>
            <a:xfrm>
              <a:off x="9626703" y="4305659"/>
              <a:ext cx="1960739" cy="684776"/>
            </a:xfrm>
            <a:prstGeom prst="cube">
              <a:avLst>
                <a:gd name="adj" fmla="val 7738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938891FB-F6A1-4E77-AE71-FB4C6EB9B0A9}"/>
                </a:ext>
              </a:extLst>
            </p:cNvPr>
            <p:cNvSpPr/>
            <p:nvPr/>
          </p:nvSpPr>
          <p:spPr>
            <a:xfrm>
              <a:off x="9626703" y="4165622"/>
              <a:ext cx="1960739" cy="684776"/>
            </a:xfrm>
            <a:prstGeom prst="cube">
              <a:avLst>
                <a:gd name="adj" fmla="val 75336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EC9D5CFB-4055-4ED9-A65F-330B61213348}"/>
                </a:ext>
              </a:extLst>
            </p:cNvPr>
            <p:cNvSpPr/>
            <p:nvPr/>
          </p:nvSpPr>
          <p:spPr>
            <a:xfrm>
              <a:off x="9633702" y="4004745"/>
              <a:ext cx="1960739" cy="684776"/>
            </a:xfrm>
            <a:prstGeom prst="cube">
              <a:avLst>
                <a:gd name="adj" fmla="val 7738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F0E6DE64-4061-43A6-A0B2-6263ED990005}"/>
                </a:ext>
              </a:extLst>
            </p:cNvPr>
            <p:cNvSpPr/>
            <p:nvPr/>
          </p:nvSpPr>
          <p:spPr>
            <a:xfrm>
              <a:off x="9633702" y="3864708"/>
              <a:ext cx="1960739" cy="684776"/>
            </a:xfrm>
            <a:prstGeom prst="cube">
              <a:avLst>
                <a:gd name="adj" fmla="val 75336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685FB0E-66ED-4364-8EE4-AEC9D0F1A4FF}"/>
                </a:ext>
              </a:extLst>
            </p:cNvPr>
            <p:cNvSpPr txBox="1"/>
            <p:nvPr/>
          </p:nvSpPr>
          <p:spPr>
            <a:xfrm>
              <a:off x="8526421" y="5094497"/>
              <a:ext cx="69923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Sn film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28905B2-88FE-4234-A0F4-A8BD0713A38A}"/>
                </a:ext>
              </a:extLst>
            </p:cNvPr>
            <p:cNvCxnSpPr/>
            <p:nvPr/>
          </p:nvCxnSpPr>
          <p:spPr>
            <a:xfrm>
              <a:off x="9235994" y="5232997"/>
              <a:ext cx="28759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D4DB2F3-9D8A-453B-AA5F-CCD80AC66484}"/>
                </a:ext>
              </a:extLst>
            </p:cNvPr>
            <p:cNvSpPr txBox="1"/>
            <p:nvPr/>
          </p:nvSpPr>
          <p:spPr>
            <a:xfrm>
              <a:off x="8528749" y="4928873"/>
              <a:ext cx="72808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Nb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film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FBCDCB49-231F-4A37-AB84-0C8821586D6C}"/>
                </a:ext>
              </a:extLst>
            </p:cNvPr>
            <p:cNvCxnSpPr/>
            <p:nvPr/>
          </p:nvCxnSpPr>
          <p:spPr>
            <a:xfrm>
              <a:off x="9252319" y="5067372"/>
              <a:ext cx="28759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19F64-5891-4DE5-9F04-C229CD983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6</a:t>
            </a:fld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AAC6FC6-BF69-4165-8B2F-C296EC1B0CB7}"/>
              </a:ext>
            </a:extLst>
          </p:cNvPr>
          <p:cNvGrpSpPr/>
          <p:nvPr/>
        </p:nvGrpSpPr>
        <p:grpSpPr>
          <a:xfrm>
            <a:off x="397407" y="1143000"/>
            <a:ext cx="10522692" cy="5671835"/>
            <a:chOff x="397407" y="1143000"/>
            <a:chExt cx="10522692" cy="5671835"/>
          </a:xfrm>
        </p:grpSpPr>
        <p:sp>
          <p:nvSpPr>
            <p:cNvPr id="104" name="Line 5">
              <a:extLst>
                <a:ext uri="{FF2B5EF4-FFF2-40B4-BE49-F238E27FC236}">
                  <a16:creationId xmlns:a16="http://schemas.microsoft.com/office/drawing/2014/main" id="{B4FFC722-7C25-49D6-BF59-ECA4E9BD46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114300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9F544B9B-52AE-40E3-9587-45BCC64E5160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33D22304-2776-4142-974B-8D5C0DCFE64A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109" name="Text Box 2">
                  <a:extLst>
                    <a:ext uri="{FF2B5EF4-FFF2-40B4-BE49-F238E27FC236}">
                      <a16:creationId xmlns:a16="http://schemas.microsoft.com/office/drawing/2014/main" id="{E5787CB4-A36C-40A3-8FBD-3FC27233A1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110" name="Picture 4">
                  <a:extLst>
                    <a:ext uri="{FF2B5EF4-FFF2-40B4-BE49-F238E27FC236}">
                      <a16:creationId xmlns:a16="http://schemas.microsoft.com/office/drawing/2014/main" id="{D9F6E806-AE23-496B-9C38-920D28B265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1" name="Picture 6">
                  <a:extLst>
                    <a:ext uri="{FF2B5EF4-FFF2-40B4-BE49-F238E27FC236}">
                      <a16:creationId xmlns:a16="http://schemas.microsoft.com/office/drawing/2014/main" id="{FE40B9EE-6531-4FCF-972E-F29DAC0969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65D7A41F-7A3E-4FA5-BACB-74EF7265E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02E67828-E01B-446C-B914-75052604A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41575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9020-2295-45E6-B216-E25BB480C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by multilayer sequential sputtering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8F2E-5599-4DAA-A1EA-08A25DED3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776" y="2083404"/>
            <a:ext cx="7836016" cy="2691192"/>
          </a:xfrm>
        </p:spPr>
        <p:txBody>
          <a:bodyPr/>
          <a:lstStyle/>
          <a:p>
            <a:pPr lvl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 to optimize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annealing temperature and time,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thickness,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substrate temperature,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annealing ramp rate.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19044F-8DC1-42E7-9690-B2983A71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7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B392CC1-2384-46A7-A59E-F3F3B47E37F7}"/>
              </a:ext>
            </a:extLst>
          </p:cNvPr>
          <p:cNvGrpSpPr/>
          <p:nvPr/>
        </p:nvGrpSpPr>
        <p:grpSpPr>
          <a:xfrm>
            <a:off x="397407" y="1143000"/>
            <a:ext cx="10522692" cy="5671835"/>
            <a:chOff x="397407" y="1143000"/>
            <a:chExt cx="10522692" cy="5671835"/>
          </a:xfrm>
        </p:grpSpPr>
        <p:sp>
          <p:nvSpPr>
            <p:cNvPr id="19" name="Line 5">
              <a:extLst>
                <a:ext uri="{FF2B5EF4-FFF2-40B4-BE49-F238E27FC236}">
                  <a16:creationId xmlns:a16="http://schemas.microsoft.com/office/drawing/2014/main" id="{F5E1C03D-547D-4602-AB79-C34893A167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114300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4DE635E-93C1-4266-9F77-2CB32CFBBE50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4E0B219-BDA7-45BC-A8A8-7260C0D082D1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24" name="Text Box 2">
                  <a:extLst>
                    <a:ext uri="{FF2B5EF4-FFF2-40B4-BE49-F238E27FC236}">
                      <a16:creationId xmlns:a16="http://schemas.microsoft.com/office/drawing/2014/main" id="{276F663C-60EC-497F-84F2-2F724937F46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25" name="Picture 4">
                  <a:extLst>
                    <a:ext uri="{FF2B5EF4-FFF2-40B4-BE49-F238E27FC236}">
                      <a16:creationId xmlns:a16="http://schemas.microsoft.com/office/drawing/2014/main" id="{82E2DCDE-B2DB-474F-AFA7-5BA4E9299F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6">
                  <a:extLst>
                    <a:ext uri="{FF2B5EF4-FFF2-40B4-BE49-F238E27FC236}">
                      <a16:creationId xmlns:a16="http://schemas.microsoft.com/office/drawing/2014/main" id="{4CC3D4E5-FD66-40B7-8960-57D433D5B7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31CDE91-8F4D-4B98-B436-802721A4E1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7F01A23-3EF0-4280-9EFA-1FABFB6101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59874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64DF-5D2B-4EE9-AA85-7C1D0FB1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68" y="5715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annealing temperature</a:t>
            </a:r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710BECE-5DDB-4CA5-9F5A-540D462E5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325" y="2106146"/>
            <a:ext cx="10602818" cy="2645707"/>
          </a:xfrm>
        </p:spPr>
        <p:txBody>
          <a:bodyPr/>
          <a:lstStyle/>
          <a:p>
            <a:pPr lvl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µm thick multilayer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 nm thick) and Sn (10 nm thick) deposited.</a:t>
            </a:r>
          </a:p>
          <a:p>
            <a:pPr lvl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Annealed temperature: 850, 950, 1000, 1100, and 1200 °C for 3 h.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098BC-5E53-44AA-9ADC-3409AA6D2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8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64C59E-AEFC-4DDB-AD87-ACEB8695F471}"/>
              </a:ext>
            </a:extLst>
          </p:cNvPr>
          <p:cNvGrpSpPr/>
          <p:nvPr/>
        </p:nvGrpSpPr>
        <p:grpSpPr>
          <a:xfrm>
            <a:off x="397407" y="1143000"/>
            <a:ext cx="10522692" cy="5671835"/>
            <a:chOff x="397407" y="1143000"/>
            <a:chExt cx="10522692" cy="5671835"/>
          </a:xfrm>
        </p:grpSpPr>
        <p:sp>
          <p:nvSpPr>
            <p:cNvPr id="19" name="Line 5">
              <a:extLst>
                <a:ext uri="{FF2B5EF4-FFF2-40B4-BE49-F238E27FC236}">
                  <a16:creationId xmlns:a16="http://schemas.microsoft.com/office/drawing/2014/main" id="{4ABD3CA2-2AFC-4E71-817F-BEAE224213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114300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18016F5-F622-405D-A3FD-499C13C43317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55BB2CE-6F03-441C-8903-9DFE18A76920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24" name="Text Box 2">
                  <a:extLst>
                    <a:ext uri="{FF2B5EF4-FFF2-40B4-BE49-F238E27FC236}">
                      <a16:creationId xmlns:a16="http://schemas.microsoft.com/office/drawing/2014/main" id="{DDB9DE0B-C89B-4090-ADC4-065D56DF62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25" name="Picture 4">
                  <a:extLst>
                    <a:ext uri="{FF2B5EF4-FFF2-40B4-BE49-F238E27FC236}">
                      <a16:creationId xmlns:a16="http://schemas.microsoft.com/office/drawing/2014/main" id="{FDECB6B0-98B5-4F2D-8EBE-A4B871BE44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6">
                  <a:extLst>
                    <a:ext uri="{FF2B5EF4-FFF2-40B4-BE49-F238E27FC236}">
                      <a16:creationId xmlns:a16="http://schemas.microsoft.com/office/drawing/2014/main" id="{EAF09712-2B1D-442F-AC86-557983139C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398EB8B-D641-4EF6-A170-4CF26945D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3BF3007-7D52-4406-A534-62D1AB86A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73873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098BC-5E53-44AA-9ADC-3409AA6D2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764-8AEA-46DA-A51A-C216A163AC75}" type="slidenum">
              <a:rPr lang="en-US" smtClean="0"/>
              <a:t>9</a:t>
            </a:fld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9C27481-54CC-4125-A832-ED48FB35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177" y="1305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properties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92BAD7-EBF6-43FF-BFA6-99A4566C608E}"/>
              </a:ext>
            </a:extLst>
          </p:cNvPr>
          <p:cNvGrpSpPr/>
          <p:nvPr/>
        </p:nvGrpSpPr>
        <p:grpSpPr>
          <a:xfrm>
            <a:off x="397407" y="1177506"/>
            <a:ext cx="10522692" cy="5671835"/>
            <a:chOff x="397407" y="1143000"/>
            <a:chExt cx="10522692" cy="5671835"/>
          </a:xfrm>
        </p:grpSpPr>
        <p:sp>
          <p:nvSpPr>
            <p:cNvPr id="30" name="Line 5">
              <a:extLst>
                <a:ext uri="{FF2B5EF4-FFF2-40B4-BE49-F238E27FC236}">
                  <a16:creationId xmlns:a16="http://schemas.microsoft.com/office/drawing/2014/main" id="{30EA6A3A-B089-4D89-9A2E-390A953513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1143000"/>
              <a:ext cx="8686800" cy="0"/>
            </a:xfrm>
            <a:prstGeom prst="line">
              <a:avLst/>
            </a:prstGeom>
            <a:noFill/>
            <a:ln w="76200">
              <a:solidFill>
                <a:srgbClr val="002B5F"/>
              </a:solidFill>
              <a:round/>
              <a:headEnd/>
              <a:tailEnd/>
            </a:ln>
            <a:effectLst>
              <a:prstShdw prst="shdw13" dist="89803" dir="27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CC9FA81-B7DB-4BB9-B6DB-63F8F603BA15}"/>
                </a:ext>
              </a:extLst>
            </p:cNvPr>
            <p:cNvGrpSpPr/>
            <p:nvPr/>
          </p:nvGrpSpPr>
          <p:grpSpPr>
            <a:xfrm>
              <a:off x="397407" y="6114273"/>
              <a:ext cx="10522692" cy="700562"/>
              <a:chOff x="397407" y="6114273"/>
              <a:chExt cx="10522692" cy="700562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194ADF5-E5A1-4561-A905-04092B6221AA}"/>
                  </a:ext>
                </a:extLst>
              </p:cNvPr>
              <p:cNvGrpSpPr/>
              <p:nvPr/>
            </p:nvGrpSpPr>
            <p:grpSpPr>
              <a:xfrm>
                <a:off x="397407" y="6197854"/>
                <a:ext cx="10522692" cy="600531"/>
                <a:chOff x="397407" y="6197854"/>
                <a:chExt cx="10522692" cy="600531"/>
              </a:xfrm>
            </p:grpSpPr>
            <p:sp>
              <p:nvSpPr>
                <p:cNvPr id="35" name="Text Box 2">
                  <a:extLst>
                    <a:ext uri="{FF2B5EF4-FFF2-40B4-BE49-F238E27FC236}">
                      <a16:creationId xmlns:a16="http://schemas.microsoft.com/office/drawing/2014/main" id="{61C36CDD-71E5-4915-9F74-C584F8CEBAD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7088" y="6250068"/>
                  <a:ext cx="2658878" cy="471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Frank Batten College of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105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Engineering &amp; Technology</a:t>
                  </a:r>
                </a:p>
                <a:p>
                  <a:pPr eaLnBrk="1" hangingPunct="1">
                    <a:lnSpc>
                      <a:spcPct val="96000"/>
                    </a:lnSpc>
                  </a:pPr>
                  <a:r>
                    <a:rPr lang="en-US" sz="800" b="1" dirty="0">
                      <a:solidFill>
                        <a:srgbClr val="002B5F"/>
                      </a:solidFill>
                      <a:latin typeface="Lucida Bright" panose="02040602050505020304" pitchFamily="18" charset="0"/>
                    </a:rPr>
                    <a:t>Old Dominion University: www.eng.odu.edu</a:t>
                  </a:r>
                  <a:endParaRPr lang="en-US" sz="1400" dirty="0"/>
                </a:p>
              </p:txBody>
            </p:sp>
            <p:pic>
              <p:nvPicPr>
                <p:cNvPr id="36" name="Picture 4">
                  <a:extLst>
                    <a:ext uri="{FF2B5EF4-FFF2-40B4-BE49-F238E27FC236}">
                      <a16:creationId xmlns:a16="http://schemas.microsoft.com/office/drawing/2014/main" id="{26B40836-FD34-40D1-B245-D11720A0AE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07" y="6197854"/>
                  <a:ext cx="533400" cy="53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6">
                  <a:extLst>
                    <a:ext uri="{FF2B5EF4-FFF2-40B4-BE49-F238E27FC236}">
                      <a16:creationId xmlns:a16="http://schemas.microsoft.com/office/drawing/2014/main" id="{36545073-C10C-4EC8-B1DB-82EFD3B1AC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2012" y="6242760"/>
                  <a:ext cx="2478087" cy="555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101B589-DC96-4557-B15D-CBA5D4B66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966" y="6114273"/>
                <a:ext cx="2241798" cy="700562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68D08AD-8FE2-4C81-B1FF-8554305EEB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3989" y="6224962"/>
                <a:ext cx="2241798" cy="479184"/>
              </a:xfrm>
              <a:prstGeom prst="rect">
                <a:avLst/>
              </a:prstGeom>
            </p:spPr>
          </p:pic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D9FE1F0-690F-41DC-A244-85EC6BEB832D}"/>
              </a:ext>
            </a:extLst>
          </p:cNvPr>
          <p:cNvSpPr txBox="1"/>
          <p:nvPr/>
        </p:nvSpPr>
        <p:spPr>
          <a:xfrm>
            <a:off x="2861268" y="5546391"/>
            <a:ext cx="646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Figure: X-ray diffraction pattern of as-deposited and annealed films.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C79AED-52B4-4FD0-99EA-FE2940EF8637}"/>
              </a:ext>
            </a:extLst>
          </p:cNvPr>
          <p:cNvSpPr txBox="1"/>
          <p:nvPr/>
        </p:nvSpPr>
        <p:spPr>
          <a:xfrm>
            <a:off x="2760292" y="1456638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As-deposited film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1A538D-CF17-405E-BBA8-0382A2F8E85D}"/>
              </a:ext>
            </a:extLst>
          </p:cNvPr>
          <p:cNvSpPr txBox="1"/>
          <p:nvPr/>
        </p:nvSpPr>
        <p:spPr>
          <a:xfrm>
            <a:off x="7677078" y="1486711"/>
            <a:ext cx="244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Annealed film at 950 °C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FF7D546-2C93-4899-9CC3-B4F334C4F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8" y="1796217"/>
            <a:ext cx="4572000" cy="3810000"/>
          </a:xfrm>
          <a:prstGeom prst="rect">
            <a:avLst/>
          </a:prstGeom>
        </p:spPr>
      </p:pic>
      <p:pic>
        <p:nvPicPr>
          <p:cNvPr id="42" name="Picture 41" descr="Chart&#10;&#10;Description automatically generated">
            <a:extLst>
              <a:ext uri="{FF2B5EF4-FFF2-40B4-BE49-F238E27FC236}">
                <a16:creationId xmlns:a16="http://schemas.microsoft.com/office/drawing/2014/main" id="{CA77ACF9-AE3D-4F9B-B72C-E5F3121ED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03" y="1736391"/>
            <a:ext cx="457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81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11776</TotalTime>
  <Words>1359</Words>
  <Application>Microsoft Office PowerPoint</Application>
  <PresentationFormat>Widescreen</PresentationFormat>
  <Paragraphs>250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Lucida Bright</vt:lpstr>
      <vt:lpstr>Times New Roman</vt:lpstr>
      <vt:lpstr>Office Theme</vt:lpstr>
      <vt:lpstr>Nb3Sn growth by sequential sputtering: film morphology and its RF properties </vt:lpstr>
      <vt:lpstr>Outline</vt:lpstr>
      <vt:lpstr>PowerPoint Presentation</vt:lpstr>
      <vt:lpstr>PowerPoint Presentation</vt:lpstr>
      <vt:lpstr>Research goals</vt:lpstr>
      <vt:lpstr>Nb3Sn by multilayer sequential sputtering</vt:lpstr>
      <vt:lpstr>Nb3Sn by multilayer sequential sputtering</vt:lpstr>
      <vt:lpstr>Effect of annealing temperature</vt:lpstr>
      <vt:lpstr>Structural properties</vt:lpstr>
      <vt:lpstr>Effect of annealing temperature</vt:lpstr>
      <vt:lpstr>Effect of annealing temperature</vt:lpstr>
      <vt:lpstr>Effect of thickness</vt:lpstr>
      <vt:lpstr>Effect of Nb buffer layer thickness</vt:lpstr>
      <vt:lpstr>Origin of voids- TEM analysis</vt:lpstr>
      <vt:lpstr>Origin of voids- TEM analysis</vt:lpstr>
      <vt:lpstr>Effect of substrate temperature</vt:lpstr>
      <vt:lpstr>PowerPoint Presentation</vt:lpstr>
      <vt:lpstr>Summary- Sequential sputtering</vt:lpstr>
      <vt:lpstr>Acknowledgement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Synthesis of Nb3Sn by magnetron sputtering for superconducting radio-frequency application: film morphology and RF properties</dc:title>
  <dc:creator>nizam</dc:creator>
  <cp:lastModifiedBy>Sayeed, Md Nizam</cp:lastModifiedBy>
  <cp:revision>182</cp:revision>
  <dcterms:created xsi:type="dcterms:W3CDTF">2020-04-01T03:20:26Z</dcterms:created>
  <dcterms:modified xsi:type="dcterms:W3CDTF">2020-11-11T22:04:04Z</dcterms:modified>
</cp:coreProperties>
</file>