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94" r:id="rId2"/>
    <p:sldId id="352" r:id="rId3"/>
    <p:sldId id="261" r:id="rId4"/>
    <p:sldId id="315" r:id="rId5"/>
    <p:sldId id="356" r:id="rId6"/>
    <p:sldId id="357" r:id="rId7"/>
    <p:sldId id="358" r:id="rId8"/>
    <p:sldId id="361" r:id="rId9"/>
    <p:sldId id="365" r:id="rId10"/>
    <p:sldId id="369" r:id="rId11"/>
    <p:sldId id="372" r:id="rId12"/>
    <p:sldId id="373" r:id="rId13"/>
    <p:sldId id="374" r:id="rId14"/>
    <p:sldId id="376" r:id="rId15"/>
    <p:sldId id="377" r:id="rId16"/>
    <p:sldId id="378" r:id="rId17"/>
    <p:sldId id="260" r:id="rId18"/>
    <p:sldId id="333" r:id="rId19"/>
    <p:sldId id="334" r:id="rId20"/>
    <p:sldId id="338" r:id="rId21"/>
    <p:sldId id="385" r:id="rId2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2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8D658C"/>
    <a:srgbClr val="7D604B"/>
    <a:srgbClr val="2F6827"/>
    <a:srgbClr val="C55A11"/>
    <a:srgbClr val="CC7539"/>
    <a:srgbClr val="A8AADE"/>
    <a:srgbClr val="7E81DE"/>
    <a:srgbClr val="8180D6"/>
    <a:srgbClr val="A9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47484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E6CA"/>
          </a:solidFill>
        </a:fill>
      </a:tcStyle>
    </a:wholeTbl>
    <a:band2H>
      <a:tcTxStyle/>
      <a:tcStyle>
        <a:tcBdr/>
        <a:fill>
          <a:solidFill>
            <a:srgbClr val="ECF3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47484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ADA"/>
          </a:solidFill>
        </a:fill>
      </a:tcStyle>
    </a:wholeTbl>
    <a:band2H>
      <a:tcTxStyle/>
      <a:tcStyle>
        <a:tcBdr/>
        <a:fill>
          <a:solidFill>
            <a:srgbClr val="E8E6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47484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CBCB"/>
          </a:solidFill>
        </a:fill>
      </a:tcStyle>
    </a:wholeTbl>
    <a:band2H>
      <a:tcTxStyle/>
      <a:tcStyle>
        <a:tcBdr/>
        <a:fill>
          <a:solidFill>
            <a:srgbClr val="F6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47484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47484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7484A"/>
              </a:solidFill>
              <a:prstDash val="solid"/>
              <a:round/>
            </a:ln>
          </a:top>
          <a:bottom>
            <a:ln w="25400" cap="flat">
              <a:solidFill>
                <a:srgbClr val="47484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7484A"/>
              </a:solidFill>
              <a:prstDash val="solid"/>
              <a:round/>
            </a:ln>
          </a:top>
          <a:bottom>
            <a:ln w="25400" cap="flat">
              <a:solidFill>
                <a:srgbClr val="47484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47484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ECE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7484A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7484A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7484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47484A"/>
      </a:tcTxStyle>
      <a:tcStyle>
        <a:tcBdr>
          <a:left>
            <a:ln w="12700" cap="flat">
              <a:solidFill>
                <a:srgbClr val="47484A"/>
              </a:solidFill>
              <a:prstDash val="solid"/>
              <a:round/>
            </a:ln>
          </a:left>
          <a:right>
            <a:ln w="12700" cap="flat">
              <a:solidFill>
                <a:srgbClr val="47484A"/>
              </a:solidFill>
              <a:prstDash val="solid"/>
              <a:round/>
            </a:ln>
          </a:right>
          <a:top>
            <a:ln w="12700" cap="flat">
              <a:solidFill>
                <a:srgbClr val="47484A"/>
              </a:solidFill>
              <a:prstDash val="solid"/>
              <a:round/>
            </a:ln>
          </a:top>
          <a:bottom>
            <a:ln w="12700" cap="flat">
              <a:solidFill>
                <a:srgbClr val="47484A"/>
              </a:solidFill>
              <a:prstDash val="solid"/>
              <a:round/>
            </a:ln>
          </a:bottom>
          <a:insideH>
            <a:ln w="12700" cap="flat">
              <a:solidFill>
                <a:srgbClr val="47484A"/>
              </a:solidFill>
              <a:prstDash val="solid"/>
              <a:round/>
            </a:ln>
          </a:insideH>
          <a:insideV>
            <a:ln w="12700" cap="flat">
              <a:solidFill>
                <a:srgbClr val="47484A"/>
              </a:solidFill>
              <a:prstDash val="solid"/>
              <a:round/>
            </a:ln>
          </a:insideV>
        </a:tcBdr>
        <a:fill>
          <a:solidFill>
            <a:srgbClr val="47484A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47484A"/>
      </a:tcTxStyle>
      <a:tcStyle>
        <a:tcBdr>
          <a:left>
            <a:ln w="12700" cap="flat">
              <a:solidFill>
                <a:srgbClr val="47484A"/>
              </a:solidFill>
              <a:prstDash val="solid"/>
              <a:round/>
            </a:ln>
          </a:left>
          <a:right>
            <a:ln w="12700" cap="flat">
              <a:solidFill>
                <a:srgbClr val="47484A"/>
              </a:solidFill>
              <a:prstDash val="solid"/>
              <a:round/>
            </a:ln>
          </a:right>
          <a:top>
            <a:ln w="12700" cap="flat">
              <a:solidFill>
                <a:srgbClr val="47484A"/>
              </a:solidFill>
              <a:prstDash val="solid"/>
              <a:round/>
            </a:ln>
          </a:top>
          <a:bottom>
            <a:ln w="12700" cap="flat">
              <a:solidFill>
                <a:srgbClr val="47484A"/>
              </a:solidFill>
              <a:prstDash val="solid"/>
              <a:round/>
            </a:ln>
          </a:bottom>
          <a:insideH>
            <a:ln w="12700" cap="flat">
              <a:solidFill>
                <a:srgbClr val="47484A"/>
              </a:solidFill>
              <a:prstDash val="solid"/>
              <a:round/>
            </a:ln>
          </a:insideH>
          <a:insideV>
            <a:ln w="12700" cap="flat">
              <a:solidFill>
                <a:srgbClr val="47484A"/>
              </a:solidFill>
              <a:prstDash val="solid"/>
              <a:round/>
            </a:ln>
          </a:insideV>
        </a:tcBdr>
        <a:fill>
          <a:solidFill>
            <a:srgbClr val="47484A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47484A"/>
      </a:tcTxStyle>
      <a:tcStyle>
        <a:tcBdr>
          <a:left>
            <a:ln w="12700" cap="flat">
              <a:solidFill>
                <a:srgbClr val="47484A"/>
              </a:solidFill>
              <a:prstDash val="solid"/>
              <a:round/>
            </a:ln>
          </a:left>
          <a:right>
            <a:ln w="12700" cap="flat">
              <a:solidFill>
                <a:srgbClr val="47484A"/>
              </a:solidFill>
              <a:prstDash val="solid"/>
              <a:round/>
            </a:ln>
          </a:right>
          <a:top>
            <a:ln w="50800" cap="flat">
              <a:solidFill>
                <a:srgbClr val="47484A"/>
              </a:solidFill>
              <a:prstDash val="solid"/>
              <a:round/>
            </a:ln>
          </a:top>
          <a:bottom>
            <a:ln w="12700" cap="flat">
              <a:solidFill>
                <a:srgbClr val="47484A"/>
              </a:solidFill>
              <a:prstDash val="solid"/>
              <a:round/>
            </a:ln>
          </a:bottom>
          <a:insideH>
            <a:ln w="12700" cap="flat">
              <a:solidFill>
                <a:srgbClr val="47484A"/>
              </a:solidFill>
              <a:prstDash val="solid"/>
              <a:round/>
            </a:ln>
          </a:insideH>
          <a:insideV>
            <a:ln w="12700" cap="flat">
              <a:solidFill>
                <a:srgbClr val="47484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47484A"/>
      </a:tcTxStyle>
      <a:tcStyle>
        <a:tcBdr>
          <a:left>
            <a:ln w="12700" cap="flat">
              <a:solidFill>
                <a:srgbClr val="47484A"/>
              </a:solidFill>
              <a:prstDash val="solid"/>
              <a:round/>
            </a:ln>
          </a:left>
          <a:right>
            <a:ln w="12700" cap="flat">
              <a:solidFill>
                <a:srgbClr val="47484A"/>
              </a:solidFill>
              <a:prstDash val="solid"/>
              <a:round/>
            </a:ln>
          </a:right>
          <a:top>
            <a:ln w="12700" cap="flat">
              <a:solidFill>
                <a:srgbClr val="47484A"/>
              </a:solidFill>
              <a:prstDash val="solid"/>
              <a:round/>
            </a:ln>
          </a:top>
          <a:bottom>
            <a:ln w="25400" cap="flat">
              <a:solidFill>
                <a:srgbClr val="47484A"/>
              </a:solidFill>
              <a:prstDash val="solid"/>
              <a:round/>
            </a:ln>
          </a:bottom>
          <a:insideH>
            <a:ln w="12700" cap="flat">
              <a:solidFill>
                <a:srgbClr val="47484A"/>
              </a:solidFill>
              <a:prstDash val="solid"/>
              <a:round/>
            </a:ln>
          </a:insideH>
          <a:insideV>
            <a:ln w="12700" cap="flat">
              <a:solidFill>
                <a:srgbClr val="47484A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86722" autoAdjust="0"/>
  </p:normalViewPr>
  <p:slideViewPr>
    <p:cSldViewPr snapToGrid="0">
      <p:cViewPr varScale="1">
        <p:scale>
          <a:sx n="96" d="100"/>
          <a:sy n="96" d="100"/>
        </p:scale>
        <p:origin x="157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2" name="Shape 4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1896"/>
            <a:r>
              <a:rPr lang="en-US" dirty="0"/>
              <a:t>Go to "View | Header and Footer" to add your organization, sponsor, meeting name here; then, click "Apply to All"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1896"/>
            <a:fld id="{41EDAB9F-ECD8-461F-BCBA-C7F309A92A2F}" type="slidenum">
              <a:rPr lang="en-US" smtClean="0"/>
              <a:pPr defTabSz="911896"/>
              <a:t>2</a:t>
            </a:fld>
            <a:endParaRPr lang="en-US" dirty="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1. The best superconductor for power application at liquid nitrogen at present is YBCO</a:t>
            </a:r>
          </a:p>
          <a:p>
            <a:pPr eaLnBrk="1" hangingPunct="1"/>
            <a:r>
              <a:rPr lang="en-US" dirty="0"/>
              <a:t>2. Significant progress has been achieved in enhancing its critical current</a:t>
            </a:r>
          </a:p>
          <a:p>
            <a:pPr eaLnBrk="1" hangingPunct="1"/>
            <a:r>
              <a:rPr lang="en-US" dirty="0"/>
              <a:t>3. The best practical way to enhance pinning is to introduce nanoscale inclusions: platform</a:t>
            </a:r>
            <a:r>
              <a:rPr lang="en-US" baseline="0" dirty="0"/>
              <a:t> for 2G HTS cables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0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4325" indent="-224325">
              <a:buFontTx/>
              <a:buAutoNum type="arabicPeriod"/>
            </a:pPr>
            <a:r>
              <a:rPr lang="en-US" altLang="en-US"/>
              <a:t>TDGL= Very efficient way to optimize pinning</a:t>
            </a:r>
          </a:p>
          <a:p>
            <a:pPr marL="224325" indent="-224325">
              <a:buFontTx/>
              <a:buAutoNum type="arabicPeriod"/>
            </a:pPr>
            <a:r>
              <a:rPr lang="en-US" altLang="en-US"/>
              <a:t>Dynamics of the order parameter.  Not realistic – not very crucial for pinning</a:t>
            </a:r>
          </a:p>
          <a:p>
            <a:pPr marL="224325" indent="-224325">
              <a:buFontTx/>
              <a:buAutoNum type="arabicPeriod"/>
            </a:pPr>
            <a:r>
              <a:rPr lang="en-US" altLang="en-US"/>
              <a:t>Infinite-lambda approximation - large fields 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DE727313-4384-45C5-8346-0A98204B539D}" type="slidenum">
              <a:rPr lang="en-US" altLang="en-US" smtClean="0">
                <a:latin typeface="Arial" charset="0"/>
              </a:rPr>
              <a:pPr eaLnBrk="1" hangingPunct="1"/>
              <a:t>4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Depinning</a:t>
            </a:r>
            <a:r>
              <a:rPr lang="en-US" baseline="0" dirty="0"/>
              <a:t> from large-size defect is instability event mostly determined by properties of vortex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40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402CECF4-E870-497B-A7FF-3306672EFBF3}" type="slidenum">
              <a:rPr lang="en-US" altLang="en-US" smtClean="0">
                <a:latin typeface="Arial" charset="0"/>
              </a:rPr>
              <a:pPr eaLnBrk="1" hangingPunct="1"/>
              <a:t>18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walls: b=2, l=9; hex columns d=3</a:t>
            </a:r>
          </a:p>
          <a:p>
            <a:r>
              <a:rPr lang="en-US" dirty="0"/>
              <a:t>Random columns; a=3, f=0.2</a:t>
            </a:r>
          </a:p>
        </p:txBody>
      </p:sp>
    </p:spTree>
    <p:extLst>
      <p:ext uri="{BB962C8B-B14F-4D97-AF65-F5344CB8AC3E}">
        <p14:creationId xmlns:p14="http://schemas.microsoft.com/office/powerpoint/2010/main" val="363111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79" y="6156881"/>
            <a:ext cx="1546679" cy="55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2.jpg" descr="aerial view of Argonne with APS in front 5730-00068.jpg"/>
          <p:cNvPicPr>
            <a:picLocks noChangeAspect="1"/>
          </p:cNvPicPr>
          <p:nvPr/>
        </p:nvPicPr>
        <p:blipFill>
          <a:blip r:embed="rId3"/>
          <a:srcRect t="10682" b="7134"/>
          <a:stretch>
            <a:fillRect/>
          </a:stretch>
        </p:blipFill>
        <p:spPr>
          <a:xfrm>
            <a:off x="0" y="0"/>
            <a:ext cx="9144000" cy="598491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1" y="-14246"/>
            <a:ext cx="9144000" cy="5999163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txBody>
          <a:bodyPr anchor="ctr"/>
          <a:lstStyle>
            <a:lvl1pPr marL="0" indent="0">
              <a:spcBef>
                <a:spcPts val="0"/>
              </a:spcBef>
              <a:buSzTx/>
              <a:buFontTx/>
              <a:buNone/>
              <a:defRPr sz="2000" b="1">
                <a:solidFill>
                  <a:srgbClr val="0065A2"/>
                </a:solidFill>
              </a:defRPr>
            </a:lvl1pPr>
            <a:lvl2pPr marL="546982" indent="-262820"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2pPr>
            <a:lvl3pPr marL="824088" indent="-208138"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3pPr>
            <a:lvl4pPr marL="1130300" indent="-214312"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4pPr>
            <a:lvl5pPr marL="1414462" indent="-214312"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65532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457200" y="1168748"/>
            <a:ext cx="8372902" cy="4854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0065A2"/>
                </a:solidFill>
              </a:defRPr>
            </a:lvl1pPr>
            <a:lvl2pPr marL="546982" indent="-262820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2pPr>
            <a:lvl3pPr marL="824088" indent="-208138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3pPr>
            <a:lvl4pPr marL="1130300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4pPr>
            <a:lvl5pPr marL="1414462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3"/>
          </p:nvPr>
        </p:nvSpPr>
        <p:spPr>
          <a:xfrm>
            <a:off x="495878" y="3616112"/>
            <a:ext cx="2465585" cy="2146612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4"/>
          </p:nvPr>
        </p:nvSpPr>
        <p:spPr>
          <a:xfrm>
            <a:off x="3381085" y="3616112"/>
            <a:ext cx="2465585" cy="2146612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pic" sz="quarter" idx="15"/>
          </p:nvPr>
        </p:nvSpPr>
        <p:spPr>
          <a:xfrm>
            <a:off x="503078" y="1697092"/>
            <a:ext cx="2361246" cy="18205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pic" sz="quarter" idx="16"/>
          </p:nvPr>
        </p:nvSpPr>
        <p:spPr>
          <a:xfrm>
            <a:off x="3388285" y="1697092"/>
            <a:ext cx="2361245" cy="18205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7"/>
          </p:nvPr>
        </p:nvSpPr>
        <p:spPr>
          <a:xfrm>
            <a:off x="6261696" y="3618612"/>
            <a:ext cx="2465585" cy="2146611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pic" sz="quarter" idx="18"/>
          </p:nvPr>
        </p:nvSpPr>
        <p:spPr>
          <a:xfrm>
            <a:off x="6268896" y="1699591"/>
            <a:ext cx="2361245" cy="1820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7" name="Shape 167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pic" sz="quarter" idx="13"/>
          </p:nvPr>
        </p:nvSpPr>
        <p:spPr>
          <a:xfrm>
            <a:off x="218126" y="1701473"/>
            <a:ext cx="2240281" cy="22382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pic" sz="quarter" idx="14"/>
          </p:nvPr>
        </p:nvSpPr>
        <p:spPr>
          <a:xfrm>
            <a:off x="2453234" y="1701473"/>
            <a:ext cx="2240281" cy="22382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pic" sz="quarter" idx="15"/>
          </p:nvPr>
        </p:nvSpPr>
        <p:spPr>
          <a:xfrm>
            <a:off x="4688340" y="1701473"/>
            <a:ext cx="2240281" cy="22382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pic" sz="quarter" idx="16"/>
          </p:nvPr>
        </p:nvSpPr>
        <p:spPr>
          <a:xfrm>
            <a:off x="6906021" y="1701473"/>
            <a:ext cx="2240281" cy="22382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half" idx="1"/>
          </p:nvPr>
        </p:nvSpPr>
        <p:spPr>
          <a:xfrm>
            <a:off x="469900" y="4706192"/>
            <a:ext cx="8434552" cy="175226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87437" indent="-171450"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indent="-171450"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7"/>
          </p:nvPr>
        </p:nvSpPr>
        <p:spPr>
          <a:xfrm>
            <a:off x="218127" y="3979060"/>
            <a:ext cx="2238470" cy="47783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200" b="1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8"/>
          </p:nvPr>
        </p:nvSpPr>
        <p:spPr>
          <a:xfrm>
            <a:off x="2442593" y="3979060"/>
            <a:ext cx="2238470" cy="47783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200" b="1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9"/>
          </p:nvPr>
        </p:nvSpPr>
        <p:spPr>
          <a:xfrm>
            <a:off x="4681063" y="3979060"/>
            <a:ext cx="2238470" cy="47783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200" b="1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20"/>
          </p:nvPr>
        </p:nvSpPr>
        <p:spPr>
          <a:xfrm>
            <a:off x="6905531" y="3979060"/>
            <a:ext cx="2238470" cy="47783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200" b="1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21"/>
          </p:nvPr>
        </p:nvSpPr>
        <p:spPr>
          <a:xfrm>
            <a:off x="457199" y="1168748"/>
            <a:ext cx="8372903" cy="49971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rgbClr val="0065A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xfrm>
            <a:off x="457200" y="1168748"/>
            <a:ext cx="8372902" cy="27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0065A2"/>
                </a:solidFill>
              </a:defRPr>
            </a:lvl1pPr>
            <a:lvl2pPr marL="546982" indent="-262820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2pPr>
            <a:lvl3pPr marL="824088" indent="-208138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3pPr>
            <a:lvl4pPr marL="1130300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4pPr>
            <a:lvl5pPr marL="1414462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  <p:sp>
        <p:nvSpPr>
          <p:cNvPr id="201" name="Shape 201"/>
          <p:cNvSpPr>
            <a:spLocks noGrp="1"/>
          </p:cNvSpPr>
          <p:nvPr>
            <p:ph type="pic" sz="quarter" idx="13"/>
          </p:nvPr>
        </p:nvSpPr>
        <p:spPr>
          <a:xfrm>
            <a:off x="487437" y="1574665"/>
            <a:ext cx="3790375" cy="184456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4"/>
          </p:nvPr>
        </p:nvSpPr>
        <p:spPr>
          <a:xfrm>
            <a:off x="487437" y="3443425"/>
            <a:ext cx="3840480" cy="36818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200" b="1" cap="all"/>
            </a:pPr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pic" sz="quarter" idx="15"/>
          </p:nvPr>
        </p:nvSpPr>
        <p:spPr>
          <a:xfrm>
            <a:off x="4912431" y="1574665"/>
            <a:ext cx="3790375" cy="184456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6"/>
          </p:nvPr>
        </p:nvSpPr>
        <p:spPr>
          <a:xfrm>
            <a:off x="4912431" y="3443425"/>
            <a:ext cx="3840481" cy="36818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200" b="1" cap="all"/>
            </a:pPr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pic" sz="quarter" idx="17"/>
          </p:nvPr>
        </p:nvSpPr>
        <p:spPr>
          <a:xfrm>
            <a:off x="487437" y="4025150"/>
            <a:ext cx="3790375" cy="18445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8"/>
          </p:nvPr>
        </p:nvSpPr>
        <p:spPr>
          <a:xfrm>
            <a:off x="487437" y="5898515"/>
            <a:ext cx="3840480" cy="36818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200" b="1" cap="all"/>
            </a:pPr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pic" sz="quarter" idx="19"/>
          </p:nvPr>
        </p:nvSpPr>
        <p:spPr>
          <a:xfrm>
            <a:off x="4912431" y="4025150"/>
            <a:ext cx="3790375" cy="18445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20"/>
          </p:nvPr>
        </p:nvSpPr>
        <p:spPr>
          <a:xfrm>
            <a:off x="4912431" y="5902307"/>
            <a:ext cx="3840481" cy="36818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200" b="1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xfrm>
            <a:off x="457200" y="1699605"/>
            <a:ext cx="8372902" cy="402985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3"/>
          </p:nvPr>
        </p:nvSpPr>
        <p:spPr>
          <a:xfrm>
            <a:off x="457199" y="1168748"/>
            <a:ext cx="8372903" cy="49971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rgbClr val="0065A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4"/>
          </p:nvPr>
        </p:nvSpPr>
        <p:spPr>
          <a:xfrm>
            <a:off x="485775" y="6318954"/>
            <a:ext cx="3711039" cy="53904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000" b="1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0" y="-6724"/>
            <a:ext cx="9144000" cy="6864723"/>
          </a:xfrm>
          <a:prstGeom prst="rect">
            <a:avLst/>
          </a:prstGeom>
          <a:solidFill>
            <a:srgbClr val="1C1C1C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2" cy="80601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2"/>
          </p:nvPr>
        </p:nvSpPr>
        <p:spPr>
          <a:xfrm>
            <a:off x="65532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021" y="627296"/>
            <a:ext cx="1859646" cy="66993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>
            <a:spLocks noGrp="1"/>
          </p:cNvSpPr>
          <p:nvPr>
            <p:ph type="pic" sz="quarter" idx="13"/>
          </p:nvPr>
        </p:nvSpPr>
        <p:spPr>
          <a:xfrm>
            <a:off x="4863724" y="1689100"/>
            <a:ext cx="4280276" cy="2706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1" y="1689100"/>
            <a:ext cx="4863725" cy="2706624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>
              <a:lnSpc>
                <a:spcPct val="900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xfrm>
            <a:off x="-2" y="1689100"/>
            <a:ext cx="239716" cy="2706624"/>
          </a:xfrm>
          <a:prstGeom prst="rect">
            <a:avLst/>
          </a:prstGeom>
          <a:solidFill>
            <a:schemeClr val="accent1"/>
          </a:solidFill>
        </p:spPr>
        <p:txBody>
          <a:bodyPr anchor="b"/>
          <a:lstStyle>
            <a:lvl1pPr marL="0" indent="0">
              <a:buSzTx/>
              <a:buFontTx/>
              <a:buNone/>
              <a:defRPr sz="100">
                <a:latin typeface="Arial"/>
                <a:ea typeface="Arial"/>
                <a:cs typeface="Arial"/>
                <a:sym typeface="Arial"/>
              </a:defRPr>
            </a:lvl1pPr>
            <a:lvl2pPr marL="297303" indent="-13141">
              <a:buFontTx/>
              <a:defRPr sz="100">
                <a:latin typeface="Arial"/>
                <a:ea typeface="Arial"/>
                <a:cs typeface="Arial"/>
                <a:sym typeface="Arial"/>
              </a:defRPr>
            </a:lvl2pPr>
            <a:lvl3pPr marL="626356" indent="-10406">
              <a:buFontTx/>
              <a:defRPr sz="100">
                <a:latin typeface="Arial"/>
                <a:ea typeface="Arial"/>
                <a:cs typeface="Arial"/>
                <a:sym typeface="Arial"/>
              </a:defRPr>
            </a:lvl3pPr>
            <a:lvl4pPr marL="926703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4pPr>
            <a:lvl5pPr marL="1210865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4"/>
          </p:nvPr>
        </p:nvSpPr>
        <p:spPr>
          <a:xfrm>
            <a:off x="469899" y="4582947"/>
            <a:ext cx="2692873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5"/>
          </p:nvPr>
        </p:nvSpPr>
        <p:spPr>
          <a:xfrm>
            <a:off x="469899" y="4960384"/>
            <a:ext cx="2692873" cy="914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6"/>
          </p:nvPr>
        </p:nvSpPr>
        <p:spPr>
          <a:xfrm>
            <a:off x="3417370" y="4582947"/>
            <a:ext cx="2692872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7"/>
          </p:nvPr>
        </p:nvSpPr>
        <p:spPr>
          <a:xfrm>
            <a:off x="3417370" y="4960384"/>
            <a:ext cx="2692872" cy="914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8"/>
          </p:nvPr>
        </p:nvSpPr>
        <p:spPr>
          <a:xfrm>
            <a:off x="6360195" y="4582947"/>
            <a:ext cx="2692872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9"/>
          </p:nvPr>
        </p:nvSpPr>
        <p:spPr>
          <a:xfrm>
            <a:off x="6360195" y="4960384"/>
            <a:ext cx="2692872" cy="914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20"/>
          </p:nvPr>
        </p:nvSpPr>
        <p:spPr>
          <a:xfrm>
            <a:off x="469899" y="6094281"/>
            <a:ext cx="5894494" cy="51541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21"/>
          </p:nvPr>
        </p:nvSpPr>
        <p:spPr>
          <a:xfrm>
            <a:off x="431798" y="730250"/>
            <a:ext cx="6188076" cy="393700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-1066540" y="-1241416"/>
            <a:ext cx="3876416" cy="899262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Suggested line of text (optional): </a:t>
            </a:r>
          </a:p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 START WITH YES.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xfrm>
            <a:off x="65532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Cover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79" y="6156881"/>
            <a:ext cx="1546679" cy="55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2.jpg" descr="aerial view of Argonne with APS in front 5730-00068.jpg"/>
          <p:cNvPicPr>
            <a:picLocks noChangeAspect="1"/>
          </p:cNvPicPr>
          <p:nvPr/>
        </p:nvPicPr>
        <p:blipFill>
          <a:blip r:embed="rId3"/>
          <a:srcRect t="10682" b="7135"/>
          <a:stretch>
            <a:fillRect/>
          </a:stretch>
        </p:blipFill>
        <p:spPr>
          <a:xfrm>
            <a:off x="0" y="-27021"/>
            <a:ext cx="9144000" cy="601194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>
            <a:spLocks noGrp="1"/>
          </p:cNvSpPr>
          <p:nvPr>
            <p:ph type="body" idx="1"/>
          </p:nvPr>
        </p:nvSpPr>
        <p:spPr>
          <a:xfrm>
            <a:off x="0" y="-27020"/>
            <a:ext cx="9144000" cy="6011939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anchor="b"/>
          <a:lstStyle>
            <a:lvl1pPr marL="0" indent="0">
              <a:buSzTx/>
              <a:buFontTx/>
              <a:buNone/>
              <a:defRPr sz="100">
                <a:latin typeface="Arial"/>
                <a:ea typeface="Arial"/>
                <a:cs typeface="Arial"/>
                <a:sym typeface="Arial"/>
              </a:defRPr>
            </a:lvl1pPr>
            <a:lvl2pPr marL="297303" indent="-13141">
              <a:buFontTx/>
              <a:defRPr sz="100">
                <a:latin typeface="Arial"/>
                <a:ea typeface="Arial"/>
                <a:cs typeface="Arial"/>
                <a:sym typeface="Arial"/>
              </a:defRPr>
            </a:lvl2pPr>
            <a:lvl3pPr marL="626356" indent="-10406">
              <a:buFontTx/>
              <a:defRPr sz="100">
                <a:latin typeface="Arial"/>
                <a:ea typeface="Arial"/>
                <a:cs typeface="Arial"/>
                <a:sym typeface="Arial"/>
              </a:defRPr>
            </a:lvl3pPr>
            <a:lvl4pPr marL="926703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4pPr>
            <a:lvl5pPr marL="1210865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Shape 279"/>
          <p:cNvSpPr>
            <a:spLocks noGrp="1"/>
          </p:cNvSpPr>
          <p:nvPr>
            <p:ph type="pic" sz="quarter" idx="13"/>
          </p:nvPr>
        </p:nvSpPr>
        <p:spPr>
          <a:xfrm>
            <a:off x="4863724" y="1689100"/>
            <a:ext cx="4280276" cy="2706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1" y="1689100"/>
            <a:ext cx="4863725" cy="2706624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>
              <a:lnSpc>
                <a:spcPct val="900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4"/>
          </p:nvPr>
        </p:nvSpPr>
        <p:spPr>
          <a:xfrm>
            <a:off x="0" y="204952"/>
            <a:ext cx="5851528" cy="1292226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5"/>
          </p:nvPr>
        </p:nvSpPr>
        <p:spPr>
          <a:xfrm>
            <a:off x="469899" y="4582947"/>
            <a:ext cx="2692873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6"/>
          </p:nvPr>
        </p:nvSpPr>
        <p:spPr>
          <a:xfrm>
            <a:off x="469899" y="4960384"/>
            <a:ext cx="2692873" cy="914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7"/>
          </p:nvPr>
        </p:nvSpPr>
        <p:spPr>
          <a:xfrm>
            <a:off x="3417370" y="4582947"/>
            <a:ext cx="2692872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8"/>
          </p:nvPr>
        </p:nvSpPr>
        <p:spPr>
          <a:xfrm>
            <a:off x="3417370" y="4960384"/>
            <a:ext cx="2692872" cy="914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9"/>
          </p:nvPr>
        </p:nvSpPr>
        <p:spPr>
          <a:xfrm>
            <a:off x="6360195" y="4582947"/>
            <a:ext cx="2692872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20"/>
          </p:nvPr>
        </p:nvSpPr>
        <p:spPr>
          <a:xfrm>
            <a:off x="6360195" y="4960384"/>
            <a:ext cx="2692872" cy="914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21"/>
          </p:nvPr>
        </p:nvSpPr>
        <p:spPr>
          <a:xfrm>
            <a:off x="-2" y="1689100"/>
            <a:ext cx="239716" cy="2706625"/>
          </a:xfrm>
          <a:prstGeom prst="rect">
            <a:avLst/>
          </a:prstGeom>
          <a:solidFill>
            <a:schemeClr val="accent1"/>
          </a:solidFill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00" b="1" cap="all"/>
            </a:pP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xfrm>
            <a:off x="65532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Cover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79" y="167614"/>
            <a:ext cx="1546987" cy="557297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xfrm>
            <a:off x="469900" y="6094281"/>
            <a:ext cx="5894493" cy="51541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buFontTx/>
              <a:defRPr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buFontTx/>
              <a:defRPr>
                <a:solidFill>
                  <a:srgbClr val="000000"/>
                </a:solidFill>
              </a:defRPr>
            </a:lvl4pPr>
            <a:lvl5pPr>
              <a:spcBef>
                <a:spcPts val="0"/>
              </a:spcBef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3"/>
          </p:nvPr>
        </p:nvSpPr>
        <p:spPr>
          <a:xfrm>
            <a:off x="469899" y="4945565"/>
            <a:ext cx="2692873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body" sz="quarter" idx="14"/>
          </p:nvPr>
        </p:nvSpPr>
        <p:spPr>
          <a:xfrm>
            <a:off x="469899" y="5323001"/>
            <a:ext cx="2692873" cy="74672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sz="quarter" idx="15"/>
          </p:nvPr>
        </p:nvSpPr>
        <p:spPr>
          <a:xfrm>
            <a:off x="3417370" y="4945565"/>
            <a:ext cx="2692872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body" sz="quarter" idx="16"/>
          </p:nvPr>
        </p:nvSpPr>
        <p:spPr>
          <a:xfrm>
            <a:off x="3417370" y="5323001"/>
            <a:ext cx="2692872" cy="74672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pic" sz="half" idx="17"/>
          </p:nvPr>
        </p:nvSpPr>
        <p:spPr>
          <a:xfrm>
            <a:off x="218126" y="899573"/>
            <a:ext cx="8925875" cy="27615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469900" y="3726365"/>
            <a:ext cx="8452905" cy="86288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8"/>
          </p:nvPr>
        </p:nvSpPr>
        <p:spPr>
          <a:xfrm>
            <a:off x="6360195" y="4945565"/>
            <a:ext cx="2692872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6" name="Shape 306"/>
          <p:cNvSpPr>
            <a:spLocks noGrp="1"/>
          </p:cNvSpPr>
          <p:nvPr>
            <p:ph type="body" sz="quarter" idx="19"/>
          </p:nvPr>
        </p:nvSpPr>
        <p:spPr>
          <a:xfrm>
            <a:off x="6360195" y="5323001"/>
            <a:ext cx="2692872" cy="74672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20"/>
          </p:nvPr>
        </p:nvSpPr>
        <p:spPr>
          <a:xfrm>
            <a:off x="469900" y="4589245"/>
            <a:ext cx="8484914" cy="33107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21"/>
          </p:nvPr>
        </p:nvSpPr>
        <p:spPr>
          <a:xfrm>
            <a:off x="0" y="899572"/>
            <a:ext cx="224591" cy="2761490"/>
          </a:xfrm>
          <a:prstGeom prst="rect">
            <a:avLst/>
          </a:prstGeom>
          <a:solidFill>
            <a:schemeClr val="accent1"/>
          </a:solidFill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00" b="1" cap="all"/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sz="quarter" idx="22"/>
          </p:nvPr>
        </p:nvSpPr>
        <p:spPr>
          <a:xfrm>
            <a:off x="503238" y="366274"/>
            <a:ext cx="8484914" cy="33107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000" b="1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65532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Cover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79" y="320210"/>
            <a:ext cx="1546987" cy="557297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xfrm>
            <a:off x="469900" y="6094281"/>
            <a:ext cx="5894493" cy="51541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buFontTx/>
              <a:defRPr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buFontTx/>
              <a:defRPr>
                <a:solidFill>
                  <a:srgbClr val="000000"/>
                </a:solidFill>
              </a:defRPr>
            </a:lvl4pPr>
            <a:lvl5pPr>
              <a:spcBef>
                <a:spcPts val="0"/>
              </a:spcBef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3"/>
          </p:nvPr>
        </p:nvSpPr>
        <p:spPr>
          <a:xfrm>
            <a:off x="469899" y="4581630"/>
            <a:ext cx="2692873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4"/>
          </p:nvPr>
        </p:nvSpPr>
        <p:spPr>
          <a:xfrm>
            <a:off x="469899" y="4959067"/>
            <a:ext cx="2692873" cy="914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5"/>
          </p:nvPr>
        </p:nvSpPr>
        <p:spPr>
          <a:xfrm>
            <a:off x="3417370" y="4581630"/>
            <a:ext cx="2692872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3" name="Shape 323"/>
          <p:cNvSpPr>
            <a:spLocks noGrp="1"/>
          </p:cNvSpPr>
          <p:nvPr>
            <p:ph type="body" sz="quarter" idx="16"/>
          </p:nvPr>
        </p:nvSpPr>
        <p:spPr>
          <a:xfrm>
            <a:off x="3417370" y="4959067"/>
            <a:ext cx="2692872" cy="74672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pic" sz="half" idx="17"/>
          </p:nvPr>
        </p:nvSpPr>
        <p:spPr>
          <a:xfrm>
            <a:off x="218126" y="1681606"/>
            <a:ext cx="8925875" cy="27615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title"/>
          </p:nvPr>
        </p:nvSpPr>
        <p:spPr>
          <a:xfrm>
            <a:off x="469901" y="116710"/>
            <a:ext cx="6776129" cy="111923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6" name="Shape 326"/>
          <p:cNvSpPr>
            <a:spLocks noGrp="1"/>
          </p:cNvSpPr>
          <p:nvPr>
            <p:ph type="body" sz="quarter" idx="18"/>
          </p:nvPr>
        </p:nvSpPr>
        <p:spPr>
          <a:xfrm>
            <a:off x="6360195" y="4581630"/>
            <a:ext cx="2692872" cy="393701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9"/>
          </p:nvPr>
        </p:nvSpPr>
        <p:spPr>
          <a:xfrm>
            <a:off x="6360195" y="4959067"/>
            <a:ext cx="2692872" cy="74672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4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20"/>
          </p:nvPr>
        </p:nvSpPr>
        <p:spPr>
          <a:xfrm>
            <a:off x="469900" y="1229592"/>
            <a:ext cx="8484914" cy="33107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9" name="Shape 329"/>
          <p:cNvSpPr>
            <a:spLocks noGrp="1"/>
          </p:cNvSpPr>
          <p:nvPr>
            <p:ph type="body" sz="quarter" idx="21"/>
          </p:nvPr>
        </p:nvSpPr>
        <p:spPr>
          <a:xfrm>
            <a:off x="0" y="1681604"/>
            <a:ext cx="224591" cy="2761489"/>
          </a:xfrm>
          <a:prstGeom prst="rect">
            <a:avLst/>
          </a:prstGeom>
          <a:solidFill>
            <a:schemeClr val="accent1"/>
          </a:solidFill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00" b="1" cap="all"/>
            </a:pP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65532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Pic - 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/>
          </p:cNvSpPr>
          <p:nvPr>
            <p:ph type="pic" idx="13"/>
          </p:nvPr>
        </p:nvSpPr>
        <p:spPr>
          <a:xfrm>
            <a:off x="218126" y="0"/>
            <a:ext cx="8925874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body" sz="half" idx="1"/>
          </p:nvPr>
        </p:nvSpPr>
        <p:spPr>
          <a:xfrm>
            <a:off x="0" y="4775200"/>
            <a:ext cx="9144000" cy="2082800"/>
          </a:xfrm>
          <a:prstGeom prst="rect">
            <a:avLst/>
          </a:prstGeom>
          <a:solidFill>
            <a:srgbClr val="0082CA">
              <a:alpha val="91000"/>
            </a:srgbClr>
          </a:solidFill>
        </p:spPr>
        <p:txBody>
          <a:bodyPr anchor="b"/>
          <a:lstStyle>
            <a:lvl1pPr marL="0" indent="0">
              <a:buSzTx/>
              <a:buFontTx/>
              <a:buNone/>
              <a:defRPr sz="100">
                <a:latin typeface="Arial"/>
                <a:ea typeface="Arial"/>
                <a:cs typeface="Arial"/>
                <a:sym typeface="Arial"/>
              </a:defRPr>
            </a:lvl1pPr>
            <a:lvl2pPr marL="297303" indent="-13141">
              <a:buFontTx/>
              <a:defRPr sz="100">
                <a:latin typeface="Arial"/>
                <a:ea typeface="Arial"/>
                <a:cs typeface="Arial"/>
                <a:sym typeface="Arial"/>
              </a:defRPr>
            </a:lvl2pPr>
            <a:lvl3pPr marL="626356" indent="-10406">
              <a:buFontTx/>
              <a:defRPr sz="100">
                <a:latin typeface="Arial"/>
                <a:ea typeface="Arial"/>
                <a:cs typeface="Arial"/>
                <a:sym typeface="Arial"/>
              </a:defRPr>
            </a:lvl3pPr>
            <a:lvl4pPr marL="926703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4pPr>
            <a:lvl5pPr marL="1210865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xfrm>
            <a:off x="469901" y="5042973"/>
            <a:ext cx="8321041" cy="1373593"/>
          </a:xfrm>
          <a:prstGeom prst="rect">
            <a:avLst/>
          </a:prstGeom>
        </p:spPr>
        <p:txBody>
          <a:bodyPr anchor="t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4495018" y="6521043"/>
            <a:ext cx="153964" cy="13554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4"/>
          </p:nvPr>
        </p:nvSpPr>
        <p:spPr>
          <a:xfrm>
            <a:off x="0" y="-3"/>
            <a:ext cx="228600" cy="6858001"/>
          </a:xfrm>
          <a:prstGeom prst="rect">
            <a:avLst/>
          </a:prstGeom>
          <a:solidFill>
            <a:schemeClr val="accent1"/>
          </a:solidFill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00" b="1" cap="all"/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457200" y="1168749"/>
            <a:ext cx="8372902" cy="4997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0065A2"/>
                </a:solidFill>
              </a:defRPr>
            </a:lvl1pPr>
            <a:lvl2pPr marL="546982" indent="-262820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2pPr>
            <a:lvl3pPr marL="824088" indent="-208138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3pPr>
            <a:lvl4pPr marL="1130300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4pPr>
            <a:lvl5pPr marL="1414462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Pic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body" idx="1"/>
          </p:nvPr>
        </p:nvSpPr>
        <p:spPr>
          <a:xfrm>
            <a:off x="0" y="3656122"/>
            <a:ext cx="9144000" cy="3201879"/>
          </a:xfrm>
          <a:prstGeom prst="rect">
            <a:avLst/>
          </a:prstGeom>
          <a:solidFill>
            <a:schemeClr val="accent2"/>
          </a:solidFill>
        </p:spPr>
        <p:txBody>
          <a:bodyPr anchor="b"/>
          <a:lstStyle>
            <a:lvl1pPr marL="0" indent="0">
              <a:buSzTx/>
              <a:buFontTx/>
              <a:buNone/>
              <a:defRPr sz="100">
                <a:latin typeface="Arial"/>
                <a:ea typeface="Arial"/>
                <a:cs typeface="Arial"/>
                <a:sym typeface="Arial"/>
              </a:defRPr>
            </a:lvl1pPr>
            <a:lvl2pPr marL="297303" indent="-13141">
              <a:buFontTx/>
              <a:defRPr sz="100">
                <a:latin typeface="Arial"/>
                <a:ea typeface="Arial"/>
                <a:cs typeface="Arial"/>
                <a:sym typeface="Arial"/>
              </a:defRPr>
            </a:lvl2pPr>
            <a:lvl3pPr marL="626356" indent="-10406">
              <a:buFontTx/>
              <a:defRPr sz="100">
                <a:latin typeface="Arial"/>
                <a:ea typeface="Arial"/>
                <a:cs typeface="Arial"/>
                <a:sym typeface="Arial"/>
              </a:defRPr>
            </a:lvl3pPr>
            <a:lvl4pPr marL="926703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4pPr>
            <a:lvl5pPr marL="1210865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1" name="Shape 351"/>
          <p:cNvSpPr>
            <a:spLocks noGrp="1"/>
          </p:cNvSpPr>
          <p:nvPr>
            <p:ph type="body" sz="half" idx="13"/>
          </p:nvPr>
        </p:nvSpPr>
        <p:spPr>
          <a:xfrm>
            <a:off x="469900" y="4645417"/>
            <a:ext cx="8434552" cy="1813037"/>
          </a:xfrm>
          <a:prstGeom prst="rect">
            <a:avLst/>
          </a:prstGeom>
        </p:spPr>
        <p:txBody>
          <a:bodyPr/>
          <a:lstStyle/>
          <a:p>
            <a:pPr marL="173038" indent="-173038">
              <a:lnSpc>
                <a:spcPct val="90000"/>
              </a:lnSpc>
              <a:defRPr sz="24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pic" idx="14"/>
          </p:nvPr>
        </p:nvSpPr>
        <p:spPr>
          <a:xfrm>
            <a:off x="218126" y="-2"/>
            <a:ext cx="8925874" cy="36560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469900" y="3807283"/>
            <a:ext cx="8674100" cy="7870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sldNum" sz="quarter" idx="2"/>
          </p:nvPr>
        </p:nvSpPr>
        <p:spPr>
          <a:xfrm>
            <a:off x="4495018" y="6521043"/>
            <a:ext cx="153964" cy="13554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5" name="Shape 355"/>
          <p:cNvSpPr>
            <a:spLocks noGrp="1"/>
          </p:cNvSpPr>
          <p:nvPr>
            <p:ph type="body" sz="quarter" idx="15"/>
          </p:nvPr>
        </p:nvSpPr>
        <p:spPr>
          <a:xfrm>
            <a:off x="0" y="-3"/>
            <a:ext cx="228600" cy="6858001"/>
          </a:xfrm>
          <a:prstGeom prst="rect">
            <a:avLst/>
          </a:prstGeom>
          <a:solidFill>
            <a:schemeClr val="accent1"/>
          </a:solidFill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00" b="1" cap="all"/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Pic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/>
          </p:cNvSpPr>
          <p:nvPr>
            <p:ph type="body" idx="1"/>
          </p:nvPr>
        </p:nvSpPr>
        <p:spPr>
          <a:xfrm>
            <a:off x="0" y="3656122"/>
            <a:ext cx="9144000" cy="3201879"/>
          </a:xfrm>
          <a:prstGeom prst="rect">
            <a:avLst/>
          </a:prstGeom>
          <a:solidFill>
            <a:schemeClr val="accent2"/>
          </a:solidFill>
        </p:spPr>
        <p:txBody>
          <a:bodyPr anchor="b"/>
          <a:lstStyle>
            <a:lvl1pPr marL="0" indent="0">
              <a:buSzTx/>
              <a:buFontTx/>
              <a:buNone/>
              <a:defRPr sz="100">
                <a:latin typeface="Arial"/>
                <a:ea typeface="Arial"/>
                <a:cs typeface="Arial"/>
                <a:sym typeface="Arial"/>
              </a:defRPr>
            </a:lvl1pPr>
            <a:lvl2pPr marL="297303" indent="-13141">
              <a:buFontTx/>
              <a:defRPr sz="100">
                <a:latin typeface="Arial"/>
                <a:ea typeface="Arial"/>
                <a:cs typeface="Arial"/>
                <a:sym typeface="Arial"/>
              </a:defRPr>
            </a:lvl2pPr>
            <a:lvl3pPr marL="626356" indent="-10406">
              <a:buFontTx/>
              <a:defRPr sz="100">
                <a:latin typeface="Arial"/>
                <a:ea typeface="Arial"/>
                <a:cs typeface="Arial"/>
                <a:sym typeface="Arial"/>
              </a:defRPr>
            </a:lvl3pPr>
            <a:lvl4pPr marL="926703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4pPr>
            <a:lvl5pPr marL="1210865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Shape 364"/>
          <p:cNvSpPr>
            <a:spLocks noGrp="1"/>
          </p:cNvSpPr>
          <p:nvPr>
            <p:ph type="pic" sz="half" idx="13"/>
          </p:nvPr>
        </p:nvSpPr>
        <p:spPr>
          <a:xfrm>
            <a:off x="218126" y="0"/>
            <a:ext cx="4480561" cy="36639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pic" sz="half" idx="14"/>
          </p:nvPr>
        </p:nvSpPr>
        <p:spPr>
          <a:xfrm>
            <a:off x="4682525" y="0"/>
            <a:ext cx="4480560" cy="36639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469900" y="3807283"/>
            <a:ext cx="8674100" cy="7870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67" name="Shape 367"/>
          <p:cNvSpPr>
            <a:spLocks noGrp="1"/>
          </p:cNvSpPr>
          <p:nvPr>
            <p:ph type="body" sz="half" idx="15"/>
          </p:nvPr>
        </p:nvSpPr>
        <p:spPr>
          <a:xfrm>
            <a:off x="469900" y="4645417"/>
            <a:ext cx="8434552" cy="1813037"/>
          </a:xfrm>
          <a:prstGeom prst="rect">
            <a:avLst/>
          </a:prstGeom>
        </p:spPr>
        <p:txBody>
          <a:bodyPr/>
          <a:lstStyle/>
          <a:p>
            <a:pPr marL="173038" indent="-173038">
              <a:lnSpc>
                <a:spcPct val="90000"/>
              </a:lnSpc>
              <a:defRPr sz="24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4495018" y="6521043"/>
            <a:ext cx="153964" cy="13554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body" sz="quarter" idx="16"/>
          </p:nvPr>
        </p:nvSpPr>
        <p:spPr>
          <a:xfrm>
            <a:off x="0" y="-3"/>
            <a:ext cx="228600" cy="6858001"/>
          </a:xfrm>
          <a:prstGeom prst="rect">
            <a:avLst/>
          </a:prstGeom>
          <a:solidFill>
            <a:schemeClr val="accent1"/>
          </a:solidFill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00" b="1" cap="all"/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Pic -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/>
          </p:cNvSpPr>
          <p:nvPr>
            <p:ph type="body" idx="1"/>
          </p:nvPr>
        </p:nvSpPr>
        <p:spPr>
          <a:xfrm>
            <a:off x="0" y="3656122"/>
            <a:ext cx="9144000" cy="3201879"/>
          </a:xfrm>
          <a:prstGeom prst="rect">
            <a:avLst/>
          </a:prstGeom>
          <a:solidFill>
            <a:schemeClr val="accent2"/>
          </a:solidFill>
        </p:spPr>
        <p:txBody>
          <a:bodyPr anchor="b"/>
          <a:lstStyle>
            <a:lvl1pPr marL="0" indent="0">
              <a:buSzTx/>
              <a:buFontTx/>
              <a:buNone/>
              <a:defRPr sz="100">
                <a:latin typeface="Arial"/>
                <a:ea typeface="Arial"/>
                <a:cs typeface="Arial"/>
                <a:sym typeface="Arial"/>
              </a:defRPr>
            </a:lvl1pPr>
            <a:lvl2pPr marL="297303" indent="-13141">
              <a:buFontTx/>
              <a:defRPr sz="100">
                <a:latin typeface="Arial"/>
                <a:ea typeface="Arial"/>
                <a:cs typeface="Arial"/>
                <a:sym typeface="Arial"/>
              </a:defRPr>
            </a:lvl2pPr>
            <a:lvl3pPr marL="626356" indent="-10406">
              <a:buFontTx/>
              <a:defRPr sz="100">
                <a:latin typeface="Arial"/>
                <a:ea typeface="Arial"/>
                <a:cs typeface="Arial"/>
                <a:sym typeface="Arial"/>
              </a:defRPr>
            </a:lvl3pPr>
            <a:lvl4pPr marL="926703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4pPr>
            <a:lvl5pPr marL="1210865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8" name="Shape 378"/>
          <p:cNvSpPr>
            <a:spLocks noGrp="1"/>
          </p:cNvSpPr>
          <p:nvPr>
            <p:ph type="pic" sz="quarter" idx="13"/>
          </p:nvPr>
        </p:nvSpPr>
        <p:spPr>
          <a:xfrm>
            <a:off x="218126" y="0"/>
            <a:ext cx="2990090" cy="36736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9" name="Shape 379"/>
          <p:cNvSpPr>
            <a:spLocks noGrp="1"/>
          </p:cNvSpPr>
          <p:nvPr>
            <p:ph type="pic" sz="quarter" idx="14"/>
          </p:nvPr>
        </p:nvSpPr>
        <p:spPr>
          <a:xfrm>
            <a:off x="3194237" y="0"/>
            <a:ext cx="2990089" cy="36736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pic" sz="quarter" idx="15"/>
          </p:nvPr>
        </p:nvSpPr>
        <p:spPr>
          <a:xfrm>
            <a:off x="6186111" y="0"/>
            <a:ext cx="2957889" cy="36736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1" name="Shape 381"/>
          <p:cNvSpPr>
            <a:spLocks noGrp="1"/>
          </p:cNvSpPr>
          <p:nvPr>
            <p:ph type="body" sz="half" idx="16"/>
          </p:nvPr>
        </p:nvSpPr>
        <p:spPr>
          <a:xfrm>
            <a:off x="469900" y="4645417"/>
            <a:ext cx="8434552" cy="1813037"/>
          </a:xfrm>
          <a:prstGeom prst="rect">
            <a:avLst/>
          </a:prstGeom>
        </p:spPr>
        <p:txBody>
          <a:bodyPr/>
          <a:lstStyle/>
          <a:p>
            <a:pPr marL="173038" indent="-173038">
              <a:lnSpc>
                <a:spcPct val="90000"/>
              </a:lnSpc>
              <a:defRPr sz="24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xfrm>
            <a:off x="469900" y="3807283"/>
            <a:ext cx="8674100" cy="7870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83" name="Shape 383"/>
          <p:cNvSpPr>
            <a:spLocks noGrp="1"/>
          </p:cNvSpPr>
          <p:nvPr>
            <p:ph type="sldNum" sz="quarter" idx="2"/>
          </p:nvPr>
        </p:nvSpPr>
        <p:spPr>
          <a:xfrm>
            <a:off x="4495018" y="6521043"/>
            <a:ext cx="153964" cy="13554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7"/>
          </p:nvPr>
        </p:nvSpPr>
        <p:spPr>
          <a:xfrm>
            <a:off x="0" y="-3"/>
            <a:ext cx="228600" cy="6858001"/>
          </a:xfrm>
          <a:prstGeom prst="rect">
            <a:avLst/>
          </a:prstGeom>
          <a:solidFill>
            <a:schemeClr val="accent1"/>
          </a:solidFill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00" b="1" cap="all"/>
            </a:pP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Pic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</p:spPr>
        <p:txBody>
          <a:bodyPr anchor="b"/>
          <a:lstStyle>
            <a:lvl1pPr marL="0" indent="0">
              <a:buSzTx/>
              <a:buFontTx/>
              <a:buNone/>
              <a:defRPr sz="100">
                <a:latin typeface="Arial"/>
                <a:ea typeface="Arial"/>
                <a:cs typeface="Arial"/>
                <a:sym typeface="Arial"/>
              </a:defRPr>
            </a:lvl1pPr>
            <a:lvl2pPr marL="297303" indent="-13141">
              <a:buFontTx/>
              <a:defRPr sz="100">
                <a:latin typeface="Arial"/>
                <a:ea typeface="Arial"/>
                <a:cs typeface="Arial"/>
                <a:sym typeface="Arial"/>
              </a:defRPr>
            </a:lvl2pPr>
            <a:lvl3pPr marL="626356" indent="-10406">
              <a:buFontTx/>
              <a:defRPr sz="100">
                <a:latin typeface="Arial"/>
                <a:ea typeface="Arial"/>
                <a:cs typeface="Arial"/>
                <a:sym typeface="Arial"/>
              </a:defRPr>
            </a:lvl3pPr>
            <a:lvl4pPr marL="926703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4pPr>
            <a:lvl5pPr marL="1210865" indent="-10715">
              <a:buFontTx/>
              <a:defRPr sz="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Shape 393"/>
          <p:cNvSpPr>
            <a:spLocks noGrp="1"/>
          </p:cNvSpPr>
          <p:nvPr>
            <p:ph type="pic" sz="quarter" idx="13"/>
          </p:nvPr>
        </p:nvSpPr>
        <p:spPr>
          <a:xfrm>
            <a:off x="218126" y="1654175"/>
            <a:ext cx="2240281" cy="22382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4" name="Shape 394"/>
          <p:cNvSpPr>
            <a:spLocks noGrp="1"/>
          </p:cNvSpPr>
          <p:nvPr>
            <p:ph type="pic" sz="quarter" idx="14"/>
          </p:nvPr>
        </p:nvSpPr>
        <p:spPr>
          <a:xfrm>
            <a:off x="2453234" y="1654175"/>
            <a:ext cx="2240281" cy="22382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5" name="Shape 395"/>
          <p:cNvSpPr>
            <a:spLocks noGrp="1"/>
          </p:cNvSpPr>
          <p:nvPr>
            <p:ph type="pic" sz="quarter" idx="15"/>
          </p:nvPr>
        </p:nvSpPr>
        <p:spPr>
          <a:xfrm>
            <a:off x="4688340" y="1654175"/>
            <a:ext cx="2240281" cy="22382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6" name="Shape 396"/>
          <p:cNvSpPr>
            <a:spLocks noGrp="1"/>
          </p:cNvSpPr>
          <p:nvPr>
            <p:ph type="pic" sz="quarter" idx="16"/>
          </p:nvPr>
        </p:nvSpPr>
        <p:spPr>
          <a:xfrm>
            <a:off x="6906021" y="1654175"/>
            <a:ext cx="2240281" cy="22382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body" sz="half" idx="17"/>
          </p:nvPr>
        </p:nvSpPr>
        <p:spPr>
          <a:xfrm>
            <a:off x="469900" y="4645417"/>
            <a:ext cx="8434552" cy="1813037"/>
          </a:xfrm>
          <a:prstGeom prst="rect">
            <a:avLst/>
          </a:prstGeom>
        </p:spPr>
        <p:txBody>
          <a:bodyPr/>
          <a:lstStyle/>
          <a:p>
            <a:pPr marL="173038" indent="-173038">
              <a:lnSpc>
                <a:spcPct val="90000"/>
              </a:lnSpc>
              <a:defRPr sz="24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8"/>
          </p:nvPr>
        </p:nvSpPr>
        <p:spPr>
          <a:xfrm>
            <a:off x="218127" y="3931763"/>
            <a:ext cx="2238470" cy="4778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2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9"/>
          </p:nvPr>
        </p:nvSpPr>
        <p:spPr>
          <a:xfrm>
            <a:off x="2442593" y="3931763"/>
            <a:ext cx="2238470" cy="4778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2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20"/>
          </p:nvPr>
        </p:nvSpPr>
        <p:spPr>
          <a:xfrm>
            <a:off x="4681063" y="3931763"/>
            <a:ext cx="2238470" cy="4778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2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body" sz="quarter" idx="21"/>
          </p:nvPr>
        </p:nvSpPr>
        <p:spPr>
          <a:xfrm>
            <a:off x="6905531" y="3931763"/>
            <a:ext cx="2238470" cy="4778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buSzTx/>
              <a:buFontTx/>
              <a:buNone/>
              <a:defRPr sz="12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3" name="Shape 403"/>
          <p:cNvSpPr>
            <a:spLocks noGrp="1"/>
          </p:cNvSpPr>
          <p:nvPr>
            <p:ph type="sldNum" sz="quarter" idx="2"/>
          </p:nvPr>
        </p:nvSpPr>
        <p:spPr>
          <a:xfrm>
            <a:off x="4495018" y="6521043"/>
            <a:ext cx="153964" cy="13554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4" name="Shape 404"/>
          <p:cNvSpPr>
            <a:spLocks noGrp="1"/>
          </p:cNvSpPr>
          <p:nvPr>
            <p:ph type="body" sz="quarter" idx="22"/>
          </p:nvPr>
        </p:nvSpPr>
        <p:spPr>
          <a:xfrm>
            <a:off x="0" y="-3"/>
            <a:ext cx="228600" cy="6858001"/>
          </a:xfrm>
          <a:prstGeom prst="rect">
            <a:avLst/>
          </a:prstGeom>
          <a:solidFill>
            <a:schemeClr val="accent1"/>
          </a:solidFill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00" b="1" cap="all"/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2" cy="4801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4236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Wingdings" panose="05000000000000000000" pitchFamily="2" charset="2"/>
              <a:buChar char="q"/>
              <a:defRPr/>
            </a:lvl1pPr>
            <a:lvl2pPr marL="520700" indent="-236538">
              <a:buFont typeface="Courier New" panose="02070309020205020404" pitchFamily="49" charset="0"/>
              <a:buChar char="o"/>
              <a:defRPr/>
            </a:lvl2pPr>
            <a:lvl3pPr marL="803275" indent="-187325">
              <a:buFont typeface="Wingdings" panose="05000000000000000000" pitchFamily="2" charset="2"/>
              <a:buChar char="§"/>
              <a:defRPr/>
            </a:lvl3pPr>
            <a:lvl4pPr marL="1108869" indent="-192881">
              <a:buFont typeface="Wingdings" panose="05000000000000000000" pitchFamily="2" charset="2"/>
              <a:buChar char="Ø"/>
              <a:defRPr/>
            </a:lvl4pPr>
          </a:lstStyle>
          <a:p>
            <a:r>
              <a:rPr lang="en-US" dirty="0"/>
              <a:t> </a:t>
            </a:r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3"/>
          </p:nvPr>
        </p:nvSpPr>
        <p:spPr>
          <a:xfrm>
            <a:off x="457199" y="1168748"/>
            <a:ext cx="8372903" cy="49971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41745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457200" y="1168748"/>
            <a:ext cx="8372902" cy="4997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0065A2"/>
                </a:solidFill>
              </a:defRPr>
            </a:lvl1pPr>
            <a:lvl2pPr marL="546982" indent="-262820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2pPr>
            <a:lvl3pPr marL="824088" indent="-208138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3pPr>
            <a:lvl4pPr marL="1130300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4pPr>
            <a:lvl5pPr marL="1414462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half" idx="13"/>
          </p:nvPr>
        </p:nvSpPr>
        <p:spPr>
          <a:xfrm>
            <a:off x="457199" y="1699995"/>
            <a:ext cx="4023361" cy="4422776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half" idx="14"/>
          </p:nvPr>
        </p:nvSpPr>
        <p:spPr>
          <a:xfrm>
            <a:off x="4700587" y="1685706"/>
            <a:ext cx="4023360" cy="4422776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half" idx="1"/>
          </p:nvPr>
        </p:nvSpPr>
        <p:spPr>
          <a:xfrm>
            <a:off x="460894" y="2263769"/>
            <a:ext cx="4114801" cy="3835884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45719" tIns="45719" rIns="45719" bIns="45719"/>
          <a:lstStyle>
            <a:lvl2pPr marL="457200" indent="-173037"/>
            <a:lvl3pPr marL="627062" indent="-128587"/>
            <a:lvl4pPr marL="914173" indent="-220435"/>
            <a:lvl5pPr marL="1133248" indent="-22043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sz="half" idx="13"/>
          </p:nvPr>
        </p:nvSpPr>
        <p:spPr>
          <a:xfrm>
            <a:off x="4714875" y="2263769"/>
            <a:ext cx="4114800" cy="3835884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45719" tIns="45719" rIns="45719" bIns="45719"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4"/>
          </p:nvPr>
        </p:nvSpPr>
        <p:spPr>
          <a:xfrm>
            <a:off x="4714875" y="1684228"/>
            <a:ext cx="41148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anchor="ctr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5"/>
          </p:nvPr>
        </p:nvSpPr>
        <p:spPr>
          <a:xfrm>
            <a:off x="457199" y="1168748"/>
            <a:ext cx="8372903" cy="49971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rgbClr val="0065A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6"/>
          </p:nvPr>
        </p:nvSpPr>
        <p:spPr>
          <a:xfrm>
            <a:off x="460894" y="1684228"/>
            <a:ext cx="4114801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anchor="ctr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xfrm>
            <a:off x="4503575" y="1699995"/>
            <a:ext cx="4319750" cy="2249431"/>
          </a:xfrm>
          <a:prstGeom prst="rect">
            <a:avLst/>
          </a:prstGeom>
        </p:spPr>
        <p:txBody>
          <a:bodyPr/>
          <a:lstStyle>
            <a:lvl2pPr marL="457200" indent="-173037"/>
            <a:lvl3pPr marL="627062" indent="-128587"/>
            <a:lvl4pPr marL="886619"/>
            <a:lvl5pPr marL="1105694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pic" sz="quarter" idx="13"/>
          </p:nvPr>
        </p:nvSpPr>
        <p:spPr>
          <a:xfrm>
            <a:off x="495678" y="1699995"/>
            <a:ext cx="3729482" cy="228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sz="quarter" idx="14"/>
          </p:nvPr>
        </p:nvSpPr>
        <p:spPr>
          <a:xfrm>
            <a:off x="495678" y="4080588"/>
            <a:ext cx="3729482" cy="228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quarter" idx="15"/>
          </p:nvPr>
        </p:nvSpPr>
        <p:spPr>
          <a:xfrm>
            <a:off x="457199" y="1168748"/>
            <a:ext cx="8372903" cy="49971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rgbClr val="0065A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6"/>
          </p:nvPr>
        </p:nvSpPr>
        <p:spPr>
          <a:xfrm>
            <a:off x="4503575" y="4066957"/>
            <a:ext cx="4319750" cy="2249431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3045309" y="1731527"/>
            <a:ext cx="5814913" cy="1479363"/>
          </a:xfrm>
          <a:prstGeom prst="rect">
            <a:avLst/>
          </a:prstGeom>
        </p:spPr>
        <p:txBody>
          <a:bodyPr/>
          <a:lstStyle>
            <a:lvl2pPr marL="457200" indent="-173037"/>
            <a:lvl3pPr marL="627062" indent="-128587"/>
            <a:lvl4pPr marL="886619"/>
            <a:lvl5pPr marL="1105694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hape 92"/>
          <p:cNvSpPr>
            <a:spLocks noGrp="1"/>
          </p:cNvSpPr>
          <p:nvPr>
            <p:ph type="pic" sz="quarter" idx="13"/>
          </p:nvPr>
        </p:nvSpPr>
        <p:spPr>
          <a:xfrm>
            <a:off x="489394" y="1720413"/>
            <a:ext cx="2023747" cy="13470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sz="quarter" idx="14"/>
          </p:nvPr>
        </p:nvSpPr>
        <p:spPr>
          <a:xfrm>
            <a:off x="487014" y="3290408"/>
            <a:ext cx="2028508" cy="13470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sz="quarter" idx="15"/>
          </p:nvPr>
        </p:nvSpPr>
        <p:spPr>
          <a:xfrm>
            <a:off x="457199" y="1168748"/>
            <a:ext cx="8372903" cy="49971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rgbClr val="0065A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6"/>
          </p:nvPr>
        </p:nvSpPr>
        <p:spPr>
          <a:xfrm>
            <a:off x="3045309" y="3304768"/>
            <a:ext cx="5814913" cy="1479363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quarter" idx="17"/>
          </p:nvPr>
        </p:nvSpPr>
        <p:spPr>
          <a:xfrm>
            <a:off x="487013" y="4872980"/>
            <a:ext cx="2028508" cy="13470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8"/>
          </p:nvPr>
        </p:nvSpPr>
        <p:spPr>
          <a:xfrm>
            <a:off x="3045309" y="4856121"/>
            <a:ext cx="5814913" cy="1479363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457200" y="1168748"/>
            <a:ext cx="8372902" cy="4997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0065A2"/>
                </a:solidFill>
              </a:defRPr>
            </a:lvl1pPr>
            <a:lvl2pPr marL="546982" indent="-262820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2pPr>
            <a:lvl3pPr marL="824088" indent="-208138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3pPr>
            <a:lvl4pPr marL="1130300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4pPr>
            <a:lvl5pPr marL="1414462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3"/>
          </p:nvPr>
        </p:nvSpPr>
        <p:spPr>
          <a:xfrm>
            <a:off x="488731" y="3998348"/>
            <a:ext cx="4114801" cy="2129165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4"/>
          </p:nvPr>
        </p:nvSpPr>
        <p:spPr>
          <a:xfrm>
            <a:off x="4716214" y="3998348"/>
            <a:ext cx="4097586" cy="2129165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sz="quarter" idx="15"/>
          </p:nvPr>
        </p:nvSpPr>
        <p:spPr>
          <a:xfrm>
            <a:off x="495678" y="1699995"/>
            <a:ext cx="4023361" cy="228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sz="quarter" idx="16"/>
          </p:nvPr>
        </p:nvSpPr>
        <p:spPr>
          <a:xfrm>
            <a:off x="4709050" y="1699995"/>
            <a:ext cx="4023361" cy="228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Shape 115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457200" y="1168748"/>
            <a:ext cx="8372902" cy="4997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0065A2"/>
                </a:solidFill>
              </a:defRPr>
            </a:lvl1pPr>
            <a:lvl2pPr marL="546982" indent="-262820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2pPr>
            <a:lvl3pPr marL="824088" indent="-208138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3pPr>
            <a:lvl4pPr marL="1130300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4pPr>
            <a:lvl5pPr marL="1414462" indent="-214312">
              <a:lnSpc>
                <a:spcPct val="90000"/>
              </a:lnSpc>
              <a:spcBef>
                <a:spcPts val="0"/>
              </a:spcBef>
              <a:buFontTx/>
              <a:defRPr sz="2000" b="1">
                <a:solidFill>
                  <a:srgbClr val="0065A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4"/>
          </p:nvPr>
        </p:nvSpPr>
        <p:spPr>
          <a:xfrm>
            <a:off x="4716214" y="1699995"/>
            <a:ext cx="4114801" cy="1717079"/>
          </a:xfrm>
          <a:prstGeom prst="rect">
            <a:avLst/>
          </a:prstGeom>
        </p:spPr>
        <p:txBody>
          <a:bodyPr/>
          <a:lstStyle/>
          <a:p>
            <a:pPr marL="192264" indent="-192264">
              <a:lnSpc>
                <a:spcPct val="90000"/>
              </a:lnSpc>
              <a:defRPr sz="2000" b="1" cap="all"/>
            </a:pPr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pic" sz="quarter" idx="15"/>
          </p:nvPr>
        </p:nvSpPr>
        <p:spPr>
          <a:xfrm>
            <a:off x="464145" y="3437314"/>
            <a:ext cx="4023361" cy="228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pic" sz="quarter" idx="16"/>
          </p:nvPr>
        </p:nvSpPr>
        <p:spPr>
          <a:xfrm>
            <a:off x="4730863" y="3437314"/>
            <a:ext cx="4023361" cy="228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1" name="Shape 131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7"/>
          </p:nvPr>
        </p:nvSpPr>
        <p:spPr>
          <a:xfrm>
            <a:off x="476264" y="5735092"/>
            <a:ext cx="3995725" cy="56843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200" b="1" cap="all"/>
            </a:pPr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4" cy="56843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200" b="1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1.png" descr="C:\Users\amiesen\Desktop\anlrgbppt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0" y="6436886"/>
            <a:ext cx="769422" cy="27718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sz="half" idx="13"/>
          </p:nvPr>
        </p:nvSpPr>
        <p:spPr>
          <a:xfrm>
            <a:off x="676630" y="1711593"/>
            <a:ext cx="3790375" cy="37441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676630" y="5497443"/>
            <a:ext cx="3840480" cy="5850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441853" indent="-157691"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2pPr>
            <a:lvl3pPr marL="740833" indent="-124883"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marL="1044575" indent="-128587"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marL="1328737" indent="-128587"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4"/>
          </p:nvPr>
        </p:nvSpPr>
        <p:spPr>
          <a:xfrm>
            <a:off x="457199" y="1168748"/>
            <a:ext cx="8372903" cy="49971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000" b="1" cap="all">
                <a:solidFill>
                  <a:srgbClr val="0065A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pic" sz="half" idx="15"/>
          </p:nvPr>
        </p:nvSpPr>
        <p:spPr>
          <a:xfrm>
            <a:off x="4765130" y="1710815"/>
            <a:ext cx="3790375" cy="37441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6"/>
          </p:nvPr>
        </p:nvSpPr>
        <p:spPr>
          <a:xfrm>
            <a:off x="4765130" y="5496666"/>
            <a:ext cx="3840480" cy="585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1200" b="1" cap="all"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-1876478" y="-1"/>
            <a:ext cx="1548932" cy="300604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Instructions on replacing a current image: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Select and delete image and click the icon to insert a different image</a:t>
            </a:r>
          </a:p>
          <a:p>
            <a:pPr marL="228600" indent="-228600">
              <a:buSzPct val="100000"/>
              <a:buAutoNum type="arabicPeriod"/>
              <a:defRPr sz="1400">
                <a:solidFill>
                  <a:srgbClr val="FFFFFF"/>
                </a:solidFill>
              </a:defRPr>
            </a:pPr>
            <a:r>
              <a:t>Use the crop tool to position the image within the shape.  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C:\Users\amiesen\Desktop\anlrgbpptlogo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870127" y="6328068"/>
            <a:ext cx="1071487" cy="3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0" y="-3"/>
            <a:ext cx="228600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100" b="1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2" cy="828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2" cy="4422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4572000" y="6383589"/>
            <a:ext cx="266904" cy="273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</p:sldLayoutIdLst>
  <p:transition spd="med"/>
  <p:txStyles>
    <p:titleStyle>
      <a:lvl1pPr marL="0" marR="0" indent="0" algn="l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ln>
            <a:noFill/>
          </a:ln>
          <a:solidFill>
            <a:srgbClr val="242425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ln>
            <a:noFill/>
          </a:ln>
          <a:solidFill>
            <a:srgbClr val="242425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ln>
            <a:noFill/>
          </a:ln>
          <a:solidFill>
            <a:srgbClr val="242425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ln>
            <a:noFill/>
          </a:ln>
          <a:solidFill>
            <a:srgbClr val="242425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ln>
            <a:noFill/>
          </a:ln>
          <a:solidFill>
            <a:srgbClr val="242425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ln>
            <a:noFill/>
          </a:ln>
          <a:solidFill>
            <a:srgbClr val="242425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ln>
            <a:noFill/>
          </a:ln>
          <a:solidFill>
            <a:srgbClr val="242425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ln>
            <a:noFill/>
          </a:ln>
          <a:solidFill>
            <a:srgbClr val="242425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ln>
            <a:noFill/>
          </a:ln>
          <a:solidFill>
            <a:srgbClr val="242425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3037" marR="0" indent="-173037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Wingdings"/>
        <a:buChar char="▪"/>
        <a:tabLst/>
        <a:defRPr sz="1800" b="0" i="0" u="none" strike="noStrike" cap="none" spc="0" baseline="0">
          <a:ln>
            <a:noFill/>
          </a:ln>
          <a:solidFill>
            <a:srgbClr val="242425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20700" marR="0" indent="-236538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Wingdings"/>
        <a:buChar char="–"/>
        <a:tabLst/>
        <a:defRPr sz="1800" b="0" i="0" u="none" strike="noStrike" cap="none" spc="0" baseline="0">
          <a:ln>
            <a:noFill/>
          </a:ln>
          <a:solidFill>
            <a:srgbClr val="242425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803275" marR="0" indent="-18732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Wingdings"/>
        <a:buChar char="•"/>
        <a:tabLst/>
        <a:defRPr sz="1800" b="0" i="0" u="none" strike="noStrike" cap="none" spc="0" baseline="0">
          <a:ln>
            <a:noFill/>
          </a:ln>
          <a:solidFill>
            <a:srgbClr val="242425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108869" marR="0" indent="-19288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Wingdings"/>
        <a:buChar char="–"/>
        <a:tabLst/>
        <a:defRPr sz="1800" b="0" i="0" u="none" strike="noStrike" cap="none" spc="0" baseline="0">
          <a:ln>
            <a:noFill/>
          </a:ln>
          <a:solidFill>
            <a:srgbClr val="242425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393031" marR="0" indent="-19288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Wingdings"/>
        <a:buChar char="»"/>
        <a:tabLst/>
        <a:defRPr sz="1800" b="0" i="0" u="none" strike="noStrike" cap="none" spc="0" baseline="0">
          <a:ln>
            <a:noFill/>
          </a:ln>
          <a:solidFill>
            <a:srgbClr val="242425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491739" marR="0" indent="-20573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Wingdings"/>
        <a:buChar char="•"/>
        <a:tabLst/>
        <a:defRPr sz="1800" b="0" i="0" u="none" strike="noStrike" cap="none" spc="0" baseline="0">
          <a:ln>
            <a:noFill/>
          </a:ln>
          <a:solidFill>
            <a:srgbClr val="242425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948939" marR="0" indent="-20573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Wingdings"/>
        <a:buChar char="•"/>
        <a:tabLst/>
        <a:defRPr sz="1800" b="0" i="0" u="none" strike="noStrike" cap="none" spc="0" baseline="0">
          <a:ln>
            <a:noFill/>
          </a:ln>
          <a:solidFill>
            <a:srgbClr val="242425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406140" marR="0" indent="-20574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Wingdings"/>
        <a:buChar char="•"/>
        <a:tabLst/>
        <a:defRPr sz="1800" b="0" i="0" u="none" strike="noStrike" cap="none" spc="0" baseline="0">
          <a:ln>
            <a:noFill/>
          </a:ln>
          <a:solidFill>
            <a:srgbClr val="242425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3863340" marR="0" indent="-20574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Wingdings"/>
        <a:buChar char="•"/>
        <a:tabLst/>
        <a:defRPr sz="1800" b="0" i="0" u="none" strike="noStrike" cap="none" spc="0" baseline="0">
          <a:ln>
            <a:noFill/>
          </a:ln>
          <a:solidFill>
            <a:srgbClr val="242425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3.mp4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2.png"/><Relationship Id="rId5" Type="http://schemas.openxmlformats.org/officeDocument/2006/relationships/video" Target="../media/media4.mp4"/><Relationship Id="rId10" Type="http://schemas.openxmlformats.org/officeDocument/2006/relationships/image" Target="../media/image21.png"/><Relationship Id="rId4" Type="http://schemas.microsoft.com/office/2007/relationships/media" Target="../media/media4.mp4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15.bin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8.wmf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2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wmf"/><Relationship Id="rId4" Type="http://schemas.openxmlformats.org/officeDocument/2006/relationships/notesSlide" Target="../notesSlides/notesSlide2.xml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wmf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0.bin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gif"/><Relationship Id="rId12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11" Type="http://schemas.openxmlformats.org/officeDocument/2006/relationships/image" Target="../media/image15.wmf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9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wmf"/><Relationship Id="rId1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1.mp4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4.png"/><Relationship Id="rId5" Type="http://schemas.openxmlformats.org/officeDocument/2006/relationships/video" Target="../media/media2.mp4"/><Relationship Id="rId10" Type="http://schemas.openxmlformats.org/officeDocument/2006/relationships/image" Target="../media/image23.png"/><Relationship Id="rId4" Type="http://schemas.microsoft.com/office/2007/relationships/media" Target="../media/media2.mp4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3" y="6179003"/>
            <a:ext cx="2565801" cy="430689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>
            <a:spLocks noGrp="1"/>
          </p:cNvSpPr>
          <p:nvPr>
            <p:ph type="title"/>
          </p:nvPr>
        </p:nvSpPr>
        <p:spPr>
          <a:xfrm>
            <a:off x="239713" y="1339235"/>
            <a:ext cx="8802688" cy="1911965"/>
          </a:xfrm>
          <a:prstGeom prst="rect">
            <a:avLst/>
          </a:prstGeom>
        </p:spPr>
        <p:txBody>
          <a:bodyPr lIns="91440">
            <a:normAutofit/>
          </a:bodyPr>
          <a:lstStyle/>
          <a:p>
            <a:pPr>
              <a:lnSpc>
                <a:spcPct val="95000"/>
              </a:lnSpc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en-US" sz="2400" dirty="0"/>
              <a:t>Optimization of Vortex Pinning by Nanoparticles </a:t>
            </a:r>
            <a:br>
              <a:rPr lang="en-US" altLang="en-US" sz="2400" dirty="0"/>
            </a:br>
            <a:r>
              <a:rPr lang="en-US" altLang="en-US" sz="2400" dirty="0"/>
              <a:t>Using Large-Scale Simulations of </a:t>
            </a:r>
            <a:br>
              <a:rPr lang="en-US" altLang="en-US" sz="2400" dirty="0"/>
            </a:br>
            <a:r>
              <a:rPr lang="en-US" altLang="en-US" sz="2400" dirty="0">
                <a:solidFill>
                  <a:srgbClr val="FF0000"/>
                </a:solidFill>
              </a:rPr>
              <a:t>T</a:t>
            </a:r>
            <a:r>
              <a:rPr lang="en-US" altLang="en-US" sz="2400" dirty="0"/>
              <a:t>ime-</a:t>
            </a:r>
            <a:r>
              <a:rPr lang="en-US" altLang="en-US" sz="2400" dirty="0">
                <a:solidFill>
                  <a:srgbClr val="FF0000"/>
                </a:solidFill>
              </a:rPr>
              <a:t>D</a:t>
            </a:r>
            <a:r>
              <a:rPr lang="en-US" altLang="en-US" sz="2400" dirty="0"/>
              <a:t>ependent </a:t>
            </a:r>
            <a:r>
              <a:rPr lang="en-US" altLang="en-US" sz="2400" dirty="0" err="1">
                <a:solidFill>
                  <a:srgbClr val="FF0000"/>
                </a:solidFill>
              </a:rPr>
              <a:t>G</a:t>
            </a:r>
            <a:r>
              <a:rPr lang="en-US" altLang="en-US" sz="2400" dirty="0" err="1"/>
              <a:t>inzburg</a:t>
            </a:r>
            <a:r>
              <a:rPr lang="en-US" altLang="en-US" sz="2400" dirty="0"/>
              <a:t>-</a:t>
            </a:r>
            <a:r>
              <a:rPr lang="en-US" altLang="en-US" sz="2400" dirty="0">
                <a:solidFill>
                  <a:srgbClr val="FF0000"/>
                </a:solidFill>
              </a:rPr>
              <a:t>L</a:t>
            </a:r>
            <a:r>
              <a:rPr lang="en-US" altLang="en-US" sz="2400" dirty="0"/>
              <a:t>andau Equations</a:t>
            </a:r>
            <a:endParaRPr sz="2400" dirty="0"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-3" y="1339235"/>
            <a:ext cx="239716" cy="1911966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17" name="Shape 417"/>
          <p:cNvSpPr>
            <a:spLocks noGrp="1"/>
          </p:cNvSpPr>
          <p:nvPr>
            <p:ph type="body" idx="21"/>
          </p:nvPr>
        </p:nvSpPr>
        <p:spPr>
          <a:xfrm>
            <a:off x="308288" y="192713"/>
            <a:ext cx="6188076" cy="914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77500" lnSpcReduction="20000"/>
          </a:bodyPr>
          <a:lstStyle>
            <a:lvl1pPr marL="0" indent="0">
              <a:buSzTx/>
              <a:buFontTx/>
              <a:buNone/>
              <a:defRPr sz="2000" b="1" cap="all">
                <a:solidFill>
                  <a:schemeClr val="accent2"/>
                </a:solidFill>
              </a:defRPr>
            </a:lvl1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Virtual International Workshop on Nb3Sn SRF </a:t>
            </a:r>
          </a:p>
          <a:p>
            <a:pPr eaLnBrk="1" hangingPunct="1"/>
            <a:r>
              <a:rPr lang="en-US" dirty="0">
                <a:solidFill>
                  <a:srgbClr val="800000"/>
                </a:solidFill>
              </a:rPr>
              <a:t>Science, Technology, and Applications (Nb3SnSRF’20) </a:t>
            </a:r>
          </a:p>
          <a:p>
            <a:pPr eaLnBrk="1" hangingPunct="1"/>
            <a:r>
              <a:rPr lang="es-ES" altLang="en-US" dirty="0"/>
              <a:t>10 </a:t>
            </a:r>
            <a:r>
              <a:rPr lang="en-US" altLang="en-US" dirty="0"/>
              <a:t>November</a:t>
            </a:r>
            <a:r>
              <a:rPr lang="es-ES" altLang="en-US" dirty="0"/>
              <a:t> 2020</a:t>
            </a:r>
          </a:p>
        </p:txBody>
      </p:sp>
      <p:sp>
        <p:nvSpPr>
          <p:cNvPr id="420" name="Shape 420"/>
          <p:cNvSpPr/>
          <p:nvPr/>
        </p:nvSpPr>
        <p:spPr>
          <a:xfrm>
            <a:off x="522097" y="3377482"/>
            <a:ext cx="7419268" cy="669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defTabSz="429768">
              <a:spcBef>
                <a:spcPts val="500"/>
              </a:spcBef>
              <a:defRPr sz="1879" b="1" cap="all">
                <a:solidFill>
                  <a:schemeClr val="accent2"/>
                </a:solidFill>
              </a:defRPr>
            </a:pPr>
            <a:r>
              <a:rPr lang="en-US" u="sng" dirty="0"/>
              <a:t>Alexei Koshelev</a:t>
            </a:r>
            <a:r>
              <a:rPr lang="en-US" baseline="31999" dirty="0"/>
              <a:t>1</a:t>
            </a:r>
            <a:r>
              <a:rPr lang="en-US" dirty="0"/>
              <a:t>, </a:t>
            </a:r>
            <a:r>
              <a:rPr dirty="0"/>
              <a:t>Roland Willa</a:t>
            </a:r>
            <a:r>
              <a:rPr baseline="31999" dirty="0"/>
              <a:t>1</a:t>
            </a:r>
            <a:r>
              <a:rPr lang="en-US" baseline="31999" dirty="0"/>
              <a:t>,2</a:t>
            </a:r>
            <a:r>
              <a:rPr dirty="0"/>
              <a:t>, Ivan Sadovskyy</a:t>
            </a:r>
            <a:r>
              <a:rPr baseline="31999" dirty="0"/>
              <a:t>1,</a:t>
            </a:r>
            <a:r>
              <a:rPr lang="en-US" baseline="31999" dirty="0"/>
              <a:t>3</a:t>
            </a:r>
            <a:r>
              <a:rPr dirty="0"/>
              <a:t>,</a:t>
            </a:r>
            <a:r>
              <a:rPr lang="en-US" dirty="0"/>
              <a:t> </a:t>
            </a:r>
          </a:p>
          <a:p>
            <a:pPr defTabSz="429768">
              <a:spcBef>
                <a:spcPts val="500"/>
              </a:spcBef>
              <a:defRPr sz="1879" b="1" cap="all">
                <a:solidFill>
                  <a:schemeClr val="accent2"/>
                </a:solidFill>
              </a:defRPr>
            </a:pPr>
            <a:r>
              <a:rPr dirty="0"/>
              <a:t>Andreas Glatz</a:t>
            </a:r>
            <a:r>
              <a:rPr baseline="31999" dirty="0"/>
              <a:t>1,</a:t>
            </a:r>
            <a:r>
              <a:rPr lang="en-US" baseline="31999" dirty="0"/>
              <a:t>4</a:t>
            </a:r>
            <a:endParaRPr baseline="31999" dirty="0"/>
          </a:p>
        </p:txBody>
      </p:sp>
      <p:sp>
        <p:nvSpPr>
          <p:cNvPr id="421" name="Shape 421"/>
          <p:cNvSpPr/>
          <p:nvPr/>
        </p:nvSpPr>
        <p:spPr>
          <a:xfrm>
            <a:off x="308288" y="4242139"/>
            <a:ext cx="7633077" cy="1276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defTabSz="457200">
              <a:lnSpc>
                <a:spcPct val="120000"/>
              </a:lnSpc>
              <a:defRPr sz="1600" cap="all">
                <a:solidFill>
                  <a:srgbClr val="2424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baseline="31999" dirty="0"/>
              <a:t>1 </a:t>
            </a:r>
            <a:r>
              <a:rPr lang="en-US" dirty="0"/>
              <a:t>Materials science division</a:t>
            </a:r>
            <a:r>
              <a:rPr dirty="0"/>
              <a:t>, Argonne National Laboratory, USA</a:t>
            </a:r>
            <a:endParaRPr lang="en-US" dirty="0"/>
          </a:p>
          <a:p>
            <a:pPr defTabSz="457200">
              <a:lnSpc>
                <a:spcPct val="120000"/>
              </a:lnSpc>
              <a:defRPr sz="1600" cap="all">
                <a:solidFill>
                  <a:srgbClr val="2424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baseline="31999" dirty="0"/>
              <a:t>2 </a:t>
            </a:r>
            <a:r>
              <a:rPr lang="en-US" dirty="0"/>
              <a:t>Karlsruhe Inst. of technology, Germany</a:t>
            </a:r>
            <a:endParaRPr dirty="0"/>
          </a:p>
          <a:p>
            <a:pPr defTabSz="457200">
              <a:lnSpc>
                <a:spcPct val="120000"/>
              </a:lnSpc>
              <a:defRPr sz="1600" cap="all">
                <a:solidFill>
                  <a:srgbClr val="2424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baseline="31999" dirty="0"/>
              <a:t>3</a:t>
            </a:r>
            <a:r>
              <a:rPr baseline="31999" dirty="0"/>
              <a:t> </a:t>
            </a:r>
            <a:r>
              <a:rPr lang="en-US" dirty="0"/>
              <a:t>Station Q</a:t>
            </a:r>
            <a:r>
              <a:rPr dirty="0"/>
              <a:t>,</a:t>
            </a:r>
            <a:r>
              <a:rPr lang="en-US" dirty="0"/>
              <a:t> Microsoft,</a:t>
            </a:r>
            <a:r>
              <a:rPr dirty="0"/>
              <a:t> </a:t>
            </a:r>
            <a:r>
              <a:rPr lang="en-US" sz="1600" dirty="0"/>
              <a:t>Santa Barbara, </a:t>
            </a:r>
            <a:r>
              <a:rPr dirty="0"/>
              <a:t>USA </a:t>
            </a:r>
          </a:p>
          <a:p>
            <a:pPr defTabSz="457200">
              <a:lnSpc>
                <a:spcPct val="120000"/>
              </a:lnSpc>
              <a:defRPr sz="1600" cap="all">
                <a:solidFill>
                  <a:srgbClr val="2424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baseline="31999" dirty="0"/>
              <a:t>4</a:t>
            </a:r>
            <a:r>
              <a:rPr baseline="31999" dirty="0"/>
              <a:t> </a:t>
            </a:r>
            <a:r>
              <a:rPr dirty="0"/>
              <a:t>Department of Physics, Northern Illinois Univ</a:t>
            </a:r>
            <a:r>
              <a:rPr lang="en-US" dirty="0"/>
              <a:t>.</a:t>
            </a:r>
            <a:r>
              <a:rPr dirty="0"/>
              <a:t>, USA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3485" y="5892332"/>
            <a:ext cx="3548916" cy="83099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600" dirty="0"/>
              <a:t>Phys. Rev. B </a:t>
            </a:r>
            <a:r>
              <a:rPr lang="en-US" sz="1600" b="1" dirty="0"/>
              <a:t>93</a:t>
            </a:r>
            <a:r>
              <a:rPr lang="en-US" sz="1600" dirty="0"/>
              <a:t>, 060508(R) (2016)</a:t>
            </a:r>
          </a:p>
          <a:p>
            <a:r>
              <a:rPr lang="en-US" sz="1600" dirty="0"/>
              <a:t>Phys. Rev. B, </a:t>
            </a:r>
            <a:r>
              <a:rPr lang="en-US" sz="1600" b="1" dirty="0"/>
              <a:t>98</a:t>
            </a:r>
            <a:r>
              <a:rPr lang="en-US" sz="1600" dirty="0"/>
              <a:t>, 054517 (2018)</a:t>
            </a:r>
          </a:p>
          <a:p>
            <a:r>
              <a:rPr lang="en-US" sz="1600" dirty="0"/>
              <a:t>Sup. Sci. </a:t>
            </a:r>
            <a:r>
              <a:rPr lang="en-US" sz="1600" dirty="0" err="1"/>
              <a:t>Techn</a:t>
            </a:r>
            <a:r>
              <a:rPr lang="en-US" sz="1600" dirty="0"/>
              <a:t>.</a:t>
            </a:r>
            <a:r>
              <a:rPr lang="en-US" sz="1600" i="1" dirty="0"/>
              <a:t>,</a:t>
            </a:r>
            <a:r>
              <a:rPr lang="en-US" sz="1600" dirty="0"/>
              <a:t> </a:t>
            </a:r>
            <a:r>
              <a:rPr lang="en-US" sz="1600" b="1" dirty="0"/>
              <a:t>31</a:t>
            </a:r>
            <a:r>
              <a:rPr lang="en-US" sz="1600" dirty="0"/>
              <a:t>, 014001(2018)</a:t>
            </a:r>
          </a:p>
        </p:txBody>
      </p:sp>
      <p:pic>
        <p:nvPicPr>
          <p:cNvPr id="11" name="Picture 7" descr="http://oscon-scidac.org/i/os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26" y="6110559"/>
            <a:ext cx="13446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327468"/>
      </p:ext>
    </p:extLst>
  </p:cSld>
  <p:clrMapOvr>
    <a:masterClrMapping/>
  </p:clrMapOvr>
  <p:transition spd="med" advTm="1891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3438" y="2474955"/>
            <a:ext cx="6223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6" name="ana059_walter3 (Converted)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599" y="1471655"/>
            <a:ext cx="3048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7" name="ana059_walter4 (Converted).mov"/>
          <p:cNvPicPr>
            <a:picLocks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0121" y="4131396"/>
            <a:ext cx="2714626" cy="2122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8" name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6350" y="2263774"/>
            <a:ext cx="1511300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9" name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6350" y="4964155"/>
            <a:ext cx="1511300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0" name="Shape 1370"/>
          <p:cNvSpPr>
            <a:spLocks noGrp="1"/>
          </p:cNvSpPr>
          <p:nvPr>
            <p:ph type="title"/>
          </p:nvPr>
        </p:nvSpPr>
        <p:spPr>
          <a:xfrm>
            <a:off x="457199" y="274637"/>
            <a:ext cx="8372903" cy="828950"/>
          </a:xfrm>
          <a:prstGeom prst="rect">
            <a:avLst/>
          </a:prstGeom>
        </p:spPr>
        <p:txBody>
          <a:bodyPr anchor="t"/>
          <a:lstStyle/>
          <a:p>
            <a:r>
              <a:t>Single large Defect:</a:t>
            </a:r>
          </a:p>
          <a:p>
            <a:r>
              <a:t>Depinning Process</a:t>
            </a:r>
          </a:p>
        </p:txBody>
      </p:sp>
      <p:sp>
        <p:nvSpPr>
          <p:cNvPr id="1381" name="Shape 1381"/>
          <p:cNvSpPr/>
          <p:nvPr/>
        </p:nvSpPr>
        <p:spPr>
          <a:xfrm>
            <a:off x="5405480" y="274637"/>
            <a:ext cx="1761489" cy="822994"/>
          </a:xfrm>
          <a:prstGeom prst="rect">
            <a:avLst/>
          </a:prstGeom>
          <a:solidFill>
            <a:srgbClr val="F3230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1382" name="pasted-image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3003" y="506237"/>
            <a:ext cx="1291177" cy="43807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/>
          <p:cNvSpPr txBox="1"/>
          <p:nvPr/>
        </p:nvSpPr>
        <p:spPr>
          <a:xfrm>
            <a:off x="1215498" y="1102325"/>
            <a:ext cx="13619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1-1 scenario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58052" y="3675111"/>
            <a:ext cx="15670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1-2-1 scenario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300179"/>
      </p:ext>
    </p:extLst>
  </p:cSld>
  <p:clrMapOvr>
    <a:masterClrMapping/>
  </p:clrMapOvr>
  <p:transition spd="slow" advTm="17682"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2000" fill="hold" display="0">
                  <p:stCondLst>
                    <p:cond delay="indefinite"/>
                  </p:stCondLst>
                </p:cTn>
                <p:tgtEl>
                  <p:spTgt spid="1366"/>
                </p:tgtEl>
              </p:cMediaNode>
            </p:video>
            <p:video>
              <p:cMediaNode vol="10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1367"/>
                </p:tgtEl>
              </p:cMediaNode>
            </p:video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playEvt time="8707" objId="1367"/>
        <p14:playEvt time="13461" objId="1367"/>
        <p14:stopEvt time="17682" objId="136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Shape 1468"/>
          <p:cNvSpPr/>
          <p:nvPr/>
        </p:nvSpPr>
        <p:spPr>
          <a:xfrm>
            <a:off x="2691990" y="4814240"/>
            <a:ext cx="931218" cy="467129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1469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999" y="4932118"/>
            <a:ext cx="711201" cy="24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0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01" y="2220955"/>
            <a:ext cx="977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1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3" y="5807368"/>
            <a:ext cx="723901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2" name="ana_057_fp_of_B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201" y="2147885"/>
            <a:ext cx="5928553" cy="3680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3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257" y="2805313"/>
            <a:ext cx="711201" cy="241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4" name="Shape 1474"/>
          <p:cNvSpPr/>
          <p:nvPr/>
        </p:nvSpPr>
        <p:spPr>
          <a:xfrm>
            <a:off x="3532249" y="2687436"/>
            <a:ext cx="931218" cy="467128"/>
          </a:xfrm>
          <a:prstGeom prst="rect">
            <a:avLst/>
          </a:prstGeom>
          <a:ln w="38100">
            <a:solidFill>
              <a:srgbClr val="F32300"/>
            </a:solidFill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475" name="Shape 1475"/>
          <p:cNvSpPr/>
          <p:nvPr/>
        </p:nvSpPr>
        <p:spPr>
          <a:xfrm>
            <a:off x="3560173" y="6006148"/>
            <a:ext cx="2526040" cy="6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rPr lang="en-US" dirty="0" smtClean="0"/>
              <a:t>F</a:t>
            </a:r>
            <a:r>
              <a:rPr dirty="0" smtClean="0"/>
              <a:t>irst</a:t>
            </a:r>
            <a:r>
              <a:rPr lang="en-US" dirty="0" smtClean="0"/>
              <a:t>-</a:t>
            </a:r>
            <a:r>
              <a:rPr dirty="0" smtClean="0"/>
              <a:t>order </a:t>
            </a:r>
            <a:r>
              <a:rPr dirty="0"/>
              <a:t>transition </a:t>
            </a:r>
            <a:r>
              <a:rPr lang="en-US" dirty="0" smtClean="0"/>
              <a:t>in</a:t>
            </a:r>
            <a:r>
              <a:rPr dirty="0" smtClean="0"/>
              <a:t> </a:t>
            </a:r>
            <a:r>
              <a:rPr dirty="0"/>
              <a:t>the </a:t>
            </a:r>
            <a:r>
              <a:rPr lang="en-US" dirty="0" smtClean="0"/>
              <a:t>ground </a:t>
            </a:r>
            <a:r>
              <a:rPr dirty="0" smtClean="0"/>
              <a:t>state</a:t>
            </a:r>
            <a:endParaRPr dirty="0"/>
          </a:p>
        </p:txBody>
      </p:sp>
      <p:sp>
        <p:nvSpPr>
          <p:cNvPr id="1476" name="Shape 1476"/>
          <p:cNvSpPr/>
          <p:nvPr/>
        </p:nvSpPr>
        <p:spPr>
          <a:xfrm>
            <a:off x="4547301" y="5174922"/>
            <a:ext cx="1" cy="823533"/>
          </a:xfrm>
          <a:prstGeom prst="line">
            <a:avLst/>
          </a:prstGeom>
          <a:ln w="25400">
            <a:solidFill>
              <a:srgbClr val="F32300"/>
            </a:solidFill>
            <a:headEnd type="triangle"/>
          </a:ln>
        </p:spPr>
        <p:txBody>
          <a:bodyPr lIns="45719" rIns="45719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477" name="Shape 1477"/>
          <p:cNvSpPr/>
          <p:nvPr/>
        </p:nvSpPr>
        <p:spPr>
          <a:xfrm flipH="1">
            <a:off x="2961369" y="1739322"/>
            <a:ext cx="730535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1478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3555" y="1611586"/>
            <a:ext cx="228601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9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1116" y="1598886"/>
            <a:ext cx="6223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0" name="Shape 1480"/>
          <p:cNvSpPr>
            <a:spLocks noGrp="1"/>
          </p:cNvSpPr>
          <p:nvPr>
            <p:ph type="title"/>
          </p:nvPr>
        </p:nvSpPr>
        <p:spPr>
          <a:xfrm>
            <a:off x="457199" y="274637"/>
            <a:ext cx="8372903" cy="490676"/>
          </a:xfrm>
          <a:prstGeom prst="rect">
            <a:avLst/>
          </a:prstGeom>
        </p:spPr>
        <p:txBody>
          <a:bodyPr anchor="t"/>
          <a:lstStyle/>
          <a:p>
            <a:r>
              <a:rPr dirty="0"/>
              <a:t>Pin-</a:t>
            </a:r>
            <a:r>
              <a:rPr dirty="0" err="1"/>
              <a:t>Beaking</a:t>
            </a:r>
            <a:r>
              <a:rPr dirty="0"/>
              <a:t> Force</a:t>
            </a:r>
            <a:r>
              <a:rPr lang="en-US" dirty="0"/>
              <a:t> vs magnetic field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3319008"/>
      </p:ext>
    </p:extLst>
  </p:cSld>
  <p:clrMapOvr>
    <a:masterClrMapping/>
  </p:clrMapOvr>
  <p:transition spd="slow" advTm="2026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372902" cy="506900"/>
          </a:xfrm>
        </p:spPr>
        <p:txBody>
          <a:bodyPr/>
          <a:lstStyle/>
          <a:p>
            <a:r>
              <a:rPr lang="en-US" dirty="0"/>
              <a:t>Different defect sizes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85" y="1100646"/>
            <a:ext cx="6483178" cy="4497072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873288"/>
              </p:ext>
            </p:extLst>
          </p:nvPr>
        </p:nvGraphicFramePr>
        <p:xfrm>
          <a:off x="5306191" y="4231293"/>
          <a:ext cx="1015782" cy="416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4" name="Equation" r:id="rId4" imgW="545760" imgH="228600" progId="Equation.DSMT4">
                  <p:embed/>
                </p:oleObj>
              </mc:Choice>
              <mc:Fallback>
                <p:oleObj name="Equation" r:id="rId4" imgW="545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6191" y="4231293"/>
                        <a:ext cx="1015782" cy="416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390771"/>
              </p:ext>
            </p:extLst>
          </p:nvPr>
        </p:nvGraphicFramePr>
        <p:xfrm>
          <a:off x="5308600" y="2705100"/>
          <a:ext cx="10636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5" name="Equation" r:id="rId6" imgW="571320" imgH="228600" progId="Equation.DSMT4">
                  <p:embed/>
                </p:oleObj>
              </mc:Choice>
              <mc:Fallback>
                <p:oleObj name="Equation" r:id="rId6" imgW="57132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08600" y="2705100"/>
                        <a:ext cx="1063625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6069943"/>
      </p:ext>
    </p:extLst>
  </p:cSld>
  <p:clrMapOvr>
    <a:masterClrMapping/>
  </p:clrMapOvr>
  <p:transition spd="med" advTm="4379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807" y="154846"/>
            <a:ext cx="8372902" cy="519789"/>
          </a:xfrm>
        </p:spPr>
        <p:txBody>
          <a:bodyPr/>
          <a:lstStyle/>
          <a:p>
            <a:r>
              <a:rPr lang="en-US" dirty="0"/>
              <a:t>Finite defect density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807" y="1222352"/>
            <a:ext cx="841512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Field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dependences of the critical current and pinning regimes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32" y="1749151"/>
            <a:ext cx="4200309" cy="26830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2925" y="44973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US" altLang="en-US" dirty="0"/>
              <a:t>System size: 100x100x50 </a:t>
            </a:r>
            <a:r>
              <a:rPr lang="en-US" altLang="en-US" dirty="0">
                <a:latin typeface="Symbol" pitchFamily="18" charset="2"/>
              </a:rPr>
              <a:t>x</a:t>
            </a:r>
            <a:r>
              <a:rPr lang="en-US" altLang="en-US" baseline="30000" dirty="0"/>
              <a:t>3</a:t>
            </a:r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[256x256x128 mesh points]</a:t>
            </a:r>
          </a:p>
          <a:p>
            <a:pPr eaLnBrk="1" hangingPunct="1"/>
            <a:r>
              <a:rPr lang="en-US" i="1" dirty="0">
                <a:latin typeface="Symbol" panose="05050102010706020507" pitchFamily="18" charset="2"/>
              </a:rPr>
              <a:t>g </a:t>
            </a:r>
            <a:r>
              <a:rPr lang="en-US" i="1" dirty="0"/>
              <a:t>= 5</a:t>
            </a:r>
            <a:endParaRPr lang="en-US" alt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607204" y="1922572"/>
            <a:ext cx="4587377" cy="2941091"/>
            <a:chOff x="4607204" y="1922572"/>
            <a:chExt cx="4587377" cy="2941091"/>
          </a:xfrm>
        </p:grpSpPr>
        <p:grpSp>
          <p:nvGrpSpPr>
            <p:cNvPr id="7" name="Group 6"/>
            <p:cNvGrpSpPr/>
            <p:nvPr/>
          </p:nvGrpSpPr>
          <p:grpSpPr>
            <a:xfrm>
              <a:off x="4607204" y="1922572"/>
              <a:ext cx="4587377" cy="2941091"/>
              <a:chOff x="4510482" y="1749150"/>
              <a:chExt cx="4587377" cy="294109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0482" y="1749150"/>
                <a:ext cx="4587377" cy="2941091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510482" y="1749150"/>
                <a:ext cx="321649" cy="339781"/>
              </a:xfrm>
              <a:prstGeom prst="rect">
                <a:avLst/>
              </a:prstGeom>
              <a:solidFill>
                <a:srgbClr val="FFFFFF"/>
              </a:solidFill>
              <a:ln w="10795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all" spc="0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H="1">
              <a:off x="6810375" y="2793102"/>
              <a:ext cx="361950" cy="861847"/>
            </a:xfrm>
            <a:prstGeom prst="straightConnector1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TextBox 12"/>
            <p:cNvSpPr txBox="1"/>
            <p:nvPr/>
          </p:nvSpPr>
          <p:spPr>
            <a:xfrm>
              <a:off x="6900892" y="3617203"/>
              <a:ext cx="263853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j</a:t>
              </a:r>
              <a:r>
                <a:rPr kumimoji="0" lang="en-US" sz="2400" b="0" i="0" u="none" strike="noStrike" cap="none" spc="0" normalizeH="0" baseline="-2500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</a:t>
              </a:r>
              <a:endParaRPr kumimoji="0" lang="en-US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6996110" y="4065116"/>
              <a:ext cx="0" cy="250830"/>
            </a:xfrm>
            <a:prstGeom prst="straightConnector1">
              <a:avLst/>
            </a:prstGeom>
            <a:noFill/>
            <a:ln w="15875" cap="flat">
              <a:solidFill>
                <a:srgbClr val="3399FF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2" name="Group 21"/>
          <p:cNvGrpSpPr/>
          <p:nvPr/>
        </p:nvGrpSpPr>
        <p:grpSpPr>
          <a:xfrm>
            <a:off x="6758017" y="4852321"/>
            <a:ext cx="2336862" cy="638573"/>
            <a:chOff x="6758017" y="4852321"/>
            <a:chExt cx="2336862" cy="638573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6758017" y="5048250"/>
              <a:ext cx="400050" cy="0"/>
            </a:xfrm>
            <a:prstGeom prst="line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dash"/>
              <a:round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TextBox 18"/>
            <p:cNvSpPr txBox="1"/>
            <p:nvPr/>
          </p:nvSpPr>
          <p:spPr>
            <a:xfrm>
              <a:off x="7220009" y="4852321"/>
              <a:ext cx="187487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10</a:t>
              </a:r>
              <a:r>
                <a:rPr kumimoji="0" lang="en-US" sz="18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5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steps/current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758017" y="5317493"/>
              <a:ext cx="400050" cy="0"/>
            </a:xfrm>
            <a:prstGeom prst="line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TextBox 20"/>
            <p:cNvSpPr txBox="1"/>
            <p:nvPr/>
          </p:nvSpPr>
          <p:spPr>
            <a:xfrm>
              <a:off x="7220009" y="5121564"/>
              <a:ext cx="187487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10</a:t>
              </a:r>
              <a:r>
                <a:rPr kumimoji="0" lang="en-US" sz="18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6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steps/current</a:t>
              </a:r>
            </a:p>
          </p:txBody>
        </p:sp>
      </p:grp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577915"/>
              </p:ext>
            </p:extLst>
          </p:nvPr>
        </p:nvGraphicFramePr>
        <p:xfrm>
          <a:off x="6908878" y="5586736"/>
          <a:ext cx="1827831" cy="401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1" name="Equation" r:id="rId5" imgW="1155600" imgH="253800" progId="Equation.DSMT4">
                  <p:embed/>
                </p:oleObj>
              </mc:Choice>
              <mc:Fallback>
                <p:oleObj name="Equation" r:id="rId5" imgW="1155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08878" y="5586736"/>
                        <a:ext cx="1827831" cy="401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61332" y="6482517"/>
            <a:ext cx="382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Sup. Sci. </a:t>
            </a:r>
            <a:r>
              <a:rPr lang="en-US" dirty="0" err="1"/>
              <a:t>Techn</a:t>
            </a:r>
            <a:r>
              <a:rPr lang="en-US" dirty="0"/>
              <a:t>.</a:t>
            </a:r>
            <a:r>
              <a:rPr lang="en-US" i="1" dirty="0"/>
              <a:t>,</a:t>
            </a:r>
            <a:r>
              <a:rPr lang="en-US" dirty="0"/>
              <a:t> </a:t>
            </a:r>
            <a:r>
              <a:rPr lang="en-US" b="1" dirty="0"/>
              <a:t>31</a:t>
            </a:r>
            <a:r>
              <a:rPr lang="en-US" dirty="0"/>
              <a:t>, 014001(2018)</a:t>
            </a:r>
          </a:p>
        </p:txBody>
      </p:sp>
    </p:spTree>
    <p:extLst>
      <p:ext uri="{BB962C8B-B14F-4D97-AF65-F5344CB8AC3E}">
        <p14:creationId xmlns:p14="http://schemas.microsoft.com/office/powerpoint/2010/main" val="2402248012"/>
      </p:ext>
    </p:extLst>
  </p:cSld>
  <p:clrMapOvr>
    <a:masterClrMapping/>
  </p:clrMapOvr>
  <p:transition spd="med" advTm="1520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>
            <a:spLocks noGrp="1"/>
          </p:cNvSpPr>
          <p:nvPr>
            <p:ph type="title"/>
          </p:nvPr>
        </p:nvSpPr>
        <p:spPr>
          <a:xfrm>
            <a:off x="457199" y="274637"/>
            <a:ext cx="8572501" cy="53188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dirty="0"/>
              <a:t>Field Dependence of critical current</a:t>
            </a:r>
          </a:p>
        </p:txBody>
      </p:sp>
      <p:sp>
        <p:nvSpPr>
          <p:cNvPr id="1314" name="Shape 1314"/>
          <p:cNvSpPr/>
          <p:nvPr/>
        </p:nvSpPr>
        <p:spPr>
          <a:xfrm>
            <a:off x="677357" y="4634343"/>
            <a:ext cx="4999835" cy="198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381000" defTabSz="457200">
              <a:spcBef>
                <a:spcPts val="600"/>
              </a:spcBef>
              <a:buClr>
                <a:srgbClr val="242425"/>
              </a:buClr>
              <a:buSzPct val="70000"/>
              <a:defRPr>
                <a:solidFill>
                  <a:srgbClr val="242425"/>
                </a:solidFill>
              </a:defRPr>
            </a:pPr>
            <a:r>
              <a:rPr lang="en-US" dirty="0"/>
              <a:t>Several regimes:</a:t>
            </a:r>
          </a:p>
          <a:p>
            <a:pPr marL="698500" indent="-317500" defTabSz="457200">
              <a:spcBef>
                <a:spcPts val="600"/>
              </a:spcBef>
              <a:buClr>
                <a:srgbClr val="242425"/>
              </a:buClr>
              <a:buSzPct val="70000"/>
              <a:buFont typeface="Wingdings" panose="05000000000000000000" pitchFamily="2" charset="2"/>
              <a:buChar char="v"/>
              <a:defRPr>
                <a:solidFill>
                  <a:srgbClr val="242425"/>
                </a:solidFill>
              </a:defRPr>
            </a:pPr>
            <a:r>
              <a:rPr lang="en-US" dirty="0"/>
              <a:t>P</a:t>
            </a:r>
            <a:r>
              <a:rPr dirty="0" smtClean="0"/>
              <a:t>ower</a:t>
            </a:r>
            <a:r>
              <a:rPr lang="en-US" dirty="0" smtClean="0"/>
              <a:t> </a:t>
            </a:r>
            <a:r>
              <a:rPr dirty="0" smtClean="0"/>
              <a:t>law </a:t>
            </a:r>
            <a:r>
              <a:rPr dirty="0"/>
              <a:t>at low fields</a:t>
            </a:r>
            <a:r>
              <a:rPr lang="en-US" dirty="0"/>
              <a:t> </a:t>
            </a:r>
            <a:r>
              <a:rPr dirty="0"/>
              <a:t>with a smaller power than</a:t>
            </a:r>
            <a:r>
              <a:rPr lang="en-US" dirty="0"/>
              <a:t> </a:t>
            </a:r>
            <a:r>
              <a:rPr dirty="0"/>
              <a:t>expected from strong pinning theory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baseline="-25000" dirty="0"/>
              <a:t>max</a:t>
            </a:r>
            <a:r>
              <a:rPr lang="en-US" dirty="0"/>
              <a:t>~0.3</a:t>
            </a:r>
          </a:p>
          <a:p>
            <a:pPr marL="698500" indent="-317500" defTabSz="457200">
              <a:spcBef>
                <a:spcPts val="600"/>
              </a:spcBef>
              <a:buClr>
                <a:srgbClr val="242425"/>
              </a:buClr>
              <a:buSzPct val="70000"/>
              <a:buFont typeface="Wingdings" panose="05000000000000000000" pitchFamily="2" charset="2"/>
              <a:buChar char="v"/>
              <a:defRPr>
                <a:solidFill>
                  <a:srgbClr val="242425"/>
                </a:solidFill>
              </a:defRPr>
            </a:pPr>
            <a:r>
              <a:rPr lang="en-US" dirty="0"/>
              <a:t>Rapid drop followed by peak/plateau </a:t>
            </a:r>
          </a:p>
          <a:p>
            <a:pPr marL="698500" indent="-317500" defTabSz="457200">
              <a:spcBef>
                <a:spcPts val="600"/>
              </a:spcBef>
              <a:buClr>
                <a:srgbClr val="242425"/>
              </a:buClr>
              <a:buSzPct val="70000"/>
              <a:buFont typeface="Wingdings" panose="05000000000000000000" pitchFamily="2" charset="2"/>
              <a:buChar char="v"/>
              <a:defRPr>
                <a:solidFill>
                  <a:srgbClr val="242425"/>
                </a:solidFill>
              </a:defRPr>
            </a:pPr>
            <a:r>
              <a:rPr lang="en-US" dirty="0"/>
              <a:t>Typical fields are not sensitive to density</a:t>
            </a:r>
            <a:endParaRPr dirty="0"/>
          </a:p>
        </p:txBody>
      </p:sp>
      <p:pic>
        <p:nvPicPr>
          <p:cNvPr id="1315" name="plot_81_mod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51" y="1221990"/>
            <a:ext cx="4601703" cy="3235148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Shape 1316"/>
          <p:cNvSpPr/>
          <p:nvPr/>
        </p:nvSpPr>
        <p:spPr>
          <a:xfrm>
            <a:off x="5246624" y="1666990"/>
            <a:ext cx="203637" cy="203636"/>
          </a:xfrm>
          <a:prstGeom prst="ellipse">
            <a:avLst/>
          </a:prstGeom>
          <a:solidFill>
            <a:srgbClr val="801B8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17" name="Shape 1317"/>
          <p:cNvSpPr/>
          <p:nvPr/>
        </p:nvSpPr>
        <p:spPr>
          <a:xfrm>
            <a:off x="5246624" y="2047990"/>
            <a:ext cx="203637" cy="203636"/>
          </a:xfrm>
          <a:prstGeom prst="ellipse">
            <a:avLst/>
          </a:prstGeom>
          <a:solidFill>
            <a:srgbClr val="F9C002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18" name="Shape 1318"/>
          <p:cNvSpPr/>
          <p:nvPr/>
        </p:nvSpPr>
        <p:spPr>
          <a:xfrm>
            <a:off x="5246624" y="2809990"/>
            <a:ext cx="203637" cy="203636"/>
          </a:xfrm>
          <a:prstGeom prst="ellipse">
            <a:avLst/>
          </a:prstGeom>
          <a:solidFill>
            <a:srgbClr val="F63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19" name="Shape 1319"/>
          <p:cNvSpPr/>
          <p:nvPr/>
        </p:nvSpPr>
        <p:spPr>
          <a:xfrm>
            <a:off x="5246624" y="3190990"/>
            <a:ext cx="203637" cy="203636"/>
          </a:xfrm>
          <a:prstGeom prst="ellipse">
            <a:avLst/>
          </a:prstGeom>
          <a:solidFill>
            <a:srgbClr val="3AC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1320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210" y="1172284"/>
            <a:ext cx="12319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1" name="Shape 1321"/>
          <p:cNvSpPr/>
          <p:nvPr/>
        </p:nvSpPr>
        <p:spPr>
          <a:xfrm>
            <a:off x="5974736" y="2047990"/>
            <a:ext cx="203637" cy="203636"/>
          </a:xfrm>
          <a:prstGeom prst="ellipse">
            <a:avLst/>
          </a:prstGeom>
          <a:solidFill>
            <a:srgbClr val="1F33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22" name="Shape 1322"/>
          <p:cNvSpPr/>
          <p:nvPr/>
        </p:nvSpPr>
        <p:spPr>
          <a:xfrm>
            <a:off x="5974736" y="2428990"/>
            <a:ext cx="203637" cy="203636"/>
          </a:xfrm>
          <a:prstGeom prst="ellipse">
            <a:avLst/>
          </a:prstGeom>
          <a:solidFill>
            <a:srgbClr val="F78003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23" name="Shape 1323"/>
          <p:cNvSpPr/>
          <p:nvPr/>
        </p:nvSpPr>
        <p:spPr>
          <a:xfrm>
            <a:off x="5974736" y="2809990"/>
            <a:ext cx="203637" cy="203636"/>
          </a:xfrm>
          <a:prstGeom prst="ellipse">
            <a:avLst/>
          </a:prstGeom>
          <a:solidFill>
            <a:srgbClr val="27807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24" name="Shape 1324"/>
          <p:cNvSpPr/>
          <p:nvPr/>
        </p:nvSpPr>
        <p:spPr>
          <a:xfrm>
            <a:off x="5498122" y="1563603"/>
            <a:ext cx="3581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16</a:t>
            </a:r>
          </a:p>
        </p:txBody>
      </p:sp>
      <p:sp>
        <p:nvSpPr>
          <p:cNvPr id="1325" name="Shape 1325"/>
          <p:cNvSpPr/>
          <p:nvPr/>
        </p:nvSpPr>
        <p:spPr>
          <a:xfrm>
            <a:off x="5498122" y="1944603"/>
            <a:ext cx="2311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8</a:t>
            </a:r>
          </a:p>
        </p:txBody>
      </p:sp>
      <p:sp>
        <p:nvSpPr>
          <p:cNvPr id="1326" name="Shape 1326"/>
          <p:cNvSpPr/>
          <p:nvPr/>
        </p:nvSpPr>
        <p:spPr>
          <a:xfrm>
            <a:off x="5498122" y="2706603"/>
            <a:ext cx="2311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4</a:t>
            </a:r>
          </a:p>
        </p:txBody>
      </p:sp>
      <p:sp>
        <p:nvSpPr>
          <p:cNvPr id="1327" name="Shape 1327"/>
          <p:cNvSpPr/>
          <p:nvPr/>
        </p:nvSpPr>
        <p:spPr>
          <a:xfrm>
            <a:off x="5498122" y="3087603"/>
            <a:ext cx="2311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2</a:t>
            </a:r>
          </a:p>
        </p:txBody>
      </p:sp>
      <p:sp>
        <p:nvSpPr>
          <p:cNvPr id="1328" name="Shape 1328"/>
          <p:cNvSpPr/>
          <p:nvPr/>
        </p:nvSpPr>
        <p:spPr>
          <a:xfrm>
            <a:off x="6226234" y="1944603"/>
            <a:ext cx="2311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1</a:t>
            </a:r>
          </a:p>
        </p:txBody>
      </p:sp>
      <p:sp>
        <p:nvSpPr>
          <p:cNvPr id="1329" name="Shape 1329"/>
          <p:cNvSpPr/>
          <p:nvPr/>
        </p:nvSpPr>
        <p:spPr>
          <a:xfrm>
            <a:off x="6226234" y="2325603"/>
            <a:ext cx="42875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0.5</a:t>
            </a:r>
          </a:p>
        </p:txBody>
      </p:sp>
      <p:sp>
        <p:nvSpPr>
          <p:cNvPr id="1330" name="Shape 1330"/>
          <p:cNvSpPr/>
          <p:nvPr/>
        </p:nvSpPr>
        <p:spPr>
          <a:xfrm>
            <a:off x="6226234" y="2706603"/>
            <a:ext cx="55575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0.25</a:t>
            </a:r>
          </a:p>
        </p:txBody>
      </p:sp>
      <p:sp>
        <p:nvSpPr>
          <p:cNvPr id="1331" name="Shape 1331"/>
          <p:cNvSpPr/>
          <p:nvPr/>
        </p:nvSpPr>
        <p:spPr>
          <a:xfrm>
            <a:off x="5974736" y="1666990"/>
            <a:ext cx="203637" cy="203636"/>
          </a:xfrm>
          <a:prstGeom prst="ellipse">
            <a:avLst/>
          </a:prstGeom>
          <a:solidFill>
            <a:srgbClr val="F42405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32" name="Shape 1332"/>
          <p:cNvSpPr/>
          <p:nvPr/>
        </p:nvSpPr>
        <p:spPr>
          <a:xfrm>
            <a:off x="6226234" y="1563603"/>
            <a:ext cx="42875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1.8</a:t>
            </a:r>
          </a:p>
        </p:txBody>
      </p:sp>
      <p:sp>
        <p:nvSpPr>
          <p:cNvPr id="1333" name="Shape 1333"/>
          <p:cNvSpPr/>
          <p:nvPr/>
        </p:nvSpPr>
        <p:spPr>
          <a:xfrm>
            <a:off x="5246624" y="2428990"/>
            <a:ext cx="203637" cy="203636"/>
          </a:xfrm>
          <a:prstGeom prst="ellipse">
            <a:avLst/>
          </a:prstGeom>
          <a:solidFill>
            <a:srgbClr val="56FD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34" name="Shape 1334"/>
          <p:cNvSpPr/>
          <p:nvPr/>
        </p:nvSpPr>
        <p:spPr>
          <a:xfrm>
            <a:off x="5498122" y="2325603"/>
            <a:ext cx="42875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4.8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3443" y="679474"/>
            <a:ext cx="318933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400" dirty="0"/>
              <a:t>large inclusions: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/>
              <a:t>= 4</a:t>
            </a:r>
            <a:r>
              <a:rPr lang="en-US" sz="2400" dirty="0">
                <a:latin typeface="Symbol" panose="05050102010706020507" pitchFamily="18" charset="2"/>
              </a:rPr>
              <a:t>x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ymbol" panose="05050102010706020507" pitchFamily="18" charset="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0833562"/>
      </p:ext>
    </p:extLst>
  </p:cSld>
  <p:clrMapOvr>
    <a:masterClrMapping/>
  </p:clrMapOvr>
  <p:transition spd="slow" advTm="32464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A42C04-0C1B-4F66-9504-616D1C2D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 occupation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35289-B880-4C5B-A4BD-B0CF5DB46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8400"/>
            <a:ext cx="3995950" cy="4513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66DB5-3360-4EAF-802C-DB5E7EA65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670" y="1168401"/>
            <a:ext cx="4018451" cy="4513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BD2813-F9B2-4372-903B-7B4892AA664B}"/>
              </a:ext>
            </a:extLst>
          </p:cNvPr>
          <p:cNvSpPr txBox="1"/>
          <p:nvPr/>
        </p:nvSpPr>
        <p:spPr>
          <a:xfrm>
            <a:off x="1494971" y="706737"/>
            <a:ext cx="14436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B=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0.03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H</a:t>
            </a:r>
            <a:r>
              <a:rPr kumimoji="0" lang="en-US" sz="2400" b="0" i="1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C1DB04-3FFB-457F-B11A-3AE1287C61B3}"/>
              </a:ext>
            </a:extLst>
          </p:cNvPr>
          <p:cNvSpPr txBox="1"/>
          <p:nvPr/>
        </p:nvSpPr>
        <p:spPr>
          <a:xfrm>
            <a:off x="5900057" y="706737"/>
            <a:ext cx="128977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B=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0.2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H</a:t>
            </a:r>
            <a:r>
              <a:rPr kumimoji="0" lang="en-US" sz="2400" b="0" i="1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492AFB-4FB5-41C4-B043-9C230321FE8A}"/>
              </a:ext>
            </a:extLst>
          </p:cNvPr>
          <p:cNvSpPr/>
          <p:nvPr/>
        </p:nvSpPr>
        <p:spPr>
          <a:xfrm>
            <a:off x="834571" y="5841999"/>
            <a:ext cx="182880" cy="182880"/>
          </a:xfrm>
          <a:prstGeom prst="ellipse">
            <a:avLst/>
          </a:prstGeom>
          <a:solidFill>
            <a:srgbClr val="2F6827"/>
          </a:solidFill>
          <a:ln w="1079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all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ABA92B-D9DC-41C9-B383-843DE2E49FFD}"/>
              </a:ext>
            </a:extLst>
          </p:cNvPr>
          <p:cNvSpPr/>
          <p:nvPr/>
        </p:nvSpPr>
        <p:spPr>
          <a:xfrm>
            <a:off x="834571" y="6117768"/>
            <a:ext cx="182880" cy="182880"/>
          </a:xfrm>
          <a:prstGeom prst="ellipse">
            <a:avLst/>
          </a:prstGeom>
          <a:solidFill>
            <a:srgbClr val="7D604B"/>
          </a:solidFill>
          <a:ln w="1079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all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1742A4-8089-4F59-967F-CABAB761D28B}"/>
              </a:ext>
            </a:extLst>
          </p:cNvPr>
          <p:cNvSpPr/>
          <p:nvPr/>
        </p:nvSpPr>
        <p:spPr>
          <a:xfrm>
            <a:off x="834571" y="6393537"/>
            <a:ext cx="182880" cy="182880"/>
          </a:xfrm>
          <a:prstGeom prst="ellipse">
            <a:avLst/>
          </a:prstGeom>
          <a:solidFill>
            <a:srgbClr val="8D658C"/>
          </a:solidFill>
          <a:ln w="1079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all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636C67-158E-456A-B4F4-C62F7DCB5AB1}"/>
              </a:ext>
            </a:extLst>
          </p:cNvPr>
          <p:cNvSpPr txBox="1"/>
          <p:nvPr/>
        </p:nvSpPr>
        <p:spPr>
          <a:xfrm>
            <a:off x="1103086" y="5728119"/>
            <a:ext cx="127214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unoccupied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F1ED2-CA96-4455-8C54-66B4410B3559}"/>
              </a:ext>
            </a:extLst>
          </p:cNvPr>
          <p:cNvSpPr txBox="1"/>
          <p:nvPr/>
        </p:nvSpPr>
        <p:spPr>
          <a:xfrm>
            <a:off x="1103086" y="5992944"/>
            <a:ext cx="173380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single-occupied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307597-24BF-46FB-9932-E942D806B7C4}"/>
              </a:ext>
            </a:extLst>
          </p:cNvPr>
          <p:cNvSpPr txBox="1"/>
          <p:nvPr/>
        </p:nvSpPr>
        <p:spPr>
          <a:xfrm>
            <a:off x="1103086" y="6300312"/>
            <a:ext cx="178510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double-occupied</a:t>
            </a:r>
          </a:p>
        </p:txBody>
      </p:sp>
    </p:spTree>
    <p:extLst>
      <p:ext uri="{BB962C8B-B14F-4D97-AF65-F5344CB8AC3E}">
        <p14:creationId xmlns:p14="http://schemas.microsoft.com/office/powerpoint/2010/main" val="3317957298"/>
      </p:ext>
    </p:extLst>
  </p:cSld>
  <p:clrMapOvr>
    <a:masterClrMapping/>
  </p:clrMapOvr>
  <p:transition spd="med" advTm="2586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" name="plot_81_mod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24022"/>
            <a:ext cx="4608899" cy="5657937"/>
          </a:xfrm>
          <a:prstGeom prst="rect">
            <a:avLst/>
          </a:prstGeom>
          <a:ln w="12700">
            <a:miter lim="400000"/>
          </a:ln>
        </p:spPr>
      </p:pic>
      <p:sp>
        <p:nvSpPr>
          <p:cNvPr id="1341" name="Shape 1341"/>
          <p:cNvSpPr>
            <a:spLocks noGrp="1"/>
          </p:cNvSpPr>
          <p:nvPr>
            <p:ph type="title"/>
          </p:nvPr>
        </p:nvSpPr>
        <p:spPr>
          <a:xfrm>
            <a:off x="457199" y="274637"/>
            <a:ext cx="8372903" cy="828950"/>
          </a:xfrm>
          <a:prstGeom prst="rect">
            <a:avLst/>
          </a:prstGeom>
        </p:spPr>
        <p:txBody>
          <a:bodyPr anchor="t"/>
          <a:lstStyle/>
          <a:p>
            <a:r>
              <a:t>large inclusions:</a:t>
            </a:r>
            <a:br/>
            <a:r>
              <a:t>Field Dependence of critical current</a:t>
            </a:r>
          </a:p>
        </p:txBody>
      </p:sp>
      <p:sp>
        <p:nvSpPr>
          <p:cNvPr id="1342" name="Shape 1342"/>
          <p:cNvSpPr/>
          <p:nvPr/>
        </p:nvSpPr>
        <p:spPr>
          <a:xfrm>
            <a:off x="5037765" y="4045682"/>
            <a:ext cx="3968349" cy="155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98500" lvl="1" indent="-317500" defTabSz="457200">
              <a:spcBef>
                <a:spcPts val="600"/>
              </a:spcBef>
              <a:buClr>
                <a:srgbClr val="242425"/>
              </a:buClr>
              <a:buSzPct val="70000"/>
              <a:buFont typeface="Wingdings" panose="05000000000000000000" pitchFamily="2" charset="2"/>
              <a:buChar char="v"/>
              <a:defRPr>
                <a:solidFill>
                  <a:srgbClr val="242425"/>
                </a:solidFill>
              </a:defRPr>
            </a:pPr>
            <a:r>
              <a:rPr dirty="0"/>
              <a:t>May pin multiple vortices</a:t>
            </a:r>
            <a:br>
              <a:rPr dirty="0"/>
            </a:br>
            <a:r>
              <a:rPr dirty="0"/>
              <a:t>at the same time</a:t>
            </a:r>
          </a:p>
          <a:p>
            <a:pPr marL="698500" lvl="1" indent="-317500" defTabSz="457200">
              <a:spcBef>
                <a:spcPts val="600"/>
              </a:spcBef>
              <a:buClr>
                <a:srgbClr val="242425"/>
              </a:buClr>
              <a:buSzPct val="70000"/>
              <a:buFont typeface="Wingdings" panose="05000000000000000000" pitchFamily="2" charset="2"/>
              <a:buChar char="v"/>
              <a:defRPr>
                <a:solidFill>
                  <a:srgbClr val="242425"/>
                </a:solidFill>
              </a:defRPr>
            </a:pPr>
            <a:r>
              <a:rPr dirty="0"/>
              <a:t>The double-occupancy is accompanied by a peak in the critical current</a:t>
            </a:r>
          </a:p>
        </p:txBody>
      </p:sp>
      <p:sp>
        <p:nvSpPr>
          <p:cNvPr id="1343" name="Shape 1343"/>
          <p:cNvSpPr/>
          <p:nvPr/>
        </p:nvSpPr>
        <p:spPr>
          <a:xfrm>
            <a:off x="5246624" y="1666990"/>
            <a:ext cx="203637" cy="203636"/>
          </a:xfrm>
          <a:prstGeom prst="ellipse">
            <a:avLst/>
          </a:prstGeom>
          <a:solidFill>
            <a:srgbClr val="801B8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44" name="Shape 1344"/>
          <p:cNvSpPr/>
          <p:nvPr/>
        </p:nvSpPr>
        <p:spPr>
          <a:xfrm>
            <a:off x="5246624" y="2047990"/>
            <a:ext cx="203637" cy="203636"/>
          </a:xfrm>
          <a:prstGeom prst="ellipse">
            <a:avLst/>
          </a:prstGeom>
          <a:solidFill>
            <a:srgbClr val="F9C002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45" name="Shape 1345"/>
          <p:cNvSpPr/>
          <p:nvPr/>
        </p:nvSpPr>
        <p:spPr>
          <a:xfrm>
            <a:off x="5246624" y="2809990"/>
            <a:ext cx="203637" cy="203636"/>
          </a:xfrm>
          <a:prstGeom prst="ellipse">
            <a:avLst/>
          </a:prstGeom>
          <a:solidFill>
            <a:srgbClr val="F63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46" name="Shape 1346"/>
          <p:cNvSpPr/>
          <p:nvPr/>
        </p:nvSpPr>
        <p:spPr>
          <a:xfrm>
            <a:off x="5246624" y="3190990"/>
            <a:ext cx="203637" cy="203636"/>
          </a:xfrm>
          <a:prstGeom prst="ellipse">
            <a:avLst/>
          </a:prstGeom>
          <a:solidFill>
            <a:srgbClr val="3AC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1347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210" y="1172284"/>
            <a:ext cx="12319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8" name="Shape 1348"/>
          <p:cNvSpPr/>
          <p:nvPr/>
        </p:nvSpPr>
        <p:spPr>
          <a:xfrm>
            <a:off x="5974736" y="2047990"/>
            <a:ext cx="203637" cy="203636"/>
          </a:xfrm>
          <a:prstGeom prst="ellipse">
            <a:avLst/>
          </a:prstGeom>
          <a:solidFill>
            <a:srgbClr val="1F33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49" name="Shape 1349"/>
          <p:cNvSpPr/>
          <p:nvPr/>
        </p:nvSpPr>
        <p:spPr>
          <a:xfrm>
            <a:off x="5974736" y="2428990"/>
            <a:ext cx="203637" cy="203636"/>
          </a:xfrm>
          <a:prstGeom prst="ellipse">
            <a:avLst/>
          </a:prstGeom>
          <a:solidFill>
            <a:srgbClr val="F78003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50" name="Shape 1350"/>
          <p:cNvSpPr/>
          <p:nvPr/>
        </p:nvSpPr>
        <p:spPr>
          <a:xfrm>
            <a:off x="5974736" y="2809990"/>
            <a:ext cx="203637" cy="203636"/>
          </a:xfrm>
          <a:prstGeom prst="ellipse">
            <a:avLst/>
          </a:prstGeom>
          <a:solidFill>
            <a:srgbClr val="27807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51" name="Shape 1351"/>
          <p:cNvSpPr/>
          <p:nvPr/>
        </p:nvSpPr>
        <p:spPr>
          <a:xfrm>
            <a:off x="5498122" y="1563603"/>
            <a:ext cx="3581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16</a:t>
            </a:r>
          </a:p>
        </p:txBody>
      </p:sp>
      <p:sp>
        <p:nvSpPr>
          <p:cNvPr id="1352" name="Shape 1352"/>
          <p:cNvSpPr/>
          <p:nvPr/>
        </p:nvSpPr>
        <p:spPr>
          <a:xfrm>
            <a:off x="5498122" y="1944603"/>
            <a:ext cx="2311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8</a:t>
            </a:r>
          </a:p>
        </p:txBody>
      </p:sp>
      <p:sp>
        <p:nvSpPr>
          <p:cNvPr id="1353" name="Shape 1353"/>
          <p:cNvSpPr/>
          <p:nvPr/>
        </p:nvSpPr>
        <p:spPr>
          <a:xfrm>
            <a:off x="5498122" y="2706603"/>
            <a:ext cx="2311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4</a:t>
            </a:r>
          </a:p>
        </p:txBody>
      </p:sp>
      <p:sp>
        <p:nvSpPr>
          <p:cNvPr id="1354" name="Shape 1354"/>
          <p:cNvSpPr/>
          <p:nvPr/>
        </p:nvSpPr>
        <p:spPr>
          <a:xfrm>
            <a:off x="5498122" y="3087603"/>
            <a:ext cx="2311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2</a:t>
            </a:r>
          </a:p>
        </p:txBody>
      </p:sp>
      <p:sp>
        <p:nvSpPr>
          <p:cNvPr id="1355" name="Shape 1355"/>
          <p:cNvSpPr/>
          <p:nvPr/>
        </p:nvSpPr>
        <p:spPr>
          <a:xfrm>
            <a:off x="6226234" y="1944603"/>
            <a:ext cx="2311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1</a:t>
            </a:r>
          </a:p>
        </p:txBody>
      </p:sp>
      <p:sp>
        <p:nvSpPr>
          <p:cNvPr id="1356" name="Shape 1356"/>
          <p:cNvSpPr/>
          <p:nvPr/>
        </p:nvSpPr>
        <p:spPr>
          <a:xfrm>
            <a:off x="6226234" y="2325603"/>
            <a:ext cx="42875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0.5</a:t>
            </a:r>
          </a:p>
        </p:txBody>
      </p:sp>
      <p:sp>
        <p:nvSpPr>
          <p:cNvPr id="1357" name="Shape 1357"/>
          <p:cNvSpPr/>
          <p:nvPr/>
        </p:nvSpPr>
        <p:spPr>
          <a:xfrm>
            <a:off x="6226234" y="2706603"/>
            <a:ext cx="55575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0.25</a:t>
            </a:r>
          </a:p>
        </p:txBody>
      </p:sp>
      <p:sp>
        <p:nvSpPr>
          <p:cNvPr id="1358" name="Shape 1358"/>
          <p:cNvSpPr/>
          <p:nvPr/>
        </p:nvSpPr>
        <p:spPr>
          <a:xfrm>
            <a:off x="5974736" y="1666990"/>
            <a:ext cx="203637" cy="203636"/>
          </a:xfrm>
          <a:prstGeom prst="ellipse">
            <a:avLst/>
          </a:prstGeom>
          <a:solidFill>
            <a:srgbClr val="F42405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59" name="Shape 1359"/>
          <p:cNvSpPr/>
          <p:nvPr/>
        </p:nvSpPr>
        <p:spPr>
          <a:xfrm>
            <a:off x="6226234" y="1563603"/>
            <a:ext cx="42875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1.8</a:t>
            </a:r>
          </a:p>
        </p:txBody>
      </p:sp>
      <p:sp>
        <p:nvSpPr>
          <p:cNvPr id="1360" name="Shape 1360"/>
          <p:cNvSpPr/>
          <p:nvPr/>
        </p:nvSpPr>
        <p:spPr>
          <a:xfrm>
            <a:off x="5246624" y="2428990"/>
            <a:ext cx="203637" cy="203636"/>
          </a:xfrm>
          <a:prstGeom prst="ellipse">
            <a:avLst/>
          </a:prstGeom>
          <a:solidFill>
            <a:srgbClr val="56FD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361" name="Shape 1361"/>
          <p:cNvSpPr/>
          <p:nvPr/>
        </p:nvSpPr>
        <p:spPr>
          <a:xfrm>
            <a:off x="5498122" y="2325603"/>
            <a:ext cx="42875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t>4.8</a:t>
            </a:r>
          </a:p>
        </p:txBody>
      </p:sp>
      <p:sp>
        <p:nvSpPr>
          <p:cNvPr id="1362" name="Shape 1362"/>
          <p:cNvSpPr/>
          <p:nvPr/>
        </p:nvSpPr>
        <p:spPr>
          <a:xfrm>
            <a:off x="7222475" y="1140168"/>
            <a:ext cx="931218" cy="467129"/>
          </a:xfrm>
          <a:prstGeom prst="rect">
            <a:avLst/>
          </a:prstGeom>
          <a:solidFill>
            <a:srgbClr val="F3230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1363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484" y="1258046"/>
            <a:ext cx="711201" cy="241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6015054"/>
      </p:ext>
    </p:extLst>
  </p:cSld>
  <p:clrMapOvr>
    <a:masterClrMapping/>
  </p:clrMapOvr>
  <p:transition spd="slow" advTm="68073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98450" y="103695"/>
            <a:ext cx="8605326" cy="6817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2400" dirty="0"/>
              <a:t>Optimal particle Size and density </a:t>
            </a:r>
            <a:br>
              <a:rPr lang="en-US" altLang="en-US" sz="2400" dirty="0"/>
            </a:br>
            <a:r>
              <a:rPr lang="en-US" altLang="en-US" sz="2400" dirty="0"/>
              <a:t>at fixed magnetic field</a:t>
            </a:r>
            <a:endParaRPr lang="en-US" sz="240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300038" y="2958660"/>
            <a:ext cx="32070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/>
              <a:t>System size: 100x100x50 </a:t>
            </a:r>
            <a:r>
              <a:rPr lang="en-US" altLang="en-US" dirty="0">
                <a:latin typeface="Symbol" pitchFamily="18" charset="2"/>
              </a:rPr>
              <a:t>x</a:t>
            </a:r>
            <a:r>
              <a:rPr lang="en-US" altLang="en-US" baseline="30000" dirty="0"/>
              <a:t>3</a:t>
            </a:r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[256x256x128 mesh points]</a:t>
            </a:r>
          </a:p>
          <a:p>
            <a:pPr eaLnBrk="1" hangingPunct="1"/>
            <a:r>
              <a:rPr lang="en-US" altLang="en-US" dirty="0"/>
              <a:t>Simulation time=10</a:t>
            </a:r>
            <a:r>
              <a:rPr lang="en-US" altLang="en-US" baseline="30000" dirty="0"/>
              <a:t>5</a:t>
            </a:r>
            <a:r>
              <a:rPr lang="en-US" altLang="en-US" dirty="0"/>
              <a:t> per current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300038" y="1694196"/>
            <a:ext cx="3868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dirty="0"/>
              <a:t>Occupied volume fraction </a:t>
            </a:r>
            <a:r>
              <a:rPr lang="en-US" altLang="en-US" sz="2400" i="1" dirty="0"/>
              <a:t>f </a:t>
            </a:r>
            <a:r>
              <a:rPr lang="en-US" altLang="en-US" sz="2400" i="1" dirty="0">
                <a:sym typeface="Symbol" pitchFamily="18" charset="2"/>
              </a:rPr>
              <a:t> </a:t>
            </a:r>
            <a:r>
              <a:rPr lang="en-US" altLang="en-US" sz="2400" i="1" dirty="0" err="1"/>
              <a:t>n</a:t>
            </a:r>
            <a:r>
              <a:rPr lang="en-US" altLang="en-US" sz="2400" i="1" baseline="-25000" dirty="0" err="1"/>
              <a:t>p</a:t>
            </a:r>
            <a:r>
              <a:rPr lang="en-US" altLang="en-US" sz="2400" i="1" dirty="0" err="1"/>
              <a:t>V</a:t>
            </a:r>
            <a:r>
              <a:rPr lang="en-US" altLang="en-US" sz="2400" i="1" baseline="-25000" dirty="0" err="1"/>
              <a:t>p</a:t>
            </a:r>
            <a:endParaRPr lang="en-US" altLang="en-US" sz="2400" i="1" baseline="-25000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98450" y="2210134"/>
            <a:ext cx="2306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dirty="0"/>
              <a:t>Overlap: </a:t>
            </a:r>
            <a:r>
              <a:rPr lang="en-US" altLang="en-US" sz="2000" i="1" dirty="0"/>
              <a:t>f </a:t>
            </a:r>
            <a:r>
              <a:rPr lang="en-US" altLang="en-US" sz="2000" i="1" dirty="0">
                <a:sym typeface="Symbol" pitchFamily="18" charset="2"/>
              </a:rPr>
              <a:t></a:t>
            </a:r>
            <a:r>
              <a:rPr lang="en-US" altLang="en-US" sz="2000" i="1" dirty="0">
                <a:sym typeface="Wingdings" pitchFamily="2" charset="2"/>
              </a:rPr>
              <a:t> f </a:t>
            </a:r>
            <a:r>
              <a:rPr lang="en-US" altLang="en-US" sz="2000" i="1" dirty="0">
                <a:latin typeface="Symbol" pitchFamily="18" charset="2"/>
                <a:sym typeface="Wingdings" pitchFamily="2" charset="2"/>
              </a:rPr>
              <a:t>-</a:t>
            </a:r>
            <a:r>
              <a:rPr lang="en-US" altLang="en-US" sz="2000" i="1" dirty="0">
                <a:sym typeface="Wingdings" pitchFamily="2" charset="2"/>
              </a:rPr>
              <a:t> f</a:t>
            </a:r>
            <a:r>
              <a:rPr lang="en-US" altLang="en-US" sz="2000" i="1" baseline="30000" dirty="0">
                <a:sym typeface="Wingdings" pitchFamily="2" charset="2"/>
              </a:rPr>
              <a:t>2</a:t>
            </a:r>
            <a:r>
              <a:rPr lang="en-US" altLang="en-US" sz="2000" i="1" dirty="0">
                <a:sym typeface="Wingdings" pitchFamily="2" charset="2"/>
              </a:rPr>
              <a:t>/2</a:t>
            </a:r>
            <a:endParaRPr lang="en-US" altLang="en-US" sz="2000" i="1" dirty="0"/>
          </a:p>
        </p:txBody>
      </p:sp>
      <p:pic>
        <p:nvPicPr>
          <p:cNvPr id="15368" name="Picture 8" descr="C:\koshelev\Talks\StrongPinning\Particl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54" y="1273288"/>
            <a:ext cx="4526474" cy="30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450" y="1273288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diameter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and density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642647" y="843956"/>
            <a:ext cx="4251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Phys. Rev. B </a:t>
            </a:r>
            <a:r>
              <a:rPr lang="en-US" b="1" dirty="0"/>
              <a:t>93</a:t>
            </a:r>
            <a:r>
              <a:rPr lang="en-US" dirty="0"/>
              <a:t>, 060508(R) (2016)</a:t>
            </a:r>
          </a:p>
        </p:txBody>
      </p:sp>
    </p:spTree>
    <p:extLst>
      <p:ext uri="{BB962C8B-B14F-4D97-AF65-F5344CB8AC3E}">
        <p14:creationId xmlns:p14="http://schemas.microsoft.com/office/powerpoint/2010/main" val="1195984672"/>
      </p:ext>
    </p:extLst>
  </p:cSld>
  <p:clrMapOvr>
    <a:masterClrMapping/>
  </p:clrMapOvr>
  <p:transition spd="med" advTm="1195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1"/>
          <p:cNvSpPr>
            <a:spLocks noGrp="1"/>
          </p:cNvSpPr>
          <p:nvPr>
            <p:ph type="title"/>
          </p:nvPr>
        </p:nvSpPr>
        <p:spPr>
          <a:xfrm>
            <a:off x="266700" y="7938"/>
            <a:ext cx="88773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dirty="0"/>
              <a:t>Evolution of critical current with increasing density</a:t>
            </a:r>
          </a:p>
        </p:txBody>
      </p:sp>
      <p:sp>
        <p:nvSpPr>
          <p:cNvPr id="5127" name="TextBox 1"/>
          <p:cNvSpPr txBox="1">
            <a:spLocks noChangeArrowheads="1"/>
          </p:cNvSpPr>
          <p:nvPr/>
        </p:nvSpPr>
        <p:spPr bwMode="auto">
          <a:xfrm>
            <a:off x="271463" y="708025"/>
            <a:ext cx="6286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/>
              <a:t>IVs for different numbers of particles (occupied volume fractions)</a:t>
            </a:r>
          </a:p>
        </p:txBody>
      </p:sp>
      <p:graphicFrame>
        <p:nvGraphicFramePr>
          <p:cNvPr id="512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47467"/>
              </p:ext>
            </p:extLst>
          </p:nvPr>
        </p:nvGraphicFramePr>
        <p:xfrm>
          <a:off x="-104129" y="963830"/>
          <a:ext cx="5687367" cy="427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0" name="Graph" r:id="rId5" imgW="3898900" imgH="2933700" progId="Origin50.Graph">
                  <p:embed/>
                </p:oleObj>
              </mc:Choice>
              <mc:Fallback>
                <p:oleObj name="Graph" r:id="rId5" imgW="3898900" imgH="2933700" progId="Origin50.Graph">
                  <p:embed/>
                  <p:pic>
                    <p:nvPicPr>
                      <p:cNvPr id="512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4129" y="963830"/>
                        <a:ext cx="5687367" cy="4277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63687"/>
              </p:ext>
            </p:extLst>
          </p:nvPr>
        </p:nvGraphicFramePr>
        <p:xfrm>
          <a:off x="4313160" y="669868"/>
          <a:ext cx="5456413" cy="4103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1" name="Graph" r:id="rId7" imgW="3901440" imgH="2935834" progId="Origin50.Graph">
                  <p:embed/>
                </p:oleObj>
              </mc:Choice>
              <mc:Fallback>
                <p:oleObj name="Graph" r:id="rId7" imgW="3901440" imgH="2935834" progId="Origin50.Graph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160" y="669868"/>
                        <a:ext cx="5456413" cy="41038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6402" y="4695900"/>
            <a:ext cx="391709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altLang="en-US" b="1" dirty="0"/>
              <a:t>Mechanisms of maximum</a:t>
            </a:r>
            <a:r>
              <a:rPr lang="en-US" alt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Reducing cross section for current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Vortex hoping between particles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4142" y="4834090"/>
            <a:ext cx="372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51515"/>
                </a:solidFill>
              </a:rPr>
              <a:t>Maximum shifts to higher density </a:t>
            </a:r>
          </a:p>
          <a:p>
            <a:r>
              <a:rPr lang="en-US" dirty="0">
                <a:solidFill>
                  <a:srgbClr val="151515"/>
                </a:solidFill>
              </a:rPr>
              <a:t>for higher field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01295472"/>
      </p:ext>
    </p:extLst>
  </p:cSld>
  <p:clrMapOvr>
    <a:masterClrMapping/>
  </p:clrMapOvr>
  <p:transition advTm="31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09563" y="-112839"/>
            <a:ext cx="8478165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Optimal parameters</a:t>
            </a: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309563" y="584256"/>
            <a:ext cx="37353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2800">
                <a:solidFill>
                  <a:srgbClr val="0000F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2400">
                <a:solidFill>
                  <a:srgbClr val="0066F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Critical current vs particle density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for different particle sizes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6138" y="6058027"/>
            <a:ext cx="688212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Global maximum for </a:t>
            </a:r>
            <a:r>
              <a:rPr lang="en-US" i="1" dirty="0"/>
              <a:t>B=0.05H</a:t>
            </a:r>
            <a:r>
              <a:rPr lang="en-US" i="1" baseline="-25000" dirty="0"/>
              <a:t>c2</a:t>
            </a:r>
            <a:r>
              <a:rPr lang="en-US" dirty="0"/>
              <a:t>: </a:t>
            </a:r>
            <a:r>
              <a:rPr lang="en-US" i="1" dirty="0">
                <a:solidFill>
                  <a:srgbClr val="FF0000"/>
                </a:solidFill>
              </a:rPr>
              <a:t>a ≈ 4.2</a:t>
            </a:r>
            <a:r>
              <a:rPr lang="en-US" i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dirty="0">
                <a:latin typeface="+mn-lt"/>
              </a:rPr>
              <a:t>, volume fraction </a:t>
            </a:r>
            <a:r>
              <a:rPr lang="en-US" dirty="0"/>
              <a:t>≈</a:t>
            </a:r>
            <a:r>
              <a:rPr lang="en-US" dirty="0">
                <a:latin typeface="+mn-lt"/>
              </a:rPr>
              <a:t> 0.19</a:t>
            </a:r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951172"/>
              </p:ext>
            </p:extLst>
          </p:nvPr>
        </p:nvGraphicFramePr>
        <p:xfrm>
          <a:off x="139700" y="935038"/>
          <a:ext cx="3916363" cy="294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" name="Graph" r:id="rId4" imgW="3901440" imgH="2935834" progId="Origin50.Graph">
                  <p:embed/>
                </p:oleObj>
              </mc:Choice>
              <mc:Fallback>
                <p:oleObj name="Graph" r:id="rId4" imgW="3901440" imgH="2935834" progId="Origin50.Graph">
                  <p:embed/>
                  <p:pic>
                    <p:nvPicPr>
                      <p:cNvPr id="153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935038"/>
                        <a:ext cx="3916363" cy="294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/>
        </p:nvGraphicFramePr>
        <p:xfrm>
          <a:off x="0" y="3052763"/>
          <a:ext cx="4143375" cy="311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" name="Graph" r:id="rId6" imgW="3901440" imgH="2935834" progId="Origin50.Graph">
                  <p:embed/>
                </p:oleObj>
              </mc:Choice>
              <mc:Fallback>
                <p:oleObj name="Graph" r:id="rId6" imgW="3901440" imgH="2935834" progId="Origin50.Graph">
                  <p:embed/>
                  <p:pic>
                    <p:nvPicPr>
                      <p:cNvPr id="153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52763"/>
                        <a:ext cx="4143375" cy="311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4076" r="7230" b="32051"/>
          <a:stretch>
            <a:fillRect/>
          </a:stretch>
        </p:blipFill>
        <p:spPr bwMode="auto">
          <a:xfrm>
            <a:off x="3989388" y="998538"/>
            <a:ext cx="4830762" cy="46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4B5C2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57334136"/>
      </p:ext>
    </p:extLst>
  </p:cSld>
  <p:clrMapOvr>
    <a:masterClrMapping/>
  </p:clrMapOvr>
  <p:transition advTm="36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26" y="3946187"/>
            <a:ext cx="2888174" cy="2937198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7013" y="190903"/>
            <a:ext cx="8071796" cy="3778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Strong Pinning by inclusions in </a:t>
            </a:r>
            <a:r>
              <a:rPr lang="en-US" sz="2400" i="1" dirty="0"/>
              <a:t>RE</a:t>
            </a:r>
            <a:r>
              <a:rPr lang="en-US" sz="2400" dirty="0"/>
              <a:t>BCO films</a:t>
            </a:r>
          </a:p>
        </p:txBody>
      </p:sp>
      <p:sp>
        <p:nvSpPr>
          <p:cNvPr id="5124" name="Text Box 16"/>
          <p:cNvSpPr txBox="1">
            <a:spLocks noChangeArrowheads="1"/>
          </p:cNvSpPr>
          <p:nvPr/>
        </p:nvSpPr>
        <p:spPr bwMode="auto">
          <a:xfrm>
            <a:off x="362688" y="641888"/>
            <a:ext cx="572229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Best practical way to enhance critical currents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Platform for 2G HTS cables</a:t>
            </a:r>
          </a:p>
        </p:txBody>
      </p:sp>
      <p:sp>
        <p:nvSpPr>
          <p:cNvPr id="5129" name="Text Box 21"/>
          <p:cNvSpPr txBox="1">
            <a:spLocks noChangeArrowheads="1"/>
          </p:cNvSpPr>
          <p:nvPr/>
        </p:nvSpPr>
        <p:spPr bwMode="auto">
          <a:xfrm>
            <a:off x="382791" y="1595084"/>
            <a:ext cx="528804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Isolated particles (BZO, BHO, BSO, …)</a:t>
            </a:r>
          </a:p>
          <a:p>
            <a:r>
              <a:rPr lang="en-US" sz="1400" dirty="0">
                <a:solidFill>
                  <a:srgbClr val="080808"/>
                </a:solidFill>
              </a:rPr>
              <a:t>MacManus-Driscoll </a:t>
            </a:r>
            <a:r>
              <a:rPr lang="en-US" sz="1200" i="1" dirty="0">
                <a:solidFill>
                  <a:srgbClr val="080808"/>
                </a:solidFill>
              </a:rPr>
              <a:t>et al.</a:t>
            </a:r>
            <a:r>
              <a:rPr lang="en-US" sz="1200" dirty="0">
                <a:solidFill>
                  <a:srgbClr val="080808"/>
                </a:solidFill>
              </a:rPr>
              <a:t>,</a:t>
            </a:r>
            <a:r>
              <a:rPr lang="en-US" sz="1400" dirty="0">
                <a:solidFill>
                  <a:srgbClr val="080808"/>
                </a:solidFill>
              </a:rPr>
              <a:t> </a:t>
            </a:r>
            <a:r>
              <a:rPr lang="en-US" sz="1200" dirty="0">
                <a:solidFill>
                  <a:srgbClr val="080808"/>
                </a:solidFill>
              </a:rPr>
              <a:t>APL 2004</a:t>
            </a:r>
          </a:p>
          <a:p>
            <a:r>
              <a:rPr lang="en-US" sz="1400" dirty="0">
                <a:solidFill>
                  <a:srgbClr val="080808"/>
                </a:solidFill>
              </a:rPr>
              <a:t>Song </a:t>
            </a:r>
            <a:r>
              <a:rPr lang="en-US" sz="1200" i="1" dirty="0">
                <a:solidFill>
                  <a:srgbClr val="080808"/>
                </a:solidFill>
              </a:rPr>
              <a:t>et al.,</a:t>
            </a:r>
            <a:r>
              <a:rPr lang="en-US" sz="1400" dirty="0">
                <a:solidFill>
                  <a:srgbClr val="080808"/>
                </a:solidFill>
              </a:rPr>
              <a:t> </a:t>
            </a:r>
            <a:r>
              <a:rPr lang="en-US" sz="1200" dirty="0">
                <a:solidFill>
                  <a:srgbClr val="080808"/>
                </a:solidFill>
              </a:rPr>
              <a:t>APL 2006</a:t>
            </a:r>
          </a:p>
          <a:p>
            <a:r>
              <a:rPr lang="en-US" sz="1400" dirty="0">
                <a:solidFill>
                  <a:srgbClr val="080808"/>
                </a:solidFill>
              </a:rPr>
              <a:t>Gutiérrez </a:t>
            </a:r>
            <a:r>
              <a:rPr lang="en-US" sz="1200" i="1" dirty="0">
                <a:solidFill>
                  <a:srgbClr val="080808"/>
                </a:solidFill>
              </a:rPr>
              <a:t>et al</a:t>
            </a:r>
            <a:r>
              <a:rPr lang="en-US" sz="1200" dirty="0">
                <a:solidFill>
                  <a:srgbClr val="080808"/>
                </a:solidFill>
              </a:rPr>
              <a:t>., Nat. Mat. 2007, APL 2007, </a:t>
            </a:r>
          </a:p>
          <a:p>
            <a:r>
              <a:rPr lang="en-US" sz="1400" dirty="0" err="1">
                <a:solidFill>
                  <a:srgbClr val="080808"/>
                </a:solidFill>
              </a:rPr>
              <a:t>Obradors</a:t>
            </a:r>
            <a:r>
              <a:rPr lang="en-US" sz="1200" dirty="0">
                <a:solidFill>
                  <a:srgbClr val="080808"/>
                </a:solidFill>
              </a:rPr>
              <a:t> </a:t>
            </a:r>
            <a:r>
              <a:rPr lang="en-US" sz="1200" i="1" dirty="0">
                <a:solidFill>
                  <a:srgbClr val="080808"/>
                </a:solidFill>
              </a:rPr>
              <a:t>et al</a:t>
            </a:r>
            <a:r>
              <a:rPr lang="en-US" sz="1200" dirty="0">
                <a:solidFill>
                  <a:srgbClr val="080808"/>
                </a:solidFill>
              </a:rPr>
              <a:t>.,</a:t>
            </a:r>
            <a:r>
              <a:rPr lang="en-US" sz="1400" dirty="0">
                <a:solidFill>
                  <a:srgbClr val="080808"/>
                </a:solidFill>
              </a:rPr>
              <a:t> </a:t>
            </a:r>
            <a:r>
              <a:rPr lang="en-US" sz="1200" dirty="0" err="1">
                <a:solidFill>
                  <a:srgbClr val="080808"/>
                </a:solidFill>
              </a:rPr>
              <a:t>SuST</a:t>
            </a:r>
            <a:r>
              <a:rPr lang="en-US" sz="1200" dirty="0">
                <a:solidFill>
                  <a:srgbClr val="080808"/>
                </a:solidFill>
              </a:rPr>
              <a:t> 2008</a:t>
            </a:r>
          </a:p>
          <a:p>
            <a:r>
              <a:rPr lang="en-US" sz="1400" dirty="0">
                <a:solidFill>
                  <a:srgbClr val="080808"/>
                </a:solidFill>
              </a:rPr>
              <a:t>Kim </a:t>
            </a:r>
            <a:r>
              <a:rPr lang="en-US" sz="1400" i="1" dirty="0">
                <a:solidFill>
                  <a:srgbClr val="080808"/>
                </a:solidFill>
              </a:rPr>
              <a:t>et al</a:t>
            </a:r>
            <a:r>
              <a:rPr lang="en-US" sz="1400" dirty="0">
                <a:solidFill>
                  <a:srgbClr val="080808"/>
                </a:solidFill>
              </a:rPr>
              <a:t>.,  </a:t>
            </a:r>
            <a:r>
              <a:rPr lang="en-US" sz="1200" dirty="0">
                <a:solidFill>
                  <a:srgbClr val="080808"/>
                </a:solidFill>
              </a:rPr>
              <a:t>APL 2007</a:t>
            </a:r>
          </a:p>
          <a:p>
            <a:r>
              <a:rPr lang="en-US" sz="1400" dirty="0">
                <a:solidFill>
                  <a:srgbClr val="080808"/>
                </a:solidFill>
              </a:rPr>
              <a:t>Yamasaki </a:t>
            </a:r>
            <a:r>
              <a:rPr lang="en-US" sz="1400" i="1" dirty="0">
                <a:solidFill>
                  <a:srgbClr val="080808"/>
                </a:solidFill>
              </a:rPr>
              <a:t>et al</a:t>
            </a:r>
            <a:r>
              <a:rPr lang="en-US" sz="1400" dirty="0">
                <a:solidFill>
                  <a:srgbClr val="080808"/>
                </a:solidFill>
              </a:rPr>
              <a:t>., </a:t>
            </a:r>
            <a:r>
              <a:rPr lang="en-US" sz="1200" dirty="0" err="1">
                <a:solidFill>
                  <a:srgbClr val="080808"/>
                </a:solidFill>
              </a:rPr>
              <a:t>SuST</a:t>
            </a:r>
            <a:r>
              <a:rPr lang="en-US" sz="1200" dirty="0">
                <a:solidFill>
                  <a:srgbClr val="080808"/>
                </a:solidFill>
              </a:rPr>
              <a:t> 2008</a:t>
            </a:r>
          </a:p>
          <a:p>
            <a:r>
              <a:rPr lang="en-US" sz="1400" dirty="0" err="1">
                <a:solidFill>
                  <a:srgbClr val="080808"/>
                </a:solidFill>
              </a:rPr>
              <a:t>Polat</a:t>
            </a:r>
            <a:r>
              <a:rPr lang="en-US" sz="1400" dirty="0">
                <a:solidFill>
                  <a:srgbClr val="080808"/>
                </a:solidFill>
              </a:rPr>
              <a:t> </a:t>
            </a:r>
            <a:r>
              <a:rPr lang="en-US" sz="1400" i="1" dirty="0">
                <a:solidFill>
                  <a:srgbClr val="080808"/>
                </a:solidFill>
              </a:rPr>
              <a:t>et al</a:t>
            </a:r>
            <a:r>
              <a:rPr lang="en-US" sz="1400" dirty="0">
                <a:solidFill>
                  <a:srgbClr val="080808"/>
                </a:solidFill>
              </a:rPr>
              <a:t>., </a:t>
            </a:r>
            <a:r>
              <a:rPr lang="en-US" sz="1200" dirty="0">
                <a:solidFill>
                  <a:srgbClr val="080808"/>
                </a:solidFill>
              </a:rPr>
              <a:t>PR B 2011</a:t>
            </a:r>
          </a:p>
          <a:p>
            <a:r>
              <a:rPr lang="en-US" sz="1400" dirty="0">
                <a:solidFill>
                  <a:srgbClr val="000000"/>
                </a:solidFill>
              </a:rPr>
              <a:t>Miura</a:t>
            </a:r>
            <a:r>
              <a:rPr lang="en-US" sz="1400" dirty="0"/>
              <a:t> </a:t>
            </a:r>
            <a:r>
              <a:rPr lang="en-US" sz="1400" i="1" dirty="0">
                <a:solidFill>
                  <a:srgbClr val="080808"/>
                </a:solidFill>
              </a:rPr>
              <a:t>et al</a:t>
            </a:r>
            <a:r>
              <a:rPr lang="en-US" sz="1400" dirty="0">
                <a:solidFill>
                  <a:srgbClr val="080808"/>
                </a:solidFill>
              </a:rPr>
              <a:t>., </a:t>
            </a:r>
            <a:r>
              <a:rPr lang="en-US" sz="1200" dirty="0">
                <a:solidFill>
                  <a:srgbClr val="080808"/>
                </a:solidFill>
              </a:rPr>
              <a:t>PR B 2011, SUST 2013, NPG Asia Mat. 2017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252" y="1605839"/>
            <a:ext cx="2826731" cy="23742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945" y="1761175"/>
            <a:ext cx="1525449" cy="12509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10723" y="3398920"/>
            <a:ext cx="1435976" cy="228600"/>
          </a:xfrm>
          <a:prstGeom prst="roundRect">
            <a:avLst>
              <a:gd name="adj" fmla="val 27528"/>
            </a:avLst>
          </a:prstGeom>
          <a:noFill/>
          <a:ln w="190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all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7393" y="688856"/>
            <a:ext cx="2684387" cy="1061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 dirty="0">
                <a:sym typeface="Calibri"/>
              </a:rPr>
              <a:t>RE</a:t>
            </a:r>
            <a:r>
              <a:rPr lang="en-US" sz="1600" dirty="0">
                <a:sym typeface="Calibri"/>
              </a:rPr>
              <a:t>BCO=</a:t>
            </a:r>
            <a:r>
              <a:rPr lang="en-US" sz="1600" i="1" dirty="0">
                <a:sym typeface="Calibri"/>
              </a:rPr>
              <a:t>RE</a:t>
            </a:r>
            <a:r>
              <a:rPr lang="en-US" sz="1600" dirty="0">
                <a:sym typeface="Calibri"/>
              </a:rPr>
              <a:t>Ba</a:t>
            </a:r>
            <a:r>
              <a:rPr lang="en-US" sz="1600" baseline="-25000" dirty="0">
                <a:sym typeface="Calibri"/>
              </a:rPr>
              <a:t>2</a:t>
            </a:r>
            <a:r>
              <a:rPr lang="en-US" sz="1600" dirty="0">
                <a:sym typeface="Calibri"/>
              </a:rPr>
              <a:t>Cu</a:t>
            </a:r>
            <a:r>
              <a:rPr lang="en-US" sz="1600" baseline="-25000" dirty="0">
                <a:sym typeface="Calibri"/>
              </a:rPr>
              <a:t>3</a:t>
            </a:r>
            <a:r>
              <a:rPr lang="en-US" sz="1600" dirty="0">
                <a:sym typeface="Calibri"/>
              </a:rPr>
              <a:t>O</a:t>
            </a:r>
            <a:r>
              <a:rPr lang="en-US" sz="1600" baseline="-25000" dirty="0">
                <a:sym typeface="Calibri"/>
              </a:rPr>
              <a:t>7+</a:t>
            </a:r>
            <a:r>
              <a:rPr lang="en-US" sz="1600" baseline="-25000" dirty="0">
                <a:latin typeface="Symbol" panose="05050102010706020507" pitchFamily="18" charset="2"/>
                <a:sym typeface="Calibri"/>
              </a:rPr>
              <a:t>d</a:t>
            </a:r>
          </a:p>
          <a:p>
            <a:pPr>
              <a:spcAft>
                <a:spcPts val="600"/>
              </a:spcAft>
            </a:pPr>
            <a:r>
              <a:rPr lang="en-US" sz="1600" i="1" dirty="0">
                <a:sym typeface="Calibri"/>
              </a:rPr>
              <a:t>RE </a:t>
            </a:r>
            <a:r>
              <a:rPr lang="en-US" sz="1600" dirty="0">
                <a:sym typeface="Calibri"/>
              </a:rPr>
              <a:t>= Y, </a:t>
            </a:r>
            <a:r>
              <a:rPr lang="en-US" sz="1600" dirty="0" err="1">
                <a:sym typeface="Calibri"/>
              </a:rPr>
              <a:t>Dy</a:t>
            </a:r>
            <a:r>
              <a:rPr lang="en-US" sz="1600" dirty="0">
                <a:sym typeface="Calibri"/>
              </a:rPr>
              <a:t>, </a:t>
            </a:r>
            <a:r>
              <a:rPr lang="en-US" sz="1600" dirty="0" err="1">
                <a:sym typeface="Calibri"/>
              </a:rPr>
              <a:t>Er</a:t>
            </a:r>
            <a:r>
              <a:rPr lang="en-US" sz="1600" dirty="0">
                <a:sym typeface="Calibri"/>
              </a:rPr>
              <a:t> … </a:t>
            </a:r>
            <a:endParaRPr lang="en-US" sz="1600" dirty="0">
              <a:latin typeface="Symbol" panose="05050102010706020507" pitchFamily="18" charset="2"/>
              <a:sym typeface="Calibri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ym typeface="Calibri"/>
              </a:rPr>
              <a:t>BZO=BaZrO</a:t>
            </a:r>
            <a:r>
              <a:rPr lang="en-US" sz="1600" baseline="-25000" dirty="0">
                <a:sym typeface="Calibri"/>
              </a:rPr>
              <a:t>3</a:t>
            </a:r>
            <a:r>
              <a:rPr lang="en-US" sz="1600" dirty="0">
                <a:sym typeface="Calibri"/>
              </a:rPr>
              <a:t>, 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BHO=</a:t>
            </a:r>
            <a:r>
              <a:rPr lang="en-US" sz="1600" dirty="0">
                <a:sym typeface="Calibri"/>
              </a:rPr>
              <a:t>BaHfO</a:t>
            </a:r>
            <a:r>
              <a:rPr lang="en-US" sz="1600" baseline="-25000" dirty="0">
                <a:sym typeface="Calibri"/>
              </a:rPr>
              <a:t>3</a:t>
            </a:r>
            <a:endParaRPr kumimoji="0" lang="en-US" sz="16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543515" y="3022379"/>
            <a:ext cx="644559" cy="467459"/>
          </a:xfrm>
          <a:prstGeom prst="straightConnector1">
            <a:avLst/>
          </a:prstGeom>
          <a:noFill/>
          <a:ln w="15875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382791" y="4053701"/>
            <a:ext cx="3751348" cy="12618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Nanorods; Nanorods + Particles</a:t>
            </a:r>
          </a:p>
          <a:p>
            <a:r>
              <a:rPr lang="en-US" sz="1400" dirty="0">
                <a:solidFill>
                  <a:srgbClr val="080808"/>
                </a:solidFill>
              </a:rPr>
              <a:t>Kang </a:t>
            </a:r>
            <a:r>
              <a:rPr lang="en-US" sz="1400" i="1" dirty="0">
                <a:solidFill>
                  <a:srgbClr val="080808"/>
                </a:solidFill>
              </a:rPr>
              <a:t>et al.,</a:t>
            </a:r>
            <a:r>
              <a:rPr lang="en-US" sz="1400" dirty="0">
                <a:solidFill>
                  <a:srgbClr val="080808"/>
                </a:solidFill>
              </a:rPr>
              <a:t> </a:t>
            </a:r>
            <a:r>
              <a:rPr lang="en-US" sz="1200" dirty="0">
                <a:solidFill>
                  <a:srgbClr val="080808"/>
                </a:solidFill>
              </a:rPr>
              <a:t>Science 2006</a:t>
            </a:r>
          </a:p>
          <a:p>
            <a:r>
              <a:rPr lang="en-US" sz="1400" dirty="0">
                <a:solidFill>
                  <a:srgbClr val="080808"/>
                </a:solidFill>
              </a:rPr>
              <a:t>Varanasi </a:t>
            </a:r>
            <a:r>
              <a:rPr lang="en-US" sz="1400" i="1" dirty="0">
                <a:solidFill>
                  <a:srgbClr val="080808"/>
                </a:solidFill>
              </a:rPr>
              <a:t>et al., </a:t>
            </a:r>
            <a:r>
              <a:rPr lang="en-US" sz="1200" dirty="0" err="1">
                <a:solidFill>
                  <a:srgbClr val="080808"/>
                </a:solidFill>
              </a:rPr>
              <a:t>SuST</a:t>
            </a:r>
            <a:r>
              <a:rPr lang="en-US" sz="1200" dirty="0">
                <a:solidFill>
                  <a:srgbClr val="080808"/>
                </a:solidFill>
              </a:rPr>
              <a:t> 2007, JAP 2007, APL 2008</a:t>
            </a:r>
            <a:r>
              <a:rPr lang="en-US" sz="1200" dirty="0"/>
              <a:t> </a:t>
            </a:r>
            <a:endParaRPr lang="en-US" sz="1200" dirty="0">
              <a:solidFill>
                <a:srgbClr val="080808"/>
              </a:solidFill>
            </a:endParaRPr>
          </a:p>
          <a:p>
            <a:r>
              <a:rPr lang="en-US" sz="1400" dirty="0">
                <a:solidFill>
                  <a:srgbClr val="080808"/>
                </a:solidFill>
              </a:rPr>
              <a:t>Maiorov </a:t>
            </a:r>
            <a:r>
              <a:rPr lang="en-US" sz="1400" i="1" dirty="0">
                <a:solidFill>
                  <a:srgbClr val="080808"/>
                </a:solidFill>
              </a:rPr>
              <a:t>et al.,</a:t>
            </a:r>
            <a:r>
              <a:rPr lang="en-US" sz="1400" dirty="0">
                <a:solidFill>
                  <a:srgbClr val="080808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Nat. Mat.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080808"/>
                </a:solidFill>
              </a:rPr>
              <a:t>2009</a:t>
            </a:r>
          </a:p>
          <a:p>
            <a:r>
              <a:rPr lang="en-US" sz="1400" dirty="0" err="1">
                <a:solidFill>
                  <a:srgbClr val="080808"/>
                </a:solidFill>
              </a:rPr>
              <a:t>Selvamanickam</a:t>
            </a:r>
            <a:r>
              <a:rPr lang="en-US" sz="1400" i="1" dirty="0">
                <a:solidFill>
                  <a:srgbClr val="080808"/>
                </a:solidFill>
              </a:rPr>
              <a:t> et al.,</a:t>
            </a:r>
            <a:r>
              <a:rPr lang="en-US" sz="1400" dirty="0">
                <a:solidFill>
                  <a:srgbClr val="080808"/>
                </a:solidFill>
              </a:rPr>
              <a:t> </a:t>
            </a:r>
            <a:r>
              <a:rPr lang="en-US" sz="1200" dirty="0">
                <a:solidFill>
                  <a:srgbClr val="080808"/>
                </a:solidFill>
              </a:rPr>
              <a:t>APL 2015</a:t>
            </a:r>
          </a:p>
        </p:txBody>
      </p:sp>
    </p:spTree>
    <p:extLst>
      <p:ext uri="{BB962C8B-B14F-4D97-AF65-F5344CB8AC3E}">
        <p14:creationId xmlns:p14="http://schemas.microsoft.com/office/powerpoint/2010/main" val="4144830489"/>
      </p:ext>
    </p:extLst>
  </p:cSld>
  <p:clrMapOvr>
    <a:masterClrMapping/>
  </p:clrMapOvr>
  <p:transition spd="med" advTm="2954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CF62F-EC23-4688-BC70-1198E2135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04800"/>
            <a:ext cx="8372902" cy="480105"/>
          </a:xfrm>
        </p:spPr>
        <p:txBody>
          <a:bodyPr/>
          <a:lstStyle/>
          <a:p>
            <a:r>
              <a:rPr lang="en-US" dirty="0"/>
              <a:t>Compare optimal configurations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11D583-29D2-4956-8FE5-294140677BF5}"/>
              </a:ext>
            </a:extLst>
          </p:cNvPr>
          <p:cNvSpPr txBox="1"/>
          <p:nvPr/>
        </p:nvSpPr>
        <p:spPr>
          <a:xfrm flipH="1">
            <a:off x="502918" y="924339"/>
            <a:ext cx="20315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 </a:t>
            </a:r>
            <a:r>
              <a:rPr lang="en-US" i="1" dirty="0"/>
              <a:t>B </a:t>
            </a:r>
            <a:r>
              <a:rPr lang="en-US" dirty="0"/>
              <a:t>= 0</a:t>
            </a:r>
            <a:r>
              <a:rPr lang="en-US" i="1" dirty="0"/>
              <a:t>.</a:t>
            </a:r>
            <a:r>
              <a:rPr lang="en-US" dirty="0"/>
              <a:t>1</a:t>
            </a:r>
            <a:r>
              <a:rPr lang="en-US" i="1" dirty="0"/>
              <a:t>H</a:t>
            </a:r>
            <a:r>
              <a:rPr lang="en-US" baseline="-25000" dirty="0"/>
              <a:t>c2</a:t>
            </a:r>
            <a:endParaRPr kumimoji="0" lang="en-US" sz="18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D03302-42D7-4EA2-813F-DDE010F2F1AE}"/>
              </a:ext>
            </a:extLst>
          </p:cNvPr>
          <p:cNvSpPr txBox="1"/>
          <p:nvPr/>
        </p:nvSpPr>
        <p:spPr>
          <a:xfrm>
            <a:off x="502918" y="1368756"/>
            <a:ext cx="4943725" cy="1892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Parallel walls </a:t>
            </a:r>
            <a:r>
              <a:rPr lang="en-US" i="1" dirty="0" err="1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baseline="-25000" dirty="0" err="1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= 0.4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</a:rPr>
              <a:t>dp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	</a:t>
            </a:r>
            <a:endParaRPr lang="en-US" baseline="-250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Hexagonal lattice columns ||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baseline="-25000" dirty="0" err="1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= 0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32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</a:rPr>
              <a:t>dp</a:t>
            </a:r>
          </a:p>
          <a:p>
            <a:pPr marL="285750" indent="-28575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Random columns ||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i="1" dirty="0" err="1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baseline="-25000" dirty="0" err="1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= 0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091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</a:rPr>
              <a:t>dp</a:t>
            </a:r>
          </a:p>
          <a:p>
            <a:pPr marL="285750" indent="-28575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kumimoji="0" lang="en-US" sz="1800" b="0" u="none" strike="noStrike" cap="none" spc="0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Random spheres, </a:t>
            </a:r>
            <a:r>
              <a:rPr lang="en-US" i="1" dirty="0" err="1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baseline="-25000" dirty="0" err="1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of 0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061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</a:rPr>
              <a:t>dp</a:t>
            </a:r>
            <a:endParaRPr kumimoji="0" lang="en-US" sz="1800" b="0" u="none" strike="noStrike" cap="none" spc="0" normalizeH="0" baseline="-2500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46C52-E93D-4B6E-9BD6-26A1ABDE6150}"/>
              </a:ext>
            </a:extLst>
          </p:cNvPr>
          <p:cNvSpPr txBox="1"/>
          <p:nvPr/>
        </p:nvSpPr>
        <p:spPr>
          <a:xfrm>
            <a:off x="5615612" y="1530626"/>
            <a:ext cx="12112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|| walls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B6DF9-AA40-4BF7-8343-FDCD238D3627}"/>
              </a:ext>
            </a:extLst>
          </p:cNvPr>
          <p:cNvSpPr txBox="1"/>
          <p:nvPr/>
        </p:nvSpPr>
        <p:spPr>
          <a:xfrm>
            <a:off x="5575856" y="1089126"/>
            <a:ext cx="11951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Limitations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CDC57-740B-4C3B-8CB9-554FA1F0E51E}"/>
              </a:ext>
            </a:extLst>
          </p:cNvPr>
          <p:cNvSpPr txBox="1"/>
          <p:nvPr/>
        </p:nvSpPr>
        <p:spPr>
          <a:xfrm>
            <a:off x="5615612" y="1971764"/>
            <a:ext cx="25833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|| columns, single field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9C8D6-5A36-4F47-B478-CF85B50367E2}"/>
              </a:ext>
            </a:extLst>
          </p:cNvPr>
          <p:cNvSpPr txBox="1"/>
          <p:nvPr/>
        </p:nvSpPr>
        <p:spPr>
          <a:xfrm>
            <a:off x="5615612" y="2854039"/>
            <a:ext cx="6052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E0B024-DA55-40A3-A6E4-86BD47205AE7}"/>
              </a:ext>
            </a:extLst>
          </p:cNvPr>
          <p:cNvSpPr txBox="1"/>
          <p:nvPr/>
        </p:nvSpPr>
        <p:spPr>
          <a:xfrm>
            <a:off x="5615612" y="2412902"/>
            <a:ext cx="136511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|| columns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764" y="3560972"/>
            <a:ext cx="49269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/>
              <a:t>Kimmel </a:t>
            </a:r>
            <a:r>
              <a:rPr lang="en-US" i="1" dirty="0"/>
              <a:t>et al</a:t>
            </a:r>
            <a:r>
              <a:rPr lang="en-US" dirty="0"/>
              <a:t>., </a:t>
            </a:r>
            <a:r>
              <a:rPr lang="en-US" sz="1600" dirty="0"/>
              <a:t>Phys. Rev. E </a:t>
            </a:r>
            <a:r>
              <a:rPr lang="en-US" sz="1600" b="1" dirty="0"/>
              <a:t>96</a:t>
            </a:r>
            <a:r>
              <a:rPr lang="en-US" sz="1600" dirty="0"/>
              <a:t>, 013318 (2017)</a:t>
            </a:r>
          </a:p>
          <a:p>
            <a:r>
              <a:rPr lang="en-US" dirty="0"/>
              <a:t>Sadovskyy </a:t>
            </a:r>
            <a:r>
              <a:rPr lang="en-US" i="1" dirty="0"/>
              <a:t>et al</a:t>
            </a:r>
            <a:r>
              <a:rPr lang="en-US" dirty="0"/>
              <a:t>., 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/>
              </a:rPr>
              <a:t>PNAS 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/>
              </a:rPr>
              <a:t>116 (21)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/>
              </a:rPr>
              <a:t> 10291 (2019)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DBF35D-5000-4264-838C-6F4E3FCC469E}"/>
              </a:ext>
            </a:extLst>
          </p:cNvPr>
          <p:cNvSpPr/>
          <p:nvPr/>
        </p:nvSpPr>
        <p:spPr>
          <a:xfrm>
            <a:off x="631439" y="4867887"/>
            <a:ext cx="6139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Optimal pinning depends on application</a:t>
            </a:r>
          </a:p>
        </p:txBody>
      </p:sp>
    </p:spTree>
    <p:extLst>
      <p:ext uri="{BB962C8B-B14F-4D97-AF65-F5344CB8AC3E}">
        <p14:creationId xmlns:p14="http://schemas.microsoft.com/office/powerpoint/2010/main" val="1127977155"/>
      </p:ext>
    </p:extLst>
  </p:cSld>
  <p:clrMapOvr>
    <a:masterClrMapping/>
  </p:clrMapOvr>
  <p:transition spd="med" advTm="8290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2" cy="54179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470124"/>
            <a:ext cx="7943222" cy="391775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Single inclusion:</a:t>
            </a:r>
          </a:p>
          <a:p>
            <a:pPr lvl="1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Pin-breaking force depends on magnetic field</a:t>
            </a:r>
          </a:p>
          <a:p>
            <a:pPr lvl="1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Change to pin occupation states ⟶ Dips in the pin-breaking force 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Finite density: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Pinning regimes ⟷ average occupation numbers of  inclusions</a:t>
            </a:r>
          </a:p>
          <a:p>
            <a:pPr lvl="1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Peak effects at small densities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Optimal size and density depend on B</a:t>
            </a:r>
            <a:endParaRPr lang="en-US" sz="2400" i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400" i="1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E9948C-5D49-463B-B1B8-C52D22308648}"/>
              </a:ext>
            </a:extLst>
          </p:cNvPr>
          <p:cNvSpPr txBox="1"/>
          <p:nvPr/>
        </p:nvSpPr>
        <p:spPr>
          <a:xfrm>
            <a:off x="457200" y="816429"/>
            <a:ext cx="548323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Pinning by spherical inclusions</a:t>
            </a:r>
          </a:p>
        </p:txBody>
      </p:sp>
    </p:spTree>
    <p:extLst>
      <p:ext uri="{BB962C8B-B14F-4D97-AF65-F5344CB8AC3E}">
        <p14:creationId xmlns:p14="http://schemas.microsoft.com/office/powerpoint/2010/main" val="1831240608"/>
      </p:ext>
    </p:extLst>
  </p:cSld>
  <p:clrMapOvr>
    <a:masterClrMapping/>
  </p:clrMapOvr>
  <p:transition spd="med" advTm="2147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04" y="178904"/>
            <a:ext cx="8372902" cy="726613"/>
          </a:xfrm>
        </p:spPr>
        <p:txBody>
          <a:bodyPr>
            <a:normAutofit fontScale="90000"/>
          </a:bodyPr>
          <a:lstStyle/>
          <a:p>
            <a:r>
              <a:rPr lang="en-US" dirty="0"/>
              <a:t>Exploration of pinning using </a:t>
            </a:r>
            <a:br>
              <a:rPr lang="en-US" dirty="0"/>
            </a:br>
            <a:r>
              <a:rPr lang="en-US" sz="2700" dirty="0">
                <a:solidFill>
                  <a:srgbClr val="FF0000"/>
                </a:solidFill>
              </a:rPr>
              <a:t>t</a:t>
            </a:r>
            <a:r>
              <a:rPr lang="en-US" sz="2700" dirty="0"/>
              <a:t>ime-</a:t>
            </a:r>
            <a:r>
              <a:rPr lang="en-US" sz="2700" dirty="0">
                <a:solidFill>
                  <a:srgbClr val="FF0000"/>
                </a:solidFill>
              </a:rPr>
              <a:t>d</a:t>
            </a:r>
            <a:r>
              <a:rPr lang="en-US" sz="2700" dirty="0"/>
              <a:t>ependent </a:t>
            </a:r>
            <a:r>
              <a:rPr lang="en-US" sz="2700" dirty="0">
                <a:solidFill>
                  <a:srgbClr val="FF0000"/>
                </a:solidFill>
              </a:rPr>
              <a:t>G</a:t>
            </a:r>
            <a:r>
              <a:rPr lang="en-US" sz="2700" dirty="0"/>
              <a:t>inzburg-</a:t>
            </a:r>
            <a:r>
              <a:rPr lang="en-US" sz="2700" dirty="0">
                <a:solidFill>
                  <a:srgbClr val="FF0000"/>
                </a:solidFill>
              </a:rPr>
              <a:t>l</a:t>
            </a:r>
            <a:r>
              <a:rPr lang="en-US" sz="2700" dirty="0"/>
              <a:t>andau model</a:t>
            </a:r>
          </a:p>
        </p:txBody>
      </p:sp>
      <p:pic>
        <p:nvPicPr>
          <p:cNvPr id="5" name="Picture 7" descr="http://oscon-scidac.org/i/os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7" y="6111698"/>
            <a:ext cx="13446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16BF15-35A0-400A-BFA2-CF99A9B85F23}"/>
              </a:ext>
            </a:extLst>
          </p:cNvPr>
          <p:cNvSpPr txBox="1"/>
          <p:nvPr/>
        </p:nvSpPr>
        <p:spPr>
          <a:xfrm>
            <a:off x="380267" y="928372"/>
            <a:ext cx="646426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GOAL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US" sz="2400" dirty="0"/>
              <a:t>Quantify pinning by large-size defects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3037D-1AB0-48B3-BB48-6307C290850D}"/>
              </a:ext>
            </a:extLst>
          </p:cNvPr>
          <p:cNvSpPr txBox="1"/>
          <p:nvPr/>
        </p:nvSpPr>
        <p:spPr>
          <a:xfrm>
            <a:off x="437504" y="1618357"/>
            <a:ext cx="8619835" cy="3831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OUTLINE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TDGL model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Single inclusion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FillTx/>
              <a:sym typeface="Helvetica Neue"/>
            </a:endParaRPr>
          </a:p>
          <a:p>
            <a:pPr marL="548640" lvl="5" indent="-285750">
              <a:buSzPct val="9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Single vortex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: anisotropy and size dependence of pin-breaking force</a:t>
            </a:r>
          </a:p>
          <a:p>
            <a:pPr marL="548640" lvl="5" indent="-285750">
              <a:spcAft>
                <a:spcPts val="600"/>
              </a:spcAft>
              <a:buSzPct val="9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Vortex lattice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: Transitions between different occupation states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Finite inclusion density</a:t>
            </a:r>
          </a:p>
          <a:p>
            <a:pPr marL="548640" lvl="5" indent="-285750">
              <a:buSzPct val="9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Critical current vs Magnetic field</a:t>
            </a:r>
          </a:p>
          <a:p>
            <a:pPr marL="548640" lvl="5" indent="-285750">
              <a:spcAft>
                <a:spcPts val="600"/>
              </a:spcAft>
              <a:buSzPct val="9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Pinning regimes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Optimal particle density and diameter for fixed magnetic field</a:t>
            </a:r>
          </a:p>
          <a:p>
            <a:pPr>
              <a:buSzPct val="120000"/>
            </a:pP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52494"/>
      </p:ext>
    </p:extLst>
  </p:cSld>
  <p:clrMapOvr>
    <a:masterClrMapping/>
  </p:clrMapOvr>
  <p:transition spd="med" advTm="5561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>
          <a:xfrm>
            <a:off x="335827" y="69058"/>
            <a:ext cx="8602564" cy="55678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T</a:t>
            </a:r>
            <a:r>
              <a:rPr lang="en-US" altLang="en-US" dirty="0"/>
              <a:t>ime-</a:t>
            </a:r>
            <a:r>
              <a:rPr lang="en-US" altLang="en-US" dirty="0">
                <a:solidFill>
                  <a:srgbClr val="FF0000"/>
                </a:solidFill>
              </a:rPr>
              <a:t>d</a:t>
            </a:r>
            <a:r>
              <a:rPr lang="en-US" altLang="en-US" dirty="0"/>
              <a:t>ependent </a:t>
            </a:r>
            <a:r>
              <a:rPr lang="en-US" altLang="en-US" dirty="0" err="1">
                <a:solidFill>
                  <a:srgbClr val="FF0000"/>
                </a:solidFill>
              </a:rPr>
              <a:t>G</a:t>
            </a:r>
            <a:r>
              <a:rPr lang="en-US" altLang="en-US" dirty="0" err="1"/>
              <a:t>inzburg</a:t>
            </a:r>
            <a:r>
              <a:rPr lang="en-US" altLang="en-US" dirty="0"/>
              <a:t>-</a:t>
            </a:r>
            <a:r>
              <a:rPr lang="en-US" altLang="en-US" dirty="0">
                <a:solidFill>
                  <a:srgbClr val="FF0000"/>
                </a:solidFill>
              </a:rPr>
              <a:t>L</a:t>
            </a:r>
            <a:r>
              <a:rPr lang="en-US" altLang="en-US" dirty="0"/>
              <a:t>andau (TDGL) model</a:t>
            </a:r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auto">
          <a:xfrm>
            <a:off x="152400" y="2220567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ja-JP" sz="2000" dirty="0">
                <a:ea typeface="ＭＳ Ｐゴシック" pitchFamily="34" charset="-128"/>
              </a:rPr>
              <a:t>Total current:</a:t>
            </a:r>
            <a:endParaRPr lang="en-US" altLang="en-US" sz="2000" baseline="-250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88202" y="1268413"/>
            <a:ext cx="6284912" cy="6746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633488"/>
              </p:ext>
            </p:extLst>
          </p:nvPr>
        </p:nvGraphicFramePr>
        <p:xfrm>
          <a:off x="335827" y="1322388"/>
          <a:ext cx="6146800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5" name="Equation" r:id="rId5" imgW="3593880" imgH="355320" progId="Equation.DSMT4">
                  <p:embed/>
                </p:oleObj>
              </mc:Choice>
              <mc:Fallback>
                <p:oleObj name="Equation" r:id="rId5" imgW="3593880" imgH="355320" progId="Equation.DSMT4">
                  <p:embed/>
                  <p:pic>
                    <p:nvPicPr>
                      <p:cNvPr id="102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827" y="1322388"/>
                        <a:ext cx="6146800" cy="608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155641"/>
              </p:ext>
            </p:extLst>
          </p:nvPr>
        </p:nvGraphicFramePr>
        <p:xfrm>
          <a:off x="1727200" y="2219394"/>
          <a:ext cx="371157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6" name="Equation" r:id="rId7" imgW="2171520" imgH="279360" progId="Equation.DSMT4">
                  <p:embed/>
                </p:oleObj>
              </mc:Choice>
              <mc:Fallback>
                <p:oleObj name="Equation" r:id="rId7" imgW="2171520" imgH="279360" progId="Equation.DSMT4">
                  <p:embed/>
                  <p:pic>
                    <p:nvPicPr>
                      <p:cNvPr id="10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7200" y="2219394"/>
                        <a:ext cx="3711575" cy="477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4801" y="2672888"/>
            <a:ext cx="698295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Symbol" panose="05050102010706020507" pitchFamily="18" charset="2"/>
              </a:rPr>
              <a:t>x</a:t>
            </a:r>
            <a:r>
              <a:rPr lang="en-US" sz="2000" i="1" baseline="-25000" dirty="0" err="1"/>
              <a:t>x,y</a:t>
            </a:r>
            <a:r>
              <a:rPr lang="en-US" sz="2000" i="1" dirty="0"/>
              <a:t>=1, </a:t>
            </a:r>
            <a:r>
              <a:rPr lang="en-US" sz="2000" i="1" dirty="0" err="1">
                <a:latin typeface="Symbol" panose="05050102010706020507" pitchFamily="18" charset="2"/>
              </a:rPr>
              <a:t>x</a:t>
            </a:r>
            <a:r>
              <a:rPr lang="en-US" sz="2000" i="1" baseline="-25000" dirty="0" err="1"/>
              <a:t>z</a:t>
            </a:r>
            <a:r>
              <a:rPr lang="en-US" sz="2000" i="1" dirty="0"/>
              <a:t>=1/</a:t>
            </a:r>
            <a:r>
              <a:rPr lang="en-US" sz="2000" i="1" dirty="0">
                <a:latin typeface="Symbol" panose="05050102010706020507" pitchFamily="18" charset="2"/>
              </a:rPr>
              <a:t>g</a:t>
            </a:r>
          </a:p>
          <a:p>
            <a:pPr>
              <a:spcAft>
                <a:spcPts val="600"/>
              </a:spcAft>
              <a:defRPr/>
            </a:pPr>
            <a:r>
              <a:rPr lang="en-US" sz="2000" dirty="0">
                <a:latin typeface="+mn-lt"/>
              </a:rPr>
              <a:t>Infinite-</a:t>
            </a:r>
            <a:r>
              <a:rPr lang="en-US" sz="2000" dirty="0">
                <a:latin typeface="Symbol" panose="05050102010706020507" pitchFamily="18" charset="2"/>
              </a:rPr>
              <a:t>l</a:t>
            </a:r>
            <a:r>
              <a:rPr lang="en-US" sz="2000" dirty="0">
                <a:latin typeface="+mn-lt"/>
              </a:rPr>
              <a:t> approximation (high magnetic fields)</a:t>
            </a:r>
            <a:r>
              <a:rPr lang="en-US" sz="2000" dirty="0">
                <a:latin typeface="Symbol" panose="05050102010706020507" pitchFamily="18" charset="2"/>
              </a:rPr>
              <a:t>, </a:t>
            </a:r>
            <a:r>
              <a:rPr lang="en-US" sz="2000" b="1" i="1" dirty="0">
                <a:latin typeface="+mn-lt"/>
              </a:rPr>
              <a:t>A</a:t>
            </a:r>
            <a:r>
              <a:rPr lang="en-US" sz="2000" i="1" dirty="0">
                <a:latin typeface="+mn-lt"/>
              </a:rPr>
              <a:t>=x(0,B</a:t>
            </a:r>
            <a:r>
              <a:rPr lang="en-US" sz="2000" i="1" baseline="-25000" dirty="0">
                <a:latin typeface="+mn-lt"/>
              </a:rPr>
              <a:t>z</a:t>
            </a:r>
            <a:r>
              <a:rPr lang="en-US" sz="2000" i="1" dirty="0">
                <a:latin typeface="+mn-lt"/>
              </a:rPr>
              <a:t>,</a:t>
            </a:r>
            <a:r>
              <a:rPr lang="en-US" sz="2000" i="1" dirty="0"/>
              <a:t>-B</a:t>
            </a:r>
            <a:r>
              <a:rPr lang="en-US" sz="2000" i="1" baseline="-25000" dirty="0"/>
              <a:t>y</a:t>
            </a:r>
            <a:r>
              <a:rPr lang="en-US" sz="2000" i="1" dirty="0">
                <a:latin typeface="+mn-lt"/>
              </a:rPr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en-US" altLang="en-US" sz="2000" i="1" dirty="0">
                <a:latin typeface="Symbol" pitchFamily="18" charset="2"/>
              </a:rPr>
              <a:t>e</a:t>
            </a:r>
            <a:r>
              <a:rPr lang="en-US" altLang="en-US" sz="2000" i="1" dirty="0"/>
              <a:t>(</a:t>
            </a:r>
            <a:r>
              <a:rPr lang="en-US" altLang="en-US" sz="2000" b="1" i="1" dirty="0"/>
              <a:t>r</a:t>
            </a:r>
            <a:r>
              <a:rPr lang="en-US" altLang="en-US" sz="2000" i="1" dirty="0"/>
              <a:t>) </a:t>
            </a:r>
            <a:r>
              <a:rPr lang="en-US" sz="18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⟶ </a:t>
            </a:r>
            <a:r>
              <a:rPr lang="en-US" altLang="en-US" sz="2000" i="1" dirty="0"/>
              <a:t>pinning potential</a:t>
            </a:r>
            <a:endParaRPr lang="en-US" sz="2000" i="1" dirty="0">
              <a:latin typeface="+mn-lt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en-US" sz="2000" i="1" dirty="0">
                <a:latin typeface="Symbol" pitchFamily="18" charset="2"/>
              </a:rPr>
              <a:t>z</a:t>
            </a:r>
            <a:r>
              <a:rPr lang="en-US" altLang="en-US" sz="2000" i="1" dirty="0"/>
              <a:t>(</a:t>
            </a:r>
            <a:r>
              <a:rPr lang="en-US" altLang="en-US" sz="2000" b="1" i="1" dirty="0" err="1"/>
              <a:t>r</a:t>
            </a:r>
            <a:r>
              <a:rPr lang="en-US" altLang="en-US" sz="2000" i="1" dirty="0" err="1"/>
              <a:t>,t</a:t>
            </a:r>
            <a:r>
              <a:rPr lang="en-US" altLang="en-US" sz="2000" i="1" dirty="0"/>
              <a:t> )</a:t>
            </a:r>
            <a:r>
              <a:rPr lang="en-US" altLang="en-US" sz="2000" dirty="0"/>
              <a:t> = </a:t>
            </a:r>
            <a:r>
              <a:rPr lang="en-US" altLang="en-US" sz="2000" dirty="0" err="1"/>
              <a:t>Langevin</a:t>
            </a:r>
            <a:r>
              <a:rPr lang="en-US" altLang="en-US" sz="2000" dirty="0"/>
              <a:t> noise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602756"/>
              </p:ext>
            </p:extLst>
          </p:nvPr>
        </p:nvGraphicFramePr>
        <p:xfrm>
          <a:off x="6356350" y="1969786"/>
          <a:ext cx="2708374" cy="1133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41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Length</a:t>
                      </a:r>
                    </a:p>
                  </a:txBody>
                  <a:tcPr marL="27432" marR="0" marT="27444" marB="2744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Magn. Field</a:t>
                      </a:r>
                    </a:p>
                  </a:txBody>
                  <a:tcPr marL="45720" marR="0" marT="45740" marB="4574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Current density</a:t>
                      </a:r>
                    </a:p>
                  </a:txBody>
                  <a:tcPr marL="45720" marR="0" marT="27444" marB="2744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Symbol" panose="05050102010706020507" pitchFamily="18" charset="2"/>
                        </a:rPr>
                        <a:t>x</a:t>
                      </a:r>
                      <a:r>
                        <a:rPr lang="en-US" sz="1800" baseline="-25000" dirty="0" err="1"/>
                        <a:t>ab</a:t>
                      </a:r>
                      <a:r>
                        <a:rPr lang="en-US" sz="1800" dirty="0"/>
                        <a:t>(T)</a:t>
                      </a:r>
                    </a:p>
                  </a:txBody>
                  <a:tcPr marL="91441" marR="91441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</a:t>
                      </a:r>
                      <a:r>
                        <a:rPr lang="en-US" sz="1800" baseline="-25000" dirty="0"/>
                        <a:t>c2</a:t>
                      </a:r>
                      <a:r>
                        <a:rPr lang="en-US" sz="1800" dirty="0"/>
                        <a:t>(T)</a:t>
                      </a:r>
                    </a:p>
                  </a:txBody>
                  <a:tcPr marL="91441" marR="91441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J</a:t>
                      </a:r>
                      <a:r>
                        <a:rPr lang="en-US" sz="1800" baseline="-25000" dirty="0"/>
                        <a:t>0</a:t>
                      </a:r>
                    </a:p>
                  </a:txBody>
                  <a:tcPr marL="91441" marR="91441" marT="45740" marB="457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2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66048"/>
              </p:ext>
            </p:extLst>
          </p:nvPr>
        </p:nvGraphicFramePr>
        <p:xfrm>
          <a:off x="7071188" y="3330672"/>
          <a:ext cx="1517214" cy="677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7" name="Equation" r:id="rId9" imgW="1168200" imgH="660240" progId="Equation.DSMT4">
                  <p:embed/>
                </p:oleObj>
              </mc:Choice>
              <mc:Fallback>
                <p:oleObj name="Equation" r:id="rId9" imgW="1168200" imgH="660240" progId="Equation.DSMT4">
                  <p:embed/>
                  <p:pic>
                    <p:nvPicPr>
                      <p:cNvPr id="102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1188" y="3330672"/>
                        <a:ext cx="1517214" cy="677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9" name="TextBox 4"/>
          <p:cNvSpPr txBox="1">
            <a:spLocks noChangeArrowheads="1"/>
          </p:cNvSpPr>
          <p:nvPr/>
        </p:nvSpPr>
        <p:spPr bwMode="auto">
          <a:xfrm>
            <a:off x="5438775" y="1928812"/>
            <a:ext cx="917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Units: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9713" y="832147"/>
            <a:ext cx="5607497" cy="400110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r>
              <a:rPr lang="en-US" sz="2000" dirty="0"/>
              <a:t>Dynamics of superconducting order parameter </a:t>
            </a:r>
            <a:r>
              <a:rPr lang="en-US" sz="2000" i="1" dirty="0">
                <a:latin typeface="Symbol" panose="05050102010706020507" pitchFamily="18" charset="2"/>
              </a:rPr>
              <a:t>y</a:t>
            </a:r>
            <a:r>
              <a:rPr lang="en-US" sz="2000" i="1" dirty="0"/>
              <a:t>(</a:t>
            </a:r>
            <a:r>
              <a:rPr lang="en-US" sz="2000" b="1" i="1" dirty="0" err="1"/>
              <a:t>r</a:t>
            </a:r>
            <a:r>
              <a:rPr lang="en-US" sz="2000" i="1" dirty="0" err="1"/>
              <a:t>,t</a:t>
            </a:r>
            <a:r>
              <a:rPr lang="en-US" sz="2000" i="1" dirty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30386" y="4062335"/>
            <a:ext cx="1764266" cy="461665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dp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≈ 0.385 J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78394" y="1524705"/>
            <a:ext cx="1175643" cy="400110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r>
              <a:rPr lang="en-US" sz="2000" dirty="0"/>
              <a:t>For </a:t>
            </a:r>
            <a:r>
              <a:rPr lang="en-US" altLang="en-US" sz="2000" i="1" dirty="0">
                <a:latin typeface="Symbol" pitchFamily="18" charset="2"/>
              </a:rPr>
              <a:t>e</a:t>
            </a:r>
            <a:r>
              <a:rPr lang="en-US" altLang="en-US" sz="2000" i="1" dirty="0"/>
              <a:t>(</a:t>
            </a:r>
            <a:r>
              <a:rPr lang="en-US" altLang="en-US" sz="2000" b="1" i="1" dirty="0"/>
              <a:t>r</a:t>
            </a:r>
            <a:r>
              <a:rPr lang="en-US" altLang="en-US" sz="2000" i="1" dirty="0"/>
              <a:t>)=1</a:t>
            </a:r>
            <a:r>
              <a:rPr lang="en-US" altLang="en-US" sz="2000" dirty="0"/>
              <a:t>: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93521" y="4293167"/>
            <a:ext cx="5164234" cy="1785104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r>
              <a:rPr lang="en-US" sz="2000" dirty="0"/>
              <a:t>Static model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 near </a:t>
            </a:r>
            <a:r>
              <a:rPr lang="en-US" i="1" dirty="0"/>
              <a:t>T</a:t>
            </a:r>
            <a:r>
              <a:rPr lang="en-US" baseline="-25000" dirty="0"/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derived microscopically (</a:t>
            </a:r>
            <a:r>
              <a:rPr lang="en-US" dirty="0" err="1"/>
              <a:t>Gor’kov</a:t>
            </a:r>
            <a:r>
              <a:rPr lang="en-US" dirty="0"/>
              <a:t> 1959)</a:t>
            </a:r>
          </a:p>
          <a:p>
            <a:endParaRPr lang="en-US" dirty="0"/>
          </a:p>
          <a:p>
            <a:r>
              <a:rPr lang="en-US" dirty="0"/>
              <a:t>Dynamics almost never realistic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crucial for pinning problems (</a:t>
            </a:r>
            <a:r>
              <a:rPr lang="en-US" dirty="0" err="1"/>
              <a:t>quasistatic</a:t>
            </a:r>
            <a:r>
              <a:rPr lang="en-US" dirty="0"/>
              <a:t>)</a:t>
            </a:r>
          </a:p>
        </p:txBody>
      </p:sp>
      <p:sp>
        <p:nvSpPr>
          <p:cNvPr id="15" name="Shape 758">
            <a:extLst>
              <a:ext uri="{FF2B5EF4-FFF2-40B4-BE49-F238E27FC236}">
                <a16:creationId xmlns:a16="http://schemas.microsoft.com/office/drawing/2014/main" id="{360AB1BC-4F1B-49A8-B5DD-B4A80F76EC21}"/>
              </a:ext>
            </a:extLst>
          </p:cNvPr>
          <p:cNvSpPr/>
          <p:nvPr/>
        </p:nvSpPr>
        <p:spPr>
          <a:xfrm>
            <a:off x="444499" y="6370835"/>
            <a:ext cx="672235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400"/>
            </a:pPr>
            <a:r>
              <a:rPr lang="en-US" sz="1600" dirty="0" smtClean="0"/>
              <a:t>GPU code details: </a:t>
            </a:r>
            <a:r>
              <a:rPr sz="1600" dirty="0" smtClean="0"/>
              <a:t>Sadovskyy </a:t>
            </a:r>
            <a:r>
              <a:rPr sz="1600" i="1" dirty="0"/>
              <a:t>et al.</a:t>
            </a:r>
            <a:r>
              <a:rPr sz="1600" dirty="0"/>
              <a:t>, </a:t>
            </a:r>
            <a:r>
              <a:rPr sz="1600" i="1" dirty="0" err="1"/>
              <a:t>Journ</a:t>
            </a:r>
            <a:r>
              <a:rPr lang="en-US" sz="1600" i="1" dirty="0"/>
              <a:t>.</a:t>
            </a:r>
            <a:r>
              <a:rPr sz="1600" i="1" dirty="0"/>
              <a:t> Comp</a:t>
            </a:r>
            <a:r>
              <a:rPr lang="en-US" sz="1600" i="1" dirty="0"/>
              <a:t>.</a:t>
            </a:r>
            <a:r>
              <a:rPr sz="1600" i="1" dirty="0"/>
              <a:t> Phys</a:t>
            </a:r>
            <a:r>
              <a:rPr lang="en-US" sz="1600" i="1" dirty="0"/>
              <a:t>.</a:t>
            </a:r>
            <a:r>
              <a:rPr sz="1600" dirty="0"/>
              <a:t> </a:t>
            </a:r>
            <a:r>
              <a:rPr sz="1600" b="1" dirty="0"/>
              <a:t>294</a:t>
            </a:r>
            <a:r>
              <a:rPr sz="1600" dirty="0"/>
              <a:t>, 639 (2015)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89545022"/>
      </p:ext>
    </p:extLst>
  </p:cSld>
  <p:clrMapOvr>
    <a:masterClrMapping/>
  </p:clrMapOvr>
  <p:transition advTm="55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5692-95C5-4156-A330-893D0030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82" y="60436"/>
            <a:ext cx="7130955" cy="639760"/>
          </a:xfrm>
        </p:spPr>
        <p:txBody>
          <a:bodyPr/>
          <a:lstStyle/>
          <a:p>
            <a:r>
              <a:rPr lang="en-US" dirty="0"/>
              <a:t>Individual pinning site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9089" y="1040524"/>
            <a:ext cx="322299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Parameters: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Pinning energy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U</a:t>
            </a:r>
            <a:r>
              <a:rPr kumimoji="0" lang="en-US" sz="2400" b="0" i="1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Pin-breaking force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p</a:t>
            </a:r>
            <a:endParaRPr kumimoji="0" lang="en-US" sz="2400" b="0" i="1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580993" y="-2090821"/>
            <a:ext cx="2320490" cy="7732711"/>
            <a:chOff x="5580993" y="-2090821"/>
            <a:chExt cx="2320490" cy="7732711"/>
          </a:xfrm>
        </p:grpSpPr>
        <p:sp>
          <p:nvSpPr>
            <p:cNvPr id="4" name="Arc 3"/>
            <p:cNvSpPr/>
            <p:nvPr/>
          </p:nvSpPr>
          <p:spPr>
            <a:xfrm>
              <a:off x="5580993" y="683635"/>
              <a:ext cx="1702676" cy="4958255"/>
            </a:xfrm>
            <a:prstGeom prst="arc">
              <a:avLst>
                <a:gd name="adj1" fmla="val 17862578"/>
                <a:gd name="adj2" fmla="val 0"/>
              </a:avLst>
            </a:prstGeom>
            <a:noFill/>
            <a:ln w="34925" cap="rnd" cmpd="sng">
              <a:solidFill>
                <a:schemeClr val="accent1">
                  <a:alpha val="70000"/>
                </a:schemeClr>
              </a:solidFill>
              <a:prstDash val="solid"/>
              <a:round/>
            </a:ln>
            <a:effectLst/>
            <a:scene3d>
              <a:camera prst="orthographicFront"/>
              <a:lightRig rig="sunrise" dir="t"/>
            </a:scene3d>
            <a:sp3d extrusionH="31750" contourW="12700">
              <a:bevelT w="0"/>
              <a:bevelB w="12700"/>
              <a:contourClr>
                <a:schemeClr val="accent1">
                  <a:lumMod val="75000"/>
                </a:schemeClr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5" name="Arc 4"/>
            <p:cNvSpPr/>
            <p:nvPr/>
          </p:nvSpPr>
          <p:spPr>
            <a:xfrm flipV="1">
              <a:off x="5580993" y="-2090821"/>
              <a:ext cx="1702676" cy="4958255"/>
            </a:xfrm>
            <a:prstGeom prst="arc">
              <a:avLst>
                <a:gd name="adj1" fmla="val 17862578"/>
                <a:gd name="adj2" fmla="val 0"/>
              </a:avLst>
            </a:prstGeom>
            <a:noFill/>
            <a:ln w="34925" cap="rnd" cmpd="sng">
              <a:solidFill>
                <a:schemeClr val="accent1">
                  <a:alpha val="70000"/>
                </a:schemeClr>
              </a:solidFill>
              <a:prstDash val="solid"/>
              <a:round/>
            </a:ln>
            <a:effectLst/>
            <a:scene3d>
              <a:camera prst="orthographicFront"/>
              <a:lightRig rig="sunrise" dir="t"/>
            </a:scene3d>
            <a:sp3d extrusionH="31750" contourW="12700">
              <a:bevelT w="0"/>
              <a:bevelB w="12700"/>
              <a:contourClr>
                <a:schemeClr val="accent1">
                  <a:lumMod val="75000"/>
                </a:schemeClr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035616" y="1710388"/>
              <a:ext cx="137160" cy="13716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85000"/>
              </a:schemeClr>
            </a:solidFill>
            <a:ln w="10795" cap="flat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all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366968" y="409186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366968" y="905262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302140" y="1401338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237312" y="1897414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339672" y="2393490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366968" y="2641528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366968" y="2889566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366968" y="3137602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366968" y="657224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339672" y="1153300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237312" y="1649376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7302140" y="2145452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6" name="TextBox 35"/>
            <p:cNvSpPr txBox="1"/>
            <p:nvPr/>
          </p:nvSpPr>
          <p:spPr>
            <a:xfrm>
              <a:off x="7590678" y="3028446"/>
              <a:ext cx="31080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</a:t>
              </a:r>
              <a:r>
                <a:rPr kumimoji="0" lang="en-US" sz="1800" b="0" i="0" u="none" strike="noStrike" cap="none" spc="0" normalizeH="0" baseline="-2500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L</a:t>
              </a:r>
              <a:endPara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6600154" y="1777232"/>
              <a:ext cx="502613" cy="0"/>
            </a:xfrm>
            <a:prstGeom prst="straightConnector1">
              <a:avLst/>
            </a:prstGeom>
            <a:noFill/>
            <a:ln w="25400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 w="med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2" name="TextBox 41"/>
            <p:cNvSpPr txBox="1"/>
            <p:nvPr/>
          </p:nvSpPr>
          <p:spPr>
            <a:xfrm>
              <a:off x="6508156" y="1712749"/>
              <a:ext cx="44931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</a:t>
              </a:r>
              <a:r>
                <a:rPr kumimoji="0" lang="en-US" sz="1800" b="0" i="0" u="none" strike="noStrike" cap="none" spc="0" normalizeH="0" baseline="-2500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p</a:t>
              </a:r>
              <a:endPara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99089" y="2240851"/>
            <a:ext cx="323101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Small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defects, </a:t>
            </a:r>
            <a:r>
              <a:rPr kumimoji="0" lang="en-US" sz="20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sym typeface="Helvetica Neue"/>
              </a:rPr>
              <a:t>a</a:t>
            </a:r>
            <a:r>
              <a:rPr kumimoji="0" lang="en-US" sz="20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&lt;</a:t>
            </a:r>
            <a:r>
              <a:rPr lang="en-US" sz="2000" i="1" dirty="0">
                <a:latin typeface="Symbol" panose="05050102010706020507" pitchFamily="18" charset="2"/>
              </a:rPr>
              <a:t>x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: </a:t>
            </a:r>
            <a:r>
              <a:rPr kumimoji="0" lang="en-US" sz="2000" b="0" i="1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f</a:t>
            </a:r>
            <a:r>
              <a:rPr kumimoji="0" lang="en-US" sz="2000" b="0" i="1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</a:t>
            </a:r>
            <a:r>
              <a:rPr kumimoji="0" lang="en-US" sz="20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= U</a:t>
            </a:r>
            <a:r>
              <a:rPr kumimoji="0" lang="en-US" sz="2000" b="0" i="1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 </a:t>
            </a:r>
            <a:r>
              <a:rPr kumimoji="0" lang="en-US" sz="20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/</a:t>
            </a:r>
            <a:r>
              <a:rPr kumimoji="0" lang="en-US" sz="20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sym typeface="Helvetica Neue"/>
              </a:rPr>
              <a:t>x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ymbol" panose="05050102010706020507" pitchFamily="18" charset="2"/>
              <a:sym typeface="Helvetica Neue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99089" y="2793430"/>
            <a:ext cx="2496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Large defects , </a:t>
            </a:r>
            <a:r>
              <a:rPr lang="en-US" sz="2000" i="1" dirty="0">
                <a:latin typeface="+mj-lt"/>
              </a:rPr>
              <a:t>a</a:t>
            </a:r>
            <a:r>
              <a:rPr lang="en-US" sz="2000" i="1" dirty="0"/>
              <a:t>&gt;</a:t>
            </a:r>
            <a:r>
              <a:rPr lang="en-US" sz="2000" i="1" dirty="0">
                <a:latin typeface="Symbol" panose="05050102010706020507" pitchFamily="18" charset="2"/>
              </a:rPr>
              <a:t>x</a:t>
            </a:r>
            <a:r>
              <a:rPr lang="en-US" sz="2000" dirty="0"/>
              <a:t>: </a:t>
            </a: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1383844" y="3093204"/>
          <a:ext cx="14097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4" name="Equation" r:id="rId4" imgW="850680" imgH="419040" progId="Equation.DSMT4">
                  <p:embed/>
                </p:oleObj>
              </mc:Choice>
              <mc:Fallback>
                <p:oleObj name="Equation" r:id="rId4" imgW="850680" imgH="41904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83844" y="3093204"/>
                        <a:ext cx="1409700" cy="693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045256"/>
              </p:ext>
            </p:extLst>
          </p:nvPr>
        </p:nvGraphicFramePr>
        <p:xfrm>
          <a:off x="3350337" y="3188313"/>
          <a:ext cx="1057736" cy="6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5" name="Equation" r:id="rId6" imgW="787320" imgH="495000" progId="Equation.DSMT4">
                  <p:embed/>
                </p:oleObj>
              </mc:Choice>
              <mc:Fallback>
                <p:oleObj name="Equation" r:id="rId6" imgW="787320" imgH="49500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50337" y="3188313"/>
                        <a:ext cx="1057736" cy="66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A20833D6-7764-4017-AC5F-F136F559F11D}"/>
              </a:ext>
            </a:extLst>
          </p:cNvPr>
          <p:cNvSpPr txBox="1"/>
          <p:nvPr/>
        </p:nvSpPr>
        <p:spPr>
          <a:xfrm>
            <a:off x="4416952" y="3298705"/>
            <a:ext cx="26186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Vortex line energy scale 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40636" y="3702818"/>
            <a:ext cx="0" cy="1889090"/>
          </a:xfrm>
          <a:prstGeom prst="line">
            <a:avLst/>
          </a:prstGeom>
          <a:noFill/>
          <a:ln w="47625" cap="rnd">
            <a:solidFill>
              <a:srgbClr val="92D050"/>
            </a:solidFill>
            <a:prstDash val="solid"/>
            <a:round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Oval 37"/>
          <p:cNvSpPr>
            <a:spLocks noChangeAspect="1"/>
          </p:cNvSpPr>
          <p:nvPr/>
        </p:nvSpPr>
        <p:spPr>
          <a:xfrm>
            <a:off x="1780616" y="4415069"/>
            <a:ext cx="320040" cy="320040"/>
          </a:xfrm>
          <a:prstGeom prst="ellips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 w="10795" cap="flat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52400" h="152400"/>
            <a:bevelB w="152400" h="152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all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59615" y="4323868"/>
            <a:ext cx="260982" cy="461663"/>
            <a:chOff x="1359615" y="4323868"/>
            <a:chExt cx="260982" cy="461663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1620597" y="4415069"/>
              <a:ext cx="0" cy="320040"/>
            </a:xfrm>
            <a:prstGeom prst="straightConnector1">
              <a:avLst/>
            </a:prstGeom>
            <a:noFill/>
            <a:ln w="15875" cap="flat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" name="TextBox 25"/>
            <p:cNvSpPr txBox="1"/>
            <p:nvPr/>
          </p:nvSpPr>
          <p:spPr>
            <a:xfrm>
              <a:off x="1359615" y="4323868"/>
              <a:ext cx="25102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a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321313582"/>
      </p:ext>
    </p:extLst>
  </p:cSld>
  <p:clrMapOvr>
    <a:masterClrMapping/>
  </p:clrMapOvr>
  <p:transition spd="med" advTm="50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23" grpId="0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5692-95C5-4156-A330-893D0030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64008"/>
            <a:ext cx="8372902" cy="639760"/>
          </a:xfrm>
        </p:spPr>
        <p:txBody>
          <a:bodyPr/>
          <a:lstStyle/>
          <a:p>
            <a:r>
              <a:rPr lang="en-US" dirty="0"/>
              <a:t>Individual pinning site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9089" y="1040524"/>
            <a:ext cx="322299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Parameters: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Pinning energy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U</a:t>
            </a:r>
            <a:r>
              <a:rPr kumimoji="0" lang="en-US" sz="2400" b="0" i="1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Pin-breaking force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p</a:t>
            </a:r>
            <a:endParaRPr kumimoji="0" lang="en-US" sz="2400" b="0" i="1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580993" y="-2090821"/>
            <a:ext cx="2320490" cy="7732711"/>
            <a:chOff x="5580993" y="-2090821"/>
            <a:chExt cx="2320490" cy="7732711"/>
          </a:xfrm>
        </p:grpSpPr>
        <p:sp>
          <p:nvSpPr>
            <p:cNvPr id="4" name="Arc 3"/>
            <p:cNvSpPr/>
            <p:nvPr/>
          </p:nvSpPr>
          <p:spPr>
            <a:xfrm>
              <a:off x="5580993" y="683635"/>
              <a:ext cx="1702676" cy="4958255"/>
            </a:xfrm>
            <a:prstGeom prst="arc">
              <a:avLst>
                <a:gd name="adj1" fmla="val 17862578"/>
                <a:gd name="adj2" fmla="val 0"/>
              </a:avLst>
            </a:prstGeom>
            <a:noFill/>
            <a:ln w="34925" cap="rnd" cmpd="sng">
              <a:solidFill>
                <a:schemeClr val="accent1">
                  <a:alpha val="70000"/>
                </a:schemeClr>
              </a:solidFill>
              <a:prstDash val="solid"/>
              <a:round/>
            </a:ln>
            <a:effectLst/>
            <a:scene3d>
              <a:camera prst="orthographicFront"/>
              <a:lightRig rig="sunrise" dir="t"/>
            </a:scene3d>
            <a:sp3d extrusionH="31750" contourW="12700">
              <a:bevelT w="0"/>
              <a:bevelB w="12700"/>
              <a:contourClr>
                <a:schemeClr val="accent1">
                  <a:lumMod val="75000"/>
                </a:schemeClr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5" name="Arc 4"/>
            <p:cNvSpPr/>
            <p:nvPr/>
          </p:nvSpPr>
          <p:spPr>
            <a:xfrm flipV="1">
              <a:off x="5580993" y="-2090821"/>
              <a:ext cx="1702676" cy="4958255"/>
            </a:xfrm>
            <a:prstGeom prst="arc">
              <a:avLst>
                <a:gd name="adj1" fmla="val 17862578"/>
                <a:gd name="adj2" fmla="val 0"/>
              </a:avLst>
            </a:prstGeom>
            <a:noFill/>
            <a:ln w="34925" cap="rnd" cmpd="sng">
              <a:solidFill>
                <a:schemeClr val="accent1">
                  <a:alpha val="70000"/>
                </a:schemeClr>
              </a:solidFill>
              <a:prstDash val="solid"/>
              <a:round/>
            </a:ln>
            <a:effectLst/>
            <a:scene3d>
              <a:camera prst="orthographicFront"/>
              <a:lightRig rig="sunrise" dir="t"/>
            </a:scene3d>
            <a:sp3d extrusionH="31750" contourW="12700">
              <a:bevelT w="0"/>
              <a:bevelB w="12700"/>
              <a:contourClr>
                <a:schemeClr val="accent1">
                  <a:lumMod val="75000"/>
                </a:schemeClr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035616" y="1710388"/>
              <a:ext cx="137160" cy="13716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85000"/>
              </a:schemeClr>
            </a:solidFill>
            <a:ln w="10795" cap="flat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all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366968" y="409186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366968" y="905262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302140" y="1401338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237312" y="1897414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339672" y="2393490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366968" y="2641528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366968" y="2889566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366968" y="3137602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366968" y="657224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339672" y="1153300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237312" y="1649376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7302140" y="2145452"/>
              <a:ext cx="221187" cy="0"/>
            </a:xfrm>
            <a:prstGeom prst="straightConnector1">
              <a:avLst/>
            </a:prstGeom>
            <a:noFill/>
            <a:ln w="15875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6" name="TextBox 35"/>
            <p:cNvSpPr txBox="1"/>
            <p:nvPr/>
          </p:nvSpPr>
          <p:spPr>
            <a:xfrm>
              <a:off x="7590678" y="3028446"/>
              <a:ext cx="31080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</a:t>
              </a:r>
              <a:r>
                <a:rPr kumimoji="0" lang="en-US" sz="1800" b="0" i="0" u="none" strike="noStrike" cap="none" spc="0" normalizeH="0" baseline="-2500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L</a:t>
              </a:r>
              <a:endPara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6600154" y="1777232"/>
              <a:ext cx="502613" cy="0"/>
            </a:xfrm>
            <a:prstGeom prst="straightConnector1">
              <a:avLst/>
            </a:prstGeom>
            <a:noFill/>
            <a:ln w="25400" cap="flat">
              <a:solidFill>
                <a:schemeClr val="accent6">
                  <a:lumMod val="50000"/>
                </a:schemeClr>
              </a:solidFill>
              <a:prstDash val="solid"/>
              <a:round/>
              <a:tailEnd type="stealth" w="med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2" name="TextBox 41"/>
            <p:cNvSpPr txBox="1"/>
            <p:nvPr/>
          </p:nvSpPr>
          <p:spPr>
            <a:xfrm>
              <a:off x="6508156" y="1712749"/>
              <a:ext cx="44931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</a:t>
              </a:r>
              <a:r>
                <a:rPr kumimoji="0" lang="en-US" sz="1800" b="0" i="0" u="none" strike="noStrike" cap="none" spc="0" normalizeH="0" baseline="-2500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p</a:t>
              </a:r>
              <a:endPara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99089" y="2240851"/>
            <a:ext cx="323101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Small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defects, </a:t>
            </a:r>
            <a:r>
              <a:rPr kumimoji="0" lang="en-US" sz="20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sym typeface="Helvetica Neue"/>
              </a:rPr>
              <a:t>a</a:t>
            </a:r>
            <a:r>
              <a:rPr kumimoji="0" lang="en-US" sz="20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&lt;</a:t>
            </a:r>
            <a:r>
              <a:rPr lang="en-US" sz="2000" i="1" dirty="0">
                <a:latin typeface="Symbol" panose="05050102010706020507" pitchFamily="18" charset="2"/>
              </a:rPr>
              <a:t>x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: </a:t>
            </a:r>
            <a:r>
              <a:rPr kumimoji="0" lang="en-US" sz="2000" b="0" i="1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f</a:t>
            </a:r>
            <a:r>
              <a:rPr kumimoji="0" lang="en-US" sz="2000" b="0" i="1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</a:t>
            </a:r>
            <a:r>
              <a:rPr kumimoji="0" lang="en-US" sz="20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= U</a:t>
            </a:r>
            <a:r>
              <a:rPr kumimoji="0" lang="en-US" sz="2000" b="0" i="1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 </a:t>
            </a:r>
            <a:r>
              <a:rPr kumimoji="0" lang="en-US" sz="20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/</a:t>
            </a:r>
            <a:r>
              <a:rPr kumimoji="0" lang="en-US" sz="20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sym typeface="Helvetica Neue"/>
              </a:rPr>
              <a:t>x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ymbol" panose="05050102010706020507" pitchFamily="18" charset="2"/>
              <a:sym typeface="Helvetica Neue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99089" y="2793430"/>
            <a:ext cx="2507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Large defects , </a:t>
            </a:r>
            <a:r>
              <a:rPr lang="en-US" sz="2000" i="1" dirty="0">
                <a:latin typeface="+mj-lt"/>
              </a:rPr>
              <a:t>a</a:t>
            </a:r>
            <a:r>
              <a:rPr lang="en-US" sz="2000" i="1" dirty="0"/>
              <a:t>&gt;</a:t>
            </a:r>
            <a:r>
              <a:rPr lang="en-US" sz="2000" i="1" dirty="0">
                <a:latin typeface="Symbol" panose="05050102010706020507" pitchFamily="18" charset="2"/>
              </a:rPr>
              <a:t>x</a:t>
            </a:r>
            <a:r>
              <a:rPr lang="en-US" sz="2000" dirty="0"/>
              <a:t>: 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1940636" y="3702818"/>
            <a:ext cx="0" cy="1889090"/>
          </a:xfrm>
          <a:prstGeom prst="line">
            <a:avLst/>
          </a:prstGeom>
          <a:noFill/>
          <a:ln w="47625" cap="rnd">
            <a:solidFill>
              <a:srgbClr val="92D050"/>
            </a:solidFill>
            <a:prstDash val="solid"/>
            <a:round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1780616" y="4415069"/>
            <a:ext cx="320040" cy="320040"/>
          </a:xfrm>
          <a:prstGeom prst="ellips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 w="10795" cap="flat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52400" h="152400"/>
            <a:bevelB w="152400" h="152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all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71800" y="4225159"/>
            <a:ext cx="18299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Naively </a:t>
            </a:r>
            <a:r>
              <a:rPr lang="en-US" i="1" dirty="0" err="1"/>
              <a:t>f</a:t>
            </a:r>
            <a:r>
              <a:rPr lang="en-US" i="1" baseline="-25000" dirty="0" err="1"/>
              <a:t>p</a:t>
            </a:r>
            <a:r>
              <a:rPr lang="en-US" i="1" baseline="-25000" dirty="0"/>
              <a:t> </a:t>
            </a:r>
            <a:r>
              <a:rPr lang="en-US" i="1" dirty="0"/>
              <a:t>= U</a:t>
            </a:r>
            <a:r>
              <a:rPr lang="en-US" i="1" baseline="-25000" dirty="0"/>
              <a:t>p </a:t>
            </a:r>
            <a:r>
              <a:rPr lang="en-US" i="1" dirty="0"/>
              <a:t>/</a:t>
            </a:r>
            <a:r>
              <a:rPr lang="en-US" i="1" dirty="0">
                <a:latin typeface="+mj-lt"/>
              </a:rPr>
              <a:t>a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46111" y="4109046"/>
            <a:ext cx="1300995" cy="1194130"/>
            <a:chOff x="3646111" y="4109046"/>
            <a:chExt cx="1300995" cy="119413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B031B7-B18F-4320-93E2-BC495E888A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9596" y="4129548"/>
              <a:ext cx="741900" cy="553065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24A2F60-A4A1-4079-A4FE-94B51F915D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1751" y="4109046"/>
              <a:ext cx="741900" cy="553065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E77390-E31C-4971-AA10-4EE85A0DD323}"/>
                </a:ext>
              </a:extLst>
            </p:cNvPr>
            <p:cNvSpPr txBox="1"/>
            <p:nvPr/>
          </p:nvSpPr>
          <p:spPr>
            <a:xfrm>
              <a:off x="3646111" y="4903068"/>
              <a:ext cx="1300995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FF0000"/>
                  </a:solidFill>
                </a:rPr>
                <a:t>not </a:t>
              </a: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correct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20833D6-7764-4017-AC5F-F136F559F11D}"/>
              </a:ext>
            </a:extLst>
          </p:cNvPr>
          <p:cNvSpPr txBox="1"/>
          <p:nvPr/>
        </p:nvSpPr>
        <p:spPr>
          <a:xfrm>
            <a:off x="4416952" y="3298705"/>
            <a:ext cx="26186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Vortex line energy scale 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359615" y="4323868"/>
            <a:ext cx="260982" cy="461663"/>
            <a:chOff x="1359615" y="4323868"/>
            <a:chExt cx="260982" cy="461663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1620597" y="4415069"/>
              <a:ext cx="0" cy="320040"/>
            </a:xfrm>
            <a:prstGeom prst="straightConnector1">
              <a:avLst/>
            </a:prstGeom>
            <a:noFill/>
            <a:ln w="15875" cap="flat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2" name="TextBox 51"/>
            <p:cNvSpPr txBox="1"/>
            <p:nvPr/>
          </p:nvSpPr>
          <p:spPr>
            <a:xfrm>
              <a:off x="1359615" y="4323868"/>
              <a:ext cx="25102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a</a:t>
              </a:r>
            </a:p>
          </p:txBody>
        </p:sp>
      </p:grp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1383844" y="3093204"/>
          <a:ext cx="14097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6" name="Equation" r:id="rId4" imgW="850680" imgH="419040" progId="Equation.DSMT4">
                  <p:embed/>
                </p:oleObj>
              </mc:Choice>
              <mc:Fallback>
                <p:oleObj name="Equation" r:id="rId4" imgW="850680" imgH="41904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83844" y="3093204"/>
                        <a:ext cx="1409700" cy="693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722081"/>
              </p:ext>
            </p:extLst>
          </p:nvPr>
        </p:nvGraphicFramePr>
        <p:xfrm>
          <a:off x="3350337" y="3188313"/>
          <a:ext cx="1057736" cy="6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7" name="Equation" r:id="rId6" imgW="787320" imgH="495000" progId="Equation.DSMT4">
                  <p:embed/>
                </p:oleObj>
              </mc:Choice>
              <mc:Fallback>
                <p:oleObj name="Equation" r:id="rId6" imgW="787320" imgH="49500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50337" y="3188313"/>
                        <a:ext cx="1057736" cy="66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89212209"/>
      </p:ext>
    </p:extLst>
  </p:cSld>
  <p:clrMapOvr>
    <a:masterClrMapping/>
  </p:clrMapOvr>
  <p:transition spd="med" advTm="13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01754 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00" y="11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155334" y="1017588"/>
          <a:ext cx="3622675" cy="27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6"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409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334" y="1017588"/>
                        <a:ext cx="3622675" cy="277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Title 1"/>
          <p:cNvSpPr>
            <a:spLocks noGrp="1"/>
          </p:cNvSpPr>
          <p:nvPr>
            <p:ph type="title"/>
          </p:nvPr>
        </p:nvSpPr>
        <p:spPr>
          <a:xfrm>
            <a:off x="441325" y="134938"/>
            <a:ext cx="8229600" cy="554037"/>
          </a:xfrm>
        </p:spPr>
        <p:txBody>
          <a:bodyPr/>
          <a:lstStyle/>
          <a:p>
            <a:r>
              <a:rPr lang="en-US" altLang="en-US" dirty="0"/>
              <a:t>Depinning from large particle </a:t>
            </a:r>
          </a:p>
        </p:txBody>
      </p:sp>
      <p:pic>
        <p:nvPicPr>
          <p:cNvPr id="4105" name="Picture 2" descr="D:\koshelev\0Papers\TDGLSim\Visualization\1Part_a16Lz50BJfTscan2\GL3D_1Part_a16Lz50Scan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33" y="849763"/>
            <a:ext cx="3352096" cy="266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3"/>
          <p:cNvSpPr txBox="1">
            <a:spLocks noChangeArrowheads="1"/>
          </p:cNvSpPr>
          <p:nvPr/>
        </p:nvSpPr>
        <p:spPr bwMode="auto">
          <a:xfrm>
            <a:off x="935836" y="849764"/>
            <a:ext cx="22098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/>
              <a:t>a=16 </a:t>
            </a:r>
            <a:r>
              <a:rPr lang="en-US" altLang="en-US" dirty="0">
                <a:latin typeface="Symbol" panose="05050102010706020507" pitchFamily="18" charset="2"/>
              </a:rPr>
              <a:t>x</a:t>
            </a:r>
            <a:r>
              <a:rPr lang="en-US" altLang="en-US" dirty="0"/>
              <a:t>, </a:t>
            </a:r>
            <a:r>
              <a:rPr lang="en-US" altLang="en-US" dirty="0" err="1"/>
              <a:t>L</a:t>
            </a:r>
            <a:r>
              <a:rPr lang="en-US" altLang="en-US" baseline="-25000" dirty="0" err="1"/>
              <a:t>z</a:t>
            </a:r>
            <a:r>
              <a:rPr lang="en-US" altLang="en-US" dirty="0"/>
              <a:t>=50 </a:t>
            </a:r>
            <a:r>
              <a:rPr lang="en-US" altLang="en-US" dirty="0">
                <a:latin typeface="Symbol" panose="05050102010706020507" pitchFamily="18" charset="2"/>
              </a:rPr>
              <a:t>x, g=1</a:t>
            </a:r>
            <a:endParaRPr lang="en-US" altLang="en-US" dirty="0"/>
          </a:p>
        </p:txBody>
      </p:sp>
      <p:graphicFrame>
        <p:nvGraphicFramePr>
          <p:cNvPr id="10" name="Object 11">
            <a:extLst>
              <a:ext uri="{FF2B5EF4-FFF2-40B4-BE49-F238E27FC236}">
                <a16:creationId xmlns:a16="http://schemas.microsoft.com/office/drawing/2014/main" id="{E617C485-E82E-4FA6-8341-9B8DF36256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4208" y="4658861"/>
          <a:ext cx="32829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7" name="Equation" r:id="rId8" imgW="3327120" imgH="1091880" progId="Equation.DSMT4">
                  <p:embed/>
                </p:oleObj>
              </mc:Choice>
              <mc:Fallback>
                <p:oleObj name="Equation" r:id="rId8" imgW="3327120" imgH="1091880" progId="Equation.DSMT4">
                  <p:embed/>
                  <p:pic>
                    <p:nvPicPr>
                      <p:cNvPr id="10" name="Object 11">
                        <a:extLst>
                          <a:ext uri="{FF2B5EF4-FFF2-40B4-BE49-F238E27FC236}">
                            <a16:creationId xmlns:a16="http://schemas.microsoft.com/office/drawing/2014/main" id="{E617C485-E82E-4FA6-8341-9B8DF36256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4208" y="4658861"/>
                        <a:ext cx="32829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id="{E617C485-E82E-4FA6-8341-9B8DF36256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8908" y="3958774"/>
          <a:ext cx="1165225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8" name="Equation" r:id="rId10" imgW="1180800" imgH="711000" progId="Equation.DSMT4">
                  <p:embed/>
                </p:oleObj>
              </mc:Choice>
              <mc:Fallback>
                <p:oleObj name="Equation" r:id="rId10" imgW="1180800" imgH="711000" progId="Equation.DSMT4">
                  <p:embed/>
                  <p:pic>
                    <p:nvPicPr>
                      <p:cNvPr id="11" name="Object 11">
                        <a:extLst>
                          <a:ext uri="{FF2B5EF4-FFF2-40B4-BE49-F238E27FC236}">
                            <a16:creationId xmlns:a16="http://schemas.microsoft.com/office/drawing/2014/main" id="{E617C485-E82E-4FA6-8341-9B8DF36256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908" y="3958774"/>
                        <a:ext cx="1165225" cy="70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50465" y="3653990"/>
            <a:ext cx="3996813" cy="3195081"/>
            <a:chOff x="250465" y="3653990"/>
            <a:chExt cx="3996813" cy="31950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" b="49906"/>
            <a:stretch/>
          </p:blipFill>
          <p:spPr>
            <a:xfrm>
              <a:off x="250465" y="4014431"/>
              <a:ext cx="3996813" cy="2834640"/>
            </a:xfrm>
            <a:prstGeom prst="rect">
              <a:avLst/>
            </a:prstGeom>
          </p:spPr>
        </p:pic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4655621"/>
                </p:ext>
              </p:extLst>
            </p:nvPr>
          </p:nvGraphicFramePr>
          <p:xfrm>
            <a:off x="2248870" y="5096915"/>
            <a:ext cx="1197695" cy="337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89" name="Equation" r:id="rId13" imgW="901440" imgH="253800" progId="Equation.DSMT4">
                    <p:embed/>
                  </p:oleObj>
                </mc:Choice>
                <mc:Fallback>
                  <p:oleObj name="Equation" r:id="rId13" imgW="901440" imgH="253800" progId="Equation.DSMT4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48870" y="5096915"/>
                          <a:ext cx="1197695" cy="3373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 2"/>
            <p:cNvSpPr/>
            <p:nvPr/>
          </p:nvSpPr>
          <p:spPr>
            <a:xfrm>
              <a:off x="1263340" y="3653990"/>
              <a:ext cx="21082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dirty="0"/>
                <a:t>Pin breaking force </a:t>
              </a:r>
              <a:endParaRPr lang="en-US" dirty="0"/>
            </a:p>
          </p:txBody>
        </p:sp>
      </p:grpSp>
      <p:cxnSp>
        <p:nvCxnSpPr>
          <p:cNvPr id="13" name="Straight Arrow Connector 12"/>
          <p:cNvCxnSpPr/>
          <p:nvPr/>
        </p:nvCxnSpPr>
        <p:spPr bwMode="auto">
          <a:xfrm flipV="1">
            <a:off x="4152111" y="3226368"/>
            <a:ext cx="1092200" cy="358164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163060" y="3133087"/>
            <a:ext cx="3610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368011" y="1626168"/>
            <a:ext cx="12700" cy="1231900"/>
          </a:xfrm>
          <a:prstGeom prst="straightConnector1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014162" y="1858706"/>
            <a:ext cx="4074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2A032C-4B3B-4132-9B98-C2CA071233C0}"/>
              </a:ext>
            </a:extLst>
          </p:cNvPr>
          <p:cNvSpPr/>
          <p:nvPr/>
        </p:nvSpPr>
        <p:spPr>
          <a:xfrm>
            <a:off x="1008668" y="5096915"/>
            <a:ext cx="439489" cy="369332"/>
          </a:xfrm>
          <a:prstGeom prst="rect">
            <a:avLst/>
          </a:prstGeom>
          <a:solidFill>
            <a:schemeClr val="bg1"/>
          </a:solidFill>
          <a:ln w="1079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all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53844549"/>
      </p:ext>
    </p:extLst>
  </p:cSld>
  <p:clrMapOvr>
    <a:masterClrMapping/>
  </p:clrMapOvr>
  <p:transition spd="med" advTm="37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21" y="238658"/>
            <a:ext cx="8372902" cy="828949"/>
          </a:xfrm>
        </p:spPr>
        <p:txBody>
          <a:bodyPr/>
          <a:lstStyle/>
          <a:p>
            <a:r>
              <a:rPr lang="en-US" dirty="0"/>
              <a:t>Single inclusion interacting with vortex lattice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506" y="1328616"/>
            <a:ext cx="3323985" cy="4262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Setup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= 36 vortex lines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single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inclusion with diameter </a:t>
            </a:r>
            <a:r>
              <a:rPr kumimoji="0" lang="en-US" sz="18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anisotropy 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sym typeface="Helvetica Neue"/>
              </a:rPr>
              <a:t>g 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= 5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=50-100</a:t>
            </a:r>
            <a:r>
              <a:rPr lang="en-US" i="1" dirty="0">
                <a:latin typeface="Symbol" panose="05050102010706020507" pitchFamily="18" charset="2"/>
              </a:rPr>
              <a:t>x</a:t>
            </a:r>
            <a:r>
              <a:rPr lang="en-US" i="1" dirty="0">
                <a:latin typeface="+mn-lt"/>
              </a:rPr>
              <a:t>,</a:t>
            </a:r>
            <a:r>
              <a:rPr lang="en-US" i="1" dirty="0">
                <a:latin typeface="Symbol" panose="05050102010706020507" pitchFamily="18" charset="2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=(3/4)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=6a</a:t>
            </a:r>
            <a:r>
              <a:rPr lang="en-US" baseline="-25000" dirty="0"/>
              <a:t>0</a:t>
            </a:r>
            <a:endParaRPr kumimoji="0" lang="en-US" sz="1800" b="0" i="1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Symbol" panose="05050102010706020507" pitchFamily="18" charset="2"/>
              <a:sym typeface="Helvetica Neue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Protocol</a:t>
            </a:r>
            <a:r>
              <a:rPr lang="en-US" dirty="0"/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Prepare pinned state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Increase current 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j</a:t>
            </a:r>
          </a:p>
          <a:p>
            <a:pPr>
              <a:spcBef>
                <a:spcPts val="600"/>
              </a:spcBef>
            </a:pPr>
            <a:r>
              <a:rPr lang="en-US" dirty="0"/>
              <a:t>Monitor electric field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E(t)</a:t>
            </a:r>
          </a:p>
          <a:p>
            <a:pPr>
              <a:spcBef>
                <a:spcPts val="600"/>
              </a:spcBef>
            </a:pPr>
            <a:r>
              <a:rPr lang="en-US" dirty="0"/>
              <a:t>and lattice displacement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x(t)</a:t>
            </a:r>
            <a:r>
              <a:rPr lang="en-US" dirty="0"/>
              <a:t> </a:t>
            </a:r>
          </a:p>
          <a:p>
            <a:pPr>
              <a:spcBef>
                <a:spcPts val="600"/>
              </a:spcBef>
            </a:pPr>
            <a:r>
              <a:rPr lang="en-US" dirty="0"/>
              <a:t>Extract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from critical current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1800" b="0" i="1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4109" y="5591319"/>
            <a:ext cx="14292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</a:t>
            </a:r>
            <a:r>
              <a:rPr kumimoji="0" lang="en-US" sz="1800" b="0" i="1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=</a:t>
            </a:r>
            <a:r>
              <a:rPr kumimoji="0" lang="en-US" sz="18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N</a:t>
            </a:r>
            <a:r>
              <a:rPr kumimoji="0" lang="en-US" sz="1800" b="0" i="1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</a:t>
            </a:r>
            <a:r>
              <a:rPr kumimoji="0" lang="en-US" sz="1800" b="0" i="1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</a:t>
            </a:r>
            <a:r>
              <a:rPr kumimoji="0" lang="en-US" sz="1800" b="0" i="1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z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cs typeface="Times New Roman" panose="02020603050405020304" pitchFamily="18" charset="0"/>
                <a:sym typeface="Helvetica Neue"/>
              </a:rPr>
              <a:t>F</a:t>
            </a:r>
            <a:r>
              <a:rPr kumimoji="0" lang="en-US" sz="1800" b="0" i="1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0 </a:t>
            </a:r>
            <a:r>
              <a:rPr kumimoji="0" lang="en-US" sz="18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j</a:t>
            </a:r>
            <a:r>
              <a:rPr kumimoji="0" lang="en-US" sz="1800" b="0" i="1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/c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83" y="750059"/>
            <a:ext cx="5310552" cy="35197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4489" y="6375160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Willa </a:t>
            </a:r>
            <a:r>
              <a:rPr lang="en-US" i="1" dirty="0" smtClean="0"/>
              <a:t>et a</a:t>
            </a:r>
            <a:r>
              <a:rPr lang="en-US" dirty="0" smtClean="0"/>
              <a:t>l.,</a:t>
            </a:r>
            <a:r>
              <a:rPr lang="en-US" dirty="0" err="1" smtClean="0"/>
              <a:t>Phys</a:t>
            </a:r>
            <a:r>
              <a:rPr lang="en-US" dirty="0"/>
              <a:t>. Rev. B, </a:t>
            </a:r>
            <a:r>
              <a:rPr lang="en-US" b="1" dirty="0"/>
              <a:t>98</a:t>
            </a:r>
            <a:r>
              <a:rPr lang="en-US" dirty="0"/>
              <a:t>, 054517 (2018)</a:t>
            </a:r>
          </a:p>
        </p:txBody>
      </p:sp>
    </p:spTree>
    <p:extLst>
      <p:ext uri="{BB962C8B-B14F-4D97-AF65-F5344CB8AC3E}">
        <p14:creationId xmlns:p14="http://schemas.microsoft.com/office/powerpoint/2010/main" val="2761924616"/>
      </p:ext>
    </p:extLst>
  </p:cSld>
  <p:clrMapOvr>
    <a:masterClrMapping/>
  </p:clrMapOvr>
  <p:transition spd="med" advTm="3135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Shape 1166"/>
          <p:cNvSpPr>
            <a:spLocks noGrp="1"/>
          </p:cNvSpPr>
          <p:nvPr>
            <p:ph type="title"/>
          </p:nvPr>
        </p:nvSpPr>
        <p:spPr>
          <a:xfrm>
            <a:off x="385548" y="255991"/>
            <a:ext cx="8372903" cy="828950"/>
          </a:xfrm>
          <a:prstGeom prst="rect">
            <a:avLst/>
          </a:prstGeom>
        </p:spPr>
        <p:txBody>
          <a:bodyPr anchor="t"/>
          <a:lstStyle/>
          <a:p>
            <a:r>
              <a:t>Single Defect:</a:t>
            </a:r>
          </a:p>
          <a:p>
            <a:r>
              <a:t>Depinning Process</a:t>
            </a:r>
          </a:p>
        </p:txBody>
      </p:sp>
      <p:pic>
        <p:nvPicPr>
          <p:cNvPr id="1170" name="ana059_walter5 (Converted)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100" y="4190350"/>
            <a:ext cx="2991500" cy="2289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1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6350" y="2499287"/>
            <a:ext cx="1511300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2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7262" y="5220688"/>
            <a:ext cx="1511300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3" name="ana059_walter6 (Converted).mov"/>
          <p:cNvPicPr>
            <a:picLocks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599" y="1694468"/>
            <a:ext cx="3048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1191"/>
          <p:cNvSpPr/>
          <p:nvPr/>
        </p:nvSpPr>
        <p:spPr>
          <a:xfrm>
            <a:off x="4862040" y="417310"/>
            <a:ext cx="1120973" cy="5759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lIns="45719" rIns="45719" anchor="ctr"/>
          <a:lstStyle/>
          <a:p>
            <a:pPr defTabSz="457200">
              <a:lnSpc>
                <a:spcPct val="90000"/>
              </a:lnSpc>
              <a:spcBef>
                <a:spcPts val="600"/>
              </a:spcBef>
              <a:defRPr sz="2000" b="1" cap="all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25" name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2049" y="549815"/>
            <a:ext cx="888697" cy="30152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/>
          <p:cNvSpPr txBox="1"/>
          <p:nvPr/>
        </p:nvSpPr>
        <p:spPr>
          <a:xfrm>
            <a:off x="1055077" y="1232363"/>
            <a:ext cx="15670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1-0-1 scenario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5077" y="3821020"/>
            <a:ext cx="13619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1-1 scenario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46577" y="3254576"/>
            <a:ext cx="4494177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"/>
              </a:rPr>
              <a:t>Depinning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"/>
              </a:rPr>
              <a:t> process is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"/>
              </a:rPr>
              <a:t> strongly affected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aseline="0" dirty="0">
                <a:solidFill>
                  <a:srgbClr val="FF0000"/>
                </a:solidFill>
              </a:rPr>
              <a:t>by</a:t>
            </a:r>
            <a:r>
              <a:rPr lang="en-US" sz="2000" dirty="0">
                <a:solidFill>
                  <a:srgbClr val="FF0000"/>
                </a:solidFill>
              </a:rPr>
              <a:t> next approaching vortex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6917" y="4222244"/>
            <a:ext cx="392030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Enhanced by large anisotropy,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sym typeface="Helvetica Neue"/>
              </a:rPr>
              <a:t>g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= 5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675967"/>
      </p:ext>
    </p:extLst>
  </p:cSld>
  <p:clrMapOvr>
    <a:masterClrMapping/>
  </p:clrMapOvr>
  <p:transition spd="slow" advTm="42659"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repeatCount="4000" fill="hold" display="0">
                  <p:stCondLst>
                    <p:cond delay="indefinite"/>
                  </p:stCondLst>
                </p:cTn>
                <p:tgtEl>
                  <p:spTgt spid="1170"/>
                </p:tgtEl>
              </p:cMediaNode>
            </p:video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1173"/>
                </p:tgtEl>
              </p:cMediaNode>
            </p:video>
          </p:childTnLst>
        </p:cTn>
      </p:par>
    </p:tnLst>
    <p:bldLst>
      <p:bldP spid="27" grpId="0"/>
      <p:bldP spid="3" grpId="0"/>
    </p:bldLst>
  </p:timing>
  <p:extLst>
    <p:ext uri="{E180D4A7-C9FB-4DFB-919C-405C955672EB}">
      <p14:showEvtLst xmlns:p14="http://schemas.microsoft.com/office/powerpoint/2010/main">
        <p14:playEvt time="4339" objId="1173"/>
        <p14:stopEvt time="11005" objId="1173"/>
        <p14:playEvt time="17716" objId="1170"/>
        <p14:playEvt time="22450" objId="1170"/>
        <p14:playEvt time="27284" objId="1170"/>
        <p14:playEvt time="32019" objId="1170"/>
        <p14:stopEvt time="36759" objId="117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0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heme/theme1.xml><?xml version="1.0" encoding="utf-8"?>
<a:theme xmlns:a="http://schemas.openxmlformats.org/drawingml/2006/main" name="presentation_4x3">
  <a:themeElements>
    <a:clrScheme name="presentation_4x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FF"/>
      </a:hlink>
      <a:folHlink>
        <a:srgbClr val="FF00FF"/>
      </a:folHlink>
    </a:clrScheme>
    <a:fontScheme name="presentation_4x3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resentation_4x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all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6">
              <a:lumMod val="50000"/>
            </a:schemeClr>
          </a:solidFill>
          <a:prstDash val="solid"/>
          <a:round/>
          <a:tailEnd type="none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sentation_4x3">
  <a:themeElements>
    <a:clrScheme name="presentation_4x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FF"/>
      </a:hlink>
      <a:folHlink>
        <a:srgbClr val="FF00FF"/>
      </a:folHlink>
    </a:clrScheme>
    <a:fontScheme name="presentation_4x3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resentation_4x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all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5394</TotalTime>
  <Words>1227</Words>
  <Application>Microsoft Office PowerPoint</Application>
  <PresentationFormat>On-screen Show (4:3)</PresentationFormat>
  <Paragraphs>222</Paragraphs>
  <Slides>21</Slides>
  <Notes>5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ＭＳ Ｐゴシック</vt:lpstr>
      <vt:lpstr>Arial</vt:lpstr>
      <vt:lpstr>Calibri</vt:lpstr>
      <vt:lpstr>Cambria Math</vt:lpstr>
      <vt:lpstr>CMU Serif</vt:lpstr>
      <vt:lpstr>Courier New</vt:lpstr>
      <vt:lpstr>Helvetica</vt:lpstr>
      <vt:lpstr>Helvetica Neue</vt:lpstr>
      <vt:lpstr>Helvetica Neue Medium</vt:lpstr>
      <vt:lpstr>Open Sans</vt:lpstr>
      <vt:lpstr>Symbol</vt:lpstr>
      <vt:lpstr>Times New Roman</vt:lpstr>
      <vt:lpstr>Wingdings</vt:lpstr>
      <vt:lpstr>presentation_4x3</vt:lpstr>
      <vt:lpstr>Equation</vt:lpstr>
      <vt:lpstr>Graph</vt:lpstr>
      <vt:lpstr>Optimization of Vortex Pinning by Nanoparticles  Using Large-Scale Simulations of  Time-Dependent Ginzburg-Landau Equations</vt:lpstr>
      <vt:lpstr> Strong Pinning by inclusions in REBCO films</vt:lpstr>
      <vt:lpstr>Exploration of pinning using  time-dependent Ginzburg-landau model</vt:lpstr>
      <vt:lpstr>Time-dependent Ginzburg-Landau (TDGL) model</vt:lpstr>
      <vt:lpstr>Individual pinning site</vt:lpstr>
      <vt:lpstr>Individual pinning site</vt:lpstr>
      <vt:lpstr>Depinning from large particle </vt:lpstr>
      <vt:lpstr>Single inclusion interacting with vortex lattice</vt:lpstr>
      <vt:lpstr>Single Defect: Depinning Process</vt:lpstr>
      <vt:lpstr>Single large Defect: Depinning Process</vt:lpstr>
      <vt:lpstr>Pin-Beaking Force vs magnetic field</vt:lpstr>
      <vt:lpstr>Different defect sizes</vt:lpstr>
      <vt:lpstr>Finite defect density</vt:lpstr>
      <vt:lpstr>Field Dependence of critical current</vt:lpstr>
      <vt:lpstr>Pin occupation </vt:lpstr>
      <vt:lpstr>large inclusions: Field Dependence of critical current</vt:lpstr>
      <vt:lpstr>Optimal particle Size and density  at fixed magnetic field</vt:lpstr>
      <vt:lpstr>Evolution of critical current with increasing density</vt:lpstr>
      <vt:lpstr>Optimal parameters</vt:lpstr>
      <vt:lpstr>Compare optimal configurations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Vortex pinning by spherical inclusions: Strong Pinning Theory revisited</dc:title>
  <dc:creator>Koshelev, Alexei E.</dc:creator>
  <cp:lastModifiedBy>Koshelev, Alexei E.</cp:lastModifiedBy>
  <cp:revision>252</cp:revision>
  <dcterms:modified xsi:type="dcterms:W3CDTF">2020-11-09T23:07:58Z</dcterms:modified>
</cp:coreProperties>
</file>