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1" r:id="rId3"/>
    <p:sldId id="313" r:id="rId4"/>
    <p:sldId id="314" r:id="rId5"/>
    <p:sldId id="312" r:id="rId6"/>
    <p:sldId id="322" r:id="rId7"/>
    <p:sldId id="323" r:id="rId8"/>
    <p:sldId id="315" r:id="rId9"/>
    <p:sldId id="326" r:id="rId10"/>
    <p:sldId id="318" r:id="rId11"/>
    <p:sldId id="319" r:id="rId12"/>
    <p:sldId id="317" r:id="rId13"/>
    <p:sldId id="320" r:id="rId14"/>
    <p:sldId id="325" r:id="rId15"/>
    <p:sldId id="324" r:id="rId16"/>
    <p:sldId id="30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298" y="2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s253\Desktop\Cornell_2019\2_3%20Electrochemistry%20of%20Sn%20plating\XPS%20profiling_upda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6599919135435"/>
          <c:y val="9.7222222222222224E-2"/>
          <c:w val="0.79848053425436705"/>
          <c:h val="0.74917988931836765"/>
        </c:manualLayout>
      </c:layout>
      <c:scatterChart>
        <c:scatterStyle val="smoothMarker"/>
        <c:varyColors val="0"/>
        <c:ser>
          <c:idx val="0"/>
          <c:order val="0"/>
          <c:tx>
            <c:v>Nb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VaporNb3SnSample2_A!$B$3:$B$52</c:f>
              <c:numCache>
                <c:formatCode>General</c:formatCode>
                <c:ptCount val="50"/>
                <c:pt idx="0">
                  <c:v>0</c:v>
                </c:pt>
                <c:pt idx="1">
                  <c:v>1.3</c:v>
                </c:pt>
                <c:pt idx="2">
                  <c:v>2.6</c:v>
                </c:pt>
                <c:pt idx="3">
                  <c:v>3.9</c:v>
                </c:pt>
                <c:pt idx="4">
                  <c:v>5.2</c:v>
                </c:pt>
                <c:pt idx="5">
                  <c:v>6.5</c:v>
                </c:pt>
                <c:pt idx="6">
                  <c:v>7.8</c:v>
                </c:pt>
                <c:pt idx="7">
                  <c:v>9.1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14.3</c:v>
                </c:pt>
                <c:pt idx="12">
                  <c:v>15.6</c:v>
                </c:pt>
                <c:pt idx="13">
                  <c:v>16.899999999999999</c:v>
                </c:pt>
                <c:pt idx="14">
                  <c:v>18.2</c:v>
                </c:pt>
                <c:pt idx="15">
                  <c:v>19.5</c:v>
                </c:pt>
                <c:pt idx="16">
                  <c:v>20.8</c:v>
                </c:pt>
                <c:pt idx="17">
                  <c:v>22.1</c:v>
                </c:pt>
                <c:pt idx="18">
                  <c:v>23.4</c:v>
                </c:pt>
                <c:pt idx="19">
                  <c:v>24.7</c:v>
                </c:pt>
                <c:pt idx="20">
                  <c:v>26</c:v>
                </c:pt>
                <c:pt idx="21">
                  <c:v>27.3</c:v>
                </c:pt>
                <c:pt idx="22">
                  <c:v>28.6</c:v>
                </c:pt>
                <c:pt idx="23">
                  <c:v>29.9</c:v>
                </c:pt>
                <c:pt idx="24">
                  <c:v>31.2</c:v>
                </c:pt>
                <c:pt idx="25">
                  <c:v>32.5</c:v>
                </c:pt>
                <c:pt idx="26">
                  <c:v>33.799999999999997</c:v>
                </c:pt>
                <c:pt idx="27">
                  <c:v>35.1</c:v>
                </c:pt>
                <c:pt idx="28">
                  <c:v>36.4</c:v>
                </c:pt>
                <c:pt idx="29">
                  <c:v>37.700000000000003</c:v>
                </c:pt>
                <c:pt idx="30">
                  <c:v>39</c:v>
                </c:pt>
                <c:pt idx="31">
                  <c:v>40.299999999999997</c:v>
                </c:pt>
                <c:pt idx="32">
                  <c:v>41.6</c:v>
                </c:pt>
                <c:pt idx="33">
                  <c:v>42.9</c:v>
                </c:pt>
                <c:pt idx="34">
                  <c:v>44.2</c:v>
                </c:pt>
                <c:pt idx="35">
                  <c:v>45.5</c:v>
                </c:pt>
                <c:pt idx="36">
                  <c:v>46.8</c:v>
                </c:pt>
                <c:pt idx="37">
                  <c:v>48.1</c:v>
                </c:pt>
                <c:pt idx="38">
                  <c:v>49.4</c:v>
                </c:pt>
                <c:pt idx="39">
                  <c:v>50.7</c:v>
                </c:pt>
                <c:pt idx="40">
                  <c:v>52</c:v>
                </c:pt>
                <c:pt idx="41">
                  <c:v>53.3</c:v>
                </c:pt>
                <c:pt idx="42">
                  <c:v>54.6</c:v>
                </c:pt>
                <c:pt idx="43">
                  <c:v>55.9</c:v>
                </c:pt>
                <c:pt idx="44">
                  <c:v>57.2</c:v>
                </c:pt>
                <c:pt idx="45">
                  <c:v>58.5</c:v>
                </c:pt>
                <c:pt idx="46">
                  <c:v>59.8</c:v>
                </c:pt>
                <c:pt idx="47">
                  <c:v>61.1</c:v>
                </c:pt>
                <c:pt idx="48">
                  <c:v>62.4</c:v>
                </c:pt>
                <c:pt idx="49">
                  <c:v>63.7</c:v>
                </c:pt>
              </c:numCache>
            </c:numRef>
          </c:xVal>
          <c:yVal>
            <c:numRef>
              <c:f>VaporNb3SnSample2_A!$C$3:$C$52</c:f>
              <c:numCache>
                <c:formatCode>General</c:formatCode>
                <c:ptCount val="50"/>
                <c:pt idx="0">
                  <c:v>8.3800000000000008</c:v>
                </c:pt>
                <c:pt idx="1">
                  <c:v>27.33</c:v>
                </c:pt>
                <c:pt idx="2">
                  <c:v>34.090000000000003</c:v>
                </c:pt>
                <c:pt idx="3">
                  <c:v>40.659999999999997</c:v>
                </c:pt>
                <c:pt idx="4">
                  <c:v>44.54</c:v>
                </c:pt>
                <c:pt idx="5">
                  <c:v>50.15</c:v>
                </c:pt>
                <c:pt idx="6">
                  <c:v>53.7</c:v>
                </c:pt>
                <c:pt idx="7">
                  <c:v>57.69</c:v>
                </c:pt>
                <c:pt idx="8">
                  <c:v>56.77</c:v>
                </c:pt>
                <c:pt idx="9">
                  <c:v>57.73</c:v>
                </c:pt>
                <c:pt idx="10">
                  <c:v>63.63</c:v>
                </c:pt>
                <c:pt idx="11">
                  <c:v>50.49</c:v>
                </c:pt>
                <c:pt idx="12">
                  <c:v>64.290000000000006</c:v>
                </c:pt>
                <c:pt idx="13">
                  <c:v>61.44</c:v>
                </c:pt>
                <c:pt idx="14">
                  <c:v>65.42</c:v>
                </c:pt>
                <c:pt idx="15">
                  <c:v>64.739999999999995</c:v>
                </c:pt>
                <c:pt idx="16">
                  <c:v>62.68</c:v>
                </c:pt>
                <c:pt idx="17">
                  <c:v>62.68</c:v>
                </c:pt>
                <c:pt idx="18">
                  <c:v>62.47</c:v>
                </c:pt>
                <c:pt idx="19">
                  <c:v>63.1</c:v>
                </c:pt>
                <c:pt idx="20">
                  <c:v>62.63</c:v>
                </c:pt>
                <c:pt idx="21">
                  <c:v>60.15</c:v>
                </c:pt>
                <c:pt idx="22">
                  <c:v>60.97</c:v>
                </c:pt>
                <c:pt idx="23">
                  <c:v>61.74</c:v>
                </c:pt>
                <c:pt idx="24">
                  <c:v>60.69</c:v>
                </c:pt>
                <c:pt idx="25">
                  <c:v>64.06</c:v>
                </c:pt>
                <c:pt idx="26">
                  <c:v>62.28</c:v>
                </c:pt>
                <c:pt idx="27">
                  <c:v>62.42</c:v>
                </c:pt>
                <c:pt idx="28">
                  <c:v>63.31</c:v>
                </c:pt>
                <c:pt idx="29">
                  <c:v>68.67</c:v>
                </c:pt>
                <c:pt idx="30">
                  <c:v>59.47</c:v>
                </c:pt>
                <c:pt idx="31">
                  <c:v>61.57</c:v>
                </c:pt>
                <c:pt idx="32">
                  <c:v>67.12</c:v>
                </c:pt>
                <c:pt idx="33">
                  <c:v>64.87</c:v>
                </c:pt>
                <c:pt idx="34">
                  <c:v>66.45</c:v>
                </c:pt>
                <c:pt idx="35">
                  <c:v>65.319999999999993</c:v>
                </c:pt>
                <c:pt idx="36">
                  <c:v>64.569999999999993</c:v>
                </c:pt>
                <c:pt idx="37">
                  <c:v>62.49</c:v>
                </c:pt>
                <c:pt idx="38">
                  <c:v>65.27</c:v>
                </c:pt>
                <c:pt idx="39">
                  <c:v>68.86</c:v>
                </c:pt>
                <c:pt idx="40">
                  <c:v>64.73</c:v>
                </c:pt>
                <c:pt idx="41">
                  <c:v>62.52</c:v>
                </c:pt>
                <c:pt idx="42">
                  <c:v>62.2</c:v>
                </c:pt>
                <c:pt idx="43">
                  <c:v>67.06</c:v>
                </c:pt>
                <c:pt idx="44">
                  <c:v>65.400000000000006</c:v>
                </c:pt>
                <c:pt idx="45">
                  <c:v>63.57</c:v>
                </c:pt>
                <c:pt idx="46">
                  <c:v>68.69</c:v>
                </c:pt>
                <c:pt idx="47">
                  <c:v>65.92</c:v>
                </c:pt>
                <c:pt idx="48">
                  <c:v>64.53</c:v>
                </c:pt>
                <c:pt idx="49">
                  <c:v>62.71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11-4056-85B6-CD80BACF73A2}"/>
            </c:ext>
          </c:extLst>
        </c:ser>
        <c:ser>
          <c:idx val="1"/>
          <c:order val="1"/>
          <c:tx>
            <c:v>Sn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VaporNb3SnSample2_A!$B$3:$B$52</c:f>
              <c:numCache>
                <c:formatCode>General</c:formatCode>
                <c:ptCount val="50"/>
                <c:pt idx="0">
                  <c:v>0</c:v>
                </c:pt>
                <c:pt idx="1">
                  <c:v>1.3</c:v>
                </c:pt>
                <c:pt idx="2">
                  <c:v>2.6</c:v>
                </c:pt>
                <c:pt idx="3">
                  <c:v>3.9</c:v>
                </c:pt>
                <c:pt idx="4">
                  <c:v>5.2</c:v>
                </c:pt>
                <c:pt idx="5">
                  <c:v>6.5</c:v>
                </c:pt>
                <c:pt idx="6">
                  <c:v>7.8</c:v>
                </c:pt>
                <c:pt idx="7">
                  <c:v>9.1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14.3</c:v>
                </c:pt>
                <c:pt idx="12">
                  <c:v>15.6</c:v>
                </c:pt>
                <c:pt idx="13">
                  <c:v>16.899999999999999</c:v>
                </c:pt>
                <c:pt idx="14">
                  <c:v>18.2</c:v>
                </c:pt>
                <c:pt idx="15">
                  <c:v>19.5</c:v>
                </c:pt>
                <c:pt idx="16">
                  <c:v>20.8</c:v>
                </c:pt>
                <c:pt idx="17">
                  <c:v>22.1</c:v>
                </c:pt>
                <c:pt idx="18">
                  <c:v>23.4</c:v>
                </c:pt>
                <c:pt idx="19">
                  <c:v>24.7</c:v>
                </c:pt>
                <c:pt idx="20">
                  <c:v>26</c:v>
                </c:pt>
                <c:pt idx="21">
                  <c:v>27.3</c:v>
                </c:pt>
                <c:pt idx="22">
                  <c:v>28.6</c:v>
                </c:pt>
                <c:pt idx="23">
                  <c:v>29.9</c:v>
                </c:pt>
                <c:pt idx="24">
                  <c:v>31.2</c:v>
                </c:pt>
                <c:pt idx="25">
                  <c:v>32.5</c:v>
                </c:pt>
                <c:pt idx="26">
                  <c:v>33.799999999999997</c:v>
                </c:pt>
                <c:pt idx="27">
                  <c:v>35.1</c:v>
                </c:pt>
                <c:pt idx="28">
                  <c:v>36.4</c:v>
                </c:pt>
                <c:pt idx="29">
                  <c:v>37.700000000000003</c:v>
                </c:pt>
                <c:pt idx="30">
                  <c:v>39</c:v>
                </c:pt>
                <c:pt idx="31">
                  <c:v>40.299999999999997</c:v>
                </c:pt>
                <c:pt idx="32">
                  <c:v>41.6</c:v>
                </c:pt>
                <c:pt idx="33">
                  <c:v>42.9</c:v>
                </c:pt>
                <c:pt idx="34">
                  <c:v>44.2</c:v>
                </c:pt>
                <c:pt idx="35">
                  <c:v>45.5</c:v>
                </c:pt>
                <c:pt idx="36">
                  <c:v>46.8</c:v>
                </c:pt>
                <c:pt idx="37">
                  <c:v>48.1</c:v>
                </c:pt>
                <c:pt idx="38">
                  <c:v>49.4</c:v>
                </c:pt>
                <c:pt idx="39">
                  <c:v>50.7</c:v>
                </c:pt>
                <c:pt idx="40">
                  <c:v>52</c:v>
                </c:pt>
                <c:pt idx="41">
                  <c:v>53.3</c:v>
                </c:pt>
                <c:pt idx="42">
                  <c:v>54.6</c:v>
                </c:pt>
                <c:pt idx="43">
                  <c:v>55.9</c:v>
                </c:pt>
                <c:pt idx="44">
                  <c:v>57.2</c:v>
                </c:pt>
                <c:pt idx="45">
                  <c:v>58.5</c:v>
                </c:pt>
                <c:pt idx="46">
                  <c:v>59.8</c:v>
                </c:pt>
                <c:pt idx="47">
                  <c:v>61.1</c:v>
                </c:pt>
                <c:pt idx="48">
                  <c:v>62.4</c:v>
                </c:pt>
                <c:pt idx="49">
                  <c:v>63.7</c:v>
                </c:pt>
              </c:numCache>
            </c:numRef>
          </c:xVal>
          <c:yVal>
            <c:numRef>
              <c:f>VaporNb3SnSample2_A!$D$3:$D$52</c:f>
              <c:numCache>
                <c:formatCode>General</c:formatCode>
                <c:ptCount val="50"/>
                <c:pt idx="0">
                  <c:v>10.79</c:v>
                </c:pt>
                <c:pt idx="1">
                  <c:v>15.31</c:v>
                </c:pt>
                <c:pt idx="2">
                  <c:v>9.4700000000000006</c:v>
                </c:pt>
                <c:pt idx="3">
                  <c:v>12.11</c:v>
                </c:pt>
                <c:pt idx="4">
                  <c:v>18.59</c:v>
                </c:pt>
                <c:pt idx="5">
                  <c:v>22.81</c:v>
                </c:pt>
                <c:pt idx="6">
                  <c:v>24.04</c:v>
                </c:pt>
                <c:pt idx="7">
                  <c:v>23.93</c:v>
                </c:pt>
                <c:pt idx="8">
                  <c:v>22.42</c:v>
                </c:pt>
                <c:pt idx="9">
                  <c:v>21.21</c:v>
                </c:pt>
                <c:pt idx="10">
                  <c:v>22.58</c:v>
                </c:pt>
                <c:pt idx="11">
                  <c:v>22.15</c:v>
                </c:pt>
                <c:pt idx="12">
                  <c:v>21.23</c:v>
                </c:pt>
                <c:pt idx="13">
                  <c:v>23.52</c:v>
                </c:pt>
                <c:pt idx="14">
                  <c:v>23.46</c:v>
                </c:pt>
                <c:pt idx="15">
                  <c:v>23.11</c:v>
                </c:pt>
                <c:pt idx="16">
                  <c:v>23.75</c:v>
                </c:pt>
                <c:pt idx="17">
                  <c:v>22.8</c:v>
                </c:pt>
                <c:pt idx="18">
                  <c:v>20.09</c:v>
                </c:pt>
                <c:pt idx="19">
                  <c:v>21.84</c:v>
                </c:pt>
                <c:pt idx="20">
                  <c:v>21.93</c:v>
                </c:pt>
                <c:pt idx="21">
                  <c:v>21.16</c:v>
                </c:pt>
                <c:pt idx="22">
                  <c:v>22.13</c:v>
                </c:pt>
                <c:pt idx="23">
                  <c:v>20.03</c:v>
                </c:pt>
                <c:pt idx="24">
                  <c:v>20.89</c:v>
                </c:pt>
                <c:pt idx="25">
                  <c:v>20.260000000000002</c:v>
                </c:pt>
                <c:pt idx="26">
                  <c:v>20.61</c:v>
                </c:pt>
                <c:pt idx="27">
                  <c:v>22.14</c:v>
                </c:pt>
                <c:pt idx="28">
                  <c:v>22.71</c:v>
                </c:pt>
                <c:pt idx="29">
                  <c:v>22.02</c:v>
                </c:pt>
                <c:pt idx="30">
                  <c:v>20.16</c:v>
                </c:pt>
                <c:pt idx="31">
                  <c:v>20.9</c:v>
                </c:pt>
                <c:pt idx="32">
                  <c:v>22</c:v>
                </c:pt>
                <c:pt idx="33">
                  <c:v>23.64</c:v>
                </c:pt>
                <c:pt idx="34">
                  <c:v>22.2</c:v>
                </c:pt>
                <c:pt idx="35">
                  <c:v>23.57</c:v>
                </c:pt>
                <c:pt idx="36">
                  <c:v>21.09</c:v>
                </c:pt>
                <c:pt idx="37">
                  <c:v>21.79</c:v>
                </c:pt>
                <c:pt idx="38">
                  <c:v>22.09</c:v>
                </c:pt>
                <c:pt idx="39">
                  <c:v>24.02</c:v>
                </c:pt>
                <c:pt idx="40">
                  <c:v>22.78</c:v>
                </c:pt>
                <c:pt idx="41">
                  <c:v>22.18</c:v>
                </c:pt>
                <c:pt idx="42">
                  <c:v>23.22</c:v>
                </c:pt>
                <c:pt idx="43">
                  <c:v>23.84</c:v>
                </c:pt>
                <c:pt idx="44">
                  <c:v>21.93</c:v>
                </c:pt>
                <c:pt idx="45">
                  <c:v>22.28</c:v>
                </c:pt>
                <c:pt idx="46">
                  <c:v>24.28</c:v>
                </c:pt>
                <c:pt idx="47">
                  <c:v>22.32</c:v>
                </c:pt>
                <c:pt idx="48">
                  <c:v>21.93</c:v>
                </c:pt>
                <c:pt idx="49">
                  <c:v>21.97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11-4056-85B6-CD80BACF73A2}"/>
            </c:ext>
          </c:extLst>
        </c:ser>
        <c:ser>
          <c:idx val="3"/>
          <c:order val="3"/>
          <c:tx>
            <c:v>O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VaporNb3SnSample2_A!$B$3:$B$52</c:f>
              <c:numCache>
                <c:formatCode>General</c:formatCode>
                <c:ptCount val="50"/>
                <c:pt idx="0">
                  <c:v>0</c:v>
                </c:pt>
                <c:pt idx="1">
                  <c:v>1.3</c:v>
                </c:pt>
                <c:pt idx="2">
                  <c:v>2.6</c:v>
                </c:pt>
                <c:pt idx="3">
                  <c:v>3.9</c:v>
                </c:pt>
                <c:pt idx="4">
                  <c:v>5.2</c:v>
                </c:pt>
                <c:pt idx="5">
                  <c:v>6.5</c:v>
                </c:pt>
                <c:pt idx="6">
                  <c:v>7.8</c:v>
                </c:pt>
                <c:pt idx="7">
                  <c:v>9.1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14.3</c:v>
                </c:pt>
                <c:pt idx="12">
                  <c:v>15.6</c:v>
                </c:pt>
                <c:pt idx="13">
                  <c:v>16.899999999999999</c:v>
                </c:pt>
                <c:pt idx="14">
                  <c:v>18.2</c:v>
                </c:pt>
                <c:pt idx="15">
                  <c:v>19.5</c:v>
                </c:pt>
                <c:pt idx="16">
                  <c:v>20.8</c:v>
                </c:pt>
                <c:pt idx="17">
                  <c:v>22.1</c:v>
                </c:pt>
                <c:pt idx="18">
                  <c:v>23.4</c:v>
                </c:pt>
                <c:pt idx="19">
                  <c:v>24.7</c:v>
                </c:pt>
                <c:pt idx="20">
                  <c:v>26</c:v>
                </c:pt>
                <c:pt idx="21">
                  <c:v>27.3</c:v>
                </c:pt>
                <c:pt idx="22">
                  <c:v>28.6</c:v>
                </c:pt>
                <c:pt idx="23">
                  <c:v>29.9</c:v>
                </c:pt>
                <c:pt idx="24">
                  <c:v>31.2</c:v>
                </c:pt>
                <c:pt idx="25">
                  <c:v>32.5</c:v>
                </c:pt>
                <c:pt idx="26">
                  <c:v>33.799999999999997</c:v>
                </c:pt>
                <c:pt idx="27">
                  <c:v>35.1</c:v>
                </c:pt>
                <c:pt idx="28">
                  <c:v>36.4</c:v>
                </c:pt>
                <c:pt idx="29">
                  <c:v>37.700000000000003</c:v>
                </c:pt>
                <c:pt idx="30">
                  <c:v>39</c:v>
                </c:pt>
                <c:pt idx="31">
                  <c:v>40.299999999999997</c:v>
                </c:pt>
                <c:pt idx="32">
                  <c:v>41.6</c:v>
                </c:pt>
                <c:pt idx="33">
                  <c:v>42.9</c:v>
                </c:pt>
                <c:pt idx="34">
                  <c:v>44.2</c:v>
                </c:pt>
                <c:pt idx="35">
                  <c:v>45.5</c:v>
                </c:pt>
                <c:pt idx="36">
                  <c:v>46.8</c:v>
                </c:pt>
                <c:pt idx="37">
                  <c:v>48.1</c:v>
                </c:pt>
                <c:pt idx="38">
                  <c:v>49.4</c:v>
                </c:pt>
                <c:pt idx="39">
                  <c:v>50.7</c:v>
                </c:pt>
                <c:pt idx="40">
                  <c:v>52</c:v>
                </c:pt>
                <c:pt idx="41">
                  <c:v>53.3</c:v>
                </c:pt>
                <c:pt idx="42">
                  <c:v>54.6</c:v>
                </c:pt>
                <c:pt idx="43">
                  <c:v>55.9</c:v>
                </c:pt>
                <c:pt idx="44">
                  <c:v>57.2</c:v>
                </c:pt>
                <c:pt idx="45">
                  <c:v>58.5</c:v>
                </c:pt>
                <c:pt idx="46">
                  <c:v>59.8</c:v>
                </c:pt>
                <c:pt idx="47">
                  <c:v>61.1</c:v>
                </c:pt>
                <c:pt idx="48">
                  <c:v>62.4</c:v>
                </c:pt>
                <c:pt idx="49">
                  <c:v>63.7</c:v>
                </c:pt>
              </c:numCache>
            </c:numRef>
          </c:xVal>
          <c:yVal>
            <c:numRef>
              <c:f>VaporNb3SnSample2_A!$F$3:$F$52</c:f>
              <c:numCache>
                <c:formatCode>General</c:formatCode>
                <c:ptCount val="50"/>
                <c:pt idx="0">
                  <c:v>53.24</c:v>
                </c:pt>
                <c:pt idx="1">
                  <c:v>57.36</c:v>
                </c:pt>
                <c:pt idx="2">
                  <c:v>56.44</c:v>
                </c:pt>
                <c:pt idx="3">
                  <c:v>47.23</c:v>
                </c:pt>
                <c:pt idx="4">
                  <c:v>33.520000000000003</c:v>
                </c:pt>
                <c:pt idx="5">
                  <c:v>27.04</c:v>
                </c:pt>
                <c:pt idx="6">
                  <c:v>22.25</c:v>
                </c:pt>
                <c:pt idx="7">
                  <c:v>18.38</c:v>
                </c:pt>
                <c:pt idx="8">
                  <c:v>14.95</c:v>
                </c:pt>
                <c:pt idx="9">
                  <c:v>16.7</c:v>
                </c:pt>
                <c:pt idx="10">
                  <c:v>13.79</c:v>
                </c:pt>
                <c:pt idx="11">
                  <c:v>12.73</c:v>
                </c:pt>
                <c:pt idx="12">
                  <c:v>14.48</c:v>
                </c:pt>
                <c:pt idx="13">
                  <c:v>13.6</c:v>
                </c:pt>
                <c:pt idx="14">
                  <c:v>11.12</c:v>
                </c:pt>
                <c:pt idx="15">
                  <c:v>12.15</c:v>
                </c:pt>
                <c:pt idx="16">
                  <c:v>11.09</c:v>
                </c:pt>
                <c:pt idx="17">
                  <c:v>10.06</c:v>
                </c:pt>
                <c:pt idx="18">
                  <c:v>10.19</c:v>
                </c:pt>
                <c:pt idx="19">
                  <c:v>8.52</c:v>
                </c:pt>
                <c:pt idx="20">
                  <c:v>9.65</c:v>
                </c:pt>
                <c:pt idx="21">
                  <c:v>11.61</c:v>
                </c:pt>
                <c:pt idx="22">
                  <c:v>11.66</c:v>
                </c:pt>
                <c:pt idx="23">
                  <c:v>12.05</c:v>
                </c:pt>
                <c:pt idx="24">
                  <c:v>11.22</c:v>
                </c:pt>
                <c:pt idx="25">
                  <c:v>7.42</c:v>
                </c:pt>
                <c:pt idx="26">
                  <c:v>10.33</c:v>
                </c:pt>
                <c:pt idx="27">
                  <c:v>13</c:v>
                </c:pt>
                <c:pt idx="28">
                  <c:v>8.42</c:v>
                </c:pt>
                <c:pt idx="29">
                  <c:v>8.33</c:v>
                </c:pt>
                <c:pt idx="30">
                  <c:v>14.31</c:v>
                </c:pt>
                <c:pt idx="31">
                  <c:v>9.85</c:v>
                </c:pt>
                <c:pt idx="32">
                  <c:v>6.63</c:v>
                </c:pt>
                <c:pt idx="33">
                  <c:v>5.18</c:v>
                </c:pt>
                <c:pt idx="34">
                  <c:v>7.4</c:v>
                </c:pt>
                <c:pt idx="35">
                  <c:v>8.74</c:v>
                </c:pt>
                <c:pt idx="36">
                  <c:v>8.7200000000000006</c:v>
                </c:pt>
                <c:pt idx="37">
                  <c:v>9.51</c:v>
                </c:pt>
                <c:pt idx="38">
                  <c:v>9.1999999999999993</c:v>
                </c:pt>
                <c:pt idx="39">
                  <c:v>4.8600000000000003</c:v>
                </c:pt>
                <c:pt idx="40">
                  <c:v>8.9600000000000009</c:v>
                </c:pt>
                <c:pt idx="41">
                  <c:v>10.28</c:v>
                </c:pt>
                <c:pt idx="42">
                  <c:v>9.33</c:v>
                </c:pt>
                <c:pt idx="43">
                  <c:v>9.1</c:v>
                </c:pt>
                <c:pt idx="44">
                  <c:v>5.94</c:v>
                </c:pt>
                <c:pt idx="45">
                  <c:v>7.44</c:v>
                </c:pt>
                <c:pt idx="46">
                  <c:v>4.4400000000000004</c:v>
                </c:pt>
                <c:pt idx="47">
                  <c:v>7.78</c:v>
                </c:pt>
                <c:pt idx="48">
                  <c:v>10.35</c:v>
                </c:pt>
                <c:pt idx="49">
                  <c:v>10.31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11-4056-85B6-CD80BACF7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950152"/>
        <c:axId val="788952776"/>
      </c:scatterChart>
      <c:scatterChart>
        <c:scatterStyle val="smoothMarker"/>
        <c:varyColors val="0"/>
        <c:ser>
          <c:idx val="2"/>
          <c:order val="2"/>
          <c:tx>
            <c:v>Nb/Sn</c:v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xVal>
            <c:numRef>
              <c:f>VaporNb3SnSample2_A!$B$3:$B$52</c:f>
              <c:numCache>
                <c:formatCode>General</c:formatCode>
                <c:ptCount val="50"/>
                <c:pt idx="0">
                  <c:v>0</c:v>
                </c:pt>
                <c:pt idx="1">
                  <c:v>1.3</c:v>
                </c:pt>
                <c:pt idx="2">
                  <c:v>2.6</c:v>
                </c:pt>
                <c:pt idx="3">
                  <c:v>3.9</c:v>
                </c:pt>
                <c:pt idx="4">
                  <c:v>5.2</c:v>
                </c:pt>
                <c:pt idx="5">
                  <c:v>6.5</c:v>
                </c:pt>
                <c:pt idx="6">
                  <c:v>7.8</c:v>
                </c:pt>
                <c:pt idx="7">
                  <c:v>9.1</c:v>
                </c:pt>
                <c:pt idx="8">
                  <c:v>10.4</c:v>
                </c:pt>
                <c:pt idx="9">
                  <c:v>11.7</c:v>
                </c:pt>
                <c:pt idx="10">
                  <c:v>13</c:v>
                </c:pt>
                <c:pt idx="11">
                  <c:v>14.3</c:v>
                </c:pt>
                <c:pt idx="12">
                  <c:v>15.6</c:v>
                </c:pt>
                <c:pt idx="13">
                  <c:v>16.899999999999999</c:v>
                </c:pt>
                <c:pt idx="14">
                  <c:v>18.2</c:v>
                </c:pt>
                <c:pt idx="15">
                  <c:v>19.5</c:v>
                </c:pt>
                <c:pt idx="16">
                  <c:v>20.8</c:v>
                </c:pt>
                <c:pt idx="17">
                  <c:v>22.1</c:v>
                </c:pt>
                <c:pt idx="18">
                  <c:v>23.4</c:v>
                </c:pt>
                <c:pt idx="19">
                  <c:v>24.7</c:v>
                </c:pt>
                <c:pt idx="20">
                  <c:v>26</c:v>
                </c:pt>
                <c:pt idx="21">
                  <c:v>27.3</c:v>
                </c:pt>
                <c:pt idx="22">
                  <c:v>28.6</c:v>
                </c:pt>
                <c:pt idx="23">
                  <c:v>29.9</c:v>
                </c:pt>
                <c:pt idx="24">
                  <c:v>31.2</c:v>
                </c:pt>
                <c:pt idx="25">
                  <c:v>32.5</c:v>
                </c:pt>
                <c:pt idx="26">
                  <c:v>33.799999999999997</c:v>
                </c:pt>
                <c:pt idx="27">
                  <c:v>35.1</c:v>
                </c:pt>
                <c:pt idx="28">
                  <c:v>36.4</c:v>
                </c:pt>
                <c:pt idx="29">
                  <c:v>37.700000000000003</c:v>
                </c:pt>
                <c:pt idx="30">
                  <c:v>39</c:v>
                </c:pt>
                <c:pt idx="31">
                  <c:v>40.299999999999997</c:v>
                </c:pt>
                <c:pt idx="32">
                  <c:v>41.6</c:v>
                </c:pt>
                <c:pt idx="33">
                  <c:v>42.9</c:v>
                </c:pt>
                <c:pt idx="34">
                  <c:v>44.2</c:v>
                </c:pt>
                <c:pt idx="35">
                  <c:v>45.5</c:v>
                </c:pt>
                <c:pt idx="36">
                  <c:v>46.8</c:v>
                </c:pt>
                <c:pt idx="37">
                  <c:v>48.1</c:v>
                </c:pt>
                <c:pt idx="38">
                  <c:v>49.4</c:v>
                </c:pt>
                <c:pt idx="39">
                  <c:v>50.7</c:v>
                </c:pt>
                <c:pt idx="40">
                  <c:v>52</c:v>
                </c:pt>
                <c:pt idx="41">
                  <c:v>53.3</c:v>
                </c:pt>
                <c:pt idx="42">
                  <c:v>54.6</c:v>
                </c:pt>
                <c:pt idx="43">
                  <c:v>55.9</c:v>
                </c:pt>
                <c:pt idx="44">
                  <c:v>57.2</c:v>
                </c:pt>
                <c:pt idx="45">
                  <c:v>58.5</c:v>
                </c:pt>
                <c:pt idx="46">
                  <c:v>59.8</c:v>
                </c:pt>
                <c:pt idx="47">
                  <c:v>61.1</c:v>
                </c:pt>
                <c:pt idx="48">
                  <c:v>62.4</c:v>
                </c:pt>
                <c:pt idx="49">
                  <c:v>63.7</c:v>
                </c:pt>
              </c:numCache>
            </c:numRef>
          </c:xVal>
          <c:yVal>
            <c:numRef>
              <c:f>VaporNb3SnSample2_A!$E$3:$E$52</c:f>
              <c:numCache>
                <c:formatCode>General</c:formatCode>
                <c:ptCount val="50"/>
                <c:pt idx="0">
                  <c:v>0.77664504170528281</c:v>
                </c:pt>
                <c:pt idx="1">
                  <c:v>1.785107772697583</c:v>
                </c:pt>
                <c:pt idx="2">
                  <c:v>3.599788806758184</c:v>
                </c:pt>
                <c:pt idx="3">
                  <c:v>3.357555739058629</c:v>
                </c:pt>
                <c:pt idx="4">
                  <c:v>2.395911780527165</c:v>
                </c:pt>
                <c:pt idx="5">
                  <c:v>2.198597106532223</c:v>
                </c:pt>
                <c:pt idx="6">
                  <c:v>2.233777038269551</c:v>
                </c:pt>
                <c:pt idx="7">
                  <c:v>2.4107814458838277</c:v>
                </c:pt>
                <c:pt idx="8">
                  <c:v>2.532114183764496</c:v>
                </c:pt>
                <c:pt idx="9">
                  <c:v>2.7218293257897215</c:v>
                </c:pt>
                <c:pt idx="10">
                  <c:v>2.8179805137289642</c:v>
                </c:pt>
                <c:pt idx="11">
                  <c:v>2.2794582392776528</c:v>
                </c:pt>
                <c:pt idx="12">
                  <c:v>3.0282618935468677</c:v>
                </c:pt>
                <c:pt idx="13">
                  <c:v>2.6122448979591835</c:v>
                </c:pt>
                <c:pt idx="14">
                  <c:v>2.7885763000852513</c:v>
                </c:pt>
                <c:pt idx="15">
                  <c:v>2.801384681955863</c:v>
                </c:pt>
                <c:pt idx="16">
                  <c:v>2.6391578947368419</c:v>
                </c:pt>
                <c:pt idx="17">
                  <c:v>2.7491228070175437</c:v>
                </c:pt>
                <c:pt idx="18">
                  <c:v>3.1095072175211547</c:v>
                </c:pt>
                <c:pt idx="19">
                  <c:v>2.8891941391941391</c:v>
                </c:pt>
                <c:pt idx="20">
                  <c:v>2.855905152758778</c:v>
                </c:pt>
                <c:pt idx="21">
                  <c:v>2.8426275992438561</c:v>
                </c:pt>
                <c:pt idx="22">
                  <c:v>2.755083596927248</c:v>
                </c:pt>
                <c:pt idx="23">
                  <c:v>3.0823764353469794</c:v>
                </c:pt>
                <c:pt idx="24">
                  <c:v>2.9052178075634272</c:v>
                </c:pt>
                <c:pt idx="25">
                  <c:v>3.1618953603158935</c:v>
                </c:pt>
                <c:pt idx="26">
                  <c:v>3.0218340611353711</c:v>
                </c:pt>
                <c:pt idx="27">
                  <c:v>2.8193315266485999</c:v>
                </c:pt>
                <c:pt idx="28">
                  <c:v>2.7877586966094232</c:v>
                </c:pt>
                <c:pt idx="29">
                  <c:v>3.1185286103542236</c:v>
                </c:pt>
                <c:pt idx="30">
                  <c:v>2.9499007936507935</c:v>
                </c:pt>
                <c:pt idx="31">
                  <c:v>2.9459330143540674</c:v>
                </c:pt>
                <c:pt idx="32">
                  <c:v>3.0509090909090912</c:v>
                </c:pt>
                <c:pt idx="33">
                  <c:v>2.744077834179357</c:v>
                </c:pt>
                <c:pt idx="34">
                  <c:v>2.9932432432432434</c:v>
                </c:pt>
                <c:pt idx="35">
                  <c:v>2.7713194739075093</c:v>
                </c:pt>
                <c:pt idx="36">
                  <c:v>3.0616405879563771</c:v>
                </c:pt>
                <c:pt idx="37">
                  <c:v>2.8678292794860027</c:v>
                </c:pt>
                <c:pt idx="38">
                  <c:v>2.9547306473517425</c:v>
                </c:pt>
                <c:pt idx="39">
                  <c:v>2.8667776852622815</c:v>
                </c:pt>
                <c:pt idx="40">
                  <c:v>2.8415276558384548</c:v>
                </c:pt>
                <c:pt idx="41">
                  <c:v>2.8187556357078449</c:v>
                </c:pt>
                <c:pt idx="42">
                  <c:v>2.6787252368647718</c:v>
                </c:pt>
                <c:pt idx="43">
                  <c:v>2.8129194630872485</c:v>
                </c:pt>
                <c:pt idx="44">
                  <c:v>2.982216142270862</c:v>
                </c:pt>
                <c:pt idx="45">
                  <c:v>2.8532315978456011</c:v>
                </c:pt>
                <c:pt idx="46">
                  <c:v>2.8290774299835255</c:v>
                </c:pt>
                <c:pt idx="47">
                  <c:v>2.9534050179211468</c:v>
                </c:pt>
                <c:pt idx="48">
                  <c:v>2.9425444596443229</c:v>
                </c:pt>
                <c:pt idx="49">
                  <c:v>2.8543468365953575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511-4056-85B6-CD80BACF7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8120184"/>
        <c:axId val="788119200"/>
      </c:scatterChart>
      <c:valAx>
        <c:axId val="788950152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Depth</a:t>
                </a:r>
                <a:r>
                  <a:rPr lang="en-US" sz="1200" baseline="0"/>
                  <a:t> [nm]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52776"/>
        <c:crosses val="autoZero"/>
        <c:crossBetween val="midCat"/>
      </c:valAx>
      <c:valAx>
        <c:axId val="7889527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Atomic</a:t>
                </a:r>
                <a:r>
                  <a:rPr lang="en-US" baseline="0"/>
                  <a:t> ratio [%]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50152"/>
        <c:crosses val="autoZero"/>
        <c:crossBetween val="midCat"/>
      </c:valAx>
      <c:valAx>
        <c:axId val="7881192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Nb/Sn</a:t>
                </a:r>
                <a:r>
                  <a:rPr lang="en-US" baseline="0"/>
                  <a:t> ratio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20184"/>
        <c:crosses val="max"/>
        <c:crossBetween val="midCat"/>
      </c:valAx>
      <c:valAx>
        <c:axId val="788120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8119200"/>
        <c:crosses val="autoZero"/>
        <c:crossBetween val="midCat"/>
      </c:valAx>
      <c:spPr>
        <a:noFill/>
        <a:ln>
          <a:solidFill>
            <a:schemeClr val="accent1">
              <a:shade val="95000"/>
              <a:satMod val="10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1612905436428804"/>
          <c:y val="0.33854111986001756"/>
          <c:w val="0.3766190045434921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12D21-E831-4A60-9BC9-FAA9CB7A280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ECA5-4138-4A0A-9ACB-4A1FC603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7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5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3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0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2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6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3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6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3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Lower cost </a:t>
            </a:r>
          </a:p>
          <a:p>
            <a:pPr lvl="1"/>
            <a:r>
              <a:rPr lang="en-US" dirty="0" smtClean="0"/>
              <a:t>High RRR Nb ≈ 10x price of Cu</a:t>
            </a:r>
          </a:p>
          <a:p>
            <a:pPr lvl="1"/>
            <a:r>
              <a:rPr lang="en-US" dirty="0" smtClean="0"/>
              <a:t>Can avoid expensive electron beam welding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Increased thermal stability</a:t>
            </a:r>
          </a:p>
          <a:p>
            <a:pPr lvl="1"/>
            <a:r>
              <a:rPr lang="en-US" dirty="0" smtClean="0"/>
              <a:t>Nb: 75 W/(m∙ K) -&gt; Cu: 300-2000 W/(</a:t>
            </a:r>
            <a:r>
              <a:rPr lang="en-US" dirty="0" err="1" smtClean="0"/>
              <a:t>m∙K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</a:t>
            </a:r>
            <a:r>
              <a:rPr lang="en-US" b="1" u="sng" dirty="0" smtClean="0">
                <a:solidFill>
                  <a:srgbClr val="FF0000"/>
                </a:solidFill>
              </a:rPr>
              <a:t>avoid inclusions</a:t>
            </a:r>
            <a:r>
              <a:rPr lang="en-US" dirty="0" smtClean="0"/>
              <a:t> caused by machining</a:t>
            </a:r>
          </a:p>
          <a:p>
            <a:r>
              <a:rPr lang="en-US" dirty="0" smtClean="0"/>
              <a:t>Can coat </a:t>
            </a:r>
            <a:r>
              <a:rPr lang="en-US" dirty="0" err="1" smtClean="0"/>
              <a:t>Nb</a:t>
            </a:r>
            <a:r>
              <a:rPr lang="en-US" dirty="0" smtClean="0"/>
              <a:t>-layer on </a:t>
            </a:r>
            <a:r>
              <a:rPr lang="en-US" b="1" u="sng" dirty="0" smtClean="0">
                <a:solidFill>
                  <a:srgbClr val="FF0000"/>
                </a:solidFill>
              </a:rPr>
              <a:t>complex shaped</a:t>
            </a:r>
            <a:r>
              <a:rPr lang="en-US" dirty="0" smtClean="0"/>
              <a:t> parts.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EWPC</a:t>
            </a:r>
            <a:r>
              <a:rPr lang="en-US" baseline="0" dirty="0" smtClean="0"/>
              <a:t>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ECA5-4138-4A0A-9ACB-4A1FC6031A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 10in Header 3line logo.png"/>
          <p:cNvPicPr>
            <a:picLocks/>
          </p:cNvPicPr>
          <p:nvPr userDrawn="1"/>
        </p:nvPicPr>
        <p:blipFill rotWithShape="1">
          <a:blip r:embed="rId2"/>
          <a:srcRect l="75445"/>
          <a:stretch/>
        </p:blipFill>
        <p:spPr>
          <a:xfrm>
            <a:off x="8534400" y="-2613"/>
            <a:ext cx="3657600" cy="871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RED 10in Header 3line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512" y="66851"/>
            <a:ext cx="3750802" cy="548640"/>
          </a:xfrm>
          <a:prstGeom prst="rect">
            <a:avLst/>
          </a:prstGeom>
        </p:spPr>
      </p:pic>
      <p:pic>
        <p:nvPicPr>
          <p:cNvPr id="9" name="Picture 8" descr="nsfe"/>
          <p:cNvPicPr>
            <a:picLocks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88" y1="29412" x2="5488" y2="29412"/>
                        <a14:foregroundMark x1="10671" y1="25077" x2="10671" y2="25077"/>
                        <a14:foregroundMark x1="17378" y1="21362" x2="17378" y2="21362"/>
                        <a14:foregroundMark x1="24695" y1="10836" x2="24695" y2="10836"/>
                        <a14:foregroundMark x1="33841" y1="8359" x2="33841" y2="8359"/>
                        <a14:foregroundMark x1="43293" y1="6502" x2="43293" y2="6502"/>
                        <a14:foregroundMark x1="56402" y1="3715" x2="56402" y2="3715"/>
                        <a14:foregroundMark x1="69512" y1="8978" x2="69512" y2="8978"/>
                        <a14:foregroundMark x1="74085" y1="13313" x2="74085" y2="13313"/>
                        <a14:foregroundMark x1="83537" y1="18576" x2="83537" y2="18576"/>
                        <a14:foregroundMark x1="86890" y1="22291" x2="86890" y2="22291"/>
                        <a14:foregroundMark x1="92073" y1="30031" x2="92073" y2="30031"/>
                        <a14:foregroundMark x1="92378" y1="41486" x2="92378" y2="41486"/>
                        <a14:foregroundMark x1="93598" y1="50464" x2="93598" y2="50464"/>
                        <a14:foregroundMark x1="93293" y1="64396" x2="93293" y2="64396"/>
                        <a14:foregroundMark x1="84756" y1="75542" x2="84756" y2="75542"/>
                        <a14:foregroundMark x1="81707" y1="81424" x2="81707" y2="81424"/>
                        <a14:foregroundMark x1="71951" y1="86997" x2="71951" y2="86997"/>
                        <a14:foregroundMark x1="65244" y1="89164" x2="65244" y2="89164"/>
                        <a14:foregroundMark x1="57012" y1="91641" x2="57012" y2="91641"/>
                        <a14:foregroundMark x1="49390" y1="93808" x2="49390" y2="93808"/>
                        <a14:foregroundMark x1="39024" y1="93498" x2="39024" y2="93498"/>
                        <a14:foregroundMark x1="27744" y1="90402" x2="27744" y2="90402"/>
                        <a14:foregroundMark x1="19207" y1="84211" x2="19207" y2="84211"/>
                        <a14:foregroundMark x1="10366" y1="72136" x2="10366" y2="72136"/>
                        <a14:foregroundMark x1="6707" y1="64706" x2="6707" y2="64706"/>
                        <a14:foregroundMark x1="6098" y1="50155" x2="6098" y2="50155"/>
                        <a14:foregroundMark x1="6098" y1="43034" x2="6098" y2="43034"/>
                        <a14:backgroundMark x1="26220" y1="43344" x2="26220" y2="43344"/>
                        <a14:backgroundMark x1="31707" y1="39319" x2="31707" y2="39319"/>
                        <a14:backgroundMark x1="32622" y1="30031" x2="32622" y2="30031"/>
                        <a14:backgroundMark x1="39939" y1="31579" x2="39939" y2="31579"/>
                        <a14:backgroundMark x1="44207" y1="23839" x2="44207" y2="23839"/>
                        <a14:backgroundMark x1="50305" y1="28483" x2="50305" y2="28483"/>
                        <a14:backgroundMark x1="56402" y1="25077" x2="56402" y2="25077"/>
                        <a14:backgroundMark x1="60671" y1="30650" x2="60671" y2="30650"/>
                        <a14:backgroundMark x1="70427" y1="30341" x2="70427" y2="30341"/>
                        <a14:backgroundMark x1="69512" y1="38390" x2="69512" y2="38390"/>
                        <a14:backgroundMark x1="76220" y1="42724" x2="76220" y2="42724"/>
                        <a14:backgroundMark x1="71646" y1="48916" x2="71646" y2="48916"/>
                        <a14:backgroundMark x1="74390" y1="55418" x2="74390" y2="55418"/>
                        <a14:backgroundMark x1="68293" y1="59133" x2="68293" y2="59133"/>
                        <a14:backgroundMark x1="68293" y1="66563" x2="68293" y2="66563"/>
                        <a14:backgroundMark x1="60671" y1="67492" x2="60671" y2="67492"/>
                        <a14:backgroundMark x1="56402" y1="73375" x2="56402" y2="73375"/>
                        <a14:backgroundMark x1="50000" y1="69969" x2="50000" y2="69969"/>
                        <a14:backgroundMark x1="45427" y1="72446" x2="45427" y2="72446"/>
                        <a14:backgroundMark x1="39634" y1="67183" x2="39634" y2="67183"/>
                        <a14:backgroundMark x1="31098" y1="67492" x2="31098" y2="67492"/>
                        <a14:backgroundMark x1="31707" y1="60062" x2="31707" y2="60062"/>
                        <a14:backgroundMark x1="23476" y1="56347" x2="23476" y2="56347"/>
                        <a14:backgroundMark x1="23780" y1="41796" x2="23780" y2="41796"/>
                        <a14:backgroundMark x1="5183" y1="40557" x2="5183" y2="40557"/>
                        <a14:backgroundMark x1="57012" y1="94737" x2="57012" y2="94737"/>
                        <a14:backgroundMark x1="35671" y1="6192" x2="35671" y2="6192"/>
                        <a14:backgroundMark x1="27134" y1="10217" x2="27134" y2="10217"/>
                        <a14:backgroundMark x1="28963" y1="49536" x2="28963" y2="4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715" y="97752"/>
            <a:ext cx="576072" cy="5760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63D9-7BD8-4DD1-9854-386365F605D8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013C-655F-4B7D-9C01-BEF0F70E4287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3A7C-ACDF-4B6F-998C-C13B1ADC2892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6D04E-032A-4978-91CA-3A74D8833E56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C2C7-1255-4599-AD40-4C5D419B7C43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1698-A541-4834-949B-2F2005319857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C554-3ED0-449C-BC7B-476B01D8E42E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8FE2-262C-4DDE-A0EC-6827E60318BE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13600" y="6356353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54400" y="6426655"/>
            <a:ext cx="2844800" cy="365125"/>
          </a:xfr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RED 10in Header 3line logo.png"/>
          <p:cNvPicPr>
            <a:picLocks/>
          </p:cNvPicPr>
          <p:nvPr userDrawn="1"/>
        </p:nvPicPr>
        <p:blipFill rotWithShape="1">
          <a:blip r:embed="rId2"/>
          <a:srcRect l="75445"/>
          <a:stretch/>
        </p:blipFill>
        <p:spPr>
          <a:xfrm>
            <a:off x="0" y="0"/>
            <a:ext cx="12801600" cy="871147"/>
          </a:xfrm>
          <a:prstGeom prst="rect">
            <a:avLst/>
          </a:prstGeom>
        </p:spPr>
      </p:pic>
      <p:pic>
        <p:nvPicPr>
          <p:cNvPr id="6" name="Picture 5" descr="RED 10in Header 3line logo.png"/>
          <p:cNvPicPr>
            <a:picLocks noChangeAspect="1"/>
          </p:cNvPicPr>
          <p:nvPr userDrawn="1"/>
        </p:nvPicPr>
        <p:blipFill rotWithShape="1">
          <a:blip r:embed="rId2"/>
          <a:srcRect r="89667"/>
          <a:stretch/>
        </p:blipFill>
        <p:spPr>
          <a:xfrm>
            <a:off x="0" y="0"/>
            <a:ext cx="944880" cy="871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78" r="86221"/>
          <a:stretch/>
        </p:blipFill>
        <p:spPr>
          <a:xfrm>
            <a:off x="10933512" y="44451"/>
            <a:ext cx="516808" cy="574851"/>
          </a:xfrm>
          <a:prstGeom prst="rect">
            <a:avLst/>
          </a:prstGeom>
        </p:spPr>
      </p:pic>
      <p:pic>
        <p:nvPicPr>
          <p:cNvPr id="8" name="Picture 7" descr="nsfe"/>
          <p:cNvPicPr>
            <a:picLocks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488" y1="29412" x2="5488" y2="29412"/>
                        <a14:foregroundMark x1="10671" y1="25077" x2="10671" y2="25077"/>
                        <a14:foregroundMark x1="17378" y1="21362" x2="17378" y2="21362"/>
                        <a14:foregroundMark x1="24695" y1="10836" x2="24695" y2="10836"/>
                        <a14:foregroundMark x1="33841" y1="8359" x2="33841" y2="8359"/>
                        <a14:foregroundMark x1="43293" y1="6502" x2="43293" y2="6502"/>
                        <a14:foregroundMark x1="56402" y1="3715" x2="56402" y2="3715"/>
                        <a14:foregroundMark x1="69512" y1="8978" x2="69512" y2="8978"/>
                        <a14:foregroundMark x1="74085" y1="13313" x2="74085" y2="13313"/>
                        <a14:foregroundMark x1="83537" y1="18576" x2="83537" y2="18576"/>
                        <a14:foregroundMark x1="86890" y1="22291" x2="86890" y2="22291"/>
                        <a14:foregroundMark x1="92073" y1="30031" x2="92073" y2="30031"/>
                        <a14:foregroundMark x1="92378" y1="41486" x2="92378" y2="41486"/>
                        <a14:foregroundMark x1="93598" y1="50464" x2="93598" y2="50464"/>
                        <a14:foregroundMark x1="93293" y1="64396" x2="93293" y2="64396"/>
                        <a14:foregroundMark x1="84756" y1="75542" x2="84756" y2="75542"/>
                        <a14:foregroundMark x1="81707" y1="81424" x2="81707" y2="81424"/>
                        <a14:foregroundMark x1="71951" y1="86997" x2="71951" y2="86997"/>
                        <a14:foregroundMark x1="65244" y1="89164" x2="65244" y2="89164"/>
                        <a14:foregroundMark x1="57012" y1="91641" x2="57012" y2="91641"/>
                        <a14:foregroundMark x1="49390" y1="93808" x2="49390" y2="93808"/>
                        <a14:foregroundMark x1="39024" y1="93498" x2="39024" y2="93498"/>
                        <a14:foregroundMark x1="27744" y1="90402" x2="27744" y2="90402"/>
                        <a14:foregroundMark x1="19207" y1="84211" x2="19207" y2="84211"/>
                        <a14:foregroundMark x1="10366" y1="72136" x2="10366" y2="72136"/>
                        <a14:foregroundMark x1="6707" y1="64706" x2="6707" y2="64706"/>
                        <a14:foregroundMark x1="6098" y1="50155" x2="6098" y2="50155"/>
                        <a14:foregroundMark x1="6098" y1="43034" x2="6098" y2="43034"/>
                        <a14:backgroundMark x1="26220" y1="43344" x2="26220" y2="43344"/>
                        <a14:backgroundMark x1="31707" y1="39319" x2="31707" y2="39319"/>
                        <a14:backgroundMark x1="32622" y1="30031" x2="32622" y2="30031"/>
                        <a14:backgroundMark x1="39939" y1="31579" x2="39939" y2="31579"/>
                        <a14:backgroundMark x1="44207" y1="23839" x2="44207" y2="23839"/>
                        <a14:backgroundMark x1="50305" y1="28483" x2="50305" y2="28483"/>
                        <a14:backgroundMark x1="56402" y1="25077" x2="56402" y2="25077"/>
                        <a14:backgroundMark x1="60671" y1="30650" x2="60671" y2="30650"/>
                        <a14:backgroundMark x1="70427" y1="30341" x2="70427" y2="30341"/>
                        <a14:backgroundMark x1="69512" y1="38390" x2="69512" y2="38390"/>
                        <a14:backgroundMark x1="76220" y1="42724" x2="76220" y2="42724"/>
                        <a14:backgroundMark x1="71646" y1="48916" x2="71646" y2="48916"/>
                        <a14:backgroundMark x1="74390" y1="55418" x2="74390" y2="55418"/>
                        <a14:backgroundMark x1="68293" y1="59133" x2="68293" y2="59133"/>
                        <a14:backgroundMark x1="68293" y1="66563" x2="68293" y2="66563"/>
                        <a14:backgroundMark x1="60671" y1="67492" x2="60671" y2="67492"/>
                        <a14:backgroundMark x1="56402" y1="73375" x2="56402" y2="73375"/>
                        <a14:backgroundMark x1="50000" y1="69969" x2="50000" y2="69969"/>
                        <a14:backgroundMark x1="45427" y1="72446" x2="45427" y2="72446"/>
                        <a14:backgroundMark x1="39634" y1="67183" x2="39634" y2="67183"/>
                        <a14:backgroundMark x1="31098" y1="67492" x2="31098" y2="67492"/>
                        <a14:backgroundMark x1="31707" y1="60062" x2="31707" y2="60062"/>
                        <a14:backgroundMark x1="23476" y1="56347" x2="23476" y2="56347"/>
                        <a14:backgroundMark x1="23780" y1="41796" x2="23780" y2="41796"/>
                        <a14:backgroundMark x1="5183" y1="40557" x2="5183" y2="40557"/>
                        <a14:backgroundMark x1="57012" y1="94737" x2="57012" y2="94737"/>
                        <a14:backgroundMark x1="35671" y1="6192" x2="35671" y2="6192"/>
                        <a14:backgroundMark x1="27134" y1="10217" x2="27134" y2="10217"/>
                        <a14:backgroundMark x1="28963" y1="49536" x2="28963" y2="4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715" y="97752"/>
            <a:ext cx="576072" cy="5760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797F-9E17-4B14-A386-FAB2D3160DDF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3F66-E8D9-4405-AD6F-3FE3492B006B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4FE7-8B71-4FA2-B1D0-3FF96CE30A3A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8837"/>
            <a:ext cx="12192000" cy="1470025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Electrochemical </a:t>
            </a:r>
            <a:r>
              <a:rPr lang="en-US" sz="3600" b="1" dirty="0">
                <a:solidFill>
                  <a:srgbClr val="0070C0"/>
                </a:solidFill>
              </a:rPr>
              <a:t>deposition for generating Nb</a:t>
            </a:r>
            <a:r>
              <a:rPr lang="en-US" sz="3600" b="1" baseline="-25000" dirty="0">
                <a:solidFill>
                  <a:srgbClr val="0070C0"/>
                </a:solidFill>
              </a:rPr>
              <a:t>3</a:t>
            </a:r>
            <a:r>
              <a:rPr lang="en-US" sz="3600" b="1" dirty="0">
                <a:solidFill>
                  <a:srgbClr val="0070C0"/>
                </a:solidFill>
              </a:rPr>
              <a:t>Sn films with low surface roughness and stoichiometry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87992"/>
            <a:ext cx="12192000" cy="27694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B050"/>
                </a:solidFill>
              </a:rPr>
              <a:t>Zeming Sun, Ryan D. Porter, Katrina Howard, Thomas </a:t>
            </a:r>
            <a:r>
              <a:rPr lang="en-US" sz="2000" dirty="0" err="1">
                <a:solidFill>
                  <a:srgbClr val="00B050"/>
                </a:solidFill>
              </a:rPr>
              <a:t>Oseroff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err="1">
                <a:solidFill>
                  <a:srgbClr val="00B050"/>
                </a:solidFill>
              </a:rPr>
              <a:t>Mingqi</a:t>
            </a:r>
            <a:r>
              <a:rPr lang="en-US" sz="2000" dirty="0">
                <a:solidFill>
                  <a:srgbClr val="00B050"/>
                </a:solidFill>
              </a:rPr>
              <a:t> Ge, Matthias U. </a:t>
            </a:r>
            <a:r>
              <a:rPr lang="en-US" sz="2000" dirty="0" err="1">
                <a:solidFill>
                  <a:srgbClr val="00B050"/>
                </a:solidFill>
              </a:rPr>
              <a:t>Liepe</a:t>
            </a:r>
            <a:r>
              <a:rPr lang="en-US" sz="2000" dirty="0">
                <a:solidFill>
                  <a:srgbClr val="00B050"/>
                </a:solidFill>
              </a:rPr>
              <a:t> (CLASSE)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>
                <a:solidFill>
                  <a:srgbClr val="00B050"/>
                </a:solidFill>
              </a:rPr>
              <a:t>Zhaslan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Baraissov</a:t>
            </a:r>
            <a:r>
              <a:rPr lang="en-US" sz="2000" dirty="0" smtClean="0">
                <a:solidFill>
                  <a:srgbClr val="00B050"/>
                </a:solidFill>
              </a:rPr>
              <a:t>, Nathan </a:t>
            </a:r>
            <a:r>
              <a:rPr lang="en-US" sz="2000" dirty="0" err="1">
                <a:solidFill>
                  <a:srgbClr val="00B050"/>
                </a:solidFill>
              </a:rPr>
              <a:t>Sitaraman</a:t>
            </a:r>
            <a:r>
              <a:rPr lang="en-US" sz="2000" dirty="0">
                <a:solidFill>
                  <a:srgbClr val="00B050"/>
                </a:solidFill>
              </a:rPr>
              <a:t>, Michelle Kelly, James </a:t>
            </a:r>
            <a:r>
              <a:rPr lang="en-US" sz="2000" dirty="0" err="1">
                <a:solidFill>
                  <a:srgbClr val="00B050"/>
                </a:solidFill>
              </a:rPr>
              <a:t>Sethna</a:t>
            </a:r>
            <a:r>
              <a:rPr lang="en-US" sz="2000" dirty="0">
                <a:solidFill>
                  <a:srgbClr val="00B050"/>
                </a:solidFill>
              </a:rPr>
              <a:t>, </a:t>
            </a:r>
            <a:r>
              <a:rPr lang="en-US" sz="2000" dirty="0" smtClean="0">
                <a:solidFill>
                  <a:srgbClr val="00B050"/>
                </a:solidFill>
              </a:rPr>
              <a:t>Tomas Arias, David Muller </a:t>
            </a:r>
            <a:r>
              <a:rPr lang="en-US" sz="2000" dirty="0">
                <a:solidFill>
                  <a:srgbClr val="00B050"/>
                </a:solidFill>
              </a:rPr>
              <a:t>(Cornell Physics)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B050"/>
                </a:solidFill>
              </a:rPr>
              <a:t>Kevin D. Dobson (Institute of Energy Conversion)</a:t>
            </a:r>
          </a:p>
          <a:p>
            <a:pPr>
              <a:spcBef>
                <a:spcPts val="1200"/>
              </a:spcBef>
            </a:pPr>
            <a:r>
              <a:rPr lang="en-US" sz="2000" dirty="0" err="1">
                <a:solidFill>
                  <a:srgbClr val="00B050"/>
                </a:solidFill>
              </a:rPr>
              <a:t>Xiaoyu</a:t>
            </a:r>
            <a:r>
              <a:rPr lang="en-US" sz="2000" dirty="0">
                <a:solidFill>
                  <a:srgbClr val="00B050"/>
                </a:solidFill>
              </a:rPr>
              <a:t> Deng (UVA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>
                <a:solidFill>
                  <a:srgbClr val="00B050"/>
                </a:solidFill>
              </a:rPr>
              <a:t>Ajinkya</a:t>
            </a:r>
            <a:r>
              <a:rPr lang="en-US" sz="2000" dirty="0" smtClean="0">
                <a:solidFill>
                  <a:srgbClr val="00B050"/>
                </a:solidFill>
              </a:rPr>
              <a:t> Hire, Richard </a:t>
            </a:r>
            <a:r>
              <a:rPr lang="en-US" sz="2000" dirty="0" err="1" smtClean="0">
                <a:solidFill>
                  <a:srgbClr val="00B050"/>
                </a:solidFill>
              </a:rPr>
              <a:t>Hennig</a:t>
            </a:r>
            <a:r>
              <a:rPr lang="en-US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err="1" smtClean="0">
                <a:solidFill>
                  <a:srgbClr val="00B050"/>
                </a:solidFill>
              </a:rPr>
              <a:t>UFlorida</a:t>
            </a:r>
            <a:r>
              <a:rPr lang="en-US" sz="2000" dirty="0" smtClean="0">
                <a:solidFill>
                  <a:srgbClr val="00B050"/>
                </a:solidFill>
              </a:rPr>
              <a:t> MSE) 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err="1">
                <a:solidFill>
                  <a:srgbClr val="00B050"/>
                </a:solidFill>
              </a:rPr>
              <a:t>Aine</a:t>
            </a:r>
            <a:r>
              <a:rPr lang="en-US" sz="2000" dirty="0">
                <a:solidFill>
                  <a:srgbClr val="00B050"/>
                </a:solidFill>
              </a:rPr>
              <a:t> Connolly, Michael O. Thompson (Cornell MSE)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3013" y="6080333"/>
            <a:ext cx="474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Nb3SnSRF’20</a:t>
            </a:r>
            <a:endParaRPr lang="en-US" dirty="0">
              <a:latin typeface="+mj-lt"/>
            </a:endParaRPr>
          </a:p>
          <a:p>
            <a:pPr algn="ctr"/>
            <a:r>
              <a:rPr lang="en-US" dirty="0" smtClean="0">
                <a:latin typeface="+mj-lt"/>
                <a:cs typeface="Arial" panose="020B0604020202020204" pitchFamily="34" charset="0"/>
              </a:rPr>
              <a:t>11/2020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7283" y="60534"/>
            <a:ext cx="1062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Successful conversion to stoichiometric Nb</a:t>
            </a:r>
            <a:r>
              <a:rPr lang="en-US" sz="2400" b="1" u="sng" dirty="0" smtClean="0">
                <a:solidFill>
                  <a:schemeClr val="bg1"/>
                </a:solidFill>
              </a:rPr>
              <a:t>3</a:t>
            </a:r>
            <a:r>
              <a:rPr lang="en-US" sz="3600" b="1" u="sng" dirty="0" smtClean="0">
                <a:solidFill>
                  <a:schemeClr val="bg1"/>
                </a:solidFill>
              </a:rPr>
              <a:t>Sn 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2217" r="59867" b="30225"/>
          <a:stretch/>
        </p:blipFill>
        <p:spPr bwMode="auto">
          <a:xfrm>
            <a:off x="185247" y="1386679"/>
            <a:ext cx="4114800" cy="2103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485" y="901510"/>
            <a:ext cx="515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Uniform film, relative small grain size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4" t="46886" r="12525" b="5719"/>
          <a:stretch/>
        </p:blipFill>
        <p:spPr bwMode="auto">
          <a:xfrm>
            <a:off x="4988560" y="1407039"/>
            <a:ext cx="7315200" cy="5450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640" y="1808480"/>
            <a:ext cx="462280" cy="3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9941" y="1332271"/>
            <a:ext cx="462280" cy="3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4160" y="3985292"/>
            <a:ext cx="462280" cy="3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945" y="5455463"/>
            <a:ext cx="5027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Cross-section STEM &amp; SEM shows smooth surface and </a:t>
            </a:r>
            <a:r>
              <a:rPr lang="en-US" sz="2400" dirty="0">
                <a:solidFill>
                  <a:srgbClr val="FF0000"/>
                </a:solidFill>
              </a:rPr>
              <a:t>2.4 um </a:t>
            </a:r>
            <a:r>
              <a:rPr lang="en-US" sz="2400" dirty="0" smtClean="0">
                <a:solidFill>
                  <a:srgbClr val="FF0000"/>
                </a:solidFill>
              </a:rPr>
              <a:t>thickness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Multiple grains in the depth direction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r="67576" b="58510"/>
          <a:stretch/>
        </p:blipFill>
        <p:spPr>
          <a:xfrm>
            <a:off x="1061581" y="1443315"/>
            <a:ext cx="904240" cy="78045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60620" y="1418816"/>
            <a:ext cx="462280" cy="3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919980" y="3975132"/>
            <a:ext cx="462280" cy="3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56320" y="3941216"/>
            <a:ext cx="462280" cy="3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629650" y="1514430"/>
            <a:ext cx="462280" cy="3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10480" y="747036"/>
            <a:ext cx="70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Stoichiometric Nb3Sn with Tc of 18 K and low concentration of impurity (O may be a concern)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1081" y="1623814"/>
            <a:ext cx="77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XRD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7477" y="4863204"/>
            <a:ext cx="101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Tc = 18K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128000" y="4304404"/>
            <a:ext cx="0" cy="2045764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514195" y="4175328"/>
            <a:ext cx="101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XPS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24660" y="4170106"/>
            <a:ext cx="116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Nb/Sn =3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37520" y="5537200"/>
            <a:ext cx="458171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264789" y="5455920"/>
            <a:ext cx="458171" cy="10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" r="53290" b="78770"/>
          <a:stretch/>
        </p:blipFill>
        <p:spPr bwMode="auto">
          <a:xfrm>
            <a:off x="-254446" y="3647520"/>
            <a:ext cx="5329814" cy="1652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68" y="3458863"/>
            <a:ext cx="177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STEM-EWPC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2206" y="3494414"/>
            <a:ext cx="177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SEM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0790" y="1514430"/>
            <a:ext cx="3331210" cy="2460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1" t="22915" r="25770" b="53581"/>
          <a:stretch/>
        </p:blipFill>
        <p:spPr bwMode="auto">
          <a:xfrm>
            <a:off x="8867652" y="1514430"/>
            <a:ext cx="3362448" cy="2470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8783782" y="1514430"/>
            <a:ext cx="308148" cy="294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909585" y="2267463"/>
            <a:ext cx="116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Nb/Sn =3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44647" y="2500294"/>
            <a:ext cx="101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EDS</a:t>
            </a:r>
          </a:p>
        </p:txBody>
      </p:sp>
    </p:spTree>
    <p:extLst>
      <p:ext uri="{BB962C8B-B14F-4D97-AF65-F5344CB8AC3E}">
        <p14:creationId xmlns:p14="http://schemas.microsoft.com/office/powerpoint/2010/main" val="39312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84883" y="39774"/>
            <a:ext cx="1062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Record-low surface roughness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8" r="40342" b="54696"/>
          <a:stretch/>
        </p:blipFill>
        <p:spPr bwMode="auto">
          <a:xfrm>
            <a:off x="4413683" y="1781092"/>
            <a:ext cx="7778317" cy="2033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58" b="71558"/>
          <a:stretch/>
        </p:blipFill>
        <p:spPr bwMode="auto">
          <a:xfrm>
            <a:off x="502083" y="1489842"/>
            <a:ext cx="3200400" cy="2443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8305" y="1520098"/>
            <a:ext cx="55880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083" y="1211095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AFM image of plated-Sn converted Nb3Sn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485" y="819266"/>
            <a:ext cx="124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Comparison between vapor diffused sample and plated-Sn converted sample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5" y="4147235"/>
            <a:ext cx="3657600" cy="26445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02083" y="3694495"/>
            <a:ext cx="55880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0705" y="3818875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AFM mapping of vapor diffused Nb3Sn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0883" y="4331901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0.6 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105" y="5776396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-0.8 </a:t>
            </a:r>
            <a:r>
              <a:rPr lang="en-US" dirty="0" smtClean="0">
                <a:solidFill>
                  <a:srgbClr val="FF0000"/>
                </a:solidFill>
              </a:rPr>
              <a:t>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5920" y="6145728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Ryan Porter, et al. </a:t>
            </a:r>
            <a:r>
              <a:rPr lang="en-US" dirty="0" smtClean="0"/>
              <a:t>LINAC’16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13683" y="1664028"/>
            <a:ext cx="55880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82838" y="2981875"/>
            <a:ext cx="1346200" cy="818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5883" y="1300179"/>
            <a:ext cx="12437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</a:rPr>
              <a:t>4 – 5 times reduction in surface roughness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t="46830" r="21618" b="15639"/>
          <a:stretch/>
        </p:blipFill>
        <p:spPr>
          <a:xfrm>
            <a:off x="7061199" y="4359975"/>
            <a:ext cx="3657600" cy="17728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27799" y="6132792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apor diffused Nb3Sn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001760" y="6152040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Plated-Sn converted </a:t>
            </a:r>
            <a:r>
              <a:rPr lang="en-US" dirty="0" smtClean="0"/>
              <a:t>Nb3Sn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378398" y="2981875"/>
            <a:ext cx="1346200" cy="818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0612846" y="2208999"/>
            <a:ext cx="754744" cy="33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40076" y="3764252"/>
            <a:ext cx="557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Note that Fermi Lab and KEK both report ~100 nm Ra on their new “shiny” coatings in this workshop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3923" y="30054"/>
            <a:ext cx="1062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Effect of Sn thickness and fast </a:t>
            </a:r>
            <a:r>
              <a:rPr lang="en-US" sz="3600" b="1" u="sng" dirty="0">
                <a:solidFill>
                  <a:schemeClr val="bg1"/>
                </a:solidFill>
              </a:rPr>
              <a:t>F</a:t>
            </a:r>
            <a:r>
              <a:rPr lang="en-US" sz="3600" b="1" u="sng" dirty="0" smtClean="0">
                <a:solidFill>
                  <a:schemeClr val="bg1"/>
                </a:solidFill>
              </a:rPr>
              <a:t>ourier transform 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 r="40342" b="72510"/>
          <a:stretch/>
        </p:blipFill>
        <p:spPr bwMode="auto">
          <a:xfrm>
            <a:off x="660398" y="1224948"/>
            <a:ext cx="5029200" cy="3613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t="48567" r="53366" b="15784"/>
          <a:stretch/>
        </p:blipFill>
        <p:spPr bwMode="auto">
          <a:xfrm>
            <a:off x="6461758" y="1224948"/>
            <a:ext cx="5029200" cy="385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67983" y="1224948"/>
            <a:ext cx="558800" cy="41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005" y="5005594"/>
            <a:ext cx="12437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</a:rPr>
              <a:t>No clear dependence on initial Sn thickness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</a:rPr>
              <a:t>All film roughness are controlled to ~100 nm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</a:rPr>
              <a:t>Their power spectral densities are reduced by one order of magnitude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B050"/>
                </a:solidFill>
              </a:rPr>
              <a:t>Roughness increases once dendrites are formed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8318" y="1849120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Dendrite formation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917440" y="1682148"/>
            <a:ext cx="81280" cy="207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13718" y="3186528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Vapor diffused Nb3Sn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454638" y="3494317"/>
            <a:ext cx="335280" cy="2562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10118" y="4008727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Electroplated Sn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8011158" y="3797138"/>
            <a:ext cx="335280" cy="2562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687613" y="4236954"/>
            <a:ext cx="0" cy="33528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39794" y="4564751"/>
            <a:ext cx="201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Plated-Sn converted Nb3Sn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9035" y="60534"/>
            <a:ext cx="717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Stoichiometry </a:t>
            </a:r>
            <a:r>
              <a:rPr lang="en-US" sz="3600" b="1" u="sng" dirty="0" smtClean="0">
                <a:solidFill>
                  <a:schemeClr val="bg1"/>
                </a:solidFill>
              </a:rPr>
              <a:t>depth profiling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4639" y="776424"/>
            <a:ext cx="447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XPS on plated-Sn converted Nb3Sn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8119" y="783313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XPS on vapor diffused Nb3Sn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03106" y="1162626"/>
            <a:ext cx="28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Sn depletion/excess regions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703106" y="1410467"/>
            <a:ext cx="115014" cy="18525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662780" y="1387344"/>
            <a:ext cx="39688" cy="29785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95689" y="3966341"/>
            <a:ext cx="8993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</a:rPr>
              <a:t>Constant 3:1 ratio in plated </a:t>
            </a:r>
            <a:r>
              <a:rPr lang="en-US" sz="2200" dirty="0" smtClean="0">
                <a:solidFill>
                  <a:srgbClr val="00B050"/>
                </a:solidFill>
              </a:rPr>
              <a:t>sample (STEM imaging is being performed to confirm the local stoichiometry) </a:t>
            </a:r>
            <a:endParaRPr lang="en-US" sz="2200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</a:rPr>
              <a:t>Sn </a:t>
            </a:r>
            <a:r>
              <a:rPr lang="en-US" sz="2200" dirty="0" smtClean="0">
                <a:solidFill>
                  <a:srgbClr val="00B050"/>
                </a:solidFill>
              </a:rPr>
              <a:t>depletion/excess </a:t>
            </a:r>
            <a:r>
              <a:rPr lang="en-US" sz="2200" dirty="0" smtClean="0">
                <a:solidFill>
                  <a:srgbClr val="00B050"/>
                </a:solidFill>
              </a:rPr>
              <a:t>regions in vapor diffused sample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</a:rPr>
              <a:t>O </a:t>
            </a:r>
            <a:r>
              <a:rPr lang="en-US" sz="2200" dirty="0" smtClean="0">
                <a:solidFill>
                  <a:srgbClr val="00B050"/>
                </a:solidFill>
              </a:rPr>
              <a:t>concentration is high at the surface ~10 nm region for both samples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B050"/>
                </a:solidFill>
              </a:rPr>
              <a:t>Different growth mechanisms (top-down vs. bottom-up)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</a:rPr>
              <a:t>Data acquisition </a:t>
            </a:r>
            <a:r>
              <a:rPr lang="en-US" sz="2200" dirty="0" smtClean="0">
                <a:solidFill>
                  <a:srgbClr val="FF0000"/>
                </a:solidFill>
              </a:rPr>
              <a:t>may be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affected by the surface roughness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248898" y="1433148"/>
            <a:ext cx="237288" cy="10879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677052"/>
              </p:ext>
            </p:extLst>
          </p:nvPr>
        </p:nvGraphicFramePr>
        <p:xfrm>
          <a:off x="6035040" y="951698"/>
          <a:ext cx="5836920" cy="288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9" y="1145756"/>
            <a:ext cx="5571114" cy="258538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22335" y="1603919"/>
            <a:ext cx="182880" cy="395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22738" y="1907060"/>
            <a:ext cx="423022" cy="13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0662105" y="1743143"/>
            <a:ext cx="182880" cy="395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0844985" y="2006699"/>
            <a:ext cx="423022" cy="13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231" y="52905"/>
            <a:ext cx="1022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Scale up to 5” plate and 3.9 GHz cavity (Preliminary)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149" y="857501"/>
            <a:ext cx="122022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5” </a:t>
            </a:r>
            <a:r>
              <a:rPr lang="en-US" sz="2700" dirty="0" err="1" smtClean="0">
                <a:solidFill>
                  <a:srgbClr val="0070C0"/>
                </a:solidFill>
              </a:rPr>
              <a:t>Nb</a:t>
            </a:r>
            <a:r>
              <a:rPr lang="en-US" sz="2700" dirty="0" smtClean="0">
                <a:solidFill>
                  <a:srgbClr val="0070C0"/>
                </a:solidFill>
              </a:rPr>
              <a:t> plate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45" y="1824259"/>
            <a:ext cx="2286000" cy="171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5017" y="1316428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  </a:t>
            </a:r>
            <a:r>
              <a:rPr lang="en-US" sz="2700" dirty="0" smtClean="0">
                <a:solidFill>
                  <a:srgbClr val="00B050"/>
                </a:solidFill>
              </a:rPr>
              <a:t>After Sn electroplating</a:t>
            </a:r>
            <a:endParaRPr lang="en-US" sz="2700" dirty="0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25572" y="2452909"/>
            <a:ext cx="1219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96" y="1824259"/>
            <a:ext cx="2213969" cy="18213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38440" y="1316427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0B050"/>
                </a:solidFill>
              </a:rPr>
              <a:t>  After thermal conversion </a:t>
            </a:r>
            <a:endParaRPr lang="en-US" sz="2700" dirty="0">
              <a:solidFill>
                <a:srgbClr val="00B05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167743" y="2264229"/>
            <a:ext cx="457200" cy="188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90344" y="1800895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Sn film with crystals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5399" y="1799019"/>
            <a:ext cx="78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Nb3Sn film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932742" y="2111686"/>
            <a:ext cx="457200" cy="1886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573320" y="1972151"/>
            <a:ext cx="384199" cy="176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89499" y="1645872"/>
            <a:ext cx="78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Uncoated edge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549" y="3736506"/>
            <a:ext cx="122022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3.9 GHz cavity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0199" y="4740912"/>
            <a:ext cx="2388219" cy="142018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813251" y="5050719"/>
            <a:ext cx="5830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96343" y="4863827"/>
            <a:ext cx="78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Plating solution surface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077411" y="5462364"/>
            <a:ext cx="58309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14783" y="5271270"/>
            <a:ext cx="785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Sn film on the outside surface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2320" y="4409440"/>
            <a:ext cx="495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The scale-up process is under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No RF test yet…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4400" y="0"/>
            <a:ext cx="1062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Conclusions and Future work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879" y="710067"/>
            <a:ext cx="1198880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Enabled Sn plating on Nb surface and achieved uniform, low-impurity, good-adhesion Sn films </a:t>
            </a:r>
          </a:p>
          <a:p>
            <a:endParaRPr lang="en-US" sz="2700" dirty="0" smtClean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Demonstrated stoichiometric Nb3Sn with low surface roughness via Sn electrochemical deposition and thermal conversion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 smtClean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Resolved the Sn-depletion and large-surface-roughness issues</a:t>
            </a:r>
            <a:r>
              <a:rPr lang="en-US" sz="2700" dirty="0">
                <a:solidFill>
                  <a:srgbClr val="0070C0"/>
                </a:solidFill>
              </a:rPr>
              <a:t> </a:t>
            </a:r>
            <a:r>
              <a:rPr lang="en-US" sz="2700" dirty="0" smtClean="0">
                <a:solidFill>
                  <a:srgbClr val="0070C0"/>
                </a:solidFill>
              </a:rPr>
              <a:t>in vapor diffused samples (Atomic STEM imaging is ongoing)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 smtClean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Achieved Nb3Sn films with low impurities concentration and some surface oxides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 smtClean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0070C0"/>
                </a:solidFill>
              </a:rPr>
              <a:t>Process is scaled up to 5” </a:t>
            </a:r>
            <a:r>
              <a:rPr lang="en-US" sz="2700" dirty="0" err="1" smtClean="0">
                <a:solidFill>
                  <a:srgbClr val="0070C0"/>
                </a:solidFill>
              </a:rPr>
              <a:t>Nb</a:t>
            </a:r>
            <a:r>
              <a:rPr lang="en-US" sz="2700" dirty="0" smtClean="0">
                <a:solidFill>
                  <a:srgbClr val="0070C0"/>
                </a:solidFill>
              </a:rPr>
              <a:t> plate and 3.9 GHz cavity (Optimization is ongoing)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070C0"/>
                </a:solidFill>
              </a:rPr>
              <a:t>E</a:t>
            </a:r>
            <a:r>
              <a:rPr lang="en-US" sz="2700" dirty="0" smtClean="0">
                <a:solidFill>
                  <a:srgbClr val="0070C0"/>
                </a:solidFill>
              </a:rPr>
              <a:t>lectroplating of </a:t>
            </a:r>
            <a:r>
              <a:rPr lang="en-US" sz="2700" dirty="0" err="1" smtClean="0">
                <a:solidFill>
                  <a:srgbClr val="0070C0"/>
                </a:solidFill>
              </a:rPr>
              <a:t>Nb</a:t>
            </a:r>
            <a:r>
              <a:rPr lang="en-US" sz="2700" dirty="0" smtClean="0">
                <a:solidFill>
                  <a:srgbClr val="0070C0"/>
                </a:solidFill>
              </a:rPr>
              <a:t> and Sn films on Cu substrate are </a:t>
            </a:r>
            <a:r>
              <a:rPr lang="en-US" sz="2700" dirty="0">
                <a:solidFill>
                  <a:srgbClr val="0070C0"/>
                </a:solidFill>
              </a:rPr>
              <a:t>being developed </a:t>
            </a:r>
            <a:r>
              <a:rPr lang="en-US" sz="2700" dirty="0" smtClean="0">
                <a:solidFill>
                  <a:srgbClr val="0070C0"/>
                </a:solidFill>
              </a:rPr>
              <a:t>(Ongoing</a:t>
            </a:r>
            <a:r>
              <a:rPr lang="en-US" sz="2700" dirty="0">
                <a:solidFill>
                  <a:srgbClr val="0070C0"/>
                </a:solidFill>
              </a:rPr>
              <a:t>)</a:t>
            </a:r>
          </a:p>
          <a:p>
            <a:r>
              <a:rPr lang="en-US" sz="2700" dirty="0" smtClean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12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5751" y="1550436"/>
            <a:ext cx="1187207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work is supported by </a:t>
            </a:r>
            <a:r>
              <a:rPr lang="en-GB" sz="2700" dirty="0" err="1" smtClean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2700" dirty="0" smtClean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Bright Beams </a:t>
            </a:r>
            <a:r>
              <a:rPr lang="en-GB" sz="2700" dirty="0" smtClean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National Science Foundation </a:t>
            </a:r>
            <a:r>
              <a:rPr lang="en-US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Grant </a:t>
            </a:r>
            <a:r>
              <a:rPr lang="en-US" sz="2700" dirty="0" smtClean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smtClean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PHY-1549132.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work made use of the Cornell Center for Materials Research Shared Facilities which are supported through the NSF MRSEC program (DMR-1719875).</a:t>
            </a:r>
            <a:r>
              <a:rPr lang="en-GB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700" dirty="0" smtClean="0">
              <a:solidFill>
                <a:srgbClr val="00B05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work was performed in part at the Cornell </a:t>
            </a:r>
            <a:r>
              <a:rPr lang="en-US" sz="2700" dirty="0" err="1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NanoScale</a:t>
            </a:r>
            <a:r>
              <a:rPr lang="en-US" sz="2700" dirty="0">
                <a:solidFill>
                  <a:srgbClr val="00B05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Facility, a member of the National Nanotechnology Coordinated Infrastructure (NNCI), which is supported by the National Science Foundation (Grant NNCI-2025233).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700" dirty="0">
              <a:solidFill>
                <a:srgbClr val="00B050"/>
              </a:solidFill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51" y="739149"/>
            <a:ext cx="946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Acknowledgements </a:t>
            </a:r>
            <a:endParaRPr lang="en-US" b="1" cap="all" dirty="0"/>
          </a:p>
          <a:p>
            <a:r>
              <a:rPr lang="en-US" sz="3600" b="1" u="sng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4400" y="5411204"/>
            <a:ext cx="694034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3500" dirty="0">
                <a:solidFill>
                  <a:srgbClr val="0070C0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your attention!   </a:t>
            </a:r>
            <a:endParaRPr lang="en-US" sz="3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933" y="55374"/>
            <a:ext cx="512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Use of Nb</a:t>
            </a:r>
            <a:r>
              <a:rPr lang="en-US" sz="2400" b="1" u="sng" dirty="0">
                <a:solidFill>
                  <a:schemeClr val="bg1"/>
                </a:solidFill>
              </a:rPr>
              <a:t>3</a:t>
            </a:r>
            <a:r>
              <a:rPr lang="en-US" sz="3600" b="1" u="sng" dirty="0">
                <a:solidFill>
                  <a:schemeClr val="bg1"/>
                </a:solidFill>
              </a:rPr>
              <a:t>Sn in SRF cavity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131" y="794018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700" dirty="0" smtClean="0">
                <a:solidFill>
                  <a:srgbClr val="FF0000"/>
                </a:solidFill>
              </a:rPr>
              <a:t>Sn </a:t>
            </a:r>
            <a:r>
              <a:rPr lang="en-US" sz="2700" dirty="0">
                <a:solidFill>
                  <a:srgbClr val="FF0000"/>
                </a:solidFill>
              </a:rPr>
              <a:t>vs. </a:t>
            </a:r>
            <a:r>
              <a:rPr lang="en-US" sz="2700" dirty="0" smtClean="0">
                <a:solidFill>
                  <a:srgbClr val="FF0000"/>
                </a:solidFill>
              </a:rPr>
              <a:t>state-of-the-art Nb 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91608" y="1375132"/>
            <a:ext cx="78507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smtClean="0">
                <a:solidFill>
                  <a:srgbClr val="0070C0"/>
                </a:solidFill>
              </a:rPr>
              <a:t>Doubled superheating field</a:t>
            </a:r>
            <a:endParaRPr lang="en-US" sz="2700" dirty="0">
              <a:solidFill>
                <a:srgbClr val="0070C0"/>
              </a:solidFill>
            </a:endParaRPr>
          </a:p>
          <a:p>
            <a:pPr marL="70866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B050"/>
                </a:solidFill>
              </a:rPr>
              <a:t>Nb</a:t>
            </a:r>
            <a:r>
              <a:rPr lang="en-US" sz="1600" dirty="0" smtClean="0">
                <a:solidFill>
                  <a:srgbClr val="00B050"/>
                </a:solidFill>
              </a:rPr>
              <a:t>3</a:t>
            </a:r>
            <a:r>
              <a:rPr lang="en-US" sz="2300" dirty="0" smtClean="0">
                <a:solidFill>
                  <a:srgbClr val="00B050"/>
                </a:solidFill>
              </a:rPr>
              <a:t>Sn: ~400 </a:t>
            </a:r>
            <a:r>
              <a:rPr lang="en-US" sz="2300" dirty="0" err="1" smtClean="0">
                <a:solidFill>
                  <a:srgbClr val="00B050"/>
                </a:solidFill>
              </a:rPr>
              <a:t>mT</a:t>
            </a:r>
            <a:r>
              <a:rPr lang="en-US" sz="2300" dirty="0" smtClean="0">
                <a:solidFill>
                  <a:srgbClr val="00B050"/>
                </a:solidFill>
              </a:rPr>
              <a:t> </a:t>
            </a:r>
            <a:r>
              <a:rPr lang="en-US" sz="2300" dirty="0">
                <a:solidFill>
                  <a:srgbClr val="00B050"/>
                </a:solidFill>
              </a:rPr>
              <a:t>vs. </a:t>
            </a:r>
            <a:r>
              <a:rPr lang="en-US" sz="2300" dirty="0" smtClean="0">
                <a:solidFill>
                  <a:srgbClr val="00B050"/>
                </a:solidFill>
              </a:rPr>
              <a:t>Nb: ~200 </a:t>
            </a:r>
            <a:r>
              <a:rPr lang="en-US" sz="2300" dirty="0" err="1" smtClean="0">
                <a:solidFill>
                  <a:srgbClr val="00B050"/>
                </a:solidFill>
              </a:rPr>
              <a:t>mT</a:t>
            </a:r>
            <a:endParaRPr lang="en-US" sz="2300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smtClean="0">
                <a:solidFill>
                  <a:srgbClr val="0070C0"/>
                </a:solidFill>
              </a:rPr>
              <a:t>High T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sz="2700" dirty="0" smtClean="0">
                <a:solidFill>
                  <a:srgbClr val="0070C0"/>
                </a:solidFill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B050"/>
                </a:solidFill>
              </a:rPr>
              <a:t>Nb</a:t>
            </a:r>
            <a:r>
              <a:rPr lang="en-US" sz="1600" dirty="0" smtClean="0">
                <a:solidFill>
                  <a:srgbClr val="00B050"/>
                </a:solidFill>
              </a:rPr>
              <a:t>3</a:t>
            </a:r>
            <a:r>
              <a:rPr lang="en-US" sz="2300" dirty="0" smtClean="0">
                <a:solidFill>
                  <a:srgbClr val="00B050"/>
                </a:solidFill>
              </a:rPr>
              <a:t>Sn: 18 K </a:t>
            </a:r>
            <a:r>
              <a:rPr lang="en-US" sz="2300" dirty="0">
                <a:solidFill>
                  <a:srgbClr val="00B050"/>
                </a:solidFill>
              </a:rPr>
              <a:t>vs. </a:t>
            </a:r>
            <a:r>
              <a:rPr lang="en-US" sz="2300" dirty="0" smtClean="0">
                <a:solidFill>
                  <a:srgbClr val="00B050"/>
                </a:solidFill>
              </a:rPr>
              <a:t>Nb: 9.2 K</a:t>
            </a:r>
            <a:endParaRPr lang="en-US" sz="2300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582" y="3206894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Current RF performance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82705" y="1552229"/>
            <a:ext cx="630538" cy="2356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382705" y="2398447"/>
            <a:ext cx="630538" cy="2356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53741" y="1431494"/>
            <a:ext cx="652793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smtClean="0">
                <a:solidFill>
                  <a:srgbClr val="0070C0"/>
                </a:solidFill>
              </a:rPr>
              <a:t>High accelerating gradient as 100 MV/m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smtClean="0">
                <a:solidFill>
                  <a:srgbClr val="0070C0"/>
                </a:solidFill>
              </a:rPr>
              <a:t>Increased operation temperature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B050"/>
                </a:solidFill>
              </a:rPr>
              <a:t>2 K  to 4 K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300" dirty="0" smtClean="0">
                <a:solidFill>
                  <a:srgbClr val="00B050"/>
                </a:solidFill>
              </a:rPr>
              <a:t>Lower cryogenic cost </a:t>
            </a:r>
            <a:endParaRPr lang="en-US" sz="2300" dirty="0">
              <a:solidFill>
                <a:srgbClr val="00B05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70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187941" y="3690284"/>
            <a:ext cx="3520440" cy="244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320534" y="3741084"/>
            <a:ext cx="4754880" cy="2956180"/>
            <a:chOff x="3320534" y="3690284"/>
            <a:chExt cx="4754880" cy="295618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4" t="12672" r="70257" b="70635"/>
            <a:stretch/>
          </p:blipFill>
          <p:spPr bwMode="auto">
            <a:xfrm>
              <a:off x="3320534" y="3690284"/>
              <a:ext cx="4754880" cy="29561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208262" y="4059298"/>
              <a:ext cx="1239520" cy="56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00590" y="3826783"/>
              <a:ext cx="1239520" cy="56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23402" y="3690284"/>
              <a:ext cx="1525477" cy="56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73012" y="6328762"/>
              <a:ext cx="502920" cy="237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91939" y="6266917"/>
              <a:ext cx="11458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[MV/m]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27040" y="4301094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Nb3Sn theoretical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37740" y="4930504"/>
            <a:ext cx="209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Nb3Sn cavity measured at 4K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13709" r="41201" b="75261"/>
          <a:stretch/>
        </p:blipFill>
        <p:spPr bwMode="auto">
          <a:xfrm>
            <a:off x="883793" y="4361153"/>
            <a:ext cx="5566476" cy="1978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634363" y="19894"/>
            <a:ext cx="1073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Issues in vapor diffusion – surface roughness   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131" y="794018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Large surface roughness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0246359" y="8026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98759" y="95504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556999" y="9093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810238" y="83973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252199" y="79401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99040" y="1151304"/>
            <a:ext cx="1828800" cy="301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04020" y="724654"/>
            <a:ext cx="117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Sn vapor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9299" y="1117183"/>
            <a:ext cx="117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Nb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13" idx="4"/>
          </p:cNvCxnSpPr>
          <p:nvPr/>
        </p:nvCxnSpPr>
        <p:spPr>
          <a:xfrm>
            <a:off x="10855958" y="931178"/>
            <a:ext cx="0" cy="22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30260" y="1503037"/>
            <a:ext cx="288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Sn vapor diffusion method for generating Nb3Sn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" y="1486515"/>
            <a:ext cx="2926334" cy="16613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7680" y="3092981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Non-uniform nucleation events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3629" y="205786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9506" y="2016578"/>
            <a:ext cx="52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9506" y="1512867"/>
            <a:ext cx="202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500 C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542447" y="1924290"/>
            <a:ext cx="142716" cy="22530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10" y="1445245"/>
            <a:ext cx="4572000" cy="179383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366790" y="3137400"/>
            <a:ext cx="588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</a:t>
            </a:r>
            <a:r>
              <a:rPr lang="en-US" b="1" dirty="0" smtClean="0">
                <a:solidFill>
                  <a:srgbClr val="00B050"/>
                </a:solidFill>
              </a:rPr>
              <a:t>ource of surface roughness: large </a:t>
            </a:r>
            <a:r>
              <a:rPr lang="en-US" b="1" dirty="0">
                <a:solidFill>
                  <a:srgbClr val="00B050"/>
                </a:solidFill>
              </a:rPr>
              <a:t>variation in </a:t>
            </a:r>
            <a:r>
              <a:rPr lang="en-US" b="1" dirty="0" smtClean="0">
                <a:solidFill>
                  <a:srgbClr val="00B050"/>
                </a:solidFill>
              </a:rPr>
              <a:t>grains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31" y="3647322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Impact on the RF performance 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192742" y="2326520"/>
            <a:ext cx="1332268" cy="17147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9" y="4227672"/>
            <a:ext cx="2743200" cy="2245058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flipV="1">
            <a:off x="3423920" y="5068779"/>
            <a:ext cx="3545840" cy="60050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639300" y="5153218"/>
            <a:ext cx="200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(Alden Pack, et al., PRB, 2020)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639299" y="4563477"/>
            <a:ext cx="220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Vortex nucleation for rough surface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71322" y="2486656"/>
            <a:ext cx="243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Jaeyel</a:t>
            </a:r>
            <a:r>
              <a:rPr lang="en-US" sz="1400" dirty="0" smtClean="0"/>
              <a:t> Lee, et al., </a:t>
            </a:r>
            <a:r>
              <a:rPr lang="en-US" sz="1400" dirty="0" err="1" smtClean="0"/>
              <a:t>Supercond</a:t>
            </a:r>
            <a:r>
              <a:rPr lang="en-US" sz="1400" dirty="0" smtClean="0"/>
              <a:t>. Sci. Technol., 2018)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2980689" y="1578938"/>
            <a:ext cx="154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(Ryan Porter, et al., LINAC’19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20" idx="0"/>
          </p:cNvCxnSpPr>
          <p:nvPr/>
        </p:nvCxnSpPr>
        <p:spPr>
          <a:xfrm flipV="1">
            <a:off x="1816989" y="1697534"/>
            <a:ext cx="142137" cy="3603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88057" y="2342160"/>
            <a:ext cx="203474" cy="42965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 flipV="1">
            <a:off x="3241964" y="5624944"/>
            <a:ext cx="266931" cy="597578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92301" y="5941692"/>
            <a:ext cx="166255" cy="184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288145" y="5694743"/>
            <a:ext cx="166255" cy="184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428240" y="39074"/>
            <a:ext cx="90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Issues in vapor diffusion – Sn depletion  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131" y="794018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Sn depletion region/stoichiometry 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40733" y="1939005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Insufficient Sn supply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31" y="3705647"/>
            <a:ext cx="7850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Impact on the RF performance 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389932" y="2348097"/>
            <a:ext cx="2264867" cy="1849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6" y="1277412"/>
            <a:ext cx="3657600" cy="24526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28240" y="2824480"/>
            <a:ext cx="1300480" cy="772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340797" y="2863785"/>
            <a:ext cx="2595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(Nathan </a:t>
            </a:r>
            <a:r>
              <a:rPr lang="en-US" sz="1400" dirty="0" err="1" smtClean="0"/>
              <a:t>Sitaraman</a:t>
            </a:r>
            <a:r>
              <a:rPr lang="en-US" sz="1400" dirty="0" smtClean="0"/>
              <a:t>, et al. </a:t>
            </a:r>
            <a:r>
              <a:rPr lang="en-US" sz="1400" dirty="0"/>
              <a:t>arXiv:1912.07576 [</a:t>
            </a:r>
            <a:r>
              <a:rPr lang="en-US" sz="1400" dirty="0" err="1" smtClean="0"/>
              <a:t>cond</a:t>
            </a:r>
            <a:r>
              <a:rPr lang="en-US" sz="1400" dirty="0" smtClean="0"/>
              <a:t>-</a:t>
            </a:r>
            <a:r>
              <a:rPr lang="en-US" sz="1400" dirty="0" err="1" smtClean="0"/>
              <a:t>mat.supr</a:t>
            </a:r>
            <a:r>
              <a:rPr lang="en-US" sz="1400" dirty="0" smtClean="0"/>
              <a:t>-con])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1" y="1206066"/>
            <a:ext cx="3917019" cy="2423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40" y="4099295"/>
            <a:ext cx="4389120" cy="26924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775200" y="4328160"/>
            <a:ext cx="1056640" cy="1859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62196" y="2918369"/>
            <a:ext cx="1544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(Ryan Porter, et al., LINAC’19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04797" y="5687991"/>
            <a:ext cx="2595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(Nathan </a:t>
            </a:r>
            <a:r>
              <a:rPr lang="en-US" sz="1400" dirty="0" err="1" smtClean="0"/>
              <a:t>Sitaraman</a:t>
            </a:r>
            <a:r>
              <a:rPr lang="en-US" sz="1400" dirty="0" smtClean="0"/>
              <a:t>, et al. </a:t>
            </a:r>
            <a:r>
              <a:rPr lang="en-US" sz="1400" dirty="0"/>
              <a:t>arXiv:1912.07576 [</a:t>
            </a:r>
            <a:r>
              <a:rPr lang="en-US" sz="1400" dirty="0" err="1" smtClean="0"/>
              <a:t>cond</a:t>
            </a:r>
            <a:r>
              <a:rPr lang="en-US" sz="1400" dirty="0" smtClean="0"/>
              <a:t>-</a:t>
            </a:r>
            <a:r>
              <a:rPr lang="en-US" sz="1400" dirty="0" err="1" smtClean="0"/>
              <a:t>mat.supr</a:t>
            </a:r>
            <a:r>
              <a:rPr lang="en-US" sz="1400" dirty="0" smtClean="0"/>
              <a:t>-con])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" name="Picture 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31753" r="41201" b="30019"/>
          <a:stretch/>
        </p:blipFill>
        <p:spPr bwMode="auto">
          <a:xfrm>
            <a:off x="2275840" y="3350936"/>
            <a:ext cx="7112901" cy="3507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746842" y="40640"/>
            <a:ext cx="310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Our strategy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130" y="794018"/>
            <a:ext cx="12020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Pre-deposition of a uniform smooth Sn layer on Nb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Thermal conversion to Nb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sz="2700" dirty="0" smtClean="0">
                <a:solidFill>
                  <a:srgbClr val="FF0000"/>
                </a:solidFill>
              </a:rPr>
              <a:t>Sn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Advantages: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Promote uniform distribution of nucleation to lower the surface roughness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Excess Sn supply to satisfy the kinetic requirement for Nb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sz="2700" dirty="0" smtClean="0">
                <a:solidFill>
                  <a:srgbClr val="00B050"/>
                </a:solidFill>
              </a:rPr>
              <a:t>Sn stoichiometry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Possible application of Nb3Sn on Cu cavity (better heat conduction, low cost)  </a:t>
            </a:r>
            <a:endParaRPr lang="en-US" sz="27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6945" y="3768436"/>
            <a:ext cx="729673" cy="94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3650" y="3762252"/>
            <a:ext cx="729673" cy="70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981795" y="3743780"/>
            <a:ext cx="0" cy="295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41597" y="3416285"/>
            <a:ext cx="3925458" cy="32061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1130" y="794018"/>
            <a:ext cx="12437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Challenges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Low lateral surface diffusion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Dendrite formation --- Large initial surface roughness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Poor adhesion at Sn/Nb interface --- Peel-off issue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Control of impurity concentration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801" y="69416"/>
            <a:ext cx="10914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Enable Sn electrochemical deposition on Nb surface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30" y="2785378"/>
            <a:ext cx="1243743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Methods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A three-electrode deposition system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700" dirty="0" smtClean="0">
                <a:solidFill>
                  <a:srgbClr val="00B050"/>
                </a:solidFill>
              </a:rPr>
              <a:t>Optimization of temperature, solution chemistry, </a:t>
            </a:r>
            <a:r>
              <a:rPr lang="en-US" sz="2700" dirty="0">
                <a:solidFill>
                  <a:srgbClr val="00B050"/>
                </a:solidFill>
              </a:rPr>
              <a:t>plating potential, </a:t>
            </a:r>
            <a:r>
              <a:rPr lang="en-US" sz="2700" dirty="0" err="1">
                <a:solidFill>
                  <a:srgbClr val="00B050"/>
                </a:solidFill>
              </a:rPr>
              <a:t>ph</a:t>
            </a:r>
            <a:r>
              <a:rPr lang="en-US" sz="2700" dirty="0">
                <a:solidFill>
                  <a:srgbClr val="00B050"/>
                </a:solidFill>
              </a:rPr>
              <a:t>-values, and stirring conditions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31753" r="65722" b="50064"/>
          <a:stretch/>
        </p:blipFill>
        <p:spPr bwMode="auto">
          <a:xfrm>
            <a:off x="5852161" y="4441309"/>
            <a:ext cx="5029200" cy="2059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00401" y="4525892"/>
            <a:ext cx="2743892" cy="2181305"/>
            <a:chOff x="3505200" y="2538053"/>
            <a:chExt cx="2743892" cy="21813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4"/>
            <a:stretch/>
          </p:blipFill>
          <p:spPr>
            <a:xfrm>
              <a:off x="3505200" y="2538053"/>
              <a:ext cx="2743200" cy="21813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46" t="2418" r="2395" b="84316"/>
            <a:stretch/>
          </p:blipFill>
          <p:spPr>
            <a:xfrm>
              <a:off x="5404784" y="2855017"/>
              <a:ext cx="590309" cy="28936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60" t="10909" r="90" b="79242"/>
            <a:stretch/>
          </p:blipFill>
          <p:spPr>
            <a:xfrm>
              <a:off x="5406731" y="2892286"/>
              <a:ext cx="842361" cy="21483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6945745" y="4955202"/>
            <a:ext cx="999733" cy="67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99201" y="4999819"/>
            <a:ext cx="820318" cy="1085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973186" y="4906141"/>
            <a:ext cx="0" cy="295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5520" y="60534"/>
            <a:ext cx="992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Demonstration of uniform, smooth Sn films on Nb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t="30631" r="52493" b="21260"/>
          <a:stretch/>
        </p:blipFill>
        <p:spPr bwMode="auto">
          <a:xfrm>
            <a:off x="507205" y="1686560"/>
            <a:ext cx="4572000" cy="425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r="27136" b="58654"/>
          <a:stretch/>
        </p:blipFill>
        <p:spPr bwMode="auto">
          <a:xfrm>
            <a:off x="6635275" y="1841439"/>
            <a:ext cx="4572000" cy="3657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1130" y="812487"/>
            <a:ext cx="553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Uniform surface morphology</a:t>
            </a:r>
          </a:p>
          <a:p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   (some embedded grains)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98" b="62683"/>
          <a:stretch/>
        </p:blipFill>
        <p:spPr>
          <a:xfrm>
            <a:off x="507205" y="1686560"/>
            <a:ext cx="828501" cy="7023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650" y="5880383"/>
            <a:ext cx="5833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Cross-section SEM shows smooth surface and thickness of ~3 um.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5771" y="1072369"/>
            <a:ext cx="12437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Low surface roughness on the flat region</a:t>
            </a:r>
          </a:p>
          <a:p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                    (Ra= 65 nm, AFM)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5275" y="1964219"/>
            <a:ext cx="393501" cy="349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149849" y="1995699"/>
            <a:ext cx="393501" cy="3493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857946" y="2478019"/>
            <a:ext cx="2315852" cy="24885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57296" y="2037737"/>
            <a:ext cx="2316502" cy="807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7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696364" y="1056173"/>
            <a:ext cx="2852702" cy="2310962"/>
            <a:chOff x="6696364" y="1056173"/>
            <a:chExt cx="2852702" cy="2310962"/>
          </a:xfrm>
        </p:grpSpPr>
        <p:pic>
          <p:nvPicPr>
            <p:cNvPr id="16" name="Picture 15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6" r="2271" b="58093"/>
            <a:stretch/>
          </p:blipFill>
          <p:spPr bwMode="auto">
            <a:xfrm>
              <a:off x="6696364" y="1056173"/>
              <a:ext cx="2852702" cy="231096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696364" y="1181595"/>
              <a:ext cx="120072" cy="214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6941" y="1114778"/>
            <a:ext cx="2775673" cy="2119109"/>
            <a:chOff x="768027" y="1246186"/>
            <a:chExt cx="2775673" cy="211910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0" t="40191" r="27489" b="20989"/>
            <a:stretch/>
          </p:blipFill>
          <p:spPr bwMode="auto">
            <a:xfrm>
              <a:off x="768027" y="1246186"/>
              <a:ext cx="2775673" cy="21191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68027" y="1285740"/>
              <a:ext cx="248920" cy="242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21840" y="29260"/>
            <a:ext cx="992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Characterization of electroplated Sn film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130" y="812487"/>
            <a:ext cx="124374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Low impurity concentration: C &amp; N in surface monolayer; O exists in the film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9" t="40205" r="2068" b="20989"/>
          <a:stretch/>
        </p:blipFill>
        <p:spPr bwMode="auto">
          <a:xfrm>
            <a:off x="3768684" y="1181595"/>
            <a:ext cx="2542982" cy="2143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22" y="3557419"/>
            <a:ext cx="5395428" cy="3307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5437" y="1471537"/>
            <a:ext cx="1260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XPS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Without any sputter etching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5100" y="1556228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25923" y="2010638"/>
            <a:ext cx="371957" cy="793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1130" y="3028346"/>
            <a:ext cx="64421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FF0000"/>
                </a:solidFill>
              </a:rPr>
              <a:t>A critical NbxSn structure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1" y="3536177"/>
            <a:ext cx="2316681" cy="10516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77561" y="1641306"/>
            <a:ext cx="8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XRD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97309" y="6670142"/>
            <a:ext cx="544946" cy="16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50421" y="5041577"/>
            <a:ext cx="33038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Sn</a:t>
            </a:r>
            <a:r>
              <a:rPr lang="en-US" baseline="30000" dirty="0"/>
              <a:t>2+ </a:t>
            </a:r>
            <a:r>
              <a:rPr lang="en-US" dirty="0"/>
              <a:t>+ 2e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Sn </a:t>
            </a:r>
            <a:r>
              <a:rPr lang="en-US" dirty="0"/>
              <a:t>(-0.14 V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Nb</a:t>
            </a:r>
            <a:r>
              <a:rPr lang="en-US" baseline="30000" dirty="0" smtClean="0"/>
              <a:t>3</a:t>
            </a:r>
            <a:r>
              <a:rPr lang="en-US" baseline="30000" dirty="0"/>
              <a:t>+ </a:t>
            </a:r>
            <a:r>
              <a:rPr lang="en-US" dirty="0"/>
              <a:t>+ </a:t>
            </a:r>
            <a:r>
              <a:rPr lang="en-US" dirty="0" smtClean="0"/>
              <a:t>3e</a:t>
            </a:r>
            <a:r>
              <a:rPr lang="en-US" baseline="30000" dirty="0" smtClean="0"/>
              <a:t>- </a:t>
            </a:r>
            <a:r>
              <a:rPr lang="en-US" dirty="0" smtClean="0"/>
              <a:t>(</a:t>
            </a:r>
            <a:r>
              <a:rPr lang="en-US" dirty="0"/>
              <a:t>1.099 V</a:t>
            </a:r>
            <a:r>
              <a:rPr lang="en-US" dirty="0" smtClean="0"/>
              <a:t>)</a:t>
            </a:r>
          </a:p>
          <a:p>
            <a:r>
              <a:rPr lang="en-US" sz="1400" dirty="0" smtClean="0"/>
              <a:t>(Zeming </a:t>
            </a:r>
            <a:r>
              <a:rPr lang="en-US" sz="1400" dirty="0" smtClean="0"/>
              <a:t>Sun, </a:t>
            </a:r>
            <a:r>
              <a:rPr lang="en-US" sz="1400" dirty="0" smtClean="0"/>
              <a:t>et </a:t>
            </a:r>
            <a:r>
              <a:rPr lang="en-US" sz="1400" dirty="0" smtClean="0"/>
              <a:t>al., NAPAC’19)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8219441" y="3727062"/>
            <a:ext cx="3849439" cy="2237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65" y="4257536"/>
            <a:ext cx="3619115" cy="78404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259858" y="4207286"/>
            <a:ext cx="421767" cy="261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38810" y="4019394"/>
            <a:ext cx="750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[</a:t>
            </a:r>
            <a:r>
              <a:rPr lang="en-US" sz="1200" b="1" dirty="0" err="1" smtClean="0">
                <a:solidFill>
                  <a:srgbClr val="FF0000"/>
                </a:solidFill>
              </a:rPr>
              <a:t>SnTFSI</a:t>
            </a:r>
            <a:r>
              <a:rPr lang="en-US" sz="1200" b="1" dirty="0" smtClean="0">
                <a:solidFill>
                  <a:srgbClr val="FF0000"/>
                </a:solidFill>
              </a:rPr>
              <a:t>]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31788" y="3717276"/>
            <a:ext cx="4208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Nbx</a:t>
            </a:r>
            <a:r>
              <a:rPr lang="en-US" sz="1400" b="1" dirty="0" err="1" smtClean="0">
                <a:solidFill>
                  <a:srgbClr val="FF0000"/>
                </a:solidFill>
              </a:rPr>
              <a:t>Sn</a:t>
            </a:r>
            <a:r>
              <a:rPr lang="en-US" sz="1400" b="1" dirty="0" smtClean="0">
                <a:solidFill>
                  <a:srgbClr val="FF0000"/>
                </a:solidFill>
              </a:rPr>
              <a:t> generation using fast ion transport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5999-CDF6-9B46-9F3F-7503503F82B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" name="Picture 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31753" r="41201" b="30019"/>
          <a:stretch/>
        </p:blipFill>
        <p:spPr bwMode="auto">
          <a:xfrm>
            <a:off x="1699492" y="1394691"/>
            <a:ext cx="8492814" cy="452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225964" y="31267"/>
            <a:ext cx="929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</a:rPr>
              <a:t>Post annealing of electroplated films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945" y="2010650"/>
            <a:ext cx="858982" cy="1148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3650" y="3762252"/>
            <a:ext cx="729673" cy="70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750886" y="1914980"/>
            <a:ext cx="0" cy="295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58474" y="1921164"/>
            <a:ext cx="1155468" cy="107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71855" y="1256145"/>
            <a:ext cx="3546763" cy="47844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25420</TotalTime>
  <Words>1530</Words>
  <Application>Microsoft Office PowerPoint</Application>
  <PresentationFormat>Widescreen</PresentationFormat>
  <Paragraphs>253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</vt:lpstr>
      <vt:lpstr>Times New Roman</vt:lpstr>
      <vt:lpstr>Wingdings</vt:lpstr>
      <vt:lpstr>Office Theme</vt:lpstr>
      <vt:lpstr>Electrochemical deposition for generating Nb3Sn films with low surface roughness and stoichiometry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Zeming Sun</cp:lastModifiedBy>
  <cp:revision>454</cp:revision>
  <dcterms:created xsi:type="dcterms:W3CDTF">2010-10-18T16:36:26Z</dcterms:created>
  <dcterms:modified xsi:type="dcterms:W3CDTF">2020-11-11T22:41:08Z</dcterms:modified>
</cp:coreProperties>
</file>