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2" r:id="rId1"/>
    <p:sldMasterId id="2147483684" r:id="rId2"/>
  </p:sldMasterIdLst>
  <p:notesMasterIdLst>
    <p:notesMasterId r:id="rId23"/>
  </p:notesMasterIdLst>
  <p:sldIdLst>
    <p:sldId id="408" r:id="rId3"/>
    <p:sldId id="483" r:id="rId4"/>
    <p:sldId id="485" r:id="rId5"/>
    <p:sldId id="486" r:id="rId6"/>
    <p:sldId id="487" r:id="rId7"/>
    <p:sldId id="410" r:id="rId8"/>
    <p:sldId id="495" r:id="rId9"/>
    <p:sldId id="484" r:id="rId10"/>
    <p:sldId id="414" r:id="rId11"/>
    <p:sldId id="497" r:id="rId12"/>
    <p:sldId id="494" r:id="rId13"/>
    <p:sldId id="473" r:id="rId14"/>
    <p:sldId id="489" r:id="rId15"/>
    <p:sldId id="474" r:id="rId16"/>
    <p:sldId id="490" r:id="rId17"/>
    <p:sldId id="499" r:id="rId18"/>
    <p:sldId id="498" r:id="rId19"/>
    <p:sldId id="491" r:id="rId20"/>
    <p:sldId id="493" r:id="rId21"/>
    <p:sldId id="479" r:id="rId22"/>
  </p:sldIdLst>
  <p:sldSz cx="9144000" cy="6858000" type="screen4x3"/>
  <p:notesSz cx="7010400" cy="9236075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521415D9-36F7-43E2-AB2F-B90AF26B5E84}">
      <p14:sectionLst xmlns:p14="http://schemas.microsoft.com/office/powerpoint/2010/main">
        <p14:section name="Default Section" id="{7C826C4E-6927-4B18-9C6C-D8077224192F}">
          <p14:sldIdLst>
            <p14:sldId id="408"/>
            <p14:sldId id="483"/>
            <p14:sldId id="485"/>
            <p14:sldId id="486"/>
            <p14:sldId id="487"/>
            <p14:sldId id="410"/>
            <p14:sldId id="495"/>
            <p14:sldId id="484"/>
            <p14:sldId id="414"/>
            <p14:sldId id="497"/>
            <p14:sldId id="494"/>
            <p14:sldId id="473"/>
            <p14:sldId id="489"/>
            <p14:sldId id="474"/>
            <p14:sldId id="490"/>
            <p14:sldId id="499"/>
            <p14:sldId id="498"/>
            <p14:sldId id="491"/>
            <p14:sldId id="493"/>
            <p14:sldId id="47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09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Office Two Subscription" initials="OTS" lastIdx="1" clrIdx="0">
    <p:extLst>
      <p:ext uri="{19B8F6BF-5375-455C-9EA6-DF929625EA0E}">
        <p15:presenceInfo xmlns:p15="http://schemas.microsoft.com/office/powerpoint/2012/main" userId="S::office2@euclidbeamtech.onmicrosoft.com::64f63352-4dad-4fcf-8ba7-1b833cfb372b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99" autoAdjust="0"/>
    <p:restoredTop sz="97491" autoAdjust="0"/>
  </p:normalViewPr>
  <p:slideViewPr>
    <p:cSldViewPr snapToGrid="0">
      <p:cViewPr varScale="1">
        <p:scale>
          <a:sx n="82" d="100"/>
          <a:sy n="82" d="100"/>
        </p:scale>
        <p:origin x="1498" y="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91" d="100"/>
          <a:sy n="91" d="100"/>
        </p:scale>
        <p:origin x="-3714" y="-108"/>
      </p:cViewPr>
      <p:guideLst>
        <p:guide orient="horz" pos="2909"/>
        <p:guide pos="2208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commentAuthors" Target="commentAuthor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D:\Projects\SRF%20GUN\Progress\2020-10-20%20Mag%20field%20meas%20Chimney%20fix%20with%20tape\SRF%20field%20mapping%20ALL.xlsx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D:\Projects\SRF%20GUN\Progress\2020-09-30%20Measured%20mag%20field%20inside%20A4K\SRF%20field%20mapping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Chimney fix. Screen to W. Bz</a:t>
            </a:r>
            <a:r>
              <a:rPr lang="en-US" baseline="0"/>
              <a:t> at y=220mm.</a:t>
            </a:r>
            <a:endParaRPr lang="en-US"/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10608502124485435"/>
          <c:y val="0.13887482741734386"/>
          <c:w val="0.85457191357056461"/>
          <c:h val="0.76300653359682746"/>
        </c:manualLayout>
      </c:layout>
      <c:scatterChart>
        <c:scatterStyle val="smoothMarker"/>
        <c:varyColors val="0"/>
        <c:ser>
          <c:idx val="1"/>
          <c:order val="0"/>
          <c:tx>
            <c:v>Bare chimney</c:v>
          </c:tx>
          <c:spPr>
            <a:ln w="19050" cap="rnd">
              <a:solidFill>
                <a:srgbClr val="00B050"/>
              </a:solidFill>
              <a:round/>
            </a:ln>
            <a:effectLst/>
          </c:spPr>
          <c:xVal>
            <c:numRef>
              <c:f>w_z!$A$3:$A$50</c:f>
              <c:numCache>
                <c:formatCode>General</c:formatCode>
                <c:ptCount val="48"/>
                <c:pt idx="0">
                  <c:v>55</c:v>
                </c:pt>
                <c:pt idx="1">
                  <c:v>65</c:v>
                </c:pt>
                <c:pt idx="2">
                  <c:v>75</c:v>
                </c:pt>
                <c:pt idx="3">
                  <c:v>85</c:v>
                </c:pt>
                <c:pt idx="4">
                  <c:v>95</c:v>
                </c:pt>
                <c:pt idx="5">
                  <c:v>105</c:v>
                </c:pt>
                <c:pt idx="6">
                  <c:v>115</c:v>
                </c:pt>
                <c:pt idx="7">
                  <c:v>125</c:v>
                </c:pt>
                <c:pt idx="8">
                  <c:v>135</c:v>
                </c:pt>
                <c:pt idx="9">
                  <c:v>145</c:v>
                </c:pt>
                <c:pt idx="10">
                  <c:v>155</c:v>
                </c:pt>
                <c:pt idx="11">
                  <c:v>165</c:v>
                </c:pt>
                <c:pt idx="12">
                  <c:v>175</c:v>
                </c:pt>
                <c:pt idx="13">
                  <c:v>185</c:v>
                </c:pt>
                <c:pt idx="14">
                  <c:v>195</c:v>
                </c:pt>
                <c:pt idx="15">
                  <c:v>205</c:v>
                </c:pt>
                <c:pt idx="16">
                  <c:v>215</c:v>
                </c:pt>
                <c:pt idx="17">
                  <c:v>225</c:v>
                </c:pt>
                <c:pt idx="18">
                  <c:v>235</c:v>
                </c:pt>
                <c:pt idx="19">
                  <c:v>245</c:v>
                </c:pt>
                <c:pt idx="20">
                  <c:v>255</c:v>
                </c:pt>
                <c:pt idx="21">
                  <c:v>265</c:v>
                </c:pt>
                <c:pt idx="22">
                  <c:v>275</c:v>
                </c:pt>
                <c:pt idx="23">
                  <c:v>285</c:v>
                </c:pt>
                <c:pt idx="24">
                  <c:v>295</c:v>
                </c:pt>
                <c:pt idx="25">
                  <c:v>305</c:v>
                </c:pt>
                <c:pt idx="26">
                  <c:v>315</c:v>
                </c:pt>
                <c:pt idx="27">
                  <c:v>325</c:v>
                </c:pt>
                <c:pt idx="28">
                  <c:v>335</c:v>
                </c:pt>
                <c:pt idx="29">
                  <c:v>345</c:v>
                </c:pt>
                <c:pt idx="30">
                  <c:v>355</c:v>
                </c:pt>
                <c:pt idx="31">
                  <c:v>365</c:v>
                </c:pt>
                <c:pt idx="32">
                  <c:v>375</c:v>
                </c:pt>
                <c:pt idx="33">
                  <c:v>385</c:v>
                </c:pt>
                <c:pt idx="34">
                  <c:v>395</c:v>
                </c:pt>
                <c:pt idx="35">
                  <c:v>405</c:v>
                </c:pt>
                <c:pt idx="36">
                  <c:v>415</c:v>
                </c:pt>
                <c:pt idx="37">
                  <c:v>425</c:v>
                </c:pt>
                <c:pt idx="38">
                  <c:v>435</c:v>
                </c:pt>
                <c:pt idx="39">
                  <c:v>445</c:v>
                </c:pt>
                <c:pt idx="40">
                  <c:v>455</c:v>
                </c:pt>
                <c:pt idx="41">
                  <c:v>465</c:v>
                </c:pt>
                <c:pt idx="42">
                  <c:v>475</c:v>
                </c:pt>
                <c:pt idx="43">
                  <c:v>485</c:v>
                </c:pt>
                <c:pt idx="44">
                  <c:v>495</c:v>
                </c:pt>
                <c:pt idx="45">
                  <c:v>505</c:v>
                </c:pt>
                <c:pt idx="46">
                  <c:v>515</c:v>
                </c:pt>
                <c:pt idx="47">
                  <c:v>525</c:v>
                </c:pt>
              </c:numCache>
            </c:numRef>
          </c:xVal>
          <c:yVal>
            <c:numRef>
              <c:f>w_z!$D$3:$D$50</c:f>
              <c:numCache>
                <c:formatCode>General</c:formatCode>
                <c:ptCount val="48"/>
                <c:pt idx="0">
                  <c:v>-1.7490000000000001</c:v>
                </c:pt>
                <c:pt idx="1">
                  <c:v>-1.458</c:v>
                </c:pt>
                <c:pt idx="2">
                  <c:v>-1.1679999999999999</c:v>
                </c:pt>
                <c:pt idx="3">
                  <c:v>-1</c:v>
                </c:pt>
                <c:pt idx="4">
                  <c:v>-0.91700000000000004</c:v>
                </c:pt>
                <c:pt idx="5">
                  <c:v>-0.91</c:v>
                </c:pt>
                <c:pt idx="6">
                  <c:v>-0.99299999999999999</c:v>
                </c:pt>
                <c:pt idx="7">
                  <c:v>-1.1779999999999999</c:v>
                </c:pt>
                <c:pt idx="8">
                  <c:v>-1.5229999999999999</c:v>
                </c:pt>
                <c:pt idx="9">
                  <c:v>-2.1269999999999998</c:v>
                </c:pt>
                <c:pt idx="10">
                  <c:v>-3.19</c:v>
                </c:pt>
                <c:pt idx="11">
                  <c:v>-5.17</c:v>
                </c:pt>
                <c:pt idx="12">
                  <c:v>-8.82</c:v>
                </c:pt>
                <c:pt idx="13">
                  <c:v>-14.772</c:v>
                </c:pt>
                <c:pt idx="14">
                  <c:v>-21.9</c:v>
                </c:pt>
                <c:pt idx="15">
                  <c:v>-25.52</c:v>
                </c:pt>
                <c:pt idx="16">
                  <c:v>-24.93</c:v>
                </c:pt>
                <c:pt idx="17">
                  <c:v>-18.7</c:v>
                </c:pt>
                <c:pt idx="18">
                  <c:v>-12.4</c:v>
                </c:pt>
                <c:pt idx="19">
                  <c:v>-6.3739999999999997</c:v>
                </c:pt>
                <c:pt idx="20">
                  <c:v>-0.48399999999999999</c:v>
                </c:pt>
                <c:pt idx="21">
                  <c:v>5.91</c:v>
                </c:pt>
                <c:pt idx="22">
                  <c:v>12.94</c:v>
                </c:pt>
                <c:pt idx="23">
                  <c:v>19.158000000000001</c:v>
                </c:pt>
                <c:pt idx="24">
                  <c:v>21.33</c:v>
                </c:pt>
                <c:pt idx="25">
                  <c:v>18.149999999999999</c:v>
                </c:pt>
                <c:pt idx="26">
                  <c:v>12.72</c:v>
                </c:pt>
                <c:pt idx="27">
                  <c:v>7.992</c:v>
                </c:pt>
                <c:pt idx="28">
                  <c:v>4.8559999999999999</c:v>
                </c:pt>
                <c:pt idx="29">
                  <c:v>3.016</c:v>
                </c:pt>
                <c:pt idx="30">
                  <c:v>1.9330000000000001</c:v>
                </c:pt>
                <c:pt idx="31">
                  <c:v>1.27</c:v>
                </c:pt>
                <c:pt idx="32">
                  <c:v>0.85199999999999998</c:v>
                </c:pt>
                <c:pt idx="33">
                  <c:v>0.57799999999999996</c:v>
                </c:pt>
                <c:pt idx="34">
                  <c:v>0.39400000000000002</c:v>
                </c:pt>
                <c:pt idx="35">
                  <c:v>0.26400000000000001</c:v>
                </c:pt>
                <c:pt idx="36">
                  <c:v>0.17199999999999999</c:v>
                </c:pt>
                <c:pt idx="37">
                  <c:v>0.106</c:v>
                </c:pt>
                <c:pt idx="38">
                  <c:v>5.8000000000000003E-2</c:v>
                </c:pt>
                <c:pt idx="39">
                  <c:v>2.7E-2</c:v>
                </c:pt>
                <c:pt idx="40">
                  <c:v>6.0000000000000001E-3</c:v>
                </c:pt>
                <c:pt idx="41">
                  <c:v>-3.0000000000000001E-3</c:v>
                </c:pt>
                <c:pt idx="42">
                  <c:v>-5.0000000000000001E-3</c:v>
                </c:pt>
                <c:pt idx="43">
                  <c:v>0</c:v>
                </c:pt>
                <c:pt idx="44">
                  <c:v>1.2E-2</c:v>
                </c:pt>
                <c:pt idx="45">
                  <c:v>3.1E-2</c:v>
                </c:pt>
                <c:pt idx="46">
                  <c:v>5.8999999999999997E-2</c:v>
                </c:pt>
                <c:pt idx="47">
                  <c:v>0.108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CC28-472A-AF85-600B693A2C81}"/>
            </c:ext>
          </c:extLst>
        </c:ser>
        <c:ser>
          <c:idx val="2"/>
          <c:order val="1"/>
          <c:tx>
            <c:strRef>
              <c:f>'Chimpey taped'!$C$1</c:f>
              <c:strCache>
                <c:ptCount val="1"/>
                <c:pt idx="0">
                  <c:v>4 tapes</c:v>
                </c:pt>
              </c:strCache>
            </c:strRef>
          </c:tx>
          <c:xVal>
            <c:numRef>
              <c:f>'Chimpey taped'!$B$5:$B$52</c:f>
              <c:numCache>
                <c:formatCode>General</c:formatCode>
                <c:ptCount val="48"/>
                <c:pt idx="0">
                  <c:v>55</c:v>
                </c:pt>
                <c:pt idx="1">
                  <c:v>65</c:v>
                </c:pt>
                <c:pt idx="2">
                  <c:v>75</c:v>
                </c:pt>
                <c:pt idx="3">
                  <c:v>85</c:v>
                </c:pt>
                <c:pt idx="4">
                  <c:v>95</c:v>
                </c:pt>
                <c:pt idx="5">
                  <c:v>105</c:v>
                </c:pt>
                <c:pt idx="6">
                  <c:v>115</c:v>
                </c:pt>
                <c:pt idx="7">
                  <c:v>125</c:v>
                </c:pt>
                <c:pt idx="8">
                  <c:v>135</c:v>
                </c:pt>
                <c:pt idx="9">
                  <c:v>145</c:v>
                </c:pt>
                <c:pt idx="10">
                  <c:v>155</c:v>
                </c:pt>
                <c:pt idx="11">
                  <c:v>165</c:v>
                </c:pt>
                <c:pt idx="12">
                  <c:v>175</c:v>
                </c:pt>
                <c:pt idx="13">
                  <c:v>185</c:v>
                </c:pt>
                <c:pt idx="14">
                  <c:v>195</c:v>
                </c:pt>
                <c:pt idx="15">
                  <c:v>205</c:v>
                </c:pt>
                <c:pt idx="16">
                  <c:v>215</c:v>
                </c:pt>
                <c:pt idx="17">
                  <c:v>225</c:v>
                </c:pt>
                <c:pt idx="18">
                  <c:v>235</c:v>
                </c:pt>
                <c:pt idx="19">
                  <c:v>245</c:v>
                </c:pt>
                <c:pt idx="20">
                  <c:v>255</c:v>
                </c:pt>
                <c:pt idx="21">
                  <c:v>265</c:v>
                </c:pt>
                <c:pt idx="22">
                  <c:v>275</c:v>
                </c:pt>
                <c:pt idx="23">
                  <c:v>285</c:v>
                </c:pt>
                <c:pt idx="24">
                  <c:v>295</c:v>
                </c:pt>
                <c:pt idx="25">
                  <c:v>305</c:v>
                </c:pt>
                <c:pt idx="26">
                  <c:v>315</c:v>
                </c:pt>
                <c:pt idx="27">
                  <c:v>325</c:v>
                </c:pt>
                <c:pt idx="28">
                  <c:v>335</c:v>
                </c:pt>
                <c:pt idx="29">
                  <c:v>345</c:v>
                </c:pt>
                <c:pt idx="30">
                  <c:v>355</c:v>
                </c:pt>
                <c:pt idx="31">
                  <c:v>365</c:v>
                </c:pt>
                <c:pt idx="32">
                  <c:v>375</c:v>
                </c:pt>
                <c:pt idx="33">
                  <c:v>385</c:v>
                </c:pt>
                <c:pt idx="34">
                  <c:v>395</c:v>
                </c:pt>
                <c:pt idx="35">
                  <c:v>405</c:v>
                </c:pt>
                <c:pt idx="36">
                  <c:v>415</c:v>
                </c:pt>
                <c:pt idx="37">
                  <c:v>425</c:v>
                </c:pt>
                <c:pt idx="38">
                  <c:v>435</c:v>
                </c:pt>
                <c:pt idx="39">
                  <c:v>445</c:v>
                </c:pt>
                <c:pt idx="40">
                  <c:v>455</c:v>
                </c:pt>
                <c:pt idx="41">
                  <c:v>465</c:v>
                </c:pt>
                <c:pt idx="42">
                  <c:v>475</c:v>
                </c:pt>
                <c:pt idx="43">
                  <c:v>485</c:v>
                </c:pt>
                <c:pt idx="44">
                  <c:v>495</c:v>
                </c:pt>
                <c:pt idx="45">
                  <c:v>505</c:v>
                </c:pt>
                <c:pt idx="46">
                  <c:v>515</c:v>
                </c:pt>
                <c:pt idx="47">
                  <c:v>525</c:v>
                </c:pt>
              </c:numCache>
            </c:numRef>
          </c:xVal>
          <c:yVal>
            <c:numRef>
              <c:f>'Chimpey taped'!$C$5:$C$52</c:f>
              <c:numCache>
                <c:formatCode>General</c:formatCode>
                <c:ptCount val="48"/>
                <c:pt idx="0">
                  <c:v>-1.4710000000000001</c:v>
                </c:pt>
                <c:pt idx="1">
                  <c:v>-1.2330000000000001</c:v>
                </c:pt>
                <c:pt idx="2">
                  <c:v>-1.081</c:v>
                </c:pt>
                <c:pt idx="3">
                  <c:v>-1</c:v>
                </c:pt>
                <c:pt idx="4">
                  <c:v>-0.99399999999999999</c:v>
                </c:pt>
                <c:pt idx="5">
                  <c:v>-1.0620000000000001</c:v>
                </c:pt>
                <c:pt idx="6">
                  <c:v>-1.226</c:v>
                </c:pt>
                <c:pt idx="7">
                  <c:v>-1.5029999999999999</c:v>
                </c:pt>
                <c:pt idx="8">
                  <c:v>-1.96</c:v>
                </c:pt>
                <c:pt idx="9">
                  <c:v>-2.67</c:v>
                </c:pt>
                <c:pt idx="10">
                  <c:v>-3.66</c:v>
                </c:pt>
                <c:pt idx="11">
                  <c:v>-4.92</c:v>
                </c:pt>
                <c:pt idx="12">
                  <c:v>-6.15</c:v>
                </c:pt>
                <c:pt idx="13">
                  <c:v>-6.96</c:v>
                </c:pt>
                <c:pt idx="14">
                  <c:v>-6.8</c:v>
                </c:pt>
                <c:pt idx="15">
                  <c:v>-5.7</c:v>
                </c:pt>
                <c:pt idx="16">
                  <c:v>-4.05</c:v>
                </c:pt>
                <c:pt idx="17">
                  <c:v>-2.04</c:v>
                </c:pt>
                <c:pt idx="18">
                  <c:v>0.13600000000000001</c:v>
                </c:pt>
                <c:pt idx="19">
                  <c:v>2.2599999999999998</c:v>
                </c:pt>
                <c:pt idx="20">
                  <c:v>4.2</c:v>
                </c:pt>
                <c:pt idx="21">
                  <c:v>5.64</c:v>
                </c:pt>
                <c:pt idx="22">
                  <c:v>6.3</c:v>
                </c:pt>
                <c:pt idx="23">
                  <c:v>6.05</c:v>
                </c:pt>
                <c:pt idx="24">
                  <c:v>5.07</c:v>
                </c:pt>
                <c:pt idx="25">
                  <c:v>3.9</c:v>
                </c:pt>
                <c:pt idx="26">
                  <c:v>2.86</c:v>
                </c:pt>
                <c:pt idx="27">
                  <c:v>2.0299999999999998</c:v>
                </c:pt>
                <c:pt idx="28">
                  <c:v>1.45</c:v>
                </c:pt>
                <c:pt idx="29">
                  <c:v>1.04</c:v>
                </c:pt>
                <c:pt idx="30">
                  <c:v>0.76</c:v>
                </c:pt>
                <c:pt idx="31">
                  <c:v>0.55400000000000005</c:v>
                </c:pt>
                <c:pt idx="32">
                  <c:v>0.42</c:v>
                </c:pt>
                <c:pt idx="33">
                  <c:v>0.31</c:v>
                </c:pt>
                <c:pt idx="34">
                  <c:v>0.24</c:v>
                </c:pt>
                <c:pt idx="35">
                  <c:v>0.18</c:v>
                </c:pt>
                <c:pt idx="36">
                  <c:v>0.13800000000000001</c:v>
                </c:pt>
                <c:pt idx="37">
                  <c:v>0.11</c:v>
                </c:pt>
                <c:pt idx="38">
                  <c:v>0.09</c:v>
                </c:pt>
                <c:pt idx="39">
                  <c:v>0.08</c:v>
                </c:pt>
                <c:pt idx="40">
                  <c:v>0.08</c:v>
                </c:pt>
                <c:pt idx="41">
                  <c:v>8.6999999999999994E-2</c:v>
                </c:pt>
                <c:pt idx="42">
                  <c:v>0.1</c:v>
                </c:pt>
                <c:pt idx="43">
                  <c:v>0.125</c:v>
                </c:pt>
                <c:pt idx="44">
                  <c:v>0.16</c:v>
                </c:pt>
                <c:pt idx="45">
                  <c:v>0.2</c:v>
                </c:pt>
                <c:pt idx="46">
                  <c:v>0.25</c:v>
                </c:pt>
                <c:pt idx="47">
                  <c:v>0.31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CC28-472A-AF85-600B693A2C81}"/>
            </c:ext>
          </c:extLst>
        </c:ser>
        <c:ser>
          <c:idx val="5"/>
          <c:order val="2"/>
          <c:tx>
            <c:strRef>
              <c:f>'Chimpey taped'!$F$1</c:f>
              <c:strCache>
                <c:ptCount val="1"/>
                <c:pt idx="0">
                  <c:v>8 tapes</c:v>
                </c:pt>
              </c:strCache>
            </c:strRef>
          </c:tx>
          <c:xVal>
            <c:numRef>
              <c:f>'Chimpey taped'!$B$5:$B$52</c:f>
              <c:numCache>
                <c:formatCode>General</c:formatCode>
                <c:ptCount val="48"/>
                <c:pt idx="0">
                  <c:v>55</c:v>
                </c:pt>
                <c:pt idx="1">
                  <c:v>65</c:v>
                </c:pt>
                <c:pt idx="2">
                  <c:v>75</c:v>
                </c:pt>
                <c:pt idx="3">
                  <c:v>85</c:v>
                </c:pt>
                <c:pt idx="4">
                  <c:v>95</c:v>
                </c:pt>
                <c:pt idx="5">
                  <c:v>105</c:v>
                </c:pt>
                <c:pt idx="6">
                  <c:v>115</c:v>
                </c:pt>
                <c:pt idx="7">
                  <c:v>125</c:v>
                </c:pt>
                <c:pt idx="8">
                  <c:v>135</c:v>
                </c:pt>
                <c:pt idx="9">
                  <c:v>145</c:v>
                </c:pt>
                <c:pt idx="10">
                  <c:v>155</c:v>
                </c:pt>
                <c:pt idx="11">
                  <c:v>165</c:v>
                </c:pt>
                <c:pt idx="12">
                  <c:v>175</c:v>
                </c:pt>
                <c:pt idx="13">
                  <c:v>185</c:v>
                </c:pt>
                <c:pt idx="14">
                  <c:v>195</c:v>
                </c:pt>
                <c:pt idx="15">
                  <c:v>205</c:v>
                </c:pt>
                <c:pt idx="16">
                  <c:v>215</c:v>
                </c:pt>
                <c:pt idx="17">
                  <c:v>225</c:v>
                </c:pt>
                <c:pt idx="18">
                  <c:v>235</c:v>
                </c:pt>
                <c:pt idx="19">
                  <c:v>245</c:v>
                </c:pt>
                <c:pt idx="20">
                  <c:v>255</c:v>
                </c:pt>
                <c:pt idx="21">
                  <c:v>265</c:v>
                </c:pt>
                <c:pt idx="22">
                  <c:v>275</c:v>
                </c:pt>
                <c:pt idx="23">
                  <c:v>285</c:v>
                </c:pt>
                <c:pt idx="24">
                  <c:v>295</c:v>
                </c:pt>
                <c:pt idx="25">
                  <c:v>305</c:v>
                </c:pt>
                <c:pt idx="26">
                  <c:v>315</c:v>
                </c:pt>
                <c:pt idx="27">
                  <c:v>325</c:v>
                </c:pt>
                <c:pt idx="28">
                  <c:v>335</c:v>
                </c:pt>
                <c:pt idx="29">
                  <c:v>345</c:v>
                </c:pt>
                <c:pt idx="30">
                  <c:v>355</c:v>
                </c:pt>
                <c:pt idx="31">
                  <c:v>365</c:v>
                </c:pt>
                <c:pt idx="32">
                  <c:v>375</c:v>
                </c:pt>
                <c:pt idx="33">
                  <c:v>385</c:v>
                </c:pt>
                <c:pt idx="34">
                  <c:v>395</c:v>
                </c:pt>
                <c:pt idx="35">
                  <c:v>405</c:v>
                </c:pt>
                <c:pt idx="36">
                  <c:v>415</c:v>
                </c:pt>
                <c:pt idx="37">
                  <c:v>425</c:v>
                </c:pt>
                <c:pt idx="38">
                  <c:v>435</c:v>
                </c:pt>
                <c:pt idx="39">
                  <c:v>445</c:v>
                </c:pt>
                <c:pt idx="40">
                  <c:v>455</c:v>
                </c:pt>
                <c:pt idx="41">
                  <c:v>465</c:v>
                </c:pt>
                <c:pt idx="42">
                  <c:v>475</c:v>
                </c:pt>
                <c:pt idx="43">
                  <c:v>485</c:v>
                </c:pt>
                <c:pt idx="44">
                  <c:v>495</c:v>
                </c:pt>
                <c:pt idx="45">
                  <c:v>505</c:v>
                </c:pt>
                <c:pt idx="46">
                  <c:v>515</c:v>
                </c:pt>
                <c:pt idx="47">
                  <c:v>525</c:v>
                </c:pt>
              </c:numCache>
            </c:numRef>
          </c:xVal>
          <c:yVal>
            <c:numRef>
              <c:f>'Chimpey taped'!$F$5:$F$52</c:f>
              <c:numCache>
                <c:formatCode>General</c:formatCode>
                <c:ptCount val="48"/>
                <c:pt idx="0">
                  <c:v>-1.38</c:v>
                </c:pt>
                <c:pt idx="1">
                  <c:v>-1.1399999999999999</c:v>
                </c:pt>
                <c:pt idx="2">
                  <c:v>-0.97</c:v>
                </c:pt>
                <c:pt idx="3">
                  <c:v>-0.87</c:v>
                </c:pt>
                <c:pt idx="4">
                  <c:v>-0.82</c:v>
                </c:pt>
                <c:pt idx="5">
                  <c:v>-0.83</c:v>
                </c:pt>
                <c:pt idx="6">
                  <c:v>-0.9</c:v>
                </c:pt>
                <c:pt idx="7">
                  <c:v>-1.034</c:v>
                </c:pt>
                <c:pt idx="8">
                  <c:v>-1.28</c:v>
                </c:pt>
                <c:pt idx="9">
                  <c:v>-1.67</c:v>
                </c:pt>
                <c:pt idx="10">
                  <c:v>-2.2400000000000002</c:v>
                </c:pt>
                <c:pt idx="11">
                  <c:v>-2.96</c:v>
                </c:pt>
                <c:pt idx="12">
                  <c:v>-3.68</c:v>
                </c:pt>
                <c:pt idx="13">
                  <c:v>-4.1500000000000004</c:v>
                </c:pt>
                <c:pt idx="14">
                  <c:v>-4.0599999999999996</c:v>
                </c:pt>
                <c:pt idx="15">
                  <c:v>-3.41</c:v>
                </c:pt>
                <c:pt idx="16">
                  <c:v>-2.44</c:v>
                </c:pt>
                <c:pt idx="17">
                  <c:v>-1.25</c:v>
                </c:pt>
                <c:pt idx="18">
                  <c:v>0.04</c:v>
                </c:pt>
                <c:pt idx="19">
                  <c:v>1.28</c:v>
                </c:pt>
                <c:pt idx="20">
                  <c:v>2.42</c:v>
                </c:pt>
                <c:pt idx="21">
                  <c:v>3.27</c:v>
                </c:pt>
                <c:pt idx="22">
                  <c:v>3.65</c:v>
                </c:pt>
                <c:pt idx="23">
                  <c:v>3.51</c:v>
                </c:pt>
                <c:pt idx="24">
                  <c:v>2.93</c:v>
                </c:pt>
                <c:pt idx="25">
                  <c:v>2.2400000000000002</c:v>
                </c:pt>
                <c:pt idx="26">
                  <c:v>1.63</c:v>
                </c:pt>
                <c:pt idx="27">
                  <c:v>1.1399999999999999</c:v>
                </c:pt>
                <c:pt idx="28">
                  <c:v>0.8</c:v>
                </c:pt>
                <c:pt idx="29">
                  <c:v>0.56999999999999995</c:v>
                </c:pt>
                <c:pt idx="30">
                  <c:v>0.4</c:v>
                </c:pt>
                <c:pt idx="31">
                  <c:v>0.28000000000000003</c:v>
                </c:pt>
                <c:pt idx="32">
                  <c:v>0.2</c:v>
                </c:pt>
                <c:pt idx="33">
                  <c:v>0.14000000000000001</c:v>
                </c:pt>
                <c:pt idx="34">
                  <c:v>0.1</c:v>
                </c:pt>
                <c:pt idx="35">
                  <c:v>0.06</c:v>
                </c:pt>
                <c:pt idx="36">
                  <c:v>0.04</c:v>
                </c:pt>
                <c:pt idx="37">
                  <c:v>2.5000000000000001E-2</c:v>
                </c:pt>
                <c:pt idx="38">
                  <c:v>0.02</c:v>
                </c:pt>
                <c:pt idx="39">
                  <c:v>1.7999999999999999E-2</c:v>
                </c:pt>
                <c:pt idx="40">
                  <c:v>2.8000000000000001E-2</c:v>
                </c:pt>
                <c:pt idx="41">
                  <c:v>0.04</c:v>
                </c:pt>
                <c:pt idx="42">
                  <c:v>6.5000000000000002E-2</c:v>
                </c:pt>
                <c:pt idx="43">
                  <c:v>0.1</c:v>
                </c:pt>
                <c:pt idx="44">
                  <c:v>0.14000000000000001</c:v>
                </c:pt>
                <c:pt idx="45">
                  <c:v>0.19500000000000001</c:v>
                </c:pt>
                <c:pt idx="46">
                  <c:v>0.26</c:v>
                </c:pt>
                <c:pt idx="47">
                  <c:v>0.34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CC28-472A-AF85-600B693A2C81}"/>
            </c:ext>
          </c:extLst>
        </c:ser>
        <c:ser>
          <c:idx val="0"/>
          <c:order val="3"/>
          <c:tx>
            <c:strRef>
              <c:f>'Chimpey taped'!$I$1</c:f>
              <c:strCache>
                <c:ptCount val="1"/>
                <c:pt idx="0">
                  <c:v>all around</c:v>
                </c:pt>
              </c:strCache>
            </c:strRef>
          </c:tx>
          <c:xVal>
            <c:numRef>
              <c:f>'Chimpey taped'!$B$5:$B$52</c:f>
              <c:numCache>
                <c:formatCode>General</c:formatCode>
                <c:ptCount val="48"/>
                <c:pt idx="0">
                  <c:v>55</c:v>
                </c:pt>
                <c:pt idx="1">
                  <c:v>65</c:v>
                </c:pt>
                <c:pt idx="2">
                  <c:v>75</c:v>
                </c:pt>
                <c:pt idx="3">
                  <c:v>85</c:v>
                </c:pt>
                <c:pt idx="4">
                  <c:v>95</c:v>
                </c:pt>
                <c:pt idx="5">
                  <c:v>105</c:v>
                </c:pt>
                <c:pt idx="6">
                  <c:v>115</c:v>
                </c:pt>
                <c:pt idx="7">
                  <c:v>125</c:v>
                </c:pt>
                <c:pt idx="8">
                  <c:v>135</c:v>
                </c:pt>
                <c:pt idx="9">
                  <c:v>145</c:v>
                </c:pt>
                <c:pt idx="10">
                  <c:v>155</c:v>
                </c:pt>
                <c:pt idx="11">
                  <c:v>165</c:v>
                </c:pt>
                <c:pt idx="12">
                  <c:v>175</c:v>
                </c:pt>
                <c:pt idx="13">
                  <c:v>185</c:v>
                </c:pt>
                <c:pt idx="14">
                  <c:v>195</c:v>
                </c:pt>
                <c:pt idx="15">
                  <c:v>205</c:v>
                </c:pt>
                <c:pt idx="16">
                  <c:v>215</c:v>
                </c:pt>
                <c:pt idx="17">
                  <c:v>225</c:v>
                </c:pt>
                <c:pt idx="18">
                  <c:v>235</c:v>
                </c:pt>
                <c:pt idx="19">
                  <c:v>245</c:v>
                </c:pt>
                <c:pt idx="20">
                  <c:v>255</c:v>
                </c:pt>
                <c:pt idx="21">
                  <c:v>265</c:v>
                </c:pt>
                <c:pt idx="22">
                  <c:v>275</c:v>
                </c:pt>
                <c:pt idx="23">
                  <c:v>285</c:v>
                </c:pt>
                <c:pt idx="24">
                  <c:v>295</c:v>
                </c:pt>
                <c:pt idx="25">
                  <c:v>305</c:v>
                </c:pt>
                <c:pt idx="26">
                  <c:v>315</c:v>
                </c:pt>
                <c:pt idx="27">
                  <c:v>325</c:v>
                </c:pt>
                <c:pt idx="28">
                  <c:v>335</c:v>
                </c:pt>
                <c:pt idx="29">
                  <c:v>345</c:v>
                </c:pt>
                <c:pt idx="30">
                  <c:v>355</c:v>
                </c:pt>
                <c:pt idx="31">
                  <c:v>365</c:v>
                </c:pt>
                <c:pt idx="32">
                  <c:v>375</c:v>
                </c:pt>
                <c:pt idx="33">
                  <c:v>385</c:v>
                </c:pt>
                <c:pt idx="34">
                  <c:v>395</c:v>
                </c:pt>
                <c:pt idx="35">
                  <c:v>405</c:v>
                </c:pt>
                <c:pt idx="36">
                  <c:v>415</c:v>
                </c:pt>
                <c:pt idx="37">
                  <c:v>425</c:v>
                </c:pt>
                <c:pt idx="38">
                  <c:v>435</c:v>
                </c:pt>
                <c:pt idx="39">
                  <c:v>445</c:v>
                </c:pt>
                <c:pt idx="40">
                  <c:v>455</c:v>
                </c:pt>
                <c:pt idx="41">
                  <c:v>465</c:v>
                </c:pt>
                <c:pt idx="42">
                  <c:v>475</c:v>
                </c:pt>
                <c:pt idx="43">
                  <c:v>485</c:v>
                </c:pt>
                <c:pt idx="44">
                  <c:v>495</c:v>
                </c:pt>
                <c:pt idx="45">
                  <c:v>505</c:v>
                </c:pt>
                <c:pt idx="46">
                  <c:v>515</c:v>
                </c:pt>
                <c:pt idx="47">
                  <c:v>525</c:v>
                </c:pt>
              </c:numCache>
            </c:numRef>
          </c:xVal>
          <c:yVal>
            <c:numRef>
              <c:f>'Chimpey taped'!$I$5:$I$52</c:f>
              <c:numCache>
                <c:formatCode>General</c:formatCode>
                <c:ptCount val="48"/>
                <c:pt idx="0">
                  <c:v>-1.35</c:v>
                </c:pt>
                <c:pt idx="1">
                  <c:v>-1.0900000000000001</c:v>
                </c:pt>
                <c:pt idx="2">
                  <c:v>-0.89500000000000002</c:v>
                </c:pt>
                <c:pt idx="3">
                  <c:v>-0.75600000000000001</c:v>
                </c:pt>
                <c:pt idx="4">
                  <c:v>-0.66</c:v>
                </c:pt>
                <c:pt idx="5">
                  <c:v>-0.6</c:v>
                </c:pt>
                <c:pt idx="6">
                  <c:v>-0.56000000000000005</c:v>
                </c:pt>
                <c:pt idx="7">
                  <c:v>-0.56000000000000005</c:v>
                </c:pt>
                <c:pt idx="8">
                  <c:v>-0.6</c:v>
                </c:pt>
                <c:pt idx="9">
                  <c:v>-0.69</c:v>
                </c:pt>
                <c:pt idx="10">
                  <c:v>-0.84</c:v>
                </c:pt>
                <c:pt idx="11">
                  <c:v>-1.06</c:v>
                </c:pt>
                <c:pt idx="12">
                  <c:v>-1.3</c:v>
                </c:pt>
                <c:pt idx="13">
                  <c:v>-1.45</c:v>
                </c:pt>
                <c:pt idx="14">
                  <c:v>-1.42</c:v>
                </c:pt>
                <c:pt idx="15">
                  <c:v>-1.21</c:v>
                </c:pt>
                <c:pt idx="16">
                  <c:v>-0.88</c:v>
                </c:pt>
                <c:pt idx="17">
                  <c:v>-0.48</c:v>
                </c:pt>
                <c:pt idx="18">
                  <c:v>-0.05</c:v>
                </c:pt>
                <c:pt idx="19">
                  <c:v>0.37</c:v>
                </c:pt>
                <c:pt idx="20">
                  <c:v>0.75</c:v>
                </c:pt>
                <c:pt idx="21">
                  <c:v>1.03</c:v>
                </c:pt>
                <c:pt idx="22">
                  <c:v>1.1599999999999999</c:v>
                </c:pt>
                <c:pt idx="23">
                  <c:v>1.1100000000000001</c:v>
                </c:pt>
                <c:pt idx="24">
                  <c:v>0.9</c:v>
                </c:pt>
                <c:pt idx="25">
                  <c:v>0.67</c:v>
                </c:pt>
                <c:pt idx="26">
                  <c:v>0.48</c:v>
                </c:pt>
                <c:pt idx="27">
                  <c:v>0.32</c:v>
                </c:pt>
                <c:pt idx="28">
                  <c:v>0.22</c:v>
                </c:pt>
                <c:pt idx="29">
                  <c:v>0.14000000000000001</c:v>
                </c:pt>
                <c:pt idx="30">
                  <c:v>0.09</c:v>
                </c:pt>
                <c:pt idx="31">
                  <c:v>0.05</c:v>
                </c:pt>
                <c:pt idx="32">
                  <c:v>2.5000000000000001E-2</c:v>
                </c:pt>
                <c:pt idx="33">
                  <c:v>2E-3</c:v>
                </c:pt>
                <c:pt idx="34">
                  <c:v>0.01</c:v>
                </c:pt>
                <c:pt idx="35">
                  <c:v>-0.03</c:v>
                </c:pt>
                <c:pt idx="36">
                  <c:v>-0.03</c:v>
                </c:pt>
                <c:pt idx="37">
                  <c:v>-0.03</c:v>
                </c:pt>
                <c:pt idx="38">
                  <c:v>-0.03</c:v>
                </c:pt>
                <c:pt idx="39">
                  <c:v>-0.02</c:v>
                </c:pt>
                <c:pt idx="40">
                  <c:v>-5.0000000000000001E-3</c:v>
                </c:pt>
                <c:pt idx="41">
                  <c:v>0.02</c:v>
                </c:pt>
                <c:pt idx="42">
                  <c:v>4.4999999999999998E-2</c:v>
                </c:pt>
                <c:pt idx="43">
                  <c:v>8.5000000000000006E-2</c:v>
                </c:pt>
                <c:pt idx="44">
                  <c:v>0.13300000000000001</c:v>
                </c:pt>
                <c:pt idx="45">
                  <c:v>0.187</c:v>
                </c:pt>
                <c:pt idx="46">
                  <c:v>0.26</c:v>
                </c:pt>
                <c:pt idx="47">
                  <c:v>0.35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CC28-472A-AF85-600B693A2C8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79030640"/>
        <c:axId val="792442560"/>
      </c:scatterChart>
      <c:valAx>
        <c:axId val="779030640"/>
        <c:scaling>
          <c:orientation val="minMax"/>
          <c:max val="55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Position</a:t>
                </a:r>
                <a:r>
                  <a:rPr lang="en-US" baseline="0"/>
                  <a:t> (mm)</a:t>
                </a:r>
                <a:endParaRPr lang="en-US"/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92442560"/>
        <c:crosses val="autoZero"/>
        <c:crossBetween val="midCat"/>
        <c:majorUnit val="50"/>
      </c:valAx>
      <c:valAx>
        <c:axId val="7924425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Field</a:t>
                </a:r>
                <a:r>
                  <a:rPr lang="en-US" baseline="0"/>
                  <a:t> (uT)</a:t>
                </a:r>
                <a:endParaRPr lang="en-US"/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79030640"/>
        <c:crosses val="autoZero"/>
        <c:crossBetween val="midCat"/>
        <c:majorUnit val="5"/>
      </c:valAx>
    </c:plotArea>
    <c:legend>
      <c:legendPos val="r"/>
      <c:layout>
        <c:manualLayout>
          <c:xMode val="edge"/>
          <c:yMode val="edge"/>
          <c:x val="0.64767357081900079"/>
          <c:y val="0.13948804679651042"/>
          <c:w val="0.32908522581622646"/>
          <c:h val="0.3217085536294060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/>
  </c:chart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l"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Field along Z</a:t>
            </a:r>
            <a:r>
              <a:rPr lang="en-US" baseline="0" dirty="0"/>
              <a:t> for different Y position</a:t>
            </a:r>
            <a:endParaRPr lang="en-US" dirty="0"/>
          </a:p>
        </c:rich>
      </c:tx>
      <c:layout>
        <c:manualLayout>
          <c:xMode val="edge"/>
          <c:yMode val="edge"/>
          <c:x val="0.20151728125634313"/>
          <c:y val="3.215756744906970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l"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9666246758495801"/>
          <c:y val="0.15780607802505206"/>
          <c:w val="0.69498204818815001"/>
          <c:h val="0.62434421146142371"/>
        </c:manualLayout>
      </c:layout>
      <c:scatterChart>
        <c:scatterStyle val="smoothMarker"/>
        <c:varyColors val="0"/>
        <c:ser>
          <c:idx val="0"/>
          <c:order val="0"/>
          <c:tx>
            <c:strRef>
              <c:f>Sheet1!$C$1</c:f>
              <c:strCache>
                <c:ptCount val="1"/>
                <c:pt idx="0">
                  <c:v>(0,0)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Sheet1!$A$3:$A$50</c:f>
              <c:numCache>
                <c:formatCode>General</c:formatCode>
                <c:ptCount val="48"/>
                <c:pt idx="0">
                  <c:v>55</c:v>
                </c:pt>
                <c:pt idx="1">
                  <c:v>65</c:v>
                </c:pt>
                <c:pt idx="2">
                  <c:v>75</c:v>
                </c:pt>
                <c:pt idx="3">
                  <c:v>85</c:v>
                </c:pt>
                <c:pt idx="4">
                  <c:v>95</c:v>
                </c:pt>
                <c:pt idx="5">
                  <c:v>105</c:v>
                </c:pt>
                <c:pt idx="6">
                  <c:v>115</c:v>
                </c:pt>
                <c:pt idx="7">
                  <c:v>125</c:v>
                </c:pt>
                <c:pt idx="8">
                  <c:v>135</c:v>
                </c:pt>
                <c:pt idx="9">
                  <c:v>145</c:v>
                </c:pt>
                <c:pt idx="10">
                  <c:v>155</c:v>
                </c:pt>
                <c:pt idx="11">
                  <c:v>165</c:v>
                </c:pt>
                <c:pt idx="12">
                  <c:v>175</c:v>
                </c:pt>
                <c:pt idx="13">
                  <c:v>185</c:v>
                </c:pt>
                <c:pt idx="14">
                  <c:v>195</c:v>
                </c:pt>
                <c:pt idx="15">
                  <c:v>205</c:v>
                </c:pt>
                <c:pt idx="16">
                  <c:v>215</c:v>
                </c:pt>
                <c:pt idx="17">
                  <c:v>225</c:v>
                </c:pt>
                <c:pt idx="18">
                  <c:v>235</c:v>
                </c:pt>
                <c:pt idx="19">
                  <c:v>245</c:v>
                </c:pt>
                <c:pt idx="20">
                  <c:v>255</c:v>
                </c:pt>
                <c:pt idx="21">
                  <c:v>265</c:v>
                </c:pt>
                <c:pt idx="22">
                  <c:v>275</c:v>
                </c:pt>
                <c:pt idx="23">
                  <c:v>285</c:v>
                </c:pt>
                <c:pt idx="24">
                  <c:v>295</c:v>
                </c:pt>
                <c:pt idx="25">
                  <c:v>305</c:v>
                </c:pt>
                <c:pt idx="26">
                  <c:v>315</c:v>
                </c:pt>
                <c:pt idx="27">
                  <c:v>325</c:v>
                </c:pt>
                <c:pt idx="28">
                  <c:v>335</c:v>
                </c:pt>
                <c:pt idx="29">
                  <c:v>345</c:v>
                </c:pt>
                <c:pt idx="30">
                  <c:v>355</c:v>
                </c:pt>
                <c:pt idx="31">
                  <c:v>365</c:v>
                </c:pt>
                <c:pt idx="32">
                  <c:v>375</c:v>
                </c:pt>
                <c:pt idx="33">
                  <c:v>385</c:v>
                </c:pt>
                <c:pt idx="34">
                  <c:v>395</c:v>
                </c:pt>
                <c:pt idx="35">
                  <c:v>405</c:v>
                </c:pt>
                <c:pt idx="36">
                  <c:v>415</c:v>
                </c:pt>
                <c:pt idx="37">
                  <c:v>425</c:v>
                </c:pt>
                <c:pt idx="38">
                  <c:v>435</c:v>
                </c:pt>
                <c:pt idx="39">
                  <c:v>445</c:v>
                </c:pt>
                <c:pt idx="40">
                  <c:v>455</c:v>
                </c:pt>
                <c:pt idx="41">
                  <c:v>465</c:v>
                </c:pt>
                <c:pt idx="42">
                  <c:v>475</c:v>
                </c:pt>
                <c:pt idx="43">
                  <c:v>485</c:v>
                </c:pt>
                <c:pt idx="44">
                  <c:v>495</c:v>
                </c:pt>
                <c:pt idx="45">
                  <c:v>505</c:v>
                </c:pt>
                <c:pt idx="46">
                  <c:v>515</c:v>
                </c:pt>
                <c:pt idx="47">
                  <c:v>525</c:v>
                </c:pt>
              </c:numCache>
            </c:numRef>
          </c:xVal>
          <c:yVal>
            <c:numRef>
              <c:f>Sheet1!$C$3:$C$50</c:f>
              <c:numCache>
                <c:formatCode>General</c:formatCode>
                <c:ptCount val="48"/>
                <c:pt idx="0">
                  <c:v>-5.83</c:v>
                </c:pt>
                <c:pt idx="1">
                  <c:v>-6.46</c:v>
                </c:pt>
                <c:pt idx="2">
                  <c:v>-6.7600000000000007</c:v>
                </c:pt>
                <c:pt idx="3">
                  <c:v>-6.870000000000001</c:v>
                </c:pt>
                <c:pt idx="4">
                  <c:v>-6.85</c:v>
                </c:pt>
                <c:pt idx="5">
                  <c:v>-6.75</c:v>
                </c:pt>
                <c:pt idx="6">
                  <c:v>-6.58</c:v>
                </c:pt>
                <c:pt idx="7">
                  <c:v>-6.3599999999999977</c:v>
                </c:pt>
                <c:pt idx="8">
                  <c:v>-6.1199999999999974</c:v>
                </c:pt>
                <c:pt idx="9">
                  <c:v>-5.85</c:v>
                </c:pt>
                <c:pt idx="10">
                  <c:v>-5.56</c:v>
                </c:pt>
                <c:pt idx="11">
                  <c:v>-5.24</c:v>
                </c:pt>
                <c:pt idx="12">
                  <c:v>-4.92</c:v>
                </c:pt>
                <c:pt idx="13">
                  <c:v>-4.58</c:v>
                </c:pt>
                <c:pt idx="14">
                  <c:v>-4.24</c:v>
                </c:pt>
                <c:pt idx="15">
                  <c:v>-3.88</c:v>
                </c:pt>
                <c:pt idx="16">
                  <c:v>-3.53</c:v>
                </c:pt>
                <c:pt idx="17">
                  <c:v>-3.19</c:v>
                </c:pt>
                <c:pt idx="18">
                  <c:v>-2.84</c:v>
                </c:pt>
                <c:pt idx="19">
                  <c:v>-2.5</c:v>
                </c:pt>
                <c:pt idx="20">
                  <c:v>-2.17</c:v>
                </c:pt>
                <c:pt idx="21">
                  <c:v>-1.86</c:v>
                </c:pt>
                <c:pt idx="22">
                  <c:v>-1.56</c:v>
                </c:pt>
                <c:pt idx="23">
                  <c:v>-1.29</c:v>
                </c:pt>
                <c:pt idx="24">
                  <c:v>-1.05</c:v>
                </c:pt>
                <c:pt idx="25">
                  <c:v>-0.81</c:v>
                </c:pt>
                <c:pt idx="26">
                  <c:v>-0.62</c:v>
                </c:pt>
                <c:pt idx="27">
                  <c:v>-0.45</c:v>
                </c:pt>
                <c:pt idx="28">
                  <c:v>-0.3</c:v>
                </c:pt>
                <c:pt idx="29">
                  <c:v>-0.17</c:v>
                </c:pt>
                <c:pt idx="30">
                  <c:v>-0.05</c:v>
                </c:pt>
                <c:pt idx="31">
                  <c:v>0.03</c:v>
                </c:pt>
                <c:pt idx="32">
                  <c:v>0.1</c:v>
                </c:pt>
                <c:pt idx="33">
                  <c:v>0.16</c:v>
                </c:pt>
                <c:pt idx="34">
                  <c:v>0.2</c:v>
                </c:pt>
                <c:pt idx="35">
                  <c:v>0.23</c:v>
                </c:pt>
                <c:pt idx="36">
                  <c:v>0.28000000000000003</c:v>
                </c:pt>
                <c:pt idx="37">
                  <c:v>0.3</c:v>
                </c:pt>
                <c:pt idx="38">
                  <c:v>0.35</c:v>
                </c:pt>
                <c:pt idx="39">
                  <c:v>0.37</c:v>
                </c:pt>
                <c:pt idx="40">
                  <c:v>0.42</c:v>
                </c:pt>
                <c:pt idx="41">
                  <c:v>0.47</c:v>
                </c:pt>
                <c:pt idx="42">
                  <c:v>0.53</c:v>
                </c:pt>
                <c:pt idx="43">
                  <c:v>0.61</c:v>
                </c:pt>
                <c:pt idx="44">
                  <c:v>0.7</c:v>
                </c:pt>
                <c:pt idx="45">
                  <c:v>0.81</c:v>
                </c:pt>
                <c:pt idx="46">
                  <c:v>0.91</c:v>
                </c:pt>
                <c:pt idx="47">
                  <c:v>1.03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602C-4AB0-A5DA-CEB4264DBFAF}"/>
            </c:ext>
          </c:extLst>
        </c:ser>
        <c:ser>
          <c:idx val="1"/>
          <c:order val="1"/>
          <c:tx>
            <c:strRef>
              <c:f>Sheet1!$E$1</c:f>
              <c:strCache>
                <c:ptCount val="1"/>
                <c:pt idx="0">
                  <c:v>(0,110mm)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Sheet1!$A$3:$A$50</c:f>
              <c:numCache>
                <c:formatCode>General</c:formatCode>
                <c:ptCount val="48"/>
                <c:pt idx="0">
                  <c:v>55</c:v>
                </c:pt>
                <c:pt idx="1">
                  <c:v>65</c:v>
                </c:pt>
                <c:pt idx="2">
                  <c:v>75</c:v>
                </c:pt>
                <c:pt idx="3">
                  <c:v>85</c:v>
                </c:pt>
                <c:pt idx="4">
                  <c:v>95</c:v>
                </c:pt>
                <c:pt idx="5">
                  <c:v>105</c:v>
                </c:pt>
                <c:pt idx="6">
                  <c:v>115</c:v>
                </c:pt>
                <c:pt idx="7">
                  <c:v>125</c:v>
                </c:pt>
                <c:pt idx="8">
                  <c:v>135</c:v>
                </c:pt>
                <c:pt idx="9">
                  <c:v>145</c:v>
                </c:pt>
                <c:pt idx="10">
                  <c:v>155</c:v>
                </c:pt>
                <c:pt idx="11">
                  <c:v>165</c:v>
                </c:pt>
                <c:pt idx="12">
                  <c:v>175</c:v>
                </c:pt>
                <c:pt idx="13">
                  <c:v>185</c:v>
                </c:pt>
                <c:pt idx="14">
                  <c:v>195</c:v>
                </c:pt>
                <c:pt idx="15">
                  <c:v>205</c:v>
                </c:pt>
                <c:pt idx="16">
                  <c:v>215</c:v>
                </c:pt>
                <c:pt idx="17">
                  <c:v>225</c:v>
                </c:pt>
                <c:pt idx="18">
                  <c:v>235</c:v>
                </c:pt>
                <c:pt idx="19">
                  <c:v>245</c:v>
                </c:pt>
                <c:pt idx="20">
                  <c:v>255</c:v>
                </c:pt>
                <c:pt idx="21">
                  <c:v>265</c:v>
                </c:pt>
                <c:pt idx="22">
                  <c:v>275</c:v>
                </c:pt>
                <c:pt idx="23">
                  <c:v>285</c:v>
                </c:pt>
                <c:pt idx="24">
                  <c:v>295</c:v>
                </c:pt>
                <c:pt idx="25">
                  <c:v>305</c:v>
                </c:pt>
                <c:pt idx="26">
                  <c:v>315</c:v>
                </c:pt>
                <c:pt idx="27">
                  <c:v>325</c:v>
                </c:pt>
                <c:pt idx="28">
                  <c:v>335</c:v>
                </c:pt>
                <c:pt idx="29">
                  <c:v>345</c:v>
                </c:pt>
                <c:pt idx="30">
                  <c:v>355</c:v>
                </c:pt>
                <c:pt idx="31">
                  <c:v>365</c:v>
                </c:pt>
                <c:pt idx="32">
                  <c:v>375</c:v>
                </c:pt>
                <c:pt idx="33">
                  <c:v>385</c:v>
                </c:pt>
                <c:pt idx="34">
                  <c:v>395</c:v>
                </c:pt>
                <c:pt idx="35">
                  <c:v>405</c:v>
                </c:pt>
                <c:pt idx="36">
                  <c:v>415</c:v>
                </c:pt>
                <c:pt idx="37">
                  <c:v>425</c:v>
                </c:pt>
                <c:pt idx="38">
                  <c:v>435</c:v>
                </c:pt>
                <c:pt idx="39">
                  <c:v>445</c:v>
                </c:pt>
                <c:pt idx="40">
                  <c:v>455</c:v>
                </c:pt>
                <c:pt idx="41">
                  <c:v>465</c:v>
                </c:pt>
                <c:pt idx="42">
                  <c:v>475</c:v>
                </c:pt>
                <c:pt idx="43">
                  <c:v>485</c:v>
                </c:pt>
                <c:pt idx="44">
                  <c:v>495</c:v>
                </c:pt>
                <c:pt idx="45">
                  <c:v>505</c:v>
                </c:pt>
                <c:pt idx="46">
                  <c:v>515</c:v>
                </c:pt>
                <c:pt idx="47">
                  <c:v>525</c:v>
                </c:pt>
              </c:numCache>
            </c:numRef>
          </c:xVal>
          <c:yVal>
            <c:numRef>
              <c:f>Sheet1!$E$3:$E$50</c:f>
              <c:numCache>
                <c:formatCode>General</c:formatCode>
                <c:ptCount val="48"/>
                <c:pt idx="0">
                  <c:v>-12.75</c:v>
                </c:pt>
                <c:pt idx="1">
                  <c:v>-12.76</c:v>
                </c:pt>
                <c:pt idx="2">
                  <c:v>-12.53</c:v>
                </c:pt>
                <c:pt idx="3">
                  <c:v>-12.37</c:v>
                </c:pt>
                <c:pt idx="4">
                  <c:v>-12.28</c:v>
                </c:pt>
                <c:pt idx="5">
                  <c:v>-12.22</c:v>
                </c:pt>
                <c:pt idx="6">
                  <c:v>-12.18</c:v>
                </c:pt>
                <c:pt idx="7">
                  <c:v>-12.15</c:v>
                </c:pt>
                <c:pt idx="8">
                  <c:v>-12.11</c:v>
                </c:pt>
                <c:pt idx="9">
                  <c:v>-12.06</c:v>
                </c:pt>
                <c:pt idx="10">
                  <c:v>-11.94</c:v>
                </c:pt>
                <c:pt idx="11">
                  <c:v>-11.73</c:v>
                </c:pt>
                <c:pt idx="12">
                  <c:v>-11.38</c:v>
                </c:pt>
                <c:pt idx="13">
                  <c:v>-10.86</c:v>
                </c:pt>
                <c:pt idx="14">
                  <c:v>-10.199999999999999</c:v>
                </c:pt>
                <c:pt idx="15">
                  <c:v>-9.32</c:v>
                </c:pt>
                <c:pt idx="16">
                  <c:v>-8.2200000000000006</c:v>
                </c:pt>
                <c:pt idx="17">
                  <c:v>-7</c:v>
                </c:pt>
                <c:pt idx="18">
                  <c:v>-5.6199999999999974</c:v>
                </c:pt>
                <c:pt idx="19">
                  <c:v>-4.17</c:v>
                </c:pt>
                <c:pt idx="20">
                  <c:v>-2.71</c:v>
                </c:pt>
                <c:pt idx="21">
                  <c:v>-1.32</c:v>
                </c:pt>
                <c:pt idx="22">
                  <c:v>-0.04</c:v>
                </c:pt>
                <c:pt idx="23">
                  <c:v>1.05</c:v>
                </c:pt>
                <c:pt idx="24">
                  <c:v>1.96</c:v>
                </c:pt>
                <c:pt idx="25">
                  <c:v>2.64</c:v>
                </c:pt>
                <c:pt idx="26">
                  <c:v>3.12</c:v>
                </c:pt>
                <c:pt idx="27">
                  <c:v>3.37</c:v>
                </c:pt>
                <c:pt idx="28">
                  <c:v>3.4399999999999991</c:v>
                </c:pt>
                <c:pt idx="29">
                  <c:v>3.39</c:v>
                </c:pt>
                <c:pt idx="30">
                  <c:v>3.21</c:v>
                </c:pt>
                <c:pt idx="31">
                  <c:v>2.96</c:v>
                </c:pt>
                <c:pt idx="32">
                  <c:v>2.66</c:v>
                </c:pt>
                <c:pt idx="33">
                  <c:v>2.33</c:v>
                </c:pt>
                <c:pt idx="34">
                  <c:v>2</c:v>
                </c:pt>
                <c:pt idx="35">
                  <c:v>1.68</c:v>
                </c:pt>
                <c:pt idx="36">
                  <c:v>1.38</c:v>
                </c:pt>
                <c:pt idx="37">
                  <c:v>1.1200000000000001</c:v>
                </c:pt>
                <c:pt idx="38">
                  <c:v>0.88</c:v>
                </c:pt>
                <c:pt idx="39">
                  <c:v>0.69</c:v>
                </c:pt>
                <c:pt idx="40">
                  <c:v>0.55000000000000004</c:v>
                </c:pt>
                <c:pt idx="41">
                  <c:v>0.43</c:v>
                </c:pt>
                <c:pt idx="42">
                  <c:v>0.35</c:v>
                </c:pt>
                <c:pt idx="43">
                  <c:v>0.3</c:v>
                </c:pt>
                <c:pt idx="44">
                  <c:v>0.26</c:v>
                </c:pt>
                <c:pt idx="45">
                  <c:v>0.24</c:v>
                </c:pt>
                <c:pt idx="46">
                  <c:v>0.2</c:v>
                </c:pt>
                <c:pt idx="47">
                  <c:v>0.15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602C-4AB0-A5DA-CEB4264DBFAF}"/>
            </c:ext>
          </c:extLst>
        </c:ser>
        <c:ser>
          <c:idx val="2"/>
          <c:order val="2"/>
          <c:tx>
            <c:strRef>
              <c:f>Sheet1!$F$1</c:f>
              <c:strCache>
                <c:ptCount val="1"/>
                <c:pt idx="0">
                  <c:v>(0,220mm)</c:v>
                </c:pt>
              </c:strCache>
            </c:strRef>
          </c:tx>
          <c:spPr>
            <a:ln w="19050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00B050"/>
              </a:solidFill>
              <a:ln w="9525">
                <a:solidFill>
                  <a:srgbClr val="00B050"/>
                </a:solidFill>
              </a:ln>
              <a:effectLst/>
            </c:spPr>
          </c:marker>
          <c:xVal>
            <c:numRef>
              <c:f>Sheet1!$A$3:$A$50</c:f>
              <c:numCache>
                <c:formatCode>General</c:formatCode>
                <c:ptCount val="48"/>
                <c:pt idx="0">
                  <c:v>55</c:v>
                </c:pt>
                <c:pt idx="1">
                  <c:v>65</c:v>
                </c:pt>
                <c:pt idx="2">
                  <c:v>75</c:v>
                </c:pt>
                <c:pt idx="3">
                  <c:v>85</c:v>
                </c:pt>
                <c:pt idx="4">
                  <c:v>95</c:v>
                </c:pt>
                <c:pt idx="5">
                  <c:v>105</c:v>
                </c:pt>
                <c:pt idx="6">
                  <c:v>115</c:v>
                </c:pt>
                <c:pt idx="7">
                  <c:v>125</c:v>
                </c:pt>
                <c:pt idx="8">
                  <c:v>135</c:v>
                </c:pt>
                <c:pt idx="9">
                  <c:v>145</c:v>
                </c:pt>
                <c:pt idx="10">
                  <c:v>155</c:v>
                </c:pt>
                <c:pt idx="11">
                  <c:v>165</c:v>
                </c:pt>
                <c:pt idx="12">
                  <c:v>175</c:v>
                </c:pt>
                <c:pt idx="13">
                  <c:v>185</c:v>
                </c:pt>
                <c:pt idx="14">
                  <c:v>195</c:v>
                </c:pt>
                <c:pt idx="15">
                  <c:v>205</c:v>
                </c:pt>
                <c:pt idx="16">
                  <c:v>215</c:v>
                </c:pt>
                <c:pt idx="17">
                  <c:v>225</c:v>
                </c:pt>
                <c:pt idx="18">
                  <c:v>235</c:v>
                </c:pt>
                <c:pt idx="19">
                  <c:v>245</c:v>
                </c:pt>
                <c:pt idx="20">
                  <c:v>255</c:v>
                </c:pt>
                <c:pt idx="21">
                  <c:v>265</c:v>
                </c:pt>
                <c:pt idx="22">
                  <c:v>275</c:v>
                </c:pt>
                <c:pt idx="23">
                  <c:v>285</c:v>
                </c:pt>
                <c:pt idx="24">
                  <c:v>295</c:v>
                </c:pt>
                <c:pt idx="25">
                  <c:v>305</c:v>
                </c:pt>
                <c:pt idx="26">
                  <c:v>315</c:v>
                </c:pt>
                <c:pt idx="27">
                  <c:v>325</c:v>
                </c:pt>
                <c:pt idx="28">
                  <c:v>335</c:v>
                </c:pt>
                <c:pt idx="29">
                  <c:v>345</c:v>
                </c:pt>
                <c:pt idx="30">
                  <c:v>355</c:v>
                </c:pt>
                <c:pt idx="31">
                  <c:v>365</c:v>
                </c:pt>
                <c:pt idx="32">
                  <c:v>375</c:v>
                </c:pt>
                <c:pt idx="33">
                  <c:v>385</c:v>
                </c:pt>
                <c:pt idx="34">
                  <c:v>395</c:v>
                </c:pt>
                <c:pt idx="35">
                  <c:v>405</c:v>
                </c:pt>
                <c:pt idx="36">
                  <c:v>415</c:v>
                </c:pt>
                <c:pt idx="37">
                  <c:v>425</c:v>
                </c:pt>
                <c:pt idx="38">
                  <c:v>435</c:v>
                </c:pt>
                <c:pt idx="39">
                  <c:v>445</c:v>
                </c:pt>
                <c:pt idx="40">
                  <c:v>455</c:v>
                </c:pt>
                <c:pt idx="41">
                  <c:v>465</c:v>
                </c:pt>
                <c:pt idx="42">
                  <c:v>475</c:v>
                </c:pt>
                <c:pt idx="43">
                  <c:v>485</c:v>
                </c:pt>
                <c:pt idx="44">
                  <c:v>495</c:v>
                </c:pt>
                <c:pt idx="45">
                  <c:v>505</c:v>
                </c:pt>
                <c:pt idx="46">
                  <c:v>515</c:v>
                </c:pt>
                <c:pt idx="47">
                  <c:v>525</c:v>
                </c:pt>
              </c:numCache>
            </c:numRef>
          </c:xVal>
          <c:yVal>
            <c:numRef>
              <c:f>Sheet1!$G$3:$G$50</c:f>
              <c:numCache>
                <c:formatCode>General</c:formatCode>
                <c:ptCount val="48"/>
                <c:pt idx="0">
                  <c:v>-17.489999999999998</c:v>
                </c:pt>
                <c:pt idx="1">
                  <c:v>-14.58</c:v>
                </c:pt>
                <c:pt idx="2">
                  <c:v>-11.68</c:v>
                </c:pt>
                <c:pt idx="3">
                  <c:v>-10</c:v>
                </c:pt>
                <c:pt idx="4">
                  <c:v>-9.17</c:v>
                </c:pt>
                <c:pt idx="5">
                  <c:v>-9.1</c:v>
                </c:pt>
                <c:pt idx="6">
                  <c:v>-9.93</c:v>
                </c:pt>
                <c:pt idx="7">
                  <c:v>-11.78</c:v>
                </c:pt>
                <c:pt idx="8">
                  <c:v>-15.23</c:v>
                </c:pt>
                <c:pt idx="9">
                  <c:v>-21.269999999999989</c:v>
                </c:pt>
                <c:pt idx="10">
                  <c:v>-31.9</c:v>
                </c:pt>
                <c:pt idx="11">
                  <c:v>-51.7</c:v>
                </c:pt>
                <c:pt idx="12">
                  <c:v>-88.2</c:v>
                </c:pt>
                <c:pt idx="13">
                  <c:v>-147.72</c:v>
                </c:pt>
                <c:pt idx="14">
                  <c:v>-219</c:v>
                </c:pt>
                <c:pt idx="15">
                  <c:v>-255.2</c:v>
                </c:pt>
                <c:pt idx="16">
                  <c:v>-249.3</c:v>
                </c:pt>
                <c:pt idx="17">
                  <c:v>-187</c:v>
                </c:pt>
                <c:pt idx="18">
                  <c:v>-124</c:v>
                </c:pt>
                <c:pt idx="19">
                  <c:v>-63.740000000000009</c:v>
                </c:pt>
                <c:pt idx="20">
                  <c:v>-4.84</c:v>
                </c:pt>
                <c:pt idx="21">
                  <c:v>59.1</c:v>
                </c:pt>
                <c:pt idx="22">
                  <c:v>129.4</c:v>
                </c:pt>
                <c:pt idx="23">
                  <c:v>191.58</c:v>
                </c:pt>
                <c:pt idx="24">
                  <c:v>213.3</c:v>
                </c:pt>
                <c:pt idx="25">
                  <c:v>181.5</c:v>
                </c:pt>
                <c:pt idx="26">
                  <c:v>127.2</c:v>
                </c:pt>
                <c:pt idx="27">
                  <c:v>79.92</c:v>
                </c:pt>
                <c:pt idx="28">
                  <c:v>48.56</c:v>
                </c:pt>
                <c:pt idx="29">
                  <c:v>30.16</c:v>
                </c:pt>
                <c:pt idx="30">
                  <c:v>19.330000000000009</c:v>
                </c:pt>
                <c:pt idx="31">
                  <c:v>12.7</c:v>
                </c:pt>
                <c:pt idx="32">
                  <c:v>8.52</c:v>
                </c:pt>
                <c:pt idx="33">
                  <c:v>5.78</c:v>
                </c:pt>
                <c:pt idx="34">
                  <c:v>3.94</c:v>
                </c:pt>
                <c:pt idx="35">
                  <c:v>2.64</c:v>
                </c:pt>
                <c:pt idx="36">
                  <c:v>1.72</c:v>
                </c:pt>
                <c:pt idx="37">
                  <c:v>1.06</c:v>
                </c:pt>
                <c:pt idx="38">
                  <c:v>0.57999999999999996</c:v>
                </c:pt>
                <c:pt idx="39">
                  <c:v>0.27</c:v>
                </c:pt>
                <c:pt idx="40">
                  <c:v>0.06</c:v>
                </c:pt>
                <c:pt idx="41">
                  <c:v>-0.03</c:v>
                </c:pt>
                <c:pt idx="42">
                  <c:v>-0.05</c:v>
                </c:pt>
                <c:pt idx="43">
                  <c:v>0</c:v>
                </c:pt>
                <c:pt idx="44">
                  <c:v>0.12</c:v>
                </c:pt>
                <c:pt idx="45">
                  <c:v>0.31</c:v>
                </c:pt>
                <c:pt idx="46">
                  <c:v>0.59</c:v>
                </c:pt>
                <c:pt idx="47">
                  <c:v>1.08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602C-4AB0-A5DA-CEB4264DBFAF}"/>
            </c:ext>
          </c:extLst>
        </c:ser>
        <c:ser>
          <c:idx val="3"/>
          <c:order val="3"/>
          <c:tx>
            <c:strRef>
              <c:f>Sheet1!$I$1</c:f>
              <c:strCache>
                <c:ptCount val="1"/>
                <c:pt idx="0">
                  <c:v>(0,-110mm)</c:v>
                </c:pt>
              </c:strCache>
            </c:strRef>
          </c:tx>
          <c:spPr>
            <a:ln w="19050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xVal>
            <c:numRef>
              <c:f>Sheet1!$A$3:$A$50</c:f>
              <c:numCache>
                <c:formatCode>General</c:formatCode>
                <c:ptCount val="48"/>
                <c:pt idx="0">
                  <c:v>55</c:v>
                </c:pt>
                <c:pt idx="1">
                  <c:v>65</c:v>
                </c:pt>
                <c:pt idx="2">
                  <c:v>75</c:v>
                </c:pt>
                <c:pt idx="3">
                  <c:v>85</c:v>
                </c:pt>
                <c:pt idx="4">
                  <c:v>95</c:v>
                </c:pt>
                <c:pt idx="5">
                  <c:v>105</c:v>
                </c:pt>
                <c:pt idx="6">
                  <c:v>115</c:v>
                </c:pt>
                <c:pt idx="7">
                  <c:v>125</c:v>
                </c:pt>
                <c:pt idx="8">
                  <c:v>135</c:v>
                </c:pt>
                <c:pt idx="9">
                  <c:v>145</c:v>
                </c:pt>
                <c:pt idx="10">
                  <c:v>155</c:v>
                </c:pt>
                <c:pt idx="11">
                  <c:v>165</c:v>
                </c:pt>
                <c:pt idx="12">
                  <c:v>175</c:v>
                </c:pt>
                <c:pt idx="13">
                  <c:v>185</c:v>
                </c:pt>
                <c:pt idx="14">
                  <c:v>195</c:v>
                </c:pt>
                <c:pt idx="15">
                  <c:v>205</c:v>
                </c:pt>
                <c:pt idx="16">
                  <c:v>215</c:v>
                </c:pt>
                <c:pt idx="17">
                  <c:v>225</c:v>
                </c:pt>
                <c:pt idx="18">
                  <c:v>235</c:v>
                </c:pt>
                <c:pt idx="19">
                  <c:v>245</c:v>
                </c:pt>
                <c:pt idx="20">
                  <c:v>255</c:v>
                </c:pt>
                <c:pt idx="21">
                  <c:v>265</c:v>
                </c:pt>
                <c:pt idx="22">
                  <c:v>275</c:v>
                </c:pt>
                <c:pt idx="23">
                  <c:v>285</c:v>
                </c:pt>
                <c:pt idx="24">
                  <c:v>295</c:v>
                </c:pt>
                <c:pt idx="25">
                  <c:v>305</c:v>
                </c:pt>
                <c:pt idx="26">
                  <c:v>315</c:v>
                </c:pt>
                <c:pt idx="27">
                  <c:v>325</c:v>
                </c:pt>
                <c:pt idx="28">
                  <c:v>335</c:v>
                </c:pt>
                <c:pt idx="29">
                  <c:v>345</c:v>
                </c:pt>
                <c:pt idx="30">
                  <c:v>355</c:v>
                </c:pt>
                <c:pt idx="31">
                  <c:v>365</c:v>
                </c:pt>
                <c:pt idx="32">
                  <c:v>375</c:v>
                </c:pt>
                <c:pt idx="33">
                  <c:v>385</c:v>
                </c:pt>
                <c:pt idx="34">
                  <c:v>395</c:v>
                </c:pt>
                <c:pt idx="35">
                  <c:v>405</c:v>
                </c:pt>
                <c:pt idx="36">
                  <c:v>415</c:v>
                </c:pt>
                <c:pt idx="37">
                  <c:v>425</c:v>
                </c:pt>
                <c:pt idx="38">
                  <c:v>435</c:v>
                </c:pt>
                <c:pt idx="39">
                  <c:v>445</c:v>
                </c:pt>
                <c:pt idx="40">
                  <c:v>455</c:v>
                </c:pt>
                <c:pt idx="41">
                  <c:v>465</c:v>
                </c:pt>
                <c:pt idx="42">
                  <c:v>475</c:v>
                </c:pt>
                <c:pt idx="43">
                  <c:v>485</c:v>
                </c:pt>
                <c:pt idx="44">
                  <c:v>495</c:v>
                </c:pt>
                <c:pt idx="45">
                  <c:v>505</c:v>
                </c:pt>
                <c:pt idx="46">
                  <c:v>515</c:v>
                </c:pt>
                <c:pt idx="47">
                  <c:v>525</c:v>
                </c:pt>
              </c:numCache>
            </c:numRef>
          </c:xVal>
          <c:yVal>
            <c:numRef>
              <c:f>Sheet1!$I$3:$I$50</c:f>
              <c:numCache>
                <c:formatCode>General</c:formatCode>
                <c:ptCount val="48"/>
                <c:pt idx="0">
                  <c:v>-8.69</c:v>
                </c:pt>
                <c:pt idx="1">
                  <c:v>-8.57</c:v>
                </c:pt>
                <c:pt idx="2">
                  <c:v>-8.3100000000000023</c:v>
                </c:pt>
                <c:pt idx="3">
                  <c:v>-7.92</c:v>
                </c:pt>
                <c:pt idx="4">
                  <c:v>-7.47</c:v>
                </c:pt>
                <c:pt idx="5">
                  <c:v>-7.01</c:v>
                </c:pt>
                <c:pt idx="6">
                  <c:v>-6.53</c:v>
                </c:pt>
                <c:pt idx="7">
                  <c:v>-6.06</c:v>
                </c:pt>
                <c:pt idx="8">
                  <c:v>-5.6499999999999977</c:v>
                </c:pt>
                <c:pt idx="9">
                  <c:v>-5.25</c:v>
                </c:pt>
                <c:pt idx="10">
                  <c:v>-4.88</c:v>
                </c:pt>
                <c:pt idx="11">
                  <c:v>-4.5599999999999996</c:v>
                </c:pt>
                <c:pt idx="12">
                  <c:v>-4.2699999999999996</c:v>
                </c:pt>
                <c:pt idx="13">
                  <c:v>-4</c:v>
                </c:pt>
                <c:pt idx="14">
                  <c:v>-3.77</c:v>
                </c:pt>
                <c:pt idx="15">
                  <c:v>-3.5599999999999992</c:v>
                </c:pt>
                <c:pt idx="16">
                  <c:v>-3.37</c:v>
                </c:pt>
                <c:pt idx="17">
                  <c:v>-3.19</c:v>
                </c:pt>
                <c:pt idx="18">
                  <c:v>-3.02</c:v>
                </c:pt>
                <c:pt idx="19">
                  <c:v>-2.87</c:v>
                </c:pt>
                <c:pt idx="20">
                  <c:v>-2.71</c:v>
                </c:pt>
                <c:pt idx="21">
                  <c:v>-2.56</c:v>
                </c:pt>
                <c:pt idx="22">
                  <c:v>-2.41</c:v>
                </c:pt>
                <c:pt idx="23">
                  <c:v>-2.2799999999999998</c:v>
                </c:pt>
                <c:pt idx="24">
                  <c:v>-2.15</c:v>
                </c:pt>
                <c:pt idx="25">
                  <c:v>-2.02</c:v>
                </c:pt>
                <c:pt idx="26">
                  <c:v>-1.91</c:v>
                </c:pt>
                <c:pt idx="27">
                  <c:v>-1.8</c:v>
                </c:pt>
                <c:pt idx="28">
                  <c:v>-1.71</c:v>
                </c:pt>
                <c:pt idx="29">
                  <c:v>-1.62</c:v>
                </c:pt>
                <c:pt idx="30">
                  <c:v>-1.56</c:v>
                </c:pt>
                <c:pt idx="31">
                  <c:v>-1.51</c:v>
                </c:pt>
                <c:pt idx="32">
                  <c:v>-1.49</c:v>
                </c:pt>
                <c:pt idx="33">
                  <c:v>-1.48</c:v>
                </c:pt>
                <c:pt idx="34">
                  <c:v>-1.49</c:v>
                </c:pt>
                <c:pt idx="35">
                  <c:v>-1.53</c:v>
                </c:pt>
                <c:pt idx="36">
                  <c:v>-1.59</c:v>
                </c:pt>
                <c:pt idx="37">
                  <c:v>-1.68</c:v>
                </c:pt>
                <c:pt idx="38">
                  <c:v>-1.8</c:v>
                </c:pt>
                <c:pt idx="39">
                  <c:v>-1.95</c:v>
                </c:pt>
                <c:pt idx="40">
                  <c:v>-2.12</c:v>
                </c:pt>
                <c:pt idx="41">
                  <c:v>-2.31</c:v>
                </c:pt>
                <c:pt idx="42">
                  <c:v>-2.52</c:v>
                </c:pt>
                <c:pt idx="43">
                  <c:v>-2.74</c:v>
                </c:pt>
                <c:pt idx="44">
                  <c:v>-2.95</c:v>
                </c:pt>
                <c:pt idx="45">
                  <c:v>-3.13</c:v>
                </c:pt>
                <c:pt idx="46">
                  <c:v>-3.27</c:v>
                </c:pt>
                <c:pt idx="47">
                  <c:v>-3.31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602C-4AB0-A5DA-CEB4264DBFAF}"/>
            </c:ext>
          </c:extLst>
        </c:ser>
        <c:ser>
          <c:idx val="4"/>
          <c:order val="4"/>
          <c:tx>
            <c:strRef>
              <c:f>Sheet1!$K$1</c:f>
              <c:strCache>
                <c:ptCount val="1"/>
                <c:pt idx="0">
                  <c:v>(0,-220mm)</c:v>
                </c:pt>
              </c:strCache>
            </c:strRef>
          </c:tx>
          <c:spPr>
            <a:ln w="19050" cap="rnd">
              <a:solidFill>
                <a:schemeClr val="accent5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/>
              </a:solidFill>
              <a:ln w="9525">
                <a:solidFill>
                  <a:schemeClr val="accent5"/>
                </a:solidFill>
              </a:ln>
              <a:effectLst/>
            </c:spPr>
          </c:marker>
          <c:xVal>
            <c:numRef>
              <c:f>Sheet1!$A$3:$A$50</c:f>
              <c:numCache>
                <c:formatCode>General</c:formatCode>
                <c:ptCount val="48"/>
                <c:pt idx="0">
                  <c:v>55</c:v>
                </c:pt>
                <c:pt idx="1">
                  <c:v>65</c:v>
                </c:pt>
                <c:pt idx="2">
                  <c:v>75</c:v>
                </c:pt>
                <c:pt idx="3">
                  <c:v>85</c:v>
                </c:pt>
                <c:pt idx="4">
                  <c:v>95</c:v>
                </c:pt>
                <c:pt idx="5">
                  <c:v>105</c:v>
                </c:pt>
                <c:pt idx="6">
                  <c:v>115</c:v>
                </c:pt>
                <c:pt idx="7">
                  <c:v>125</c:v>
                </c:pt>
                <c:pt idx="8">
                  <c:v>135</c:v>
                </c:pt>
                <c:pt idx="9">
                  <c:v>145</c:v>
                </c:pt>
                <c:pt idx="10">
                  <c:v>155</c:v>
                </c:pt>
                <c:pt idx="11">
                  <c:v>165</c:v>
                </c:pt>
                <c:pt idx="12">
                  <c:v>175</c:v>
                </c:pt>
                <c:pt idx="13">
                  <c:v>185</c:v>
                </c:pt>
                <c:pt idx="14">
                  <c:v>195</c:v>
                </c:pt>
                <c:pt idx="15">
                  <c:v>205</c:v>
                </c:pt>
                <c:pt idx="16">
                  <c:v>215</c:v>
                </c:pt>
                <c:pt idx="17">
                  <c:v>225</c:v>
                </c:pt>
                <c:pt idx="18">
                  <c:v>235</c:v>
                </c:pt>
                <c:pt idx="19">
                  <c:v>245</c:v>
                </c:pt>
                <c:pt idx="20">
                  <c:v>255</c:v>
                </c:pt>
                <c:pt idx="21">
                  <c:v>265</c:v>
                </c:pt>
                <c:pt idx="22">
                  <c:v>275</c:v>
                </c:pt>
                <c:pt idx="23">
                  <c:v>285</c:v>
                </c:pt>
                <c:pt idx="24">
                  <c:v>295</c:v>
                </c:pt>
                <c:pt idx="25">
                  <c:v>305</c:v>
                </c:pt>
                <c:pt idx="26">
                  <c:v>315</c:v>
                </c:pt>
                <c:pt idx="27">
                  <c:v>325</c:v>
                </c:pt>
                <c:pt idx="28">
                  <c:v>335</c:v>
                </c:pt>
                <c:pt idx="29">
                  <c:v>345</c:v>
                </c:pt>
                <c:pt idx="30">
                  <c:v>355</c:v>
                </c:pt>
                <c:pt idx="31">
                  <c:v>365</c:v>
                </c:pt>
                <c:pt idx="32">
                  <c:v>375</c:v>
                </c:pt>
                <c:pt idx="33">
                  <c:v>385</c:v>
                </c:pt>
                <c:pt idx="34">
                  <c:v>395</c:v>
                </c:pt>
                <c:pt idx="35">
                  <c:v>405</c:v>
                </c:pt>
                <c:pt idx="36">
                  <c:v>415</c:v>
                </c:pt>
                <c:pt idx="37">
                  <c:v>425</c:v>
                </c:pt>
                <c:pt idx="38">
                  <c:v>435</c:v>
                </c:pt>
                <c:pt idx="39">
                  <c:v>445</c:v>
                </c:pt>
                <c:pt idx="40">
                  <c:v>455</c:v>
                </c:pt>
                <c:pt idx="41">
                  <c:v>465</c:v>
                </c:pt>
                <c:pt idx="42">
                  <c:v>475</c:v>
                </c:pt>
                <c:pt idx="43">
                  <c:v>485</c:v>
                </c:pt>
                <c:pt idx="44">
                  <c:v>495</c:v>
                </c:pt>
                <c:pt idx="45">
                  <c:v>505</c:v>
                </c:pt>
                <c:pt idx="46">
                  <c:v>515</c:v>
                </c:pt>
                <c:pt idx="47">
                  <c:v>525</c:v>
                </c:pt>
              </c:numCache>
            </c:numRef>
          </c:xVal>
          <c:yVal>
            <c:numRef>
              <c:f>Sheet1!$K$3:$K$50</c:f>
              <c:numCache>
                <c:formatCode>General</c:formatCode>
                <c:ptCount val="48"/>
                <c:pt idx="0">
                  <c:v>-10.17</c:v>
                </c:pt>
                <c:pt idx="1">
                  <c:v>-8.35</c:v>
                </c:pt>
                <c:pt idx="2">
                  <c:v>-6.7900000000000009</c:v>
                </c:pt>
                <c:pt idx="3">
                  <c:v>-5.52</c:v>
                </c:pt>
                <c:pt idx="4">
                  <c:v>-4.55</c:v>
                </c:pt>
                <c:pt idx="5">
                  <c:v>-3.79</c:v>
                </c:pt>
                <c:pt idx="6">
                  <c:v>-3.17</c:v>
                </c:pt>
                <c:pt idx="7">
                  <c:v>-2.69</c:v>
                </c:pt>
                <c:pt idx="8">
                  <c:v>-2.33</c:v>
                </c:pt>
                <c:pt idx="9">
                  <c:v>-2.04</c:v>
                </c:pt>
                <c:pt idx="10">
                  <c:v>-1.83</c:v>
                </c:pt>
                <c:pt idx="11">
                  <c:v>-1.69</c:v>
                </c:pt>
                <c:pt idx="12">
                  <c:v>-1.59</c:v>
                </c:pt>
                <c:pt idx="13">
                  <c:v>-1.57</c:v>
                </c:pt>
                <c:pt idx="14">
                  <c:v>-1.59</c:v>
                </c:pt>
                <c:pt idx="15">
                  <c:v>-1.61</c:v>
                </c:pt>
                <c:pt idx="16">
                  <c:v>-1.66</c:v>
                </c:pt>
                <c:pt idx="17">
                  <c:v>-1.69</c:v>
                </c:pt>
                <c:pt idx="18">
                  <c:v>-1.71</c:v>
                </c:pt>
                <c:pt idx="19">
                  <c:v>-1.7</c:v>
                </c:pt>
                <c:pt idx="20">
                  <c:v>-1.67</c:v>
                </c:pt>
                <c:pt idx="21">
                  <c:v>-1.61</c:v>
                </c:pt>
                <c:pt idx="22">
                  <c:v>-1.54</c:v>
                </c:pt>
                <c:pt idx="23">
                  <c:v>-1.47</c:v>
                </c:pt>
                <c:pt idx="24">
                  <c:v>-1.38</c:v>
                </c:pt>
                <c:pt idx="25">
                  <c:v>-1.31</c:v>
                </c:pt>
                <c:pt idx="26">
                  <c:v>-1.22</c:v>
                </c:pt>
                <c:pt idx="27">
                  <c:v>-1.1599999999999999</c:v>
                </c:pt>
                <c:pt idx="28">
                  <c:v>-1.08</c:v>
                </c:pt>
                <c:pt idx="29">
                  <c:v>-1.01</c:v>
                </c:pt>
                <c:pt idx="30">
                  <c:v>-0.9</c:v>
                </c:pt>
                <c:pt idx="31">
                  <c:v>-0.88</c:v>
                </c:pt>
                <c:pt idx="32">
                  <c:v>-0.82</c:v>
                </c:pt>
                <c:pt idx="33">
                  <c:v>-0.77</c:v>
                </c:pt>
                <c:pt idx="34">
                  <c:v>-0.73</c:v>
                </c:pt>
                <c:pt idx="35">
                  <c:v>-0.71</c:v>
                </c:pt>
                <c:pt idx="36">
                  <c:v>-0.72</c:v>
                </c:pt>
                <c:pt idx="37">
                  <c:v>-0.79</c:v>
                </c:pt>
                <c:pt idx="38">
                  <c:v>-0.88</c:v>
                </c:pt>
                <c:pt idx="39">
                  <c:v>-1.07</c:v>
                </c:pt>
                <c:pt idx="40">
                  <c:v>-1.35</c:v>
                </c:pt>
                <c:pt idx="41">
                  <c:v>-1.74</c:v>
                </c:pt>
                <c:pt idx="42">
                  <c:v>-2.25</c:v>
                </c:pt>
                <c:pt idx="43">
                  <c:v>-2.97</c:v>
                </c:pt>
                <c:pt idx="44">
                  <c:v>-3.86</c:v>
                </c:pt>
                <c:pt idx="45">
                  <c:v>-4.9800000000000004</c:v>
                </c:pt>
                <c:pt idx="46">
                  <c:v>-6.39</c:v>
                </c:pt>
                <c:pt idx="47">
                  <c:v>-8.16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4-602C-4AB0-A5DA-CEB4264DBFA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143009928"/>
        <c:axId val="-2142328264"/>
      </c:scatterChart>
      <c:valAx>
        <c:axId val="-2143009928"/>
        <c:scaling>
          <c:orientation val="minMax"/>
          <c:max val="55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Position</a:t>
                </a:r>
                <a:r>
                  <a:rPr lang="en-US" baseline="0"/>
                  <a:t> (mm)</a:t>
                </a:r>
                <a:endParaRPr lang="en-US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142328264"/>
        <c:crosses val="autoZero"/>
        <c:crossBetween val="midCat"/>
        <c:majorUnit val="50"/>
      </c:valAx>
      <c:valAx>
        <c:axId val="-2142328264"/>
        <c:scaling>
          <c:orientation val="minMax"/>
          <c:max val="50"/>
          <c:min val="-5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Field</a:t>
                </a:r>
                <a:r>
                  <a:rPr lang="en-US" baseline="0"/>
                  <a:t> (mG)</a:t>
                </a:r>
                <a:endParaRPr lang="en-US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143009928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17264293211149767"/>
          <c:y val="0.85970381779863259"/>
          <c:w val="0.77239179373041589"/>
          <c:h val="0.139702476889160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19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19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D4431CB3-13F4-4BA7-A252-2AE10C3A1168}" type="datetimeFigureOut">
              <a:rPr lang="en-US"/>
              <a:pPr>
                <a:defRPr/>
              </a:pPr>
              <a:t>11/13/2020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95388" y="692150"/>
            <a:ext cx="4619625" cy="34639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387850"/>
            <a:ext cx="5607050" cy="4156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525"/>
            <a:ext cx="3038475" cy="4619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772525"/>
            <a:ext cx="3038475" cy="4619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43F1C75E-9316-45AB-BF47-BB64C3003F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12856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08404" y="6484255"/>
            <a:ext cx="478396" cy="365125"/>
          </a:xfrm>
        </p:spPr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7" name="Group 10"/>
          <p:cNvGrpSpPr/>
          <p:nvPr userDrawn="1"/>
        </p:nvGrpSpPr>
        <p:grpSpPr>
          <a:xfrm>
            <a:off x="0" y="0"/>
            <a:ext cx="9144000" cy="1143000"/>
            <a:chOff x="0" y="0"/>
            <a:chExt cx="9144000" cy="1143000"/>
          </a:xfrm>
        </p:grpSpPr>
        <p:sp>
          <p:nvSpPr>
            <p:cNvPr id="8" name="Rectangle 7"/>
            <p:cNvSpPr/>
            <p:nvPr userDrawn="1"/>
          </p:nvSpPr>
          <p:spPr>
            <a:xfrm>
              <a:off x="0" y="0"/>
              <a:ext cx="9144000" cy="1143000"/>
            </a:xfrm>
            <a:prstGeom prst="rect">
              <a:avLst/>
            </a:prstGeom>
            <a:gradFill flip="none" rotWithShape="1">
              <a:gsLst>
                <a:gs pos="27000">
                  <a:schemeClr val="accent1">
                    <a:tint val="66000"/>
                    <a:satMod val="160000"/>
                    <a:alpha val="0"/>
                  </a:schemeClr>
                </a:gs>
                <a:gs pos="100000">
                  <a:schemeClr val="accent1">
                    <a:lumMod val="75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10" name="Picture 1"/>
            <p:cNvPicPr>
              <a:picLocks noChangeAspect="1"/>
            </p:cNvPicPr>
            <p:nvPr userDrawn="1"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188640"/>
              <a:ext cx="2088068" cy="9361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08404" y="6484255"/>
            <a:ext cx="478396" cy="365125"/>
          </a:xfrm>
        </p:spPr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7" name="Group 10"/>
          <p:cNvGrpSpPr/>
          <p:nvPr userDrawn="1"/>
        </p:nvGrpSpPr>
        <p:grpSpPr>
          <a:xfrm>
            <a:off x="0" y="0"/>
            <a:ext cx="9144000" cy="1143000"/>
            <a:chOff x="0" y="0"/>
            <a:chExt cx="9144000" cy="1143000"/>
          </a:xfrm>
        </p:grpSpPr>
        <p:sp>
          <p:nvSpPr>
            <p:cNvPr id="8" name="Rectangle 7"/>
            <p:cNvSpPr/>
            <p:nvPr userDrawn="1"/>
          </p:nvSpPr>
          <p:spPr>
            <a:xfrm>
              <a:off x="0" y="0"/>
              <a:ext cx="9144000" cy="1143000"/>
            </a:xfrm>
            <a:prstGeom prst="rect">
              <a:avLst/>
            </a:prstGeom>
            <a:gradFill flip="none" rotWithShape="1">
              <a:gsLst>
                <a:gs pos="27000">
                  <a:schemeClr val="accent1">
                    <a:tint val="66000"/>
                    <a:satMod val="160000"/>
                    <a:alpha val="0"/>
                  </a:schemeClr>
                </a:gs>
                <a:gs pos="100000">
                  <a:schemeClr val="accent1">
                    <a:lumMod val="75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10" name="Picture 1"/>
            <p:cNvPicPr>
              <a:picLocks noChangeAspect="1"/>
            </p:cNvPicPr>
            <p:nvPr userDrawn="1"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188640"/>
              <a:ext cx="2088068" cy="9361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en-US" dirty="0">
                <a:solidFill>
                  <a:prstClr val="black"/>
                </a:solidFill>
              </a:rPr>
              <a:t>Sergey Antipov (Euclid Techlabs)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b="1" dirty="0">
                <a:solidFill>
                  <a:prstClr val="black"/>
                </a:solidFill>
              </a:rPr>
              <a:t>AccApp’15</a:t>
            </a: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8"/>
          <p:cNvGrpSpPr/>
          <p:nvPr userDrawn="1"/>
        </p:nvGrpSpPr>
        <p:grpSpPr>
          <a:xfrm>
            <a:off x="0" y="6486984"/>
            <a:ext cx="9144000" cy="398400"/>
            <a:chOff x="0" y="6486984"/>
            <a:chExt cx="9144000" cy="398400"/>
          </a:xfrm>
        </p:grpSpPr>
        <p:sp>
          <p:nvSpPr>
            <p:cNvPr id="7" name="Rectangle 6"/>
            <p:cNvSpPr/>
            <p:nvPr userDrawn="1"/>
          </p:nvSpPr>
          <p:spPr>
            <a:xfrm>
              <a:off x="0" y="6504384"/>
              <a:ext cx="9144000" cy="381000"/>
            </a:xfrm>
            <a:prstGeom prst="rect">
              <a:avLst/>
            </a:prstGeom>
            <a:gradFill flip="none" rotWithShape="1">
              <a:gsLst>
                <a:gs pos="6000">
                  <a:schemeClr val="accent1">
                    <a:tint val="66000"/>
                    <a:satMod val="160000"/>
                    <a:alpha val="0"/>
                  </a:schemeClr>
                </a:gs>
                <a:gs pos="100000">
                  <a:schemeClr val="accent1">
                    <a:lumMod val="75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8" name="Picture 1"/>
            <p:cNvPicPr>
              <a:picLocks noChangeAspect="1"/>
            </p:cNvPicPr>
            <p:nvPr userDrawn="1"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" y="6486984"/>
              <a:ext cx="827583" cy="3710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4" name="Slide Number Placeholder 3"/>
          <p:cNvSpPr>
            <a:spLocks noGrp="1"/>
          </p:cNvSpPr>
          <p:nvPr userDrawn="1">
            <p:ph type="sldNum" sz="quarter" idx="12"/>
          </p:nvPr>
        </p:nvSpPr>
        <p:spPr>
          <a:xfrm>
            <a:off x="8255260" y="6484255"/>
            <a:ext cx="457200" cy="365125"/>
          </a:xfrm>
        </p:spPr>
        <p:txBody>
          <a:bodyPr/>
          <a:lstStyle>
            <a:lvl1pPr>
              <a:defRPr>
                <a:ln>
                  <a:solidFill>
                    <a:schemeClr val="bg1"/>
                  </a:solidFill>
                </a:ln>
              </a:defRPr>
            </a:lvl1pPr>
          </a:lstStyle>
          <a:p>
            <a:fld id="{B6F15528-21DE-4FAA-801E-634DDDAF4B2B}" type="slidenum">
              <a:rPr lang="en-US" smtClean="0">
                <a:ln>
                  <a:solidFill>
                    <a:prstClr val="white"/>
                  </a:solidFill>
                </a:ln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ln>
                <a:solidFill>
                  <a:prstClr val="white"/>
                </a:solidFill>
              </a:ln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4752020" y="0"/>
            <a:ext cx="4391980" cy="152636"/>
          </a:xfrm>
          <a:prstGeom prst="rect">
            <a:avLst/>
          </a:prstGeom>
          <a:gradFill flip="none" rotWithShape="1">
            <a:gsLst>
              <a:gs pos="6000">
                <a:schemeClr val="accent1">
                  <a:tint val="66000"/>
                  <a:satMod val="160000"/>
                  <a:alpha val="0"/>
                </a:schemeClr>
              </a:gs>
              <a:gs pos="100000">
                <a:schemeClr val="accent1">
                  <a:lumMod val="75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en-US" dirty="0">
                <a:solidFill>
                  <a:prstClr val="black"/>
                </a:solidFill>
              </a:rPr>
              <a:t>Sergey Antipov (Euclid Techlabs)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b="1" dirty="0">
                <a:solidFill>
                  <a:prstClr val="black"/>
                </a:solidFill>
              </a:rPr>
              <a:t>AccApp’15</a:t>
            </a: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8"/>
          <p:cNvGrpSpPr/>
          <p:nvPr userDrawn="1"/>
        </p:nvGrpSpPr>
        <p:grpSpPr>
          <a:xfrm>
            <a:off x="0" y="6486984"/>
            <a:ext cx="9144000" cy="398400"/>
            <a:chOff x="0" y="6486984"/>
            <a:chExt cx="9144000" cy="398400"/>
          </a:xfrm>
        </p:grpSpPr>
        <p:sp>
          <p:nvSpPr>
            <p:cNvPr id="7" name="Rectangle 6"/>
            <p:cNvSpPr/>
            <p:nvPr userDrawn="1"/>
          </p:nvSpPr>
          <p:spPr>
            <a:xfrm>
              <a:off x="0" y="6504384"/>
              <a:ext cx="9144000" cy="381000"/>
            </a:xfrm>
            <a:prstGeom prst="rect">
              <a:avLst/>
            </a:prstGeom>
            <a:gradFill flip="none" rotWithShape="1">
              <a:gsLst>
                <a:gs pos="6000">
                  <a:schemeClr val="accent1">
                    <a:tint val="66000"/>
                    <a:satMod val="160000"/>
                    <a:alpha val="0"/>
                  </a:schemeClr>
                </a:gs>
                <a:gs pos="100000">
                  <a:schemeClr val="accent1">
                    <a:lumMod val="75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8" name="Picture 1"/>
            <p:cNvPicPr>
              <a:picLocks noChangeAspect="1"/>
            </p:cNvPicPr>
            <p:nvPr userDrawn="1"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" y="6486984"/>
              <a:ext cx="827583" cy="3710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4" name="Slide Number Placeholder 3"/>
          <p:cNvSpPr>
            <a:spLocks noGrp="1"/>
          </p:cNvSpPr>
          <p:nvPr userDrawn="1">
            <p:ph type="sldNum" sz="quarter" idx="12"/>
          </p:nvPr>
        </p:nvSpPr>
        <p:spPr>
          <a:xfrm>
            <a:off x="8255260" y="6484255"/>
            <a:ext cx="457200" cy="365125"/>
          </a:xfrm>
        </p:spPr>
        <p:txBody>
          <a:bodyPr/>
          <a:lstStyle>
            <a:lvl1pPr>
              <a:defRPr>
                <a:ln>
                  <a:solidFill>
                    <a:schemeClr val="bg1"/>
                  </a:solidFill>
                </a:ln>
              </a:defRPr>
            </a:lvl1pPr>
          </a:lstStyle>
          <a:p>
            <a:fld id="{B6F15528-21DE-4FAA-801E-634DDDAF4B2B}" type="slidenum">
              <a:rPr lang="en-US" smtClean="0">
                <a:ln>
                  <a:solidFill>
                    <a:prstClr val="white"/>
                  </a:solidFill>
                </a:ln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ln>
                <a:solidFill>
                  <a:prstClr val="white"/>
                </a:solidFill>
              </a:ln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4752020" y="0"/>
            <a:ext cx="4391980" cy="152636"/>
          </a:xfrm>
          <a:prstGeom prst="rect">
            <a:avLst/>
          </a:prstGeom>
          <a:gradFill flip="none" rotWithShape="1">
            <a:gsLst>
              <a:gs pos="6000">
                <a:schemeClr val="accent1">
                  <a:tint val="66000"/>
                  <a:satMod val="160000"/>
                  <a:alpha val="0"/>
                </a:schemeClr>
              </a:gs>
              <a:gs pos="100000">
                <a:schemeClr val="accent1">
                  <a:lumMod val="75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30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chart" Target="../charts/char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7.jpeg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1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tiff"/><Relationship Id="rId3" Type="http://schemas.openxmlformats.org/officeDocument/2006/relationships/image" Target="../media/image13.tiff"/><Relationship Id="rId7" Type="http://schemas.openxmlformats.org/officeDocument/2006/relationships/image" Target="../media/image17.tiff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6.tiff"/><Relationship Id="rId5" Type="http://schemas.openxmlformats.org/officeDocument/2006/relationships/image" Target="../media/image15.tiff"/><Relationship Id="rId4" Type="http://schemas.openxmlformats.org/officeDocument/2006/relationships/image" Target="../media/image14.tiff"/><Relationship Id="rId9" Type="http://schemas.openxmlformats.org/officeDocument/2006/relationships/image" Target="../media/image19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.xml"/><Relationship Id="rId5" Type="http://schemas.microsoft.com/office/2007/relationships/hdphoto" Target="../media/hdphoto1.wdp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0" y="1371600"/>
            <a:ext cx="9144000" cy="2667000"/>
          </a:xfrm>
        </p:spPr>
        <p:txBody>
          <a:bodyPr>
            <a:noAutofit/>
          </a:bodyPr>
          <a:lstStyle/>
          <a:p>
            <a:r>
              <a:rPr lang="en-US" sz="4000" b="0" i="0" dirty="0">
                <a:solidFill>
                  <a:schemeClr val="tx2"/>
                </a:solidFill>
                <a:effectLst/>
                <a:latin typeface="Liberation Sans"/>
              </a:rPr>
              <a:t>Conduction cooled SRF </a:t>
            </a:r>
            <a:r>
              <a:rPr lang="en-US" sz="4000" b="0" i="0" dirty="0" err="1">
                <a:solidFill>
                  <a:schemeClr val="tx2"/>
                </a:solidFill>
                <a:effectLst/>
                <a:latin typeface="Liberation Sans"/>
              </a:rPr>
              <a:t>photogun</a:t>
            </a:r>
            <a:r>
              <a:rPr lang="en-US" sz="4000" b="0" i="0" dirty="0">
                <a:solidFill>
                  <a:schemeClr val="tx2"/>
                </a:solidFill>
                <a:effectLst/>
                <a:latin typeface="Liberation Sans"/>
              </a:rPr>
              <a:t> for UEM/UED applications</a:t>
            </a:r>
            <a:endParaRPr lang="en-US" sz="4000" dirty="0">
              <a:solidFill>
                <a:schemeClr val="tx2"/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0" y="4620943"/>
            <a:ext cx="9144000" cy="609600"/>
          </a:xfrm>
        </p:spPr>
        <p:txBody>
          <a:bodyPr>
            <a:noAutofit/>
          </a:bodyPr>
          <a:lstStyle/>
          <a:p>
            <a:pPr marL="342900" indent="-342900"/>
            <a:r>
              <a:rPr lang="en-US" sz="1800" dirty="0">
                <a:solidFill>
                  <a:schemeClr val="tx2"/>
                </a:solidFill>
                <a:latin typeface="Cambria" pitchFamily="18" charset="0"/>
                <a:cs typeface="Times New Roman" pitchFamily="18" charset="0"/>
              </a:rPr>
              <a:t>Roman </a:t>
            </a:r>
            <a:r>
              <a:rPr lang="en-US" sz="1800" dirty="0" err="1">
                <a:solidFill>
                  <a:schemeClr val="tx2"/>
                </a:solidFill>
                <a:latin typeface="Cambria" pitchFamily="18" charset="0"/>
                <a:cs typeface="Times New Roman" pitchFamily="18" charset="0"/>
              </a:rPr>
              <a:t>Kostin</a:t>
            </a:r>
            <a:r>
              <a:rPr lang="en-US" sz="1800" dirty="0">
                <a:solidFill>
                  <a:schemeClr val="tx2"/>
                </a:solidFill>
                <a:latin typeface="Cambria" pitchFamily="18" charset="0"/>
                <a:cs typeface="Times New Roman" pitchFamily="18" charset="0"/>
              </a:rPr>
              <a:t>, </a:t>
            </a:r>
            <a:r>
              <a:rPr lang="en-US" sz="1800" dirty="0" err="1">
                <a:solidFill>
                  <a:schemeClr val="tx2"/>
                </a:solidFill>
                <a:latin typeface="Cambria" pitchFamily="18" charset="0"/>
                <a:cs typeface="Times New Roman" pitchFamily="18" charset="0"/>
              </a:rPr>
              <a:t>Chunguang</a:t>
            </a:r>
            <a:r>
              <a:rPr lang="en-US" sz="1800" dirty="0">
                <a:solidFill>
                  <a:schemeClr val="tx2"/>
                </a:solidFill>
                <a:latin typeface="Cambria" pitchFamily="18" charset="0"/>
                <a:cs typeface="Times New Roman" pitchFamily="18" charset="0"/>
              </a:rPr>
              <a:t> Jing, Pavel </a:t>
            </a:r>
            <a:r>
              <a:rPr lang="en-US" sz="1800" dirty="0" err="1">
                <a:solidFill>
                  <a:schemeClr val="tx2"/>
                </a:solidFill>
                <a:latin typeface="Cambria" pitchFamily="18" charset="0"/>
                <a:cs typeface="Times New Roman" pitchFamily="18" charset="0"/>
              </a:rPr>
              <a:t>Avrakhov</a:t>
            </a:r>
            <a:r>
              <a:rPr lang="en-US" sz="1800" dirty="0">
                <a:solidFill>
                  <a:schemeClr val="tx2"/>
                </a:solidFill>
                <a:latin typeface="Cambria" pitchFamily="18" charset="0"/>
                <a:cs typeface="Times New Roman" pitchFamily="18" charset="0"/>
              </a:rPr>
              <a:t>, </a:t>
            </a:r>
            <a:r>
              <a:rPr lang="en-US" sz="1800" dirty="0" err="1">
                <a:solidFill>
                  <a:schemeClr val="tx2"/>
                </a:solidFill>
                <a:latin typeface="Cambria" pitchFamily="18" charset="0"/>
                <a:cs typeface="Times New Roman" pitchFamily="18" charset="0"/>
              </a:rPr>
              <a:t>Yubin</a:t>
            </a:r>
            <a:r>
              <a:rPr lang="en-US" sz="1800" dirty="0">
                <a:solidFill>
                  <a:schemeClr val="tx2"/>
                </a:solidFill>
                <a:latin typeface="Cambria" pitchFamily="18" charset="0"/>
                <a:cs typeface="Times New Roman" pitchFamily="18" charset="0"/>
              </a:rPr>
              <a:t> Zhao, </a:t>
            </a:r>
            <a:r>
              <a:rPr lang="en-US" sz="1800" dirty="0" err="1">
                <a:solidFill>
                  <a:schemeClr val="tx2"/>
                </a:solidFill>
                <a:latin typeface="Cambria" pitchFamily="18" charset="0"/>
                <a:cs typeface="Times New Roman" pitchFamily="18" charset="0"/>
              </a:rPr>
              <a:t>Ao</a:t>
            </a:r>
            <a:r>
              <a:rPr lang="en-US" sz="1800" dirty="0">
                <a:solidFill>
                  <a:schemeClr val="tx2"/>
                </a:solidFill>
                <a:latin typeface="Cambria" pitchFamily="18" charset="0"/>
                <a:cs typeface="Times New Roman" pitchFamily="18" charset="0"/>
              </a:rPr>
              <a:t> Liu</a:t>
            </a:r>
          </a:p>
          <a:p>
            <a:pPr marL="342900" indent="-342900"/>
            <a:endParaRPr lang="en-US" sz="1800" dirty="0">
              <a:solidFill>
                <a:schemeClr val="tx2"/>
              </a:solidFill>
              <a:latin typeface="Cambria" pitchFamily="18" charset="0"/>
              <a:cs typeface="Times New Roman" pitchFamily="18" charset="0"/>
            </a:endParaRPr>
          </a:p>
          <a:p>
            <a:pPr marL="342900" indent="-342900"/>
            <a:r>
              <a:rPr lang="en-US" sz="1800" dirty="0">
                <a:solidFill>
                  <a:schemeClr val="tx2"/>
                </a:solidFill>
                <a:latin typeface="Cambria" pitchFamily="18" charset="0"/>
                <a:cs typeface="Times New Roman" pitchFamily="18" charset="0"/>
              </a:rPr>
              <a:t>Euclid </a:t>
            </a:r>
            <a:r>
              <a:rPr lang="en-US" sz="1800" dirty="0" err="1">
                <a:solidFill>
                  <a:schemeClr val="tx2"/>
                </a:solidFill>
                <a:latin typeface="Cambria" pitchFamily="18" charset="0"/>
                <a:cs typeface="Times New Roman" pitchFamily="18" charset="0"/>
              </a:rPr>
              <a:t>BeamLabs</a:t>
            </a:r>
            <a:r>
              <a:rPr lang="en-US" sz="1800" dirty="0">
                <a:solidFill>
                  <a:schemeClr val="tx2"/>
                </a:solidFill>
                <a:latin typeface="Cambria" pitchFamily="18" charset="0"/>
                <a:cs typeface="Times New Roman" pitchFamily="18" charset="0"/>
              </a:rPr>
              <a:t>, 365 Remington Blvd., Bolingbrook, IL 60440, USA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943100" y="5643609"/>
            <a:ext cx="5257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tx2"/>
                </a:solidFill>
                <a:latin typeface="Cambria Math" pitchFamily="18" charset="0"/>
                <a:ea typeface="Cambria Math" pitchFamily="18" charset="0"/>
                <a:cs typeface="Times New Roman" pitchFamily="18" charset="0"/>
              </a:rPr>
              <a:t> Nb3SnSRF’20, November 10-13, 2020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E91624B-1418-491D-91A0-A63E5EF333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8382" y="303917"/>
            <a:ext cx="3032344" cy="575307"/>
          </a:xfrm>
          <a:prstGeom prst="rect">
            <a:avLst/>
          </a:prstGeom>
        </p:spPr>
      </p:pic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6E5B278D-DAE2-4542-9F70-A6A22D3969B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9694" y="71519"/>
            <a:ext cx="2751569" cy="1008909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056203C-B899-4972-AB8D-94A0CF22A7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ln>
                  <a:solidFill>
                    <a:prstClr val="white"/>
                  </a:solidFill>
                </a:ln>
                <a:solidFill>
                  <a:prstClr val="black">
                    <a:tint val="75000"/>
                  </a:prstClr>
                </a:solidFill>
              </a:rPr>
              <a:pPr/>
              <a:t>10</a:t>
            </a:fld>
            <a:endParaRPr lang="en-US" dirty="0">
              <a:ln>
                <a:solidFill>
                  <a:prstClr val="white"/>
                </a:solidFill>
              </a:ln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78EDA2FD-5193-45D0-9D79-051C026680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54128" y="3551892"/>
            <a:ext cx="4010533" cy="28776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D3397C29-96B9-4AE8-8DC6-C2DA5905D2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9347" y="3429000"/>
            <a:ext cx="4291611" cy="29852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AB2A2B3-86C6-4143-8AD6-702833468E98}"/>
              </a:ext>
            </a:extLst>
          </p:cNvPr>
          <p:cNvSpPr txBox="1"/>
          <p:nvPr/>
        </p:nvSpPr>
        <p:spPr>
          <a:xfrm>
            <a:off x="5864058" y="3677177"/>
            <a:ext cx="24070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  <a:latin typeface="Cambria" pitchFamily="18" charset="0"/>
              </a:rPr>
              <a:t>Excessive Power by a single </a:t>
            </a:r>
            <a:r>
              <a:rPr lang="en-US" dirty="0" err="1">
                <a:solidFill>
                  <a:srgbClr val="0070C0"/>
                </a:solidFill>
                <a:latin typeface="Cambria" pitchFamily="18" charset="0"/>
              </a:rPr>
              <a:t>Cryo</a:t>
            </a:r>
            <a:r>
              <a:rPr lang="en-US" dirty="0">
                <a:solidFill>
                  <a:srgbClr val="0070C0"/>
                </a:solidFill>
                <a:latin typeface="Cambria" pitchFamily="18" charset="0"/>
              </a:rPr>
              <a:t>-cooler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0355BDB-5818-41F3-8F09-5D3E59C03EFB}"/>
              </a:ext>
            </a:extLst>
          </p:cNvPr>
          <p:cNvSpPr/>
          <p:nvPr/>
        </p:nvSpPr>
        <p:spPr>
          <a:xfrm>
            <a:off x="6153373" y="5500112"/>
            <a:ext cx="349624" cy="376517"/>
          </a:xfrm>
          <a:prstGeom prst="ellipse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F0C361FB-1A02-4240-8874-EA4F9B7AC0A6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533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3300" u="sng" noProof="0" dirty="0">
                <a:solidFill>
                  <a:schemeClr val="tx2"/>
                </a:solidFill>
                <a:latin typeface="Cambria" pitchFamily="18" charset="0"/>
                <a:cs typeface="+mn-cs"/>
              </a:rPr>
              <a:t>Thermal </a:t>
            </a:r>
            <a:r>
              <a:rPr lang="en-US" sz="3300" u="sng" noProof="0" dirty="0" err="1">
                <a:solidFill>
                  <a:schemeClr val="tx2"/>
                </a:solidFill>
                <a:latin typeface="Cambria" pitchFamily="18" charset="0"/>
                <a:cs typeface="+mn-cs"/>
              </a:rPr>
              <a:t>Analsys</a:t>
            </a:r>
            <a:r>
              <a:rPr lang="en-US" sz="3300" u="sng" noProof="0" dirty="0">
                <a:solidFill>
                  <a:schemeClr val="tx2"/>
                </a:solidFill>
                <a:latin typeface="Cambria" pitchFamily="18" charset="0"/>
                <a:cs typeface="+mn-cs"/>
              </a:rPr>
              <a:t> and Conduction Cooling</a:t>
            </a:r>
            <a:endParaRPr kumimoji="0" lang="en-US" sz="3300" b="0" i="0" u="sng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ambria" pitchFamily="18" charset="0"/>
              <a:cs typeface="+mn-cs"/>
            </a:endParaRPr>
          </a:p>
        </p:txBody>
      </p:sp>
      <p:sp>
        <p:nvSpPr>
          <p:cNvPr id="14" name="Rectangle 1">
            <a:extLst>
              <a:ext uri="{FF2B5EF4-FFF2-40B4-BE49-F238E27FC236}">
                <a16:creationId xmlns:a16="http://schemas.microsoft.com/office/drawing/2014/main" id="{F9808D18-13AE-4ED0-B8C3-9911E320FC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02287"/>
            <a:ext cx="8830491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57056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457200" indent="-457200" eaLnBrk="0" hangingPunct="0">
              <a:spcAft>
                <a:spcPts val="0"/>
              </a:spcAft>
              <a:buFont typeface="+mj-lt"/>
              <a:buAutoNum type="arabicPeriod"/>
            </a:pPr>
            <a:r>
              <a:rPr lang="en-US" i="1" u="sng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Thermal modeling was done for different cryocooler temperatures to find stable operation regimes for the case of </a:t>
            </a:r>
            <a:r>
              <a:rPr lang="en-US" i="1" u="sng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Eacc</a:t>
            </a:r>
            <a:r>
              <a:rPr lang="en-US" i="1" u="sng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=10MV/m (1.6MeV beam)</a:t>
            </a:r>
          </a:p>
          <a:p>
            <a:pPr marL="457200" indent="-457200" eaLnBrk="0" hangingPunct="0">
              <a:spcAft>
                <a:spcPts val="0"/>
              </a:spcAft>
              <a:buFont typeface="+mj-lt"/>
              <a:buAutoNum type="arabicPeriod"/>
            </a:pPr>
            <a:r>
              <a:rPr lang="en-US" i="1" u="sng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Dissipated power in the gun along with the capacity of the cryocooler are presented below. </a:t>
            </a:r>
          </a:p>
          <a:p>
            <a:pPr marL="457200" indent="-457200" eaLnBrk="0" hangingPunct="0">
              <a:spcAft>
                <a:spcPts val="0"/>
              </a:spcAft>
              <a:buFont typeface="+mj-lt"/>
              <a:buAutoNum type="arabicPeriod"/>
            </a:pPr>
            <a:r>
              <a:rPr lang="en-US" i="1" u="sng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the ideal case (Rbcs+10nOhm) with no additional heat from radiation or conduction the gun will stabilize at 3.5K. 1.5W of cryocooler capacity is still available to accommodate the other sources of heat</a:t>
            </a:r>
          </a:p>
          <a:p>
            <a:pPr marL="457200" indent="-457200" eaLnBrk="0" hangingPunct="0">
              <a:spcAft>
                <a:spcPts val="0"/>
              </a:spcAft>
              <a:buFont typeface="+mj-lt"/>
              <a:buAutoNum type="arabicPeriod"/>
            </a:pPr>
            <a:r>
              <a:rPr lang="en-US" i="1" u="sng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the case of Rbcs+20nOhm, the gun will stabilize at 4K with additional cryocooler capacity of 0.5W.</a:t>
            </a:r>
          </a:p>
          <a:p>
            <a:pPr marL="457200" indent="-457200" eaLnBrk="0" hangingPunct="0">
              <a:spcAft>
                <a:spcPts val="0"/>
              </a:spcAft>
              <a:buFont typeface="+mj-lt"/>
              <a:buAutoNum type="arabicPeriod"/>
            </a:pPr>
            <a:endParaRPr lang="en-US" i="1" u="sng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eaLnBrk="0" hangingPunct="0">
              <a:spcAft>
                <a:spcPts val="0"/>
              </a:spcAft>
              <a:buFont typeface="+mj-lt"/>
              <a:buAutoNum type="arabicPeriod"/>
            </a:pPr>
            <a:endParaRPr lang="en-US" i="1" u="sng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FAF8DCE-7B30-4DCF-9856-6F7BDBADC10C}"/>
              </a:ext>
            </a:extLst>
          </p:cNvPr>
          <p:cNvSpPr txBox="1"/>
          <p:nvPr/>
        </p:nvSpPr>
        <p:spPr>
          <a:xfrm>
            <a:off x="952500" y="6471991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0" hangingPunct="0">
              <a:spcAft>
                <a:spcPts val="0"/>
              </a:spcAft>
            </a:pPr>
            <a:r>
              <a:rPr lang="en-US" i="1" u="sng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SRF gun optimization studies</a:t>
            </a:r>
          </a:p>
        </p:txBody>
      </p:sp>
    </p:spTree>
    <p:extLst>
      <p:ext uri="{BB962C8B-B14F-4D97-AF65-F5344CB8AC3E}">
        <p14:creationId xmlns:p14="http://schemas.microsoft.com/office/powerpoint/2010/main" val="34805949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9548C44-A4A7-4BA6-AD5A-EDF926C0E3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ln>
                  <a:solidFill>
                    <a:prstClr val="white"/>
                  </a:solidFill>
                </a:ln>
                <a:solidFill>
                  <a:prstClr val="black">
                    <a:tint val="75000"/>
                  </a:prstClr>
                </a:solidFill>
              </a:rPr>
              <a:pPr/>
              <a:t>11</a:t>
            </a:fld>
            <a:endParaRPr lang="en-US" dirty="0">
              <a:ln>
                <a:solidFill>
                  <a:prstClr val="white"/>
                </a:solidFill>
              </a:ln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3E4427FE-CB3E-4FA0-A2D2-2C25DFF04D55}"/>
              </a:ext>
            </a:extLst>
          </p:cNvPr>
          <p:cNvSpPr txBox="1">
            <a:spLocks/>
          </p:cNvSpPr>
          <p:nvPr/>
        </p:nvSpPr>
        <p:spPr>
          <a:xfrm>
            <a:off x="0" y="160867"/>
            <a:ext cx="9144000" cy="533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3300" u="sng" dirty="0">
                <a:solidFill>
                  <a:schemeClr val="tx2"/>
                </a:solidFill>
                <a:latin typeface="Cambria" pitchFamily="18" charset="0"/>
                <a:cs typeface="+mn-cs"/>
              </a:rPr>
              <a:t>Outline:</a:t>
            </a:r>
            <a:endParaRPr kumimoji="0" lang="en-US" sz="3300" b="0" i="0" u="sng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ambria" pitchFamily="18" charset="0"/>
              <a:cs typeface="+mn-cs"/>
            </a:endParaRPr>
          </a:p>
        </p:txBody>
      </p:sp>
      <p:sp>
        <p:nvSpPr>
          <p:cNvPr id="9" name="Rectangle 1">
            <a:extLst>
              <a:ext uri="{FF2B5EF4-FFF2-40B4-BE49-F238E27FC236}">
                <a16:creationId xmlns:a16="http://schemas.microsoft.com/office/drawing/2014/main" id="{7B5CE7F8-F1AB-4493-A474-B09EF28482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147025"/>
            <a:ext cx="8805333" cy="27699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57056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457200" indent="-457200" eaLnBrk="0" hangingPunct="0">
              <a:spcAft>
                <a:spcPts val="0"/>
              </a:spcAft>
              <a:buFont typeface="+mj-lt"/>
              <a:buAutoNum type="arabicPeriod"/>
            </a:pPr>
            <a:r>
              <a:rPr lang="en-US" i="1" u="sng" dirty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Introduction to UEM/UED and requirements</a:t>
            </a:r>
          </a:p>
          <a:p>
            <a:pPr marL="457200" indent="-457200" eaLnBrk="0" hangingPunct="0">
              <a:spcAft>
                <a:spcPts val="0"/>
              </a:spcAft>
              <a:buFont typeface="+mj-lt"/>
              <a:buAutoNum type="arabicPeriod"/>
            </a:pPr>
            <a:endParaRPr lang="en-US" i="1" u="sng" dirty="0">
              <a:solidFill>
                <a:schemeClr val="tx2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eaLnBrk="0" hangingPunct="0">
              <a:spcAft>
                <a:spcPts val="0"/>
              </a:spcAft>
              <a:buFont typeface="+mj-lt"/>
              <a:buAutoNum type="arabicPeriod"/>
            </a:pPr>
            <a:r>
              <a:rPr lang="en-US" i="1" u="sng" dirty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SRF gun optimization studies</a:t>
            </a:r>
          </a:p>
          <a:p>
            <a:pPr marL="457200" lvl="0" indent="-457200" eaLnBrk="0" hangingPunct="0">
              <a:spcAft>
                <a:spcPts val="0"/>
              </a:spcAft>
              <a:buFont typeface="+mj-lt"/>
              <a:buAutoNum type="arabicPeriod"/>
            </a:pPr>
            <a:endParaRPr lang="en-US" i="1" u="sng" dirty="0">
              <a:solidFill>
                <a:schemeClr val="tx2">
                  <a:lumMod val="20000"/>
                  <a:lumOff val="8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 eaLnBrk="0" hangingPunct="0">
              <a:spcAft>
                <a:spcPts val="0"/>
              </a:spcAft>
              <a:buFont typeface="+mj-lt"/>
              <a:buAutoNum type="arabicPeriod"/>
            </a:pPr>
            <a:r>
              <a:rPr lang="en-US" i="1" u="sng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Cryomodule design</a:t>
            </a:r>
          </a:p>
          <a:p>
            <a:pPr marL="457200" lvl="0" indent="-457200" eaLnBrk="0" hangingPunct="0">
              <a:spcAft>
                <a:spcPts val="0"/>
              </a:spcAft>
              <a:buFont typeface="+mj-lt"/>
              <a:buAutoNum type="arabicPeriod"/>
            </a:pPr>
            <a:endParaRPr lang="en-US" i="1" u="sng" dirty="0">
              <a:solidFill>
                <a:schemeClr val="tx2">
                  <a:lumMod val="20000"/>
                  <a:lumOff val="80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lvl="0" indent="-457200" eaLnBrk="0" hangingPunct="0">
              <a:spcAft>
                <a:spcPts val="0"/>
              </a:spcAft>
              <a:buFont typeface="+mj-lt"/>
              <a:buAutoNum type="arabicPeriod"/>
            </a:pPr>
            <a:r>
              <a:rPr lang="en-US" i="1" u="sng" dirty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Current status</a:t>
            </a:r>
          </a:p>
          <a:p>
            <a:pPr marL="457200" lvl="0" indent="-457200" eaLnBrk="0" hangingPunct="0">
              <a:spcAft>
                <a:spcPts val="0"/>
              </a:spcAft>
              <a:buFont typeface="+mj-lt"/>
              <a:buAutoNum type="arabicPeriod"/>
            </a:pPr>
            <a:endParaRPr lang="en-US" i="1" u="sng" dirty="0">
              <a:solidFill>
                <a:schemeClr val="tx2">
                  <a:lumMod val="20000"/>
                  <a:lumOff val="8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lvl="0" indent="-457200" eaLnBrk="0" hangingPunct="0">
              <a:spcAft>
                <a:spcPts val="0"/>
              </a:spcAft>
              <a:buFont typeface="+mj-lt"/>
              <a:buAutoNum type="arabicPeriod"/>
            </a:pPr>
            <a:r>
              <a:rPr lang="en-US" i="1" u="sng" dirty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Plans and conclusions</a:t>
            </a:r>
            <a:endParaRPr lang="en-US" i="1" u="sng" dirty="0">
              <a:solidFill>
                <a:schemeClr val="tx2">
                  <a:lumMod val="20000"/>
                  <a:lumOff val="8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lvl="0" indent="-457200" eaLnBrk="0" hangingPunct="0">
              <a:spcAft>
                <a:spcPts val="0"/>
              </a:spcAft>
              <a:buFont typeface="+mj-lt"/>
              <a:buAutoNum type="arabicPeriod"/>
            </a:pPr>
            <a:endParaRPr lang="en-US" i="1" u="sng" dirty="0" bmk="">
              <a:latin typeface="Times New Roman" pitchFamily="18" charset="0"/>
              <a:ea typeface="宋体" pitchFamily="2" charset="-122"/>
              <a:cs typeface="Times New Roman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07311E3-42FA-46C0-B7C4-ED63E3507BC8}"/>
              </a:ext>
            </a:extLst>
          </p:cNvPr>
          <p:cNvSpPr txBox="1"/>
          <p:nvPr/>
        </p:nvSpPr>
        <p:spPr>
          <a:xfrm>
            <a:off x="952500" y="6471991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0" hangingPunct="0">
              <a:spcAft>
                <a:spcPts val="0"/>
              </a:spcAft>
            </a:pPr>
            <a:r>
              <a:rPr lang="en-US" i="1" u="sng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Cryomodule design</a:t>
            </a:r>
          </a:p>
        </p:txBody>
      </p:sp>
    </p:spTree>
    <p:extLst>
      <p:ext uri="{BB962C8B-B14F-4D97-AF65-F5344CB8AC3E}">
        <p14:creationId xmlns:p14="http://schemas.microsoft.com/office/powerpoint/2010/main" val="3662482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5CB5C64-8C30-40A3-B760-494D790B35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ln>
                  <a:solidFill>
                    <a:prstClr val="white"/>
                  </a:solidFill>
                </a:ln>
                <a:solidFill>
                  <a:prstClr val="black">
                    <a:tint val="75000"/>
                  </a:prstClr>
                </a:solidFill>
              </a:rPr>
              <a:pPr/>
              <a:t>12</a:t>
            </a:fld>
            <a:endParaRPr lang="en-US" dirty="0">
              <a:ln>
                <a:solidFill>
                  <a:prstClr val="white"/>
                </a:solidFill>
              </a:ln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056" name="Picture 2513">
            <a:extLst>
              <a:ext uri="{FF2B5EF4-FFF2-40B4-BE49-F238E27FC236}">
                <a16:creationId xmlns:a16="http://schemas.microsoft.com/office/drawing/2014/main" id="{EB81948A-AF7B-4EBA-8C26-079A006CE7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584" y="4946446"/>
            <a:ext cx="1570037" cy="1387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080B9FB-B4FC-41D7-A73B-0DF6C9D56AF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7772" t="547" r="1571" b="12684"/>
          <a:stretch/>
        </p:blipFill>
        <p:spPr>
          <a:xfrm>
            <a:off x="5048250" y="675158"/>
            <a:ext cx="3907367" cy="4524945"/>
          </a:xfrm>
          <a:prstGeom prst="rect">
            <a:avLst/>
          </a:prstGeom>
          <a:ln>
            <a:solidFill>
              <a:srgbClr val="0070C0"/>
            </a:solidFill>
          </a:ln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7E57BD7F-514D-4B02-86BF-1AE86F5F7FC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1491872"/>
              </p:ext>
            </p:extLst>
          </p:nvPr>
        </p:nvGraphicFramePr>
        <p:xfrm>
          <a:off x="3800475" y="5446193"/>
          <a:ext cx="5155142" cy="79197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67876">
                  <a:extLst>
                    <a:ext uri="{9D8B030D-6E8A-4147-A177-3AD203B41FA5}">
                      <a16:colId xmlns:a16="http://schemas.microsoft.com/office/drawing/2014/main" val="3590757232"/>
                    </a:ext>
                  </a:extLst>
                </a:gridCol>
                <a:gridCol w="906405">
                  <a:extLst>
                    <a:ext uri="{9D8B030D-6E8A-4147-A177-3AD203B41FA5}">
                      <a16:colId xmlns:a16="http://schemas.microsoft.com/office/drawing/2014/main" val="3264158481"/>
                    </a:ext>
                  </a:extLst>
                </a:gridCol>
                <a:gridCol w="850891">
                  <a:extLst>
                    <a:ext uri="{9D8B030D-6E8A-4147-A177-3AD203B41FA5}">
                      <a16:colId xmlns:a16="http://schemas.microsoft.com/office/drawing/2014/main" val="1945117101"/>
                    </a:ext>
                  </a:extLst>
                </a:gridCol>
                <a:gridCol w="930270">
                  <a:extLst>
                    <a:ext uri="{9D8B030D-6E8A-4147-A177-3AD203B41FA5}">
                      <a16:colId xmlns:a16="http://schemas.microsoft.com/office/drawing/2014/main" val="305133297"/>
                    </a:ext>
                  </a:extLst>
                </a:gridCol>
                <a:gridCol w="856595">
                  <a:extLst>
                    <a:ext uri="{9D8B030D-6E8A-4147-A177-3AD203B41FA5}">
                      <a16:colId xmlns:a16="http://schemas.microsoft.com/office/drawing/2014/main" val="1323573193"/>
                    </a:ext>
                  </a:extLst>
                </a:gridCol>
                <a:gridCol w="843105">
                  <a:extLst>
                    <a:ext uri="{9D8B030D-6E8A-4147-A177-3AD203B41FA5}">
                      <a16:colId xmlns:a16="http://schemas.microsoft.com/office/drawing/2014/main" val="549041101"/>
                    </a:ext>
                  </a:extLst>
                </a:gridCol>
              </a:tblGrid>
              <a:tr h="133334">
                <a:tc gridSpan="6"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Table 1. Static heat load to 30K and 4K zones in UEM cryomodule.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4820365"/>
                  </a:ext>
                </a:extLst>
              </a:tr>
              <a:tr h="18708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Radiation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Beam pipe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Suspension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RF cables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Total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38973748"/>
                  </a:ext>
                </a:extLst>
              </a:tr>
              <a:tr h="13333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30K zone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 W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17 W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NA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0.8 W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20 W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4023676"/>
                  </a:ext>
                </a:extLst>
              </a:tr>
              <a:tr h="13333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4K zone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0.01 W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0.03 W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0.05 W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0.05 W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0.14 W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1495659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03B8F26F-2C20-452B-B5AC-32E16866D696}"/>
              </a:ext>
            </a:extLst>
          </p:cNvPr>
          <p:cNvSpPr txBox="1"/>
          <p:nvPr/>
        </p:nvSpPr>
        <p:spPr>
          <a:xfrm>
            <a:off x="952500" y="6471991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0" hangingPunct="0">
              <a:spcAft>
                <a:spcPts val="0"/>
              </a:spcAft>
            </a:pPr>
            <a:r>
              <a:rPr lang="en-US" i="1" u="sng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Cryomodule design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1B0B646B-51BE-468D-871D-93C5434AC60E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533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3300" u="sng" noProof="0" dirty="0">
                <a:solidFill>
                  <a:schemeClr val="tx2"/>
                </a:solidFill>
                <a:latin typeface="Cambria" pitchFamily="18" charset="0"/>
                <a:cs typeface="+mn-cs"/>
              </a:rPr>
              <a:t>Cryomodule design</a:t>
            </a:r>
            <a:endParaRPr kumimoji="0" lang="en-US" sz="3300" b="0" i="0" u="sng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ambria" pitchFamily="18" charset="0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FE2194A-5E4C-4376-8069-4F8DBA3B765B}"/>
              </a:ext>
            </a:extLst>
          </p:cNvPr>
          <p:cNvSpPr txBox="1"/>
          <p:nvPr/>
        </p:nvSpPr>
        <p:spPr>
          <a:xfrm>
            <a:off x="1875019" y="5039910"/>
            <a:ext cx="1828800" cy="13151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400" dirty="0">
                <a:solidFill>
                  <a:schemeClr val="tx2"/>
                </a:solidFill>
                <a:effectLst/>
              </a:rPr>
              <a:t>Temperature distribution in the copper thermal shield connected to the beam pipe.</a:t>
            </a:r>
            <a:endParaRPr lang="en-US" sz="1200" dirty="0">
              <a:solidFill>
                <a:schemeClr val="tx2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Rectangle 1">
            <a:extLst>
              <a:ext uri="{FF2B5EF4-FFF2-40B4-BE49-F238E27FC236}">
                <a16:creationId xmlns:a16="http://schemas.microsoft.com/office/drawing/2014/main" id="{8B13C3CB-8B16-4F09-AD83-8745258D6B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26153" y="758339"/>
            <a:ext cx="5155142" cy="4154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57056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457200" indent="-457200" algn="just" eaLnBrk="0" hangingPunct="0">
              <a:spcAft>
                <a:spcPts val="0"/>
              </a:spcAft>
              <a:buFont typeface="+mj-lt"/>
              <a:buAutoNum type="arabicPeriod"/>
            </a:pPr>
            <a:r>
              <a:rPr lang="en-US" i="1" u="sng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Cryomodule was developed to host the </a:t>
            </a:r>
            <a:r>
              <a:rPr lang="en-US" i="1" u="sng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photogun</a:t>
            </a:r>
            <a:endParaRPr lang="en-US" i="1" u="sng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 eaLnBrk="0" hangingPunct="0">
              <a:spcAft>
                <a:spcPts val="0"/>
              </a:spcAft>
              <a:buFont typeface="+mj-lt"/>
              <a:buAutoNum type="arabicPeriod"/>
            </a:pPr>
            <a:r>
              <a:rPr lang="en-US" i="1" u="sng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 is based on conduction cooling approach and is cooled by one Sumitomo cryocooler (CC)</a:t>
            </a:r>
            <a:endParaRPr lang="en-US" i="1" u="sng" dirty="0" bmk="">
              <a:solidFill>
                <a:schemeClr val="tx2"/>
              </a:solidFill>
              <a:latin typeface="Times New Roman" pitchFamily="18" charset="0"/>
              <a:ea typeface="宋体" pitchFamily="2" charset="-122"/>
              <a:cs typeface="Times New Roman" pitchFamily="18" charset="0"/>
            </a:endParaRPr>
          </a:p>
          <a:p>
            <a:pPr marL="457200" indent="-457200" algn="just" eaLnBrk="0" hangingPunct="0">
              <a:spcAft>
                <a:spcPts val="0"/>
              </a:spcAft>
              <a:buFont typeface="+mj-lt"/>
              <a:buAutoNum type="arabicPeriod"/>
            </a:pPr>
            <a:r>
              <a:rPr lang="en-US" i="1" u="sng" dirty="0" bmk="">
                <a:solidFill>
                  <a:schemeClr val="tx2"/>
                </a:solidFill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1st stage of the CC is used as a thermal intercept and cools down a copper thermal radiation screen.</a:t>
            </a:r>
          </a:p>
          <a:p>
            <a:pPr marL="457200" indent="-457200" algn="just" eaLnBrk="0" hangingPunct="0">
              <a:spcAft>
                <a:spcPts val="0"/>
              </a:spcAft>
              <a:buFont typeface="+mj-lt"/>
              <a:buAutoNum type="arabicPeriod"/>
            </a:pPr>
            <a:r>
              <a:rPr lang="en-US" i="1" u="sng" dirty="0" bmk="">
                <a:solidFill>
                  <a:schemeClr val="tx2"/>
                </a:solidFill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There is a 1mm thick magnetic screen (A4K) on top of the radiation screen </a:t>
            </a:r>
          </a:p>
          <a:p>
            <a:pPr marL="457200" indent="-457200" algn="just" eaLnBrk="0" hangingPunct="0">
              <a:spcAft>
                <a:spcPts val="0"/>
              </a:spcAft>
              <a:buFont typeface="+mj-lt"/>
              <a:buAutoNum type="arabicPeriod"/>
            </a:pPr>
            <a:r>
              <a:rPr lang="en-US" i="1" u="sng" dirty="0" bmk="">
                <a:solidFill>
                  <a:schemeClr val="tx2"/>
                </a:solidFill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The cavity is supported by 8 Kevlar strips (k=0.05W/m/K) </a:t>
            </a:r>
          </a:p>
          <a:p>
            <a:pPr marL="457200" indent="-457200" algn="just" eaLnBrk="0" hangingPunct="0">
              <a:spcAft>
                <a:spcPts val="0"/>
              </a:spcAft>
              <a:buFont typeface="+mj-lt"/>
              <a:buAutoNum type="arabicPeriod"/>
            </a:pPr>
            <a:r>
              <a:rPr lang="en-US" i="1" u="sng" dirty="0" bmk="">
                <a:solidFill>
                  <a:schemeClr val="tx2"/>
                </a:solidFill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The total power to the cavity is less than 0.2W, while the intercept has a heat flow of 20W</a:t>
            </a:r>
            <a:endParaRPr lang="en-US" i="1" u="sng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88287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9548C44-A4A7-4BA6-AD5A-EDF926C0E3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ln>
                  <a:solidFill>
                    <a:prstClr val="white"/>
                  </a:solidFill>
                </a:ln>
                <a:solidFill>
                  <a:prstClr val="black">
                    <a:tint val="75000"/>
                  </a:prstClr>
                </a:solidFill>
              </a:rPr>
              <a:pPr/>
              <a:t>13</a:t>
            </a:fld>
            <a:endParaRPr lang="en-US" dirty="0">
              <a:ln>
                <a:solidFill>
                  <a:prstClr val="white"/>
                </a:solidFill>
              </a:ln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3E4427FE-CB3E-4FA0-A2D2-2C25DFF04D55}"/>
              </a:ext>
            </a:extLst>
          </p:cNvPr>
          <p:cNvSpPr txBox="1">
            <a:spLocks/>
          </p:cNvSpPr>
          <p:nvPr/>
        </p:nvSpPr>
        <p:spPr>
          <a:xfrm>
            <a:off x="0" y="160867"/>
            <a:ext cx="9144000" cy="533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3300" u="sng" dirty="0">
                <a:solidFill>
                  <a:schemeClr val="tx2"/>
                </a:solidFill>
                <a:latin typeface="Cambria" pitchFamily="18" charset="0"/>
                <a:cs typeface="+mn-cs"/>
              </a:rPr>
              <a:t>Outline:</a:t>
            </a:r>
            <a:endParaRPr kumimoji="0" lang="en-US" sz="3300" b="0" i="0" u="sng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ambria" pitchFamily="18" charset="0"/>
              <a:cs typeface="+mn-cs"/>
            </a:endParaRPr>
          </a:p>
        </p:txBody>
      </p:sp>
      <p:sp>
        <p:nvSpPr>
          <p:cNvPr id="9" name="Rectangle 1">
            <a:extLst>
              <a:ext uri="{FF2B5EF4-FFF2-40B4-BE49-F238E27FC236}">
                <a16:creationId xmlns:a16="http://schemas.microsoft.com/office/drawing/2014/main" id="{7B5CE7F8-F1AB-4493-A474-B09EF28482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147025"/>
            <a:ext cx="8805333" cy="27699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57056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457200" indent="-457200" eaLnBrk="0" hangingPunct="0">
              <a:spcAft>
                <a:spcPts val="0"/>
              </a:spcAft>
              <a:buFont typeface="+mj-lt"/>
              <a:buAutoNum type="arabicPeriod"/>
            </a:pPr>
            <a:r>
              <a:rPr lang="en-US" i="1" u="sng" dirty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Introduction to UEM/UED and requirements</a:t>
            </a:r>
          </a:p>
          <a:p>
            <a:pPr marL="457200" indent="-457200" eaLnBrk="0" hangingPunct="0">
              <a:spcAft>
                <a:spcPts val="0"/>
              </a:spcAft>
              <a:buFont typeface="+mj-lt"/>
              <a:buAutoNum type="arabicPeriod"/>
            </a:pPr>
            <a:endParaRPr lang="en-US" i="1" u="sng" dirty="0">
              <a:solidFill>
                <a:schemeClr val="tx2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eaLnBrk="0" hangingPunct="0">
              <a:spcAft>
                <a:spcPts val="0"/>
              </a:spcAft>
              <a:buFont typeface="+mj-lt"/>
              <a:buAutoNum type="arabicPeriod"/>
            </a:pPr>
            <a:r>
              <a:rPr lang="en-US" i="1" u="sng" dirty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SRF gun optimization studies</a:t>
            </a:r>
          </a:p>
          <a:p>
            <a:pPr marL="457200" lvl="0" indent="-457200" eaLnBrk="0" hangingPunct="0">
              <a:spcAft>
                <a:spcPts val="0"/>
              </a:spcAft>
              <a:buFont typeface="+mj-lt"/>
              <a:buAutoNum type="arabicPeriod"/>
            </a:pPr>
            <a:endParaRPr lang="en-US" i="1" u="sng" dirty="0">
              <a:solidFill>
                <a:schemeClr val="tx2">
                  <a:lumMod val="20000"/>
                  <a:lumOff val="8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lvl="0" indent="-457200" eaLnBrk="0" hangingPunct="0">
              <a:spcAft>
                <a:spcPts val="0"/>
              </a:spcAft>
              <a:buFont typeface="+mj-lt"/>
              <a:buAutoNum type="arabicPeriod"/>
            </a:pPr>
            <a:r>
              <a:rPr lang="en-US" i="1" u="sng" dirty="0">
                <a:solidFill>
                  <a:schemeClr val="tx2">
                    <a:lumMod val="20000"/>
                    <a:lumOff val="8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Cryomodule design</a:t>
            </a:r>
          </a:p>
          <a:p>
            <a:pPr marL="457200" lvl="0" indent="-457200" eaLnBrk="0" hangingPunct="0">
              <a:spcAft>
                <a:spcPts val="0"/>
              </a:spcAft>
              <a:buFont typeface="+mj-lt"/>
              <a:buAutoNum type="arabicPeriod"/>
            </a:pPr>
            <a:endParaRPr lang="en-US" i="1" u="sng" dirty="0">
              <a:solidFill>
                <a:schemeClr val="tx2">
                  <a:lumMod val="20000"/>
                  <a:lumOff val="80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lvl="0" indent="-457200" eaLnBrk="0" hangingPunct="0">
              <a:spcAft>
                <a:spcPts val="0"/>
              </a:spcAft>
              <a:buFont typeface="+mj-lt"/>
              <a:buAutoNum type="arabicPeriod"/>
            </a:pPr>
            <a:r>
              <a:rPr lang="en-US" i="1" u="sng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Current status</a:t>
            </a:r>
          </a:p>
          <a:p>
            <a:pPr marL="457200" lvl="0" indent="-457200" eaLnBrk="0" hangingPunct="0">
              <a:spcAft>
                <a:spcPts val="0"/>
              </a:spcAft>
              <a:buFont typeface="+mj-lt"/>
              <a:buAutoNum type="arabicPeriod"/>
            </a:pPr>
            <a:endParaRPr lang="en-US" i="1" u="sng" dirty="0">
              <a:solidFill>
                <a:schemeClr val="tx2">
                  <a:lumMod val="20000"/>
                  <a:lumOff val="8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lvl="0" indent="-457200" eaLnBrk="0" hangingPunct="0">
              <a:spcAft>
                <a:spcPts val="0"/>
              </a:spcAft>
              <a:buFont typeface="+mj-lt"/>
              <a:buAutoNum type="arabicPeriod"/>
            </a:pPr>
            <a:r>
              <a:rPr lang="en-US" i="1" u="sng" dirty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Plans and conclusions</a:t>
            </a:r>
            <a:endParaRPr lang="en-US" i="1" u="sng" dirty="0">
              <a:solidFill>
                <a:schemeClr val="tx2">
                  <a:lumMod val="20000"/>
                  <a:lumOff val="8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lvl="0" indent="-457200" eaLnBrk="0" hangingPunct="0">
              <a:spcAft>
                <a:spcPts val="0"/>
              </a:spcAft>
              <a:buFont typeface="+mj-lt"/>
              <a:buAutoNum type="arabicPeriod"/>
            </a:pPr>
            <a:endParaRPr lang="en-US" i="1" u="sng" dirty="0" bmk="">
              <a:latin typeface="Times New Roman" pitchFamily="18" charset="0"/>
              <a:ea typeface="宋体" pitchFamily="2" charset="-122"/>
              <a:cs typeface="Times New Roman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79D836D-C017-4AB6-902C-6AD1545CAADE}"/>
              </a:ext>
            </a:extLst>
          </p:cNvPr>
          <p:cNvSpPr txBox="1"/>
          <p:nvPr/>
        </p:nvSpPr>
        <p:spPr>
          <a:xfrm>
            <a:off x="952500" y="6471991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0" hangingPunct="0">
              <a:spcAft>
                <a:spcPts val="0"/>
              </a:spcAft>
            </a:pPr>
            <a:r>
              <a:rPr lang="en-US" i="1" u="sng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Current status</a:t>
            </a:r>
          </a:p>
        </p:txBody>
      </p:sp>
    </p:spTree>
    <p:extLst>
      <p:ext uri="{BB962C8B-B14F-4D97-AF65-F5344CB8AC3E}">
        <p14:creationId xmlns:p14="http://schemas.microsoft.com/office/powerpoint/2010/main" val="20153867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Chart 15">
            <a:extLst>
              <a:ext uri="{FF2B5EF4-FFF2-40B4-BE49-F238E27FC236}">
                <a16:creationId xmlns:a16="http://schemas.microsoft.com/office/drawing/2014/main" id="{167E35B8-F80D-41F1-896F-29283D09376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01265751"/>
              </p:ext>
            </p:extLst>
          </p:nvPr>
        </p:nvGraphicFramePr>
        <p:xfrm>
          <a:off x="5312229" y="3784949"/>
          <a:ext cx="3831771" cy="25779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34" name="Picture 33" descr="A picture containing indoor, table, sitting, doughnut&#10;&#10;Description automatically generated">
            <a:extLst>
              <a:ext uri="{FF2B5EF4-FFF2-40B4-BE49-F238E27FC236}">
                <a16:creationId xmlns:a16="http://schemas.microsoft.com/office/drawing/2014/main" id="{33A3B126-F84D-4722-A54F-7C348166B17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20" t="5485" r="7572" b="15618"/>
          <a:stretch/>
        </p:blipFill>
        <p:spPr>
          <a:xfrm>
            <a:off x="322716" y="924865"/>
            <a:ext cx="1780209" cy="2311714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5CB5C64-8C30-40A3-B760-494D790B35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9441" y="6454628"/>
            <a:ext cx="457200" cy="365125"/>
          </a:xfrm>
        </p:spPr>
        <p:txBody>
          <a:bodyPr/>
          <a:lstStyle/>
          <a:p>
            <a:fld id="{B6F15528-21DE-4FAA-801E-634DDDAF4B2B}" type="slidenum">
              <a:rPr lang="en-US" smtClean="0">
                <a:ln>
                  <a:solidFill>
                    <a:prstClr val="white"/>
                  </a:solidFill>
                </a:ln>
                <a:solidFill>
                  <a:prstClr val="black">
                    <a:tint val="75000"/>
                  </a:prstClr>
                </a:solidFill>
              </a:rPr>
              <a:pPr/>
              <a:t>14</a:t>
            </a:fld>
            <a:endParaRPr lang="en-US" dirty="0">
              <a:ln>
                <a:solidFill>
                  <a:prstClr val="white"/>
                </a:solidFill>
              </a:ln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72FB1A-5038-4672-8F77-7CE20108F947}"/>
              </a:ext>
            </a:extLst>
          </p:cNvPr>
          <p:cNvSpPr txBox="1">
            <a:spLocks/>
          </p:cNvSpPr>
          <p:nvPr/>
        </p:nvSpPr>
        <p:spPr>
          <a:xfrm>
            <a:off x="0" y="160867"/>
            <a:ext cx="9144000" cy="533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3300" u="sng" dirty="0">
                <a:solidFill>
                  <a:schemeClr val="tx2"/>
                </a:solidFill>
                <a:latin typeface="Cambria" pitchFamily="18" charset="0"/>
                <a:cs typeface="+mn-cs"/>
              </a:rPr>
              <a:t>Magnetic shield in the cryomodule </a:t>
            </a:r>
            <a:endParaRPr kumimoji="0" lang="en-US" sz="3300" b="0" i="0" u="sng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ambria" pitchFamily="18" charset="0"/>
              <a:cs typeface="+mn-cs"/>
            </a:endParaRPr>
          </a:p>
        </p:txBody>
      </p:sp>
      <p:sp>
        <p:nvSpPr>
          <p:cNvPr id="14" name="Rectangle 1">
            <a:extLst>
              <a:ext uri="{FF2B5EF4-FFF2-40B4-BE49-F238E27FC236}">
                <a16:creationId xmlns:a16="http://schemas.microsoft.com/office/drawing/2014/main" id="{CA8BD60A-2622-44BA-9959-EA0E5EC429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58808" y="3338193"/>
            <a:ext cx="5583951" cy="3323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57056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457200" indent="-457200" algn="just" eaLnBrk="0" hangingPunct="0">
              <a:spcAft>
                <a:spcPts val="0"/>
              </a:spcAft>
              <a:buFont typeface="+mj-lt"/>
              <a:buAutoNum type="arabicPeriod"/>
            </a:pPr>
            <a:r>
              <a:rPr lang="en-US" i="1" u="sng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Initial magnetic field measurements identified a gap in the magnetic shielding (see B)  between the chimney and the cylindrical body (see A and B).</a:t>
            </a:r>
          </a:p>
          <a:p>
            <a:pPr marL="457200" indent="-457200" algn="just" eaLnBrk="0" hangingPunct="0">
              <a:spcAft>
                <a:spcPts val="0"/>
              </a:spcAft>
              <a:buFont typeface="+mj-lt"/>
              <a:buAutoNum type="arabicPeriod"/>
            </a:pPr>
            <a:r>
              <a:rPr lang="en-US" i="1" u="sng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results correlates with </a:t>
            </a:r>
            <a:r>
              <a:rPr lang="en-US" i="1" u="sng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Comsol</a:t>
            </a:r>
            <a:r>
              <a:rPr lang="en-US" i="1" u="sng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model (see C).</a:t>
            </a:r>
          </a:p>
          <a:p>
            <a:pPr marL="457200" indent="-457200" algn="just" eaLnBrk="0" hangingPunct="0">
              <a:spcAft>
                <a:spcPts val="0"/>
              </a:spcAft>
              <a:buFont typeface="+mj-lt"/>
              <a:buAutoNum type="arabicPeriod"/>
            </a:pPr>
            <a:r>
              <a:rPr lang="en-US" i="1" u="sng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Nevertheless, the field in the cavity region (R=110mm, Z=(250;500)) is below 10mG at room temperature for A4K screen (See B).</a:t>
            </a:r>
          </a:p>
          <a:p>
            <a:pPr marL="457200" indent="-457200" algn="just" eaLnBrk="0" hangingPunct="0">
              <a:spcAft>
                <a:spcPts val="0"/>
              </a:spcAft>
              <a:buFont typeface="+mj-lt"/>
              <a:buAutoNum type="arabicPeriod"/>
            </a:pPr>
            <a:r>
              <a:rPr lang="en-US" i="1" u="sng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patch from Mu-metal foil (see C) reduced the field penetration at R=220mm down to 10mG (D).</a:t>
            </a:r>
          </a:p>
          <a:p>
            <a:pPr marL="457200" indent="-457200" algn="just" eaLnBrk="0" hangingPunct="0">
              <a:spcAft>
                <a:spcPts val="0"/>
              </a:spcAft>
              <a:buFont typeface="+mj-lt"/>
              <a:buAutoNum type="arabicPeriod"/>
            </a:pPr>
            <a:r>
              <a:rPr lang="en-US" i="1" u="sng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Cryogenic performance measurement is ongoing.</a:t>
            </a:r>
          </a:p>
          <a:p>
            <a:pPr marL="457200" indent="-457200" algn="just" eaLnBrk="0" hangingPunct="0">
              <a:spcAft>
                <a:spcPts val="0"/>
              </a:spcAft>
              <a:buFont typeface="+mj-lt"/>
              <a:buAutoNum type="arabicPeriod"/>
            </a:pPr>
            <a:r>
              <a:rPr lang="en-US" i="1" u="sng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Thanks to </a:t>
            </a:r>
            <a:r>
              <a:rPr lang="en-US" i="1" u="sng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Y.Tereshkin</a:t>
            </a:r>
            <a:r>
              <a:rPr lang="en-US" i="1" u="sng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for helpful discussions</a:t>
            </a:r>
          </a:p>
          <a:p>
            <a:pPr marL="457200" lvl="0" indent="-457200" eaLnBrk="0" hangingPunct="0">
              <a:spcAft>
                <a:spcPts val="0"/>
              </a:spcAft>
              <a:buFont typeface="+mj-lt"/>
              <a:buAutoNum type="arabicPeriod"/>
            </a:pPr>
            <a:endParaRPr lang="en-US" i="1" u="sng" dirty="0" bmk="">
              <a:latin typeface="Times New Roman" pitchFamily="18" charset="0"/>
              <a:ea typeface="宋体" pitchFamily="2" charset="-122"/>
              <a:cs typeface="Times New Roman" pitchFamily="18" charset="0"/>
            </a:endParaRPr>
          </a:p>
        </p:txBody>
      </p:sp>
      <p:graphicFrame>
        <p:nvGraphicFramePr>
          <p:cNvPr id="27" name="Chart 26">
            <a:extLst>
              <a:ext uri="{FF2B5EF4-FFF2-40B4-BE49-F238E27FC236}">
                <a16:creationId xmlns:a16="http://schemas.microsoft.com/office/drawing/2014/main" id="{6431BA22-606D-4931-A629-602E9E004F6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6674364"/>
              </p:ext>
            </p:extLst>
          </p:nvPr>
        </p:nvGraphicFramePr>
        <p:xfrm>
          <a:off x="1996482" y="951475"/>
          <a:ext cx="3808259" cy="22671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pSp>
        <p:nvGrpSpPr>
          <p:cNvPr id="28" name="Canvas 38">
            <a:extLst>
              <a:ext uri="{FF2B5EF4-FFF2-40B4-BE49-F238E27FC236}">
                <a16:creationId xmlns:a16="http://schemas.microsoft.com/office/drawing/2014/main" id="{4848E80A-7480-4E91-BD03-94375D314616}"/>
              </a:ext>
            </a:extLst>
          </p:cNvPr>
          <p:cNvGrpSpPr/>
          <p:nvPr/>
        </p:nvGrpSpPr>
        <p:grpSpPr>
          <a:xfrm>
            <a:off x="5683451" y="1079521"/>
            <a:ext cx="3066228" cy="2311713"/>
            <a:chOff x="0" y="0"/>
            <a:chExt cx="2728595" cy="2058035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65AD14E3-7392-4B29-9B0A-5DDF50B468A0}"/>
                </a:ext>
              </a:extLst>
            </p:cNvPr>
            <p:cNvSpPr/>
            <p:nvPr/>
          </p:nvSpPr>
          <p:spPr>
            <a:xfrm>
              <a:off x="0" y="0"/>
              <a:ext cx="2728595" cy="2058035"/>
            </a:xfrm>
            <a:prstGeom prst="rect">
              <a:avLst/>
            </a:prstGeom>
            <a:solidFill>
              <a:prstClr val="white"/>
            </a:solidFill>
          </p:spPr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37AC6EA5-50EA-42B5-83F1-69BAEB3D08FC}"/>
                </a:ext>
              </a:extLst>
            </p:cNvPr>
            <p:cNvPicPr/>
            <p:nvPr/>
          </p:nvPicPr>
          <p:blipFill>
            <a:blip r:embed="rId5"/>
            <a:stretch>
              <a:fillRect/>
            </a:stretch>
          </p:blipFill>
          <p:spPr>
            <a:xfrm>
              <a:off x="3" y="25"/>
              <a:ext cx="2693035" cy="2022475"/>
            </a:xfrm>
            <a:prstGeom prst="rect">
              <a:avLst/>
            </a:prstGeom>
          </p:spPr>
        </p:pic>
        <p:pic>
          <p:nvPicPr>
            <p:cNvPr id="31" name="Content Placeholder 8">
              <a:extLst>
                <a:ext uri="{FF2B5EF4-FFF2-40B4-BE49-F238E27FC236}">
                  <a16:creationId xmlns:a16="http://schemas.microsoft.com/office/drawing/2014/main" id="{324AB2AB-7E30-49B8-8BB2-D940C1627929}"/>
                </a:ext>
              </a:extLst>
            </p:cNvPr>
            <p:cNvPicPr/>
            <p:nvPr/>
          </p:nvPicPr>
          <p:blipFill rotWithShape="1">
            <a:blip r:embed="rId6"/>
            <a:srcRect l="22035" t="31128" r="34629" b="17907"/>
            <a:stretch/>
          </p:blipFill>
          <p:spPr bwMode="auto">
            <a:xfrm>
              <a:off x="387017" y="151072"/>
              <a:ext cx="872440" cy="770463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wpc="http://schemas.microsoft.com/office/word/2010/wordprocessingCanvas" xmlns:cx="http://schemas.microsoft.com/office/drawing/2014/chartex" xmlns:cx1="http://schemas.microsoft.com/office/drawing/2015/9/8/chartex" xmlns:cx2="http://schemas.microsoft.com/office/drawing/2015/10/21/chartex" xmlns:cx3="http://schemas.microsoft.com/office/drawing/2016/5/9/chartex" xmlns:cx4="http://schemas.microsoft.com/office/drawing/2016/5/10/chartex" xmlns:cx5="http://schemas.microsoft.com/office/drawing/2016/5/11/chartex" xmlns:cx6="http://schemas.microsoft.com/office/drawing/2016/5/12/chartex" xmlns:cx7="http://schemas.microsoft.com/office/drawing/2016/5/13/chartex" xmlns:cx8="http://schemas.microsoft.com/office/drawing/2016/5/14/chartex" xmlns:mc="http://schemas.openxmlformats.org/markup-compatibility/2006" xmlns:aink="http://schemas.microsoft.com/office/drawing/2016/ink" xmlns:am3d="http://schemas.microsoft.com/office/drawing/2017/model3d" xmlns:m="http://schemas.openxmlformats.org/officeDocument/2006/math" xmlns:wp14="http://schemas.microsoft.com/office/word/2010/wordprocessingDrawing" xmlns:wp="http://schemas.openxmlformats.org/drawingml/2006/wordprocessingDrawing" xmlns:w14="http://schemas.microsoft.com/office/word/2010/wordml" xmlns:w15="http://schemas.microsoft.com/office/word/2012/wordml" xmlns:w16cex="http://schemas.microsoft.com/office/word/2018/wordml/cex" xmlns:w16cid="http://schemas.microsoft.com/office/word/2016/wordml/cid" xmlns:w16="http://schemas.microsoft.com/office/word/2018/wordml" xmlns:w16se="http://schemas.microsoft.com/office/word/2015/wordml/symex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pic="http://schemas.openxmlformats.org/drawingml/2006/picture" xmlns="" xmlns:mo="http://schemas.microsoft.com/office/mac/office/2008/main" xmlns:mv="urn:schemas-microsoft-com:mac:vml" xmlns:o="urn:schemas-microsoft-com:office:office" xmlns:v="urn:schemas-microsoft-com:vml" xmlns:w10="urn:schemas-microsoft-com:office:word" xmlns:w="http://schemas.openxmlformats.org/wordprocessingml/2006/main" xmlns:a14="http://schemas.microsoft.com/office/drawing/2010/main" xmlns:lc="http://schemas.openxmlformats.org/drawingml/2006/lockedCanvas"/>
              </a:ext>
            </a:extLst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63C13E52-4518-42AA-AE09-3D7E2C7D9DD1}"/>
              </a:ext>
            </a:extLst>
          </p:cNvPr>
          <p:cNvSpPr txBox="1"/>
          <p:nvPr/>
        </p:nvSpPr>
        <p:spPr>
          <a:xfrm>
            <a:off x="952500" y="6471991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0" hangingPunct="0">
              <a:spcAft>
                <a:spcPts val="0"/>
              </a:spcAft>
            </a:pPr>
            <a:r>
              <a:rPr lang="en-US" i="1" u="sng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Current status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062A800-2577-43AB-B98A-4A5E8F02E307}"/>
              </a:ext>
            </a:extLst>
          </p:cNvPr>
          <p:cNvSpPr/>
          <p:nvPr/>
        </p:nvSpPr>
        <p:spPr>
          <a:xfrm>
            <a:off x="5686829" y="4019609"/>
            <a:ext cx="431528" cy="6920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3600" dirty="0"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C2100DA-FB99-4D2D-BE1A-C06EF0C4218F}"/>
              </a:ext>
            </a:extLst>
          </p:cNvPr>
          <p:cNvSpPr/>
          <p:nvPr/>
        </p:nvSpPr>
        <p:spPr>
          <a:xfrm>
            <a:off x="7952565" y="1079521"/>
            <a:ext cx="431528" cy="6920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3600" dirty="0"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9F0E28A3-DFB7-47FC-B2BE-37F05A52EF7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biLevel thresh="25000"/>
            <a:alphaModFix amt="20000"/>
          </a:blip>
          <a:srcRect l="27658" t="51295" r="17319" b="19684"/>
          <a:stretch/>
        </p:blipFill>
        <p:spPr>
          <a:xfrm>
            <a:off x="2969473" y="1307672"/>
            <a:ext cx="2400362" cy="148315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2E264BC-6D76-45A7-9D91-4DF0BC9AB6BD}"/>
              </a:ext>
            </a:extLst>
          </p:cNvPr>
          <p:cNvSpPr/>
          <p:nvPr/>
        </p:nvSpPr>
        <p:spPr>
          <a:xfrm>
            <a:off x="2083452" y="754265"/>
            <a:ext cx="485230" cy="102711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3600" dirty="0"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481DC0A-99EF-4E9D-BC5B-D5E3418D9366}"/>
              </a:ext>
            </a:extLst>
          </p:cNvPr>
          <p:cNvSpPr/>
          <p:nvPr/>
        </p:nvSpPr>
        <p:spPr>
          <a:xfrm>
            <a:off x="282759" y="797353"/>
            <a:ext cx="452368" cy="69204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3600" dirty="0">
                <a:ln w="0">
                  <a:solidFill>
                    <a:schemeClr val="bg1"/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endParaRPr lang="en-US" sz="1100" dirty="0">
              <a:ln w="0">
                <a:solidFill>
                  <a:schemeClr val="bg1"/>
                </a:solidFill>
              </a:ln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0730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DE91F029-2CE0-4A7D-ABD7-DD7DF6CF31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85" t="3922" r="44043" b="16523"/>
          <a:stretch/>
        </p:blipFill>
        <p:spPr>
          <a:xfrm>
            <a:off x="6488774" y="4342229"/>
            <a:ext cx="2631413" cy="2077751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5CB5C64-8C30-40A3-B760-494D790B35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ln>
                  <a:solidFill>
                    <a:prstClr val="white"/>
                  </a:solidFill>
                </a:ln>
                <a:solidFill>
                  <a:prstClr val="black">
                    <a:tint val="75000"/>
                  </a:prstClr>
                </a:solidFill>
              </a:rPr>
              <a:pPr/>
              <a:t>15</a:t>
            </a:fld>
            <a:endParaRPr lang="en-US" dirty="0">
              <a:ln>
                <a:solidFill>
                  <a:prstClr val="white"/>
                </a:solidFill>
              </a:ln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72FB1A-5038-4672-8F77-7CE20108F947}"/>
              </a:ext>
            </a:extLst>
          </p:cNvPr>
          <p:cNvSpPr txBox="1">
            <a:spLocks/>
          </p:cNvSpPr>
          <p:nvPr/>
        </p:nvSpPr>
        <p:spPr>
          <a:xfrm>
            <a:off x="0" y="160867"/>
            <a:ext cx="9144000" cy="533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3300" u="sng" dirty="0">
                <a:solidFill>
                  <a:schemeClr val="tx2"/>
                </a:solidFill>
                <a:latin typeface="Cambria" pitchFamily="18" charset="0"/>
                <a:cs typeface="+mn-cs"/>
              </a:rPr>
              <a:t>Cryomodule cool down (no cavity)</a:t>
            </a:r>
            <a:endParaRPr kumimoji="0" lang="en-US" sz="3300" b="0" i="0" u="sng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ambria" pitchFamily="18" charset="0"/>
              <a:cs typeface="+mn-cs"/>
            </a:endParaRPr>
          </a:p>
        </p:txBody>
      </p:sp>
      <p:pic>
        <p:nvPicPr>
          <p:cNvPr id="8" name="Picture 7" descr="A screen shot of a computer&#10;&#10;Description automatically generated">
            <a:extLst>
              <a:ext uri="{FF2B5EF4-FFF2-40B4-BE49-F238E27FC236}">
                <a16:creationId xmlns:a16="http://schemas.microsoft.com/office/drawing/2014/main" id="{B6041AAB-7886-486B-99E1-2DF4CA4B804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56" t="28889" b="20246"/>
          <a:stretch/>
        </p:blipFill>
        <p:spPr>
          <a:xfrm>
            <a:off x="3238500" y="5146849"/>
            <a:ext cx="2731924" cy="1152286"/>
          </a:xfrm>
          <a:prstGeom prst="rect">
            <a:avLst/>
          </a:prstGeom>
        </p:spPr>
      </p:pic>
      <p:sp>
        <p:nvSpPr>
          <p:cNvPr id="14" name="Rectangle 1">
            <a:extLst>
              <a:ext uri="{FF2B5EF4-FFF2-40B4-BE49-F238E27FC236}">
                <a16:creationId xmlns:a16="http://schemas.microsoft.com/office/drawing/2014/main" id="{CA8BD60A-2622-44BA-9959-EA0E5EC429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72277" y="849884"/>
            <a:ext cx="6817731" cy="4154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57056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457200" indent="-457200" algn="just" eaLnBrk="0" hangingPunct="0">
              <a:spcAft>
                <a:spcPts val="0"/>
              </a:spcAft>
              <a:buFont typeface="+mj-lt"/>
              <a:buAutoNum type="arabicPeriod"/>
            </a:pPr>
            <a:r>
              <a:rPr lang="en-US" i="1" u="sng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cryomodule was assembled and successfully cooled down.</a:t>
            </a:r>
          </a:p>
          <a:p>
            <a:pPr marL="457200" indent="-457200" algn="just" eaLnBrk="0" hangingPunct="0">
              <a:spcAft>
                <a:spcPts val="0"/>
              </a:spcAft>
              <a:buFont typeface="+mj-lt"/>
              <a:buAutoNum type="arabicPeriod"/>
            </a:pPr>
            <a:r>
              <a:rPr lang="en-US" i="1" u="sng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Aluminum foil was taped to the vacuum chamber walls to reduce heat radiation for the initial cool down studies. MLI is waiting to be installed.</a:t>
            </a:r>
          </a:p>
          <a:p>
            <a:pPr marL="457200" indent="-457200" algn="just" eaLnBrk="0" hangingPunct="0">
              <a:spcAft>
                <a:spcPts val="0"/>
              </a:spcAft>
              <a:buFont typeface="+mj-lt"/>
              <a:buAutoNum type="arabicPeriod"/>
            </a:pPr>
            <a:r>
              <a:rPr lang="en-US" i="1" u="sng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vacuum level was low E-5Torr went down to high E-8 Torr once cooled down.</a:t>
            </a:r>
          </a:p>
          <a:p>
            <a:pPr marL="457200" indent="-457200" algn="just" eaLnBrk="0" hangingPunct="0">
              <a:spcAft>
                <a:spcPts val="0"/>
              </a:spcAft>
              <a:buFont typeface="+mj-lt"/>
              <a:buAutoNum type="arabicPeriod"/>
            </a:pPr>
            <a:r>
              <a:rPr lang="en-US" i="1" u="sng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Apiezon</a:t>
            </a:r>
            <a:r>
              <a:rPr lang="en-US" i="1" u="sng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-N was applied on </a:t>
            </a:r>
            <a:r>
              <a:rPr lang="en-US" i="1" u="sng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Cernox</a:t>
            </a:r>
            <a:r>
              <a:rPr lang="en-US" i="1" u="sng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thermal sensors for better thermal contact.</a:t>
            </a:r>
          </a:p>
          <a:p>
            <a:pPr marL="457200" indent="-457200" algn="just" eaLnBrk="0" hangingPunct="0">
              <a:spcAft>
                <a:spcPts val="0"/>
              </a:spcAft>
              <a:buFont typeface="+mj-lt"/>
              <a:buAutoNum type="arabicPeriod"/>
            </a:pPr>
            <a:r>
              <a:rPr lang="en-US" i="1" u="sng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Temperature of the 1</a:t>
            </a:r>
            <a:r>
              <a:rPr lang="en-US" i="1" u="sng" baseline="30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</a:t>
            </a:r>
            <a:r>
              <a:rPr lang="en-US" i="1" u="sng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stage reached 28K in 24hrs while the 2</a:t>
            </a:r>
            <a:r>
              <a:rPr lang="en-US" i="1" u="sng" baseline="30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nd</a:t>
            </a:r>
            <a:r>
              <a:rPr lang="en-US" i="1" u="sng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stage cooled down to 2.5K and are within the expected values. </a:t>
            </a:r>
          </a:p>
          <a:p>
            <a:pPr marL="457200" indent="-457200" algn="just" eaLnBrk="0" hangingPunct="0">
              <a:spcAft>
                <a:spcPts val="0"/>
              </a:spcAft>
              <a:buFont typeface="+mj-lt"/>
              <a:buAutoNum type="arabicPeriod"/>
            </a:pPr>
            <a:r>
              <a:rPr lang="en-US" i="1" u="sng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C1 and C2 temperatures corresponds to ~10W and ~0W to the 1</a:t>
            </a:r>
            <a:r>
              <a:rPr lang="en-US" i="1" u="sng" baseline="30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</a:t>
            </a:r>
            <a:r>
              <a:rPr lang="en-US" i="1" u="sng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the 2</a:t>
            </a:r>
            <a:r>
              <a:rPr lang="en-US" i="1" u="sng" baseline="30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nd</a:t>
            </a:r>
            <a:r>
              <a:rPr lang="en-US" i="1" u="sng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stages according to the provided by Sumitomo capacity map.</a:t>
            </a:r>
          </a:p>
          <a:p>
            <a:pPr marL="457200" indent="-457200" algn="just" eaLnBrk="0" hangingPunct="0">
              <a:spcAft>
                <a:spcPts val="0"/>
              </a:spcAft>
              <a:buFont typeface="+mj-lt"/>
              <a:buAutoNum type="arabicPeriod"/>
            </a:pPr>
            <a:r>
              <a:rPr lang="en-US" i="1" u="sng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20K difference is observed between the 1</a:t>
            </a:r>
            <a:r>
              <a:rPr lang="en-US" i="1" u="sng" baseline="30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</a:t>
            </a:r>
            <a:r>
              <a:rPr lang="en-US" i="1" u="sng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stage and the thermal screen, which demonstrates a poor thermal contact</a:t>
            </a:r>
          </a:p>
        </p:txBody>
      </p:sp>
      <p:pic>
        <p:nvPicPr>
          <p:cNvPr id="5" name="Picture 4" descr="Graphical user interface, chart&#10;&#10;Description automatically generated">
            <a:extLst>
              <a:ext uri="{FF2B5EF4-FFF2-40B4-BE49-F238E27FC236}">
                <a16:creationId xmlns:a16="http://schemas.microsoft.com/office/drawing/2014/main" id="{CF2F5847-EEBE-4C91-9782-67CFCA3D9AD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13" t="21088" r="8877" b="19084"/>
          <a:stretch/>
        </p:blipFill>
        <p:spPr>
          <a:xfrm>
            <a:off x="649122" y="5095966"/>
            <a:ext cx="2162349" cy="1284926"/>
          </a:xfrm>
          <a:prstGeom prst="rect">
            <a:avLst/>
          </a:prstGeom>
        </p:spPr>
      </p:pic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B4423987-DD6F-46CA-854E-929657DFFA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16457" y="1015456"/>
            <a:ext cx="2176048" cy="2549175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08883393-61BD-46D6-BF2E-DC89EF78BB01}"/>
              </a:ext>
            </a:extLst>
          </p:cNvPr>
          <p:cNvSpPr/>
          <p:nvPr/>
        </p:nvSpPr>
        <p:spPr>
          <a:xfrm>
            <a:off x="7904590" y="1794596"/>
            <a:ext cx="75604" cy="8571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A966F48E-DA2D-4508-9BC3-48E8EA3B32AC}"/>
              </a:ext>
            </a:extLst>
          </p:cNvPr>
          <p:cNvSpPr/>
          <p:nvPr/>
        </p:nvSpPr>
        <p:spPr>
          <a:xfrm>
            <a:off x="7713160" y="2290043"/>
            <a:ext cx="75604" cy="8571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168EAD46-A913-4438-A2C9-424616EF818E}"/>
              </a:ext>
            </a:extLst>
          </p:cNvPr>
          <p:cNvSpPr/>
          <p:nvPr/>
        </p:nvSpPr>
        <p:spPr>
          <a:xfrm>
            <a:off x="7295551" y="2375762"/>
            <a:ext cx="75604" cy="8571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F6A95CF-F12B-47EF-B81C-14BF3E163863}"/>
              </a:ext>
            </a:extLst>
          </p:cNvPr>
          <p:cNvSpPr txBox="1"/>
          <p:nvPr/>
        </p:nvSpPr>
        <p:spPr>
          <a:xfrm>
            <a:off x="952500" y="6471991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0" hangingPunct="0">
              <a:spcAft>
                <a:spcPts val="0"/>
              </a:spcAft>
            </a:pPr>
            <a:r>
              <a:rPr lang="en-US" i="1" u="sng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Current status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57D3610-ED5E-48E3-A7A9-C994CBCB0710}"/>
              </a:ext>
            </a:extLst>
          </p:cNvPr>
          <p:cNvSpPr txBox="1"/>
          <p:nvPr/>
        </p:nvSpPr>
        <p:spPr>
          <a:xfrm>
            <a:off x="7548955" y="1652789"/>
            <a:ext cx="479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ED40778-6075-48C0-8A9A-B353C9325A39}"/>
              </a:ext>
            </a:extLst>
          </p:cNvPr>
          <p:cNvSpPr txBox="1"/>
          <p:nvPr/>
        </p:nvSpPr>
        <p:spPr>
          <a:xfrm>
            <a:off x="7750962" y="2148236"/>
            <a:ext cx="479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C2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AB78B15-7EF6-44C8-B44A-DBA99A0C2349}"/>
              </a:ext>
            </a:extLst>
          </p:cNvPr>
          <p:cNvSpPr txBox="1"/>
          <p:nvPr/>
        </p:nvSpPr>
        <p:spPr>
          <a:xfrm>
            <a:off x="7324863" y="2342254"/>
            <a:ext cx="479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C3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3F6B853-BBC2-4BA6-8CE8-0762BB9598B0}"/>
              </a:ext>
            </a:extLst>
          </p:cNvPr>
          <p:cNvSpPr txBox="1"/>
          <p:nvPr/>
        </p:nvSpPr>
        <p:spPr>
          <a:xfrm>
            <a:off x="1319596" y="5668772"/>
            <a:ext cx="479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C1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6C64D7B-2105-41D4-B257-516565B9D50A}"/>
              </a:ext>
            </a:extLst>
          </p:cNvPr>
          <p:cNvSpPr txBox="1"/>
          <p:nvPr/>
        </p:nvSpPr>
        <p:spPr>
          <a:xfrm>
            <a:off x="967587" y="5853438"/>
            <a:ext cx="479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C2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A63ED6C-1CDA-4FE3-AADC-69F308424562}"/>
              </a:ext>
            </a:extLst>
          </p:cNvPr>
          <p:cNvSpPr txBox="1"/>
          <p:nvPr/>
        </p:nvSpPr>
        <p:spPr>
          <a:xfrm>
            <a:off x="1649720" y="5481800"/>
            <a:ext cx="479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C3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EC74D60B-9001-4E5A-B7E6-FFEB78DC9C19}"/>
              </a:ext>
            </a:extLst>
          </p:cNvPr>
          <p:cNvSpPr/>
          <p:nvPr/>
        </p:nvSpPr>
        <p:spPr>
          <a:xfrm>
            <a:off x="8500291" y="921548"/>
            <a:ext cx="452367" cy="69204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3600" dirty="0"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051F1913-06C7-474B-9E5B-36892D48569F}"/>
              </a:ext>
            </a:extLst>
          </p:cNvPr>
          <p:cNvSpPr/>
          <p:nvPr/>
        </p:nvSpPr>
        <p:spPr>
          <a:xfrm>
            <a:off x="2297983" y="4985477"/>
            <a:ext cx="452367" cy="69204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3600" dirty="0"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11438319-6A7E-41F1-AB48-281CC809D3BF}"/>
              </a:ext>
            </a:extLst>
          </p:cNvPr>
          <p:cNvSpPr/>
          <p:nvPr/>
        </p:nvSpPr>
        <p:spPr>
          <a:xfrm>
            <a:off x="6744257" y="4418367"/>
            <a:ext cx="468398" cy="69204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3600" dirty="0"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217702F7-EAD0-4596-8BA9-4076E42E24D1}"/>
              </a:ext>
            </a:extLst>
          </p:cNvPr>
          <p:cNvSpPr/>
          <p:nvPr/>
        </p:nvSpPr>
        <p:spPr>
          <a:xfrm>
            <a:off x="5476517" y="5035079"/>
            <a:ext cx="431528" cy="69204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3600" dirty="0">
                <a:ln w="0">
                  <a:solidFill>
                    <a:schemeClr val="bg1"/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endParaRPr lang="en-US" sz="1100" dirty="0">
              <a:ln w="0">
                <a:solidFill>
                  <a:schemeClr val="bg1"/>
                </a:solidFill>
              </a:ln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68985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239F938-C936-42B0-8EC2-3BF522552D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ln>
                  <a:solidFill>
                    <a:prstClr val="white"/>
                  </a:solidFill>
                </a:ln>
                <a:solidFill>
                  <a:prstClr val="black">
                    <a:tint val="75000"/>
                  </a:prstClr>
                </a:solidFill>
              </a:rPr>
              <a:pPr/>
              <a:t>16</a:t>
            </a:fld>
            <a:endParaRPr lang="en-US" dirty="0">
              <a:ln>
                <a:solidFill>
                  <a:prstClr val="white"/>
                </a:solidFill>
              </a:ln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36CC0A7-417F-4F39-84EA-47D0EE16DF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853" y="4362092"/>
            <a:ext cx="2788655" cy="1810949"/>
          </a:xfrm>
          <a:prstGeom prst="rect">
            <a:avLst/>
          </a:prstGeom>
        </p:spPr>
      </p:pic>
      <p:pic>
        <p:nvPicPr>
          <p:cNvPr id="6" name="Picture 5" descr="A picture containing indoor, metal, train, steel&#10;&#10;Description automatically generated">
            <a:extLst>
              <a:ext uri="{FF2B5EF4-FFF2-40B4-BE49-F238E27FC236}">
                <a16:creationId xmlns:a16="http://schemas.microsoft.com/office/drawing/2014/main" id="{615BFE0C-F2E6-4C1E-AA79-B3BF43C90F6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08" r="11457"/>
          <a:stretch/>
        </p:blipFill>
        <p:spPr>
          <a:xfrm rot="5400000">
            <a:off x="3666525" y="4195293"/>
            <a:ext cx="1810950" cy="2144546"/>
          </a:xfrm>
          <a:prstGeom prst="rect">
            <a:avLst/>
          </a:prstGeom>
        </p:spPr>
      </p:pic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E268631E-CCEA-40FE-9A31-B35896236CE8}"/>
              </a:ext>
            </a:extLst>
          </p:cNvPr>
          <p:cNvSpPr txBox="1">
            <a:spLocks/>
          </p:cNvSpPr>
          <p:nvPr/>
        </p:nvSpPr>
        <p:spPr>
          <a:xfrm>
            <a:off x="0" y="160867"/>
            <a:ext cx="9144000" cy="533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3300" u="sng" dirty="0">
                <a:solidFill>
                  <a:schemeClr val="tx2"/>
                </a:solidFill>
                <a:latin typeface="Cambria" pitchFamily="18" charset="0"/>
                <a:cs typeface="+mn-cs"/>
              </a:rPr>
              <a:t>SRF GUN Status</a:t>
            </a:r>
            <a:endParaRPr kumimoji="0" lang="en-US" sz="3300" b="0" i="0" u="sng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ambria" pitchFamily="18" charset="0"/>
              <a:cs typeface="+mn-cs"/>
            </a:endParaRPr>
          </a:p>
        </p:txBody>
      </p:sp>
      <p:sp>
        <p:nvSpPr>
          <p:cNvPr id="16" name="Rectangle 1">
            <a:extLst>
              <a:ext uri="{FF2B5EF4-FFF2-40B4-BE49-F238E27FC236}">
                <a16:creationId xmlns:a16="http://schemas.microsoft.com/office/drawing/2014/main" id="{CAAF7EFA-7E50-4AB8-B9A5-B2E6A5BA95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29710" y="902116"/>
            <a:ext cx="5744686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57056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457200" indent="-457200" algn="just" eaLnBrk="0" hangingPunct="0">
              <a:spcAft>
                <a:spcPts val="0"/>
              </a:spcAft>
              <a:buFont typeface="+mj-lt"/>
              <a:buAutoNum type="arabicPeriod"/>
            </a:pPr>
            <a:r>
              <a:rPr lang="en-US" i="1" u="sng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Conduction cooled SRF </a:t>
            </a:r>
            <a:r>
              <a:rPr lang="en-US" i="1" u="sng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photogun</a:t>
            </a:r>
            <a:r>
              <a:rPr lang="en-US" i="1" u="sng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drawings were produced (see A)</a:t>
            </a:r>
          </a:p>
          <a:p>
            <a:pPr marL="457200" indent="-457200" algn="just" eaLnBrk="0" hangingPunct="0">
              <a:spcAft>
                <a:spcPts val="0"/>
              </a:spcAft>
              <a:buFont typeface="+mj-lt"/>
              <a:buAutoNum type="arabicPeriod"/>
            </a:pPr>
            <a:r>
              <a:rPr lang="en-US" i="1" u="sng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gun is being manufactured by </a:t>
            </a:r>
            <a:r>
              <a:rPr lang="en-US" i="1" u="sng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Zanon</a:t>
            </a:r>
            <a:endParaRPr lang="en-US" i="1" u="sng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 eaLnBrk="0" hangingPunct="0">
              <a:spcAft>
                <a:spcPts val="0"/>
              </a:spcAft>
              <a:buFont typeface="+mj-lt"/>
              <a:buAutoNum type="arabicPeriod"/>
            </a:pPr>
            <a:r>
              <a:rPr lang="en-US" i="1" u="sng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Half cells were die-pressed from copper first (see B), then from pure RRR300 Niobium (see C)</a:t>
            </a:r>
          </a:p>
          <a:p>
            <a:pPr marL="457200" indent="-457200" algn="just" eaLnBrk="0" hangingPunct="0">
              <a:spcAft>
                <a:spcPts val="0"/>
              </a:spcAft>
              <a:buFont typeface="+mj-lt"/>
              <a:buAutoNum type="arabicPeriod"/>
            </a:pPr>
            <a:r>
              <a:rPr lang="en-US" i="1" u="sng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Half cells were inspected by CMM and are within the tolerances  (see D)</a:t>
            </a:r>
          </a:p>
          <a:p>
            <a:pPr marL="457200" indent="-457200" algn="just" eaLnBrk="0" hangingPunct="0">
              <a:spcAft>
                <a:spcPts val="0"/>
              </a:spcAft>
              <a:buFont typeface="+mj-lt"/>
              <a:buAutoNum type="arabicPeriod"/>
            </a:pPr>
            <a:r>
              <a:rPr lang="en-US" i="1" u="sng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cavity is at the EB welding stage now</a:t>
            </a:r>
          </a:p>
          <a:p>
            <a:pPr marL="457200" indent="-457200" algn="just" eaLnBrk="0" hangingPunct="0">
              <a:spcAft>
                <a:spcPts val="0"/>
              </a:spcAft>
              <a:buFont typeface="+mj-lt"/>
              <a:buAutoNum type="arabicPeriod"/>
            </a:pPr>
            <a:r>
              <a:rPr lang="en-US" i="1" u="sng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target delivery date of the gun is mid December 2020</a:t>
            </a:r>
          </a:p>
          <a:p>
            <a:pPr marL="457200" indent="-457200" algn="just" eaLnBrk="0" hangingPunct="0">
              <a:spcAft>
                <a:spcPts val="0"/>
              </a:spcAft>
              <a:buFont typeface="+mj-lt"/>
              <a:buAutoNum type="arabicPeriod"/>
            </a:pPr>
            <a:endParaRPr lang="en-US" i="1" u="sng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23EAACA-46D4-47DE-9052-F4DF9BF2635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7083" t="31291"/>
          <a:stretch/>
        </p:blipFill>
        <p:spPr>
          <a:xfrm>
            <a:off x="6313398" y="1005482"/>
            <a:ext cx="2508904" cy="2840254"/>
          </a:xfrm>
          <a:prstGeom prst="rect">
            <a:avLst/>
          </a:prstGeom>
        </p:spPr>
      </p:pic>
      <p:pic>
        <p:nvPicPr>
          <p:cNvPr id="19" name="Picture 18" descr="A picture containing indoor, sitting, table, paper&#10;&#10;Description automatically generated">
            <a:extLst>
              <a:ext uri="{FF2B5EF4-FFF2-40B4-BE49-F238E27FC236}">
                <a16:creationId xmlns:a16="http://schemas.microsoft.com/office/drawing/2014/main" id="{F80EFD52-0777-4464-B12F-FED38403B9D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14" r="15330"/>
          <a:stretch/>
        </p:blipFill>
        <p:spPr>
          <a:xfrm rot="5400000">
            <a:off x="6662375" y="4099845"/>
            <a:ext cx="1810948" cy="2335441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B3DF39E7-7040-4E43-94E6-C6AF5EFC6C41}"/>
              </a:ext>
            </a:extLst>
          </p:cNvPr>
          <p:cNvSpPr/>
          <p:nvPr/>
        </p:nvSpPr>
        <p:spPr>
          <a:xfrm>
            <a:off x="6313398" y="864597"/>
            <a:ext cx="452368" cy="69204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3600" dirty="0">
                <a:ln w="0">
                  <a:solidFill>
                    <a:schemeClr val="bg1"/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endParaRPr lang="en-US" sz="1100" dirty="0">
              <a:ln w="0">
                <a:solidFill>
                  <a:schemeClr val="bg1"/>
                </a:solidFill>
              </a:ln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F94552C-EB89-402C-9D67-FA10CF77AC24}"/>
              </a:ext>
            </a:extLst>
          </p:cNvPr>
          <p:cNvSpPr/>
          <p:nvPr/>
        </p:nvSpPr>
        <p:spPr>
          <a:xfrm>
            <a:off x="6400128" y="5471379"/>
            <a:ext cx="452368" cy="69204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3600" dirty="0">
                <a:ln w="0">
                  <a:solidFill>
                    <a:schemeClr val="bg1"/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</a:t>
            </a:r>
            <a:endParaRPr lang="en-US" sz="1100" dirty="0">
              <a:ln w="0">
                <a:solidFill>
                  <a:schemeClr val="bg1"/>
                </a:solidFill>
              </a:ln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424000E-2809-46B4-99E0-2C0FB49C2294}"/>
              </a:ext>
            </a:extLst>
          </p:cNvPr>
          <p:cNvSpPr/>
          <p:nvPr/>
        </p:nvSpPr>
        <p:spPr>
          <a:xfrm>
            <a:off x="3510147" y="5496601"/>
            <a:ext cx="431528" cy="69204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3600" dirty="0">
                <a:ln w="0">
                  <a:solidFill>
                    <a:schemeClr val="bg1"/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endParaRPr lang="en-US" sz="1100" dirty="0">
              <a:ln w="0">
                <a:solidFill>
                  <a:schemeClr val="bg1"/>
                </a:solidFill>
              </a:ln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C6EAC7C-A0C2-44B1-89CC-8ED03E677648}"/>
              </a:ext>
            </a:extLst>
          </p:cNvPr>
          <p:cNvSpPr/>
          <p:nvPr/>
        </p:nvSpPr>
        <p:spPr>
          <a:xfrm>
            <a:off x="260305" y="5480991"/>
            <a:ext cx="468398" cy="69204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3600" dirty="0">
                <a:ln w="0">
                  <a:solidFill>
                    <a:schemeClr val="bg1"/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</a:t>
            </a:r>
            <a:endParaRPr lang="en-US" sz="1100" dirty="0">
              <a:ln w="0">
                <a:solidFill>
                  <a:schemeClr val="bg1"/>
                </a:solidFill>
              </a:ln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93848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9548C44-A4A7-4BA6-AD5A-EDF926C0E3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ln>
                  <a:solidFill>
                    <a:prstClr val="white"/>
                  </a:solidFill>
                </a:ln>
                <a:solidFill>
                  <a:prstClr val="black">
                    <a:tint val="75000"/>
                  </a:prstClr>
                </a:solidFill>
              </a:rPr>
              <a:pPr/>
              <a:t>17</a:t>
            </a:fld>
            <a:endParaRPr lang="en-US" dirty="0">
              <a:ln>
                <a:solidFill>
                  <a:prstClr val="white"/>
                </a:solidFill>
              </a:ln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3E4427FE-CB3E-4FA0-A2D2-2C25DFF04D55}"/>
              </a:ext>
            </a:extLst>
          </p:cNvPr>
          <p:cNvSpPr txBox="1">
            <a:spLocks/>
          </p:cNvSpPr>
          <p:nvPr/>
        </p:nvSpPr>
        <p:spPr>
          <a:xfrm>
            <a:off x="0" y="160867"/>
            <a:ext cx="9144000" cy="533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3300" u="sng" dirty="0">
                <a:solidFill>
                  <a:schemeClr val="tx2"/>
                </a:solidFill>
                <a:latin typeface="Cambria" pitchFamily="18" charset="0"/>
                <a:cs typeface="+mn-cs"/>
              </a:rPr>
              <a:t>Outline:</a:t>
            </a:r>
            <a:endParaRPr kumimoji="0" lang="en-US" sz="3300" b="0" i="0" u="sng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ambria" pitchFamily="18" charset="0"/>
              <a:cs typeface="+mn-cs"/>
            </a:endParaRPr>
          </a:p>
        </p:txBody>
      </p:sp>
      <p:sp>
        <p:nvSpPr>
          <p:cNvPr id="9" name="Rectangle 1">
            <a:extLst>
              <a:ext uri="{FF2B5EF4-FFF2-40B4-BE49-F238E27FC236}">
                <a16:creationId xmlns:a16="http://schemas.microsoft.com/office/drawing/2014/main" id="{7B5CE7F8-F1AB-4493-A474-B09EF28482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147025"/>
            <a:ext cx="8805333" cy="27699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57056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457200" indent="-457200" eaLnBrk="0" hangingPunct="0">
              <a:spcAft>
                <a:spcPts val="0"/>
              </a:spcAft>
              <a:buFont typeface="+mj-lt"/>
              <a:buAutoNum type="arabicPeriod"/>
            </a:pPr>
            <a:r>
              <a:rPr lang="en-US" i="1" u="sng" dirty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Introduction to UEM/UED and requirements</a:t>
            </a:r>
          </a:p>
          <a:p>
            <a:pPr marL="457200" indent="-457200" eaLnBrk="0" hangingPunct="0">
              <a:spcAft>
                <a:spcPts val="0"/>
              </a:spcAft>
              <a:buFont typeface="+mj-lt"/>
              <a:buAutoNum type="arabicPeriod"/>
            </a:pPr>
            <a:endParaRPr lang="en-US" i="1" u="sng" dirty="0">
              <a:solidFill>
                <a:schemeClr val="tx2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eaLnBrk="0" hangingPunct="0">
              <a:spcAft>
                <a:spcPts val="0"/>
              </a:spcAft>
              <a:buFont typeface="+mj-lt"/>
              <a:buAutoNum type="arabicPeriod"/>
            </a:pPr>
            <a:r>
              <a:rPr lang="en-US" i="1" u="sng" dirty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SRF gun optimization studies</a:t>
            </a:r>
          </a:p>
          <a:p>
            <a:pPr marL="457200" lvl="0" indent="-457200" eaLnBrk="0" hangingPunct="0">
              <a:spcAft>
                <a:spcPts val="0"/>
              </a:spcAft>
              <a:buFont typeface="+mj-lt"/>
              <a:buAutoNum type="arabicPeriod"/>
            </a:pPr>
            <a:endParaRPr lang="en-US" i="1" u="sng" dirty="0">
              <a:solidFill>
                <a:schemeClr val="tx2">
                  <a:lumMod val="20000"/>
                  <a:lumOff val="8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lvl="0" indent="-457200" eaLnBrk="0" hangingPunct="0">
              <a:spcAft>
                <a:spcPts val="0"/>
              </a:spcAft>
              <a:buFont typeface="+mj-lt"/>
              <a:buAutoNum type="arabicPeriod"/>
            </a:pPr>
            <a:r>
              <a:rPr lang="en-US" i="1" u="sng" dirty="0">
                <a:solidFill>
                  <a:schemeClr val="tx2">
                    <a:lumMod val="20000"/>
                    <a:lumOff val="8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Cryomodule design</a:t>
            </a:r>
          </a:p>
          <a:p>
            <a:pPr marL="457200" lvl="0" indent="-457200" eaLnBrk="0" hangingPunct="0">
              <a:spcAft>
                <a:spcPts val="0"/>
              </a:spcAft>
              <a:buFont typeface="+mj-lt"/>
              <a:buAutoNum type="arabicPeriod"/>
            </a:pPr>
            <a:endParaRPr lang="en-US" i="1" u="sng" dirty="0">
              <a:solidFill>
                <a:schemeClr val="tx2">
                  <a:lumMod val="20000"/>
                  <a:lumOff val="80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 eaLnBrk="0" hangingPunct="0">
              <a:spcAft>
                <a:spcPts val="0"/>
              </a:spcAft>
              <a:buFont typeface="+mj-lt"/>
              <a:buAutoNum type="arabicPeriod"/>
            </a:pPr>
            <a:r>
              <a:rPr lang="en-US" i="1" u="sng" dirty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Current status</a:t>
            </a:r>
          </a:p>
          <a:p>
            <a:pPr marL="457200" lvl="0" indent="-457200" eaLnBrk="0" hangingPunct="0">
              <a:spcAft>
                <a:spcPts val="0"/>
              </a:spcAft>
              <a:buFont typeface="+mj-lt"/>
              <a:buAutoNum type="arabicPeriod"/>
            </a:pPr>
            <a:endParaRPr lang="en-US" i="1" u="sng" dirty="0">
              <a:solidFill>
                <a:schemeClr val="tx2">
                  <a:lumMod val="20000"/>
                  <a:lumOff val="8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 eaLnBrk="0" hangingPunct="0">
              <a:spcAft>
                <a:spcPts val="0"/>
              </a:spcAft>
              <a:buFont typeface="+mj-lt"/>
              <a:buAutoNum type="arabicPeriod"/>
            </a:pPr>
            <a:r>
              <a:rPr lang="en-US" i="1" u="sng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Plans and conclusions</a:t>
            </a:r>
          </a:p>
          <a:p>
            <a:pPr marL="457200" lvl="0" indent="-457200" eaLnBrk="0" hangingPunct="0">
              <a:spcAft>
                <a:spcPts val="0"/>
              </a:spcAft>
              <a:buFont typeface="+mj-lt"/>
              <a:buAutoNum type="arabicPeriod"/>
            </a:pPr>
            <a:endParaRPr lang="en-US" i="1" u="sng" dirty="0" bmk="">
              <a:latin typeface="Times New Roman" pitchFamily="18" charset="0"/>
              <a:ea typeface="宋体" pitchFamily="2" charset="-122"/>
              <a:cs typeface="Times New Roman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41F029D-394B-462E-AD9A-BF76633F6338}"/>
              </a:ext>
            </a:extLst>
          </p:cNvPr>
          <p:cNvSpPr txBox="1"/>
          <p:nvPr/>
        </p:nvSpPr>
        <p:spPr>
          <a:xfrm>
            <a:off x="952500" y="6471991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0" hangingPunct="0">
              <a:spcAft>
                <a:spcPts val="0"/>
              </a:spcAft>
            </a:pPr>
            <a:r>
              <a:rPr lang="en-US" i="1" u="sng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Plans and conclusions</a:t>
            </a:r>
          </a:p>
        </p:txBody>
      </p:sp>
    </p:spTree>
    <p:extLst>
      <p:ext uri="{BB962C8B-B14F-4D97-AF65-F5344CB8AC3E}">
        <p14:creationId xmlns:p14="http://schemas.microsoft.com/office/powerpoint/2010/main" val="14129060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4889AFDC-3608-4C39-BF98-9AE07B0D626C}"/>
              </a:ext>
            </a:extLst>
          </p:cNvPr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21030" y="4489836"/>
            <a:ext cx="2045900" cy="1976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5CB5C64-8C30-40A3-B760-494D790B35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ln>
                  <a:solidFill>
                    <a:prstClr val="white"/>
                  </a:solidFill>
                </a:ln>
                <a:solidFill>
                  <a:prstClr val="black">
                    <a:tint val="75000"/>
                  </a:prstClr>
                </a:solidFill>
              </a:rPr>
              <a:pPr/>
              <a:t>18</a:t>
            </a:fld>
            <a:endParaRPr lang="en-US" dirty="0">
              <a:ln>
                <a:solidFill>
                  <a:prstClr val="white"/>
                </a:solidFill>
              </a:ln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72FB1A-5038-4672-8F77-7CE20108F947}"/>
              </a:ext>
            </a:extLst>
          </p:cNvPr>
          <p:cNvSpPr txBox="1">
            <a:spLocks/>
          </p:cNvSpPr>
          <p:nvPr/>
        </p:nvSpPr>
        <p:spPr>
          <a:xfrm>
            <a:off x="0" y="160867"/>
            <a:ext cx="9144000" cy="533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3300" u="sng" dirty="0">
                <a:solidFill>
                  <a:schemeClr val="tx2"/>
                </a:solidFill>
                <a:latin typeface="Cambria" pitchFamily="18" charset="0"/>
                <a:cs typeface="+mn-cs"/>
              </a:rPr>
              <a:t>Conclusions</a:t>
            </a:r>
            <a:endParaRPr kumimoji="0" lang="en-US" sz="3300" b="0" i="0" u="sng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ambria" pitchFamily="18" charset="0"/>
              <a:cs typeface="+mn-cs"/>
            </a:endParaRPr>
          </a:p>
        </p:txBody>
      </p:sp>
      <p:pic>
        <p:nvPicPr>
          <p:cNvPr id="6" name="Picture 5" descr="A large room&#10;&#10;Description automatically generated">
            <a:extLst>
              <a:ext uri="{FF2B5EF4-FFF2-40B4-BE49-F238E27FC236}">
                <a16:creationId xmlns:a16="http://schemas.microsoft.com/office/drawing/2014/main" id="{1BE617F4-E193-4519-9CA5-803A37944E1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23" t="16599" r="34340" b="18881"/>
          <a:stretch/>
        </p:blipFill>
        <p:spPr>
          <a:xfrm>
            <a:off x="6494335" y="1291280"/>
            <a:ext cx="2481714" cy="5066548"/>
          </a:xfrm>
          <a:prstGeom prst="rect">
            <a:avLst/>
          </a:prstGeom>
        </p:spPr>
      </p:pic>
      <p:sp>
        <p:nvSpPr>
          <p:cNvPr id="14" name="Rectangle 1">
            <a:extLst>
              <a:ext uri="{FF2B5EF4-FFF2-40B4-BE49-F238E27FC236}">
                <a16:creationId xmlns:a16="http://schemas.microsoft.com/office/drawing/2014/main" id="{CA8BD60A-2622-44BA-9959-EA0E5EC429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86797" y="970296"/>
            <a:ext cx="6781132" cy="3600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57056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457200" indent="-457200" eaLnBrk="0" hangingPunct="0">
              <a:spcAft>
                <a:spcPts val="0"/>
              </a:spcAft>
              <a:buFont typeface="+mj-lt"/>
              <a:buAutoNum type="arabicPeriod"/>
            </a:pPr>
            <a:r>
              <a:rPr lang="en-US" i="1" u="sng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cryomodule was assembled and successfully cooled down.</a:t>
            </a:r>
          </a:p>
          <a:p>
            <a:pPr marL="457200" indent="-457200" eaLnBrk="0" hangingPunct="0">
              <a:spcAft>
                <a:spcPts val="0"/>
              </a:spcAft>
              <a:buFont typeface="+mj-lt"/>
              <a:buAutoNum type="arabicPeriod"/>
            </a:pPr>
            <a:r>
              <a:rPr lang="en-US" i="1" u="sng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Magnetic field insulation inside the shielding was measured at room temperature and is below 10mG</a:t>
            </a:r>
          </a:p>
          <a:p>
            <a:pPr marL="457200" indent="-457200" eaLnBrk="0" hangingPunct="0">
              <a:spcAft>
                <a:spcPts val="0"/>
              </a:spcAft>
              <a:buFont typeface="+mj-lt"/>
              <a:buAutoNum type="arabicPeriod"/>
            </a:pPr>
            <a:r>
              <a:rPr lang="en-US" i="1" u="sng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SRF gun is under manufacturing. The half cells were die-pressed and are within the tolerances (see B). </a:t>
            </a:r>
          </a:p>
          <a:p>
            <a:pPr marL="457200" indent="-457200" eaLnBrk="0" hangingPunct="0">
              <a:spcAft>
                <a:spcPts val="0"/>
              </a:spcAft>
              <a:buFont typeface="+mj-lt"/>
              <a:buAutoNum type="arabicPeriod"/>
            </a:pPr>
            <a:r>
              <a:rPr lang="en-US" i="1" u="sng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All of the components are acquired. </a:t>
            </a:r>
          </a:p>
          <a:p>
            <a:pPr marL="457200" indent="-457200" eaLnBrk="0" hangingPunct="0">
              <a:spcAft>
                <a:spcPts val="0"/>
              </a:spcAft>
              <a:buFont typeface="+mj-lt"/>
              <a:buAutoNum type="arabicPeriod"/>
            </a:pPr>
            <a:r>
              <a:rPr lang="en-US" i="1" u="sng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LLRF control similar to one delivered to </a:t>
            </a:r>
            <a:r>
              <a:rPr lang="en-US" i="1" u="sng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Fnal</a:t>
            </a:r>
            <a:r>
              <a:rPr lang="en-US" i="1" u="sng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-IARC (see C) is developed. </a:t>
            </a:r>
          </a:p>
          <a:p>
            <a:pPr marL="457200" indent="-457200" eaLnBrk="0" hangingPunct="0">
              <a:spcAft>
                <a:spcPts val="0"/>
              </a:spcAft>
              <a:buFont typeface="+mj-lt"/>
              <a:buAutoNum type="arabicPeriod"/>
            </a:pPr>
            <a:r>
              <a:rPr lang="en-US" i="1" u="sng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cryomodule is in the commissioning stage and will be ready soon to host the cavity</a:t>
            </a:r>
          </a:p>
          <a:p>
            <a:pPr marL="457200" indent="-457200" eaLnBrk="0" hangingPunct="0">
              <a:spcAft>
                <a:spcPts val="0"/>
              </a:spcAft>
              <a:buFont typeface="+mj-lt"/>
              <a:buAutoNum type="arabicPeriod"/>
            </a:pPr>
            <a:r>
              <a:rPr lang="en-US" i="1" u="sng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Capacity map of the cryocooler and cryogenic magnetic shielding performance is ongoing.</a:t>
            </a:r>
          </a:p>
          <a:p>
            <a:pPr marL="457200" indent="-457200" eaLnBrk="0" hangingPunct="0">
              <a:spcAft>
                <a:spcPts val="0"/>
              </a:spcAft>
              <a:buFont typeface="+mj-lt"/>
              <a:buAutoNum type="arabicPeriod"/>
            </a:pPr>
            <a:endParaRPr lang="en-US" i="1" u="sng" dirty="0" bmk="">
              <a:latin typeface="Times New Roman" pitchFamily="18" charset="0"/>
              <a:ea typeface="宋体" pitchFamily="2" charset="-122"/>
              <a:cs typeface="Times New Roman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F768A7E-5F73-40DD-8A54-9FC37B368A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044" y="4715374"/>
            <a:ext cx="2788655" cy="181094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F529507-1833-464C-B0E6-0B8BA97959EE}"/>
              </a:ext>
            </a:extLst>
          </p:cNvPr>
          <p:cNvSpPr txBox="1"/>
          <p:nvPr/>
        </p:nvSpPr>
        <p:spPr>
          <a:xfrm>
            <a:off x="952500" y="6471991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0" hangingPunct="0">
              <a:spcAft>
                <a:spcPts val="0"/>
              </a:spcAft>
            </a:pPr>
            <a:r>
              <a:rPr lang="en-US" i="1" u="sng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Plans and conclusions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AE72051-67B9-468C-90AD-72D64D0C164B}"/>
              </a:ext>
            </a:extLst>
          </p:cNvPr>
          <p:cNvSpPr/>
          <p:nvPr/>
        </p:nvSpPr>
        <p:spPr>
          <a:xfrm>
            <a:off x="6636775" y="1291280"/>
            <a:ext cx="452367" cy="69204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3600" dirty="0"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DDCF36E-5DDA-48BA-B4C3-E4DDA88CDAC4}"/>
              </a:ext>
            </a:extLst>
          </p:cNvPr>
          <p:cNvSpPr/>
          <p:nvPr/>
        </p:nvSpPr>
        <p:spPr>
          <a:xfrm>
            <a:off x="506044" y="5659650"/>
            <a:ext cx="452367" cy="69204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3600" dirty="0"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A7716C9-AC4E-4301-B672-9F536BFCADBB}"/>
              </a:ext>
            </a:extLst>
          </p:cNvPr>
          <p:cNvSpPr/>
          <p:nvPr/>
        </p:nvSpPr>
        <p:spPr>
          <a:xfrm>
            <a:off x="3818078" y="4709781"/>
            <a:ext cx="431528" cy="69204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3600" dirty="0">
                <a:ln w="0">
                  <a:solidFill>
                    <a:schemeClr val="bg1"/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endParaRPr lang="en-US" sz="1100" dirty="0">
              <a:ln w="0">
                <a:solidFill>
                  <a:schemeClr val="bg1"/>
                </a:solidFill>
              </a:ln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94490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F3F3A4D-FC9E-46BF-B76D-2FA6895DD3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ln>
                  <a:solidFill>
                    <a:prstClr val="white"/>
                  </a:solidFill>
                </a:ln>
                <a:solidFill>
                  <a:prstClr val="black">
                    <a:tint val="75000"/>
                  </a:prstClr>
                </a:solidFill>
              </a:rPr>
              <a:pPr/>
              <a:t>19</a:t>
            </a:fld>
            <a:endParaRPr lang="en-US" dirty="0">
              <a:ln>
                <a:solidFill>
                  <a:prstClr val="white"/>
                </a:solidFill>
              </a:ln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72C902A-9956-4F47-AB9E-C984103B31F8}"/>
              </a:ext>
            </a:extLst>
          </p:cNvPr>
          <p:cNvSpPr txBox="1">
            <a:spLocks/>
          </p:cNvSpPr>
          <p:nvPr/>
        </p:nvSpPr>
        <p:spPr>
          <a:xfrm>
            <a:off x="0" y="160867"/>
            <a:ext cx="9144000" cy="533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3300" u="sng">
                <a:solidFill>
                  <a:schemeClr val="tx2"/>
                </a:solidFill>
                <a:latin typeface="Cambria" pitchFamily="18" charset="0"/>
                <a:cs typeface="+mn-cs"/>
              </a:rPr>
              <a:t>Future plans</a:t>
            </a:r>
            <a:endParaRPr kumimoji="0" lang="en-US" sz="3300" b="0" i="0" u="sng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ambria" pitchFamily="18" charset="0"/>
              <a:cs typeface="+mn-cs"/>
            </a:endParaRPr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B851835A-715E-461B-85A4-908196A408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03599" y="1747063"/>
            <a:ext cx="6513900" cy="4154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57056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457200" indent="-457200" eaLnBrk="0" hangingPunct="0">
              <a:spcAft>
                <a:spcPts val="0"/>
              </a:spcAft>
              <a:buFont typeface="+mj-lt"/>
              <a:buAutoNum type="arabicPeriod"/>
            </a:pPr>
            <a:r>
              <a:rPr lang="en-US" i="1" u="sng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Zanon</a:t>
            </a:r>
            <a:r>
              <a:rPr lang="en-US" i="1" u="sng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will deliver the cavity to Euclid Dec 2020</a:t>
            </a:r>
          </a:p>
          <a:p>
            <a:pPr marL="457200" indent="-457200" eaLnBrk="0" hangingPunct="0">
              <a:spcAft>
                <a:spcPts val="0"/>
              </a:spcAft>
              <a:buFont typeface="+mj-lt"/>
              <a:buAutoNum type="arabicPeriod"/>
            </a:pPr>
            <a:r>
              <a:rPr lang="en-US" i="1" u="sng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Nb3Sn deposition  will be carried out by </a:t>
            </a:r>
            <a:r>
              <a:rPr lang="en-US" i="1" u="sng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Fnal</a:t>
            </a:r>
            <a:r>
              <a:rPr lang="en-US" i="1" u="sng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The agreement is signed. The preparation work has been already initiated.</a:t>
            </a:r>
          </a:p>
          <a:p>
            <a:pPr marL="457200" indent="-457200" eaLnBrk="0" hangingPunct="0">
              <a:spcAft>
                <a:spcPts val="0"/>
              </a:spcAft>
              <a:buFont typeface="+mj-lt"/>
              <a:buAutoNum type="arabicPeriod"/>
            </a:pPr>
            <a:r>
              <a:rPr lang="en-US" i="1" u="sng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Test of the bare Nb gun in vertical test stand (VTS) to benchmark the performance</a:t>
            </a:r>
          </a:p>
          <a:p>
            <a:pPr marL="457200" indent="-457200" eaLnBrk="0" hangingPunct="0">
              <a:spcAft>
                <a:spcPts val="0"/>
              </a:spcAft>
              <a:buFont typeface="+mj-lt"/>
              <a:buAutoNum type="arabicPeriod"/>
            </a:pPr>
            <a:r>
              <a:rPr lang="en-US" i="1" u="sng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Nb3Sn deposition followed by the test in VTS</a:t>
            </a:r>
          </a:p>
          <a:p>
            <a:pPr marL="457200" indent="-457200" eaLnBrk="0" hangingPunct="0">
              <a:spcAft>
                <a:spcPts val="0"/>
              </a:spcAft>
              <a:buFont typeface="+mj-lt"/>
              <a:buAutoNum type="arabicPeriod"/>
            </a:pPr>
            <a:r>
              <a:rPr lang="en-US" i="1" u="sng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Test of the Nb3Sn gun at Euclid using conduction cooling cryomodule </a:t>
            </a:r>
          </a:p>
          <a:p>
            <a:pPr marL="457200" indent="-457200" eaLnBrk="0" hangingPunct="0">
              <a:spcAft>
                <a:spcPts val="0"/>
              </a:spcAft>
              <a:buFont typeface="+mj-lt"/>
              <a:buAutoNum type="arabicPeriod"/>
            </a:pPr>
            <a:r>
              <a:rPr lang="en-US" i="1" u="sng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Demonstration of 10MV/m of accelerating gradient as required to get 1.6MeV beam</a:t>
            </a:r>
          </a:p>
          <a:p>
            <a:pPr marL="457200" indent="-457200" eaLnBrk="0" hangingPunct="0">
              <a:spcAft>
                <a:spcPts val="0"/>
              </a:spcAft>
              <a:buFont typeface="+mj-lt"/>
              <a:buAutoNum type="arabicPeriod"/>
            </a:pPr>
            <a:r>
              <a:rPr lang="en-US" i="1" u="sng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Delivery the system to BNL for beam generation by UV laser and beam quality studies.</a:t>
            </a:r>
          </a:p>
          <a:p>
            <a:pPr marL="457200" indent="-457200" eaLnBrk="0" hangingPunct="0">
              <a:spcAft>
                <a:spcPts val="0"/>
              </a:spcAft>
              <a:buFont typeface="+mj-lt"/>
              <a:buAutoNum type="arabicPeriod"/>
            </a:pPr>
            <a:endParaRPr lang="en-US" i="1" u="sng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eaLnBrk="0" hangingPunct="0">
              <a:spcAft>
                <a:spcPts val="0"/>
              </a:spcAft>
              <a:buFont typeface="+mj-lt"/>
              <a:buAutoNum type="arabicPeriod"/>
            </a:pPr>
            <a:endParaRPr lang="en-US" i="1" u="sng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 descr="A large room&#10;&#10;Description automatically generated">
            <a:extLst>
              <a:ext uri="{FF2B5EF4-FFF2-40B4-BE49-F238E27FC236}">
                <a16:creationId xmlns:a16="http://schemas.microsoft.com/office/drawing/2014/main" id="{04F3AFEB-139C-4EEC-85CF-293F662DBFD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23" t="16599" r="34340" b="18881"/>
          <a:stretch/>
        </p:blipFill>
        <p:spPr>
          <a:xfrm>
            <a:off x="6494335" y="1291280"/>
            <a:ext cx="2481714" cy="506654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9FEC866D-65CD-49DD-8FF3-7D2D33FF6D9F}"/>
              </a:ext>
            </a:extLst>
          </p:cNvPr>
          <p:cNvSpPr txBox="1"/>
          <p:nvPr/>
        </p:nvSpPr>
        <p:spPr>
          <a:xfrm>
            <a:off x="952500" y="6471991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0" hangingPunct="0">
              <a:spcAft>
                <a:spcPts val="0"/>
              </a:spcAft>
            </a:pPr>
            <a:r>
              <a:rPr lang="en-US" i="1" u="sng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Plans and conclusions</a:t>
            </a:r>
          </a:p>
        </p:txBody>
      </p:sp>
    </p:spTree>
    <p:extLst>
      <p:ext uri="{BB962C8B-B14F-4D97-AF65-F5344CB8AC3E}">
        <p14:creationId xmlns:p14="http://schemas.microsoft.com/office/powerpoint/2010/main" val="24784229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9548C44-A4A7-4BA6-AD5A-EDF926C0E3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ln>
                  <a:solidFill>
                    <a:prstClr val="white"/>
                  </a:solidFill>
                </a:ln>
                <a:solidFill>
                  <a:prstClr val="black">
                    <a:tint val="75000"/>
                  </a:prstClr>
                </a:solidFill>
              </a:rPr>
              <a:pPr/>
              <a:t>2</a:t>
            </a:fld>
            <a:endParaRPr lang="en-US" dirty="0">
              <a:ln>
                <a:solidFill>
                  <a:prstClr val="white"/>
                </a:solidFill>
              </a:ln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3E4427FE-CB3E-4FA0-A2D2-2C25DFF04D55}"/>
              </a:ext>
            </a:extLst>
          </p:cNvPr>
          <p:cNvSpPr txBox="1">
            <a:spLocks/>
          </p:cNvSpPr>
          <p:nvPr/>
        </p:nvSpPr>
        <p:spPr>
          <a:xfrm>
            <a:off x="0" y="160867"/>
            <a:ext cx="9144000" cy="533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3300" u="sng" dirty="0">
                <a:solidFill>
                  <a:schemeClr val="tx2"/>
                </a:solidFill>
                <a:latin typeface="Cambria" pitchFamily="18" charset="0"/>
                <a:cs typeface="+mn-cs"/>
              </a:rPr>
              <a:t>Outline:</a:t>
            </a:r>
            <a:endParaRPr kumimoji="0" lang="en-US" sz="3300" b="0" i="0" u="sng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ambria" pitchFamily="18" charset="0"/>
              <a:cs typeface="+mn-cs"/>
            </a:endParaRPr>
          </a:p>
        </p:txBody>
      </p:sp>
      <p:sp>
        <p:nvSpPr>
          <p:cNvPr id="9" name="Rectangle 1">
            <a:extLst>
              <a:ext uri="{FF2B5EF4-FFF2-40B4-BE49-F238E27FC236}">
                <a16:creationId xmlns:a16="http://schemas.microsoft.com/office/drawing/2014/main" id="{7B5CE7F8-F1AB-4493-A474-B09EF28482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147025"/>
            <a:ext cx="8805333" cy="27699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57056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457200" lvl="0" indent="-457200" eaLnBrk="0" hangingPunct="0">
              <a:spcAft>
                <a:spcPts val="0"/>
              </a:spcAft>
              <a:buFont typeface="+mj-lt"/>
              <a:buAutoNum type="arabicPeriod"/>
            </a:pPr>
            <a:r>
              <a:rPr lang="en-US" sz="1800" i="1" u="sng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Introduction to UEM/UED and requirements</a:t>
            </a:r>
          </a:p>
          <a:p>
            <a:pPr marL="457200" lvl="0" indent="-457200" eaLnBrk="0" hangingPunct="0">
              <a:spcAft>
                <a:spcPts val="0"/>
              </a:spcAft>
              <a:buFont typeface="+mj-lt"/>
              <a:buAutoNum type="arabicPeriod"/>
            </a:pPr>
            <a:endParaRPr lang="en-US" sz="1800" i="1" u="sng" dirty="0">
              <a:solidFill>
                <a:schemeClr val="tx2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lvl="0" indent="-457200" eaLnBrk="0" hangingPunct="0">
              <a:spcAft>
                <a:spcPts val="0"/>
              </a:spcAft>
              <a:buFont typeface="+mj-lt"/>
              <a:buAutoNum type="arabicPeriod"/>
            </a:pPr>
            <a:r>
              <a:rPr lang="en-US" i="1" u="sng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SRF gun optimization studies</a:t>
            </a:r>
          </a:p>
          <a:p>
            <a:pPr marL="457200" lvl="0" indent="-457200" eaLnBrk="0" hangingPunct="0">
              <a:spcAft>
                <a:spcPts val="0"/>
              </a:spcAft>
              <a:buFont typeface="+mj-lt"/>
              <a:buAutoNum type="arabicPeriod"/>
            </a:pPr>
            <a:endParaRPr lang="en-US" i="1" u="sng" dirty="0">
              <a:solidFill>
                <a:schemeClr val="tx2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lvl="0" indent="-457200" eaLnBrk="0" hangingPunct="0">
              <a:spcAft>
                <a:spcPts val="0"/>
              </a:spcAft>
              <a:buFont typeface="+mj-lt"/>
              <a:buAutoNum type="arabicPeriod"/>
            </a:pPr>
            <a:r>
              <a:rPr lang="en-US" sz="1800" i="1" u="sng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Cryomodule design</a:t>
            </a:r>
          </a:p>
          <a:p>
            <a:pPr marL="457200" lvl="0" indent="-457200" eaLnBrk="0" hangingPunct="0">
              <a:spcAft>
                <a:spcPts val="0"/>
              </a:spcAft>
              <a:buFont typeface="+mj-lt"/>
              <a:buAutoNum type="arabicPeriod"/>
            </a:pPr>
            <a:endParaRPr lang="en-US" sz="1800" i="1" u="sng" dirty="0">
              <a:solidFill>
                <a:schemeClr val="tx2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lvl="0" indent="-457200" eaLnBrk="0" hangingPunct="0">
              <a:spcAft>
                <a:spcPts val="0"/>
              </a:spcAft>
              <a:buFont typeface="+mj-lt"/>
              <a:buAutoNum type="arabicPeriod"/>
            </a:pPr>
            <a:r>
              <a:rPr lang="en-US" i="1" u="sng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Current status</a:t>
            </a:r>
          </a:p>
          <a:p>
            <a:pPr marL="457200" lvl="0" indent="-457200" eaLnBrk="0" hangingPunct="0">
              <a:spcAft>
                <a:spcPts val="0"/>
              </a:spcAft>
              <a:buFont typeface="+mj-lt"/>
              <a:buAutoNum type="arabicPeriod"/>
            </a:pPr>
            <a:endParaRPr lang="en-US" i="1" u="sng" dirty="0">
              <a:solidFill>
                <a:schemeClr val="tx2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lvl="0" indent="-457200" eaLnBrk="0" hangingPunct="0">
              <a:spcAft>
                <a:spcPts val="0"/>
              </a:spcAft>
              <a:buFont typeface="+mj-lt"/>
              <a:buAutoNum type="arabicPeriod"/>
            </a:pPr>
            <a:r>
              <a:rPr lang="en-US" i="1" u="sng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Plans and conclusions</a:t>
            </a:r>
            <a:endParaRPr lang="en-US" sz="1800" i="1" u="sng" dirty="0">
              <a:solidFill>
                <a:schemeClr val="tx2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lvl="0" indent="-457200" eaLnBrk="0" hangingPunct="0">
              <a:spcAft>
                <a:spcPts val="0"/>
              </a:spcAft>
              <a:buFont typeface="+mj-lt"/>
              <a:buAutoNum type="arabicPeriod"/>
            </a:pPr>
            <a:endParaRPr lang="en-US" i="1" u="sng" dirty="0" bmk="">
              <a:latin typeface="Times New Roman" pitchFamily="18" charset="0"/>
              <a:ea typeface="宋体" pitchFamily="2" charset="-122"/>
              <a:cs typeface="Times New Roman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E636FDF-2A76-4640-BD4D-94CF7E96955E}"/>
              </a:ext>
            </a:extLst>
          </p:cNvPr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9661" y="4124325"/>
            <a:ext cx="7218146" cy="21081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9E6B5A4-8E76-4644-803C-8465E9A490E5}"/>
              </a:ext>
            </a:extLst>
          </p:cNvPr>
          <p:cNvSpPr txBox="1"/>
          <p:nvPr/>
        </p:nvSpPr>
        <p:spPr>
          <a:xfrm>
            <a:off x="952500" y="6471991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0" hangingPunct="0">
              <a:spcAft>
                <a:spcPts val="0"/>
              </a:spcAft>
            </a:pPr>
            <a:r>
              <a:rPr lang="en-US" i="1" u="sng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4171445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5CB5C64-8C30-40A3-B760-494D790B35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ln>
                  <a:solidFill>
                    <a:prstClr val="white"/>
                  </a:solidFill>
                </a:ln>
                <a:solidFill>
                  <a:prstClr val="black">
                    <a:tint val="75000"/>
                  </a:prstClr>
                </a:solidFill>
              </a:rPr>
              <a:pPr/>
              <a:t>20</a:t>
            </a:fld>
            <a:endParaRPr lang="en-US" dirty="0">
              <a:ln>
                <a:solidFill>
                  <a:prstClr val="white"/>
                </a:solidFill>
              </a:ln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Content Placeholder 17">
            <a:extLst>
              <a:ext uri="{FF2B5EF4-FFF2-40B4-BE49-F238E27FC236}">
                <a16:creationId xmlns:a16="http://schemas.microsoft.com/office/drawing/2014/main" id="{0673B34A-7DE2-49FF-B3EE-1735E2001A84}"/>
              </a:ext>
            </a:extLst>
          </p:cNvPr>
          <p:cNvSpPr>
            <a:spLocks noGrp="1"/>
          </p:cNvSpPr>
          <p:nvPr/>
        </p:nvSpPr>
        <p:spPr>
          <a:xfrm>
            <a:off x="78245" y="5329646"/>
            <a:ext cx="6470601" cy="855208"/>
          </a:xfrm>
          <a:prstGeom prst="rect">
            <a:avLst/>
          </a:prstGeom>
        </p:spPr>
        <p:txBody>
          <a:bodyPr vert="horz" lIns="0" tIns="0" rIns="0" bIns="0" rtlCol="0">
            <a:normAutofit fontScale="92500"/>
          </a:bodyPr>
          <a:lstStyle>
            <a:lvl1pPr marL="0" indent="0" algn="l" defTabSz="914377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Font typeface="Arial" pitchFamily="34" charset="0"/>
              <a:buNone/>
              <a:defRPr sz="2400" b="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189" indent="-223833" algn="l" defTabSz="914377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Pct val="120000"/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690545" indent="-233357" algn="l" defTabSz="914377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bg2"/>
              </a:buClr>
              <a:buSzPct val="120000"/>
              <a:buFont typeface="Arial" pitchFamily="34" charset="0"/>
              <a:buChar char="-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914377" indent="-223833" algn="l" defTabSz="914377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bg2"/>
              </a:buClr>
              <a:buSzPct val="12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147734" indent="-233357" algn="l" defTabSz="914377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bg2"/>
              </a:buClr>
              <a:buSzPct val="120000"/>
              <a:buFont typeface="Arial" pitchFamily="34" charset="0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3356" lvl="1" indent="0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dirty="0"/>
              <a:t>Work supported by the U.S. Department of Energy Contract No. DoE SBIR Grant DE-SC0018621.</a:t>
            </a:r>
            <a:endParaRPr lang="en-CA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ABC4C56-E32F-47FA-87E0-CC6E0A37EF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9741" y="4854113"/>
            <a:ext cx="1333500" cy="13335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EC6B003-ED5F-4FA6-A72E-997FA4B641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931" y="1873448"/>
            <a:ext cx="4125301" cy="782666"/>
          </a:xfrm>
          <a:prstGeom prst="rect">
            <a:avLst/>
          </a:prstGeom>
        </p:spPr>
      </p:pic>
      <p:sp>
        <p:nvSpPr>
          <p:cNvPr id="7" name="Content Placeholder 17">
            <a:extLst>
              <a:ext uri="{FF2B5EF4-FFF2-40B4-BE49-F238E27FC236}">
                <a16:creationId xmlns:a16="http://schemas.microsoft.com/office/drawing/2014/main" id="{30C59D87-BA10-439D-A7C2-45F262CAEE7D}"/>
              </a:ext>
            </a:extLst>
          </p:cNvPr>
          <p:cNvSpPr>
            <a:spLocks noGrp="1"/>
          </p:cNvSpPr>
          <p:nvPr/>
        </p:nvSpPr>
        <p:spPr>
          <a:xfrm>
            <a:off x="157249" y="2858726"/>
            <a:ext cx="4432663" cy="195313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377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Font typeface="Arial" pitchFamily="34" charset="0"/>
              <a:buNone/>
              <a:defRPr sz="2400" b="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189" indent="-223833" algn="l" defTabSz="914377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Pct val="120000"/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690545" indent="-233357" algn="l" defTabSz="914377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bg2"/>
              </a:buClr>
              <a:buSzPct val="120000"/>
              <a:buFont typeface="Arial" pitchFamily="34" charset="0"/>
              <a:buChar char="-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914377" indent="-223833" algn="l" defTabSz="914377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bg2"/>
              </a:buClr>
              <a:buSzPct val="12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147734" indent="-233357" algn="l" defTabSz="914377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bg2"/>
              </a:buClr>
              <a:buSzPct val="120000"/>
              <a:buFont typeface="Arial" pitchFamily="34" charset="0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3356" lvl="1" indent="0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dirty="0"/>
              <a:t>Illinois Accelerator Research Center and Technical Division:</a:t>
            </a:r>
          </a:p>
          <a:p>
            <a:pPr marL="233356" lvl="1" indent="0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dirty="0"/>
              <a:t>Sam Posen, </a:t>
            </a:r>
            <a:r>
              <a:rPr lang="en-US" dirty="0" err="1"/>
              <a:t>V.Yakovlev</a:t>
            </a:r>
            <a:r>
              <a:rPr lang="en-US" dirty="0"/>
              <a:t>, </a:t>
            </a:r>
            <a:r>
              <a:rPr lang="en-US" dirty="0" err="1"/>
              <a:t>R.Pilipenko</a:t>
            </a:r>
            <a:r>
              <a:rPr lang="en-US" dirty="0"/>
              <a:t>, Ch. </a:t>
            </a:r>
            <a:r>
              <a:rPr lang="en-US" dirty="0" err="1"/>
              <a:t>Thangaraj</a:t>
            </a:r>
            <a:r>
              <a:rPr lang="en-US" dirty="0"/>
              <a:t>, </a:t>
            </a:r>
            <a:r>
              <a:rPr lang="en-US" dirty="0" err="1"/>
              <a:t>R,Dhuley</a:t>
            </a:r>
            <a:r>
              <a:rPr lang="en-US" dirty="0"/>
              <a:t>, </a:t>
            </a:r>
            <a:r>
              <a:rPr lang="en-US" dirty="0" err="1"/>
              <a:t>I.Tereshkin</a:t>
            </a:r>
            <a:r>
              <a:rPr lang="en-US" dirty="0"/>
              <a:t> (retired)</a:t>
            </a:r>
            <a:endParaRPr lang="en-CA" dirty="0"/>
          </a:p>
        </p:txBody>
      </p:sp>
      <p:sp>
        <p:nvSpPr>
          <p:cNvPr id="10" name="Content Placeholder 17">
            <a:extLst>
              <a:ext uri="{FF2B5EF4-FFF2-40B4-BE49-F238E27FC236}">
                <a16:creationId xmlns:a16="http://schemas.microsoft.com/office/drawing/2014/main" id="{0D56F92A-3653-4B4B-80AE-F92617907D99}"/>
              </a:ext>
            </a:extLst>
          </p:cNvPr>
          <p:cNvSpPr>
            <a:spLocks noGrp="1"/>
          </p:cNvSpPr>
          <p:nvPr/>
        </p:nvSpPr>
        <p:spPr>
          <a:xfrm>
            <a:off x="4589912" y="3142600"/>
            <a:ext cx="4432664" cy="162323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377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Font typeface="Arial" pitchFamily="34" charset="0"/>
              <a:buNone/>
              <a:defRPr sz="2400" b="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189" indent="-223833" algn="l" defTabSz="914377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Pct val="120000"/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690545" indent="-233357" algn="l" defTabSz="914377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bg2"/>
              </a:buClr>
              <a:buSzPct val="120000"/>
              <a:buFont typeface="Arial" pitchFamily="34" charset="0"/>
              <a:buChar char="-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914377" indent="-223833" algn="l" defTabSz="914377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bg2"/>
              </a:buClr>
              <a:buSzPct val="12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147734" indent="-233357" algn="l" defTabSz="914377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bg2"/>
              </a:buClr>
              <a:buSzPct val="120000"/>
              <a:buFont typeface="Arial" pitchFamily="34" charset="0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3356" lvl="1" indent="0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dirty="0"/>
              <a:t>Condensed Matter Physics and Material Science Division:</a:t>
            </a:r>
          </a:p>
          <a:p>
            <a:pPr marL="233356" lvl="1" indent="0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dirty="0" err="1"/>
              <a:t>Yimei</a:t>
            </a:r>
            <a:r>
              <a:rPr lang="en-US" dirty="0"/>
              <a:t> Zhu, </a:t>
            </a:r>
            <a:r>
              <a:rPr lang="en-US" dirty="0" err="1"/>
              <a:t>Erdong</a:t>
            </a:r>
            <a:r>
              <a:rPr lang="en-US" dirty="0"/>
              <a:t> Wang </a:t>
            </a:r>
            <a:endParaRPr lang="en-CA" dirty="0"/>
          </a:p>
        </p:txBody>
      </p:sp>
      <p:pic>
        <p:nvPicPr>
          <p:cNvPr id="12" name="Picture 11" descr="Logo, company name&#10;&#10;Description automatically generated">
            <a:extLst>
              <a:ext uri="{FF2B5EF4-FFF2-40B4-BE49-F238E27FC236}">
                <a16:creationId xmlns:a16="http://schemas.microsoft.com/office/drawing/2014/main" id="{AE3A64F2-35BB-4A89-BF0A-706ED269EBA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6669" y="1699383"/>
            <a:ext cx="3743326" cy="137255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891E3A8-1008-41F0-BAA9-15C00A3D746B}"/>
              </a:ext>
            </a:extLst>
          </p:cNvPr>
          <p:cNvSpPr txBox="1"/>
          <p:nvPr/>
        </p:nvSpPr>
        <p:spPr>
          <a:xfrm>
            <a:off x="952500" y="6471991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0" hangingPunct="0">
              <a:spcAft>
                <a:spcPts val="0"/>
              </a:spcAft>
            </a:pPr>
            <a:r>
              <a:rPr lang="en-US" i="1" u="sng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SRF gun optimization studies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8269AA1C-2F43-4FE8-8EA1-348EC974520A}"/>
              </a:ext>
            </a:extLst>
          </p:cNvPr>
          <p:cNvSpPr txBox="1">
            <a:spLocks/>
          </p:cNvSpPr>
          <p:nvPr/>
        </p:nvSpPr>
        <p:spPr>
          <a:xfrm>
            <a:off x="0" y="160867"/>
            <a:ext cx="9144000" cy="533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3300" u="sng" dirty="0">
                <a:solidFill>
                  <a:schemeClr val="tx2"/>
                </a:solidFill>
                <a:latin typeface="Cambria" pitchFamily="18" charset="0"/>
                <a:cs typeface="+mn-cs"/>
              </a:rPr>
              <a:t>Collaborators and Acknowledgements</a:t>
            </a:r>
            <a:endParaRPr kumimoji="0" lang="en-US" sz="3300" b="0" i="0" u="sng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ambria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69957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9548C44-A4A7-4BA6-AD5A-EDF926C0E3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ln>
                  <a:solidFill>
                    <a:prstClr val="white"/>
                  </a:solidFill>
                </a:ln>
                <a:solidFill>
                  <a:prstClr val="black">
                    <a:tint val="75000"/>
                  </a:prstClr>
                </a:solidFill>
              </a:rPr>
              <a:pPr/>
              <a:t>3</a:t>
            </a:fld>
            <a:endParaRPr lang="en-US" dirty="0">
              <a:ln>
                <a:solidFill>
                  <a:prstClr val="white"/>
                </a:solidFill>
              </a:ln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3E4427FE-CB3E-4FA0-A2D2-2C25DFF04D55}"/>
              </a:ext>
            </a:extLst>
          </p:cNvPr>
          <p:cNvSpPr txBox="1">
            <a:spLocks/>
          </p:cNvSpPr>
          <p:nvPr/>
        </p:nvSpPr>
        <p:spPr>
          <a:xfrm>
            <a:off x="0" y="160867"/>
            <a:ext cx="9144000" cy="533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3300" u="sng" dirty="0">
                <a:solidFill>
                  <a:schemeClr val="tx2"/>
                </a:solidFill>
                <a:latin typeface="Cambria" pitchFamily="18" charset="0"/>
                <a:cs typeface="+mn-cs"/>
              </a:rPr>
              <a:t>Outline:</a:t>
            </a:r>
            <a:endParaRPr kumimoji="0" lang="en-US" sz="3300" b="0" i="0" u="sng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ambria" pitchFamily="18" charset="0"/>
              <a:cs typeface="+mn-cs"/>
            </a:endParaRPr>
          </a:p>
        </p:txBody>
      </p:sp>
      <p:sp>
        <p:nvSpPr>
          <p:cNvPr id="9" name="Rectangle 1">
            <a:extLst>
              <a:ext uri="{FF2B5EF4-FFF2-40B4-BE49-F238E27FC236}">
                <a16:creationId xmlns:a16="http://schemas.microsoft.com/office/drawing/2014/main" id="{7B5CE7F8-F1AB-4493-A474-B09EF28482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147025"/>
            <a:ext cx="8805333" cy="27699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57056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457200" lvl="0" indent="-457200" eaLnBrk="0" hangingPunct="0">
              <a:spcAft>
                <a:spcPts val="0"/>
              </a:spcAft>
              <a:buFont typeface="+mj-lt"/>
              <a:buAutoNum type="arabicPeriod"/>
            </a:pPr>
            <a:r>
              <a:rPr lang="en-US" sz="1800" i="1" u="sng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Introduction to UEM/UED and requirements</a:t>
            </a:r>
          </a:p>
          <a:p>
            <a:pPr marL="457200" lvl="0" indent="-457200" eaLnBrk="0" hangingPunct="0">
              <a:spcAft>
                <a:spcPts val="0"/>
              </a:spcAft>
              <a:buFont typeface="+mj-lt"/>
              <a:buAutoNum type="arabicPeriod"/>
            </a:pPr>
            <a:endParaRPr lang="en-US" sz="1800" i="1" u="sng" dirty="0">
              <a:solidFill>
                <a:schemeClr val="tx2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lvl="0" indent="-457200" eaLnBrk="0" hangingPunct="0">
              <a:spcAft>
                <a:spcPts val="0"/>
              </a:spcAft>
              <a:buFont typeface="+mj-lt"/>
              <a:buAutoNum type="arabicPeriod"/>
            </a:pPr>
            <a:r>
              <a:rPr lang="en-US" i="1" u="sng" dirty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SRF gun optimization studies</a:t>
            </a:r>
          </a:p>
          <a:p>
            <a:pPr marL="457200" lvl="0" indent="-457200" eaLnBrk="0" hangingPunct="0">
              <a:spcAft>
                <a:spcPts val="0"/>
              </a:spcAft>
              <a:buFont typeface="+mj-lt"/>
              <a:buAutoNum type="arabicPeriod"/>
            </a:pPr>
            <a:endParaRPr lang="en-US" i="1" u="sng" dirty="0">
              <a:solidFill>
                <a:schemeClr val="tx2">
                  <a:lumMod val="20000"/>
                  <a:lumOff val="8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lvl="0" indent="-457200" eaLnBrk="0" hangingPunct="0">
              <a:spcAft>
                <a:spcPts val="0"/>
              </a:spcAft>
              <a:buFont typeface="+mj-lt"/>
              <a:buAutoNum type="arabicPeriod"/>
            </a:pPr>
            <a:r>
              <a:rPr lang="en-US" i="1" u="sng" dirty="0">
                <a:solidFill>
                  <a:schemeClr val="tx2">
                    <a:lumMod val="20000"/>
                    <a:lumOff val="8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Cryomodule design</a:t>
            </a:r>
          </a:p>
          <a:p>
            <a:pPr marL="457200" lvl="0" indent="-457200" eaLnBrk="0" hangingPunct="0">
              <a:spcAft>
                <a:spcPts val="0"/>
              </a:spcAft>
              <a:buFont typeface="+mj-lt"/>
              <a:buAutoNum type="arabicPeriod"/>
            </a:pPr>
            <a:endParaRPr lang="en-US" i="1" u="sng" dirty="0">
              <a:solidFill>
                <a:schemeClr val="tx2">
                  <a:lumMod val="20000"/>
                  <a:lumOff val="80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lvl="0" indent="-457200" eaLnBrk="0" hangingPunct="0">
              <a:spcAft>
                <a:spcPts val="0"/>
              </a:spcAft>
              <a:buFont typeface="+mj-lt"/>
              <a:buAutoNum type="arabicPeriod"/>
            </a:pPr>
            <a:r>
              <a:rPr lang="en-US" i="1" u="sng" dirty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Current status</a:t>
            </a:r>
          </a:p>
          <a:p>
            <a:pPr marL="457200" lvl="0" indent="-457200" eaLnBrk="0" hangingPunct="0">
              <a:spcAft>
                <a:spcPts val="0"/>
              </a:spcAft>
              <a:buFont typeface="+mj-lt"/>
              <a:buAutoNum type="arabicPeriod"/>
            </a:pPr>
            <a:endParaRPr lang="en-US" i="1" u="sng" dirty="0">
              <a:solidFill>
                <a:schemeClr val="tx2">
                  <a:lumMod val="20000"/>
                  <a:lumOff val="8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lvl="0" indent="-457200" eaLnBrk="0" hangingPunct="0">
              <a:spcAft>
                <a:spcPts val="0"/>
              </a:spcAft>
              <a:buFont typeface="+mj-lt"/>
              <a:buAutoNum type="arabicPeriod"/>
            </a:pPr>
            <a:r>
              <a:rPr lang="en-US" i="1" u="sng" dirty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Plans and conclusions</a:t>
            </a:r>
            <a:endParaRPr lang="en-US" i="1" u="sng" dirty="0">
              <a:solidFill>
                <a:schemeClr val="tx2">
                  <a:lumMod val="20000"/>
                  <a:lumOff val="8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lvl="0" indent="-457200" eaLnBrk="0" hangingPunct="0">
              <a:spcAft>
                <a:spcPts val="0"/>
              </a:spcAft>
              <a:buFont typeface="+mj-lt"/>
              <a:buAutoNum type="arabicPeriod"/>
            </a:pPr>
            <a:endParaRPr lang="en-US" i="1" u="sng" dirty="0" bmk="">
              <a:latin typeface="Times New Roman" pitchFamily="18" charset="0"/>
              <a:ea typeface="宋体" pitchFamily="2" charset="-122"/>
              <a:cs typeface="Times New Roman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6E232B5-1A6A-4F38-9A0F-302F6B04CA40}"/>
              </a:ext>
            </a:extLst>
          </p:cNvPr>
          <p:cNvSpPr txBox="1"/>
          <p:nvPr/>
        </p:nvSpPr>
        <p:spPr>
          <a:xfrm>
            <a:off x="952500" y="6471991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0" hangingPunct="0">
              <a:spcAft>
                <a:spcPts val="0"/>
              </a:spcAft>
            </a:pPr>
            <a:r>
              <a:rPr lang="en-US" i="1" u="sng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10619437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B9DCB4B-A7D5-4959-9A1D-A1A42D1DD8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ln>
                  <a:solidFill>
                    <a:prstClr val="white"/>
                  </a:solidFill>
                </a:ln>
                <a:solidFill>
                  <a:prstClr val="black">
                    <a:tint val="75000"/>
                  </a:prstClr>
                </a:solidFill>
              </a:rPr>
              <a:pPr/>
              <a:t>4</a:t>
            </a:fld>
            <a:endParaRPr lang="en-US" dirty="0">
              <a:ln>
                <a:solidFill>
                  <a:prstClr val="white"/>
                </a:solidFill>
              </a:ln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57F2E96-148D-468B-9008-F6D74E51BD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9075" y="3861926"/>
            <a:ext cx="5026328" cy="249934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A4C847C-0E3A-4F3F-AC8B-6AAC290367D3}"/>
              </a:ext>
            </a:extLst>
          </p:cNvPr>
          <p:cNvSpPr txBox="1"/>
          <p:nvPr/>
        </p:nvSpPr>
        <p:spPr>
          <a:xfrm>
            <a:off x="952500" y="6471991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0" hangingPunct="0">
              <a:spcAft>
                <a:spcPts val="0"/>
              </a:spcAft>
            </a:pPr>
            <a:r>
              <a:rPr lang="en-US" i="1" u="sng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Introduction to UEM/UED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E61615A8-2E76-4319-BE05-7B2876206F94}"/>
              </a:ext>
            </a:extLst>
          </p:cNvPr>
          <p:cNvSpPr txBox="1">
            <a:spLocks/>
          </p:cNvSpPr>
          <p:nvPr/>
        </p:nvSpPr>
        <p:spPr>
          <a:xfrm>
            <a:off x="0" y="160867"/>
            <a:ext cx="9144000" cy="533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3300" u="sng" dirty="0">
                <a:solidFill>
                  <a:schemeClr val="tx2"/>
                </a:solidFill>
                <a:latin typeface="Cambria" pitchFamily="18" charset="0"/>
                <a:cs typeface="+mn-cs"/>
              </a:rPr>
              <a:t>Introduction:</a:t>
            </a:r>
            <a:endParaRPr kumimoji="0" lang="en-US" sz="3300" b="0" i="0" u="sng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ambria" pitchFamily="18" charset="0"/>
              <a:cs typeface="+mn-cs"/>
            </a:endParaRPr>
          </a:p>
        </p:txBody>
      </p:sp>
      <p:sp>
        <p:nvSpPr>
          <p:cNvPr id="24" name="Rectangle 1">
            <a:extLst>
              <a:ext uri="{FF2B5EF4-FFF2-40B4-BE49-F238E27FC236}">
                <a16:creationId xmlns:a16="http://schemas.microsoft.com/office/drawing/2014/main" id="{94F67573-A7B0-4649-81B8-B145D87DB4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24301" y="804993"/>
            <a:ext cx="4210501" cy="5816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57056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457200" indent="-457200" algn="just" eaLnBrk="0" hangingPunct="0">
              <a:spcAft>
                <a:spcPts val="0"/>
              </a:spcAft>
              <a:buFont typeface="+mj-lt"/>
              <a:buAutoNum type="arabicPeriod"/>
            </a:pPr>
            <a:r>
              <a:rPr lang="en-US" i="1" u="sng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Ultra-fast electron diffraction/microscopy stands for time resolved phenomena, where a bunched beam required</a:t>
            </a:r>
          </a:p>
          <a:p>
            <a:pPr marL="457200" indent="-457200" algn="just" eaLnBrk="0" hangingPunct="0">
              <a:spcAft>
                <a:spcPts val="0"/>
              </a:spcAft>
              <a:buFont typeface="+mj-lt"/>
              <a:buAutoNum type="arabicPeriod"/>
            </a:pPr>
            <a:r>
              <a:rPr lang="en-US" i="1" u="sng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Standard approach is the use of laser generated photoemission beam (see A)</a:t>
            </a:r>
          </a:p>
          <a:p>
            <a:pPr marL="457200" indent="-457200" algn="just" eaLnBrk="0" hangingPunct="0">
              <a:spcAft>
                <a:spcPts val="0"/>
              </a:spcAft>
              <a:buFont typeface="+mj-lt"/>
              <a:buAutoNum type="arabicPeriod"/>
            </a:pPr>
            <a:r>
              <a:rPr lang="en-US" i="1" u="sng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MeV beam is required to reduce space charge effects</a:t>
            </a:r>
          </a:p>
          <a:p>
            <a:pPr marL="457200" indent="-457200" algn="just" eaLnBrk="0" hangingPunct="0">
              <a:spcAft>
                <a:spcPts val="0"/>
              </a:spcAft>
              <a:buFont typeface="+mj-lt"/>
              <a:buAutoNum type="arabicPeriod"/>
            </a:pPr>
            <a:r>
              <a:rPr lang="en-US" i="1" u="sng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UED usually based on NC gun, which can operate with 100’s Hz rep rate and requires MW’s of RF power (see B)</a:t>
            </a:r>
          </a:p>
          <a:p>
            <a:pPr marL="457200" indent="-457200" algn="just" eaLnBrk="0" hangingPunct="0">
              <a:spcAft>
                <a:spcPts val="0"/>
              </a:spcAft>
              <a:buFont typeface="+mj-lt"/>
              <a:buAutoNum type="arabicPeriod"/>
            </a:pPr>
            <a:r>
              <a:rPr lang="en-US" b="1" i="1" u="sng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proposed here L-band SRF </a:t>
            </a:r>
            <a:r>
              <a:rPr lang="en-US" b="1" i="1" u="sng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photogun</a:t>
            </a:r>
            <a:r>
              <a:rPr lang="en-US" b="1" i="1" u="sng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can work in CW mode powered by only 10W solid state amplifier, which can provide an order of magnitude higher stability. It can also reduce the footprint by 2/3</a:t>
            </a:r>
          </a:p>
          <a:p>
            <a:pPr marL="457200" lvl="0" indent="-457200" algn="just" eaLnBrk="0" hangingPunct="0">
              <a:spcAft>
                <a:spcPts val="0"/>
              </a:spcAft>
              <a:buFont typeface="+mj-lt"/>
              <a:buAutoNum type="arabicPeriod"/>
            </a:pPr>
            <a:endParaRPr lang="en-US" i="1" u="sng" dirty="0" bmk="">
              <a:latin typeface="Times New Roman" pitchFamily="18" charset="0"/>
              <a:ea typeface="宋体" pitchFamily="2" charset="-122"/>
              <a:cs typeface="Times New Roman" pitchFamily="18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FE03D3AE-F53F-4AD7-9EB1-AD892D3D9619}"/>
              </a:ext>
            </a:extLst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95986" y="1363064"/>
            <a:ext cx="4725587" cy="13801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EC20788D-E129-47ED-9993-F31B9184EBCA}"/>
              </a:ext>
            </a:extLst>
          </p:cNvPr>
          <p:cNvSpPr txBox="1"/>
          <p:nvPr/>
        </p:nvSpPr>
        <p:spPr>
          <a:xfrm>
            <a:off x="4424904" y="3204317"/>
            <a:ext cx="39076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i="1" u="sng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Courtesy of Dao Xiang, talk at IPAC19</a:t>
            </a:r>
            <a:endParaRPr lang="en-US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D4AC1C9-DD75-4C27-804D-44924C7EC9F0}"/>
              </a:ext>
            </a:extLst>
          </p:cNvPr>
          <p:cNvSpPr/>
          <p:nvPr/>
        </p:nvSpPr>
        <p:spPr>
          <a:xfrm>
            <a:off x="4119632" y="1003063"/>
            <a:ext cx="452368" cy="69204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3600" dirty="0">
                <a:ln w="0">
                  <a:solidFill>
                    <a:schemeClr val="bg1"/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endParaRPr lang="en-US" sz="1100" dirty="0">
              <a:ln w="0">
                <a:solidFill>
                  <a:schemeClr val="bg1"/>
                </a:solidFill>
              </a:ln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C243EC19-E933-42AB-A517-119F8C160AE7}"/>
              </a:ext>
            </a:extLst>
          </p:cNvPr>
          <p:cNvSpPr/>
          <p:nvPr/>
        </p:nvSpPr>
        <p:spPr>
          <a:xfrm>
            <a:off x="4198720" y="4346308"/>
            <a:ext cx="452368" cy="69204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3600" dirty="0">
                <a:ln w="0">
                  <a:solidFill>
                    <a:schemeClr val="bg1"/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</a:t>
            </a:r>
            <a:endParaRPr lang="en-US" sz="1100" dirty="0">
              <a:ln w="0">
                <a:solidFill>
                  <a:schemeClr val="bg1"/>
                </a:solidFill>
              </a:ln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66414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9548C44-A4A7-4BA6-AD5A-EDF926C0E3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ln>
                  <a:solidFill>
                    <a:prstClr val="white"/>
                  </a:solidFill>
                </a:ln>
                <a:solidFill>
                  <a:prstClr val="black">
                    <a:tint val="75000"/>
                  </a:prstClr>
                </a:solidFill>
              </a:rPr>
              <a:pPr/>
              <a:t>5</a:t>
            </a:fld>
            <a:endParaRPr lang="en-US" dirty="0">
              <a:ln>
                <a:solidFill>
                  <a:prstClr val="white"/>
                </a:solidFill>
              </a:ln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3E4427FE-CB3E-4FA0-A2D2-2C25DFF04D55}"/>
              </a:ext>
            </a:extLst>
          </p:cNvPr>
          <p:cNvSpPr txBox="1">
            <a:spLocks/>
          </p:cNvSpPr>
          <p:nvPr/>
        </p:nvSpPr>
        <p:spPr>
          <a:xfrm>
            <a:off x="0" y="160867"/>
            <a:ext cx="9144000" cy="533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3300" u="sng" dirty="0">
                <a:solidFill>
                  <a:schemeClr val="tx2"/>
                </a:solidFill>
                <a:latin typeface="Cambria" pitchFamily="18" charset="0"/>
                <a:cs typeface="+mn-cs"/>
              </a:rPr>
              <a:t>Outline:</a:t>
            </a:r>
            <a:endParaRPr kumimoji="0" lang="en-US" sz="3300" b="0" i="0" u="sng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ambria" pitchFamily="18" charset="0"/>
              <a:cs typeface="+mn-cs"/>
            </a:endParaRPr>
          </a:p>
        </p:txBody>
      </p:sp>
      <p:sp>
        <p:nvSpPr>
          <p:cNvPr id="9" name="Rectangle 1">
            <a:extLst>
              <a:ext uri="{FF2B5EF4-FFF2-40B4-BE49-F238E27FC236}">
                <a16:creationId xmlns:a16="http://schemas.microsoft.com/office/drawing/2014/main" id="{7B5CE7F8-F1AB-4493-A474-B09EF28482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147025"/>
            <a:ext cx="8805333" cy="27699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57056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457200" indent="-457200" eaLnBrk="0" hangingPunct="0">
              <a:spcAft>
                <a:spcPts val="0"/>
              </a:spcAft>
              <a:buFont typeface="+mj-lt"/>
              <a:buAutoNum type="arabicPeriod"/>
            </a:pPr>
            <a:r>
              <a:rPr lang="en-US" i="1" u="sng" dirty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Introduction to UEM/UED and requirements</a:t>
            </a:r>
          </a:p>
          <a:p>
            <a:pPr marL="457200" indent="-457200" eaLnBrk="0" hangingPunct="0">
              <a:spcAft>
                <a:spcPts val="0"/>
              </a:spcAft>
              <a:buFont typeface="+mj-lt"/>
              <a:buAutoNum type="arabicPeriod"/>
            </a:pPr>
            <a:endParaRPr lang="en-US" i="1" u="sng" dirty="0">
              <a:solidFill>
                <a:schemeClr val="tx2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eaLnBrk="0" hangingPunct="0">
              <a:spcAft>
                <a:spcPts val="0"/>
              </a:spcAft>
              <a:buFont typeface="+mj-lt"/>
              <a:buAutoNum type="arabicPeriod"/>
            </a:pPr>
            <a:r>
              <a:rPr lang="en-US" i="1" u="sng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SRF gun optimization studies</a:t>
            </a:r>
          </a:p>
          <a:p>
            <a:pPr marL="457200" lvl="0" indent="-457200" eaLnBrk="0" hangingPunct="0">
              <a:spcAft>
                <a:spcPts val="0"/>
              </a:spcAft>
              <a:buFont typeface="+mj-lt"/>
              <a:buAutoNum type="arabicPeriod"/>
            </a:pPr>
            <a:endParaRPr lang="en-US" i="1" u="sng" dirty="0">
              <a:solidFill>
                <a:schemeClr val="tx2">
                  <a:lumMod val="20000"/>
                  <a:lumOff val="8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lvl="0" indent="-457200" eaLnBrk="0" hangingPunct="0">
              <a:spcAft>
                <a:spcPts val="0"/>
              </a:spcAft>
              <a:buFont typeface="+mj-lt"/>
              <a:buAutoNum type="arabicPeriod"/>
            </a:pPr>
            <a:r>
              <a:rPr lang="en-US" i="1" u="sng" dirty="0">
                <a:solidFill>
                  <a:schemeClr val="tx2">
                    <a:lumMod val="20000"/>
                    <a:lumOff val="8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Cryomodule design</a:t>
            </a:r>
          </a:p>
          <a:p>
            <a:pPr marL="457200" lvl="0" indent="-457200" eaLnBrk="0" hangingPunct="0">
              <a:spcAft>
                <a:spcPts val="0"/>
              </a:spcAft>
              <a:buFont typeface="+mj-lt"/>
              <a:buAutoNum type="arabicPeriod"/>
            </a:pPr>
            <a:endParaRPr lang="en-US" i="1" u="sng" dirty="0">
              <a:solidFill>
                <a:schemeClr val="tx2">
                  <a:lumMod val="20000"/>
                  <a:lumOff val="80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lvl="0" indent="-457200" eaLnBrk="0" hangingPunct="0">
              <a:spcAft>
                <a:spcPts val="0"/>
              </a:spcAft>
              <a:buFont typeface="+mj-lt"/>
              <a:buAutoNum type="arabicPeriod"/>
            </a:pPr>
            <a:r>
              <a:rPr lang="en-US" i="1" u="sng" dirty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Current status</a:t>
            </a:r>
          </a:p>
          <a:p>
            <a:pPr marL="457200" lvl="0" indent="-457200" eaLnBrk="0" hangingPunct="0">
              <a:spcAft>
                <a:spcPts val="0"/>
              </a:spcAft>
              <a:buFont typeface="+mj-lt"/>
              <a:buAutoNum type="arabicPeriod"/>
            </a:pPr>
            <a:endParaRPr lang="en-US" i="1" u="sng" dirty="0">
              <a:solidFill>
                <a:schemeClr val="tx2">
                  <a:lumMod val="20000"/>
                  <a:lumOff val="8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lvl="0" indent="-457200" eaLnBrk="0" hangingPunct="0">
              <a:spcAft>
                <a:spcPts val="0"/>
              </a:spcAft>
              <a:buFont typeface="+mj-lt"/>
              <a:buAutoNum type="arabicPeriod"/>
            </a:pPr>
            <a:r>
              <a:rPr lang="en-US" i="1" u="sng" dirty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Plans and conclusions</a:t>
            </a:r>
            <a:endParaRPr lang="en-US" i="1" u="sng" dirty="0">
              <a:solidFill>
                <a:schemeClr val="tx2">
                  <a:lumMod val="20000"/>
                  <a:lumOff val="8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lvl="0" indent="-457200" eaLnBrk="0" hangingPunct="0">
              <a:spcAft>
                <a:spcPts val="0"/>
              </a:spcAft>
              <a:buFont typeface="+mj-lt"/>
              <a:buAutoNum type="arabicPeriod"/>
            </a:pPr>
            <a:endParaRPr lang="en-US" i="1" u="sng" dirty="0" bmk="">
              <a:latin typeface="Times New Roman" pitchFamily="18" charset="0"/>
              <a:ea typeface="宋体" pitchFamily="2" charset="-122"/>
              <a:cs typeface="Times New Roman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5E585C5-A2EC-4021-933B-610DABA8FC23}"/>
              </a:ext>
            </a:extLst>
          </p:cNvPr>
          <p:cNvSpPr txBox="1"/>
          <p:nvPr/>
        </p:nvSpPr>
        <p:spPr>
          <a:xfrm>
            <a:off x="952500" y="6471991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0" hangingPunct="0">
              <a:spcAft>
                <a:spcPts val="0"/>
              </a:spcAft>
            </a:pPr>
            <a:r>
              <a:rPr lang="en-US" i="1" u="sng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SRF gun optimization studies</a:t>
            </a:r>
          </a:p>
        </p:txBody>
      </p:sp>
    </p:spTree>
    <p:extLst>
      <p:ext uri="{BB962C8B-B14F-4D97-AF65-F5344CB8AC3E}">
        <p14:creationId xmlns:p14="http://schemas.microsoft.com/office/powerpoint/2010/main" val="2084526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ln>
                  <a:solidFill>
                    <a:prstClr val="white"/>
                  </a:solidFill>
                </a:ln>
                <a:solidFill>
                  <a:prstClr val="black">
                    <a:tint val="75000"/>
                  </a:prstClr>
                </a:solidFill>
              </a:rPr>
              <a:pPr/>
              <a:t>6</a:t>
            </a:fld>
            <a:endParaRPr lang="en-US" dirty="0">
              <a:ln>
                <a:solidFill>
                  <a:prstClr val="white"/>
                </a:solidFill>
              </a:ln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1495CD8-BA7C-4DD7-B169-75B8C53025B4}"/>
              </a:ext>
            </a:extLst>
          </p:cNvPr>
          <p:cNvSpPr txBox="1"/>
          <p:nvPr/>
        </p:nvSpPr>
        <p:spPr>
          <a:xfrm>
            <a:off x="6122478" y="1119974"/>
            <a:ext cx="13933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mbria" pitchFamily="18" charset="0"/>
              </a:rPr>
              <a:t>E-field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5E398EB-57DF-4C71-BC45-F516E5F5FD60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94837" y="4942168"/>
            <a:ext cx="2751178" cy="154208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C201CCB-5A79-486D-93FF-7B6F58522B76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54573" y="4936278"/>
            <a:ext cx="2667905" cy="1495411"/>
          </a:xfrm>
          <a:prstGeom prst="rect">
            <a:avLst/>
          </a:prstGeom>
        </p:spPr>
      </p:pic>
      <p:sp>
        <p:nvSpPr>
          <p:cNvPr id="9" name="Text Placeholder 3"/>
          <p:cNvSpPr txBox="1">
            <a:spLocks/>
          </p:cNvSpPr>
          <p:nvPr/>
        </p:nvSpPr>
        <p:spPr>
          <a:xfrm>
            <a:off x="0" y="0"/>
            <a:ext cx="9144000" cy="533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3300" u="sng" noProof="0" dirty="0">
                <a:solidFill>
                  <a:schemeClr val="tx2"/>
                </a:solidFill>
                <a:latin typeface="Cambria" pitchFamily="18" charset="0"/>
                <a:cs typeface="+mn-cs"/>
              </a:rPr>
              <a:t>RF Design</a:t>
            </a:r>
            <a:endParaRPr kumimoji="0" lang="en-US" sz="3300" b="0" i="0" u="sng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ambria" pitchFamily="18" charset="0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D2FA0A9-D1C4-4548-8210-76BCFCF5E57F}"/>
              </a:ext>
            </a:extLst>
          </p:cNvPr>
          <p:cNvSpPr txBox="1"/>
          <p:nvPr/>
        </p:nvSpPr>
        <p:spPr>
          <a:xfrm>
            <a:off x="952500" y="6471991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0" hangingPunct="0">
              <a:spcAft>
                <a:spcPts val="0"/>
              </a:spcAft>
            </a:pPr>
            <a:r>
              <a:rPr lang="en-US" i="1" u="sng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SRF gun optimization studies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8B26A2B-68D5-4CDE-A2DF-0E7630529EFF}"/>
              </a:ext>
            </a:extLst>
          </p:cNvPr>
          <p:cNvSpPr txBox="1"/>
          <p:nvPr/>
        </p:nvSpPr>
        <p:spPr>
          <a:xfrm>
            <a:off x="7006320" y="5536356"/>
            <a:ext cx="13933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mbria" pitchFamily="18" charset="0"/>
              </a:rPr>
              <a:t>H-field on surface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FC6791A-0665-4FEC-9256-23E180B9E350}"/>
              </a:ext>
            </a:extLst>
          </p:cNvPr>
          <p:cNvSpPr txBox="1"/>
          <p:nvPr/>
        </p:nvSpPr>
        <p:spPr>
          <a:xfrm>
            <a:off x="4107628" y="5536356"/>
            <a:ext cx="13933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mbria" pitchFamily="18" charset="0"/>
              </a:rPr>
              <a:t>E-field along axis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9C5D0A4-43B1-4A4D-9290-EFD66ADF98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8355" y="1701329"/>
            <a:ext cx="3627660" cy="2724202"/>
          </a:xfrm>
          <a:prstGeom prst="rect">
            <a:avLst/>
          </a:prstGeom>
        </p:spPr>
      </p:pic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C2954BCF-1B84-421A-AEA7-9BB0438A5EA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9233266"/>
              </p:ext>
            </p:extLst>
          </p:nvPr>
        </p:nvGraphicFramePr>
        <p:xfrm>
          <a:off x="193857" y="3896148"/>
          <a:ext cx="3123795" cy="249174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704612">
                  <a:extLst>
                    <a:ext uri="{9D8B030D-6E8A-4147-A177-3AD203B41FA5}">
                      <a16:colId xmlns:a16="http://schemas.microsoft.com/office/drawing/2014/main" val="481287116"/>
                    </a:ext>
                  </a:extLst>
                </a:gridCol>
                <a:gridCol w="1419183">
                  <a:extLst>
                    <a:ext uri="{9D8B030D-6E8A-4147-A177-3AD203B41FA5}">
                      <a16:colId xmlns:a16="http://schemas.microsoft.com/office/drawing/2014/main" val="2413915149"/>
                    </a:ext>
                  </a:extLst>
                </a:gridCol>
              </a:tblGrid>
              <a:tr h="101600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Parameter 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Value 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extLst>
                  <a:ext uri="{0D108BD9-81ED-4DB2-BD59-A6C34878D82A}">
                    <a16:rowId xmlns:a16="http://schemas.microsoft.com/office/drawing/2014/main" val="2583208097"/>
                  </a:ext>
                </a:extLst>
              </a:tr>
              <a:tr h="76200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Frequency, 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1.3 GHz 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extLst>
                  <a:ext uri="{0D108BD9-81ED-4DB2-BD59-A6C34878D82A}">
                    <a16:rowId xmlns:a16="http://schemas.microsoft.com/office/drawing/2014/main" val="3332101501"/>
                  </a:ext>
                </a:extLst>
              </a:tr>
              <a:tr h="114300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Length 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1.45cell  (160mm)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extLst>
                  <a:ext uri="{0D108BD9-81ED-4DB2-BD59-A6C34878D82A}">
                    <a16:rowId xmlns:a16="http://schemas.microsoft.com/office/drawing/2014/main" val="2762384657"/>
                  </a:ext>
                </a:extLst>
              </a:tr>
              <a:tr h="76200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Q</a:t>
                      </a:r>
                      <a:r>
                        <a:rPr lang="en-US" sz="1200" baseline="-25000" dirty="0">
                          <a:effectLst/>
                        </a:rPr>
                        <a:t>0 </a:t>
                      </a:r>
                      <a:r>
                        <a:rPr lang="en-US" sz="1200" dirty="0">
                          <a:effectLst/>
                        </a:rPr>
                        <a:t>at 4°K (Rs = 20 </a:t>
                      </a:r>
                      <a:r>
                        <a:rPr lang="en-US" sz="1200" dirty="0" err="1">
                          <a:effectLst/>
                        </a:rPr>
                        <a:t>nΩ</a:t>
                      </a:r>
                      <a:r>
                        <a:rPr lang="en-US" sz="1200" dirty="0">
                          <a:effectLst/>
                        </a:rPr>
                        <a:t> ) 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1.16×10</a:t>
                      </a:r>
                      <a:r>
                        <a:rPr lang="en-US" sz="1200" baseline="30000" dirty="0">
                          <a:effectLst/>
                        </a:rPr>
                        <a:t>10</a:t>
                      </a:r>
                      <a:r>
                        <a:rPr lang="en-US" sz="1200" dirty="0">
                          <a:effectLst/>
                        </a:rPr>
                        <a:t> 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extLst>
                  <a:ext uri="{0D108BD9-81ED-4DB2-BD59-A6C34878D82A}">
                    <a16:rowId xmlns:a16="http://schemas.microsoft.com/office/drawing/2014/main" val="1276196742"/>
                  </a:ext>
                </a:extLst>
              </a:tr>
              <a:tr h="88900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R/Q (critical coupling) 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176.9 Ω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extLst>
                  <a:ext uri="{0D108BD9-81ED-4DB2-BD59-A6C34878D82A}">
                    <a16:rowId xmlns:a16="http://schemas.microsoft.com/office/drawing/2014/main" val="1462816671"/>
                  </a:ext>
                </a:extLst>
              </a:tr>
              <a:tr h="166945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Geometry factor 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232 Ω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extLst>
                  <a:ext uri="{0D108BD9-81ED-4DB2-BD59-A6C34878D82A}">
                    <a16:rowId xmlns:a16="http://schemas.microsoft.com/office/drawing/2014/main" val="839917464"/>
                  </a:ext>
                </a:extLst>
              </a:tr>
              <a:tr h="177800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Wall Power dissipation 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0.9 W 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extLst>
                  <a:ext uri="{0D108BD9-81ED-4DB2-BD59-A6C34878D82A}">
                    <a16:rowId xmlns:a16="http://schemas.microsoft.com/office/drawing/2014/main" val="2124441902"/>
                  </a:ext>
                </a:extLst>
              </a:tr>
              <a:tr h="177800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E</a:t>
                      </a:r>
                      <a:r>
                        <a:rPr lang="en-US" sz="1200" baseline="-25000" dirty="0">
                          <a:effectLst/>
                        </a:rPr>
                        <a:t>on axis</a:t>
                      </a:r>
                      <a:r>
                        <a:rPr lang="en-US" sz="1200" dirty="0">
                          <a:effectLst/>
                        </a:rPr>
                        <a:t> 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20 MV/m 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extLst>
                  <a:ext uri="{0D108BD9-81ED-4DB2-BD59-A6C34878D82A}">
                    <a16:rowId xmlns:a16="http://schemas.microsoft.com/office/drawing/2014/main" val="2998696726"/>
                  </a:ext>
                </a:extLst>
              </a:tr>
              <a:tr h="74870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E</a:t>
                      </a:r>
                      <a:r>
                        <a:rPr lang="en-US" sz="1200" baseline="-25000" dirty="0">
                          <a:effectLst/>
                        </a:rPr>
                        <a:t>max 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23.5 MV/m 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extLst>
                  <a:ext uri="{0D108BD9-81ED-4DB2-BD59-A6C34878D82A}">
                    <a16:rowId xmlns:a16="http://schemas.microsoft.com/office/drawing/2014/main" val="1688365216"/>
                  </a:ext>
                </a:extLst>
              </a:tr>
              <a:tr h="177800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effectLst/>
                        </a:rPr>
                        <a:t>B</a:t>
                      </a:r>
                      <a:r>
                        <a:rPr lang="en-US" sz="1200" baseline="-25000" dirty="0" err="1">
                          <a:effectLst/>
                        </a:rPr>
                        <a:t>max</a:t>
                      </a:r>
                      <a:r>
                        <a:rPr lang="en-US" sz="1200" baseline="-25000" dirty="0">
                          <a:effectLst/>
                        </a:rPr>
                        <a:t> 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+mn-ea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43.3 </a:t>
                      </a:r>
                      <a:r>
                        <a:rPr lang="en-US" sz="1200" dirty="0" err="1">
                          <a:effectLst/>
                        </a:rPr>
                        <a:t>mT</a:t>
                      </a:r>
                      <a:r>
                        <a:rPr lang="en-US" sz="1200" dirty="0">
                          <a:effectLst/>
                        </a:rPr>
                        <a:t> 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+mn-ea"/>
                      </a:endParaRPr>
                    </a:p>
                  </a:txBody>
                  <a:tcPr marL="68580" marR="68580" marT="9525" marB="0"/>
                </a:tc>
                <a:extLst>
                  <a:ext uri="{0D108BD9-81ED-4DB2-BD59-A6C34878D82A}">
                    <a16:rowId xmlns:a16="http://schemas.microsoft.com/office/drawing/2014/main" val="2187652407"/>
                  </a:ext>
                </a:extLst>
              </a:tr>
              <a:tr h="177800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effectLst/>
                        </a:rPr>
                        <a:t>E</a:t>
                      </a:r>
                      <a:r>
                        <a:rPr lang="en-US" sz="1200" baseline="-25000" dirty="0" err="1">
                          <a:effectLst/>
                        </a:rPr>
                        <a:t>acc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+mn-ea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10MV/m</a:t>
                      </a:r>
                    </a:p>
                  </a:txBody>
                  <a:tcPr marL="68580" marR="68580" marT="9525" marB="0"/>
                </a:tc>
                <a:extLst>
                  <a:ext uri="{0D108BD9-81ED-4DB2-BD59-A6C34878D82A}">
                    <a16:rowId xmlns:a16="http://schemas.microsoft.com/office/drawing/2014/main" val="3036501592"/>
                  </a:ext>
                </a:extLst>
              </a:tr>
              <a:tr h="177800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Beam energy</a:t>
                      </a:r>
                    </a:p>
                    <a:p>
                      <a:pPr marL="0" marR="0" algn="just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marL="0" marR="0" algn="just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1.6MeV</a:t>
                      </a:r>
                    </a:p>
                  </a:txBody>
                  <a:tcPr marL="68580" marR="68580" marT="9525" marB="0"/>
                </a:tc>
                <a:extLst>
                  <a:ext uri="{0D108BD9-81ED-4DB2-BD59-A6C34878D82A}">
                    <a16:rowId xmlns:a16="http://schemas.microsoft.com/office/drawing/2014/main" val="625013327"/>
                  </a:ext>
                </a:extLst>
              </a:tr>
            </a:tbl>
          </a:graphicData>
        </a:graphic>
      </p:graphicFrame>
      <p:sp>
        <p:nvSpPr>
          <p:cNvPr id="20" name="Rectangle 1">
            <a:extLst>
              <a:ext uri="{FF2B5EF4-FFF2-40B4-BE49-F238E27FC236}">
                <a16:creationId xmlns:a16="http://schemas.microsoft.com/office/drawing/2014/main" id="{E24607FF-3D93-4D8F-83C5-B4758C9084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19569" y="1251491"/>
            <a:ext cx="5123882" cy="2492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57056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457200" indent="-457200" algn="just" eaLnBrk="0" hangingPunct="0">
              <a:spcAft>
                <a:spcPts val="0"/>
              </a:spcAft>
              <a:buFont typeface="+mj-lt"/>
              <a:buAutoNum type="arabicPeriod"/>
            </a:pPr>
            <a:r>
              <a:rPr lang="en-US" i="1" u="sng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Maximum energy gain and min energy spread of the beam  corresponds to different RF phases</a:t>
            </a:r>
          </a:p>
          <a:p>
            <a:pPr marL="457200" indent="-457200" algn="just" eaLnBrk="0" hangingPunct="0">
              <a:spcAft>
                <a:spcPts val="0"/>
              </a:spcAft>
              <a:buFont typeface="+mj-lt"/>
              <a:buAutoNum type="arabicPeriod"/>
            </a:pPr>
            <a:endParaRPr lang="en-US" i="1" u="sng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 eaLnBrk="0" hangingPunct="0">
              <a:spcAft>
                <a:spcPts val="0"/>
              </a:spcAft>
              <a:buFont typeface="+mj-lt"/>
              <a:buAutoNum type="arabicPeriod"/>
            </a:pPr>
            <a:r>
              <a:rPr lang="en-US" i="1" u="sng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Cavity nose section was optimized to minimize the spread while keeping acceptable energy gain.</a:t>
            </a:r>
          </a:p>
          <a:p>
            <a:pPr marL="457200" indent="-457200" algn="just" eaLnBrk="0" hangingPunct="0">
              <a:spcAft>
                <a:spcPts val="0"/>
              </a:spcAft>
              <a:buFont typeface="+mj-lt"/>
              <a:buAutoNum type="arabicPeriod"/>
            </a:pPr>
            <a:endParaRPr lang="en-US" i="1" u="sng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0" indent="-457200" algn="just" eaLnBrk="0" hangingPunct="0">
              <a:spcAft>
                <a:spcPts val="0"/>
              </a:spcAft>
              <a:buFont typeface="+mj-lt"/>
              <a:buAutoNum type="arabicPeriod"/>
            </a:pPr>
            <a:endParaRPr lang="en-US" i="1" u="sng" dirty="0" bmk="">
              <a:latin typeface="Times New Roman" pitchFamily="18" charset="0"/>
              <a:ea typeface="宋体" pitchFamily="2" charset="-122"/>
              <a:cs typeface="Times New Roman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CEF8EC6-1DB1-40BA-B5F6-8436EECF796D}"/>
              </a:ext>
            </a:extLst>
          </p:cNvPr>
          <p:cNvSpPr txBox="1"/>
          <p:nvPr/>
        </p:nvSpPr>
        <p:spPr>
          <a:xfrm>
            <a:off x="446169" y="3458812"/>
            <a:ext cx="261917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eaLnBrk="0" hangingPunct="0">
              <a:spcAft>
                <a:spcPts val="0"/>
              </a:spcAft>
            </a:pPr>
            <a:r>
              <a:rPr lang="en-US" i="1" u="sng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Table 1. RF parameters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84760EE-E5CC-49F2-B0F8-F22FB85F3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ln>
                  <a:solidFill>
                    <a:prstClr val="white"/>
                  </a:solidFill>
                </a:ln>
                <a:solidFill>
                  <a:prstClr val="black">
                    <a:tint val="75000"/>
                  </a:prstClr>
                </a:solidFill>
              </a:rPr>
              <a:pPr/>
              <a:t>7</a:t>
            </a:fld>
            <a:endParaRPr lang="en-US" dirty="0">
              <a:ln>
                <a:solidFill>
                  <a:prstClr val="white"/>
                </a:solidFill>
              </a:ln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Content Placeholder 4">
            <a:extLst>
              <a:ext uri="{FF2B5EF4-FFF2-40B4-BE49-F238E27FC236}">
                <a16:creationId xmlns:a16="http://schemas.microsoft.com/office/drawing/2014/main" id="{FA263E4D-5F88-4527-AC52-73C83CBF83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0157" y="742157"/>
            <a:ext cx="4907144" cy="3461998"/>
          </a:xfrm>
          <a:prstGeom prst="rect">
            <a:avLst/>
          </a:prstGeom>
        </p:spPr>
      </p:pic>
      <p:pic>
        <p:nvPicPr>
          <p:cNvPr id="4" name="Content Placeholder 9">
            <a:extLst>
              <a:ext uri="{FF2B5EF4-FFF2-40B4-BE49-F238E27FC236}">
                <a16:creationId xmlns:a16="http://schemas.microsoft.com/office/drawing/2014/main" id="{980AB28E-2873-47B3-9F0D-2651BD7AC5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0157" y="2978641"/>
            <a:ext cx="4788163" cy="3375327"/>
          </a:xfrm>
          <a:prstGeom prst="rect">
            <a:avLst/>
          </a:prstGeom>
        </p:spPr>
      </p:pic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B5B4B9D1-8375-4160-81EE-BDC93321E7B6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533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3300" u="sng" noProof="0" dirty="0">
                <a:solidFill>
                  <a:schemeClr val="tx2"/>
                </a:solidFill>
                <a:latin typeface="Cambria" pitchFamily="18" charset="0"/>
                <a:cs typeface="+mn-cs"/>
              </a:rPr>
              <a:t>RF Design</a:t>
            </a:r>
            <a:endParaRPr kumimoji="0" lang="en-US" sz="3300" b="0" i="0" u="sng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ambria" pitchFamily="18" charset="0"/>
              <a:cs typeface="+mn-cs"/>
            </a:endParaRPr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00299C87-E6B6-4858-9EC3-CD37FA166E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211180"/>
            <a:ext cx="3683726" cy="4708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57056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457200" indent="-457200" eaLnBrk="0" hangingPunct="0">
              <a:spcAft>
                <a:spcPts val="0"/>
              </a:spcAft>
              <a:buFont typeface="+mj-lt"/>
              <a:buAutoNum type="arabicPeriod"/>
            </a:pPr>
            <a:r>
              <a:rPr lang="en-US" i="1" u="sng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FPC and Pick-up couplers were optimized</a:t>
            </a:r>
          </a:p>
          <a:p>
            <a:pPr marL="457200" indent="-457200" eaLnBrk="0" hangingPunct="0">
              <a:spcAft>
                <a:spcPts val="0"/>
              </a:spcAft>
              <a:buFont typeface="+mj-lt"/>
              <a:buAutoNum type="arabicPeriod"/>
            </a:pPr>
            <a:endParaRPr lang="en-US" i="1" u="sng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eaLnBrk="0" hangingPunct="0">
              <a:spcAft>
                <a:spcPts val="0"/>
              </a:spcAft>
              <a:buFont typeface="+mj-lt"/>
              <a:buAutoNum type="arabicPeriod"/>
            </a:pPr>
            <a:r>
              <a:rPr lang="en-US" i="1" u="sng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FPC coupler is based on an N-type feedthrough.</a:t>
            </a:r>
          </a:p>
          <a:p>
            <a:pPr marL="457200" indent="-457200" eaLnBrk="0" hangingPunct="0">
              <a:spcAft>
                <a:spcPts val="0"/>
              </a:spcAft>
              <a:buFont typeface="+mj-lt"/>
              <a:buAutoNum type="arabicPeriod"/>
            </a:pPr>
            <a:endParaRPr lang="en-US" i="1" u="sng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eaLnBrk="0" hangingPunct="0">
              <a:spcAft>
                <a:spcPts val="0"/>
              </a:spcAft>
              <a:buFont typeface="+mj-lt"/>
              <a:buAutoNum type="arabicPeriod"/>
            </a:pPr>
            <a:r>
              <a:rPr lang="en-US" i="1" u="sng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Pick-up coupler is based on an SMA-type feedthrough.</a:t>
            </a:r>
          </a:p>
          <a:p>
            <a:pPr marL="457200" indent="-457200" eaLnBrk="0" hangingPunct="0">
              <a:spcAft>
                <a:spcPts val="0"/>
              </a:spcAft>
              <a:buFont typeface="+mj-lt"/>
              <a:buAutoNum type="arabicPeriod"/>
            </a:pPr>
            <a:endParaRPr lang="en-US" i="1" u="sng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eaLnBrk="0" hangingPunct="0">
              <a:spcAft>
                <a:spcPts val="0"/>
              </a:spcAft>
              <a:buFont typeface="+mj-lt"/>
              <a:buAutoNum type="arabicPeriod"/>
            </a:pPr>
            <a:r>
              <a:rPr lang="en-US" i="1" u="sng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Both couplers have a screw-on antenna which can be easily tuned if needed.</a:t>
            </a:r>
          </a:p>
          <a:p>
            <a:pPr marL="457200" indent="-457200" eaLnBrk="0" hangingPunct="0">
              <a:spcAft>
                <a:spcPts val="0"/>
              </a:spcAft>
              <a:buFont typeface="+mj-lt"/>
              <a:buAutoNum type="arabicPeriod"/>
            </a:pPr>
            <a:endParaRPr lang="en-US" i="1" u="sng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eaLnBrk="0" hangingPunct="0">
              <a:spcAft>
                <a:spcPts val="0"/>
              </a:spcAft>
              <a:buFont typeface="+mj-lt"/>
              <a:buAutoNum type="arabicPeriod"/>
            </a:pPr>
            <a:r>
              <a:rPr lang="en-US" i="1" u="sng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couplers are ordered from Kyocera, blueprints were generated.</a:t>
            </a:r>
          </a:p>
          <a:p>
            <a:pPr marL="457200" lvl="0" indent="-457200" eaLnBrk="0" hangingPunct="0">
              <a:spcAft>
                <a:spcPts val="0"/>
              </a:spcAft>
              <a:buFont typeface="+mj-lt"/>
              <a:buAutoNum type="arabicPeriod"/>
            </a:pPr>
            <a:endParaRPr lang="en-US" i="1" u="sng" dirty="0" bmk="">
              <a:latin typeface="Times New Roman" pitchFamily="18" charset="0"/>
              <a:ea typeface="宋体" pitchFamily="2" charset="-122"/>
              <a:cs typeface="Times New Roman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7B4F3DA-2863-4E06-948D-B87FE51183AE}"/>
              </a:ext>
            </a:extLst>
          </p:cNvPr>
          <p:cNvSpPr txBox="1"/>
          <p:nvPr/>
        </p:nvSpPr>
        <p:spPr>
          <a:xfrm>
            <a:off x="7077075" y="1238973"/>
            <a:ext cx="8041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i="1" u="sng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FPC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62AA2FD-8C19-4FAF-9089-A604CFD493EF}"/>
              </a:ext>
            </a:extLst>
          </p:cNvPr>
          <p:cNvSpPr txBox="1"/>
          <p:nvPr/>
        </p:nvSpPr>
        <p:spPr>
          <a:xfrm>
            <a:off x="7073978" y="3381003"/>
            <a:ext cx="11812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i="1" u="sng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Pick-UP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E3073BD-770E-4C72-A856-6FA942836B99}"/>
              </a:ext>
            </a:extLst>
          </p:cNvPr>
          <p:cNvSpPr txBox="1"/>
          <p:nvPr/>
        </p:nvSpPr>
        <p:spPr>
          <a:xfrm>
            <a:off x="952500" y="6471991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0" hangingPunct="0">
              <a:spcAft>
                <a:spcPts val="0"/>
              </a:spcAft>
            </a:pPr>
            <a:r>
              <a:rPr lang="en-US" i="1" u="sng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SRF gun optimization studies</a:t>
            </a:r>
          </a:p>
        </p:txBody>
      </p:sp>
    </p:spTree>
    <p:extLst>
      <p:ext uri="{BB962C8B-B14F-4D97-AF65-F5344CB8AC3E}">
        <p14:creationId xmlns:p14="http://schemas.microsoft.com/office/powerpoint/2010/main" val="16612617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8884EBD-AEA9-4CDC-B66A-3892DC1EEE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ln>
                  <a:solidFill>
                    <a:prstClr val="white"/>
                  </a:solidFill>
                </a:ln>
                <a:solidFill>
                  <a:prstClr val="black">
                    <a:tint val="75000"/>
                  </a:prstClr>
                </a:solidFill>
              </a:rPr>
              <a:pPr/>
              <a:t>8</a:t>
            </a:fld>
            <a:endParaRPr lang="en-US" dirty="0">
              <a:ln>
                <a:solidFill>
                  <a:prstClr val="white"/>
                </a:solidFill>
              </a:ln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514BF23-ED1E-4A03-8BB0-47DE05C812C6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009967" y="760135"/>
            <a:ext cx="2063116" cy="163087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7935EFC-3B6A-4EC2-92E2-6B2282B10643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38092" y="2661615"/>
            <a:ext cx="1987872" cy="165708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B369BE2-CA61-4888-BEB2-C87382C83D71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106006" y="2670267"/>
            <a:ext cx="2066632" cy="165708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9B30837-4A3E-40B2-89D1-69010974F24C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87443" y="760135"/>
            <a:ext cx="2138521" cy="1715978"/>
          </a:xfrm>
          <a:prstGeom prst="rect">
            <a:avLst/>
          </a:prstGeom>
        </p:spPr>
      </p:pic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E5936EE6-5195-4D0F-A041-C86B6E5B5731}"/>
              </a:ext>
            </a:extLst>
          </p:cNvPr>
          <p:cNvSpPr txBox="1">
            <a:spLocks/>
          </p:cNvSpPr>
          <p:nvPr/>
        </p:nvSpPr>
        <p:spPr>
          <a:xfrm>
            <a:off x="4825826" y="4339911"/>
            <a:ext cx="4368282" cy="533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u="sng" noProof="0" dirty="0">
                <a:solidFill>
                  <a:schemeClr val="tx2"/>
                </a:solidFill>
                <a:latin typeface="Cambria" pitchFamily="18" charset="0"/>
                <a:cs typeface="+mn-cs"/>
              </a:rPr>
              <a:t>Beam Simulation (UEM Application, 0.5</a:t>
            </a:r>
            <a:r>
              <a:rPr lang="en-US" i="1" u="sng" dirty="0">
                <a:solidFill>
                  <a:schemeClr val="tx2"/>
                </a:solidFill>
                <a:latin typeface="Cambria" pitchFamily="18" charset="0"/>
                <a:cs typeface="+mn-cs"/>
              </a:rPr>
              <a:t>p</a:t>
            </a:r>
            <a:r>
              <a:rPr lang="en-US" i="1" u="sng" noProof="0" dirty="0">
                <a:solidFill>
                  <a:schemeClr val="tx2"/>
                </a:solidFill>
                <a:latin typeface="Cambria" pitchFamily="18" charset="0"/>
                <a:cs typeface="+mn-cs"/>
              </a:rPr>
              <a:t>C</a:t>
            </a:r>
            <a:r>
              <a:rPr lang="en-US" u="sng" noProof="0" dirty="0">
                <a:solidFill>
                  <a:schemeClr val="tx2"/>
                </a:solidFill>
                <a:latin typeface="Cambria" pitchFamily="18" charset="0"/>
                <a:cs typeface="+mn-cs"/>
              </a:rPr>
              <a:t>)</a:t>
            </a:r>
            <a:endParaRPr kumimoji="0" lang="en-US" b="0" i="0" u="sng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ambria" pitchFamily="18" charset="0"/>
              <a:cs typeface="+mn-cs"/>
            </a:endParaRP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6396BF60-E9FE-4F07-9B13-E32A6F194A0F}"/>
              </a:ext>
            </a:extLst>
          </p:cNvPr>
          <p:cNvSpPr txBox="1">
            <a:spLocks/>
          </p:cNvSpPr>
          <p:nvPr/>
        </p:nvSpPr>
        <p:spPr>
          <a:xfrm>
            <a:off x="109305" y="4339911"/>
            <a:ext cx="4592842" cy="3210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u="sng" noProof="0" dirty="0">
                <a:solidFill>
                  <a:schemeClr val="tx2"/>
                </a:solidFill>
                <a:latin typeface="Cambria" pitchFamily="18" charset="0"/>
                <a:cs typeface="+mn-cs"/>
              </a:rPr>
              <a:t>Beam Simulation (UED Application, 5</a:t>
            </a:r>
            <a:r>
              <a:rPr lang="en-US" i="1" u="sng" noProof="0" dirty="0">
                <a:solidFill>
                  <a:schemeClr val="tx2"/>
                </a:solidFill>
                <a:latin typeface="Cambria" pitchFamily="18" charset="0"/>
                <a:cs typeface="+mn-cs"/>
              </a:rPr>
              <a:t>fC</a:t>
            </a:r>
            <a:r>
              <a:rPr lang="en-US" u="sng" noProof="0" dirty="0">
                <a:solidFill>
                  <a:schemeClr val="tx2"/>
                </a:solidFill>
                <a:latin typeface="Cambria" pitchFamily="18" charset="0"/>
                <a:cs typeface="+mn-cs"/>
              </a:rPr>
              <a:t>)</a:t>
            </a:r>
            <a:endParaRPr kumimoji="0" lang="en-US" b="0" i="0" u="sng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ambria" pitchFamily="18" charset="0"/>
              <a:cs typeface="+mn-cs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C149D6D0-D5BE-45F1-9C42-655962C82354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311629" y="746015"/>
            <a:ext cx="1960186" cy="157763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FEED7A5-35DF-4EE2-BDFE-45E202898AA9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02717" y="2608319"/>
            <a:ext cx="1987873" cy="165708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93CB67D-68EA-49AE-AA7B-20C669873391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205185" y="2637508"/>
            <a:ext cx="2066630" cy="165708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F5278CD2-8E2C-426F-B4E6-6A8C4A2292AB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02717" y="673846"/>
            <a:ext cx="2096373" cy="1649808"/>
          </a:xfrm>
          <a:prstGeom prst="rect">
            <a:avLst/>
          </a:prstGeom>
        </p:spPr>
      </p:pic>
      <p:graphicFrame>
        <p:nvGraphicFramePr>
          <p:cNvPr id="28" name="Table 27">
            <a:extLst>
              <a:ext uri="{FF2B5EF4-FFF2-40B4-BE49-F238E27FC236}">
                <a16:creationId xmlns:a16="http://schemas.microsoft.com/office/drawing/2014/main" id="{E6BE1C44-A9A5-4003-96DB-C8CC18EA55A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8973479"/>
              </p:ext>
            </p:extLst>
          </p:nvPr>
        </p:nvGraphicFramePr>
        <p:xfrm>
          <a:off x="1898951" y="4912178"/>
          <a:ext cx="5776983" cy="1419367"/>
        </p:xfrm>
        <a:graphic>
          <a:graphicData uri="http://schemas.openxmlformats.org/drawingml/2006/table">
            <a:tbl>
              <a:tblPr/>
              <a:tblGrid>
                <a:gridCol w="34958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882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929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00084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000" b="1" i="1" dirty="0">
                          <a:solidFill>
                            <a:srgbClr val="FFFFFF"/>
                          </a:solidFill>
                          <a:latin typeface="Cambria" pitchFamily="18" charset="0"/>
                          <a:ea typeface="SimSun"/>
                        </a:rPr>
                        <a:t>Parameter</a:t>
                      </a:r>
                      <a:endParaRPr lang="en-US" sz="1000" i="1" dirty="0">
                        <a:latin typeface="Cambria" pitchFamily="18" charset="0"/>
                        <a:ea typeface="SimSun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000" b="1" i="1" dirty="0">
                          <a:solidFill>
                            <a:srgbClr val="FFFFFF"/>
                          </a:solidFill>
                          <a:latin typeface="Cambria" pitchFamily="18" charset="0"/>
                          <a:ea typeface="SimSun"/>
                        </a:rPr>
                        <a:t>Value</a:t>
                      </a:r>
                      <a:endParaRPr lang="en-US" sz="1000" i="1" dirty="0">
                        <a:latin typeface="Cambria" pitchFamily="18" charset="0"/>
                        <a:ea typeface="SimSun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2027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000" i="1" dirty="0">
                          <a:latin typeface="Cambria" pitchFamily="18" charset="0"/>
                          <a:ea typeface="SimSun"/>
                        </a:rPr>
                        <a:t>Application</a:t>
                      </a: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000" i="1" dirty="0">
                          <a:latin typeface="Cambria" pitchFamily="18" charset="0"/>
                          <a:ea typeface="SimSun"/>
                        </a:rPr>
                        <a:t>UED</a:t>
                      </a: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000" i="1" dirty="0">
                          <a:latin typeface="Cambria" pitchFamily="18" charset="0"/>
                          <a:ea typeface="SimSun"/>
                        </a:rPr>
                        <a:t>UEM</a:t>
                      </a: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0167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000" i="1" dirty="0">
                          <a:latin typeface="Cambria" pitchFamily="18" charset="0"/>
                          <a:ea typeface="SimSun"/>
                        </a:rPr>
                        <a:t>Beam energy</a:t>
                      </a: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000" i="1" dirty="0">
                          <a:latin typeface="Cambria" pitchFamily="18" charset="0"/>
                          <a:ea typeface="SimSun"/>
                        </a:rPr>
                        <a:t>1.655MeV</a:t>
                      </a: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000" i="1" dirty="0">
                          <a:latin typeface="Cambria" pitchFamily="18" charset="0"/>
                          <a:ea typeface="SimSun"/>
                        </a:rPr>
                        <a:t>1.655MeV</a:t>
                      </a: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2027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i="1" dirty="0">
                          <a:latin typeface="Cambria" pitchFamily="18" charset="0"/>
                          <a:ea typeface="SimSun"/>
                        </a:rPr>
                        <a:t>Charge</a:t>
                      </a:r>
                      <a:endParaRPr lang="en-US" sz="1000" i="1" baseline="0" dirty="0">
                        <a:latin typeface="Cambria" pitchFamily="18" charset="0"/>
                        <a:ea typeface="SimSun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000" i="1" dirty="0">
                          <a:latin typeface="Cambria" pitchFamily="18" charset="0"/>
                          <a:ea typeface="SimSun"/>
                        </a:rPr>
                        <a:t>5fC</a:t>
                      </a: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000" i="1" dirty="0">
                          <a:latin typeface="Cambria" pitchFamily="18" charset="0"/>
                          <a:ea typeface="SimSun"/>
                        </a:rPr>
                        <a:t>0.5pC</a:t>
                      </a: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7889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000" i="1" dirty="0">
                          <a:latin typeface="Cambria" pitchFamily="18" charset="0"/>
                          <a:ea typeface="SimSun"/>
                        </a:rPr>
                        <a:t>Laser pulse</a:t>
                      </a:r>
                      <a:r>
                        <a:rPr lang="en-US" sz="1000" i="1" baseline="0" dirty="0">
                          <a:latin typeface="Cambria" pitchFamily="18" charset="0"/>
                          <a:ea typeface="SimSun"/>
                        </a:rPr>
                        <a:t> length, </a:t>
                      </a:r>
                      <a:r>
                        <a:rPr lang="en-US" sz="1000" i="1" baseline="0" dirty="0" err="1">
                          <a:latin typeface="Cambria" pitchFamily="18" charset="0"/>
                          <a:ea typeface="SimSun"/>
                        </a:rPr>
                        <a:t>rms</a:t>
                      </a:r>
                      <a:endParaRPr lang="en-US" sz="1000" i="1" dirty="0">
                        <a:latin typeface="Cambria" pitchFamily="18" charset="0"/>
                        <a:ea typeface="SimSun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000" i="1" dirty="0">
                          <a:latin typeface="Cambria" pitchFamily="18" charset="0"/>
                          <a:ea typeface="SimSun"/>
                        </a:rPr>
                        <a:t>6.4fs</a:t>
                      </a: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000" i="1" dirty="0">
                          <a:latin typeface="Cambria" pitchFamily="18" charset="0"/>
                          <a:ea typeface="SimSun"/>
                        </a:rPr>
                        <a:t>6.4fs</a:t>
                      </a: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12027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000" i="1" dirty="0">
                          <a:latin typeface="Cambria" pitchFamily="18" charset="0"/>
                          <a:ea typeface="SimSun"/>
                        </a:rPr>
                        <a:t>Laser spot size</a:t>
                      </a: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000" i="1" dirty="0">
                          <a:latin typeface="Cambria" pitchFamily="18" charset="0"/>
                          <a:ea typeface="SimSun"/>
                        </a:rPr>
                        <a:t>36um</a:t>
                      </a: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000" i="1" dirty="0">
                          <a:latin typeface="Cambria" pitchFamily="18" charset="0"/>
                          <a:ea typeface="SimSun"/>
                        </a:rPr>
                        <a:t>180um</a:t>
                      </a: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12027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000" i="1" dirty="0">
                          <a:latin typeface="Cambria" pitchFamily="18" charset="0"/>
                          <a:ea typeface="SimSun"/>
                        </a:rPr>
                        <a:t>Beam bunch length, </a:t>
                      </a:r>
                      <a:r>
                        <a:rPr lang="en-US" sz="1000" i="1" dirty="0" err="1">
                          <a:latin typeface="Cambria" pitchFamily="18" charset="0"/>
                          <a:ea typeface="SimSun"/>
                        </a:rPr>
                        <a:t>rms</a:t>
                      </a:r>
                      <a:endParaRPr lang="en-US" sz="1000" i="1" dirty="0">
                        <a:latin typeface="Cambria" pitchFamily="18" charset="0"/>
                        <a:ea typeface="SimSun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000" i="1" dirty="0">
                          <a:latin typeface="Cambria" pitchFamily="18" charset="0"/>
                          <a:ea typeface="SimSun"/>
                        </a:rPr>
                        <a:t>167fs</a:t>
                      </a: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000" i="1" dirty="0">
                          <a:latin typeface="Cambria" pitchFamily="18" charset="0"/>
                          <a:ea typeface="SimSun"/>
                        </a:rPr>
                        <a:t>741fs</a:t>
                      </a: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12027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000" i="1" dirty="0">
                          <a:latin typeface="Cambria" pitchFamily="18" charset="0"/>
                          <a:ea typeface="SimSun"/>
                        </a:rPr>
                        <a:t>Beam </a:t>
                      </a:r>
                      <a:r>
                        <a:rPr lang="en-US" sz="1000" i="1" dirty="0" err="1">
                          <a:latin typeface="Cambria" pitchFamily="18" charset="0"/>
                          <a:ea typeface="SimSun"/>
                        </a:rPr>
                        <a:t>emittance</a:t>
                      </a:r>
                      <a:endParaRPr lang="en-US" sz="1000" i="1" dirty="0">
                        <a:latin typeface="Cambria" pitchFamily="18" charset="0"/>
                        <a:ea typeface="SimSun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000" i="1" dirty="0">
                          <a:latin typeface="Cambria" pitchFamily="18" charset="0"/>
                          <a:ea typeface="SimSun"/>
                        </a:rPr>
                        <a:t>6.6nm</a:t>
                      </a: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000" i="1" dirty="0">
                          <a:latin typeface="Cambria" pitchFamily="18" charset="0"/>
                          <a:ea typeface="SimSun"/>
                        </a:rPr>
                        <a:t>39nm</a:t>
                      </a: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12027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000" i="1" baseline="0" dirty="0">
                          <a:latin typeface="Cambria" pitchFamily="18" charset="0"/>
                          <a:ea typeface="SimSun"/>
                        </a:rPr>
                        <a:t>Energy spread (relative)</a:t>
                      </a:r>
                      <a:endParaRPr lang="en-US" sz="1000" i="1" baseline="-25000" dirty="0">
                        <a:latin typeface="Cambria" pitchFamily="18" charset="0"/>
                        <a:ea typeface="SimSun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000" i="1" dirty="0">
                          <a:latin typeface="Cambria" pitchFamily="18" charset="0"/>
                          <a:ea typeface="SimSun"/>
                        </a:rPr>
                        <a:t>1.3e-5</a:t>
                      </a: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i="1" dirty="0">
                          <a:latin typeface="Cambria" pitchFamily="18" charset="0"/>
                          <a:ea typeface="SimSun"/>
                        </a:rPr>
                        <a:t>6.4e-5</a:t>
                      </a: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8B7534E8-FE1D-402E-BBD5-A6C065DBCDBE}"/>
              </a:ext>
            </a:extLst>
          </p:cNvPr>
          <p:cNvSpPr txBox="1"/>
          <p:nvPr/>
        </p:nvSpPr>
        <p:spPr>
          <a:xfrm>
            <a:off x="952500" y="6471991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0" hangingPunct="0">
              <a:spcAft>
                <a:spcPts val="0"/>
              </a:spcAft>
            </a:pPr>
            <a:r>
              <a:rPr lang="en-US" i="1" u="sng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SRF gun optimization studies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1B8F33-07C2-43AE-9DD1-1CF5DB9AA73B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533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3300" u="sng" noProof="0" dirty="0">
                <a:solidFill>
                  <a:schemeClr val="tx2"/>
                </a:solidFill>
                <a:latin typeface="Cambria" pitchFamily="18" charset="0"/>
                <a:cs typeface="+mn-cs"/>
              </a:rPr>
              <a:t>Beam dynamics</a:t>
            </a:r>
            <a:endParaRPr kumimoji="0" lang="en-US" sz="3300" b="0" i="0" u="sng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ambria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04978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ln>
                  <a:solidFill>
                    <a:prstClr val="white"/>
                  </a:solidFill>
                </a:ln>
                <a:solidFill>
                  <a:prstClr val="black">
                    <a:tint val="75000"/>
                  </a:prstClr>
                </a:solidFill>
              </a:rPr>
              <a:pPr/>
              <a:t>9</a:t>
            </a:fld>
            <a:endParaRPr lang="en-US" dirty="0">
              <a:ln>
                <a:solidFill>
                  <a:prstClr val="white"/>
                </a:solidFill>
              </a:ln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ext Placeholder 3"/>
          <p:cNvSpPr txBox="1">
            <a:spLocks/>
          </p:cNvSpPr>
          <p:nvPr/>
        </p:nvSpPr>
        <p:spPr>
          <a:xfrm>
            <a:off x="0" y="0"/>
            <a:ext cx="9144000" cy="533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3300" u="sng" noProof="0" dirty="0">
                <a:solidFill>
                  <a:schemeClr val="tx2"/>
                </a:solidFill>
                <a:latin typeface="Cambria" pitchFamily="18" charset="0"/>
                <a:cs typeface="+mn-cs"/>
              </a:rPr>
              <a:t>Thermal </a:t>
            </a:r>
            <a:r>
              <a:rPr lang="en-US" sz="3300" u="sng" noProof="0" dirty="0" err="1">
                <a:solidFill>
                  <a:schemeClr val="tx2"/>
                </a:solidFill>
                <a:latin typeface="Cambria" pitchFamily="18" charset="0"/>
                <a:cs typeface="+mn-cs"/>
              </a:rPr>
              <a:t>Analsys</a:t>
            </a:r>
            <a:r>
              <a:rPr lang="en-US" sz="3300" u="sng" noProof="0" dirty="0">
                <a:solidFill>
                  <a:schemeClr val="tx2"/>
                </a:solidFill>
                <a:latin typeface="Cambria" pitchFamily="18" charset="0"/>
                <a:cs typeface="+mn-cs"/>
              </a:rPr>
              <a:t> and Conduction Cooling</a:t>
            </a:r>
            <a:endParaRPr kumimoji="0" lang="en-US" sz="3300" b="0" i="0" u="sng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ambria" pitchFamily="18" charset="0"/>
              <a:cs typeface="+mn-cs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068079" y="630089"/>
            <a:ext cx="23829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ambria" pitchFamily="18" charset="0"/>
              </a:rPr>
              <a:t>Cryo</a:t>
            </a:r>
            <a:r>
              <a:rPr lang="en-US" sz="2400" dirty="0">
                <a:solidFill>
                  <a:schemeClr val="tx2">
                    <a:lumMod val="60000"/>
                    <a:lumOff val="40000"/>
                  </a:schemeClr>
                </a:solidFill>
                <a:latin typeface="Cambria" pitchFamily="18" charset="0"/>
              </a:rPr>
              <a:t>-cooler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23D2F25-845C-44C1-A52B-10AE9351B703}"/>
              </a:ext>
            </a:extLst>
          </p:cNvPr>
          <p:cNvSpPr txBox="1"/>
          <p:nvPr/>
        </p:nvSpPr>
        <p:spPr>
          <a:xfrm>
            <a:off x="964909" y="6480048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0" hangingPunct="0">
              <a:spcAft>
                <a:spcPts val="0"/>
              </a:spcAft>
            </a:pPr>
            <a:r>
              <a:rPr lang="en-US" i="1" u="sng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SRF gun optimization studies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067FFEC-AEEB-46E4-9ED4-B9BCD892FA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2450" y="3903575"/>
            <a:ext cx="3045796" cy="228725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8AB27D79-AE10-47DA-8C81-20CDB2DBC1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7694" y="4230146"/>
            <a:ext cx="2845024" cy="2136479"/>
          </a:xfrm>
          <a:prstGeom prst="rect">
            <a:avLst/>
          </a:prstGeom>
        </p:spPr>
      </p:pic>
      <p:pic>
        <p:nvPicPr>
          <p:cNvPr id="3074" name="Picture 2" descr="RDE-412D4 1.25W @ 4K Cryocooler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389" b="97454" l="9551" r="89888">
                        <a14:foregroundMark x1="33622" y1="83782" x2="42135" y2="81019"/>
                        <a14:foregroundMark x1="32865" y1="84028" x2="33610" y2="83786"/>
                        <a14:foregroundMark x1="33708" y1="84009" x2="33708" y2="84722"/>
                        <a14:foregroundMark x1="33708" y1="83565" x2="33708" y2="83980"/>
                        <a14:foregroundMark x1="28815" y1="84364" x2="25204" y2="85057"/>
                        <a14:foregroundMark x1="33472" y1="83471" x2="30345" y2="84071"/>
                        <a14:foregroundMark x1="35393" y1="83102" x2="33486" y2="83468"/>
                        <a14:foregroundMark x1="34750" y1="86388" x2="30618" y2="97685"/>
                        <a14:foregroundMark x1="36101" y1="82694" x2="34751" y2="86384"/>
                        <a14:foregroundMark x1="30618" y1="97685" x2="44663" y2="83565"/>
                        <a14:foregroundMark x1="44663" y1="83565" x2="36767" y2="78793"/>
                        <a14:foregroundMark x1="20506" y1="22454" x2="27528" y2="5556"/>
                        <a14:foregroundMark x1="27528" y1="5556" x2="48596" y2="2315"/>
                        <a14:foregroundMark x1="48596" y1="2315" x2="69663" y2="6944"/>
                        <a14:foregroundMark x1="69663" y1="6944" x2="80056" y2="23611"/>
                        <a14:foregroundMark x1="80056" y1="23611" x2="57303" y2="34491"/>
                        <a14:foregroundMark x1="57303" y1="34491" x2="32303" y2="33333"/>
                        <a14:foregroundMark x1="32303" y1="33333" x2="20506" y2="18056"/>
                        <a14:foregroundMark x1="20506" y1="18056" x2="20506" y2="17361"/>
                        <a14:foregroundMark x1="17697" y1="10417" x2="14888" y2="28009"/>
                        <a14:foregroundMark x1="14888" y1="28009" x2="33146" y2="37500"/>
                        <a14:foregroundMark x1="33146" y1="37500" x2="62079" y2="38889"/>
                        <a14:foregroundMark x1="62079" y1="38889" x2="84270" y2="37500"/>
                        <a14:foregroundMark x1="84270" y1="37500" x2="89607" y2="18287"/>
                        <a14:foregroundMark x1="89607" y1="18287" x2="79213" y2="2083"/>
                        <a14:foregroundMark x1="79213" y1="2083" x2="32865" y2="1389"/>
                        <a14:foregroundMark x1="32865" y1="1389" x2="15449" y2="12963"/>
                        <a14:foregroundMark x1="15449" y1="12963" x2="15449" y2="18519"/>
                        <a14:backgroundMark x1="26966" y1="65509" x2="33427" y2="83333"/>
                        <a14:backgroundMark x1="33427" y1="83333" x2="26124" y2="66667"/>
                        <a14:backgroundMark x1="26124" y1="66667" x2="27528" y2="65509"/>
                        <a14:backgroundMark x1="17135" y1="69676" x2="12360" y2="87269"/>
                        <a14:backgroundMark x1="12360" y1="87269" x2="27528" y2="75000"/>
                        <a14:backgroundMark x1="27528" y1="75000" x2="14607" y2="68750"/>
                        <a14:backgroundMark x1="19101" y1="73380" x2="21067" y2="90972"/>
                        <a14:backgroundMark x1="21067" y1="90972" x2="21629" y2="73148"/>
                        <a14:backgroundMark x1="21629" y1="73148" x2="18539" y2="71759"/>
                        <a14:backgroundMark x1="20787" y1="79167" x2="22472" y2="74537"/>
                        <a14:backgroundMark x1="22753" y1="75000" x2="21067" y2="76389"/>
                      </a14:backgroundRemoval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6856240" y="1159846"/>
            <a:ext cx="2261035" cy="2743729"/>
          </a:xfrm>
          <a:prstGeom prst="rect">
            <a:avLst/>
          </a:prstGeom>
          <a:noFill/>
        </p:spPr>
      </p:pic>
      <p:cxnSp>
        <p:nvCxnSpPr>
          <p:cNvPr id="29" name="Connector: Curved 28">
            <a:extLst>
              <a:ext uri="{FF2B5EF4-FFF2-40B4-BE49-F238E27FC236}">
                <a16:creationId xmlns:a16="http://schemas.microsoft.com/office/drawing/2014/main" id="{F41005C8-DEA7-41DE-BFC2-2C06D3FE0C34}"/>
              </a:ext>
            </a:extLst>
          </p:cNvPr>
          <p:cNvCxnSpPr/>
          <p:nvPr/>
        </p:nvCxnSpPr>
        <p:spPr>
          <a:xfrm flipV="1">
            <a:off x="5528451" y="3577003"/>
            <a:ext cx="2083091" cy="653143"/>
          </a:xfrm>
          <a:prstGeom prst="curvedConnector3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1">
            <a:extLst>
              <a:ext uri="{FF2B5EF4-FFF2-40B4-BE49-F238E27FC236}">
                <a16:creationId xmlns:a16="http://schemas.microsoft.com/office/drawing/2014/main" id="{86675C31-B787-4228-AEEF-3B1CA23630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65859"/>
            <a:ext cx="5616918" cy="3323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57056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457200" indent="-457200" eaLnBrk="0" hangingPunct="0">
              <a:spcAft>
                <a:spcPts val="0"/>
              </a:spcAft>
              <a:buFont typeface="+mj-lt"/>
              <a:buAutoNum type="arabicPeriod"/>
            </a:pPr>
            <a:r>
              <a:rPr lang="en-US" i="1" u="sng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5N pure AL buses are used for conduction cooling</a:t>
            </a:r>
          </a:p>
          <a:p>
            <a:pPr marL="457200" indent="-457200" eaLnBrk="0" hangingPunct="0">
              <a:spcAft>
                <a:spcPts val="0"/>
              </a:spcAft>
              <a:buFont typeface="+mj-lt"/>
              <a:buAutoNum type="arabicPeriod"/>
            </a:pPr>
            <a:r>
              <a:rPr lang="en-US" i="1" u="sng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Cryocooler is connected to the end of the of the AL bus </a:t>
            </a:r>
          </a:p>
          <a:p>
            <a:pPr marL="457200" indent="-457200" eaLnBrk="0" hangingPunct="0">
              <a:spcAft>
                <a:spcPts val="0"/>
              </a:spcAft>
              <a:buFont typeface="+mj-lt"/>
              <a:buAutoNum type="arabicPeriod"/>
            </a:pPr>
            <a:r>
              <a:rPr lang="en-US" i="1" u="sng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Thermal contact resistance is included in the model between AL-AL, AL-Nb and Nb-Nb.</a:t>
            </a:r>
          </a:p>
          <a:p>
            <a:pPr marL="457200" indent="-457200" eaLnBrk="0" hangingPunct="0">
              <a:spcAft>
                <a:spcPts val="0"/>
              </a:spcAft>
              <a:buFont typeface="+mj-lt"/>
              <a:buAutoNum type="arabicPeriod"/>
            </a:pPr>
            <a:r>
              <a:rPr lang="en-US" i="1" u="sng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Temperature dependent surface resistance </a:t>
            </a:r>
            <a:r>
              <a:rPr lang="en-US" i="1" u="sng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Rbcs</a:t>
            </a:r>
            <a:r>
              <a:rPr lang="en-US" i="1" u="sng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was used</a:t>
            </a:r>
          </a:p>
          <a:p>
            <a:pPr marL="457200" indent="-457200" eaLnBrk="0" hangingPunct="0">
              <a:spcAft>
                <a:spcPts val="0"/>
              </a:spcAft>
              <a:buFont typeface="+mj-lt"/>
              <a:buAutoNum type="arabicPeriod"/>
            </a:pPr>
            <a:r>
              <a:rPr lang="en-US" i="1" u="sng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Temperature difference in the cavity is 0.1K at 4K temperature of the cryocooler</a:t>
            </a:r>
          </a:p>
          <a:p>
            <a:pPr marL="457200" indent="-457200" eaLnBrk="0" hangingPunct="0">
              <a:spcAft>
                <a:spcPts val="0"/>
              </a:spcAft>
              <a:buFont typeface="+mj-lt"/>
              <a:buAutoNum type="arabicPeriod"/>
            </a:pPr>
            <a:r>
              <a:rPr lang="en-US" i="1" u="sng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Stable operation regions for </a:t>
            </a:r>
            <a:r>
              <a:rPr lang="en-US" i="1" u="sng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Eacc</a:t>
            </a:r>
            <a:r>
              <a:rPr lang="en-US" i="1" u="sng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=10MV/m found and presented on the next slide</a:t>
            </a:r>
          </a:p>
          <a:p>
            <a:pPr marL="457200" indent="-457200" eaLnBrk="0" hangingPunct="0">
              <a:spcAft>
                <a:spcPts val="0"/>
              </a:spcAft>
              <a:buFont typeface="+mj-lt"/>
              <a:buAutoNum type="arabicPeriod"/>
            </a:pPr>
            <a:endParaRPr lang="en-US" i="1" u="sng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25577</TotalTime>
  <Words>1564</Words>
  <Application>Microsoft Office PowerPoint</Application>
  <PresentationFormat>On-screen Show (4:3)</PresentationFormat>
  <Paragraphs>296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Arial</vt:lpstr>
      <vt:lpstr>Calibri</vt:lpstr>
      <vt:lpstr>Cambria</vt:lpstr>
      <vt:lpstr>Cambria Math</vt:lpstr>
      <vt:lpstr>Liberation Sans</vt:lpstr>
      <vt:lpstr>Times New Roman</vt:lpstr>
      <vt:lpstr>Office Theme</vt:lpstr>
      <vt:lpstr>2_Office Theme</vt:lpstr>
      <vt:lpstr>Conduction cooled SRF photogun for UEM/UED applications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Polycrystalline diamond electron sources</dc:title>
  <dc:creator>lollapalootza</dc:creator>
  <cp:lastModifiedBy>Office Two Subscription</cp:lastModifiedBy>
  <cp:revision>1462</cp:revision>
  <cp:lastPrinted>2012-04-19T21:06:49Z</cp:lastPrinted>
  <dcterms:created xsi:type="dcterms:W3CDTF">2006-08-16T00:00:00Z</dcterms:created>
  <dcterms:modified xsi:type="dcterms:W3CDTF">2020-11-13T06:01:15Z</dcterms:modified>
</cp:coreProperties>
</file>