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73" r:id="rId4"/>
    <p:sldId id="261" r:id="rId5"/>
    <p:sldId id="260" r:id="rId6"/>
    <p:sldId id="262" r:id="rId7"/>
    <p:sldId id="264" r:id="rId8"/>
    <p:sldId id="265" r:id="rId9"/>
    <p:sldId id="266" r:id="rId10"/>
    <p:sldId id="275" r:id="rId11"/>
    <p:sldId id="268" r:id="rId12"/>
    <p:sldId id="269" r:id="rId13"/>
    <p:sldId id="276" r:id="rId14"/>
    <p:sldId id="271" r:id="rId15"/>
    <p:sldId id="272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B4B"/>
    <a:srgbClr val="F5B60F"/>
    <a:srgbClr val="CD990F"/>
    <a:srgbClr val="C18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4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835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rina%20Howard\Documents\Research\Sn%20percenta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rina%20Howard\Documents\Research\Sn%20percenta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</a:t>
            </a:r>
            <a:r>
              <a:rPr lang="en-US" baseline="0"/>
              <a:t> um Sn % vs Temperature (initial 21% Sn)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Sn Composition (%)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600</c:v>
                </c:pt>
                <c:pt idx="1">
                  <c:v>700</c:v>
                </c:pt>
                <c:pt idx="2">
                  <c:v>800</c:v>
                </c:pt>
                <c:pt idx="3">
                  <c:v>950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13</c:v>
                </c:pt>
                <c:pt idx="2">
                  <c:v>4</c:v>
                </c:pt>
                <c:pt idx="3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05-429C-92F0-C5F04C7CB14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659674808"/>
        <c:axId val="659672512"/>
      </c:scatterChart>
      <c:valAx>
        <c:axId val="659674808"/>
        <c:scaling>
          <c:orientation val="minMax"/>
          <c:max val="1000"/>
          <c:min val="5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Annealing Temperature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672512"/>
        <c:crosses val="autoZero"/>
        <c:crossBetween val="midCat"/>
      </c:valAx>
      <c:valAx>
        <c:axId val="65967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Sn Composition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674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300 nm Sn % vs Temperature (w/o Cu)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Atomic % Sn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Sheet1!$A$21:$A$25</c:f>
              <c:numCache>
                <c:formatCode>General</c:formatCode>
                <c:ptCount val="5"/>
                <c:pt idx="0">
                  <c:v>550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950</c:v>
                </c:pt>
              </c:numCache>
            </c:numRef>
          </c:xVal>
          <c:yVal>
            <c:numRef>
              <c:f>Sheet1!$B$21:$B$25</c:f>
              <c:numCache>
                <c:formatCode>General</c:formatCode>
                <c:ptCount val="5"/>
                <c:pt idx="0">
                  <c:v>20</c:v>
                </c:pt>
                <c:pt idx="1">
                  <c:v>19</c:v>
                </c:pt>
                <c:pt idx="2">
                  <c:v>8</c:v>
                </c:pt>
                <c:pt idx="3">
                  <c:v>1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05-43DF-807A-F046B269089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661564936"/>
        <c:axId val="661562640"/>
      </c:scatterChart>
      <c:valAx>
        <c:axId val="661564936"/>
        <c:scaling>
          <c:orientation val="minMax"/>
          <c:max val="1000"/>
          <c:min val="5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Annealing Temperature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562640"/>
        <c:crosses val="autoZero"/>
        <c:crossBetween val="midCat"/>
      </c:valAx>
      <c:valAx>
        <c:axId val="66156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Sn Composition vs Nb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564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97616-ECBD-CB4F-A207-8F29E715067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686A9-6F14-8749-8EDD-000CD18B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" y="2942950"/>
            <a:ext cx="184731" cy="2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013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672" y="2318163"/>
            <a:ext cx="10283648" cy="2268045"/>
          </a:xfrm>
          <a:noFill/>
          <a:ln>
            <a:noFill/>
          </a:ln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+mj-lt"/>
                <a:cs typeface="Palatin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 userDrawn="1"/>
        </p:nvSpPr>
        <p:spPr bwMode="auto">
          <a:xfrm flipV="1">
            <a:off x="485192" y="1550784"/>
            <a:ext cx="11221616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455" y="354979"/>
            <a:ext cx="828903" cy="832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9B7D3-407D-474A-9897-E6FB6711B4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5192" y="309420"/>
            <a:ext cx="5811315" cy="9231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74DE6-C4A6-AC49-AF7C-6CC46D58FECA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907627"/>
            <a:ext cx="3048000" cy="57217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07627"/>
            <a:ext cx="8940800" cy="5721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D7ED8-E414-B044-ACA4-F4B36413947D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907" y="189653"/>
            <a:ext cx="1034965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0280"/>
            <a:ext cx="12192000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914992"/>
            <a:ext cx="12192000" cy="2562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73EFF-999A-384F-AB4D-C2E9F9A3712A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"/>
            <a:ext cx="12192000" cy="8263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21178"/>
            <a:ext cx="5994400" cy="5632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21178"/>
            <a:ext cx="5994400" cy="5632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8D5D0-711A-8740-9527-5DCAC5598D34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225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objective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 baseline="0"/>
            </a:lvl1pPr>
            <a:lvl2pPr marL="257163" indent="0">
              <a:buNone/>
              <a:defRPr sz="1013"/>
            </a:lvl2pPr>
            <a:lvl3pPr marL="514324" indent="0">
              <a:buNone/>
              <a:defRPr sz="900"/>
            </a:lvl3pPr>
            <a:lvl4pPr marL="771487" indent="0">
              <a:buNone/>
              <a:defRPr sz="788"/>
            </a:lvl4pPr>
            <a:lvl5pPr marL="1028649" indent="0">
              <a:buNone/>
              <a:defRPr sz="788"/>
            </a:lvl5pPr>
            <a:lvl6pPr marL="1285811" indent="0">
              <a:buNone/>
              <a:defRPr sz="788"/>
            </a:lvl6pPr>
            <a:lvl7pPr marL="1542972" indent="0">
              <a:buNone/>
              <a:defRPr sz="788"/>
            </a:lvl7pPr>
            <a:lvl8pPr marL="1800135" indent="0">
              <a:buNone/>
              <a:defRPr sz="788"/>
            </a:lvl8pPr>
            <a:lvl9pPr marL="2057298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5B191-A0D3-664B-AF32-DC77341F32A0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48267"/>
            <a:ext cx="5994400" cy="560493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48267"/>
            <a:ext cx="5994400" cy="560493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57D47-8A81-FB4C-A53F-10C9C6BDEEF1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11395"/>
            <a:ext cx="5386917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257163" indent="0">
              <a:buNone/>
              <a:defRPr sz="1125" b="1"/>
            </a:lvl2pPr>
            <a:lvl3pPr marL="514324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2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61746"/>
            <a:ext cx="5386917" cy="49390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511395"/>
            <a:ext cx="5389033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257163" indent="0">
              <a:buNone/>
              <a:defRPr sz="1125" b="1"/>
            </a:lvl2pPr>
            <a:lvl3pPr marL="514324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2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1461746"/>
            <a:ext cx="5389033" cy="49390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DF0F2-7EBE-8743-BAF0-9AE59F1D9B3F}" type="datetime1">
              <a:rPr lang="en-US" smtClean="0"/>
              <a:t>11/12/2020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2FA76-88C5-F640-8681-A024AEFF50BD}" type="datetime1">
              <a:rPr lang="en-US" smtClean="0"/>
              <a:t>11/12/2020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48596-C7EC-364A-8791-84239986D633}" type="datetime1">
              <a:rPr lang="en-US" smtClean="0"/>
              <a:t>11/12/2020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880541"/>
            <a:ext cx="4011084" cy="8911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80535"/>
            <a:ext cx="6815667" cy="558218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771652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257163" indent="0">
              <a:buNone/>
              <a:defRPr sz="675"/>
            </a:lvl2pPr>
            <a:lvl3pPr marL="514324" indent="0">
              <a:buNone/>
              <a:defRPr sz="563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1" indent="0">
              <a:buNone/>
              <a:defRPr sz="507"/>
            </a:lvl6pPr>
            <a:lvl7pPr marL="1542972" indent="0">
              <a:buNone/>
              <a:defRPr sz="507"/>
            </a:lvl7pPr>
            <a:lvl8pPr marL="1800135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E7D62-D8B6-8A4F-8E33-63F5B903D91C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94087"/>
            <a:ext cx="7315200" cy="3833495"/>
          </a:xfrm>
        </p:spPr>
        <p:txBody>
          <a:bodyPr/>
          <a:lstStyle>
            <a:lvl1pPr marL="0" indent="0">
              <a:buNone/>
              <a:defRPr sz="1800"/>
            </a:lvl1pPr>
            <a:lvl2pPr marL="257163" indent="0">
              <a:buNone/>
              <a:defRPr sz="1575"/>
            </a:lvl2pPr>
            <a:lvl3pPr marL="514324" indent="0">
              <a:buNone/>
              <a:defRPr sz="1351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2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257163" indent="0">
              <a:buNone/>
              <a:defRPr sz="675"/>
            </a:lvl2pPr>
            <a:lvl3pPr marL="514324" indent="0">
              <a:buNone/>
              <a:defRPr sz="563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1" indent="0">
              <a:buNone/>
              <a:defRPr sz="507"/>
            </a:lvl6pPr>
            <a:lvl7pPr marL="1542972" indent="0">
              <a:buNone/>
              <a:defRPr sz="507"/>
            </a:lvl7pPr>
            <a:lvl8pPr marL="1800135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E1FC9-8716-F14C-9D3F-30E7A626FD40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482AC1-74C1-474A-8F9A-BFA4F4443A35}"/>
              </a:ext>
            </a:extLst>
          </p:cNvPr>
          <p:cNvSpPr/>
          <p:nvPr userDrawn="1"/>
        </p:nvSpPr>
        <p:spPr>
          <a:xfrm>
            <a:off x="-93945" y="6553203"/>
            <a:ext cx="12544816" cy="373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40908"/>
            <a:ext cx="12192000" cy="56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629400"/>
            <a:ext cx="264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75" i="1" smtClean="0">
                <a:latin typeface="+mn-lt"/>
              </a:defRPr>
            </a:lvl1pPr>
          </a:lstStyle>
          <a:p>
            <a:fld id="{9B4E1649-15B1-084D-B163-9FB9D17F080B}" type="datetime1">
              <a:rPr lang="en-US" smtClean="0"/>
              <a:t>11/12/2020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6294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75" i="1" smtClean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6294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 i="1" smtClean="0">
                <a:latin typeface="+mn-lt"/>
              </a:defRPr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7"/>
            <a:ext cx="12192000" cy="85344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Line 7"/>
          <p:cNvSpPr>
            <a:spLocks noChangeShapeType="1"/>
          </p:cNvSpPr>
          <p:nvPr userDrawn="1"/>
        </p:nvSpPr>
        <p:spPr bwMode="auto">
          <a:xfrm>
            <a:off x="213568" y="873448"/>
            <a:ext cx="1176486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5980" y="82952"/>
            <a:ext cx="734561" cy="687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77702" y="76242"/>
            <a:ext cx="698345" cy="7009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5pPr>
      <a:lvl6pPr marL="257163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6pPr>
      <a:lvl7pPr marL="514324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7pPr>
      <a:lvl8pPr marL="771487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8pPr>
      <a:lvl9pPr marL="1028649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9pPr>
    </p:titleStyle>
    <p:bodyStyle>
      <a:lvl1pPr marL="192871" indent="-19287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1pPr>
      <a:lvl2pPr marL="417888" indent="-160727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ln>
            <a:noFill/>
          </a:ln>
          <a:solidFill>
            <a:schemeClr val="tx1"/>
          </a:solidFill>
          <a:latin typeface="+mn-lt"/>
        </a:defRPr>
      </a:lvl2pPr>
      <a:lvl3pPr marL="642905" indent="-128582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ln>
            <a:noFill/>
          </a:ln>
          <a:solidFill>
            <a:schemeClr val="tx1"/>
          </a:solidFill>
          <a:latin typeface="+mn-lt"/>
        </a:defRPr>
      </a:lvl3pPr>
      <a:lvl4pPr marL="900068" indent="-128582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ln>
            <a:noFill/>
          </a:ln>
          <a:solidFill>
            <a:schemeClr val="tx1"/>
          </a:solidFill>
          <a:latin typeface="+mn-lt"/>
        </a:defRPr>
      </a:lvl4pPr>
      <a:lvl5pPr marL="1157230" indent="-128582" algn="l" rtl="0" eaLnBrk="1" fontAlgn="base" hangingPunct="1">
        <a:spcBef>
          <a:spcPct val="20000"/>
        </a:spcBef>
        <a:spcAft>
          <a:spcPct val="0"/>
        </a:spcAft>
        <a:buChar char="»"/>
        <a:defRPr sz="1800">
          <a:ln>
            <a:noFill/>
          </a:ln>
          <a:solidFill>
            <a:schemeClr val="tx1"/>
          </a:solidFill>
          <a:latin typeface="+mn-lt"/>
        </a:defRPr>
      </a:lvl5pPr>
      <a:lvl6pPr marL="1414391" indent="-128582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660066"/>
          </a:solidFill>
          <a:latin typeface="+mn-lt"/>
        </a:defRPr>
      </a:lvl6pPr>
      <a:lvl7pPr marL="1671554" indent="-128582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660066"/>
          </a:solidFill>
          <a:latin typeface="+mn-lt"/>
        </a:defRPr>
      </a:lvl7pPr>
      <a:lvl8pPr marL="1928717" indent="-128582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660066"/>
          </a:solidFill>
          <a:latin typeface="+mn-lt"/>
        </a:defRPr>
      </a:lvl8pPr>
      <a:lvl9pPr marL="2185879" indent="-128582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3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4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2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8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63/1.481232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72" y="2090704"/>
            <a:ext cx="10283648" cy="2268045"/>
          </a:xfrm>
        </p:spPr>
        <p:txBody>
          <a:bodyPr/>
          <a:lstStyle/>
          <a:p>
            <a:r>
              <a:rPr lang="en-US" sz="4400" i="0" dirty="0">
                <a:effectLst/>
                <a:latin typeface="Roboto Light"/>
              </a:rPr>
              <a:t>Temperature-Dependent Characteristics of Sputtered Nb3Sn Thin Films </a:t>
            </a:r>
            <a:br>
              <a:rPr lang="en-US" sz="4400" i="0" dirty="0">
                <a:effectLst/>
                <a:latin typeface="Roboto Light"/>
              </a:rPr>
            </a:br>
            <a:r>
              <a:rPr lang="en-US" sz="4400" i="0" dirty="0">
                <a:effectLst/>
                <a:latin typeface="Roboto Light"/>
              </a:rPr>
              <a:t>(for Accelerator Applications)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EC007-1085-4E9B-B8EA-A9878FE4DA0D}"/>
              </a:ext>
            </a:extLst>
          </p:cNvPr>
          <p:cNvSpPr txBox="1"/>
          <p:nvPr/>
        </p:nvSpPr>
        <p:spPr>
          <a:xfrm>
            <a:off x="2096285" y="4772626"/>
            <a:ext cx="7916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Katrina Howard, Zeming Sun, Matthias Liepe </a:t>
            </a:r>
          </a:p>
          <a:p>
            <a:pPr algn="ctr"/>
            <a:r>
              <a:rPr lang="en-US" dirty="0"/>
              <a:t>(Cornell Laboratory for Accelerator-Based Sciences and Education)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772EC-E58C-4DC7-9B4A-D2E647A97196}"/>
              </a:ext>
            </a:extLst>
          </p:cNvPr>
          <p:cNvSpPr txBox="1"/>
          <p:nvPr/>
        </p:nvSpPr>
        <p:spPr>
          <a:xfrm>
            <a:off x="4246863" y="5810431"/>
            <a:ext cx="361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Nb3SnSRF’20 11/12/20</a:t>
            </a:r>
          </a:p>
        </p:txBody>
      </p:sp>
    </p:spTree>
    <p:extLst>
      <p:ext uri="{BB962C8B-B14F-4D97-AF65-F5344CB8AC3E}">
        <p14:creationId xmlns:p14="http://schemas.microsoft.com/office/powerpoint/2010/main" val="154435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549247-1D70-4023-9AFD-4AFA4D4D5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2" t="6572"/>
          <a:stretch/>
        </p:blipFill>
        <p:spPr>
          <a:xfrm>
            <a:off x="570404" y="1303285"/>
            <a:ext cx="11628559" cy="52578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F1B05F-A5DD-4461-A71E-AA7C5D88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um film on Nb substrate (mystery temp) XRD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A039F-E29B-4D90-97ED-F5E1D483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34113-CBB0-4D0E-8C87-6FC0EA52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F1E5F-B664-4A6B-A0B8-2C85F102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10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1A0E5A-C76F-4B47-AD55-3BE14AEAA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185D2-C3C5-47D8-8F81-59D327C4DEC0}"/>
              </a:ext>
            </a:extLst>
          </p:cNvPr>
          <p:cNvSpPr txBox="1"/>
          <p:nvPr/>
        </p:nvSpPr>
        <p:spPr>
          <a:xfrm>
            <a:off x="770466" y="853448"/>
            <a:ext cx="1477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Nb3Sn</a:t>
            </a:r>
          </a:p>
          <a:p>
            <a:r>
              <a:rPr lang="en-US" sz="1600" dirty="0"/>
              <a:t>(200)@33.6</a:t>
            </a:r>
          </a:p>
          <a:p>
            <a:r>
              <a:rPr lang="en-US" sz="1600" dirty="0"/>
              <a:t>(210)@37.7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0AA87-38A2-405A-B9F9-F00B07830E62}"/>
              </a:ext>
            </a:extLst>
          </p:cNvPr>
          <p:cNvSpPr txBox="1"/>
          <p:nvPr/>
        </p:nvSpPr>
        <p:spPr>
          <a:xfrm>
            <a:off x="1967441" y="5895902"/>
            <a:ext cx="127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 (110)</a:t>
            </a:r>
          </a:p>
          <a:p>
            <a:r>
              <a:rPr lang="en-US" sz="1600" dirty="0"/>
              <a:t>@38.4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B65677-2599-46B7-A84A-078AE8DCBDF0}"/>
              </a:ext>
            </a:extLst>
          </p:cNvPr>
          <p:cNvSpPr txBox="1"/>
          <p:nvPr/>
        </p:nvSpPr>
        <p:spPr>
          <a:xfrm>
            <a:off x="2498724" y="1096023"/>
            <a:ext cx="147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Nb3Sn</a:t>
            </a:r>
          </a:p>
          <a:p>
            <a:r>
              <a:rPr lang="en-US" sz="1600" dirty="0"/>
              <a:t>(211)@41.5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4824E2-75F0-4EE6-9C04-FCE96F581F7C}"/>
              </a:ext>
            </a:extLst>
          </p:cNvPr>
          <p:cNvSpPr txBox="1"/>
          <p:nvPr/>
        </p:nvSpPr>
        <p:spPr>
          <a:xfrm>
            <a:off x="5066196" y="5710197"/>
            <a:ext cx="1058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 (200)</a:t>
            </a:r>
          </a:p>
          <a:p>
            <a:r>
              <a:rPr lang="en-US" sz="1600" dirty="0"/>
              <a:t>@53.3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674991-0222-4867-855D-E03FC3205E0C}"/>
              </a:ext>
            </a:extLst>
          </p:cNvPr>
          <p:cNvSpPr txBox="1"/>
          <p:nvPr/>
        </p:nvSpPr>
        <p:spPr>
          <a:xfrm>
            <a:off x="6299199" y="842927"/>
            <a:ext cx="1557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Nb3Sn </a:t>
            </a:r>
          </a:p>
          <a:p>
            <a:r>
              <a:rPr lang="en-US" sz="1600" dirty="0"/>
              <a:t>(320)@62.8</a:t>
            </a:r>
          </a:p>
          <a:p>
            <a:r>
              <a:rPr lang="en-US" sz="1600" dirty="0"/>
              <a:t>(321)@65.6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EEBAE8-202D-486B-B590-96B1D96EF1A2}"/>
              </a:ext>
            </a:extLst>
          </p:cNvPr>
          <p:cNvSpPr txBox="1"/>
          <p:nvPr/>
        </p:nvSpPr>
        <p:spPr>
          <a:xfrm>
            <a:off x="7857066" y="5823707"/>
            <a:ext cx="115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 (211)</a:t>
            </a:r>
          </a:p>
          <a:p>
            <a:r>
              <a:rPr lang="en-US" sz="1600" dirty="0"/>
              <a:t>@69.3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96DD11-1C9D-4F0E-80DF-28374AD9AD7C}"/>
              </a:ext>
            </a:extLst>
          </p:cNvPr>
          <p:cNvSpPr txBox="1"/>
          <p:nvPr/>
        </p:nvSpPr>
        <p:spPr>
          <a:xfrm>
            <a:off x="8139642" y="842927"/>
            <a:ext cx="1553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Nb3Sn</a:t>
            </a:r>
          </a:p>
          <a:p>
            <a:r>
              <a:rPr lang="en-US" sz="1600" dirty="0"/>
              <a:t>(400)@70.6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F76BC-9D44-42E1-A3C1-EA3F40CDE6E4}"/>
              </a:ext>
            </a:extLst>
          </p:cNvPr>
          <p:cNvSpPr txBox="1"/>
          <p:nvPr/>
        </p:nvSpPr>
        <p:spPr>
          <a:xfrm>
            <a:off x="10688106" y="834626"/>
            <a:ext cx="1507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Nb3Sn</a:t>
            </a:r>
          </a:p>
          <a:p>
            <a:r>
              <a:rPr lang="en-US" sz="1600" dirty="0"/>
              <a:t>(420)@80.5</a:t>
            </a:r>
          </a:p>
          <a:p>
            <a:r>
              <a:rPr lang="en-US" sz="1600" dirty="0"/>
              <a:t>(421)@82.9</a:t>
            </a:r>
          </a:p>
          <a:p>
            <a:r>
              <a:rPr lang="en-US" sz="1600" dirty="0"/>
              <a:t>(322)@85.9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757CDD-30F2-4D82-B9A7-72F93F57AD27}"/>
              </a:ext>
            </a:extLst>
          </p:cNvPr>
          <p:cNvCxnSpPr/>
          <p:nvPr/>
        </p:nvCxnSpPr>
        <p:spPr>
          <a:xfrm>
            <a:off x="1363133" y="1680589"/>
            <a:ext cx="0" cy="469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8F34A9-CBDA-4229-B34E-8C170C425ABB}"/>
              </a:ext>
            </a:extLst>
          </p:cNvPr>
          <p:cNvCxnSpPr/>
          <p:nvPr/>
        </p:nvCxnSpPr>
        <p:spPr>
          <a:xfrm>
            <a:off x="1930400" y="1828800"/>
            <a:ext cx="203200" cy="321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77460D-86B3-429A-ACCC-41D3D805C474}"/>
              </a:ext>
            </a:extLst>
          </p:cNvPr>
          <p:cNvCxnSpPr/>
          <p:nvPr/>
        </p:nvCxnSpPr>
        <p:spPr>
          <a:xfrm>
            <a:off x="1363133" y="2549496"/>
            <a:ext cx="0" cy="405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2D603F-7DD5-4982-99FE-4D6B4BD80EC7}"/>
              </a:ext>
            </a:extLst>
          </p:cNvPr>
          <p:cNvCxnSpPr/>
          <p:nvPr/>
        </p:nvCxnSpPr>
        <p:spPr>
          <a:xfrm>
            <a:off x="1862667" y="2541030"/>
            <a:ext cx="220133" cy="405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02C0E0-CB3E-4218-AC63-E35B9446A7E3}"/>
              </a:ext>
            </a:extLst>
          </p:cNvPr>
          <p:cNvCxnSpPr/>
          <p:nvPr/>
        </p:nvCxnSpPr>
        <p:spPr>
          <a:xfrm>
            <a:off x="1430866" y="3448793"/>
            <a:ext cx="0" cy="298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EC02E4-7731-427B-BF35-0B1D8E685828}"/>
              </a:ext>
            </a:extLst>
          </p:cNvPr>
          <p:cNvCxnSpPr/>
          <p:nvPr/>
        </p:nvCxnSpPr>
        <p:spPr>
          <a:xfrm>
            <a:off x="1930400" y="3429000"/>
            <a:ext cx="203200" cy="318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373F333-6DAD-4511-BC11-A31712B4791E}"/>
              </a:ext>
            </a:extLst>
          </p:cNvPr>
          <p:cNvCxnSpPr/>
          <p:nvPr/>
        </p:nvCxnSpPr>
        <p:spPr>
          <a:xfrm>
            <a:off x="2878667" y="1752603"/>
            <a:ext cx="0" cy="31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B202A8-CB32-4EAC-BA22-FD9F910DC824}"/>
              </a:ext>
            </a:extLst>
          </p:cNvPr>
          <p:cNvCxnSpPr/>
          <p:nvPr/>
        </p:nvCxnSpPr>
        <p:spPr>
          <a:xfrm>
            <a:off x="2878667" y="2633133"/>
            <a:ext cx="0" cy="313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1C27D4E-F9C9-422B-B9B9-19D3B9260CA1}"/>
              </a:ext>
            </a:extLst>
          </p:cNvPr>
          <p:cNvCxnSpPr/>
          <p:nvPr/>
        </p:nvCxnSpPr>
        <p:spPr>
          <a:xfrm>
            <a:off x="2921001" y="3429000"/>
            <a:ext cx="0" cy="318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D610C9B8-D126-44BB-B208-072D6292E8E3}"/>
              </a:ext>
            </a:extLst>
          </p:cNvPr>
          <p:cNvSpPr/>
          <p:nvPr/>
        </p:nvSpPr>
        <p:spPr>
          <a:xfrm>
            <a:off x="4813296" y="3747055"/>
            <a:ext cx="406393" cy="20253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Help 3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B4CD0F-579E-4E5E-8591-FDF395A5B80B}"/>
              </a:ext>
            </a:extLst>
          </p:cNvPr>
          <p:cNvSpPr/>
          <p:nvPr/>
        </p:nvSpPr>
        <p:spPr>
          <a:xfrm>
            <a:off x="4419600" y="4191000"/>
            <a:ext cx="330200" cy="321733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65451F-5820-4680-9527-1A95A0960983}"/>
              </a:ext>
            </a:extLst>
          </p:cNvPr>
          <p:cNvCxnSpPr>
            <a:cxnSpLocks/>
          </p:cNvCxnSpPr>
          <p:nvPr/>
        </p:nvCxnSpPr>
        <p:spPr>
          <a:xfrm>
            <a:off x="6942667" y="1752603"/>
            <a:ext cx="0" cy="39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B4C12E8-F4FF-4B1C-B1CA-C02D56F90F92}"/>
              </a:ext>
            </a:extLst>
          </p:cNvPr>
          <p:cNvCxnSpPr/>
          <p:nvPr/>
        </p:nvCxnSpPr>
        <p:spPr>
          <a:xfrm>
            <a:off x="7484533" y="1715222"/>
            <a:ext cx="0" cy="43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BDE8D89-8DAB-4AFA-BA41-08F7C5A3E109}"/>
              </a:ext>
            </a:extLst>
          </p:cNvPr>
          <p:cNvCxnSpPr/>
          <p:nvPr/>
        </p:nvCxnSpPr>
        <p:spPr>
          <a:xfrm>
            <a:off x="7484533" y="2541030"/>
            <a:ext cx="0" cy="46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FF555D9-61F5-4EB8-AE3B-51EDA21ECCF3}"/>
              </a:ext>
            </a:extLst>
          </p:cNvPr>
          <p:cNvCxnSpPr/>
          <p:nvPr/>
        </p:nvCxnSpPr>
        <p:spPr>
          <a:xfrm>
            <a:off x="6942667" y="2541030"/>
            <a:ext cx="0" cy="46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CC00847-7772-4AF5-9A51-8C17A623A50C}"/>
              </a:ext>
            </a:extLst>
          </p:cNvPr>
          <p:cNvCxnSpPr/>
          <p:nvPr/>
        </p:nvCxnSpPr>
        <p:spPr>
          <a:xfrm>
            <a:off x="8437033" y="1752603"/>
            <a:ext cx="0" cy="324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BE74A3-ECA3-4B96-A73B-417D1E8B5BA1}"/>
              </a:ext>
            </a:extLst>
          </p:cNvPr>
          <p:cNvCxnSpPr/>
          <p:nvPr/>
        </p:nvCxnSpPr>
        <p:spPr>
          <a:xfrm>
            <a:off x="8376711" y="2641085"/>
            <a:ext cx="0" cy="36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C0D35E3-3F67-41CE-8E39-07267111FB6C}"/>
              </a:ext>
            </a:extLst>
          </p:cNvPr>
          <p:cNvCxnSpPr>
            <a:cxnSpLocks/>
          </p:cNvCxnSpPr>
          <p:nvPr/>
        </p:nvCxnSpPr>
        <p:spPr>
          <a:xfrm>
            <a:off x="10811934" y="1932877"/>
            <a:ext cx="0" cy="293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819EA8C-08F7-4487-81EB-39B3F6A2B681}"/>
              </a:ext>
            </a:extLst>
          </p:cNvPr>
          <p:cNvCxnSpPr>
            <a:cxnSpLocks/>
          </p:cNvCxnSpPr>
          <p:nvPr/>
        </p:nvCxnSpPr>
        <p:spPr>
          <a:xfrm>
            <a:off x="10329333" y="2611709"/>
            <a:ext cx="0" cy="4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62B7E4-B2EB-47AF-90AD-434A7C78717D}"/>
              </a:ext>
            </a:extLst>
          </p:cNvPr>
          <p:cNvCxnSpPr/>
          <p:nvPr/>
        </p:nvCxnSpPr>
        <p:spPr>
          <a:xfrm>
            <a:off x="1752600" y="5244010"/>
            <a:ext cx="220133" cy="316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3ED4350-2A8A-40E7-8F48-7A3211BA4178}"/>
              </a:ext>
            </a:extLst>
          </p:cNvPr>
          <p:cNvSpPr/>
          <p:nvPr/>
        </p:nvSpPr>
        <p:spPr>
          <a:xfrm>
            <a:off x="3141133" y="5430298"/>
            <a:ext cx="482586" cy="4311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Help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52BF942-47E2-48D3-8DA9-E26FABBADADB}"/>
              </a:ext>
            </a:extLst>
          </p:cNvPr>
          <p:cNvSpPr/>
          <p:nvPr/>
        </p:nvSpPr>
        <p:spPr>
          <a:xfrm>
            <a:off x="3237441" y="5008877"/>
            <a:ext cx="330200" cy="321733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30F458-3A54-4F6B-BD33-27A60788D4BC}"/>
              </a:ext>
            </a:extLst>
          </p:cNvPr>
          <p:cNvCxnSpPr/>
          <p:nvPr/>
        </p:nvCxnSpPr>
        <p:spPr>
          <a:xfrm>
            <a:off x="7543800" y="3429000"/>
            <a:ext cx="0" cy="318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C9A38BE8-266A-4CD9-9326-4517A24BE0A6}"/>
              </a:ext>
            </a:extLst>
          </p:cNvPr>
          <p:cNvSpPr/>
          <p:nvPr/>
        </p:nvSpPr>
        <p:spPr>
          <a:xfrm>
            <a:off x="7646454" y="5430298"/>
            <a:ext cx="372533" cy="3934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Help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234D44D-3ADE-4A37-A299-04F70E4DD969}"/>
              </a:ext>
            </a:extLst>
          </p:cNvPr>
          <p:cNvSpPr/>
          <p:nvPr/>
        </p:nvSpPr>
        <p:spPr>
          <a:xfrm>
            <a:off x="7646454" y="5032368"/>
            <a:ext cx="330200" cy="321733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617C0E-B889-4F2E-8C3F-2124C5D13B13}"/>
              </a:ext>
            </a:extLst>
          </p:cNvPr>
          <p:cNvSpPr txBox="1"/>
          <p:nvPr/>
        </p:nvSpPr>
        <p:spPr>
          <a:xfrm>
            <a:off x="10049935" y="5849033"/>
            <a:ext cx="1269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 (220)</a:t>
            </a:r>
          </a:p>
          <a:p>
            <a:r>
              <a:rPr lang="en-US" sz="1600" dirty="0"/>
              <a:t>@82.1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6CC6609-9A7A-49B4-AC4F-5231A0085D7F}"/>
              </a:ext>
            </a:extLst>
          </p:cNvPr>
          <p:cNvCxnSpPr/>
          <p:nvPr/>
        </p:nvCxnSpPr>
        <p:spPr>
          <a:xfrm>
            <a:off x="10329333" y="1835913"/>
            <a:ext cx="0" cy="390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C9424F8-71B6-4A2B-9947-8875DF067E07}"/>
              </a:ext>
            </a:extLst>
          </p:cNvPr>
          <p:cNvCxnSpPr/>
          <p:nvPr/>
        </p:nvCxnSpPr>
        <p:spPr>
          <a:xfrm>
            <a:off x="11243731" y="2641085"/>
            <a:ext cx="0" cy="41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080CEE5-1491-4ED4-8354-BEB1099BADC6}"/>
              </a:ext>
            </a:extLst>
          </p:cNvPr>
          <p:cNvCxnSpPr/>
          <p:nvPr/>
        </p:nvCxnSpPr>
        <p:spPr>
          <a:xfrm>
            <a:off x="10811934" y="2641085"/>
            <a:ext cx="0" cy="41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F2DECC2-13B6-438F-8B8B-F4A32524A8C6}"/>
              </a:ext>
            </a:extLst>
          </p:cNvPr>
          <p:cNvCxnSpPr>
            <a:cxnSpLocks/>
          </p:cNvCxnSpPr>
          <p:nvPr/>
        </p:nvCxnSpPr>
        <p:spPr>
          <a:xfrm>
            <a:off x="11243731" y="1951568"/>
            <a:ext cx="0" cy="24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D567D1-9E46-488B-B763-8FBA944E0C2A}"/>
              </a:ext>
            </a:extLst>
          </p:cNvPr>
          <p:cNvSpPr txBox="1"/>
          <p:nvPr/>
        </p:nvSpPr>
        <p:spPr>
          <a:xfrm rot="16200000">
            <a:off x="-325120" y="3366966"/>
            <a:ext cx="85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83545-6913-4EB7-A67B-C7EB7F6532D7}"/>
              </a:ext>
            </a:extLst>
          </p:cNvPr>
          <p:cNvSpPr txBox="1"/>
          <p:nvPr/>
        </p:nvSpPr>
        <p:spPr>
          <a:xfrm>
            <a:off x="0" y="5403119"/>
            <a:ext cx="79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C63A9-2D6D-48B1-BEB6-1E7B178F09BA}"/>
              </a:ext>
            </a:extLst>
          </p:cNvPr>
          <p:cNvSpPr txBox="1"/>
          <p:nvPr/>
        </p:nvSpPr>
        <p:spPr>
          <a:xfrm>
            <a:off x="-16165" y="4482987"/>
            <a:ext cx="9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600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1BF701-59F1-4CB4-8E8F-5CFCF7BA2397}"/>
              </a:ext>
            </a:extLst>
          </p:cNvPr>
          <p:cNvSpPr txBox="1"/>
          <p:nvPr/>
        </p:nvSpPr>
        <p:spPr>
          <a:xfrm>
            <a:off x="46087" y="2743715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800 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0C8E5C-E454-43AF-B5E0-7BCBCA1AC105}"/>
              </a:ext>
            </a:extLst>
          </p:cNvPr>
          <p:cNvSpPr txBox="1"/>
          <p:nvPr/>
        </p:nvSpPr>
        <p:spPr>
          <a:xfrm>
            <a:off x="46087" y="1828800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950 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5D1811-00E6-46FD-B66A-1C4145260531}"/>
              </a:ext>
            </a:extLst>
          </p:cNvPr>
          <p:cNvSpPr txBox="1"/>
          <p:nvPr/>
        </p:nvSpPr>
        <p:spPr>
          <a:xfrm>
            <a:off x="277000" y="3562389"/>
            <a:ext cx="96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700 C</a:t>
            </a:r>
          </a:p>
        </p:txBody>
      </p:sp>
    </p:spTree>
    <p:extLst>
      <p:ext uri="{BB962C8B-B14F-4D97-AF65-F5344CB8AC3E}">
        <p14:creationId xmlns:p14="http://schemas.microsoft.com/office/powerpoint/2010/main" val="71801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225AF6-3D71-4411-B75D-50FD831F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300 nm film on Cu substrate (550 C) SEM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66707-07F4-45BE-B6B4-4131210C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AA9DD-2585-4507-9DBD-642A51D0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A722-4E07-4AD3-86C5-F9862C59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E6644FC-6AE5-4E50-9770-003A4841E4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" y="1222780"/>
            <a:ext cx="3322467" cy="249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BD685-0952-46B9-AC26-F79875563289}"/>
              </a:ext>
            </a:extLst>
          </p:cNvPr>
          <p:cNvSpPr txBox="1"/>
          <p:nvPr/>
        </p:nvSpPr>
        <p:spPr>
          <a:xfrm>
            <a:off x="101600" y="853448"/>
            <a:ext cx="159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(550 C)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9371DA9-B03F-402C-8EB7-F3E3B1E1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87" y="1222780"/>
            <a:ext cx="3322468" cy="249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D16A4A-A0F5-47A2-A495-AD5DC2C5656A}"/>
              </a:ext>
            </a:extLst>
          </p:cNvPr>
          <p:cNvSpPr txBox="1"/>
          <p:nvPr/>
        </p:nvSpPr>
        <p:spPr>
          <a:xfrm>
            <a:off x="3482387" y="845626"/>
            <a:ext cx="137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600 C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9990247-7FDB-455A-8925-3A522951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1" y="4021981"/>
            <a:ext cx="3322468" cy="249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96488B-0F71-45F5-83A3-7E50F98C8DB8}"/>
              </a:ext>
            </a:extLst>
          </p:cNvPr>
          <p:cNvSpPr txBox="1"/>
          <p:nvPr/>
        </p:nvSpPr>
        <p:spPr>
          <a:xfrm>
            <a:off x="97530" y="3683640"/>
            <a:ext cx="125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700 C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3E9FF2B9-AD4D-4E9B-9B52-8FF34E57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88" y="4021981"/>
            <a:ext cx="3322468" cy="249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C6C9F-E3E1-4BCC-977F-5A768F852DD5}"/>
              </a:ext>
            </a:extLst>
          </p:cNvPr>
          <p:cNvSpPr txBox="1"/>
          <p:nvPr/>
        </p:nvSpPr>
        <p:spPr>
          <a:xfrm>
            <a:off x="3832457" y="3692518"/>
            <a:ext cx="125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800 C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C6434914-5166-47EE-9310-86DF3A7A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49" y="1212606"/>
            <a:ext cx="5112551" cy="38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05AA72-8B95-45D7-9F7E-589AB8459071}"/>
              </a:ext>
            </a:extLst>
          </p:cNvPr>
          <p:cNvSpPr txBox="1"/>
          <p:nvPr/>
        </p:nvSpPr>
        <p:spPr>
          <a:xfrm>
            <a:off x="6977849" y="853448"/>
            <a:ext cx="121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950 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2F0DA-1A78-4BC8-9600-97252BC85A8C}"/>
              </a:ext>
            </a:extLst>
          </p:cNvPr>
          <p:cNvSpPr txBox="1"/>
          <p:nvPr/>
        </p:nvSpPr>
        <p:spPr>
          <a:xfrm>
            <a:off x="6977848" y="5083765"/>
            <a:ext cx="511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 remelting from initial finger-like grains to smaller angular grains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CB5E2E-D670-48C7-BB2B-8BE11E7FDC6F}"/>
              </a:ext>
            </a:extLst>
          </p:cNvPr>
          <p:cNvSpPr>
            <a:spLocks noChangeAspect="1"/>
          </p:cNvSpPr>
          <p:nvPr/>
        </p:nvSpPr>
        <p:spPr>
          <a:xfrm>
            <a:off x="3069927" y="3472869"/>
            <a:ext cx="657397" cy="65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 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21862C-3800-4919-955E-70BC93C0BD69}"/>
              </a:ext>
            </a:extLst>
          </p:cNvPr>
          <p:cNvSpPr>
            <a:spLocks noChangeAspect="1"/>
          </p:cNvSpPr>
          <p:nvPr/>
        </p:nvSpPr>
        <p:spPr>
          <a:xfrm>
            <a:off x="11039244" y="1222780"/>
            <a:ext cx="1051155" cy="1051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5411D7-713B-4888-BBA8-58A1575168B6}"/>
              </a:ext>
            </a:extLst>
          </p:cNvPr>
          <p:cNvSpPr txBox="1"/>
          <p:nvPr/>
        </p:nvSpPr>
        <p:spPr>
          <a:xfrm>
            <a:off x="9633526" y="871073"/>
            <a:ext cx="2456874" cy="3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are 5 um wide</a:t>
            </a:r>
          </a:p>
        </p:txBody>
      </p:sp>
    </p:spTree>
    <p:extLst>
      <p:ext uri="{BB962C8B-B14F-4D97-AF65-F5344CB8AC3E}">
        <p14:creationId xmlns:p14="http://schemas.microsoft.com/office/powerpoint/2010/main" val="6536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0E4936-777C-4DDB-903A-C808229D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300 nm film on Cu substrate (550 C) 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8FA6-374A-4873-B52D-C6F65A96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CCA-F846-4A8C-8E28-178A06CF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6089-44A9-42AB-A1C9-710E66B1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4F2C93E2-B73B-46F8-BA5B-E3D86EA6D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764570"/>
              </p:ext>
            </p:extLst>
          </p:nvPr>
        </p:nvGraphicFramePr>
        <p:xfrm>
          <a:off x="101600" y="4191154"/>
          <a:ext cx="6405732" cy="227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433">
                  <a:extLst>
                    <a:ext uri="{9D8B030D-6E8A-4147-A177-3AD203B41FA5}">
                      <a16:colId xmlns:a16="http://schemas.microsoft.com/office/drawing/2014/main" val="1223011110"/>
                    </a:ext>
                  </a:extLst>
                </a:gridCol>
                <a:gridCol w="1601433">
                  <a:extLst>
                    <a:ext uri="{9D8B030D-6E8A-4147-A177-3AD203B41FA5}">
                      <a16:colId xmlns:a16="http://schemas.microsoft.com/office/drawing/2014/main" val="1731306350"/>
                    </a:ext>
                  </a:extLst>
                </a:gridCol>
                <a:gridCol w="1601433">
                  <a:extLst>
                    <a:ext uri="{9D8B030D-6E8A-4147-A177-3AD203B41FA5}">
                      <a16:colId xmlns:a16="http://schemas.microsoft.com/office/drawing/2014/main" val="1297435840"/>
                    </a:ext>
                  </a:extLst>
                </a:gridCol>
                <a:gridCol w="1601433">
                  <a:extLst>
                    <a:ext uri="{9D8B030D-6E8A-4147-A177-3AD203B41FA5}">
                      <a16:colId xmlns:a16="http://schemas.microsoft.com/office/drawing/2014/main" val="825057557"/>
                    </a:ext>
                  </a:extLst>
                </a:gridCol>
              </a:tblGrid>
              <a:tr h="378627">
                <a:tc>
                  <a:txBody>
                    <a:bodyPr/>
                    <a:lstStyle/>
                    <a:p>
                      <a:r>
                        <a:rPr lang="en-US" sz="1800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Atomic % 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Atomic % Nb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Atomic % 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553468"/>
                  </a:ext>
                </a:extLst>
              </a:tr>
              <a:tr h="378627">
                <a:tc>
                  <a:txBody>
                    <a:bodyPr/>
                    <a:lstStyle/>
                    <a:p>
                      <a:r>
                        <a:rPr lang="en-US" sz="1800" dirty="0"/>
                        <a:t>Initial (550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9182"/>
                  </a:ext>
                </a:extLst>
              </a:tr>
              <a:tr h="378627">
                <a:tc>
                  <a:txBody>
                    <a:bodyPr/>
                    <a:lstStyle/>
                    <a:p>
                      <a:r>
                        <a:rPr lang="en-US" sz="1800" dirty="0"/>
                        <a:t>600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56096"/>
                  </a:ext>
                </a:extLst>
              </a:tr>
              <a:tr h="378627">
                <a:tc>
                  <a:txBody>
                    <a:bodyPr/>
                    <a:lstStyle/>
                    <a:p>
                      <a:r>
                        <a:rPr lang="en-US" sz="1800" dirty="0"/>
                        <a:t>700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301389"/>
                  </a:ext>
                </a:extLst>
              </a:tr>
              <a:tr h="378627">
                <a:tc>
                  <a:txBody>
                    <a:bodyPr/>
                    <a:lstStyle/>
                    <a:p>
                      <a:r>
                        <a:rPr lang="en-US" sz="1800" dirty="0"/>
                        <a:t>800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761649"/>
                  </a:ext>
                </a:extLst>
              </a:tr>
              <a:tr h="378627">
                <a:tc>
                  <a:txBody>
                    <a:bodyPr/>
                    <a:lstStyle/>
                    <a:p>
                      <a:r>
                        <a:rPr lang="en-US" sz="1800" dirty="0"/>
                        <a:t>950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6279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44217AA-70DD-4971-BFE9-41CD3AE2E40C}"/>
              </a:ext>
            </a:extLst>
          </p:cNvPr>
          <p:cNvSpPr txBox="1"/>
          <p:nvPr/>
        </p:nvSpPr>
        <p:spPr>
          <a:xfrm>
            <a:off x="7039992" y="4475610"/>
            <a:ext cx="5050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Observe decrease in tin and increase in copper starting at 700 C</a:t>
            </a:r>
          </a:p>
          <a:p>
            <a:endParaRPr lang="en-US" sz="2400" dirty="0"/>
          </a:p>
          <a:p>
            <a:r>
              <a:rPr lang="en-US" sz="2400" dirty="0"/>
              <a:t>Tin undetectable by 950 C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D749CCD-C9D8-48B2-95F5-7711058C8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699745"/>
              </p:ext>
            </p:extLst>
          </p:nvPr>
        </p:nvGraphicFramePr>
        <p:xfrm>
          <a:off x="309732" y="900868"/>
          <a:ext cx="6096000" cy="324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54FF937-7A7E-44C8-983E-CFE5353CE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404" y="900868"/>
            <a:ext cx="4200525" cy="335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96B779-8A7F-4091-A99F-4BFC4D803F7F}"/>
              </a:ext>
            </a:extLst>
          </p:cNvPr>
          <p:cNvSpPr txBox="1"/>
          <p:nvPr/>
        </p:nvSpPr>
        <p:spPr>
          <a:xfrm>
            <a:off x="3805382" y="1437578"/>
            <a:ext cx="2290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Annealing time = 6 hours</a:t>
            </a:r>
          </a:p>
        </p:txBody>
      </p:sp>
    </p:spTree>
    <p:extLst>
      <p:ext uri="{BB962C8B-B14F-4D97-AF65-F5344CB8AC3E}">
        <p14:creationId xmlns:p14="http://schemas.microsoft.com/office/powerpoint/2010/main" val="25732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E3D806-B9DC-4382-9D34-96C772BF4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9" t="6507"/>
          <a:stretch/>
        </p:blipFill>
        <p:spPr>
          <a:xfrm>
            <a:off x="544944" y="1297558"/>
            <a:ext cx="11647055" cy="526541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F1B05F-A5DD-4461-A71E-AA7C5D88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300 nm film on Cu substrate (550 C) XRD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A039F-E29B-4D90-97ED-F5E1D483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34113-CBB0-4D0E-8C87-6FC0EA52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F1E5F-B664-4A6B-A0B8-2C85F102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13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1A0E5A-C76F-4B47-AD55-3BE14AEAA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4" y="160524"/>
            <a:ext cx="12192000" cy="56122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185D2-C3C5-47D8-8F81-59D327C4DEC0}"/>
              </a:ext>
            </a:extLst>
          </p:cNvPr>
          <p:cNvSpPr txBox="1"/>
          <p:nvPr/>
        </p:nvSpPr>
        <p:spPr>
          <a:xfrm>
            <a:off x="683683" y="837361"/>
            <a:ext cx="1477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Nb3Sn</a:t>
            </a:r>
          </a:p>
          <a:p>
            <a:r>
              <a:rPr lang="en-US" sz="1600" dirty="0"/>
              <a:t>(200)@33.6</a:t>
            </a:r>
          </a:p>
          <a:p>
            <a:r>
              <a:rPr lang="en-US" sz="1600" dirty="0"/>
              <a:t>(210)@37.7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0AA87-38A2-405A-B9F9-F00B07830E62}"/>
              </a:ext>
            </a:extLst>
          </p:cNvPr>
          <p:cNvSpPr txBox="1"/>
          <p:nvPr/>
        </p:nvSpPr>
        <p:spPr>
          <a:xfrm>
            <a:off x="1608134" y="5762190"/>
            <a:ext cx="127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 (110)</a:t>
            </a:r>
          </a:p>
          <a:p>
            <a:r>
              <a:rPr lang="en-US" sz="1600" dirty="0"/>
              <a:t>@38.4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4824E2-75F0-4EE6-9C04-FCE96F581F7C}"/>
              </a:ext>
            </a:extLst>
          </p:cNvPr>
          <p:cNvSpPr txBox="1"/>
          <p:nvPr/>
        </p:nvSpPr>
        <p:spPr>
          <a:xfrm>
            <a:off x="4788954" y="5737156"/>
            <a:ext cx="982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 (200)</a:t>
            </a:r>
          </a:p>
          <a:p>
            <a:r>
              <a:rPr lang="en-US" sz="1600" dirty="0"/>
              <a:t>@53.3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674991-0222-4867-855D-E03FC3205E0C}"/>
              </a:ext>
            </a:extLst>
          </p:cNvPr>
          <p:cNvSpPr txBox="1"/>
          <p:nvPr/>
        </p:nvSpPr>
        <p:spPr>
          <a:xfrm>
            <a:off x="6253687" y="1130447"/>
            <a:ext cx="155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Nb3Sn </a:t>
            </a:r>
          </a:p>
          <a:p>
            <a:r>
              <a:rPr lang="en-US" sz="1600" dirty="0"/>
              <a:t>(320)@62.8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EEBAE8-202D-486B-B590-96B1D96EF1A2}"/>
              </a:ext>
            </a:extLst>
          </p:cNvPr>
          <p:cNvSpPr txBox="1"/>
          <p:nvPr/>
        </p:nvSpPr>
        <p:spPr>
          <a:xfrm>
            <a:off x="8462433" y="5772819"/>
            <a:ext cx="115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 (220)</a:t>
            </a:r>
          </a:p>
          <a:p>
            <a:r>
              <a:rPr lang="en-US" sz="1600" dirty="0"/>
              <a:t>@74.0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F76BC-9D44-42E1-A3C1-EA3F40CDE6E4}"/>
              </a:ext>
            </a:extLst>
          </p:cNvPr>
          <p:cNvSpPr txBox="1"/>
          <p:nvPr/>
        </p:nvSpPr>
        <p:spPr>
          <a:xfrm>
            <a:off x="10583333" y="839524"/>
            <a:ext cx="150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Nb3Sn</a:t>
            </a:r>
          </a:p>
          <a:p>
            <a:r>
              <a:rPr lang="en-US" sz="1600" dirty="0"/>
              <a:t>(322)@85.9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757CDD-30F2-4D82-B9A7-72F93F57AD27}"/>
              </a:ext>
            </a:extLst>
          </p:cNvPr>
          <p:cNvCxnSpPr/>
          <p:nvPr/>
        </p:nvCxnSpPr>
        <p:spPr>
          <a:xfrm>
            <a:off x="1337733" y="1680589"/>
            <a:ext cx="0" cy="469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77460D-86B3-429A-ACCC-41D3D805C474}"/>
              </a:ext>
            </a:extLst>
          </p:cNvPr>
          <p:cNvCxnSpPr/>
          <p:nvPr/>
        </p:nvCxnSpPr>
        <p:spPr>
          <a:xfrm>
            <a:off x="1278466" y="2498182"/>
            <a:ext cx="0" cy="405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2D603F-7DD5-4982-99FE-4D6B4BD80EC7}"/>
              </a:ext>
            </a:extLst>
          </p:cNvPr>
          <p:cNvCxnSpPr>
            <a:cxnSpLocks/>
          </p:cNvCxnSpPr>
          <p:nvPr/>
        </p:nvCxnSpPr>
        <p:spPr>
          <a:xfrm>
            <a:off x="1887491" y="1507822"/>
            <a:ext cx="0" cy="395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EC02E4-7731-427B-BF35-0B1D8E685828}"/>
              </a:ext>
            </a:extLst>
          </p:cNvPr>
          <p:cNvCxnSpPr>
            <a:cxnSpLocks/>
          </p:cNvCxnSpPr>
          <p:nvPr/>
        </p:nvCxnSpPr>
        <p:spPr>
          <a:xfrm>
            <a:off x="1887491" y="3409754"/>
            <a:ext cx="0" cy="35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65451F-5820-4680-9527-1A95A0960983}"/>
              </a:ext>
            </a:extLst>
          </p:cNvPr>
          <p:cNvCxnSpPr>
            <a:cxnSpLocks/>
          </p:cNvCxnSpPr>
          <p:nvPr/>
        </p:nvCxnSpPr>
        <p:spPr>
          <a:xfrm>
            <a:off x="6671733" y="1704701"/>
            <a:ext cx="0" cy="39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FF555D9-61F5-4EB8-AE3B-51EDA21ECCF3}"/>
              </a:ext>
            </a:extLst>
          </p:cNvPr>
          <p:cNvCxnSpPr/>
          <p:nvPr/>
        </p:nvCxnSpPr>
        <p:spPr>
          <a:xfrm>
            <a:off x="6671733" y="2408766"/>
            <a:ext cx="0" cy="46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C9424F8-71B6-4A2B-9947-8875DF067E07}"/>
              </a:ext>
            </a:extLst>
          </p:cNvPr>
          <p:cNvCxnSpPr/>
          <p:nvPr/>
        </p:nvCxnSpPr>
        <p:spPr>
          <a:xfrm>
            <a:off x="11065931" y="2517908"/>
            <a:ext cx="0" cy="41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F2DECC2-13B6-438F-8B8B-F4A32524A8C6}"/>
              </a:ext>
            </a:extLst>
          </p:cNvPr>
          <p:cNvCxnSpPr>
            <a:cxnSpLocks/>
          </p:cNvCxnSpPr>
          <p:nvPr/>
        </p:nvCxnSpPr>
        <p:spPr>
          <a:xfrm>
            <a:off x="11065931" y="1515533"/>
            <a:ext cx="0" cy="379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73152D-32AD-4047-8264-29D57CFDC7C7}"/>
              </a:ext>
            </a:extLst>
          </p:cNvPr>
          <p:cNvSpPr txBox="1"/>
          <p:nvPr/>
        </p:nvSpPr>
        <p:spPr>
          <a:xfrm>
            <a:off x="2707220" y="5722750"/>
            <a:ext cx="115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 (111)</a:t>
            </a:r>
          </a:p>
          <a:p>
            <a:r>
              <a:rPr lang="en-US" sz="1600" dirty="0"/>
              <a:t>@42.3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3EBAC-5FEA-423D-85AC-08D5EC3FDD85}"/>
              </a:ext>
            </a:extLst>
          </p:cNvPr>
          <p:cNvSpPr txBox="1"/>
          <p:nvPr/>
        </p:nvSpPr>
        <p:spPr>
          <a:xfrm>
            <a:off x="3664479" y="5875508"/>
            <a:ext cx="115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 (200)</a:t>
            </a:r>
          </a:p>
          <a:p>
            <a:r>
              <a:rPr lang="en-US" sz="1600" dirty="0"/>
              <a:t>@50.4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5E7225-9126-4924-9D94-513DF8657BCD}"/>
              </a:ext>
            </a:extLst>
          </p:cNvPr>
          <p:cNvSpPr txBox="1"/>
          <p:nvPr/>
        </p:nvSpPr>
        <p:spPr>
          <a:xfrm>
            <a:off x="11043712" y="5811012"/>
            <a:ext cx="97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 (311)</a:t>
            </a:r>
          </a:p>
          <a:p>
            <a:r>
              <a:rPr lang="en-US" sz="1600" dirty="0"/>
              <a:t>@89.8</a:t>
            </a:r>
          </a:p>
        </p:txBody>
      </p:sp>
      <p:sp>
        <p:nvSpPr>
          <p:cNvPr id="59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FC89326-A04D-4AB1-B3CB-B8FF6E7E3B39}"/>
              </a:ext>
            </a:extLst>
          </p:cNvPr>
          <p:cNvSpPr/>
          <p:nvPr/>
        </p:nvSpPr>
        <p:spPr>
          <a:xfrm>
            <a:off x="1411856" y="2338910"/>
            <a:ext cx="330200" cy="321733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9215A5F-EC5F-4A60-A53A-A01B73CA8C44}"/>
              </a:ext>
            </a:extLst>
          </p:cNvPr>
          <p:cNvSpPr/>
          <p:nvPr/>
        </p:nvSpPr>
        <p:spPr>
          <a:xfrm>
            <a:off x="1388535" y="1712909"/>
            <a:ext cx="364064" cy="1593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ction Button: Help 6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8CFA015-1E92-4C5D-8899-26979334277B}"/>
              </a:ext>
            </a:extLst>
          </p:cNvPr>
          <p:cNvSpPr/>
          <p:nvPr/>
        </p:nvSpPr>
        <p:spPr>
          <a:xfrm>
            <a:off x="9273643" y="1754694"/>
            <a:ext cx="330200" cy="321733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72FA6B8-3EF5-43D0-A498-0FE64B86CA98}"/>
              </a:ext>
            </a:extLst>
          </p:cNvPr>
          <p:cNvSpPr/>
          <p:nvPr/>
        </p:nvSpPr>
        <p:spPr>
          <a:xfrm>
            <a:off x="9673168" y="1605873"/>
            <a:ext cx="562785" cy="850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Help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430DA8F-D0FA-4344-881F-98F3F8BE3BB5}"/>
              </a:ext>
            </a:extLst>
          </p:cNvPr>
          <p:cNvSpPr/>
          <p:nvPr/>
        </p:nvSpPr>
        <p:spPr>
          <a:xfrm>
            <a:off x="3936422" y="2401620"/>
            <a:ext cx="330200" cy="321733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FD91A3-4748-44D6-9FB4-EBA24BBD3A27}"/>
              </a:ext>
            </a:extLst>
          </p:cNvPr>
          <p:cNvSpPr/>
          <p:nvPr/>
        </p:nvSpPr>
        <p:spPr>
          <a:xfrm>
            <a:off x="3902558" y="1816667"/>
            <a:ext cx="364064" cy="1593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19320-FCE1-4B87-B91D-6AFC236578CB}"/>
              </a:ext>
            </a:extLst>
          </p:cNvPr>
          <p:cNvSpPr txBox="1"/>
          <p:nvPr/>
        </p:nvSpPr>
        <p:spPr>
          <a:xfrm>
            <a:off x="277000" y="3562389"/>
            <a:ext cx="96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700 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3372E1-03AF-4387-8846-46DA87FE569B}"/>
              </a:ext>
            </a:extLst>
          </p:cNvPr>
          <p:cNvSpPr txBox="1"/>
          <p:nvPr/>
        </p:nvSpPr>
        <p:spPr>
          <a:xfrm rot="16200000">
            <a:off x="-325120" y="3366966"/>
            <a:ext cx="85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intensity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AC128C-EA96-49BE-BE32-0C85A0D667F4}"/>
              </a:ext>
            </a:extLst>
          </p:cNvPr>
          <p:cNvSpPr txBox="1"/>
          <p:nvPr/>
        </p:nvSpPr>
        <p:spPr>
          <a:xfrm>
            <a:off x="0" y="5403119"/>
            <a:ext cx="79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617A62-DB37-4AA1-B081-E586518F2550}"/>
              </a:ext>
            </a:extLst>
          </p:cNvPr>
          <p:cNvSpPr txBox="1"/>
          <p:nvPr/>
        </p:nvSpPr>
        <p:spPr>
          <a:xfrm>
            <a:off x="-16165" y="4482987"/>
            <a:ext cx="9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600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84D8A-D649-47BC-BFF3-C7B4425DC8D2}"/>
              </a:ext>
            </a:extLst>
          </p:cNvPr>
          <p:cNvSpPr txBox="1"/>
          <p:nvPr/>
        </p:nvSpPr>
        <p:spPr>
          <a:xfrm>
            <a:off x="46087" y="2743715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800 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E31440-6C02-48A8-AC9C-47B3A20490C2}"/>
              </a:ext>
            </a:extLst>
          </p:cNvPr>
          <p:cNvSpPr txBox="1"/>
          <p:nvPr/>
        </p:nvSpPr>
        <p:spPr>
          <a:xfrm>
            <a:off x="46087" y="1828800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950 C</a:t>
            </a:r>
          </a:p>
        </p:txBody>
      </p:sp>
    </p:spTree>
    <p:extLst>
      <p:ext uri="{BB962C8B-B14F-4D97-AF65-F5344CB8AC3E}">
        <p14:creationId xmlns:p14="http://schemas.microsoft.com/office/powerpoint/2010/main" val="3823850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127FC-FD82-409B-B2FA-91A30C390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 nm on Nb at room temp:</a:t>
            </a:r>
          </a:p>
          <a:p>
            <a:pPr lvl="1"/>
            <a:r>
              <a:rPr lang="en-US" dirty="0"/>
              <a:t>Observe recrystallization at 950 C with larger grain size at around 300 nm</a:t>
            </a:r>
          </a:p>
          <a:p>
            <a:pPr lvl="1"/>
            <a:r>
              <a:rPr lang="en-US" dirty="0"/>
              <a:t>Observe Nb3Sn peaks emerge at 800 C</a:t>
            </a:r>
          </a:p>
          <a:p>
            <a:pPr lvl="1"/>
            <a:r>
              <a:rPr lang="en-US" dirty="0"/>
              <a:t>Shows annealing is required to obtain this phase</a:t>
            </a:r>
          </a:p>
          <a:p>
            <a:r>
              <a:rPr lang="en-US" dirty="0"/>
              <a:t>2 um on Nb at mystery temp:</a:t>
            </a:r>
          </a:p>
          <a:p>
            <a:pPr lvl="1"/>
            <a:r>
              <a:rPr lang="en-US" dirty="0"/>
              <a:t>Observe tin loss above on EDS results starting at 700 C</a:t>
            </a:r>
          </a:p>
          <a:p>
            <a:pPr lvl="1"/>
            <a:r>
              <a:rPr lang="en-US" dirty="0"/>
              <a:t>Some Nb3Sn diffraction peaks remain through 950 C</a:t>
            </a:r>
          </a:p>
          <a:p>
            <a:pPr lvl="1"/>
            <a:r>
              <a:rPr lang="en-US" dirty="0"/>
              <a:t>Observe significant cracking and decrease in triangular grain surface area, but uniform tin loss</a:t>
            </a:r>
          </a:p>
          <a:p>
            <a:r>
              <a:rPr lang="en-US" dirty="0"/>
              <a:t>300 nm on Cu at 550 C:</a:t>
            </a:r>
          </a:p>
          <a:p>
            <a:pPr lvl="1"/>
            <a:r>
              <a:rPr lang="en-US" dirty="0"/>
              <a:t>Observe tin loss above on EDS results starting at 700 C</a:t>
            </a:r>
          </a:p>
          <a:p>
            <a:pPr lvl="1"/>
            <a:r>
              <a:rPr lang="en-US" dirty="0"/>
              <a:t>Some Nb3Sn diffraction peaks remain through 950 C</a:t>
            </a:r>
          </a:p>
          <a:p>
            <a:pPr lvl="1"/>
            <a:r>
              <a:rPr lang="en-US" dirty="0"/>
              <a:t>Observe change in grain shape from finger-like to more angular shape, but not quite triangular</a:t>
            </a:r>
          </a:p>
          <a:p>
            <a:pPr lvl="1"/>
            <a:r>
              <a:rPr lang="en-US" dirty="0"/>
              <a:t>Observe increase in atomic % Cu at increasing temperature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93D180-E655-4EEC-A510-C3AFD334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6D67D-BA22-437D-97BF-38FE147B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48B64-607C-4386-8A60-099D65F6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82B8-5BF2-42FD-B7D6-6773BC4A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31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CDE6CD-6342-4D8E-84A3-2E795A012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of Nb3Sn in all samples</a:t>
            </a:r>
          </a:p>
          <a:p>
            <a:pPr lvl="1"/>
            <a:r>
              <a:rPr lang="en-US" dirty="0"/>
              <a:t>Why do EDS results show complete tin loss while XRD results show new Nb3Sn peaks at increasing temperature?</a:t>
            </a:r>
          </a:p>
          <a:p>
            <a:r>
              <a:rPr lang="en-US" dirty="0"/>
              <a:t>Increased strain in thicker films (possibly made worse by uncontrolled temperature during sputtering)</a:t>
            </a:r>
          </a:p>
          <a:p>
            <a:pPr lvl="1"/>
            <a:r>
              <a:rPr lang="en-US" dirty="0"/>
              <a:t>What is ideal thickness to obtain benefits of Nb3Sn thin films while avoiding cracking?</a:t>
            </a:r>
          </a:p>
          <a:p>
            <a:r>
              <a:rPr lang="en-US" dirty="0"/>
              <a:t>Tin loss (through evaporation?) above 700 C</a:t>
            </a:r>
          </a:p>
          <a:p>
            <a:pPr lvl="1"/>
            <a:r>
              <a:rPr lang="en-US" dirty="0"/>
              <a:t>How do we protect tin during annealing? What is being left over?</a:t>
            </a:r>
          </a:p>
          <a:p>
            <a:r>
              <a:rPr lang="en-US" dirty="0"/>
              <a:t>Change in grain shape in thinner films with increasing temperature to be more angular</a:t>
            </a:r>
          </a:p>
          <a:p>
            <a:pPr lvl="1"/>
            <a:r>
              <a:rPr lang="en-US" dirty="0"/>
              <a:t>Is angular shape good or a sign of tin loss?</a:t>
            </a:r>
          </a:p>
          <a:p>
            <a:r>
              <a:rPr lang="en-US" dirty="0"/>
              <a:t>Increased detection of Cu with increased temperature</a:t>
            </a:r>
          </a:p>
          <a:p>
            <a:pPr lvl="1"/>
            <a:r>
              <a:rPr lang="en-US" dirty="0"/>
              <a:t>How to avoid negative effects of annealing films on Cu substrate?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186712-0EA4-4FB0-8393-A2FD5B7C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D013D-A14E-43C8-8EB0-81FFF70C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098DF-37F6-44D2-9738-28F5576E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DD3AC-81F8-4E66-BC4B-E0B3E128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0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B9C739-C10A-4351-9402-9E2EFCEE6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This work was supported by the U.S. National Science Foundation under Award PHY-1549132, the Center for Bright Beams.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This work made use of the Cornell Center for Materials Research Shared Facilities which are supported through the NSF MRSEC program (DMR-1719875). Thank you, Mick, Steve, and Mark for the training and support!</a:t>
            </a:r>
          </a:p>
          <a:p>
            <a:r>
              <a:rPr lang="en-US" dirty="0">
                <a:solidFill>
                  <a:srgbClr val="333333"/>
                </a:solidFill>
                <a:latin typeface="+mn-lt"/>
              </a:rPr>
              <a:t>This work used the Materials Project as a resource for XRD data analysis: </a:t>
            </a:r>
          </a:p>
          <a:p>
            <a:pPr marL="482178" lvl="2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A. Jain*, S.P. Ong*, G. Hautier, W. Chen, W.D. Richards, S. Dacek, S. Cholia, D. Gunter, D. Skinner, G. Ceder, K.A. Persson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(*=equal contributions)</a:t>
            </a:r>
            <a:br>
              <a:rPr lang="en-US" dirty="0"/>
            </a:br>
            <a:r>
              <a:rPr lang="en-US" b="0" i="1" dirty="0">
                <a:solidFill>
                  <a:srgbClr val="000000"/>
                </a:solidFill>
                <a:effectLst/>
              </a:rPr>
              <a:t>The Materials Project: A materials genome approach to accelerating materials innovation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APL Materials, 2013, 1(1), 011002.</a:t>
            </a:r>
            <a:br>
              <a:rPr lang="en-US" dirty="0"/>
            </a:br>
            <a:r>
              <a:rPr lang="en-US" b="0" i="0" u="none" strike="noStrike" dirty="0">
                <a:solidFill>
                  <a:srgbClr val="4169E1"/>
                </a:solidFill>
                <a:effectLst/>
                <a:hlinkClick r:id="rId2"/>
              </a:rPr>
              <a:t>doi:10.1063/1.4812323</a:t>
            </a:r>
            <a:endParaRPr lang="en-US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81C445-31AD-4D08-9367-4E15834C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30104-8656-4A80-B016-CC40B7BA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42592-BF0B-45BD-AE81-D68C0861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A33B7-8A58-4632-AC92-69F2A47D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8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5F3FB1-908D-40E0-9712-0A6A5424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69C16-6CDA-4127-96BF-E71A1C02E5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Outline of Talk</a:t>
            </a:r>
          </a:p>
          <a:p>
            <a:r>
              <a:rPr lang="en-US" sz="2800" dirty="0"/>
              <a:t>Experimental Parameters</a:t>
            </a:r>
          </a:p>
          <a:p>
            <a:r>
              <a:rPr lang="en-US" sz="2800" dirty="0"/>
              <a:t>Data</a:t>
            </a:r>
          </a:p>
          <a:p>
            <a:r>
              <a:rPr lang="en-US" sz="2800" dirty="0"/>
              <a:t>Discussion of Results</a:t>
            </a:r>
          </a:p>
          <a:p>
            <a:r>
              <a:rPr lang="en-US" sz="2800" dirty="0"/>
              <a:t>Conclusions and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19281B-0DE0-4B9A-A6FD-DA01255057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Goals of Project</a:t>
            </a:r>
          </a:p>
          <a:p>
            <a:r>
              <a:rPr lang="en-US" sz="2800" dirty="0"/>
              <a:t>To establish a sputtering technique for Nb3Sn thin films that is promising for use inside Nb or Cu SRF cavities</a:t>
            </a:r>
          </a:p>
          <a:p>
            <a:r>
              <a:rPr lang="en-US" sz="2800" dirty="0"/>
              <a:t>To study the annealing behavior of these sputtered Nb3Sn thin films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5E2ED-90C6-4247-8240-5050E613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5524D-4AA3-4BBF-86DE-B16FEF338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1E0D2-04CA-466B-88A2-19BE4F05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A7D010-884D-4AC7-8715-CEA64E33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62B1-91C2-4F86-BF8B-A00E5644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E8B14-1DEF-4083-AF45-97E2CDF9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0" y="6629393"/>
            <a:ext cx="7315200" cy="228600"/>
          </a:xfrm>
        </p:spPr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8D65E-5B42-402F-81AD-CCBAC800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 descr="Diagram of the Sputtering Process">
            <a:extLst>
              <a:ext uri="{FF2B5EF4-FFF2-40B4-BE49-F238E27FC236}">
                <a16:creationId xmlns:a16="http://schemas.microsoft.com/office/drawing/2014/main" id="{1A2D6FE5-BF11-43C0-AF55-59B1603ABC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73" y="986779"/>
            <a:ext cx="5201328" cy="51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4935BF-74B3-4385-8C29-63C7751C4395}"/>
              </a:ext>
            </a:extLst>
          </p:cNvPr>
          <p:cNvSpPr txBox="1"/>
          <p:nvPr/>
        </p:nvSpPr>
        <p:spPr>
          <a:xfrm>
            <a:off x="6724342" y="6119004"/>
            <a:ext cx="5530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 source: http://www.semicore.com/what-is-sputtering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63B2EB-A753-4A41-8DA8-E7DD2045A704}"/>
              </a:ext>
            </a:extLst>
          </p:cNvPr>
          <p:cNvSpPr txBox="1"/>
          <p:nvPr/>
        </p:nvSpPr>
        <p:spPr>
          <a:xfrm>
            <a:off x="125766" y="986778"/>
            <a:ext cx="65985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DC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Argon gas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Bulk Nb3Sn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Substrates: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~1 cm x 1 cm x 3 mm Nb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~1 cm x 1 cm x 2 mm 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Substrate holders: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Rotating stage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Heated stage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9F432F-4199-4774-96E6-04BA38828706}"/>
              </a:ext>
            </a:extLst>
          </p:cNvPr>
          <p:cNvSpPr/>
          <p:nvPr/>
        </p:nvSpPr>
        <p:spPr>
          <a:xfrm>
            <a:off x="7972148" y="1171535"/>
            <a:ext cx="3018407" cy="834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AB627-31B8-4119-AB82-5222DCE5099A}"/>
              </a:ext>
            </a:extLst>
          </p:cNvPr>
          <p:cNvSpPr txBox="1"/>
          <p:nvPr/>
        </p:nvSpPr>
        <p:spPr>
          <a:xfrm>
            <a:off x="7376356" y="1171535"/>
            <a:ext cx="460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Sputtering Deposition System</a:t>
            </a:r>
          </a:p>
        </p:txBody>
      </p:sp>
    </p:spTree>
    <p:extLst>
      <p:ext uri="{BB962C8B-B14F-4D97-AF65-F5344CB8AC3E}">
        <p14:creationId xmlns:p14="http://schemas.microsoft.com/office/powerpoint/2010/main" val="9016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EA47A-37A9-40BC-BD9A-15A798FF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Variables we are testing: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Film thickness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Nb vs. Cu substrates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Effect of controlled heating in situ during sputtering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Effect of different annealing temperatures in high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vacuum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furnace</a:t>
            </a:r>
          </a:p>
          <a:p>
            <a:pPr marL="257161" lvl="1" indent="0">
              <a:spcBef>
                <a:spcPts val="800"/>
              </a:spcBef>
              <a:spcAft>
                <a:spcPts val="0"/>
              </a:spcAft>
              <a:buNone/>
            </a:pPr>
            <a:endParaRPr lang="en-US" sz="2400" b="0" dirty="0">
              <a:effectLst/>
            </a:endParaRPr>
          </a:p>
          <a:p>
            <a:pPr rtl="0" fontAlgn="base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Analysis includes: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Scanning Electron Microscope (</a:t>
            </a:r>
            <a:r>
              <a:rPr lang="en-US" sz="2400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): grain structure and size</a:t>
            </a:r>
            <a:endParaRPr lang="en-US" sz="2400" dirty="0">
              <a:latin typeface="+mj-lt"/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 Dispersive X-Ray Spectroscopy (</a:t>
            </a:r>
            <a:r>
              <a:rPr lang="en-US" sz="2400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EDS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): atomic composition and ratios</a:t>
            </a:r>
            <a:endParaRPr lang="en-US" sz="2400" dirty="0">
              <a:latin typeface="+mj-lt"/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X-Ray Diffraction (</a:t>
            </a:r>
            <a:r>
              <a:rPr lang="en-US" sz="2400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XRD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): characteristics of films in comparison to known material parameters</a:t>
            </a:r>
            <a:endParaRPr lang="en-US" sz="2400" b="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DC04C8-A0D8-4402-856A-5A611463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12095-46A6-4AD7-B65E-D6233DDE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7B5CD-DECD-4134-A296-245EFF12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75D0A-A44B-40A9-A29F-87868872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4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EEC1E8-10EB-410D-9514-7B0E9891B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100 nm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Nb3Sn film on Nb substrate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rotating stage at room temperature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2 um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Nb3Sn film on Nb substrate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rotating stage at mystery temperature</a:t>
            </a:r>
            <a:endParaRPr lang="en-US" sz="2600" dirty="0"/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300 nm Nb3Sn film on Cu substrate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heated stage at 550 C</a:t>
            </a:r>
          </a:p>
          <a:p>
            <a:pPr marL="257161" lvl="1" indent="0">
              <a:spcBef>
                <a:spcPts val="800"/>
              </a:spcBef>
              <a:spcAft>
                <a:spcPts val="0"/>
              </a:spcAft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Use Lindberg High Vacuum Furnace to heat samples to 600 C, 700 C, 800 C, and 950 C for 6 hours anneal time, conducting analysis between heatings to characterize films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328387-9667-4050-9CA8-6AB987C0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Details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CB4EA-26E5-4C75-8A82-6000194B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351F2-9327-41D7-B983-F252D0C8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48CED-B9A1-4F1A-8B8B-82261B79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2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861C24-0057-4BDD-8F89-7B23DAF2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nm film on Nb substrate (room temp) SEM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EB430-0B75-41FF-8A68-381609BF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1C1B1-6EF0-4C1D-8844-F1A2854F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C0A4B-1731-4EAF-BC28-16CEA557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6</a:t>
            </a:fld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60AE83B-45AA-4E3B-8D0B-9CAF7F66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1254246"/>
            <a:ext cx="3286985" cy="24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6DF48B7-B077-4CDC-9560-61F518B4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40" y="1254245"/>
            <a:ext cx="3286984" cy="24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49EA7EE-F4EF-40DC-8C5F-2B881CC38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041669"/>
            <a:ext cx="3286986" cy="246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A56FACA-7707-43B4-A700-BD877A3D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40" y="4035982"/>
            <a:ext cx="3293838" cy="24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50A1E250-8002-46D7-9658-CD99BA08E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63" y="1247701"/>
            <a:ext cx="5246637" cy="39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D2A2A0-D996-4955-B2A9-DDCA3EA23A2E}"/>
              </a:ext>
            </a:extLst>
          </p:cNvPr>
          <p:cNvSpPr txBox="1"/>
          <p:nvPr/>
        </p:nvSpPr>
        <p:spPr>
          <a:xfrm>
            <a:off x="6843762" y="869180"/>
            <a:ext cx="119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950C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891E0-891F-43C3-9360-5699EF8012FE}"/>
              </a:ext>
            </a:extLst>
          </p:cNvPr>
          <p:cNvSpPr txBox="1"/>
          <p:nvPr/>
        </p:nvSpPr>
        <p:spPr>
          <a:xfrm>
            <a:off x="3911121" y="3706147"/>
            <a:ext cx="12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800 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68B1CB-247C-460C-B7C1-904548EC710A}"/>
              </a:ext>
            </a:extLst>
          </p:cNvPr>
          <p:cNvSpPr txBox="1"/>
          <p:nvPr/>
        </p:nvSpPr>
        <p:spPr>
          <a:xfrm>
            <a:off x="101600" y="880843"/>
            <a:ext cx="126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62661F-3A4C-4374-8662-A0EFEE5A488A}"/>
              </a:ext>
            </a:extLst>
          </p:cNvPr>
          <p:cNvSpPr txBox="1"/>
          <p:nvPr/>
        </p:nvSpPr>
        <p:spPr>
          <a:xfrm>
            <a:off x="3403740" y="869180"/>
            <a:ext cx="132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600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B89D87-8777-4CED-9CEC-49558782C99D}"/>
              </a:ext>
            </a:extLst>
          </p:cNvPr>
          <p:cNvSpPr txBox="1"/>
          <p:nvPr/>
        </p:nvSpPr>
        <p:spPr>
          <a:xfrm>
            <a:off x="101600" y="3734512"/>
            <a:ext cx="112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700 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61465-B566-4DCC-80FD-E414E7BCA698}"/>
              </a:ext>
            </a:extLst>
          </p:cNvPr>
          <p:cNvSpPr txBox="1"/>
          <p:nvPr/>
        </p:nvSpPr>
        <p:spPr>
          <a:xfrm rot="10800000" flipH="1" flipV="1">
            <a:off x="6843762" y="5166672"/>
            <a:ext cx="524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 recrystallization at 950 C with larger grain size at about 300 nm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D3833B-992F-4C3D-B3AB-19EB61FD12C7}"/>
              </a:ext>
            </a:extLst>
          </p:cNvPr>
          <p:cNvSpPr txBox="1"/>
          <p:nvPr/>
        </p:nvSpPr>
        <p:spPr>
          <a:xfrm>
            <a:off x="9633526" y="898653"/>
            <a:ext cx="2456874" cy="3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are 5 um wide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3489B-F1AD-4080-82EA-E4D10DAAE372}"/>
              </a:ext>
            </a:extLst>
          </p:cNvPr>
          <p:cNvSpPr>
            <a:spLocks noChangeAspect="1"/>
          </p:cNvSpPr>
          <p:nvPr/>
        </p:nvSpPr>
        <p:spPr>
          <a:xfrm>
            <a:off x="3069927" y="3472869"/>
            <a:ext cx="657397" cy="65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 um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A87468-CB5F-4E3B-A38B-26C9C08EB321}"/>
              </a:ext>
            </a:extLst>
          </p:cNvPr>
          <p:cNvSpPr>
            <a:spLocks noChangeAspect="1"/>
          </p:cNvSpPr>
          <p:nvPr/>
        </p:nvSpPr>
        <p:spPr>
          <a:xfrm>
            <a:off x="11039244" y="1256291"/>
            <a:ext cx="1051155" cy="1051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um</a:t>
            </a:r>
          </a:p>
        </p:txBody>
      </p:sp>
    </p:spTree>
    <p:extLst>
      <p:ext uri="{BB962C8B-B14F-4D97-AF65-F5344CB8AC3E}">
        <p14:creationId xmlns:p14="http://schemas.microsoft.com/office/powerpoint/2010/main" val="294060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F1B05F-A5DD-4461-A71E-AA7C5D88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nm film on Nb substrate (room temp) XRD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A039F-E29B-4D90-97ED-F5E1D483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34113-CBB0-4D0E-8C87-6FC0EA52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F1E5F-B664-4A6B-A0B8-2C85F102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5B3C9A-D5A2-40E4-8BBB-8D7BBFAD4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7" t="7093"/>
          <a:stretch/>
        </p:blipFill>
        <p:spPr>
          <a:xfrm>
            <a:off x="572654" y="1320799"/>
            <a:ext cx="11619345" cy="523240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1A0E5A-C76F-4B47-AD55-3BE14AEAA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185D2-C3C5-47D8-8F81-59D327C4DEC0}"/>
              </a:ext>
            </a:extLst>
          </p:cNvPr>
          <p:cNvSpPr txBox="1"/>
          <p:nvPr/>
        </p:nvSpPr>
        <p:spPr>
          <a:xfrm>
            <a:off x="770466" y="853448"/>
            <a:ext cx="1477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Nb3Sn</a:t>
            </a:r>
          </a:p>
          <a:p>
            <a:r>
              <a:rPr lang="en-US" sz="1600" dirty="0"/>
              <a:t>(200)@33.6</a:t>
            </a:r>
          </a:p>
          <a:p>
            <a:r>
              <a:rPr lang="en-US" sz="1600" dirty="0"/>
              <a:t>(210)@37.7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0AA87-38A2-405A-B9F9-F00B07830E62}"/>
              </a:ext>
            </a:extLst>
          </p:cNvPr>
          <p:cNvSpPr txBox="1"/>
          <p:nvPr/>
        </p:nvSpPr>
        <p:spPr>
          <a:xfrm>
            <a:off x="1684867" y="5823706"/>
            <a:ext cx="127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 (110)</a:t>
            </a:r>
          </a:p>
          <a:p>
            <a:r>
              <a:rPr lang="en-US" sz="1600" dirty="0"/>
              <a:t>@38.4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B65677-2599-46B7-A84A-078AE8DCBDF0}"/>
              </a:ext>
            </a:extLst>
          </p:cNvPr>
          <p:cNvSpPr txBox="1"/>
          <p:nvPr/>
        </p:nvSpPr>
        <p:spPr>
          <a:xfrm>
            <a:off x="2498724" y="1096023"/>
            <a:ext cx="147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Nb3Sn</a:t>
            </a:r>
          </a:p>
          <a:p>
            <a:r>
              <a:rPr lang="en-US" sz="1600" dirty="0"/>
              <a:t>(211)@41.5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4824E2-75F0-4EE6-9C04-FCE96F581F7C}"/>
              </a:ext>
            </a:extLst>
          </p:cNvPr>
          <p:cNvSpPr txBox="1"/>
          <p:nvPr/>
        </p:nvSpPr>
        <p:spPr>
          <a:xfrm>
            <a:off x="5172867" y="5714138"/>
            <a:ext cx="104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 (200)</a:t>
            </a:r>
          </a:p>
          <a:p>
            <a:r>
              <a:rPr lang="en-US" sz="1600" dirty="0"/>
              <a:t>@53.3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674991-0222-4867-855D-E03FC3205E0C}"/>
              </a:ext>
            </a:extLst>
          </p:cNvPr>
          <p:cNvSpPr txBox="1"/>
          <p:nvPr/>
        </p:nvSpPr>
        <p:spPr>
          <a:xfrm>
            <a:off x="6299199" y="842927"/>
            <a:ext cx="1557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Nb3Sn </a:t>
            </a:r>
          </a:p>
          <a:p>
            <a:r>
              <a:rPr lang="en-US" sz="1600" dirty="0"/>
              <a:t>(320)@62.8</a:t>
            </a:r>
          </a:p>
          <a:p>
            <a:r>
              <a:rPr lang="en-US" sz="1600" dirty="0"/>
              <a:t>(321)@65.6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EEBAE8-202D-486B-B590-96B1D96EF1A2}"/>
              </a:ext>
            </a:extLst>
          </p:cNvPr>
          <p:cNvSpPr txBox="1"/>
          <p:nvPr/>
        </p:nvSpPr>
        <p:spPr>
          <a:xfrm>
            <a:off x="7857066" y="5823707"/>
            <a:ext cx="115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 (211)</a:t>
            </a:r>
          </a:p>
          <a:p>
            <a:r>
              <a:rPr lang="en-US" sz="1600" dirty="0"/>
              <a:t>@69.3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96DD11-1C9D-4F0E-80DF-28374AD9AD7C}"/>
              </a:ext>
            </a:extLst>
          </p:cNvPr>
          <p:cNvSpPr txBox="1"/>
          <p:nvPr/>
        </p:nvSpPr>
        <p:spPr>
          <a:xfrm>
            <a:off x="8139642" y="842927"/>
            <a:ext cx="1553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Nb3Sn</a:t>
            </a:r>
          </a:p>
          <a:p>
            <a:r>
              <a:rPr lang="en-US" sz="1600" dirty="0"/>
              <a:t>(400)@70.6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F76BC-9D44-42E1-A3C1-EA3F40CDE6E4}"/>
              </a:ext>
            </a:extLst>
          </p:cNvPr>
          <p:cNvSpPr txBox="1"/>
          <p:nvPr/>
        </p:nvSpPr>
        <p:spPr>
          <a:xfrm>
            <a:off x="9914467" y="1040281"/>
            <a:ext cx="150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Nb3Sn</a:t>
            </a:r>
          </a:p>
          <a:p>
            <a:r>
              <a:rPr lang="en-US" sz="1600" dirty="0"/>
              <a:t>(421)@82.9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757CDD-30F2-4D82-B9A7-72F93F57AD27}"/>
              </a:ext>
            </a:extLst>
          </p:cNvPr>
          <p:cNvCxnSpPr/>
          <p:nvPr/>
        </p:nvCxnSpPr>
        <p:spPr>
          <a:xfrm>
            <a:off x="1363133" y="1680589"/>
            <a:ext cx="0" cy="469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8F34A9-CBDA-4229-B34E-8C170C425ABB}"/>
              </a:ext>
            </a:extLst>
          </p:cNvPr>
          <p:cNvCxnSpPr/>
          <p:nvPr/>
        </p:nvCxnSpPr>
        <p:spPr>
          <a:xfrm>
            <a:off x="1930400" y="1828800"/>
            <a:ext cx="203200" cy="321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77460D-86B3-429A-ACCC-41D3D805C474}"/>
              </a:ext>
            </a:extLst>
          </p:cNvPr>
          <p:cNvCxnSpPr/>
          <p:nvPr/>
        </p:nvCxnSpPr>
        <p:spPr>
          <a:xfrm>
            <a:off x="1363133" y="2541030"/>
            <a:ext cx="0" cy="405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2D603F-7DD5-4982-99FE-4D6B4BD80EC7}"/>
              </a:ext>
            </a:extLst>
          </p:cNvPr>
          <p:cNvCxnSpPr/>
          <p:nvPr/>
        </p:nvCxnSpPr>
        <p:spPr>
          <a:xfrm>
            <a:off x="1862667" y="2541030"/>
            <a:ext cx="220133" cy="405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02C0E0-CB3E-4218-AC63-E35B9446A7E3}"/>
              </a:ext>
            </a:extLst>
          </p:cNvPr>
          <p:cNvCxnSpPr/>
          <p:nvPr/>
        </p:nvCxnSpPr>
        <p:spPr>
          <a:xfrm>
            <a:off x="1363133" y="3251200"/>
            <a:ext cx="0" cy="298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EC02E4-7731-427B-BF35-0B1D8E685828}"/>
              </a:ext>
            </a:extLst>
          </p:cNvPr>
          <p:cNvCxnSpPr/>
          <p:nvPr/>
        </p:nvCxnSpPr>
        <p:spPr>
          <a:xfrm>
            <a:off x="1930400" y="3429000"/>
            <a:ext cx="203200" cy="318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373F333-6DAD-4511-BC11-A31712B4791E}"/>
              </a:ext>
            </a:extLst>
          </p:cNvPr>
          <p:cNvCxnSpPr/>
          <p:nvPr/>
        </p:nvCxnSpPr>
        <p:spPr>
          <a:xfrm>
            <a:off x="2878667" y="1752603"/>
            <a:ext cx="0" cy="31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B202A8-CB32-4EAC-BA22-FD9F910DC824}"/>
              </a:ext>
            </a:extLst>
          </p:cNvPr>
          <p:cNvCxnSpPr/>
          <p:nvPr/>
        </p:nvCxnSpPr>
        <p:spPr>
          <a:xfrm>
            <a:off x="2878667" y="2633133"/>
            <a:ext cx="0" cy="313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1C27D4E-F9C9-422B-B9B9-19D3B9260CA1}"/>
              </a:ext>
            </a:extLst>
          </p:cNvPr>
          <p:cNvCxnSpPr/>
          <p:nvPr/>
        </p:nvCxnSpPr>
        <p:spPr>
          <a:xfrm>
            <a:off x="2921001" y="3429000"/>
            <a:ext cx="0" cy="318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D610C9B8-D126-44BB-B208-072D6292E8E3}"/>
              </a:ext>
            </a:extLst>
          </p:cNvPr>
          <p:cNvSpPr/>
          <p:nvPr/>
        </p:nvSpPr>
        <p:spPr>
          <a:xfrm>
            <a:off x="4813296" y="3747054"/>
            <a:ext cx="406393" cy="2170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Help 3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B4CD0F-579E-4E5E-8591-FDF395A5B80B}"/>
              </a:ext>
            </a:extLst>
          </p:cNvPr>
          <p:cNvSpPr/>
          <p:nvPr/>
        </p:nvSpPr>
        <p:spPr>
          <a:xfrm>
            <a:off x="4419600" y="4191000"/>
            <a:ext cx="330200" cy="321733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65451F-5820-4680-9527-1A95A0960983}"/>
              </a:ext>
            </a:extLst>
          </p:cNvPr>
          <p:cNvCxnSpPr>
            <a:cxnSpLocks/>
          </p:cNvCxnSpPr>
          <p:nvPr/>
        </p:nvCxnSpPr>
        <p:spPr>
          <a:xfrm>
            <a:off x="6942667" y="1752603"/>
            <a:ext cx="0" cy="39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B4C12E8-F4FF-4B1C-B1CA-C02D56F90F92}"/>
              </a:ext>
            </a:extLst>
          </p:cNvPr>
          <p:cNvCxnSpPr/>
          <p:nvPr/>
        </p:nvCxnSpPr>
        <p:spPr>
          <a:xfrm>
            <a:off x="7484533" y="1715222"/>
            <a:ext cx="0" cy="43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BDE8D89-8DAB-4AFA-BA41-08F7C5A3E109}"/>
              </a:ext>
            </a:extLst>
          </p:cNvPr>
          <p:cNvCxnSpPr/>
          <p:nvPr/>
        </p:nvCxnSpPr>
        <p:spPr>
          <a:xfrm>
            <a:off x="7484533" y="2541030"/>
            <a:ext cx="0" cy="46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FF555D9-61F5-4EB8-AE3B-51EDA21ECCF3}"/>
              </a:ext>
            </a:extLst>
          </p:cNvPr>
          <p:cNvCxnSpPr/>
          <p:nvPr/>
        </p:nvCxnSpPr>
        <p:spPr>
          <a:xfrm>
            <a:off x="6942667" y="2541030"/>
            <a:ext cx="0" cy="46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CC00847-7772-4AF5-9A51-8C17A623A50C}"/>
              </a:ext>
            </a:extLst>
          </p:cNvPr>
          <p:cNvCxnSpPr/>
          <p:nvPr/>
        </p:nvCxnSpPr>
        <p:spPr>
          <a:xfrm>
            <a:off x="8215844" y="1427702"/>
            <a:ext cx="0" cy="324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BE74A3-ECA3-4B96-A73B-417D1E8B5BA1}"/>
              </a:ext>
            </a:extLst>
          </p:cNvPr>
          <p:cNvCxnSpPr/>
          <p:nvPr/>
        </p:nvCxnSpPr>
        <p:spPr>
          <a:xfrm>
            <a:off x="8215844" y="2379133"/>
            <a:ext cx="0" cy="36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C0D35E3-3F67-41CE-8E39-07267111FB6C}"/>
              </a:ext>
            </a:extLst>
          </p:cNvPr>
          <p:cNvCxnSpPr/>
          <p:nvPr/>
        </p:nvCxnSpPr>
        <p:spPr>
          <a:xfrm>
            <a:off x="10532533" y="1752603"/>
            <a:ext cx="0" cy="39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819EA8C-08F7-4487-81EB-39B3F6A2B681}"/>
              </a:ext>
            </a:extLst>
          </p:cNvPr>
          <p:cNvCxnSpPr>
            <a:cxnSpLocks/>
          </p:cNvCxnSpPr>
          <p:nvPr/>
        </p:nvCxnSpPr>
        <p:spPr>
          <a:xfrm>
            <a:off x="10532533" y="2553214"/>
            <a:ext cx="0" cy="4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BDF601E-44AB-4B09-BBB3-FA7D04727A3A}"/>
              </a:ext>
            </a:extLst>
          </p:cNvPr>
          <p:cNvSpPr txBox="1"/>
          <p:nvPr/>
        </p:nvSpPr>
        <p:spPr>
          <a:xfrm rot="16200000">
            <a:off x="-325120" y="3366966"/>
            <a:ext cx="85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intensity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1B5BD-86EE-4EFC-A76D-97231B8D8BE7}"/>
              </a:ext>
            </a:extLst>
          </p:cNvPr>
          <p:cNvSpPr txBox="1"/>
          <p:nvPr/>
        </p:nvSpPr>
        <p:spPr>
          <a:xfrm>
            <a:off x="0" y="5403119"/>
            <a:ext cx="79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279C5-4879-4B30-9D6A-969E168130B8}"/>
              </a:ext>
            </a:extLst>
          </p:cNvPr>
          <p:cNvSpPr txBox="1"/>
          <p:nvPr/>
        </p:nvSpPr>
        <p:spPr>
          <a:xfrm>
            <a:off x="-16165" y="4482987"/>
            <a:ext cx="9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600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590B52-A89C-4E9F-8347-7AF06A4692CB}"/>
              </a:ext>
            </a:extLst>
          </p:cNvPr>
          <p:cNvSpPr txBox="1"/>
          <p:nvPr/>
        </p:nvSpPr>
        <p:spPr>
          <a:xfrm>
            <a:off x="277000" y="3562389"/>
            <a:ext cx="96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700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1CEB3C-4FB2-49DE-AB15-6E6A8F1C4383}"/>
              </a:ext>
            </a:extLst>
          </p:cNvPr>
          <p:cNvSpPr txBox="1"/>
          <p:nvPr/>
        </p:nvSpPr>
        <p:spPr>
          <a:xfrm>
            <a:off x="46087" y="2743715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800 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57139C-9CFE-4BF5-9CB0-26CDA7C81837}"/>
              </a:ext>
            </a:extLst>
          </p:cNvPr>
          <p:cNvSpPr txBox="1"/>
          <p:nvPr/>
        </p:nvSpPr>
        <p:spPr>
          <a:xfrm>
            <a:off x="46087" y="1828800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950 C</a:t>
            </a:r>
          </a:p>
        </p:txBody>
      </p:sp>
    </p:spTree>
    <p:extLst>
      <p:ext uri="{BB962C8B-B14F-4D97-AF65-F5344CB8AC3E}">
        <p14:creationId xmlns:p14="http://schemas.microsoft.com/office/powerpoint/2010/main" val="304831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B0A12A-14CC-444F-ABBE-DBE533F33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um film on Nb substrate (mystery temp) SEM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42004-285D-4790-9450-AB8C5CAE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473D4-5D14-409B-AB48-0C1E8A89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320C-C684-4569-8376-7F38A55D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F334D7-2E4E-42B4-8C88-614D344B3E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1176273"/>
            <a:ext cx="3308839" cy="24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DA5D006-CB74-4EAB-B8A8-135F182B9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81" y="1176273"/>
            <a:ext cx="3308838" cy="24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8B26204-7AF0-40C5-BC53-E0ED4021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023172"/>
            <a:ext cx="3323546" cy="24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2D8A30-9429-42B3-BA9E-3D5D9EC3FC10}"/>
              </a:ext>
            </a:extLst>
          </p:cNvPr>
          <p:cNvSpPr txBox="1"/>
          <p:nvPr/>
        </p:nvSpPr>
        <p:spPr>
          <a:xfrm>
            <a:off x="101599" y="838356"/>
            <a:ext cx="198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(mystery)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033DE-7F30-404B-A317-9891574526F3}"/>
              </a:ext>
            </a:extLst>
          </p:cNvPr>
          <p:cNvSpPr txBox="1"/>
          <p:nvPr/>
        </p:nvSpPr>
        <p:spPr>
          <a:xfrm>
            <a:off x="3438181" y="853448"/>
            <a:ext cx="175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600 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40387-22D1-4048-8C16-96E268EAA802}"/>
              </a:ext>
            </a:extLst>
          </p:cNvPr>
          <p:cNvSpPr txBox="1"/>
          <p:nvPr/>
        </p:nvSpPr>
        <p:spPr>
          <a:xfrm>
            <a:off x="105821" y="3668931"/>
            <a:ext cx="156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700 C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27CDB054-8D4B-4622-8CE2-8DDE7B4A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29" y="4023172"/>
            <a:ext cx="3323545" cy="24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03C7A0-D7BC-4F28-8E44-4E61F75F263C}"/>
              </a:ext>
            </a:extLst>
          </p:cNvPr>
          <p:cNvSpPr txBox="1"/>
          <p:nvPr/>
        </p:nvSpPr>
        <p:spPr>
          <a:xfrm>
            <a:off x="3830078" y="3655487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800 C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3994775F-14F9-40BA-9A3D-05603556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70" y="1179400"/>
            <a:ext cx="5114809" cy="38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236546-842B-42B2-AF6D-EE0FACBC79E8}"/>
              </a:ext>
            </a:extLst>
          </p:cNvPr>
          <p:cNvSpPr txBox="1"/>
          <p:nvPr/>
        </p:nvSpPr>
        <p:spPr>
          <a:xfrm>
            <a:off x="6973158" y="853448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950 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842218-C72B-4874-A96B-F4908055B3C9}"/>
              </a:ext>
            </a:extLst>
          </p:cNvPr>
          <p:cNvSpPr txBox="1"/>
          <p:nvPr/>
        </p:nvSpPr>
        <p:spPr>
          <a:xfrm>
            <a:off x="6971370" y="5063519"/>
            <a:ext cx="5114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 consistent triangular grains at 5um image width but significant cracking at low resolution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FA047F-D15D-47AC-84B3-D16DF12EEF5D}"/>
              </a:ext>
            </a:extLst>
          </p:cNvPr>
          <p:cNvSpPr>
            <a:spLocks noChangeAspect="1"/>
          </p:cNvSpPr>
          <p:nvPr/>
        </p:nvSpPr>
        <p:spPr>
          <a:xfrm>
            <a:off x="3069927" y="3472869"/>
            <a:ext cx="657397" cy="65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 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B10F4A-C5C0-4E9D-92AE-7A4433213373}"/>
              </a:ext>
            </a:extLst>
          </p:cNvPr>
          <p:cNvSpPr>
            <a:spLocks noChangeAspect="1"/>
          </p:cNvSpPr>
          <p:nvPr/>
        </p:nvSpPr>
        <p:spPr>
          <a:xfrm>
            <a:off x="11039244" y="1179400"/>
            <a:ext cx="1051155" cy="1051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51703A-C26D-40C1-AAB7-A45E3494ABC4}"/>
              </a:ext>
            </a:extLst>
          </p:cNvPr>
          <p:cNvSpPr txBox="1"/>
          <p:nvPr/>
        </p:nvSpPr>
        <p:spPr>
          <a:xfrm>
            <a:off x="9633526" y="840959"/>
            <a:ext cx="2456874" cy="3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are 5 um wide</a:t>
            </a:r>
          </a:p>
        </p:txBody>
      </p:sp>
    </p:spTree>
    <p:extLst>
      <p:ext uri="{BB962C8B-B14F-4D97-AF65-F5344CB8AC3E}">
        <p14:creationId xmlns:p14="http://schemas.microsoft.com/office/powerpoint/2010/main" val="347077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AA7B3B-E39D-4EBA-AC7E-BEAE5DE9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um film on Nb substrate (mystery temp) 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63AEE-DC4A-4E38-9FB6-601B0879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921C4-5850-45FA-A761-F932B5B6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Katrina Howard Nb3SnSRF’20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E2091-C5E3-4C38-95B5-CAB3DED3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69CEE-1261-4432-9B74-92C93B6E34F7}"/>
              </a:ext>
            </a:extLst>
          </p:cNvPr>
          <p:cNvSpPr txBox="1"/>
          <p:nvPr/>
        </p:nvSpPr>
        <p:spPr>
          <a:xfrm>
            <a:off x="101600" y="5110863"/>
            <a:ext cx="7008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Observe loss of tin starting at 700 C and nearly gone at 950 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2F627F-467C-44E5-8D89-B4BEFBED2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691" y="1405279"/>
            <a:ext cx="4200525" cy="335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3A82BB-9DCB-4E00-B103-9DC3A7128B2C}"/>
              </a:ext>
            </a:extLst>
          </p:cNvPr>
          <p:cNvSpPr txBox="1"/>
          <p:nvPr/>
        </p:nvSpPr>
        <p:spPr>
          <a:xfrm>
            <a:off x="7723573" y="4902200"/>
            <a:ext cx="4299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Sayeed, Md. Nizam &amp; Pudasaini, Uttar &amp; Reece, Charles &amp; Eremeev, Grigory &amp; Elsayed-Ali, Hani. (2020). Properties of Nb3Sn films fabricated by magnetron sputtering from a single target.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1FF3540-E53A-40E8-B878-DECC3656C1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445073"/>
              </p:ext>
            </p:extLst>
          </p:nvPr>
        </p:nvGraphicFramePr>
        <p:xfrm>
          <a:off x="-1" y="916140"/>
          <a:ext cx="7258691" cy="398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BED3DC4-2F87-4A59-AD40-608421BE2F89}"/>
              </a:ext>
            </a:extLst>
          </p:cNvPr>
          <p:cNvSpPr txBox="1"/>
          <p:nvPr/>
        </p:nvSpPr>
        <p:spPr>
          <a:xfrm>
            <a:off x="7935650" y="1055132"/>
            <a:ext cx="369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Jefferson Lab Result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F5539-E1D7-40EB-B286-E43D154892A2}"/>
              </a:ext>
            </a:extLst>
          </p:cNvPr>
          <p:cNvSpPr txBox="1"/>
          <p:nvPr/>
        </p:nvSpPr>
        <p:spPr>
          <a:xfrm>
            <a:off x="4794089" y="1362908"/>
            <a:ext cx="2290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Annealing time = 6 hours</a:t>
            </a:r>
          </a:p>
        </p:txBody>
      </p:sp>
    </p:spTree>
    <p:extLst>
      <p:ext uri="{BB962C8B-B14F-4D97-AF65-F5344CB8AC3E}">
        <p14:creationId xmlns:p14="http://schemas.microsoft.com/office/powerpoint/2010/main" val="877693586"/>
      </p:ext>
    </p:extLst>
  </p:cSld>
  <p:clrMapOvr>
    <a:masterClrMapping/>
  </p:clrMapOvr>
</p:sld>
</file>

<file path=ppt/theme/theme1.xml><?xml version="1.0" encoding="utf-8"?>
<a:theme xmlns:a="http://schemas.openxmlformats.org/drawingml/2006/main" name="Bright Beams theme">
  <a:themeElements>
    <a:clrScheme name="CBB COLORS">
      <a:dk1>
        <a:srgbClr val="000000"/>
      </a:dk1>
      <a:lt1>
        <a:srgbClr val="FFFFFF"/>
      </a:lt1>
      <a:dk2>
        <a:srgbClr val="CBCBCB"/>
      </a:dk2>
      <a:lt2>
        <a:srgbClr val="E5E5E5"/>
      </a:lt2>
      <a:accent1>
        <a:srgbClr val="B31B1B"/>
      </a:accent1>
      <a:accent2>
        <a:srgbClr val="08657C"/>
      </a:accent2>
      <a:accent3>
        <a:srgbClr val="FE7E00"/>
      </a:accent3>
      <a:accent4>
        <a:srgbClr val="CB2A10"/>
      </a:accent4>
      <a:accent5>
        <a:srgbClr val="9D9583"/>
      </a:accent5>
      <a:accent6>
        <a:srgbClr val="CBCBCB"/>
      </a:accent6>
      <a:hlink>
        <a:srgbClr val="FE7E00"/>
      </a:hlink>
      <a:folHlink>
        <a:srgbClr val="CB2A10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ideTemp_16to9" id="{E16BDA77-B995-E740-BEAD-CFA7EAD27E0C}" vid="{9302349C-FF9F-3F46-9DE4-BC53EE1B2B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SlideTemp_16to9</Template>
  <TotalTime>10997</TotalTime>
  <Words>1317</Words>
  <Application>Microsoft Office PowerPoint</Application>
  <PresentationFormat>Widescreen</PresentationFormat>
  <Paragraphs>274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Roboto Light</vt:lpstr>
      <vt:lpstr>Bright Beams theme</vt:lpstr>
      <vt:lpstr>Temperature-Dependent Characteristics of Sputtered Nb3Sn Thin Films  (for Accelerator Applications)</vt:lpstr>
      <vt:lpstr>Overview</vt:lpstr>
      <vt:lpstr>Experimental Setup</vt:lpstr>
      <vt:lpstr>Overview of Project</vt:lpstr>
      <vt:lpstr>Sample Details</vt:lpstr>
      <vt:lpstr>100 nm film on Nb substrate (room temp) SEM</vt:lpstr>
      <vt:lpstr>100 nm film on Nb substrate (room temp) XRD</vt:lpstr>
      <vt:lpstr>2 um film on Nb substrate (mystery temp) SEM</vt:lpstr>
      <vt:lpstr>2 um film on Nb substrate (mystery temp) EDS</vt:lpstr>
      <vt:lpstr>2 um film on Nb substrate (mystery temp) XRD</vt:lpstr>
      <vt:lpstr>300 nm film on Cu substrate (550 C) SEM</vt:lpstr>
      <vt:lpstr>300 nm film on Cu substrate (550 C) EDS</vt:lpstr>
      <vt:lpstr>300 nm film on Cu substrate (550 C) XRD</vt:lpstr>
      <vt:lpstr>Summary of Results</vt:lpstr>
      <vt:lpstr>Conclusions and Questions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Howard</dc:creator>
  <cp:lastModifiedBy>Katrina Howard</cp:lastModifiedBy>
  <cp:revision>136</cp:revision>
  <dcterms:created xsi:type="dcterms:W3CDTF">2020-11-03T18:02:13Z</dcterms:created>
  <dcterms:modified xsi:type="dcterms:W3CDTF">2020-11-12T10:19:15Z</dcterms:modified>
</cp:coreProperties>
</file>