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9" r:id="rId4"/>
    <p:sldId id="270" r:id="rId5"/>
    <p:sldId id="271" r:id="rId6"/>
    <p:sldId id="275" r:id="rId7"/>
    <p:sldId id="276" r:id="rId8"/>
    <p:sldId id="279" r:id="rId9"/>
    <p:sldId id="280" r:id="rId10"/>
    <p:sldId id="282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599"/>
  </p:normalViewPr>
  <p:slideViewPr>
    <p:cSldViewPr snapToGrid="0" snapToObjects="1">
      <p:cViewPr varScale="1">
        <p:scale>
          <a:sx n="82" d="100"/>
          <a:sy n="82" d="100"/>
        </p:scale>
        <p:origin x="-104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6FFAD-54B5-4A0D-856A-D9605A8B80E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Nuclear Photonics 2018, Brasov Romania, June 24 - 29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9ADD2-8DBE-4B29-A1B3-C276BEBA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90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EA4F3-0CE9-4B76-89D8-EFC8BDD10656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Nuclear Photonics 2018, Brasov Romania, June 24 - 29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DC870-6A32-4665-BCD8-CBBDFC41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24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24605"/>
            <a:ext cx="12192000" cy="1094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621"/>
            <a:ext cx="10515600" cy="628297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778"/>
            <a:ext cx="10515600" cy="502355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1506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1506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1506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660BB-D65C-634B-838D-AD265FCE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60BB-D65C-634B-838D-AD265FCE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7.emf"/><Relationship Id="rId8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919330" y="75942"/>
            <a:ext cx="4094162" cy="1828800"/>
            <a:chOff x="4343400" y="76200"/>
            <a:chExt cx="4094163" cy="1828800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343400" y="304800"/>
              <a:ext cx="3048000" cy="1371600"/>
              <a:chOff x="3792" y="48"/>
              <a:chExt cx="1920" cy="864"/>
            </a:xfrm>
          </p:grpSpPr>
          <p:pic>
            <p:nvPicPr>
              <p:cNvPr id="8" name="Picture 8" descr="nicadd_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48"/>
                <a:ext cx="1920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3793" y="624"/>
                <a:ext cx="19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Northern Illinois Center for Accelerator </a:t>
                </a:r>
              </a:p>
              <a:p>
                <a:pPr algn="ctr"/>
                <a:r>
                  <a:rPr lang="en-US" altLang="en-U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and Detector Development</a:t>
                </a:r>
              </a:p>
            </p:txBody>
          </p:sp>
        </p:grpSp>
        <p:pic>
          <p:nvPicPr>
            <p:cNvPr id="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1" y="76200"/>
              <a:ext cx="1046162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02040" y="2692135"/>
            <a:ext cx="9820482" cy="3121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/>
              <a:t>Field-Emission Cathodes on Niobium Conduction-Cooled  SRF Cavity</a:t>
            </a:r>
          </a:p>
          <a:p>
            <a:pPr>
              <a:defRPr/>
            </a:pPr>
            <a:endParaRPr lang="en-US" sz="4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Daniel Mihalcea, </a:t>
            </a:r>
            <a:b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Department of Physics, Northern Illinois University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149543" y="383778"/>
            <a:ext cx="3644900" cy="1301750"/>
            <a:chOff x="381000" y="304800"/>
            <a:chExt cx="3644900" cy="1301750"/>
          </a:xfrm>
        </p:grpSpPr>
        <p:pic>
          <p:nvPicPr>
            <p:cNvPr id="12" name="Picture 5" descr="FermilabLogo_100c56m0y23k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04800"/>
              <a:ext cx="2901950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lue-Seal_c100m56y0k23-Mark_SC_Horizontal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36449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308871" y="6129497"/>
            <a:ext cx="11877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Nb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3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SnSRF’20, Nov. 10-13, 2020</a:t>
            </a:r>
            <a:endParaRPr lang="en-US" sz="28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9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Plans &amp;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E_Q_CC2W_Nb_Nb3S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52" y="1146242"/>
            <a:ext cx="6841155" cy="4476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681" y="1240670"/>
            <a:ext cx="326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Plans</a:t>
            </a:r>
            <a:endParaRPr lang="en-US" sz="2400" b="1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51" y="1626391"/>
            <a:ext cx="5354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Replace the normal conducting input flange with a superconducting one.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Replace redesigned input coupler.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Improve the quality of the field-emitters to obtain enhancement factors </a:t>
            </a:r>
            <a:r>
              <a:rPr lang="en-US" sz="2400" dirty="0" smtClean="0">
                <a:solidFill>
                  <a:srgbClr val="3366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>
                <a:solidFill>
                  <a:srgbClr val="3366FF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&gt; 500.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Switch from pure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Nb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to Nb</a:t>
            </a:r>
            <a:r>
              <a:rPr lang="en-US" sz="2400" baseline="-250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3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Sn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681" y="4089615"/>
            <a:ext cx="397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Conclusions</a:t>
            </a:r>
            <a:endParaRPr lang="en-US" sz="2400" b="1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3" y="4553154"/>
            <a:ext cx="6299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3366FF"/>
                </a:solidFill>
                <a:latin typeface="Garamond" panose="02020404030301010803" pitchFamily="18" charset="0"/>
              </a:rPr>
              <a:t>Conduction cooling achieved 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superconducting temperatures.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With redesigned flanges and couplers we should achieve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E</a:t>
            </a:r>
            <a:r>
              <a:rPr lang="en-US" sz="2400" baseline="-250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acc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≈ 1.5 MV/m and Q = 10</a:t>
            </a:r>
            <a:r>
              <a:rPr lang="en-US" sz="2400" baseline="300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8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- 10</a:t>
            </a:r>
            <a:r>
              <a:rPr lang="en-US" sz="2400" baseline="300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9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9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Collaborators @ Acknowledgments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51" y="1640734"/>
            <a:ext cx="3037449" cy="576275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495621" y="1268973"/>
            <a:ext cx="3918177" cy="1501205"/>
            <a:chOff x="4343400" y="76200"/>
            <a:chExt cx="4094163" cy="1828800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343400" y="304800"/>
              <a:ext cx="3048000" cy="1371600"/>
              <a:chOff x="3792" y="48"/>
              <a:chExt cx="1920" cy="864"/>
            </a:xfrm>
          </p:grpSpPr>
          <p:pic>
            <p:nvPicPr>
              <p:cNvPr id="11" name="Picture 8" descr="nicadd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48"/>
                <a:ext cx="1920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3793" y="624"/>
                <a:ext cx="19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Northern Illinois Center for Accelerator </a:t>
                </a:r>
              </a:p>
              <a:p>
                <a:pPr algn="ctr"/>
                <a:r>
                  <a:rPr lang="en-US" altLang="en-U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and Detector Development</a:t>
                </a:r>
              </a:p>
            </p:txBody>
          </p:sp>
        </p:grpSp>
        <p:pic>
          <p:nvPicPr>
            <p:cNvPr id="10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1" y="76200"/>
              <a:ext cx="1046162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43951" y="2956058"/>
            <a:ext cx="4318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Charles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Thangaraj</a:t>
            </a:r>
            <a:endParaRPr lang="en-US" sz="2400" dirty="0" smtClean="0">
              <a:solidFill>
                <a:srgbClr val="3366FF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Ram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Dhuley</a:t>
            </a:r>
            <a:endParaRPr lang="en-US" sz="2400" dirty="0" smtClean="0">
              <a:solidFill>
                <a:srgbClr val="3366FF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Michael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Geelhoed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3019605"/>
            <a:ext cx="30425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Philippe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Piot</a:t>
            </a:r>
            <a:endParaRPr lang="en-US" sz="2400" dirty="0" smtClean="0">
              <a:solidFill>
                <a:srgbClr val="3366FF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Daniel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Mihalcea</a:t>
            </a:r>
            <a:endParaRPr lang="en-US" sz="2400" dirty="0" smtClean="0">
              <a:solidFill>
                <a:srgbClr val="3366FF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Osama Mohsen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951" y="4636828"/>
            <a:ext cx="1141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This research used resources of the National Energy Scientific Computing Center which is supported by the Office of Science of the U. S. DOE, Contract No. DE-AC02-05CH11231.</a:t>
            </a:r>
            <a:endParaRPr lang="en-US" sz="24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9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79" y="772732"/>
            <a:ext cx="561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Outline:</a:t>
            </a:r>
            <a:endParaRPr lang="en-U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7734" y="1499174"/>
            <a:ext cx="8032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Conduction-cooling of RF cavities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Cathode holder &amp; Electron source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Thermal studies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Expected performances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First experimental results </a:t>
            </a:r>
            <a:endParaRPr lang="en-U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Plans &amp; Conclusions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2060"/>
                </a:solidFill>
              </a:rPr>
              <a:t>November 13, 2020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>
                <a:solidFill>
                  <a:srgbClr val="002060"/>
                </a:solidFill>
              </a:rPr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Nb3SnSRF'20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Conduction Cooling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309" y="1093020"/>
            <a:ext cx="719291" cy="1303936"/>
          </a:xfrm>
          <a:prstGeom prst="rect">
            <a:avLst/>
          </a:prstGeom>
        </p:spPr>
      </p:pic>
      <p:pic>
        <p:nvPicPr>
          <p:cNvPr id="9" name="Picture 8" descr="Pav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" y="1299818"/>
            <a:ext cx="3854307" cy="4658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3263" y="1287140"/>
            <a:ext cx="266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Cryomech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PT-440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339" y="1565959"/>
            <a:ext cx="248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Cryocooler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adapter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 = 4.2K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4716" y="3268303"/>
            <a:ext cx="217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Aluminum link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229" y="3887878"/>
            <a:ext cx="2415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650 MHz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Nb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superconducting RF cavity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 ≈ 4.7K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1177" y="2417879"/>
            <a:ext cx="209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Input flange (stainless steel)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9848" y="5457538"/>
            <a:ext cx="2555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Output flange (stainless steel)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27" name="Picture 26" descr="CC2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30" y="2400886"/>
            <a:ext cx="5161373" cy="35177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368709" y="1801314"/>
            <a:ext cx="179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2W@4.2K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45153" y="1872725"/>
            <a:ext cx="1099563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183642" y="2855990"/>
            <a:ext cx="21599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09758" y="3547108"/>
            <a:ext cx="689581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69484" y="4166690"/>
            <a:ext cx="1974153" cy="3097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69484" y="5731139"/>
            <a:ext cx="1858418" cy="1549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47004" y="5725413"/>
            <a:ext cx="5048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Power loaded = Power dissipated (cavity) + Power loss (cryostat)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7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Cathode Holder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978" y="1130736"/>
            <a:ext cx="5673178" cy="4243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783" y="1192694"/>
            <a:ext cx="6083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Superconducting cylindrical niobium rod is attached to the input flange.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Rod length (220 mm) and radius (5 mm) were determined from EM simulations and temperature studies.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Cathode can be attached at the open end of the rod.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Cathode</a:t>
            </a:r>
            <a:r>
              <a:rPr lang="en-US" sz="2400" dirty="0">
                <a:solidFill>
                  <a:srgbClr val="3366FF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consists of an array of field-emitters or a more standard photo-emissive deposition</a:t>
            </a: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Insert cavity into cryostat.</a:t>
            </a:r>
            <a:endParaRPr lang="en-US" sz="2400" dirty="0" smtClean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760" y="5115482"/>
            <a:ext cx="43134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Advantages: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field increase at rod tip.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impressive rep. rate (FE).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5957" y="5227301"/>
            <a:ext cx="67866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Disadvantages</a:t>
            </a:r>
            <a:r>
              <a:rPr lang="en-US" sz="2400" dirty="0" smtClean="0">
                <a:solidFill>
                  <a:srgbClr val="800000"/>
                </a:solidFill>
                <a:latin typeface="Garamond" panose="02020404030301010803" pitchFamily="18" charset="0"/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800000"/>
                </a:solidFill>
                <a:latin typeface="Garamond" panose="02020404030301010803" pitchFamily="18" charset="0"/>
              </a:rPr>
              <a:t>l</a:t>
            </a:r>
            <a:r>
              <a:rPr lang="en-US" sz="2400" dirty="0" smtClean="0">
                <a:solidFill>
                  <a:srgbClr val="800000"/>
                </a:solidFill>
                <a:latin typeface="Garamond" panose="02020404030301010803" pitchFamily="18" charset="0"/>
              </a:rPr>
              <a:t>arge </a:t>
            </a:r>
            <a:r>
              <a:rPr lang="en-US" sz="2400" dirty="0" smtClean="0">
                <a:solidFill>
                  <a:srgbClr val="800000"/>
                </a:solidFill>
                <a:latin typeface="Garamond" panose="02020404030301010803" pitchFamily="18" charset="0"/>
              </a:rPr>
              <a:t>EM fields around rod and upper flange.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Garamond" panose="02020404030301010803" pitchFamily="18" charset="0"/>
              </a:rPr>
              <a:t>hard to control pulse duration (FE).</a:t>
            </a:r>
            <a:endParaRPr lang="en-US" sz="2400" dirty="0">
              <a:solidFill>
                <a:srgbClr val="8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2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Field-Emission Cathodes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842" y="1579935"/>
            <a:ext cx="498675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Fowler-</a:t>
            </a:r>
            <a:r>
              <a:rPr lang="en-US" sz="2400" dirty="0" err="1" smtClean="0">
                <a:latin typeface="Garamond" panose="02020404030301010803" pitchFamily="18" charset="0"/>
              </a:rPr>
              <a:t>Nordheim</a:t>
            </a:r>
            <a:r>
              <a:rPr lang="en-US" sz="2400" dirty="0" smtClean="0">
                <a:latin typeface="Garamond" panose="02020404030301010803" pitchFamily="18" charset="0"/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Ultra-</a:t>
            </a:r>
            <a:r>
              <a:rPr lang="en-US" sz="2400" dirty="0" err="1" smtClean="0">
                <a:latin typeface="Garamond" panose="02020404030301010803" pitchFamily="18" charset="0"/>
              </a:rPr>
              <a:t>nanocrystaline</a:t>
            </a:r>
            <a:r>
              <a:rPr lang="en-US" sz="2400" dirty="0" smtClean="0">
                <a:latin typeface="Garamond" panose="02020404030301010803" pitchFamily="18" charset="0"/>
              </a:rPr>
              <a:t> diamond (UNCD) tips. Ultra-sharp (r &lt; 2 nm) high aspect ratio, adjustable spacing.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Manufactured at NIU Engineering Dept. </a:t>
            </a: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Tested on DC stand at NIU Physics Dept.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Enhancement factor:              can reach a few hundreds.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Need to study how to deposit on Nb.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119" y="1149241"/>
            <a:ext cx="6806437" cy="458189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233036"/>
              </p:ext>
            </p:extLst>
          </p:nvPr>
        </p:nvGraphicFramePr>
        <p:xfrm>
          <a:off x="3270566" y="1641894"/>
          <a:ext cx="2223525" cy="44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1257300" imgH="254000" progId="Equation.3">
                  <p:embed/>
                </p:oleObj>
              </mc:Choice>
              <mc:Fallback>
                <p:oleObj name="Equation" r:id="rId4" imgW="1257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566" y="1641894"/>
                        <a:ext cx="2223525" cy="449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98555"/>
              </p:ext>
            </p:extLst>
          </p:nvPr>
        </p:nvGraphicFramePr>
        <p:xfrm>
          <a:off x="3225199" y="4414524"/>
          <a:ext cx="891264" cy="74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6" imgW="469900" imgH="393700" progId="Equation.3">
                  <p:embed/>
                </p:oleObj>
              </mc:Choice>
              <mc:Fallback>
                <p:oleObj name="Equation" r:id="rId6" imgW="46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25199" y="4414524"/>
                        <a:ext cx="891264" cy="746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09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Thermal Studies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D09215B6-958F-44BD-9242-A5D28F320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" y="1146231"/>
            <a:ext cx="7623401" cy="3814810"/>
          </a:xfrm>
          <a:prstGeom prst="rect">
            <a:avLst/>
          </a:prstGeom>
        </p:spPr>
      </p:pic>
      <p:pic>
        <p:nvPicPr>
          <p:cNvPr id="8" name="Picture 13" descr="A screenshot of a map&#10;&#10;Description generated with very high confidence">
            <a:extLst>
              <a:ext uri="{FF2B5EF4-FFF2-40B4-BE49-F238E27FC236}">
                <a16:creationId xmlns:a16="http://schemas.microsoft.com/office/drawing/2014/main" xmlns="" id="{616E2548-7CE0-454E-8F6D-BFBF23EB6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90" y="1179010"/>
            <a:ext cx="4099931" cy="2463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51" y="5250979"/>
            <a:ext cx="120042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Convergence must be achieved and T &lt; T</a:t>
            </a:r>
            <a:r>
              <a:rPr lang="en-US" sz="2400" baseline="-250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at </a:t>
            </a:r>
            <a:r>
              <a:rPr lang="en-US" sz="2400" b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any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position.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Typically up to 10 iterations would suffice to obtain convergence (if it exists).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In the case of rod length L = 240 mm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T</a:t>
            </a:r>
            <a:r>
              <a:rPr lang="en-US" sz="2400" baseline="-250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max</a:t>
            </a:r>
            <a:r>
              <a:rPr lang="en-US" sz="2400" dirty="0">
                <a:solidFill>
                  <a:srgbClr val="3366FF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≈ 8K; Our choice was L = 220 mm when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T</a:t>
            </a:r>
            <a:r>
              <a:rPr lang="en-US" sz="2400" baseline="-250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max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&lt; 7K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8294" y="3689154"/>
            <a:ext cx="412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Iterative method with ANSYS:</a:t>
            </a:r>
            <a:endParaRPr lang="en-US" sz="2400" b="1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64517"/>
              </p:ext>
            </p:extLst>
          </p:nvPr>
        </p:nvGraphicFramePr>
        <p:xfrm>
          <a:off x="8153400" y="4334085"/>
          <a:ext cx="3200400" cy="85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524000" imgH="406400" progId="Equation.3">
                  <p:embed/>
                </p:oleObj>
              </mc:Choice>
              <mc:Fallback>
                <p:oleObj name="Equation" r:id="rId5" imgW="1524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3400" y="4334085"/>
                        <a:ext cx="3200400" cy="85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992190" y="4334085"/>
            <a:ext cx="3638413" cy="916894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Expected Acceleration Field &amp; Quality Factor</a:t>
            </a: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7678" y="4577277"/>
            <a:ext cx="5391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Expect average E-field ≈ </a:t>
            </a: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2.0</a:t>
            </a: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MV/m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Peak field at cathode ≈ 8.8 MV/m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Q in the range 10</a:t>
            </a:r>
            <a:r>
              <a:rPr lang="en-US" sz="2400" b="1" baseline="30000" dirty="0" smtClean="0">
                <a:solidFill>
                  <a:srgbClr val="800000"/>
                </a:solidFill>
                <a:latin typeface="Garamond" panose="02020404030301010803" pitchFamily="18" charset="0"/>
              </a:rPr>
              <a:t>8</a:t>
            </a: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 – 10</a:t>
            </a:r>
            <a:r>
              <a:rPr lang="en-US" sz="2400" b="1" baseline="30000" dirty="0" smtClean="0">
                <a:solidFill>
                  <a:srgbClr val="800000"/>
                </a:solidFill>
                <a:latin typeface="Garamond" panose="02020404030301010803" pitchFamily="18" charset="0"/>
              </a:rPr>
              <a:t>9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Beam current: ~ 0.1 – 1.0 mA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Energy gain: ≈ 30 </a:t>
            </a:r>
            <a:r>
              <a:rPr lang="en-US" sz="2400" b="1" dirty="0" err="1" smtClean="0">
                <a:solidFill>
                  <a:srgbClr val="800000"/>
                </a:solidFill>
                <a:latin typeface="Garamond" panose="02020404030301010803" pitchFamily="18" charset="0"/>
              </a:rPr>
              <a:t>kEV</a:t>
            </a:r>
            <a:endParaRPr lang="en-US" sz="2400" b="1" dirty="0">
              <a:solidFill>
                <a:srgbClr val="8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3" name="Straight Arrow Connector 12"/>
          <p:cNvCxnSpPr>
            <a:stCxn id="3" idx="7"/>
          </p:cNvCxnSpPr>
          <p:nvPr/>
        </p:nvCxnSpPr>
        <p:spPr>
          <a:xfrm flipV="1">
            <a:off x="3325729" y="1564445"/>
            <a:ext cx="418618" cy="102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17706" y="1564445"/>
            <a:ext cx="2118231" cy="697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E_Q_CC2W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0" y="2666589"/>
            <a:ext cx="5741786" cy="382785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3195" y="1241886"/>
            <a:ext cx="6567819" cy="1437682"/>
            <a:chOff x="463195" y="1241886"/>
            <a:chExt cx="6567819" cy="143768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8693745"/>
                </p:ext>
              </p:extLst>
            </p:nvPr>
          </p:nvGraphicFramePr>
          <p:xfrm>
            <a:off x="4257900" y="1719702"/>
            <a:ext cx="1456733" cy="853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Equation" r:id="rId4" imgW="736600" imgH="431800" progId="Equation.3">
                    <p:embed/>
                  </p:oleObj>
                </mc:Choice>
                <mc:Fallback>
                  <p:oleObj name="Equation" r:id="rId4" imgW="7366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57900" y="1719702"/>
                          <a:ext cx="1456733" cy="8539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682398" y="1241886"/>
              <a:ext cx="3348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 panose="02020404030301010803" pitchFamily="18" charset="0"/>
                </a:rPr>
                <a:t>Cavity dissipated power </a:t>
              </a:r>
              <a:r>
                <a:rPr lang="en-US" sz="2400" dirty="0" err="1" smtClean="0">
                  <a:latin typeface="Garamond" panose="02020404030301010803" pitchFamily="18" charset="0"/>
                </a:rPr>
                <a:t>P</a:t>
              </a:r>
              <a:r>
                <a:rPr lang="en-US" sz="2400" baseline="-25000" dirty="0" err="1" smtClean="0">
                  <a:latin typeface="Garamond" panose="02020404030301010803" pitchFamily="18" charset="0"/>
                </a:rPr>
                <a:t>d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101490"/>
                </p:ext>
              </p:extLst>
            </p:nvPr>
          </p:nvGraphicFramePr>
          <p:xfrm>
            <a:off x="463195" y="1688369"/>
            <a:ext cx="3001917" cy="991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Equation" r:id="rId6" imgW="1346200" imgH="444500" progId="Equation.3">
                    <p:embed/>
                  </p:oleObj>
                </mc:Choice>
                <mc:Fallback>
                  <p:oleObj name="Equation" r:id="rId6" imgW="13462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3195" y="1688369"/>
                          <a:ext cx="3001917" cy="9911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 descr="E_Q_Pd_CC2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2" y="1135010"/>
            <a:ext cx="3763299" cy="36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6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Experimental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Temp_Day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3" y="1414325"/>
            <a:ext cx="6173169" cy="4115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3732" y="1274915"/>
            <a:ext cx="5651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Assembled cavity inserted into the cryostat.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Cryostat vacuumed to about 10</a:t>
            </a:r>
            <a:r>
              <a:rPr lang="en-US" sz="2400" baseline="300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-7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torr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Cryocooler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turned 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In day 4 temperature reached the plateau at all measuring points.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As expected temperature was about 4.2K at the </a:t>
            </a:r>
            <a:r>
              <a:rPr lang="en-US" sz="24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cryocooler</a:t>
            </a: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adapter.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Upper flange temperature (4.3K) only slightly above the minimum.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The largest measured temperature is at cavity equator (4.7K) in agreement with our expectations based on measured thermal conductance of about 4.0 W/K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42" y="5570509"/>
            <a:ext cx="583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No direct temperature measurement at rod tip.</a:t>
            </a:r>
            <a:endParaRPr lang="en-US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0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Experimental Results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Nb3SnSRF'20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November 13,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60BB-D65C-634B-838D-AD265FCEDFF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00641"/>
              </p:ext>
            </p:extLst>
          </p:nvPr>
        </p:nvGraphicFramePr>
        <p:xfrm>
          <a:off x="4656103" y="1931163"/>
          <a:ext cx="2670340" cy="129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3" imgW="1524000" imgH="736600" progId="Equation.3">
                  <p:embed/>
                </p:oleObj>
              </mc:Choice>
              <mc:Fallback>
                <p:oleObj name="Equation" r:id="rId3" imgW="15240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6103" y="1931163"/>
                        <a:ext cx="2670340" cy="1290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Q_650MHz_T293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6" y="1146230"/>
            <a:ext cx="3388154" cy="3388154"/>
          </a:xfrm>
          <a:prstGeom prst="rect">
            <a:avLst/>
          </a:prstGeom>
        </p:spPr>
      </p:pic>
      <p:pic>
        <p:nvPicPr>
          <p:cNvPr id="8" name="Picture 7" descr="Q_650MHz_T4.12K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5" y="1115239"/>
            <a:ext cx="3469219" cy="3469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446" y="4576244"/>
            <a:ext cx="379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T = 293K      Q = 9.1×10</a:t>
            </a:r>
            <a:r>
              <a:rPr lang="en-US" sz="2400" baseline="30000" dirty="0" smtClean="0">
                <a:latin typeface="Garamond" panose="02020404030301010803" pitchFamily="18" charset="0"/>
              </a:rPr>
              <a:t>3</a:t>
            </a:r>
            <a:r>
              <a:rPr lang="en-US" sz="2400" dirty="0" smtClean="0">
                <a:latin typeface="Garamond" panose="02020404030301010803" pitchFamily="18" charset="0"/>
              </a:rPr>
              <a:t> 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5018" y="4446442"/>
            <a:ext cx="350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T = 4.12K      Q = 6.0×10</a:t>
            </a:r>
            <a:r>
              <a:rPr lang="en-US" sz="2400" baseline="30000" dirty="0">
                <a:latin typeface="Garamond" panose="02020404030301010803" pitchFamily="18" charset="0"/>
              </a:rPr>
              <a:t>5</a:t>
            </a:r>
            <a:r>
              <a:rPr lang="en-US" sz="2400" dirty="0" smtClean="0">
                <a:latin typeface="Garamond" panose="02020404030301010803" pitchFamily="18" charset="0"/>
              </a:rPr>
              <a:t> 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87" y="5421343"/>
            <a:ext cx="619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Fields by a factor 10 lower than expected.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Q-factor lower by a factor of about 100 lower.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7650" y="4887171"/>
            <a:ext cx="586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Input flange exposed to large fields needs to be superconducting too.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Redesign the input coupler to minimize energy dissipation.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5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Garamond" panose="020204040303010108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753</Words>
  <Application>Microsoft Macintosh PowerPoint</Application>
  <PresentationFormat>Custom</PresentationFormat>
  <Paragraphs>121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Conduction Cooling</vt:lpstr>
      <vt:lpstr>Cathode Holder</vt:lpstr>
      <vt:lpstr>Field-Emission Cathodes</vt:lpstr>
      <vt:lpstr>Thermal Studies </vt:lpstr>
      <vt:lpstr>Expected Acceleration Field &amp; Quality Factor </vt:lpstr>
      <vt:lpstr>First Experimental Results</vt:lpstr>
      <vt:lpstr>First Experimental Results (2)</vt:lpstr>
      <vt:lpstr>Plans &amp; Conclusions</vt:lpstr>
      <vt:lpstr>Collaborators @ 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Piot</dc:creator>
  <cp:lastModifiedBy>b208-04</cp:lastModifiedBy>
  <cp:revision>186</cp:revision>
  <dcterms:created xsi:type="dcterms:W3CDTF">2017-08-27T12:29:03Z</dcterms:created>
  <dcterms:modified xsi:type="dcterms:W3CDTF">2020-10-27T15:14:33Z</dcterms:modified>
</cp:coreProperties>
</file>