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0"/>
  </p:notesMasterIdLst>
  <p:sldIdLst>
    <p:sldId id="259" r:id="rId5"/>
    <p:sldId id="260" r:id="rId6"/>
    <p:sldId id="262" r:id="rId7"/>
    <p:sldId id="275" r:id="rId8"/>
    <p:sldId id="296" r:id="rId9"/>
    <p:sldId id="277" r:id="rId10"/>
    <p:sldId id="283" r:id="rId11"/>
    <p:sldId id="289" r:id="rId12"/>
    <p:sldId id="291" r:id="rId13"/>
    <p:sldId id="293" r:id="rId14"/>
    <p:sldId id="294" r:id="rId15"/>
    <p:sldId id="257" r:id="rId16"/>
    <p:sldId id="282" r:id="rId17"/>
    <p:sldId id="287" r:id="rId18"/>
    <p:sldId id="28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FD48"/>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5" d="100"/>
          <a:sy n="95" d="100"/>
        </p:scale>
        <p:origin x="-750" y="-2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B569C6-4850-423F-B084-97527EBFDC11}" type="datetimeFigureOut">
              <a:rPr lang="en-US" smtClean="0"/>
              <a:t>6/10/2013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9434C6-3ED4-4BDC-BF3D-BA560335051D}" type="slidenum">
              <a:rPr lang="en-US" smtClean="0"/>
              <a:t>‹#›</a:t>
            </a:fld>
            <a:endParaRPr lang="en-US"/>
          </a:p>
        </p:txBody>
      </p:sp>
    </p:spTree>
    <p:extLst>
      <p:ext uri="{BB962C8B-B14F-4D97-AF65-F5344CB8AC3E}">
        <p14:creationId xmlns:p14="http://schemas.microsoft.com/office/powerpoint/2010/main" val="289184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21EB50-9ACE-457C-95D3-08957D3F2B92}" type="datetimeFigureOut">
              <a:rPr lang="en-US" smtClean="0"/>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C6BC8-434A-47B4-9CED-1635E46A4E2E}" type="slidenum">
              <a:rPr lang="en-US" smtClean="0"/>
              <a:t>‹#›</a:t>
            </a:fld>
            <a:endParaRPr lang="en-US"/>
          </a:p>
        </p:txBody>
      </p:sp>
    </p:spTree>
    <p:extLst>
      <p:ext uri="{BB962C8B-B14F-4D97-AF65-F5344CB8AC3E}">
        <p14:creationId xmlns:p14="http://schemas.microsoft.com/office/powerpoint/2010/main" val="507972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21EB50-9ACE-457C-95D3-08957D3F2B92}" type="datetimeFigureOut">
              <a:rPr lang="en-US" smtClean="0"/>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C6BC8-434A-47B4-9CED-1635E46A4E2E}" type="slidenum">
              <a:rPr lang="en-US" smtClean="0"/>
              <a:t>‹#›</a:t>
            </a:fld>
            <a:endParaRPr lang="en-US"/>
          </a:p>
        </p:txBody>
      </p:sp>
    </p:spTree>
    <p:extLst>
      <p:ext uri="{BB962C8B-B14F-4D97-AF65-F5344CB8AC3E}">
        <p14:creationId xmlns:p14="http://schemas.microsoft.com/office/powerpoint/2010/main" val="358917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21EB50-9ACE-457C-95D3-08957D3F2B92}" type="datetimeFigureOut">
              <a:rPr lang="en-US" smtClean="0"/>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C6BC8-434A-47B4-9CED-1635E46A4E2E}" type="slidenum">
              <a:rPr lang="en-US" smtClean="0"/>
              <a:t>‹#›</a:t>
            </a:fld>
            <a:endParaRPr lang="en-US"/>
          </a:p>
        </p:txBody>
      </p:sp>
    </p:spTree>
    <p:extLst>
      <p:ext uri="{BB962C8B-B14F-4D97-AF65-F5344CB8AC3E}">
        <p14:creationId xmlns:p14="http://schemas.microsoft.com/office/powerpoint/2010/main" val="703876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b="1" dirty="0" smtClean="0">
                <a:solidFill>
                  <a:prstClr val="black">
                    <a:tint val="75000"/>
                  </a:prstClr>
                </a:solidFill>
              </a:rPr>
              <a:t>TTF/FLASH 9mA meeting on cavity gradient </a:t>
            </a:r>
            <a:r>
              <a:rPr lang="en-US" b="1" dirty="0" err="1" smtClean="0">
                <a:solidFill>
                  <a:prstClr val="black">
                    <a:tint val="75000"/>
                  </a:prstClr>
                </a:solidFill>
              </a:rPr>
              <a:t>fiatness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280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6/10/2013</a:t>
            </a:fld>
            <a:endParaRPr lang="en-US">
              <a:solidFill>
                <a:prstClr val="black">
                  <a:tint val="75000"/>
                </a:prstClr>
              </a:solidFill>
            </a:endParaRPr>
          </a:p>
        </p:txBody>
      </p:sp>
      <p:sp>
        <p:nvSpPr>
          <p:cNvPr id="5" name="Footer Placeholder 4"/>
          <p:cNvSpPr>
            <a:spLocks noGrp="1"/>
          </p:cNvSpPr>
          <p:nvPr>
            <p:ph type="ftr" sz="quarter" idx="11"/>
          </p:nvPr>
        </p:nvSpPr>
        <p:spPr>
          <a:xfrm>
            <a:off x="2667000" y="6356350"/>
            <a:ext cx="3733800" cy="365125"/>
          </a:xfrm>
        </p:spPr>
        <p:txBody>
          <a:bodyPr/>
          <a:lstStyle/>
          <a:p>
            <a:r>
              <a:rPr lang="en-US" b="1" dirty="0" smtClean="0">
                <a:solidFill>
                  <a:prstClr val="black">
                    <a:tint val="75000"/>
                  </a:prstClr>
                </a:solidFill>
              </a:rPr>
              <a:t>TTF/FLASH 9mA Meeting on Cavity Gradient Flatness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877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203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867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6/10/2013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020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6/10/2013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3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6/10/2013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237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94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21EB50-9ACE-457C-95D3-08957D3F2B92}" type="datetimeFigureOut">
              <a:rPr lang="en-US" smtClean="0"/>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C6BC8-434A-47B4-9CED-1635E46A4E2E}" type="slidenum">
              <a:rPr lang="en-US" smtClean="0"/>
              <a:t>‹#›</a:t>
            </a:fld>
            <a:endParaRPr lang="en-US"/>
          </a:p>
        </p:txBody>
      </p:sp>
    </p:spTree>
    <p:extLst>
      <p:ext uri="{BB962C8B-B14F-4D97-AF65-F5344CB8AC3E}">
        <p14:creationId xmlns:p14="http://schemas.microsoft.com/office/powerpoint/2010/main" val="4099662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779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340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306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E3C6B2-B025-413E-B11C-E11BCA044E5A}" type="datetimeFigureOut">
              <a:rPr lang="en-US" smtClean="0">
                <a:solidFill>
                  <a:prstClr val="black">
                    <a:tint val="75000"/>
                  </a:prstClr>
                </a:solidFill>
              </a:rPr>
              <a:pPr/>
              <a:t>6/10/2013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2455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3C6B2-B025-413E-B11C-E11BCA044E5A}" type="datetimeFigureOut">
              <a:rPr lang="en-US" smtClean="0">
                <a:solidFill>
                  <a:prstClr val="black">
                    <a:tint val="75000"/>
                  </a:prstClr>
                </a:solidFill>
              </a:rPr>
              <a:pPr/>
              <a:t>6/10/2013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890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E3C6B2-B025-413E-B11C-E11BCA044E5A}" type="datetimeFigureOut">
              <a:rPr lang="en-US" smtClean="0">
                <a:solidFill>
                  <a:prstClr val="black">
                    <a:tint val="75000"/>
                  </a:prstClr>
                </a:solidFill>
              </a:rPr>
              <a:pPr/>
              <a:t>6/10/2013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271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E3C6B2-B025-413E-B11C-E11BCA044E5A}" type="datetimeFigureOut">
              <a:rPr lang="en-US" smtClean="0">
                <a:solidFill>
                  <a:prstClr val="black">
                    <a:tint val="75000"/>
                  </a:prstClr>
                </a:solidFill>
              </a:rPr>
              <a:pPr/>
              <a:t>6/10/2013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3252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E3C6B2-B025-413E-B11C-E11BCA044E5A}" type="datetimeFigureOut">
              <a:rPr lang="en-US" smtClean="0">
                <a:solidFill>
                  <a:prstClr val="black">
                    <a:tint val="75000"/>
                  </a:prstClr>
                </a:solidFill>
              </a:rPr>
              <a:pPr/>
              <a:t>6/10/2013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1581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E3C6B2-B025-413E-B11C-E11BCA044E5A}" type="datetimeFigureOut">
              <a:rPr lang="en-US" smtClean="0">
                <a:solidFill>
                  <a:prstClr val="black">
                    <a:tint val="75000"/>
                  </a:prstClr>
                </a:solidFill>
              </a:rPr>
              <a:pPr/>
              <a:t>6/10/2013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2785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3C6B2-B025-413E-B11C-E11BCA044E5A}" type="datetimeFigureOut">
              <a:rPr lang="en-US" smtClean="0">
                <a:solidFill>
                  <a:prstClr val="black">
                    <a:tint val="75000"/>
                  </a:prstClr>
                </a:solidFill>
              </a:rPr>
              <a:pPr/>
              <a:t>6/10/2013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267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21EB50-9ACE-457C-95D3-08957D3F2B92}" type="datetimeFigureOut">
              <a:rPr lang="en-US" smtClean="0"/>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C6BC8-434A-47B4-9CED-1635E46A4E2E}" type="slidenum">
              <a:rPr lang="en-US" smtClean="0"/>
              <a:t>‹#›</a:t>
            </a:fld>
            <a:endParaRPr lang="en-US"/>
          </a:p>
        </p:txBody>
      </p:sp>
    </p:spTree>
    <p:extLst>
      <p:ext uri="{BB962C8B-B14F-4D97-AF65-F5344CB8AC3E}">
        <p14:creationId xmlns:p14="http://schemas.microsoft.com/office/powerpoint/2010/main" val="1369031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E3C6B2-B025-413E-B11C-E11BCA044E5A}" type="datetimeFigureOut">
              <a:rPr lang="en-US" smtClean="0">
                <a:solidFill>
                  <a:prstClr val="black">
                    <a:tint val="75000"/>
                  </a:prstClr>
                </a:solidFill>
              </a:rPr>
              <a:pPr/>
              <a:t>6/10/2013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16236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E3C6B2-B025-413E-B11C-E11BCA044E5A}" type="datetimeFigureOut">
              <a:rPr lang="en-US" smtClean="0">
                <a:solidFill>
                  <a:prstClr val="black">
                    <a:tint val="75000"/>
                  </a:prstClr>
                </a:solidFill>
              </a:rPr>
              <a:pPr/>
              <a:t>6/10/2013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3782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3C6B2-B025-413E-B11C-E11BCA044E5A}" type="datetimeFigureOut">
              <a:rPr lang="en-US" smtClean="0">
                <a:solidFill>
                  <a:prstClr val="black">
                    <a:tint val="75000"/>
                  </a:prstClr>
                </a:solidFill>
              </a:rPr>
              <a:pPr/>
              <a:t>6/10/2013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1215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3C6B2-B025-413E-B11C-E11BCA044E5A}" type="datetimeFigureOut">
              <a:rPr lang="en-US" smtClean="0">
                <a:solidFill>
                  <a:prstClr val="black">
                    <a:tint val="75000"/>
                  </a:prstClr>
                </a:solidFill>
              </a:rPr>
              <a:pPr/>
              <a:t>6/10/2013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1746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ACD538-C465-4FF0-96E1-A6BB07C0DC5D}" type="datetimeFigureOut">
              <a:rPr lang="en-US" smtClean="0">
                <a:solidFill>
                  <a:prstClr val="black">
                    <a:tint val="75000"/>
                  </a:prstClr>
                </a:solidFill>
              </a:rPr>
              <a:pPr/>
              <a:t>6/10/2013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B2C67D-6966-4DF3-8F8F-61468E53C6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3693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ACD538-C465-4FF0-96E1-A6BB07C0DC5D}" type="datetimeFigureOut">
              <a:rPr lang="en-US" smtClean="0">
                <a:solidFill>
                  <a:prstClr val="black">
                    <a:tint val="75000"/>
                  </a:prstClr>
                </a:solidFill>
              </a:rPr>
              <a:pPr/>
              <a:t>6/10/2013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B2C67D-6966-4DF3-8F8F-61468E53C6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2777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ACD538-C465-4FF0-96E1-A6BB07C0DC5D}" type="datetimeFigureOut">
              <a:rPr lang="en-US" smtClean="0">
                <a:solidFill>
                  <a:prstClr val="black">
                    <a:tint val="75000"/>
                  </a:prstClr>
                </a:solidFill>
              </a:rPr>
              <a:pPr/>
              <a:t>6/10/2013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B2C67D-6966-4DF3-8F8F-61468E53C6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8662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ACD538-C465-4FF0-96E1-A6BB07C0DC5D}" type="datetimeFigureOut">
              <a:rPr lang="en-US" smtClean="0">
                <a:solidFill>
                  <a:prstClr val="black">
                    <a:tint val="75000"/>
                  </a:prstClr>
                </a:solidFill>
              </a:rPr>
              <a:pPr/>
              <a:t>6/10/2013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7B2C67D-6966-4DF3-8F8F-61468E53C6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07622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ACD538-C465-4FF0-96E1-A6BB07C0DC5D}" type="datetimeFigureOut">
              <a:rPr lang="en-US" smtClean="0">
                <a:solidFill>
                  <a:prstClr val="black">
                    <a:tint val="75000"/>
                  </a:prstClr>
                </a:solidFill>
              </a:rPr>
              <a:pPr/>
              <a:t>6/10/2013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7B2C67D-6966-4DF3-8F8F-61468E53C6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42457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ACD538-C465-4FF0-96E1-A6BB07C0DC5D}" type="datetimeFigureOut">
              <a:rPr lang="en-US" smtClean="0">
                <a:solidFill>
                  <a:prstClr val="black">
                    <a:tint val="75000"/>
                  </a:prstClr>
                </a:solidFill>
              </a:rPr>
              <a:pPr/>
              <a:t>6/10/2013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7B2C67D-6966-4DF3-8F8F-61468E53C6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9075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21EB50-9ACE-457C-95D3-08957D3F2B92}" type="datetimeFigureOut">
              <a:rPr lang="en-US" smtClean="0"/>
              <a:t>6/10/2013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C6BC8-434A-47B4-9CED-1635E46A4E2E}" type="slidenum">
              <a:rPr lang="en-US" smtClean="0"/>
              <a:t>‹#›</a:t>
            </a:fld>
            <a:endParaRPr lang="en-US"/>
          </a:p>
        </p:txBody>
      </p:sp>
    </p:spTree>
    <p:extLst>
      <p:ext uri="{BB962C8B-B14F-4D97-AF65-F5344CB8AC3E}">
        <p14:creationId xmlns:p14="http://schemas.microsoft.com/office/powerpoint/2010/main" val="35723759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ACD538-C465-4FF0-96E1-A6BB07C0DC5D}" type="datetimeFigureOut">
              <a:rPr lang="en-US" smtClean="0">
                <a:solidFill>
                  <a:prstClr val="black">
                    <a:tint val="75000"/>
                  </a:prstClr>
                </a:solidFill>
              </a:rPr>
              <a:pPr/>
              <a:t>6/10/2013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7B2C67D-6966-4DF3-8F8F-61468E53C6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9118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CD538-C465-4FF0-96E1-A6BB07C0DC5D}" type="datetimeFigureOut">
              <a:rPr lang="en-US" smtClean="0">
                <a:solidFill>
                  <a:prstClr val="black">
                    <a:tint val="75000"/>
                  </a:prstClr>
                </a:solidFill>
              </a:rPr>
              <a:pPr/>
              <a:t>6/10/2013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7B2C67D-6966-4DF3-8F8F-61468E53C6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5155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CD538-C465-4FF0-96E1-A6BB07C0DC5D}" type="datetimeFigureOut">
              <a:rPr lang="en-US" smtClean="0">
                <a:solidFill>
                  <a:prstClr val="black">
                    <a:tint val="75000"/>
                  </a:prstClr>
                </a:solidFill>
              </a:rPr>
              <a:pPr/>
              <a:t>6/10/2013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7B2C67D-6966-4DF3-8F8F-61468E53C6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1222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ACD538-C465-4FF0-96E1-A6BB07C0DC5D}" type="datetimeFigureOut">
              <a:rPr lang="en-US" smtClean="0">
                <a:solidFill>
                  <a:prstClr val="black">
                    <a:tint val="75000"/>
                  </a:prstClr>
                </a:solidFill>
              </a:rPr>
              <a:pPr/>
              <a:t>6/10/2013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B2C67D-6966-4DF3-8F8F-61468E53C6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63084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ACD538-C465-4FF0-96E1-A6BB07C0DC5D}" type="datetimeFigureOut">
              <a:rPr lang="en-US" smtClean="0">
                <a:solidFill>
                  <a:prstClr val="black">
                    <a:tint val="75000"/>
                  </a:prstClr>
                </a:solidFill>
              </a:rPr>
              <a:pPr/>
              <a:t>6/10/2013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7B2C67D-6966-4DF3-8F8F-61468E53C6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131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21EB50-9ACE-457C-95D3-08957D3F2B92}" type="datetimeFigureOut">
              <a:rPr lang="en-US" smtClean="0"/>
              <a:t>6/10/2013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AC6BC8-434A-47B4-9CED-1635E46A4E2E}" type="slidenum">
              <a:rPr lang="en-US" smtClean="0"/>
              <a:t>‹#›</a:t>
            </a:fld>
            <a:endParaRPr lang="en-US"/>
          </a:p>
        </p:txBody>
      </p:sp>
    </p:spTree>
    <p:extLst>
      <p:ext uri="{BB962C8B-B14F-4D97-AF65-F5344CB8AC3E}">
        <p14:creationId xmlns:p14="http://schemas.microsoft.com/office/powerpoint/2010/main" val="127738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21EB50-9ACE-457C-95D3-08957D3F2B92}" type="datetimeFigureOut">
              <a:rPr lang="en-US" smtClean="0"/>
              <a:t>6/10/2013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AC6BC8-434A-47B4-9CED-1635E46A4E2E}" type="slidenum">
              <a:rPr lang="en-US" smtClean="0"/>
              <a:t>‹#›</a:t>
            </a:fld>
            <a:endParaRPr lang="en-US"/>
          </a:p>
        </p:txBody>
      </p:sp>
    </p:spTree>
    <p:extLst>
      <p:ext uri="{BB962C8B-B14F-4D97-AF65-F5344CB8AC3E}">
        <p14:creationId xmlns:p14="http://schemas.microsoft.com/office/powerpoint/2010/main" val="3299351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1EB50-9ACE-457C-95D3-08957D3F2B92}" type="datetimeFigureOut">
              <a:rPr lang="en-US" smtClean="0"/>
              <a:t>6/10/2013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AC6BC8-434A-47B4-9CED-1635E46A4E2E}" type="slidenum">
              <a:rPr lang="en-US" smtClean="0"/>
              <a:t>‹#›</a:t>
            </a:fld>
            <a:endParaRPr lang="en-US"/>
          </a:p>
        </p:txBody>
      </p:sp>
    </p:spTree>
    <p:extLst>
      <p:ext uri="{BB962C8B-B14F-4D97-AF65-F5344CB8AC3E}">
        <p14:creationId xmlns:p14="http://schemas.microsoft.com/office/powerpoint/2010/main" val="69498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21EB50-9ACE-457C-95D3-08957D3F2B92}" type="datetimeFigureOut">
              <a:rPr lang="en-US" smtClean="0"/>
              <a:t>6/10/2013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C6BC8-434A-47B4-9CED-1635E46A4E2E}" type="slidenum">
              <a:rPr lang="en-US" smtClean="0"/>
              <a:t>‹#›</a:t>
            </a:fld>
            <a:endParaRPr lang="en-US"/>
          </a:p>
        </p:txBody>
      </p:sp>
    </p:spTree>
    <p:extLst>
      <p:ext uri="{BB962C8B-B14F-4D97-AF65-F5344CB8AC3E}">
        <p14:creationId xmlns:p14="http://schemas.microsoft.com/office/powerpoint/2010/main" val="263209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21EB50-9ACE-457C-95D3-08957D3F2B92}" type="datetimeFigureOut">
              <a:rPr lang="en-US" smtClean="0"/>
              <a:t>6/10/2013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C6BC8-434A-47B4-9CED-1635E46A4E2E}" type="slidenum">
              <a:rPr lang="en-US" smtClean="0"/>
              <a:t>‹#›</a:t>
            </a:fld>
            <a:endParaRPr lang="en-US"/>
          </a:p>
        </p:txBody>
      </p:sp>
    </p:spTree>
    <p:extLst>
      <p:ext uri="{BB962C8B-B14F-4D97-AF65-F5344CB8AC3E}">
        <p14:creationId xmlns:p14="http://schemas.microsoft.com/office/powerpoint/2010/main" val="10136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1EB50-9ACE-457C-95D3-08957D3F2B92}" type="datetimeFigureOut">
              <a:rPr lang="en-US" smtClean="0"/>
              <a:t>6/10/2013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C6BC8-434A-47B4-9CED-1635E46A4E2E}" type="slidenum">
              <a:rPr lang="en-US" smtClean="0"/>
              <a:t>‹#›</a:t>
            </a:fld>
            <a:endParaRPr lang="en-US"/>
          </a:p>
        </p:txBody>
      </p:sp>
    </p:spTree>
    <p:extLst>
      <p:ext uri="{BB962C8B-B14F-4D97-AF65-F5344CB8AC3E}">
        <p14:creationId xmlns:p14="http://schemas.microsoft.com/office/powerpoint/2010/main" val="1739233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6/10/2013</a:t>
            </a:fld>
            <a:endParaRPr lang="en-US">
              <a:solidFill>
                <a:prstClr val="black">
                  <a:tint val="75000"/>
                </a:prstClr>
              </a:solidFill>
            </a:endParaRPr>
          </a:p>
        </p:txBody>
      </p:sp>
      <p:sp>
        <p:nvSpPr>
          <p:cNvPr id="5" name="Footer Placeholder 4"/>
          <p:cNvSpPr>
            <a:spLocks noGrp="1"/>
          </p:cNvSpPr>
          <p:nvPr>
            <p:ph type="ftr" sz="quarter" idx="3"/>
          </p:nvPr>
        </p:nvSpPr>
        <p:spPr>
          <a:xfrm>
            <a:off x="2667000" y="6356350"/>
            <a:ext cx="3810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smtClean="0">
                <a:solidFill>
                  <a:prstClr val="black">
                    <a:tint val="75000"/>
                  </a:prstClr>
                </a:solidFill>
              </a:rPr>
              <a:t>TTF/FLASH 9mA Meeting on Cavity Gradient Flatness</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099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3C6B2-B025-413E-B11C-E11BCA044E5A}" type="datetimeFigureOut">
              <a:rPr lang="en-US" smtClean="0">
                <a:solidFill>
                  <a:prstClr val="black">
                    <a:tint val="75000"/>
                  </a:prstClr>
                </a:solidFill>
              </a:rPr>
              <a:pPr/>
              <a:t>6/10/2013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E90E5-8C2D-412E-B5F4-8772778D15E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34441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CD538-C465-4FF0-96E1-A6BB07C0DC5D}" type="datetimeFigureOut">
              <a:rPr lang="en-US" smtClean="0">
                <a:solidFill>
                  <a:prstClr val="black">
                    <a:tint val="75000"/>
                  </a:prstClr>
                </a:solidFill>
              </a:rPr>
              <a:pPr/>
              <a:t>6/10/2013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2C67D-6966-4DF3-8F8F-61468E53C6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00062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382000" cy="1470025"/>
          </a:xfrm>
        </p:spPr>
        <p:txBody>
          <a:bodyPr>
            <a:normAutofit fontScale="90000"/>
          </a:bodyPr>
          <a:lstStyle/>
          <a:p>
            <a:r>
              <a:rPr lang="en-US" sz="4000" dirty="0" smtClean="0">
                <a:latin typeface="Arial Rounded MT Bold" pitchFamily="34" charset="0"/>
              </a:rPr>
              <a:t>SRF Cavities Resonance Control. </a:t>
            </a:r>
            <a:r>
              <a:rPr lang="en-US" sz="4000" dirty="0" smtClean="0">
                <a:latin typeface="Arial Rounded MT Bold" pitchFamily="34" charset="0"/>
              </a:rPr>
              <a:t/>
            </a:r>
            <a:br>
              <a:rPr lang="en-US" sz="4000" dirty="0" smtClean="0">
                <a:latin typeface="Arial Rounded MT Bold" pitchFamily="34" charset="0"/>
              </a:rPr>
            </a:br>
            <a:r>
              <a:rPr lang="en-US" sz="3100" i="1" dirty="0" smtClean="0">
                <a:latin typeface="Arial Rounded MT Bold" pitchFamily="34" charset="0"/>
              </a:rPr>
              <a:t>CW </a:t>
            </a:r>
            <a:r>
              <a:rPr lang="en-US" sz="3100" i="1" dirty="0" smtClean="0">
                <a:latin typeface="Arial Rounded MT Bold" pitchFamily="34" charset="0"/>
              </a:rPr>
              <a:t>mode of </a:t>
            </a:r>
            <a:r>
              <a:rPr lang="en-US" sz="3100" i="1" dirty="0" smtClean="0">
                <a:latin typeface="Arial Rounded MT Bold" pitchFamily="34" charset="0"/>
              </a:rPr>
              <a:t>operation (FNAL’s experience).</a:t>
            </a:r>
            <a:endParaRPr lang="en-US" sz="3100" i="1" dirty="0">
              <a:latin typeface="Arial Rounded MT Bold" pitchFamily="34" charset="0"/>
            </a:endParaRPr>
          </a:p>
        </p:txBody>
      </p:sp>
      <p:sp>
        <p:nvSpPr>
          <p:cNvPr id="3" name="Subtitle 2"/>
          <p:cNvSpPr>
            <a:spLocks noGrp="1"/>
          </p:cNvSpPr>
          <p:nvPr>
            <p:ph type="subTitle" idx="1"/>
          </p:nvPr>
        </p:nvSpPr>
        <p:spPr>
          <a:xfrm>
            <a:off x="1219200" y="3962400"/>
            <a:ext cx="7086600" cy="2133600"/>
          </a:xfrm>
        </p:spPr>
        <p:txBody>
          <a:bodyPr>
            <a:normAutofit/>
          </a:bodyPr>
          <a:lstStyle/>
          <a:p>
            <a:r>
              <a:rPr lang="en-US" sz="2200" dirty="0" smtClean="0">
                <a:latin typeface="Arial Rounded MT Bold" pitchFamily="34" charset="0"/>
              </a:rPr>
              <a:t>Yu. Pischalnikov   W. Schappert</a:t>
            </a:r>
          </a:p>
          <a:p>
            <a:r>
              <a:rPr lang="en-US" sz="2200" dirty="0" smtClean="0">
                <a:latin typeface="Arial Rounded MT Bold" pitchFamily="34" charset="0"/>
              </a:rPr>
              <a:t>FNAL</a:t>
            </a:r>
          </a:p>
          <a:p>
            <a:endParaRPr lang="en-US" sz="2200" dirty="0">
              <a:latin typeface="Arial Rounded MT Bold" pitchFamily="34" charset="0"/>
            </a:endParaRPr>
          </a:p>
          <a:p>
            <a:endParaRPr lang="en-US" sz="2200" dirty="0" smtClean="0">
              <a:latin typeface="Arial Rounded MT Bold" pitchFamily="34" charset="0"/>
            </a:endParaRPr>
          </a:p>
          <a:p>
            <a:r>
              <a:rPr lang="en-US" sz="2000" dirty="0" smtClean="0">
                <a:latin typeface="Arial Rounded MT Bold" pitchFamily="34" charset="0"/>
              </a:rPr>
              <a:t>TTC CW SRF Meeting, Cornell University, 12June, 2013</a:t>
            </a:r>
            <a:endParaRPr lang="en-US" sz="2000" dirty="0" smtClean="0">
              <a:latin typeface="Arial Rounded MT Bold" pitchFamily="34" charset="0"/>
            </a:endParaRPr>
          </a:p>
        </p:txBody>
      </p:sp>
    </p:spTree>
    <p:extLst>
      <p:ext uri="{BB962C8B-B14F-4D97-AF65-F5344CB8AC3E}">
        <p14:creationId xmlns:p14="http://schemas.microsoft.com/office/powerpoint/2010/main" val="988720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1143000"/>
          </a:xfrm>
          <a:solidFill>
            <a:srgbClr val="FFFF00"/>
          </a:solidFill>
        </p:spPr>
        <p:txBody>
          <a:bodyPr>
            <a:normAutofit fontScale="90000"/>
          </a:bodyPr>
          <a:lstStyle/>
          <a:p>
            <a:r>
              <a:rPr lang="en-US" sz="2800" dirty="0" smtClean="0"/>
              <a:t>CM1 Cavities (#5&amp;#</a:t>
            </a:r>
            <a:r>
              <a:rPr lang="en-US" sz="2800" dirty="0" smtClean="0"/>
              <a:t>6 of NML cryomodule#1) </a:t>
            </a:r>
            <a:r>
              <a:rPr lang="en-US" sz="2800" dirty="0" smtClean="0"/>
              <a:t>measurements </a:t>
            </a:r>
            <a:br>
              <a:rPr lang="en-US" sz="2800" dirty="0" smtClean="0"/>
            </a:br>
            <a:r>
              <a:rPr lang="en-US" sz="2800" dirty="0" smtClean="0"/>
              <a:t>and 20-Pole </a:t>
            </a:r>
            <a:r>
              <a:rPr lang="en-US" sz="2800" dirty="0" smtClean="0"/>
              <a:t>MSSR Model </a:t>
            </a:r>
            <a:endParaRPr lang="en-US" sz="2800" dirty="0"/>
          </a:p>
        </p:txBody>
      </p:sp>
      <p:pic>
        <p:nvPicPr>
          <p:cNvPr id="4098" name="Picture 2" descr="C:\Users\pischaln\AppData\Local\Temp\Cavity 5 Detuning Response to Piezo Impuls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51816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ischaln\AppData\Local\Temp\Cavity 6 Detuning Response to Piezo Impuls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352800"/>
            <a:ext cx="44196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438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itchFamily="34" charset="0"/>
              </a:rPr>
              <a:t>Summary</a:t>
            </a:r>
            <a:endParaRPr lang="en-US" dirty="0">
              <a:latin typeface="Arial Rounded MT Bold" pitchFamily="34" charset="0"/>
            </a:endParaRPr>
          </a:p>
        </p:txBody>
      </p:sp>
      <p:sp>
        <p:nvSpPr>
          <p:cNvPr id="3" name="Content Placeholder 2"/>
          <p:cNvSpPr>
            <a:spLocks noGrp="1"/>
          </p:cNvSpPr>
          <p:nvPr>
            <p:ph idx="1"/>
          </p:nvPr>
        </p:nvSpPr>
        <p:spPr>
          <a:xfrm>
            <a:off x="381000" y="1295400"/>
            <a:ext cx="8305800" cy="4953000"/>
          </a:xfrm>
        </p:spPr>
        <p:txBody>
          <a:bodyPr>
            <a:normAutofit fontScale="92500"/>
          </a:bodyPr>
          <a:lstStyle/>
          <a:p>
            <a:r>
              <a:rPr lang="en-US" dirty="0" smtClean="0">
                <a:latin typeface="Arial Rounded MT Bold" pitchFamily="34" charset="0"/>
              </a:rPr>
              <a:t>FNAL focus is changed from RF-pulse machine (ILC) on CW machine (Project X)</a:t>
            </a:r>
          </a:p>
          <a:p>
            <a:r>
              <a:rPr lang="en-US" dirty="0" smtClean="0">
                <a:latin typeface="Arial Rounded MT Bold" pitchFamily="34" charset="0"/>
              </a:rPr>
              <a:t>Development of </a:t>
            </a:r>
            <a:r>
              <a:rPr lang="en-US" dirty="0">
                <a:latin typeface="Arial Rounded MT Bold" pitchFamily="34" charset="0"/>
              </a:rPr>
              <a:t>expertise </a:t>
            </a:r>
            <a:r>
              <a:rPr lang="en-US" dirty="0" smtClean="0">
                <a:latin typeface="Arial Rounded MT Bold" pitchFamily="34" charset="0"/>
              </a:rPr>
              <a:t>in active compensation of the </a:t>
            </a:r>
            <a:r>
              <a:rPr lang="en-US" dirty="0" err="1" smtClean="0">
                <a:latin typeface="Arial Rounded MT Bold" pitchFamily="34" charset="0"/>
              </a:rPr>
              <a:t>mircophonics</a:t>
            </a:r>
            <a:r>
              <a:rPr lang="en-US" dirty="0" smtClean="0">
                <a:latin typeface="Arial Rounded MT Bold" pitchFamily="34" charset="0"/>
              </a:rPr>
              <a:t> is important goal for FNAL’s team</a:t>
            </a:r>
          </a:p>
          <a:p>
            <a:r>
              <a:rPr lang="en-US" dirty="0" smtClean="0">
                <a:latin typeface="Arial Rounded MT Bold" pitchFamily="34" charset="0"/>
              </a:rPr>
              <a:t>We are interesting to collaborate with experts in SRF community: </a:t>
            </a:r>
          </a:p>
          <a:p>
            <a:pPr lvl="1"/>
            <a:r>
              <a:rPr lang="en-US" dirty="0" smtClean="0">
                <a:latin typeface="Arial Rounded MT Bold" pitchFamily="34" charset="0"/>
              </a:rPr>
              <a:t>exchanges ideas; software codes; joint work at existing facilities; tuner’s reliabilities study; etc… </a:t>
            </a:r>
            <a:endParaRPr lang="en-US" dirty="0">
              <a:latin typeface="Arial Rounded MT Bold" pitchFamily="34" charset="0"/>
            </a:endParaRPr>
          </a:p>
        </p:txBody>
      </p:sp>
    </p:spTree>
    <p:extLst>
      <p:ext uri="{BB962C8B-B14F-4D97-AF65-F5344CB8AC3E}">
        <p14:creationId xmlns:p14="http://schemas.microsoft.com/office/powerpoint/2010/main" val="3972150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Slides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12369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59094"/>
            <a:ext cx="5410200" cy="868362"/>
          </a:xfrm>
        </p:spPr>
        <p:txBody>
          <a:bodyPr>
            <a:normAutofit/>
          </a:bodyPr>
          <a:lstStyle/>
          <a:p>
            <a:r>
              <a:rPr lang="en-US" sz="3200" dirty="0" smtClean="0">
                <a:latin typeface="Arial Rounded MT Bold" pitchFamily="34" charset="0"/>
              </a:rPr>
              <a:t>Fast Feed-back @CW</a:t>
            </a:r>
            <a:endParaRPr lang="en-US" sz="3200" dirty="0">
              <a:latin typeface="Arial Rounded MT Bold" pitchFamily="34" charset="0"/>
            </a:endParaRPr>
          </a:p>
        </p:txBody>
      </p:sp>
      <p:sp>
        <p:nvSpPr>
          <p:cNvPr id="2" name="TextBox 1"/>
          <p:cNvSpPr txBox="1"/>
          <p:nvPr/>
        </p:nvSpPr>
        <p:spPr>
          <a:xfrm>
            <a:off x="533400" y="697468"/>
            <a:ext cx="4727641" cy="369332"/>
          </a:xfrm>
          <a:prstGeom prst="rect">
            <a:avLst/>
          </a:prstGeom>
          <a:noFill/>
        </p:spPr>
        <p:txBody>
          <a:bodyPr wrap="none" rtlCol="0">
            <a:spAutoFit/>
          </a:bodyPr>
          <a:lstStyle/>
          <a:p>
            <a:r>
              <a:rPr lang="en-US" u="sng" dirty="0">
                <a:solidFill>
                  <a:prstClr val="black"/>
                </a:solidFill>
                <a:latin typeface="Arial Rounded MT Bold" pitchFamily="34" charset="0"/>
              </a:rPr>
              <a:t>Single Wide Resonance (F=155Hz; T=2K)</a:t>
            </a:r>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981356"/>
            <a:ext cx="8250385" cy="5571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276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LFD</a:t>
            </a:r>
            <a:endParaRPr lang="en-US" dirty="0"/>
          </a:p>
        </p:txBody>
      </p:sp>
      <p:sp>
        <p:nvSpPr>
          <p:cNvPr id="3" name="Content Placeholder 2"/>
          <p:cNvSpPr>
            <a:spLocks noGrp="1"/>
          </p:cNvSpPr>
          <p:nvPr>
            <p:ph idx="1"/>
          </p:nvPr>
        </p:nvSpPr>
        <p:spPr>
          <a:xfrm>
            <a:off x="457200" y="1600200"/>
            <a:ext cx="3429000" cy="4525963"/>
          </a:xfrm>
        </p:spPr>
        <p:txBody>
          <a:bodyPr>
            <a:normAutofit fontScale="92500" lnSpcReduction="20000"/>
          </a:bodyPr>
          <a:lstStyle/>
          <a:p>
            <a:r>
              <a:rPr lang="en-US" dirty="0" smtClean="0"/>
              <a:t>Complex envelope of the probe signal described by 1</a:t>
            </a:r>
            <a:r>
              <a:rPr lang="en-US" baseline="30000" dirty="0" smtClean="0"/>
              <a:t>st</a:t>
            </a:r>
            <a:r>
              <a:rPr lang="en-US" dirty="0" smtClean="0"/>
              <a:t> order ODE</a:t>
            </a:r>
          </a:p>
          <a:p>
            <a:r>
              <a:rPr lang="en-US" dirty="0" smtClean="0"/>
              <a:t>Rearrange terms to extract the width and the dynamic detuning from the probe and forward IF signals</a:t>
            </a:r>
            <a:endParaRPr lang="en-US" dirty="0"/>
          </a:p>
        </p:txBody>
      </p:sp>
      <p:graphicFrame>
        <p:nvGraphicFramePr>
          <p:cNvPr id="4" name="Object 3"/>
          <p:cNvGraphicFramePr>
            <a:graphicFrameLocks noChangeAspect="1"/>
          </p:cNvGraphicFramePr>
          <p:nvPr/>
        </p:nvGraphicFramePr>
        <p:xfrm>
          <a:off x="4419600" y="1676400"/>
          <a:ext cx="4114800" cy="4231532"/>
        </p:xfrm>
        <a:graphic>
          <a:graphicData uri="http://schemas.openxmlformats.org/presentationml/2006/ole">
            <mc:AlternateContent xmlns:mc="http://schemas.openxmlformats.org/markup-compatibility/2006">
              <mc:Choice xmlns:v="urn:schemas-microsoft-com:vml" Requires="v">
                <p:oleObj spid="_x0000_s7174" name="Equation" r:id="rId3" imgW="1790640" imgH="1841400" progId="Equation.3">
                  <p:embed/>
                </p:oleObj>
              </mc:Choice>
              <mc:Fallback>
                <p:oleObj name="Equation" r:id="rId3" imgW="1790640" imgH="1841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676400"/>
                        <a:ext cx="4114800" cy="42315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20176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Stability</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438400"/>
            <a:ext cx="3674943"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354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477000"/>
          </a:xfrm>
        </p:spPr>
        <p:txBody>
          <a:bodyPr>
            <a:normAutofit fontScale="40000" lnSpcReduction="20000"/>
          </a:bodyPr>
          <a:lstStyle/>
          <a:p>
            <a:pPr>
              <a:lnSpc>
                <a:spcPct val="200000"/>
              </a:lnSpc>
            </a:pPr>
            <a:r>
              <a:rPr lang="en-US" sz="2900" dirty="0" smtClean="0">
                <a:latin typeface="Arial Rounded MT Bold" pitchFamily="34" charset="0"/>
              </a:rPr>
              <a:t>Microphonics for CW SRF machine</a:t>
            </a:r>
          </a:p>
          <a:p>
            <a:pPr lvl="1">
              <a:lnSpc>
                <a:spcPct val="200000"/>
              </a:lnSpc>
            </a:pPr>
            <a:r>
              <a:rPr lang="en-US" sz="2900" dirty="0" err="1" smtClean="0">
                <a:latin typeface="Arial Rounded MT Bold" pitchFamily="34" charset="0"/>
              </a:rPr>
              <a:t>dF</a:t>
            </a:r>
            <a:r>
              <a:rPr lang="en-US" sz="2900" dirty="0" smtClean="0">
                <a:latin typeface="Arial Rounded MT Bold" pitchFamily="34" charset="0"/>
              </a:rPr>
              <a:t>/</a:t>
            </a:r>
            <a:r>
              <a:rPr lang="en-US" sz="2900" dirty="0" err="1" smtClean="0">
                <a:latin typeface="Arial Rounded MT Bold" pitchFamily="34" charset="0"/>
              </a:rPr>
              <a:t>dP</a:t>
            </a:r>
            <a:r>
              <a:rPr lang="en-US" sz="2900" dirty="0" smtClean="0">
                <a:latin typeface="Arial Rounded MT Bold" pitchFamily="34" charset="0"/>
              </a:rPr>
              <a:t>: cryo-plant OR/AND cavity system (cavity/</a:t>
            </a:r>
            <a:r>
              <a:rPr lang="en-US" sz="2900" dirty="0" err="1" smtClean="0">
                <a:latin typeface="Arial Rounded MT Bold" pitchFamily="34" charset="0"/>
              </a:rPr>
              <a:t>HeVessel</a:t>
            </a:r>
            <a:r>
              <a:rPr lang="en-US" sz="2900" dirty="0" smtClean="0">
                <a:latin typeface="Arial Rounded MT Bold" pitchFamily="34" charset="0"/>
              </a:rPr>
              <a:t>/tuner) design (see T. </a:t>
            </a:r>
            <a:r>
              <a:rPr lang="en-US" sz="2900" dirty="0" smtClean="0">
                <a:latin typeface="Arial Rounded MT Bold" pitchFamily="34" charset="0"/>
              </a:rPr>
              <a:t>Khabiboulline </a:t>
            </a:r>
            <a:r>
              <a:rPr lang="en-US" sz="2900" dirty="0" smtClean="0">
                <a:latin typeface="Arial Rounded MT Bold" pitchFamily="34" charset="0"/>
              </a:rPr>
              <a:t>– FNAL’s design of 650MHz &amp;325MHz design);</a:t>
            </a:r>
          </a:p>
          <a:p>
            <a:pPr lvl="1">
              <a:lnSpc>
                <a:spcPct val="200000"/>
              </a:lnSpc>
            </a:pPr>
            <a:r>
              <a:rPr lang="en-US" sz="2900" dirty="0" smtClean="0">
                <a:latin typeface="Arial Rounded MT Bold" pitchFamily="34" charset="0"/>
              </a:rPr>
              <a:t>External vibration: design of cryo-module &amp; vacuum/cryo infrastructure around machine;</a:t>
            </a:r>
          </a:p>
          <a:p>
            <a:pPr lvl="1">
              <a:lnSpc>
                <a:spcPct val="200000"/>
              </a:lnSpc>
            </a:pPr>
            <a:r>
              <a:rPr lang="en-US" sz="4400" u="sng" dirty="0" smtClean="0">
                <a:solidFill>
                  <a:srgbClr val="FF0000"/>
                </a:solidFill>
                <a:effectLst>
                  <a:outerShdw blurRad="38100" dist="38100" dir="2700000" algn="tl">
                    <a:srgbClr val="000000">
                      <a:alpha val="43137"/>
                    </a:srgbClr>
                  </a:outerShdw>
                </a:effectLst>
                <a:latin typeface="Arial Rounded MT Bold" pitchFamily="34" charset="0"/>
              </a:rPr>
              <a:t>Active compensation of the microphonics /challenges/:</a:t>
            </a:r>
          </a:p>
          <a:p>
            <a:pPr lvl="2">
              <a:lnSpc>
                <a:spcPct val="200000"/>
              </a:lnSpc>
            </a:pPr>
            <a:r>
              <a:rPr lang="en-US" sz="4400" u="sng" dirty="0">
                <a:solidFill>
                  <a:srgbClr val="FF0000"/>
                </a:solidFill>
                <a:effectLst>
                  <a:outerShdw blurRad="38100" dist="38100" dir="2700000" algn="tl">
                    <a:srgbClr val="000000">
                      <a:alpha val="43137"/>
                    </a:srgbClr>
                  </a:outerShdw>
                </a:effectLst>
                <a:latin typeface="Arial Rounded MT Bold" pitchFamily="34" charset="0"/>
              </a:rPr>
              <a:t>Accuracy of detuning </a:t>
            </a:r>
            <a:r>
              <a:rPr lang="en-US" sz="4400" u="sng" dirty="0" smtClean="0">
                <a:solidFill>
                  <a:srgbClr val="FF0000"/>
                </a:solidFill>
                <a:effectLst>
                  <a:outerShdw blurRad="38100" dist="38100" dir="2700000" algn="tl">
                    <a:srgbClr val="000000">
                      <a:alpha val="43137"/>
                    </a:srgbClr>
                  </a:outerShdw>
                </a:effectLst>
                <a:latin typeface="Arial Rounded MT Bold" pitchFamily="34" charset="0"/>
              </a:rPr>
              <a:t>measurements</a:t>
            </a:r>
          </a:p>
          <a:p>
            <a:pPr lvl="2">
              <a:lnSpc>
                <a:spcPct val="200000"/>
              </a:lnSpc>
            </a:pPr>
            <a:r>
              <a:rPr lang="en-US" sz="4400" u="sng" dirty="0" smtClean="0">
                <a:solidFill>
                  <a:srgbClr val="FF0000"/>
                </a:solidFill>
                <a:effectLst>
                  <a:outerShdw blurRad="38100" dist="38100" dir="2700000" algn="tl">
                    <a:srgbClr val="000000">
                      <a:alpha val="43137"/>
                    </a:srgbClr>
                  </a:outerShdw>
                </a:effectLst>
                <a:latin typeface="Arial Rounded MT Bold" pitchFamily="34" charset="0"/>
              </a:rPr>
              <a:t>Slow feed-back  compensation (slow </a:t>
            </a:r>
            <a:r>
              <a:rPr lang="en-US" sz="4400" u="sng" dirty="0" err="1" smtClean="0">
                <a:solidFill>
                  <a:srgbClr val="FF0000"/>
                </a:solidFill>
                <a:effectLst>
                  <a:outerShdw blurRad="38100" dist="38100" dir="2700000" algn="tl">
                    <a:srgbClr val="000000">
                      <a:alpha val="43137"/>
                    </a:srgbClr>
                  </a:outerShdw>
                </a:effectLst>
                <a:latin typeface="Arial Rounded MT Bold" pitchFamily="34" charset="0"/>
              </a:rPr>
              <a:t>dF</a:t>
            </a:r>
            <a:r>
              <a:rPr lang="en-US" sz="4400" u="sng" dirty="0" smtClean="0">
                <a:solidFill>
                  <a:srgbClr val="FF0000"/>
                </a:solidFill>
                <a:effectLst>
                  <a:outerShdw blurRad="38100" dist="38100" dir="2700000" algn="tl">
                    <a:srgbClr val="000000">
                      <a:alpha val="43137"/>
                    </a:srgbClr>
                  </a:outerShdw>
                </a:effectLst>
                <a:latin typeface="Arial Rounded MT Bold" pitchFamily="34" charset="0"/>
              </a:rPr>
              <a:t>/</a:t>
            </a:r>
            <a:r>
              <a:rPr lang="en-US" sz="4400" u="sng" dirty="0" err="1" smtClean="0">
                <a:solidFill>
                  <a:srgbClr val="FF0000"/>
                </a:solidFill>
                <a:effectLst>
                  <a:outerShdw blurRad="38100" dist="38100" dir="2700000" algn="tl">
                    <a:srgbClr val="000000">
                      <a:alpha val="43137"/>
                    </a:srgbClr>
                  </a:outerShdw>
                </a:effectLst>
                <a:latin typeface="Arial Rounded MT Bold" pitchFamily="34" charset="0"/>
              </a:rPr>
              <a:t>dP</a:t>
            </a:r>
            <a:r>
              <a:rPr lang="en-US" sz="4400" u="sng" dirty="0" smtClean="0">
                <a:solidFill>
                  <a:srgbClr val="FF0000"/>
                </a:solidFill>
                <a:effectLst>
                  <a:outerShdw blurRad="38100" dist="38100" dir="2700000" algn="tl">
                    <a:srgbClr val="000000">
                      <a:alpha val="43137"/>
                    </a:srgbClr>
                  </a:outerShdw>
                </a:effectLst>
                <a:latin typeface="Arial Rounded MT Bold" pitchFamily="34" charset="0"/>
              </a:rPr>
              <a:t> compensation )</a:t>
            </a:r>
          </a:p>
          <a:p>
            <a:pPr lvl="2">
              <a:lnSpc>
                <a:spcPct val="200000"/>
              </a:lnSpc>
            </a:pPr>
            <a:r>
              <a:rPr lang="en-US" sz="4400" u="sng" dirty="0" smtClean="0">
                <a:solidFill>
                  <a:srgbClr val="FF0000"/>
                </a:solidFill>
                <a:effectLst>
                  <a:outerShdw blurRad="38100" dist="38100" dir="2700000" algn="tl">
                    <a:srgbClr val="000000">
                      <a:alpha val="43137"/>
                    </a:srgbClr>
                  </a:outerShdw>
                </a:effectLst>
                <a:latin typeface="Arial Rounded MT Bold" pitchFamily="34" charset="0"/>
              </a:rPr>
              <a:t>Fast feed-back compensation (external vibration; mechanical model of cavity</a:t>
            </a:r>
            <a:r>
              <a:rPr lang="en-US" sz="4400" u="sng" dirty="0" smtClean="0">
                <a:solidFill>
                  <a:srgbClr val="FF0000"/>
                </a:solidFill>
                <a:effectLst>
                  <a:outerShdw blurRad="38100" dist="38100" dir="2700000" algn="tl">
                    <a:srgbClr val="000000">
                      <a:alpha val="43137"/>
                    </a:srgbClr>
                  </a:outerShdw>
                </a:effectLst>
                <a:latin typeface="Arial Rounded MT Bold" pitchFamily="34" charset="0"/>
              </a:rPr>
              <a:t>)</a:t>
            </a:r>
          </a:p>
          <a:p>
            <a:pPr lvl="2">
              <a:lnSpc>
                <a:spcPct val="200000"/>
              </a:lnSpc>
            </a:pPr>
            <a:r>
              <a:rPr lang="en-US" sz="4400" u="sng" dirty="0" smtClean="0">
                <a:solidFill>
                  <a:srgbClr val="FF0000"/>
                </a:solidFill>
                <a:effectLst>
                  <a:outerShdw blurRad="38100" dist="38100" dir="2700000" algn="tl">
                    <a:srgbClr val="000000">
                      <a:alpha val="43137"/>
                    </a:srgbClr>
                  </a:outerShdw>
                </a:effectLst>
                <a:latin typeface="Arial Rounded MT Bold" pitchFamily="34" charset="0"/>
              </a:rPr>
              <a:t>Long Term stability of active compensation (one trip/per cavity/500Hours operation)</a:t>
            </a:r>
            <a:endParaRPr lang="en-US" sz="4400" u="sng" dirty="0" smtClean="0">
              <a:solidFill>
                <a:srgbClr val="FF0000"/>
              </a:solidFill>
              <a:effectLst>
                <a:outerShdw blurRad="38100" dist="38100" dir="2700000" algn="tl">
                  <a:srgbClr val="000000">
                    <a:alpha val="43137"/>
                  </a:srgbClr>
                </a:outerShdw>
              </a:effectLst>
              <a:latin typeface="Arial Rounded MT Bold" pitchFamily="34" charset="0"/>
            </a:endParaRPr>
          </a:p>
          <a:p>
            <a:pPr marL="914400" lvl="2" indent="0">
              <a:lnSpc>
                <a:spcPct val="200000"/>
              </a:lnSpc>
              <a:buNone/>
            </a:pPr>
            <a:endParaRPr lang="en-US" sz="2100" u="sng" dirty="0">
              <a:solidFill>
                <a:srgbClr val="FF0000"/>
              </a:solidFill>
              <a:effectLst>
                <a:outerShdw blurRad="38100" dist="38100" dir="2700000" algn="tl">
                  <a:srgbClr val="000000">
                    <a:alpha val="43137"/>
                  </a:srgbClr>
                </a:outerShdw>
              </a:effectLst>
              <a:latin typeface="Arial Rounded MT Bold" pitchFamily="34" charset="0"/>
            </a:endParaRPr>
          </a:p>
          <a:p>
            <a:pPr>
              <a:lnSpc>
                <a:spcPct val="200000"/>
              </a:lnSpc>
            </a:pPr>
            <a:r>
              <a:rPr lang="en-US" sz="2900" dirty="0">
                <a:latin typeface="Arial Rounded MT Bold" pitchFamily="34" charset="0"/>
              </a:rPr>
              <a:t>Tuners coarse(slow)&amp; fine(fast)</a:t>
            </a:r>
          </a:p>
          <a:p>
            <a:pPr lvl="1">
              <a:lnSpc>
                <a:spcPct val="200000"/>
              </a:lnSpc>
            </a:pPr>
            <a:r>
              <a:rPr lang="en-US" sz="2900" dirty="0">
                <a:latin typeface="Arial Rounded MT Bold" pitchFamily="34" charset="0"/>
              </a:rPr>
              <a:t>Design &amp; </a:t>
            </a:r>
            <a:r>
              <a:rPr lang="en-US" sz="2900" dirty="0" smtClean="0">
                <a:latin typeface="Arial Rounded MT Bold" pitchFamily="34" charset="0"/>
              </a:rPr>
              <a:t>Reliabilities (</a:t>
            </a:r>
            <a:r>
              <a:rPr lang="en-US" sz="2900" dirty="0" smtClean="0">
                <a:solidFill>
                  <a:srgbClr val="FF0000"/>
                </a:solidFill>
                <a:latin typeface="Arial Rounded MT Bold" pitchFamily="34" charset="0"/>
              </a:rPr>
              <a:t>piezo reliability</a:t>
            </a:r>
            <a:r>
              <a:rPr lang="en-US" sz="2900" dirty="0" smtClean="0">
                <a:latin typeface="Arial Rounded MT Bold" pitchFamily="34" charset="0"/>
              </a:rPr>
              <a:t>)</a:t>
            </a:r>
            <a:endParaRPr lang="en-US" sz="2900" dirty="0">
              <a:latin typeface="Arial Rounded MT Bold" pitchFamily="34" charset="0"/>
            </a:endParaRPr>
          </a:p>
          <a:p>
            <a:pPr lvl="2">
              <a:lnSpc>
                <a:spcPct val="200000"/>
              </a:lnSpc>
            </a:pPr>
            <a:endParaRPr lang="en-US" sz="2100" u="sng" dirty="0" smtClean="0">
              <a:solidFill>
                <a:srgbClr val="FF0000"/>
              </a:solidFill>
              <a:effectLst>
                <a:outerShdw blurRad="38100" dist="38100" dir="2700000" algn="tl">
                  <a:srgbClr val="000000">
                    <a:alpha val="43137"/>
                  </a:srgbClr>
                </a:outerShdw>
              </a:effectLst>
              <a:latin typeface="Arial Rounded MT Bold" pitchFamily="34" charset="0"/>
            </a:endParaRPr>
          </a:p>
          <a:p>
            <a:pPr lvl="2">
              <a:lnSpc>
                <a:spcPct val="200000"/>
              </a:lnSpc>
            </a:pPr>
            <a:endParaRPr lang="en-US" sz="4700" u="sng" dirty="0" smtClean="0">
              <a:solidFill>
                <a:srgbClr val="FF0000"/>
              </a:solidFill>
              <a:effectLst>
                <a:outerShdw blurRad="38100" dist="38100" dir="2700000" algn="tl">
                  <a:srgbClr val="000000">
                    <a:alpha val="43137"/>
                  </a:srgbClr>
                </a:outerShdw>
              </a:effectLst>
              <a:latin typeface="Arial Rounded MT Bold" pitchFamily="34" charset="0"/>
            </a:endParaRPr>
          </a:p>
          <a:p>
            <a:pPr lvl="1"/>
            <a:endParaRPr lang="en-US" sz="2000" dirty="0" smtClean="0">
              <a:latin typeface="Arial Rounded MT Bold" pitchFamily="34" charset="0"/>
            </a:endParaRPr>
          </a:p>
          <a:p>
            <a:pPr lvl="1"/>
            <a:endParaRPr lang="en-US" dirty="0"/>
          </a:p>
        </p:txBody>
      </p:sp>
    </p:spTree>
    <p:extLst>
      <p:ext uri="{BB962C8B-B14F-4D97-AF65-F5344CB8AC3E}">
        <p14:creationId xmlns:p14="http://schemas.microsoft.com/office/powerpoint/2010/main" val="1475845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6800" cy="304800"/>
          </a:xfrm>
        </p:spPr>
        <p:txBody>
          <a:bodyPr>
            <a:normAutofit fontScale="90000"/>
          </a:bodyPr>
          <a:lstStyle/>
          <a:p>
            <a:r>
              <a:rPr lang="en-US" sz="3100" dirty="0" smtClean="0">
                <a:latin typeface="Arial Rounded MT Bold" pitchFamily="34" charset="0"/>
              </a:rPr>
              <a:t>Active control of SRF cavities resonance</a:t>
            </a:r>
            <a:endParaRPr lang="en-US" dirty="0">
              <a:latin typeface="Arial Rounded MT Bold"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05974360"/>
              </p:ext>
            </p:extLst>
          </p:nvPr>
        </p:nvGraphicFramePr>
        <p:xfrm>
          <a:off x="1295400" y="914400"/>
          <a:ext cx="6934200" cy="4800600"/>
        </p:xfrm>
        <a:graphic>
          <a:graphicData uri="http://schemas.openxmlformats.org/drawingml/2006/table">
            <a:tbl>
              <a:tblPr/>
              <a:tblGrid>
                <a:gridCol w="3711400"/>
                <a:gridCol w="1584256"/>
                <a:gridCol w="1638544"/>
              </a:tblGrid>
              <a:tr h="433534">
                <a:tc>
                  <a:txBody>
                    <a:bodyPr/>
                    <a:lstStyle/>
                    <a:p>
                      <a:pPr algn="l" fontAlgn="b"/>
                      <a:endParaRPr lang="en-US" sz="1100" b="0" i="0" u="none" strike="noStrike" dirty="0">
                        <a:solidFill>
                          <a:srgbClr val="000000"/>
                        </a:solidFill>
                        <a:effectLst/>
                        <a:latin typeface="Arial Rounded MT Bold"/>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400" b="0" i="1" u="none" strike="noStrike" dirty="0">
                          <a:solidFill>
                            <a:srgbClr val="000000"/>
                          </a:solidFill>
                          <a:effectLst/>
                          <a:latin typeface="Arial Rounded MT Bold"/>
                        </a:rPr>
                        <a:t>operation mode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614171">
                <a:tc>
                  <a:txBody>
                    <a:bodyPr/>
                    <a:lstStyle/>
                    <a:p>
                      <a:pPr algn="ctr" fontAlgn="ctr"/>
                      <a:r>
                        <a:rPr lang="en-US" sz="1600" b="0" i="1" u="none" strike="noStrike">
                          <a:solidFill>
                            <a:srgbClr val="000000"/>
                          </a:solidFill>
                          <a:effectLst/>
                          <a:latin typeface="Arial Rounded MT Bold"/>
                        </a:rPr>
                        <a:t>algorithm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Arial Rounded MT Bold"/>
                        </a:rPr>
                        <a: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Rounded MT Bold"/>
                        </a:rPr>
                        <a:t>RF pulse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r>
              <a:tr h="1083832">
                <a:tc>
                  <a:txBody>
                    <a:bodyPr/>
                    <a:lstStyle/>
                    <a:p>
                      <a:pPr algn="ctr" fontAlgn="ctr"/>
                      <a:r>
                        <a:rPr lang="en-US" sz="2000" b="0" i="0" u="none" strike="noStrike" dirty="0" smtClean="0">
                          <a:solidFill>
                            <a:srgbClr val="000000"/>
                          </a:solidFill>
                          <a:effectLst/>
                          <a:latin typeface="Arial Rounded MT Bold"/>
                        </a:rPr>
                        <a:t>Feed-forward</a:t>
                      </a:r>
                      <a:endParaRPr lang="en-US" sz="2000" b="0" i="0" u="none" strike="noStrike" dirty="0">
                        <a:solidFill>
                          <a:srgbClr val="000000"/>
                        </a:solidFill>
                        <a:effectLst/>
                        <a:latin typeface="Arial Rounded MT Bold"/>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en-US" sz="2000" b="0" i="0" u="none" strike="noStrike" dirty="0">
                        <a:solidFill>
                          <a:srgbClr val="000000"/>
                        </a:solidFill>
                        <a:effectLst/>
                        <a:latin typeface="Arial Rounded MT Bold"/>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457200" indent="-457200" algn="ctr" fontAlgn="ctr">
                        <a:buFont typeface="Wingdings" pitchFamily="2" charset="2"/>
                        <a:buChar char="ü"/>
                      </a:pPr>
                      <a:r>
                        <a:rPr lang="en-US" sz="4000" b="0" i="0" u="none" strike="noStrike" dirty="0" smtClean="0">
                          <a:solidFill>
                            <a:srgbClr val="00B050"/>
                          </a:solidFill>
                          <a:effectLst/>
                          <a:latin typeface="Arial Rounded MT Bold"/>
                        </a:rPr>
                        <a:t> </a:t>
                      </a:r>
                      <a:endParaRPr lang="en-US" sz="4000" b="0" i="0" u="none" strike="noStrike" dirty="0">
                        <a:solidFill>
                          <a:srgbClr val="00B050"/>
                        </a:solidFill>
                        <a:effectLst/>
                        <a:latin typeface="Arial Rounded MT Bold"/>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1512977">
                <a:tc>
                  <a:txBody>
                    <a:bodyPr/>
                    <a:lstStyle/>
                    <a:p>
                      <a:pPr algn="ctr" fontAlgn="ctr"/>
                      <a:r>
                        <a:rPr lang="en-US" sz="2000" b="0" i="0" u="none" strike="noStrike" dirty="0">
                          <a:solidFill>
                            <a:srgbClr val="000000"/>
                          </a:solidFill>
                          <a:effectLst/>
                          <a:latin typeface="Arial Rounded MT Bold"/>
                        </a:rPr>
                        <a:t>Slow Feedback           </a:t>
                      </a:r>
                      <a:endParaRPr lang="en-US" sz="2000" b="0" i="0" u="none" strike="noStrike" dirty="0" smtClean="0">
                        <a:solidFill>
                          <a:srgbClr val="000000"/>
                        </a:solidFill>
                        <a:effectLst/>
                        <a:latin typeface="Arial Rounded MT Bold"/>
                      </a:endParaRPr>
                    </a:p>
                    <a:p>
                      <a:pPr algn="ctr" fontAlgn="ctr"/>
                      <a:r>
                        <a:rPr lang="en-US" sz="1600" b="0" i="1" u="none" strike="noStrike" dirty="0" smtClean="0">
                          <a:solidFill>
                            <a:srgbClr val="000000"/>
                          </a:solidFill>
                          <a:effectLst/>
                          <a:latin typeface="Arial Rounded MT Bold"/>
                        </a:rPr>
                        <a:t>(</a:t>
                      </a:r>
                      <a:r>
                        <a:rPr lang="en-US" sz="1600" b="0" i="1" u="none" strike="noStrike" dirty="0">
                          <a:solidFill>
                            <a:srgbClr val="000000"/>
                          </a:solidFill>
                          <a:effectLst/>
                          <a:latin typeface="Arial Rounded MT Bold"/>
                        </a:rPr>
                        <a:t>He </a:t>
                      </a:r>
                      <a:r>
                        <a:rPr lang="en-US" sz="1600" b="0" i="1" u="none" strike="noStrike" dirty="0" smtClean="0">
                          <a:solidFill>
                            <a:srgbClr val="000000"/>
                          </a:solidFill>
                          <a:effectLst/>
                          <a:latin typeface="Arial Rounded MT Bold"/>
                        </a:rPr>
                        <a:t>pressure fluctuation &amp; cavities </a:t>
                      </a:r>
                      <a:r>
                        <a:rPr lang="en-US" sz="1600" b="0" i="1" u="none" strike="noStrike" dirty="0" err="1" smtClean="0">
                          <a:solidFill>
                            <a:srgbClr val="000000"/>
                          </a:solidFill>
                          <a:effectLst/>
                          <a:latin typeface="Arial Rounded MT Bold"/>
                        </a:rPr>
                        <a:t>dF</a:t>
                      </a:r>
                      <a:r>
                        <a:rPr lang="en-US" sz="1600" b="0" i="1" u="none" strike="noStrike" dirty="0" smtClean="0">
                          <a:solidFill>
                            <a:srgbClr val="000000"/>
                          </a:solidFill>
                          <a:effectLst/>
                          <a:latin typeface="Arial Rounded MT Bold"/>
                        </a:rPr>
                        <a:t>/</a:t>
                      </a:r>
                      <a:r>
                        <a:rPr lang="en-US" sz="1600" b="0" i="1" u="none" strike="noStrike" dirty="0" err="1" smtClean="0">
                          <a:solidFill>
                            <a:srgbClr val="000000"/>
                          </a:solidFill>
                          <a:effectLst/>
                          <a:latin typeface="Arial Rounded MT Bold"/>
                        </a:rPr>
                        <a:t>dP</a:t>
                      </a:r>
                      <a:r>
                        <a:rPr lang="en-US" sz="1600" b="0" i="1" u="none" strike="noStrike" dirty="0">
                          <a:solidFill>
                            <a:srgbClr val="000000"/>
                          </a:solidFill>
                          <a:effectLst/>
                          <a:latin typeface="Arial Rounded MT Bold"/>
                        </a:rPr>
                        <a:t>)</a:t>
                      </a:r>
                      <a:endParaRPr lang="en-US" sz="2000" b="0" i="0" u="none" strike="noStrike" dirty="0">
                        <a:solidFill>
                          <a:srgbClr val="000000"/>
                        </a:solidFill>
                        <a:effectLst/>
                        <a:latin typeface="Arial Rounded MT Bold"/>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en-US" sz="2600" b="1" i="0" u="none" strike="noStrike" dirty="0">
                        <a:solidFill>
                          <a:srgbClr val="FF0000"/>
                        </a:solidFill>
                        <a:effectLst/>
                        <a:latin typeface="Arial Rounded MT Bold"/>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B050"/>
                          </a:solidFill>
                          <a:effectLst/>
                          <a:latin typeface="Arial Rounded MT Bold"/>
                        </a:rPr>
                        <a:t> </a:t>
                      </a:r>
                    </a:p>
                    <a:p>
                      <a:pPr marL="171450" marR="0" indent="-171450" algn="ctr" defTabSz="914400" rtl="0" eaLnBrk="1" fontAlgn="ctr" latinLnBrk="0" hangingPunct="1">
                        <a:lnSpc>
                          <a:spcPct val="100000"/>
                        </a:lnSpc>
                        <a:spcBef>
                          <a:spcPts val="0"/>
                        </a:spcBef>
                        <a:spcAft>
                          <a:spcPts val="0"/>
                        </a:spcAft>
                        <a:buClrTx/>
                        <a:buSzTx/>
                        <a:buFont typeface="Wingdings" pitchFamily="2" charset="2"/>
                        <a:buChar char="ü"/>
                        <a:tabLst/>
                        <a:defRPr/>
                      </a:pPr>
                      <a:r>
                        <a:rPr lang="en-US" sz="4400" b="0" i="0" u="none" strike="noStrike" dirty="0" smtClean="0">
                          <a:solidFill>
                            <a:srgbClr val="00B050"/>
                          </a:solidFill>
                          <a:effectLst/>
                          <a:latin typeface="Arial Rounded MT Bold"/>
                        </a:rPr>
                        <a:t> </a:t>
                      </a:r>
                      <a:r>
                        <a:rPr lang="en-US" sz="1100" b="0" i="0" u="none" strike="noStrike" dirty="0" smtClean="0">
                          <a:solidFill>
                            <a:srgbClr val="00B050"/>
                          </a:solidFill>
                          <a:effectLst/>
                          <a:latin typeface="Arial Rounded MT Bold"/>
                        </a:rPr>
                        <a:t> </a:t>
                      </a:r>
                    </a:p>
                    <a:p>
                      <a:pPr algn="ctr" fontAlgn="ctr"/>
                      <a:endParaRPr lang="en-US" sz="1100" b="1" i="0" u="none" strike="noStrike" dirty="0">
                        <a:solidFill>
                          <a:srgbClr val="FF0000"/>
                        </a:solidFill>
                        <a:effectLst/>
                        <a:latin typeface="Arial Rounded MT Bold"/>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r>
              <a:tr h="1156086">
                <a:tc>
                  <a:txBody>
                    <a:bodyPr/>
                    <a:lstStyle/>
                    <a:p>
                      <a:pPr algn="ctr" fontAlgn="ctr"/>
                      <a:r>
                        <a:rPr lang="en-US" sz="2000" b="0" i="0" u="none" strike="noStrike" dirty="0">
                          <a:solidFill>
                            <a:srgbClr val="000000"/>
                          </a:solidFill>
                          <a:effectLst/>
                          <a:latin typeface="Arial Rounded MT Bold"/>
                        </a:rPr>
                        <a:t>Fast Feedback           </a:t>
                      </a:r>
                      <a:r>
                        <a:rPr lang="en-US" sz="1800" b="0" i="1" u="none" strike="noStrike" dirty="0">
                          <a:solidFill>
                            <a:srgbClr val="000000"/>
                          </a:solidFill>
                          <a:effectLst/>
                          <a:latin typeface="Arial Rounded MT Bold"/>
                        </a:rPr>
                        <a:t>(vibrations)</a:t>
                      </a:r>
                      <a:endParaRPr lang="en-US" sz="2000" b="0" i="0" u="none" strike="noStrike" dirty="0">
                        <a:solidFill>
                          <a:srgbClr val="000000"/>
                        </a:solidFill>
                        <a:effectLst/>
                        <a:latin typeface="Arial Rounded MT Bold"/>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en-US" sz="2600" b="1" i="0" u="none" strike="noStrike" dirty="0">
                        <a:solidFill>
                          <a:srgbClr val="FF0000"/>
                        </a:solidFill>
                        <a:effectLst/>
                        <a:latin typeface="Arial Rounded MT Bold"/>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0" i="1" u="none" strike="noStrike" dirty="0">
                          <a:solidFill>
                            <a:srgbClr val="000000"/>
                          </a:solidFill>
                          <a:effectLst/>
                          <a:latin typeface="Arial Rounded MT Bold"/>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r>
            </a:tbl>
          </a:graphicData>
        </a:graphic>
      </p:graphicFrame>
    </p:spTree>
    <p:extLst>
      <p:ext uri="{BB962C8B-B14F-4D97-AF65-F5344CB8AC3E}">
        <p14:creationId xmlns:p14="http://schemas.microsoft.com/office/powerpoint/2010/main" val="807068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563562"/>
          </a:xfrm>
          <a:solidFill>
            <a:srgbClr val="FFFF00"/>
          </a:solidFill>
        </p:spPr>
        <p:txBody>
          <a:bodyPr>
            <a:normAutofit fontScale="90000"/>
          </a:bodyPr>
          <a:lstStyle/>
          <a:p>
            <a:r>
              <a:rPr lang="en-US" sz="1800" dirty="0" smtClean="0">
                <a:latin typeface="Arial Rounded MT Bold" pitchFamily="34" charset="0"/>
              </a:rPr>
              <a:t>Adaptive Feed-forward algorithm for LFD compensation </a:t>
            </a:r>
            <a:br>
              <a:rPr lang="en-US" sz="1800" dirty="0" smtClean="0">
                <a:latin typeface="Arial Rounded MT Bold" pitchFamily="34" charset="0"/>
              </a:rPr>
            </a:br>
            <a:r>
              <a:rPr lang="en-US" sz="1800" i="1" dirty="0" smtClean="0">
                <a:latin typeface="Arial Rounded MT Bold" pitchFamily="34" charset="0"/>
              </a:rPr>
              <a:t>for 1-10ms (and longer) pulse. </a:t>
            </a:r>
            <a:endParaRPr lang="en-US" sz="1800" i="1" dirty="0">
              <a:latin typeface="Arial Rounded MT Bold" pitchFamily="34" charset="0"/>
            </a:endParaRPr>
          </a:p>
        </p:txBody>
      </p:sp>
      <p:sp>
        <p:nvSpPr>
          <p:cNvPr id="4" name="Content Placeholder 3"/>
          <p:cNvSpPr>
            <a:spLocks noGrp="1"/>
          </p:cNvSpPr>
          <p:nvPr>
            <p:ph idx="1"/>
          </p:nvPr>
        </p:nvSpPr>
        <p:spPr>
          <a:xfrm>
            <a:off x="381000" y="609600"/>
            <a:ext cx="5791200" cy="1610011"/>
          </a:xfrm>
        </p:spPr>
        <p:txBody>
          <a:bodyPr>
            <a:noAutofit/>
          </a:bodyPr>
          <a:lstStyle/>
          <a:p>
            <a:pPr>
              <a:buFont typeface="Wingdings" pitchFamily="2" charset="2"/>
              <a:buChar char="ü"/>
            </a:pPr>
            <a:r>
              <a:rPr lang="en-US" sz="1600" dirty="0">
                <a:latin typeface="Arial Rounded MT Bold" pitchFamily="34" charset="0"/>
                <a:cs typeface="Times New Roman" pitchFamily="18" charset="0"/>
              </a:rPr>
              <a:t>Accurate measurements of the detuning due to Lorentz force</a:t>
            </a:r>
          </a:p>
          <a:p>
            <a:pPr>
              <a:buFont typeface="Wingdings" pitchFamily="2" charset="2"/>
              <a:buChar char="ü"/>
            </a:pPr>
            <a:r>
              <a:rPr lang="en-US" sz="1600" dirty="0">
                <a:latin typeface="Arial Rounded MT Bold" pitchFamily="34" charset="0"/>
                <a:cs typeface="Times New Roman" pitchFamily="18" charset="0"/>
              </a:rPr>
              <a:t>Accurate characterization of the detuning response to piezo impulses at various delays</a:t>
            </a:r>
          </a:p>
          <a:p>
            <a:pPr>
              <a:buFont typeface="Wingdings" pitchFamily="2" charset="2"/>
              <a:buChar char="ü"/>
            </a:pPr>
            <a:r>
              <a:rPr lang="en-US" sz="1600" dirty="0">
                <a:latin typeface="Arial Rounded MT Bold" pitchFamily="34" charset="0"/>
                <a:cs typeface="Times New Roman" pitchFamily="18" charset="0"/>
              </a:rPr>
              <a:t>Use least-squares to determine the combination of piezo impulses required to cancel out the Lorentz force detuning </a:t>
            </a: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567747"/>
            <a:ext cx="5390321" cy="200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5861" y="1143000"/>
            <a:ext cx="2856339" cy="213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59500" y="3277221"/>
            <a:ext cx="2722700" cy="830997"/>
          </a:xfrm>
          <a:prstGeom prst="rect">
            <a:avLst/>
          </a:prstGeom>
        </p:spPr>
        <p:txBody>
          <a:bodyPr wrap="square">
            <a:spAutoFit/>
          </a:bodyPr>
          <a:lstStyle/>
          <a:p>
            <a:r>
              <a:rPr lang="en-US" sz="1200" dirty="0">
                <a:latin typeface="Arial Rounded MT Bold" pitchFamily="34" charset="0"/>
              </a:rPr>
              <a:t>Lorentz Force Detuning Before and After Compensation for one 9-cell cavity equipped with blade tuner</a:t>
            </a:r>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631" y="4531977"/>
            <a:ext cx="3777369" cy="217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8227" y="4363564"/>
            <a:ext cx="2870786"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728234" y="4692134"/>
            <a:ext cx="1819729" cy="369332"/>
          </a:xfrm>
          <a:prstGeom prst="rect">
            <a:avLst/>
          </a:prstGeom>
          <a:noFill/>
        </p:spPr>
        <p:txBody>
          <a:bodyPr wrap="none" rtlCol="0">
            <a:spAutoFit/>
          </a:bodyPr>
          <a:lstStyle/>
          <a:p>
            <a:r>
              <a:rPr lang="en-US" dirty="0" smtClean="0">
                <a:latin typeface="Arial Rounded MT Bold" pitchFamily="34" charset="0"/>
              </a:rPr>
              <a:t>10ms RF pulse</a:t>
            </a:r>
            <a:endParaRPr lang="en-US" dirty="0">
              <a:latin typeface="Arial Rounded MT Bold" pitchFamily="34" charset="0"/>
            </a:endParaRPr>
          </a:p>
        </p:txBody>
      </p:sp>
      <p:sp>
        <p:nvSpPr>
          <p:cNvPr id="12" name="TextBox 11"/>
          <p:cNvSpPr txBox="1"/>
          <p:nvPr/>
        </p:nvSpPr>
        <p:spPr>
          <a:xfrm>
            <a:off x="6660915" y="2542206"/>
            <a:ext cx="1351652" cy="307777"/>
          </a:xfrm>
          <a:prstGeom prst="rect">
            <a:avLst/>
          </a:prstGeom>
          <a:noFill/>
        </p:spPr>
        <p:txBody>
          <a:bodyPr wrap="none" rtlCol="0">
            <a:spAutoFit/>
          </a:bodyPr>
          <a:lstStyle/>
          <a:p>
            <a:r>
              <a:rPr lang="en-US" sz="1400" dirty="0" smtClean="0">
                <a:latin typeface="Arial Rounded MT Bold" pitchFamily="34" charset="0"/>
              </a:rPr>
              <a:t>1ms RF pulse</a:t>
            </a:r>
            <a:endParaRPr lang="en-US" sz="1400" dirty="0">
              <a:latin typeface="Arial Rounded MT Bold" pitchFamily="34" charset="0"/>
            </a:endParaRPr>
          </a:p>
        </p:txBody>
      </p:sp>
      <p:cxnSp>
        <p:nvCxnSpPr>
          <p:cNvPr id="8" name="Straight Arrow Connector 7"/>
          <p:cNvCxnSpPr/>
          <p:nvPr/>
        </p:nvCxnSpPr>
        <p:spPr>
          <a:xfrm>
            <a:off x="7173620" y="6248400"/>
            <a:ext cx="1374343"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454030" y="5987534"/>
            <a:ext cx="900055" cy="369332"/>
          </a:xfrm>
          <a:prstGeom prst="rect">
            <a:avLst/>
          </a:prstGeom>
          <a:noFill/>
        </p:spPr>
        <p:txBody>
          <a:bodyPr wrap="none" rtlCol="0">
            <a:spAutoFit/>
          </a:bodyPr>
          <a:lstStyle/>
          <a:p>
            <a:r>
              <a:rPr lang="en-US" dirty="0" smtClean="0"/>
              <a:t>Flat top</a:t>
            </a:r>
            <a:endParaRPr lang="en-US" dirty="0"/>
          </a:p>
        </p:txBody>
      </p:sp>
    </p:spTree>
    <p:extLst>
      <p:ext uri="{BB962C8B-B14F-4D97-AF65-F5344CB8AC3E}">
        <p14:creationId xmlns:p14="http://schemas.microsoft.com/office/powerpoint/2010/main" val="370909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304" y="0"/>
            <a:ext cx="7568096" cy="1143000"/>
          </a:xfrm>
          <a:solidFill>
            <a:srgbClr val="FFFF00"/>
          </a:solidFill>
        </p:spPr>
        <p:txBody>
          <a:bodyPr>
            <a:noAutofit/>
          </a:bodyPr>
          <a:lstStyle/>
          <a:p>
            <a:r>
              <a:rPr lang="en-US" sz="2400" dirty="0" smtClean="0">
                <a:latin typeface="Arial Rounded MT Bold" pitchFamily="34" charset="0"/>
              </a:rPr>
              <a:t>Adaptive Feed-forward @RF </a:t>
            </a:r>
            <a:r>
              <a:rPr lang="en-US" sz="2400" dirty="0" smtClean="0">
                <a:latin typeface="Arial Rounded MT Bold" pitchFamily="34" charset="0"/>
              </a:rPr>
              <a:t>pulse </a:t>
            </a:r>
            <a:r>
              <a:rPr lang="en-US" sz="2400" dirty="0" smtClean="0">
                <a:latin typeface="Arial Rounded MT Bold" pitchFamily="34" charset="0"/>
              </a:rPr>
              <a:t>mode</a:t>
            </a:r>
            <a:br>
              <a:rPr lang="en-US" sz="2400" dirty="0" smtClean="0">
                <a:latin typeface="Arial Rounded MT Bold" pitchFamily="34" charset="0"/>
              </a:rPr>
            </a:br>
            <a:r>
              <a:rPr lang="en-US" sz="2400" dirty="0" smtClean="0">
                <a:latin typeface="Arial Rounded MT Bold" pitchFamily="34" charset="0"/>
              </a:rPr>
              <a:t>CM1 NML  </a:t>
            </a:r>
            <a:br>
              <a:rPr lang="en-US" sz="2400" dirty="0" smtClean="0">
                <a:latin typeface="Arial Rounded MT Bold" pitchFamily="34" charset="0"/>
              </a:rPr>
            </a:br>
            <a:r>
              <a:rPr lang="en-US" sz="2400" dirty="0" smtClean="0">
                <a:latin typeface="Arial Rounded MT Bold" pitchFamily="34" charset="0"/>
              </a:rPr>
              <a:t>(He pressure &amp; </a:t>
            </a:r>
            <a:r>
              <a:rPr lang="en-US" sz="2400" dirty="0" err="1" smtClean="0">
                <a:latin typeface="Arial Rounded MT Bold" pitchFamily="34" charset="0"/>
              </a:rPr>
              <a:t>dF</a:t>
            </a:r>
            <a:r>
              <a:rPr lang="en-US" sz="2400" dirty="0" smtClean="0">
                <a:latin typeface="Arial Rounded MT Bold" pitchFamily="34" charset="0"/>
              </a:rPr>
              <a:t>/</a:t>
            </a:r>
            <a:r>
              <a:rPr lang="en-US" sz="2400" dirty="0" err="1" smtClean="0">
                <a:latin typeface="Arial Rounded MT Bold" pitchFamily="34" charset="0"/>
              </a:rPr>
              <a:t>dp</a:t>
            </a:r>
            <a:r>
              <a:rPr lang="en-US" sz="2400" dirty="0" smtClean="0">
                <a:latin typeface="Arial Rounded MT Bold" pitchFamily="34" charset="0"/>
              </a:rPr>
              <a:t>)</a:t>
            </a:r>
            <a:endParaRPr lang="en-US" sz="2400" dirty="0">
              <a:latin typeface="Arial Rounded MT Bold"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1115"/>
            <a:ext cx="486204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71499" y="4431515"/>
            <a:ext cx="3962401" cy="954107"/>
          </a:xfrm>
          <a:prstGeom prst="rect">
            <a:avLst/>
          </a:prstGeom>
        </p:spPr>
        <p:txBody>
          <a:bodyPr wrap="square">
            <a:spAutoFit/>
          </a:bodyPr>
          <a:lstStyle/>
          <a:p>
            <a:r>
              <a:rPr lang="en-US" sz="1400" dirty="0">
                <a:solidFill>
                  <a:prstClr val="black"/>
                </a:solidFill>
                <a:latin typeface="Arial Rounded MT Bold" pitchFamily="34" charset="0"/>
              </a:rPr>
              <a:t>Frequency stability of the CM1 cavities over the course of </a:t>
            </a:r>
            <a:r>
              <a:rPr lang="en-US" sz="1400" b="1" u="sng" dirty="0">
                <a:solidFill>
                  <a:srgbClr val="FF0000"/>
                </a:solidFill>
                <a:latin typeface="Arial Rounded MT Bold" pitchFamily="34" charset="0"/>
              </a:rPr>
              <a:t>12 hours with non-adaptive </a:t>
            </a:r>
            <a:r>
              <a:rPr lang="en-US" sz="1400" b="1" u="sng" dirty="0" smtClean="0">
                <a:solidFill>
                  <a:srgbClr val="FF0000"/>
                </a:solidFill>
                <a:latin typeface="Arial Rounded MT Bold" pitchFamily="34" charset="0"/>
              </a:rPr>
              <a:t>LFD </a:t>
            </a:r>
            <a:r>
              <a:rPr lang="en-US" sz="1400" dirty="0" smtClean="0">
                <a:solidFill>
                  <a:prstClr val="black"/>
                </a:solidFill>
                <a:latin typeface="Arial Rounded MT Bold" pitchFamily="34" charset="0"/>
              </a:rPr>
              <a:t>compensation</a:t>
            </a:r>
            <a:r>
              <a:rPr lang="en-US" sz="1400" dirty="0">
                <a:solidFill>
                  <a:prstClr val="black"/>
                </a:solidFill>
                <a:latin typeface="Arial Rounded MT Bold" pitchFamily="34" charset="0"/>
              </a:rPr>
              <a:t>. The cavity resonance frequencies can drift by </a:t>
            </a:r>
            <a:r>
              <a:rPr lang="en-US" sz="1400" b="1" u="sng" dirty="0">
                <a:solidFill>
                  <a:srgbClr val="FF0000"/>
                </a:solidFill>
                <a:latin typeface="Arial Rounded MT Bold" pitchFamily="34" charset="0"/>
              </a:rPr>
              <a:t>several tens of Hz.</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105" y="1222118"/>
            <a:ext cx="4239590" cy="362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V="1">
            <a:off x="5047145" y="4038678"/>
            <a:ext cx="3827945" cy="189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62000" y="3657600"/>
            <a:ext cx="32766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77000" y="4038678"/>
            <a:ext cx="1003031" cy="369332"/>
          </a:xfrm>
          <a:prstGeom prst="rect">
            <a:avLst/>
          </a:prstGeom>
          <a:noFill/>
        </p:spPr>
        <p:txBody>
          <a:bodyPr wrap="none" rtlCol="0">
            <a:spAutoFit/>
          </a:bodyPr>
          <a:lstStyle/>
          <a:p>
            <a:r>
              <a:rPr lang="en-US" b="1" dirty="0" smtClean="0">
                <a:solidFill>
                  <a:srgbClr val="FF0000"/>
                </a:solidFill>
              </a:rPr>
              <a:t>20 hours</a:t>
            </a:r>
            <a:endParaRPr lang="en-US" b="1" dirty="0">
              <a:solidFill>
                <a:srgbClr val="FF0000"/>
              </a:solidFill>
            </a:endParaRPr>
          </a:p>
        </p:txBody>
      </p:sp>
      <p:sp>
        <p:nvSpPr>
          <p:cNvPr id="13" name="Rectangle 12"/>
          <p:cNvSpPr/>
          <p:nvPr/>
        </p:nvSpPr>
        <p:spPr>
          <a:xfrm>
            <a:off x="4662005" y="5029200"/>
            <a:ext cx="4572000" cy="1169551"/>
          </a:xfrm>
          <a:prstGeom prst="rect">
            <a:avLst/>
          </a:prstGeom>
        </p:spPr>
        <p:txBody>
          <a:bodyPr>
            <a:spAutoFit/>
          </a:bodyPr>
          <a:lstStyle/>
          <a:p>
            <a:r>
              <a:rPr lang="en-US" sz="1400" dirty="0">
                <a:solidFill>
                  <a:prstClr val="black"/>
                </a:solidFill>
                <a:latin typeface="Arial Rounded MT Bold" pitchFamily="34" charset="0"/>
              </a:rPr>
              <a:t>Fermilab CM1 tuning stability with adaptive feed-forward LFD compensation ON. CM1 operated at 5Hz repetition </a:t>
            </a:r>
            <a:r>
              <a:rPr lang="en-US" sz="1400" dirty="0" smtClean="0">
                <a:solidFill>
                  <a:prstClr val="black"/>
                </a:solidFill>
                <a:latin typeface="Arial Rounded MT Bold" pitchFamily="34" charset="0"/>
              </a:rPr>
              <a:t>rate. </a:t>
            </a:r>
            <a:r>
              <a:rPr lang="en-US" sz="1400" b="1" u="sng" dirty="0" smtClean="0">
                <a:solidFill>
                  <a:srgbClr val="FF0000"/>
                </a:solidFill>
                <a:latin typeface="Arial Rounded MT Bold" pitchFamily="34" charset="0"/>
              </a:rPr>
              <a:t>Adaptive </a:t>
            </a:r>
            <a:r>
              <a:rPr lang="en-US" sz="1400" b="1" u="sng" dirty="0">
                <a:solidFill>
                  <a:srgbClr val="FF0000"/>
                </a:solidFill>
                <a:latin typeface="Arial Rounded MT Bold" pitchFamily="34" charset="0"/>
              </a:rPr>
              <a:t>feed forward </a:t>
            </a:r>
            <a:r>
              <a:rPr lang="en-US" sz="1400" dirty="0" smtClean="0">
                <a:solidFill>
                  <a:prstClr val="black"/>
                </a:solidFill>
                <a:latin typeface="Arial Rounded MT Bold" pitchFamily="34" charset="0"/>
              </a:rPr>
              <a:t>(adjusting piezo bias for next RF pulse) can </a:t>
            </a:r>
            <a:r>
              <a:rPr lang="en-US" sz="1400" dirty="0">
                <a:solidFill>
                  <a:prstClr val="black"/>
                </a:solidFill>
                <a:latin typeface="Arial Rounded MT Bold" pitchFamily="34" charset="0"/>
              </a:rPr>
              <a:t>limit the drift </a:t>
            </a:r>
            <a:r>
              <a:rPr lang="en-US" sz="1400" b="1" u="sng" dirty="0">
                <a:solidFill>
                  <a:srgbClr val="FF0000"/>
                </a:solidFill>
                <a:latin typeface="Arial Rounded MT Bold" pitchFamily="34" charset="0"/>
              </a:rPr>
              <a:t>to </a:t>
            </a:r>
            <a:r>
              <a:rPr lang="en-US" sz="1400" b="1" u="sng" dirty="0" smtClean="0">
                <a:solidFill>
                  <a:srgbClr val="FF0000"/>
                </a:solidFill>
                <a:latin typeface="Arial Rounded MT Bold" pitchFamily="34" charset="0"/>
              </a:rPr>
              <a:t>~1 </a:t>
            </a:r>
            <a:r>
              <a:rPr lang="en-US" sz="1400" b="1" u="sng" dirty="0">
                <a:solidFill>
                  <a:srgbClr val="FF0000"/>
                </a:solidFill>
                <a:latin typeface="Arial Rounded MT Bold" pitchFamily="34" charset="0"/>
              </a:rPr>
              <a:t>Hz</a:t>
            </a:r>
            <a:r>
              <a:rPr lang="en-US" sz="1400" dirty="0">
                <a:solidFill>
                  <a:prstClr val="black"/>
                </a:solidFill>
                <a:latin typeface="Arial Rounded MT Bold" pitchFamily="34" charset="0"/>
              </a:rPr>
              <a:t>.</a:t>
            </a:r>
          </a:p>
        </p:txBody>
      </p:sp>
    </p:spTree>
    <p:extLst>
      <p:ext uri="{BB962C8B-B14F-4D97-AF65-F5344CB8AC3E}">
        <p14:creationId xmlns:p14="http://schemas.microsoft.com/office/powerpoint/2010/main" val="86336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648200" y="680297"/>
            <a:ext cx="4254447" cy="59491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66800" y="680297"/>
            <a:ext cx="3524250" cy="328210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0"/>
            <a:ext cx="8229600" cy="731838"/>
          </a:xfrm>
        </p:spPr>
        <p:txBody>
          <a:bodyPr>
            <a:normAutofit/>
          </a:bodyPr>
          <a:lstStyle/>
          <a:p>
            <a:r>
              <a:rPr lang="en-US" sz="1800" u="sng" dirty="0" smtClean="0">
                <a:latin typeface="Arial Rounded MT Bold" pitchFamily="34" charset="0"/>
              </a:rPr>
              <a:t>Slow Feed-back </a:t>
            </a:r>
            <a:r>
              <a:rPr lang="en-US" sz="1800" dirty="0" smtClean="0">
                <a:latin typeface="Arial Rounded MT Bold" pitchFamily="34" charset="0"/>
              </a:rPr>
              <a:t>to compensate microphonics  </a:t>
            </a:r>
            <a:br>
              <a:rPr lang="en-US" sz="1800" dirty="0" smtClean="0">
                <a:latin typeface="Arial Rounded MT Bold" pitchFamily="34" charset="0"/>
              </a:rPr>
            </a:br>
            <a:r>
              <a:rPr lang="en-US" sz="1300" i="1" dirty="0" smtClean="0">
                <a:latin typeface="Arial Rounded MT Bold" pitchFamily="34" charset="0"/>
              </a:rPr>
              <a:t>(as a results of  He pressure fluctuation ( dP~5torr @4.5k)  and cavity’s </a:t>
            </a:r>
            <a:r>
              <a:rPr lang="en-US" sz="1300" i="1" dirty="0" err="1" smtClean="0">
                <a:latin typeface="Arial Rounded MT Bold" pitchFamily="34" charset="0"/>
              </a:rPr>
              <a:t>dF</a:t>
            </a:r>
            <a:r>
              <a:rPr lang="en-US" sz="1300" i="1" dirty="0" smtClean="0">
                <a:latin typeface="Arial Rounded MT Bold" pitchFamily="34" charset="0"/>
              </a:rPr>
              <a:t>/P ~140Hz/</a:t>
            </a:r>
            <a:r>
              <a:rPr lang="en-US" sz="1300" i="1" dirty="0" err="1" smtClean="0">
                <a:latin typeface="Arial Rounded MT Bold" pitchFamily="34" charset="0"/>
              </a:rPr>
              <a:t>torr</a:t>
            </a:r>
            <a:r>
              <a:rPr lang="en-US" sz="1300" i="1" dirty="0" smtClean="0">
                <a:latin typeface="Arial Rounded MT Bold" pitchFamily="34" charset="0"/>
              </a:rPr>
              <a:t> )</a:t>
            </a:r>
            <a:endParaRPr lang="en-US" sz="1300" i="1" dirty="0">
              <a:latin typeface="Arial Rounded MT Bold"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9091"/>
          <a:stretch/>
        </p:blipFill>
        <p:spPr bwMode="auto">
          <a:xfrm>
            <a:off x="1143000" y="809625"/>
            <a:ext cx="3390900" cy="302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14" r="8019" b="3382"/>
          <a:stretch/>
        </p:blipFill>
        <p:spPr bwMode="auto">
          <a:xfrm>
            <a:off x="4876800" y="3228608"/>
            <a:ext cx="3867150" cy="3258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1" y="728289"/>
            <a:ext cx="3867150" cy="254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63205" y="1143000"/>
            <a:ext cx="1239442" cy="369332"/>
          </a:xfrm>
          <a:prstGeom prst="rect">
            <a:avLst/>
          </a:prstGeom>
          <a:solidFill>
            <a:srgbClr val="FFFF00"/>
          </a:solidFill>
        </p:spPr>
        <p:txBody>
          <a:bodyPr wrap="none" rtlCol="0">
            <a:spAutoFit/>
          </a:bodyPr>
          <a:lstStyle/>
          <a:p>
            <a:r>
              <a:rPr lang="en-US" dirty="0" smtClean="0">
                <a:latin typeface="Symbol" pitchFamily="18" charset="2"/>
              </a:rPr>
              <a:t>s</a:t>
            </a:r>
            <a:r>
              <a:rPr lang="en-US" dirty="0" smtClean="0">
                <a:latin typeface="Arial Rounded MT Bold" pitchFamily="34" charset="0"/>
              </a:rPr>
              <a:t>=0.45Hz</a:t>
            </a:r>
            <a:endParaRPr lang="en-US" dirty="0">
              <a:latin typeface="Arial Rounded MT Bold" pitchFamily="34"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912" y="88690"/>
            <a:ext cx="1267113" cy="105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905000" y="680297"/>
            <a:ext cx="1101584" cy="369332"/>
          </a:xfrm>
          <a:prstGeom prst="rect">
            <a:avLst/>
          </a:prstGeom>
          <a:solidFill>
            <a:schemeClr val="accent1">
              <a:lumMod val="20000"/>
              <a:lumOff val="80000"/>
            </a:schemeClr>
          </a:solidFill>
        </p:spPr>
        <p:txBody>
          <a:bodyPr wrap="none" rtlCol="0">
            <a:spAutoFit/>
          </a:bodyPr>
          <a:lstStyle/>
          <a:p>
            <a:r>
              <a:rPr lang="en-US" dirty="0" smtClean="0">
                <a:latin typeface="Symbol" pitchFamily="18" charset="2"/>
              </a:rPr>
              <a:t>s</a:t>
            </a:r>
            <a:r>
              <a:rPr lang="en-US" dirty="0" smtClean="0">
                <a:latin typeface="Arial Rounded MT Bold" pitchFamily="34" charset="0"/>
              </a:rPr>
              <a:t>=1.3Hz</a:t>
            </a:r>
            <a:endParaRPr lang="en-US" dirty="0">
              <a:latin typeface="Arial Rounded MT Bold" pitchFamily="34" charset="0"/>
            </a:endParaRPr>
          </a:p>
        </p:txBody>
      </p:sp>
      <p:sp>
        <p:nvSpPr>
          <p:cNvPr id="9" name="TextBox 8"/>
          <p:cNvSpPr txBox="1"/>
          <p:nvPr/>
        </p:nvSpPr>
        <p:spPr>
          <a:xfrm>
            <a:off x="2286000" y="3228608"/>
            <a:ext cx="1726306" cy="276999"/>
          </a:xfrm>
          <a:prstGeom prst="rect">
            <a:avLst/>
          </a:prstGeom>
          <a:noFill/>
        </p:spPr>
        <p:txBody>
          <a:bodyPr wrap="none" rtlCol="0">
            <a:spAutoFit/>
          </a:bodyPr>
          <a:lstStyle/>
          <a:p>
            <a:r>
              <a:rPr lang="en-US" sz="1200" i="1" dirty="0" smtClean="0">
                <a:latin typeface="Arial Rounded MT Bold" pitchFamily="34" charset="0"/>
              </a:rPr>
              <a:t>Half Bandwith:1-2Hz</a:t>
            </a:r>
            <a:endParaRPr lang="en-US" sz="1200" i="1" dirty="0">
              <a:latin typeface="Arial Rounded MT Bold" pitchFamily="34" charset="0"/>
            </a:endParaRPr>
          </a:p>
        </p:txBody>
      </p:sp>
      <p:sp>
        <p:nvSpPr>
          <p:cNvPr id="10" name="Rectangle 9"/>
          <p:cNvSpPr/>
          <p:nvPr/>
        </p:nvSpPr>
        <p:spPr>
          <a:xfrm>
            <a:off x="19050" y="3815293"/>
            <a:ext cx="4572000" cy="1384995"/>
          </a:xfrm>
          <a:prstGeom prst="rect">
            <a:avLst/>
          </a:prstGeom>
          <a:solidFill>
            <a:schemeClr val="accent6">
              <a:lumMod val="40000"/>
              <a:lumOff val="60000"/>
            </a:schemeClr>
          </a:solidFill>
        </p:spPr>
        <p:txBody>
          <a:bodyPr>
            <a:spAutoFit/>
          </a:bodyPr>
          <a:lstStyle/>
          <a:p>
            <a:r>
              <a:rPr lang="en-US" sz="1200" dirty="0">
                <a:latin typeface="Arial Rounded MT Bold" pitchFamily="34" charset="0"/>
              </a:rPr>
              <a:t>Active Compensation of Microphonics in the SSR1 Cavity. The green curve shows the pressure of the helium bath. The blue curve shows cavity detuning. The cavity was operating with a bandwidth of ~1.5Hz at the temperature 4.5K and Eacc=5MV/m</a:t>
            </a:r>
            <a:r>
              <a:rPr lang="en-US" sz="1200" dirty="0" smtClean="0">
                <a:latin typeface="Arial Rounded MT Bold" pitchFamily="34" charset="0"/>
              </a:rPr>
              <a:t>.</a:t>
            </a:r>
          </a:p>
          <a:p>
            <a:r>
              <a:rPr lang="en-US" sz="1200" dirty="0" smtClean="0">
                <a:latin typeface="Arial Rounded MT Bold" pitchFamily="34" charset="0"/>
              </a:rPr>
              <a:t>FPGA fed </a:t>
            </a:r>
            <a:r>
              <a:rPr lang="en-US" sz="1200" dirty="0" err="1" smtClean="0">
                <a:latin typeface="Symbol" pitchFamily="18" charset="2"/>
              </a:rPr>
              <a:t>D</a:t>
            </a:r>
            <a:r>
              <a:rPr lang="en-US" sz="1200" dirty="0" err="1" smtClean="0">
                <a:latin typeface="Arial Rounded MT Bold" pitchFamily="34" charset="0"/>
              </a:rPr>
              <a:t>f</a:t>
            </a:r>
            <a:r>
              <a:rPr lang="en-US" sz="1200" dirty="0" smtClean="0">
                <a:latin typeface="Arial Rounded MT Bold" pitchFamily="34" charset="0"/>
              </a:rPr>
              <a:t> (detuning) back  to fast tuner.</a:t>
            </a:r>
          </a:p>
          <a:p>
            <a:r>
              <a:rPr lang="en-US" sz="1200" dirty="0" smtClean="0">
                <a:latin typeface="Arial Rounded MT Bold" pitchFamily="34" charset="0"/>
              </a:rPr>
              <a:t>Simple simulations indicated that limit may be 100kHz ADC</a:t>
            </a:r>
            <a:endParaRPr lang="en-US" sz="1200" dirty="0">
              <a:latin typeface="Arial Rounded MT Bold" pitchFamily="34" charset="0"/>
            </a:endParaRPr>
          </a:p>
        </p:txBody>
      </p:sp>
      <p:sp>
        <p:nvSpPr>
          <p:cNvPr id="14" name="TextBox 13"/>
          <p:cNvSpPr txBox="1"/>
          <p:nvPr/>
        </p:nvSpPr>
        <p:spPr>
          <a:xfrm>
            <a:off x="770811" y="5714998"/>
            <a:ext cx="4097981" cy="646331"/>
          </a:xfrm>
          <a:prstGeom prst="rect">
            <a:avLst/>
          </a:prstGeom>
          <a:solidFill>
            <a:schemeClr val="accent1">
              <a:lumMod val="40000"/>
              <a:lumOff val="60000"/>
            </a:schemeClr>
          </a:solidFill>
        </p:spPr>
        <p:txBody>
          <a:bodyPr wrap="none" rtlCol="0">
            <a:spAutoFit/>
          </a:bodyPr>
          <a:lstStyle/>
          <a:p>
            <a:r>
              <a:rPr lang="en-US" sz="1200" dirty="0" smtClean="0">
                <a:latin typeface="Arial Rounded MT Bold" pitchFamily="34" charset="0"/>
              </a:rPr>
              <a:t>Upgraded hardware: Used ADC14-bit, 100MS/s</a:t>
            </a:r>
          </a:p>
          <a:p>
            <a:r>
              <a:rPr lang="en-US" sz="1200" dirty="0" smtClean="0">
                <a:latin typeface="Arial Rounded MT Bold" pitchFamily="34" charset="0"/>
              </a:rPr>
              <a:t>SSR1 cavity was operated with bandwidth of ~102Hz</a:t>
            </a:r>
          </a:p>
          <a:p>
            <a:r>
              <a:rPr lang="en-US" sz="1200" dirty="0" smtClean="0">
                <a:latin typeface="Arial Rounded MT Bold" pitchFamily="34" charset="0"/>
              </a:rPr>
              <a:t>Goal was to see ultimate level of compensation</a:t>
            </a:r>
            <a:endParaRPr lang="en-US" sz="1200" dirty="0">
              <a:latin typeface="Arial Rounded MT Bold" pitchFamily="34" charset="0"/>
            </a:endParaRPr>
          </a:p>
        </p:txBody>
      </p:sp>
    </p:spTree>
    <p:extLst>
      <p:ext uri="{BB962C8B-B14F-4D97-AF65-F5344CB8AC3E}">
        <p14:creationId xmlns:p14="http://schemas.microsoft.com/office/powerpoint/2010/main" val="2822007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1381" y="1524000"/>
            <a:ext cx="2600040" cy="533400"/>
          </a:xfrm>
        </p:spPr>
        <p:txBody>
          <a:bodyPr>
            <a:normAutofit/>
          </a:bodyPr>
          <a:lstStyle/>
          <a:p>
            <a:pPr marL="0" indent="0">
              <a:buNone/>
            </a:pPr>
            <a:r>
              <a:rPr lang="en-US" sz="1400" dirty="0" smtClean="0">
                <a:latin typeface="Arial Rounded MT Bold" pitchFamily="34" charset="0"/>
              </a:rPr>
              <a:t>CC2 (analog phase detector) &amp; filter bank</a:t>
            </a:r>
            <a:endParaRPr lang="en-US" sz="1400" dirty="0">
              <a:latin typeface="Arial Rounded MT Bold" pitchFamily="34" charset="0"/>
            </a:endParaRPr>
          </a:p>
        </p:txBody>
      </p:sp>
      <p:sp>
        <p:nvSpPr>
          <p:cNvPr id="4" name="Title 1"/>
          <p:cNvSpPr>
            <a:spLocks noGrp="1"/>
          </p:cNvSpPr>
          <p:nvPr>
            <p:ph type="title"/>
          </p:nvPr>
        </p:nvSpPr>
        <p:spPr>
          <a:xfrm>
            <a:off x="838200" y="59094"/>
            <a:ext cx="5410200" cy="868362"/>
          </a:xfrm>
        </p:spPr>
        <p:txBody>
          <a:bodyPr>
            <a:normAutofit/>
          </a:bodyPr>
          <a:lstStyle/>
          <a:p>
            <a:r>
              <a:rPr lang="en-US" sz="3200" u="sng" dirty="0" smtClean="0">
                <a:latin typeface="Arial Rounded MT Bold" pitchFamily="34" charset="0"/>
              </a:rPr>
              <a:t>Fast Feed-back </a:t>
            </a:r>
            <a:r>
              <a:rPr lang="en-US" sz="3200" dirty="0" smtClean="0">
                <a:latin typeface="Arial Rounded MT Bold" pitchFamily="34" charset="0"/>
              </a:rPr>
              <a:t>@CW</a:t>
            </a:r>
            <a:endParaRPr lang="en-US" sz="3200" dirty="0">
              <a:latin typeface="Arial Rounded MT Bold"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82650"/>
            <a:ext cx="8991600" cy="597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697468"/>
            <a:ext cx="3824573" cy="307777"/>
          </a:xfrm>
          <a:prstGeom prst="rect">
            <a:avLst/>
          </a:prstGeom>
          <a:noFill/>
        </p:spPr>
        <p:txBody>
          <a:bodyPr wrap="none" rtlCol="0">
            <a:spAutoFit/>
          </a:bodyPr>
          <a:lstStyle/>
          <a:p>
            <a:r>
              <a:rPr lang="en-US" sz="1400" u="sng" dirty="0">
                <a:solidFill>
                  <a:prstClr val="black"/>
                </a:solidFill>
                <a:latin typeface="Arial Rounded MT Bold" pitchFamily="34" charset="0"/>
              </a:rPr>
              <a:t>Single Narrow Resonance (F=92Hz; </a:t>
            </a:r>
            <a:r>
              <a:rPr lang="en-US" sz="1400" u="sng" dirty="0" smtClean="0">
                <a:solidFill>
                  <a:prstClr val="black"/>
                </a:solidFill>
                <a:latin typeface="Arial Rounded MT Bold" pitchFamily="34" charset="0"/>
              </a:rPr>
              <a:t>T=2K</a:t>
            </a:r>
            <a:r>
              <a:rPr lang="en-US" sz="1400" u="sng" dirty="0">
                <a:solidFill>
                  <a:prstClr val="black"/>
                </a:solidFill>
                <a:latin typeface="Arial Rounded MT Bold" pitchFamily="34" charset="0"/>
              </a:rPr>
              <a:t>)</a:t>
            </a:r>
          </a:p>
        </p:txBody>
      </p:sp>
      <p:cxnSp>
        <p:nvCxnSpPr>
          <p:cNvPr id="7" name="Straight Arrow Connector 6"/>
          <p:cNvCxnSpPr/>
          <p:nvPr/>
        </p:nvCxnSpPr>
        <p:spPr>
          <a:xfrm flipH="1">
            <a:off x="2743201" y="2590800"/>
            <a:ext cx="228599"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219200" y="2590800"/>
            <a:ext cx="381000" cy="22860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90518" y="5834389"/>
            <a:ext cx="1995992" cy="830997"/>
          </a:xfrm>
          <a:prstGeom prst="rect">
            <a:avLst/>
          </a:prstGeom>
          <a:noFill/>
        </p:spPr>
        <p:txBody>
          <a:bodyPr wrap="square" rtlCol="0">
            <a:spAutoFit/>
          </a:bodyPr>
          <a:lstStyle/>
          <a:p>
            <a:r>
              <a:rPr lang="en-US" sz="1200" dirty="0">
                <a:solidFill>
                  <a:prstClr val="black"/>
                </a:solidFill>
                <a:latin typeface="Comic Sans MS" pitchFamily="66" charset="0"/>
              </a:rPr>
              <a:t>Active damping reduces the vibration at this frequency </a:t>
            </a:r>
          </a:p>
          <a:p>
            <a:r>
              <a:rPr lang="en-US" sz="1200" b="1" dirty="0">
                <a:solidFill>
                  <a:srgbClr val="FF0000"/>
                </a:solidFill>
                <a:latin typeface="Comic Sans MS" pitchFamily="66" charset="0"/>
              </a:rPr>
              <a:t>by 15 </a:t>
            </a:r>
            <a:r>
              <a:rPr lang="en-US" sz="1200" b="1" dirty="0" err="1">
                <a:solidFill>
                  <a:srgbClr val="FF0000"/>
                </a:solidFill>
                <a:latin typeface="Comic Sans MS" pitchFamily="66" charset="0"/>
              </a:rPr>
              <a:t>dB.</a:t>
            </a:r>
            <a:r>
              <a:rPr lang="en-US" sz="1200" b="1" dirty="0">
                <a:solidFill>
                  <a:srgbClr val="FF0000"/>
                </a:solidFill>
                <a:latin typeface="Comic Sans MS" pitchFamily="66" charset="0"/>
              </a:rPr>
              <a:t> </a:t>
            </a:r>
          </a:p>
        </p:txBody>
      </p:sp>
      <p:sp>
        <p:nvSpPr>
          <p:cNvPr id="6" name="TextBox 5"/>
          <p:cNvSpPr txBox="1"/>
          <p:nvPr/>
        </p:nvSpPr>
        <p:spPr>
          <a:xfrm>
            <a:off x="7062210" y="6096000"/>
            <a:ext cx="1255087" cy="307777"/>
          </a:xfrm>
          <a:prstGeom prst="rect">
            <a:avLst/>
          </a:prstGeom>
          <a:noFill/>
        </p:spPr>
        <p:txBody>
          <a:bodyPr wrap="none" rtlCol="0">
            <a:spAutoFit/>
          </a:bodyPr>
          <a:lstStyle/>
          <a:p>
            <a:r>
              <a:rPr lang="en-US" sz="1400" b="1" dirty="0" smtClean="0">
                <a:solidFill>
                  <a:prstClr val="black"/>
                </a:solidFill>
              </a:rPr>
              <a:t>Frequency(Hz)</a:t>
            </a:r>
            <a:endParaRPr lang="en-US" sz="1400" b="1" dirty="0">
              <a:solidFill>
                <a:prstClr val="black"/>
              </a:solidFill>
            </a:endParaRPr>
          </a:p>
        </p:txBody>
      </p:sp>
      <p:sp>
        <p:nvSpPr>
          <p:cNvPr id="8" name="TextBox 7"/>
          <p:cNvSpPr txBox="1"/>
          <p:nvPr/>
        </p:nvSpPr>
        <p:spPr>
          <a:xfrm>
            <a:off x="5334000" y="5334000"/>
            <a:ext cx="933269" cy="369332"/>
          </a:xfrm>
          <a:prstGeom prst="rect">
            <a:avLst/>
          </a:prstGeom>
          <a:noFill/>
        </p:spPr>
        <p:txBody>
          <a:bodyPr wrap="none" rtlCol="0">
            <a:spAutoFit/>
          </a:bodyPr>
          <a:lstStyle/>
          <a:p>
            <a:r>
              <a:rPr lang="en-US" dirty="0" smtClean="0">
                <a:solidFill>
                  <a:prstClr val="black"/>
                </a:solidFill>
              </a:rPr>
              <a:t>Time (s)</a:t>
            </a:r>
            <a:endParaRPr lang="en-US" dirty="0">
              <a:solidFill>
                <a:prstClr val="black"/>
              </a:solidFill>
            </a:endParaRPr>
          </a:p>
        </p:txBody>
      </p:sp>
      <p:sp>
        <p:nvSpPr>
          <p:cNvPr id="11" name="TextBox 10"/>
          <p:cNvSpPr txBox="1"/>
          <p:nvPr/>
        </p:nvSpPr>
        <p:spPr>
          <a:xfrm>
            <a:off x="5486400" y="3265952"/>
            <a:ext cx="400110" cy="1257717"/>
          </a:xfrm>
          <a:prstGeom prst="rect">
            <a:avLst/>
          </a:prstGeom>
          <a:noFill/>
        </p:spPr>
        <p:txBody>
          <a:bodyPr vert="vert270" wrap="none" rtlCol="0">
            <a:spAutoFit/>
          </a:bodyPr>
          <a:lstStyle/>
          <a:p>
            <a:r>
              <a:rPr lang="en-US" sz="1400" dirty="0" smtClean="0">
                <a:solidFill>
                  <a:prstClr val="black"/>
                </a:solidFill>
              </a:rPr>
              <a:t>Amplitude (FFT)</a:t>
            </a:r>
            <a:endParaRPr lang="en-US" sz="1400" dirty="0">
              <a:solidFill>
                <a:prstClr val="black"/>
              </a:solidFill>
            </a:endParaRPr>
          </a:p>
        </p:txBody>
      </p:sp>
      <p:sp>
        <p:nvSpPr>
          <p:cNvPr id="14" name="TextBox 13"/>
          <p:cNvSpPr txBox="1"/>
          <p:nvPr/>
        </p:nvSpPr>
        <p:spPr>
          <a:xfrm>
            <a:off x="3063025" y="4339003"/>
            <a:ext cx="933269" cy="369332"/>
          </a:xfrm>
          <a:prstGeom prst="rect">
            <a:avLst/>
          </a:prstGeom>
          <a:noFill/>
        </p:spPr>
        <p:txBody>
          <a:bodyPr wrap="none" rtlCol="0">
            <a:spAutoFit/>
          </a:bodyPr>
          <a:lstStyle/>
          <a:p>
            <a:r>
              <a:rPr lang="en-US" dirty="0" smtClean="0">
                <a:solidFill>
                  <a:prstClr val="black"/>
                </a:solidFill>
              </a:rPr>
              <a:t>Time (s)</a:t>
            </a:r>
            <a:endParaRPr lang="en-US" dirty="0">
              <a:solidFill>
                <a:prstClr val="black"/>
              </a:solidFill>
            </a:endParaRPr>
          </a:p>
        </p:txBody>
      </p:sp>
      <p:sp>
        <p:nvSpPr>
          <p:cNvPr id="12" name="TextBox 11"/>
          <p:cNvSpPr txBox="1"/>
          <p:nvPr/>
        </p:nvSpPr>
        <p:spPr>
          <a:xfrm>
            <a:off x="5638800" y="1205805"/>
            <a:ext cx="2809966" cy="1384995"/>
          </a:xfrm>
          <a:prstGeom prst="rect">
            <a:avLst/>
          </a:prstGeom>
          <a:solidFill>
            <a:schemeClr val="accent1">
              <a:lumMod val="20000"/>
              <a:lumOff val="80000"/>
            </a:schemeClr>
          </a:solidFill>
        </p:spPr>
        <p:txBody>
          <a:bodyPr wrap="square" rtlCol="0">
            <a:spAutoFit/>
          </a:bodyPr>
          <a:lstStyle/>
          <a:p>
            <a:r>
              <a:rPr lang="en-US" sz="1200" dirty="0">
                <a:solidFill>
                  <a:prstClr val="black"/>
                </a:solidFill>
                <a:latin typeface="Comic Sans MS" pitchFamily="66" charset="0"/>
              </a:rPr>
              <a:t>The Piezo tuner actively damped vibrations induced  by external sources. An IIR filter bank was used to isolate and reverse the phase of the particular spectral line. The phase reversed signal then fed back to the piezo tuner.</a:t>
            </a:r>
            <a:endParaRPr lang="en-US" sz="1200" dirty="0">
              <a:solidFill>
                <a:prstClr val="black"/>
              </a:solidFill>
            </a:endParaRPr>
          </a:p>
        </p:txBody>
      </p:sp>
      <p:sp>
        <p:nvSpPr>
          <p:cNvPr id="15" name="TextBox 14"/>
          <p:cNvSpPr txBox="1"/>
          <p:nvPr/>
        </p:nvSpPr>
        <p:spPr>
          <a:xfrm>
            <a:off x="5629835" y="226838"/>
            <a:ext cx="3257490" cy="830997"/>
          </a:xfrm>
          <a:prstGeom prst="rect">
            <a:avLst/>
          </a:prstGeom>
          <a:noFill/>
        </p:spPr>
        <p:txBody>
          <a:bodyPr wrap="square" rtlCol="0">
            <a:spAutoFit/>
          </a:bodyPr>
          <a:lstStyle/>
          <a:p>
            <a:r>
              <a:rPr lang="en-US" sz="1600" b="1" dirty="0" smtClean="0">
                <a:solidFill>
                  <a:prstClr val="black"/>
                </a:solidFill>
              </a:rPr>
              <a:t>9cell 1.3GHz “tesla style cavity (CC2)</a:t>
            </a:r>
          </a:p>
          <a:p>
            <a:r>
              <a:rPr lang="en-US" sz="1600" b="1" dirty="0" smtClean="0">
                <a:solidFill>
                  <a:prstClr val="black"/>
                </a:solidFill>
              </a:rPr>
              <a:t>Now is part of FNAL’s NML photo-injector</a:t>
            </a:r>
            <a:endParaRPr lang="en-US" sz="1600" b="1" dirty="0">
              <a:solidFill>
                <a:prstClr val="black"/>
              </a:solidFill>
            </a:endParaRPr>
          </a:p>
        </p:txBody>
      </p:sp>
    </p:spTree>
    <p:extLst>
      <p:ext uri="{BB962C8B-B14F-4D97-AF65-F5344CB8AC3E}">
        <p14:creationId xmlns:p14="http://schemas.microsoft.com/office/powerpoint/2010/main" val="2216366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4876800" y="2971800"/>
            <a:ext cx="4038600" cy="36576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B</a:t>
            </a:r>
            <a:endParaRPr lang="en-US" dirty="0">
              <a:solidFill>
                <a:prstClr val="white"/>
              </a:solidFill>
            </a:endParaRPr>
          </a:p>
        </p:txBody>
      </p:sp>
      <p:grpSp>
        <p:nvGrpSpPr>
          <p:cNvPr id="66" name="Group 65"/>
          <p:cNvGrpSpPr/>
          <p:nvPr/>
        </p:nvGrpSpPr>
        <p:grpSpPr>
          <a:xfrm>
            <a:off x="3948381" y="411929"/>
            <a:ext cx="5119419" cy="2407471"/>
            <a:chOff x="1333500" y="2473138"/>
            <a:chExt cx="5119419" cy="2407471"/>
          </a:xfrm>
        </p:grpSpPr>
        <p:sp>
          <p:nvSpPr>
            <p:cNvPr id="10" name="Rectangle 9"/>
            <p:cNvSpPr/>
            <p:nvPr/>
          </p:nvSpPr>
          <p:spPr>
            <a:xfrm>
              <a:off x="5638800" y="2698376"/>
              <a:ext cx="304800" cy="106904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1333500" y="2545976"/>
              <a:ext cx="609600" cy="3048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Isosceles Triangle 4"/>
            <p:cNvSpPr/>
            <p:nvPr/>
          </p:nvSpPr>
          <p:spPr>
            <a:xfrm rot="5400000">
              <a:off x="2289362" y="2545976"/>
              <a:ext cx="450476" cy="304800"/>
            </a:xfrm>
            <a:prstGeom prst="triangle">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3505200" y="2545976"/>
              <a:ext cx="990600" cy="3048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dirty="0" smtClean="0">
                  <a:solidFill>
                    <a:prstClr val="black"/>
                  </a:solidFill>
                </a:rPr>
                <a:t>Directional coupler</a:t>
              </a:r>
              <a:endParaRPr lang="en-US" sz="1000" i="1" dirty="0">
                <a:solidFill>
                  <a:prstClr val="black"/>
                </a:solidFill>
              </a:endParaRPr>
            </a:p>
          </p:txBody>
        </p:sp>
        <p:sp>
          <p:nvSpPr>
            <p:cNvPr id="7" name="Oval 6"/>
            <p:cNvSpPr/>
            <p:nvPr/>
          </p:nvSpPr>
          <p:spPr>
            <a:xfrm>
              <a:off x="5410200" y="2850776"/>
              <a:ext cx="762000" cy="349624"/>
            </a:xfrm>
            <a:prstGeom prst="ellipse">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410200" y="3025588"/>
              <a:ext cx="762000" cy="349624"/>
            </a:xfrm>
            <a:prstGeom prst="ellipse">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5410200" y="3245223"/>
              <a:ext cx="762000" cy="349624"/>
            </a:xfrm>
            <a:prstGeom prst="ellipse">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3505200" y="3496235"/>
              <a:ext cx="1120588" cy="542365"/>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Arrow Connector 13"/>
            <p:cNvCxnSpPr>
              <a:stCxn id="6" idx="3"/>
            </p:cNvCxnSpPr>
            <p:nvPr/>
          </p:nvCxnSpPr>
          <p:spPr>
            <a:xfrm>
              <a:off x="4495800" y="2698376"/>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2"/>
              <a:endCxn id="12" idx="3"/>
            </p:cNvCxnSpPr>
            <p:nvPr/>
          </p:nvCxnSpPr>
          <p:spPr>
            <a:xfrm flipH="1">
              <a:off x="4625788" y="3767418"/>
              <a:ext cx="11654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343400" y="2888876"/>
              <a:ext cx="0" cy="6073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57600" y="2888875"/>
              <a:ext cx="0" cy="6073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267200" y="288887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57600" y="288887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0"/>
              <a:endCxn id="6" idx="1"/>
            </p:cNvCxnSpPr>
            <p:nvPr/>
          </p:nvCxnSpPr>
          <p:spPr>
            <a:xfrm>
              <a:off x="2667000" y="2698376"/>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505200" y="3548282"/>
              <a:ext cx="1219200" cy="461665"/>
            </a:xfrm>
            <a:prstGeom prst="rect">
              <a:avLst/>
            </a:prstGeom>
            <a:noFill/>
          </p:spPr>
          <p:txBody>
            <a:bodyPr wrap="square" rtlCol="0">
              <a:spAutoFit/>
            </a:bodyPr>
            <a:lstStyle/>
            <a:p>
              <a:r>
                <a:rPr lang="en-US" sz="1200" dirty="0" smtClean="0">
                  <a:solidFill>
                    <a:prstClr val="black"/>
                  </a:solidFill>
                  <a:latin typeface="Arial Rounded MT Bold" pitchFamily="34" charset="0"/>
                </a:rPr>
                <a:t>Detuning calculation</a:t>
              </a:r>
              <a:endParaRPr lang="en-US" sz="1200" dirty="0">
                <a:solidFill>
                  <a:prstClr val="black"/>
                </a:solidFill>
                <a:latin typeface="Arial Rounded MT Bold" pitchFamily="34" charset="0"/>
              </a:endParaRPr>
            </a:p>
          </p:txBody>
        </p:sp>
        <p:sp>
          <p:nvSpPr>
            <p:cNvPr id="35" name="TextBox 34"/>
            <p:cNvSpPr txBox="1"/>
            <p:nvPr/>
          </p:nvSpPr>
          <p:spPr>
            <a:xfrm>
              <a:off x="4800600" y="3684508"/>
              <a:ext cx="672685" cy="369332"/>
            </a:xfrm>
            <a:prstGeom prst="rect">
              <a:avLst/>
            </a:prstGeom>
            <a:noFill/>
          </p:spPr>
          <p:txBody>
            <a:bodyPr wrap="none" rtlCol="0">
              <a:spAutoFit/>
            </a:bodyPr>
            <a:lstStyle/>
            <a:p>
              <a:r>
                <a:rPr lang="en-US" dirty="0" err="1" smtClean="0">
                  <a:solidFill>
                    <a:prstClr val="black"/>
                  </a:solidFill>
                </a:rPr>
                <a:t>P</a:t>
              </a:r>
              <a:r>
                <a:rPr lang="en-US" i="1" baseline="-25000" dirty="0" err="1" smtClean="0">
                  <a:solidFill>
                    <a:prstClr val="black"/>
                  </a:solidFill>
                </a:rPr>
                <a:t>probe</a:t>
              </a:r>
              <a:endParaRPr lang="en-US" i="1" baseline="-25000" dirty="0">
                <a:solidFill>
                  <a:prstClr val="black"/>
                </a:solidFill>
              </a:endParaRPr>
            </a:p>
          </p:txBody>
        </p:sp>
        <p:sp>
          <p:nvSpPr>
            <p:cNvPr id="36" name="TextBox 35"/>
            <p:cNvSpPr txBox="1"/>
            <p:nvPr/>
          </p:nvSpPr>
          <p:spPr>
            <a:xfrm>
              <a:off x="4373880" y="2971800"/>
              <a:ext cx="590739" cy="369332"/>
            </a:xfrm>
            <a:prstGeom prst="rect">
              <a:avLst/>
            </a:prstGeom>
            <a:noFill/>
          </p:spPr>
          <p:txBody>
            <a:bodyPr wrap="none" rtlCol="0">
              <a:spAutoFit/>
            </a:bodyPr>
            <a:lstStyle/>
            <a:p>
              <a:r>
                <a:rPr lang="en-US" dirty="0" err="1" smtClean="0">
                  <a:solidFill>
                    <a:prstClr val="black"/>
                  </a:solidFill>
                </a:rPr>
                <a:t>P</a:t>
              </a:r>
              <a:r>
                <a:rPr lang="en-US" i="1" baseline="-25000" dirty="0" err="1" smtClean="0">
                  <a:solidFill>
                    <a:prstClr val="black"/>
                  </a:solidFill>
                </a:rPr>
                <a:t>forw</a:t>
              </a:r>
              <a:endParaRPr lang="en-US" i="1" baseline="-25000" dirty="0">
                <a:solidFill>
                  <a:prstClr val="black"/>
                </a:solidFill>
              </a:endParaRPr>
            </a:p>
          </p:txBody>
        </p:sp>
        <p:sp>
          <p:nvSpPr>
            <p:cNvPr id="37" name="TextBox 36"/>
            <p:cNvSpPr txBox="1"/>
            <p:nvPr/>
          </p:nvSpPr>
          <p:spPr>
            <a:xfrm>
              <a:off x="3143061" y="2967990"/>
              <a:ext cx="511550" cy="369332"/>
            </a:xfrm>
            <a:prstGeom prst="rect">
              <a:avLst/>
            </a:prstGeom>
            <a:noFill/>
          </p:spPr>
          <p:txBody>
            <a:bodyPr wrap="none" rtlCol="0">
              <a:spAutoFit/>
            </a:bodyPr>
            <a:lstStyle/>
            <a:p>
              <a:r>
                <a:rPr lang="en-US" dirty="0" err="1" smtClean="0">
                  <a:solidFill>
                    <a:prstClr val="black"/>
                  </a:solidFill>
                </a:rPr>
                <a:t>P</a:t>
              </a:r>
              <a:r>
                <a:rPr lang="en-US" i="1" baseline="-25000" dirty="0" err="1" smtClean="0">
                  <a:solidFill>
                    <a:prstClr val="black"/>
                  </a:solidFill>
                </a:rPr>
                <a:t>refl</a:t>
              </a:r>
              <a:endParaRPr lang="en-US" i="1" baseline="-25000" dirty="0">
                <a:solidFill>
                  <a:prstClr val="black"/>
                </a:solidFill>
              </a:endParaRPr>
            </a:p>
          </p:txBody>
        </p:sp>
        <p:cxnSp>
          <p:nvCxnSpPr>
            <p:cNvPr id="39" name="Straight Arrow Connector 38"/>
            <p:cNvCxnSpPr>
              <a:stCxn id="4" idx="3"/>
              <a:endCxn id="5" idx="3"/>
            </p:cNvCxnSpPr>
            <p:nvPr/>
          </p:nvCxnSpPr>
          <p:spPr>
            <a:xfrm>
              <a:off x="1943100" y="2698376"/>
              <a:ext cx="4191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333500" y="2545976"/>
              <a:ext cx="611065" cy="369332"/>
            </a:xfrm>
            <a:prstGeom prst="rect">
              <a:avLst/>
            </a:prstGeom>
            <a:noFill/>
          </p:spPr>
          <p:txBody>
            <a:bodyPr wrap="none" rtlCol="0">
              <a:spAutoFit/>
            </a:bodyPr>
            <a:lstStyle/>
            <a:p>
              <a:r>
                <a:rPr lang="en-US" dirty="0" smtClean="0">
                  <a:solidFill>
                    <a:prstClr val="black"/>
                  </a:solidFill>
                </a:rPr>
                <a:t>LLRF</a:t>
              </a:r>
              <a:endParaRPr lang="en-US" dirty="0">
                <a:solidFill>
                  <a:prstClr val="black"/>
                </a:solidFill>
              </a:endParaRPr>
            </a:p>
          </p:txBody>
        </p:sp>
        <p:sp>
          <p:nvSpPr>
            <p:cNvPr id="41" name="Up-Down Arrow 40"/>
            <p:cNvSpPr/>
            <p:nvPr/>
          </p:nvSpPr>
          <p:spPr>
            <a:xfrm>
              <a:off x="5867400" y="3767418"/>
              <a:ext cx="45719" cy="194982"/>
            </a:xfrm>
            <a:prstGeom prst="up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p:nvSpPr>
          <p:spPr>
            <a:xfrm>
              <a:off x="3505200" y="4343400"/>
              <a:ext cx="1120588" cy="533400"/>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Down Arrow 44"/>
            <p:cNvSpPr/>
            <p:nvPr/>
          </p:nvSpPr>
          <p:spPr>
            <a:xfrm>
              <a:off x="4000500" y="4038600"/>
              <a:ext cx="4571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Box 46"/>
            <p:cNvSpPr txBox="1"/>
            <p:nvPr/>
          </p:nvSpPr>
          <p:spPr>
            <a:xfrm>
              <a:off x="3951328" y="4053840"/>
              <a:ext cx="845103" cy="246221"/>
            </a:xfrm>
            <a:prstGeom prst="rect">
              <a:avLst/>
            </a:prstGeom>
            <a:noFill/>
          </p:spPr>
          <p:txBody>
            <a:bodyPr wrap="none" rtlCol="0">
              <a:spAutoFit/>
            </a:bodyPr>
            <a:lstStyle/>
            <a:p>
              <a:r>
                <a:rPr lang="en-US" sz="1000" dirty="0" err="1" smtClean="0">
                  <a:solidFill>
                    <a:prstClr val="black"/>
                  </a:solidFill>
                  <a:latin typeface="Symbol" pitchFamily="18" charset="2"/>
                </a:rPr>
                <a:t>D</a:t>
              </a:r>
              <a:r>
                <a:rPr lang="en-US" sz="1000" dirty="0" err="1" smtClean="0">
                  <a:solidFill>
                    <a:prstClr val="black"/>
                  </a:solidFill>
                </a:rPr>
                <a:t>f</a:t>
              </a:r>
              <a:r>
                <a:rPr lang="en-US" sz="1000" dirty="0" smtClean="0">
                  <a:solidFill>
                    <a:prstClr val="black"/>
                  </a:solidFill>
                </a:rPr>
                <a:t>(detuning)</a:t>
              </a:r>
              <a:endParaRPr lang="en-US" sz="1000" dirty="0">
                <a:solidFill>
                  <a:prstClr val="black"/>
                </a:solidFill>
              </a:endParaRPr>
            </a:p>
          </p:txBody>
        </p:sp>
        <p:sp>
          <p:nvSpPr>
            <p:cNvPr id="48" name="Right Arrow 47"/>
            <p:cNvSpPr/>
            <p:nvPr/>
          </p:nvSpPr>
          <p:spPr>
            <a:xfrm>
              <a:off x="2971800" y="4610100"/>
              <a:ext cx="5334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Box 48"/>
            <p:cNvSpPr txBox="1"/>
            <p:nvPr/>
          </p:nvSpPr>
          <p:spPr>
            <a:xfrm>
              <a:off x="5863590" y="3732698"/>
              <a:ext cx="589329" cy="276999"/>
            </a:xfrm>
            <a:prstGeom prst="rect">
              <a:avLst/>
            </a:prstGeom>
            <a:noFill/>
          </p:spPr>
          <p:txBody>
            <a:bodyPr wrap="none" rtlCol="0">
              <a:spAutoFit/>
            </a:bodyPr>
            <a:lstStyle/>
            <a:p>
              <a:r>
                <a:rPr lang="en-US" sz="1200" dirty="0" smtClean="0">
                  <a:solidFill>
                    <a:prstClr val="black"/>
                  </a:solidFill>
                  <a:latin typeface="Arial Rounded MT Bold" pitchFamily="34" charset="0"/>
                </a:rPr>
                <a:t>Piezo</a:t>
              </a:r>
              <a:endParaRPr lang="en-US" sz="1200" dirty="0">
                <a:solidFill>
                  <a:prstClr val="black"/>
                </a:solidFill>
                <a:latin typeface="Arial Rounded MT Bold" pitchFamily="34" charset="0"/>
              </a:endParaRPr>
            </a:p>
          </p:txBody>
        </p:sp>
        <p:cxnSp>
          <p:nvCxnSpPr>
            <p:cNvPr id="57" name="Straight Connector 56"/>
            <p:cNvCxnSpPr/>
            <p:nvPr/>
          </p:nvCxnSpPr>
          <p:spPr>
            <a:xfrm>
              <a:off x="5890259" y="3962400"/>
              <a:ext cx="3810" cy="647700"/>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42" idx="3"/>
            </p:cNvCxnSpPr>
            <p:nvPr/>
          </p:nvCxnSpPr>
          <p:spPr>
            <a:xfrm flipH="1">
              <a:off x="4625788" y="4610100"/>
              <a:ext cx="1264471"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751294" y="4421028"/>
              <a:ext cx="1079142" cy="246221"/>
            </a:xfrm>
            <a:prstGeom prst="rect">
              <a:avLst/>
            </a:prstGeom>
            <a:noFill/>
          </p:spPr>
          <p:txBody>
            <a:bodyPr wrap="none" rtlCol="0">
              <a:spAutoFit/>
            </a:bodyPr>
            <a:lstStyle/>
            <a:p>
              <a:r>
                <a:rPr lang="en-US" sz="1000" i="1" dirty="0" smtClean="0">
                  <a:solidFill>
                    <a:prstClr val="black"/>
                  </a:solidFill>
                  <a:latin typeface="Arial Rounded MT Bold" pitchFamily="34" charset="0"/>
                </a:rPr>
                <a:t>Piezo stimulus</a:t>
              </a:r>
              <a:endParaRPr lang="en-US" sz="1000" i="1" dirty="0">
                <a:solidFill>
                  <a:prstClr val="black"/>
                </a:solidFill>
                <a:latin typeface="Arial Rounded MT Bold" pitchFamily="34" charset="0"/>
              </a:endParaRPr>
            </a:p>
          </p:txBody>
        </p:sp>
        <p:sp>
          <p:nvSpPr>
            <p:cNvPr id="64" name="TextBox 63"/>
            <p:cNvSpPr txBox="1"/>
            <p:nvPr/>
          </p:nvSpPr>
          <p:spPr>
            <a:xfrm>
              <a:off x="3654611" y="4326611"/>
              <a:ext cx="928459" cy="553998"/>
            </a:xfrm>
            <a:prstGeom prst="rect">
              <a:avLst/>
            </a:prstGeom>
            <a:noFill/>
          </p:spPr>
          <p:txBody>
            <a:bodyPr wrap="none" rtlCol="0">
              <a:spAutoFit/>
            </a:bodyPr>
            <a:lstStyle/>
            <a:p>
              <a:r>
                <a:rPr lang="en-US" sz="1000" dirty="0" smtClean="0">
                  <a:solidFill>
                    <a:prstClr val="black"/>
                  </a:solidFill>
                  <a:latin typeface="Arial Rounded MT Bold" pitchFamily="34" charset="0"/>
                </a:rPr>
                <a:t>FPGA</a:t>
              </a:r>
            </a:p>
            <a:p>
              <a:r>
                <a:rPr lang="en-US" sz="1000" dirty="0" smtClean="0">
                  <a:solidFill>
                    <a:prstClr val="black"/>
                  </a:solidFill>
                  <a:latin typeface="Arial Rounded MT Bold" pitchFamily="34" charset="0"/>
                </a:rPr>
                <a:t>/algorithm</a:t>
              </a:r>
            </a:p>
            <a:p>
              <a:r>
                <a:rPr lang="en-US" sz="1000" dirty="0" smtClean="0">
                  <a:solidFill>
                    <a:prstClr val="black"/>
                  </a:solidFill>
                  <a:latin typeface="Arial Rounded MT Bold" pitchFamily="34" charset="0"/>
                </a:rPr>
                <a:t>/</a:t>
              </a:r>
              <a:r>
                <a:rPr lang="en-US" sz="1000" dirty="0" err="1" smtClean="0">
                  <a:solidFill>
                    <a:prstClr val="black"/>
                  </a:solidFill>
                  <a:latin typeface="Arial Rounded MT Bold" pitchFamily="34" charset="0"/>
                </a:rPr>
                <a:t>Piezo_amp</a:t>
              </a:r>
              <a:r>
                <a:rPr lang="en-US" sz="1000" dirty="0" smtClean="0">
                  <a:solidFill>
                    <a:prstClr val="black"/>
                  </a:solidFill>
                  <a:latin typeface="Arial Rounded MT Bold" pitchFamily="34" charset="0"/>
                </a:rPr>
                <a:t> </a:t>
              </a:r>
              <a:endParaRPr lang="en-US" sz="1000" dirty="0">
                <a:solidFill>
                  <a:prstClr val="black"/>
                </a:solidFill>
                <a:latin typeface="Arial Rounded MT Bold" pitchFamily="34" charset="0"/>
              </a:endParaRPr>
            </a:p>
          </p:txBody>
        </p:sp>
        <p:sp>
          <p:nvSpPr>
            <p:cNvPr id="65" name="TextBox 64"/>
            <p:cNvSpPr txBox="1"/>
            <p:nvPr/>
          </p:nvSpPr>
          <p:spPr>
            <a:xfrm>
              <a:off x="2514600" y="4281011"/>
              <a:ext cx="1017270" cy="400110"/>
            </a:xfrm>
            <a:prstGeom prst="rect">
              <a:avLst/>
            </a:prstGeom>
            <a:noFill/>
          </p:spPr>
          <p:txBody>
            <a:bodyPr wrap="square" rtlCol="0">
              <a:spAutoFit/>
            </a:bodyPr>
            <a:lstStyle/>
            <a:p>
              <a:r>
                <a:rPr lang="en-US" sz="1000" dirty="0" smtClean="0">
                  <a:solidFill>
                    <a:prstClr val="black"/>
                  </a:solidFill>
                  <a:latin typeface="Arial Rounded MT Bold" pitchFamily="34" charset="0"/>
                </a:rPr>
                <a:t>Cavity </a:t>
              </a:r>
              <a:r>
                <a:rPr lang="en-US" sz="1000" dirty="0" err="1" smtClean="0">
                  <a:solidFill>
                    <a:prstClr val="black"/>
                  </a:solidFill>
                  <a:latin typeface="Arial Rounded MT Bold" pitchFamily="34" charset="0"/>
                </a:rPr>
                <a:t>mech.model</a:t>
              </a:r>
              <a:endParaRPr lang="en-US" sz="1000" dirty="0">
                <a:solidFill>
                  <a:prstClr val="black"/>
                </a:solidFill>
                <a:latin typeface="Arial Rounded MT Bold" pitchFamily="34" charset="0"/>
              </a:endParaRPr>
            </a:p>
          </p:txBody>
        </p:sp>
      </p:grpSp>
      <p:sp>
        <p:nvSpPr>
          <p:cNvPr id="68" name="TextBox 67"/>
          <p:cNvSpPr txBox="1"/>
          <p:nvPr/>
        </p:nvSpPr>
        <p:spPr>
          <a:xfrm>
            <a:off x="231913" y="299980"/>
            <a:ext cx="3733800" cy="2523768"/>
          </a:xfrm>
          <a:prstGeom prst="rect">
            <a:avLst/>
          </a:prstGeom>
          <a:noFill/>
        </p:spPr>
        <p:txBody>
          <a:bodyPr wrap="square" rtlCol="0">
            <a:spAutoFit/>
          </a:bodyPr>
          <a:lstStyle/>
          <a:p>
            <a:pPr marL="342900" indent="-342900">
              <a:buFontTx/>
              <a:buAutoNum type="arabicPeriod"/>
            </a:pPr>
            <a:r>
              <a:rPr lang="en-US" sz="1400" dirty="0" smtClean="0">
                <a:solidFill>
                  <a:prstClr val="black"/>
                </a:solidFill>
                <a:latin typeface="Arial Rounded MT Bold" pitchFamily="34" charset="0"/>
              </a:rPr>
              <a:t>Calculate detuning from RF signals using the same detuning formula used for LFD compensation</a:t>
            </a:r>
          </a:p>
          <a:p>
            <a:pPr marL="800100" lvl="1" indent="-342900">
              <a:buFont typeface="+mj-lt"/>
              <a:buAutoNum type="alphaLcParenR"/>
            </a:pPr>
            <a:r>
              <a:rPr lang="en-US" sz="1400" dirty="0" smtClean="0">
                <a:solidFill>
                  <a:prstClr val="black"/>
                </a:solidFill>
                <a:latin typeface="Arial Rounded MT Bold" pitchFamily="34" charset="0"/>
              </a:rPr>
              <a:t>Directional Coupler issues: Contamination of </a:t>
            </a:r>
            <a:r>
              <a:rPr lang="en-US" sz="1400" dirty="0" err="1" smtClean="0">
                <a:solidFill>
                  <a:prstClr val="black"/>
                </a:solidFill>
                <a:latin typeface="Arial Rounded MT Bold" pitchFamily="34" charset="0"/>
              </a:rPr>
              <a:t>P</a:t>
            </a:r>
            <a:r>
              <a:rPr lang="en-US" sz="1400" baseline="-25000" dirty="0" err="1" smtClean="0">
                <a:solidFill>
                  <a:prstClr val="black"/>
                </a:solidFill>
                <a:latin typeface="Arial Rounded MT Bold" pitchFamily="34" charset="0"/>
              </a:rPr>
              <a:t>forw</a:t>
            </a:r>
            <a:r>
              <a:rPr lang="en-US" sz="1400" dirty="0" smtClean="0">
                <a:solidFill>
                  <a:prstClr val="black"/>
                </a:solidFill>
                <a:latin typeface="Arial Rounded MT Bold" pitchFamily="34" charset="0"/>
              </a:rPr>
              <a:t> with </a:t>
            </a:r>
            <a:r>
              <a:rPr lang="en-US" sz="1400" dirty="0" err="1" smtClean="0">
                <a:solidFill>
                  <a:prstClr val="black"/>
                </a:solidFill>
                <a:latin typeface="Arial Rounded MT Bold" pitchFamily="34" charset="0"/>
              </a:rPr>
              <a:t>P</a:t>
            </a:r>
            <a:r>
              <a:rPr lang="en-US" sz="1400" baseline="-25000" dirty="0" err="1" smtClean="0">
                <a:solidFill>
                  <a:prstClr val="black"/>
                </a:solidFill>
                <a:latin typeface="Arial Rounded MT Bold" pitchFamily="34" charset="0"/>
              </a:rPr>
              <a:t>refl</a:t>
            </a:r>
            <a:endParaRPr lang="en-US" sz="1400" baseline="-25000" dirty="0" smtClean="0">
              <a:solidFill>
                <a:prstClr val="black"/>
              </a:solidFill>
              <a:latin typeface="Arial Rounded MT Bold" pitchFamily="34" charset="0"/>
            </a:endParaRPr>
          </a:p>
          <a:p>
            <a:pPr marL="800100" lvl="1" indent="-342900">
              <a:buFont typeface="+mj-lt"/>
              <a:buAutoNum type="alphaLcParenR"/>
            </a:pPr>
            <a:r>
              <a:rPr lang="en-US" sz="1400" dirty="0" smtClean="0">
                <a:solidFill>
                  <a:prstClr val="black"/>
                </a:solidFill>
                <a:latin typeface="Arial Rounded MT Bold" pitchFamily="34" charset="0"/>
              </a:rPr>
              <a:t>Quality of RF receivers and digital filtering</a:t>
            </a:r>
            <a:r>
              <a:rPr lang="en-US" sz="1400" dirty="0" smtClean="0">
                <a:solidFill>
                  <a:prstClr val="black"/>
                </a:solidFill>
                <a:latin typeface="Arial Rounded MT Bold" pitchFamily="34" charset="0"/>
                <a:sym typeface="Wingdings" pitchFamily="2" charset="2"/>
              </a:rPr>
              <a:t> contamination of our baseband signal </a:t>
            </a:r>
            <a:endParaRPr lang="en-US" sz="1400" dirty="0" smtClean="0">
              <a:solidFill>
                <a:prstClr val="black"/>
              </a:solidFill>
              <a:latin typeface="Arial Rounded MT Bold" pitchFamily="34" charset="0"/>
            </a:endParaRPr>
          </a:p>
          <a:p>
            <a:pPr marL="342900" indent="-342900">
              <a:buFontTx/>
              <a:buAutoNum type="arabicPeriod"/>
            </a:pPr>
            <a:r>
              <a:rPr lang="en-US" sz="1400" dirty="0" smtClean="0">
                <a:solidFill>
                  <a:prstClr val="black"/>
                </a:solidFill>
                <a:latin typeface="Arial Rounded MT Bold" pitchFamily="34" charset="0"/>
              </a:rPr>
              <a:t>Cavity’s mechanical model to feed into FPGA system</a:t>
            </a:r>
            <a:endParaRPr lang="en-US" sz="1400" dirty="0">
              <a:solidFill>
                <a:prstClr val="black"/>
              </a:solidFill>
              <a:latin typeface="Arial Rounded MT Bold" pitchFamily="34" charset="0"/>
            </a:endParaRPr>
          </a:p>
          <a:p>
            <a:pPr marL="800100" lvl="1" indent="-342900">
              <a:buFontTx/>
              <a:buAutoNum type="arabicPeriod"/>
            </a:pPr>
            <a:endParaRPr lang="en-US" dirty="0">
              <a:solidFill>
                <a:prstClr val="black"/>
              </a:solidFill>
              <a:latin typeface="Arial Rounded MT Bold"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051" y="3124200"/>
            <a:ext cx="32670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TextBox 69"/>
          <p:cNvSpPr txBox="1"/>
          <p:nvPr/>
        </p:nvSpPr>
        <p:spPr>
          <a:xfrm>
            <a:off x="5221451" y="5676253"/>
            <a:ext cx="3424273" cy="646331"/>
          </a:xfrm>
          <a:prstGeom prst="rect">
            <a:avLst/>
          </a:prstGeom>
          <a:noFill/>
        </p:spPr>
        <p:txBody>
          <a:bodyPr wrap="square" rtlCol="0">
            <a:spAutoFit/>
          </a:bodyPr>
          <a:lstStyle/>
          <a:p>
            <a:r>
              <a:rPr lang="en-US" sz="1200" dirty="0">
                <a:solidFill>
                  <a:prstClr val="black"/>
                </a:solidFill>
                <a:latin typeface="Arial Rounded MT Bold" pitchFamily="34" charset="0"/>
              </a:rPr>
              <a:t>Double structure distribution… 0.5Hz resolution instead of 0.18Hz</a:t>
            </a:r>
          </a:p>
          <a:p>
            <a:endParaRPr lang="en-US" sz="1200" dirty="0">
              <a:solidFill>
                <a:prstClr val="black"/>
              </a:solidFill>
              <a:latin typeface="Arial Rounded MT Bold" pitchFamily="34" charset="0"/>
            </a:endParaRPr>
          </a:p>
        </p:txBody>
      </p:sp>
      <p:cxnSp>
        <p:nvCxnSpPr>
          <p:cNvPr id="72" name="Straight Arrow Connector 71"/>
          <p:cNvCxnSpPr/>
          <p:nvPr/>
        </p:nvCxnSpPr>
        <p:spPr>
          <a:xfrm>
            <a:off x="3581400" y="1836789"/>
            <a:ext cx="1718651" cy="12874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10" y="2897602"/>
            <a:ext cx="4436878" cy="2866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Rectangle 72"/>
          <p:cNvSpPr/>
          <p:nvPr/>
        </p:nvSpPr>
        <p:spPr>
          <a:xfrm>
            <a:off x="349909" y="5798403"/>
            <a:ext cx="4572000" cy="830997"/>
          </a:xfrm>
          <a:prstGeom prst="rect">
            <a:avLst/>
          </a:prstGeom>
        </p:spPr>
        <p:txBody>
          <a:bodyPr>
            <a:spAutoFit/>
          </a:bodyPr>
          <a:lstStyle/>
          <a:p>
            <a:r>
              <a:rPr lang="en-US" sz="1200" dirty="0" smtClean="0">
                <a:solidFill>
                  <a:prstClr val="black"/>
                </a:solidFill>
                <a:latin typeface="Arial Rounded MT Bold" pitchFamily="34" charset="0"/>
              </a:rPr>
              <a:t>Assumption (</a:t>
            </a:r>
            <a:r>
              <a:rPr lang="en-US" sz="1200" dirty="0">
                <a:solidFill>
                  <a:prstClr val="black"/>
                </a:solidFill>
                <a:latin typeface="Arial Rounded MT Bold" pitchFamily="34" charset="0"/>
              </a:rPr>
              <a:t>likely only partially </a:t>
            </a:r>
            <a:r>
              <a:rPr lang="en-US" sz="1200" dirty="0" smtClean="0">
                <a:solidFill>
                  <a:prstClr val="black"/>
                </a:solidFill>
                <a:latin typeface="Arial Rounded MT Bold" pitchFamily="34" charset="0"/>
              </a:rPr>
              <a:t>true) </a:t>
            </a:r>
            <a:r>
              <a:rPr lang="en-US" sz="1200" dirty="0">
                <a:solidFill>
                  <a:prstClr val="black"/>
                </a:solidFill>
                <a:latin typeface="Arial Rounded MT Bold" pitchFamily="34" charset="0"/>
              </a:rPr>
              <a:t>that forward tail is due exclusively to cross-contamination by reflected </a:t>
            </a:r>
            <a:r>
              <a:rPr lang="en-US" sz="1200" dirty="0" smtClean="0">
                <a:solidFill>
                  <a:prstClr val="black"/>
                </a:solidFill>
                <a:latin typeface="Arial Rounded MT Bold" pitchFamily="34" charset="0"/>
              </a:rPr>
              <a:t>signal.</a:t>
            </a:r>
            <a:endParaRPr lang="en-US" sz="1200" dirty="0">
              <a:solidFill>
                <a:prstClr val="black"/>
              </a:solidFill>
              <a:latin typeface="Arial Rounded MT Bold" pitchFamily="34" charset="0"/>
            </a:endParaRPr>
          </a:p>
          <a:p>
            <a:r>
              <a:rPr lang="en-US" sz="1200" dirty="0" smtClean="0">
                <a:solidFill>
                  <a:prstClr val="black"/>
                </a:solidFill>
                <a:latin typeface="Arial Rounded MT Bold" pitchFamily="34" charset="0"/>
              </a:rPr>
              <a:t>Correction </a:t>
            </a:r>
            <a:r>
              <a:rPr lang="en-US" sz="1200" dirty="0">
                <a:solidFill>
                  <a:prstClr val="black"/>
                </a:solidFill>
                <a:latin typeface="Arial Rounded MT Bold" pitchFamily="34" charset="0"/>
              </a:rPr>
              <a:t>reduces the amplitude and phase variation and forward signal from 5-15%  to a few </a:t>
            </a:r>
            <a:r>
              <a:rPr lang="en-US" sz="1200" dirty="0" smtClean="0">
                <a:solidFill>
                  <a:prstClr val="black"/>
                </a:solidFill>
                <a:latin typeface="Arial Rounded MT Bold" pitchFamily="34" charset="0"/>
              </a:rPr>
              <a:t>percent.</a:t>
            </a:r>
            <a:endParaRPr lang="en-US" sz="1200" dirty="0">
              <a:solidFill>
                <a:prstClr val="black"/>
              </a:solidFill>
              <a:latin typeface="Arial Rounded MT Bold" pitchFamily="34" charset="0"/>
            </a:endParaRPr>
          </a:p>
        </p:txBody>
      </p:sp>
      <p:sp>
        <p:nvSpPr>
          <p:cNvPr id="75" name="TextBox 74"/>
          <p:cNvSpPr txBox="1"/>
          <p:nvPr/>
        </p:nvSpPr>
        <p:spPr>
          <a:xfrm>
            <a:off x="5100516" y="3114261"/>
            <a:ext cx="564578" cy="369332"/>
          </a:xfrm>
          <a:prstGeom prst="rect">
            <a:avLst/>
          </a:prstGeom>
          <a:noFill/>
        </p:spPr>
        <p:txBody>
          <a:bodyPr wrap="none" rtlCol="0">
            <a:spAutoFit/>
          </a:bodyPr>
          <a:lstStyle/>
          <a:p>
            <a:r>
              <a:rPr lang="en-US" dirty="0" smtClean="0">
                <a:solidFill>
                  <a:prstClr val="black"/>
                </a:solidFill>
              </a:rPr>
              <a:t>1(b)</a:t>
            </a:r>
            <a:endParaRPr lang="en-US" dirty="0">
              <a:solidFill>
                <a:prstClr val="black"/>
              </a:solidFill>
            </a:endParaRPr>
          </a:p>
        </p:txBody>
      </p:sp>
      <p:sp>
        <p:nvSpPr>
          <p:cNvPr id="78" name="TextBox 77"/>
          <p:cNvSpPr txBox="1"/>
          <p:nvPr/>
        </p:nvSpPr>
        <p:spPr>
          <a:xfrm>
            <a:off x="231913" y="2662921"/>
            <a:ext cx="553357" cy="369332"/>
          </a:xfrm>
          <a:prstGeom prst="rect">
            <a:avLst/>
          </a:prstGeom>
          <a:noFill/>
        </p:spPr>
        <p:txBody>
          <a:bodyPr wrap="none" rtlCol="0">
            <a:spAutoFit/>
          </a:bodyPr>
          <a:lstStyle/>
          <a:p>
            <a:r>
              <a:rPr lang="en-US" dirty="0" smtClean="0">
                <a:solidFill>
                  <a:prstClr val="black"/>
                </a:solidFill>
              </a:rPr>
              <a:t>1(a)</a:t>
            </a:r>
            <a:endParaRPr lang="en-US" dirty="0">
              <a:solidFill>
                <a:prstClr val="black"/>
              </a:solidFill>
            </a:endParaRPr>
          </a:p>
        </p:txBody>
      </p:sp>
      <p:sp>
        <p:nvSpPr>
          <p:cNvPr id="76" name="TextBox 75"/>
          <p:cNvSpPr txBox="1"/>
          <p:nvPr/>
        </p:nvSpPr>
        <p:spPr>
          <a:xfrm>
            <a:off x="1219200" y="2476618"/>
            <a:ext cx="3003323" cy="461665"/>
          </a:xfrm>
          <a:prstGeom prst="rect">
            <a:avLst/>
          </a:prstGeom>
          <a:solidFill>
            <a:schemeClr val="accent6">
              <a:lumMod val="40000"/>
              <a:lumOff val="60000"/>
            </a:schemeClr>
          </a:solidFill>
        </p:spPr>
        <p:txBody>
          <a:bodyPr wrap="none" rtlCol="0">
            <a:spAutoFit/>
          </a:bodyPr>
          <a:lstStyle/>
          <a:p>
            <a:r>
              <a:rPr lang="en-US" sz="1200" i="1" dirty="0" smtClean="0">
                <a:solidFill>
                  <a:prstClr val="black"/>
                </a:solidFill>
                <a:latin typeface="Arial Rounded MT Bold" pitchFamily="34" charset="0"/>
              </a:rPr>
              <a:t>Correction used at FNAL for RF-pulse </a:t>
            </a:r>
          </a:p>
          <a:p>
            <a:r>
              <a:rPr lang="en-US" sz="1200" i="1" dirty="0" smtClean="0">
                <a:solidFill>
                  <a:prstClr val="black"/>
                </a:solidFill>
                <a:latin typeface="Arial Rounded MT Bold" pitchFamily="34" charset="0"/>
              </a:rPr>
              <a:t>mode LFD compensation</a:t>
            </a:r>
            <a:endParaRPr lang="en-US" sz="1200" i="1" dirty="0">
              <a:solidFill>
                <a:prstClr val="black"/>
              </a:solidFill>
              <a:latin typeface="Arial Rounded MT Bold" pitchFamily="34" charset="0"/>
            </a:endParaRPr>
          </a:p>
        </p:txBody>
      </p:sp>
      <p:sp>
        <p:nvSpPr>
          <p:cNvPr id="77" name="TextBox 76"/>
          <p:cNvSpPr txBox="1"/>
          <p:nvPr/>
        </p:nvSpPr>
        <p:spPr>
          <a:xfrm>
            <a:off x="2409924" y="48111"/>
            <a:ext cx="4312206" cy="369332"/>
          </a:xfrm>
          <a:prstGeom prst="rect">
            <a:avLst/>
          </a:prstGeom>
          <a:noFill/>
        </p:spPr>
        <p:txBody>
          <a:bodyPr wrap="none" rtlCol="0">
            <a:spAutoFit/>
          </a:bodyPr>
          <a:lstStyle/>
          <a:p>
            <a:r>
              <a:rPr lang="en-US" dirty="0">
                <a:solidFill>
                  <a:srgbClr val="FF0000"/>
                </a:solidFill>
                <a:effectLst>
                  <a:outerShdw blurRad="38100" dist="38100" dir="2700000" algn="tl">
                    <a:srgbClr val="000000">
                      <a:alpha val="43137"/>
                    </a:srgbClr>
                  </a:outerShdw>
                </a:effectLst>
              </a:rPr>
              <a:t>P</a:t>
            </a:r>
            <a:r>
              <a:rPr lang="en-US" dirty="0" smtClean="0">
                <a:solidFill>
                  <a:srgbClr val="FF0000"/>
                </a:solidFill>
                <a:effectLst>
                  <a:outerShdw blurRad="38100" dist="38100" dir="2700000" algn="tl">
                    <a:srgbClr val="000000">
                      <a:alpha val="43137"/>
                    </a:srgbClr>
                  </a:outerShdw>
                </a:effectLst>
              </a:rPr>
              <a:t>lans </a:t>
            </a:r>
            <a:r>
              <a:rPr lang="en-US" dirty="0" smtClean="0">
                <a:solidFill>
                  <a:srgbClr val="FF0000"/>
                </a:solidFill>
                <a:effectLst>
                  <a:outerShdw blurRad="38100" dist="38100" dir="2700000" algn="tl">
                    <a:srgbClr val="000000">
                      <a:alpha val="43137"/>
                    </a:srgbClr>
                  </a:outerShdw>
                </a:effectLst>
              </a:rPr>
              <a:t>at FNAL related to microphonics work </a:t>
            </a:r>
            <a:endParaRPr lang="en-US" dirty="0">
              <a:solidFill>
                <a:srgbClr val="FF0000"/>
              </a:solidFill>
              <a:effectLst>
                <a:outerShdw blurRad="38100" dist="38100" dir="2700000" algn="tl">
                  <a:srgbClr val="000000">
                    <a:alpha val="43137"/>
                  </a:srgbClr>
                </a:outerShdw>
              </a:effectLst>
            </a:endParaRPr>
          </a:p>
        </p:txBody>
      </p:sp>
      <p:cxnSp>
        <p:nvCxnSpPr>
          <p:cNvPr id="80" name="Straight Arrow Connector 79"/>
          <p:cNvCxnSpPr/>
          <p:nvPr/>
        </p:nvCxnSpPr>
        <p:spPr>
          <a:xfrm flipH="1">
            <a:off x="838200" y="1171688"/>
            <a:ext cx="296047" cy="17204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75726" y="2823748"/>
            <a:ext cx="983474" cy="276999"/>
          </a:xfrm>
          <a:prstGeom prst="rect">
            <a:avLst/>
          </a:prstGeom>
          <a:noFill/>
        </p:spPr>
        <p:txBody>
          <a:bodyPr wrap="none" rtlCol="0">
            <a:spAutoFit/>
          </a:bodyPr>
          <a:lstStyle/>
          <a:p>
            <a:r>
              <a:rPr lang="en-US" sz="1200" dirty="0" smtClean="0">
                <a:latin typeface="Arial Rounded MT Bold" pitchFamily="34" charset="0"/>
              </a:rPr>
              <a:t>Corrected </a:t>
            </a:r>
            <a:endParaRPr lang="en-US" sz="1200" dirty="0">
              <a:latin typeface="Arial Rounded MT Bold" pitchFamily="34" charset="0"/>
            </a:endParaRPr>
          </a:p>
        </p:txBody>
      </p:sp>
      <p:sp>
        <p:nvSpPr>
          <p:cNvPr id="50" name="TextBox 49"/>
          <p:cNvSpPr txBox="1"/>
          <p:nvPr/>
        </p:nvSpPr>
        <p:spPr>
          <a:xfrm>
            <a:off x="1219200" y="2847587"/>
            <a:ext cx="1171026" cy="276999"/>
          </a:xfrm>
          <a:prstGeom prst="rect">
            <a:avLst/>
          </a:prstGeom>
          <a:noFill/>
        </p:spPr>
        <p:txBody>
          <a:bodyPr wrap="none" rtlCol="0">
            <a:spAutoFit/>
          </a:bodyPr>
          <a:lstStyle/>
          <a:p>
            <a:r>
              <a:rPr lang="en-US" sz="1200" dirty="0" smtClean="0">
                <a:latin typeface="Arial Rounded MT Bold" pitchFamily="34" charset="0"/>
              </a:rPr>
              <a:t>Uncorrected </a:t>
            </a:r>
            <a:endParaRPr lang="en-US" sz="1200" dirty="0">
              <a:latin typeface="Arial Rounded MT Bold" pitchFamily="34" charset="0"/>
            </a:endParaRPr>
          </a:p>
        </p:txBody>
      </p:sp>
      <p:sp>
        <p:nvSpPr>
          <p:cNvPr id="3" name="TextBox 2"/>
          <p:cNvSpPr txBox="1"/>
          <p:nvPr/>
        </p:nvSpPr>
        <p:spPr>
          <a:xfrm>
            <a:off x="2209800" y="4724400"/>
            <a:ext cx="744114" cy="369332"/>
          </a:xfrm>
          <a:prstGeom prst="rect">
            <a:avLst/>
          </a:prstGeom>
          <a:noFill/>
        </p:spPr>
        <p:txBody>
          <a:bodyPr wrap="none" rtlCol="0">
            <a:spAutoFit/>
          </a:bodyPr>
          <a:lstStyle/>
          <a:p>
            <a:r>
              <a:rPr lang="en-US" dirty="0" smtClean="0"/>
              <a:t>phase</a:t>
            </a:r>
            <a:endParaRPr lang="en-US" dirty="0"/>
          </a:p>
        </p:txBody>
      </p:sp>
      <p:sp>
        <p:nvSpPr>
          <p:cNvPr id="11" name="TextBox 10"/>
          <p:cNvSpPr txBox="1"/>
          <p:nvPr/>
        </p:nvSpPr>
        <p:spPr>
          <a:xfrm>
            <a:off x="1968665" y="3657600"/>
            <a:ext cx="1199367" cy="369332"/>
          </a:xfrm>
          <a:prstGeom prst="rect">
            <a:avLst/>
          </a:prstGeom>
          <a:noFill/>
        </p:spPr>
        <p:txBody>
          <a:bodyPr wrap="none" rtlCol="0">
            <a:spAutoFit/>
          </a:bodyPr>
          <a:lstStyle/>
          <a:p>
            <a:r>
              <a:rPr lang="en-US" dirty="0" smtClean="0"/>
              <a:t>magnitude</a:t>
            </a:r>
            <a:endParaRPr lang="en-US" dirty="0"/>
          </a:p>
        </p:txBody>
      </p:sp>
    </p:spTree>
    <p:extLst>
      <p:ext uri="{BB962C8B-B14F-4D97-AF65-F5344CB8AC3E}">
        <p14:creationId xmlns:p14="http://schemas.microsoft.com/office/powerpoint/2010/main" val="1551230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Q:\ILC_Cryomodule_Instrumentation\S1Global-TunerTests\LFD-KEK-Study-Raw_Data\Data\Plots\Response_S1G_C3.png"/>
          <p:cNvPicPr>
            <a:picLocks noChangeAspect="1" noChangeArrowheads="1"/>
          </p:cNvPicPr>
          <p:nvPr/>
        </p:nvPicPr>
        <p:blipFill>
          <a:blip r:embed="rId2" cstate="print"/>
          <a:srcRect/>
          <a:stretch>
            <a:fillRect/>
          </a:stretch>
        </p:blipFill>
        <p:spPr bwMode="auto">
          <a:xfrm>
            <a:off x="5176861" y="626977"/>
            <a:ext cx="3690152" cy="2767614"/>
          </a:xfrm>
          <a:prstGeom prst="rect">
            <a:avLst/>
          </a:prstGeom>
          <a:noFill/>
        </p:spPr>
      </p:pic>
      <p:pic>
        <p:nvPicPr>
          <p:cNvPr id="5125" name="Picture 5" descr="Q:\ILC_Cryomodule_Instrumentation\S1Global-TunerTests\LFD-KEK-Study-Raw_Data\Data\Plots\Response_S1G_C1.png"/>
          <p:cNvPicPr>
            <a:picLocks noChangeAspect="1" noChangeArrowheads="1"/>
          </p:cNvPicPr>
          <p:nvPr/>
        </p:nvPicPr>
        <p:blipFill>
          <a:blip r:embed="rId3" cstate="print"/>
          <a:srcRect/>
          <a:stretch>
            <a:fillRect/>
          </a:stretch>
        </p:blipFill>
        <p:spPr bwMode="auto">
          <a:xfrm>
            <a:off x="914400" y="714375"/>
            <a:ext cx="3352800" cy="2737366"/>
          </a:xfrm>
          <a:prstGeom prst="rect">
            <a:avLst/>
          </a:prstGeom>
          <a:noFill/>
        </p:spPr>
      </p:pic>
      <p:pic>
        <p:nvPicPr>
          <p:cNvPr id="5124" name="Picture 4" descr="Q:\ILC_Cryomodule_Instrumentation\S1Global-TunerTests\LFD-KEK-Study-Raw_Data\Data\Plots\Response_S1G_A2.png"/>
          <p:cNvPicPr>
            <a:picLocks noChangeAspect="1" noChangeArrowheads="1"/>
          </p:cNvPicPr>
          <p:nvPr/>
        </p:nvPicPr>
        <p:blipFill>
          <a:blip r:embed="rId4" cstate="print"/>
          <a:srcRect/>
          <a:stretch>
            <a:fillRect/>
          </a:stretch>
        </p:blipFill>
        <p:spPr bwMode="auto">
          <a:xfrm>
            <a:off x="5216973" y="3517407"/>
            <a:ext cx="3421848" cy="2566386"/>
          </a:xfrm>
          <a:prstGeom prst="rect">
            <a:avLst/>
          </a:prstGeom>
          <a:noFill/>
        </p:spPr>
      </p:pic>
      <p:sp>
        <p:nvSpPr>
          <p:cNvPr id="2" name="Title 1"/>
          <p:cNvSpPr>
            <a:spLocks noGrp="1"/>
          </p:cNvSpPr>
          <p:nvPr>
            <p:ph type="title"/>
          </p:nvPr>
        </p:nvSpPr>
        <p:spPr>
          <a:xfrm>
            <a:off x="457200" y="76200"/>
            <a:ext cx="7960637" cy="609600"/>
          </a:xfrm>
          <a:solidFill>
            <a:srgbClr val="FFFF00"/>
          </a:solidFill>
        </p:spPr>
        <p:txBody>
          <a:bodyPr>
            <a:normAutofit/>
          </a:bodyPr>
          <a:lstStyle/>
          <a:p>
            <a:r>
              <a:rPr lang="en-US" sz="1600" dirty="0" smtClean="0">
                <a:latin typeface="Comic Sans MS" pitchFamily="66" charset="0"/>
              </a:rPr>
              <a:t>Measuring the Mechanical Transfer Function in Pulsed-Mode</a:t>
            </a:r>
            <a:br>
              <a:rPr lang="en-US" sz="1600" dirty="0" smtClean="0">
                <a:latin typeface="Comic Sans MS" pitchFamily="66" charset="0"/>
              </a:rPr>
            </a:br>
            <a:r>
              <a:rPr lang="en-US" sz="1600" dirty="0" smtClean="0">
                <a:latin typeface="Comic Sans MS" pitchFamily="66" charset="0"/>
              </a:rPr>
              <a:t>(opportunity to do it at S1-Global)</a:t>
            </a:r>
            <a:endParaRPr lang="en-US" sz="1600" dirty="0">
              <a:latin typeface="Comic Sans MS" pitchFamily="66" charset="0"/>
            </a:endParaRPr>
          </a:p>
        </p:txBody>
      </p:sp>
      <p:sp>
        <p:nvSpPr>
          <p:cNvPr id="3" name="Content Placeholder 2"/>
          <p:cNvSpPr>
            <a:spLocks noGrp="1"/>
          </p:cNvSpPr>
          <p:nvPr>
            <p:ph idx="1"/>
          </p:nvPr>
        </p:nvSpPr>
        <p:spPr>
          <a:xfrm>
            <a:off x="304800" y="3733800"/>
            <a:ext cx="4343400" cy="2806184"/>
          </a:xfrm>
        </p:spPr>
        <p:txBody>
          <a:bodyPr>
            <a:normAutofit/>
          </a:bodyPr>
          <a:lstStyle/>
          <a:p>
            <a:r>
              <a:rPr lang="en-US" sz="1600" dirty="0" smtClean="0">
                <a:latin typeface="Comic Sans MS" pitchFamily="66" charset="0"/>
              </a:rPr>
              <a:t>Excite the piezo with a series of impulses and sweep the impulse-to-RF delay	</a:t>
            </a:r>
          </a:p>
          <a:p>
            <a:pPr lvl="1"/>
            <a:r>
              <a:rPr lang="en-US" sz="1600" dirty="0" smtClean="0">
                <a:latin typeface="Comic Sans MS" pitchFamily="66" charset="0"/>
              </a:rPr>
              <a:t>Equivalent to measuring the piezo-to-detuning transfer function using CW</a:t>
            </a:r>
          </a:p>
          <a:p>
            <a:r>
              <a:rPr lang="en-US" sz="1600" dirty="0" smtClean="0">
                <a:latin typeface="Comic Sans MS" pitchFamily="66" charset="0"/>
              </a:rPr>
              <a:t>Delay-Scan used to determine optimal waveform</a:t>
            </a:r>
            <a:endParaRPr lang="en-US" sz="1600" dirty="0">
              <a:latin typeface="Comic Sans MS" pitchFamily="66" charset="0"/>
            </a:endParaRPr>
          </a:p>
        </p:txBody>
      </p:sp>
      <p:sp>
        <p:nvSpPr>
          <p:cNvPr id="4" name="TextBox 3"/>
          <p:cNvSpPr txBox="1"/>
          <p:nvPr/>
        </p:nvSpPr>
        <p:spPr>
          <a:xfrm>
            <a:off x="6629400" y="4800600"/>
            <a:ext cx="1131079" cy="369332"/>
          </a:xfrm>
          <a:prstGeom prst="rect">
            <a:avLst/>
          </a:prstGeom>
          <a:noFill/>
        </p:spPr>
        <p:txBody>
          <a:bodyPr wrap="none" rtlCol="0">
            <a:spAutoFit/>
          </a:bodyPr>
          <a:lstStyle/>
          <a:p>
            <a:r>
              <a:rPr lang="en-US" dirty="0">
                <a:solidFill>
                  <a:prstClr val="black"/>
                </a:solidFill>
              </a:rPr>
              <a:t>KEK cavity</a:t>
            </a:r>
          </a:p>
        </p:txBody>
      </p:sp>
      <p:sp>
        <p:nvSpPr>
          <p:cNvPr id="5" name="TextBox 4"/>
          <p:cNvSpPr txBox="1"/>
          <p:nvPr/>
        </p:nvSpPr>
        <p:spPr>
          <a:xfrm>
            <a:off x="3167035" y="1066800"/>
            <a:ext cx="1285929" cy="369332"/>
          </a:xfrm>
          <a:prstGeom prst="rect">
            <a:avLst/>
          </a:prstGeom>
          <a:noFill/>
        </p:spPr>
        <p:txBody>
          <a:bodyPr wrap="none" rtlCol="0">
            <a:spAutoFit/>
          </a:bodyPr>
          <a:lstStyle/>
          <a:p>
            <a:r>
              <a:rPr lang="en-US" dirty="0">
                <a:solidFill>
                  <a:prstClr val="black"/>
                </a:solidFill>
              </a:rPr>
              <a:t>Blade/FNAL</a:t>
            </a:r>
          </a:p>
        </p:txBody>
      </p:sp>
      <p:sp>
        <p:nvSpPr>
          <p:cNvPr id="6" name="TextBox 5"/>
          <p:cNvSpPr txBox="1"/>
          <p:nvPr/>
        </p:nvSpPr>
        <p:spPr>
          <a:xfrm>
            <a:off x="6657975" y="1060966"/>
            <a:ext cx="1359218" cy="369332"/>
          </a:xfrm>
          <a:prstGeom prst="rect">
            <a:avLst/>
          </a:prstGeom>
          <a:noFill/>
        </p:spPr>
        <p:txBody>
          <a:bodyPr wrap="none" rtlCol="0">
            <a:spAutoFit/>
          </a:bodyPr>
          <a:lstStyle/>
          <a:p>
            <a:r>
              <a:rPr lang="en-US" dirty="0">
                <a:solidFill>
                  <a:prstClr val="black"/>
                </a:solidFill>
              </a:rPr>
              <a:t>DESY/</a:t>
            </a:r>
            <a:r>
              <a:rPr lang="en-US" dirty="0" err="1">
                <a:solidFill>
                  <a:prstClr val="black"/>
                </a:solidFill>
              </a:rPr>
              <a:t>Saclay</a:t>
            </a:r>
            <a:r>
              <a:rPr lang="en-US" dirty="0">
                <a:solidFill>
                  <a:prstClr val="black"/>
                </a:solidFill>
              </a:rPr>
              <a:t> </a:t>
            </a:r>
          </a:p>
        </p:txBody>
      </p:sp>
    </p:spTree>
    <p:extLst>
      <p:ext uri="{BB962C8B-B14F-4D97-AF65-F5344CB8AC3E}">
        <p14:creationId xmlns:p14="http://schemas.microsoft.com/office/powerpoint/2010/main" val="3382184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774</Words>
  <Application>Microsoft Office PowerPoint</Application>
  <PresentationFormat>On-screen Show (4:3)</PresentationFormat>
  <Paragraphs>116</Paragraphs>
  <Slides>15</Slides>
  <Notes>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15</vt:i4>
      </vt:variant>
    </vt:vector>
  </HeadingPairs>
  <TitlesOfParts>
    <vt:vector size="20" baseType="lpstr">
      <vt:lpstr>Office Theme</vt:lpstr>
      <vt:lpstr>1_Office Theme</vt:lpstr>
      <vt:lpstr>3_Office Theme</vt:lpstr>
      <vt:lpstr>2_Office Theme</vt:lpstr>
      <vt:lpstr>Equation</vt:lpstr>
      <vt:lpstr>SRF Cavities Resonance Control.  CW mode of operation (FNAL’s experience).</vt:lpstr>
      <vt:lpstr>PowerPoint Presentation</vt:lpstr>
      <vt:lpstr>Active control of SRF cavities resonance</vt:lpstr>
      <vt:lpstr>Adaptive Feed-forward algorithm for LFD compensation  for 1-10ms (and longer) pulse. </vt:lpstr>
      <vt:lpstr>Adaptive Feed-forward @RF pulse mode CM1 NML   (He pressure &amp; dF/dp)</vt:lpstr>
      <vt:lpstr>Slow Feed-back to compensate microphonics   (as a results of  He pressure fluctuation ( dP~5torr @4.5k)  and cavity’s dF/P ~140Hz/torr )</vt:lpstr>
      <vt:lpstr>Fast Feed-back @CW</vt:lpstr>
      <vt:lpstr>PowerPoint Presentation</vt:lpstr>
      <vt:lpstr>Measuring the Mechanical Transfer Function in Pulsed-Mode (opportunity to do it at S1-Global)</vt:lpstr>
      <vt:lpstr>CM1 Cavities (#5&amp;#6 of NML cryomodule#1) measurements  and 20-Pole MSSR Model </vt:lpstr>
      <vt:lpstr>Summary</vt:lpstr>
      <vt:lpstr>Additional Slides</vt:lpstr>
      <vt:lpstr>Fast Feed-back @CW</vt:lpstr>
      <vt:lpstr>Measuring  LFD</vt:lpstr>
      <vt:lpstr>Long Term Stability</vt:lpstr>
    </vt:vector>
  </TitlesOfParts>
  <Company>Fermi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pischaln</dc:creator>
  <cp:lastModifiedBy>pischaln</cp:lastModifiedBy>
  <cp:revision>33</cp:revision>
  <dcterms:created xsi:type="dcterms:W3CDTF">2013-06-07T21:32:03Z</dcterms:created>
  <dcterms:modified xsi:type="dcterms:W3CDTF">2013-06-11T00:26:03Z</dcterms:modified>
</cp:coreProperties>
</file>